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310" r:id="rId2"/>
    <p:sldId id="316" r:id="rId3"/>
    <p:sldId id="520" r:id="rId4"/>
    <p:sldId id="538" r:id="rId5"/>
    <p:sldId id="276" r:id="rId6"/>
    <p:sldId id="443" r:id="rId7"/>
    <p:sldId id="290" r:id="rId8"/>
    <p:sldId id="588" r:id="rId9"/>
    <p:sldId id="589" r:id="rId10"/>
    <p:sldId id="594" r:id="rId11"/>
    <p:sldId id="590" r:id="rId12"/>
    <p:sldId id="591" r:id="rId13"/>
    <p:sldId id="592" r:id="rId14"/>
    <p:sldId id="593" r:id="rId15"/>
    <p:sldId id="423" r:id="rId16"/>
    <p:sldId id="595" r:id="rId17"/>
    <p:sldId id="549" r:id="rId18"/>
    <p:sldId id="546" r:id="rId19"/>
    <p:sldId id="550" r:id="rId20"/>
    <p:sldId id="547" r:id="rId21"/>
    <p:sldId id="552" r:id="rId22"/>
    <p:sldId id="548" r:id="rId23"/>
    <p:sldId id="553" r:id="rId24"/>
    <p:sldId id="555" r:id="rId25"/>
    <p:sldId id="556" r:id="rId26"/>
    <p:sldId id="537" r:id="rId27"/>
    <p:sldId id="562" r:id="rId28"/>
    <p:sldId id="557" r:id="rId29"/>
    <p:sldId id="559" r:id="rId30"/>
    <p:sldId id="561" r:id="rId31"/>
    <p:sldId id="563" r:id="rId32"/>
    <p:sldId id="565" r:id="rId33"/>
    <p:sldId id="597" r:id="rId34"/>
    <p:sldId id="378" r:id="rId35"/>
    <p:sldId id="596" r:id="rId36"/>
    <p:sldId id="373" r:id="rId37"/>
    <p:sldId id="417" r:id="rId38"/>
    <p:sldId id="418" r:id="rId39"/>
    <p:sldId id="507" r:id="rId40"/>
    <p:sldId id="602" r:id="rId41"/>
    <p:sldId id="604" r:id="rId42"/>
    <p:sldId id="603" r:id="rId43"/>
    <p:sldId id="608" r:id="rId44"/>
    <p:sldId id="607" r:id="rId45"/>
    <p:sldId id="606" r:id="rId46"/>
    <p:sldId id="605" r:id="rId47"/>
    <p:sldId id="539" r:id="rId48"/>
    <p:sldId id="544" r:id="rId49"/>
    <p:sldId id="541" r:id="rId50"/>
    <p:sldId id="542" r:id="rId51"/>
    <p:sldId id="543" r:id="rId52"/>
    <p:sldId id="419" r:id="rId53"/>
    <p:sldId id="587" r:id="rId54"/>
    <p:sldId id="584" r:id="rId55"/>
    <p:sldId id="585" r:id="rId56"/>
    <p:sldId id="586" r:id="rId57"/>
    <p:sldId id="598" r:id="rId58"/>
    <p:sldId id="599" r:id="rId59"/>
    <p:sldId id="601" r:id="rId60"/>
    <p:sldId id="609" r:id="rId61"/>
    <p:sldId id="600" r:id="rId62"/>
    <p:sldId id="611" r:id="rId63"/>
    <p:sldId id="321" r:id="rId64"/>
    <p:sldId id="564" r:id="rId65"/>
    <p:sldId id="610" r:id="rId66"/>
    <p:sldId id="309" r:id="rId6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rla Casey" initials="OC" lastIdx="16" clrIdx="0">
    <p:extLst>
      <p:ext uri="{19B8F6BF-5375-455C-9EA6-DF929625EA0E}">
        <p15:presenceInfo xmlns:p15="http://schemas.microsoft.com/office/powerpoint/2012/main" userId="S::orla@momentumconsulting.ie::ee9f56f0-43a2-47ae-a5b8-d4a7d2f5cec3" providerId="AD"/>
      </p:ext>
    </p:extLst>
  </p:cmAuthor>
  <p:cmAuthor id="2" name="Grace Roche" initials="GR" lastIdx="1" clrIdx="1">
    <p:extLst>
      <p:ext uri="{19B8F6BF-5375-455C-9EA6-DF929625EA0E}">
        <p15:presenceInfo xmlns:p15="http://schemas.microsoft.com/office/powerpoint/2012/main" userId="Grace Roche" providerId="None"/>
      </p:ext>
    </p:extLst>
  </p:cmAuthor>
  <p:cmAuthor id="3" name="Grace Lyons" initials="GL" lastIdx="13" clrIdx="2">
    <p:extLst>
      <p:ext uri="{19B8F6BF-5375-455C-9EA6-DF929625EA0E}">
        <p15:presenceInfo xmlns:p15="http://schemas.microsoft.com/office/powerpoint/2012/main" userId="b64fb77dec8691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6E6C"/>
    <a:srgbClr val="AB5AB0"/>
    <a:srgbClr val="BA0A94"/>
    <a:srgbClr val="68BBAF"/>
    <a:srgbClr val="7F4182"/>
    <a:srgbClr val="A3CEC2"/>
    <a:srgbClr val="161741"/>
    <a:srgbClr val="4852A4"/>
    <a:srgbClr val="E5CCE6"/>
    <a:srgbClr val="392E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27" autoAdjust="0"/>
    <p:restoredTop sz="92024" autoAdjust="0"/>
  </p:normalViewPr>
  <p:slideViewPr>
    <p:cSldViewPr snapToGrid="0" snapToObjects="1">
      <p:cViewPr varScale="1">
        <p:scale>
          <a:sx n="104" d="100"/>
          <a:sy n="104" d="100"/>
        </p:scale>
        <p:origin x="138" y="3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9" d="100"/>
        <a:sy n="109" d="100"/>
      </p:scale>
      <p:origin x="0" y="-13568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32E1B7-DC74-49E7-9459-E67D8652A61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9FA550-EA76-4078-88E0-54A0A460C1F7}">
      <dgm:prSet/>
      <dgm:spPr/>
      <dgm:t>
        <a:bodyPr/>
        <a:lstStyle/>
        <a:p>
          <a:r>
            <a:rPr lang="en-IE" dirty="0" err="1"/>
            <a:t>Instruirea</a:t>
          </a:r>
          <a:r>
            <a:rPr lang="en-IE" dirty="0"/>
            <a:t> reduce </a:t>
          </a:r>
          <a:r>
            <a:rPr lang="en-IE" dirty="0" err="1"/>
            <a:t>probabilitatea</a:t>
          </a:r>
          <a:r>
            <a:rPr lang="en-IE" dirty="0"/>
            <a:t> de </a:t>
          </a:r>
          <a:r>
            <a:rPr lang="en-IE" dirty="0" err="1"/>
            <a:t>greșeli</a:t>
          </a:r>
          <a:r>
            <a:rPr lang="en-IE" dirty="0"/>
            <a:t> </a:t>
          </a:r>
          <a:r>
            <a:rPr lang="en-IE" dirty="0" err="1"/>
            <a:t>și</a:t>
          </a:r>
          <a:r>
            <a:rPr lang="en-IE" dirty="0"/>
            <a:t> </a:t>
          </a:r>
          <a:r>
            <a:rPr lang="en-IE" dirty="0" err="1"/>
            <a:t>alte</a:t>
          </a:r>
          <a:r>
            <a:rPr lang="en-IE" dirty="0"/>
            <a:t> </a:t>
          </a:r>
          <a:r>
            <a:rPr lang="en-IE" dirty="0" err="1"/>
            <a:t>probleme</a:t>
          </a:r>
          <a:r>
            <a:rPr lang="en-IE" dirty="0"/>
            <a:t> </a:t>
          </a:r>
          <a:r>
            <a:rPr lang="en-IE" dirty="0" err="1"/>
            <a:t>și</a:t>
          </a:r>
          <a:r>
            <a:rPr lang="en-IE" dirty="0"/>
            <a:t> reduce la minimum </a:t>
          </a:r>
          <a:r>
            <a:rPr lang="en-IE" dirty="0" err="1"/>
            <a:t>riscurile</a:t>
          </a:r>
          <a:r>
            <a:rPr lang="en-IE" dirty="0"/>
            <a:t> (de </a:t>
          </a:r>
          <a:r>
            <a:rPr lang="en-IE" dirty="0" err="1"/>
            <a:t>exemplu</a:t>
          </a:r>
          <a:r>
            <a:rPr lang="en-IE" dirty="0"/>
            <a:t>, </a:t>
          </a:r>
          <a:r>
            <a:rPr lang="en-IE" dirty="0" err="1"/>
            <a:t>formarea</a:t>
          </a:r>
          <a:r>
            <a:rPr lang="en-IE" dirty="0"/>
            <a:t> </a:t>
          </a:r>
          <a:r>
            <a:rPr lang="en-IE" dirty="0" err="1"/>
            <a:t>în</a:t>
          </a:r>
          <a:r>
            <a:rPr lang="en-IE" dirty="0"/>
            <a:t> </a:t>
          </a:r>
          <a:r>
            <a:rPr lang="en-IE" dirty="0" err="1"/>
            <a:t>domeniul</a:t>
          </a:r>
          <a:r>
            <a:rPr lang="en-IE" dirty="0"/>
            <a:t> </a:t>
          </a:r>
          <a:r>
            <a:rPr lang="en-IE" dirty="0" err="1"/>
            <a:t>sănătății</a:t>
          </a:r>
          <a:r>
            <a:rPr lang="en-IE" dirty="0"/>
            <a:t> </a:t>
          </a:r>
          <a:r>
            <a:rPr lang="en-IE" dirty="0" err="1"/>
            <a:t>și</a:t>
          </a:r>
          <a:r>
            <a:rPr lang="en-IE" dirty="0"/>
            <a:t> </a:t>
          </a:r>
          <a:r>
            <a:rPr lang="en-IE" dirty="0" err="1"/>
            <a:t>siguranței</a:t>
          </a:r>
          <a:r>
            <a:rPr lang="en-IE" dirty="0"/>
            <a:t>)</a:t>
          </a:r>
          <a:endParaRPr lang="en-US" dirty="0"/>
        </a:p>
      </dgm:t>
    </dgm:pt>
    <dgm:pt modelId="{AC479914-2BD1-4F3D-BEB0-C83F0D7DF240}" type="parTrans" cxnId="{2ECBE249-E5A3-4759-A8C0-24BE5528A993}">
      <dgm:prSet/>
      <dgm:spPr/>
      <dgm:t>
        <a:bodyPr/>
        <a:lstStyle/>
        <a:p>
          <a:endParaRPr lang="en-US"/>
        </a:p>
      </dgm:t>
    </dgm:pt>
    <dgm:pt modelId="{A73E2F8B-0EF5-4C17-ABBD-9A3DC875F71D}" type="sibTrans" cxnId="{2ECBE249-E5A3-4759-A8C0-24BE5528A993}">
      <dgm:prSet/>
      <dgm:spPr/>
      <dgm:t>
        <a:bodyPr/>
        <a:lstStyle/>
        <a:p>
          <a:endParaRPr lang="en-US"/>
        </a:p>
      </dgm:t>
    </dgm:pt>
    <dgm:pt modelId="{F8625DC3-52D1-45EF-A0EA-C167B29689B3}">
      <dgm:prSet/>
      <dgm:spPr/>
      <dgm:t>
        <a:bodyPr/>
        <a:lstStyle/>
        <a:p>
          <a:r>
            <a:rPr lang="en-IE" dirty="0" err="1"/>
            <a:t>Aceasta</a:t>
          </a:r>
          <a:r>
            <a:rPr lang="en-IE" dirty="0"/>
            <a:t> </a:t>
          </a:r>
          <a:r>
            <a:rPr lang="en-IE" dirty="0" err="1"/>
            <a:t>demonstrează</a:t>
          </a:r>
          <a:r>
            <a:rPr lang="en-IE" dirty="0"/>
            <a:t> </a:t>
          </a:r>
          <a:r>
            <a:rPr lang="en-IE" dirty="0" err="1"/>
            <a:t>că</a:t>
          </a:r>
          <a:r>
            <a:rPr lang="en-IE" dirty="0"/>
            <a:t> </a:t>
          </a:r>
          <a:r>
            <a:rPr lang="en-IE" dirty="0" err="1"/>
            <a:t>comitetul</a:t>
          </a:r>
          <a:r>
            <a:rPr lang="en-IE" dirty="0"/>
            <a:t> </a:t>
          </a:r>
          <a:r>
            <a:rPr lang="en-IE" dirty="0" err="1"/>
            <a:t>dumneavoastră</a:t>
          </a:r>
          <a:r>
            <a:rPr lang="en-IE" dirty="0"/>
            <a:t> </a:t>
          </a:r>
          <a:r>
            <a:rPr lang="en-IE" dirty="0" err="1"/>
            <a:t>crede</a:t>
          </a:r>
          <a:r>
            <a:rPr lang="en-IE" dirty="0"/>
            <a:t> </a:t>
          </a:r>
          <a:r>
            <a:rPr lang="en-IE" dirty="0" err="1"/>
            <a:t>într</a:t>
          </a:r>
          <a:r>
            <a:rPr lang="en-IE" dirty="0"/>
            <a:t>-un standard </a:t>
          </a:r>
          <a:r>
            <a:rPr lang="en-IE" dirty="0" err="1"/>
            <a:t>ridicat</a:t>
          </a:r>
          <a:r>
            <a:rPr lang="en-IE" dirty="0"/>
            <a:t> de </a:t>
          </a:r>
          <a:r>
            <a:rPr lang="en-IE" dirty="0" err="1"/>
            <a:t>muncă</a:t>
          </a:r>
          <a:endParaRPr lang="en-US" dirty="0"/>
        </a:p>
      </dgm:t>
    </dgm:pt>
    <dgm:pt modelId="{55C70F76-F051-4059-943B-76228C23418B}" type="parTrans" cxnId="{E287780E-2697-41C2-BCFA-58CE5547282D}">
      <dgm:prSet/>
      <dgm:spPr/>
      <dgm:t>
        <a:bodyPr/>
        <a:lstStyle/>
        <a:p>
          <a:endParaRPr lang="en-US"/>
        </a:p>
      </dgm:t>
    </dgm:pt>
    <dgm:pt modelId="{16FBAB5D-7132-428D-A06C-4E32C8715172}" type="sibTrans" cxnId="{E287780E-2697-41C2-BCFA-58CE5547282D}">
      <dgm:prSet/>
      <dgm:spPr/>
      <dgm:t>
        <a:bodyPr/>
        <a:lstStyle/>
        <a:p>
          <a:endParaRPr lang="en-US"/>
        </a:p>
      </dgm:t>
    </dgm:pt>
    <dgm:pt modelId="{A12DA8F4-1F63-4DB6-93EA-9D433A11AB2E}">
      <dgm:prSet/>
      <dgm:spPr/>
      <dgm:t>
        <a:bodyPr/>
        <a:lstStyle/>
        <a:p>
          <a:r>
            <a:rPr lang="en-IE" dirty="0" err="1"/>
            <a:t>Unele</a:t>
          </a:r>
          <a:r>
            <a:rPr lang="en-IE" dirty="0"/>
            <a:t> </a:t>
          </a:r>
          <a:r>
            <a:rPr lang="en-IE" dirty="0" err="1"/>
            <a:t>organizații</a:t>
          </a:r>
          <a:r>
            <a:rPr lang="en-IE" dirty="0"/>
            <a:t> </a:t>
          </a:r>
          <a:r>
            <a:rPr lang="en-IE" dirty="0" err="1"/>
            <a:t>utilizează</a:t>
          </a:r>
          <a:r>
            <a:rPr lang="en-IE" dirty="0"/>
            <a:t> </a:t>
          </a:r>
          <a:r>
            <a:rPr lang="en-IE" dirty="0" err="1"/>
            <a:t>cursuri</a:t>
          </a:r>
          <a:r>
            <a:rPr lang="en-IE" dirty="0"/>
            <a:t> de </a:t>
          </a:r>
          <a:r>
            <a:rPr lang="en-IE" dirty="0" err="1"/>
            <a:t>formare</a:t>
          </a:r>
          <a:r>
            <a:rPr lang="en-IE" dirty="0"/>
            <a:t> ca </a:t>
          </a:r>
          <a:r>
            <a:rPr lang="en-IE" dirty="0" err="1"/>
            <a:t>parte</a:t>
          </a:r>
          <a:r>
            <a:rPr lang="en-IE" dirty="0"/>
            <a:t> a </a:t>
          </a:r>
          <a:r>
            <a:rPr lang="en-IE" dirty="0" err="1"/>
            <a:t>procedurii</a:t>
          </a:r>
          <a:r>
            <a:rPr lang="en-IE" dirty="0"/>
            <a:t> lor de </a:t>
          </a:r>
          <a:r>
            <a:rPr lang="en-IE" dirty="0" err="1"/>
            <a:t>selecție</a:t>
          </a:r>
          <a:r>
            <a:rPr lang="en-IE" dirty="0"/>
            <a:t> a </a:t>
          </a:r>
          <a:r>
            <a:rPr lang="en-IE" dirty="0" err="1"/>
            <a:t>voluntarilor</a:t>
          </a:r>
          <a:endParaRPr lang="en-US" dirty="0"/>
        </a:p>
      </dgm:t>
    </dgm:pt>
    <dgm:pt modelId="{93B17009-3606-4665-8A95-26CC19D2CEB3}" type="parTrans" cxnId="{0CAC216B-BF42-4362-8E1E-E0662F77330A}">
      <dgm:prSet/>
      <dgm:spPr/>
      <dgm:t>
        <a:bodyPr/>
        <a:lstStyle/>
        <a:p>
          <a:endParaRPr lang="en-US"/>
        </a:p>
      </dgm:t>
    </dgm:pt>
    <dgm:pt modelId="{0F927BA6-AB96-485F-80AE-6DA053E1D517}" type="sibTrans" cxnId="{0CAC216B-BF42-4362-8E1E-E0662F77330A}">
      <dgm:prSet/>
      <dgm:spPr/>
      <dgm:t>
        <a:bodyPr/>
        <a:lstStyle/>
        <a:p>
          <a:endParaRPr lang="en-US"/>
        </a:p>
      </dgm:t>
    </dgm:pt>
    <dgm:pt modelId="{D024E28B-90E8-44DD-B407-AB4792B88AAC}">
      <dgm:prSet/>
      <dgm:spPr/>
      <dgm:t>
        <a:bodyPr/>
        <a:lstStyle/>
        <a:p>
          <a:r>
            <a:rPr lang="en-IE" dirty="0" err="1"/>
            <a:t>Formarea</a:t>
          </a:r>
          <a:r>
            <a:rPr lang="en-IE" dirty="0"/>
            <a:t> </a:t>
          </a:r>
          <a:r>
            <a:rPr lang="en-IE" dirty="0" err="1"/>
            <a:t>poate</a:t>
          </a:r>
          <a:r>
            <a:rPr lang="en-IE" dirty="0"/>
            <a:t> </a:t>
          </a:r>
          <a:r>
            <a:rPr lang="en-IE" dirty="0" err="1"/>
            <a:t>spori</a:t>
          </a:r>
          <a:r>
            <a:rPr lang="en-IE" dirty="0"/>
            <a:t> </a:t>
          </a:r>
          <a:r>
            <a:rPr lang="en-IE" dirty="0" err="1"/>
            <a:t>abilitățile</a:t>
          </a:r>
          <a:r>
            <a:rPr lang="en-IE" dirty="0"/>
            <a:t> </a:t>
          </a:r>
          <a:r>
            <a:rPr lang="en-IE" dirty="0" err="1"/>
            <a:t>personale</a:t>
          </a:r>
          <a:r>
            <a:rPr lang="en-IE" dirty="0"/>
            <a:t> </a:t>
          </a:r>
          <a:r>
            <a:rPr lang="en-IE" dirty="0" err="1"/>
            <a:t>și</a:t>
          </a:r>
          <a:r>
            <a:rPr lang="en-IE" dirty="0"/>
            <a:t> </a:t>
          </a:r>
          <a:r>
            <a:rPr lang="en-IE" dirty="0" err="1"/>
            <a:t>conștientizarea</a:t>
          </a:r>
          <a:r>
            <a:rPr lang="en-IE" dirty="0"/>
            <a:t>, </a:t>
          </a:r>
          <a:r>
            <a:rPr lang="en-IE" dirty="0" err="1"/>
            <a:t>astfel</a:t>
          </a:r>
          <a:r>
            <a:rPr lang="en-IE" dirty="0"/>
            <a:t> </a:t>
          </a:r>
          <a:r>
            <a:rPr lang="en-IE" dirty="0" err="1"/>
            <a:t>încât</a:t>
          </a:r>
          <a:r>
            <a:rPr lang="en-IE" dirty="0"/>
            <a:t> </a:t>
          </a:r>
          <a:r>
            <a:rPr lang="en-IE" dirty="0" err="1"/>
            <a:t>voluntarii</a:t>
          </a:r>
          <a:r>
            <a:rPr lang="en-IE" dirty="0"/>
            <a:t> pot </a:t>
          </a:r>
          <a:r>
            <a:rPr lang="en-IE" dirty="0" err="1"/>
            <a:t>funcționa</a:t>
          </a:r>
          <a:r>
            <a:rPr lang="en-IE" dirty="0"/>
            <a:t> </a:t>
          </a:r>
          <a:r>
            <a:rPr lang="en-IE" dirty="0" err="1"/>
            <a:t>mai</a:t>
          </a:r>
          <a:r>
            <a:rPr lang="en-IE" dirty="0"/>
            <a:t> </a:t>
          </a:r>
          <a:r>
            <a:rPr lang="en-IE" dirty="0" err="1"/>
            <a:t>eficient</a:t>
          </a:r>
          <a:r>
            <a:rPr lang="en-IE" dirty="0"/>
            <a:t> ca </a:t>
          </a:r>
          <a:r>
            <a:rPr lang="en-IE" dirty="0" err="1"/>
            <a:t>indivizi</a:t>
          </a:r>
          <a:r>
            <a:rPr lang="en-IE" dirty="0"/>
            <a:t> </a:t>
          </a:r>
          <a:r>
            <a:rPr lang="en-IE" dirty="0" err="1"/>
            <a:t>și</a:t>
          </a:r>
          <a:r>
            <a:rPr lang="en-IE" dirty="0"/>
            <a:t>, </a:t>
          </a:r>
          <a:r>
            <a:rPr lang="en-IE" dirty="0" err="1"/>
            <a:t>prin</a:t>
          </a:r>
          <a:r>
            <a:rPr lang="en-IE" dirty="0"/>
            <a:t> </a:t>
          </a:r>
          <a:r>
            <a:rPr lang="en-IE" dirty="0" err="1"/>
            <a:t>urmare</a:t>
          </a:r>
          <a:r>
            <a:rPr lang="en-IE" dirty="0"/>
            <a:t>, </a:t>
          </a:r>
          <a:r>
            <a:rPr lang="en-IE" dirty="0" err="1"/>
            <a:t>își</a:t>
          </a:r>
          <a:r>
            <a:rPr lang="en-IE" dirty="0"/>
            <a:t> pot </a:t>
          </a:r>
          <a:r>
            <a:rPr lang="en-IE" dirty="0" err="1"/>
            <a:t>desfășura</a:t>
          </a:r>
          <a:r>
            <a:rPr lang="en-IE" dirty="0"/>
            <a:t> </a:t>
          </a:r>
          <a:r>
            <a:rPr lang="en-IE" dirty="0" err="1"/>
            <a:t>munca</a:t>
          </a:r>
          <a:r>
            <a:rPr lang="en-IE" dirty="0"/>
            <a:t> </a:t>
          </a:r>
          <a:r>
            <a:rPr lang="en-IE" dirty="0" err="1"/>
            <a:t>voluntară</a:t>
          </a:r>
          <a:r>
            <a:rPr lang="en-IE" dirty="0"/>
            <a:t> cu </a:t>
          </a:r>
          <a:r>
            <a:rPr lang="en-IE" dirty="0" err="1"/>
            <a:t>mai</a:t>
          </a:r>
          <a:r>
            <a:rPr lang="en-IE" dirty="0"/>
            <a:t> </a:t>
          </a:r>
          <a:r>
            <a:rPr lang="en-IE" dirty="0" err="1"/>
            <a:t>mult</a:t>
          </a:r>
          <a:r>
            <a:rPr lang="en-IE" dirty="0"/>
            <a:t> </a:t>
          </a:r>
          <a:r>
            <a:rPr lang="en-IE" dirty="0" err="1"/>
            <a:t>succes</a:t>
          </a:r>
          <a:endParaRPr lang="en-US" dirty="0"/>
        </a:p>
      </dgm:t>
    </dgm:pt>
    <dgm:pt modelId="{E2D97026-CACB-4561-A3F4-D658654F1C49}" type="parTrans" cxnId="{1B0B76B8-FE26-4D97-80B9-F09ABCF5822E}">
      <dgm:prSet/>
      <dgm:spPr/>
      <dgm:t>
        <a:bodyPr/>
        <a:lstStyle/>
        <a:p>
          <a:endParaRPr lang="en-US"/>
        </a:p>
      </dgm:t>
    </dgm:pt>
    <dgm:pt modelId="{88919E1F-1782-471E-AD50-69530518F418}" type="sibTrans" cxnId="{1B0B76B8-FE26-4D97-80B9-F09ABCF5822E}">
      <dgm:prSet/>
      <dgm:spPr/>
      <dgm:t>
        <a:bodyPr/>
        <a:lstStyle/>
        <a:p>
          <a:endParaRPr lang="en-US"/>
        </a:p>
      </dgm:t>
    </dgm:pt>
    <dgm:pt modelId="{439DE978-827C-4165-9881-5869A4B28596}">
      <dgm:prSet/>
      <dgm:spPr/>
      <dgm:t>
        <a:bodyPr/>
        <a:lstStyle/>
        <a:p>
          <a:r>
            <a:rPr lang="en-IE" dirty="0"/>
            <a:t>De </a:t>
          </a:r>
          <a:r>
            <a:rPr lang="en-IE" dirty="0" err="1"/>
            <a:t>asemenea</a:t>
          </a:r>
          <a:r>
            <a:rPr lang="en-IE" dirty="0"/>
            <a:t>, </a:t>
          </a:r>
          <a:r>
            <a:rPr lang="en-IE" dirty="0" err="1"/>
            <a:t>poate</a:t>
          </a:r>
          <a:r>
            <a:rPr lang="en-IE" dirty="0"/>
            <a:t> </a:t>
          </a:r>
          <a:r>
            <a:rPr lang="en-IE" dirty="0" err="1"/>
            <a:t>îmbunătăți</a:t>
          </a:r>
          <a:r>
            <a:rPr lang="en-IE" dirty="0"/>
            <a:t> </a:t>
          </a:r>
          <a:r>
            <a:rPr lang="en-IE" dirty="0" err="1"/>
            <a:t>conștientizarea</a:t>
          </a:r>
          <a:r>
            <a:rPr lang="en-IE" dirty="0"/>
            <a:t> </a:t>
          </a:r>
          <a:r>
            <a:rPr lang="en-IE" dirty="0" err="1"/>
            <a:t>interpersonală</a:t>
          </a:r>
          <a:r>
            <a:rPr lang="en-IE" dirty="0"/>
            <a:t> </a:t>
          </a:r>
          <a:r>
            <a:rPr lang="en-IE" dirty="0" err="1"/>
            <a:t>și</a:t>
          </a:r>
          <a:r>
            <a:rPr lang="en-IE" dirty="0"/>
            <a:t> de </a:t>
          </a:r>
          <a:r>
            <a:rPr lang="en-IE" dirty="0" err="1"/>
            <a:t>grup</a:t>
          </a:r>
          <a:r>
            <a:rPr lang="en-IE" dirty="0"/>
            <a:t>, </a:t>
          </a:r>
          <a:r>
            <a:rPr lang="en-IE" dirty="0" err="1"/>
            <a:t>astfel</a:t>
          </a:r>
          <a:r>
            <a:rPr lang="en-IE" dirty="0"/>
            <a:t> </a:t>
          </a:r>
          <a:r>
            <a:rPr lang="en-IE" dirty="0" err="1"/>
            <a:t>încât</a:t>
          </a:r>
          <a:r>
            <a:rPr lang="en-IE" dirty="0"/>
            <a:t> </a:t>
          </a:r>
          <a:r>
            <a:rPr lang="en-IE" dirty="0" err="1"/>
            <a:t>voluntarii</a:t>
          </a:r>
          <a:r>
            <a:rPr lang="en-IE" dirty="0"/>
            <a:t> </a:t>
          </a:r>
          <a:r>
            <a:rPr lang="en-IE" dirty="0" err="1"/>
            <a:t>să</a:t>
          </a:r>
          <a:r>
            <a:rPr lang="en-IE" dirty="0"/>
            <a:t> </a:t>
          </a:r>
          <a:r>
            <a:rPr lang="en-IE" dirty="0" err="1"/>
            <a:t>poată</a:t>
          </a:r>
          <a:r>
            <a:rPr lang="en-IE" dirty="0"/>
            <a:t> </a:t>
          </a:r>
          <a:r>
            <a:rPr lang="en-IE" dirty="0" err="1"/>
            <a:t>lucra</a:t>
          </a:r>
          <a:r>
            <a:rPr lang="en-IE" dirty="0"/>
            <a:t> </a:t>
          </a:r>
          <a:r>
            <a:rPr lang="en-IE" dirty="0" err="1"/>
            <a:t>mai</a:t>
          </a:r>
          <a:r>
            <a:rPr lang="en-IE" dirty="0"/>
            <a:t> </a:t>
          </a:r>
          <a:r>
            <a:rPr lang="en-IE" dirty="0" err="1"/>
            <a:t>eficient</a:t>
          </a:r>
          <a:endParaRPr lang="en-US" dirty="0"/>
        </a:p>
      </dgm:t>
    </dgm:pt>
    <dgm:pt modelId="{11F0FDA3-A1E1-410D-BB43-3DEE3C4CF578}" type="parTrans" cxnId="{F2AC0DB7-C709-49FF-9993-F2CC509AE3EC}">
      <dgm:prSet/>
      <dgm:spPr/>
      <dgm:t>
        <a:bodyPr/>
        <a:lstStyle/>
        <a:p>
          <a:endParaRPr lang="en-US"/>
        </a:p>
      </dgm:t>
    </dgm:pt>
    <dgm:pt modelId="{CDBCD73A-2D5E-465E-B74D-439B9671E7C5}" type="sibTrans" cxnId="{F2AC0DB7-C709-49FF-9993-F2CC509AE3EC}">
      <dgm:prSet/>
      <dgm:spPr/>
      <dgm:t>
        <a:bodyPr/>
        <a:lstStyle/>
        <a:p>
          <a:endParaRPr lang="en-US"/>
        </a:p>
      </dgm:t>
    </dgm:pt>
    <dgm:pt modelId="{3C13BA51-0319-4A32-AE15-FF05D94C414B}" type="pres">
      <dgm:prSet presAssocID="{1F32E1B7-DC74-49E7-9459-E67D8652A610}" presName="diagram" presStyleCnt="0">
        <dgm:presLayoutVars>
          <dgm:dir/>
          <dgm:resizeHandles val="exact"/>
        </dgm:presLayoutVars>
      </dgm:prSet>
      <dgm:spPr/>
    </dgm:pt>
    <dgm:pt modelId="{328866A4-2404-4AC5-81F7-4D7B9589887F}" type="pres">
      <dgm:prSet presAssocID="{249FA550-EA76-4078-88E0-54A0A460C1F7}" presName="node" presStyleLbl="node1" presStyleIdx="0" presStyleCnt="5">
        <dgm:presLayoutVars>
          <dgm:bulletEnabled val="1"/>
        </dgm:presLayoutVars>
      </dgm:prSet>
      <dgm:spPr/>
    </dgm:pt>
    <dgm:pt modelId="{A8047D64-0AFB-4F17-BF11-063639577DB5}" type="pres">
      <dgm:prSet presAssocID="{A73E2F8B-0EF5-4C17-ABBD-9A3DC875F71D}" presName="sibTrans" presStyleCnt="0"/>
      <dgm:spPr/>
    </dgm:pt>
    <dgm:pt modelId="{0EA21E32-DC04-4161-AA5E-EA2EA6123638}" type="pres">
      <dgm:prSet presAssocID="{F8625DC3-52D1-45EF-A0EA-C167B29689B3}" presName="node" presStyleLbl="node1" presStyleIdx="1" presStyleCnt="5">
        <dgm:presLayoutVars>
          <dgm:bulletEnabled val="1"/>
        </dgm:presLayoutVars>
      </dgm:prSet>
      <dgm:spPr/>
    </dgm:pt>
    <dgm:pt modelId="{82F11CC9-E02F-43CC-95A9-713FF104B703}" type="pres">
      <dgm:prSet presAssocID="{16FBAB5D-7132-428D-A06C-4E32C8715172}" presName="sibTrans" presStyleCnt="0"/>
      <dgm:spPr/>
    </dgm:pt>
    <dgm:pt modelId="{6FFF5EF1-A531-4C58-9250-B7326AFE7C5B}" type="pres">
      <dgm:prSet presAssocID="{A12DA8F4-1F63-4DB6-93EA-9D433A11AB2E}" presName="node" presStyleLbl="node1" presStyleIdx="2" presStyleCnt="5">
        <dgm:presLayoutVars>
          <dgm:bulletEnabled val="1"/>
        </dgm:presLayoutVars>
      </dgm:prSet>
      <dgm:spPr/>
    </dgm:pt>
    <dgm:pt modelId="{09713CFA-7404-4453-8C72-132E047216F8}" type="pres">
      <dgm:prSet presAssocID="{0F927BA6-AB96-485F-80AE-6DA053E1D517}" presName="sibTrans" presStyleCnt="0"/>
      <dgm:spPr/>
    </dgm:pt>
    <dgm:pt modelId="{5512C42F-3CD1-4737-B4EA-E896E6FCB2C5}" type="pres">
      <dgm:prSet presAssocID="{D024E28B-90E8-44DD-B407-AB4792B88AAC}" presName="node" presStyleLbl="node1" presStyleIdx="3" presStyleCnt="5">
        <dgm:presLayoutVars>
          <dgm:bulletEnabled val="1"/>
        </dgm:presLayoutVars>
      </dgm:prSet>
      <dgm:spPr/>
    </dgm:pt>
    <dgm:pt modelId="{95D29C29-3AF9-48EE-A25C-1E759E831137}" type="pres">
      <dgm:prSet presAssocID="{88919E1F-1782-471E-AD50-69530518F418}" presName="sibTrans" presStyleCnt="0"/>
      <dgm:spPr/>
    </dgm:pt>
    <dgm:pt modelId="{17EA05B1-6232-43B6-BB89-B66B372CAC09}" type="pres">
      <dgm:prSet presAssocID="{439DE978-827C-4165-9881-5869A4B28596}" presName="node" presStyleLbl="node1" presStyleIdx="4" presStyleCnt="5">
        <dgm:presLayoutVars>
          <dgm:bulletEnabled val="1"/>
        </dgm:presLayoutVars>
      </dgm:prSet>
      <dgm:spPr/>
    </dgm:pt>
  </dgm:ptLst>
  <dgm:cxnLst>
    <dgm:cxn modelId="{E287780E-2697-41C2-BCFA-58CE5547282D}" srcId="{1F32E1B7-DC74-49E7-9459-E67D8652A610}" destId="{F8625DC3-52D1-45EF-A0EA-C167B29689B3}" srcOrd="1" destOrd="0" parTransId="{55C70F76-F051-4059-943B-76228C23418B}" sibTransId="{16FBAB5D-7132-428D-A06C-4E32C8715172}"/>
    <dgm:cxn modelId="{D0F3C314-FA60-4048-BF59-73CA38A865D1}" type="presOf" srcId="{D024E28B-90E8-44DD-B407-AB4792B88AAC}" destId="{5512C42F-3CD1-4737-B4EA-E896E6FCB2C5}" srcOrd="0" destOrd="0" presId="urn:microsoft.com/office/officeart/2005/8/layout/default"/>
    <dgm:cxn modelId="{A5F4A03A-9317-4A15-8E03-9A91D7247EDD}" type="presOf" srcId="{249FA550-EA76-4078-88E0-54A0A460C1F7}" destId="{328866A4-2404-4AC5-81F7-4D7B9589887F}" srcOrd="0" destOrd="0" presId="urn:microsoft.com/office/officeart/2005/8/layout/default"/>
    <dgm:cxn modelId="{2ECBE249-E5A3-4759-A8C0-24BE5528A993}" srcId="{1F32E1B7-DC74-49E7-9459-E67D8652A610}" destId="{249FA550-EA76-4078-88E0-54A0A460C1F7}" srcOrd="0" destOrd="0" parTransId="{AC479914-2BD1-4F3D-BEB0-C83F0D7DF240}" sibTransId="{A73E2F8B-0EF5-4C17-ABBD-9A3DC875F71D}"/>
    <dgm:cxn modelId="{0CAC216B-BF42-4362-8E1E-E0662F77330A}" srcId="{1F32E1B7-DC74-49E7-9459-E67D8652A610}" destId="{A12DA8F4-1F63-4DB6-93EA-9D433A11AB2E}" srcOrd="2" destOrd="0" parTransId="{93B17009-3606-4665-8A95-26CC19D2CEB3}" sibTransId="{0F927BA6-AB96-485F-80AE-6DA053E1D517}"/>
    <dgm:cxn modelId="{F2AC0DB7-C709-49FF-9993-F2CC509AE3EC}" srcId="{1F32E1B7-DC74-49E7-9459-E67D8652A610}" destId="{439DE978-827C-4165-9881-5869A4B28596}" srcOrd="4" destOrd="0" parTransId="{11F0FDA3-A1E1-410D-BB43-3DEE3C4CF578}" sibTransId="{CDBCD73A-2D5E-465E-B74D-439B9671E7C5}"/>
    <dgm:cxn modelId="{1B0B76B8-FE26-4D97-80B9-F09ABCF5822E}" srcId="{1F32E1B7-DC74-49E7-9459-E67D8652A610}" destId="{D024E28B-90E8-44DD-B407-AB4792B88AAC}" srcOrd="3" destOrd="0" parTransId="{E2D97026-CACB-4561-A3F4-D658654F1C49}" sibTransId="{88919E1F-1782-471E-AD50-69530518F418}"/>
    <dgm:cxn modelId="{B3D5BAE5-361A-4A9D-81E1-7217595686E1}" type="presOf" srcId="{F8625DC3-52D1-45EF-A0EA-C167B29689B3}" destId="{0EA21E32-DC04-4161-AA5E-EA2EA6123638}" srcOrd="0" destOrd="0" presId="urn:microsoft.com/office/officeart/2005/8/layout/default"/>
    <dgm:cxn modelId="{9952F9ED-5D96-402E-BA1F-C07CAB0857B3}" type="presOf" srcId="{A12DA8F4-1F63-4DB6-93EA-9D433A11AB2E}" destId="{6FFF5EF1-A531-4C58-9250-B7326AFE7C5B}" srcOrd="0" destOrd="0" presId="urn:microsoft.com/office/officeart/2005/8/layout/default"/>
    <dgm:cxn modelId="{DB323DF1-0D56-42B5-9FA8-490A829C69A3}" type="presOf" srcId="{439DE978-827C-4165-9881-5869A4B28596}" destId="{17EA05B1-6232-43B6-BB89-B66B372CAC09}" srcOrd="0" destOrd="0" presId="urn:microsoft.com/office/officeart/2005/8/layout/default"/>
    <dgm:cxn modelId="{D4721AFA-F9A5-4E84-8399-8AA1B4329EDB}" type="presOf" srcId="{1F32E1B7-DC74-49E7-9459-E67D8652A610}" destId="{3C13BA51-0319-4A32-AE15-FF05D94C414B}" srcOrd="0" destOrd="0" presId="urn:microsoft.com/office/officeart/2005/8/layout/default"/>
    <dgm:cxn modelId="{10C86D9A-C85F-472D-AF5A-551C918BA936}" type="presParOf" srcId="{3C13BA51-0319-4A32-AE15-FF05D94C414B}" destId="{328866A4-2404-4AC5-81F7-4D7B9589887F}" srcOrd="0" destOrd="0" presId="urn:microsoft.com/office/officeart/2005/8/layout/default"/>
    <dgm:cxn modelId="{24045080-0E64-4D4C-A24A-CA3D84E77751}" type="presParOf" srcId="{3C13BA51-0319-4A32-AE15-FF05D94C414B}" destId="{A8047D64-0AFB-4F17-BF11-063639577DB5}" srcOrd="1" destOrd="0" presId="urn:microsoft.com/office/officeart/2005/8/layout/default"/>
    <dgm:cxn modelId="{D1D990AE-E5CA-43C0-94FF-7977C42267A6}" type="presParOf" srcId="{3C13BA51-0319-4A32-AE15-FF05D94C414B}" destId="{0EA21E32-DC04-4161-AA5E-EA2EA6123638}" srcOrd="2" destOrd="0" presId="urn:microsoft.com/office/officeart/2005/8/layout/default"/>
    <dgm:cxn modelId="{3DE3FD7E-310D-41C4-B127-A731EB6E1EDB}" type="presParOf" srcId="{3C13BA51-0319-4A32-AE15-FF05D94C414B}" destId="{82F11CC9-E02F-43CC-95A9-713FF104B703}" srcOrd="3" destOrd="0" presId="urn:microsoft.com/office/officeart/2005/8/layout/default"/>
    <dgm:cxn modelId="{A6CB3FD8-125A-4646-B759-C87BB9966B28}" type="presParOf" srcId="{3C13BA51-0319-4A32-AE15-FF05D94C414B}" destId="{6FFF5EF1-A531-4C58-9250-B7326AFE7C5B}" srcOrd="4" destOrd="0" presId="urn:microsoft.com/office/officeart/2005/8/layout/default"/>
    <dgm:cxn modelId="{F1F50658-5E8E-4794-8DD7-45C53E9346D2}" type="presParOf" srcId="{3C13BA51-0319-4A32-AE15-FF05D94C414B}" destId="{09713CFA-7404-4453-8C72-132E047216F8}" srcOrd="5" destOrd="0" presId="urn:microsoft.com/office/officeart/2005/8/layout/default"/>
    <dgm:cxn modelId="{50D50DE7-FE90-4CA3-982B-BD6297FD90FC}" type="presParOf" srcId="{3C13BA51-0319-4A32-AE15-FF05D94C414B}" destId="{5512C42F-3CD1-4737-B4EA-E896E6FCB2C5}" srcOrd="6" destOrd="0" presId="urn:microsoft.com/office/officeart/2005/8/layout/default"/>
    <dgm:cxn modelId="{77445C0B-E3D4-4D23-99DA-6DD25F1031F9}" type="presParOf" srcId="{3C13BA51-0319-4A32-AE15-FF05D94C414B}" destId="{95D29C29-3AF9-48EE-A25C-1E759E831137}" srcOrd="7" destOrd="0" presId="urn:microsoft.com/office/officeart/2005/8/layout/default"/>
    <dgm:cxn modelId="{BF63876D-9B6F-4447-85DF-C18630A06D85}" type="presParOf" srcId="{3C13BA51-0319-4A32-AE15-FF05D94C414B}" destId="{17EA05B1-6232-43B6-BB89-B66B372CAC0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6EF2BD-732C-4262-B176-A1157E60249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86A5D6-50D6-4437-B281-E3C736808EA8}">
      <dgm:prSet/>
      <dgm:spPr/>
      <dgm:t>
        <a:bodyPr/>
        <a:lstStyle/>
        <a:p>
          <a:r>
            <a:rPr lang="en-GB" dirty="0" err="1"/>
            <a:t>Viitorul</a:t>
          </a:r>
          <a:r>
            <a:rPr lang="en-GB" dirty="0"/>
            <a:t> </a:t>
          </a:r>
          <a:r>
            <a:rPr lang="en-GB" dirty="0" err="1"/>
            <a:t>comunităților</a:t>
          </a:r>
          <a:r>
            <a:rPr lang="en-GB" dirty="0"/>
            <a:t> </a:t>
          </a:r>
          <a:r>
            <a:rPr lang="en-GB" dirty="0" err="1"/>
            <a:t>este</a:t>
          </a:r>
          <a:r>
            <a:rPr lang="en-GB" dirty="0"/>
            <a:t> </a:t>
          </a:r>
          <a:r>
            <a:rPr lang="en-GB" dirty="0" err="1"/>
            <a:t>favorabil</a:t>
          </a:r>
          <a:r>
            <a:rPr lang="en-GB" dirty="0"/>
            <a:t> </a:t>
          </a:r>
          <a:r>
            <a:rPr lang="en-GB" dirty="0" err="1"/>
            <a:t>incluziunii</a:t>
          </a:r>
          <a:endParaRPr lang="en-US" dirty="0"/>
        </a:p>
      </dgm:t>
    </dgm:pt>
    <dgm:pt modelId="{407AD385-0AE2-408F-B4F1-E1310A858437}" type="parTrans" cxnId="{79F0357F-0EB9-45DA-A8C4-4CCA057024FA}">
      <dgm:prSet/>
      <dgm:spPr/>
      <dgm:t>
        <a:bodyPr/>
        <a:lstStyle/>
        <a:p>
          <a:endParaRPr lang="en-US"/>
        </a:p>
      </dgm:t>
    </dgm:pt>
    <dgm:pt modelId="{3B001072-5F3D-4094-A7F9-5CDD0AD17487}" type="sibTrans" cxnId="{79F0357F-0EB9-45DA-A8C4-4CCA057024FA}">
      <dgm:prSet/>
      <dgm:spPr/>
      <dgm:t>
        <a:bodyPr/>
        <a:lstStyle/>
        <a:p>
          <a:endParaRPr lang="en-US"/>
        </a:p>
      </dgm:t>
    </dgm:pt>
    <dgm:pt modelId="{0A4CD643-764F-48C8-AF9B-C18E3032110D}">
      <dgm:prSet/>
      <dgm:spPr/>
      <dgm:t>
        <a:bodyPr/>
        <a:lstStyle/>
        <a:p>
          <a:r>
            <a:rPr lang="en-GB" b="0" i="0" dirty="0" err="1"/>
            <a:t>Incluziunea</a:t>
          </a:r>
          <a:r>
            <a:rPr lang="en-GB" b="0" i="0" dirty="0"/>
            <a:t> </a:t>
          </a:r>
          <a:r>
            <a:rPr lang="en-GB" b="0" i="0" dirty="0" err="1"/>
            <a:t>înseamnă</a:t>
          </a:r>
          <a:r>
            <a:rPr lang="en-GB" b="0" i="0" dirty="0"/>
            <a:t> </a:t>
          </a:r>
          <a:r>
            <a:rPr lang="en-GB" b="0" i="0" dirty="0" err="1"/>
            <a:t>invitarea</a:t>
          </a:r>
          <a:r>
            <a:rPr lang="en-GB" b="0" i="0" dirty="0"/>
            <a:t> </a:t>
          </a:r>
          <a:r>
            <a:rPr lang="en-GB" b="0" i="0" dirty="0" err="1"/>
            <a:t>diverselor</a:t>
          </a:r>
          <a:r>
            <a:rPr lang="en-GB" b="0" i="0" dirty="0"/>
            <a:t> </a:t>
          </a:r>
          <a:r>
            <a:rPr lang="en-GB" b="0" i="0" dirty="0" err="1"/>
            <a:t>grupuri</a:t>
          </a:r>
          <a:r>
            <a:rPr lang="en-GB" b="0" i="0" dirty="0"/>
            <a:t> </a:t>
          </a:r>
          <a:r>
            <a:rPr lang="en-GB" b="0" i="0" dirty="0" err="1"/>
            <a:t>să</a:t>
          </a:r>
          <a:r>
            <a:rPr lang="en-GB" b="0" i="0" dirty="0"/>
            <a:t> </a:t>
          </a:r>
          <a:r>
            <a:rPr lang="en-GB" b="0" i="0" dirty="0" err="1"/>
            <a:t>ia</a:t>
          </a:r>
          <a:r>
            <a:rPr lang="en-GB" b="0" i="0" dirty="0"/>
            <a:t> </a:t>
          </a:r>
          <a:r>
            <a:rPr lang="en-GB" b="0" i="0" dirty="0" err="1"/>
            <a:t>parte</a:t>
          </a:r>
          <a:r>
            <a:rPr lang="en-GB" b="0" i="0" dirty="0"/>
            <a:t> la </a:t>
          </a:r>
          <a:r>
            <a:rPr lang="en-GB" b="0" i="0" dirty="0" err="1"/>
            <a:t>viața</a:t>
          </a:r>
          <a:r>
            <a:rPr lang="en-GB" b="0" i="0" dirty="0"/>
            <a:t> </a:t>
          </a:r>
          <a:r>
            <a:rPr lang="en-GB" b="0" i="0" dirty="0" err="1"/>
            <a:t>comunității</a:t>
          </a:r>
          <a:r>
            <a:rPr lang="en-GB" b="0" i="0" dirty="0"/>
            <a:t>. </a:t>
          </a:r>
          <a:endParaRPr lang="en-US" dirty="0"/>
        </a:p>
      </dgm:t>
    </dgm:pt>
    <dgm:pt modelId="{FF7DFC21-299F-494C-80CE-83EF0FBF0AFD}" type="parTrans" cxnId="{4E9CAE73-8FE7-4074-9129-1154766380BB}">
      <dgm:prSet/>
      <dgm:spPr/>
      <dgm:t>
        <a:bodyPr/>
        <a:lstStyle/>
        <a:p>
          <a:endParaRPr lang="en-US"/>
        </a:p>
      </dgm:t>
    </dgm:pt>
    <dgm:pt modelId="{F313CB10-4936-4CFC-8047-24BCB3EB78B7}" type="sibTrans" cxnId="{4E9CAE73-8FE7-4074-9129-1154766380BB}">
      <dgm:prSet/>
      <dgm:spPr/>
      <dgm:t>
        <a:bodyPr/>
        <a:lstStyle/>
        <a:p>
          <a:endParaRPr lang="en-US"/>
        </a:p>
      </dgm:t>
    </dgm:pt>
    <dgm:pt modelId="{9A20A7BA-FCC4-45EA-B9FC-297518DF5B26}">
      <dgm:prSet/>
      <dgm:spPr/>
      <dgm:t>
        <a:bodyPr/>
        <a:lstStyle/>
        <a:p>
          <a:r>
            <a:rPr lang="en-GB" b="0" i="0" dirty="0"/>
            <a:t>Este </a:t>
          </a:r>
          <a:r>
            <a:rPr lang="en-GB" b="0" i="0" dirty="0" err="1"/>
            <a:t>apartenența</a:t>
          </a:r>
          <a:r>
            <a:rPr lang="en-GB" b="0" i="0" dirty="0"/>
            <a:t> care face </a:t>
          </a:r>
          <a:r>
            <a:rPr lang="en-GB" b="0" i="0" dirty="0" err="1"/>
            <a:t>fiecare</a:t>
          </a:r>
          <a:r>
            <a:rPr lang="en-GB" b="0" i="0" dirty="0"/>
            <a:t> </a:t>
          </a:r>
          <a:r>
            <a:rPr lang="en-GB" b="0" i="0" dirty="0" err="1"/>
            <a:t>individ</a:t>
          </a:r>
          <a:r>
            <a:rPr lang="en-GB" b="0" i="0" dirty="0"/>
            <a:t> </a:t>
          </a:r>
          <a:r>
            <a:rPr lang="en-GB" b="0" i="0" dirty="0" err="1"/>
            <a:t>sa</a:t>
          </a:r>
          <a:r>
            <a:rPr lang="en-GB" b="0" i="0" dirty="0"/>
            <a:t> se </a:t>
          </a:r>
          <a:r>
            <a:rPr lang="en-GB" b="0" i="0" dirty="0" err="1"/>
            <a:t>simta</a:t>
          </a:r>
          <a:r>
            <a:rPr lang="en-GB" b="0" i="0" dirty="0"/>
            <a:t> </a:t>
          </a:r>
          <a:r>
            <a:rPr lang="en-GB" b="0" i="0" dirty="0" err="1"/>
            <a:t>acceptat</a:t>
          </a:r>
          <a:r>
            <a:rPr lang="en-GB" b="0" i="0" dirty="0"/>
            <a:t>. </a:t>
          </a:r>
          <a:endParaRPr lang="en-US" dirty="0"/>
        </a:p>
      </dgm:t>
    </dgm:pt>
    <dgm:pt modelId="{CADDAA87-6B50-4F1C-A9CE-6EE40E2FB1A1}" type="parTrans" cxnId="{CF5CAC05-1BE6-463E-88EA-8F461FD6D852}">
      <dgm:prSet/>
      <dgm:spPr/>
      <dgm:t>
        <a:bodyPr/>
        <a:lstStyle/>
        <a:p>
          <a:endParaRPr lang="en-US"/>
        </a:p>
      </dgm:t>
    </dgm:pt>
    <dgm:pt modelId="{FD4D58F8-5D7B-42FA-8909-8387D55C1428}" type="sibTrans" cxnId="{CF5CAC05-1BE6-463E-88EA-8F461FD6D852}">
      <dgm:prSet/>
      <dgm:spPr/>
      <dgm:t>
        <a:bodyPr/>
        <a:lstStyle/>
        <a:p>
          <a:endParaRPr lang="en-US"/>
        </a:p>
      </dgm:t>
    </dgm:pt>
    <dgm:pt modelId="{B740E45D-6B17-4B01-BB6C-B8138D85C976}" type="pres">
      <dgm:prSet presAssocID="{C86EF2BD-732C-4262-B176-A1157E602498}" presName="outerComposite" presStyleCnt="0">
        <dgm:presLayoutVars>
          <dgm:chMax val="5"/>
          <dgm:dir/>
          <dgm:resizeHandles val="exact"/>
        </dgm:presLayoutVars>
      </dgm:prSet>
      <dgm:spPr/>
    </dgm:pt>
    <dgm:pt modelId="{C97D40BE-6856-4C2C-A499-E946EBEFC448}" type="pres">
      <dgm:prSet presAssocID="{C86EF2BD-732C-4262-B176-A1157E602498}" presName="dummyMaxCanvas" presStyleCnt="0">
        <dgm:presLayoutVars/>
      </dgm:prSet>
      <dgm:spPr/>
    </dgm:pt>
    <dgm:pt modelId="{F348B91E-E443-4FB2-B7C3-23CC4668754C}" type="pres">
      <dgm:prSet presAssocID="{C86EF2BD-732C-4262-B176-A1157E602498}" presName="ThreeNodes_1" presStyleLbl="node1" presStyleIdx="0" presStyleCnt="3">
        <dgm:presLayoutVars>
          <dgm:bulletEnabled val="1"/>
        </dgm:presLayoutVars>
      </dgm:prSet>
      <dgm:spPr/>
    </dgm:pt>
    <dgm:pt modelId="{D1174FE4-B210-4471-B787-480C11011881}" type="pres">
      <dgm:prSet presAssocID="{C86EF2BD-732C-4262-B176-A1157E602498}" presName="ThreeNodes_2" presStyleLbl="node1" presStyleIdx="1" presStyleCnt="3">
        <dgm:presLayoutVars>
          <dgm:bulletEnabled val="1"/>
        </dgm:presLayoutVars>
      </dgm:prSet>
      <dgm:spPr/>
    </dgm:pt>
    <dgm:pt modelId="{9BE9053D-862C-489B-9100-4CA9AA708ECE}" type="pres">
      <dgm:prSet presAssocID="{C86EF2BD-732C-4262-B176-A1157E602498}" presName="ThreeNodes_3" presStyleLbl="node1" presStyleIdx="2" presStyleCnt="3">
        <dgm:presLayoutVars>
          <dgm:bulletEnabled val="1"/>
        </dgm:presLayoutVars>
      </dgm:prSet>
      <dgm:spPr/>
    </dgm:pt>
    <dgm:pt modelId="{38E0F02F-4F2E-4451-BEC2-DC814D21B0AE}" type="pres">
      <dgm:prSet presAssocID="{C86EF2BD-732C-4262-B176-A1157E602498}" presName="ThreeConn_1-2" presStyleLbl="fgAccFollowNode1" presStyleIdx="0" presStyleCnt="2">
        <dgm:presLayoutVars>
          <dgm:bulletEnabled val="1"/>
        </dgm:presLayoutVars>
      </dgm:prSet>
      <dgm:spPr/>
    </dgm:pt>
    <dgm:pt modelId="{98459B2C-7F39-4426-BA10-34925826BE62}" type="pres">
      <dgm:prSet presAssocID="{C86EF2BD-732C-4262-B176-A1157E602498}" presName="ThreeConn_2-3" presStyleLbl="fgAccFollowNode1" presStyleIdx="1" presStyleCnt="2">
        <dgm:presLayoutVars>
          <dgm:bulletEnabled val="1"/>
        </dgm:presLayoutVars>
      </dgm:prSet>
      <dgm:spPr/>
    </dgm:pt>
    <dgm:pt modelId="{545874EF-BDF8-4482-AC19-DF52B2948725}" type="pres">
      <dgm:prSet presAssocID="{C86EF2BD-732C-4262-B176-A1157E602498}" presName="ThreeNodes_1_text" presStyleLbl="node1" presStyleIdx="2" presStyleCnt="3">
        <dgm:presLayoutVars>
          <dgm:bulletEnabled val="1"/>
        </dgm:presLayoutVars>
      </dgm:prSet>
      <dgm:spPr/>
    </dgm:pt>
    <dgm:pt modelId="{312646F0-835C-48EE-9B20-3D947A70362D}" type="pres">
      <dgm:prSet presAssocID="{C86EF2BD-732C-4262-B176-A1157E602498}" presName="ThreeNodes_2_text" presStyleLbl="node1" presStyleIdx="2" presStyleCnt="3">
        <dgm:presLayoutVars>
          <dgm:bulletEnabled val="1"/>
        </dgm:presLayoutVars>
      </dgm:prSet>
      <dgm:spPr/>
    </dgm:pt>
    <dgm:pt modelId="{E10DDB00-0FE7-4A37-8501-FF363A8EAA38}" type="pres">
      <dgm:prSet presAssocID="{C86EF2BD-732C-4262-B176-A1157E60249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F5CAC05-1BE6-463E-88EA-8F461FD6D852}" srcId="{C86EF2BD-732C-4262-B176-A1157E602498}" destId="{9A20A7BA-FCC4-45EA-B9FC-297518DF5B26}" srcOrd="2" destOrd="0" parTransId="{CADDAA87-6B50-4F1C-A9CE-6EE40E2FB1A1}" sibTransId="{FD4D58F8-5D7B-42FA-8909-8387D55C1428}"/>
    <dgm:cxn modelId="{007A7006-28DA-474D-99EA-FA817FF63ED2}" type="presOf" srcId="{0A4CD643-764F-48C8-AF9B-C18E3032110D}" destId="{D1174FE4-B210-4471-B787-480C11011881}" srcOrd="0" destOrd="0" presId="urn:microsoft.com/office/officeart/2005/8/layout/vProcess5"/>
    <dgm:cxn modelId="{D7380C09-2254-4AE2-B623-6CF0AAB49D29}" type="presOf" srcId="{0A4CD643-764F-48C8-AF9B-C18E3032110D}" destId="{312646F0-835C-48EE-9B20-3D947A70362D}" srcOrd="1" destOrd="0" presId="urn:microsoft.com/office/officeart/2005/8/layout/vProcess5"/>
    <dgm:cxn modelId="{6C99831D-4C18-43D7-AE67-6A7936376D4A}" type="presOf" srcId="{8986A5D6-50D6-4437-B281-E3C736808EA8}" destId="{545874EF-BDF8-4482-AC19-DF52B2948725}" srcOrd="1" destOrd="0" presId="urn:microsoft.com/office/officeart/2005/8/layout/vProcess5"/>
    <dgm:cxn modelId="{4E9CAE73-8FE7-4074-9129-1154766380BB}" srcId="{C86EF2BD-732C-4262-B176-A1157E602498}" destId="{0A4CD643-764F-48C8-AF9B-C18E3032110D}" srcOrd="1" destOrd="0" parTransId="{FF7DFC21-299F-494C-80CE-83EF0FBF0AFD}" sibTransId="{F313CB10-4936-4CFC-8047-24BCB3EB78B7}"/>
    <dgm:cxn modelId="{79F0357F-0EB9-45DA-A8C4-4CCA057024FA}" srcId="{C86EF2BD-732C-4262-B176-A1157E602498}" destId="{8986A5D6-50D6-4437-B281-E3C736808EA8}" srcOrd="0" destOrd="0" parTransId="{407AD385-0AE2-408F-B4F1-E1310A858437}" sibTransId="{3B001072-5F3D-4094-A7F9-5CDD0AD17487}"/>
    <dgm:cxn modelId="{0FED3180-B8AC-4E9E-AF29-49FA5EE75314}" type="presOf" srcId="{3B001072-5F3D-4094-A7F9-5CDD0AD17487}" destId="{38E0F02F-4F2E-4451-BEC2-DC814D21B0AE}" srcOrd="0" destOrd="0" presId="urn:microsoft.com/office/officeart/2005/8/layout/vProcess5"/>
    <dgm:cxn modelId="{2B32DB8F-0CA0-495A-A850-E0C1C78A2FAD}" type="presOf" srcId="{8986A5D6-50D6-4437-B281-E3C736808EA8}" destId="{F348B91E-E443-4FB2-B7C3-23CC4668754C}" srcOrd="0" destOrd="0" presId="urn:microsoft.com/office/officeart/2005/8/layout/vProcess5"/>
    <dgm:cxn modelId="{A32B24A7-5BEA-42EB-A1B9-64D87CBAE6BB}" type="presOf" srcId="{9A20A7BA-FCC4-45EA-B9FC-297518DF5B26}" destId="{9BE9053D-862C-489B-9100-4CA9AA708ECE}" srcOrd="0" destOrd="0" presId="urn:microsoft.com/office/officeart/2005/8/layout/vProcess5"/>
    <dgm:cxn modelId="{C7D11EB5-B39A-41AD-B1E6-157769888CEE}" type="presOf" srcId="{F313CB10-4936-4CFC-8047-24BCB3EB78B7}" destId="{98459B2C-7F39-4426-BA10-34925826BE62}" srcOrd="0" destOrd="0" presId="urn:microsoft.com/office/officeart/2005/8/layout/vProcess5"/>
    <dgm:cxn modelId="{847E2BD0-CFE4-4798-83B0-AE9CD43F0A3F}" type="presOf" srcId="{C86EF2BD-732C-4262-B176-A1157E602498}" destId="{B740E45D-6B17-4B01-BB6C-B8138D85C976}" srcOrd="0" destOrd="0" presId="urn:microsoft.com/office/officeart/2005/8/layout/vProcess5"/>
    <dgm:cxn modelId="{B31B28F4-F0DD-4379-B2CA-25A70716FFE9}" type="presOf" srcId="{9A20A7BA-FCC4-45EA-B9FC-297518DF5B26}" destId="{E10DDB00-0FE7-4A37-8501-FF363A8EAA38}" srcOrd="1" destOrd="0" presId="urn:microsoft.com/office/officeart/2005/8/layout/vProcess5"/>
    <dgm:cxn modelId="{2E909AC5-C023-4897-941C-0637A0EDAE99}" type="presParOf" srcId="{B740E45D-6B17-4B01-BB6C-B8138D85C976}" destId="{C97D40BE-6856-4C2C-A499-E946EBEFC448}" srcOrd="0" destOrd="0" presId="urn:microsoft.com/office/officeart/2005/8/layout/vProcess5"/>
    <dgm:cxn modelId="{4CC00482-F3A6-4C37-ADB8-9A83D30723E2}" type="presParOf" srcId="{B740E45D-6B17-4B01-BB6C-B8138D85C976}" destId="{F348B91E-E443-4FB2-B7C3-23CC4668754C}" srcOrd="1" destOrd="0" presId="urn:microsoft.com/office/officeart/2005/8/layout/vProcess5"/>
    <dgm:cxn modelId="{226AB9C3-1381-46D6-BD01-761307CF2EFF}" type="presParOf" srcId="{B740E45D-6B17-4B01-BB6C-B8138D85C976}" destId="{D1174FE4-B210-4471-B787-480C11011881}" srcOrd="2" destOrd="0" presId="urn:microsoft.com/office/officeart/2005/8/layout/vProcess5"/>
    <dgm:cxn modelId="{6E70B64F-3967-4E02-B8D9-AA22A9DC9F91}" type="presParOf" srcId="{B740E45D-6B17-4B01-BB6C-B8138D85C976}" destId="{9BE9053D-862C-489B-9100-4CA9AA708ECE}" srcOrd="3" destOrd="0" presId="urn:microsoft.com/office/officeart/2005/8/layout/vProcess5"/>
    <dgm:cxn modelId="{36369C30-0B14-45EC-8976-F96BC97B94B1}" type="presParOf" srcId="{B740E45D-6B17-4B01-BB6C-B8138D85C976}" destId="{38E0F02F-4F2E-4451-BEC2-DC814D21B0AE}" srcOrd="4" destOrd="0" presId="urn:microsoft.com/office/officeart/2005/8/layout/vProcess5"/>
    <dgm:cxn modelId="{3DF2FD9A-86DD-4ADD-A233-445353269839}" type="presParOf" srcId="{B740E45D-6B17-4B01-BB6C-B8138D85C976}" destId="{98459B2C-7F39-4426-BA10-34925826BE62}" srcOrd="5" destOrd="0" presId="urn:microsoft.com/office/officeart/2005/8/layout/vProcess5"/>
    <dgm:cxn modelId="{E446A70B-EC6D-4D01-A53A-5B75B46AFA73}" type="presParOf" srcId="{B740E45D-6B17-4B01-BB6C-B8138D85C976}" destId="{545874EF-BDF8-4482-AC19-DF52B2948725}" srcOrd="6" destOrd="0" presId="urn:microsoft.com/office/officeart/2005/8/layout/vProcess5"/>
    <dgm:cxn modelId="{3C6140E6-F9F6-4145-80B9-8B6DE0528F93}" type="presParOf" srcId="{B740E45D-6B17-4B01-BB6C-B8138D85C976}" destId="{312646F0-835C-48EE-9B20-3D947A70362D}" srcOrd="7" destOrd="0" presId="urn:microsoft.com/office/officeart/2005/8/layout/vProcess5"/>
    <dgm:cxn modelId="{4BB7D4D2-E6D8-4DE9-8785-B656EA158617}" type="presParOf" srcId="{B740E45D-6B17-4B01-BB6C-B8138D85C976}" destId="{E10DDB00-0FE7-4A37-8501-FF363A8EAA3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8866A4-2404-4AC5-81F7-4D7B9589887F}">
      <dsp:nvSpPr>
        <dsp:cNvPr id="0" name=""/>
        <dsp:cNvSpPr/>
      </dsp:nvSpPr>
      <dsp:spPr>
        <a:xfrm>
          <a:off x="0" y="26301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 err="1"/>
            <a:t>Instruirea</a:t>
          </a:r>
          <a:r>
            <a:rPr lang="en-IE" sz="2000" kern="1200" dirty="0"/>
            <a:t> reduce </a:t>
          </a:r>
          <a:r>
            <a:rPr lang="en-IE" sz="2000" kern="1200" dirty="0" err="1"/>
            <a:t>probabilitatea</a:t>
          </a:r>
          <a:r>
            <a:rPr lang="en-IE" sz="2000" kern="1200" dirty="0"/>
            <a:t> de </a:t>
          </a:r>
          <a:r>
            <a:rPr lang="en-IE" sz="2000" kern="1200" dirty="0" err="1"/>
            <a:t>greșeli</a:t>
          </a:r>
          <a:r>
            <a:rPr lang="en-IE" sz="2000" kern="1200" dirty="0"/>
            <a:t> </a:t>
          </a:r>
          <a:r>
            <a:rPr lang="en-IE" sz="2000" kern="1200" dirty="0" err="1"/>
            <a:t>și</a:t>
          </a:r>
          <a:r>
            <a:rPr lang="en-IE" sz="2000" kern="1200" dirty="0"/>
            <a:t> </a:t>
          </a:r>
          <a:r>
            <a:rPr lang="en-IE" sz="2000" kern="1200" dirty="0" err="1"/>
            <a:t>alte</a:t>
          </a:r>
          <a:r>
            <a:rPr lang="en-IE" sz="2000" kern="1200" dirty="0"/>
            <a:t> </a:t>
          </a:r>
          <a:r>
            <a:rPr lang="en-IE" sz="2000" kern="1200" dirty="0" err="1"/>
            <a:t>probleme</a:t>
          </a:r>
          <a:r>
            <a:rPr lang="en-IE" sz="2000" kern="1200" dirty="0"/>
            <a:t> </a:t>
          </a:r>
          <a:r>
            <a:rPr lang="en-IE" sz="2000" kern="1200" dirty="0" err="1"/>
            <a:t>și</a:t>
          </a:r>
          <a:r>
            <a:rPr lang="en-IE" sz="2000" kern="1200" dirty="0"/>
            <a:t> reduce la minimum </a:t>
          </a:r>
          <a:r>
            <a:rPr lang="en-IE" sz="2000" kern="1200" dirty="0" err="1"/>
            <a:t>riscurile</a:t>
          </a:r>
          <a:r>
            <a:rPr lang="en-IE" sz="2000" kern="1200" dirty="0"/>
            <a:t> (de </a:t>
          </a:r>
          <a:r>
            <a:rPr lang="en-IE" sz="2000" kern="1200" dirty="0" err="1"/>
            <a:t>exemplu</a:t>
          </a:r>
          <a:r>
            <a:rPr lang="en-IE" sz="2000" kern="1200" dirty="0"/>
            <a:t>, </a:t>
          </a:r>
          <a:r>
            <a:rPr lang="en-IE" sz="2000" kern="1200" dirty="0" err="1"/>
            <a:t>formarea</a:t>
          </a:r>
          <a:r>
            <a:rPr lang="en-IE" sz="2000" kern="1200" dirty="0"/>
            <a:t> </a:t>
          </a:r>
          <a:r>
            <a:rPr lang="en-IE" sz="2000" kern="1200" dirty="0" err="1"/>
            <a:t>în</a:t>
          </a:r>
          <a:r>
            <a:rPr lang="en-IE" sz="2000" kern="1200" dirty="0"/>
            <a:t> </a:t>
          </a:r>
          <a:r>
            <a:rPr lang="en-IE" sz="2000" kern="1200" dirty="0" err="1"/>
            <a:t>domeniul</a:t>
          </a:r>
          <a:r>
            <a:rPr lang="en-IE" sz="2000" kern="1200" dirty="0"/>
            <a:t> </a:t>
          </a:r>
          <a:r>
            <a:rPr lang="en-IE" sz="2000" kern="1200" dirty="0" err="1"/>
            <a:t>sănătății</a:t>
          </a:r>
          <a:r>
            <a:rPr lang="en-IE" sz="2000" kern="1200" dirty="0"/>
            <a:t> </a:t>
          </a:r>
          <a:r>
            <a:rPr lang="en-IE" sz="2000" kern="1200" dirty="0" err="1"/>
            <a:t>și</a:t>
          </a:r>
          <a:r>
            <a:rPr lang="en-IE" sz="2000" kern="1200" dirty="0"/>
            <a:t> </a:t>
          </a:r>
          <a:r>
            <a:rPr lang="en-IE" sz="2000" kern="1200" dirty="0" err="1"/>
            <a:t>siguranței</a:t>
          </a:r>
          <a:r>
            <a:rPr lang="en-IE" sz="2000" kern="1200" dirty="0"/>
            <a:t>)</a:t>
          </a:r>
          <a:endParaRPr lang="en-US" sz="2000" kern="1200" dirty="0"/>
        </a:p>
      </dsp:txBody>
      <dsp:txXfrm>
        <a:off x="0" y="263019"/>
        <a:ext cx="3597186" cy="2158311"/>
      </dsp:txXfrm>
    </dsp:sp>
    <dsp:sp modelId="{0EA21E32-DC04-4161-AA5E-EA2EA6123638}">
      <dsp:nvSpPr>
        <dsp:cNvPr id="0" name=""/>
        <dsp:cNvSpPr/>
      </dsp:nvSpPr>
      <dsp:spPr>
        <a:xfrm>
          <a:off x="3956904" y="26301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 err="1"/>
            <a:t>Aceasta</a:t>
          </a:r>
          <a:r>
            <a:rPr lang="en-IE" sz="2000" kern="1200" dirty="0"/>
            <a:t> </a:t>
          </a:r>
          <a:r>
            <a:rPr lang="en-IE" sz="2000" kern="1200" dirty="0" err="1"/>
            <a:t>demonstrează</a:t>
          </a:r>
          <a:r>
            <a:rPr lang="en-IE" sz="2000" kern="1200" dirty="0"/>
            <a:t> </a:t>
          </a:r>
          <a:r>
            <a:rPr lang="en-IE" sz="2000" kern="1200" dirty="0" err="1"/>
            <a:t>că</a:t>
          </a:r>
          <a:r>
            <a:rPr lang="en-IE" sz="2000" kern="1200" dirty="0"/>
            <a:t> </a:t>
          </a:r>
          <a:r>
            <a:rPr lang="en-IE" sz="2000" kern="1200" dirty="0" err="1"/>
            <a:t>comitetul</a:t>
          </a:r>
          <a:r>
            <a:rPr lang="en-IE" sz="2000" kern="1200" dirty="0"/>
            <a:t> </a:t>
          </a:r>
          <a:r>
            <a:rPr lang="en-IE" sz="2000" kern="1200" dirty="0" err="1"/>
            <a:t>dumneavoastră</a:t>
          </a:r>
          <a:r>
            <a:rPr lang="en-IE" sz="2000" kern="1200" dirty="0"/>
            <a:t> </a:t>
          </a:r>
          <a:r>
            <a:rPr lang="en-IE" sz="2000" kern="1200" dirty="0" err="1"/>
            <a:t>crede</a:t>
          </a:r>
          <a:r>
            <a:rPr lang="en-IE" sz="2000" kern="1200" dirty="0"/>
            <a:t> </a:t>
          </a:r>
          <a:r>
            <a:rPr lang="en-IE" sz="2000" kern="1200" dirty="0" err="1"/>
            <a:t>într</a:t>
          </a:r>
          <a:r>
            <a:rPr lang="en-IE" sz="2000" kern="1200" dirty="0"/>
            <a:t>-un standard </a:t>
          </a:r>
          <a:r>
            <a:rPr lang="en-IE" sz="2000" kern="1200" dirty="0" err="1"/>
            <a:t>ridicat</a:t>
          </a:r>
          <a:r>
            <a:rPr lang="en-IE" sz="2000" kern="1200" dirty="0"/>
            <a:t> de </a:t>
          </a:r>
          <a:r>
            <a:rPr lang="en-IE" sz="2000" kern="1200" dirty="0" err="1"/>
            <a:t>muncă</a:t>
          </a:r>
          <a:endParaRPr lang="en-US" sz="2000" kern="1200" dirty="0"/>
        </a:p>
      </dsp:txBody>
      <dsp:txXfrm>
        <a:off x="3956904" y="263019"/>
        <a:ext cx="3597186" cy="2158311"/>
      </dsp:txXfrm>
    </dsp:sp>
    <dsp:sp modelId="{6FFF5EF1-A531-4C58-9250-B7326AFE7C5B}">
      <dsp:nvSpPr>
        <dsp:cNvPr id="0" name=""/>
        <dsp:cNvSpPr/>
      </dsp:nvSpPr>
      <dsp:spPr>
        <a:xfrm>
          <a:off x="7913809" y="26301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 err="1"/>
            <a:t>Unele</a:t>
          </a:r>
          <a:r>
            <a:rPr lang="en-IE" sz="2000" kern="1200" dirty="0"/>
            <a:t> </a:t>
          </a:r>
          <a:r>
            <a:rPr lang="en-IE" sz="2000" kern="1200" dirty="0" err="1"/>
            <a:t>organizații</a:t>
          </a:r>
          <a:r>
            <a:rPr lang="en-IE" sz="2000" kern="1200" dirty="0"/>
            <a:t> </a:t>
          </a:r>
          <a:r>
            <a:rPr lang="en-IE" sz="2000" kern="1200" dirty="0" err="1"/>
            <a:t>utilizează</a:t>
          </a:r>
          <a:r>
            <a:rPr lang="en-IE" sz="2000" kern="1200" dirty="0"/>
            <a:t> </a:t>
          </a:r>
          <a:r>
            <a:rPr lang="en-IE" sz="2000" kern="1200" dirty="0" err="1"/>
            <a:t>cursuri</a:t>
          </a:r>
          <a:r>
            <a:rPr lang="en-IE" sz="2000" kern="1200" dirty="0"/>
            <a:t> de </a:t>
          </a:r>
          <a:r>
            <a:rPr lang="en-IE" sz="2000" kern="1200" dirty="0" err="1"/>
            <a:t>formare</a:t>
          </a:r>
          <a:r>
            <a:rPr lang="en-IE" sz="2000" kern="1200" dirty="0"/>
            <a:t> ca </a:t>
          </a:r>
          <a:r>
            <a:rPr lang="en-IE" sz="2000" kern="1200" dirty="0" err="1"/>
            <a:t>parte</a:t>
          </a:r>
          <a:r>
            <a:rPr lang="en-IE" sz="2000" kern="1200" dirty="0"/>
            <a:t> a </a:t>
          </a:r>
          <a:r>
            <a:rPr lang="en-IE" sz="2000" kern="1200" dirty="0" err="1"/>
            <a:t>procedurii</a:t>
          </a:r>
          <a:r>
            <a:rPr lang="en-IE" sz="2000" kern="1200" dirty="0"/>
            <a:t> lor de </a:t>
          </a:r>
          <a:r>
            <a:rPr lang="en-IE" sz="2000" kern="1200" dirty="0" err="1"/>
            <a:t>selecție</a:t>
          </a:r>
          <a:r>
            <a:rPr lang="en-IE" sz="2000" kern="1200" dirty="0"/>
            <a:t> a </a:t>
          </a:r>
          <a:r>
            <a:rPr lang="en-IE" sz="2000" kern="1200" dirty="0" err="1"/>
            <a:t>voluntarilor</a:t>
          </a:r>
          <a:endParaRPr lang="en-US" sz="2000" kern="1200" dirty="0"/>
        </a:p>
      </dsp:txBody>
      <dsp:txXfrm>
        <a:off x="7913809" y="263019"/>
        <a:ext cx="3597186" cy="2158311"/>
      </dsp:txXfrm>
    </dsp:sp>
    <dsp:sp modelId="{5512C42F-3CD1-4737-B4EA-E896E6FCB2C5}">
      <dsp:nvSpPr>
        <dsp:cNvPr id="0" name=""/>
        <dsp:cNvSpPr/>
      </dsp:nvSpPr>
      <dsp:spPr>
        <a:xfrm>
          <a:off x="1978452" y="278104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 err="1"/>
            <a:t>Formarea</a:t>
          </a:r>
          <a:r>
            <a:rPr lang="en-IE" sz="2000" kern="1200" dirty="0"/>
            <a:t> </a:t>
          </a:r>
          <a:r>
            <a:rPr lang="en-IE" sz="2000" kern="1200" dirty="0" err="1"/>
            <a:t>poate</a:t>
          </a:r>
          <a:r>
            <a:rPr lang="en-IE" sz="2000" kern="1200" dirty="0"/>
            <a:t> </a:t>
          </a:r>
          <a:r>
            <a:rPr lang="en-IE" sz="2000" kern="1200" dirty="0" err="1"/>
            <a:t>spori</a:t>
          </a:r>
          <a:r>
            <a:rPr lang="en-IE" sz="2000" kern="1200" dirty="0"/>
            <a:t> </a:t>
          </a:r>
          <a:r>
            <a:rPr lang="en-IE" sz="2000" kern="1200" dirty="0" err="1"/>
            <a:t>abilitățile</a:t>
          </a:r>
          <a:r>
            <a:rPr lang="en-IE" sz="2000" kern="1200" dirty="0"/>
            <a:t> </a:t>
          </a:r>
          <a:r>
            <a:rPr lang="en-IE" sz="2000" kern="1200" dirty="0" err="1"/>
            <a:t>personale</a:t>
          </a:r>
          <a:r>
            <a:rPr lang="en-IE" sz="2000" kern="1200" dirty="0"/>
            <a:t> </a:t>
          </a:r>
          <a:r>
            <a:rPr lang="en-IE" sz="2000" kern="1200" dirty="0" err="1"/>
            <a:t>și</a:t>
          </a:r>
          <a:r>
            <a:rPr lang="en-IE" sz="2000" kern="1200" dirty="0"/>
            <a:t> </a:t>
          </a:r>
          <a:r>
            <a:rPr lang="en-IE" sz="2000" kern="1200" dirty="0" err="1"/>
            <a:t>conștientizarea</a:t>
          </a:r>
          <a:r>
            <a:rPr lang="en-IE" sz="2000" kern="1200" dirty="0"/>
            <a:t>, </a:t>
          </a:r>
          <a:r>
            <a:rPr lang="en-IE" sz="2000" kern="1200" dirty="0" err="1"/>
            <a:t>astfel</a:t>
          </a:r>
          <a:r>
            <a:rPr lang="en-IE" sz="2000" kern="1200" dirty="0"/>
            <a:t> </a:t>
          </a:r>
          <a:r>
            <a:rPr lang="en-IE" sz="2000" kern="1200" dirty="0" err="1"/>
            <a:t>încât</a:t>
          </a:r>
          <a:r>
            <a:rPr lang="en-IE" sz="2000" kern="1200" dirty="0"/>
            <a:t> </a:t>
          </a:r>
          <a:r>
            <a:rPr lang="en-IE" sz="2000" kern="1200" dirty="0" err="1"/>
            <a:t>voluntarii</a:t>
          </a:r>
          <a:r>
            <a:rPr lang="en-IE" sz="2000" kern="1200" dirty="0"/>
            <a:t> pot </a:t>
          </a:r>
          <a:r>
            <a:rPr lang="en-IE" sz="2000" kern="1200" dirty="0" err="1"/>
            <a:t>funcționa</a:t>
          </a:r>
          <a:r>
            <a:rPr lang="en-IE" sz="2000" kern="1200" dirty="0"/>
            <a:t> </a:t>
          </a:r>
          <a:r>
            <a:rPr lang="en-IE" sz="2000" kern="1200" dirty="0" err="1"/>
            <a:t>mai</a:t>
          </a:r>
          <a:r>
            <a:rPr lang="en-IE" sz="2000" kern="1200" dirty="0"/>
            <a:t> </a:t>
          </a:r>
          <a:r>
            <a:rPr lang="en-IE" sz="2000" kern="1200" dirty="0" err="1"/>
            <a:t>eficient</a:t>
          </a:r>
          <a:r>
            <a:rPr lang="en-IE" sz="2000" kern="1200" dirty="0"/>
            <a:t> ca </a:t>
          </a:r>
          <a:r>
            <a:rPr lang="en-IE" sz="2000" kern="1200" dirty="0" err="1"/>
            <a:t>indivizi</a:t>
          </a:r>
          <a:r>
            <a:rPr lang="en-IE" sz="2000" kern="1200" dirty="0"/>
            <a:t> </a:t>
          </a:r>
          <a:r>
            <a:rPr lang="en-IE" sz="2000" kern="1200" dirty="0" err="1"/>
            <a:t>și</a:t>
          </a:r>
          <a:r>
            <a:rPr lang="en-IE" sz="2000" kern="1200" dirty="0"/>
            <a:t>, </a:t>
          </a:r>
          <a:r>
            <a:rPr lang="en-IE" sz="2000" kern="1200" dirty="0" err="1"/>
            <a:t>prin</a:t>
          </a:r>
          <a:r>
            <a:rPr lang="en-IE" sz="2000" kern="1200" dirty="0"/>
            <a:t> </a:t>
          </a:r>
          <a:r>
            <a:rPr lang="en-IE" sz="2000" kern="1200" dirty="0" err="1"/>
            <a:t>urmare</a:t>
          </a:r>
          <a:r>
            <a:rPr lang="en-IE" sz="2000" kern="1200" dirty="0"/>
            <a:t>, </a:t>
          </a:r>
          <a:r>
            <a:rPr lang="en-IE" sz="2000" kern="1200" dirty="0" err="1"/>
            <a:t>își</a:t>
          </a:r>
          <a:r>
            <a:rPr lang="en-IE" sz="2000" kern="1200" dirty="0"/>
            <a:t> pot </a:t>
          </a:r>
          <a:r>
            <a:rPr lang="en-IE" sz="2000" kern="1200" dirty="0" err="1"/>
            <a:t>desfășura</a:t>
          </a:r>
          <a:r>
            <a:rPr lang="en-IE" sz="2000" kern="1200" dirty="0"/>
            <a:t> </a:t>
          </a:r>
          <a:r>
            <a:rPr lang="en-IE" sz="2000" kern="1200" dirty="0" err="1"/>
            <a:t>munca</a:t>
          </a:r>
          <a:r>
            <a:rPr lang="en-IE" sz="2000" kern="1200" dirty="0"/>
            <a:t> </a:t>
          </a:r>
          <a:r>
            <a:rPr lang="en-IE" sz="2000" kern="1200" dirty="0" err="1"/>
            <a:t>voluntară</a:t>
          </a:r>
          <a:r>
            <a:rPr lang="en-IE" sz="2000" kern="1200" dirty="0"/>
            <a:t> cu </a:t>
          </a:r>
          <a:r>
            <a:rPr lang="en-IE" sz="2000" kern="1200" dirty="0" err="1"/>
            <a:t>mai</a:t>
          </a:r>
          <a:r>
            <a:rPr lang="en-IE" sz="2000" kern="1200" dirty="0"/>
            <a:t> </a:t>
          </a:r>
          <a:r>
            <a:rPr lang="en-IE" sz="2000" kern="1200" dirty="0" err="1"/>
            <a:t>mult</a:t>
          </a:r>
          <a:r>
            <a:rPr lang="en-IE" sz="2000" kern="1200" dirty="0"/>
            <a:t> </a:t>
          </a:r>
          <a:r>
            <a:rPr lang="en-IE" sz="2000" kern="1200" dirty="0" err="1"/>
            <a:t>succes</a:t>
          </a:r>
          <a:endParaRPr lang="en-US" sz="2000" kern="1200" dirty="0"/>
        </a:p>
      </dsp:txBody>
      <dsp:txXfrm>
        <a:off x="1978452" y="2781049"/>
        <a:ext cx="3597186" cy="2158311"/>
      </dsp:txXfrm>
    </dsp:sp>
    <dsp:sp modelId="{17EA05B1-6232-43B6-BB89-B66B372CAC09}">
      <dsp:nvSpPr>
        <dsp:cNvPr id="0" name=""/>
        <dsp:cNvSpPr/>
      </dsp:nvSpPr>
      <dsp:spPr>
        <a:xfrm>
          <a:off x="5935357" y="2781049"/>
          <a:ext cx="3597186" cy="2158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000" kern="1200" dirty="0"/>
            <a:t>De </a:t>
          </a:r>
          <a:r>
            <a:rPr lang="en-IE" sz="2000" kern="1200" dirty="0" err="1"/>
            <a:t>asemenea</a:t>
          </a:r>
          <a:r>
            <a:rPr lang="en-IE" sz="2000" kern="1200" dirty="0"/>
            <a:t>, </a:t>
          </a:r>
          <a:r>
            <a:rPr lang="en-IE" sz="2000" kern="1200" dirty="0" err="1"/>
            <a:t>poate</a:t>
          </a:r>
          <a:r>
            <a:rPr lang="en-IE" sz="2000" kern="1200" dirty="0"/>
            <a:t> </a:t>
          </a:r>
          <a:r>
            <a:rPr lang="en-IE" sz="2000" kern="1200" dirty="0" err="1"/>
            <a:t>îmbunătăți</a:t>
          </a:r>
          <a:r>
            <a:rPr lang="en-IE" sz="2000" kern="1200" dirty="0"/>
            <a:t> </a:t>
          </a:r>
          <a:r>
            <a:rPr lang="en-IE" sz="2000" kern="1200" dirty="0" err="1"/>
            <a:t>conștientizarea</a:t>
          </a:r>
          <a:r>
            <a:rPr lang="en-IE" sz="2000" kern="1200" dirty="0"/>
            <a:t> </a:t>
          </a:r>
          <a:r>
            <a:rPr lang="en-IE" sz="2000" kern="1200" dirty="0" err="1"/>
            <a:t>interpersonală</a:t>
          </a:r>
          <a:r>
            <a:rPr lang="en-IE" sz="2000" kern="1200" dirty="0"/>
            <a:t> </a:t>
          </a:r>
          <a:r>
            <a:rPr lang="en-IE" sz="2000" kern="1200" dirty="0" err="1"/>
            <a:t>și</a:t>
          </a:r>
          <a:r>
            <a:rPr lang="en-IE" sz="2000" kern="1200" dirty="0"/>
            <a:t> de </a:t>
          </a:r>
          <a:r>
            <a:rPr lang="en-IE" sz="2000" kern="1200" dirty="0" err="1"/>
            <a:t>grup</a:t>
          </a:r>
          <a:r>
            <a:rPr lang="en-IE" sz="2000" kern="1200" dirty="0"/>
            <a:t>, </a:t>
          </a:r>
          <a:r>
            <a:rPr lang="en-IE" sz="2000" kern="1200" dirty="0" err="1"/>
            <a:t>astfel</a:t>
          </a:r>
          <a:r>
            <a:rPr lang="en-IE" sz="2000" kern="1200" dirty="0"/>
            <a:t> </a:t>
          </a:r>
          <a:r>
            <a:rPr lang="en-IE" sz="2000" kern="1200" dirty="0" err="1"/>
            <a:t>încât</a:t>
          </a:r>
          <a:r>
            <a:rPr lang="en-IE" sz="2000" kern="1200" dirty="0"/>
            <a:t> </a:t>
          </a:r>
          <a:r>
            <a:rPr lang="en-IE" sz="2000" kern="1200" dirty="0" err="1"/>
            <a:t>voluntarii</a:t>
          </a:r>
          <a:r>
            <a:rPr lang="en-IE" sz="2000" kern="1200" dirty="0"/>
            <a:t> </a:t>
          </a:r>
          <a:r>
            <a:rPr lang="en-IE" sz="2000" kern="1200" dirty="0" err="1"/>
            <a:t>să</a:t>
          </a:r>
          <a:r>
            <a:rPr lang="en-IE" sz="2000" kern="1200" dirty="0"/>
            <a:t> </a:t>
          </a:r>
          <a:r>
            <a:rPr lang="en-IE" sz="2000" kern="1200" dirty="0" err="1"/>
            <a:t>poată</a:t>
          </a:r>
          <a:r>
            <a:rPr lang="en-IE" sz="2000" kern="1200" dirty="0"/>
            <a:t> </a:t>
          </a:r>
          <a:r>
            <a:rPr lang="en-IE" sz="2000" kern="1200" dirty="0" err="1"/>
            <a:t>lucra</a:t>
          </a:r>
          <a:r>
            <a:rPr lang="en-IE" sz="2000" kern="1200" dirty="0"/>
            <a:t> </a:t>
          </a:r>
          <a:r>
            <a:rPr lang="en-IE" sz="2000" kern="1200" dirty="0" err="1"/>
            <a:t>mai</a:t>
          </a:r>
          <a:r>
            <a:rPr lang="en-IE" sz="2000" kern="1200" dirty="0"/>
            <a:t> </a:t>
          </a:r>
          <a:r>
            <a:rPr lang="en-IE" sz="2000" kern="1200" dirty="0" err="1"/>
            <a:t>eficient</a:t>
          </a:r>
          <a:endParaRPr lang="en-US" sz="2000" kern="1200" dirty="0"/>
        </a:p>
      </dsp:txBody>
      <dsp:txXfrm>
        <a:off x="5935357" y="2781049"/>
        <a:ext cx="3597186" cy="21583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48B91E-E443-4FB2-B7C3-23CC4668754C}">
      <dsp:nvSpPr>
        <dsp:cNvPr id="0" name=""/>
        <dsp:cNvSpPr/>
      </dsp:nvSpPr>
      <dsp:spPr>
        <a:xfrm>
          <a:off x="0" y="0"/>
          <a:ext cx="4392042" cy="108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Viitorul</a:t>
          </a:r>
          <a:r>
            <a:rPr lang="en-GB" sz="2000" kern="1200" dirty="0"/>
            <a:t> </a:t>
          </a:r>
          <a:r>
            <a:rPr lang="en-GB" sz="2000" kern="1200" dirty="0" err="1"/>
            <a:t>comunităților</a:t>
          </a:r>
          <a:r>
            <a:rPr lang="en-GB" sz="2000" kern="1200" dirty="0"/>
            <a:t> </a:t>
          </a:r>
          <a:r>
            <a:rPr lang="en-GB" sz="2000" kern="1200" dirty="0" err="1"/>
            <a:t>este</a:t>
          </a:r>
          <a:r>
            <a:rPr lang="en-GB" sz="2000" kern="1200" dirty="0"/>
            <a:t> </a:t>
          </a:r>
          <a:r>
            <a:rPr lang="en-GB" sz="2000" kern="1200" dirty="0" err="1"/>
            <a:t>favorabil</a:t>
          </a:r>
          <a:r>
            <a:rPr lang="en-GB" sz="2000" kern="1200" dirty="0"/>
            <a:t> </a:t>
          </a:r>
          <a:r>
            <a:rPr lang="en-GB" sz="2000" kern="1200" dirty="0" err="1"/>
            <a:t>incluziunii</a:t>
          </a:r>
          <a:endParaRPr lang="en-US" sz="2000" kern="1200" dirty="0"/>
        </a:p>
      </dsp:txBody>
      <dsp:txXfrm>
        <a:off x="31910" y="31910"/>
        <a:ext cx="3216394" cy="1025673"/>
      </dsp:txXfrm>
    </dsp:sp>
    <dsp:sp modelId="{D1174FE4-B210-4471-B787-480C11011881}">
      <dsp:nvSpPr>
        <dsp:cNvPr id="0" name=""/>
        <dsp:cNvSpPr/>
      </dsp:nvSpPr>
      <dsp:spPr>
        <a:xfrm>
          <a:off x="387533" y="1271075"/>
          <a:ext cx="4392042" cy="108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 err="1"/>
            <a:t>Incluziunea</a:t>
          </a:r>
          <a:r>
            <a:rPr lang="en-GB" sz="2000" b="0" i="0" kern="1200" dirty="0"/>
            <a:t> </a:t>
          </a:r>
          <a:r>
            <a:rPr lang="en-GB" sz="2000" b="0" i="0" kern="1200" dirty="0" err="1"/>
            <a:t>înseamnă</a:t>
          </a:r>
          <a:r>
            <a:rPr lang="en-GB" sz="2000" b="0" i="0" kern="1200" dirty="0"/>
            <a:t> </a:t>
          </a:r>
          <a:r>
            <a:rPr lang="en-GB" sz="2000" b="0" i="0" kern="1200" dirty="0" err="1"/>
            <a:t>invitarea</a:t>
          </a:r>
          <a:r>
            <a:rPr lang="en-GB" sz="2000" b="0" i="0" kern="1200" dirty="0"/>
            <a:t> </a:t>
          </a:r>
          <a:r>
            <a:rPr lang="en-GB" sz="2000" b="0" i="0" kern="1200" dirty="0" err="1"/>
            <a:t>diverselor</a:t>
          </a:r>
          <a:r>
            <a:rPr lang="en-GB" sz="2000" b="0" i="0" kern="1200" dirty="0"/>
            <a:t> </a:t>
          </a:r>
          <a:r>
            <a:rPr lang="en-GB" sz="2000" b="0" i="0" kern="1200" dirty="0" err="1"/>
            <a:t>grupuri</a:t>
          </a:r>
          <a:r>
            <a:rPr lang="en-GB" sz="2000" b="0" i="0" kern="1200" dirty="0"/>
            <a:t> </a:t>
          </a:r>
          <a:r>
            <a:rPr lang="en-GB" sz="2000" b="0" i="0" kern="1200" dirty="0" err="1"/>
            <a:t>să</a:t>
          </a:r>
          <a:r>
            <a:rPr lang="en-GB" sz="2000" b="0" i="0" kern="1200" dirty="0"/>
            <a:t> </a:t>
          </a:r>
          <a:r>
            <a:rPr lang="en-GB" sz="2000" b="0" i="0" kern="1200" dirty="0" err="1"/>
            <a:t>ia</a:t>
          </a:r>
          <a:r>
            <a:rPr lang="en-GB" sz="2000" b="0" i="0" kern="1200" dirty="0"/>
            <a:t> </a:t>
          </a:r>
          <a:r>
            <a:rPr lang="en-GB" sz="2000" b="0" i="0" kern="1200" dirty="0" err="1"/>
            <a:t>parte</a:t>
          </a:r>
          <a:r>
            <a:rPr lang="en-GB" sz="2000" b="0" i="0" kern="1200" dirty="0"/>
            <a:t> la </a:t>
          </a:r>
          <a:r>
            <a:rPr lang="en-GB" sz="2000" b="0" i="0" kern="1200" dirty="0" err="1"/>
            <a:t>viața</a:t>
          </a:r>
          <a:r>
            <a:rPr lang="en-GB" sz="2000" b="0" i="0" kern="1200" dirty="0"/>
            <a:t> </a:t>
          </a:r>
          <a:r>
            <a:rPr lang="en-GB" sz="2000" b="0" i="0" kern="1200" dirty="0" err="1"/>
            <a:t>comunității</a:t>
          </a:r>
          <a:r>
            <a:rPr lang="en-GB" sz="2000" b="0" i="0" kern="1200" dirty="0"/>
            <a:t>. </a:t>
          </a:r>
          <a:endParaRPr lang="en-US" sz="2000" kern="1200" dirty="0"/>
        </a:p>
      </dsp:txBody>
      <dsp:txXfrm>
        <a:off x="419443" y="1302985"/>
        <a:ext cx="3232518" cy="1025673"/>
      </dsp:txXfrm>
    </dsp:sp>
    <dsp:sp modelId="{9BE9053D-862C-489B-9100-4CA9AA708ECE}">
      <dsp:nvSpPr>
        <dsp:cNvPr id="0" name=""/>
        <dsp:cNvSpPr/>
      </dsp:nvSpPr>
      <dsp:spPr>
        <a:xfrm>
          <a:off x="775066" y="2542150"/>
          <a:ext cx="4392042" cy="10894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dirty="0"/>
            <a:t>Este </a:t>
          </a:r>
          <a:r>
            <a:rPr lang="en-GB" sz="2000" b="0" i="0" kern="1200" dirty="0" err="1"/>
            <a:t>apartenența</a:t>
          </a:r>
          <a:r>
            <a:rPr lang="en-GB" sz="2000" b="0" i="0" kern="1200" dirty="0"/>
            <a:t> care face </a:t>
          </a:r>
          <a:r>
            <a:rPr lang="en-GB" sz="2000" b="0" i="0" kern="1200" dirty="0" err="1"/>
            <a:t>fiecare</a:t>
          </a:r>
          <a:r>
            <a:rPr lang="en-GB" sz="2000" b="0" i="0" kern="1200" dirty="0"/>
            <a:t> </a:t>
          </a:r>
          <a:r>
            <a:rPr lang="en-GB" sz="2000" b="0" i="0" kern="1200" dirty="0" err="1"/>
            <a:t>individ</a:t>
          </a:r>
          <a:r>
            <a:rPr lang="en-GB" sz="2000" b="0" i="0" kern="1200" dirty="0"/>
            <a:t> </a:t>
          </a:r>
          <a:r>
            <a:rPr lang="en-GB" sz="2000" b="0" i="0" kern="1200" dirty="0" err="1"/>
            <a:t>sa</a:t>
          </a:r>
          <a:r>
            <a:rPr lang="en-GB" sz="2000" b="0" i="0" kern="1200" dirty="0"/>
            <a:t> se </a:t>
          </a:r>
          <a:r>
            <a:rPr lang="en-GB" sz="2000" b="0" i="0" kern="1200" dirty="0" err="1"/>
            <a:t>simta</a:t>
          </a:r>
          <a:r>
            <a:rPr lang="en-GB" sz="2000" b="0" i="0" kern="1200" dirty="0"/>
            <a:t> </a:t>
          </a:r>
          <a:r>
            <a:rPr lang="en-GB" sz="2000" b="0" i="0" kern="1200" dirty="0" err="1"/>
            <a:t>acceptat</a:t>
          </a:r>
          <a:r>
            <a:rPr lang="en-GB" sz="2000" b="0" i="0" kern="1200" dirty="0"/>
            <a:t>. </a:t>
          </a:r>
          <a:endParaRPr lang="en-US" sz="2000" kern="1200" dirty="0"/>
        </a:p>
      </dsp:txBody>
      <dsp:txXfrm>
        <a:off x="806976" y="2574060"/>
        <a:ext cx="3232518" cy="1025673"/>
      </dsp:txXfrm>
    </dsp:sp>
    <dsp:sp modelId="{38E0F02F-4F2E-4451-BEC2-DC814D21B0AE}">
      <dsp:nvSpPr>
        <dsp:cNvPr id="0" name=""/>
        <dsp:cNvSpPr/>
      </dsp:nvSpPr>
      <dsp:spPr>
        <a:xfrm>
          <a:off x="3683872" y="826199"/>
          <a:ext cx="708170" cy="7081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3843210" y="826199"/>
        <a:ext cx="389494" cy="532898"/>
      </dsp:txXfrm>
    </dsp:sp>
    <dsp:sp modelId="{98459B2C-7F39-4426-BA10-34925826BE62}">
      <dsp:nvSpPr>
        <dsp:cNvPr id="0" name=""/>
        <dsp:cNvSpPr/>
      </dsp:nvSpPr>
      <dsp:spPr>
        <a:xfrm>
          <a:off x="4071405" y="2090011"/>
          <a:ext cx="708170" cy="708170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/>
        </a:p>
      </dsp:txBody>
      <dsp:txXfrm>
        <a:off x="4230743" y="2090011"/>
        <a:ext cx="389494" cy="532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B3AB-1076-3847-9704-2735AAE6E6FB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00C95-E645-9447-A3F8-A17F92449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7370B-66A1-AB42-84E0-A4E6FD88C2A5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AC054-D004-974A-8D8E-E228282ED4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24669" y="528535"/>
            <a:ext cx="59875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WELCOME TO</a:t>
            </a:r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IE" sz="4400" b="1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</a:t>
            </a:r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IE" sz="44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660924" y="1251810"/>
            <a:ext cx="52823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FEATURES OF THE</a:t>
            </a:r>
          </a:p>
          <a:p>
            <a:pPr fontAlgn="base"/>
            <a:r>
              <a:rPr lang="en-IE" sz="30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POWERPOINT:</a:t>
            </a: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Set up in widescreen format. 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25 slide layouts to choose from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Using the </a:t>
            </a:r>
            <a:r>
              <a:rPr lang="en-IE" sz="2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RESTART+ 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Brand Colours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Based on Master Slides design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Drag and Drop to change picture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80 easy editable icons</a:t>
            </a:r>
          </a:p>
          <a:p>
            <a:pPr marL="342900" indent="-342900" fontAlgn="base">
              <a:buFont typeface="Arial" charset="0"/>
              <a:buChar char="•"/>
            </a:pP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Easy and Fully editable in PowerPoint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6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	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4669" y="2614038"/>
            <a:ext cx="53272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Our aim is to have a consistent “look and feel” throughout our branding material including our PowerPoint.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slide layouts within this PowerPoint  will give you a great deal of creative </a:t>
            </a:r>
            <a:r>
              <a:rPr lang="en-IE" sz="24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flexibily</a:t>
            </a:r>
            <a:r>
              <a:rPr lang="en-IE" sz="24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when creating your Presentation.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399849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1" y="2261959"/>
            <a:ext cx="63998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2113005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5"/>
          <p:cNvSpPr>
            <a:spLocks noGrp="1"/>
          </p:cNvSpPr>
          <p:nvPr>
            <p:ph type="body" sz="quarter" idx="18" hasCustomPrompt="1"/>
          </p:nvPr>
        </p:nvSpPr>
        <p:spPr>
          <a:xfrm>
            <a:off x="5929097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3424130" y="2107852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/>
          <p:nvPr userDrawn="1"/>
        </p:nvSpPr>
        <p:spPr>
          <a:xfrm flipH="1">
            <a:off x="-13253" y="-16075"/>
            <a:ext cx="6047673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4"/>
          <p:cNvSpPr/>
          <p:nvPr userDrawn="1"/>
        </p:nvSpPr>
        <p:spPr>
          <a:xfrm flipH="1">
            <a:off x="3501543" y="-16075"/>
            <a:ext cx="2581205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89208" y="-433076"/>
            <a:ext cx="3299791" cy="5090734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6275355" y="1725078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3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990197" y="5158502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3" name="Text Placeholder 23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397379" y="2544123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4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10631" y="3189657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2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quote box on righ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>
            <a:off x="6124844" y="-446328"/>
            <a:ext cx="6371956" cy="7304328"/>
            <a:chOff x="-289208" y="-433076"/>
            <a:chExt cx="6371956" cy="7304328"/>
          </a:xfrm>
        </p:grpSpPr>
        <p:sp>
          <p:nvSpPr>
            <p:cNvPr id="16" name="Rectangle 3"/>
            <p:cNvSpPr/>
            <p:nvPr userDrawn="1"/>
          </p:nvSpPr>
          <p:spPr>
            <a:xfrm flipH="1">
              <a:off x="-13253" y="-16075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solidFill>
              <a:srgbClr val="68BB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4"/>
            <p:cNvSpPr/>
            <p:nvPr userDrawn="1"/>
          </p:nvSpPr>
          <p:spPr>
            <a:xfrm flipH="1">
              <a:off x="3501543" y="-16075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 userDrawn="1"/>
          </p:nvPicPr>
          <p:blipFill rotWithShape="1">
            <a:blip r:embed="rId2" cstate="print">
              <a:biLevel thresh="25000"/>
              <a:alphaModFix am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4010"/>
            <a:stretch/>
          </p:blipFill>
          <p:spPr>
            <a:xfrm rot="10800000">
              <a:off x="-289208" y="-433076"/>
              <a:ext cx="3299791" cy="5090734"/>
            </a:xfrm>
            <a:prstGeom prst="rect">
              <a:avLst/>
            </a:prstGeom>
          </p:spPr>
        </p:pic>
      </p:grpSp>
      <p:sp>
        <p:nvSpPr>
          <p:cNvPr id="17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554879" y="63313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561827" y="176661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11231503" y="5550354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7619279" y="2935975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1937" y="3581509"/>
            <a:ext cx="4364894" cy="24973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cxnSp>
        <p:nvCxnSpPr>
          <p:cNvPr id="31" name="Straight Connector 30"/>
          <p:cNvCxnSpPr/>
          <p:nvPr userDrawn="1"/>
        </p:nvCxnSpPr>
        <p:spPr>
          <a:xfrm flipH="1">
            <a:off x="362914" y="1525359"/>
            <a:ext cx="556926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27839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229567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107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35355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 flipH="1">
            <a:off x="-26505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788087" y="-24706"/>
            <a:ext cx="6479257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485633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37754" y="-24494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24554" y="-432752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2918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1472993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288891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784092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eft -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-26505" y="-16075"/>
            <a:ext cx="9568070" cy="6887327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18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solidFill>
              <a:srgbClr val="7F4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273904" y="-504539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33773" y="977689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40721" y="2111168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2" name="Straight Connector 31"/>
          <p:cNvCxnSpPr/>
          <p:nvPr userDrawn="1"/>
        </p:nvCxnSpPr>
        <p:spPr>
          <a:xfrm flipH="1">
            <a:off x="441808" y="1869916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082195" y="0"/>
            <a:ext cx="6109805" cy="685800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09805" h="6858000">
                <a:moveTo>
                  <a:pt x="0" y="0"/>
                </a:moveTo>
                <a:lnTo>
                  <a:pt x="6109805" y="0"/>
                </a:lnTo>
                <a:lnTo>
                  <a:pt x="6109805" y="6858000"/>
                </a:lnTo>
                <a:lnTo>
                  <a:pt x="3458818" y="685800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1337640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 - Righ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"/>
          <p:cNvSpPr/>
          <p:nvPr userDrawn="1"/>
        </p:nvSpPr>
        <p:spPr>
          <a:xfrm>
            <a:off x="2757243" y="-16075"/>
            <a:ext cx="9492216" cy="6882635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4"/>
          <p:cNvSpPr/>
          <p:nvPr userDrawn="1"/>
        </p:nvSpPr>
        <p:spPr>
          <a:xfrm>
            <a:off x="2681389" y="-16075"/>
            <a:ext cx="405136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  <a:gd name="connsiteX0" fmla="*/ 3101010 w 3682158"/>
              <a:gd name="connsiteY0" fmla="*/ 0 h 5107143"/>
              <a:gd name="connsiteX1" fmla="*/ 3682158 w 3682158"/>
              <a:gd name="connsiteY1" fmla="*/ 3425 h 5107143"/>
              <a:gd name="connsiteX2" fmla="*/ 569844 w 3682158"/>
              <a:gd name="connsiteY2" fmla="*/ 5107143 h 5107143"/>
              <a:gd name="connsiteX3" fmla="*/ 0 w 3682158"/>
              <a:gd name="connsiteY3" fmla="*/ 5103717 h 5107143"/>
              <a:gd name="connsiteX4" fmla="*/ 3101010 w 3682158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82158" h="5107143">
                <a:moveTo>
                  <a:pt x="3101010" y="0"/>
                </a:moveTo>
                <a:lnTo>
                  <a:pt x="3682158" y="3425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9316278" y="-438891"/>
            <a:ext cx="3299791" cy="5090734"/>
          </a:xfrm>
          <a:prstGeom prst="rect">
            <a:avLst/>
          </a:prstGeom>
        </p:spPr>
      </p:pic>
      <p:sp>
        <p:nvSpPr>
          <p:cNvPr id="27" name="Text Placeholder 23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6213053" y="1057202"/>
            <a:ext cx="5279028" cy="697353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5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220001" y="2190681"/>
            <a:ext cx="5273104" cy="3947440"/>
          </a:xfrm>
        </p:spPr>
        <p:txBody>
          <a:bodyPr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 flipH="1">
            <a:off x="6021088" y="1949429"/>
            <a:ext cx="5569265" cy="0"/>
          </a:xfrm>
          <a:prstGeom prst="line">
            <a:avLst/>
          </a:prstGeom>
          <a:ln w="28575"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sp>
        <p:nvSpPr>
          <p:cNvPr id="3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chemeClr val="bg1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 userDrawn="1">
            <p:ph type="pic" sz="quarter" idx="18"/>
          </p:nvPr>
        </p:nvSpPr>
        <p:spPr>
          <a:xfrm>
            <a:off x="0" y="0"/>
            <a:ext cx="6080953" cy="6875463"/>
          </a:xfrm>
          <a:custGeom>
            <a:avLst/>
            <a:gdLst>
              <a:gd name="connsiteX0" fmla="*/ 0 w 6213475"/>
              <a:gd name="connsiteY0" fmla="*/ 0 h 6875463"/>
              <a:gd name="connsiteX1" fmla="*/ 6213475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213475"/>
              <a:gd name="connsiteY0" fmla="*/ 0 h 6875463"/>
              <a:gd name="connsiteX1" fmla="*/ 6080953 w 6213475"/>
              <a:gd name="connsiteY1" fmla="*/ 0 h 6875463"/>
              <a:gd name="connsiteX2" fmla="*/ 6213475 w 6213475"/>
              <a:gd name="connsiteY2" fmla="*/ 6875463 h 6875463"/>
              <a:gd name="connsiteX3" fmla="*/ 0 w 6213475"/>
              <a:gd name="connsiteY3" fmla="*/ 6875463 h 6875463"/>
              <a:gd name="connsiteX4" fmla="*/ 0 w 6213475"/>
              <a:gd name="connsiteY4" fmla="*/ 0 h 6875463"/>
              <a:gd name="connsiteX0" fmla="*/ 0 w 6080953"/>
              <a:gd name="connsiteY0" fmla="*/ 0 h 6875463"/>
              <a:gd name="connsiteX1" fmla="*/ 6080953 w 6080953"/>
              <a:gd name="connsiteY1" fmla="*/ 0 h 6875463"/>
              <a:gd name="connsiteX2" fmla="*/ 2688397 w 6080953"/>
              <a:gd name="connsiteY2" fmla="*/ 6862211 h 6875463"/>
              <a:gd name="connsiteX3" fmla="*/ 0 w 6080953"/>
              <a:gd name="connsiteY3" fmla="*/ 6875463 h 6875463"/>
              <a:gd name="connsiteX4" fmla="*/ 0 w 6080953"/>
              <a:gd name="connsiteY4" fmla="*/ 0 h 6875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80953" h="6875463">
                <a:moveTo>
                  <a:pt x="0" y="0"/>
                </a:moveTo>
                <a:lnTo>
                  <a:pt x="6080953" y="0"/>
                </a:lnTo>
                <a:lnTo>
                  <a:pt x="2688397" y="6862211"/>
                </a:lnTo>
                <a:lnTo>
                  <a:pt x="0" y="6875463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t Typeface &amp; Si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                          </a:t>
            </a:r>
            <a:r>
              <a:rPr lang="en-IE" sz="4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7523385" y="528535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 dirty="0"/>
          </a:p>
          <a:p>
            <a:pPr fontAlgn="base"/>
            <a:endParaRPr lang="en-IE" sz="30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424669" y="3172202"/>
            <a:ext cx="5489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RESTART+ </a:t>
            </a:r>
            <a:r>
              <a:rPr lang="en-IE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 dirty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</a:p>
          <a:p>
            <a:pPr fontAlgn="base"/>
            <a:endParaRPr lang="en-IE" sz="3600" b="1" i="1" baseline="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7F4182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517684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11298735" y="5444234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BA0A94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4066433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AB5AB0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2285437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Top - Text Bottom - 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 rot="5400000" flipH="1">
            <a:off x="3350513" y="-1970235"/>
            <a:ext cx="5496953" cy="12186020"/>
            <a:chOff x="-26505" y="-29327"/>
            <a:chExt cx="6096001" cy="6887327"/>
          </a:xfrm>
          <a:solidFill>
            <a:srgbClr val="68BBAF"/>
          </a:solidFill>
        </p:grpSpPr>
        <p:sp>
          <p:nvSpPr>
            <p:cNvPr id="23" name="Rectangle 3"/>
            <p:cNvSpPr/>
            <p:nvPr userDrawn="1"/>
          </p:nvSpPr>
          <p:spPr>
            <a:xfrm flipH="1">
              <a:off x="-26505" y="-29327"/>
              <a:ext cx="6047673" cy="6882635"/>
            </a:xfrm>
            <a:custGeom>
              <a:avLst/>
              <a:gdLst>
                <a:gd name="connsiteX0" fmla="*/ 0 w 6069496"/>
                <a:gd name="connsiteY0" fmla="*/ 0 h 5380383"/>
                <a:gd name="connsiteX1" fmla="*/ 6069496 w 6069496"/>
                <a:gd name="connsiteY1" fmla="*/ 0 h 5380383"/>
                <a:gd name="connsiteX2" fmla="*/ 6069496 w 6069496"/>
                <a:gd name="connsiteY2" fmla="*/ 5380383 h 5380383"/>
                <a:gd name="connsiteX3" fmla="*/ 0 w 6069496"/>
                <a:gd name="connsiteY3" fmla="*/ 5380383 h 5380383"/>
                <a:gd name="connsiteX4" fmla="*/ 0 w 6069496"/>
                <a:gd name="connsiteY4" fmla="*/ 0 h 5380383"/>
                <a:gd name="connsiteX0" fmla="*/ 1298713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1298713 w 7368209"/>
                <a:gd name="connsiteY4" fmla="*/ 0 h 5380383"/>
                <a:gd name="connsiteX0" fmla="*/ 2782957 w 7368209"/>
                <a:gd name="connsiteY0" fmla="*/ 0 h 5380383"/>
                <a:gd name="connsiteX1" fmla="*/ 7368209 w 7368209"/>
                <a:gd name="connsiteY1" fmla="*/ 0 h 5380383"/>
                <a:gd name="connsiteX2" fmla="*/ 7368209 w 7368209"/>
                <a:gd name="connsiteY2" fmla="*/ 5380383 h 5380383"/>
                <a:gd name="connsiteX3" fmla="*/ 0 w 7368209"/>
                <a:gd name="connsiteY3" fmla="*/ 5181601 h 5380383"/>
                <a:gd name="connsiteX4" fmla="*/ 2782957 w 7368209"/>
                <a:gd name="connsiteY4" fmla="*/ 0 h 5380383"/>
                <a:gd name="connsiteX0" fmla="*/ 2822713 w 7407965"/>
                <a:gd name="connsiteY0" fmla="*/ 0 h 5380383"/>
                <a:gd name="connsiteX1" fmla="*/ 7407965 w 7407965"/>
                <a:gd name="connsiteY1" fmla="*/ 0 h 5380383"/>
                <a:gd name="connsiteX2" fmla="*/ 7407965 w 7407965"/>
                <a:gd name="connsiteY2" fmla="*/ 5380383 h 5380383"/>
                <a:gd name="connsiteX3" fmla="*/ 0 w 7407965"/>
                <a:gd name="connsiteY3" fmla="*/ 5221358 h 5380383"/>
                <a:gd name="connsiteX4" fmla="*/ 2822713 w 7407965"/>
                <a:gd name="connsiteY4" fmla="*/ 0 h 5380383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41936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  <a:gd name="connsiteX0" fmla="*/ 2834110 w 7419362"/>
                <a:gd name="connsiteY0" fmla="*/ 0 h 5377312"/>
                <a:gd name="connsiteX1" fmla="*/ 7419362 w 7419362"/>
                <a:gd name="connsiteY1" fmla="*/ 0 h 5377312"/>
                <a:gd name="connsiteX2" fmla="*/ 7259806 w 7419362"/>
                <a:gd name="connsiteY2" fmla="*/ 5328399 h 5377312"/>
                <a:gd name="connsiteX3" fmla="*/ 0 w 7419362"/>
                <a:gd name="connsiteY3" fmla="*/ 5377312 h 5377312"/>
                <a:gd name="connsiteX4" fmla="*/ 2834110 w 7419362"/>
                <a:gd name="connsiteY4" fmla="*/ 0 h 5377312"/>
                <a:gd name="connsiteX0" fmla="*/ 2834110 w 7419362"/>
                <a:gd name="connsiteY0" fmla="*/ 0 h 5380383"/>
                <a:gd name="connsiteX1" fmla="*/ 7419362 w 7419362"/>
                <a:gd name="connsiteY1" fmla="*/ 0 h 5380383"/>
                <a:gd name="connsiteX2" fmla="*/ 7385172 w 7419362"/>
                <a:gd name="connsiteY2" fmla="*/ 5380383 h 5380383"/>
                <a:gd name="connsiteX3" fmla="*/ 0 w 7419362"/>
                <a:gd name="connsiteY3" fmla="*/ 5377312 h 5380383"/>
                <a:gd name="connsiteX4" fmla="*/ 2834110 w 7419362"/>
                <a:gd name="connsiteY4" fmla="*/ 0 h 5380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19362" h="5380383">
                  <a:moveTo>
                    <a:pt x="2834110" y="0"/>
                  </a:moveTo>
                  <a:lnTo>
                    <a:pt x="7419362" y="0"/>
                  </a:lnTo>
                  <a:lnTo>
                    <a:pt x="7385172" y="5380383"/>
                  </a:lnTo>
                  <a:lnTo>
                    <a:pt x="0" y="5377312"/>
                  </a:lnTo>
                  <a:lnTo>
                    <a:pt x="28341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4"/>
            <p:cNvSpPr/>
            <p:nvPr userDrawn="1"/>
          </p:nvSpPr>
          <p:spPr>
            <a:xfrm flipH="1">
              <a:off x="3488291" y="-29327"/>
              <a:ext cx="2581205" cy="6887327"/>
            </a:xfrm>
            <a:custGeom>
              <a:avLst/>
              <a:gdLst>
                <a:gd name="connsiteX0" fmla="*/ 0 w 1060174"/>
                <a:gd name="connsiteY0" fmla="*/ 0 h 4916557"/>
                <a:gd name="connsiteX1" fmla="*/ 1060174 w 1060174"/>
                <a:gd name="connsiteY1" fmla="*/ 0 h 4916557"/>
                <a:gd name="connsiteX2" fmla="*/ 1060174 w 1060174"/>
                <a:gd name="connsiteY2" fmla="*/ 4916557 h 4916557"/>
                <a:gd name="connsiteX3" fmla="*/ 0 w 1060174"/>
                <a:gd name="connsiteY3" fmla="*/ 4916557 h 4916557"/>
                <a:gd name="connsiteX4" fmla="*/ 0 w 1060174"/>
                <a:gd name="connsiteY4" fmla="*/ 0 h 4916557"/>
                <a:gd name="connsiteX0" fmla="*/ 2862470 w 3922644"/>
                <a:gd name="connsiteY0" fmla="*/ 0 h 4916557"/>
                <a:gd name="connsiteX1" fmla="*/ 3922644 w 3922644"/>
                <a:gd name="connsiteY1" fmla="*/ 0 h 4916557"/>
                <a:gd name="connsiteX2" fmla="*/ 3922644 w 3922644"/>
                <a:gd name="connsiteY2" fmla="*/ 4916557 h 4916557"/>
                <a:gd name="connsiteX3" fmla="*/ 0 w 3922644"/>
                <a:gd name="connsiteY3" fmla="*/ 4863548 h 4916557"/>
                <a:gd name="connsiteX4" fmla="*/ 2862470 w 3922644"/>
                <a:gd name="connsiteY4" fmla="*/ 0 h 4916557"/>
                <a:gd name="connsiteX0" fmla="*/ 2862470 w 3922644"/>
                <a:gd name="connsiteY0" fmla="*/ 0 h 4969566"/>
                <a:gd name="connsiteX1" fmla="*/ 3922644 w 3922644"/>
                <a:gd name="connsiteY1" fmla="*/ 0 h 4969566"/>
                <a:gd name="connsiteX2" fmla="*/ 490331 w 3922644"/>
                <a:gd name="connsiteY2" fmla="*/ 4969566 h 4969566"/>
                <a:gd name="connsiteX3" fmla="*/ 0 w 3922644"/>
                <a:gd name="connsiteY3" fmla="*/ 4863548 h 4969566"/>
                <a:gd name="connsiteX4" fmla="*/ 2862470 w 3922644"/>
                <a:gd name="connsiteY4" fmla="*/ 0 h 4969566"/>
                <a:gd name="connsiteX0" fmla="*/ 2888975 w 3949149"/>
                <a:gd name="connsiteY0" fmla="*/ 0 h 4969566"/>
                <a:gd name="connsiteX1" fmla="*/ 3949149 w 3949149"/>
                <a:gd name="connsiteY1" fmla="*/ 0 h 4969566"/>
                <a:gd name="connsiteX2" fmla="*/ 516836 w 3949149"/>
                <a:gd name="connsiteY2" fmla="*/ 4969566 h 4969566"/>
                <a:gd name="connsiteX3" fmla="*/ 0 w 3949149"/>
                <a:gd name="connsiteY3" fmla="*/ 4956314 h 4969566"/>
                <a:gd name="connsiteX4" fmla="*/ 2888975 w 3949149"/>
                <a:gd name="connsiteY4" fmla="*/ 0 h 4969566"/>
                <a:gd name="connsiteX0" fmla="*/ 2888975 w 3432314"/>
                <a:gd name="connsiteY0" fmla="*/ 0 h 4969566"/>
                <a:gd name="connsiteX1" fmla="*/ 3432314 w 3432314"/>
                <a:gd name="connsiteY1" fmla="*/ 13252 h 4969566"/>
                <a:gd name="connsiteX2" fmla="*/ 516836 w 3432314"/>
                <a:gd name="connsiteY2" fmla="*/ 4969566 h 4969566"/>
                <a:gd name="connsiteX3" fmla="*/ 0 w 3432314"/>
                <a:gd name="connsiteY3" fmla="*/ 4956314 h 4969566"/>
                <a:gd name="connsiteX4" fmla="*/ 2888975 w 3432314"/>
                <a:gd name="connsiteY4" fmla="*/ 0 h 4969566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728871 w 3644349"/>
                <a:gd name="connsiteY2" fmla="*/ 4969566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3717"/>
                <a:gd name="connsiteX1" fmla="*/ 3644349 w 3644349"/>
                <a:gd name="connsiteY1" fmla="*/ 13252 h 5103717"/>
                <a:gd name="connsiteX2" fmla="*/ 569844 w 3644349"/>
                <a:gd name="connsiteY2" fmla="*/ 5087489 h 5103717"/>
                <a:gd name="connsiteX3" fmla="*/ 0 w 3644349"/>
                <a:gd name="connsiteY3" fmla="*/ 5103717 h 5103717"/>
                <a:gd name="connsiteX4" fmla="*/ 3101010 w 3644349"/>
                <a:gd name="connsiteY4" fmla="*/ 0 h 5103717"/>
                <a:gd name="connsiteX0" fmla="*/ 3101010 w 3644349"/>
                <a:gd name="connsiteY0" fmla="*/ 0 h 5107143"/>
                <a:gd name="connsiteX1" fmla="*/ 3644349 w 3644349"/>
                <a:gd name="connsiteY1" fmla="*/ 13252 h 5107143"/>
                <a:gd name="connsiteX2" fmla="*/ 569844 w 3644349"/>
                <a:gd name="connsiteY2" fmla="*/ 5107143 h 5107143"/>
                <a:gd name="connsiteX3" fmla="*/ 0 w 3644349"/>
                <a:gd name="connsiteY3" fmla="*/ 5103717 h 5107143"/>
                <a:gd name="connsiteX4" fmla="*/ 3101010 w 3644349"/>
                <a:gd name="connsiteY4" fmla="*/ 0 h 5107143"/>
                <a:gd name="connsiteX0" fmla="*/ 3101010 w 3682158"/>
                <a:gd name="connsiteY0" fmla="*/ 0 h 5107143"/>
                <a:gd name="connsiteX1" fmla="*/ 3682158 w 3682158"/>
                <a:gd name="connsiteY1" fmla="*/ 3425 h 5107143"/>
                <a:gd name="connsiteX2" fmla="*/ 569844 w 3682158"/>
                <a:gd name="connsiteY2" fmla="*/ 5107143 h 5107143"/>
                <a:gd name="connsiteX3" fmla="*/ 0 w 3682158"/>
                <a:gd name="connsiteY3" fmla="*/ 5103717 h 5107143"/>
                <a:gd name="connsiteX4" fmla="*/ 3101010 w 3682158"/>
                <a:gd name="connsiteY4" fmla="*/ 0 h 510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2158" h="5107143">
                  <a:moveTo>
                    <a:pt x="3101010" y="0"/>
                  </a:moveTo>
                  <a:lnTo>
                    <a:pt x="3682158" y="3425"/>
                  </a:lnTo>
                  <a:lnTo>
                    <a:pt x="569844" y="5107143"/>
                  </a:lnTo>
                  <a:lnTo>
                    <a:pt x="0" y="5103717"/>
                  </a:lnTo>
                  <a:lnTo>
                    <a:pt x="310101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 userDrawn="1"/>
        </p:nvCxnSpPr>
        <p:spPr>
          <a:xfrm flipH="1">
            <a:off x="332508" y="4442958"/>
            <a:ext cx="11628648" cy="0"/>
          </a:xfrm>
          <a:prstGeom prst="line">
            <a:avLst/>
          </a:prstGeom>
          <a:ln>
            <a:solidFill>
              <a:srgbClr val="A3CE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4"/>
          <p:cNvSpPr>
            <a:spLocks noGrp="1"/>
          </p:cNvSpPr>
          <p:nvPr>
            <p:ph type="body" sz="quarter" idx="25" hasCustomPrompt="1"/>
          </p:nvPr>
        </p:nvSpPr>
        <p:spPr>
          <a:xfrm>
            <a:off x="332508" y="4612984"/>
            <a:ext cx="11545518" cy="6338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Sub heading</a:t>
            </a:r>
          </a:p>
        </p:txBody>
      </p:sp>
      <p:sp>
        <p:nvSpPr>
          <p:cNvPr id="27" name="Text Placeholder 74"/>
          <p:cNvSpPr>
            <a:spLocks noGrp="1"/>
          </p:cNvSpPr>
          <p:nvPr>
            <p:ph type="body" sz="quarter" idx="20" hasCustomPrompt="1"/>
          </p:nvPr>
        </p:nvSpPr>
        <p:spPr>
          <a:xfrm>
            <a:off x="332508" y="3642949"/>
            <a:ext cx="11545518" cy="629984"/>
          </a:xfrm>
        </p:spPr>
        <p:txBody>
          <a:bodyPr>
            <a:no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A3CEC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chemeClr val="bg1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chemeClr val="bg1"/>
              </a:solidFill>
              <a:latin typeface="Calibri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862" b="-7710"/>
          <a:stretch/>
        </p:blipFill>
        <p:spPr>
          <a:xfrm rot="6575874">
            <a:off x="2301" y="900890"/>
            <a:ext cx="3830722" cy="525053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12192000" cy="3339480"/>
          </a:xfrm>
          <a:custGeom>
            <a:avLst/>
            <a:gdLst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3392488 h 3392488"/>
              <a:gd name="connsiteX4" fmla="*/ 0 w 12192000"/>
              <a:gd name="connsiteY4" fmla="*/ 0 h 3392488"/>
              <a:gd name="connsiteX0" fmla="*/ 0 w 12192000"/>
              <a:gd name="connsiteY0" fmla="*/ 0 h 3392488"/>
              <a:gd name="connsiteX1" fmla="*/ 12192000 w 12192000"/>
              <a:gd name="connsiteY1" fmla="*/ 0 h 3392488"/>
              <a:gd name="connsiteX2" fmla="*/ 12192000 w 12192000"/>
              <a:gd name="connsiteY2" fmla="*/ 3392488 h 3392488"/>
              <a:gd name="connsiteX3" fmla="*/ 0 w 12192000"/>
              <a:gd name="connsiteY3" fmla="*/ 1364906 h 3392488"/>
              <a:gd name="connsiteX4" fmla="*/ 0 w 12192000"/>
              <a:gd name="connsiteY4" fmla="*/ 0 h 3392488"/>
              <a:gd name="connsiteX0" fmla="*/ 0 w 12192000"/>
              <a:gd name="connsiteY0" fmla="*/ 0 h 3339480"/>
              <a:gd name="connsiteX1" fmla="*/ 12192000 w 12192000"/>
              <a:gd name="connsiteY1" fmla="*/ 0 h 3339480"/>
              <a:gd name="connsiteX2" fmla="*/ 12192000 w 12192000"/>
              <a:gd name="connsiteY2" fmla="*/ 3339480 h 3339480"/>
              <a:gd name="connsiteX3" fmla="*/ 0 w 12192000"/>
              <a:gd name="connsiteY3" fmla="*/ 1364906 h 3339480"/>
              <a:gd name="connsiteX4" fmla="*/ 0 w 12192000"/>
              <a:gd name="connsiteY4" fmla="*/ 0 h 3339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339480">
                <a:moveTo>
                  <a:pt x="0" y="0"/>
                </a:moveTo>
                <a:lnTo>
                  <a:pt x="12192000" y="0"/>
                </a:lnTo>
                <a:lnTo>
                  <a:pt x="12192000" y="3339480"/>
                </a:lnTo>
                <a:lnTo>
                  <a:pt x="0" y="1364906"/>
                </a:lnTo>
                <a:lnTo>
                  <a:pt x="0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</p:spTree>
    <p:extLst>
      <p:ext uri="{BB962C8B-B14F-4D97-AF65-F5344CB8AC3E}">
        <p14:creationId xmlns:p14="http://schemas.microsoft.com/office/powerpoint/2010/main" val="3911377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965473" y="641886"/>
            <a:ext cx="1025560" cy="1025560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2495266" y="1754551"/>
            <a:ext cx="8403792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0" y="1150377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2495266" y="751297"/>
            <a:ext cx="8403792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96" r="-13398"/>
          <a:stretch/>
        </p:blipFill>
        <p:spPr>
          <a:xfrm rot="10800000" flipH="1" flipV="1">
            <a:off x="-98027" y="3125920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9" name="Oval 8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2177003" y="-2180823"/>
            <a:ext cx="8033550" cy="1239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43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URPLE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437631" y="1470847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 flipH="1">
            <a:off x="0" y="1194818"/>
            <a:ext cx="12192000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406482" y="12702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8BBA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5400000" flipV="1">
            <a:off x="3425670" y="-1870501"/>
            <a:ext cx="6892753" cy="1063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ICON CIRCLE - with ph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150077" y="2157413"/>
            <a:ext cx="5551386" cy="3631644"/>
          </a:xfrm>
        </p:spPr>
        <p:txBody>
          <a:bodyPr>
            <a:noAutofit/>
          </a:bodyPr>
          <a:lstStyle>
            <a:lvl1pPr marL="0" indent="0" algn="l">
              <a:buClr>
                <a:srgbClr val="EA1D76"/>
              </a:buClr>
              <a:buFont typeface="Arial" charset="0"/>
              <a:buNone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 flipH="1">
            <a:off x="-3076" y="1779018"/>
            <a:ext cx="12192000" cy="0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 userDrawn="1"/>
        </p:nvSpPr>
        <p:spPr>
          <a:xfrm>
            <a:off x="881389" y="1278097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1" hasCustomPrompt="1"/>
          </p:nvPr>
        </p:nvSpPr>
        <p:spPr>
          <a:xfrm>
            <a:off x="608086" y="1404496"/>
            <a:ext cx="4849824" cy="4879740"/>
          </a:xfrm>
          <a:custGeom>
            <a:avLst/>
            <a:gdLst>
              <a:gd name="connsiteX0" fmla="*/ 0 w 4904103"/>
              <a:gd name="connsiteY0" fmla="*/ 2452052 h 4904103"/>
              <a:gd name="connsiteX1" fmla="*/ 2452052 w 4904103"/>
              <a:gd name="connsiteY1" fmla="*/ 0 h 4904103"/>
              <a:gd name="connsiteX2" fmla="*/ 4904104 w 4904103"/>
              <a:gd name="connsiteY2" fmla="*/ 2452052 h 4904103"/>
              <a:gd name="connsiteX3" fmla="*/ 2452052 w 4904103"/>
              <a:gd name="connsiteY3" fmla="*/ 4904104 h 4904103"/>
              <a:gd name="connsiteX4" fmla="*/ 0 w 4904103"/>
              <a:gd name="connsiteY4" fmla="*/ 2452052 h 4904103"/>
              <a:gd name="connsiteX0" fmla="*/ 7934 w 4912038"/>
              <a:gd name="connsiteY0" fmla="*/ 2452052 h 4904104"/>
              <a:gd name="connsiteX1" fmla="*/ 2459986 w 4912038"/>
              <a:gd name="connsiteY1" fmla="*/ 0 h 4904104"/>
              <a:gd name="connsiteX2" fmla="*/ 4912038 w 4912038"/>
              <a:gd name="connsiteY2" fmla="*/ 2452052 h 4904104"/>
              <a:gd name="connsiteX3" fmla="*/ 2459986 w 4912038"/>
              <a:gd name="connsiteY3" fmla="*/ 4904104 h 4904104"/>
              <a:gd name="connsiteX4" fmla="*/ 7934 w 4912038"/>
              <a:gd name="connsiteY4" fmla="*/ 2452052 h 4904104"/>
              <a:gd name="connsiteX0" fmla="*/ 46476 w 4950580"/>
              <a:gd name="connsiteY0" fmla="*/ 2544376 h 4996428"/>
              <a:gd name="connsiteX1" fmla="*/ 1011755 w 4950580"/>
              <a:gd name="connsiteY1" fmla="*/ 711790 h 4996428"/>
              <a:gd name="connsiteX2" fmla="*/ 2498528 w 4950580"/>
              <a:gd name="connsiteY2" fmla="*/ 92324 h 4996428"/>
              <a:gd name="connsiteX3" fmla="*/ 4950580 w 4950580"/>
              <a:gd name="connsiteY3" fmla="*/ 2544376 h 4996428"/>
              <a:gd name="connsiteX4" fmla="*/ 2498528 w 4950580"/>
              <a:gd name="connsiteY4" fmla="*/ 4996428 h 4996428"/>
              <a:gd name="connsiteX5" fmla="*/ 46476 w 4950580"/>
              <a:gd name="connsiteY5" fmla="*/ 2544376 h 4996428"/>
              <a:gd name="connsiteX0" fmla="*/ 45841 w 4949945"/>
              <a:gd name="connsiteY0" fmla="*/ 2544376 h 4996428"/>
              <a:gd name="connsiteX1" fmla="*/ 1011120 w 4949945"/>
              <a:gd name="connsiteY1" fmla="*/ 711790 h 4996428"/>
              <a:gd name="connsiteX2" fmla="*/ 2497893 w 4949945"/>
              <a:gd name="connsiteY2" fmla="*/ 92324 h 4996428"/>
              <a:gd name="connsiteX3" fmla="*/ 4949945 w 4949945"/>
              <a:gd name="connsiteY3" fmla="*/ 2544376 h 4996428"/>
              <a:gd name="connsiteX4" fmla="*/ 2497893 w 4949945"/>
              <a:gd name="connsiteY4" fmla="*/ 4996428 h 4996428"/>
              <a:gd name="connsiteX5" fmla="*/ 45841 w 4949945"/>
              <a:gd name="connsiteY5" fmla="*/ 2544376 h 4996428"/>
              <a:gd name="connsiteX0" fmla="*/ 26997 w 4931101"/>
              <a:gd name="connsiteY0" fmla="*/ 2513559 h 4965611"/>
              <a:gd name="connsiteX1" fmla="*/ 1242999 w 4931101"/>
              <a:gd name="connsiteY1" fmla="*/ 887451 h 4965611"/>
              <a:gd name="connsiteX2" fmla="*/ 2479049 w 4931101"/>
              <a:gd name="connsiteY2" fmla="*/ 61507 h 4965611"/>
              <a:gd name="connsiteX3" fmla="*/ 4931101 w 4931101"/>
              <a:gd name="connsiteY3" fmla="*/ 2513559 h 4965611"/>
              <a:gd name="connsiteX4" fmla="*/ 2479049 w 4931101"/>
              <a:gd name="connsiteY4" fmla="*/ 4965611 h 4965611"/>
              <a:gd name="connsiteX5" fmla="*/ 26997 w 4931101"/>
              <a:gd name="connsiteY5" fmla="*/ 2513559 h 4965611"/>
              <a:gd name="connsiteX0" fmla="*/ 46172 w 4950276"/>
              <a:gd name="connsiteY0" fmla="*/ 2513559 h 4965611"/>
              <a:gd name="connsiteX1" fmla="*/ 1262174 w 4950276"/>
              <a:gd name="connsiteY1" fmla="*/ 887451 h 4965611"/>
              <a:gd name="connsiteX2" fmla="*/ 2498224 w 4950276"/>
              <a:gd name="connsiteY2" fmla="*/ 61507 h 4965611"/>
              <a:gd name="connsiteX3" fmla="*/ 4950276 w 4950276"/>
              <a:gd name="connsiteY3" fmla="*/ 2513559 h 4965611"/>
              <a:gd name="connsiteX4" fmla="*/ 2498224 w 4950276"/>
              <a:gd name="connsiteY4" fmla="*/ 4965611 h 4965611"/>
              <a:gd name="connsiteX5" fmla="*/ 46172 w 4950276"/>
              <a:gd name="connsiteY5" fmla="*/ 2513559 h 4965611"/>
              <a:gd name="connsiteX0" fmla="*/ 48053 w 4922660"/>
              <a:gd name="connsiteY0" fmla="*/ 2720036 h 4966157"/>
              <a:gd name="connsiteX1" fmla="*/ 1234558 w 4922660"/>
              <a:gd name="connsiteY1" fmla="*/ 887451 h 4966157"/>
              <a:gd name="connsiteX2" fmla="*/ 2470608 w 4922660"/>
              <a:gd name="connsiteY2" fmla="*/ 61507 h 4966157"/>
              <a:gd name="connsiteX3" fmla="*/ 4922660 w 4922660"/>
              <a:gd name="connsiteY3" fmla="*/ 2513559 h 4966157"/>
              <a:gd name="connsiteX4" fmla="*/ 2470608 w 4922660"/>
              <a:gd name="connsiteY4" fmla="*/ 4965611 h 4966157"/>
              <a:gd name="connsiteX5" fmla="*/ 48053 w 4922660"/>
              <a:gd name="connsiteY5" fmla="*/ 2720036 h 4966157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20036 h 4967144"/>
              <a:gd name="connsiteX1" fmla="*/ 1215769 w 4903871"/>
              <a:gd name="connsiteY1" fmla="*/ 887451 h 4967144"/>
              <a:gd name="connsiteX2" fmla="*/ 2451819 w 4903871"/>
              <a:gd name="connsiteY2" fmla="*/ 61507 h 4967144"/>
              <a:gd name="connsiteX3" fmla="*/ 4903871 w 4903871"/>
              <a:gd name="connsiteY3" fmla="*/ 2513559 h 4967144"/>
              <a:gd name="connsiteX4" fmla="*/ 2451819 w 4903871"/>
              <a:gd name="connsiteY4" fmla="*/ 4965611 h 4967144"/>
              <a:gd name="connsiteX5" fmla="*/ 29264 w 4903871"/>
              <a:gd name="connsiteY5" fmla="*/ 2720036 h 4967144"/>
              <a:gd name="connsiteX0" fmla="*/ 29264 w 4903871"/>
              <a:gd name="connsiteY0" fmla="*/ 2761473 h 5008581"/>
              <a:gd name="connsiteX1" fmla="*/ 1215769 w 4903871"/>
              <a:gd name="connsiteY1" fmla="*/ 928888 h 5008581"/>
              <a:gd name="connsiteX2" fmla="*/ 2599303 w 4903871"/>
              <a:gd name="connsiteY2" fmla="*/ 58698 h 5008581"/>
              <a:gd name="connsiteX3" fmla="*/ 4903871 w 4903871"/>
              <a:gd name="connsiteY3" fmla="*/ 2554996 h 5008581"/>
              <a:gd name="connsiteX4" fmla="*/ 2451819 w 4903871"/>
              <a:gd name="connsiteY4" fmla="*/ 5007048 h 5008581"/>
              <a:gd name="connsiteX5" fmla="*/ 29264 w 4903871"/>
              <a:gd name="connsiteY5" fmla="*/ 2761473 h 5008581"/>
              <a:gd name="connsiteX0" fmla="*/ 29264 w 4903871"/>
              <a:gd name="connsiteY0" fmla="*/ 2775833 h 5022941"/>
              <a:gd name="connsiteX1" fmla="*/ 1215769 w 4903871"/>
              <a:gd name="connsiteY1" fmla="*/ 943248 h 5022941"/>
              <a:gd name="connsiteX2" fmla="*/ 2599303 w 4903871"/>
              <a:gd name="connsiteY2" fmla="*/ 73058 h 5022941"/>
              <a:gd name="connsiteX3" fmla="*/ 4903871 w 4903871"/>
              <a:gd name="connsiteY3" fmla="*/ 2569356 h 5022941"/>
              <a:gd name="connsiteX4" fmla="*/ 2451819 w 4903871"/>
              <a:gd name="connsiteY4" fmla="*/ 5021408 h 5022941"/>
              <a:gd name="connsiteX5" fmla="*/ 29264 w 4903871"/>
              <a:gd name="connsiteY5" fmla="*/ 2775833 h 5022941"/>
              <a:gd name="connsiteX0" fmla="*/ 15925 w 4890532"/>
              <a:gd name="connsiteY0" fmla="*/ 2765410 h 5011527"/>
              <a:gd name="connsiteX1" fmla="*/ 1600637 w 4890532"/>
              <a:gd name="connsiteY1" fmla="*/ 1006567 h 5011527"/>
              <a:gd name="connsiteX2" fmla="*/ 2585964 w 4890532"/>
              <a:gd name="connsiteY2" fmla="*/ 62635 h 5011527"/>
              <a:gd name="connsiteX3" fmla="*/ 4890532 w 4890532"/>
              <a:gd name="connsiteY3" fmla="*/ 2558933 h 5011527"/>
              <a:gd name="connsiteX4" fmla="*/ 2438480 w 4890532"/>
              <a:gd name="connsiteY4" fmla="*/ 5010985 h 5011527"/>
              <a:gd name="connsiteX5" fmla="*/ 15925 w 4890532"/>
              <a:gd name="connsiteY5" fmla="*/ 2765410 h 5011527"/>
              <a:gd name="connsiteX0" fmla="*/ 194654 w 5069261"/>
              <a:gd name="connsiteY0" fmla="*/ 2763498 h 5009614"/>
              <a:gd name="connsiteX1" fmla="*/ 776475 w 5069261"/>
              <a:gd name="connsiteY1" fmla="*/ 1019403 h 5009614"/>
              <a:gd name="connsiteX2" fmla="*/ 2764693 w 5069261"/>
              <a:gd name="connsiteY2" fmla="*/ 60723 h 5009614"/>
              <a:gd name="connsiteX3" fmla="*/ 5069261 w 5069261"/>
              <a:gd name="connsiteY3" fmla="*/ 2557021 h 5009614"/>
              <a:gd name="connsiteX4" fmla="*/ 2617209 w 5069261"/>
              <a:gd name="connsiteY4" fmla="*/ 5009073 h 5009614"/>
              <a:gd name="connsiteX5" fmla="*/ 194654 w 5069261"/>
              <a:gd name="connsiteY5" fmla="*/ 2763498 h 5009614"/>
              <a:gd name="connsiteX0" fmla="*/ 194654 w 5069261"/>
              <a:gd name="connsiteY0" fmla="*/ 2793721 h 5039837"/>
              <a:gd name="connsiteX1" fmla="*/ 776475 w 5069261"/>
              <a:gd name="connsiteY1" fmla="*/ 1049626 h 5039837"/>
              <a:gd name="connsiteX2" fmla="*/ 1218926 w 5069261"/>
              <a:gd name="connsiteY2" fmla="*/ 592426 h 5039837"/>
              <a:gd name="connsiteX3" fmla="*/ 2764693 w 5069261"/>
              <a:gd name="connsiteY3" fmla="*/ 90946 h 5039837"/>
              <a:gd name="connsiteX4" fmla="*/ 5069261 w 5069261"/>
              <a:gd name="connsiteY4" fmla="*/ 2587244 h 5039837"/>
              <a:gd name="connsiteX5" fmla="*/ 2617209 w 5069261"/>
              <a:gd name="connsiteY5" fmla="*/ 5039296 h 5039837"/>
              <a:gd name="connsiteX6" fmla="*/ 194654 w 5069261"/>
              <a:gd name="connsiteY6" fmla="*/ 2793721 h 5039837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827265 h 5073381"/>
              <a:gd name="connsiteX1" fmla="*/ 776475 w 5069261"/>
              <a:gd name="connsiteY1" fmla="*/ 1083170 h 5073381"/>
              <a:gd name="connsiteX2" fmla="*/ 1513894 w 5069261"/>
              <a:gd name="connsiteY2" fmla="*/ 448989 h 5073381"/>
              <a:gd name="connsiteX3" fmla="*/ 2764693 w 5069261"/>
              <a:gd name="connsiteY3" fmla="*/ 124490 h 5073381"/>
              <a:gd name="connsiteX4" fmla="*/ 5069261 w 5069261"/>
              <a:gd name="connsiteY4" fmla="*/ 2620788 h 5073381"/>
              <a:gd name="connsiteX5" fmla="*/ 2617209 w 5069261"/>
              <a:gd name="connsiteY5" fmla="*/ 5072840 h 5073381"/>
              <a:gd name="connsiteX6" fmla="*/ 194654 w 5069261"/>
              <a:gd name="connsiteY6" fmla="*/ 2827265 h 5073381"/>
              <a:gd name="connsiteX0" fmla="*/ 194654 w 5069261"/>
              <a:gd name="connsiteY0" fmla="*/ 2704662 h 4950778"/>
              <a:gd name="connsiteX1" fmla="*/ 776475 w 5069261"/>
              <a:gd name="connsiteY1" fmla="*/ 960567 h 4950778"/>
              <a:gd name="connsiteX2" fmla="*/ 1513894 w 5069261"/>
              <a:gd name="connsiteY2" fmla="*/ 326386 h 4950778"/>
              <a:gd name="connsiteX3" fmla="*/ 2764693 w 5069261"/>
              <a:gd name="connsiteY3" fmla="*/ 1887 h 4950778"/>
              <a:gd name="connsiteX4" fmla="*/ 5069261 w 5069261"/>
              <a:gd name="connsiteY4" fmla="*/ 2498185 h 4950778"/>
              <a:gd name="connsiteX5" fmla="*/ 2617209 w 5069261"/>
              <a:gd name="connsiteY5" fmla="*/ 4950237 h 4950778"/>
              <a:gd name="connsiteX6" fmla="*/ 194654 w 5069261"/>
              <a:gd name="connsiteY6" fmla="*/ 2704662 h 4950778"/>
              <a:gd name="connsiteX0" fmla="*/ 194654 w 5069261"/>
              <a:gd name="connsiteY0" fmla="*/ 2617527 h 4863643"/>
              <a:gd name="connsiteX1" fmla="*/ 776475 w 5069261"/>
              <a:gd name="connsiteY1" fmla="*/ 873432 h 4863643"/>
              <a:gd name="connsiteX2" fmla="*/ 1513894 w 5069261"/>
              <a:gd name="connsiteY2" fmla="*/ 239251 h 4863643"/>
              <a:gd name="connsiteX3" fmla="*/ 2823686 w 5069261"/>
              <a:gd name="connsiteY3" fmla="*/ 3242 h 4863643"/>
              <a:gd name="connsiteX4" fmla="*/ 5069261 w 5069261"/>
              <a:gd name="connsiteY4" fmla="*/ 2411050 h 4863643"/>
              <a:gd name="connsiteX5" fmla="*/ 2617209 w 5069261"/>
              <a:gd name="connsiteY5" fmla="*/ 4863102 h 4863643"/>
              <a:gd name="connsiteX6" fmla="*/ 194654 w 5069261"/>
              <a:gd name="connsiteY6" fmla="*/ 2617527 h 4863643"/>
              <a:gd name="connsiteX0" fmla="*/ 194654 w 5069261"/>
              <a:gd name="connsiteY0" fmla="*/ 2631933 h 4878049"/>
              <a:gd name="connsiteX1" fmla="*/ 776475 w 5069261"/>
              <a:gd name="connsiteY1" fmla="*/ 887838 h 4878049"/>
              <a:gd name="connsiteX2" fmla="*/ 1513894 w 5069261"/>
              <a:gd name="connsiteY2" fmla="*/ 253657 h 4878049"/>
              <a:gd name="connsiteX3" fmla="*/ 2823686 w 5069261"/>
              <a:gd name="connsiteY3" fmla="*/ 2899 h 4878049"/>
              <a:gd name="connsiteX4" fmla="*/ 5069261 w 5069261"/>
              <a:gd name="connsiteY4" fmla="*/ 2425456 h 4878049"/>
              <a:gd name="connsiteX5" fmla="*/ 2617209 w 5069261"/>
              <a:gd name="connsiteY5" fmla="*/ 4877508 h 4878049"/>
              <a:gd name="connsiteX6" fmla="*/ 194654 w 5069261"/>
              <a:gd name="connsiteY6" fmla="*/ 2631933 h 4878049"/>
              <a:gd name="connsiteX0" fmla="*/ 16653 w 4891260"/>
              <a:gd name="connsiteY0" fmla="*/ 2631933 h 4878213"/>
              <a:gd name="connsiteX1" fmla="*/ 598474 w 4891260"/>
              <a:gd name="connsiteY1" fmla="*/ 887838 h 4878213"/>
              <a:gd name="connsiteX2" fmla="*/ 1335893 w 4891260"/>
              <a:gd name="connsiteY2" fmla="*/ 253657 h 4878213"/>
              <a:gd name="connsiteX3" fmla="*/ 2645685 w 4891260"/>
              <a:gd name="connsiteY3" fmla="*/ 2899 h 4878213"/>
              <a:gd name="connsiteX4" fmla="*/ 4891260 w 4891260"/>
              <a:gd name="connsiteY4" fmla="*/ 2425456 h 4878213"/>
              <a:gd name="connsiteX5" fmla="*/ 2439208 w 4891260"/>
              <a:gd name="connsiteY5" fmla="*/ 4877508 h 4878213"/>
              <a:gd name="connsiteX6" fmla="*/ 16653 w 4891260"/>
              <a:gd name="connsiteY6" fmla="*/ 2631933 h 4878213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579 w 4889186"/>
              <a:gd name="connsiteY0" fmla="*/ 2631933 h 4878412"/>
              <a:gd name="connsiteX1" fmla="*/ 596400 w 4889186"/>
              <a:gd name="connsiteY1" fmla="*/ 887838 h 4878412"/>
              <a:gd name="connsiteX2" fmla="*/ 1333819 w 4889186"/>
              <a:gd name="connsiteY2" fmla="*/ 253657 h 4878412"/>
              <a:gd name="connsiteX3" fmla="*/ 2643611 w 4889186"/>
              <a:gd name="connsiteY3" fmla="*/ 2899 h 4878412"/>
              <a:gd name="connsiteX4" fmla="*/ 4889186 w 4889186"/>
              <a:gd name="connsiteY4" fmla="*/ 2425456 h 4878412"/>
              <a:gd name="connsiteX5" fmla="*/ 2437134 w 4889186"/>
              <a:gd name="connsiteY5" fmla="*/ 4877508 h 4878412"/>
              <a:gd name="connsiteX6" fmla="*/ 14579 w 4889186"/>
              <a:gd name="connsiteY6" fmla="*/ 2631933 h 4878412"/>
              <a:gd name="connsiteX0" fmla="*/ 14859 w 4845221"/>
              <a:gd name="connsiteY0" fmla="*/ 2572939 h 4877951"/>
              <a:gd name="connsiteX1" fmla="*/ 552435 w 4845221"/>
              <a:gd name="connsiteY1" fmla="*/ 887838 h 4877951"/>
              <a:gd name="connsiteX2" fmla="*/ 1289854 w 4845221"/>
              <a:gd name="connsiteY2" fmla="*/ 253657 h 4877951"/>
              <a:gd name="connsiteX3" fmla="*/ 2599646 w 4845221"/>
              <a:gd name="connsiteY3" fmla="*/ 2899 h 4877951"/>
              <a:gd name="connsiteX4" fmla="*/ 4845221 w 4845221"/>
              <a:gd name="connsiteY4" fmla="*/ 2425456 h 4877951"/>
              <a:gd name="connsiteX5" fmla="*/ 2393169 w 4845221"/>
              <a:gd name="connsiteY5" fmla="*/ 4877508 h 4877951"/>
              <a:gd name="connsiteX6" fmla="*/ 14859 w 4845221"/>
              <a:gd name="connsiteY6" fmla="*/ 2572939 h 4877951"/>
              <a:gd name="connsiteX0" fmla="*/ 2508 w 4832870"/>
              <a:gd name="connsiteY0" fmla="*/ 2572939 h 4877927"/>
              <a:gd name="connsiteX1" fmla="*/ 540084 w 4832870"/>
              <a:gd name="connsiteY1" fmla="*/ 887838 h 4877927"/>
              <a:gd name="connsiteX2" fmla="*/ 1277503 w 4832870"/>
              <a:gd name="connsiteY2" fmla="*/ 253657 h 4877927"/>
              <a:gd name="connsiteX3" fmla="*/ 2587295 w 4832870"/>
              <a:gd name="connsiteY3" fmla="*/ 2899 h 4877927"/>
              <a:gd name="connsiteX4" fmla="*/ 4832870 w 4832870"/>
              <a:gd name="connsiteY4" fmla="*/ 2425456 h 4877927"/>
              <a:gd name="connsiteX5" fmla="*/ 2380818 w 4832870"/>
              <a:gd name="connsiteY5" fmla="*/ 4877508 h 4877927"/>
              <a:gd name="connsiteX6" fmla="*/ 2508 w 4832870"/>
              <a:gd name="connsiteY6" fmla="*/ 2572939 h 4877927"/>
              <a:gd name="connsiteX0" fmla="*/ 2349 w 4847459"/>
              <a:gd name="connsiteY0" fmla="*/ 2587687 h 4878020"/>
              <a:gd name="connsiteX1" fmla="*/ 554673 w 4847459"/>
              <a:gd name="connsiteY1" fmla="*/ 887838 h 4878020"/>
              <a:gd name="connsiteX2" fmla="*/ 1292092 w 4847459"/>
              <a:gd name="connsiteY2" fmla="*/ 253657 h 4878020"/>
              <a:gd name="connsiteX3" fmla="*/ 2601884 w 4847459"/>
              <a:gd name="connsiteY3" fmla="*/ 2899 h 4878020"/>
              <a:gd name="connsiteX4" fmla="*/ 4847459 w 4847459"/>
              <a:gd name="connsiteY4" fmla="*/ 2425456 h 4878020"/>
              <a:gd name="connsiteX5" fmla="*/ 2395407 w 4847459"/>
              <a:gd name="connsiteY5" fmla="*/ 4877508 h 4878020"/>
              <a:gd name="connsiteX6" fmla="*/ 2349 w 4847459"/>
              <a:gd name="connsiteY6" fmla="*/ 2587687 h 4878020"/>
              <a:gd name="connsiteX0" fmla="*/ 2349 w 4847459"/>
              <a:gd name="connsiteY0" fmla="*/ 2587687 h 4879638"/>
              <a:gd name="connsiteX1" fmla="*/ 554673 w 4847459"/>
              <a:gd name="connsiteY1" fmla="*/ 887838 h 4879638"/>
              <a:gd name="connsiteX2" fmla="*/ 1292092 w 4847459"/>
              <a:gd name="connsiteY2" fmla="*/ 253657 h 4879638"/>
              <a:gd name="connsiteX3" fmla="*/ 2601884 w 4847459"/>
              <a:gd name="connsiteY3" fmla="*/ 2899 h 4879638"/>
              <a:gd name="connsiteX4" fmla="*/ 4847459 w 4847459"/>
              <a:gd name="connsiteY4" fmla="*/ 2425456 h 4879638"/>
              <a:gd name="connsiteX5" fmla="*/ 2395407 w 4847459"/>
              <a:gd name="connsiteY5" fmla="*/ 4877508 h 4879638"/>
              <a:gd name="connsiteX6" fmla="*/ 2349 w 4847459"/>
              <a:gd name="connsiteY6" fmla="*/ 2587687 h 4879638"/>
              <a:gd name="connsiteX0" fmla="*/ 2349 w 4847459"/>
              <a:gd name="connsiteY0" fmla="*/ 2587687 h 4880814"/>
              <a:gd name="connsiteX1" fmla="*/ 554673 w 4847459"/>
              <a:gd name="connsiteY1" fmla="*/ 887838 h 4880814"/>
              <a:gd name="connsiteX2" fmla="*/ 1292092 w 4847459"/>
              <a:gd name="connsiteY2" fmla="*/ 253657 h 4880814"/>
              <a:gd name="connsiteX3" fmla="*/ 2601884 w 4847459"/>
              <a:gd name="connsiteY3" fmla="*/ 2899 h 4880814"/>
              <a:gd name="connsiteX4" fmla="*/ 4847459 w 4847459"/>
              <a:gd name="connsiteY4" fmla="*/ 2425456 h 4880814"/>
              <a:gd name="connsiteX5" fmla="*/ 2395407 w 4847459"/>
              <a:gd name="connsiteY5" fmla="*/ 4877508 h 4880814"/>
              <a:gd name="connsiteX6" fmla="*/ 2349 w 4847459"/>
              <a:gd name="connsiteY6" fmla="*/ 2587687 h 4880814"/>
              <a:gd name="connsiteX0" fmla="*/ 2349 w 4847459"/>
              <a:gd name="connsiteY0" fmla="*/ 2587687 h 4882213"/>
              <a:gd name="connsiteX1" fmla="*/ 554673 w 4847459"/>
              <a:gd name="connsiteY1" fmla="*/ 887838 h 4882213"/>
              <a:gd name="connsiteX2" fmla="*/ 1292092 w 4847459"/>
              <a:gd name="connsiteY2" fmla="*/ 253657 h 4882213"/>
              <a:gd name="connsiteX3" fmla="*/ 2601884 w 4847459"/>
              <a:gd name="connsiteY3" fmla="*/ 2899 h 4882213"/>
              <a:gd name="connsiteX4" fmla="*/ 4847459 w 4847459"/>
              <a:gd name="connsiteY4" fmla="*/ 2425456 h 4882213"/>
              <a:gd name="connsiteX5" fmla="*/ 2395407 w 4847459"/>
              <a:gd name="connsiteY5" fmla="*/ 4877508 h 4882213"/>
              <a:gd name="connsiteX6" fmla="*/ 2349 w 4847459"/>
              <a:gd name="connsiteY6" fmla="*/ 2587687 h 4882213"/>
              <a:gd name="connsiteX0" fmla="*/ 2349 w 4788465"/>
              <a:gd name="connsiteY0" fmla="*/ 2725837 h 5015868"/>
              <a:gd name="connsiteX1" fmla="*/ 554673 w 4788465"/>
              <a:gd name="connsiteY1" fmla="*/ 1025988 h 5015868"/>
              <a:gd name="connsiteX2" fmla="*/ 1292092 w 4788465"/>
              <a:gd name="connsiteY2" fmla="*/ 391807 h 5015868"/>
              <a:gd name="connsiteX3" fmla="*/ 2601884 w 4788465"/>
              <a:gd name="connsiteY3" fmla="*/ 141049 h 5015868"/>
              <a:gd name="connsiteX4" fmla="*/ 4788465 w 4788465"/>
              <a:gd name="connsiteY4" fmla="*/ 2622599 h 5015868"/>
              <a:gd name="connsiteX5" fmla="*/ 2395407 w 4788465"/>
              <a:gd name="connsiteY5" fmla="*/ 5015658 h 5015868"/>
              <a:gd name="connsiteX6" fmla="*/ 2349 w 4788465"/>
              <a:gd name="connsiteY6" fmla="*/ 2725837 h 5015868"/>
              <a:gd name="connsiteX0" fmla="*/ 2349 w 4817962"/>
              <a:gd name="connsiteY0" fmla="*/ 2726902 h 5016878"/>
              <a:gd name="connsiteX1" fmla="*/ 554673 w 4817962"/>
              <a:gd name="connsiteY1" fmla="*/ 1027053 h 5016878"/>
              <a:gd name="connsiteX2" fmla="*/ 1292092 w 4817962"/>
              <a:gd name="connsiteY2" fmla="*/ 392872 h 5016878"/>
              <a:gd name="connsiteX3" fmla="*/ 2601884 w 4817962"/>
              <a:gd name="connsiteY3" fmla="*/ 142114 h 5016878"/>
              <a:gd name="connsiteX4" fmla="*/ 4817962 w 4817962"/>
              <a:gd name="connsiteY4" fmla="*/ 2638412 h 5016878"/>
              <a:gd name="connsiteX5" fmla="*/ 2395407 w 4817962"/>
              <a:gd name="connsiteY5" fmla="*/ 5016723 h 5016878"/>
              <a:gd name="connsiteX6" fmla="*/ 2349 w 4817962"/>
              <a:gd name="connsiteY6" fmla="*/ 2726902 h 5016878"/>
              <a:gd name="connsiteX0" fmla="*/ 2349 w 4817962"/>
              <a:gd name="connsiteY0" fmla="*/ 2599752 h 4889728"/>
              <a:gd name="connsiteX1" fmla="*/ 554673 w 4817962"/>
              <a:gd name="connsiteY1" fmla="*/ 899903 h 4889728"/>
              <a:gd name="connsiteX2" fmla="*/ 1292092 w 4817962"/>
              <a:gd name="connsiteY2" fmla="*/ 265722 h 4889728"/>
              <a:gd name="connsiteX3" fmla="*/ 2601884 w 4817962"/>
              <a:gd name="connsiteY3" fmla="*/ 14964 h 4889728"/>
              <a:gd name="connsiteX4" fmla="*/ 4817962 w 4817962"/>
              <a:gd name="connsiteY4" fmla="*/ 2511262 h 4889728"/>
              <a:gd name="connsiteX5" fmla="*/ 2395407 w 4817962"/>
              <a:gd name="connsiteY5" fmla="*/ 4889573 h 4889728"/>
              <a:gd name="connsiteX6" fmla="*/ 2349 w 4817962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2875 w 4818488"/>
              <a:gd name="connsiteY0" fmla="*/ 2599752 h 4889728"/>
              <a:gd name="connsiteX1" fmla="*/ 555199 w 4818488"/>
              <a:gd name="connsiteY1" fmla="*/ 899903 h 4889728"/>
              <a:gd name="connsiteX2" fmla="*/ 1292618 w 4818488"/>
              <a:gd name="connsiteY2" fmla="*/ 265722 h 4889728"/>
              <a:gd name="connsiteX3" fmla="*/ 2602410 w 4818488"/>
              <a:gd name="connsiteY3" fmla="*/ 14964 h 4889728"/>
              <a:gd name="connsiteX4" fmla="*/ 4818488 w 4818488"/>
              <a:gd name="connsiteY4" fmla="*/ 2511262 h 4889728"/>
              <a:gd name="connsiteX5" fmla="*/ 2395933 w 4818488"/>
              <a:gd name="connsiteY5" fmla="*/ 4889573 h 4889728"/>
              <a:gd name="connsiteX6" fmla="*/ 2875 w 4818488"/>
              <a:gd name="connsiteY6" fmla="*/ 2599752 h 4889728"/>
              <a:gd name="connsiteX0" fmla="*/ 1979 w 4817592"/>
              <a:gd name="connsiteY0" fmla="*/ 2599752 h 4889728"/>
              <a:gd name="connsiteX1" fmla="*/ 554303 w 4817592"/>
              <a:gd name="connsiteY1" fmla="*/ 899903 h 4889728"/>
              <a:gd name="connsiteX2" fmla="*/ 1291722 w 4817592"/>
              <a:gd name="connsiteY2" fmla="*/ 265722 h 4889728"/>
              <a:gd name="connsiteX3" fmla="*/ 2601514 w 4817592"/>
              <a:gd name="connsiteY3" fmla="*/ 14964 h 4889728"/>
              <a:gd name="connsiteX4" fmla="*/ 4817592 w 4817592"/>
              <a:gd name="connsiteY4" fmla="*/ 2511262 h 4889728"/>
              <a:gd name="connsiteX5" fmla="*/ 2395037 w 4817592"/>
              <a:gd name="connsiteY5" fmla="*/ 4889573 h 4889728"/>
              <a:gd name="connsiteX6" fmla="*/ 1979 w 4817592"/>
              <a:gd name="connsiteY6" fmla="*/ 2599752 h 4889728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3998 h 4889933"/>
              <a:gd name="connsiteX1" fmla="*/ 583606 w 4846895"/>
              <a:gd name="connsiteY1" fmla="*/ 899903 h 4889933"/>
              <a:gd name="connsiteX2" fmla="*/ 1321025 w 4846895"/>
              <a:gd name="connsiteY2" fmla="*/ 265722 h 4889933"/>
              <a:gd name="connsiteX3" fmla="*/ 2630817 w 4846895"/>
              <a:gd name="connsiteY3" fmla="*/ 14964 h 4889933"/>
              <a:gd name="connsiteX4" fmla="*/ 4846895 w 4846895"/>
              <a:gd name="connsiteY4" fmla="*/ 2511262 h 4889933"/>
              <a:gd name="connsiteX5" fmla="*/ 2424340 w 4846895"/>
              <a:gd name="connsiteY5" fmla="*/ 4889573 h 4889933"/>
              <a:gd name="connsiteX6" fmla="*/ 1785 w 4846895"/>
              <a:gd name="connsiteY6" fmla="*/ 2643998 h 4889933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785 w 4846895"/>
              <a:gd name="connsiteY0" fmla="*/ 2649126 h 4895061"/>
              <a:gd name="connsiteX1" fmla="*/ 583606 w 4846895"/>
              <a:gd name="connsiteY1" fmla="*/ 905031 h 4895061"/>
              <a:gd name="connsiteX2" fmla="*/ 1321025 w 4846895"/>
              <a:gd name="connsiteY2" fmla="*/ 270850 h 4895061"/>
              <a:gd name="connsiteX3" fmla="*/ 2630817 w 4846895"/>
              <a:gd name="connsiteY3" fmla="*/ 20092 h 4895061"/>
              <a:gd name="connsiteX4" fmla="*/ 4846895 w 4846895"/>
              <a:gd name="connsiteY4" fmla="*/ 2516390 h 4895061"/>
              <a:gd name="connsiteX5" fmla="*/ 2424340 w 4846895"/>
              <a:gd name="connsiteY5" fmla="*/ 4894701 h 4895061"/>
              <a:gd name="connsiteX6" fmla="*/ 1785 w 4846895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49126 h 4895061"/>
              <a:gd name="connsiteX1" fmla="*/ 583259 w 4846548"/>
              <a:gd name="connsiteY1" fmla="*/ 905031 h 4895061"/>
              <a:gd name="connsiteX2" fmla="*/ 1320678 w 4846548"/>
              <a:gd name="connsiteY2" fmla="*/ 270850 h 4895061"/>
              <a:gd name="connsiteX3" fmla="*/ 2630470 w 4846548"/>
              <a:gd name="connsiteY3" fmla="*/ 20092 h 4895061"/>
              <a:gd name="connsiteX4" fmla="*/ 4846548 w 4846548"/>
              <a:gd name="connsiteY4" fmla="*/ 2516390 h 4895061"/>
              <a:gd name="connsiteX5" fmla="*/ 2423993 w 4846548"/>
              <a:gd name="connsiteY5" fmla="*/ 4894701 h 4895061"/>
              <a:gd name="connsiteX6" fmla="*/ 1438 w 4846548"/>
              <a:gd name="connsiteY6" fmla="*/ 2649126 h 4895061"/>
              <a:gd name="connsiteX0" fmla="*/ 1438 w 4846548"/>
              <a:gd name="connsiteY0" fmla="*/ 2631422 h 4877357"/>
              <a:gd name="connsiteX1" fmla="*/ 583259 w 4846548"/>
              <a:gd name="connsiteY1" fmla="*/ 887327 h 4877357"/>
              <a:gd name="connsiteX2" fmla="*/ 1320678 w 4846548"/>
              <a:gd name="connsiteY2" fmla="*/ 253146 h 4877357"/>
              <a:gd name="connsiteX3" fmla="*/ 2630470 w 4846548"/>
              <a:gd name="connsiteY3" fmla="*/ 2388 h 4877357"/>
              <a:gd name="connsiteX4" fmla="*/ 4846548 w 4846548"/>
              <a:gd name="connsiteY4" fmla="*/ 2498686 h 4877357"/>
              <a:gd name="connsiteX5" fmla="*/ 2423993 w 4846548"/>
              <a:gd name="connsiteY5" fmla="*/ 4876997 h 4877357"/>
              <a:gd name="connsiteX6" fmla="*/ 1438 w 4846548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631422 h 4877357"/>
              <a:gd name="connsiteX1" fmla="*/ 583524 w 4846813"/>
              <a:gd name="connsiteY1" fmla="*/ 887327 h 4877357"/>
              <a:gd name="connsiteX2" fmla="*/ 1320943 w 4846813"/>
              <a:gd name="connsiteY2" fmla="*/ 253146 h 4877357"/>
              <a:gd name="connsiteX3" fmla="*/ 2630735 w 4846813"/>
              <a:gd name="connsiteY3" fmla="*/ 2388 h 4877357"/>
              <a:gd name="connsiteX4" fmla="*/ 4846813 w 4846813"/>
              <a:gd name="connsiteY4" fmla="*/ 2498686 h 4877357"/>
              <a:gd name="connsiteX5" fmla="*/ 2424258 w 4846813"/>
              <a:gd name="connsiteY5" fmla="*/ 4876997 h 4877357"/>
              <a:gd name="connsiteX6" fmla="*/ 1703 w 4846813"/>
              <a:gd name="connsiteY6" fmla="*/ 2631422 h 4877357"/>
              <a:gd name="connsiteX0" fmla="*/ 1703 w 4846813"/>
              <a:gd name="connsiteY0" fmla="*/ 2774250 h 5020185"/>
              <a:gd name="connsiteX1" fmla="*/ 583524 w 4846813"/>
              <a:gd name="connsiteY1" fmla="*/ 1030155 h 5020185"/>
              <a:gd name="connsiteX2" fmla="*/ 1362778 w 4846813"/>
              <a:gd name="connsiteY2" fmla="*/ 384021 h 5020185"/>
              <a:gd name="connsiteX3" fmla="*/ 2630735 w 4846813"/>
              <a:gd name="connsiteY3" fmla="*/ 145216 h 5020185"/>
              <a:gd name="connsiteX4" fmla="*/ 4846813 w 4846813"/>
              <a:gd name="connsiteY4" fmla="*/ 2641514 h 5020185"/>
              <a:gd name="connsiteX5" fmla="*/ 2424258 w 4846813"/>
              <a:gd name="connsiteY5" fmla="*/ 5019825 h 5020185"/>
              <a:gd name="connsiteX6" fmla="*/ 1703 w 4846813"/>
              <a:gd name="connsiteY6" fmla="*/ 2774250 h 5020185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90086 w 4935196"/>
              <a:gd name="connsiteY0" fmla="*/ 2774250 h 5020052"/>
              <a:gd name="connsiteX1" fmla="*/ 659954 w 4935196"/>
              <a:gd name="connsiteY1" fmla="*/ 994297 h 5020052"/>
              <a:gd name="connsiteX2" fmla="*/ 1451161 w 4935196"/>
              <a:gd name="connsiteY2" fmla="*/ 384021 h 5020052"/>
              <a:gd name="connsiteX3" fmla="*/ 2719118 w 4935196"/>
              <a:gd name="connsiteY3" fmla="*/ 145216 h 5020052"/>
              <a:gd name="connsiteX4" fmla="*/ 4935196 w 4935196"/>
              <a:gd name="connsiteY4" fmla="*/ 2641514 h 5020052"/>
              <a:gd name="connsiteX5" fmla="*/ 2512641 w 4935196"/>
              <a:gd name="connsiteY5" fmla="*/ 5019825 h 5020052"/>
              <a:gd name="connsiteX6" fmla="*/ 90086 w 4935196"/>
              <a:gd name="connsiteY6" fmla="*/ 2774250 h 5020052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774250 h 5020086"/>
              <a:gd name="connsiteX1" fmla="*/ 574582 w 4849824"/>
              <a:gd name="connsiteY1" fmla="*/ 994297 h 5020086"/>
              <a:gd name="connsiteX2" fmla="*/ 1365789 w 4849824"/>
              <a:gd name="connsiteY2" fmla="*/ 384021 h 5020086"/>
              <a:gd name="connsiteX3" fmla="*/ 2633746 w 4849824"/>
              <a:gd name="connsiteY3" fmla="*/ 145216 h 5020086"/>
              <a:gd name="connsiteX4" fmla="*/ 4849824 w 4849824"/>
              <a:gd name="connsiteY4" fmla="*/ 2641514 h 5020086"/>
              <a:gd name="connsiteX5" fmla="*/ 2427269 w 4849824"/>
              <a:gd name="connsiteY5" fmla="*/ 5019825 h 5020086"/>
              <a:gd name="connsiteX6" fmla="*/ 4714 w 4849824"/>
              <a:gd name="connsiteY6" fmla="*/ 2774250 h 5020086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1105 h 4876941"/>
              <a:gd name="connsiteX1" fmla="*/ 574582 w 4849824"/>
              <a:gd name="connsiteY1" fmla="*/ 851152 h 4876941"/>
              <a:gd name="connsiteX2" fmla="*/ 1365789 w 4849824"/>
              <a:gd name="connsiteY2" fmla="*/ 240876 h 4876941"/>
              <a:gd name="connsiteX3" fmla="*/ 2633746 w 4849824"/>
              <a:gd name="connsiteY3" fmla="*/ 2071 h 4876941"/>
              <a:gd name="connsiteX4" fmla="*/ 4849824 w 4849824"/>
              <a:gd name="connsiteY4" fmla="*/ 2498369 h 4876941"/>
              <a:gd name="connsiteX5" fmla="*/ 2427269 w 4849824"/>
              <a:gd name="connsiteY5" fmla="*/ 4876680 h 4876941"/>
              <a:gd name="connsiteX6" fmla="*/ 4714 w 4849824"/>
              <a:gd name="connsiteY6" fmla="*/ 2631105 h 4876941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  <a:gd name="connsiteX0" fmla="*/ 4714 w 4849824"/>
              <a:gd name="connsiteY0" fmla="*/ 2633904 h 4879740"/>
              <a:gd name="connsiteX1" fmla="*/ 574582 w 4849824"/>
              <a:gd name="connsiteY1" fmla="*/ 853951 h 4879740"/>
              <a:gd name="connsiteX2" fmla="*/ 1365789 w 4849824"/>
              <a:gd name="connsiteY2" fmla="*/ 243675 h 4879740"/>
              <a:gd name="connsiteX3" fmla="*/ 2633746 w 4849824"/>
              <a:gd name="connsiteY3" fmla="*/ 4870 h 4879740"/>
              <a:gd name="connsiteX4" fmla="*/ 4849824 w 4849824"/>
              <a:gd name="connsiteY4" fmla="*/ 2501168 h 4879740"/>
              <a:gd name="connsiteX5" fmla="*/ 2427269 w 4849824"/>
              <a:gd name="connsiteY5" fmla="*/ 4879479 h 4879740"/>
              <a:gd name="connsiteX6" fmla="*/ 4714 w 4849824"/>
              <a:gd name="connsiteY6" fmla="*/ 2633904 h 4879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9824" h="4879740">
                <a:moveTo>
                  <a:pt x="4714" y="2633904"/>
                </a:moveTo>
                <a:cubicBezTo>
                  <a:pt x="-41102" y="1753807"/>
                  <a:pt x="254397" y="1247878"/>
                  <a:pt x="574582" y="853951"/>
                </a:cubicBezTo>
                <a:cubicBezTo>
                  <a:pt x="743953" y="976126"/>
                  <a:pt x="1488382" y="955180"/>
                  <a:pt x="1365789" y="243675"/>
                </a:cubicBezTo>
                <a:cubicBezTo>
                  <a:pt x="1697159" y="83895"/>
                  <a:pt x="2172603" y="-24744"/>
                  <a:pt x="2633746" y="4870"/>
                </a:cubicBezTo>
                <a:cubicBezTo>
                  <a:pt x="3094889" y="34484"/>
                  <a:pt x="4770877" y="249696"/>
                  <a:pt x="4849824" y="2501168"/>
                </a:cubicBezTo>
                <a:cubicBezTo>
                  <a:pt x="4823509" y="3714086"/>
                  <a:pt x="4013078" y="4857356"/>
                  <a:pt x="2427269" y="4879479"/>
                </a:cubicBezTo>
                <a:cubicBezTo>
                  <a:pt x="841460" y="4901602"/>
                  <a:pt x="50530" y="3514001"/>
                  <a:pt x="4714" y="2633904"/>
                </a:cubicBezTo>
                <a:close/>
              </a:path>
            </a:pathLst>
          </a:custGeom>
          <a:ln>
            <a:noFill/>
          </a:ln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rgbClr val="6D6E6C"/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36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6121565" y="767883"/>
            <a:ext cx="5579898" cy="857158"/>
          </a:xfrm>
          <a:noFill/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7F418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7248" r="-104868"/>
          <a:stretch/>
        </p:blipFill>
        <p:spPr>
          <a:xfrm rot="16200000" flipH="1" flipV="1">
            <a:off x="656603" y="-660422"/>
            <a:ext cx="2430901" cy="37502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501176" y="505425"/>
            <a:ext cx="374016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RESTART + </a:t>
            </a:r>
            <a:r>
              <a:rPr lang="en-IE" sz="3600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3600" dirty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Arial" charset="0"/>
              <a:buNone/>
            </a:pPr>
            <a:r>
              <a:rPr lang="en" sz="2400" dirty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49267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5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 userDrawn="1"/>
        </p:nvCxnSpPr>
        <p:spPr>
          <a:xfrm flipV="1">
            <a:off x="6099983" y="-14288"/>
            <a:ext cx="0" cy="1008418"/>
          </a:xfrm>
          <a:prstGeom prst="line">
            <a:avLst/>
          </a:prstGeom>
          <a:ln>
            <a:solidFill>
              <a:srgbClr val="68B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570770" y="994130"/>
            <a:ext cx="1115575" cy="104502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5775656" y="1074336"/>
            <a:ext cx="785328" cy="964819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2119361"/>
            <a:ext cx="12192000" cy="39956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Quote Here</a:t>
            </a:r>
          </a:p>
        </p:txBody>
      </p: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/>
          <p:nvPr userDrawn="1"/>
        </p:nvCxnSpPr>
        <p:spPr>
          <a:xfrm>
            <a:off x="-36415" y="2997017"/>
            <a:ext cx="12192000" cy="0"/>
          </a:xfrm>
          <a:prstGeom prst="line">
            <a:avLst/>
          </a:prstGeom>
          <a:ln>
            <a:solidFill>
              <a:srgbClr val="6D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03467" y="3845751"/>
            <a:ext cx="2672815" cy="1878334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43611" y="383455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15112" y="3845751"/>
            <a:ext cx="2672815" cy="192257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68395" y="383458"/>
            <a:ext cx="2672815" cy="1779573"/>
          </a:xfrm>
        </p:spPr>
        <p:txBody>
          <a:bodyPr anchor="b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Oval 1"/>
          <p:cNvSpPr/>
          <p:nvPr userDrawn="1"/>
        </p:nvSpPr>
        <p:spPr>
          <a:xfrm>
            <a:off x="985917" y="2341774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 userDrawn="1"/>
        </p:nvSpPr>
        <p:spPr>
          <a:xfrm>
            <a:off x="3936550" y="2357577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751909" y="2313333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>
            <a:off x="9765418" y="2342845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with icons slide -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 userDrawn="1"/>
        </p:nvCxnSpPr>
        <p:spPr>
          <a:xfrm>
            <a:off x="-6261" y="1227211"/>
            <a:ext cx="12192000" cy="0"/>
          </a:xfrm>
          <a:prstGeom prst="line">
            <a:avLst/>
          </a:prstGeom>
          <a:ln>
            <a:solidFill>
              <a:srgbClr val="353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33621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3273765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145266" y="2090693"/>
            <a:ext cx="2672815" cy="371208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9098549" y="2090693"/>
            <a:ext cx="2672815" cy="3712088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 baseline="0">
                <a:solidFill>
                  <a:srgbClr val="6D6E6C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016071" y="571968"/>
            <a:ext cx="1327355" cy="1327355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3966704" y="587771"/>
            <a:ext cx="1327355" cy="1327355"/>
          </a:xfrm>
          <a:prstGeom prst="ellipse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6782063" y="543527"/>
            <a:ext cx="1327355" cy="1327355"/>
          </a:xfrm>
          <a:prstGeom prst="ellipse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9795572" y="573039"/>
            <a:ext cx="1327355" cy="1327355"/>
          </a:xfrm>
          <a:prstGeom prst="ellipse">
            <a:avLst/>
          </a:pr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54" name="Text Placeholder 23"/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55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4903304" y="-3718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 userDrawn="1"/>
        </p:nvSpPr>
        <p:spPr>
          <a:xfrm>
            <a:off x="4897248" y="1125403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4903304" y="2267018"/>
            <a:ext cx="7288696" cy="1126602"/>
          </a:xfrm>
          <a:prstGeom prst="rect">
            <a:avLst/>
          </a:prstGeom>
          <a:solidFill>
            <a:srgbClr val="AB5A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/>
          <p:cNvCxnSpPr>
            <a:cxnSpLocks/>
          </p:cNvCxnSpPr>
          <p:nvPr userDrawn="1"/>
        </p:nvCxnSpPr>
        <p:spPr>
          <a:xfrm>
            <a:off x="6206334" y="103665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1068" y="392046"/>
            <a:ext cx="1176669" cy="5446643"/>
          </a:xfrm>
          <a:prstGeom prst="rect">
            <a:avLst/>
          </a:prstGeom>
        </p:spPr>
      </p:pic>
      <p:sp>
        <p:nvSpPr>
          <p:cNvPr id="4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4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4951073" y="490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68201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51" name="Straight Connector 50"/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21DCCF5C-63BA-4991-A642-D39E2A02978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1618" y="1198301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265CAB-35CA-4BAD-A378-7CAE426D02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0711" y="119664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D98BAD-EADE-49DD-9C58-2868C51C7CE6}"/>
              </a:ext>
            </a:extLst>
          </p:cNvPr>
          <p:cNvCxnSpPr>
            <a:cxnSpLocks/>
          </p:cNvCxnSpPr>
          <p:nvPr userDrawn="1"/>
        </p:nvCxnSpPr>
        <p:spPr>
          <a:xfrm>
            <a:off x="6235446" y="122183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B11D4F74-E1AA-425A-B258-8C2BDCABC6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0456" y="2388388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0EDDD-0739-418B-B7AD-920C1269C69F}"/>
              </a:ext>
            </a:extLst>
          </p:cNvPr>
          <p:cNvSpPr/>
          <p:nvPr userDrawn="1"/>
        </p:nvSpPr>
        <p:spPr>
          <a:xfrm>
            <a:off x="4922142" y="3498210"/>
            <a:ext cx="7288696" cy="1042578"/>
          </a:xfrm>
          <a:prstGeom prst="rect">
            <a:avLst/>
          </a:pr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62D4D-32E7-4098-87F9-1B0F0192DC77}"/>
              </a:ext>
            </a:extLst>
          </p:cNvPr>
          <p:cNvSpPr/>
          <p:nvPr userDrawn="1"/>
        </p:nvSpPr>
        <p:spPr>
          <a:xfrm>
            <a:off x="4897248" y="5808178"/>
            <a:ext cx="7288696" cy="1042578"/>
          </a:xfrm>
          <a:prstGeom prst="rect">
            <a:avLst/>
          </a:prstGeom>
          <a:solidFill>
            <a:srgbClr val="BA0A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42970D8-4011-4EC9-87EE-7B689C6412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79908" y="3569919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31" name="Text Placeholder 23">
            <a:extLst>
              <a:ext uri="{FF2B5EF4-FFF2-40B4-BE49-F238E27FC236}">
                <a16:creationId xmlns:a16="http://schemas.microsoft.com/office/drawing/2014/main" id="{97B788DA-19A1-48FB-B9CE-F2AE5EDBA9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59544" y="5810357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F8CDD4B-6732-40D6-9EC0-B990490D5468}"/>
              </a:ext>
            </a:extLst>
          </p:cNvPr>
          <p:cNvCxnSpPr>
            <a:cxnSpLocks/>
          </p:cNvCxnSpPr>
          <p:nvPr userDrawn="1"/>
        </p:nvCxnSpPr>
        <p:spPr>
          <a:xfrm>
            <a:off x="6254284" y="241191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1E292A3-3D27-42B2-B2A2-4F8115C013B4}"/>
              </a:ext>
            </a:extLst>
          </p:cNvPr>
          <p:cNvCxnSpPr>
            <a:cxnSpLocks/>
          </p:cNvCxnSpPr>
          <p:nvPr userDrawn="1"/>
        </p:nvCxnSpPr>
        <p:spPr>
          <a:xfrm>
            <a:off x="6244010" y="3603723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ACB23-8394-4EFE-A7E6-BF718750A66C}"/>
              </a:ext>
            </a:extLst>
          </p:cNvPr>
          <p:cNvCxnSpPr>
            <a:cxnSpLocks/>
          </p:cNvCxnSpPr>
          <p:nvPr userDrawn="1"/>
        </p:nvCxnSpPr>
        <p:spPr>
          <a:xfrm>
            <a:off x="6244010" y="5915409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50750CC2-47E8-4E6C-A51C-2CF99A3B946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0097" y="2376458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651E6DC5-C539-40B8-BBF1-0E859882700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39549" y="3568265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3632AB8E-FDC0-4922-8B1A-6843FAF84EB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371" y="5859400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ACC96D-4607-4AC9-82B4-BC8F0C9F4CFF}"/>
              </a:ext>
            </a:extLst>
          </p:cNvPr>
          <p:cNvSpPr/>
          <p:nvPr userDrawn="1"/>
        </p:nvSpPr>
        <p:spPr>
          <a:xfrm>
            <a:off x="4897248" y="4646341"/>
            <a:ext cx="7288696" cy="1042579"/>
          </a:xfrm>
          <a:prstGeom prst="rect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3F39BD-34D3-4650-99B1-1B54F7CDC217}"/>
              </a:ext>
            </a:extLst>
          </p:cNvPr>
          <p:cNvCxnSpPr>
            <a:cxnSpLocks/>
          </p:cNvCxnSpPr>
          <p:nvPr userDrawn="1"/>
        </p:nvCxnSpPr>
        <p:spPr>
          <a:xfrm>
            <a:off x="6262848" y="4762986"/>
            <a:ext cx="0" cy="77991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36773288-BCFF-4B58-84DD-CEFEB7B178B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69283" y="4689195"/>
            <a:ext cx="1176670" cy="9274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1F0873FD-C64B-4E2C-BD47-FA5A56C869E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09757" y="4706983"/>
            <a:ext cx="5353929" cy="89804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1900781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2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27" name="Straight Connector 26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Click here  to add photo</a:t>
            </a:r>
          </a:p>
        </p:txBody>
      </p:sp>
      <p:sp>
        <p:nvSpPr>
          <p:cNvPr id="11" name="テキスト プレースホルダー 36"/>
          <p:cNvSpPr txBox="1">
            <a:spLocks/>
          </p:cNvSpPr>
          <p:nvPr userDrawn="1"/>
        </p:nvSpPr>
        <p:spPr bwMode="auto">
          <a:xfrm>
            <a:off x="285884" y="6095999"/>
            <a:ext cx="11400992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cxnSp>
        <p:nvCxnSpPr>
          <p:cNvPr id="27" name="Straight Connector 26"/>
          <p:cNvCxnSpPr/>
          <p:nvPr userDrawn="1"/>
        </p:nvCxnSpPr>
        <p:spPr>
          <a:xfrm flipH="1">
            <a:off x="378379" y="1908558"/>
            <a:ext cx="6789867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Click here to add photo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636173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6361734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13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66" t="-1339"/>
          <a:stretch/>
        </p:blipFill>
        <p:spPr>
          <a:xfrm>
            <a:off x="2449287" y="1355271"/>
            <a:ext cx="9742714" cy="5502729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731480" y="2335213"/>
            <a:ext cx="4098925" cy="262890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here to add photo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Click here to add photo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378380" y="1908558"/>
            <a:ext cx="6348991" cy="0"/>
          </a:xfrm>
          <a:prstGeom prst="line">
            <a:avLst/>
          </a:prstGeom>
          <a:ln>
            <a:solidFill>
              <a:srgbClr val="392E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643223" y="1079254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43223" y="2087287"/>
            <a:ext cx="5839220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.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600176" y="0"/>
            <a:ext cx="8627166" cy="6858000"/>
          </a:xfrm>
          <a:custGeom>
            <a:avLst/>
            <a:gdLst>
              <a:gd name="connsiteX0" fmla="*/ 0 w 6069496"/>
              <a:gd name="connsiteY0" fmla="*/ 0 h 5380383"/>
              <a:gd name="connsiteX1" fmla="*/ 6069496 w 6069496"/>
              <a:gd name="connsiteY1" fmla="*/ 0 h 5380383"/>
              <a:gd name="connsiteX2" fmla="*/ 6069496 w 6069496"/>
              <a:gd name="connsiteY2" fmla="*/ 5380383 h 5380383"/>
              <a:gd name="connsiteX3" fmla="*/ 0 w 6069496"/>
              <a:gd name="connsiteY3" fmla="*/ 5380383 h 5380383"/>
              <a:gd name="connsiteX4" fmla="*/ 0 w 6069496"/>
              <a:gd name="connsiteY4" fmla="*/ 0 h 5380383"/>
              <a:gd name="connsiteX0" fmla="*/ 1298713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1298713 w 7368209"/>
              <a:gd name="connsiteY4" fmla="*/ 0 h 5380383"/>
              <a:gd name="connsiteX0" fmla="*/ 2782957 w 7368209"/>
              <a:gd name="connsiteY0" fmla="*/ 0 h 5380383"/>
              <a:gd name="connsiteX1" fmla="*/ 7368209 w 7368209"/>
              <a:gd name="connsiteY1" fmla="*/ 0 h 5380383"/>
              <a:gd name="connsiteX2" fmla="*/ 7368209 w 7368209"/>
              <a:gd name="connsiteY2" fmla="*/ 5380383 h 5380383"/>
              <a:gd name="connsiteX3" fmla="*/ 0 w 7368209"/>
              <a:gd name="connsiteY3" fmla="*/ 5181601 h 5380383"/>
              <a:gd name="connsiteX4" fmla="*/ 2782957 w 7368209"/>
              <a:gd name="connsiteY4" fmla="*/ 0 h 5380383"/>
              <a:gd name="connsiteX0" fmla="*/ 2822713 w 7407965"/>
              <a:gd name="connsiteY0" fmla="*/ 0 h 5380383"/>
              <a:gd name="connsiteX1" fmla="*/ 7407965 w 7407965"/>
              <a:gd name="connsiteY1" fmla="*/ 0 h 5380383"/>
              <a:gd name="connsiteX2" fmla="*/ 7407965 w 7407965"/>
              <a:gd name="connsiteY2" fmla="*/ 5380383 h 5380383"/>
              <a:gd name="connsiteX3" fmla="*/ 0 w 7407965"/>
              <a:gd name="connsiteY3" fmla="*/ 5221358 h 5380383"/>
              <a:gd name="connsiteX4" fmla="*/ 2822713 w 7407965"/>
              <a:gd name="connsiteY4" fmla="*/ 0 h 5380383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41936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  <a:gd name="connsiteX0" fmla="*/ 2834110 w 7419362"/>
              <a:gd name="connsiteY0" fmla="*/ 0 h 5377312"/>
              <a:gd name="connsiteX1" fmla="*/ 7419362 w 7419362"/>
              <a:gd name="connsiteY1" fmla="*/ 0 h 5377312"/>
              <a:gd name="connsiteX2" fmla="*/ 7259806 w 7419362"/>
              <a:gd name="connsiteY2" fmla="*/ 5328399 h 5377312"/>
              <a:gd name="connsiteX3" fmla="*/ 0 w 7419362"/>
              <a:gd name="connsiteY3" fmla="*/ 5377312 h 5377312"/>
              <a:gd name="connsiteX4" fmla="*/ 2834110 w 7419362"/>
              <a:gd name="connsiteY4" fmla="*/ 0 h 5377312"/>
              <a:gd name="connsiteX0" fmla="*/ 2834110 w 7419362"/>
              <a:gd name="connsiteY0" fmla="*/ 0 h 5380383"/>
              <a:gd name="connsiteX1" fmla="*/ 7419362 w 7419362"/>
              <a:gd name="connsiteY1" fmla="*/ 0 h 5380383"/>
              <a:gd name="connsiteX2" fmla="*/ 7385172 w 7419362"/>
              <a:gd name="connsiteY2" fmla="*/ 5380383 h 5380383"/>
              <a:gd name="connsiteX3" fmla="*/ 0 w 7419362"/>
              <a:gd name="connsiteY3" fmla="*/ 5377312 h 5380383"/>
              <a:gd name="connsiteX4" fmla="*/ 2834110 w 7419362"/>
              <a:gd name="connsiteY4" fmla="*/ 0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9362" h="5380383">
                <a:moveTo>
                  <a:pt x="2834110" y="0"/>
                </a:moveTo>
                <a:lnTo>
                  <a:pt x="7419362" y="0"/>
                </a:lnTo>
                <a:lnTo>
                  <a:pt x="7385172" y="5380383"/>
                </a:lnTo>
                <a:lnTo>
                  <a:pt x="0" y="5377312"/>
                </a:lnTo>
                <a:lnTo>
                  <a:pt x="2834110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366050" y="-13254"/>
            <a:ext cx="3644349" cy="6887327"/>
          </a:xfrm>
          <a:custGeom>
            <a:avLst/>
            <a:gdLst>
              <a:gd name="connsiteX0" fmla="*/ 0 w 1060174"/>
              <a:gd name="connsiteY0" fmla="*/ 0 h 4916557"/>
              <a:gd name="connsiteX1" fmla="*/ 1060174 w 1060174"/>
              <a:gd name="connsiteY1" fmla="*/ 0 h 4916557"/>
              <a:gd name="connsiteX2" fmla="*/ 1060174 w 1060174"/>
              <a:gd name="connsiteY2" fmla="*/ 4916557 h 4916557"/>
              <a:gd name="connsiteX3" fmla="*/ 0 w 1060174"/>
              <a:gd name="connsiteY3" fmla="*/ 4916557 h 4916557"/>
              <a:gd name="connsiteX4" fmla="*/ 0 w 1060174"/>
              <a:gd name="connsiteY4" fmla="*/ 0 h 4916557"/>
              <a:gd name="connsiteX0" fmla="*/ 2862470 w 3922644"/>
              <a:gd name="connsiteY0" fmla="*/ 0 h 4916557"/>
              <a:gd name="connsiteX1" fmla="*/ 3922644 w 3922644"/>
              <a:gd name="connsiteY1" fmla="*/ 0 h 4916557"/>
              <a:gd name="connsiteX2" fmla="*/ 3922644 w 3922644"/>
              <a:gd name="connsiteY2" fmla="*/ 4916557 h 4916557"/>
              <a:gd name="connsiteX3" fmla="*/ 0 w 3922644"/>
              <a:gd name="connsiteY3" fmla="*/ 4863548 h 4916557"/>
              <a:gd name="connsiteX4" fmla="*/ 2862470 w 3922644"/>
              <a:gd name="connsiteY4" fmla="*/ 0 h 4916557"/>
              <a:gd name="connsiteX0" fmla="*/ 2862470 w 3922644"/>
              <a:gd name="connsiteY0" fmla="*/ 0 h 4969566"/>
              <a:gd name="connsiteX1" fmla="*/ 3922644 w 3922644"/>
              <a:gd name="connsiteY1" fmla="*/ 0 h 4969566"/>
              <a:gd name="connsiteX2" fmla="*/ 490331 w 3922644"/>
              <a:gd name="connsiteY2" fmla="*/ 4969566 h 4969566"/>
              <a:gd name="connsiteX3" fmla="*/ 0 w 3922644"/>
              <a:gd name="connsiteY3" fmla="*/ 4863548 h 4969566"/>
              <a:gd name="connsiteX4" fmla="*/ 2862470 w 3922644"/>
              <a:gd name="connsiteY4" fmla="*/ 0 h 4969566"/>
              <a:gd name="connsiteX0" fmla="*/ 2888975 w 3949149"/>
              <a:gd name="connsiteY0" fmla="*/ 0 h 4969566"/>
              <a:gd name="connsiteX1" fmla="*/ 3949149 w 3949149"/>
              <a:gd name="connsiteY1" fmla="*/ 0 h 4969566"/>
              <a:gd name="connsiteX2" fmla="*/ 516836 w 3949149"/>
              <a:gd name="connsiteY2" fmla="*/ 4969566 h 4969566"/>
              <a:gd name="connsiteX3" fmla="*/ 0 w 3949149"/>
              <a:gd name="connsiteY3" fmla="*/ 4956314 h 4969566"/>
              <a:gd name="connsiteX4" fmla="*/ 2888975 w 3949149"/>
              <a:gd name="connsiteY4" fmla="*/ 0 h 4969566"/>
              <a:gd name="connsiteX0" fmla="*/ 2888975 w 3432314"/>
              <a:gd name="connsiteY0" fmla="*/ 0 h 4969566"/>
              <a:gd name="connsiteX1" fmla="*/ 3432314 w 3432314"/>
              <a:gd name="connsiteY1" fmla="*/ 13252 h 4969566"/>
              <a:gd name="connsiteX2" fmla="*/ 516836 w 3432314"/>
              <a:gd name="connsiteY2" fmla="*/ 4969566 h 4969566"/>
              <a:gd name="connsiteX3" fmla="*/ 0 w 3432314"/>
              <a:gd name="connsiteY3" fmla="*/ 4956314 h 4969566"/>
              <a:gd name="connsiteX4" fmla="*/ 2888975 w 3432314"/>
              <a:gd name="connsiteY4" fmla="*/ 0 h 4969566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728871 w 3644349"/>
              <a:gd name="connsiteY2" fmla="*/ 4969566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3717"/>
              <a:gd name="connsiteX1" fmla="*/ 3644349 w 3644349"/>
              <a:gd name="connsiteY1" fmla="*/ 13252 h 5103717"/>
              <a:gd name="connsiteX2" fmla="*/ 569844 w 3644349"/>
              <a:gd name="connsiteY2" fmla="*/ 5087489 h 5103717"/>
              <a:gd name="connsiteX3" fmla="*/ 0 w 3644349"/>
              <a:gd name="connsiteY3" fmla="*/ 5103717 h 5103717"/>
              <a:gd name="connsiteX4" fmla="*/ 3101010 w 3644349"/>
              <a:gd name="connsiteY4" fmla="*/ 0 h 5103717"/>
              <a:gd name="connsiteX0" fmla="*/ 3101010 w 3644349"/>
              <a:gd name="connsiteY0" fmla="*/ 0 h 5107143"/>
              <a:gd name="connsiteX1" fmla="*/ 3644349 w 3644349"/>
              <a:gd name="connsiteY1" fmla="*/ 13252 h 5107143"/>
              <a:gd name="connsiteX2" fmla="*/ 569844 w 3644349"/>
              <a:gd name="connsiteY2" fmla="*/ 5107143 h 5107143"/>
              <a:gd name="connsiteX3" fmla="*/ 0 w 3644349"/>
              <a:gd name="connsiteY3" fmla="*/ 5103717 h 5107143"/>
              <a:gd name="connsiteX4" fmla="*/ 3101010 w 3644349"/>
              <a:gd name="connsiteY4" fmla="*/ 0 h 51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4349" h="5107143">
                <a:moveTo>
                  <a:pt x="3101010" y="0"/>
                </a:moveTo>
                <a:lnTo>
                  <a:pt x="3644349" y="13252"/>
                </a:lnTo>
                <a:lnTo>
                  <a:pt x="569844" y="5107143"/>
                </a:lnTo>
                <a:lnTo>
                  <a:pt x="0" y="5103717"/>
                </a:lnTo>
                <a:lnTo>
                  <a:pt x="3101010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5032" y="-269520"/>
            <a:ext cx="3299791" cy="509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90" y="685529"/>
            <a:ext cx="4049163" cy="1476370"/>
          </a:xfrm>
          <a:prstGeom prst="rect">
            <a:avLst/>
          </a:prstGeom>
        </p:spPr>
      </p:pic>
      <p:sp>
        <p:nvSpPr>
          <p:cNvPr id="10" name="Oval 9"/>
          <p:cNvSpPr/>
          <p:nvPr userDrawn="1"/>
        </p:nvSpPr>
        <p:spPr>
          <a:xfrm>
            <a:off x="5597626" y="740090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2064" y="945481"/>
            <a:ext cx="885435" cy="786561"/>
          </a:xfrm>
          <a:prstGeom prst="rect">
            <a:avLst/>
          </a:prstGeom>
        </p:spPr>
      </p:pic>
      <p:sp>
        <p:nvSpPr>
          <p:cNvPr id="27" name="Oval 26"/>
          <p:cNvSpPr/>
          <p:nvPr userDrawn="1"/>
        </p:nvSpPr>
        <p:spPr>
          <a:xfrm>
            <a:off x="3600176" y="4942083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165" b="-62"/>
          <a:stretch/>
        </p:blipFill>
        <p:spPr>
          <a:xfrm>
            <a:off x="3765028" y="5155653"/>
            <a:ext cx="885435" cy="786561"/>
          </a:xfrm>
          <a:prstGeom prst="rect">
            <a:avLst/>
          </a:prstGeom>
        </p:spPr>
      </p:pic>
      <p:sp>
        <p:nvSpPr>
          <p:cNvPr id="29" name="Oval 28"/>
          <p:cNvSpPr/>
          <p:nvPr userDrawn="1"/>
        </p:nvSpPr>
        <p:spPr>
          <a:xfrm>
            <a:off x="4600769" y="2867809"/>
            <a:ext cx="1166683" cy="1166683"/>
          </a:xfrm>
          <a:prstGeom prst="ellipse">
            <a:avLst/>
          </a:prstGeom>
          <a:solidFill>
            <a:schemeClr val="bg1"/>
          </a:solidFill>
          <a:ln w="38100">
            <a:solidFill>
              <a:srgbClr val="68BB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561"/>
          <a:stretch/>
        </p:blipFill>
        <p:spPr>
          <a:xfrm>
            <a:off x="4756212" y="3103241"/>
            <a:ext cx="885435" cy="786561"/>
          </a:xfrm>
          <a:prstGeom prst="rect">
            <a:avLst/>
          </a:prstGeom>
        </p:spPr>
      </p:pic>
      <p:sp>
        <p:nvSpPr>
          <p:cNvPr id="3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019935" y="3281247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TRAIN</a:t>
            </a:r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261062" y="3322052"/>
            <a:ext cx="3636830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the facilitators of transformative community regeneration</a:t>
            </a:r>
          </a:p>
        </p:txBody>
      </p:sp>
      <p:sp>
        <p:nvSpPr>
          <p:cNvPr id="4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017408" y="5374964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PROMOTE</a:t>
            </a:r>
          </a:p>
        </p:txBody>
      </p:sp>
      <p:sp>
        <p:nvSpPr>
          <p:cNvPr id="42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7968313" y="5417199"/>
            <a:ext cx="3780345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self-learning through open </a:t>
            </a:r>
          </a:p>
          <a:p>
            <a:pPr lvl="0"/>
            <a:r>
              <a:rPr lang="en-US" dirty="0"/>
              <a:t>education resources</a:t>
            </a:r>
          </a:p>
        </p:txBody>
      </p:sp>
      <p:sp>
        <p:nvSpPr>
          <p:cNvPr id="4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2" cstate="print">
            <a:biLevel thresh="25000"/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983917" y="-168905"/>
            <a:ext cx="3299791" cy="5090734"/>
          </a:xfrm>
          <a:prstGeom prst="rect">
            <a:avLst/>
          </a:prstGeom>
        </p:spPr>
      </p:pic>
      <p:sp>
        <p:nvSpPr>
          <p:cNvPr id="48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945886" y="1103286"/>
            <a:ext cx="4903787" cy="1273175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 BUILD</a:t>
            </a:r>
          </a:p>
        </p:txBody>
      </p:sp>
      <p:sp>
        <p:nvSpPr>
          <p:cNvPr id="4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9072359" y="1118209"/>
            <a:ext cx="2890047" cy="1167491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spcBef>
                <a:spcPts val="200"/>
              </a:spcBef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regional alliances for community growth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5" t="-25453" r="-31029"/>
          <a:stretch/>
        </p:blipFill>
        <p:spPr>
          <a:xfrm rot="3005780" flipH="1" flipV="1">
            <a:off x="2845620" y="351349"/>
            <a:ext cx="6044601" cy="7455177"/>
          </a:xfrm>
          <a:prstGeom prst="rect">
            <a:avLst/>
          </a:prstGeom>
        </p:spPr>
      </p:pic>
      <p:sp>
        <p:nvSpPr>
          <p:cNvPr id="23" name="Freeform 22"/>
          <p:cNvSpPr/>
          <p:nvPr userDrawn="1"/>
        </p:nvSpPr>
        <p:spPr>
          <a:xfrm flipV="1">
            <a:off x="-3863" y="5101881"/>
            <a:ext cx="12195863" cy="1763770"/>
          </a:xfrm>
          <a:custGeom>
            <a:avLst/>
            <a:gdLst>
              <a:gd name="connsiteX0" fmla="*/ 12228395 w 12255690"/>
              <a:gd name="connsiteY0" fmla="*/ 1337481 h 2088107"/>
              <a:gd name="connsiteX1" fmla="*/ 0 w 12255690"/>
              <a:gd name="connsiteY1" fmla="*/ 2088107 h 2088107"/>
              <a:gd name="connsiteX2" fmla="*/ 0 w 12255690"/>
              <a:gd name="connsiteY2" fmla="*/ 0 h 2088107"/>
              <a:gd name="connsiteX3" fmla="*/ 12255690 w 12255690"/>
              <a:gd name="connsiteY3" fmla="*/ 0 h 2088107"/>
              <a:gd name="connsiteX4" fmla="*/ 12228395 w 12255690"/>
              <a:gd name="connsiteY4" fmla="*/ 1337481 h 2088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55690" h="2088107">
                <a:moveTo>
                  <a:pt x="12228395" y="1337481"/>
                </a:moveTo>
                <a:lnTo>
                  <a:pt x="0" y="2088107"/>
                </a:lnTo>
                <a:lnTo>
                  <a:pt x="0" y="0"/>
                </a:lnTo>
                <a:lnTo>
                  <a:pt x="12255690" y="0"/>
                </a:lnTo>
                <a:lnTo>
                  <a:pt x="12228395" y="1337481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 userDrawn="1"/>
        </p:nvSpPr>
        <p:spPr>
          <a:xfrm>
            <a:off x="7634502" y="0"/>
            <a:ext cx="4656309" cy="6858000"/>
          </a:xfrm>
          <a:custGeom>
            <a:avLst/>
            <a:gdLst>
              <a:gd name="connsiteX0" fmla="*/ 1167619 w 4262511"/>
              <a:gd name="connsiteY0" fmla="*/ 0 h 6963508"/>
              <a:gd name="connsiteX1" fmla="*/ 4262511 w 4262511"/>
              <a:gd name="connsiteY1" fmla="*/ 0 h 6963508"/>
              <a:gd name="connsiteX2" fmla="*/ 4262511 w 4262511"/>
              <a:gd name="connsiteY2" fmla="*/ 6963508 h 6963508"/>
              <a:gd name="connsiteX3" fmla="*/ 0 w 4262511"/>
              <a:gd name="connsiteY3" fmla="*/ 6963508 h 6963508"/>
              <a:gd name="connsiteX4" fmla="*/ 1167619 w 4262511"/>
              <a:gd name="connsiteY4" fmla="*/ 0 h 6963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2511" h="6963508">
                <a:moveTo>
                  <a:pt x="1167619" y="0"/>
                </a:moveTo>
                <a:lnTo>
                  <a:pt x="4262511" y="0"/>
                </a:lnTo>
                <a:lnTo>
                  <a:pt x="4262511" y="6963508"/>
                </a:lnTo>
                <a:lnTo>
                  <a:pt x="0" y="6963508"/>
                </a:lnTo>
                <a:lnTo>
                  <a:pt x="1167619" y="0"/>
                </a:lnTo>
                <a:close/>
              </a:path>
            </a:pathLst>
          </a:custGeom>
          <a:solidFill>
            <a:srgbClr val="68BB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8340348" y="1437862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7948463" y="3538204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8" name="Oval 27"/>
          <p:cNvSpPr/>
          <p:nvPr userDrawn="1"/>
        </p:nvSpPr>
        <p:spPr>
          <a:xfrm>
            <a:off x="8149323" y="2583419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12" name="Text Placeholder 23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43865" y="5627165"/>
            <a:ext cx="3104978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sp>
        <p:nvSpPr>
          <p:cNvPr id="13" name="Text Placeholder 25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779980" y="5632776"/>
            <a:ext cx="3854522" cy="69735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i="1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Any Questions?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3623161" y="5539408"/>
            <a:ext cx="0" cy="804289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8656967" y="3682823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RestartEntrepreneurship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070793" y="1542835"/>
            <a:ext cx="1932766" cy="382588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RESTART_europe</a:t>
            </a:r>
            <a:r>
              <a:rPr lang="en-US" dirty="0"/>
              <a:t> </a:t>
            </a:r>
          </a:p>
        </p:txBody>
      </p:sp>
      <p:sp>
        <p:nvSpPr>
          <p:cNvPr id="21" name="Text Placeholder 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873139" y="2645407"/>
            <a:ext cx="2757540" cy="4167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RESTART Entrepreneurship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44" y="492099"/>
            <a:ext cx="3375286" cy="12306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8141526" y="5640417"/>
            <a:ext cx="4142135" cy="677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6"/>
          <p:cNvSpPr txBox="1">
            <a:spLocks noGrp="1"/>
          </p:cNvSpPr>
          <p:nvPr userDrawn="1"/>
        </p:nvSpPr>
        <p:spPr bwMode="auto">
          <a:xfrm>
            <a:off x="10010672" y="5842695"/>
            <a:ext cx="2051233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576" y="5763754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21"/>
          <p:cNvSpPr/>
          <p:nvPr userDrawn="1"/>
        </p:nvSpPr>
        <p:spPr>
          <a:xfrm>
            <a:off x="7795228" y="4585526"/>
            <a:ext cx="540733" cy="540733"/>
          </a:xfrm>
          <a:prstGeom prst="ellipse">
            <a:avLst/>
          </a:pr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6EAE"/>
              </a:solidFill>
            </a:endParaRP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8503732" y="4730145"/>
            <a:ext cx="2812464" cy="323455"/>
          </a:xfrm>
        </p:spPr>
        <p:txBody>
          <a:bodyPr anchor="t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www.restart.how</a:t>
            </a:r>
            <a:endParaRPr lang="en-US" dirty="0"/>
          </a:p>
        </p:txBody>
      </p:sp>
      <p:grpSp>
        <p:nvGrpSpPr>
          <p:cNvPr id="39" name="Google Shape;664;p39"/>
          <p:cNvGrpSpPr/>
          <p:nvPr userDrawn="1"/>
        </p:nvGrpSpPr>
        <p:grpSpPr>
          <a:xfrm>
            <a:off x="7917788" y="4694282"/>
            <a:ext cx="301041" cy="301041"/>
            <a:chOff x="5941025" y="3634400"/>
            <a:chExt cx="467650" cy="467650"/>
          </a:xfrm>
        </p:grpSpPr>
        <p:sp>
          <p:nvSpPr>
            <p:cNvPr id="40" name="Google Shape;665;p39"/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66;p39"/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67;p39"/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68;p39"/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69;p39"/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0;p39"/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744" t="-1" b="-33623"/>
          <a:stretch/>
        </p:blipFill>
        <p:spPr>
          <a:xfrm>
            <a:off x="8340348" y="1521013"/>
            <a:ext cx="540733" cy="45758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549"/>
          <a:stretch/>
        </p:blipFill>
        <p:spPr>
          <a:xfrm>
            <a:off x="8116234" y="2666570"/>
            <a:ext cx="540733" cy="45758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981" r="-44768" b="-23643"/>
          <a:stretch/>
        </p:blipFill>
        <p:spPr>
          <a:xfrm>
            <a:off x="7962438" y="3612926"/>
            <a:ext cx="540733" cy="45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51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Quot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プレースホルダー 36"/>
          <p:cNvSpPr txBox="1">
            <a:spLocks/>
          </p:cNvSpPr>
          <p:nvPr userDrawn="1"/>
        </p:nvSpPr>
        <p:spPr bwMode="auto">
          <a:xfrm>
            <a:off x="3667259" y="6373685"/>
            <a:ext cx="8524741" cy="418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244" r="-31306"/>
          <a:stretch/>
        </p:blipFill>
        <p:spPr>
          <a:xfrm rot="5400000" flipH="1">
            <a:off x="5463012" y="5456709"/>
            <a:ext cx="576538" cy="2252545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55036" y="1594531"/>
            <a:ext cx="10832114" cy="3872188"/>
          </a:xfrm>
        </p:spPr>
        <p:txBody>
          <a:bodyPr>
            <a:noAutofit/>
          </a:bodyPr>
          <a:lstStyle>
            <a:lvl1pPr marL="342900" indent="-342900" algn="l">
              <a:buClr>
                <a:srgbClr val="68BBAF"/>
              </a:buClr>
              <a:buFont typeface="Arial" charset="0"/>
              <a:buChar char="•"/>
              <a:defRPr sz="240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21" hasCustomPrompt="1"/>
          </p:nvPr>
        </p:nvSpPr>
        <p:spPr>
          <a:xfrm>
            <a:off x="655036" y="591277"/>
            <a:ext cx="10832114" cy="857158"/>
          </a:xfr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>
              <a:buNone/>
              <a:defRPr sz="3600" i="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053930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sp>
        <p:nvSpPr>
          <p:cNvPr id="1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912037" y="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4" name="Freeform 13"/>
          <p:cNvSpPr/>
          <p:nvPr userDrawn="1"/>
        </p:nvSpPr>
        <p:spPr>
          <a:xfrm>
            <a:off x="9256626" y="405241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765809" y="49342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65810" y="160309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 flipH="1">
            <a:off x="285750" y="138739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514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909059" y="550573"/>
            <a:ext cx="772136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909060" y="1660248"/>
            <a:ext cx="7721361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429000" y="1444546"/>
            <a:ext cx="8575335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sp>
        <p:nvSpPr>
          <p:cNvPr id="12" name="Picture Placeholder 3"/>
          <p:cNvSpPr>
            <a:spLocks noGrp="1"/>
          </p:cNvSpPr>
          <p:nvPr>
            <p:ph type="pic" sz="quarter" idx="18"/>
          </p:nvPr>
        </p:nvSpPr>
        <p:spPr>
          <a:xfrm flipH="1">
            <a:off x="0" y="-11430"/>
            <a:ext cx="3279963" cy="6869430"/>
          </a:xfrm>
          <a:custGeom>
            <a:avLst/>
            <a:gdLst>
              <a:gd name="connsiteX0" fmla="*/ 0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0 w 6388100"/>
              <a:gd name="connsiteY4" fmla="*/ 0 h 6858000"/>
              <a:gd name="connsiteX0" fmla="*/ 278295 w 6388100"/>
              <a:gd name="connsiteY0" fmla="*/ 0 h 6858000"/>
              <a:gd name="connsiteX1" fmla="*/ 6388100 w 6388100"/>
              <a:gd name="connsiteY1" fmla="*/ 0 h 6858000"/>
              <a:gd name="connsiteX2" fmla="*/ 6388100 w 6388100"/>
              <a:gd name="connsiteY2" fmla="*/ 6858000 h 6858000"/>
              <a:gd name="connsiteX3" fmla="*/ 0 w 6388100"/>
              <a:gd name="connsiteY3" fmla="*/ 6858000 h 6858000"/>
              <a:gd name="connsiteX4" fmla="*/ 278295 w 6388100"/>
              <a:gd name="connsiteY4" fmla="*/ 0 h 6858000"/>
              <a:gd name="connsiteX0" fmla="*/ 0 w 6109805"/>
              <a:gd name="connsiteY0" fmla="*/ 0 h 6858000"/>
              <a:gd name="connsiteX1" fmla="*/ 6109805 w 6109805"/>
              <a:gd name="connsiteY1" fmla="*/ 0 h 6858000"/>
              <a:gd name="connsiteX2" fmla="*/ 6109805 w 6109805"/>
              <a:gd name="connsiteY2" fmla="*/ 6858000 h 6858000"/>
              <a:gd name="connsiteX3" fmla="*/ 3458818 w 6109805"/>
              <a:gd name="connsiteY3" fmla="*/ 6858000 h 6858000"/>
              <a:gd name="connsiteX4" fmla="*/ 0 w 6109805"/>
              <a:gd name="connsiteY4" fmla="*/ 0 h 6858000"/>
              <a:gd name="connsiteX0" fmla="*/ 0 w 5663131"/>
              <a:gd name="connsiteY0" fmla="*/ 22860 h 6858000"/>
              <a:gd name="connsiteX1" fmla="*/ 5663131 w 5663131"/>
              <a:gd name="connsiteY1" fmla="*/ 0 h 6858000"/>
              <a:gd name="connsiteX2" fmla="*/ 5663131 w 5663131"/>
              <a:gd name="connsiteY2" fmla="*/ 6858000 h 6858000"/>
              <a:gd name="connsiteX3" fmla="*/ 3012144 w 5663131"/>
              <a:gd name="connsiteY3" fmla="*/ 6858000 h 6858000"/>
              <a:gd name="connsiteX4" fmla="*/ 0 w 5663131"/>
              <a:gd name="connsiteY4" fmla="*/ 2286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797740 w 5448727"/>
              <a:gd name="connsiteY3" fmla="*/ 6858000 h 6858000"/>
              <a:gd name="connsiteX4" fmla="*/ 0 w 5448727"/>
              <a:gd name="connsiteY4" fmla="*/ 0 h 6858000"/>
              <a:gd name="connsiteX0" fmla="*/ 0 w 5448727"/>
              <a:gd name="connsiteY0" fmla="*/ 0 h 6858000"/>
              <a:gd name="connsiteX1" fmla="*/ 5448727 w 5448727"/>
              <a:gd name="connsiteY1" fmla="*/ 0 h 6858000"/>
              <a:gd name="connsiteX2" fmla="*/ 5448727 w 5448727"/>
              <a:gd name="connsiteY2" fmla="*/ 6858000 h 6858000"/>
              <a:gd name="connsiteX3" fmla="*/ 2494002 w 5448727"/>
              <a:gd name="connsiteY3" fmla="*/ 6858000 h 6858000"/>
              <a:gd name="connsiteX4" fmla="*/ 0 w 5448727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2172397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58000"/>
              <a:gd name="connsiteX1" fmla="*/ 5127122 w 5127122"/>
              <a:gd name="connsiteY1" fmla="*/ 0 h 6858000"/>
              <a:gd name="connsiteX2" fmla="*/ 5127122 w 5127122"/>
              <a:gd name="connsiteY2" fmla="*/ 6858000 h 6858000"/>
              <a:gd name="connsiteX3" fmla="*/ 1975860 w 5127122"/>
              <a:gd name="connsiteY3" fmla="*/ 6858000 h 6858000"/>
              <a:gd name="connsiteX4" fmla="*/ 0 w 5127122"/>
              <a:gd name="connsiteY4" fmla="*/ 0 h 6858000"/>
              <a:gd name="connsiteX0" fmla="*/ 0 w 5127122"/>
              <a:gd name="connsiteY0" fmla="*/ 0 h 6869430"/>
              <a:gd name="connsiteX1" fmla="*/ 5127122 w 5127122"/>
              <a:gd name="connsiteY1" fmla="*/ 0 h 6869430"/>
              <a:gd name="connsiteX2" fmla="*/ 5127122 w 5127122"/>
              <a:gd name="connsiteY2" fmla="*/ 6858000 h 6869430"/>
              <a:gd name="connsiteX3" fmla="*/ 1850792 w 5127122"/>
              <a:gd name="connsiteY3" fmla="*/ 6869430 h 6869430"/>
              <a:gd name="connsiteX4" fmla="*/ 0 w 5127122"/>
              <a:gd name="connsiteY4" fmla="*/ 0 h 6869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7122" h="6869430">
                <a:moveTo>
                  <a:pt x="0" y="0"/>
                </a:moveTo>
                <a:lnTo>
                  <a:pt x="5127122" y="0"/>
                </a:lnTo>
                <a:lnTo>
                  <a:pt x="5127122" y="6858000"/>
                </a:lnTo>
                <a:lnTo>
                  <a:pt x="1850792" y="68694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>
            <a:normAutofit/>
          </a:bodyPr>
          <a:lstStyle>
            <a:lvl1pPr algn="ctr">
              <a:defRPr sz="2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  <a:p>
            <a:endParaRPr lang="en-US" dirty="0"/>
          </a:p>
          <a:p>
            <a:r>
              <a:rPr lang="en-US" dirty="0"/>
              <a:t>Click here to add photo</a:t>
            </a:r>
          </a:p>
        </p:txBody>
      </p:sp>
      <p:sp>
        <p:nvSpPr>
          <p:cNvPr id="13" name="Freeform 12"/>
          <p:cNvSpPr/>
          <p:nvPr userDrawn="1"/>
        </p:nvSpPr>
        <p:spPr>
          <a:xfrm flipH="1">
            <a:off x="2024799" y="4040980"/>
            <a:ext cx="926232" cy="2817020"/>
          </a:xfrm>
          <a:custGeom>
            <a:avLst/>
            <a:gdLst>
              <a:gd name="connsiteX0" fmla="*/ 0 w 926232"/>
              <a:gd name="connsiteY0" fmla="*/ 0 h 2817020"/>
              <a:gd name="connsiteX1" fmla="*/ 388144 w 926232"/>
              <a:gd name="connsiteY1" fmla="*/ 123754 h 2817020"/>
              <a:gd name="connsiteX2" fmla="*/ 926232 w 926232"/>
              <a:gd name="connsiteY2" fmla="*/ 2817020 h 2817020"/>
              <a:gd name="connsiteX3" fmla="*/ 567372 w 926232"/>
              <a:gd name="connsiteY3" fmla="*/ 2817020 h 2817020"/>
              <a:gd name="connsiteX4" fmla="*/ 0 w 926232"/>
              <a:gd name="connsiteY4" fmla="*/ 0 h 281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232" h="2817020">
                <a:moveTo>
                  <a:pt x="0" y="0"/>
                </a:moveTo>
                <a:lnTo>
                  <a:pt x="388144" y="123754"/>
                </a:lnTo>
                <a:lnTo>
                  <a:pt x="926232" y="2817020"/>
                </a:lnTo>
                <a:lnTo>
                  <a:pt x="567372" y="2817020"/>
                </a:lnTo>
                <a:lnTo>
                  <a:pt x="0" y="0"/>
                </a:lnTo>
                <a:close/>
              </a:path>
            </a:pathLst>
          </a:custGeom>
          <a:solidFill>
            <a:srgbClr val="A3CE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822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2822028" y="477262"/>
            <a:ext cx="8689894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2822029" y="1586937"/>
            <a:ext cx="8689894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2617076" y="1371235"/>
            <a:ext cx="9268760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71" t="-29843"/>
          <a:stretch/>
        </p:blipFill>
        <p:spPr>
          <a:xfrm rot="10800000">
            <a:off x="0" y="0"/>
            <a:ext cx="3299791" cy="50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25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04834" y="477262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04835" y="158693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06922" y="1371235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81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5" y="112488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4161985" y="1343947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H="1">
            <a:off x="3776071" y="1096203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61986" y="2127058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7969071" y="2107839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3 colum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4161984" y="1007773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175360" y="2128494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9228157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6723190" y="2123341"/>
            <a:ext cx="234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-1" y="-200682"/>
            <a:ext cx="3299791" cy="5090734"/>
          </a:xfrm>
          <a:prstGeom prst="rect">
            <a:avLst/>
          </a:prstGeom>
        </p:spPr>
      </p:pic>
      <p:sp>
        <p:nvSpPr>
          <p:cNvPr id="16" name="テキスト プレースホルダー 36"/>
          <p:cNvSpPr txBox="1">
            <a:spLocks/>
          </p:cNvSpPr>
          <p:nvPr userDrawn="1"/>
        </p:nvSpPr>
        <p:spPr bwMode="auto">
          <a:xfrm>
            <a:off x="285884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r">
              <a:buFontTx/>
              <a:buNone/>
            </a:pPr>
            <a:r>
              <a:rPr lang="en-US" altLang="ja-JP" sz="1100" b="1" baseline="0" dirty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communities 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630420" y="5319048"/>
            <a:ext cx="561580" cy="1557131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 flipH="1">
            <a:off x="3764072" y="1901746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1 colum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1" y="126290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1" y="1248490"/>
            <a:ext cx="7407087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496900" y="1034735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  <p:sp>
        <p:nvSpPr>
          <p:cNvPr id="9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with 2 colum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007537"/>
            <a:ext cx="7407087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6D6E6C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876302" y="2117211"/>
            <a:ext cx="3600000" cy="396000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4683387" y="2139557"/>
            <a:ext cx="3600000" cy="397510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6D6E6C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478388" y="1901510"/>
            <a:ext cx="8178914" cy="0"/>
          </a:xfrm>
          <a:prstGeom prst="line">
            <a:avLst/>
          </a:prstGeom>
          <a:ln w="28575"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プレースホルダー 36"/>
          <p:cNvSpPr txBox="1">
            <a:spLocks/>
          </p:cNvSpPr>
          <p:nvPr userDrawn="1"/>
        </p:nvSpPr>
        <p:spPr bwMode="auto">
          <a:xfrm>
            <a:off x="496900" y="6376509"/>
            <a:ext cx="11400992" cy="411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buFontTx/>
              <a:buNone/>
            </a:pPr>
            <a:r>
              <a:rPr lang="en-US" altLang="ja-JP" sz="1100" b="1" baseline="0">
                <a:solidFill>
                  <a:srgbClr val="7F4182"/>
                </a:solidFill>
                <a:latin typeface="Calibri" charset="0"/>
              </a:rPr>
              <a:t>RESTART + </a:t>
            </a:r>
            <a:r>
              <a:rPr lang="en-US" altLang="ja-JP" sz="1100" b="0" baseline="0">
                <a:solidFill>
                  <a:srgbClr val="6D6E6C"/>
                </a:solidFill>
                <a:latin typeface="Calibri" charset="0"/>
              </a:rPr>
              <a:t>communities </a:t>
            </a:r>
            <a:r>
              <a:rPr lang="en-US" altLang="ja-JP" sz="1100" b="0" baseline="0" dirty="0">
                <a:solidFill>
                  <a:srgbClr val="6D6E6C"/>
                </a:solidFill>
                <a:latin typeface="Calibri" charset="0"/>
              </a:rPr>
              <a:t>in action</a:t>
            </a:r>
            <a:endParaRPr kumimoji="1" lang="ja-JP" altLang="en-US" sz="1100" b="0" dirty="0">
              <a:solidFill>
                <a:srgbClr val="6D6E6C"/>
              </a:solidFill>
              <a:latin typeface="Calibri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00869"/>
            <a:ext cx="561580" cy="15571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 flipH="1">
            <a:off x="8892209" y="-187430"/>
            <a:ext cx="3299791" cy="509073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87680-F485-A944-B74B-98B26E054E49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4C27-DD68-9D4F-8D80-21602C2A28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42" r:id="rId3"/>
    <p:sldLayoutId id="2147483700" r:id="rId4"/>
    <p:sldLayoutId id="2147483767" r:id="rId5"/>
    <p:sldLayoutId id="2147483743" r:id="rId6"/>
    <p:sldLayoutId id="2147483710" r:id="rId7"/>
    <p:sldLayoutId id="2147483745" r:id="rId8"/>
    <p:sldLayoutId id="2147483707" r:id="rId9"/>
    <p:sldLayoutId id="2147483744" r:id="rId10"/>
    <p:sldLayoutId id="2147483698" r:id="rId11"/>
    <p:sldLayoutId id="2147483708" r:id="rId12"/>
    <p:sldLayoutId id="2147483717" r:id="rId13"/>
    <p:sldLayoutId id="2147483771" r:id="rId14"/>
    <p:sldLayoutId id="2147483774" r:id="rId15"/>
    <p:sldLayoutId id="2147483775" r:id="rId16"/>
    <p:sldLayoutId id="2147483773" r:id="rId17"/>
    <p:sldLayoutId id="2147483772" r:id="rId18"/>
    <p:sldLayoutId id="2147483718" r:id="rId19"/>
    <p:sldLayoutId id="2147483723" r:id="rId20"/>
    <p:sldLayoutId id="2147483787" r:id="rId21"/>
    <p:sldLayoutId id="2147483790" r:id="rId22"/>
    <p:sldLayoutId id="2147483789" r:id="rId23"/>
    <p:sldLayoutId id="2147483737" r:id="rId24"/>
    <p:sldLayoutId id="2147483699" r:id="rId25"/>
    <p:sldLayoutId id="2147483705" r:id="rId26"/>
    <p:sldLayoutId id="2147483776" r:id="rId27"/>
    <p:sldLayoutId id="2147483777" r:id="rId28"/>
    <p:sldLayoutId id="2147483738" r:id="rId29"/>
    <p:sldLayoutId id="2147483740" r:id="rId30"/>
    <p:sldLayoutId id="2147483741" r:id="rId31"/>
    <p:sldLayoutId id="2147483746" r:id="rId32"/>
    <p:sldLayoutId id="2147483734" r:id="rId33"/>
    <p:sldLayoutId id="2147483748" r:id="rId34"/>
    <p:sldLayoutId id="2147483770" r:id="rId35"/>
    <p:sldLayoutId id="2147483749" r:id="rId36"/>
    <p:sldLayoutId id="2147483750" r:id="rId37"/>
    <p:sldLayoutId id="2147483751" r:id="rId38"/>
    <p:sldLayoutId id="2147483752" r:id="rId39"/>
    <p:sldLayoutId id="2147483687" r:id="rId40"/>
    <p:sldLayoutId id="2147483726" r:id="rId41"/>
    <p:sldLayoutId id="2147483791" r:id="rId42"/>
    <p:sldLayoutId id="2147483792" r:id="rId43"/>
    <p:sldLayoutId id="2147483793" r:id="rId44"/>
    <p:sldLayoutId id="2147483795" r:id="rId45"/>
    <p:sldLayoutId id="2147483797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global.com/news/diversity/workplace-diversity-helps-deliver-better-business-outcomes-cfa-26794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dehighered.com/admissions/article/2019/05/28/new-scrutiny-patterns-which-wealthier-students-are-more-likely-get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uct.ac.za/article/-2018-06-28-finance-department-undergoes-self-review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uct.ac.za/article/-2018-06-28-finance-department-undergoes-self-review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9305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79305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penlawlab.com/2015/03/18/hacking-better-team-dynamics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.uct.ac.za/article/-2018-06-28-finance-department-undergoes-self-review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kgnixer/7367743804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kgnixer/7367743804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ircle.tufts.edu/our-research/youth-activism-and-community-change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jces.ua.edu/youth-community-engagement-a-recipe-for-success/#:~:text=%20Here%20is%20its%20list%20of%20eight%20domains,to%20decision%20making%20in%20a%20community.%20More%20" TargetMode="Externa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obliano.wordpress.com/2012/02/19/ah-to-be-young-again/" TargetMode="External"/><Relationship Id="rId7" Type="http://schemas.openxmlformats.org/officeDocument/2006/relationships/hyperlink" Target="https://www.rawpixel.com/search/group%20of%20people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6.1"/><Relationship Id="rId5" Type="http://schemas.openxmlformats.org/officeDocument/2006/relationships/hyperlink" Target="http://insight.typepad.co.uk/insight/the_christian_youth_leader/" TargetMode="Externa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olunteerism_and_Community_Service_in_Ukraine_Photo_Contest,_Sept-Nov,_2013_(11416365285).jpg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aan.org/aan/aan-award-diversity-scholarships-annual-convention-d-c/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ya.org.uk/youth-lead-community-events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ancar16apbioblog.wordpress.com/2016/01/05/chase-your-dreams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558103" TargetMode="External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youtube.com/user/suttoncommunityfarm" TargetMode="External"/><Relationship Id="rId1" Type="http://schemas.openxmlformats.org/officeDocument/2006/relationships/slideLayout" Target="../slideLayouts/slideLayout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market.com/serkorkin/405356-Infographics-Elements-Vector-Set-7" TargetMode="Externa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ruebluecommunications.com/5-benefits-of-local-news-coverage/" TargetMode="Externa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prideofplace.ie/" TargetMode="External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en.wikipedia.org/wiki/Flag_of_Ireland" TargetMode="Externa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qhRPXs689v4?feature=oembed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s://www.volunteer.ie/events/vi-awards/about-the-awards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n.wikipedia.org/wiki/Flag_of_Ireland" TargetMode="External"/><Relationship Id="rId5" Type="http://schemas.openxmlformats.org/officeDocument/2006/relationships/image" Target="../media/image70.png"/><Relationship Id="rId4" Type="http://schemas.openxmlformats.org/officeDocument/2006/relationships/hyperlink" Target="https://westernpeople.ie/2019/09/23/mayo-urged-to-nominate-volunteers-for-national-award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s://charityimpactawards.ie/community-hero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en.wikipedia.org/wiki/Flag_of_Ireland" TargetMode="External"/><Relationship Id="rId5" Type="http://schemas.openxmlformats.org/officeDocument/2006/relationships/image" Target="../media/image70.png"/><Relationship Id="rId4" Type="http://schemas.openxmlformats.org/officeDocument/2006/relationships/hyperlink" Target="https://www.youtube.com/watch?v=2qmtzmf5YqM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charityimpactawards.ie/community-hero/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://www.freeimageslive.co.uk/free_stock_image/unionflagjpg" TargetMode="External"/><Relationship Id="rId5" Type="http://schemas.openxmlformats.org/officeDocument/2006/relationships/image" Target="../media/image75.jpeg"/><Relationship Id="rId4" Type="http://schemas.openxmlformats.org/officeDocument/2006/relationships/hyperlink" Target="http://www.bradleywalsh.co.uk/british-citizen-awards/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hummingbirdapproach.wordpress.com/2013/10/11/road-to-recovery-exercise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hyperlink" Target="http://www.exchangeinishowen.ie/" TargetMode="External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riemha.org/programs-child-family-support.php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lesliesciencenaturecenter/6183021002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diblelandscape.ie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rhmHbDLM8o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clare.ie/kilrushgallery.html" TargetMode="External"/><Relationship Id="rId7" Type="http://schemas.openxmlformats.org/officeDocument/2006/relationships/image" Target="../media/image86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hyperlink" Target="https://www.digiclare.i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41.xml"/><Relationship Id="rId1" Type="http://schemas.openxmlformats.org/officeDocument/2006/relationships/video" Target="https://www.youtube.com/embed/KOK_psYdrMs?feature=oembed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5" Type="http://schemas.openxmlformats.org/officeDocument/2006/relationships/hyperlink" Target="https://www.irishtimes.com/life-and-style/homes-and-property/bristling-with-energy-the-irish-town-regenerated-by-covid-19-1.4406535?fbclid=IwAR1jwOwDKJNGhD5S_hziN8kFNInET3gOt0-C2__0qf6r2-bxcaCPQDCkwsQ" TargetMode="External"/><Relationship Id="rId4" Type="http://schemas.openxmlformats.org/officeDocument/2006/relationships/image" Target="../media/image85.sv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448529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3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vinstitute.org/wp-content/uploads/2013/01/Tavistock_Report_Evaluation_Community_Regeneration_Toolkit_2005.pdf" TargetMode="External"/><Relationship Id="rId2" Type="http://schemas.openxmlformats.org/officeDocument/2006/relationships/hyperlink" Target="https://www.unv.org/volunteerism-and-global-goals#:~:text=Volunteerism%20strengthens%20civic%20engagement%2C%20safeguards%20social%20inclusion%2C%20deepens,for%20the%20SDGs%20to%20take%20root%20in%20communities." TargetMode="External"/><Relationship Id="rId1" Type="http://schemas.openxmlformats.org/officeDocument/2006/relationships/slideLayout" Target="../slideLayouts/slideLayout40.xml"/><Relationship Id="rId4" Type="http://schemas.openxmlformats.org/officeDocument/2006/relationships/hyperlink" Target="http://jces.ua.edu/youth-community-engagement-a-recipe-for-success/#:~:text=%20Here%20is%20its%20list%20of%20eight%20domains,to%20decision%20making%20in%20a%20community.%20More%2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mattersglobal.com/news/diversity/workplace-diversity-helps-deliver-better-business-outcomes-cfa-26794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 txBox="1">
            <a:spLocks/>
          </p:cNvSpPr>
          <p:nvPr/>
        </p:nvSpPr>
        <p:spPr>
          <a:xfrm>
            <a:off x="5261114" y="-40456"/>
            <a:ext cx="6930886" cy="6908556"/>
          </a:xfrm>
          <a:custGeom>
            <a:avLst/>
            <a:gdLst>
              <a:gd name="connsiteX0" fmla="*/ 0 w 6215062"/>
              <a:gd name="connsiteY0" fmla="*/ 0 h 7050088"/>
              <a:gd name="connsiteX1" fmla="*/ 5179198 w 6215062"/>
              <a:gd name="connsiteY1" fmla="*/ 0 h 7050088"/>
              <a:gd name="connsiteX2" fmla="*/ 6215062 w 6215062"/>
              <a:gd name="connsiteY2" fmla="*/ 1035864 h 7050088"/>
              <a:gd name="connsiteX3" fmla="*/ 6215062 w 6215062"/>
              <a:gd name="connsiteY3" fmla="*/ 7050088 h 7050088"/>
              <a:gd name="connsiteX4" fmla="*/ 0 w 6215062"/>
              <a:gd name="connsiteY4" fmla="*/ 7050088 h 7050088"/>
              <a:gd name="connsiteX5" fmla="*/ 0 w 621506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6215062 w 6239372"/>
              <a:gd name="connsiteY3" fmla="*/ 705008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215062 w 6239372"/>
              <a:gd name="connsiteY2" fmla="*/ 1035864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26504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7050088"/>
              <a:gd name="connsiteX1" fmla="*/ 6239372 w 6239372"/>
              <a:gd name="connsiteY1" fmla="*/ 0 h 7050088"/>
              <a:gd name="connsiteX2" fmla="*/ 6162054 w 6239372"/>
              <a:gd name="connsiteY2" fmla="*/ 6840316 h 7050088"/>
              <a:gd name="connsiteX3" fmla="*/ 1126227 w 6239372"/>
              <a:gd name="connsiteY3" fmla="*/ 6626018 h 7050088"/>
              <a:gd name="connsiteX4" fmla="*/ 0 w 6239372"/>
              <a:gd name="connsiteY4" fmla="*/ 7050088 h 7050088"/>
              <a:gd name="connsiteX5" fmla="*/ 0 w 6239372"/>
              <a:gd name="connsiteY5" fmla="*/ 0 h 7050088"/>
              <a:gd name="connsiteX0" fmla="*/ 0 w 6239372"/>
              <a:gd name="connsiteY0" fmla="*/ 0 h 6840316"/>
              <a:gd name="connsiteX1" fmla="*/ 6239372 w 6239372"/>
              <a:gd name="connsiteY1" fmla="*/ 0 h 6840316"/>
              <a:gd name="connsiteX2" fmla="*/ 6162054 w 6239372"/>
              <a:gd name="connsiteY2" fmla="*/ 6840316 h 6840316"/>
              <a:gd name="connsiteX3" fmla="*/ 1126227 w 6239372"/>
              <a:gd name="connsiteY3" fmla="*/ 6626018 h 6840316"/>
              <a:gd name="connsiteX4" fmla="*/ 0 w 6239372"/>
              <a:gd name="connsiteY4" fmla="*/ 5632105 h 6840316"/>
              <a:gd name="connsiteX5" fmla="*/ 0 w 6239372"/>
              <a:gd name="connsiteY5" fmla="*/ 0 h 6840316"/>
              <a:gd name="connsiteX0" fmla="*/ 689320 w 6928692"/>
              <a:gd name="connsiteY0" fmla="*/ 0 h 6851305"/>
              <a:gd name="connsiteX1" fmla="*/ 6928692 w 6928692"/>
              <a:gd name="connsiteY1" fmla="*/ 0 h 6851305"/>
              <a:gd name="connsiteX2" fmla="*/ 6851374 w 6928692"/>
              <a:gd name="connsiteY2" fmla="*/ 6840316 h 6851305"/>
              <a:gd name="connsiteX3" fmla="*/ 0 w 6928692"/>
              <a:gd name="connsiteY3" fmla="*/ 6851305 h 6851305"/>
              <a:gd name="connsiteX4" fmla="*/ 689320 w 6928692"/>
              <a:gd name="connsiteY4" fmla="*/ 5632105 h 6851305"/>
              <a:gd name="connsiteX5" fmla="*/ 689320 w 6928692"/>
              <a:gd name="connsiteY5" fmla="*/ 0 h 6851305"/>
              <a:gd name="connsiteX0" fmla="*/ 689320 w 6928692"/>
              <a:gd name="connsiteY0" fmla="*/ 0 h 6853568"/>
              <a:gd name="connsiteX1" fmla="*/ 6928692 w 6928692"/>
              <a:gd name="connsiteY1" fmla="*/ 0 h 6853568"/>
              <a:gd name="connsiteX2" fmla="*/ 6851374 w 6928692"/>
              <a:gd name="connsiteY2" fmla="*/ 6853568 h 6853568"/>
              <a:gd name="connsiteX3" fmla="*/ 0 w 6928692"/>
              <a:gd name="connsiteY3" fmla="*/ 6851305 h 6853568"/>
              <a:gd name="connsiteX4" fmla="*/ 689320 w 6928692"/>
              <a:gd name="connsiteY4" fmla="*/ 5632105 h 6853568"/>
              <a:gd name="connsiteX5" fmla="*/ 689320 w 6928692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649563 w 6888935"/>
              <a:gd name="connsiteY4" fmla="*/ 5632105 h 6853568"/>
              <a:gd name="connsiteX5" fmla="*/ 649563 w 6888935"/>
              <a:gd name="connsiteY5" fmla="*/ 0 h 6853568"/>
              <a:gd name="connsiteX0" fmla="*/ 649563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649563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53568"/>
              <a:gd name="connsiteX1" fmla="*/ 6888935 w 6888935"/>
              <a:gd name="connsiteY1" fmla="*/ 0 h 6853568"/>
              <a:gd name="connsiteX2" fmla="*/ 6811617 w 6888935"/>
              <a:gd name="connsiteY2" fmla="*/ 6853568 h 6853568"/>
              <a:gd name="connsiteX3" fmla="*/ 0 w 6888935"/>
              <a:gd name="connsiteY3" fmla="*/ 6851305 h 6853568"/>
              <a:gd name="connsiteX4" fmla="*/ 2094050 w 6888935"/>
              <a:gd name="connsiteY4" fmla="*/ 1629948 h 6853568"/>
              <a:gd name="connsiteX5" fmla="*/ 1272415 w 6888935"/>
              <a:gd name="connsiteY5" fmla="*/ 0 h 6853568"/>
              <a:gd name="connsiteX0" fmla="*/ 1272415 w 6888935"/>
              <a:gd name="connsiteY0" fmla="*/ 0 h 6866740"/>
              <a:gd name="connsiteX1" fmla="*/ 6888935 w 6888935"/>
              <a:gd name="connsiteY1" fmla="*/ 0 h 6866740"/>
              <a:gd name="connsiteX2" fmla="*/ 6877477 w 6888935"/>
              <a:gd name="connsiteY2" fmla="*/ 6866740 h 6866740"/>
              <a:gd name="connsiteX3" fmla="*/ 0 w 6888935"/>
              <a:gd name="connsiteY3" fmla="*/ 6851305 h 6866740"/>
              <a:gd name="connsiteX4" fmla="*/ 2094050 w 6888935"/>
              <a:gd name="connsiteY4" fmla="*/ 1629948 h 6866740"/>
              <a:gd name="connsiteX5" fmla="*/ 1272415 w 6888935"/>
              <a:gd name="connsiteY5" fmla="*/ 0 h 686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88935" h="6866740">
                <a:moveTo>
                  <a:pt x="1272415" y="0"/>
                </a:moveTo>
                <a:lnTo>
                  <a:pt x="6888935" y="0"/>
                </a:lnTo>
                <a:cubicBezTo>
                  <a:pt x="6885116" y="2288913"/>
                  <a:pt x="6881296" y="4577827"/>
                  <a:pt x="6877477" y="6866740"/>
                </a:cubicBezTo>
                <a:lnTo>
                  <a:pt x="0" y="6851305"/>
                </a:lnTo>
                <a:lnTo>
                  <a:pt x="2094050" y="1629948"/>
                </a:lnTo>
                <a:lnTo>
                  <a:pt x="1272415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Rectangle 1"/>
          <p:cNvSpPr/>
          <p:nvPr/>
        </p:nvSpPr>
        <p:spPr>
          <a:xfrm>
            <a:off x="5282566" y="-38844"/>
            <a:ext cx="3730817" cy="6888640"/>
          </a:xfrm>
          <a:custGeom>
            <a:avLst/>
            <a:gdLst>
              <a:gd name="connsiteX0" fmla="*/ 0 w 914400"/>
              <a:gd name="connsiteY0" fmla="*/ 0 h 6853276"/>
              <a:gd name="connsiteX1" fmla="*/ 914400 w 914400"/>
              <a:gd name="connsiteY1" fmla="*/ 0 h 6853276"/>
              <a:gd name="connsiteX2" fmla="*/ 914400 w 914400"/>
              <a:gd name="connsiteY2" fmla="*/ 6853276 h 6853276"/>
              <a:gd name="connsiteX3" fmla="*/ 0 w 914400"/>
              <a:gd name="connsiteY3" fmla="*/ 6853276 h 6853276"/>
              <a:gd name="connsiteX4" fmla="*/ 0 w 914400"/>
              <a:gd name="connsiteY4" fmla="*/ 0 h 6853276"/>
              <a:gd name="connsiteX0" fmla="*/ 0 w 3710609"/>
              <a:gd name="connsiteY0" fmla="*/ 0 h 6853276"/>
              <a:gd name="connsiteX1" fmla="*/ 3710609 w 3710609"/>
              <a:gd name="connsiteY1" fmla="*/ 13252 h 6853276"/>
              <a:gd name="connsiteX2" fmla="*/ 914400 w 3710609"/>
              <a:gd name="connsiteY2" fmla="*/ 6853276 h 6853276"/>
              <a:gd name="connsiteX3" fmla="*/ 0 w 3710609"/>
              <a:gd name="connsiteY3" fmla="*/ 6853276 h 6853276"/>
              <a:gd name="connsiteX4" fmla="*/ 0 w 3710609"/>
              <a:gd name="connsiteY4" fmla="*/ 0 h 6853276"/>
              <a:gd name="connsiteX0" fmla="*/ 2332383 w 3710609"/>
              <a:gd name="connsiteY0" fmla="*/ 384314 h 6840024"/>
              <a:gd name="connsiteX1" fmla="*/ 3710609 w 3710609"/>
              <a:gd name="connsiteY1" fmla="*/ 0 h 6840024"/>
              <a:gd name="connsiteX2" fmla="*/ 914400 w 3710609"/>
              <a:gd name="connsiteY2" fmla="*/ 6840024 h 6840024"/>
              <a:gd name="connsiteX3" fmla="*/ 0 w 3710609"/>
              <a:gd name="connsiteY3" fmla="*/ 6840024 h 6840024"/>
              <a:gd name="connsiteX4" fmla="*/ 2332383 w 3710609"/>
              <a:gd name="connsiteY4" fmla="*/ 384314 h 6840024"/>
              <a:gd name="connsiteX0" fmla="*/ 2729948 w 3710609"/>
              <a:gd name="connsiteY0" fmla="*/ 0 h 6866527"/>
              <a:gd name="connsiteX1" fmla="*/ 3710609 w 3710609"/>
              <a:gd name="connsiteY1" fmla="*/ 26503 h 6866527"/>
              <a:gd name="connsiteX2" fmla="*/ 914400 w 3710609"/>
              <a:gd name="connsiteY2" fmla="*/ 6866527 h 6866527"/>
              <a:gd name="connsiteX3" fmla="*/ 0 w 3710609"/>
              <a:gd name="connsiteY3" fmla="*/ 6866527 h 6866527"/>
              <a:gd name="connsiteX4" fmla="*/ 2729948 w 3710609"/>
              <a:gd name="connsiteY4" fmla="*/ 0 h 6866527"/>
              <a:gd name="connsiteX0" fmla="*/ 2729948 w 3710609"/>
              <a:gd name="connsiteY0" fmla="*/ 0 h 6879779"/>
              <a:gd name="connsiteX1" fmla="*/ 3710609 w 3710609"/>
              <a:gd name="connsiteY1" fmla="*/ 26503 h 6879779"/>
              <a:gd name="connsiteX2" fmla="*/ 1020417 w 3710609"/>
              <a:gd name="connsiteY2" fmla="*/ 6879779 h 6879779"/>
              <a:gd name="connsiteX3" fmla="*/ 0 w 3710609"/>
              <a:gd name="connsiteY3" fmla="*/ 6866527 h 6879779"/>
              <a:gd name="connsiteX4" fmla="*/ 2729948 w 3710609"/>
              <a:gd name="connsiteY4" fmla="*/ 0 h 6879779"/>
              <a:gd name="connsiteX0" fmla="*/ 2729948 w 3730817"/>
              <a:gd name="connsiteY0" fmla="*/ 8861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8861 h 6888640"/>
              <a:gd name="connsiteX0" fmla="*/ 2729948 w 3730817"/>
              <a:gd name="connsiteY0" fmla="*/ 3809 h 6888640"/>
              <a:gd name="connsiteX1" fmla="*/ 3730817 w 3730817"/>
              <a:gd name="connsiteY1" fmla="*/ 0 h 6888640"/>
              <a:gd name="connsiteX2" fmla="*/ 1020417 w 3730817"/>
              <a:gd name="connsiteY2" fmla="*/ 6888640 h 6888640"/>
              <a:gd name="connsiteX3" fmla="*/ 0 w 3730817"/>
              <a:gd name="connsiteY3" fmla="*/ 6875388 h 6888640"/>
              <a:gd name="connsiteX4" fmla="*/ 2729948 w 3730817"/>
              <a:gd name="connsiteY4" fmla="*/ 3809 h 68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817" h="6888640">
                <a:moveTo>
                  <a:pt x="2729948" y="3809"/>
                </a:moveTo>
                <a:lnTo>
                  <a:pt x="3730817" y="0"/>
                </a:lnTo>
                <a:lnTo>
                  <a:pt x="1020417" y="6888640"/>
                </a:lnTo>
                <a:lnTo>
                  <a:pt x="0" y="6875388"/>
                </a:lnTo>
                <a:lnTo>
                  <a:pt x="2729948" y="3809"/>
                </a:lnTo>
                <a:close/>
              </a:path>
            </a:pathLst>
          </a:custGeom>
          <a:solidFill>
            <a:srgbClr val="68BBAF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2"/>
          <p:cNvSpPr/>
          <p:nvPr/>
        </p:nvSpPr>
        <p:spPr>
          <a:xfrm>
            <a:off x="6311182" y="2874147"/>
            <a:ext cx="3107305" cy="3983853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32565"/>
              <a:gd name="connsiteY0" fmla="*/ 3997105 h 3997105"/>
              <a:gd name="connsiteX1" fmla="*/ 1568808 w 3132565"/>
              <a:gd name="connsiteY1" fmla="*/ 0 h 3997105"/>
              <a:gd name="connsiteX2" fmla="*/ 3132565 w 3132565"/>
              <a:gd name="connsiteY2" fmla="*/ 3988905 h 3997105"/>
              <a:gd name="connsiteX3" fmla="*/ 0 w 3132565"/>
              <a:gd name="connsiteY3" fmla="*/ 3997105 h 3997105"/>
              <a:gd name="connsiteX0" fmla="*/ 0 w 3107305"/>
              <a:gd name="connsiteY0" fmla="*/ 3997105 h 3999009"/>
              <a:gd name="connsiteX1" fmla="*/ 1568808 w 3107305"/>
              <a:gd name="connsiteY1" fmla="*/ 0 h 3999009"/>
              <a:gd name="connsiteX2" fmla="*/ 3107305 w 3107305"/>
              <a:gd name="connsiteY2" fmla="*/ 3999009 h 3999009"/>
              <a:gd name="connsiteX3" fmla="*/ 0 w 3107305"/>
              <a:gd name="connsiteY3" fmla="*/ 3997105 h 3999009"/>
              <a:gd name="connsiteX0" fmla="*/ 0 w 3107305"/>
              <a:gd name="connsiteY0" fmla="*/ 3992053 h 3993957"/>
              <a:gd name="connsiteX1" fmla="*/ 1690054 w 3107305"/>
              <a:gd name="connsiteY1" fmla="*/ 0 h 3993957"/>
              <a:gd name="connsiteX2" fmla="*/ 3107305 w 3107305"/>
              <a:gd name="connsiteY2" fmla="*/ 3993957 h 3993957"/>
              <a:gd name="connsiteX3" fmla="*/ 0 w 3107305"/>
              <a:gd name="connsiteY3" fmla="*/ 3992053 h 3993957"/>
              <a:gd name="connsiteX0" fmla="*/ 0 w 3107305"/>
              <a:gd name="connsiteY0" fmla="*/ 3981949 h 3983853"/>
              <a:gd name="connsiteX1" fmla="*/ 1558704 w 3107305"/>
              <a:gd name="connsiteY1" fmla="*/ 0 h 3983853"/>
              <a:gd name="connsiteX2" fmla="*/ 3107305 w 3107305"/>
              <a:gd name="connsiteY2" fmla="*/ 3983853 h 3983853"/>
              <a:gd name="connsiteX3" fmla="*/ 0 w 3107305"/>
              <a:gd name="connsiteY3" fmla="*/ 3981949 h 398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305" h="3983853">
                <a:moveTo>
                  <a:pt x="0" y="3981949"/>
                </a:moveTo>
                <a:lnTo>
                  <a:pt x="1558704" y="0"/>
                </a:lnTo>
                <a:lnTo>
                  <a:pt x="3107305" y="3983853"/>
                </a:lnTo>
                <a:lnTo>
                  <a:pt x="0" y="3981949"/>
                </a:lnTo>
                <a:close/>
              </a:path>
            </a:pathLst>
          </a:custGeom>
          <a:solidFill>
            <a:srgbClr val="A3CEC2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2"/>
          <p:cNvSpPr/>
          <p:nvPr/>
        </p:nvSpPr>
        <p:spPr>
          <a:xfrm flipV="1">
            <a:off x="6543428" y="-28080"/>
            <a:ext cx="1464036" cy="1623392"/>
          </a:xfrm>
          <a:custGeom>
            <a:avLst/>
            <a:gdLst>
              <a:gd name="connsiteX0" fmla="*/ 0 w 1643270"/>
              <a:gd name="connsiteY0" fmla="*/ 3591339 h 3591339"/>
              <a:gd name="connsiteX1" fmla="*/ 0 w 1643270"/>
              <a:gd name="connsiteY1" fmla="*/ 0 h 3591339"/>
              <a:gd name="connsiteX2" fmla="*/ 1643270 w 1643270"/>
              <a:gd name="connsiteY2" fmla="*/ 3591339 h 3591339"/>
              <a:gd name="connsiteX3" fmla="*/ 0 w 1643270"/>
              <a:gd name="connsiteY3" fmla="*/ 3591339 h 3591339"/>
              <a:gd name="connsiteX0" fmla="*/ 0 w 3074505"/>
              <a:gd name="connsiteY0" fmla="*/ 4121426 h 4121426"/>
              <a:gd name="connsiteX1" fmla="*/ 1431235 w 3074505"/>
              <a:gd name="connsiteY1" fmla="*/ 0 h 4121426"/>
              <a:gd name="connsiteX2" fmla="*/ 3074505 w 3074505"/>
              <a:gd name="connsiteY2" fmla="*/ 3591339 h 4121426"/>
              <a:gd name="connsiteX3" fmla="*/ 0 w 3074505"/>
              <a:gd name="connsiteY3" fmla="*/ 4121426 h 4121426"/>
              <a:gd name="connsiteX0" fmla="*/ 0 w 2928731"/>
              <a:gd name="connsiteY0" fmla="*/ 4121426 h 4121426"/>
              <a:gd name="connsiteX1" fmla="*/ 1431235 w 2928731"/>
              <a:gd name="connsiteY1" fmla="*/ 0 h 4121426"/>
              <a:gd name="connsiteX2" fmla="*/ 2928731 w 2928731"/>
              <a:gd name="connsiteY2" fmla="*/ 4121426 h 4121426"/>
              <a:gd name="connsiteX3" fmla="*/ 0 w 2928731"/>
              <a:gd name="connsiteY3" fmla="*/ 4121426 h 4121426"/>
              <a:gd name="connsiteX0" fmla="*/ 0 w 2928731"/>
              <a:gd name="connsiteY0" fmla="*/ 3551583 h 3551583"/>
              <a:gd name="connsiteX1" fmla="*/ 1775791 w 2928731"/>
              <a:gd name="connsiteY1" fmla="*/ 0 h 3551583"/>
              <a:gd name="connsiteX2" fmla="*/ 2928731 w 2928731"/>
              <a:gd name="connsiteY2" fmla="*/ 3551583 h 3551583"/>
              <a:gd name="connsiteX3" fmla="*/ 0 w 2928731"/>
              <a:gd name="connsiteY3" fmla="*/ 3551583 h 3551583"/>
              <a:gd name="connsiteX0" fmla="*/ 0 w 2928731"/>
              <a:gd name="connsiteY0" fmla="*/ 4002157 h 4002157"/>
              <a:gd name="connsiteX1" fmla="*/ 1563756 w 2928731"/>
              <a:gd name="connsiteY1" fmla="*/ 0 h 4002157"/>
              <a:gd name="connsiteX2" fmla="*/ 2928731 w 2928731"/>
              <a:gd name="connsiteY2" fmla="*/ 4002157 h 4002157"/>
              <a:gd name="connsiteX3" fmla="*/ 0 w 2928731"/>
              <a:gd name="connsiteY3" fmla="*/ 4002157 h 4002157"/>
              <a:gd name="connsiteX0" fmla="*/ 0 w 3127513"/>
              <a:gd name="connsiteY0" fmla="*/ 4002157 h 4002157"/>
              <a:gd name="connsiteX1" fmla="*/ 1563756 w 3127513"/>
              <a:gd name="connsiteY1" fmla="*/ 0 h 4002157"/>
              <a:gd name="connsiteX2" fmla="*/ 3127513 w 3127513"/>
              <a:gd name="connsiteY2" fmla="*/ 3988905 h 4002157"/>
              <a:gd name="connsiteX3" fmla="*/ 0 w 3127513"/>
              <a:gd name="connsiteY3" fmla="*/ 4002157 h 4002157"/>
              <a:gd name="connsiteX0" fmla="*/ 0 w 3127513"/>
              <a:gd name="connsiteY0" fmla="*/ 2825730 h 2825730"/>
              <a:gd name="connsiteX1" fmla="*/ 2531165 w 3127513"/>
              <a:gd name="connsiteY1" fmla="*/ 0 h 2825730"/>
              <a:gd name="connsiteX2" fmla="*/ 3127513 w 3127513"/>
              <a:gd name="connsiteY2" fmla="*/ 2812478 h 2825730"/>
              <a:gd name="connsiteX3" fmla="*/ 0 w 3127513"/>
              <a:gd name="connsiteY3" fmla="*/ 2825730 h 2825730"/>
              <a:gd name="connsiteX0" fmla="*/ 0 w 3167269"/>
              <a:gd name="connsiteY0" fmla="*/ 2825730 h 2825730"/>
              <a:gd name="connsiteX1" fmla="*/ 2531165 w 3167269"/>
              <a:gd name="connsiteY1" fmla="*/ 0 h 2825730"/>
              <a:gd name="connsiteX2" fmla="*/ 3167269 w 3167269"/>
              <a:gd name="connsiteY2" fmla="*/ 2812479 h 2825730"/>
              <a:gd name="connsiteX3" fmla="*/ 0 w 3167269"/>
              <a:gd name="connsiteY3" fmla="*/ 2825730 h 2825730"/>
              <a:gd name="connsiteX0" fmla="*/ 0 w 980661"/>
              <a:gd name="connsiteY0" fmla="*/ 2571991 h 2812479"/>
              <a:gd name="connsiteX1" fmla="*/ 344557 w 980661"/>
              <a:gd name="connsiteY1" fmla="*/ 0 h 2812479"/>
              <a:gd name="connsiteX2" fmla="*/ 980661 w 980661"/>
              <a:gd name="connsiteY2" fmla="*/ 2812479 h 2812479"/>
              <a:gd name="connsiteX3" fmla="*/ 0 w 980661"/>
              <a:gd name="connsiteY3" fmla="*/ 2571991 h 2812479"/>
              <a:gd name="connsiteX0" fmla="*/ 0 w 1484243"/>
              <a:gd name="connsiteY0" fmla="*/ 2825730 h 2825730"/>
              <a:gd name="connsiteX1" fmla="*/ 848139 w 1484243"/>
              <a:gd name="connsiteY1" fmla="*/ 0 h 2825730"/>
              <a:gd name="connsiteX2" fmla="*/ 1484243 w 1484243"/>
              <a:gd name="connsiteY2" fmla="*/ 2812479 h 2825730"/>
              <a:gd name="connsiteX3" fmla="*/ 0 w 1484243"/>
              <a:gd name="connsiteY3" fmla="*/ 2825730 h 2825730"/>
              <a:gd name="connsiteX0" fmla="*/ 0 w 1494347"/>
              <a:gd name="connsiteY0" fmla="*/ 2825730 h 2865241"/>
              <a:gd name="connsiteX1" fmla="*/ 848139 w 1494347"/>
              <a:gd name="connsiteY1" fmla="*/ 0 h 2865241"/>
              <a:gd name="connsiteX2" fmla="*/ 1494347 w 1494347"/>
              <a:gd name="connsiteY2" fmla="*/ 2865241 h 2865241"/>
              <a:gd name="connsiteX3" fmla="*/ 0 w 1494347"/>
              <a:gd name="connsiteY3" fmla="*/ 2825730 h 2865241"/>
              <a:gd name="connsiteX0" fmla="*/ 0 w 1504451"/>
              <a:gd name="connsiteY0" fmla="*/ 2860905 h 2865241"/>
              <a:gd name="connsiteX1" fmla="*/ 858243 w 1504451"/>
              <a:gd name="connsiteY1" fmla="*/ 0 h 2865241"/>
              <a:gd name="connsiteX2" fmla="*/ 1504451 w 1504451"/>
              <a:gd name="connsiteY2" fmla="*/ 2865241 h 2865241"/>
              <a:gd name="connsiteX3" fmla="*/ 0 w 1504451"/>
              <a:gd name="connsiteY3" fmla="*/ 2860905 h 2865241"/>
              <a:gd name="connsiteX0" fmla="*/ 0 w 1474140"/>
              <a:gd name="connsiteY0" fmla="*/ 2869699 h 2869699"/>
              <a:gd name="connsiteX1" fmla="*/ 827932 w 1474140"/>
              <a:gd name="connsiteY1" fmla="*/ 0 h 2869699"/>
              <a:gd name="connsiteX2" fmla="*/ 1474140 w 1474140"/>
              <a:gd name="connsiteY2" fmla="*/ 2865241 h 2869699"/>
              <a:gd name="connsiteX3" fmla="*/ 0 w 1474140"/>
              <a:gd name="connsiteY3" fmla="*/ 2869699 h 2869699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74140"/>
              <a:gd name="connsiteY0" fmla="*/ 2843320 h 2843320"/>
              <a:gd name="connsiteX1" fmla="*/ 832984 w 1474140"/>
              <a:gd name="connsiteY1" fmla="*/ 0 h 2843320"/>
              <a:gd name="connsiteX2" fmla="*/ 1474140 w 1474140"/>
              <a:gd name="connsiteY2" fmla="*/ 2838862 h 2843320"/>
              <a:gd name="connsiteX3" fmla="*/ 0 w 1474140"/>
              <a:gd name="connsiteY3" fmla="*/ 2843320 h 2843320"/>
              <a:gd name="connsiteX0" fmla="*/ 0 w 1464036"/>
              <a:gd name="connsiteY0" fmla="*/ 2816939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16939 h 2838862"/>
              <a:gd name="connsiteX0" fmla="*/ 0 w 1464036"/>
              <a:gd name="connsiteY0" fmla="*/ 2825732 h 2838862"/>
              <a:gd name="connsiteX1" fmla="*/ 822880 w 1464036"/>
              <a:gd name="connsiteY1" fmla="*/ 0 h 2838862"/>
              <a:gd name="connsiteX2" fmla="*/ 1464036 w 1464036"/>
              <a:gd name="connsiteY2" fmla="*/ 2838862 h 2838862"/>
              <a:gd name="connsiteX3" fmla="*/ 0 w 1464036"/>
              <a:gd name="connsiteY3" fmla="*/ 2825732 h 2838862"/>
              <a:gd name="connsiteX0" fmla="*/ 0 w 1464036"/>
              <a:gd name="connsiteY0" fmla="*/ 2825732 h 2825732"/>
              <a:gd name="connsiteX1" fmla="*/ 822880 w 1464036"/>
              <a:gd name="connsiteY1" fmla="*/ 0 h 2825732"/>
              <a:gd name="connsiteX2" fmla="*/ 1464036 w 1464036"/>
              <a:gd name="connsiteY2" fmla="*/ 2821275 h 2825732"/>
              <a:gd name="connsiteX3" fmla="*/ 0 w 1464036"/>
              <a:gd name="connsiteY3" fmla="*/ 2825732 h 2825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4036" h="2825732">
                <a:moveTo>
                  <a:pt x="0" y="2825732"/>
                </a:moveTo>
                <a:lnTo>
                  <a:pt x="822880" y="0"/>
                </a:lnTo>
                <a:lnTo>
                  <a:pt x="1464036" y="2821275"/>
                </a:lnTo>
                <a:lnTo>
                  <a:pt x="0" y="2825732"/>
                </a:lnTo>
                <a:close/>
              </a:path>
            </a:pathLst>
          </a:custGeom>
          <a:solidFill>
            <a:srgbClr val="A3CEC2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alphaModFix am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10"/>
          <a:stretch/>
        </p:blipFill>
        <p:spPr>
          <a:xfrm rot="10800000">
            <a:off x="0" y="-224661"/>
            <a:ext cx="3299791" cy="5090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69" y="231614"/>
            <a:ext cx="4672944" cy="1703807"/>
          </a:xfrm>
          <a:prstGeom prst="rect">
            <a:avLst/>
          </a:prstGeom>
        </p:spPr>
      </p:pic>
      <p:sp>
        <p:nvSpPr>
          <p:cNvPr id="13" name="Text Placeholder 23"/>
          <p:cNvSpPr txBox="1">
            <a:spLocks/>
          </p:cNvSpPr>
          <p:nvPr/>
        </p:nvSpPr>
        <p:spPr>
          <a:xfrm>
            <a:off x="600095" y="2088995"/>
            <a:ext cx="5944937" cy="25897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A3CEC2"/>
                </a:solidFill>
              </a:rPr>
              <a:t>Modulul</a:t>
            </a:r>
            <a:r>
              <a:rPr lang="en-US" b="1" dirty="0">
                <a:solidFill>
                  <a:srgbClr val="A3CEC2"/>
                </a:solidFill>
              </a:rPr>
              <a:t> 6</a:t>
            </a:r>
            <a:br>
              <a:rPr lang="en-US" b="1" dirty="0">
                <a:solidFill>
                  <a:srgbClr val="7F4182"/>
                </a:solidFill>
              </a:rPr>
            </a:br>
            <a:r>
              <a:rPr lang="en-US" b="1" dirty="0" err="1">
                <a:solidFill>
                  <a:srgbClr val="7F4182"/>
                </a:solidFill>
              </a:rPr>
              <a:t>Susținerea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succesului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și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planificarea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viitorului</a:t>
            </a:r>
            <a:endParaRPr lang="en-US" b="1" dirty="0">
              <a:solidFill>
                <a:srgbClr val="68BBAF"/>
              </a:solidFill>
            </a:endParaRPr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76" y="5931487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/>
          <p:cNvSpPr/>
          <p:nvPr/>
        </p:nvSpPr>
        <p:spPr>
          <a:xfrm flipH="1">
            <a:off x="-36524" y="4455002"/>
            <a:ext cx="4584712" cy="1022313"/>
          </a:xfrm>
          <a:custGeom>
            <a:avLst/>
            <a:gdLst>
              <a:gd name="connsiteX0" fmla="*/ 0 w 8070574"/>
              <a:gd name="connsiteY0" fmla="*/ 0 h 914400"/>
              <a:gd name="connsiteX1" fmla="*/ 8070574 w 8070574"/>
              <a:gd name="connsiteY1" fmla="*/ 0 h 914400"/>
              <a:gd name="connsiteX2" fmla="*/ 8070574 w 8070574"/>
              <a:gd name="connsiteY2" fmla="*/ 914400 h 914400"/>
              <a:gd name="connsiteX3" fmla="*/ 0 w 8070574"/>
              <a:gd name="connsiteY3" fmla="*/ 914400 h 914400"/>
              <a:gd name="connsiteX4" fmla="*/ 0 w 8070574"/>
              <a:gd name="connsiteY4" fmla="*/ 0 h 914400"/>
              <a:gd name="connsiteX0" fmla="*/ 781878 w 8070574"/>
              <a:gd name="connsiteY0" fmla="*/ 0 h 1152939"/>
              <a:gd name="connsiteX1" fmla="*/ 8070574 w 8070574"/>
              <a:gd name="connsiteY1" fmla="*/ 238539 h 1152939"/>
              <a:gd name="connsiteX2" fmla="*/ 8070574 w 8070574"/>
              <a:gd name="connsiteY2" fmla="*/ 1152939 h 1152939"/>
              <a:gd name="connsiteX3" fmla="*/ 0 w 8070574"/>
              <a:gd name="connsiteY3" fmla="*/ 1152939 h 1152939"/>
              <a:gd name="connsiteX4" fmla="*/ 781878 w 8070574"/>
              <a:gd name="connsiteY4" fmla="*/ 0 h 1152939"/>
              <a:gd name="connsiteX0" fmla="*/ 1126434 w 8415130"/>
              <a:gd name="connsiteY0" fmla="*/ 0 h 1258956"/>
              <a:gd name="connsiteX1" fmla="*/ 8415130 w 8415130"/>
              <a:gd name="connsiteY1" fmla="*/ 238539 h 1258956"/>
              <a:gd name="connsiteX2" fmla="*/ 8415130 w 8415130"/>
              <a:gd name="connsiteY2" fmla="*/ 1152939 h 1258956"/>
              <a:gd name="connsiteX3" fmla="*/ 0 w 8415130"/>
              <a:gd name="connsiteY3" fmla="*/ 1258956 h 1258956"/>
              <a:gd name="connsiteX4" fmla="*/ 1126434 w 8415130"/>
              <a:gd name="connsiteY4" fmla="*/ 0 h 1258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5130" h="1258956">
                <a:moveTo>
                  <a:pt x="1126434" y="0"/>
                </a:moveTo>
                <a:lnTo>
                  <a:pt x="8415130" y="238539"/>
                </a:lnTo>
                <a:lnTo>
                  <a:pt x="8415130" y="1152939"/>
                </a:lnTo>
                <a:lnTo>
                  <a:pt x="0" y="1258956"/>
                </a:lnTo>
                <a:lnTo>
                  <a:pt x="1126434" y="0"/>
                </a:lnTo>
                <a:close/>
              </a:path>
            </a:pathLst>
          </a:custGeom>
          <a:solidFill>
            <a:srgbClr val="7F4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23"/>
          <p:cNvSpPr txBox="1">
            <a:spLocks/>
          </p:cNvSpPr>
          <p:nvPr/>
        </p:nvSpPr>
        <p:spPr>
          <a:xfrm>
            <a:off x="598492" y="4745848"/>
            <a:ext cx="4088056" cy="8947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4000"/>
              </a:lnSpc>
              <a:spcBef>
                <a:spcPts val="1000"/>
              </a:spcBef>
              <a:buFont typeface="Arial"/>
              <a:buNone/>
              <a:defRPr sz="3600" b="0" kern="1200" baseline="0">
                <a:solidFill>
                  <a:srgbClr val="392E85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</a:rPr>
              <a:t>www.</a:t>
            </a:r>
            <a:r>
              <a:rPr lang="en-US" b="1" dirty="0" err="1">
                <a:solidFill>
                  <a:schemeClr val="bg1"/>
                </a:solidFill>
              </a:rPr>
              <a:t>restart</a:t>
            </a:r>
            <a:r>
              <a:rPr lang="en-US" dirty="0" err="1">
                <a:solidFill>
                  <a:schemeClr val="bg1"/>
                </a:solidFill>
              </a:rPr>
              <a:t>.how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67FC94-98BB-44ED-819E-0CBD0473B199}"/>
              </a:ext>
            </a:extLst>
          </p:cNvPr>
          <p:cNvSpPr txBox="1"/>
          <p:nvPr/>
        </p:nvSpPr>
        <p:spPr>
          <a:xfrm>
            <a:off x="1882028" y="5707717"/>
            <a:ext cx="337908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 err="1"/>
              <a:t>Acest</a:t>
            </a:r>
            <a:r>
              <a:rPr lang="en-GB" sz="1050" dirty="0"/>
              <a:t> </a:t>
            </a:r>
            <a:r>
              <a:rPr lang="en-GB" sz="1050" dirty="0" err="1"/>
              <a:t>proiect</a:t>
            </a:r>
            <a:r>
              <a:rPr lang="en-GB" sz="1050" dirty="0"/>
              <a:t> a </a:t>
            </a:r>
            <a:r>
              <a:rPr lang="en-GB" sz="1050" dirty="0" err="1"/>
              <a:t>fost</a:t>
            </a:r>
            <a:r>
              <a:rPr lang="en-GB" sz="1050" dirty="0"/>
              <a:t> </a:t>
            </a:r>
            <a:r>
              <a:rPr lang="en-GB" sz="1050" dirty="0" err="1"/>
              <a:t>finanțat</a:t>
            </a:r>
            <a:r>
              <a:rPr lang="en-GB" sz="1050" dirty="0"/>
              <a:t> cu </a:t>
            </a:r>
            <a:r>
              <a:rPr lang="en-GB" sz="1050" dirty="0" err="1"/>
              <a:t>sprijinul</a:t>
            </a:r>
            <a:r>
              <a:rPr lang="en-GB" sz="1050" dirty="0"/>
              <a:t> </a:t>
            </a:r>
            <a:r>
              <a:rPr lang="en-GB" sz="1050" dirty="0" err="1"/>
              <a:t>Comisiei</a:t>
            </a:r>
            <a:r>
              <a:rPr lang="en-GB" sz="1050" dirty="0"/>
              <a:t> </a:t>
            </a:r>
            <a:r>
              <a:rPr lang="en-GB" sz="1050" dirty="0" err="1"/>
              <a:t>Europene</a:t>
            </a:r>
            <a:r>
              <a:rPr lang="en-GB" sz="1050" dirty="0"/>
              <a:t>. </a:t>
            </a:r>
            <a:r>
              <a:rPr lang="en-GB" sz="1050" dirty="0" err="1"/>
              <a:t>Această</a:t>
            </a:r>
            <a:r>
              <a:rPr lang="en-GB" sz="1050" dirty="0"/>
              <a:t> </a:t>
            </a:r>
            <a:r>
              <a:rPr lang="en-GB" sz="1050" dirty="0" err="1"/>
              <a:t>publicație</a:t>
            </a:r>
            <a:r>
              <a:rPr lang="en-GB" sz="1050" dirty="0"/>
              <a:t> </a:t>
            </a:r>
            <a:r>
              <a:rPr lang="en-GB" sz="1050" dirty="0" err="1"/>
              <a:t>reflectă</a:t>
            </a:r>
            <a:r>
              <a:rPr lang="en-GB" sz="1050" dirty="0"/>
              <a:t> </a:t>
            </a:r>
            <a:r>
              <a:rPr lang="en-GB" sz="1050" dirty="0" err="1"/>
              <a:t>numai</a:t>
            </a:r>
            <a:r>
              <a:rPr lang="en-GB" sz="1050" dirty="0"/>
              <a:t> </a:t>
            </a:r>
            <a:r>
              <a:rPr lang="en-GB" sz="1050" dirty="0" err="1"/>
              <a:t>punctul</a:t>
            </a:r>
            <a:r>
              <a:rPr lang="en-GB" sz="1050" dirty="0"/>
              <a:t> de </a:t>
            </a:r>
            <a:r>
              <a:rPr lang="en-GB" sz="1050" dirty="0" err="1"/>
              <a:t>vedere</a:t>
            </a:r>
            <a:r>
              <a:rPr lang="en-GB" sz="1050" dirty="0"/>
              <a:t> al </a:t>
            </a:r>
            <a:r>
              <a:rPr lang="en-GB" sz="1050" dirty="0" err="1"/>
              <a:t>autorului</a:t>
            </a:r>
            <a:r>
              <a:rPr lang="en-GB" sz="1050" dirty="0"/>
              <a:t>, </a:t>
            </a:r>
            <a:r>
              <a:rPr lang="en-GB" sz="1050" dirty="0" err="1"/>
              <a:t>iar</a:t>
            </a:r>
            <a:r>
              <a:rPr lang="en-GB" sz="1050" dirty="0"/>
              <a:t> </a:t>
            </a:r>
            <a:r>
              <a:rPr lang="en-GB" sz="1050" dirty="0" err="1"/>
              <a:t>Comisia</a:t>
            </a:r>
            <a:r>
              <a:rPr lang="en-GB" sz="1050" dirty="0"/>
              <a:t> nu </a:t>
            </a:r>
            <a:r>
              <a:rPr lang="en-GB" sz="1050" dirty="0" err="1"/>
              <a:t>poate</a:t>
            </a:r>
            <a:r>
              <a:rPr lang="en-GB" sz="1050" dirty="0"/>
              <a:t> fi </a:t>
            </a:r>
            <a:r>
              <a:rPr lang="en-GB" sz="1050" dirty="0" err="1"/>
              <a:t>trasă</a:t>
            </a:r>
            <a:r>
              <a:rPr lang="en-GB" sz="1050" dirty="0"/>
              <a:t> la </a:t>
            </a:r>
            <a:r>
              <a:rPr lang="en-GB" sz="1050" dirty="0" err="1"/>
              <a:t>răspundere</a:t>
            </a:r>
            <a:r>
              <a:rPr lang="en-GB" sz="1050" dirty="0"/>
              <a:t> </a:t>
            </a:r>
            <a:r>
              <a:rPr lang="en-GB" sz="1050" dirty="0" err="1"/>
              <a:t>pentru</a:t>
            </a:r>
            <a:r>
              <a:rPr lang="en-GB" sz="1050" dirty="0"/>
              <a:t> </a:t>
            </a:r>
            <a:r>
              <a:rPr lang="en-GB" sz="1050" dirty="0" err="1"/>
              <a:t>nicio</a:t>
            </a:r>
            <a:r>
              <a:rPr lang="en-GB" sz="1050" dirty="0"/>
              <a:t> </a:t>
            </a:r>
            <a:r>
              <a:rPr lang="en-GB" sz="1050" dirty="0" err="1"/>
              <a:t>utilizare</a:t>
            </a:r>
            <a:r>
              <a:rPr lang="en-GB" sz="1050" dirty="0"/>
              <a:t>, care </a:t>
            </a:r>
            <a:r>
              <a:rPr lang="en-GB" sz="1050" dirty="0" err="1"/>
              <a:t>poate</a:t>
            </a:r>
            <a:r>
              <a:rPr lang="en-GB" sz="1050" dirty="0"/>
              <a:t> fi </a:t>
            </a:r>
            <a:r>
              <a:rPr lang="en-GB" sz="1050" dirty="0" err="1"/>
              <a:t>făcută</a:t>
            </a:r>
            <a:r>
              <a:rPr lang="en-GB" sz="1050" dirty="0"/>
              <a:t> din </a:t>
            </a:r>
            <a:r>
              <a:rPr lang="en-GB" sz="1050" dirty="0" err="1"/>
              <a:t>informațiile</a:t>
            </a:r>
            <a:r>
              <a:rPr lang="en-GB" sz="1050" dirty="0"/>
              <a:t> </a:t>
            </a:r>
            <a:r>
              <a:rPr lang="en-GB" sz="1050" dirty="0" err="1"/>
              <a:t>conținute</a:t>
            </a:r>
            <a:r>
              <a:rPr lang="en-GB" sz="1050" dirty="0"/>
              <a:t> </a:t>
            </a:r>
            <a:r>
              <a:rPr lang="en-GB" sz="1050" dirty="0" err="1"/>
              <a:t>în</a:t>
            </a:r>
            <a:r>
              <a:rPr lang="en-GB" sz="1050" dirty="0"/>
              <a:t> </a:t>
            </a:r>
            <a:r>
              <a:rPr lang="en-GB" sz="1050" dirty="0" err="1"/>
              <a:t>aceasta</a:t>
            </a:r>
            <a:r>
              <a:rPr lang="en-GB" sz="1050" dirty="0"/>
              <a:t>.</a:t>
            </a:r>
            <a:endParaRPr lang="en-IE" sz="1050" dirty="0"/>
          </a:p>
        </p:txBody>
      </p:sp>
    </p:spTree>
    <p:extLst>
      <p:ext uri="{BB962C8B-B14F-4D97-AF65-F5344CB8AC3E}">
        <p14:creationId xmlns:p14="http://schemas.microsoft.com/office/powerpoint/2010/main" val="1250556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EXPERIENȚA GALEZĂ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3975101"/>
          </a:xfrm>
        </p:spPr>
        <p:txBody>
          <a:bodyPr/>
          <a:lstStyle/>
          <a:p>
            <a:r>
              <a:rPr lang="en-GB" sz="2400" dirty="0" err="1"/>
              <a:t>Consiliile</a:t>
            </a:r>
            <a:r>
              <a:rPr lang="en-GB" sz="2400" dirty="0"/>
              <a:t> </a:t>
            </a:r>
            <a:r>
              <a:rPr lang="en-GB" sz="2400" dirty="0" err="1"/>
              <a:t>mari</a:t>
            </a:r>
            <a:r>
              <a:rPr lang="en-GB" sz="2400" dirty="0"/>
              <a:t>, active, </a:t>
            </a:r>
            <a:r>
              <a:rPr lang="en-GB" sz="2400" dirty="0" err="1"/>
              <a:t>entuziaste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angajate</a:t>
            </a:r>
            <a:r>
              <a:rPr lang="en-GB" sz="2400" dirty="0"/>
              <a:t>, cu </a:t>
            </a:r>
            <a:r>
              <a:rPr lang="en-GB" sz="2400" dirty="0" err="1"/>
              <a:t>subcomitete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diverse </a:t>
            </a:r>
            <a:r>
              <a:rPr lang="en-GB" sz="2400" dirty="0" err="1"/>
              <a:t>proiecte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/</a:t>
            </a:r>
            <a:r>
              <a:rPr lang="en-GB" sz="2400" dirty="0" err="1"/>
              <a:t>sau</a:t>
            </a:r>
            <a:r>
              <a:rPr lang="en-GB" sz="2400" dirty="0"/>
              <a:t> </a:t>
            </a:r>
            <a:r>
              <a:rPr lang="en-GB" sz="2400" dirty="0" err="1"/>
              <a:t>teme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cu un </a:t>
            </a:r>
            <a:r>
              <a:rPr lang="en-GB" sz="2400" dirty="0" err="1"/>
              <a:t>nivel</a:t>
            </a:r>
            <a:r>
              <a:rPr lang="en-GB" sz="2400" dirty="0"/>
              <a:t> </a:t>
            </a:r>
            <a:r>
              <a:rPr lang="en-GB" sz="2400" dirty="0" err="1"/>
              <a:t>ridicat</a:t>
            </a:r>
            <a:r>
              <a:rPr lang="en-GB" sz="2400" dirty="0"/>
              <a:t> de </a:t>
            </a:r>
            <a:r>
              <a:rPr lang="en-GB" sz="2400" dirty="0" err="1"/>
              <a:t>experienta</a:t>
            </a:r>
            <a:r>
              <a:rPr lang="en-GB" sz="2400" dirty="0"/>
              <a:t>, a </a:t>
            </a:r>
            <a:r>
              <a:rPr lang="en-GB" sz="2400" dirty="0" err="1"/>
              <a:t>fost</a:t>
            </a:r>
            <a:r>
              <a:rPr lang="en-GB" sz="2400" dirty="0"/>
              <a:t> </a:t>
            </a:r>
            <a:r>
              <a:rPr lang="en-GB" sz="2400" dirty="0" err="1"/>
              <a:t>adesea</a:t>
            </a:r>
            <a:r>
              <a:rPr lang="en-GB" sz="2400" dirty="0"/>
              <a:t> un factor </a:t>
            </a:r>
            <a:r>
              <a:rPr lang="en-GB" sz="2400" dirty="0" err="1"/>
              <a:t>comun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realizarea</a:t>
            </a:r>
            <a:r>
              <a:rPr lang="en-GB" sz="2400" dirty="0"/>
              <a:t> </a:t>
            </a:r>
            <a:r>
              <a:rPr lang="en-GB" sz="2400" dirty="0" err="1"/>
              <a:t>impulsului</a:t>
            </a:r>
            <a:r>
              <a:rPr lang="en-GB" sz="2400" dirty="0"/>
              <a:t> </a:t>
            </a:r>
            <a:r>
              <a:rPr lang="en-GB" sz="2400" dirty="0" err="1"/>
              <a:t>necesar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ca </a:t>
            </a:r>
            <a:r>
              <a:rPr lang="en-GB" sz="2400" dirty="0" err="1"/>
              <a:t>eforturile</a:t>
            </a:r>
            <a:r>
              <a:rPr lang="en-GB" sz="2400" dirty="0"/>
              <a:t> de </a:t>
            </a:r>
            <a:r>
              <a:rPr lang="en-GB" sz="2400" dirty="0" err="1"/>
              <a:t>dezvoltare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curs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aiba</a:t>
            </a:r>
            <a:r>
              <a:rPr lang="en-GB" sz="2400" dirty="0"/>
              <a:t> </a:t>
            </a:r>
            <a:r>
              <a:rPr lang="en-GB" sz="2400" dirty="0" err="1"/>
              <a:t>succes</a:t>
            </a:r>
            <a:r>
              <a:rPr lang="en-GB" sz="2400" dirty="0"/>
              <a:t> (</a:t>
            </a:r>
            <a:r>
              <a:rPr lang="en-GB" sz="2400" dirty="0" err="1"/>
              <a:t>deși</a:t>
            </a:r>
            <a:r>
              <a:rPr lang="en-GB" sz="2400" dirty="0"/>
              <a:t> </a:t>
            </a:r>
            <a:r>
              <a:rPr lang="en-GB" sz="2400" dirty="0" err="1"/>
              <a:t>există</a:t>
            </a:r>
            <a:r>
              <a:rPr lang="en-GB" sz="2400" dirty="0"/>
              <a:t> </a:t>
            </a:r>
            <a:r>
              <a:rPr lang="en-GB" sz="2400" dirty="0" err="1"/>
              <a:t>si</a:t>
            </a:r>
            <a:r>
              <a:rPr lang="en-GB" sz="2400" dirty="0"/>
              <a:t> </a:t>
            </a:r>
            <a:r>
              <a:rPr lang="en-GB" sz="2400" dirty="0" err="1"/>
              <a:t>exemple</a:t>
            </a:r>
            <a:r>
              <a:rPr lang="en-GB" sz="2400" dirty="0"/>
              <a:t> de </a:t>
            </a:r>
            <a:r>
              <a:rPr lang="en-GB" sz="2400" dirty="0" err="1"/>
              <a:t>grupuri</a:t>
            </a:r>
            <a:r>
              <a:rPr lang="en-GB" sz="2400" dirty="0"/>
              <a:t> </a:t>
            </a:r>
            <a:r>
              <a:rPr lang="en-GB" sz="2400" dirty="0" err="1"/>
              <a:t>destul</a:t>
            </a:r>
            <a:r>
              <a:rPr lang="en-GB" sz="2400" dirty="0"/>
              <a:t> de </a:t>
            </a:r>
            <a:r>
              <a:rPr lang="en-GB" sz="2400" dirty="0" err="1"/>
              <a:t>mici</a:t>
            </a:r>
            <a:r>
              <a:rPr lang="en-GB" sz="2400" dirty="0"/>
              <a:t> care </a:t>
            </a:r>
            <a:r>
              <a:rPr lang="en-GB" sz="2400" dirty="0" err="1"/>
              <a:t>obțin</a:t>
            </a:r>
            <a:r>
              <a:rPr lang="en-GB" sz="2400" dirty="0"/>
              <a:t> </a:t>
            </a:r>
            <a:r>
              <a:rPr lang="en-GB" sz="2400" dirty="0" err="1"/>
              <a:t>succese</a:t>
            </a:r>
            <a:r>
              <a:rPr lang="en-GB" sz="2400" dirty="0"/>
              <a:t> </a:t>
            </a:r>
            <a:r>
              <a:rPr lang="en-GB" sz="2400" dirty="0" err="1"/>
              <a:t>considerabile</a:t>
            </a:r>
            <a:r>
              <a:rPr lang="en-GB" sz="2400" dirty="0"/>
              <a:t>). </a:t>
            </a:r>
          </a:p>
          <a:p>
            <a:endParaRPr lang="en-GB" sz="1000" dirty="0"/>
          </a:p>
          <a:p>
            <a:r>
              <a:rPr lang="en-GB" sz="2400" dirty="0" err="1"/>
              <a:t>Capacitatea</a:t>
            </a:r>
            <a:r>
              <a:rPr lang="en-GB" sz="2400" dirty="0"/>
              <a:t> </a:t>
            </a:r>
            <a:r>
              <a:rPr lang="en-GB" sz="2400" dirty="0" err="1"/>
              <a:t>Consiliului</a:t>
            </a:r>
            <a:r>
              <a:rPr lang="en-GB" sz="2400" dirty="0"/>
              <a:t> de </a:t>
            </a:r>
            <a:r>
              <a:rPr lang="en-GB" sz="2400" dirty="0" err="1"/>
              <a:t>Administrație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a </a:t>
            </a:r>
            <a:r>
              <a:rPr lang="en-GB" sz="2400" dirty="0" err="1"/>
              <a:t>subcomitetelor</a:t>
            </a:r>
            <a:r>
              <a:rPr lang="en-GB" sz="2400" dirty="0"/>
              <a:t> de a face </a:t>
            </a:r>
            <a:r>
              <a:rPr lang="en-GB" sz="2400" dirty="0" err="1"/>
              <a:t>legături</a:t>
            </a:r>
            <a:r>
              <a:rPr lang="en-GB" sz="2400" dirty="0"/>
              <a:t> cu </a:t>
            </a:r>
            <a:r>
              <a:rPr lang="en-GB" sz="2400" dirty="0" err="1"/>
              <a:t>alte</a:t>
            </a:r>
            <a:r>
              <a:rPr lang="en-GB" sz="2400" dirty="0"/>
              <a:t> </a:t>
            </a:r>
            <a:r>
              <a:rPr lang="en-GB" sz="2400" dirty="0" err="1"/>
              <a:t>agenții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de a </a:t>
            </a:r>
            <a:r>
              <a:rPr lang="en-GB" sz="2400" dirty="0" err="1"/>
              <a:t>avea</a:t>
            </a:r>
            <a:r>
              <a:rPr lang="en-GB" sz="2400" dirty="0"/>
              <a:t> </a:t>
            </a:r>
            <a:r>
              <a:rPr lang="en-GB" sz="2400" dirty="0" err="1"/>
              <a:t>reprezentare</a:t>
            </a:r>
            <a:r>
              <a:rPr lang="en-GB" sz="2400" dirty="0"/>
              <a:t> din </a:t>
            </a:r>
            <a:r>
              <a:rPr lang="en-GB" sz="2400" dirty="0" err="1"/>
              <a:t>partea</a:t>
            </a:r>
            <a:r>
              <a:rPr lang="en-GB" sz="2400" dirty="0"/>
              <a:t> </a:t>
            </a:r>
            <a:r>
              <a:rPr lang="en-GB" sz="2400" dirty="0" err="1"/>
              <a:t>acestora</a:t>
            </a:r>
            <a:r>
              <a:rPr lang="en-GB" sz="2400" dirty="0"/>
              <a:t>, cum </a:t>
            </a:r>
            <a:r>
              <a:rPr lang="en-GB" sz="2400" dirty="0" err="1"/>
              <a:t>ar</a:t>
            </a:r>
            <a:r>
              <a:rPr lang="en-GB" sz="2400" dirty="0"/>
              <a:t> fi </a:t>
            </a:r>
            <a:r>
              <a:rPr lang="en-GB" sz="2400" dirty="0" err="1"/>
              <a:t>Autoritatea</a:t>
            </a:r>
            <a:r>
              <a:rPr lang="en-GB" sz="2400" dirty="0"/>
              <a:t> </a:t>
            </a:r>
            <a:r>
              <a:rPr lang="en-GB" sz="2400" dirty="0" err="1"/>
              <a:t>Locală</a:t>
            </a:r>
            <a:r>
              <a:rPr lang="en-GB" sz="2400" dirty="0"/>
              <a:t>, </a:t>
            </a:r>
            <a:r>
              <a:rPr lang="en-GB" sz="2400" dirty="0" err="1"/>
              <a:t>este</a:t>
            </a:r>
            <a:r>
              <a:rPr lang="en-GB" sz="2400" dirty="0"/>
              <a:t> </a:t>
            </a:r>
            <a:r>
              <a:rPr lang="en-GB" sz="2400" dirty="0" err="1"/>
              <a:t>esențială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dezvoltarea</a:t>
            </a:r>
            <a:r>
              <a:rPr lang="en-GB" sz="2400" dirty="0"/>
              <a:t> </a:t>
            </a:r>
            <a:r>
              <a:rPr lang="en-GB" sz="2400" dirty="0" err="1"/>
              <a:t>unei</a:t>
            </a:r>
            <a:r>
              <a:rPr lang="en-GB" sz="2400" dirty="0"/>
              <a:t> </a:t>
            </a:r>
            <a:r>
              <a:rPr lang="en-GB" sz="2400" dirty="0" err="1"/>
              <a:t>viziuni</a:t>
            </a:r>
            <a:r>
              <a:rPr lang="en-GB" sz="2400" dirty="0"/>
              <a:t> </a:t>
            </a:r>
            <a:r>
              <a:rPr lang="en-GB" sz="2400" dirty="0" err="1"/>
              <a:t>comune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a </a:t>
            </a:r>
            <a:r>
              <a:rPr lang="en-GB" sz="2400" dirty="0" err="1"/>
              <a:t>unor</a:t>
            </a:r>
            <a:r>
              <a:rPr lang="en-GB" sz="2400" dirty="0"/>
              <a:t> </a:t>
            </a:r>
            <a:r>
              <a:rPr lang="en-GB" sz="2400" dirty="0" err="1"/>
              <a:t>obiective</a:t>
            </a:r>
            <a:r>
              <a:rPr lang="en-GB" sz="2400" dirty="0"/>
              <a:t> </a:t>
            </a:r>
            <a:r>
              <a:rPr lang="en-GB" sz="2400" dirty="0" err="1"/>
              <a:t>comune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comunități</a:t>
            </a:r>
            <a:r>
              <a:rPr lang="en-GB" sz="2400" dirty="0"/>
              <a:t>. </a:t>
            </a:r>
            <a:endParaRPr lang="en-IE" sz="24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7DBE413-334C-4623-9BEF-3542055D1F8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571" r="36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6917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EXPERIENȚA GALEZĂ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3975101"/>
          </a:xfrm>
        </p:spPr>
        <p:txBody>
          <a:bodyPr/>
          <a:lstStyle/>
          <a:p>
            <a:r>
              <a:rPr lang="it-IT" dirty="0"/>
              <a:t>În cazul în care proiectul de regenerare comunitară a avut un </a:t>
            </a:r>
            <a:r>
              <a:rPr lang="en-GB" sz="2400" b="1" dirty="0" err="1">
                <a:solidFill>
                  <a:srgbClr val="7F4182"/>
                </a:solidFill>
              </a:rPr>
              <a:t>Coordonator</a:t>
            </a:r>
            <a:r>
              <a:rPr lang="en-GB" sz="2400" b="1" dirty="0">
                <a:solidFill>
                  <a:srgbClr val="7F4182"/>
                </a:solidFill>
              </a:rPr>
              <a:t>.</a:t>
            </a:r>
          </a:p>
          <a:p>
            <a:r>
              <a:rPr lang="en-GB" sz="2400" dirty="0" err="1"/>
              <a:t>Rolul</a:t>
            </a:r>
            <a:r>
              <a:rPr lang="en-GB" sz="2400" dirty="0"/>
              <a:t> </a:t>
            </a:r>
            <a:r>
              <a:rPr lang="en-GB" sz="2400" dirty="0" err="1"/>
              <a:t>coordonatorului</a:t>
            </a:r>
            <a:r>
              <a:rPr lang="en-GB" sz="2400" dirty="0"/>
              <a:t> </a:t>
            </a:r>
            <a:r>
              <a:rPr lang="en-GB" sz="2400" dirty="0" err="1"/>
              <a:t>este</a:t>
            </a:r>
            <a:r>
              <a:rPr lang="en-GB" sz="2400" dirty="0"/>
              <a:t> central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este</a:t>
            </a:r>
            <a:r>
              <a:rPr lang="en-GB" sz="2400" dirty="0"/>
              <a:t> </a:t>
            </a:r>
            <a:r>
              <a:rPr lang="en-GB" sz="2400" dirty="0" err="1"/>
              <a:t>descris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mod </a:t>
            </a:r>
            <a:r>
              <a:rPr lang="en-GB" sz="2400" dirty="0" err="1"/>
              <a:t>diferit</a:t>
            </a:r>
            <a:r>
              <a:rPr lang="en-GB" sz="2400" dirty="0"/>
              <a:t> ca: "</a:t>
            </a:r>
            <a:r>
              <a:rPr lang="en-GB" sz="2400" dirty="0" err="1"/>
              <a:t>coordonează</a:t>
            </a:r>
            <a:r>
              <a:rPr lang="en-GB" sz="2400" dirty="0"/>
              <a:t>", "face </a:t>
            </a:r>
            <a:r>
              <a:rPr lang="en-GB" sz="2400" dirty="0" err="1"/>
              <a:t>lucrurile</a:t>
            </a:r>
            <a:r>
              <a:rPr lang="en-GB" sz="2400" dirty="0"/>
              <a:t> </a:t>
            </a:r>
            <a:r>
              <a:rPr lang="en-GB" sz="2400" dirty="0" err="1"/>
              <a:t>să</a:t>
            </a:r>
            <a:r>
              <a:rPr lang="en-GB" sz="2400" dirty="0"/>
              <a:t> se </a:t>
            </a:r>
            <a:r>
              <a:rPr lang="en-GB" sz="2400" dirty="0" err="1"/>
              <a:t>întâmple</a:t>
            </a:r>
            <a:r>
              <a:rPr lang="en-GB" sz="2400" dirty="0"/>
              <a:t>", "</a:t>
            </a:r>
            <a:r>
              <a:rPr lang="en-GB" sz="2400" dirty="0" err="1"/>
              <a:t>caută</a:t>
            </a:r>
            <a:r>
              <a:rPr lang="en-GB" sz="2400" dirty="0"/>
              <a:t> </a:t>
            </a:r>
            <a:r>
              <a:rPr lang="en-GB" sz="2400" dirty="0" err="1"/>
              <a:t>finanțare</a:t>
            </a:r>
            <a:r>
              <a:rPr lang="en-GB" sz="2400" dirty="0"/>
              <a:t>", "</a:t>
            </a:r>
            <a:r>
              <a:rPr lang="en-GB" sz="2400" dirty="0" err="1"/>
              <a:t>ține</a:t>
            </a:r>
            <a:r>
              <a:rPr lang="en-GB" sz="2400" dirty="0"/>
              <a:t> </a:t>
            </a:r>
            <a:r>
              <a:rPr lang="en-GB" sz="2400" dirty="0" err="1"/>
              <a:t>lucrurile</a:t>
            </a:r>
            <a:r>
              <a:rPr lang="en-GB" sz="2400" dirty="0"/>
              <a:t> </a:t>
            </a:r>
            <a:r>
              <a:rPr lang="en-GB" sz="2400" dirty="0" err="1"/>
              <a:t>împreună</a:t>
            </a:r>
            <a:r>
              <a:rPr lang="en-GB" sz="2400" dirty="0"/>
              <a:t>", "</a:t>
            </a:r>
            <a:r>
              <a:rPr lang="en-GB" sz="2400" dirty="0" err="1"/>
              <a:t>organizează</a:t>
            </a:r>
            <a:r>
              <a:rPr lang="en-GB" sz="2400" dirty="0"/>
              <a:t>”.</a:t>
            </a:r>
          </a:p>
          <a:p>
            <a:r>
              <a:rPr lang="en-GB" sz="2400" dirty="0" err="1"/>
              <a:t>Provocările</a:t>
            </a:r>
            <a:r>
              <a:rPr lang="en-GB" sz="2400" dirty="0"/>
              <a:t> </a:t>
            </a:r>
            <a:r>
              <a:rPr lang="en-GB" sz="2400" dirty="0" err="1"/>
              <a:t>coordonatorilor</a:t>
            </a:r>
            <a:r>
              <a:rPr lang="en-GB" sz="2400" dirty="0"/>
              <a:t> </a:t>
            </a:r>
            <a:r>
              <a:rPr lang="en-GB" sz="2400" dirty="0" err="1"/>
              <a:t>includ</a:t>
            </a:r>
            <a:r>
              <a:rPr lang="en-GB" sz="2400" dirty="0"/>
              <a:t> </a:t>
            </a:r>
            <a:r>
              <a:rPr lang="en-GB" sz="2400" dirty="0" err="1"/>
              <a:t>păstrarea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cunoașterea</a:t>
            </a:r>
            <a:r>
              <a:rPr lang="en-GB" sz="2400" dirty="0"/>
              <a:t> </a:t>
            </a:r>
            <a:r>
              <a:rPr lang="en-GB" sz="2400" dirty="0" err="1"/>
              <a:t>limitelor</a:t>
            </a:r>
            <a:r>
              <a:rPr lang="en-GB" sz="2400" dirty="0"/>
              <a:t> </a:t>
            </a:r>
            <a:r>
              <a:rPr lang="en-GB" sz="2400" dirty="0" err="1"/>
              <a:t>acestora</a:t>
            </a:r>
            <a:r>
              <a:rPr lang="en-GB" sz="2400" dirty="0"/>
              <a:t> – "</a:t>
            </a:r>
            <a:r>
              <a:rPr lang="en-GB" sz="2400" dirty="0" err="1"/>
              <a:t>ceea</a:t>
            </a:r>
            <a:r>
              <a:rPr lang="en-GB" sz="2400" dirty="0"/>
              <a:t> </a:t>
            </a:r>
            <a:r>
              <a:rPr lang="en-GB" sz="2400" dirty="0" err="1"/>
              <a:t>ce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</a:t>
            </a:r>
            <a:r>
              <a:rPr lang="en-GB" sz="2400" dirty="0" err="1"/>
              <a:t>faci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ceea</a:t>
            </a:r>
            <a:r>
              <a:rPr lang="en-GB" sz="2400" dirty="0"/>
              <a:t> </a:t>
            </a:r>
            <a:r>
              <a:rPr lang="en-GB" sz="2400" dirty="0" err="1"/>
              <a:t>ce</a:t>
            </a:r>
            <a:r>
              <a:rPr lang="en-GB" sz="2400" dirty="0"/>
              <a:t> </a:t>
            </a:r>
            <a:r>
              <a:rPr lang="en-GB" sz="2400" dirty="0" err="1"/>
              <a:t>sa</a:t>
            </a:r>
            <a:r>
              <a:rPr lang="en-GB" sz="2400" dirty="0"/>
              <a:t> nu </a:t>
            </a:r>
            <a:r>
              <a:rPr lang="en-GB" sz="2400" dirty="0" err="1"/>
              <a:t>faci</a:t>
            </a:r>
            <a:r>
              <a:rPr lang="en-GB" sz="2400" dirty="0"/>
              <a:t>", </a:t>
            </a:r>
            <a:r>
              <a:rPr lang="en-GB" sz="2400" dirty="0" err="1"/>
              <a:t>servicii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</a:t>
            </a:r>
            <a:r>
              <a:rPr lang="en-GB" sz="2400" dirty="0" err="1"/>
              <a:t>consiliile</a:t>
            </a:r>
            <a:r>
              <a:rPr lang="en-GB" sz="2400" dirty="0"/>
              <a:t> lor de </a:t>
            </a:r>
            <a:r>
              <a:rPr lang="en-GB" sz="2400" dirty="0" err="1"/>
              <a:t>administrație</a:t>
            </a:r>
            <a:r>
              <a:rPr lang="en-GB" sz="2400" dirty="0"/>
              <a:t>, </a:t>
            </a:r>
            <a:r>
              <a:rPr lang="en-GB" sz="2400" dirty="0" err="1"/>
              <a:t>managementul</a:t>
            </a:r>
            <a:r>
              <a:rPr lang="en-GB" sz="2400" dirty="0"/>
              <a:t> de </a:t>
            </a:r>
            <a:r>
              <a:rPr lang="en-GB" sz="2400" dirty="0" err="1"/>
              <a:t>proiect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combaterea</a:t>
            </a:r>
            <a:r>
              <a:rPr lang="en-GB" sz="2400" dirty="0"/>
              <a:t> </a:t>
            </a:r>
            <a:r>
              <a:rPr lang="en-GB" sz="2400" dirty="0" err="1"/>
              <a:t>apatiei</a:t>
            </a:r>
            <a:r>
              <a:rPr lang="en-GB" sz="2400" dirty="0"/>
              <a:t>, </a:t>
            </a:r>
            <a:r>
              <a:rPr lang="en-GB" sz="2400" dirty="0" err="1"/>
              <a:t>fără</a:t>
            </a:r>
            <a:r>
              <a:rPr lang="en-GB" sz="2400" dirty="0"/>
              <a:t> a </a:t>
            </a:r>
            <a:r>
              <a:rPr lang="en-GB" sz="2400" dirty="0" err="1"/>
              <a:t>ridica</a:t>
            </a:r>
            <a:r>
              <a:rPr lang="en-GB" sz="2400" dirty="0"/>
              <a:t> </a:t>
            </a:r>
            <a:r>
              <a:rPr lang="en-GB" sz="2400" dirty="0" err="1"/>
              <a:t>așteptările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mod </a:t>
            </a:r>
            <a:r>
              <a:rPr lang="en-GB" sz="2400" dirty="0" err="1"/>
              <a:t>nejustificat</a:t>
            </a:r>
            <a:r>
              <a:rPr lang="en-GB" sz="2400" dirty="0"/>
              <a:t>. </a:t>
            </a:r>
          </a:p>
        </p:txBody>
      </p:sp>
      <p:pic>
        <p:nvPicPr>
          <p:cNvPr id="7" name="Picture Placeholder 6" descr="One in a crowd">
            <a:extLst>
              <a:ext uri="{FF2B5EF4-FFF2-40B4-BE49-F238E27FC236}">
                <a16:creationId xmlns:a16="http://schemas.microsoft.com/office/drawing/2014/main" id="{CA257AE9-C9E0-43F1-879A-E7EF6EBDC13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2095" r="320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2613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EXPERIENȚA GALEZĂ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8" y="1565246"/>
            <a:ext cx="8621485" cy="3975101"/>
          </a:xfrm>
        </p:spPr>
        <p:txBody>
          <a:bodyPr/>
          <a:lstStyle/>
          <a:p>
            <a:r>
              <a:rPr lang="en-GB" dirty="0" err="1"/>
              <a:t>Experiențele</a:t>
            </a:r>
            <a:r>
              <a:rPr lang="en-GB" dirty="0"/>
              <a:t> </a:t>
            </a:r>
            <a:r>
              <a:rPr lang="en-GB" b="1" dirty="0" err="1">
                <a:solidFill>
                  <a:srgbClr val="7F4182"/>
                </a:solidFill>
              </a:rPr>
              <a:t>Partenerilor</a:t>
            </a:r>
            <a:r>
              <a:rPr lang="en-GB" b="1" dirty="0">
                <a:solidFill>
                  <a:srgbClr val="7F4182"/>
                </a:solidFill>
              </a:rPr>
              <a:t> </a:t>
            </a:r>
            <a:r>
              <a:rPr lang="en-GB" b="1" dirty="0" err="1">
                <a:solidFill>
                  <a:srgbClr val="7F4182"/>
                </a:solidFill>
              </a:rPr>
              <a:t>externi</a:t>
            </a:r>
            <a:endParaRPr lang="en-GB" b="1" dirty="0">
              <a:solidFill>
                <a:srgbClr val="7F4182"/>
              </a:solidFill>
            </a:endParaRPr>
          </a:p>
          <a:p>
            <a:r>
              <a:rPr lang="en-GB" dirty="0" err="1"/>
              <a:t>Toate</a:t>
            </a:r>
            <a:r>
              <a:rPr lang="en-GB" dirty="0"/>
              <a:t> </a:t>
            </a:r>
            <a:r>
              <a:rPr lang="en-GB" dirty="0" err="1"/>
              <a:t>grupurile</a:t>
            </a:r>
            <a:r>
              <a:rPr lang="en-GB" dirty="0"/>
              <a:t> au o </a:t>
            </a:r>
            <a:r>
              <a:rPr lang="en-GB" dirty="0" err="1"/>
              <a:t>serie</a:t>
            </a:r>
            <a:r>
              <a:rPr lang="en-GB" dirty="0"/>
              <a:t> de </a:t>
            </a:r>
            <a:r>
              <a:rPr lang="en-GB" dirty="0" err="1"/>
              <a:t>parteneri</a:t>
            </a:r>
            <a:r>
              <a:rPr lang="en-GB" dirty="0"/>
              <a:t> (</a:t>
            </a:r>
            <a:r>
              <a:rPr lang="en-GB" dirty="0" err="1"/>
              <a:t>adesea</a:t>
            </a:r>
            <a:r>
              <a:rPr lang="en-GB" dirty="0"/>
              <a:t> </a:t>
            </a:r>
            <a:r>
              <a:rPr lang="en-GB" dirty="0" err="1"/>
              <a:t>sinonim</a:t>
            </a:r>
            <a:r>
              <a:rPr lang="en-GB" dirty="0"/>
              <a:t> cu </a:t>
            </a:r>
            <a:r>
              <a:rPr lang="en-GB" dirty="0" err="1"/>
              <a:t>finanțatori</a:t>
            </a:r>
            <a:r>
              <a:rPr lang="en-GB" dirty="0"/>
              <a:t>, </a:t>
            </a:r>
            <a:r>
              <a:rPr lang="en-GB" dirty="0" err="1"/>
              <a:t>dar</a:t>
            </a:r>
            <a:r>
              <a:rPr lang="en-GB" dirty="0"/>
              <a:t> nu </a:t>
            </a:r>
            <a:r>
              <a:rPr lang="en-GB" dirty="0" err="1"/>
              <a:t>întotdeauna</a:t>
            </a:r>
            <a:r>
              <a:rPr lang="en-GB" dirty="0"/>
              <a:t>). </a:t>
            </a:r>
          </a:p>
          <a:p>
            <a:r>
              <a:rPr lang="en-GB" dirty="0" err="1"/>
              <a:t>Relațiile</a:t>
            </a:r>
            <a:r>
              <a:rPr lang="en-GB" dirty="0"/>
              <a:t> cu </a:t>
            </a:r>
            <a:r>
              <a:rPr lang="en-GB" dirty="0" err="1"/>
              <a:t>partenerii</a:t>
            </a:r>
            <a:r>
              <a:rPr lang="en-GB" dirty="0"/>
              <a:t> </a:t>
            </a:r>
            <a:r>
              <a:rPr lang="en-GB" dirty="0" err="1"/>
              <a:t>variază</a:t>
            </a:r>
            <a:r>
              <a:rPr lang="en-GB" dirty="0"/>
              <a:t> </a:t>
            </a:r>
            <a:r>
              <a:rPr lang="en-GB" dirty="0" err="1"/>
              <a:t>foarte</a:t>
            </a:r>
            <a:r>
              <a:rPr lang="en-GB" dirty="0"/>
              <a:t> </a:t>
            </a:r>
            <a:r>
              <a:rPr lang="en-GB" dirty="0" err="1"/>
              <a:t>mult</a:t>
            </a:r>
            <a:r>
              <a:rPr lang="en-GB" dirty="0"/>
              <a:t>, </a:t>
            </a:r>
            <a:r>
              <a:rPr lang="en-GB" dirty="0" err="1"/>
              <a:t>dar</a:t>
            </a:r>
            <a:r>
              <a:rPr lang="en-GB" dirty="0"/>
              <a:t>, </a:t>
            </a:r>
            <a:r>
              <a:rPr lang="en-GB" dirty="0" err="1"/>
              <a:t>practic</a:t>
            </a:r>
            <a:r>
              <a:rPr lang="en-GB" dirty="0"/>
              <a:t>,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toate</a:t>
            </a:r>
            <a:r>
              <a:rPr lang="en-GB" dirty="0"/>
              <a:t> </a:t>
            </a:r>
            <a:r>
              <a:rPr lang="en-GB" dirty="0" err="1"/>
              <a:t>cazurile</a:t>
            </a:r>
            <a:r>
              <a:rPr lang="en-GB" dirty="0"/>
              <a:t>, </a:t>
            </a:r>
            <a:r>
              <a:rPr lang="en-GB" dirty="0" err="1"/>
              <a:t>grupurile</a:t>
            </a:r>
            <a:r>
              <a:rPr lang="en-GB" dirty="0"/>
              <a:t> sunt </a:t>
            </a:r>
            <a:r>
              <a:rPr lang="en-GB" dirty="0" err="1"/>
              <a:t>văzute</a:t>
            </a:r>
            <a:r>
              <a:rPr lang="en-GB" dirty="0"/>
              <a:t> de </a:t>
            </a:r>
            <a:r>
              <a:rPr lang="en-GB" dirty="0" err="1"/>
              <a:t>aceste</a:t>
            </a:r>
            <a:r>
              <a:rPr lang="en-GB" dirty="0"/>
              <a:t> </a:t>
            </a:r>
            <a:r>
              <a:rPr lang="en-GB" dirty="0" err="1"/>
              <a:t>organisme</a:t>
            </a:r>
            <a:r>
              <a:rPr lang="en-GB" dirty="0"/>
              <a:t> ca </a:t>
            </a:r>
            <a:r>
              <a:rPr lang="en-GB" dirty="0" err="1"/>
              <a:t>niste</a:t>
            </a:r>
            <a:r>
              <a:rPr lang="en-GB" dirty="0"/>
              <a:t> </a:t>
            </a:r>
            <a:r>
              <a:rPr lang="en-GB" dirty="0" err="1"/>
              <a:t>catalizatori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a face </a:t>
            </a:r>
            <a:r>
              <a:rPr lang="en-GB" dirty="0" err="1"/>
              <a:t>lucrurile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se </a:t>
            </a:r>
            <a:r>
              <a:rPr lang="en-GB" dirty="0" err="1"/>
              <a:t>întâmple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comunitate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reunirea</a:t>
            </a:r>
            <a:r>
              <a:rPr lang="en-GB" dirty="0"/>
              <a:t> </a:t>
            </a:r>
            <a:r>
              <a:rPr lang="en-GB" dirty="0" err="1"/>
              <a:t>diferitelor</a:t>
            </a:r>
            <a:r>
              <a:rPr lang="en-GB" dirty="0"/>
              <a:t> </a:t>
            </a:r>
            <a:r>
              <a:rPr lang="en-GB" dirty="0" err="1"/>
              <a:t>organizații</a:t>
            </a:r>
            <a:r>
              <a:rPr lang="en-GB" dirty="0"/>
              <a:t> </a:t>
            </a:r>
            <a:r>
              <a:rPr lang="en-GB" dirty="0" err="1"/>
              <a:t>partenere</a:t>
            </a:r>
            <a:r>
              <a:rPr lang="en-GB" dirty="0"/>
              <a:t>. </a:t>
            </a:r>
          </a:p>
          <a:p>
            <a:endParaRPr lang="en-GB" sz="900" dirty="0"/>
          </a:p>
          <a:p>
            <a:endParaRPr lang="en-GB" sz="2400" b="1" dirty="0">
              <a:solidFill>
                <a:srgbClr val="7F4182"/>
              </a:solidFill>
            </a:endParaRPr>
          </a:p>
        </p:txBody>
      </p:sp>
      <p:pic>
        <p:nvPicPr>
          <p:cNvPr id="7" name="Picture Placeholder 6" descr="Colorful network cables">
            <a:extLst>
              <a:ext uri="{FF2B5EF4-FFF2-40B4-BE49-F238E27FC236}">
                <a16:creationId xmlns:a16="http://schemas.microsoft.com/office/drawing/2014/main" id="{2C05B6B9-B0B7-4AFD-976B-1355EE40F67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065" r="34065"/>
          <a:stretch/>
        </p:blipFill>
        <p:spPr>
          <a:xfrm flipH="1">
            <a:off x="0" y="-11430"/>
            <a:ext cx="3279963" cy="6869430"/>
          </a:xfrm>
        </p:spPr>
      </p:pic>
    </p:spTree>
    <p:extLst>
      <p:ext uri="{BB962C8B-B14F-4D97-AF65-F5344CB8AC3E}">
        <p14:creationId xmlns:p14="http://schemas.microsoft.com/office/powerpoint/2010/main" val="2186501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EXPERIENȚA GALEZĂ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3975101"/>
          </a:xfrm>
        </p:spPr>
        <p:txBody>
          <a:bodyPr/>
          <a:lstStyle/>
          <a:p>
            <a:endParaRPr lang="en-GB" sz="900" dirty="0"/>
          </a:p>
          <a:p>
            <a:r>
              <a:rPr lang="en-GB" dirty="0" err="1"/>
              <a:t>Experiențele</a:t>
            </a:r>
            <a:r>
              <a:rPr lang="en-GB" dirty="0"/>
              <a:t> </a:t>
            </a:r>
            <a:r>
              <a:rPr lang="en-GB" b="1" dirty="0" err="1">
                <a:solidFill>
                  <a:srgbClr val="7F4182"/>
                </a:solidFill>
              </a:rPr>
              <a:t>Implicarii</a:t>
            </a:r>
            <a:r>
              <a:rPr lang="en-GB" b="1" dirty="0">
                <a:solidFill>
                  <a:srgbClr val="7F4182"/>
                </a:solidFill>
              </a:rPr>
              <a:t> </a:t>
            </a:r>
            <a:r>
              <a:rPr lang="en-GB" b="1" dirty="0" err="1">
                <a:solidFill>
                  <a:srgbClr val="7F4182"/>
                </a:solidFill>
              </a:rPr>
              <a:t>comunității</a:t>
            </a:r>
            <a:endParaRPr lang="en-GB" b="1" dirty="0">
              <a:solidFill>
                <a:srgbClr val="7F4182"/>
              </a:solidFill>
            </a:endParaRPr>
          </a:p>
          <a:p>
            <a:r>
              <a:rPr lang="en-GB" dirty="0" err="1"/>
              <a:t>Trebuie</a:t>
            </a:r>
            <a:r>
              <a:rPr lang="en-GB" dirty="0"/>
              <a:t> </a:t>
            </a:r>
            <a:r>
              <a:rPr lang="en-GB" dirty="0" err="1"/>
              <a:t>luate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considerare</a:t>
            </a:r>
            <a:r>
              <a:rPr lang="en-GB" dirty="0"/>
              <a:t> </a:t>
            </a:r>
            <a:r>
              <a:rPr lang="en-GB" dirty="0" err="1"/>
              <a:t>contexte</a:t>
            </a:r>
            <a:r>
              <a:rPr lang="en-GB" dirty="0"/>
              <a:t> </a:t>
            </a:r>
            <a:r>
              <a:rPr lang="en-GB" dirty="0" err="1"/>
              <a:t>diferite</a:t>
            </a:r>
            <a:r>
              <a:rPr lang="en-GB" dirty="0"/>
              <a:t>, </a:t>
            </a:r>
            <a:r>
              <a:rPr lang="en-GB" dirty="0" err="1"/>
              <a:t>dar</a:t>
            </a:r>
            <a:r>
              <a:rPr lang="en-GB" dirty="0"/>
              <a:t>, </a:t>
            </a:r>
            <a:r>
              <a:rPr lang="en-GB" dirty="0" err="1"/>
              <a:t>în</a:t>
            </a:r>
            <a:r>
              <a:rPr lang="en-GB" dirty="0"/>
              <a:t> general, </a:t>
            </a:r>
            <a:r>
              <a:rPr lang="en-GB" dirty="0" err="1"/>
              <a:t>provocările</a:t>
            </a:r>
            <a:r>
              <a:rPr lang="en-GB" dirty="0"/>
              <a:t> la </a:t>
            </a:r>
            <a:r>
              <a:rPr lang="en-GB" dirty="0" err="1"/>
              <a:t>adresa</a:t>
            </a:r>
            <a:r>
              <a:rPr lang="en-GB" dirty="0"/>
              <a:t> </a:t>
            </a:r>
            <a:r>
              <a:rPr lang="en-GB" dirty="0" err="1"/>
              <a:t>implicării</a:t>
            </a:r>
            <a:r>
              <a:rPr lang="en-GB" dirty="0"/>
              <a:t> </a:t>
            </a:r>
            <a:r>
              <a:rPr lang="en-GB" dirty="0" err="1"/>
              <a:t>comunității</a:t>
            </a:r>
            <a:r>
              <a:rPr lang="en-GB" dirty="0"/>
              <a:t> au </a:t>
            </a:r>
            <a:r>
              <a:rPr lang="en-GB" dirty="0" err="1"/>
              <a:t>inclus</a:t>
            </a:r>
            <a:r>
              <a:rPr lang="en-GB" dirty="0"/>
              <a:t> </a:t>
            </a:r>
            <a:r>
              <a:rPr lang="en-GB" dirty="0" err="1"/>
              <a:t>dispersarea</a:t>
            </a:r>
            <a:r>
              <a:rPr lang="en-GB" dirty="0"/>
              <a:t> </a:t>
            </a:r>
            <a:r>
              <a:rPr lang="en-GB" dirty="0" err="1"/>
              <a:t>geografică</a:t>
            </a:r>
            <a:r>
              <a:rPr lang="en-GB" dirty="0"/>
              <a:t> a </a:t>
            </a:r>
            <a:r>
              <a:rPr lang="en-GB" dirty="0" err="1"/>
              <a:t>așezărilor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zonele</a:t>
            </a:r>
            <a:r>
              <a:rPr lang="en-GB" dirty="0"/>
              <a:t> </a:t>
            </a:r>
            <a:r>
              <a:rPr lang="en-GB" dirty="0" err="1"/>
              <a:t>acoperite</a:t>
            </a:r>
            <a:r>
              <a:rPr lang="en-GB" dirty="0"/>
              <a:t>, </a:t>
            </a:r>
            <a:r>
              <a:rPr lang="en-GB" dirty="0" err="1"/>
              <a:t>apatia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comunitate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neîncrederea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schimbare</a:t>
            </a:r>
            <a:r>
              <a:rPr lang="en-GB" dirty="0"/>
              <a:t> precum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experiente</a:t>
            </a:r>
            <a:r>
              <a:rPr lang="en-GB" dirty="0"/>
              <a:t> </a:t>
            </a:r>
            <a:r>
              <a:rPr lang="en-GB" dirty="0" err="1"/>
              <a:t>specifice</a:t>
            </a:r>
            <a:r>
              <a:rPr lang="en-GB" dirty="0"/>
              <a:t> ale </a:t>
            </a:r>
            <a:r>
              <a:rPr lang="en-GB" dirty="0" err="1"/>
              <a:t>relațiilor</a:t>
            </a:r>
            <a:r>
              <a:rPr lang="en-GB" dirty="0"/>
              <a:t> </a:t>
            </a:r>
            <a:r>
              <a:rPr lang="en-GB" dirty="0" err="1"/>
              <a:t>dintre</a:t>
            </a:r>
            <a:r>
              <a:rPr lang="en-GB" dirty="0"/>
              <a:t> </a:t>
            </a:r>
            <a:r>
              <a:rPr lang="en-GB" dirty="0" err="1"/>
              <a:t>comunitate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autoritatea</a:t>
            </a:r>
            <a:r>
              <a:rPr lang="en-GB" dirty="0"/>
              <a:t> </a:t>
            </a:r>
            <a:r>
              <a:rPr lang="en-GB" dirty="0" err="1"/>
              <a:t>locală</a:t>
            </a:r>
            <a:r>
              <a:rPr lang="en-GB" dirty="0"/>
              <a:t>. </a:t>
            </a:r>
          </a:p>
          <a:p>
            <a:r>
              <a:rPr lang="en-GB" dirty="0" err="1"/>
              <a:t>Principala</a:t>
            </a:r>
            <a:r>
              <a:rPr lang="en-GB" dirty="0"/>
              <a:t> </a:t>
            </a:r>
            <a:r>
              <a:rPr lang="en-GB" dirty="0" err="1"/>
              <a:t>metodă</a:t>
            </a:r>
            <a:r>
              <a:rPr lang="en-GB" dirty="0"/>
              <a:t> de </a:t>
            </a:r>
            <a:r>
              <a:rPr lang="en-GB" dirty="0" err="1"/>
              <a:t>implicare</a:t>
            </a:r>
            <a:r>
              <a:rPr lang="en-GB" dirty="0"/>
              <a:t> a </a:t>
            </a:r>
            <a:r>
              <a:rPr lang="en-GB" dirty="0" err="1"/>
              <a:t>fost</a:t>
            </a:r>
            <a:r>
              <a:rPr lang="en-GB" dirty="0"/>
              <a:t> </a:t>
            </a:r>
            <a:r>
              <a:rPr lang="en-GB" dirty="0" err="1"/>
              <a:t>văzută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reprezentarea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consiliul</a:t>
            </a:r>
            <a:r>
              <a:rPr lang="en-GB" dirty="0"/>
              <a:t> de </a:t>
            </a:r>
            <a:r>
              <a:rPr lang="en-GB" dirty="0" err="1"/>
              <a:t>administrație</a:t>
            </a:r>
            <a:r>
              <a:rPr lang="en-GB" dirty="0"/>
              <a:t> a </a:t>
            </a:r>
            <a:r>
              <a:rPr lang="en-GB" dirty="0" err="1"/>
              <a:t>diferitelor</a:t>
            </a:r>
            <a:r>
              <a:rPr lang="en-GB" dirty="0"/>
              <a:t> </a:t>
            </a:r>
            <a:r>
              <a:rPr lang="en-GB" dirty="0" err="1"/>
              <a:t>sectoare</a:t>
            </a:r>
            <a:r>
              <a:rPr lang="en-GB" dirty="0"/>
              <a:t> ale </a:t>
            </a:r>
            <a:r>
              <a:rPr lang="en-GB" dirty="0" err="1"/>
              <a:t>comunității</a:t>
            </a:r>
            <a:r>
              <a:rPr lang="en-GB" dirty="0"/>
              <a:t>, </a:t>
            </a:r>
            <a:r>
              <a:rPr lang="en-GB" dirty="0" err="1"/>
              <a:t>raportarea</a:t>
            </a:r>
            <a:r>
              <a:rPr lang="en-GB" dirty="0"/>
              <a:t> </a:t>
            </a:r>
            <a:r>
              <a:rPr lang="en-GB" dirty="0" err="1"/>
              <a:t>progreselor</a:t>
            </a:r>
            <a:r>
              <a:rPr lang="en-GB" dirty="0"/>
              <a:t> </a:t>
            </a:r>
            <a:r>
              <a:rPr lang="en-GB" dirty="0" err="1"/>
              <a:t>prin</a:t>
            </a:r>
            <a:r>
              <a:rPr lang="en-GB" dirty="0"/>
              <a:t> </a:t>
            </a:r>
            <a:r>
              <a:rPr lang="en-GB" dirty="0" err="1"/>
              <a:t>buletine</a:t>
            </a:r>
            <a:r>
              <a:rPr lang="en-GB" dirty="0"/>
              <a:t> informative, </a:t>
            </a:r>
            <a:r>
              <a:rPr lang="en-GB" dirty="0" err="1"/>
              <a:t>evenimente</a:t>
            </a:r>
            <a:r>
              <a:rPr lang="en-GB" dirty="0"/>
              <a:t>, </a:t>
            </a:r>
            <a:r>
              <a:rPr lang="en-GB" dirty="0" err="1"/>
              <a:t>rapoarte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ziarele</a:t>
            </a:r>
            <a:r>
              <a:rPr lang="en-GB" dirty="0"/>
              <a:t> locale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consultări</a:t>
            </a:r>
            <a:r>
              <a:rPr lang="en-GB" dirty="0"/>
              <a:t> </a:t>
            </a:r>
            <a:r>
              <a:rPr lang="en-GB" dirty="0" err="1"/>
              <a:t>publice</a:t>
            </a:r>
            <a:endParaRPr lang="en-GB" sz="2400" b="1" dirty="0">
              <a:solidFill>
                <a:srgbClr val="7F4182"/>
              </a:solidFill>
            </a:endParaRPr>
          </a:p>
        </p:txBody>
      </p:sp>
      <p:pic>
        <p:nvPicPr>
          <p:cNvPr id="7" name="Picture Placeholder 6" descr="Birds on power lines">
            <a:extLst>
              <a:ext uri="{FF2B5EF4-FFF2-40B4-BE49-F238E27FC236}">
                <a16:creationId xmlns:a16="http://schemas.microsoft.com/office/drawing/2014/main" id="{35997FF6-4FF8-4F8D-AC7B-AA6A0859A2B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112" r="341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94603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EXPERIENȚA GALEZĂ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4687772"/>
          </a:xfrm>
        </p:spPr>
        <p:txBody>
          <a:bodyPr/>
          <a:lstStyle/>
          <a:p>
            <a:endParaRPr lang="en-GB" sz="900" dirty="0"/>
          </a:p>
          <a:p>
            <a:r>
              <a:rPr lang="it-IT" b="1" dirty="0">
                <a:solidFill>
                  <a:srgbClr val="7F4182"/>
                </a:solidFill>
              </a:rPr>
              <a:t>Provocările cu care se confruntă grupurile </a:t>
            </a:r>
            <a:r>
              <a:rPr lang="en-GB" dirty="0"/>
              <a:t>au </a:t>
            </a:r>
            <a:r>
              <a:rPr lang="en-GB" dirty="0" err="1"/>
              <a:t>inclus</a:t>
            </a:r>
            <a:r>
              <a:rPr lang="en-GB" dirty="0"/>
              <a:t>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Coordonarea</a:t>
            </a:r>
            <a:r>
              <a:rPr lang="en-GB" dirty="0"/>
              <a:t> </a:t>
            </a:r>
            <a:r>
              <a:rPr lang="en-GB" dirty="0" err="1"/>
              <a:t>mai</a:t>
            </a:r>
            <a:r>
              <a:rPr lang="en-GB" dirty="0"/>
              <a:t> </a:t>
            </a:r>
            <a:r>
              <a:rPr lang="en-GB" dirty="0" err="1"/>
              <a:t>multor</a:t>
            </a:r>
            <a:r>
              <a:rPr lang="en-GB" dirty="0"/>
              <a:t> </a:t>
            </a:r>
            <a:r>
              <a:rPr lang="en-GB" dirty="0" err="1"/>
              <a:t>persoane</a:t>
            </a:r>
            <a:r>
              <a:rPr lang="en-GB" dirty="0"/>
              <a:t>, </a:t>
            </a:r>
            <a:r>
              <a:rPr lang="en-GB" dirty="0" err="1"/>
              <a:t>grupuri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inițiative</a:t>
            </a:r>
            <a:r>
              <a:rPr lang="en-GB" dirty="0"/>
              <a:t> – </a:t>
            </a:r>
            <a:r>
              <a:rPr lang="en-GB" dirty="0" err="1"/>
              <a:t>majoritatea</a:t>
            </a:r>
            <a:r>
              <a:rPr lang="en-GB" dirty="0"/>
              <a:t> </a:t>
            </a:r>
            <a:r>
              <a:rPr lang="en-GB" dirty="0" err="1"/>
              <a:t>lucrând</a:t>
            </a:r>
            <a:r>
              <a:rPr lang="en-GB" dirty="0"/>
              <a:t> pe </a:t>
            </a:r>
            <a:r>
              <a:rPr lang="en-GB" dirty="0" err="1"/>
              <a:t>bază</a:t>
            </a:r>
            <a:r>
              <a:rPr lang="en-GB" dirty="0"/>
              <a:t> </a:t>
            </a:r>
            <a:r>
              <a:rPr lang="en-GB" dirty="0" err="1"/>
              <a:t>voluntară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fara</a:t>
            </a:r>
            <a:r>
              <a:rPr lang="en-GB" dirty="0"/>
              <a:t> </a:t>
            </a:r>
            <a:r>
              <a:rPr lang="en-GB" dirty="0" err="1"/>
              <a:t>controlul</a:t>
            </a:r>
            <a:r>
              <a:rPr lang="en-GB" dirty="0"/>
              <a:t> direct al </a:t>
            </a:r>
            <a:r>
              <a:rPr lang="en-GB" dirty="0" err="1"/>
              <a:t>grupului</a:t>
            </a:r>
            <a:r>
              <a:rPr lang="en-GB" dirty="0"/>
              <a:t>.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Menținerea</a:t>
            </a:r>
            <a:r>
              <a:rPr lang="en-GB" dirty="0"/>
              <a:t> </a:t>
            </a:r>
            <a:r>
              <a:rPr lang="en-GB" dirty="0" err="1"/>
              <a:t>impulsului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mod special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cazul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care </a:t>
            </a:r>
            <a:r>
              <a:rPr lang="en-GB" dirty="0" err="1"/>
              <a:t>proiectele</a:t>
            </a:r>
            <a:r>
              <a:rPr lang="en-GB" dirty="0"/>
              <a:t> </a:t>
            </a:r>
            <a:r>
              <a:rPr lang="en-GB" dirty="0" err="1"/>
              <a:t>durează</a:t>
            </a:r>
            <a:r>
              <a:rPr lang="en-GB" dirty="0"/>
              <a:t> </a:t>
            </a:r>
            <a:r>
              <a:rPr lang="en-GB" dirty="0" err="1"/>
              <a:t>mult</a:t>
            </a:r>
            <a:r>
              <a:rPr lang="en-GB" dirty="0"/>
              <a:t> </a:t>
            </a:r>
            <a:r>
              <a:rPr lang="en-GB" dirty="0" err="1"/>
              <a:t>timp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a se </a:t>
            </a:r>
            <a:r>
              <a:rPr lang="en-GB" dirty="0" err="1"/>
              <a:t>concretiza</a:t>
            </a:r>
            <a:r>
              <a:rPr lang="en-GB" dirty="0"/>
              <a:t>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it-IT" dirty="0"/>
              <a:t>A fi diplomat și politic în contextul dinamicii complexe a comunităților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Dificultatea</a:t>
            </a:r>
            <a:r>
              <a:rPr lang="en-GB" dirty="0"/>
              <a:t> </a:t>
            </a:r>
            <a:r>
              <a:rPr lang="en-GB" dirty="0" err="1"/>
              <a:t>inevitabilă</a:t>
            </a:r>
            <a:r>
              <a:rPr lang="en-GB" dirty="0"/>
              <a:t> de a nu fi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măsură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</a:t>
            </a:r>
            <a:r>
              <a:rPr lang="en-GB" dirty="0" err="1"/>
              <a:t>implicati</a:t>
            </a:r>
            <a:r>
              <a:rPr lang="en-GB" dirty="0"/>
              <a:t> pe </a:t>
            </a:r>
            <a:r>
              <a:rPr lang="en-GB" dirty="0" err="1"/>
              <a:t>toată</a:t>
            </a:r>
            <a:r>
              <a:rPr lang="en-GB" dirty="0"/>
              <a:t> </a:t>
            </a:r>
            <a:r>
              <a:rPr lang="en-GB" dirty="0" err="1"/>
              <a:t>lumea</a:t>
            </a:r>
            <a:r>
              <a:rPr lang="en-GB" dirty="0"/>
              <a:t>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 err="1"/>
              <a:t>Incertitudine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ceea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privește</a:t>
            </a:r>
            <a:r>
              <a:rPr lang="en-GB" dirty="0"/>
              <a:t> </a:t>
            </a:r>
            <a:r>
              <a:rPr lang="en-GB" dirty="0" err="1"/>
              <a:t>finanțarea</a:t>
            </a:r>
            <a:r>
              <a:rPr lang="en-GB" dirty="0"/>
              <a:t> de </a:t>
            </a:r>
            <a:r>
              <a:rPr lang="en-GB" dirty="0" err="1"/>
              <a:t>bază</a:t>
            </a:r>
            <a:r>
              <a:rPr lang="en-GB" dirty="0"/>
              <a:t> </a:t>
            </a:r>
            <a:r>
              <a:rPr lang="en-GB" dirty="0" err="1"/>
              <a:t>viitoare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sustenabilitatea</a:t>
            </a:r>
            <a:endParaRPr lang="en-GB" b="1" dirty="0">
              <a:solidFill>
                <a:srgbClr val="7F4182"/>
              </a:solidFill>
            </a:endParaRPr>
          </a:p>
        </p:txBody>
      </p:sp>
      <p:pic>
        <p:nvPicPr>
          <p:cNvPr id="7" name="Picture Placeholder 6" descr="Geometric shapes on a wooden background">
            <a:extLst>
              <a:ext uri="{FF2B5EF4-FFF2-40B4-BE49-F238E27FC236}">
                <a16:creationId xmlns:a16="http://schemas.microsoft.com/office/drawing/2014/main" id="{CBB6F62E-848F-45FA-85BD-4197CDF7D5D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088" r="34088"/>
          <a:stretch/>
        </p:blipFill>
        <p:spPr>
          <a:xfrm flipH="1">
            <a:off x="0" y="-11430"/>
            <a:ext cx="3279963" cy="6869430"/>
          </a:xfrm>
        </p:spPr>
      </p:pic>
    </p:spTree>
    <p:extLst>
      <p:ext uri="{BB962C8B-B14F-4D97-AF65-F5344CB8AC3E}">
        <p14:creationId xmlns:p14="http://schemas.microsoft.com/office/powerpoint/2010/main" val="8400193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159748-13D7-46F9-A08B-3C94975CA9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568534"/>
            <a:ext cx="11545518" cy="1467776"/>
          </a:xfrm>
        </p:spPr>
        <p:txBody>
          <a:bodyPr>
            <a:normAutofit/>
          </a:bodyPr>
          <a:lstStyle/>
          <a:p>
            <a:r>
              <a:rPr lang="en-IE" dirty="0" err="1"/>
              <a:t>Întârzierile</a:t>
            </a:r>
            <a:r>
              <a:rPr lang="en-IE" dirty="0"/>
              <a:t> de </a:t>
            </a:r>
            <a:r>
              <a:rPr lang="en-IE" dirty="0" err="1"/>
              <a:t>timp</a:t>
            </a:r>
            <a:r>
              <a:rPr lang="en-IE" dirty="0"/>
              <a:t>, </a:t>
            </a:r>
            <a:r>
              <a:rPr lang="en-IE" dirty="0" err="1"/>
              <a:t>depășirile</a:t>
            </a:r>
            <a:r>
              <a:rPr lang="en-IE" dirty="0"/>
              <a:t> de </a:t>
            </a:r>
            <a:r>
              <a:rPr lang="en-IE" dirty="0" err="1"/>
              <a:t>buget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conflictele</a:t>
            </a:r>
            <a:r>
              <a:rPr lang="en-IE" dirty="0"/>
              <a:t> pot </a:t>
            </a:r>
            <a:r>
              <a:rPr lang="en-IE" dirty="0" err="1"/>
              <a:t>opri</a:t>
            </a:r>
            <a:r>
              <a:rPr lang="en-IE" dirty="0"/>
              <a:t> 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încetini</a:t>
            </a:r>
            <a:r>
              <a:rPr lang="en-IE" dirty="0"/>
              <a:t> </a:t>
            </a:r>
            <a:r>
              <a:rPr lang="en-IE" dirty="0" err="1"/>
              <a:t>succesul</a:t>
            </a:r>
            <a:r>
              <a:rPr lang="en-IE" dirty="0"/>
              <a:t> </a:t>
            </a:r>
            <a:r>
              <a:rPr lang="en-IE" dirty="0" err="1"/>
              <a:t>proiectului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această</a:t>
            </a:r>
            <a:r>
              <a:rPr lang="en-IE" dirty="0"/>
              <a:t> </a:t>
            </a:r>
            <a:r>
              <a:rPr lang="en-IE" dirty="0" err="1"/>
              <a:t>secțiune</a:t>
            </a:r>
            <a:r>
              <a:rPr lang="en-IE" dirty="0"/>
              <a:t>, </a:t>
            </a:r>
            <a:r>
              <a:rPr lang="en-IE" dirty="0" err="1"/>
              <a:t>vă</a:t>
            </a:r>
            <a:r>
              <a:rPr lang="en-IE" dirty="0"/>
              <a:t> </a:t>
            </a:r>
            <a:r>
              <a:rPr lang="en-IE" dirty="0" err="1"/>
              <a:t>oferim</a:t>
            </a:r>
            <a:r>
              <a:rPr lang="en-IE" dirty="0"/>
              <a:t> </a:t>
            </a:r>
            <a:r>
              <a:rPr lang="en-IE" dirty="0" err="1"/>
              <a:t>câteva</a:t>
            </a:r>
            <a:r>
              <a:rPr lang="en-IE" dirty="0"/>
              <a:t> </a:t>
            </a:r>
            <a:r>
              <a:rPr lang="en-IE" dirty="0" err="1"/>
              <a:t>sfaturi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evitarea</a:t>
            </a:r>
            <a:r>
              <a:rPr lang="en-IE" dirty="0"/>
              <a:t>/</a:t>
            </a:r>
            <a:r>
              <a:rPr lang="en-IE" dirty="0" err="1"/>
              <a:t>depășirea</a:t>
            </a:r>
            <a:r>
              <a:rPr lang="en-IE" dirty="0"/>
              <a:t> </a:t>
            </a:r>
            <a:r>
              <a:rPr lang="en-IE" dirty="0" err="1"/>
              <a:t>acestor</a:t>
            </a:r>
            <a:r>
              <a:rPr lang="en-IE" dirty="0"/>
              <a:t> </a:t>
            </a:r>
            <a:r>
              <a:rPr lang="en-IE" dirty="0" err="1"/>
              <a:t>provocări</a:t>
            </a:r>
            <a:r>
              <a:rPr lang="en-IE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A2CD7-ACA3-42D1-B1A4-153C2536E28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82305"/>
            <a:ext cx="11545518" cy="1375395"/>
          </a:xfrm>
        </p:spPr>
        <p:txBody>
          <a:bodyPr/>
          <a:lstStyle/>
          <a:p>
            <a:r>
              <a:rPr lang="it-IT" sz="4800" dirty="0"/>
              <a:t>SECȚIUNEA UNU: BARIERE COMUNE ÎN CALEA SUCCESULUI ȘI CUM SĂ LE DEPĂȘIM</a:t>
            </a:r>
            <a:endParaRPr lang="en-US" sz="4800" dirty="0"/>
          </a:p>
        </p:txBody>
      </p:sp>
      <p:pic>
        <p:nvPicPr>
          <p:cNvPr id="7" name="Picture Placeholder 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8DDF633-269F-4863-B93D-A4A68E4268A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62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8247019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REALITATEA – ÎNTÂRZIERI DE TIMP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79963" y="1565246"/>
            <a:ext cx="8725990" cy="3975101"/>
          </a:xfrm>
        </p:spPr>
        <p:txBody>
          <a:bodyPr/>
          <a:lstStyle/>
          <a:p>
            <a:endParaRPr lang="en-GB" sz="900" dirty="0"/>
          </a:p>
          <a:p>
            <a:r>
              <a:rPr lang="en-GB" sz="2400" dirty="0" err="1"/>
              <a:t>Durata</a:t>
            </a:r>
            <a:r>
              <a:rPr lang="en-GB" sz="2400" dirty="0"/>
              <a:t> </a:t>
            </a:r>
            <a:r>
              <a:rPr lang="en-GB" sz="2400" dirty="0" err="1"/>
              <a:t>maximă</a:t>
            </a:r>
            <a:r>
              <a:rPr lang="en-GB" sz="2400" dirty="0"/>
              <a:t> a </a:t>
            </a:r>
            <a:r>
              <a:rPr lang="en-GB" sz="2400" dirty="0" err="1"/>
              <a:t>intervalului</a:t>
            </a:r>
            <a:r>
              <a:rPr lang="en-GB" sz="2400" dirty="0"/>
              <a:t> de </a:t>
            </a:r>
            <a:r>
              <a:rPr lang="en-GB" sz="2400" dirty="0" err="1"/>
              <a:t>timp</a:t>
            </a:r>
            <a:r>
              <a:rPr lang="en-GB" sz="2400" dirty="0"/>
              <a:t> </a:t>
            </a:r>
            <a:r>
              <a:rPr lang="en-GB" sz="2400" dirty="0" err="1"/>
              <a:t>implicat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dezvoltarea</a:t>
            </a:r>
            <a:r>
              <a:rPr lang="en-GB" sz="2400" dirty="0"/>
              <a:t> </a:t>
            </a:r>
            <a:r>
              <a:rPr lang="en-GB" sz="2400" dirty="0" err="1"/>
              <a:t>comunității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partea</a:t>
            </a:r>
            <a:r>
              <a:rPr lang="en-GB" sz="2400" dirty="0"/>
              <a:t> </a:t>
            </a:r>
            <a:r>
              <a:rPr lang="en-GB" sz="2400" dirty="0" err="1"/>
              <a:t>economică</a:t>
            </a:r>
            <a:r>
              <a:rPr lang="en-GB" sz="2400" dirty="0"/>
              <a:t> </a:t>
            </a:r>
            <a:r>
              <a:rPr lang="en-GB" sz="2400" dirty="0" err="1"/>
              <a:t>trebuie</a:t>
            </a:r>
            <a:r>
              <a:rPr lang="en-GB" sz="2400" dirty="0"/>
              <a:t> </a:t>
            </a:r>
            <a:r>
              <a:rPr lang="en-GB" sz="2400" dirty="0" err="1"/>
              <a:t>să</a:t>
            </a:r>
            <a:r>
              <a:rPr lang="en-GB" sz="2400" dirty="0"/>
              <a:t> fie </a:t>
            </a:r>
            <a:r>
              <a:rPr lang="en-GB" sz="2400" dirty="0" err="1"/>
              <a:t>întotdeauna</a:t>
            </a:r>
            <a:r>
              <a:rPr lang="en-GB" sz="2400" dirty="0"/>
              <a:t> </a:t>
            </a:r>
            <a:r>
              <a:rPr lang="en-GB" sz="2400" dirty="0" err="1"/>
              <a:t>amintită</a:t>
            </a:r>
            <a:r>
              <a:rPr lang="en-GB" sz="2400" dirty="0"/>
              <a:t>. Cele </a:t>
            </a:r>
            <a:r>
              <a:rPr lang="en-GB" sz="2400" dirty="0" err="1"/>
              <a:t>mai</a:t>
            </a:r>
            <a:r>
              <a:rPr lang="en-GB" sz="2400" dirty="0"/>
              <a:t> </a:t>
            </a:r>
            <a:r>
              <a:rPr lang="en-GB" sz="2400" dirty="0" err="1"/>
              <a:t>mari</a:t>
            </a:r>
            <a:r>
              <a:rPr lang="en-GB" sz="2400" dirty="0"/>
              <a:t> </a:t>
            </a:r>
            <a:r>
              <a:rPr lang="en-GB" sz="2400" dirty="0" err="1"/>
              <a:t>succese</a:t>
            </a:r>
            <a:r>
              <a:rPr lang="en-GB" sz="2400" dirty="0"/>
              <a:t> se </a:t>
            </a:r>
            <a:r>
              <a:rPr lang="en-GB" sz="2400" dirty="0" err="1"/>
              <a:t>găsesc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comunitățile</a:t>
            </a:r>
            <a:r>
              <a:rPr lang="en-GB" sz="2400" dirty="0"/>
              <a:t> care au </a:t>
            </a:r>
            <a:r>
              <a:rPr lang="en-GB" sz="2400" dirty="0" err="1"/>
              <a:t>fost</a:t>
            </a:r>
            <a:r>
              <a:rPr lang="en-GB" sz="2400" dirty="0"/>
              <a:t> </a:t>
            </a:r>
            <a:r>
              <a:rPr lang="en-GB" sz="2400" dirty="0" err="1"/>
              <a:t>angajate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</a:t>
            </a:r>
            <a:r>
              <a:rPr lang="en-GB" sz="2400" dirty="0" err="1"/>
              <a:t>procesele</a:t>
            </a:r>
            <a:r>
              <a:rPr lang="en-GB" sz="2400" dirty="0"/>
              <a:t> de </a:t>
            </a:r>
            <a:r>
              <a:rPr lang="en-GB" sz="2400" dirty="0" err="1"/>
              <a:t>dezvoltare</a:t>
            </a:r>
            <a:r>
              <a:rPr lang="en-GB" sz="2400" dirty="0"/>
              <a:t> </a:t>
            </a:r>
            <a:r>
              <a:rPr lang="en-GB" sz="2400" dirty="0" err="1"/>
              <a:t>pentru</a:t>
            </a:r>
            <a:r>
              <a:rPr lang="en-GB" sz="2400" dirty="0"/>
              <a:t> o </a:t>
            </a:r>
            <a:r>
              <a:rPr lang="en-GB" sz="2400" dirty="0" err="1"/>
              <a:t>lungă</a:t>
            </a:r>
            <a:r>
              <a:rPr lang="en-GB" sz="2400" dirty="0"/>
              <a:t> </a:t>
            </a:r>
            <a:r>
              <a:rPr lang="en-GB" sz="2400" dirty="0" err="1"/>
              <a:t>perioadă</a:t>
            </a:r>
            <a:r>
              <a:rPr lang="en-GB" sz="2400" dirty="0"/>
              <a:t> de </a:t>
            </a:r>
            <a:r>
              <a:rPr lang="en-GB" sz="2400" dirty="0" err="1"/>
              <a:t>timp</a:t>
            </a:r>
            <a:r>
              <a:rPr lang="en-GB" sz="2400" dirty="0"/>
              <a:t> (</a:t>
            </a:r>
            <a:r>
              <a:rPr lang="en-GB" sz="2400" dirty="0" err="1"/>
              <a:t>deși</a:t>
            </a:r>
            <a:r>
              <a:rPr lang="en-GB" sz="2400" dirty="0"/>
              <a:t>, </a:t>
            </a:r>
            <a:r>
              <a:rPr lang="en-GB" sz="2400" dirty="0" err="1"/>
              <a:t>desigur</a:t>
            </a:r>
            <a:r>
              <a:rPr lang="en-GB" sz="2400" dirty="0"/>
              <a:t>, </a:t>
            </a:r>
            <a:r>
              <a:rPr lang="en-GB" sz="2400" dirty="0" err="1"/>
              <a:t>longevitatea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sine nu </a:t>
            </a:r>
            <a:r>
              <a:rPr lang="en-GB" sz="2400" dirty="0" err="1"/>
              <a:t>este</a:t>
            </a:r>
            <a:r>
              <a:rPr lang="en-GB" sz="2400" dirty="0"/>
              <a:t> o </a:t>
            </a:r>
            <a:r>
              <a:rPr lang="en-GB" sz="2400" dirty="0" err="1"/>
              <a:t>garanție</a:t>
            </a:r>
            <a:r>
              <a:rPr lang="en-GB" sz="2400" dirty="0"/>
              <a:t> a </a:t>
            </a:r>
            <a:r>
              <a:rPr lang="en-GB" sz="2400" dirty="0" err="1"/>
              <a:t>succesului</a:t>
            </a:r>
            <a:r>
              <a:rPr lang="en-GB" sz="2400" dirty="0"/>
              <a:t> de </a:t>
            </a:r>
            <a:r>
              <a:rPr lang="en-GB" sz="2400" dirty="0" err="1"/>
              <a:t>grup</a:t>
            </a:r>
            <a:r>
              <a:rPr lang="en-GB" sz="2400" dirty="0"/>
              <a:t>). </a:t>
            </a:r>
          </a:p>
          <a:p>
            <a:endParaRPr lang="en-GB" dirty="0"/>
          </a:p>
          <a:p>
            <a:r>
              <a:rPr lang="en-US" dirty="0" err="1"/>
              <a:t>Întârzierile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 pot fi </a:t>
            </a:r>
            <a:r>
              <a:rPr lang="en-US" dirty="0" err="1"/>
              <a:t>semnificative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unele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cu </a:t>
            </a:r>
            <a:r>
              <a:rPr lang="en-US" dirty="0" err="1"/>
              <a:t>modalități</a:t>
            </a:r>
            <a:r>
              <a:rPr lang="en-US" dirty="0"/>
              <a:t> de </a:t>
            </a:r>
            <a:r>
              <a:rPr lang="en-US" dirty="0" err="1"/>
              <a:t>finanțare</a:t>
            </a:r>
            <a:r>
              <a:rPr lang="en-US" dirty="0"/>
              <a:t> care </a:t>
            </a:r>
            <a:r>
              <a:rPr lang="en-US" dirty="0" err="1"/>
              <a:t>necesită</a:t>
            </a:r>
            <a:r>
              <a:rPr lang="en-US" dirty="0"/>
              <a:t> </a:t>
            </a:r>
            <a:r>
              <a:rPr lang="en-US" dirty="0" err="1"/>
              <a:t>finalizarea</a:t>
            </a:r>
            <a:r>
              <a:rPr lang="en-US" dirty="0"/>
              <a:t> </a:t>
            </a:r>
            <a:r>
              <a:rPr lang="en-US" dirty="0" err="1"/>
              <a:t>lucrărilor</a:t>
            </a:r>
            <a:r>
              <a:rPr lang="en-US" dirty="0"/>
              <a:t>/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până</a:t>
            </a:r>
            <a:r>
              <a:rPr lang="en-US" dirty="0"/>
              <a:t> la o </a:t>
            </a:r>
            <a:r>
              <a:rPr lang="en-US" dirty="0" err="1"/>
              <a:t>anumită</a:t>
            </a:r>
            <a:r>
              <a:rPr lang="en-US" dirty="0"/>
              <a:t> </a:t>
            </a:r>
            <a:r>
              <a:rPr lang="en-US" dirty="0" err="1"/>
              <a:t>dată</a:t>
            </a:r>
            <a:r>
              <a:rPr lang="en-US" dirty="0"/>
              <a:t>.</a:t>
            </a:r>
            <a:endParaRPr lang="en-IE" dirty="0"/>
          </a:p>
          <a:p>
            <a:endParaRPr lang="en-IE" sz="2400" dirty="0"/>
          </a:p>
        </p:txBody>
      </p:sp>
      <p:pic>
        <p:nvPicPr>
          <p:cNvPr id="34" name="Picture Placeholder 33" descr="Stopwatch with time motion blur">
            <a:extLst>
              <a:ext uri="{FF2B5EF4-FFF2-40B4-BE49-F238E27FC236}">
                <a16:creationId xmlns:a16="http://schemas.microsoft.com/office/drawing/2014/main" id="{820B2616-5AF1-44B2-9AA3-7B81D2C3732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14190" r="141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0865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300"/>
            <a:ext cx="10029825" cy="5762336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 err="1"/>
              <a:t>Odată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dați</a:t>
            </a:r>
            <a:r>
              <a:rPr lang="en-US" dirty="0"/>
              <a:t> </a:t>
            </a:r>
            <a:r>
              <a:rPr lang="en-US" dirty="0" err="1"/>
              <a:t>seama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există</a:t>
            </a:r>
            <a:r>
              <a:rPr lang="en-US" dirty="0"/>
              <a:t> o </a:t>
            </a:r>
            <a:r>
              <a:rPr lang="en-US" dirty="0" err="1"/>
              <a:t>întârziere</a:t>
            </a:r>
            <a:r>
              <a:rPr lang="en-US" dirty="0"/>
              <a:t>,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se </a:t>
            </a:r>
            <a:r>
              <a:rPr lang="en-US" dirty="0" err="1"/>
              <a:t>organizeze</a:t>
            </a:r>
            <a:r>
              <a:rPr lang="en-US" dirty="0"/>
              <a:t> o </a:t>
            </a:r>
            <a:r>
              <a:rPr lang="en-US" dirty="0" err="1"/>
              <a:t>ședință</a:t>
            </a:r>
            <a:r>
              <a:rPr lang="en-US" dirty="0"/>
              <a:t> de </a:t>
            </a:r>
            <a:r>
              <a:rPr lang="en-US" dirty="0" err="1"/>
              <a:t>comitet</a:t>
            </a:r>
            <a:r>
              <a:rPr lang="en-US" dirty="0"/>
              <a:t>. </a:t>
            </a:r>
            <a:r>
              <a:rPr lang="en-US" dirty="0" err="1"/>
              <a:t>Informați</a:t>
            </a:r>
            <a:r>
              <a:rPr lang="en-US" dirty="0"/>
              <a:t> </a:t>
            </a:r>
            <a:r>
              <a:rPr lang="en-US" dirty="0" err="1"/>
              <a:t>toți</a:t>
            </a:r>
            <a:r>
              <a:rPr lang="en-US" dirty="0"/>
              <a:t> </a:t>
            </a:r>
            <a:r>
              <a:rPr lang="en-US" dirty="0" err="1"/>
              <a:t>membrii</a:t>
            </a:r>
            <a:r>
              <a:rPr lang="en-US" dirty="0"/>
              <a:t> care </a:t>
            </a:r>
            <a:r>
              <a:rPr lang="en-US" dirty="0" err="1"/>
              <a:t>lucrează</a:t>
            </a:r>
            <a:r>
              <a:rPr lang="en-US" dirty="0"/>
              <a:t> la </a:t>
            </a:r>
            <a:r>
              <a:rPr lang="en-US" dirty="0" err="1"/>
              <a:t>proiect</a:t>
            </a:r>
            <a:r>
              <a:rPr lang="en-US" dirty="0"/>
              <a:t> cu </a:t>
            </a:r>
            <a:r>
              <a:rPr lang="en-US" dirty="0" err="1"/>
              <a:t>privire</a:t>
            </a:r>
            <a:r>
              <a:rPr lang="en-US" dirty="0"/>
              <a:t> la </a:t>
            </a:r>
            <a:r>
              <a:rPr lang="en-US" dirty="0" err="1"/>
              <a:t>întârziere</a:t>
            </a:r>
            <a:r>
              <a:rPr lang="en-US" dirty="0"/>
              <a:t>, </a:t>
            </a:r>
            <a:r>
              <a:rPr lang="en-US" dirty="0" err="1"/>
              <a:t>inclusiv</a:t>
            </a:r>
            <a:r>
              <a:rPr lang="en-US" dirty="0"/>
              <a:t> </a:t>
            </a:r>
            <a:r>
              <a:rPr lang="en-US" dirty="0" err="1"/>
              <a:t>detalii</a:t>
            </a:r>
            <a:r>
              <a:rPr lang="en-US" dirty="0"/>
              <a:t>, care </a:t>
            </a:r>
            <a:r>
              <a:rPr lang="en-US" dirty="0" err="1"/>
              <a:t>ar</a:t>
            </a:r>
            <a:r>
              <a:rPr lang="en-US" dirty="0"/>
              <a:t> fi </a:t>
            </a:r>
            <a:r>
              <a:rPr lang="en-US" dirty="0" err="1"/>
              <a:t>factorii</a:t>
            </a:r>
            <a:r>
              <a:rPr lang="en-US" dirty="0"/>
              <a:t> care </a:t>
            </a:r>
            <a:r>
              <a:rPr lang="en-US" dirty="0" err="1"/>
              <a:t>contribuie</a:t>
            </a:r>
            <a:r>
              <a:rPr lang="en-US" dirty="0"/>
              <a:t> la </a:t>
            </a:r>
            <a:r>
              <a:rPr lang="en-US" dirty="0" err="1"/>
              <a:t>suspendare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cât</a:t>
            </a:r>
            <a:r>
              <a:rPr lang="en-US" dirty="0"/>
              <a:t> de in </a:t>
            </a:r>
            <a:r>
              <a:rPr lang="en-US" dirty="0" err="1"/>
              <a:t>urma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. </a:t>
            </a:r>
          </a:p>
          <a:p>
            <a:pPr marL="457200" indent="-457200">
              <a:buAutoNum type="arabicPeriod"/>
            </a:pPr>
            <a:r>
              <a:rPr lang="en-US" dirty="0" err="1"/>
              <a:t>Cereți</a:t>
            </a:r>
            <a:r>
              <a:rPr lang="en-US" dirty="0"/>
              <a:t> </a:t>
            </a:r>
            <a:r>
              <a:rPr lang="en-US" dirty="0" err="1"/>
              <a:t>informații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idei</a:t>
            </a:r>
            <a:r>
              <a:rPr lang="en-US" dirty="0"/>
              <a:t> </a:t>
            </a:r>
            <a:r>
              <a:rPr lang="en-US" dirty="0" err="1"/>
              <a:t>despre</a:t>
            </a:r>
            <a:r>
              <a:rPr lang="en-US" dirty="0"/>
              <a:t> cum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ajungeți</a:t>
            </a:r>
            <a:r>
              <a:rPr lang="en-US" dirty="0"/>
              <a:t> cu </a:t>
            </a:r>
            <a:r>
              <a:rPr lang="en-US" dirty="0" err="1"/>
              <a:t>proiectul</a:t>
            </a:r>
            <a:r>
              <a:rPr lang="en-US" dirty="0"/>
              <a:t> la </a:t>
            </a:r>
            <a:r>
              <a:rPr lang="en-US" dirty="0" err="1"/>
              <a:t>zi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planificați</a:t>
            </a:r>
            <a:r>
              <a:rPr lang="en-US" dirty="0"/>
              <a:t> un curs de </a:t>
            </a:r>
            <a:r>
              <a:rPr lang="en-US" dirty="0" err="1"/>
              <a:t>acțiune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viitor</a:t>
            </a:r>
            <a:r>
              <a:rPr lang="en-US" dirty="0"/>
              <a:t>. </a:t>
            </a:r>
          </a:p>
          <a:p>
            <a:pPr marL="457200" indent="-457200">
              <a:buAutoNum type="arabicPeriod"/>
            </a:pP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veți</a:t>
            </a:r>
            <a:r>
              <a:rPr lang="en-US" dirty="0"/>
              <a:t> </a:t>
            </a:r>
            <a:r>
              <a:rPr lang="en-US" dirty="0" err="1"/>
              <a:t>solicita</a:t>
            </a:r>
            <a:r>
              <a:rPr lang="en-US" dirty="0"/>
              <a:t> </a:t>
            </a:r>
            <a:r>
              <a:rPr lang="en-US" dirty="0" err="1"/>
              <a:t>lucrări</a:t>
            </a:r>
            <a:r>
              <a:rPr lang="en-US" dirty="0"/>
              <a:t> </a:t>
            </a:r>
            <a:r>
              <a:rPr lang="en-US" dirty="0" err="1"/>
              <a:t>suplimentare</a:t>
            </a:r>
            <a:r>
              <a:rPr lang="en-US" dirty="0"/>
              <a:t> din </a:t>
            </a:r>
            <a:r>
              <a:rPr lang="en-US" dirty="0" err="1"/>
              <a:t>partea</a:t>
            </a:r>
            <a:r>
              <a:rPr lang="en-US" dirty="0"/>
              <a:t> </a:t>
            </a:r>
            <a:r>
              <a:rPr lang="en-US" dirty="0" err="1"/>
              <a:t>membrilor</a:t>
            </a:r>
            <a:r>
              <a:rPr lang="en-US" dirty="0"/>
              <a:t> </a:t>
            </a:r>
            <a:r>
              <a:rPr lang="en-US" dirty="0" err="1"/>
              <a:t>comitetului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a </a:t>
            </a:r>
            <a:r>
              <a:rPr lang="en-US" dirty="0" err="1"/>
              <a:t>resurselor</a:t>
            </a:r>
            <a:r>
              <a:rPr lang="en-US" dirty="0"/>
              <a:t> </a:t>
            </a:r>
            <a:r>
              <a:rPr lang="en-US" dirty="0" err="1"/>
              <a:t>suplimentare</a:t>
            </a:r>
            <a:r>
              <a:rPr lang="en-US" dirty="0"/>
              <a:t>, </a:t>
            </a:r>
            <a:r>
              <a:rPr lang="en-US" dirty="0" err="1"/>
              <a:t>faceți</a:t>
            </a:r>
            <a:r>
              <a:rPr lang="en-US" dirty="0"/>
              <a:t> </a:t>
            </a:r>
            <a:r>
              <a:rPr lang="en-US" dirty="0" err="1"/>
              <a:t>cunoscut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, de </a:t>
            </a:r>
            <a:r>
              <a:rPr lang="en-US" dirty="0" err="1"/>
              <a:t>asemenea</a:t>
            </a:r>
            <a:r>
              <a:rPr lang="en-US" dirty="0"/>
              <a:t>. </a:t>
            </a:r>
            <a:r>
              <a:rPr lang="en-US" dirty="0" err="1"/>
              <a:t>Solicitarea</a:t>
            </a:r>
            <a:r>
              <a:rPr lang="en-US" dirty="0"/>
              <a:t> </a:t>
            </a:r>
            <a:r>
              <a:rPr lang="en-US" dirty="0" err="1"/>
              <a:t>voluntarilor</a:t>
            </a:r>
            <a:r>
              <a:rPr lang="en-US" dirty="0"/>
              <a:t> care sunt </a:t>
            </a:r>
            <a:r>
              <a:rPr lang="en-US" dirty="0" err="1"/>
              <a:t>dispuși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își</a:t>
            </a:r>
            <a:r>
              <a:rPr lang="en-US" dirty="0"/>
              <a:t> </a:t>
            </a:r>
            <a:r>
              <a:rPr lang="en-US" dirty="0" err="1"/>
              <a:t>asume</a:t>
            </a:r>
            <a:r>
              <a:rPr lang="en-US" dirty="0"/>
              <a:t> </a:t>
            </a:r>
            <a:r>
              <a:rPr lang="en-US" dirty="0" err="1"/>
              <a:t>sarcini</a:t>
            </a:r>
            <a:r>
              <a:rPr lang="en-US" dirty="0"/>
              <a:t> </a:t>
            </a:r>
            <a:r>
              <a:rPr lang="en-US" dirty="0" err="1"/>
              <a:t>suplimentare</a:t>
            </a:r>
            <a:r>
              <a:rPr lang="en-US" dirty="0"/>
              <a:t>, 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recomandabilă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Examinați</a:t>
            </a:r>
            <a:r>
              <a:rPr lang="en-US" dirty="0"/>
              <a:t> </a:t>
            </a:r>
            <a:r>
              <a:rPr lang="en-US" dirty="0" err="1"/>
              <a:t>sarcinile</a:t>
            </a:r>
            <a:r>
              <a:rPr lang="en-US" dirty="0"/>
              <a:t> </a:t>
            </a:r>
            <a:r>
              <a:rPr lang="en-US" dirty="0" err="1"/>
              <a:t>atribuite</a:t>
            </a:r>
            <a:r>
              <a:rPr lang="en-US" dirty="0"/>
              <a:t> </a:t>
            </a:r>
            <a:r>
              <a:rPr lang="en-US" dirty="0" err="1"/>
              <a:t>membrilor</a:t>
            </a:r>
            <a:r>
              <a:rPr lang="en-US" dirty="0"/>
              <a:t> </a:t>
            </a:r>
            <a:r>
              <a:rPr lang="en-US" dirty="0" err="1"/>
              <a:t>comitetului</a:t>
            </a:r>
            <a:r>
              <a:rPr lang="en-US" dirty="0"/>
              <a:t>. </a:t>
            </a:r>
            <a:r>
              <a:rPr lang="en-US" dirty="0" err="1"/>
              <a:t>Prioritizarea</a:t>
            </a:r>
            <a:r>
              <a:rPr lang="en-US" dirty="0"/>
              <a:t> </a:t>
            </a:r>
            <a:r>
              <a:rPr lang="en-US" dirty="0" err="1"/>
              <a:t>atributiilor</a:t>
            </a:r>
            <a:r>
              <a:rPr lang="en-US" dirty="0"/>
              <a:t> de </a:t>
            </a:r>
            <a:r>
              <a:rPr lang="en-US" dirty="0" err="1"/>
              <a:t>proiect</a:t>
            </a:r>
            <a:r>
              <a:rPr lang="en-US" dirty="0"/>
              <a:t>, </a:t>
            </a:r>
            <a:r>
              <a:rPr lang="en-US" dirty="0" err="1"/>
              <a:t>mutarea</a:t>
            </a:r>
            <a:r>
              <a:rPr lang="en-US" dirty="0"/>
              <a:t> </a:t>
            </a:r>
            <a:r>
              <a:rPr lang="en-US" dirty="0" err="1"/>
              <a:t>oricăror</a:t>
            </a:r>
            <a:r>
              <a:rPr lang="en-US" dirty="0"/>
              <a:t> </a:t>
            </a:r>
            <a:r>
              <a:rPr lang="en-US" dirty="0" err="1"/>
              <a:t>elemente</a:t>
            </a:r>
            <a:r>
              <a:rPr lang="en-US" dirty="0"/>
              <a:t> care sunt </a:t>
            </a:r>
            <a:r>
              <a:rPr lang="en-US" dirty="0" err="1"/>
              <a:t>deosebit</a:t>
            </a:r>
            <a:r>
              <a:rPr lang="en-US" dirty="0"/>
              <a:t> de </a:t>
            </a:r>
            <a:r>
              <a:rPr lang="en-US" dirty="0" err="1"/>
              <a:t>importante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partea</a:t>
            </a:r>
            <a:r>
              <a:rPr lang="en-US" dirty="0"/>
              <a:t> de sus a </a:t>
            </a:r>
            <a:r>
              <a:rPr lang="en-US" dirty="0" err="1"/>
              <a:t>listei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Eliminati</a:t>
            </a:r>
            <a:r>
              <a:rPr lang="en-US" dirty="0"/>
              <a:t> </a:t>
            </a:r>
            <a:r>
              <a:rPr lang="en-US" dirty="0" err="1"/>
              <a:t>sarcini</a:t>
            </a:r>
            <a:r>
              <a:rPr lang="en-US" dirty="0"/>
              <a:t> inutile.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asigura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necesar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produce un </a:t>
            </a:r>
            <a:r>
              <a:rPr lang="en-US" dirty="0" err="1"/>
              <a:t>rezultat</a:t>
            </a:r>
            <a:r>
              <a:rPr lang="en-US" dirty="0"/>
              <a:t> de </a:t>
            </a:r>
            <a:r>
              <a:rPr lang="en-US" dirty="0" err="1"/>
              <a:t>calitate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50" y="246472"/>
            <a:ext cx="8403792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5 SFATURI PENTRU EVITAREA/DEPĂȘIREA ÎNTÂRZIERILOR DE TIMP</a:t>
            </a:r>
          </a:p>
        </p:txBody>
      </p:sp>
      <p:pic>
        <p:nvPicPr>
          <p:cNvPr id="4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6AEBD420-8A96-441E-AE40-5225582779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283458" y="160747"/>
            <a:ext cx="1571457" cy="15811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87318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6900" y="2157413"/>
            <a:ext cx="6024563" cy="4566660"/>
          </a:xfrm>
        </p:spPr>
        <p:txBody>
          <a:bodyPr/>
          <a:lstStyle/>
          <a:p>
            <a:r>
              <a:rPr lang="en-US" dirty="0" err="1"/>
              <a:t>Depășirile</a:t>
            </a:r>
            <a:r>
              <a:rPr lang="en-US" dirty="0"/>
              <a:t> de </a:t>
            </a:r>
            <a:r>
              <a:rPr lang="en-US" dirty="0" err="1"/>
              <a:t>buget</a:t>
            </a:r>
            <a:r>
              <a:rPr lang="en-US" dirty="0"/>
              <a:t> au loc </a:t>
            </a:r>
            <a:r>
              <a:rPr lang="en-US" dirty="0" err="1"/>
              <a:t>atunci</a:t>
            </a:r>
            <a:r>
              <a:rPr lang="en-US" dirty="0"/>
              <a:t> </a:t>
            </a:r>
            <a:r>
              <a:rPr lang="en-US" dirty="0" err="1"/>
              <a:t>când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 a </a:t>
            </a:r>
            <a:r>
              <a:rPr lang="en-US" dirty="0" err="1"/>
              <a:t>comunitatilor</a:t>
            </a:r>
            <a:r>
              <a:rPr lang="en-US" dirty="0"/>
              <a:t> nu </a:t>
            </a:r>
            <a:r>
              <a:rPr lang="en-US" dirty="0" err="1"/>
              <a:t>mai</a:t>
            </a:r>
            <a:r>
              <a:rPr lang="en-US" dirty="0"/>
              <a:t> au </a:t>
            </a:r>
            <a:r>
              <a:rPr lang="en-US" dirty="0" err="1"/>
              <a:t>bani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se </a:t>
            </a:r>
            <a:r>
              <a:rPr lang="en-US" dirty="0" err="1"/>
              <a:t>descoperă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costuri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implementării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. </a:t>
            </a:r>
            <a:endParaRPr lang="en-IE" dirty="0"/>
          </a:p>
          <a:p>
            <a:endParaRPr lang="en-US" sz="900" dirty="0"/>
          </a:p>
          <a:p>
            <a:r>
              <a:rPr lang="en-US" dirty="0" err="1"/>
              <a:t>Urmărirea</a:t>
            </a:r>
            <a:r>
              <a:rPr lang="en-US" dirty="0"/>
              <a:t> </a:t>
            </a:r>
            <a:r>
              <a:rPr lang="en-US" dirty="0" err="1"/>
              <a:t>bugetului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</a:t>
            </a:r>
            <a:r>
              <a:rPr lang="en-US" dirty="0"/>
              <a:t> real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vedeți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avans</a:t>
            </a:r>
            <a:r>
              <a:rPr lang="en-US" dirty="0"/>
              <a:t> </a:t>
            </a:r>
            <a:r>
              <a:rPr lang="en-US" dirty="0" err="1"/>
              <a:t>dacă</a:t>
            </a:r>
            <a:r>
              <a:rPr lang="en-US" dirty="0"/>
              <a:t> se </a:t>
            </a:r>
            <a:r>
              <a:rPr lang="en-US" dirty="0" err="1"/>
              <a:t>preconizează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un </a:t>
            </a:r>
            <a:r>
              <a:rPr lang="en-US" dirty="0" err="1"/>
              <a:t>proiect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</a:t>
            </a:r>
            <a:r>
              <a:rPr lang="en-US" dirty="0" err="1"/>
              <a:t>depasi</a:t>
            </a:r>
            <a:r>
              <a:rPr lang="en-US" dirty="0"/>
              <a:t> </a:t>
            </a:r>
            <a:r>
              <a:rPr lang="en-US" dirty="0" err="1"/>
              <a:t>bugetul</a:t>
            </a:r>
            <a:r>
              <a:rPr lang="en-US" dirty="0"/>
              <a:t> </a:t>
            </a:r>
            <a:r>
              <a:rPr lang="en-US" dirty="0" err="1"/>
              <a:t>alocat</a:t>
            </a:r>
            <a:r>
              <a:rPr lang="en-US" dirty="0"/>
              <a:t>. </a:t>
            </a:r>
          </a:p>
          <a:p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cazul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jumătate</a:t>
            </a:r>
            <a:r>
              <a:rPr lang="en-US" dirty="0"/>
              <a:t> din </a:t>
            </a:r>
            <a:r>
              <a:rPr lang="en-US" dirty="0" err="1"/>
              <a:t>sarcini</a:t>
            </a:r>
            <a:r>
              <a:rPr lang="en-US" dirty="0"/>
              <a:t> au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finalizate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75% din </a:t>
            </a:r>
            <a:r>
              <a:rPr lang="en-US" dirty="0" err="1"/>
              <a:t>buget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cheltuit</a:t>
            </a:r>
            <a:r>
              <a:rPr lang="en-US" dirty="0"/>
              <a:t> </a:t>
            </a:r>
            <a:r>
              <a:rPr lang="en-US" dirty="0" err="1"/>
              <a:t>sunteți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</a:t>
            </a:r>
            <a:r>
              <a:rPr lang="en-US" dirty="0" err="1"/>
              <a:t>probabil</a:t>
            </a:r>
            <a:r>
              <a:rPr lang="en-US" dirty="0"/>
              <a:t> pe </a:t>
            </a:r>
            <a:r>
              <a:rPr lang="en-US" dirty="0" err="1"/>
              <a:t>cale</a:t>
            </a:r>
            <a:r>
              <a:rPr lang="en-US" dirty="0"/>
              <a:t> de a </a:t>
            </a:r>
            <a:r>
              <a:rPr lang="en-US" dirty="0" err="1"/>
              <a:t>depasi</a:t>
            </a:r>
            <a:r>
              <a:rPr lang="en-US" dirty="0"/>
              <a:t> </a:t>
            </a:r>
            <a:r>
              <a:rPr lang="en-US" dirty="0" err="1"/>
              <a:t>bugetul</a:t>
            </a:r>
            <a:r>
              <a:rPr lang="en-US" dirty="0"/>
              <a:t>”.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76900" y="767883"/>
            <a:ext cx="6024563" cy="857158"/>
          </a:xfrm>
        </p:spPr>
        <p:txBody>
          <a:bodyPr>
            <a:normAutofit/>
          </a:bodyPr>
          <a:lstStyle/>
          <a:p>
            <a:r>
              <a:rPr lang="en-IE" dirty="0"/>
              <a:t>DEPĂȘIRI DE BUGET</a:t>
            </a:r>
          </a:p>
        </p:txBody>
      </p:sp>
      <p:pic>
        <p:nvPicPr>
          <p:cNvPr id="8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6B4D1EE7-F137-4E52-A990-810D67D5998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39196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299"/>
            <a:ext cx="10029825" cy="5263573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Se permit </a:t>
            </a:r>
            <a:r>
              <a:rPr lang="en-US" dirty="0" err="1"/>
              <a:t>unele</a:t>
            </a:r>
            <a:r>
              <a:rPr lang="en-US" dirty="0"/>
              <a:t> </a:t>
            </a:r>
            <a:r>
              <a:rPr lang="en-US" dirty="0" err="1"/>
              <a:t>situații</a:t>
            </a:r>
            <a:r>
              <a:rPr lang="en-US" dirty="0"/>
              <a:t> </a:t>
            </a:r>
            <a:r>
              <a:rPr lang="en-US" dirty="0" err="1"/>
              <a:t>neprevăzute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bugetul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Urmărirea</a:t>
            </a:r>
            <a:r>
              <a:rPr lang="en-US" dirty="0"/>
              <a:t> </a:t>
            </a:r>
            <a:r>
              <a:rPr lang="en-US" dirty="0" err="1"/>
              <a:t>bugetului</a:t>
            </a:r>
            <a:r>
              <a:rPr lang="en-US" dirty="0"/>
              <a:t> la </a:t>
            </a:r>
            <a:r>
              <a:rPr lang="en-US" dirty="0" err="1"/>
              <a:t>nivel</a:t>
            </a:r>
            <a:r>
              <a:rPr lang="en-US" dirty="0"/>
              <a:t> lunar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disciplină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privește</a:t>
            </a:r>
            <a:r>
              <a:rPr lang="en-US" dirty="0"/>
              <a:t> </a:t>
            </a:r>
            <a:r>
              <a:rPr lang="en-US" dirty="0" err="1"/>
              <a:t>informarea</a:t>
            </a:r>
            <a:r>
              <a:rPr lang="en-US" dirty="0"/>
              <a:t> cu </a:t>
            </a:r>
            <a:r>
              <a:rPr lang="en-US" dirty="0" err="1"/>
              <a:t>privire</a:t>
            </a:r>
            <a:r>
              <a:rPr lang="en-US" dirty="0"/>
              <a:t> la </a:t>
            </a:r>
            <a:r>
              <a:rPr lang="en-US" dirty="0" err="1"/>
              <a:t>situația</a:t>
            </a:r>
            <a:r>
              <a:rPr lang="en-US" dirty="0"/>
              <a:t> </a:t>
            </a:r>
            <a:r>
              <a:rPr lang="en-US" dirty="0" err="1"/>
              <a:t>financiară</a:t>
            </a:r>
            <a:r>
              <a:rPr lang="en-US" dirty="0"/>
              <a:t> </a:t>
            </a:r>
            <a:r>
              <a:rPr lang="en-US" dirty="0" err="1"/>
              <a:t>actuală</a:t>
            </a:r>
            <a:r>
              <a:rPr lang="en-US" dirty="0"/>
              <a:t> a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/>
              <a:t>Inca de la </a:t>
            </a:r>
            <a:r>
              <a:rPr lang="en-US" dirty="0" err="1"/>
              <a:t>inceputul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stabiliti</a:t>
            </a:r>
            <a:r>
              <a:rPr lang="en-US" dirty="0"/>
              <a:t> </a:t>
            </a:r>
            <a:r>
              <a:rPr lang="en-US" dirty="0" err="1"/>
              <a:t>cuantumul</a:t>
            </a:r>
            <a:r>
              <a:rPr lang="en-US" dirty="0"/>
              <a:t> </a:t>
            </a:r>
            <a:r>
              <a:rPr lang="en-US" dirty="0" err="1"/>
              <a:t>salarial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persoanele</a:t>
            </a:r>
            <a:r>
              <a:rPr lang="en-US" dirty="0"/>
              <a:t> implicate.</a:t>
            </a:r>
          </a:p>
          <a:p>
            <a:pPr marL="457200" indent="-457200">
              <a:buAutoNum type="arabicPeriod"/>
            </a:pPr>
            <a:r>
              <a:rPr lang="en-US" dirty="0" err="1"/>
              <a:t>Căutarea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multor</a:t>
            </a:r>
            <a:r>
              <a:rPr lang="en-US" dirty="0"/>
              <a:t> </a:t>
            </a:r>
            <a:r>
              <a:rPr lang="en-US" dirty="0" err="1"/>
              <a:t>surse</a:t>
            </a:r>
            <a:r>
              <a:rPr lang="en-US" dirty="0"/>
              <a:t> de </a:t>
            </a:r>
            <a:r>
              <a:rPr lang="en-US" dirty="0" err="1"/>
              <a:t>finantare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fi o </a:t>
            </a:r>
            <a:r>
              <a:rPr lang="en-US" dirty="0" err="1"/>
              <a:t>opțiune</a:t>
            </a:r>
            <a:r>
              <a:rPr lang="en-US" dirty="0"/>
              <a:t> perfect </a:t>
            </a:r>
            <a:r>
              <a:rPr lang="en-US" dirty="0" err="1"/>
              <a:t>valabilă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en-US" dirty="0" err="1"/>
              <a:t>dacă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se </a:t>
            </a:r>
            <a:r>
              <a:rPr lang="en-US" dirty="0" err="1"/>
              <a:t>schimbă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oferă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decât</a:t>
            </a:r>
            <a:r>
              <a:rPr lang="en-US" dirty="0"/>
              <a:t> s-a </a:t>
            </a:r>
            <a:r>
              <a:rPr lang="en-US" dirty="0" err="1"/>
              <a:t>anticipat</a:t>
            </a:r>
            <a:r>
              <a:rPr lang="en-US" dirty="0"/>
              <a:t> </a:t>
            </a:r>
            <a:r>
              <a:rPr lang="en-US" dirty="0" err="1"/>
              <a:t>inițial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cazul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nu se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găsi</a:t>
            </a:r>
            <a:r>
              <a:rPr lang="en-US" dirty="0"/>
              <a:t> </a:t>
            </a:r>
            <a:r>
              <a:rPr lang="en-US" dirty="0" err="1"/>
              <a:t>finanțare</a:t>
            </a:r>
            <a:r>
              <a:rPr lang="en-US" dirty="0"/>
              <a:t> </a:t>
            </a:r>
            <a:r>
              <a:rPr lang="en-US" dirty="0" err="1"/>
              <a:t>suplimentară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acoperi</a:t>
            </a:r>
            <a:r>
              <a:rPr lang="en-US" dirty="0"/>
              <a:t> </a:t>
            </a:r>
            <a:r>
              <a:rPr lang="en-US" dirty="0" err="1"/>
              <a:t>costurile</a:t>
            </a:r>
            <a:r>
              <a:rPr lang="en-US" dirty="0"/>
              <a:t> </a:t>
            </a:r>
            <a:r>
              <a:rPr lang="en-US" dirty="0" err="1"/>
              <a:t>suplimentare</a:t>
            </a:r>
            <a:r>
              <a:rPr lang="en-US" dirty="0"/>
              <a:t>, </a:t>
            </a:r>
            <a:r>
              <a:rPr lang="en-US" dirty="0" err="1"/>
              <a:t>există</a:t>
            </a:r>
            <a:r>
              <a:rPr lang="en-US" dirty="0"/>
              <a:t> </a:t>
            </a:r>
            <a:r>
              <a:rPr lang="en-US" dirty="0" err="1"/>
              <a:t>câteva</a:t>
            </a:r>
            <a:r>
              <a:rPr lang="en-US" dirty="0"/>
              <a:t> </a:t>
            </a:r>
            <a:r>
              <a:rPr lang="en-US" dirty="0" err="1"/>
              <a:t>modalități</a:t>
            </a:r>
            <a:r>
              <a:rPr lang="en-US" dirty="0"/>
              <a:t> de a continua </a:t>
            </a:r>
            <a:r>
              <a:rPr lang="en-US" dirty="0" err="1"/>
              <a:t>implementarea</a:t>
            </a:r>
            <a:r>
              <a:rPr lang="en-US" dirty="0"/>
              <a:t>. </a:t>
            </a:r>
            <a:r>
              <a:rPr lang="en-US" dirty="0" err="1"/>
              <a:t>Puteți</a:t>
            </a:r>
            <a:r>
              <a:rPr lang="en-US" dirty="0"/>
              <a:t> face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reatribuirea</a:t>
            </a:r>
            <a:r>
              <a:rPr lang="en-US" dirty="0"/>
              <a:t> </a:t>
            </a:r>
            <a:r>
              <a:rPr lang="en-US" dirty="0" err="1"/>
              <a:t>resurselor</a:t>
            </a:r>
            <a:r>
              <a:rPr lang="en-US" dirty="0"/>
              <a:t> la o </a:t>
            </a:r>
            <a:r>
              <a:rPr lang="en-US" dirty="0" err="1"/>
              <a:t>resursă</a:t>
            </a:r>
            <a:r>
              <a:rPr lang="en-US" dirty="0"/>
              <a:t> cu </a:t>
            </a:r>
            <a:r>
              <a:rPr lang="en-US" dirty="0" err="1"/>
              <a:t>costuri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mici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/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reducerea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activitati</a:t>
            </a:r>
            <a:r>
              <a:rPr lang="en-US" dirty="0"/>
              <a:t>, </a:t>
            </a:r>
            <a:r>
              <a:rPr lang="en-US" dirty="0" err="1"/>
              <a:t>fara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fie </a:t>
            </a:r>
            <a:r>
              <a:rPr lang="en-US" dirty="0" err="1"/>
              <a:t>afectate</a:t>
            </a:r>
            <a:r>
              <a:rPr lang="en-US" dirty="0"/>
              <a:t> </a:t>
            </a:r>
            <a:r>
              <a:rPr lang="en-US" dirty="0" err="1"/>
              <a:t>obiectivele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cu </a:t>
            </a:r>
            <a:r>
              <a:rPr lang="en-US" dirty="0" err="1"/>
              <a:t>atentie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impactului</a:t>
            </a:r>
            <a:r>
              <a:rPr lang="en-US" dirty="0"/>
              <a:t> pe care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il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cronologiei</a:t>
            </a:r>
            <a:r>
              <a:rPr lang="en-US" dirty="0"/>
              <a:t> </a:t>
            </a:r>
            <a:r>
              <a:rPr lang="en-US" dirty="0" err="1"/>
              <a:t>acestuia</a:t>
            </a:r>
            <a:r>
              <a:rPr lang="en-US" dirty="0"/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9705975" cy="857158"/>
          </a:xfrm>
        </p:spPr>
        <p:txBody>
          <a:bodyPr>
            <a:normAutofit fontScale="92500"/>
          </a:bodyPr>
          <a:lstStyle/>
          <a:p>
            <a:r>
              <a:rPr lang="en-IE" dirty="0"/>
              <a:t>5 SFATURI PENTRU EVITAREA DEPĂȘIRILOR DE BUGET</a:t>
            </a:r>
          </a:p>
        </p:txBody>
      </p:sp>
      <p:pic>
        <p:nvPicPr>
          <p:cNvPr id="5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DFFC9AE5-40BB-4676-8196-30DEC4256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155370" y="302356"/>
            <a:ext cx="1644939" cy="16550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5482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176541-6247-431B-B95B-35663DC05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4492" y="151760"/>
            <a:ext cx="4397508" cy="1624848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68BBAF"/>
                </a:solidFill>
              </a:rPr>
              <a:t>MODULUL 6 PREZENTARE GENERALĂ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77A13-144A-4283-848C-4CA3EF01C9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5920" y="1992987"/>
            <a:ext cx="4703623" cy="4546358"/>
          </a:xfrm>
        </p:spPr>
        <p:txBody>
          <a:bodyPr/>
          <a:lstStyle/>
          <a:p>
            <a:r>
              <a:rPr lang="en-IE" sz="2000" dirty="0" err="1">
                <a:solidFill>
                  <a:srgbClr val="7F4182"/>
                </a:solidFill>
              </a:rPr>
              <a:t>Modulul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nostru</a:t>
            </a:r>
            <a:r>
              <a:rPr lang="en-IE" sz="2000" dirty="0">
                <a:solidFill>
                  <a:srgbClr val="7F4182"/>
                </a:solidFill>
              </a:rPr>
              <a:t> final </a:t>
            </a:r>
            <a:r>
              <a:rPr lang="en-IE" sz="2000" dirty="0" err="1">
                <a:solidFill>
                  <a:srgbClr val="7F4182"/>
                </a:solidFill>
              </a:rPr>
              <a:t>vă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va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ajuta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să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evaluați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succesul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dezvoltarii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comunitare</a:t>
            </a:r>
            <a:r>
              <a:rPr lang="en-IE" sz="2000" dirty="0">
                <a:solidFill>
                  <a:srgbClr val="7F4182"/>
                </a:solidFill>
              </a:rPr>
              <a:t>, precum </a:t>
            </a:r>
            <a:r>
              <a:rPr lang="en-IE" sz="2000" dirty="0" err="1">
                <a:solidFill>
                  <a:srgbClr val="7F4182"/>
                </a:solidFill>
              </a:rPr>
              <a:t>si</a:t>
            </a:r>
            <a:r>
              <a:rPr lang="en-IE" sz="2000" dirty="0">
                <a:solidFill>
                  <a:srgbClr val="7F4182"/>
                </a:solidFill>
              </a:rPr>
              <a:t> </a:t>
            </a:r>
            <a:r>
              <a:rPr lang="en-IE" sz="2000" dirty="0" err="1">
                <a:solidFill>
                  <a:srgbClr val="7F4182"/>
                </a:solidFill>
              </a:rPr>
              <a:t>modalitatea</a:t>
            </a:r>
            <a:r>
              <a:rPr lang="en-IE" sz="2000" dirty="0">
                <a:solidFill>
                  <a:srgbClr val="7F4182"/>
                </a:solidFill>
              </a:rPr>
              <a:t> de </a:t>
            </a:r>
            <a:r>
              <a:rPr lang="en-IE" sz="2000" dirty="0" err="1">
                <a:solidFill>
                  <a:srgbClr val="7F4182"/>
                </a:solidFill>
              </a:rPr>
              <a:t>evaluare</a:t>
            </a:r>
            <a:r>
              <a:rPr lang="en-IE" sz="2000" dirty="0">
                <a:solidFill>
                  <a:srgbClr val="7F4182"/>
                </a:solidFill>
              </a:rPr>
              <a:t>.</a:t>
            </a:r>
          </a:p>
          <a:p>
            <a:r>
              <a:rPr lang="en-IE" sz="2000" dirty="0" err="1"/>
              <a:t>Veți</a:t>
            </a:r>
            <a:r>
              <a:rPr lang="en-IE" sz="2000" dirty="0"/>
              <a:t> </a:t>
            </a:r>
            <a:r>
              <a:rPr lang="en-IE" sz="2000" dirty="0" err="1"/>
              <a:t>învăța</a:t>
            </a:r>
            <a:r>
              <a:rPr lang="en-IE" sz="2000" dirty="0"/>
              <a:t>, de </a:t>
            </a:r>
            <a:r>
              <a:rPr lang="en-IE" sz="2000" dirty="0" err="1"/>
              <a:t>asemenea</a:t>
            </a:r>
            <a:r>
              <a:rPr lang="en-IE" sz="2000" dirty="0"/>
              <a:t>, </a:t>
            </a:r>
            <a:r>
              <a:rPr lang="en-IE" sz="2000" dirty="0" err="1"/>
              <a:t>că</a:t>
            </a:r>
            <a:r>
              <a:rPr lang="en-IE" sz="2000" dirty="0"/>
              <a:t> </a:t>
            </a:r>
            <a:r>
              <a:rPr lang="en-IE" sz="2000" dirty="0" err="1"/>
              <a:t>sărbătorirea</a:t>
            </a:r>
            <a:r>
              <a:rPr lang="en-IE" sz="2000" dirty="0"/>
              <a:t> </a:t>
            </a:r>
            <a:r>
              <a:rPr lang="en-IE" sz="2000" dirty="0" err="1"/>
              <a:t>succesului</a:t>
            </a:r>
            <a:r>
              <a:rPr lang="en-IE" sz="2000" dirty="0"/>
              <a:t> </a:t>
            </a:r>
            <a:r>
              <a:rPr lang="en-IE" sz="2000" dirty="0" err="1"/>
              <a:t>este</a:t>
            </a:r>
            <a:r>
              <a:rPr lang="en-IE" sz="2000" dirty="0"/>
              <a:t> </a:t>
            </a:r>
            <a:r>
              <a:rPr lang="en-IE" sz="2000" dirty="0" err="1"/>
              <a:t>unul</a:t>
            </a:r>
            <a:r>
              <a:rPr lang="en-IE" sz="2000" dirty="0"/>
              <a:t> </a:t>
            </a:r>
            <a:r>
              <a:rPr lang="en-IE" sz="2000" dirty="0" err="1"/>
              <a:t>dintre</a:t>
            </a:r>
            <a:r>
              <a:rPr lang="en-IE" sz="2000" dirty="0"/>
              <a:t> </a:t>
            </a:r>
            <a:r>
              <a:rPr lang="en-IE" sz="2000" dirty="0" err="1"/>
              <a:t>cele</a:t>
            </a:r>
            <a:r>
              <a:rPr lang="en-IE" sz="2000" dirty="0"/>
              <a:t> </a:t>
            </a:r>
            <a:r>
              <a:rPr lang="en-IE" sz="2000" dirty="0" err="1"/>
              <a:t>mai</a:t>
            </a:r>
            <a:r>
              <a:rPr lang="en-IE" sz="2000" dirty="0"/>
              <a:t> </a:t>
            </a:r>
            <a:r>
              <a:rPr lang="en-IE" sz="2000" dirty="0" err="1"/>
              <a:t>importante</a:t>
            </a:r>
            <a:r>
              <a:rPr lang="en-IE" sz="2000" dirty="0"/>
              <a:t> </a:t>
            </a:r>
            <a:r>
              <a:rPr lang="en-IE" sz="2000" dirty="0" err="1"/>
              <a:t>lucruri</a:t>
            </a:r>
            <a:r>
              <a:rPr lang="en-IE" sz="2000" dirty="0"/>
              <a:t> pe care le </a:t>
            </a:r>
            <a:r>
              <a:rPr lang="en-IE" sz="2000" dirty="0" err="1"/>
              <a:t>puteți</a:t>
            </a:r>
            <a:r>
              <a:rPr lang="en-IE" sz="2000" dirty="0"/>
              <a:t> face. </a:t>
            </a:r>
            <a:r>
              <a:rPr lang="en-IE" sz="2000" dirty="0" err="1"/>
              <a:t>Veți</a:t>
            </a:r>
            <a:r>
              <a:rPr lang="en-IE" sz="2000" dirty="0"/>
              <a:t> </a:t>
            </a:r>
            <a:r>
              <a:rPr lang="en-IE" sz="2000" dirty="0" err="1"/>
              <a:t>afla</a:t>
            </a:r>
            <a:r>
              <a:rPr lang="en-IE" sz="2000" dirty="0"/>
              <a:t> </a:t>
            </a:r>
            <a:r>
              <a:rPr lang="en-IE" sz="2000" dirty="0" err="1"/>
              <a:t>despre</a:t>
            </a:r>
            <a:r>
              <a:rPr lang="en-IE" sz="2000" dirty="0"/>
              <a:t> </a:t>
            </a:r>
            <a:r>
              <a:rPr lang="en-IE" sz="2000" dirty="0" err="1"/>
              <a:t>importanța</a:t>
            </a:r>
            <a:r>
              <a:rPr lang="en-IE" sz="2000" dirty="0"/>
              <a:t> </a:t>
            </a:r>
            <a:r>
              <a:rPr lang="en-IE" sz="2000" dirty="0" err="1"/>
              <a:t>marketingului</a:t>
            </a:r>
            <a:r>
              <a:rPr lang="en-IE" sz="2000" dirty="0"/>
              <a:t> de </a:t>
            </a:r>
            <a:r>
              <a:rPr lang="en-IE" sz="2000" dirty="0" err="1"/>
              <a:t>reasigurare</a:t>
            </a:r>
            <a:r>
              <a:rPr lang="en-IE" sz="2000" dirty="0"/>
              <a:t>, vital pe </a:t>
            </a:r>
            <a:r>
              <a:rPr lang="en-IE" sz="2000" dirty="0" err="1"/>
              <a:t>măsură</a:t>
            </a:r>
            <a:r>
              <a:rPr lang="en-IE" sz="2000" dirty="0"/>
              <a:t> </a:t>
            </a:r>
            <a:r>
              <a:rPr lang="en-IE" sz="2000" dirty="0" err="1"/>
              <a:t>ce</a:t>
            </a:r>
            <a:r>
              <a:rPr lang="en-IE" sz="2000" dirty="0"/>
              <a:t> </a:t>
            </a:r>
            <a:r>
              <a:rPr lang="en-IE" sz="2000" dirty="0" err="1"/>
              <a:t>ieșim</a:t>
            </a:r>
            <a:r>
              <a:rPr lang="en-IE" sz="2000" dirty="0"/>
              <a:t> din </a:t>
            </a:r>
            <a:r>
              <a:rPr lang="en-IE" sz="2000" dirty="0" err="1"/>
              <a:t>pandemia</a:t>
            </a:r>
            <a:r>
              <a:rPr lang="en-IE" sz="2000" dirty="0"/>
              <a:t> din 2020.</a:t>
            </a:r>
          </a:p>
          <a:p>
            <a:r>
              <a:rPr lang="en-IE" sz="2000" dirty="0" err="1">
                <a:solidFill>
                  <a:srgbClr val="BA0A94"/>
                </a:solidFill>
              </a:rPr>
              <a:t>Oferim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ultimul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nostru</a:t>
            </a:r>
            <a:r>
              <a:rPr lang="en-IE" sz="2000" dirty="0">
                <a:solidFill>
                  <a:srgbClr val="BA0A94"/>
                </a:solidFill>
              </a:rPr>
              <a:t> set de </a:t>
            </a:r>
            <a:r>
              <a:rPr lang="en-IE" sz="2000" dirty="0" err="1">
                <a:solidFill>
                  <a:srgbClr val="BA0A94"/>
                </a:solidFill>
              </a:rPr>
              <a:t>șabloane</a:t>
            </a:r>
            <a:r>
              <a:rPr lang="en-IE" sz="2000" dirty="0">
                <a:solidFill>
                  <a:srgbClr val="BA0A94"/>
                </a:solidFill>
              </a:rPr>
              <a:t> practice </a:t>
            </a:r>
            <a:r>
              <a:rPr lang="en-IE" sz="2000" dirty="0" err="1">
                <a:solidFill>
                  <a:srgbClr val="BA0A94"/>
                </a:solidFill>
              </a:rPr>
              <a:t>și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exerciții</a:t>
            </a:r>
            <a:r>
              <a:rPr lang="en-IE" sz="2000" dirty="0">
                <a:solidFill>
                  <a:srgbClr val="BA0A94"/>
                </a:solidFill>
              </a:rPr>
              <a:t> pe care le </a:t>
            </a:r>
            <a:r>
              <a:rPr lang="en-IE" sz="2000" dirty="0" err="1">
                <a:solidFill>
                  <a:srgbClr val="BA0A94"/>
                </a:solidFill>
              </a:rPr>
              <a:t>puteți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utiliza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pentru</a:t>
            </a:r>
            <a:r>
              <a:rPr lang="en-IE" sz="2000" dirty="0">
                <a:solidFill>
                  <a:srgbClr val="BA0A94"/>
                </a:solidFill>
              </a:rPr>
              <a:t> a </a:t>
            </a:r>
            <a:r>
              <a:rPr lang="en-IE" sz="2000" dirty="0" err="1">
                <a:solidFill>
                  <a:srgbClr val="BA0A94"/>
                </a:solidFill>
              </a:rPr>
              <a:t>măsura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succesul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și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impactul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proiectelor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și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pentru</a:t>
            </a:r>
            <a:r>
              <a:rPr lang="en-IE" sz="2000" dirty="0">
                <a:solidFill>
                  <a:srgbClr val="BA0A94"/>
                </a:solidFill>
              </a:rPr>
              <a:t> a </a:t>
            </a:r>
            <a:r>
              <a:rPr lang="en-IE" sz="2000" dirty="0" err="1">
                <a:solidFill>
                  <a:srgbClr val="BA0A94"/>
                </a:solidFill>
              </a:rPr>
              <a:t>planifica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viitorul</a:t>
            </a:r>
            <a:r>
              <a:rPr lang="en-IE" sz="2000" dirty="0">
                <a:solidFill>
                  <a:srgbClr val="BA0A94"/>
                </a:solidFill>
              </a:rPr>
              <a:t> </a:t>
            </a:r>
            <a:r>
              <a:rPr lang="en-IE" sz="2000" dirty="0" err="1">
                <a:solidFill>
                  <a:srgbClr val="BA0A94"/>
                </a:solidFill>
              </a:rPr>
              <a:t>proiectelor</a:t>
            </a:r>
            <a:r>
              <a:rPr lang="en-IE" sz="2000" dirty="0">
                <a:solidFill>
                  <a:srgbClr val="BA0A94"/>
                </a:solidFill>
              </a:rPr>
              <a:t> de </a:t>
            </a:r>
            <a:r>
              <a:rPr lang="en-IE" sz="2000" dirty="0" err="1">
                <a:solidFill>
                  <a:srgbClr val="BA0A94"/>
                </a:solidFill>
              </a:rPr>
              <a:t>dezvoltare</a:t>
            </a:r>
            <a:r>
              <a:rPr lang="en-IE" sz="2000" dirty="0">
                <a:solidFill>
                  <a:srgbClr val="BA0A94"/>
                </a:solidFill>
              </a:rPr>
              <a:t> a </a:t>
            </a:r>
            <a:r>
              <a:rPr lang="en-IE" sz="2000" dirty="0" err="1">
                <a:solidFill>
                  <a:srgbClr val="BA0A94"/>
                </a:solidFill>
              </a:rPr>
              <a:t>comunității</a:t>
            </a:r>
            <a:r>
              <a:rPr lang="en-IE" sz="2000" dirty="0">
                <a:solidFill>
                  <a:srgbClr val="BA0A94"/>
                </a:solidFill>
              </a:rPr>
              <a:t>.</a:t>
            </a:r>
            <a:endParaRPr lang="en-IE" sz="2000" dirty="0">
              <a:solidFill>
                <a:srgbClr val="7F4182"/>
              </a:solidFill>
            </a:endParaRPr>
          </a:p>
          <a:p>
            <a:endParaRPr lang="en-IE" sz="22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0A378-0F86-4755-B2BF-0C5C7DEC15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ln>
            <a:noFill/>
          </a:ln>
        </p:spPr>
        <p:txBody>
          <a:bodyPr/>
          <a:lstStyle/>
          <a:p>
            <a:r>
              <a:rPr lang="en-IE" dirty="0"/>
              <a:t>Intro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2EBDA-D8CE-46BE-8086-EE51F5AE01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10577" y="1232371"/>
            <a:ext cx="5731763" cy="89804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400" dirty="0">
                <a:solidFill>
                  <a:schemeClr val="bg1"/>
                </a:solidFill>
              </a:rPr>
              <a:t>Bariere comune în calea succesului și cum le depășim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D8F2D6-9483-477F-BA1F-1ECA0BFE20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IE" dirty="0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54401A-27CE-4DF1-B3D7-877FD566D0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0577" y="2331018"/>
            <a:ext cx="5682103" cy="946384"/>
          </a:xfrm>
          <a:solidFill>
            <a:srgbClr val="AB5AB0"/>
          </a:solidFill>
        </p:spPr>
        <p:txBody>
          <a:bodyPr>
            <a:normAutofit/>
          </a:bodyPr>
          <a:lstStyle/>
          <a:p>
            <a:r>
              <a:rPr lang="en-IE" dirty="0" err="1"/>
              <a:t>Susținerea</a:t>
            </a:r>
            <a:r>
              <a:rPr lang="en-IE" dirty="0"/>
              <a:t> </a:t>
            </a:r>
            <a:r>
              <a:rPr lang="en-IE" dirty="0" err="1"/>
              <a:t>succesului</a:t>
            </a:r>
            <a:r>
              <a:rPr lang="en-IE" dirty="0"/>
              <a:t> – </a:t>
            </a:r>
            <a:r>
              <a:rPr lang="en-IE" dirty="0" err="1"/>
              <a:t>rolul</a:t>
            </a:r>
            <a:r>
              <a:rPr lang="en-IE" dirty="0"/>
              <a:t> </a:t>
            </a:r>
            <a:r>
              <a:rPr lang="en-IE" dirty="0" err="1"/>
              <a:t>tinerilor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al </a:t>
            </a:r>
            <a:r>
              <a:rPr lang="en-IE" dirty="0" err="1"/>
              <a:t>voluntarilor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comunitatea</a:t>
            </a:r>
            <a:r>
              <a:rPr lang="en-IE" dirty="0"/>
              <a:t> </a:t>
            </a:r>
            <a:r>
              <a:rPr lang="en-IE" dirty="0" err="1"/>
              <a:t>dvs</a:t>
            </a:r>
            <a:r>
              <a:rPr lang="en-IE" dirty="0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484E57-7868-4167-8118-924799EA74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IE" dirty="0"/>
              <a:t>02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5E8B33-D126-425C-8A1B-EA500F4368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959544" y="4671717"/>
            <a:ext cx="1176670" cy="927495"/>
          </a:xfrm>
        </p:spPr>
        <p:txBody>
          <a:bodyPr/>
          <a:lstStyle/>
          <a:p>
            <a:r>
              <a:rPr lang="en-IE" dirty="0"/>
              <a:t>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55D0DA-09FF-4318-B954-5A56F2D5FE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9543" y="5810357"/>
            <a:ext cx="1202947" cy="927495"/>
          </a:xfrm>
        </p:spPr>
        <p:txBody>
          <a:bodyPr>
            <a:normAutofit fontScale="70000" lnSpcReduction="20000"/>
          </a:bodyPr>
          <a:lstStyle/>
          <a:p>
            <a:r>
              <a:rPr lang="en-IE" dirty="0"/>
              <a:t>KEY ACTION PACK 6: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9F8F62-ECD1-4623-B818-79ED572CC66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60097" y="3504295"/>
            <a:ext cx="5731763" cy="974343"/>
          </a:xfrm>
        </p:spPr>
        <p:txBody>
          <a:bodyPr>
            <a:normAutofit fontScale="92500" lnSpcReduction="10000"/>
          </a:bodyPr>
          <a:lstStyle/>
          <a:p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Partajarea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și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celebrarea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succesului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dumneavoastră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tehnici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și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abordări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inovatoare</a:t>
            </a:r>
            <a:r>
              <a:rPr kumimoji="0" lang="en-I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marketing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FBEA182-1DEF-4D6A-98B5-66D9A7ABCAB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360097" y="4736666"/>
            <a:ext cx="5731763" cy="898040"/>
          </a:xfrm>
        </p:spPr>
        <p:txBody>
          <a:bodyPr>
            <a:noAutofit/>
          </a:bodyPr>
          <a:lstStyle/>
          <a:p>
            <a:r>
              <a:rPr lang="en-IE" dirty="0"/>
              <a:t>Nu </a:t>
            </a:r>
            <a:r>
              <a:rPr lang="en-IE" dirty="0" err="1"/>
              <a:t>stati</a:t>
            </a:r>
            <a:r>
              <a:rPr lang="en-IE" dirty="0"/>
              <a:t> pe </a:t>
            </a:r>
            <a:r>
              <a:rPr lang="en-IE" dirty="0" err="1"/>
              <a:t>loc</a:t>
            </a:r>
            <a:r>
              <a:rPr lang="en-IE" dirty="0"/>
              <a:t>!  </a:t>
            </a:r>
            <a:r>
              <a:rPr lang="en-IE" dirty="0" err="1"/>
              <a:t>Construiți-vă</a:t>
            </a:r>
            <a:r>
              <a:rPr lang="en-IE" dirty="0"/>
              <a:t> pe </a:t>
            </a:r>
            <a:r>
              <a:rPr lang="en-IE" dirty="0" err="1"/>
              <a:t>succes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planificați</a:t>
            </a:r>
            <a:r>
              <a:rPr lang="en-IE" dirty="0"/>
              <a:t> </a:t>
            </a:r>
            <a:r>
              <a:rPr lang="en-IE" dirty="0" err="1"/>
              <a:t>viitorul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B23D006-1A96-4BB1-9D34-9B13684310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10577" y="5751357"/>
            <a:ext cx="5731763" cy="1107804"/>
          </a:xfrm>
        </p:spPr>
        <p:txBody>
          <a:bodyPr>
            <a:noAutofit/>
          </a:bodyPr>
          <a:lstStyle/>
          <a:p>
            <a:r>
              <a:rPr lang="en-IE" dirty="0" err="1"/>
              <a:t>Exerciții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șabloane</a:t>
            </a:r>
            <a:r>
              <a:rPr lang="en-IE" dirty="0"/>
              <a:t> utile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vă</a:t>
            </a:r>
            <a:r>
              <a:rPr lang="en-IE" dirty="0"/>
              <a:t> </a:t>
            </a:r>
            <a:r>
              <a:rPr lang="en-IE" dirty="0" err="1"/>
              <a:t>ajuta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susțineți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sărbătoriți</a:t>
            </a:r>
            <a:r>
              <a:rPr lang="en-IE" dirty="0"/>
              <a:t> </a:t>
            </a:r>
            <a:r>
              <a:rPr lang="en-IE" dirty="0" err="1"/>
              <a:t>succesul</a:t>
            </a:r>
            <a:endParaRPr lang="en-IE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829981D-8F4D-4333-BA2D-E9D110CE679C}"/>
              </a:ext>
            </a:extLst>
          </p:cNvPr>
          <p:cNvSpPr txBox="1">
            <a:spLocks/>
          </p:cNvSpPr>
          <p:nvPr/>
        </p:nvSpPr>
        <p:spPr>
          <a:xfrm>
            <a:off x="4985821" y="3594408"/>
            <a:ext cx="1176670" cy="927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/>
              <a:t>03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31DD43E-0CA5-40AB-9D0F-F8FAF5295BF2}"/>
              </a:ext>
            </a:extLst>
          </p:cNvPr>
          <p:cNvSpPr txBox="1">
            <a:spLocks/>
          </p:cNvSpPr>
          <p:nvPr/>
        </p:nvSpPr>
        <p:spPr>
          <a:xfrm>
            <a:off x="6285746" y="0"/>
            <a:ext cx="5731763" cy="898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0E3C5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dirty="0" err="1"/>
              <a:t>Evaluarea</a:t>
            </a:r>
            <a:r>
              <a:rPr lang="en-IE" dirty="0"/>
              <a:t> </a:t>
            </a:r>
            <a:r>
              <a:rPr lang="en-IE" dirty="0" err="1"/>
              <a:t>succesului</a:t>
            </a:r>
            <a:r>
              <a:rPr lang="en-IE" dirty="0"/>
              <a:t> </a:t>
            </a:r>
            <a:r>
              <a:rPr lang="en-IE" dirty="0" err="1"/>
              <a:t>dezvoltarii</a:t>
            </a:r>
            <a:r>
              <a:rPr lang="en-IE" dirty="0"/>
              <a:t> </a:t>
            </a:r>
            <a:r>
              <a:rPr lang="en-IE" dirty="0" err="1"/>
              <a:t>comunitare</a:t>
            </a:r>
            <a:r>
              <a:rPr lang="en-IE" dirty="0"/>
              <a:t> </a:t>
            </a:r>
            <a:r>
              <a:rPr lang="en-IE" dirty="0" err="1"/>
              <a:t>si</a:t>
            </a:r>
            <a:r>
              <a:rPr lang="en-IE" dirty="0"/>
              <a:t> </a:t>
            </a:r>
            <a:r>
              <a:rPr lang="en-IE" dirty="0" err="1"/>
              <a:t>modalitatea</a:t>
            </a:r>
            <a:r>
              <a:rPr lang="en-IE" dirty="0"/>
              <a:t> de </a:t>
            </a:r>
            <a:r>
              <a:rPr lang="en-IE" dirty="0" err="1"/>
              <a:t>evaluare</a:t>
            </a:r>
            <a:r>
              <a:rPr lang="en-IE" dirty="0"/>
              <a:t> a </a:t>
            </a:r>
            <a:r>
              <a:rPr lang="en-IE" dirty="0" err="1"/>
              <a:t>acestuia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472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1675" y="2458473"/>
            <a:ext cx="5919788" cy="3631644"/>
          </a:xfrm>
        </p:spPr>
        <p:txBody>
          <a:bodyPr/>
          <a:lstStyle/>
          <a:p>
            <a:r>
              <a:rPr lang="en-IE" dirty="0"/>
              <a:t>O </a:t>
            </a:r>
            <a:r>
              <a:rPr lang="en-IE" dirty="0" err="1"/>
              <a:t>provocare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un </a:t>
            </a:r>
            <a:r>
              <a:rPr lang="en-IE" dirty="0" err="1"/>
              <a:t>proiect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ca </a:t>
            </a:r>
            <a:r>
              <a:rPr lang="en-IE" dirty="0" err="1"/>
              <a:t>acesta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nu fie </a:t>
            </a:r>
            <a:r>
              <a:rPr lang="en-IE" dirty="0" err="1"/>
              <a:t>considerat</a:t>
            </a:r>
            <a:r>
              <a:rPr lang="en-IE" dirty="0"/>
              <a:t> </a:t>
            </a:r>
            <a:r>
              <a:rPr lang="en-IE" dirty="0" err="1"/>
              <a:t>adecvat</a:t>
            </a:r>
            <a:r>
              <a:rPr lang="en-IE" dirty="0"/>
              <a:t> </a:t>
            </a:r>
            <a:r>
              <a:rPr lang="en-IE" dirty="0" err="1"/>
              <a:t>scopului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/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nu fie </a:t>
            </a:r>
            <a:r>
              <a:rPr lang="en-IE" dirty="0" err="1"/>
              <a:t>utilizat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obiectivele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care a </a:t>
            </a:r>
            <a:r>
              <a:rPr lang="en-IE" dirty="0" err="1"/>
              <a:t>fost</a:t>
            </a:r>
            <a:r>
              <a:rPr lang="en-IE" dirty="0"/>
              <a:t> </a:t>
            </a:r>
            <a:r>
              <a:rPr lang="en-IE" dirty="0" err="1"/>
              <a:t>creat</a:t>
            </a:r>
            <a:r>
              <a:rPr lang="en-IE" dirty="0"/>
              <a:t>. </a:t>
            </a: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81675" y="767883"/>
            <a:ext cx="5579898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LIPSA UTILIZĂRII/NEATINGEREA SCOPULUI PROIECTULUI</a:t>
            </a:r>
          </a:p>
        </p:txBody>
      </p:sp>
      <p:pic>
        <p:nvPicPr>
          <p:cNvPr id="7" name="Picture Placeholder 6" descr="A bench is sitting in a chair&#10;&#10;Description automatically generated">
            <a:extLst>
              <a:ext uri="{FF2B5EF4-FFF2-40B4-BE49-F238E27FC236}">
                <a16:creationId xmlns:a16="http://schemas.microsoft.com/office/drawing/2014/main" id="{B20CF47B-191E-4704-99DC-FA1D83CD4DEA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8341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471056"/>
            <a:ext cx="10029825" cy="5140472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Cu </a:t>
            </a:r>
            <a:r>
              <a:rPr lang="en-US" dirty="0" err="1"/>
              <a:t>cât</a:t>
            </a:r>
            <a:r>
              <a:rPr lang="en-US" dirty="0"/>
              <a:t> </a:t>
            </a:r>
            <a:r>
              <a:rPr lang="en-US" dirty="0" err="1"/>
              <a:t>definiți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clar</a:t>
            </a:r>
            <a:r>
              <a:rPr lang="en-US" dirty="0"/>
              <a:t> </a:t>
            </a:r>
            <a:r>
              <a:rPr lang="en-US" dirty="0" err="1"/>
              <a:t>obiectivele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la </a:t>
            </a:r>
            <a:r>
              <a:rPr lang="en-US" dirty="0" err="1"/>
              <a:t>început</a:t>
            </a:r>
            <a:r>
              <a:rPr lang="en-US" dirty="0"/>
              <a:t>, cu </a:t>
            </a:r>
            <a:r>
              <a:rPr lang="en-US" dirty="0" err="1"/>
              <a:t>atât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probabil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le </a:t>
            </a:r>
            <a:r>
              <a:rPr lang="en-US" dirty="0" err="1"/>
              <a:t>atingeți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 err="1"/>
              <a:t>Echipa</a:t>
            </a:r>
            <a:r>
              <a:rPr lang="en-US" dirty="0"/>
              <a:t> de </a:t>
            </a:r>
            <a:r>
              <a:rPr lang="en-US" dirty="0" err="1"/>
              <a:t>implementare</a:t>
            </a:r>
            <a:r>
              <a:rPr lang="en-US" dirty="0"/>
              <a:t> </a:t>
            </a:r>
            <a:r>
              <a:rPr lang="en-US" dirty="0" err="1"/>
              <a:t>trebuie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evalueze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mod </a:t>
            </a:r>
            <a:r>
              <a:rPr lang="en-US" dirty="0" err="1"/>
              <a:t>regulat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se </a:t>
            </a:r>
            <a:r>
              <a:rPr lang="en-US" dirty="0" err="1"/>
              <a:t>asigura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potrivit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en-US" dirty="0" err="1"/>
              <a:t>propus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răspunde</a:t>
            </a:r>
            <a:r>
              <a:rPr lang="en-US" dirty="0"/>
              <a:t> </a:t>
            </a:r>
            <a:r>
              <a:rPr lang="en-US" dirty="0" err="1"/>
              <a:t>unei</a:t>
            </a:r>
            <a:r>
              <a:rPr lang="en-US" dirty="0"/>
              <a:t> </a:t>
            </a:r>
            <a:r>
              <a:rPr lang="en-US" dirty="0" err="1"/>
              <a:t>nevoi</a:t>
            </a:r>
            <a:r>
              <a:rPr lang="en-US" dirty="0"/>
              <a:t> </a:t>
            </a:r>
            <a:r>
              <a:rPr lang="en-US" dirty="0" err="1"/>
              <a:t>clare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r>
              <a:rPr lang="en-US" dirty="0"/>
              <a:t>Nu </a:t>
            </a:r>
            <a:r>
              <a:rPr lang="en-US" dirty="0" err="1"/>
              <a:t>presupune</a:t>
            </a:r>
            <a:r>
              <a:rPr lang="en-US" dirty="0"/>
              <a:t> care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nevoia</a:t>
            </a:r>
            <a:r>
              <a:rPr lang="en-US" dirty="0"/>
              <a:t> </a:t>
            </a:r>
            <a:r>
              <a:rPr lang="en-US" dirty="0" err="1"/>
              <a:t>comunitatii</a:t>
            </a:r>
            <a:r>
              <a:rPr lang="en-US" dirty="0"/>
              <a:t>. </a:t>
            </a:r>
            <a:r>
              <a:rPr lang="en-US" dirty="0" err="1"/>
              <a:t>Doar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tu</a:t>
            </a:r>
            <a:r>
              <a:rPr lang="en-US" dirty="0"/>
              <a:t> </a:t>
            </a:r>
            <a:r>
              <a:rPr lang="en-US" dirty="0" err="1"/>
              <a:t>crezi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idee </a:t>
            </a:r>
            <a:r>
              <a:rPr lang="en-US" dirty="0" err="1"/>
              <a:t>bună</a:t>
            </a:r>
            <a:r>
              <a:rPr lang="en-US" dirty="0"/>
              <a:t>, nu </a:t>
            </a:r>
            <a:r>
              <a:rPr lang="en-US" dirty="0" err="1"/>
              <a:t>înseamnă</a:t>
            </a:r>
            <a:r>
              <a:rPr lang="en-US" dirty="0"/>
              <a:t> </a:t>
            </a:r>
            <a:r>
              <a:rPr lang="en-US" dirty="0" err="1"/>
              <a:t>că</a:t>
            </a:r>
            <a:r>
              <a:rPr lang="en-US" dirty="0"/>
              <a:t> </a:t>
            </a:r>
            <a:r>
              <a:rPr lang="en-US" dirty="0" err="1"/>
              <a:t>toți</a:t>
            </a:r>
            <a:r>
              <a:rPr lang="en-US" dirty="0"/>
              <a:t> </a:t>
            </a:r>
            <a:r>
              <a:rPr lang="en-US" dirty="0" err="1"/>
              <a:t>ceilalți</a:t>
            </a:r>
            <a:r>
              <a:rPr lang="en-US" dirty="0"/>
              <a:t>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crede</a:t>
            </a:r>
            <a:r>
              <a:rPr lang="en-US" dirty="0"/>
              <a:t> la </a:t>
            </a:r>
            <a:r>
              <a:rPr lang="en-US" dirty="0" err="1"/>
              <a:t>fel</a:t>
            </a:r>
            <a:r>
              <a:rPr lang="en-US" dirty="0"/>
              <a:t>.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motivul</a:t>
            </a:r>
            <a:r>
              <a:rPr lang="en-US" dirty="0"/>
              <a:t> principal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obtinerea</a:t>
            </a:r>
            <a:r>
              <a:rPr lang="en-US" dirty="0"/>
              <a:t> </a:t>
            </a:r>
            <a:r>
              <a:rPr lang="en-US" dirty="0" err="1"/>
              <a:t>acceptului</a:t>
            </a:r>
            <a:r>
              <a:rPr lang="en-US" dirty="0"/>
              <a:t> </a:t>
            </a:r>
            <a:r>
              <a:rPr lang="en-US" dirty="0" err="1"/>
              <a:t>intregii</a:t>
            </a:r>
            <a:r>
              <a:rPr lang="en-US" dirty="0"/>
              <a:t> </a:t>
            </a:r>
            <a:r>
              <a:rPr lang="en-US" dirty="0" err="1"/>
              <a:t>comunitati</a:t>
            </a:r>
            <a:r>
              <a:rPr lang="en-US" dirty="0"/>
              <a:t> de a </a:t>
            </a:r>
            <a:r>
              <a:rPr lang="en-US" dirty="0" err="1"/>
              <a:t>implementa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. </a:t>
            </a:r>
            <a:r>
              <a:rPr lang="en-US" dirty="0" err="1"/>
              <a:t>Reveniți</a:t>
            </a:r>
            <a:r>
              <a:rPr lang="en-US" dirty="0"/>
              <a:t> la </a:t>
            </a:r>
            <a:r>
              <a:rPr lang="en-US" dirty="0" err="1"/>
              <a:t>Modulul</a:t>
            </a:r>
            <a:r>
              <a:rPr lang="en-US" dirty="0"/>
              <a:t> 2 - </a:t>
            </a:r>
            <a:r>
              <a:rPr lang="en-US" dirty="0" err="1"/>
              <a:t>Găsirea</a:t>
            </a:r>
            <a:r>
              <a:rPr lang="en-US" dirty="0"/>
              <a:t> </a:t>
            </a:r>
            <a:r>
              <a:rPr lang="en-US" dirty="0" err="1"/>
              <a:t>oportunității</a:t>
            </a:r>
            <a:r>
              <a:rPr lang="en-US" dirty="0"/>
              <a:t> </a:t>
            </a:r>
            <a:r>
              <a:rPr lang="en-US" dirty="0" err="1"/>
              <a:t>potrivite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comunitatea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</a:t>
            </a:r>
            <a:endParaRPr lang="en-GB" dirty="0"/>
          </a:p>
          <a:p>
            <a:pPr marL="457200" indent="-457200">
              <a:buAutoNum type="arabicPeriod"/>
            </a:pPr>
            <a:r>
              <a:rPr lang="en-US" dirty="0"/>
              <a:t> </a:t>
            </a:r>
            <a:r>
              <a:rPr lang="en-US" dirty="0" err="1"/>
              <a:t>Proiectați-vă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cu un </a:t>
            </a:r>
            <a:r>
              <a:rPr lang="en-US" dirty="0" err="1"/>
              <a:t>anumit</a:t>
            </a:r>
            <a:r>
              <a:rPr lang="en-US" dirty="0"/>
              <a:t> grad de </a:t>
            </a:r>
            <a:r>
              <a:rPr lang="en-US" dirty="0" err="1"/>
              <a:t>flexibilitate</a:t>
            </a:r>
            <a:r>
              <a:rPr lang="en-US" dirty="0"/>
              <a:t>, de </a:t>
            </a:r>
            <a:r>
              <a:rPr lang="en-US" dirty="0" err="1"/>
              <a:t>exemplu</a:t>
            </a:r>
            <a:r>
              <a:rPr lang="en-US" dirty="0"/>
              <a:t> in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priveste</a:t>
            </a:r>
            <a:r>
              <a:rPr lang="en-US" dirty="0"/>
              <a:t> </a:t>
            </a:r>
            <a:r>
              <a:rPr lang="en-US" dirty="0" err="1"/>
              <a:t>orele</a:t>
            </a:r>
            <a:r>
              <a:rPr lang="en-US" dirty="0"/>
              <a:t> </a:t>
            </a:r>
            <a:r>
              <a:rPr lang="en-US" dirty="0" err="1"/>
              <a:t>suplimentare</a:t>
            </a:r>
            <a:r>
              <a:rPr lang="en-US" dirty="0"/>
              <a:t>. Pe </a:t>
            </a:r>
            <a:r>
              <a:rPr lang="en-US" dirty="0" err="1"/>
              <a:t>măsură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nevoile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se </a:t>
            </a:r>
            <a:r>
              <a:rPr lang="en-US" dirty="0" err="1"/>
              <a:t>schimbă</a:t>
            </a:r>
            <a:r>
              <a:rPr lang="en-US" dirty="0"/>
              <a:t>,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se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schimba</a:t>
            </a:r>
            <a:r>
              <a:rPr lang="en-US" dirty="0"/>
              <a:t>,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crește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evoluează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se </a:t>
            </a:r>
            <a:r>
              <a:rPr lang="en-US" dirty="0" err="1"/>
              <a:t>potrivi</a:t>
            </a:r>
            <a:r>
              <a:rPr lang="en-US" dirty="0"/>
              <a:t> </a:t>
            </a:r>
            <a:r>
              <a:rPr lang="en-US" dirty="0" err="1"/>
              <a:t>acestor</a:t>
            </a:r>
            <a:r>
              <a:rPr lang="en-US" dirty="0"/>
              <a:t> </a:t>
            </a:r>
            <a:r>
              <a:rPr lang="en-US" dirty="0" err="1"/>
              <a:t>nevoi</a:t>
            </a:r>
            <a:r>
              <a:rPr lang="en-US" dirty="0"/>
              <a:t>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9705975" cy="85715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4 SFATURI PENTRU EVITAREA/DEPĂȘIREA LIPSEI DE UTILIZARE/NEADECVARII SCOPULUI</a:t>
            </a:r>
            <a:endParaRPr lang="en-IE" dirty="0"/>
          </a:p>
        </p:txBody>
      </p:sp>
      <p:pic>
        <p:nvPicPr>
          <p:cNvPr id="6" name="Picture Placeholder 6" descr="A bench is sitting in a chair&#10;&#10;Description automatically generated">
            <a:extLst>
              <a:ext uri="{FF2B5EF4-FFF2-40B4-BE49-F238E27FC236}">
                <a16:creationId xmlns:a16="http://schemas.microsoft.com/office/drawing/2014/main" id="{DBCBECB0-2E39-49FC-8472-1E28610F46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304800" y="264737"/>
            <a:ext cx="1667500" cy="16777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27427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9750" y="1919287"/>
            <a:ext cx="6572249" cy="4610821"/>
          </a:xfrm>
        </p:spPr>
        <p:txBody>
          <a:bodyPr/>
          <a:lstStyle/>
          <a:p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Conflictul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este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atât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normal,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cât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și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inevitabil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cazul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care un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grup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de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oameni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încearcă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să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realizeze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ceva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Poate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fi un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semn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că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relațiile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nu au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fost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dezvoltate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sau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întreținute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bine.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Cel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mai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important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lucru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este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modul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care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conflictul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este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tratat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Dacă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este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abordat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mod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constructiv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,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conflictul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poate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fi un pas important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construirea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și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menținerea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relațiilor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 </a:t>
            </a:r>
            <a:r>
              <a:rPr lang="it-IT" b="0" i="0" dirty="0">
                <a:solidFill>
                  <a:srgbClr val="575757"/>
                </a:solidFill>
                <a:effectLst/>
                <a:latin typeface="ClearSans"/>
              </a:rPr>
              <a:t>Conflictul poate apărea din cauza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Diversitatea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și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diferența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de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valori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,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opinii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,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cultură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,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nevoi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și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percepții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Dezechilibre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de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putere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Suprimarea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sentimentelor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și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emoțiilor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34050" y="761999"/>
            <a:ext cx="5967413" cy="863041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PROBLEME SAU CONFLICTE ALE COMITETULUI COMUNITAR</a:t>
            </a:r>
            <a:endParaRPr lang="en-IE" dirty="0"/>
          </a:p>
        </p:txBody>
      </p:sp>
      <p:pic>
        <p:nvPicPr>
          <p:cNvPr id="8" name="Picture Placeholder 7" descr="A picture containing text, drawing&#10;&#10;Description automatically generated">
            <a:extLst>
              <a:ext uri="{FF2B5EF4-FFF2-40B4-BE49-F238E27FC236}">
                <a16:creationId xmlns:a16="http://schemas.microsoft.com/office/drawing/2014/main" id="{4E28A7D1-300A-4868-B64B-5268060366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27033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300"/>
            <a:ext cx="10029825" cy="4746336"/>
          </a:xfrm>
        </p:spPr>
        <p:txBody>
          <a:bodyPr/>
          <a:lstStyle/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Oamenii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vorbesc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adesea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despre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ceea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enervează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afara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grupului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,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mai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degrabă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decât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la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întâlniri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Asigurarea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unui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timp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pentru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discutii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intre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membrii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grupului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comunitar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atunci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când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grupul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este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împreună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poate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fi de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ajutor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Când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oamenii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sunt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conflict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și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acesta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nu se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rezolva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,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energia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grupului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va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fi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adesea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la un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nivel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inferior.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Vezi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se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întâmplă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dacă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simți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o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pierdere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de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energie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</a:t>
            </a:r>
            <a:r>
              <a:rPr lang="en-US" sz="2000" dirty="0" err="1">
                <a:solidFill>
                  <a:srgbClr val="575757"/>
                </a:solidFill>
                <a:latin typeface="inherit"/>
              </a:rPr>
              <a:t>Încercați</a:t>
            </a:r>
            <a:r>
              <a:rPr lang="en-US" sz="20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000" dirty="0" err="1">
                <a:solidFill>
                  <a:srgbClr val="575757"/>
                </a:solidFill>
                <a:latin typeface="inherit"/>
              </a:rPr>
              <a:t>să</a:t>
            </a:r>
            <a:r>
              <a:rPr lang="en-US" sz="20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000" dirty="0" err="1">
                <a:solidFill>
                  <a:srgbClr val="575757"/>
                </a:solidFill>
                <a:latin typeface="inherit"/>
              </a:rPr>
              <a:t>revedeți</a:t>
            </a:r>
            <a:r>
              <a:rPr lang="en-US" sz="20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000" dirty="0" err="1">
                <a:solidFill>
                  <a:srgbClr val="575757"/>
                </a:solidFill>
                <a:latin typeface="inherit"/>
              </a:rPr>
              <a:t>scopul</a:t>
            </a:r>
            <a:r>
              <a:rPr lang="en-US" sz="2000" dirty="0">
                <a:solidFill>
                  <a:srgbClr val="575757"/>
                </a:solidFill>
                <a:latin typeface="inherit"/>
              </a:rPr>
              <a:t> </a:t>
            </a:r>
            <a:r>
              <a:rPr lang="en-US" sz="2000" dirty="0" err="1">
                <a:solidFill>
                  <a:srgbClr val="575757"/>
                </a:solidFill>
                <a:latin typeface="inherit"/>
              </a:rPr>
              <a:t>grupului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Au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uitat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oamenii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temporar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motivul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pentru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care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lucreaza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impreuna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sau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membrii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echipei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lucrează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pentru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obiective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diferite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?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it-IT" sz="2000" b="0" i="0" dirty="0">
                <a:solidFill>
                  <a:srgbClr val="575757"/>
                </a:solidFill>
                <a:effectLst/>
                <a:latin typeface="inherit"/>
              </a:rPr>
              <a:t>Dacă conflictul a devenit prea mare, uneori cel mai bine este să opriți întâlnirea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Conflictul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ar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putea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fi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mai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bine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tratat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doar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între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persoanele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cauză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sau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folosind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un facilitator extern.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Oamenii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aduc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in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discutie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lucruri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care sunt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irelevante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pentru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scop,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dar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sunt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importante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pentru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ei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Utilizați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o "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parcare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" –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notati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aceste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probleme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-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acest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lucru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permite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oamenilor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să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știe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nu sunt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uitate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Problemele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pot fi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apoi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abordate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după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reuniune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sau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la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sfârșit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cazul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care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problema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este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suficient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de mare, se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ia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în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considerare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convocarea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unei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alte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reuniuni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pentru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 a face </a:t>
            </a:r>
            <a:r>
              <a:rPr lang="en-US" sz="2000" b="0" i="0" dirty="0" err="1">
                <a:solidFill>
                  <a:srgbClr val="575757"/>
                </a:solidFill>
                <a:effectLst/>
                <a:latin typeface="inherit"/>
              </a:rPr>
              <a:t>față</a:t>
            </a:r>
            <a:r>
              <a:rPr lang="en-US" sz="2000" b="0" i="0" dirty="0">
                <a:solidFill>
                  <a:srgbClr val="575757"/>
                </a:solidFill>
                <a:effectLst/>
                <a:latin typeface="inherit"/>
              </a:rPr>
              <a:t>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10115551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5 SFATURI PENTRU EVITAREA/DEPĂȘIREA PROBLEMELOR SAU CONFLICTELOR COMITETULUI COMUNITAR</a:t>
            </a:r>
          </a:p>
        </p:txBody>
      </p:sp>
      <p:pic>
        <p:nvPicPr>
          <p:cNvPr id="5" name="Picture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DFFC9AE5-40BB-4676-8196-30DEC4256C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155370" y="302356"/>
            <a:ext cx="1644939" cy="16550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9648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D5A52B-DF5A-43AF-A26A-31C7D3A764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9750" y="1919288"/>
            <a:ext cx="6572249" cy="3631644"/>
          </a:xfrm>
        </p:spPr>
        <p:txBody>
          <a:bodyPr/>
          <a:lstStyle/>
          <a:p>
            <a:r>
              <a:rPr lang="en-US" dirty="0" err="1">
                <a:solidFill>
                  <a:srgbClr val="575757"/>
                </a:solidFill>
                <a:latin typeface="ClearSans"/>
              </a:rPr>
              <a:t>Dacă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proiectul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 de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regenerare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 a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comunității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 nu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este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sustenabil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, are un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viitor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foarte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 </a:t>
            </a:r>
            <a:r>
              <a:rPr lang="en-US" dirty="0" err="1">
                <a:solidFill>
                  <a:srgbClr val="575757"/>
                </a:solidFill>
                <a:latin typeface="ClearSans"/>
              </a:rPr>
              <a:t>limitat</a:t>
            </a:r>
            <a:r>
              <a:rPr lang="en-US" dirty="0">
                <a:solidFill>
                  <a:srgbClr val="575757"/>
                </a:solidFill>
                <a:latin typeface="ClearSans"/>
              </a:rPr>
              <a:t>. </a:t>
            </a:r>
            <a:r>
              <a:rPr lang="it-IT" dirty="0">
                <a:solidFill>
                  <a:srgbClr val="575757"/>
                </a:solidFill>
                <a:latin typeface="ClearSans"/>
              </a:rPr>
              <a:t>Dezvoltarea durabilă este un proces pe care toate comunitățile ar trebui să il aiba in vedere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 </a:t>
            </a:r>
          </a:p>
          <a:p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Așa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cum am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învățat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în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modulele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1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și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2,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este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un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proces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care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abordează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nevoile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actuale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și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viitoare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ale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comunității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pentru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o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dezvoltare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durabilă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pe termen lung, care nu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va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compromite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generațiile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 </a:t>
            </a:r>
            <a:r>
              <a:rPr lang="en-US" b="0" i="0" dirty="0" err="1">
                <a:solidFill>
                  <a:srgbClr val="575757"/>
                </a:solidFill>
                <a:effectLst/>
                <a:latin typeface="ClearSans"/>
              </a:rPr>
              <a:t>ulterioare</a:t>
            </a:r>
            <a:r>
              <a:rPr lang="en-US" b="0" i="0" dirty="0">
                <a:solidFill>
                  <a:srgbClr val="575757"/>
                </a:solidFill>
                <a:effectLst/>
                <a:latin typeface="ClearSans"/>
              </a:rPr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2A5161-34D1-4127-855C-6761E62D9DA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34050" y="761999"/>
            <a:ext cx="5967413" cy="863041"/>
          </a:xfrm>
        </p:spPr>
        <p:txBody>
          <a:bodyPr>
            <a:normAutofit fontScale="92500"/>
          </a:bodyPr>
          <a:lstStyle/>
          <a:p>
            <a:r>
              <a:rPr lang="en-IE" dirty="0"/>
              <a:t>PROIECTUL NU ESTE SUSTENABIL</a:t>
            </a:r>
          </a:p>
        </p:txBody>
      </p:sp>
      <p:pic>
        <p:nvPicPr>
          <p:cNvPr id="7" name="Picture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10F36E0F-A67E-43F6-A7EB-2E2268DEE06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230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52CAA1-1801-4A97-A00E-034C6DA03F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76449" y="1257300"/>
            <a:ext cx="10029825" cy="51527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err="1"/>
              <a:t>Durabilitatea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fi </a:t>
            </a:r>
            <a:r>
              <a:rPr lang="en-US" dirty="0" err="1"/>
              <a:t>gestionată</a:t>
            </a:r>
            <a:r>
              <a:rPr lang="en-US" dirty="0"/>
              <a:t> </a:t>
            </a:r>
            <a:r>
              <a:rPr lang="en-US" dirty="0" err="1"/>
              <a:t>greșit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</a:t>
            </a:r>
            <a:r>
              <a:rPr lang="en-US" dirty="0" err="1"/>
              <a:t>efectul</a:t>
            </a:r>
            <a:r>
              <a:rPr lang="en-US" dirty="0"/>
              <a:t> opus a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intenționat</a:t>
            </a:r>
            <a:r>
              <a:rPr lang="en-US" dirty="0"/>
              <a:t> </a:t>
            </a:r>
            <a:r>
              <a:rPr lang="en-US" dirty="0" err="1"/>
              <a:t>inițial</a:t>
            </a:r>
            <a:r>
              <a:rPr lang="en-US" dirty="0"/>
              <a:t>. Este important </a:t>
            </a:r>
            <a:r>
              <a:rPr lang="en-US" dirty="0" err="1"/>
              <a:t>cercetarea</a:t>
            </a:r>
            <a:r>
              <a:rPr lang="en-US" dirty="0"/>
              <a:t> </a:t>
            </a:r>
            <a:r>
              <a:rPr lang="en-US" dirty="0" err="1"/>
              <a:t>initiala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invatarea</a:t>
            </a:r>
            <a:r>
              <a:rPr lang="en-US" dirty="0"/>
              <a:t> </a:t>
            </a:r>
            <a:r>
              <a:rPr lang="en-US" dirty="0" err="1"/>
              <a:t>autodidacta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practicile</a:t>
            </a:r>
            <a:r>
              <a:rPr lang="en-US" dirty="0"/>
              <a:t> </a:t>
            </a:r>
            <a:r>
              <a:rPr lang="en-US" dirty="0" err="1"/>
              <a:t>durabile</a:t>
            </a:r>
            <a:r>
              <a:rPr lang="en-US" dirty="0"/>
              <a:t> care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funcționa</a:t>
            </a:r>
            <a:r>
              <a:rPr lang="en-US" dirty="0"/>
              <a:t> </a:t>
            </a:r>
            <a:r>
              <a:rPr lang="en-US" dirty="0" err="1"/>
              <a:t>cel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bine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situația</a:t>
            </a:r>
            <a:r>
              <a:rPr lang="en-US" dirty="0"/>
              <a:t> lor.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Faceți</a:t>
            </a:r>
            <a:r>
              <a:rPr lang="en-US" dirty="0"/>
              <a:t> un pas </a:t>
            </a:r>
            <a:r>
              <a:rPr lang="en-US" dirty="0" err="1"/>
              <a:t>înapoi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studiati</a:t>
            </a:r>
            <a:r>
              <a:rPr lang="en-US" dirty="0"/>
              <a:t> </a:t>
            </a:r>
            <a:r>
              <a:rPr lang="en-US" dirty="0" err="1"/>
              <a:t>modulul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dumneavoastră</a:t>
            </a:r>
            <a:r>
              <a:rPr lang="en-US" dirty="0"/>
              <a:t> se </a:t>
            </a:r>
            <a:r>
              <a:rPr lang="en-US" dirty="0" err="1"/>
              <a:t>conectează</a:t>
            </a:r>
            <a:r>
              <a:rPr lang="en-US" dirty="0"/>
              <a:t> cu </a:t>
            </a:r>
            <a:r>
              <a:rPr lang="en-US" dirty="0" err="1"/>
              <a:t>misiunea</a:t>
            </a:r>
            <a:r>
              <a:rPr lang="en-US" dirty="0"/>
              <a:t>, </a:t>
            </a:r>
            <a:r>
              <a:rPr lang="en-US" dirty="0" err="1"/>
              <a:t>viziunea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valoarea</a:t>
            </a:r>
            <a:r>
              <a:rPr lang="en-US" dirty="0"/>
              <a:t> </a:t>
            </a:r>
            <a:r>
              <a:rPr lang="en-US" dirty="0" err="1"/>
              <a:t>agendelor</a:t>
            </a:r>
            <a:r>
              <a:rPr lang="en-US" dirty="0"/>
              <a:t> </a:t>
            </a:r>
            <a:r>
              <a:rPr lang="en-US" dirty="0" err="1"/>
              <a:t>guvernamentale</a:t>
            </a:r>
            <a:r>
              <a:rPr lang="en-US" dirty="0"/>
              <a:t> locale/</a:t>
            </a:r>
            <a:r>
              <a:rPr lang="en-US" dirty="0" err="1"/>
              <a:t>naționale</a:t>
            </a:r>
            <a:r>
              <a:rPr lang="en-US" dirty="0"/>
              <a:t>/</a:t>
            </a:r>
            <a:r>
              <a:rPr lang="en-US" dirty="0" err="1"/>
              <a:t>europene</a:t>
            </a:r>
            <a:r>
              <a:rPr lang="en-US" dirty="0"/>
              <a:t> (de </a:t>
            </a:r>
            <a:r>
              <a:rPr lang="en-US" dirty="0" err="1"/>
              <a:t>exemplu</a:t>
            </a:r>
            <a:r>
              <a:rPr lang="en-US" dirty="0"/>
              <a:t>,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Modulul</a:t>
            </a:r>
            <a:r>
              <a:rPr lang="en-US" dirty="0"/>
              <a:t> 2 </a:t>
            </a:r>
            <a:r>
              <a:rPr lang="en-US" dirty="0" err="1"/>
              <a:t>vă</a:t>
            </a:r>
            <a:r>
              <a:rPr lang="en-US" dirty="0"/>
              <a:t> </a:t>
            </a:r>
            <a:r>
              <a:rPr lang="en-US" dirty="0" err="1"/>
              <a:t>prezentăm</a:t>
            </a:r>
            <a:r>
              <a:rPr lang="en-US" dirty="0"/>
              <a:t> </a:t>
            </a:r>
            <a:r>
              <a:rPr lang="en-US" dirty="0" err="1"/>
              <a:t>Obiectivele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 </a:t>
            </a:r>
            <a:r>
              <a:rPr lang="en-US" dirty="0" err="1"/>
              <a:t>Durabilă</a:t>
            </a:r>
            <a:r>
              <a:rPr lang="en-US" dirty="0"/>
              <a:t> ale ONU).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alinierea</a:t>
            </a:r>
            <a:r>
              <a:rPr lang="en-US" dirty="0"/>
              <a:t> la </a:t>
            </a:r>
            <a:r>
              <a:rPr lang="en-US" dirty="0" err="1"/>
              <a:t>acestea</a:t>
            </a:r>
            <a:r>
              <a:rPr lang="en-US" dirty="0"/>
              <a:t>,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încorpora</a:t>
            </a:r>
            <a:r>
              <a:rPr lang="en-US" dirty="0"/>
              <a:t> </a:t>
            </a:r>
            <a:r>
              <a:rPr lang="en-US" dirty="0" err="1"/>
              <a:t>sustenabilitatea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dvs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Configurați-vă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incat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fie de </a:t>
            </a:r>
            <a:r>
              <a:rPr lang="en-US" dirty="0" err="1"/>
              <a:t>calitate</a:t>
            </a:r>
            <a:r>
              <a:rPr lang="en-US" dirty="0"/>
              <a:t>. </a:t>
            </a:r>
            <a:r>
              <a:rPr lang="en-US" dirty="0" err="1"/>
              <a:t>Întâlniți-vă</a:t>
            </a:r>
            <a:r>
              <a:rPr lang="en-US" dirty="0"/>
              <a:t> cu </a:t>
            </a:r>
            <a:r>
              <a:rPr lang="en-US" dirty="0" err="1"/>
              <a:t>părțile</a:t>
            </a:r>
            <a:r>
              <a:rPr lang="en-US" dirty="0"/>
              <a:t> </a:t>
            </a:r>
            <a:r>
              <a:rPr lang="en-US" dirty="0" err="1"/>
              <a:t>interesate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discuta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înseamnă</a:t>
            </a:r>
            <a:r>
              <a:rPr lang="en-US" dirty="0"/>
              <a:t> </a:t>
            </a:r>
            <a:r>
              <a:rPr lang="en-US" dirty="0" err="1"/>
              <a:t>durabilitatea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privește</a:t>
            </a:r>
            <a:r>
              <a:rPr lang="en-US" dirty="0"/>
              <a:t> </a:t>
            </a:r>
            <a:r>
              <a:rPr lang="en-US" dirty="0" err="1"/>
              <a:t>rezultatele</a:t>
            </a:r>
            <a:r>
              <a:rPr lang="en-US" dirty="0"/>
              <a:t> de </a:t>
            </a:r>
            <a:r>
              <a:rPr lang="en-US" dirty="0" err="1"/>
              <a:t>calitate</a:t>
            </a:r>
            <a:r>
              <a:rPr lang="en-US" dirty="0"/>
              <a:t>, precum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ceea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privește</a:t>
            </a:r>
            <a:r>
              <a:rPr lang="en-US" dirty="0"/>
              <a:t> </a:t>
            </a:r>
            <a:r>
              <a:rPr lang="en-US" dirty="0" err="1"/>
              <a:t>riscul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Construiți</a:t>
            </a:r>
            <a:r>
              <a:rPr lang="en-US" dirty="0"/>
              <a:t> cu </a:t>
            </a:r>
            <a:r>
              <a:rPr lang="en-US" dirty="0" err="1"/>
              <a:t>atenție</a:t>
            </a:r>
            <a:r>
              <a:rPr lang="en-US" dirty="0"/>
              <a:t> </a:t>
            </a:r>
            <a:r>
              <a:rPr lang="en-US" dirty="0" err="1"/>
              <a:t>ideile</a:t>
            </a:r>
            <a:r>
              <a:rPr lang="en-US" dirty="0"/>
              <a:t> de </a:t>
            </a:r>
            <a:r>
              <a:rPr lang="en-US" dirty="0" err="1"/>
              <a:t>proiect</a:t>
            </a:r>
            <a:r>
              <a:rPr lang="en-US" dirty="0"/>
              <a:t>, </a:t>
            </a:r>
            <a:r>
              <a:rPr lang="en-US" dirty="0" err="1"/>
              <a:t>astfel</a:t>
            </a:r>
            <a:r>
              <a:rPr lang="en-US" dirty="0"/>
              <a:t> </a:t>
            </a:r>
            <a:r>
              <a:rPr lang="en-US" dirty="0" err="1"/>
              <a:t>încât</a:t>
            </a:r>
            <a:r>
              <a:rPr lang="en-US" dirty="0"/>
              <a:t> </a:t>
            </a:r>
            <a:r>
              <a:rPr lang="en-US" dirty="0" err="1"/>
              <a:t>acestea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adreseze</a:t>
            </a:r>
            <a:r>
              <a:rPr lang="en-US" dirty="0"/>
              <a:t> </a:t>
            </a:r>
            <a:r>
              <a:rPr lang="en-US" dirty="0" err="1"/>
              <a:t>curentului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,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nu </a:t>
            </a:r>
            <a:r>
              <a:rPr lang="en-US" dirty="0" err="1"/>
              <a:t>compromită</a:t>
            </a:r>
            <a:r>
              <a:rPr lang="en-US" dirty="0"/>
              <a:t> </a:t>
            </a:r>
            <a:r>
              <a:rPr lang="en-US" dirty="0" err="1"/>
              <a:t>generațiile</a:t>
            </a:r>
            <a:r>
              <a:rPr lang="en-US" dirty="0"/>
              <a:t> </a:t>
            </a:r>
            <a:r>
              <a:rPr lang="en-US" dirty="0" err="1"/>
              <a:t>viitoare</a:t>
            </a:r>
            <a:r>
              <a:rPr lang="en-US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50570-4279-4D1D-B127-B21C762AF1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76449" y="246472"/>
            <a:ext cx="10115551" cy="85715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4 SFATURI PENTRU EVITAREA/DEPĂȘIREA PROIECTELOR NESUSTENABILE</a:t>
            </a:r>
            <a:endParaRPr lang="en-IE" dirty="0"/>
          </a:p>
        </p:txBody>
      </p:sp>
      <p:pic>
        <p:nvPicPr>
          <p:cNvPr id="6" name="Picture Placeholder 6" descr="A close up of a flower&#10;&#10;Description automatically generated">
            <a:extLst>
              <a:ext uri="{FF2B5EF4-FFF2-40B4-BE49-F238E27FC236}">
                <a16:creationId xmlns:a16="http://schemas.microsoft.com/office/drawing/2014/main" id="{987E3A45-3C2C-4134-9471-C060D56E5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>
          <a:xfrm>
            <a:off x="159108" y="256089"/>
            <a:ext cx="1732389" cy="17430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5797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ABACD-8526-43C9-9FCA-5DB7E3600F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6080" y="2809496"/>
            <a:ext cx="11545518" cy="289857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SECȚIUNEA A DOUA: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IE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SUSȚINEREA SUCCESULUI – ROLUL TINERILOR ȘI AL VOLUNTARILOR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IE" sz="32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De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ce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este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importantă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abilitarea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și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implicarea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tinerilor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și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a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voluntarilor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în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comunitatea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 </a:t>
            </a:r>
            <a:r>
              <a:rPr lang="en-IE" sz="3200" dirty="0" err="1">
                <a:solidFill>
                  <a:prstClr val="white"/>
                </a:solidFill>
                <a:latin typeface="Calibri Light" panose="020F0302020204030204"/>
              </a:rPr>
              <a:t>dvs</a:t>
            </a:r>
            <a:r>
              <a:rPr lang="en-IE" sz="3200" dirty="0">
                <a:solidFill>
                  <a:prstClr val="white"/>
                </a:solidFill>
                <a:latin typeface="Calibri Light" panose="020F0302020204030204"/>
              </a:rPr>
              <a:t>.?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IE" dirty="0"/>
          </a:p>
        </p:txBody>
      </p:sp>
      <p:pic>
        <p:nvPicPr>
          <p:cNvPr id="6" name="Picture Placeholder 5" descr="Three teenagers taking a selfie on their mobile phone">
            <a:extLst>
              <a:ext uri="{FF2B5EF4-FFF2-40B4-BE49-F238E27FC236}">
                <a16:creationId xmlns:a16="http://schemas.microsoft.com/office/drawing/2014/main" id="{67E293EC-CAFD-4253-B3D1-C647D867C406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80249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CEE8CC3F-487B-4986-852F-1B9E824FB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5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2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8B0946-2EF8-49DB-A386-3E343CAFBE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65685"/>
            <a:ext cx="5753100" cy="1084492"/>
          </a:xfrm>
        </p:spPr>
        <p:txBody>
          <a:bodyPr>
            <a:normAutofit/>
          </a:bodyPr>
          <a:lstStyle/>
          <a:p>
            <a:r>
              <a:rPr lang="it-IT" dirty="0"/>
              <a:t>Rolul tineretului în regenerarea comunității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51CDE-5AE2-41DE-BFE9-A8899690CA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282" y="1075779"/>
            <a:ext cx="6410325" cy="5999275"/>
          </a:xfrm>
        </p:spPr>
        <p:txBody>
          <a:bodyPr/>
          <a:lstStyle/>
          <a:p>
            <a:pPr algn="l"/>
            <a:r>
              <a:rPr lang="en-US" sz="2150" dirty="0" err="1"/>
              <a:t>Academicienii</a:t>
            </a:r>
            <a:r>
              <a:rPr lang="en-US" sz="2150" dirty="0"/>
              <a:t> din </a:t>
            </a:r>
            <a:r>
              <a:rPr lang="en-US" sz="2150" dirty="0" err="1"/>
              <a:t>domeniul</a:t>
            </a:r>
            <a:r>
              <a:rPr lang="en-US" sz="2150" dirty="0"/>
              <a:t> </a:t>
            </a:r>
            <a:r>
              <a:rPr lang="en-US" sz="2150" dirty="0" err="1"/>
              <a:t>dezvoltarii</a:t>
            </a:r>
            <a:r>
              <a:rPr lang="en-US" sz="2150" dirty="0"/>
              <a:t> </a:t>
            </a:r>
            <a:r>
              <a:rPr lang="en-US" sz="2150" dirty="0" err="1"/>
              <a:t>regionale</a:t>
            </a:r>
            <a:r>
              <a:rPr lang="en-US" sz="2150" dirty="0"/>
              <a:t>, </a:t>
            </a:r>
            <a:r>
              <a:rPr lang="en-US" sz="2150" dirty="0" err="1"/>
              <a:t>cercetătorii</a:t>
            </a:r>
            <a:r>
              <a:rPr lang="en-US" sz="2150" dirty="0"/>
              <a:t> </a:t>
            </a:r>
            <a:r>
              <a:rPr lang="en-US" sz="2150" dirty="0" err="1"/>
              <a:t>și</a:t>
            </a:r>
            <a:r>
              <a:rPr lang="en-US" sz="2150" dirty="0"/>
              <a:t> </a:t>
            </a:r>
            <a:r>
              <a:rPr lang="en-US" sz="2150" dirty="0" err="1"/>
              <a:t>liderii</a:t>
            </a:r>
            <a:r>
              <a:rPr lang="en-US" sz="2150" dirty="0"/>
              <a:t> </a:t>
            </a:r>
            <a:r>
              <a:rPr lang="en-US" sz="2150" dirty="0" err="1"/>
              <a:t>comunității</a:t>
            </a:r>
            <a:r>
              <a:rPr lang="en-US" sz="2150" dirty="0"/>
              <a:t> sunt de </a:t>
            </a:r>
            <a:r>
              <a:rPr lang="en-US" sz="2150" dirty="0" err="1"/>
              <a:t>acord</a:t>
            </a:r>
            <a:r>
              <a:rPr lang="en-US" sz="2150" dirty="0"/>
              <a:t> </a:t>
            </a:r>
            <a:r>
              <a:rPr lang="en-US" sz="2150" dirty="0" err="1"/>
              <a:t>că</a:t>
            </a:r>
            <a:r>
              <a:rPr lang="en-US" sz="2150" dirty="0"/>
              <a:t> </a:t>
            </a:r>
            <a:r>
              <a:rPr lang="en-US" sz="2150" dirty="0" err="1"/>
              <a:t>implicarea</a:t>
            </a:r>
            <a:r>
              <a:rPr lang="en-US" sz="2150" dirty="0"/>
              <a:t> </a:t>
            </a:r>
            <a:r>
              <a:rPr lang="en-US" sz="2150" dirty="0" err="1"/>
              <a:t>tinerilor</a:t>
            </a:r>
            <a:r>
              <a:rPr lang="en-US" sz="2150" dirty="0"/>
              <a:t> </a:t>
            </a:r>
            <a:r>
              <a:rPr lang="en-US" sz="2150" dirty="0" err="1"/>
              <a:t>în</a:t>
            </a:r>
            <a:r>
              <a:rPr lang="en-US" sz="2150" dirty="0"/>
              <a:t> </a:t>
            </a:r>
            <a:r>
              <a:rPr lang="en-US" sz="2150" dirty="0" err="1"/>
              <a:t>abordarea</a:t>
            </a:r>
            <a:r>
              <a:rPr lang="en-US" sz="2150" dirty="0"/>
              <a:t> </a:t>
            </a:r>
            <a:r>
              <a:rPr lang="en-US" sz="2150" dirty="0" err="1"/>
              <a:t>problemelor</a:t>
            </a:r>
            <a:r>
              <a:rPr lang="en-US" sz="2150" dirty="0"/>
              <a:t> care </a:t>
            </a:r>
            <a:r>
              <a:rPr lang="en-US" sz="2150" dirty="0" err="1"/>
              <a:t>îi</a:t>
            </a:r>
            <a:r>
              <a:rPr lang="en-US" sz="2150" dirty="0"/>
              <a:t> </a:t>
            </a:r>
            <a:r>
              <a:rPr lang="en-US" sz="2150" dirty="0" err="1"/>
              <a:t>afectează</a:t>
            </a:r>
            <a:r>
              <a:rPr lang="en-US" sz="2150" dirty="0"/>
              <a:t> are un </a:t>
            </a:r>
            <a:r>
              <a:rPr lang="en-US" sz="2150" dirty="0" err="1"/>
              <a:t>potențial</a:t>
            </a:r>
            <a:r>
              <a:rPr lang="en-US" sz="2150" dirty="0"/>
              <a:t> </a:t>
            </a:r>
            <a:r>
              <a:rPr lang="en-US" sz="2150" dirty="0" err="1"/>
              <a:t>enorm</a:t>
            </a:r>
            <a:r>
              <a:rPr lang="en-US" sz="2150" dirty="0"/>
              <a:t> de </a:t>
            </a:r>
            <a:r>
              <a:rPr lang="en-US" sz="2150" dirty="0" err="1"/>
              <a:t>schimbare</a:t>
            </a:r>
            <a:r>
              <a:rPr lang="en-US" sz="2150" dirty="0"/>
              <a:t> </a:t>
            </a:r>
            <a:r>
              <a:rPr lang="en-US" sz="2150" dirty="0" err="1"/>
              <a:t>socială</a:t>
            </a:r>
            <a:r>
              <a:rPr lang="en-US" sz="2150" dirty="0"/>
              <a:t>.</a:t>
            </a:r>
          </a:p>
          <a:p>
            <a:pPr algn="l"/>
            <a:r>
              <a:rPr lang="en-US" sz="2150" dirty="0"/>
              <a:t> </a:t>
            </a:r>
            <a:r>
              <a:rPr lang="en-US" sz="2150" dirty="0" err="1"/>
              <a:t>Tinerii</a:t>
            </a:r>
            <a:r>
              <a:rPr lang="en-US" sz="2150" dirty="0"/>
              <a:t> </a:t>
            </a:r>
            <a:r>
              <a:rPr lang="en-US" sz="2150" dirty="0" err="1"/>
              <a:t>aduc</a:t>
            </a:r>
            <a:r>
              <a:rPr lang="en-US" sz="2150" dirty="0"/>
              <a:t> </a:t>
            </a:r>
            <a:r>
              <a:rPr lang="en-US" sz="2150" dirty="0" err="1"/>
              <a:t>multe</a:t>
            </a:r>
            <a:r>
              <a:rPr lang="en-US" sz="2150" dirty="0"/>
              <a:t> </a:t>
            </a:r>
            <a:r>
              <a:rPr lang="en-US" sz="2150" dirty="0" err="1"/>
              <a:t>beneficii</a:t>
            </a:r>
            <a:r>
              <a:rPr lang="en-US" sz="2150" dirty="0"/>
              <a:t> </a:t>
            </a:r>
            <a:r>
              <a:rPr lang="en-US" sz="2150" dirty="0" err="1"/>
              <a:t>muncii</a:t>
            </a:r>
            <a:r>
              <a:rPr lang="en-US" sz="2150" dirty="0"/>
              <a:t> de </a:t>
            </a:r>
            <a:r>
              <a:rPr lang="en-US" sz="2150" dirty="0" err="1"/>
              <a:t>consolidare</a:t>
            </a:r>
            <a:r>
              <a:rPr lang="en-US" sz="2150" dirty="0"/>
              <a:t> a </a:t>
            </a:r>
            <a:r>
              <a:rPr lang="en-US" sz="2150" dirty="0" err="1"/>
              <a:t>comunității</a:t>
            </a:r>
            <a:r>
              <a:rPr lang="en-US" sz="2150" dirty="0"/>
              <a:t>, care de </a:t>
            </a:r>
            <a:r>
              <a:rPr lang="en-US" sz="2150" dirty="0" err="1"/>
              <a:t>prea</a:t>
            </a:r>
            <a:r>
              <a:rPr lang="en-US" sz="2150" dirty="0"/>
              <a:t> </a:t>
            </a:r>
            <a:r>
              <a:rPr lang="en-US" sz="2150" dirty="0" err="1"/>
              <a:t>multe</a:t>
            </a:r>
            <a:r>
              <a:rPr lang="en-US" sz="2150" dirty="0"/>
              <a:t> </a:t>
            </a:r>
            <a:r>
              <a:rPr lang="en-US" sz="2150" dirty="0" err="1"/>
              <a:t>ori</a:t>
            </a:r>
            <a:r>
              <a:rPr lang="en-US" sz="2150" dirty="0"/>
              <a:t> sunt </a:t>
            </a:r>
            <a:r>
              <a:rPr lang="en-US" sz="2150" dirty="0" err="1"/>
              <a:t>trecute</a:t>
            </a:r>
            <a:r>
              <a:rPr lang="en-US" sz="2150" dirty="0"/>
              <a:t> cu </a:t>
            </a:r>
            <a:r>
              <a:rPr lang="en-US" sz="2150" dirty="0" err="1"/>
              <a:t>vederea</a:t>
            </a:r>
            <a:r>
              <a:rPr lang="en-US" sz="2150" dirty="0"/>
              <a:t>, nu sunt evaluate </a:t>
            </a:r>
            <a:r>
              <a:rPr lang="en-US" sz="2150" dirty="0" err="1"/>
              <a:t>sau</a:t>
            </a:r>
            <a:r>
              <a:rPr lang="en-US" sz="2150" dirty="0"/>
              <a:t> </a:t>
            </a:r>
            <a:r>
              <a:rPr lang="en-US" sz="2150" dirty="0" err="1"/>
              <a:t>valorificate</a:t>
            </a:r>
            <a:r>
              <a:rPr lang="en-US" sz="2150" dirty="0"/>
              <a:t>. </a:t>
            </a:r>
            <a:r>
              <a:rPr lang="en-US" sz="2150" dirty="0" err="1"/>
              <a:t>Comunitățile</a:t>
            </a:r>
            <a:r>
              <a:rPr lang="en-US" sz="2150" dirty="0"/>
              <a:t> </a:t>
            </a:r>
            <a:r>
              <a:rPr lang="en-US" sz="2150" dirty="0" err="1"/>
              <a:t>ar</a:t>
            </a:r>
            <a:r>
              <a:rPr lang="en-US" sz="2150" dirty="0"/>
              <a:t> </a:t>
            </a:r>
            <a:r>
              <a:rPr lang="en-US" sz="2150" dirty="0" err="1"/>
              <a:t>trebui</a:t>
            </a:r>
            <a:r>
              <a:rPr lang="en-US" sz="2150" dirty="0"/>
              <a:t> </a:t>
            </a:r>
            <a:r>
              <a:rPr lang="en-US" sz="2150" dirty="0" err="1"/>
              <a:t>să</a:t>
            </a:r>
            <a:r>
              <a:rPr lang="en-US" sz="2150" dirty="0"/>
              <a:t> </a:t>
            </a:r>
            <a:r>
              <a:rPr lang="en-US" sz="2150" dirty="0" err="1"/>
              <a:t>aibă</a:t>
            </a:r>
            <a:r>
              <a:rPr lang="en-US" sz="2150" dirty="0"/>
              <a:t> </a:t>
            </a:r>
            <a:r>
              <a:rPr lang="en-US" sz="2150" dirty="0" err="1"/>
              <a:t>căi</a:t>
            </a:r>
            <a:r>
              <a:rPr lang="en-US" sz="2150" dirty="0"/>
              <a:t> variate </a:t>
            </a:r>
            <a:r>
              <a:rPr lang="en-US" sz="2150" dirty="0" err="1"/>
              <a:t>pentru</a:t>
            </a:r>
            <a:r>
              <a:rPr lang="en-US" sz="2150" dirty="0"/>
              <a:t> o mare </a:t>
            </a:r>
            <a:r>
              <a:rPr lang="en-US" sz="2150" dirty="0" err="1"/>
              <a:t>diversitate</a:t>
            </a:r>
            <a:r>
              <a:rPr lang="en-US" sz="2150" dirty="0"/>
              <a:t> de </a:t>
            </a:r>
            <a:r>
              <a:rPr lang="en-US" sz="2150" dirty="0" err="1"/>
              <a:t>voci</a:t>
            </a:r>
            <a:r>
              <a:rPr lang="en-US" sz="2150" dirty="0"/>
              <a:t> ale </a:t>
            </a:r>
            <a:r>
              <a:rPr lang="en-US" sz="2150" dirty="0" err="1"/>
              <a:t>tinerilor</a:t>
            </a:r>
            <a:r>
              <a:rPr lang="en-US" sz="2150" dirty="0"/>
              <a:t> care </a:t>
            </a:r>
            <a:r>
              <a:rPr lang="en-US" sz="2150" dirty="0" err="1"/>
              <a:t>urmează</a:t>
            </a:r>
            <a:r>
              <a:rPr lang="en-US" sz="2150" dirty="0"/>
              <a:t> </a:t>
            </a:r>
            <a:r>
              <a:rPr lang="en-US" sz="2150" dirty="0" err="1"/>
              <a:t>să</a:t>
            </a:r>
            <a:r>
              <a:rPr lang="en-US" sz="2150" dirty="0"/>
              <a:t> fie </a:t>
            </a:r>
            <a:r>
              <a:rPr lang="en-US" sz="2150" dirty="0" err="1"/>
              <a:t>auzite</a:t>
            </a:r>
            <a:r>
              <a:rPr lang="en-US" sz="2150" dirty="0"/>
              <a:t> </a:t>
            </a:r>
            <a:r>
              <a:rPr lang="en-US" sz="2150" dirty="0" err="1"/>
              <a:t>și</a:t>
            </a:r>
            <a:r>
              <a:rPr lang="en-US" sz="2150" dirty="0"/>
              <a:t> </a:t>
            </a:r>
            <a:r>
              <a:rPr lang="en-US" sz="2150" dirty="0" err="1"/>
              <a:t>pentru</a:t>
            </a:r>
            <a:r>
              <a:rPr lang="en-US" sz="2150" dirty="0"/>
              <a:t> ca </a:t>
            </a:r>
            <a:r>
              <a:rPr lang="en-US" sz="2150" dirty="0" err="1"/>
              <a:t>tinerii</a:t>
            </a:r>
            <a:r>
              <a:rPr lang="en-US" sz="2150" dirty="0"/>
              <a:t> </a:t>
            </a:r>
            <a:r>
              <a:rPr lang="en-US" sz="2150" dirty="0" err="1"/>
              <a:t>să</a:t>
            </a:r>
            <a:r>
              <a:rPr lang="en-US" sz="2150" dirty="0"/>
              <a:t> </a:t>
            </a:r>
            <a:r>
              <a:rPr lang="en-US" sz="2150" dirty="0" err="1"/>
              <a:t>contribuie</a:t>
            </a:r>
            <a:r>
              <a:rPr lang="en-US" sz="2150" dirty="0"/>
              <a:t> la o </a:t>
            </a:r>
            <a:r>
              <a:rPr lang="en-US" sz="2150" dirty="0" err="1"/>
              <a:t>comunitate</a:t>
            </a:r>
            <a:r>
              <a:rPr lang="en-US" sz="2150" dirty="0"/>
              <a:t> </a:t>
            </a:r>
            <a:r>
              <a:rPr lang="en-US" sz="2150" dirty="0" err="1"/>
              <a:t>înfloritoare</a:t>
            </a:r>
            <a:r>
              <a:rPr lang="en-US" sz="2150" dirty="0"/>
              <a:t>.</a:t>
            </a:r>
          </a:p>
          <a:p>
            <a:pPr algn="l"/>
            <a:r>
              <a:rPr lang="en-US" sz="2150" dirty="0" err="1"/>
              <a:t>Implicarea</a:t>
            </a:r>
            <a:r>
              <a:rPr lang="en-US" sz="2150" dirty="0"/>
              <a:t> </a:t>
            </a:r>
            <a:r>
              <a:rPr lang="en-US" sz="2150" dirty="0" err="1"/>
              <a:t>durabilă</a:t>
            </a:r>
            <a:r>
              <a:rPr lang="en-US" sz="2150" dirty="0"/>
              <a:t> a </a:t>
            </a:r>
            <a:r>
              <a:rPr lang="en-US" sz="2150" dirty="0" err="1"/>
              <a:t>tinerilor</a:t>
            </a:r>
            <a:r>
              <a:rPr lang="en-US" sz="2150" dirty="0"/>
              <a:t> </a:t>
            </a:r>
            <a:r>
              <a:rPr lang="en-US" sz="2150" dirty="0" err="1"/>
              <a:t>poate</a:t>
            </a:r>
            <a:r>
              <a:rPr lang="en-US" sz="2150" dirty="0"/>
              <a:t> </a:t>
            </a:r>
            <a:r>
              <a:rPr lang="en-US" sz="2150" dirty="0" err="1"/>
              <a:t>veni</a:t>
            </a:r>
            <a:r>
              <a:rPr lang="en-US" sz="2150" dirty="0"/>
              <a:t> </a:t>
            </a:r>
            <a:r>
              <a:rPr lang="en-US" sz="2150" dirty="0" err="1"/>
              <a:t>atunci</a:t>
            </a:r>
            <a:r>
              <a:rPr lang="en-US" sz="2150" dirty="0"/>
              <a:t> </a:t>
            </a:r>
            <a:r>
              <a:rPr lang="en-US" sz="2150" dirty="0" err="1"/>
              <a:t>când</a:t>
            </a:r>
            <a:r>
              <a:rPr lang="en-US" sz="2150" dirty="0"/>
              <a:t> </a:t>
            </a:r>
            <a:r>
              <a:rPr lang="en-US" sz="2150" dirty="0" err="1"/>
              <a:t>comunitățile</a:t>
            </a:r>
            <a:r>
              <a:rPr lang="en-US" sz="2150" dirty="0"/>
              <a:t> </a:t>
            </a:r>
            <a:r>
              <a:rPr lang="en-US" sz="2150" dirty="0" err="1"/>
              <a:t>creează</a:t>
            </a:r>
            <a:r>
              <a:rPr lang="en-US" sz="2150" dirty="0"/>
              <a:t> </a:t>
            </a:r>
            <a:r>
              <a:rPr lang="en-US" sz="2150" dirty="0" err="1"/>
              <a:t>mai</a:t>
            </a:r>
            <a:r>
              <a:rPr lang="en-US" sz="2150" dirty="0"/>
              <a:t> </a:t>
            </a:r>
            <a:r>
              <a:rPr lang="en-US" sz="2150" dirty="0" err="1"/>
              <a:t>mult</a:t>
            </a:r>
            <a:r>
              <a:rPr lang="en-US" sz="2150" dirty="0"/>
              <a:t> </a:t>
            </a:r>
            <a:r>
              <a:rPr lang="en-US" sz="2150" dirty="0" err="1"/>
              <a:t>sprijin</a:t>
            </a:r>
            <a:r>
              <a:rPr lang="en-US" sz="2150" dirty="0"/>
              <a:t> </a:t>
            </a:r>
            <a:r>
              <a:rPr lang="en-US" sz="2150" dirty="0" err="1"/>
              <a:t>pentru</a:t>
            </a:r>
            <a:r>
              <a:rPr lang="en-US" sz="2150" dirty="0"/>
              <a:t> </a:t>
            </a:r>
            <a:r>
              <a:rPr lang="en-US" sz="2150" dirty="0" err="1"/>
              <a:t>vocile</a:t>
            </a:r>
            <a:r>
              <a:rPr lang="en-US" sz="2150" dirty="0"/>
              <a:t> </a:t>
            </a:r>
            <a:r>
              <a:rPr lang="en-US" sz="2150" dirty="0" err="1"/>
              <a:t>tinerilor</a:t>
            </a:r>
            <a:r>
              <a:rPr lang="en-US" sz="2150" dirty="0"/>
              <a:t> </a:t>
            </a:r>
            <a:r>
              <a:rPr lang="en-US" sz="2150" dirty="0" err="1"/>
              <a:t>pentru</a:t>
            </a:r>
            <a:r>
              <a:rPr lang="en-US" sz="2150" dirty="0"/>
              <a:t> a se </a:t>
            </a:r>
            <a:r>
              <a:rPr lang="en-US" sz="2150" dirty="0" err="1"/>
              <a:t>asigura</a:t>
            </a:r>
            <a:r>
              <a:rPr lang="en-US" sz="2150" dirty="0"/>
              <a:t> </a:t>
            </a:r>
            <a:r>
              <a:rPr lang="en-US" sz="2150" dirty="0" err="1"/>
              <a:t>că</a:t>
            </a:r>
            <a:r>
              <a:rPr lang="en-US" sz="2150" dirty="0"/>
              <a:t> </a:t>
            </a:r>
            <a:r>
              <a:rPr lang="en-US" sz="2150" dirty="0" err="1"/>
              <a:t>forul</a:t>
            </a:r>
            <a:r>
              <a:rPr lang="en-US" sz="2150" dirty="0"/>
              <a:t> </a:t>
            </a:r>
            <a:r>
              <a:rPr lang="en-US" sz="2150" dirty="0" err="1"/>
              <a:t>decizional</a:t>
            </a:r>
            <a:r>
              <a:rPr lang="en-US" sz="2150" dirty="0"/>
              <a:t> al </a:t>
            </a:r>
            <a:r>
              <a:rPr lang="en-US" sz="2150" dirty="0" err="1"/>
              <a:t>comunității</a:t>
            </a:r>
            <a:r>
              <a:rPr lang="en-US" sz="2150" dirty="0"/>
              <a:t> </a:t>
            </a:r>
            <a:r>
              <a:rPr lang="en-US" sz="2150" dirty="0" err="1"/>
              <a:t>este</a:t>
            </a:r>
            <a:r>
              <a:rPr lang="en-US" sz="2150" dirty="0"/>
              <a:t> </a:t>
            </a:r>
            <a:r>
              <a:rPr lang="en-US" sz="2150" dirty="0" err="1"/>
              <a:t>informat</a:t>
            </a:r>
            <a:r>
              <a:rPr lang="en-US" sz="2150" dirty="0"/>
              <a:t> de </a:t>
            </a:r>
            <a:r>
              <a:rPr lang="en-US" sz="2150" dirty="0" err="1"/>
              <a:t>tineri</a:t>
            </a:r>
            <a:r>
              <a:rPr lang="en-US" sz="2150" dirty="0"/>
              <a:t> – </a:t>
            </a:r>
            <a:r>
              <a:rPr lang="en-US" sz="2150" dirty="0" err="1"/>
              <a:t>în</a:t>
            </a:r>
            <a:r>
              <a:rPr lang="en-US" sz="2150" dirty="0"/>
              <a:t> special de </a:t>
            </a:r>
            <a:r>
              <a:rPr lang="en-US" sz="2150" dirty="0" err="1"/>
              <a:t>cei</a:t>
            </a:r>
            <a:r>
              <a:rPr lang="en-US" sz="2150" dirty="0"/>
              <a:t> </a:t>
            </a:r>
            <a:r>
              <a:rPr lang="en-US" sz="2150" dirty="0" err="1"/>
              <a:t>afectați</a:t>
            </a:r>
            <a:r>
              <a:rPr lang="en-US" sz="2150" dirty="0"/>
              <a:t> direct de </a:t>
            </a:r>
            <a:r>
              <a:rPr lang="en-US" sz="2150" dirty="0" err="1"/>
              <a:t>schimbarea</a:t>
            </a:r>
            <a:r>
              <a:rPr lang="en-US" sz="2150" dirty="0"/>
              <a:t> </a:t>
            </a:r>
            <a:r>
              <a:rPr lang="en-US" sz="2150" dirty="0" err="1"/>
              <a:t>comunității</a:t>
            </a:r>
            <a:r>
              <a:rPr lang="en-US" dirty="0"/>
              <a:t>.</a:t>
            </a:r>
            <a:endParaRPr lang="en-IE" dirty="0"/>
          </a:p>
        </p:txBody>
      </p:sp>
      <p:pic>
        <p:nvPicPr>
          <p:cNvPr id="11" name="Picture Placeholder 10" descr="Boy dressed up with jet pack">
            <a:extLst>
              <a:ext uri="{FF2B5EF4-FFF2-40B4-BE49-F238E27FC236}">
                <a16:creationId xmlns:a16="http://schemas.microsoft.com/office/drawing/2014/main" id="{9EB976B7-3AA5-4617-B741-5F6AF01C1F2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40F4AF-3AC5-46D9-A26F-315F484DA9CD}"/>
              </a:ext>
            </a:extLst>
          </p:cNvPr>
          <p:cNvSpPr txBox="1"/>
          <p:nvPr/>
        </p:nvSpPr>
        <p:spPr>
          <a:xfrm>
            <a:off x="2574131" y="6267449"/>
            <a:ext cx="623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Youth Activism and Community Change | CIRCLE (tufts.edu)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241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7E3DB4-02F1-4662-978F-5AA638A90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22029" y="1511018"/>
            <a:ext cx="9179754" cy="4610663"/>
          </a:xfrm>
        </p:spPr>
        <p:txBody>
          <a:bodyPr/>
          <a:lstStyle/>
          <a:p>
            <a:pPr marL="0" indent="0" algn="just">
              <a:buNone/>
            </a:pP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O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intalnire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comunitara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este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formata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principal de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adulți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cu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unul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sau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doi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la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masă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.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de la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întâlnire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au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fost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însărcinați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cu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responsabilitatea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de a fi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reprezentanți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consiliu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.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Pentru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apreciază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perspectivele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tinerilor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adulții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se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simt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bine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legătură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cu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includerea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lor.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Conversația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deși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importantă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pentru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activitatea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grupului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este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mod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clar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nu are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rezonanță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cu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care fac tot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posibilul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să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pară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implicați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și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interesați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. Pe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măsură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ce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discursul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continuă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vorbesc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rar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iar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când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o fac,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ei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sunt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tăiați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sau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nu sunt pe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deplin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înțeleși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de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adulții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care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conduc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întâlnirea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.. </a:t>
            </a:r>
          </a:p>
          <a:p>
            <a:pPr marL="0" indent="0" algn="just">
              <a:buNone/>
            </a:pP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La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sfârșitul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întâlnirii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nu au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inteles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rolul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pe care l-au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jucat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de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fapt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.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Adulții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se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simt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mulțumiți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știind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au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inclus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vocea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tinerilor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,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demonstrând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astfel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angajamentul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lor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față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de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dezvoltarea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tinerilor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în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0" i="1" dirty="0" err="1">
                <a:solidFill>
                  <a:srgbClr val="333333"/>
                </a:solidFill>
                <a:effectLst/>
                <a:latin typeface="Libre Franklin"/>
              </a:rPr>
              <a:t>comunitatea</a:t>
            </a:r>
            <a:r>
              <a:rPr lang="en-US" b="0" i="1" dirty="0">
                <a:solidFill>
                  <a:srgbClr val="333333"/>
                </a:solidFill>
                <a:effectLst/>
                <a:latin typeface="Libre Franklin"/>
              </a:rPr>
              <a:t> lor.  </a:t>
            </a:r>
            <a:r>
              <a:rPr lang="en-US" b="1" dirty="0">
                <a:solidFill>
                  <a:srgbClr val="333333"/>
                </a:solidFill>
                <a:effectLst/>
                <a:latin typeface="Libre Franklin"/>
              </a:rPr>
              <a:t>Este </a:t>
            </a:r>
            <a:r>
              <a:rPr lang="en-US" b="1" dirty="0" err="1">
                <a:solidFill>
                  <a:srgbClr val="333333"/>
                </a:solidFill>
                <a:effectLst/>
                <a:latin typeface="Libre Franklin"/>
              </a:rPr>
              <a:t>acest</a:t>
            </a:r>
            <a:r>
              <a:rPr lang="en-US" b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1" dirty="0" err="1">
                <a:solidFill>
                  <a:srgbClr val="333333"/>
                </a:solidFill>
                <a:effectLst/>
                <a:latin typeface="Libre Franklin"/>
              </a:rPr>
              <a:t>lucru</a:t>
            </a:r>
            <a:r>
              <a:rPr lang="en-US" b="1" dirty="0">
                <a:solidFill>
                  <a:srgbClr val="333333"/>
                </a:solidFill>
                <a:effectLst/>
                <a:latin typeface="Libre Franklin"/>
              </a:rPr>
              <a:t> </a:t>
            </a:r>
            <a:r>
              <a:rPr lang="en-US" b="1" dirty="0" err="1">
                <a:solidFill>
                  <a:srgbClr val="333333"/>
                </a:solidFill>
                <a:effectLst/>
                <a:latin typeface="Libre Franklin"/>
              </a:rPr>
              <a:t>satisfăcător</a:t>
            </a:r>
            <a:r>
              <a:rPr lang="en-US" b="1" dirty="0">
                <a:solidFill>
                  <a:srgbClr val="333333"/>
                </a:solidFill>
                <a:effectLst/>
                <a:latin typeface="Libre Franklin"/>
              </a:rPr>
              <a:t>?</a:t>
            </a:r>
            <a:endParaRPr lang="en-IE" b="1" dirty="0"/>
          </a:p>
          <a:p>
            <a:endParaRPr lang="en-IE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7AD874B-41D7-41A7-BCA1-A530FE31DD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22575" y="477838"/>
            <a:ext cx="8689975" cy="696912"/>
          </a:xfrm>
        </p:spPr>
        <p:txBody>
          <a:bodyPr>
            <a:normAutofit fontScale="70000" lnSpcReduction="20000"/>
          </a:bodyPr>
          <a:lstStyle/>
          <a:p>
            <a:r>
              <a:rPr lang="en-IE" dirty="0"/>
              <a:t>Modul de </a:t>
            </a:r>
            <a:r>
              <a:rPr lang="en-IE" dirty="0" err="1"/>
              <a:t>implicare</a:t>
            </a:r>
            <a:r>
              <a:rPr lang="en-IE" dirty="0"/>
              <a:t> al </a:t>
            </a:r>
            <a:r>
              <a:rPr lang="en-IE" dirty="0" err="1"/>
              <a:t>tinerilor</a:t>
            </a:r>
            <a:r>
              <a:rPr lang="en-IE" dirty="0"/>
              <a:t> pe care </a:t>
            </a:r>
            <a:r>
              <a:rPr lang="en-IE" dirty="0" err="1"/>
              <a:t>comunitatea</a:t>
            </a:r>
            <a:r>
              <a:rPr lang="en-IE" dirty="0"/>
              <a:t> nu-</a:t>
            </a:r>
            <a:r>
              <a:rPr lang="en-IE" dirty="0" err="1"/>
              <a:t>i</a:t>
            </a:r>
            <a:r>
              <a:rPr lang="en-IE" dirty="0"/>
              <a:t> </a:t>
            </a:r>
            <a:r>
              <a:rPr lang="en-IE" dirty="0" err="1"/>
              <a:t>doreste</a:t>
            </a:r>
            <a:r>
              <a:rPr lang="en-IE" dirty="0"/>
              <a:t>...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255D06-33AF-4F76-B615-8A37E13B6FB6}"/>
              </a:ext>
            </a:extLst>
          </p:cNvPr>
          <p:cNvSpPr txBox="1"/>
          <p:nvPr/>
        </p:nvSpPr>
        <p:spPr>
          <a:xfrm>
            <a:off x="190217" y="1586937"/>
            <a:ext cx="2400584" cy="3046988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Imaginați-vă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această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scenă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,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jucată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frecvent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de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grupuri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comunitare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cu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cele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mai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bune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intenții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pentru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  <a:latin typeface="Libre Franklin"/>
              </a:rPr>
              <a:t>tineri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Libre Franklin"/>
              </a:rPr>
              <a:t>: </a:t>
            </a:r>
            <a:endParaRPr lang="en-IE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05DD4B-F411-4DCC-8642-A917C57C3655}"/>
              </a:ext>
            </a:extLst>
          </p:cNvPr>
          <p:cNvSpPr txBox="1"/>
          <p:nvPr/>
        </p:nvSpPr>
        <p:spPr>
          <a:xfrm>
            <a:off x="190217" y="6457950"/>
            <a:ext cx="6572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2"/>
              </a:rPr>
              <a:t>Youth Community Engagement: A Recipe for Success – JCES (ua.edu)</a:t>
            </a: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3956353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931" y="4453976"/>
            <a:ext cx="11545518" cy="1730666"/>
          </a:xfrm>
        </p:spPr>
        <p:txBody>
          <a:bodyPr>
            <a:normAutofit/>
          </a:bodyPr>
          <a:lstStyle/>
          <a:p>
            <a:r>
              <a:rPr lang="en-IE" dirty="0" err="1"/>
              <a:t>Și</a:t>
            </a:r>
            <a:r>
              <a:rPr lang="en-IE" dirty="0"/>
              <a:t> cum </a:t>
            </a:r>
            <a:r>
              <a:rPr lang="en-IE" dirty="0" err="1"/>
              <a:t>îl</a:t>
            </a:r>
            <a:r>
              <a:rPr lang="en-IE" dirty="0"/>
              <a:t> </a:t>
            </a:r>
            <a:r>
              <a:rPr lang="en-IE" dirty="0" err="1"/>
              <a:t>măsori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9690" y="3118047"/>
            <a:ext cx="11972619" cy="1513729"/>
          </a:xfrm>
        </p:spPr>
        <p:txBody>
          <a:bodyPr/>
          <a:lstStyle/>
          <a:p>
            <a:r>
              <a:rPr lang="it-IT" sz="4800" dirty="0"/>
              <a:t>INTRODUCERE: ARATĂ SUCCESUL DEZVOLTARII COMUNITARE?</a:t>
            </a:r>
            <a:endParaRPr lang="en-US" sz="4800" dirty="0"/>
          </a:p>
        </p:txBody>
      </p:sp>
      <p:pic>
        <p:nvPicPr>
          <p:cNvPr id="7" name="Picture Placeholder 6" descr="A picture containing outdoor, grass, standing, person&#10;&#10;Description automatically generated">
            <a:extLst>
              <a:ext uri="{FF2B5EF4-FFF2-40B4-BE49-F238E27FC236}">
                <a16:creationId xmlns:a16="http://schemas.microsoft.com/office/drawing/2014/main" id="{F908E4A0-748D-43D9-B046-7C32E5C47B3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9597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1C8771-AF47-4FB8-9971-B4AE44AA20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4825" y="137098"/>
            <a:ext cx="10439400" cy="697353"/>
          </a:xfrm>
        </p:spPr>
        <p:txBody>
          <a:bodyPr>
            <a:noAutofit/>
          </a:bodyPr>
          <a:lstStyle/>
          <a:p>
            <a:r>
              <a:rPr lang="en-IE" sz="3200" b="1" dirty="0">
                <a:solidFill>
                  <a:srgbClr val="68BBAF"/>
                </a:solidFill>
              </a:rPr>
              <a:t>8 </a:t>
            </a:r>
            <a:r>
              <a:rPr lang="en-IE" sz="3200" b="1" dirty="0" err="1">
                <a:solidFill>
                  <a:srgbClr val="68BBAF"/>
                </a:solidFill>
              </a:rPr>
              <a:t>Moduri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în</a:t>
            </a:r>
            <a:r>
              <a:rPr lang="en-IE" sz="3200" b="1" dirty="0">
                <a:solidFill>
                  <a:srgbClr val="68BBAF"/>
                </a:solidFill>
              </a:rPr>
              <a:t> care </a:t>
            </a:r>
            <a:r>
              <a:rPr lang="en-IE" sz="3200" b="1" dirty="0" err="1">
                <a:solidFill>
                  <a:srgbClr val="68BBAF"/>
                </a:solidFill>
              </a:rPr>
              <a:t>tinerii</a:t>
            </a:r>
            <a:r>
              <a:rPr lang="en-IE" sz="3200" b="1" dirty="0">
                <a:solidFill>
                  <a:srgbClr val="68BBAF"/>
                </a:solidFill>
              </a:rPr>
              <a:t> pot fi </a:t>
            </a:r>
            <a:r>
              <a:rPr lang="en-IE" sz="3200" b="1" dirty="0" err="1">
                <a:solidFill>
                  <a:srgbClr val="68BBAF"/>
                </a:solidFill>
              </a:rPr>
              <a:t>încurajați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să</a:t>
            </a:r>
            <a:r>
              <a:rPr lang="en-IE" sz="3200" b="1" dirty="0">
                <a:solidFill>
                  <a:srgbClr val="68BBAF"/>
                </a:solidFill>
              </a:rPr>
              <a:t> se </a:t>
            </a:r>
            <a:r>
              <a:rPr lang="en-IE" sz="3200" b="1" dirty="0" err="1">
                <a:solidFill>
                  <a:srgbClr val="68BBAF"/>
                </a:solidFill>
              </a:rPr>
              <a:t>implice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în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regenerarea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și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dezvoltarea</a:t>
            </a:r>
            <a:r>
              <a:rPr lang="en-IE" sz="3200" b="1" dirty="0">
                <a:solidFill>
                  <a:srgbClr val="68BBAF"/>
                </a:solidFill>
              </a:rPr>
              <a:t> </a:t>
            </a:r>
            <a:r>
              <a:rPr lang="en-IE" sz="3200" b="1" dirty="0" err="1">
                <a:solidFill>
                  <a:srgbClr val="68BBAF"/>
                </a:solidFill>
              </a:rPr>
              <a:t>comunității</a:t>
            </a:r>
            <a:endParaRPr lang="en-IE" sz="3200" b="1" dirty="0">
              <a:solidFill>
                <a:srgbClr val="68BBAF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6DDCE-3882-47CC-807E-02A3CBC5C2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4825" y="1248490"/>
            <a:ext cx="9877425" cy="5272383"/>
          </a:xfrm>
        </p:spPr>
        <p:txBody>
          <a:bodyPr/>
          <a:lstStyle/>
          <a:p>
            <a:pPr algn="just"/>
            <a:r>
              <a:rPr lang="en-US" sz="2250" dirty="0">
                <a:solidFill>
                  <a:srgbClr val="7F4182"/>
                </a:solidFill>
              </a:rPr>
              <a:t>1. SERVICIUL PENTRU TINERET: </a:t>
            </a:r>
            <a:r>
              <a:rPr lang="it-IT" sz="2250" dirty="0"/>
              <a:t>voluntariatul, serviciul comunitar și învățarea în servicii</a:t>
            </a:r>
            <a:r>
              <a:rPr lang="en-US" sz="2250" dirty="0"/>
              <a:t>.</a:t>
            </a:r>
          </a:p>
          <a:p>
            <a:pPr algn="just"/>
            <a:r>
              <a:rPr lang="en-US" sz="2250" dirty="0">
                <a:solidFill>
                  <a:srgbClr val="7F4182"/>
                </a:solidFill>
              </a:rPr>
              <a:t>2. CONDUCEREA TINERETULUI: </a:t>
            </a:r>
            <a:r>
              <a:rPr lang="en-US" sz="2250" dirty="0" err="1"/>
              <a:t>adesea</a:t>
            </a:r>
            <a:r>
              <a:rPr lang="en-US" sz="2250" dirty="0"/>
              <a:t> </a:t>
            </a:r>
            <a:r>
              <a:rPr lang="en-US" sz="2250" dirty="0" err="1"/>
              <a:t>în</a:t>
            </a:r>
            <a:r>
              <a:rPr lang="en-US" sz="2250" dirty="0"/>
              <a:t> </a:t>
            </a:r>
            <a:r>
              <a:rPr lang="en-US" sz="2250" dirty="0" err="1"/>
              <a:t>natură</a:t>
            </a:r>
            <a:r>
              <a:rPr lang="en-US" sz="2250" dirty="0"/>
              <a:t>, </a:t>
            </a:r>
            <a:r>
              <a:rPr lang="en-US" sz="2250" dirty="0" err="1"/>
              <a:t>ajutând</a:t>
            </a:r>
            <a:r>
              <a:rPr lang="en-US" sz="2250" dirty="0"/>
              <a:t> </a:t>
            </a:r>
            <a:r>
              <a:rPr lang="en-US" sz="2250" dirty="0" err="1"/>
              <a:t>tinerii</a:t>
            </a:r>
            <a:r>
              <a:rPr lang="en-US" sz="2250" dirty="0"/>
              <a:t> </a:t>
            </a:r>
            <a:r>
              <a:rPr lang="en-US" sz="2250" dirty="0" err="1"/>
              <a:t>să</a:t>
            </a:r>
            <a:r>
              <a:rPr lang="en-US" sz="2250" dirty="0"/>
              <a:t> </a:t>
            </a:r>
            <a:r>
              <a:rPr lang="en-US" sz="2250" dirty="0" err="1"/>
              <a:t>dobândească</a:t>
            </a:r>
            <a:r>
              <a:rPr lang="en-US" sz="2250" dirty="0"/>
              <a:t> </a:t>
            </a:r>
            <a:r>
              <a:rPr lang="en-US" sz="2250" dirty="0" err="1"/>
              <a:t>competențe</a:t>
            </a:r>
            <a:r>
              <a:rPr lang="en-US" sz="2250" dirty="0"/>
              <a:t> </a:t>
            </a:r>
            <a:r>
              <a:rPr lang="en-US" sz="2250" dirty="0" err="1"/>
              <a:t>pentru</a:t>
            </a:r>
            <a:r>
              <a:rPr lang="en-US" sz="2250" dirty="0"/>
              <a:t> a </a:t>
            </a:r>
            <a:r>
              <a:rPr lang="en-US" sz="2250" dirty="0" err="1"/>
              <a:t>înțelege</a:t>
            </a:r>
            <a:r>
              <a:rPr lang="en-US" sz="2250" dirty="0"/>
              <a:t> </a:t>
            </a:r>
            <a:r>
              <a:rPr lang="en-US" sz="2250" dirty="0" err="1"/>
              <a:t>și</a:t>
            </a:r>
            <a:r>
              <a:rPr lang="en-US" sz="2250" dirty="0"/>
              <a:t> a </a:t>
            </a:r>
            <a:r>
              <a:rPr lang="en-US" sz="2250" dirty="0" err="1"/>
              <a:t>aborda</a:t>
            </a:r>
            <a:r>
              <a:rPr lang="en-US" sz="2250" dirty="0"/>
              <a:t> </a:t>
            </a:r>
            <a:r>
              <a:rPr lang="en-US" sz="2250" dirty="0" err="1"/>
              <a:t>problemele</a:t>
            </a:r>
            <a:r>
              <a:rPr lang="en-US" sz="2250" dirty="0"/>
              <a:t> care </a:t>
            </a:r>
            <a:r>
              <a:rPr lang="en-US" sz="2250" dirty="0" err="1"/>
              <a:t>îi</a:t>
            </a:r>
            <a:r>
              <a:rPr lang="en-US" sz="2250" dirty="0"/>
              <a:t> </a:t>
            </a:r>
            <a:r>
              <a:rPr lang="en-US" sz="2250" dirty="0" err="1"/>
              <a:t>afectează</a:t>
            </a:r>
            <a:r>
              <a:rPr lang="en-US" sz="2250" dirty="0"/>
              <a:t>.</a:t>
            </a:r>
          </a:p>
          <a:p>
            <a:pPr algn="just"/>
            <a:r>
              <a:rPr lang="en-US" sz="2250" dirty="0">
                <a:solidFill>
                  <a:srgbClr val="7F4182"/>
                </a:solidFill>
              </a:rPr>
              <a:t>3. LUAREA DECIZIILOR ÎN RÂNDUL TINERILOR: </a:t>
            </a:r>
            <a:r>
              <a:rPr lang="en-US" sz="2250" dirty="0" err="1"/>
              <a:t>implicarea</a:t>
            </a:r>
            <a:r>
              <a:rPr lang="en-US" sz="2250" dirty="0"/>
              <a:t> </a:t>
            </a:r>
            <a:r>
              <a:rPr lang="en-US" sz="2250" dirty="0" err="1"/>
              <a:t>tinerilor</a:t>
            </a:r>
            <a:r>
              <a:rPr lang="en-US" sz="2250" dirty="0"/>
              <a:t> </a:t>
            </a:r>
            <a:r>
              <a:rPr lang="en-US" sz="2250" dirty="0" err="1"/>
              <a:t>în</a:t>
            </a:r>
            <a:r>
              <a:rPr lang="en-US" sz="2250" dirty="0"/>
              <a:t> </a:t>
            </a:r>
            <a:r>
              <a:rPr lang="en-US" sz="2250" dirty="0" err="1"/>
              <a:t>conducerea</a:t>
            </a:r>
            <a:r>
              <a:rPr lang="en-US" sz="2250" dirty="0"/>
              <a:t> </a:t>
            </a:r>
            <a:r>
              <a:rPr lang="en-US" sz="2250" dirty="0" err="1"/>
              <a:t>comunitatii</a:t>
            </a:r>
            <a:r>
              <a:rPr lang="en-US" sz="2250" dirty="0"/>
              <a:t>  </a:t>
            </a:r>
            <a:r>
              <a:rPr lang="en-US" sz="2250" dirty="0" err="1"/>
              <a:t>sau</a:t>
            </a:r>
            <a:r>
              <a:rPr lang="en-US" sz="2250" dirty="0"/>
              <a:t> </a:t>
            </a:r>
            <a:r>
              <a:rPr lang="en-US" sz="2250" dirty="0" err="1"/>
              <a:t>în</a:t>
            </a:r>
            <a:r>
              <a:rPr lang="en-US" sz="2250" dirty="0"/>
              <a:t> </a:t>
            </a:r>
            <a:r>
              <a:rPr lang="en-US" sz="2250" dirty="0" err="1"/>
              <a:t>alte</a:t>
            </a:r>
            <a:r>
              <a:rPr lang="en-US" sz="2250" dirty="0"/>
              <a:t> </a:t>
            </a:r>
            <a:r>
              <a:rPr lang="en-US" sz="2250" dirty="0" err="1"/>
              <a:t>roluri</a:t>
            </a:r>
            <a:r>
              <a:rPr lang="en-US" sz="2250" dirty="0"/>
              <a:t> care </a:t>
            </a:r>
            <a:r>
              <a:rPr lang="en-US" sz="2250" dirty="0" err="1"/>
              <a:t>conduc</a:t>
            </a:r>
            <a:r>
              <a:rPr lang="en-US" sz="2250" dirty="0"/>
              <a:t> la </a:t>
            </a:r>
            <a:r>
              <a:rPr lang="en-US" sz="2250" dirty="0" err="1"/>
              <a:t>luarea</a:t>
            </a:r>
            <a:r>
              <a:rPr lang="en-US" sz="2250" dirty="0"/>
              <a:t> </a:t>
            </a:r>
            <a:r>
              <a:rPr lang="en-US" sz="2250" dirty="0" err="1"/>
              <a:t>deciziilor</a:t>
            </a:r>
            <a:r>
              <a:rPr lang="en-US" sz="2250" dirty="0"/>
              <a:t> </a:t>
            </a:r>
            <a:r>
              <a:rPr lang="en-US" sz="2250" dirty="0" err="1"/>
              <a:t>într</a:t>
            </a:r>
            <a:r>
              <a:rPr lang="en-US" sz="2250" dirty="0"/>
              <a:t>-o </a:t>
            </a:r>
            <a:r>
              <a:rPr lang="en-US" sz="2250" dirty="0" err="1"/>
              <a:t>comunitate</a:t>
            </a:r>
            <a:r>
              <a:rPr lang="en-US" sz="2250" dirty="0"/>
              <a:t>. </a:t>
            </a:r>
          </a:p>
          <a:p>
            <a:pPr algn="just"/>
            <a:r>
              <a:rPr lang="en-US" sz="2250" dirty="0">
                <a:solidFill>
                  <a:srgbClr val="7F4182"/>
                </a:solidFill>
              </a:rPr>
              <a:t>4. FILANTROPIA TINERETULUI: </a:t>
            </a:r>
            <a:r>
              <a:rPr lang="en-US" sz="2250" dirty="0" err="1"/>
              <a:t>acordarea</a:t>
            </a:r>
            <a:r>
              <a:rPr lang="en-US" sz="2250" dirty="0"/>
              <a:t> </a:t>
            </a:r>
            <a:r>
              <a:rPr lang="en-US" sz="2250" dirty="0" err="1"/>
              <a:t>timpului</a:t>
            </a:r>
            <a:r>
              <a:rPr lang="en-US" sz="2250" dirty="0"/>
              <a:t> </a:t>
            </a:r>
            <a:r>
              <a:rPr lang="en-US" sz="2250" dirty="0" err="1"/>
              <a:t>și</a:t>
            </a:r>
            <a:r>
              <a:rPr lang="en-US" sz="2250" dirty="0"/>
              <a:t> a </a:t>
            </a:r>
            <a:r>
              <a:rPr lang="en-US" sz="2250" dirty="0" err="1"/>
              <a:t>resurselor</a:t>
            </a:r>
            <a:r>
              <a:rPr lang="en-US" sz="2250" dirty="0"/>
              <a:t> </a:t>
            </a:r>
            <a:r>
              <a:rPr lang="en-US" sz="2250" dirty="0" err="1"/>
              <a:t>în</a:t>
            </a:r>
            <a:r>
              <a:rPr lang="en-US" sz="2250" dirty="0"/>
              <a:t> </a:t>
            </a:r>
            <a:r>
              <a:rPr lang="en-US" sz="2250" dirty="0" err="1"/>
              <a:t>beneficiul</a:t>
            </a:r>
            <a:r>
              <a:rPr lang="en-US" sz="2250" dirty="0"/>
              <a:t> </a:t>
            </a:r>
            <a:r>
              <a:rPr lang="en-US" sz="2250" dirty="0" err="1"/>
              <a:t>altora</a:t>
            </a:r>
            <a:r>
              <a:rPr lang="en-US" sz="2250" dirty="0"/>
              <a:t>.</a:t>
            </a:r>
          </a:p>
          <a:p>
            <a:pPr algn="just"/>
            <a:r>
              <a:rPr lang="en-US" sz="2250" dirty="0">
                <a:solidFill>
                  <a:srgbClr val="7F4182"/>
                </a:solidFill>
              </a:rPr>
              <a:t>5. IMPLICAREA POLITICĂ A TINERILOR: </a:t>
            </a:r>
            <a:r>
              <a:rPr lang="it-IT" sz="2250" dirty="0"/>
              <a:t>implicarea tineretului în afacerile civice și politice</a:t>
            </a:r>
            <a:r>
              <a:rPr lang="en-US" sz="2250" dirty="0"/>
              <a:t>.</a:t>
            </a:r>
          </a:p>
          <a:p>
            <a:pPr algn="just"/>
            <a:r>
              <a:rPr lang="en-US" sz="2250" dirty="0">
                <a:solidFill>
                  <a:srgbClr val="7F4182"/>
                </a:solidFill>
              </a:rPr>
              <a:t>6. ORGANIZAREA TINERILOR: </a:t>
            </a:r>
            <a:r>
              <a:rPr lang="en-US" sz="2250" dirty="0" err="1"/>
              <a:t>organizarea</a:t>
            </a:r>
            <a:r>
              <a:rPr lang="en-US" sz="2250" dirty="0"/>
              <a:t> </a:t>
            </a:r>
            <a:r>
              <a:rPr lang="en-US" sz="2250" dirty="0" err="1"/>
              <a:t>și</a:t>
            </a:r>
            <a:r>
              <a:rPr lang="en-US" sz="2250" dirty="0"/>
              <a:t> </a:t>
            </a:r>
            <a:r>
              <a:rPr lang="en-US" sz="2250" dirty="0" err="1"/>
              <a:t>promovarea</a:t>
            </a:r>
            <a:r>
              <a:rPr lang="en-US" sz="2250" dirty="0"/>
              <a:t> </a:t>
            </a:r>
            <a:r>
              <a:rPr lang="en-US" sz="2250" dirty="0" err="1"/>
              <a:t>comunității</a:t>
            </a:r>
            <a:r>
              <a:rPr lang="en-US" sz="2250" dirty="0"/>
              <a:t>.</a:t>
            </a:r>
          </a:p>
          <a:p>
            <a:pPr algn="just"/>
            <a:r>
              <a:rPr lang="en-US" sz="2250" dirty="0">
                <a:solidFill>
                  <a:srgbClr val="7F4182"/>
                </a:solidFill>
              </a:rPr>
              <a:t>7. CANALE MEDIA ale TINERETULUI: </a:t>
            </a:r>
            <a:r>
              <a:rPr lang="it-IT" sz="2250" dirty="0"/>
              <a:t>dezvoltate și diseminate de tineri</a:t>
            </a:r>
            <a:r>
              <a:rPr lang="en-US" sz="2250" dirty="0"/>
              <a:t>.</a:t>
            </a:r>
          </a:p>
          <a:p>
            <a:pPr algn="just"/>
            <a:r>
              <a:rPr lang="en-US" sz="2250" dirty="0">
                <a:solidFill>
                  <a:srgbClr val="7F4182"/>
                </a:solidFill>
              </a:rPr>
              <a:t>8. EVALUAREA ȘI CERCETAREA TINERILOR: </a:t>
            </a:r>
            <a:r>
              <a:rPr lang="en-US" sz="2250" dirty="0" err="1"/>
              <a:t>implicarea</a:t>
            </a:r>
            <a:r>
              <a:rPr lang="en-US" sz="2250" dirty="0"/>
              <a:t> </a:t>
            </a:r>
            <a:r>
              <a:rPr lang="en-US" sz="2250" dirty="0" err="1"/>
              <a:t>tinerilor</a:t>
            </a:r>
            <a:r>
              <a:rPr lang="en-US" sz="2250" dirty="0"/>
              <a:t> </a:t>
            </a:r>
            <a:r>
              <a:rPr lang="en-US" sz="2250" dirty="0" err="1"/>
              <a:t>în</a:t>
            </a:r>
            <a:r>
              <a:rPr lang="en-US" sz="2250" dirty="0"/>
              <a:t> </a:t>
            </a:r>
            <a:r>
              <a:rPr lang="en-US" sz="2250" dirty="0" err="1"/>
              <a:t>cercetare</a:t>
            </a:r>
            <a:r>
              <a:rPr lang="en-US" sz="2250" dirty="0"/>
              <a:t> </a:t>
            </a:r>
            <a:r>
              <a:rPr lang="en-US" sz="2250" dirty="0" err="1"/>
              <a:t>sistematică</a:t>
            </a:r>
            <a:r>
              <a:rPr lang="en-US" sz="2250" dirty="0"/>
              <a:t> a </a:t>
            </a:r>
            <a:r>
              <a:rPr lang="en-US" sz="2250" dirty="0" err="1"/>
              <a:t>problemelor</a:t>
            </a:r>
            <a:r>
              <a:rPr lang="en-US" sz="2250" dirty="0"/>
              <a:t> care </a:t>
            </a:r>
            <a:r>
              <a:rPr lang="en-US" sz="2250" dirty="0" err="1"/>
              <a:t>îi</a:t>
            </a:r>
            <a:r>
              <a:rPr lang="en-US" sz="2250" dirty="0"/>
              <a:t> </a:t>
            </a:r>
            <a:r>
              <a:rPr lang="en-US" sz="2250" dirty="0" err="1"/>
              <a:t>afectează</a:t>
            </a:r>
            <a:r>
              <a:rPr lang="en-US" sz="2250" dirty="0"/>
              <a:t> pe </a:t>
            </a:r>
            <a:r>
              <a:rPr lang="en-US" sz="2250" dirty="0" err="1"/>
              <a:t>ei</a:t>
            </a:r>
            <a:r>
              <a:rPr lang="en-US" sz="2250" dirty="0"/>
              <a:t> </a:t>
            </a:r>
            <a:r>
              <a:rPr lang="en-US" sz="2250" dirty="0" err="1"/>
              <a:t>și</a:t>
            </a:r>
            <a:r>
              <a:rPr lang="en-US" sz="2250" dirty="0"/>
              <a:t> </a:t>
            </a:r>
            <a:r>
              <a:rPr lang="en-US" sz="2250" dirty="0" err="1"/>
              <a:t>comunitățile</a:t>
            </a:r>
            <a:r>
              <a:rPr lang="en-US" sz="2250" dirty="0"/>
              <a:t> lor.</a:t>
            </a:r>
            <a:endParaRPr lang="en-IE" sz="2250" dirty="0"/>
          </a:p>
          <a:p>
            <a:pPr algn="just"/>
            <a:endParaRPr lang="en-US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56233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249ED3-F805-4574-8BFE-9C9F466BD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467" y="2214447"/>
            <a:ext cx="2672815" cy="3794468"/>
          </a:xfrm>
          <a:solidFill>
            <a:srgbClr val="68BBAF"/>
          </a:solidFill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Adulții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oferă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tinerilor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încurajare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sprijin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cazuri</a:t>
            </a:r>
            <a:r>
              <a:rPr lang="en-US" dirty="0">
                <a:solidFill>
                  <a:schemeClr val="bg1"/>
                </a:solidFill>
              </a:rPr>
              <a:t>, permit </a:t>
            </a:r>
            <a:r>
              <a:rPr lang="en-US" dirty="0" err="1">
                <a:solidFill>
                  <a:schemeClr val="bg1"/>
                </a:solidFill>
              </a:rPr>
              <a:t>treptat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tinerilor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ocupe</a:t>
            </a:r>
            <a:r>
              <a:rPr lang="en-US" dirty="0">
                <a:solidFill>
                  <a:schemeClr val="bg1"/>
                </a:solidFill>
              </a:rPr>
              <a:t> din </a:t>
            </a:r>
            <a:r>
              <a:rPr lang="en-US" dirty="0" err="1">
                <a:solidFill>
                  <a:schemeClr val="bg1"/>
                </a:solidFill>
              </a:rPr>
              <a:t>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multă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implicare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activă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în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programele</a:t>
            </a:r>
            <a:r>
              <a:rPr lang="en-US" dirty="0">
                <a:solidFill>
                  <a:schemeClr val="bg1"/>
                </a:solidFill>
              </a:rPr>
              <a:t> care </a:t>
            </a:r>
            <a:r>
              <a:rPr lang="en-US" dirty="0" err="1">
                <a:solidFill>
                  <a:schemeClr val="bg1"/>
                </a:solidFill>
              </a:rPr>
              <a:t>îi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servesc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93C4B-89B7-42F3-9794-10E252E7F1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43611" y="876300"/>
            <a:ext cx="2672815" cy="2838450"/>
          </a:xfrm>
          <a:solidFill>
            <a:srgbClr val="AB5AB0"/>
          </a:solidFill>
        </p:spPr>
        <p:txBody>
          <a:bodyPr>
            <a:normAutofit/>
          </a:bodyPr>
          <a:lstStyle/>
          <a:p>
            <a:r>
              <a:rPr lang="en-US" b="0" i="0" dirty="0" err="1">
                <a:solidFill>
                  <a:schemeClr val="bg1"/>
                </a:solidFill>
                <a:effectLst/>
              </a:rPr>
              <a:t>Tinerii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trebuie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simtă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că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eforturile</a:t>
            </a:r>
            <a:r>
              <a:rPr lang="en-US" b="0" i="0" dirty="0">
                <a:solidFill>
                  <a:schemeClr val="bg1"/>
                </a:solidFill>
                <a:effectLst/>
              </a:rPr>
              <a:t> lor sunt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apreciate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pentru</a:t>
            </a:r>
            <a:r>
              <a:rPr lang="en-US" b="0" i="0" dirty="0">
                <a:solidFill>
                  <a:schemeClr val="bg1"/>
                </a:solidFill>
                <a:effectLst/>
              </a:rPr>
              <a:t> a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evita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retragerea</a:t>
            </a:r>
            <a:r>
              <a:rPr lang="en-US" b="0" i="0" dirty="0">
                <a:solidFill>
                  <a:schemeClr val="bg1"/>
                </a:solidFill>
                <a:effectLst/>
              </a:rPr>
              <a:t> din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parteneriatele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dintre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tineri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bg1"/>
                </a:solidFill>
                <a:effectLst/>
              </a:rPr>
              <a:t>adulți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38946-387D-47FD-AE2D-5FB84BB09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15112" y="2314575"/>
            <a:ext cx="2672815" cy="3453754"/>
          </a:xfrm>
          <a:solidFill>
            <a:srgbClr val="7F4182"/>
          </a:solidFill>
        </p:spPr>
        <p:txBody>
          <a:bodyPr>
            <a:normAutofit lnSpcReduction="10000"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Crearea</a:t>
            </a:r>
            <a:r>
              <a:rPr lang="en-US" dirty="0">
                <a:solidFill>
                  <a:schemeClr val="bg1"/>
                </a:solidFill>
              </a:rPr>
              <a:t> de </a:t>
            </a:r>
            <a:r>
              <a:rPr lang="en-US" dirty="0" err="1">
                <a:solidFill>
                  <a:schemeClr val="bg1"/>
                </a:solidFill>
              </a:rPr>
              <a:t>oportunități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tineri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adulți</a:t>
            </a:r>
            <a:r>
              <a:rPr lang="en-US" dirty="0">
                <a:solidFill>
                  <a:schemeClr val="bg1"/>
                </a:solidFill>
              </a:rPr>
              <a:t> de a </a:t>
            </a:r>
            <a:r>
              <a:rPr lang="en-US" dirty="0" err="1">
                <a:solidFill>
                  <a:schemeClr val="bg1"/>
                </a:solidFill>
              </a:rPr>
              <a:t>cerceta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discuta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evalua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preocupările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reale</a:t>
            </a:r>
            <a:r>
              <a:rPr lang="en-US" dirty="0">
                <a:solidFill>
                  <a:schemeClr val="bg1"/>
                </a:solidFill>
              </a:rPr>
              <a:t> care </a:t>
            </a:r>
            <a:r>
              <a:rPr lang="en-US" dirty="0" err="1">
                <a:solidFill>
                  <a:schemeClr val="bg1"/>
                </a:solidFill>
              </a:rPr>
              <a:t>contează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comunitatea</a:t>
            </a:r>
            <a:r>
              <a:rPr lang="en-US" dirty="0">
                <a:solidFill>
                  <a:schemeClr val="bg1"/>
                </a:solidFill>
              </a:rPr>
              <a:t> lor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de a </a:t>
            </a:r>
            <a:r>
              <a:rPr lang="en-US" dirty="0" err="1">
                <a:solidFill>
                  <a:schemeClr val="bg1"/>
                </a:solidFill>
              </a:rPr>
              <a:t>crea</a:t>
            </a:r>
            <a:r>
              <a:rPr lang="en-US" dirty="0">
                <a:solidFill>
                  <a:schemeClr val="bg1"/>
                </a:solidFill>
              </a:rPr>
              <a:t> un plan de </a:t>
            </a:r>
            <a:r>
              <a:rPr lang="en-US" dirty="0" err="1">
                <a:solidFill>
                  <a:schemeClr val="bg1"/>
                </a:solidFill>
              </a:rPr>
              <a:t>acțiune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pentru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schimbare</a:t>
            </a:r>
            <a:r>
              <a:rPr lang="en-US" b="0" i="0" dirty="0">
                <a:solidFill>
                  <a:schemeClr val="bg1"/>
                </a:solidFill>
                <a:effectLst/>
              </a:rPr>
              <a:t>.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397276-600F-4659-8F3E-726DCAA5E4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068395" y="251471"/>
            <a:ext cx="2672815" cy="3453754"/>
          </a:xfrm>
          <a:solidFill>
            <a:srgbClr val="A3CEC2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Crearea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oportunități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ca </a:t>
            </a:r>
            <a:r>
              <a:rPr lang="en-IE" dirty="0" err="1">
                <a:solidFill>
                  <a:schemeClr val="bg1"/>
                </a:solidFill>
              </a:rPr>
              <a:t>tinerii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sa</a:t>
            </a:r>
            <a:r>
              <a:rPr lang="en-IE" dirty="0">
                <a:solidFill>
                  <a:schemeClr val="bg1"/>
                </a:solidFill>
              </a:rPr>
              <a:t> fie </a:t>
            </a:r>
            <a:r>
              <a:rPr lang="en-IE" dirty="0" err="1">
                <a:solidFill>
                  <a:schemeClr val="bg1"/>
                </a:solidFill>
              </a:rPr>
              <a:t>implicati</a:t>
            </a:r>
            <a:r>
              <a:rPr lang="en-IE" dirty="0">
                <a:solidFill>
                  <a:schemeClr val="bg1"/>
                </a:solidFill>
              </a:rPr>
              <a:t> in </a:t>
            </a:r>
            <a:r>
              <a:rPr lang="en-IE" dirty="0" err="1">
                <a:solidFill>
                  <a:schemeClr val="bg1"/>
                </a:solidFill>
              </a:rPr>
              <a:t>conducerea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întâlnirilor</a:t>
            </a:r>
            <a:r>
              <a:rPr lang="en-IE" dirty="0">
                <a:solidFill>
                  <a:schemeClr val="bg1"/>
                </a:solidFill>
              </a:rPr>
              <a:t>, </a:t>
            </a:r>
            <a:r>
              <a:rPr lang="en-IE" dirty="0" err="1">
                <a:solidFill>
                  <a:schemeClr val="bg1"/>
                </a:solidFill>
              </a:rPr>
              <a:t>permiterea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accesului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a </a:t>
            </a:r>
            <a:r>
              <a:rPr lang="en-IE" dirty="0" err="1">
                <a:solidFill>
                  <a:schemeClr val="bg1"/>
                </a:solidFill>
              </a:rPr>
              <a:t>oferi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contribuții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valoroase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implicarea</a:t>
            </a:r>
            <a:r>
              <a:rPr lang="en-IE" dirty="0">
                <a:solidFill>
                  <a:schemeClr val="bg1"/>
                </a:solidFill>
              </a:rPr>
              <a:t> in         co-</a:t>
            </a:r>
            <a:r>
              <a:rPr lang="en-IE" dirty="0" err="1">
                <a:solidFill>
                  <a:schemeClr val="bg1"/>
                </a:solidFill>
              </a:rPr>
              <a:t>proiectarea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proiectelor</a:t>
            </a:r>
            <a:r>
              <a:rPr lang="en-IE" dirty="0">
                <a:solidFill>
                  <a:schemeClr val="bg1"/>
                </a:solidFill>
              </a:rPr>
              <a:t> de </a:t>
            </a:r>
            <a:r>
              <a:rPr lang="en-IE" dirty="0" err="1">
                <a:solidFill>
                  <a:schemeClr val="bg1"/>
                </a:solidFill>
              </a:rPr>
              <a:t>regenerare</a:t>
            </a:r>
            <a:r>
              <a:rPr lang="en-IE" dirty="0">
                <a:solidFill>
                  <a:schemeClr val="bg1"/>
                </a:solidFill>
              </a:rPr>
              <a:t> care </a:t>
            </a:r>
            <a:r>
              <a:rPr lang="en-IE" dirty="0" err="1">
                <a:solidFill>
                  <a:schemeClr val="bg1"/>
                </a:solidFill>
              </a:rPr>
              <a:t>vor</a:t>
            </a:r>
            <a:r>
              <a:rPr lang="en-IE" dirty="0">
                <a:solidFill>
                  <a:schemeClr val="bg1"/>
                </a:solidFill>
              </a:rPr>
              <a:t> forma </a:t>
            </a:r>
            <a:r>
              <a:rPr lang="en-IE" dirty="0" err="1">
                <a:solidFill>
                  <a:schemeClr val="bg1"/>
                </a:solidFill>
              </a:rPr>
              <a:t>viitorul</a:t>
            </a:r>
            <a:r>
              <a:rPr lang="en-IE" dirty="0">
                <a:solidFill>
                  <a:schemeClr val="bg1"/>
                </a:solidFill>
              </a:rPr>
              <a:t> lor</a:t>
            </a:r>
          </a:p>
        </p:txBody>
      </p:sp>
      <p:pic>
        <p:nvPicPr>
          <p:cNvPr id="7" name="Picture 6" descr="A silhouette of a person&#10;&#10;Description automatically generated">
            <a:extLst>
              <a:ext uri="{FF2B5EF4-FFF2-40B4-BE49-F238E27FC236}">
                <a16:creationId xmlns:a16="http://schemas.microsoft.com/office/drawing/2014/main" id="{B7B742CA-5ABB-4F18-9955-FF1F8F819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18409" y="3875235"/>
            <a:ext cx="2524125" cy="1893094"/>
          </a:xfrm>
          <a:prstGeom prst="rect">
            <a:avLst/>
          </a:prstGeom>
        </p:spPr>
      </p:pic>
      <p:pic>
        <p:nvPicPr>
          <p:cNvPr id="10" name="Picture 9" descr="A sign on a wooden pole&#10;&#10;Description automatically generated">
            <a:extLst>
              <a:ext uri="{FF2B5EF4-FFF2-40B4-BE49-F238E27FC236}">
                <a16:creationId xmlns:a16="http://schemas.microsoft.com/office/drawing/2014/main" id="{4B31B692-F625-431E-86AA-ABFF51B8F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48424" y="322146"/>
            <a:ext cx="1882775" cy="1882775"/>
          </a:xfrm>
          <a:prstGeom prst="rect">
            <a:avLst/>
          </a:prstGeom>
        </p:spPr>
      </p:pic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9A58D2D-93FB-48B7-B116-736B96287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060505" y="3828736"/>
            <a:ext cx="2844801" cy="18953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54ECFEA-974C-4FED-9C80-D3CBAD2ACC96}"/>
              </a:ext>
            </a:extLst>
          </p:cNvPr>
          <p:cNvSpPr txBox="1"/>
          <p:nvPr/>
        </p:nvSpPr>
        <p:spPr>
          <a:xfrm>
            <a:off x="163400" y="156180"/>
            <a:ext cx="2711613" cy="1938992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SFATURI DE TOP PENTRU A IMPLICA TINERII ÎN REGENERAREA COMUNITĂȚII</a:t>
            </a:r>
          </a:p>
        </p:txBody>
      </p:sp>
    </p:spTree>
    <p:extLst>
      <p:ext uri="{BB962C8B-B14F-4D97-AF65-F5344CB8AC3E}">
        <p14:creationId xmlns:p14="http://schemas.microsoft.com/office/powerpoint/2010/main" val="1121001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8B0946-2EF8-49DB-A386-3E343CAFBE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9575" y="65685"/>
            <a:ext cx="5753100" cy="1084492"/>
          </a:xfrm>
        </p:spPr>
        <p:txBody>
          <a:bodyPr>
            <a:normAutofit/>
          </a:bodyPr>
          <a:lstStyle/>
          <a:p>
            <a:r>
              <a:rPr lang="en-IE" dirty="0" err="1"/>
              <a:t>Rolul</a:t>
            </a:r>
            <a:r>
              <a:rPr lang="en-IE" dirty="0"/>
              <a:t> </a:t>
            </a:r>
            <a:r>
              <a:rPr lang="en-IE" dirty="0" err="1"/>
              <a:t>voluntarilor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dezvoltarea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51CDE-5AE2-41DE-BFE9-A8899690CA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2900" y="1215862"/>
            <a:ext cx="6410325" cy="3947440"/>
          </a:xfrm>
        </p:spPr>
        <p:txBody>
          <a:bodyPr/>
          <a:lstStyle/>
          <a:p>
            <a:pPr algn="just"/>
            <a:r>
              <a:rPr lang="en-US" dirty="0" err="1"/>
              <a:t>Potrivit</a:t>
            </a:r>
            <a:r>
              <a:rPr lang="en-US" dirty="0"/>
              <a:t> ONU, </a:t>
            </a:r>
            <a:r>
              <a:rPr lang="en-US" dirty="0" err="1"/>
              <a:t>voluntariatul</a:t>
            </a:r>
            <a:r>
              <a:rPr lang="en-US" dirty="0"/>
              <a:t> </a:t>
            </a:r>
            <a:r>
              <a:rPr lang="en-US" dirty="0" err="1"/>
              <a:t>consolidează</a:t>
            </a:r>
            <a:r>
              <a:rPr lang="en-US" dirty="0"/>
              <a:t> </a:t>
            </a:r>
            <a:r>
              <a:rPr lang="en-US" dirty="0" err="1"/>
              <a:t>implicarea</a:t>
            </a:r>
            <a:r>
              <a:rPr lang="en-US" dirty="0"/>
              <a:t> </a:t>
            </a:r>
            <a:r>
              <a:rPr lang="en-US" dirty="0" err="1"/>
              <a:t>civică</a:t>
            </a:r>
            <a:r>
              <a:rPr lang="en-US" dirty="0"/>
              <a:t>, </a:t>
            </a:r>
            <a:r>
              <a:rPr lang="en-US" dirty="0" err="1"/>
              <a:t>protejează</a:t>
            </a:r>
            <a:r>
              <a:rPr lang="en-US" dirty="0"/>
              <a:t> </a:t>
            </a:r>
            <a:r>
              <a:rPr lang="en-US" dirty="0" err="1"/>
              <a:t>incluziunea</a:t>
            </a:r>
            <a:r>
              <a:rPr lang="en-US" dirty="0"/>
              <a:t> </a:t>
            </a:r>
            <a:r>
              <a:rPr lang="en-US" dirty="0" err="1"/>
              <a:t>socială</a:t>
            </a:r>
            <a:r>
              <a:rPr lang="en-US" dirty="0"/>
              <a:t>, </a:t>
            </a:r>
            <a:r>
              <a:rPr lang="en-US" dirty="0" err="1"/>
              <a:t>adâncește</a:t>
            </a:r>
            <a:r>
              <a:rPr lang="en-US" dirty="0"/>
              <a:t> </a:t>
            </a:r>
            <a:r>
              <a:rPr lang="en-US" dirty="0" err="1"/>
              <a:t>solidaritatea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consolidează</a:t>
            </a:r>
            <a:r>
              <a:rPr lang="en-US" dirty="0"/>
              <a:t> </a:t>
            </a:r>
            <a:r>
              <a:rPr lang="en-US" dirty="0" err="1"/>
              <a:t>asumarea</a:t>
            </a:r>
            <a:r>
              <a:rPr lang="en-US" dirty="0"/>
              <a:t> </a:t>
            </a:r>
            <a:r>
              <a:rPr lang="en-US" dirty="0" err="1"/>
              <a:t>rezultatelor</a:t>
            </a:r>
            <a:r>
              <a:rPr lang="en-US" dirty="0"/>
              <a:t> </a:t>
            </a:r>
            <a:r>
              <a:rPr lang="en-US" dirty="0" err="1"/>
              <a:t>dezvoltării</a:t>
            </a:r>
            <a:r>
              <a:rPr lang="en-US" dirty="0"/>
              <a:t>. </a:t>
            </a:r>
            <a:r>
              <a:rPr lang="en-US" dirty="0" err="1"/>
              <a:t>Voluntariatul</a:t>
            </a:r>
            <a:r>
              <a:rPr lang="en-US" dirty="0"/>
              <a:t> are un </a:t>
            </a:r>
            <a:r>
              <a:rPr lang="en-US" dirty="0" err="1"/>
              <a:t>efect</a:t>
            </a:r>
            <a:r>
              <a:rPr lang="en-US" dirty="0"/>
              <a:t> de </a:t>
            </a:r>
            <a:r>
              <a:rPr lang="en-US" dirty="0" err="1"/>
              <a:t>undă</a:t>
            </a:r>
            <a:r>
              <a:rPr lang="en-US" dirty="0"/>
              <a:t>, </a:t>
            </a:r>
            <a:r>
              <a:rPr lang="en-US" dirty="0" err="1"/>
              <a:t>îi</a:t>
            </a:r>
            <a:r>
              <a:rPr lang="en-US" dirty="0"/>
              <a:t> </a:t>
            </a:r>
            <a:r>
              <a:rPr lang="en-US" dirty="0" err="1"/>
              <a:t>inspiră</a:t>
            </a:r>
            <a:r>
              <a:rPr lang="en-US" dirty="0"/>
              <a:t> pe </a:t>
            </a:r>
            <a:r>
              <a:rPr lang="en-US" dirty="0" err="1"/>
              <a:t>alții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avansează</a:t>
            </a:r>
            <a:r>
              <a:rPr lang="en-US" dirty="0"/>
              <a:t> </a:t>
            </a:r>
            <a:r>
              <a:rPr lang="en-US" dirty="0" err="1"/>
              <a:t>transformările</a:t>
            </a:r>
            <a:r>
              <a:rPr lang="en-US" dirty="0"/>
              <a:t> </a:t>
            </a:r>
            <a:r>
              <a:rPr lang="en-US" dirty="0" err="1"/>
              <a:t>necesare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ca </a:t>
            </a:r>
            <a:r>
              <a:rPr lang="en-US" dirty="0" err="1"/>
              <a:t>obiectivele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 </a:t>
            </a:r>
            <a:r>
              <a:rPr lang="en-US" dirty="0" err="1"/>
              <a:t>durabila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prindă</a:t>
            </a:r>
            <a:r>
              <a:rPr lang="en-US" dirty="0"/>
              <a:t> </a:t>
            </a:r>
            <a:r>
              <a:rPr lang="en-US" dirty="0" err="1"/>
              <a:t>rădăcini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comunități</a:t>
            </a:r>
            <a:r>
              <a:rPr lang="en-US" dirty="0"/>
              <a:t>.</a:t>
            </a:r>
          </a:p>
          <a:p>
            <a:pPr algn="just"/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însăși</a:t>
            </a:r>
            <a:r>
              <a:rPr lang="en-US" dirty="0"/>
              <a:t> natura </a:t>
            </a:r>
            <a:r>
              <a:rPr lang="en-US" dirty="0" err="1"/>
              <a:t>sa</a:t>
            </a:r>
            <a:r>
              <a:rPr lang="en-US" dirty="0"/>
              <a:t>, </a:t>
            </a:r>
            <a:r>
              <a:rPr lang="en-US" dirty="0" err="1"/>
              <a:t>voluntariatul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un </a:t>
            </a:r>
            <a:r>
              <a:rPr lang="en-US" dirty="0" err="1"/>
              <a:t>vehicul</a:t>
            </a:r>
            <a:r>
              <a:rPr lang="en-US" dirty="0"/>
              <a:t> important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 </a:t>
            </a:r>
            <a:r>
              <a:rPr lang="en-US" dirty="0" err="1"/>
              <a:t>durabilă</a:t>
            </a:r>
            <a:r>
              <a:rPr lang="en-US" dirty="0"/>
              <a:t>. </a:t>
            </a:r>
            <a:r>
              <a:rPr lang="en-US" dirty="0" err="1"/>
              <a:t>Voluntariatul</a:t>
            </a:r>
            <a:r>
              <a:rPr lang="en-US" dirty="0"/>
              <a:t> 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oamenilor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comunităților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participe</a:t>
            </a:r>
            <a:r>
              <a:rPr lang="en-US" dirty="0"/>
              <a:t> la propria </a:t>
            </a:r>
            <a:r>
              <a:rPr lang="en-US" dirty="0" err="1"/>
              <a:t>creștere</a:t>
            </a:r>
            <a:r>
              <a:rPr lang="en-US" dirty="0"/>
              <a:t>. </a:t>
            </a:r>
            <a:r>
              <a:rPr lang="en-US" dirty="0" err="1"/>
              <a:t>Prin</a:t>
            </a:r>
            <a:r>
              <a:rPr lang="en-US" dirty="0"/>
              <a:t> </a:t>
            </a:r>
            <a:r>
              <a:rPr lang="en-US" dirty="0" err="1"/>
              <a:t>voluntariat</a:t>
            </a:r>
            <a:r>
              <a:rPr lang="en-US" dirty="0"/>
              <a:t>, </a:t>
            </a:r>
            <a:r>
              <a:rPr lang="en-US" dirty="0" err="1"/>
              <a:t>cetățenii</a:t>
            </a:r>
            <a:r>
              <a:rPr lang="en-US" dirty="0"/>
              <a:t> </a:t>
            </a:r>
            <a:r>
              <a:rPr lang="en-US" dirty="0" err="1"/>
              <a:t>își</a:t>
            </a:r>
            <a:r>
              <a:rPr lang="en-US" dirty="0"/>
              <a:t> </a:t>
            </a:r>
            <a:r>
              <a:rPr lang="en-US" dirty="0" err="1"/>
              <a:t>construiesc</a:t>
            </a:r>
            <a:r>
              <a:rPr lang="en-US" dirty="0"/>
              <a:t> </a:t>
            </a:r>
            <a:r>
              <a:rPr lang="en-US" dirty="0" err="1"/>
              <a:t>reziliența</a:t>
            </a:r>
            <a:r>
              <a:rPr lang="en-US" dirty="0"/>
              <a:t>, </a:t>
            </a:r>
            <a:r>
              <a:rPr lang="en-US" dirty="0" err="1"/>
              <a:t>își</a:t>
            </a:r>
            <a:r>
              <a:rPr lang="en-US" dirty="0"/>
              <a:t> </a:t>
            </a:r>
            <a:r>
              <a:rPr lang="en-US" dirty="0" err="1"/>
              <a:t>îmbunătățesc</a:t>
            </a:r>
            <a:r>
              <a:rPr lang="en-US" dirty="0"/>
              <a:t> </a:t>
            </a:r>
            <a:r>
              <a:rPr lang="en-US" dirty="0" err="1"/>
              <a:t>baza</a:t>
            </a:r>
            <a:r>
              <a:rPr lang="en-US" dirty="0"/>
              <a:t> de </a:t>
            </a:r>
            <a:r>
              <a:rPr lang="en-US" dirty="0" err="1"/>
              <a:t>cunoștințe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dobândesc</a:t>
            </a:r>
            <a:r>
              <a:rPr lang="en-US" dirty="0"/>
              <a:t> un sentiment de </a:t>
            </a:r>
            <a:r>
              <a:rPr lang="en-US" dirty="0" err="1"/>
              <a:t>responsabilitate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propria </a:t>
            </a:r>
            <a:r>
              <a:rPr lang="en-US" dirty="0" err="1"/>
              <a:t>comunitate</a:t>
            </a:r>
            <a:r>
              <a:rPr lang="en-US" dirty="0"/>
              <a:t>.</a:t>
            </a:r>
            <a:endParaRPr lang="en-IE" dirty="0"/>
          </a:p>
        </p:txBody>
      </p:sp>
      <p:pic>
        <p:nvPicPr>
          <p:cNvPr id="7" name="Picture Placeholder 6" descr="A group of people sitting in the grass&#10;&#10;Description automatically generated">
            <a:extLst>
              <a:ext uri="{FF2B5EF4-FFF2-40B4-BE49-F238E27FC236}">
                <a16:creationId xmlns:a16="http://schemas.microsoft.com/office/drawing/2014/main" id="{C31700E8-D542-427B-A48D-02213588928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88E1B-C8A4-4C24-9E3E-84B0B924535C}"/>
              </a:ext>
            </a:extLst>
          </p:cNvPr>
          <p:cNvSpPr txBox="1"/>
          <p:nvPr/>
        </p:nvSpPr>
        <p:spPr>
          <a:xfrm>
            <a:off x="6082195" y="6858000"/>
            <a:ext cx="61098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900">
                <a:hlinkClick r:id="rId3" tooltip="https://commons.wikimedia.org/wiki/File:Volunteerism_and_Community_Service_in_Ukraine_Photo_Contest,_Sept-Nov,_2013_(11416365285).jpg"/>
              </a:rPr>
              <a:t>This Photo</a:t>
            </a:r>
            <a:r>
              <a:rPr lang="en-IE" sz="900"/>
              <a:t> by Unknown Author is licensed under </a:t>
            </a:r>
            <a:r>
              <a:rPr lang="en-IE" sz="900">
                <a:hlinkClick r:id="rId4" tooltip="https://creativecommons.org/licenses/by-sa/3.0/"/>
              </a:rPr>
              <a:t>CC BY-SA</a:t>
            </a:r>
            <a:endParaRPr lang="en-IE" sz="9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5873A3-6222-4E12-8A92-2AB74ADECE47}"/>
              </a:ext>
            </a:extLst>
          </p:cNvPr>
          <p:cNvSpPr txBox="1"/>
          <p:nvPr/>
        </p:nvSpPr>
        <p:spPr>
          <a:xfrm>
            <a:off x="2621756" y="6326248"/>
            <a:ext cx="6234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Voluntariatul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și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obiectivele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globale</a:t>
            </a:r>
            <a:r>
              <a:rPr lang="en-US" dirty="0">
                <a:solidFill>
                  <a:schemeClr val="bg1"/>
                </a:solidFill>
              </a:rPr>
              <a:t> | </a:t>
            </a:r>
            <a:r>
              <a:rPr lang="en-US" dirty="0" err="1">
                <a:solidFill>
                  <a:schemeClr val="bg1"/>
                </a:solidFill>
              </a:rPr>
              <a:t>Unv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786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382833" y="1591464"/>
            <a:ext cx="8558469" cy="5037935"/>
          </a:xfrm>
        </p:spPr>
        <p:txBody>
          <a:bodyPr>
            <a:noAutofit/>
          </a:bodyPr>
          <a:lstStyle/>
          <a:p>
            <a:pPr algn="ctr"/>
            <a:endParaRPr lang="en-GB" sz="2800" dirty="0"/>
          </a:p>
          <a:p>
            <a:pPr algn="ctr"/>
            <a:r>
              <a:rPr lang="en-GB" sz="2800" i="1" dirty="0"/>
              <a:t>“</a:t>
            </a:r>
            <a:r>
              <a:rPr lang="en-GB" sz="2800" i="1" dirty="0" err="1"/>
              <a:t>Valoarea</a:t>
            </a:r>
            <a:r>
              <a:rPr lang="en-GB" sz="2800" i="1" dirty="0"/>
              <a:t> </a:t>
            </a:r>
            <a:r>
              <a:rPr lang="en-GB" sz="2800" i="1" dirty="0" err="1"/>
              <a:t>formării</a:t>
            </a:r>
            <a:r>
              <a:rPr lang="en-GB" sz="2800" i="1" dirty="0"/>
              <a:t> </a:t>
            </a:r>
            <a:r>
              <a:rPr lang="en-GB" sz="2800" i="1" dirty="0" err="1"/>
              <a:t>este</a:t>
            </a:r>
            <a:r>
              <a:rPr lang="en-GB" sz="2800" i="1" dirty="0"/>
              <a:t> direct </a:t>
            </a:r>
            <a:r>
              <a:rPr lang="en-GB" sz="2800" i="1" dirty="0" err="1"/>
              <a:t>proporțională</a:t>
            </a:r>
            <a:r>
              <a:rPr lang="en-GB" sz="2800" i="1" dirty="0"/>
              <a:t> cu </a:t>
            </a:r>
            <a:r>
              <a:rPr lang="en-GB" sz="2800" i="1" dirty="0" err="1"/>
              <a:t>efortul</a:t>
            </a:r>
            <a:r>
              <a:rPr lang="en-GB" sz="2800" i="1" dirty="0"/>
              <a:t> pe care </a:t>
            </a:r>
            <a:r>
              <a:rPr lang="en-GB" sz="2800" i="1" dirty="0" err="1"/>
              <a:t>managementul</a:t>
            </a:r>
            <a:r>
              <a:rPr lang="en-GB" sz="2800" i="1" dirty="0"/>
              <a:t> </a:t>
            </a:r>
            <a:r>
              <a:rPr lang="en-GB" sz="2800" i="1" dirty="0" err="1"/>
              <a:t>îl</a:t>
            </a:r>
            <a:r>
              <a:rPr lang="en-GB" sz="2800" i="1" dirty="0"/>
              <a:t> </a:t>
            </a:r>
            <a:r>
              <a:rPr lang="en-GB" sz="2800" i="1" dirty="0" err="1"/>
              <a:t>depune</a:t>
            </a:r>
            <a:r>
              <a:rPr lang="en-GB" sz="2800" i="1" dirty="0"/>
              <a:t>. Fie </a:t>
            </a:r>
            <a:r>
              <a:rPr lang="en-GB" sz="2800" i="1" dirty="0" err="1"/>
              <a:t>că</a:t>
            </a:r>
            <a:r>
              <a:rPr lang="en-GB" sz="2800" i="1" dirty="0"/>
              <a:t> </a:t>
            </a:r>
            <a:r>
              <a:rPr lang="en-GB" sz="2800" i="1" dirty="0" err="1"/>
              <a:t>aveți</a:t>
            </a:r>
            <a:r>
              <a:rPr lang="en-GB" sz="2800" i="1" dirty="0"/>
              <a:t> </a:t>
            </a:r>
            <a:r>
              <a:rPr lang="en-GB" sz="2800" i="1" dirty="0" err="1"/>
              <a:t>doar</a:t>
            </a:r>
            <a:r>
              <a:rPr lang="en-GB" sz="2800" i="1" dirty="0"/>
              <a:t> </a:t>
            </a:r>
            <a:r>
              <a:rPr lang="en-GB" sz="2800" i="1" dirty="0" err="1"/>
              <a:t>câțiva</a:t>
            </a:r>
            <a:r>
              <a:rPr lang="en-GB" sz="2800" i="1" dirty="0"/>
              <a:t> </a:t>
            </a:r>
            <a:r>
              <a:rPr lang="en-GB" sz="2800" i="1" dirty="0" err="1"/>
              <a:t>voluntari</a:t>
            </a:r>
            <a:r>
              <a:rPr lang="en-GB" sz="2800" i="1" dirty="0"/>
              <a:t>, </a:t>
            </a:r>
            <a:r>
              <a:rPr lang="en-GB" sz="2800" i="1" dirty="0" err="1"/>
              <a:t>sau</a:t>
            </a:r>
            <a:r>
              <a:rPr lang="en-GB" sz="2800" i="1" dirty="0"/>
              <a:t> </a:t>
            </a:r>
            <a:r>
              <a:rPr lang="en-GB" sz="2800" i="1" dirty="0" err="1"/>
              <a:t>colectivul</a:t>
            </a:r>
            <a:r>
              <a:rPr lang="en-GB" sz="2800" i="1" dirty="0"/>
              <a:t> </a:t>
            </a:r>
            <a:r>
              <a:rPr lang="en-GB" sz="2800" i="1" dirty="0" err="1"/>
              <a:t>este</a:t>
            </a:r>
            <a:r>
              <a:rPr lang="en-GB" sz="2800" i="1" dirty="0"/>
              <a:t> format </a:t>
            </a:r>
            <a:r>
              <a:rPr lang="en-GB" sz="2800" i="1" dirty="0" err="1"/>
              <a:t>numai</a:t>
            </a:r>
            <a:r>
              <a:rPr lang="en-GB" sz="2800" i="1" dirty="0"/>
              <a:t> din </a:t>
            </a:r>
            <a:r>
              <a:rPr lang="en-GB" sz="2800" i="1" dirty="0" err="1"/>
              <a:t>voluntari</a:t>
            </a:r>
            <a:r>
              <a:rPr lang="en-GB" sz="2800" i="1" dirty="0"/>
              <a:t>, </a:t>
            </a:r>
            <a:r>
              <a:rPr lang="en-GB" sz="2800" i="1" dirty="0" err="1"/>
              <a:t>dacă</a:t>
            </a:r>
            <a:r>
              <a:rPr lang="en-GB" sz="2800" i="1" dirty="0"/>
              <a:t> nu-</a:t>
            </a:r>
            <a:r>
              <a:rPr lang="en-GB" sz="2800" i="1" dirty="0" err="1"/>
              <a:t>i</a:t>
            </a:r>
            <a:r>
              <a:rPr lang="en-GB" sz="2800" i="1" dirty="0"/>
              <a:t> </a:t>
            </a:r>
            <a:r>
              <a:rPr lang="en-GB" sz="2800" i="1" dirty="0" err="1"/>
              <a:t>instruiti</a:t>
            </a:r>
            <a:r>
              <a:rPr lang="en-GB" sz="2800" i="1" dirty="0"/>
              <a:t>, </a:t>
            </a:r>
            <a:r>
              <a:rPr lang="en-GB" sz="2800" i="1" dirty="0" err="1"/>
              <a:t>atunci</a:t>
            </a:r>
            <a:r>
              <a:rPr lang="en-GB" sz="2800" i="1" dirty="0"/>
              <a:t> </a:t>
            </a:r>
            <a:r>
              <a:rPr lang="en-GB" sz="2800" i="1" dirty="0" err="1"/>
              <a:t>organizația</a:t>
            </a:r>
            <a:r>
              <a:rPr lang="en-GB" sz="2800" i="1" dirty="0"/>
              <a:t> </a:t>
            </a:r>
            <a:r>
              <a:rPr lang="en-GB" sz="2800" i="1" dirty="0" err="1"/>
              <a:t>va</a:t>
            </a:r>
            <a:r>
              <a:rPr lang="en-GB" sz="2800" i="1" dirty="0"/>
              <a:t> </a:t>
            </a:r>
            <a:r>
              <a:rPr lang="en-GB" sz="2800" i="1" dirty="0" err="1"/>
              <a:t>suferi</a:t>
            </a:r>
            <a:r>
              <a:rPr lang="en-GB" sz="2800" i="1" dirty="0"/>
              <a:t> </a:t>
            </a:r>
            <a:r>
              <a:rPr lang="en-GB" sz="2800" i="1" dirty="0" err="1"/>
              <a:t>în</a:t>
            </a:r>
            <a:r>
              <a:rPr lang="en-GB" sz="2800" i="1" dirty="0"/>
              <a:t> mod </a:t>
            </a:r>
            <a:r>
              <a:rPr lang="en-GB" sz="2800" i="1" dirty="0" err="1"/>
              <a:t>inevitabil</a:t>
            </a:r>
            <a:r>
              <a:rPr lang="en-GB" sz="2800" i="1" dirty="0"/>
              <a:t> pe termen lung”.</a:t>
            </a:r>
          </a:p>
          <a:p>
            <a:pPr algn="ctr"/>
            <a:r>
              <a:rPr lang="en-GB" sz="2800" dirty="0"/>
              <a:t>- Lisa Conway, </a:t>
            </a:r>
            <a:r>
              <a:rPr lang="en-GB" sz="2800" dirty="0" err="1"/>
              <a:t>Lucrul</a:t>
            </a:r>
            <a:r>
              <a:rPr lang="en-GB" sz="2800" dirty="0"/>
              <a:t> cu </a:t>
            </a:r>
            <a:r>
              <a:rPr lang="en-GB" sz="2800" dirty="0" err="1"/>
              <a:t>voluntarii</a:t>
            </a:r>
            <a:endParaRPr lang="en-IE" sz="2800" dirty="0"/>
          </a:p>
          <a:p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494596" y="1"/>
            <a:ext cx="7721361" cy="1427017"/>
          </a:xfrm>
        </p:spPr>
        <p:txBody>
          <a:bodyPr anchor="ctr">
            <a:normAutofit fontScale="92500"/>
          </a:bodyPr>
          <a:lstStyle/>
          <a:p>
            <a:pPr algn="r">
              <a:lnSpc>
                <a:spcPts val="3000"/>
              </a:lnSpc>
              <a:spcBef>
                <a:spcPts val="0"/>
              </a:spcBef>
            </a:pPr>
            <a:endParaRPr lang="en-IE" sz="3600" dirty="0">
              <a:solidFill>
                <a:srgbClr val="68BBAF"/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IE" sz="3600" dirty="0" err="1">
                <a:solidFill>
                  <a:srgbClr val="68BBAF"/>
                </a:solidFill>
              </a:rPr>
              <a:t>Luați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în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considerare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instruirea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voluntarilor</a:t>
            </a:r>
            <a:r>
              <a:rPr lang="en-IE" sz="3600" dirty="0">
                <a:solidFill>
                  <a:srgbClr val="68BBAF"/>
                </a:solidFill>
              </a:rPr>
              <a:t> – </a:t>
            </a:r>
            <a:r>
              <a:rPr lang="en-IE" sz="3600" dirty="0" err="1">
                <a:solidFill>
                  <a:srgbClr val="68BBAF"/>
                </a:solidFill>
              </a:rPr>
              <a:t>aceasta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va</a:t>
            </a:r>
            <a:r>
              <a:rPr lang="en-IE" sz="3600" dirty="0">
                <a:solidFill>
                  <a:srgbClr val="68BBAF"/>
                </a:solidFill>
              </a:rPr>
              <a:t> genera recompense.  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89060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42701" y="477262"/>
            <a:ext cx="7407087" cy="697353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68BBAF"/>
                </a:solidFill>
              </a:rPr>
              <a:t>TIPURI DE FORMARE A VOLUNTARILOR</a:t>
            </a:r>
            <a:endParaRPr lang="en-US" dirty="0">
              <a:solidFill>
                <a:srgbClr val="68BBA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440431" y="1586937"/>
            <a:ext cx="8071492" cy="5008173"/>
          </a:xfrm>
        </p:spPr>
        <p:txBody>
          <a:bodyPr/>
          <a:lstStyle/>
          <a:p>
            <a:r>
              <a:rPr lang="en-GB" sz="2000" dirty="0" err="1"/>
              <a:t>Instruirea</a:t>
            </a:r>
            <a:r>
              <a:rPr lang="en-GB" sz="2000" dirty="0"/>
              <a:t> </a:t>
            </a:r>
            <a:r>
              <a:rPr lang="en-GB" sz="2000" dirty="0" err="1"/>
              <a:t>voluntarilor</a:t>
            </a:r>
            <a:r>
              <a:rPr lang="en-GB" sz="2000" dirty="0"/>
              <a:t> </a:t>
            </a:r>
            <a:r>
              <a:rPr lang="en-GB" sz="2000" dirty="0" err="1"/>
              <a:t>este</a:t>
            </a:r>
            <a:r>
              <a:rPr lang="en-GB" sz="2000" dirty="0"/>
              <a:t> de </a:t>
            </a:r>
            <a:r>
              <a:rPr lang="en-GB" sz="2000" dirty="0" err="1"/>
              <a:t>mai</a:t>
            </a:r>
            <a:r>
              <a:rPr lang="en-GB" sz="2000" dirty="0"/>
              <a:t> </a:t>
            </a:r>
            <a:r>
              <a:rPr lang="en-GB" sz="2000" dirty="0" err="1"/>
              <a:t>multe</a:t>
            </a:r>
            <a:r>
              <a:rPr lang="en-GB" sz="2000" dirty="0"/>
              <a:t> </a:t>
            </a:r>
            <a:r>
              <a:rPr lang="en-GB" sz="2000" dirty="0" err="1"/>
              <a:t>tipuri</a:t>
            </a:r>
            <a:r>
              <a:rPr lang="en-GB" sz="2000" dirty="0"/>
              <a:t>. </a:t>
            </a:r>
            <a:r>
              <a:rPr lang="en-GB" sz="2000" dirty="0" err="1"/>
              <a:t>Aceasta</a:t>
            </a:r>
            <a:r>
              <a:rPr lang="en-GB" sz="2000" dirty="0"/>
              <a:t> </a:t>
            </a:r>
            <a:r>
              <a:rPr lang="en-GB" sz="2000" dirty="0" err="1"/>
              <a:t>poate</a:t>
            </a:r>
            <a:r>
              <a:rPr lang="en-GB" sz="2000" dirty="0"/>
              <a:t> fi </a:t>
            </a:r>
            <a:r>
              <a:rPr lang="en-GB" sz="2000" dirty="0" err="1"/>
              <a:t>efectuată</a:t>
            </a:r>
            <a:r>
              <a:rPr lang="en-GB" sz="2000" dirty="0"/>
              <a:t> intern, extern </a:t>
            </a:r>
            <a:r>
              <a:rPr lang="en-GB" sz="2000" dirty="0" err="1"/>
              <a:t>sau</a:t>
            </a:r>
            <a:r>
              <a:rPr lang="en-GB" sz="2000" dirty="0"/>
              <a:t> </a:t>
            </a:r>
            <a:r>
              <a:rPr lang="en-GB" sz="2000" dirty="0" err="1"/>
              <a:t>împreună</a:t>
            </a:r>
            <a:r>
              <a:rPr lang="en-GB" sz="2000" dirty="0"/>
              <a:t> cu </a:t>
            </a:r>
            <a:r>
              <a:rPr lang="en-GB" sz="2000" dirty="0" err="1"/>
              <a:t>alte</a:t>
            </a:r>
            <a:r>
              <a:rPr lang="en-GB" sz="2000" dirty="0"/>
              <a:t> </a:t>
            </a:r>
            <a:r>
              <a:rPr lang="en-GB" sz="2000" dirty="0" err="1"/>
              <a:t>organizații</a:t>
            </a:r>
            <a:r>
              <a:rPr lang="en-GB" sz="2000" dirty="0"/>
              <a:t> </a:t>
            </a:r>
            <a:r>
              <a:rPr lang="en-GB" sz="2000" dirty="0" err="1"/>
              <a:t>sau</a:t>
            </a:r>
            <a:r>
              <a:rPr lang="en-GB" sz="2000" dirty="0"/>
              <a:t> </a:t>
            </a:r>
            <a:r>
              <a:rPr lang="en-GB" sz="2000" dirty="0" err="1"/>
              <a:t>grupuri</a:t>
            </a:r>
            <a:r>
              <a:rPr lang="en-GB" sz="2000" dirty="0"/>
              <a:t> </a:t>
            </a:r>
            <a:r>
              <a:rPr lang="en-GB" sz="2000" dirty="0" err="1"/>
              <a:t>comunitare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include:</a:t>
            </a:r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endParaRPr lang="en-IE" sz="2000" dirty="0"/>
          </a:p>
          <a:p>
            <a:pPr lvl="0"/>
            <a:r>
              <a:rPr lang="en-GB" sz="2000" dirty="0"/>
              <a:t>Se </a:t>
            </a:r>
            <a:r>
              <a:rPr lang="en-GB" sz="2000" dirty="0" err="1"/>
              <a:t>recomandă</a:t>
            </a:r>
            <a:r>
              <a:rPr lang="en-GB" sz="2000" dirty="0"/>
              <a:t> </a:t>
            </a:r>
            <a:r>
              <a:rPr lang="en-GB" sz="2000" dirty="0" err="1"/>
              <a:t>utilizarea</a:t>
            </a:r>
            <a:r>
              <a:rPr lang="en-GB" sz="2000" dirty="0"/>
              <a:t> </a:t>
            </a:r>
            <a:r>
              <a:rPr lang="en-GB" sz="2000" dirty="0" err="1"/>
              <a:t>unei</a:t>
            </a:r>
            <a:r>
              <a:rPr lang="en-GB" sz="2000" dirty="0"/>
              <a:t> </a:t>
            </a:r>
            <a:r>
              <a:rPr lang="en-GB" sz="2000" dirty="0" err="1"/>
              <a:t>varietăți</a:t>
            </a:r>
            <a:r>
              <a:rPr lang="en-GB" sz="2000" dirty="0"/>
              <a:t> de </a:t>
            </a:r>
            <a:r>
              <a:rPr lang="en-GB" sz="2000" dirty="0" err="1"/>
              <a:t>tehnici</a:t>
            </a:r>
            <a:r>
              <a:rPr lang="en-GB" sz="2000" dirty="0"/>
              <a:t>, care </a:t>
            </a:r>
            <a:r>
              <a:rPr lang="en-GB" sz="2000" dirty="0" err="1"/>
              <a:t>combină</a:t>
            </a:r>
            <a:r>
              <a:rPr lang="en-GB" sz="2000" dirty="0"/>
              <a:t> </a:t>
            </a:r>
            <a:r>
              <a:rPr lang="en-GB" sz="2000" dirty="0" err="1"/>
              <a:t>ascultarea</a:t>
            </a:r>
            <a:r>
              <a:rPr lang="en-GB" sz="2000" dirty="0"/>
              <a:t>, </a:t>
            </a:r>
            <a:r>
              <a:rPr lang="en-GB" sz="2000" dirty="0" err="1"/>
              <a:t>discutarea</a:t>
            </a:r>
            <a:r>
              <a:rPr lang="en-GB" sz="2000" dirty="0"/>
              <a:t>, </a:t>
            </a:r>
            <a:r>
              <a:rPr lang="en-GB" sz="2000" dirty="0" err="1"/>
              <a:t>observarea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</a:t>
            </a:r>
            <a:r>
              <a:rPr lang="en-GB" sz="2000" dirty="0" err="1"/>
              <a:t>realizarea</a:t>
            </a:r>
            <a:r>
              <a:rPr lang="en-GB" sz="2000" dirty="0"/>
              <a:t>, </a:t>
            </a:r>
            <a:r>
              <a:rPr lang="en-GB" sz="2000" dirty="0" err="1"/>
              <a:t>deoarece</a:t>
            </a:r>
            <a:r>
              <a:rPr lang="en-GB" sz="2000" dirty="0"/>
              <a:t> </a:t>
            </a:r>
            <a:r>
              <a:rPr lang="en-GB" sz="2000" dirty="0" err="1"/>
              <a:t>acest</a:t>
            </a:r>
            <a:r>
              <a:rPr lang="en-GB" sz="2000" dirty="0"/>
              <a:t> </a:t>
            </a:r>
            <a:r>
              <a:rPr lang="en-GB" sz="2000" dirty="0" err="1"/>
              <a:t>lucru</a:t>
            </a:r>
            <a:r>
              <a:rPr lang="en-GB" sz="2000" dirty="0"/>
              <a:t> </a:t>
            </a:r>
            <a:r>
              <a:rPr lang="en-GB" sz="2000" dirty="0" err="1"/>
              <a:t>va</a:t>
            </a:r>
            <a:r>
              <a:rPr lang="en-GB" sz="2000" dirty="0"/>
              <a:t> </a:t>
            </a:r>
            <a:r>
              <a:rPr lang="en-GB" sz="2000" dirty="0" err="1"/>
              <a:t>ajuta</a:t>
            </a:r>
            <a:r>
              <a:rPr lang="en-GB" sz="2000" dirty="0"/>
              <a:t> la </a:t>
            </a:r>
            <a:r>
              <a:rPr lang="en-GB" sz="2000" dirty="0" err="1"/>
              <a:t>menținerea</a:t>
            </a:r>
            <a:r>
              <a:rPr lang="en-GB" sz="2000" dirty="0"/>
              <a:t> </a:t>
            </a:r>
            <a:r>
              <a:rPr lang="en-GB" sz="2000" dirty="0" err="1"/>
              <a:t>atenției</a:t>
            </a:r>
            <a:r>
              <a:rPr lang="en-GB" sz="2000" dirty="0"/>
              <a:t> </a:t>
            </a:r>
            <a:r>
              <a:rPr lang="en-GB" sz="2000" dirty="0" err="1"/>
              <a:t>și</a:t>
            </a:r>
            <a:r>
              <a:rPr lang="en-GB" sz="2000" dirty="0"/>
              <a:t> a </a:t>
            </a:r>
            <a:r>
              <a:rPr lang="en-GB" sz="2000" dirty="0" err="1"/>
              <a:t>interesului</a:t>
            </a:r>
            <a:r>
              <a:rPr lang="en-GB" sz="2000" dirty="0"/>
              <a:t>.</a:t>
            </a:r>
            <a:endParaRPr lang="en-IE" sz="2000" dirty="0"/>
          </a:p>
          <a:p>
            <a:pPr marL="342900" indent="-342900">
              <a:buClr>
                <a:srgbClr val="7F4182"/>
              </a:buClr>
              <a:buFont typeface="Arial" charset="0"/>
              <a:buChar char="•"/>
            </a:pP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628386-10B0-403F-976C-C1ECC0006326}"/>
              </a:ext>
            </a:extLst>
          </p:cNvPr>
          <p:cNvSpPr txBox="1"/>
          <p:nvPr/>
        </p:nvSpPr>
        <p:spPr>
          <a:xfrm>
            <a:off x="3514284" y="2362532"/>
            <a:ext cx="8463923" cy="378052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formare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locul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muncă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demonstrații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practice;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Urmarirea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modului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lucru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sisteme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mentorat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vizitarea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altor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organizații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invitarea organizațiilor din afara la ateliere, prelegeri, seminarii 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</a:t>
            </a: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6D6E6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participarea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conferințe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jocuri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simulări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exerciții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rezolvare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problemelor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discuții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  <a:endParaRPr lang="en-IE" sz="2000" dirty="0">
              <a:solidFill>
                <a:srgbClr val="6D6E6C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vorbitori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și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vizionare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filme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reuniuni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	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sesiuni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instruire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singură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dată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învățarea</a:t>
            </a:r>
            <a:r>
              <a:rPr kumimoji="0" lang="en-IE" sz="2000" b="0" i="0" u="none" strike="noStrike" kern="1200" cap="none" spc="0" normalizeH="0" baseline="0" noProof="0" dirty="0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D6E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distanță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077588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30306" y="1"/>
            <a:ext cx="10785651" cy="1427017"/>
          </a:xfrm>
        </p:spPr>
        <p:txBody>
          <a:bodyPr anchor="ctr">
            <a:normAutofit/>
          </a:bodyPr>
          <a:lstStyle/>
          <a:p>
            <a:pPr algn="r">
              <a:lnSpc>
                <a:spcPts val="3000"/>
              </a:lnSpc>
              <a:spcBef>
                <a:spcPts val="0"/>
              </a:spcBef>
            </a:pPr>
            <a:endParaRPr lang="en-IE" sz="3600" dirty="0">
              <a:solidFill>
                <a:srgbClr val="68BBAF"/>
              </a:solidFill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IE" sz="3600" dirty="0" err="1">
                <a:solidFill>
                  <a:srgbClr val="68BBAF"/>
                </a:solidFill>
              </a:rPr>
              <a:t>Luați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în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considerare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instruirea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voluntarilor</a:t>
            </a:r>
            <a:r>
              <a:rPr lang="en-IE" sz="3600" dirty="0">
                <a:solidFill>
                  <a:srgbClr val="68BBAF"/>
                </a:solidFill>
              </a:rPr>
              <a:t> – </a:t>
            </a:r>
            <a:r>
              <a:rPr lang="en-IE" sz="3600" dirty="0" err="1">
                <a:solidFill>
                  <a:srgbClr val="68BBAF"/>
                </a:solidFill>
              </a:rPr>
              <a:t>aceasta</a:t>
            </a:r>
            <a:r>
              <a:rPr lang="en-IE" sz="3600" dirty="0">
                <a:solidFill>
                  <a:srgbClr val="68BBAF"/>
                </a:solidFill>
              </a:rPr>
              <a:t> </a:t>
            </a:r>
            <a:r>
              <a:rPr lang="en-IE" sz="3600" dirty="0" err="1">
                <a:solidFill>
                  <a:srgbClr val="68BBAF"/>
                </a:solidFill>
              </a:rPr>
              <a:t>va</a:t>
            </a:r>
            <a:r>
              <a:rPr lang="en-IE" sz="3600" dirty="0">
                <a:solidFill>
                  <a:srgbClr val="68BBAF"/>
                </a:solidFill>
              </a:rPr>
              <a:t> genera recompense.  </a:t>
            </a:r>
          </a:p>
        </p:txBody>
      </p:sp>
      <p:graphicFrame>
        <p:nvGraphicFramePr>
          <p:cNvPr id="18" name="Text Placeholder 2">
            <a:extLst>
              <a:ext uri="{FF2B5EF4-FFF2-40B4-BE49-F238E27FC236}">
                <a16:creationId xmlns:a16="http://schemas.microsoft.com/office/drawing/2014/main" id="{3B63F903-4E59-4D2E-9954-E5925C4BE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2872013"/>
              </p:ext>
            </p:extLst>
          </p:nvPr>
        </p:nvGraphicFramePr>
        <p:xfrm>
          <a:off x="430307" y="1427018"/>
          <a:ext cx="11510996" cy="5202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7674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822028" y="504497"/>
            <a:ext cx="8689894" cy="670118"/>
          </a:xfrm>
        </p:spPr>
        <p:txBody>
          <a:bodyPr>
            <a:normAutofit/>
          </a:bodyPr>
          <a:lstStyle/>
          <a:p>
            <a:r>
              <a:rPr lang="en-IE" dirty="0" err="1">
                <a:solidFill>
                  <a:srgbClr val="68BBAF"/>
                </a:solidFill>
              </a:rPr>
              <a:t>Notă</a:t>
            </a:r>
            <a:r>
              <a:rPr lang="en-IE" dirty="0">
                <a:solidFill>
                  <a:srgbClr val="68BBAF"/>
                </a:solidFill>
              </a:rPr>
              <a:t>!  </a:t>
            </a:r>
            <a:endParaRPr lang="en-US" dirty="0">
              <a:solidFill>
                <a:srgbClr val="68BBAF"/>
              </a:solidFill>
            </a:endParaRPr>
          </a:p>
          <a:p>
            <a:endParaRPr lang="en-IE" sz="2800" dirty="0">
              <a:solidFill>
                <a:srgbClr val="AB5AB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Unii</a:t>
            </a:r>
            <a:r>
              <a:rPr lang="en-IE" dirty="0"/>
              <a:t> </a:t>
            </a:r>
            <a:r>
              <a:rPr lang="en-IE" dirty="0" err="1"/>
              <a:t>voluntari</a:t>
            </a:r>
            <a:r>
              <a:rPr lang="en-IE" dirty="0"/>
              <a:t> </a:t>
            </a:r>
            <a:r>
              <a:rPr lang="en-IE" dirty="0" err="1"/>
              <a:t>apreciază</a:t>
            </a:r>
            <a:r>
              <a:rPr lang="en-IE" dirty="0"/>
              <a:t> </a:t>
            </a:r>
            <a:r>
              <a:rPr lang="en-IE" dirty="0" err="1"/>
              <a:t>enorm</a:t>
            </a:r>
            <a:r>
              <a:rPr lang="en-IE" dirty="0"/>
              <a:t> </a:t>
            </a:r>
            <a:r>
              <a:rPr lang="en-IE" dirty="0" err="1"/>
              <a:t>furnizarea</a:t>
            </a:r>
            <a:r>
              <a:rPr lang="en-IE" dirty="0"/>
              <a:t> de </a:t>
            </a:r>
            <a:r>
              <a:rPr lang="en-IE" dirty="0" err="1"/>
              <a:t>formare</a:t>
            </a:r>
            <a:r>
              <a:rPr lang="en-IE" dirty="0"/>
              <a:t>, </a:t>
            </a:r>
            <a:r>
              <a:rPr lang="en-IE" dirty="0" err="1"/>
              <a:t>fiind</a:t>
            </a:r>
            <a:r>
              <a:rPr lang="en-IE" dirty="0"/>
              <a:t> o </a:t>
            </a:r>
            <a:r>
              <a:rPr lang="en-IE" dirty="0" err="1"/>
              <a:t>parte</a:t>
            </a:r>
            <a:r>
              <a:rPr lang="en-IE" dirty="0"/>
              <a:t> </a:t>
            </a:r>
            <a:r>
              <a:rPr lang="en-IE" dirty="0" err="1"/>
              <a:t>esențială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un </a:t>
            </a:r>
            <a:r>
              <a:rPr lang="en-IE" dirty="0" err="1"/>
              <a:t>beneficiu</a:t>
            </a:r>
            <a:r>
              <a:rPr lang="en-IE" dirty="0"/>
              <a:t> </a:t>
            </a:r>
            <a:r>
              <a:rPr lang="en-IE" dirty="0" err="1"/>
              <a:t>tangibil</a:t>
            </a:r>
            <a:r>
              <a:rPr lang="en-IE" dirty="0"/>
              <a:t> al </a:t>
            </a:r>
            <a:r>
              <a:rPr lang="en-IE" dirty="0" err="1"/>
              <a:t>experienței</a:t>
            </a:r>
            <a:r>
              <a:rPr lang="en-IE" dirty="0"/>
              <a:t> lor de </a:t>
            </a:r>
            <a:r>
              <a:rPr lang="en-IE" dirty="0" err="1"/>
              <a:t>voluntariat</a:t>
            </a:r>
            <a:r>
              <a:rPr lang="en-IE" dirty="0"/>
              <a:t>,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arată</a:t>
            </a:r>
            <a:r>
              <a:rPr lang="en-IE" dirty="0"/>
              <a:t> </a:t>
            </a:r>
            <a:r>
              <a:rPr lang="en-IE" dirty="0" err="1"/>
              <a:t>foarte</a:t>
            </a:r>
            <a:r>
              <a:rPr lang="en-IE" dirty="0"/>
              <a:t> bine pe CV-urile lor.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aceste</a:t>
            </a:r>
            <a:r>
              <a:rPr lang="en-IE" dirty="0"/>
              <a:t> </a:t>
            </a:r>
            <a:r>
              <a:rPr lang="en-IE" dirty="0" err="1"/>
              <a:t>cazuri</a:t>
            </a:r>
            <a:r>
              <a:rPr lang="en-IE" dirty="0"/>
              <a:t>, </a:t>
            </a:r>
            <a:r>
              <a:rPr lang="en-IE" dirty="0" err="1"/>
              <a:t>formarea</a:t>
            </a:r>
            <a:r>
              <a:rPr lang="en-IE" dirty="0"/>
              <a:t> </a:t>
            </a:r>
            <a:r>
              <a:rPr lang="en-IE" dirty="0" err="1"/>
              <a:t>va</a:t>
            </a:r>
            <a:r>
              <a:rPr lang="en-IE" dirty="0"/>
              <a:t> </a:t>
            </a:r>
            <a:r>
              <a:rPr lang="en-IE" dirty="0" err="1"/>
              <a:t>spori</a:t>
            </a:r>
            <a:r>
              <a:rPr lang="en-IE" dirty="0"/>
              <a:t>, </a:t>
            </a:r>
            <a:r>
              <a:rPr lang="en-IE" dirty="0" err="1"/>
              <a:t>fără</a:t>
            </a:r>
            <a:r>
              <a:rPr lang="en-IE" dirty="0"/>
              <a:t> </a:t>
            </a:r>
            <a:r>
              <a:rPr lang="en-IE" dirty="0" err="1"/>
              <a:t>îndoială</a:t>
            </a:r>
            <a:r>
              <a:rPr lang="en-IE" dirty="0"/>
              <a:t>, </a:t>
            </a:r>
            <a:r>
              <a:rPr lang="en-IE" dirty="0" err="1"/>
              <a:t>încrederea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satisfacția</a:t>
            </a:r>
            <a:r>
              <a:rPr lang="en-IE" dirty="0"/>
              <a:t> </a:t>
            </a:r>
            <a:r>
              <a:rPr lang="en-IE" dirty="0" err="1"/>
              <a:t>voluntarilor</a:t>
            </a:r>
            <a:r>
              <a:rPr lang="en-IE" dirty="0"/>
              <a:t>. Cu </a:t>
            </a:r>
            <a:r>
              <a:rPr lang="en-IE" dirty="0" err="1"/>
              <a:t>toate</a:t>
            </a:r>
            <a:r>
              <a:rPr lang="en-IE" dirty="0"/>
              <a:t> </a:t>
            </a:r>
            <a:r>
              <a:rPr lang="en-IE" dirty="0" err="1"/>
              <a:t>acestea</a:t>
            </a:r>
            <a:r>
              <a:rPr lang="en-IE" dirty="0"/>
              <a:t>, </a:t>
            </a:r>
            <a:r>
              <a:rPr lang="en-IE" dirty="0" err="1"/>
              <a:t>alții</a:t>
            </a:r>
            <a:r>
              <a:rPr lang="en-IE" dirty="0"/>
              <a:t> nu pot </a:t>
            </a:r>
            <a:r>
              <a:rPr lang="en-IE" dirty="0" err="1"/>
              <a:t>vedea</a:t>
            </a:r>
            <a:r>
              <a:rPr lang="en-IE" dirty="0"/>
              <a:t> </a:t>
            </a:r>
            <a:r>
              <a:rPr lang="en-IE" dirty="0" err="1"/>
              <a:t>nevoia</a:t>
            </a:r>
            <a:r>
              <a:rPr lang="en-IE" dirty="0"/>
              <a:t> de </a:t>
            </a:r>
            <a:r>
              <a:rPr lang="en-IE" dirty="0" err="1"/>
              <a:t>formare</a:t>
            </a:r>
            <a:r>
              <a:rPr lang="en-IE" dirty="0"/>
              <a:t>, </a:t>
            </a:r>
            <a:r>
              <a:rPr lang="en-IE" dirty="0" err="1"/>
              <a:t>sau</a:t>
            </a:r>
            <a:r>
              <a:rPr lang="en-IE" dirty="0"/>
              <a:t> </a:t>
            </a:r>
            <a:r>
              <a:rPr lang="en-IE" dirty="0" err="1"/>
              <a:t>chiar</a:t>
            </a:r>
            <a:r>
              <a:rPr lang="en-IE" dirty="0"/>
              <a:t> </a:t>
            </a:r>
            <a:r>
              <a:rPr lang="en-IE" dirty="0" err="1"/>
              <a:t>dacă</a:t>
            </a:r>
            <a:r>
              <a:rPr lang="en-IE" dirty="0"/>
              <a:t> o </a:t>
            </a:r>
            <a:r>
              <a:rPr lang="en-IE" dirty="0" err="1"/>
              <a:t>fac</a:t>
            </a:r>
            <a:r>
              <a:rPr lang="en-IE" dirty="0"/>
              <a:t>, o </a:t>
            </a:r>
            <a:r>
              <a:rPr lang="en-IE" dirty="0" err="1"/>
              <a:t>vad</a:t>
            </a:r>
            <a:r>
              <a:rPr lang="en-IE" dirty="0"/>
              <a:t> ca o </a:t>
            </a:r>
            <a:r>
              <a:rPr lang="en-IE" dirty="0" err="1"/>
              <a:t>corvoada</a:t>
            </a:r>
            <a:r>
              <a:rPr lang="en-IE" dirty="0"/>
              <a:t> (eventual,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că</a:t>
            </a:r>
            <a:r>
              <a:rPr lang="en-IE" dirty="0"/>
              <a:t> le </a:t>
            </a:r>
            <a:r>
              <a:rPr lang="en-IE" dirty="0" err="1"/>
              <a:t>amintește</a:t>
            </a:r>
            <a:r>
              <a:rPr lang="en-IE" dirty="0"/>
              <a:t> de </a:t>
            </a:r>
            <a:r>
              <a:rPr lang="en-IE" dirty="0" err="1"/>
              <a:t>zile</a:t>
            </a:r>
            <a:r>
              <a:rPr lang="en-IE" dirty="0"/>
              <a:t> de </a:t>
            </a:r>
            <a:r>
              <a:rPr lang="en-IE" dirty="0" err="1"/>
              <a:t>școală</a:t>
            </a:r>
            <a:r>
              <a:rPr lang="en-IE" dirty="0"/>
              <a:t> </a:t>
            </a:r>
            <a:r>
              <a:rPr lang="en-IE" dirty="0" err="1"/>
              <a:t>nefericite</a:t>
            </a:r>
            <a:r>
              <a:rPr lang="en-IE" dirty="0"/>
              <a:t>).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acest</a:t>
            </a:r>
            <a:r>
              <a:rPr lang="en-IE" dirty="0"/>
              <a:t> </a:t>
            </a:r>
            <a:r>
              <a:rPr lang="en-IE" dirty="0" err="1"/>
              <a:t>caz</a:t>
            </a:r>
            <a:r>
              <a:rPr lang="en-IE" dirty="0"/>
              <a:t>, </a:t>
            </a:r>
            <a:r>
              <a:rPr lang="en-IE" dirty="0" err="1"/>
              <a:t>nevoia</a:t>
            </a:r>
            <a:r>
              <a:rPr lang="en-IE" dirty="0"/>
              <a:t> de </a:t>
            </a:r>
            <a:r>
              <a:rPr lang="en-IE" dirty="0" err="1"/>
              <a:t>formare</a:t>
            </a:r>
            <a:r>
              <a:rPr lang="en-IE" dirty="0"/>
              <a:t> </a:t>
            </a:r>
            <a:r>
              <a:rPr lang="en-IE" dirty="0" err="1"/>
              <a:t>trebuie</a:t>
            </a:r>
            <a:r>
              <a:rPr lang="en-IE" dirty="0"/>
              <a:t> "</a:t>
            </a:r>
            <a:r>
              <a:rPr lang="en-IE" dirty="0" err="1"/>
              <a:t>vândută</a:t>
            </a:r>
            <a:r>
              <a:rPr lang="en-IE" dirty="0"/>
              <a:t>" cu mare </a:t>
            </a:r>
            <a:r>
              <a:rPr lang="en-IE" dirty="0" err="1"/>
              <a:t>sensibilitate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toate</a:t>
            </a:r>
            <a:r>
              <a:rPr lang="en-IE" dirty="0"/>
              <a:t> </a:t>
            </a:r>
            <a:r>
              <a:rPr lang="en-IE" dirty="0" err="1"/>
              <a:t>cazurile</a:t>
            </a:r>
            <a:r>
              <a:rPr lang="en-IE" dirty="0"/>
              <a:t>, </a:t>
            </a:r>
            <a:r>
              <a:rPr lang="en-IE" dirty="0" err="1"/>
              <a:t>formarea</a:t>
            </a:r>
            <a:r>
              <a:rPr lang="en-IE" dirty="0"/>
              <a:t> </a:t>
            </a:r>
            <a:r>
              <a:rPr lang="en-IE" dirty="0" err="1"/>
              <a:t>trebuie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fie bine </a:t>
            </a:r>
            <a:r>
              <a:rPr lang="en-IE" dirty="0" err="1"/>
              <a:t>planificată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adecvată</a:t>
            </a:r>
            <a:r>
              <a:rPr lang="en-IE" dirty="0"/>
              <a:t> </a:t>
            </a:r>
            <a:r>
              <a:rPr lang="en-IE" dirty="0" err="1"/>
              <a:t>nevoilor</a:t>
            </a:r>
            <a:r>
              <a:rPr lang="en-IE" dirty="0"/>
              <a:t> </a:t>
            </a:r>
            <a:r>
              <a:rPr lang="en-IE" dirty="0" err="1"/>
              <a:t>organizației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nevoilor</a:t>
            </a:r>
            <a:r>
              <a:rPr lang="en-IE" dirty="0"/>
              <a:t> </a:t>
            </a:r>
            <a:r>
              <a:rPr lang="en-IE" dirty="0" err="1"/>
              <a:t>voluntarului</a:t>
            </a:r>
            <a:r>
              <a:rPr lang="en-I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701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IE" dirty="0">
                <a:solidFill>
                  <a:srgbClr val="68BBAF"/>
                </a:solidFill>
              </a:rPr>
              <a:t>ASPECTE DE LUAT ÎN CONSIDERARE</a:t>
            </a:r>
            <a:endParaRPr lang="en-US" dirty="0">
              <a:solidFill>
                <a:srgbClr val="68BBA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440431" y="1586937"/>
            <a:ext cx="8071492" cy="5008173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Uneori</a:t>
            </a:r>
            <a:r>
              <a:rPr lang="en-IE" dirty="0"/>
              <a:t> </a:t>
            </a:r>
            <a:r>
              <a:rPr lang="en-IE" dirty="0" err="1"/>
              <a:t>poate</a:t>
            </a:r>
            <a:r>
              <a:rPr lang="en-IE" dirty="0"/>
              <a:t> fi util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dezvoltați</a:t>
            </a:r>
            <a:r>
              <a:rPr lang="en-IE" dirty="0"/>
              <a:t> o </a:t>
            </a:r>
            <a:r>
              <a:rPr lang="en-IE" dirty="0" err="1"/>
              <a:t>politică</a:t>
            </a:r>
            <a:r>
              <a:rPr lang="en-IE" dirty="0"/>
              <a:t> </a:t>
            </a:r>
            <a:r>
              <a:rPr lang="en-IE" dirty="0" err="1"/>
              <a:t>generală</a:t>
            </a:r>
            <a:r>
              <a:rPr lang="en-IE" dirty="0"/>
              <a:t> de </a:t>
            </a:r>
            <a:r>
              <a:rPr lang="en-IE" dirty="0" err="1"/>
              <a:t>formare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grupul</a:t>
            </a:r>
            <a:r>
              <a:rPr lang="en-IE" dirty="0"/>
              <a:t>/</a:t>
            </a:r>
            <a:r>
              <a:rPr lang="en-IE" dirty="0" err="1"/>
              <a:t>comitetul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, care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includă</a:t>
            </a:r>
            <a:r>
              <a:rPr lang="en-IE" dirty="0"/>
              <a:t> </a:t>
            </a:r>
            <a:r>
              <a:rPr lang="en-IE" dirty="0" err="1"/>
              <a:t>formarea</a:t>
            </a:r>
            <a:r>
              <a:rPr lang="en-IE" dirty="0"/>
              <a:t> </a:t>
            </a:r>
            <a:r>
              <a:rPr lang="en-IE" dirty="0" err="1"/>
              <a:t>voluntarilor</a:t>
            </a:r>
            <a:r>
              <a:rPr lang="en-IE" dirty="0"/>
              <a:t>; </a:t>
            </a:r>
            <a:r>
              <a:rPr lang="en-IE" dirty="0" err="1"/>
              <a:t>alternativ</a:t>
            </a:r>
            <a:r>
              <a:rPr lang="en-IE" dirty="0"/>
              <a:t>, </a:t>
            </a:r>
            <a:r>
              <a:rPr lang="en-IE" dirty="0" err="1"/>
              <a:t>abordează</a:t>
            </a:r>
            <a:r>
              <a:rPr lang="en-IE" dirty="0"/>
              <a:t> </a:t>
            </a:r>
            <a:r>
              <a:rPr lang="en-IE" dirty="0" err="1"/>
              <a:t>problema</a:t>
            </a:r>
            <a:r>
              <a:rPr lang="en-IE" dirty="0"/>
              <a:t> </a:t>
            </a:r>
            <a:r>
              <a:rPr lang="en-IE" dirty="0" err="1"/>
              <a:t>formării</a:t>
            </a:r>
            <a:r>
              <a:rPr lang="en-IE" dirty="0"/>
              <a:t> </a:t>
            </a:r>
            <a:r>
              <a:rPr lang="en-IE" dirty="0" err="1"/>
              <a:t>voluntarilor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politica</a:t>
            </a:r>
            <a:r>
              <a:rPr lang="en-IE" dirty="0"/>
              <a:t> </a:t>
            </a:r>
            <a:r>
              <a:rPr lang="en-IE" dirty="0" err="1"/>
              <a:t>dumneavoastră</a:t>
            </a:r>
            <a:r>
              <a:rPr lang="en-IE" dirty="0"/>
              <a:t> de </a:t>
            </a:r>
            <a:r>
              <a:rPr lang="en-IE" dirty="0" err="1"/>
              <a:t>voluntariat</a:t>
            </a:r>
            <a:r>
              <a:rPr lang="en-IE" dirty="0"/>
              <a:t> (</a:t>
            </a:r>
            <a:r>
              <a:rPr lang="en-IE" dirty="0" err="1"/>
              <a:t>inclusiv</a:t>
            </a:r>
            <a:r>
              <a:rPr lang="en-IE" dirty="0"/>
              <a:t> </a:t>
            </a:r>
            <a:r>
              <a:rPr lang="en-IE" dirty="0" err="1"/>
              <a:t>subiecte</a:t>
            </a:r>
            <a:r>
              <a:rPr lang="en-IE" dirty="0"/>
              <a:t> precum </a:t>
            </a:r>
            <a:r>
              <a:rPr lang="en-IE" dirty="0" err="1"/>
              <a:t>identificarea</a:t>
            </a:r>
            <a:r>
              <a:rPr lang="en-IE" dirty="0"/>
              <a:t> </a:t>
            </a:r>
            <a:r>
              <a:rPr lang="en-IE" dirty="0" err="1"/>
              <a:t>nevoilor</a:t>
            </a:r>
            <a:r>
              <a:rPr lang="en-IE" dirty="0"/>
              <a:t> de </a:t>
            </a:r>
            <a:r>
              <a:rPr lang="en-IE" dirty="0" err="1"/>
              <a:t>formare</a:t>
            </a:r>
            <a:r>
              <a:rPr lang="en-IE" dirty="0"/>
              <a:t>, </a:t>
            </a:r>
            <a:r>
              <a:rPr lang="en-IE" dirty="0" err="1"/>
              <a:t>eligibilitatea</a:t>
            </a:r>
            <a:r>
              <a:rPr lang="en-IE" dirty="0"/>
              <a:t> etc.)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prezent</a:t>
            </a:r>
            <a:r>
              <a:rPr lang="en-IE" dirty="0"/>
              <a:t>, se </a:t>
            </a:r>
            <a:r>
              <a:rPr lang="en-IE" dirty="0" err="1"/>
              <a:t>acordă</a:t>
            </a:r>
            <a:r>
              <a:rPr lang="en-IE" dirty="0"/>
              <a:t> o </a:t>
            </a:r>
            <a:r>
              <a:rPr lang="en-IE" dirty="0" err="1"/>
              <a:t>atenție</a:t>
            </a:r>
            <a:r>
              <a:rPr lang="en-IE" dirty="0"/>
              <a:t> </a:t>
            </a:r>
            <a:r>
              <a:rPr lang="en-IE" dirty="0" err="1"/>
              <a:t>sporită</a:t>
            </a:r>
            <a:r>
              <a:rPr lang="en-IE" dirty="0"/>
              <a:t> </a:t>
            </a:r>
            <a:r>
              <a:rPr lang="en-IE" dirty="0" err="1"/>
              <a:t>acreditării</a:t>
            </a:r>
            <a:r>
              <a:rPr lang="en-IE" dirty="0"/>
              <a:t> </a:t>
            </a:r>
            <a:r>
              <a:rPr lang="en-IE" dirty="0" err="1"/>
              <a:t>formării</a:t>
            </a:r>
            <a:r>
              <a:rPr lang="en-IE" dirty="0"/>
              <a:t> </a:t>
            </a:r>
            <a:r>
              <a:rPr lang="en-IE" dirty="0" err="1"/>
              <a:t>voluntarilor</a:t>
            </a:r>
            <a:r>
              <a:rPr lang="en-IE" dirty="0"/>
              <a:t>.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cazul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se </a:t>
            </a:r>
            <a:r>
              <a:rPr lang="en-IE" dirty="0" err="1"/>
              <a:t>așteaptă</a:t>
            </a:r>
            <a:r>
              <a:rPr lang="en-IE" dirty="0"/>
              <a:t> ca </a:t>
            </a:r>
            <a:r>
              <a:rPr lang="en-IE" dirty="0" err="1"/>
              <a:t>voluntarii</a:t>
            </a:r>
            <a:r>
              <a:rPr lang="en-IE" dirty="0"/>
              <a:t> </a:t>
            </a:r>
            <a:r>
              <a:rPr lang="en-IE" dirty="0" err="1"/>
              <a:t>dumneavoastră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finalizeze</a:t>
            </a:r>
            <a:r>
              <a:rPr lang="en-IE" dirty="0"/>
              <a:t> un program de </a:t>
            </a:r>
            <a:r>
              <a:rPr lang="en-IE" dirty="0" err="1"/>
              <a:t>formare</a:t>
            </a:r>
            <a:r>
              <a:rPr lang="en-IE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dirty="0" err="1"/>
              <a:t>Asigurați-vă</a:t>
            </a:r>
            <a:r>
              <a:rPr lang="en-IE" dirty="0"/>
              <a:t> </a:t>
            </a:r>
            <a:r>
              <a:rPr lang="en-IE" dirty="0" err="1"/>
              <a:t>întotdeauna</a:t>
            </a:r>
            <a:r>
              <a:rPr lang="en-IE" dirty="0"/>
              <a:t> </a:t>
            </a:r>
            <a:r>
              <a:rPr lang="en-IE" dirty="0" err="1"/>
              <a:t>că</a:t>
            </a:r>
            <a:r>
              <a:rPr lang="en-IE" dirty="0"/>
              <a:t> </a:t>
            </a:r>
            <a:r>
              <a:rPr lang="en-IE" dirty="0" err="1"/>
              <a:t>orice</a:t>
            </a:r>
            <a:r>
              <a:rPr lang="en-IE" dirty="0"/>
              <a:t> </a:t>
            </a:r>
            <a:r>
              <a:rPr lang="en-IE" dirty="0" err="1"/>
              <a:t>formare</a:t>
            </a:r>
            <a:r>
              <a:rPr lang="en-IE" dirty="0"/>
              <a:t> </a:t>
            </a:r>
            <a:r>
              <a:rPr lang="en-IE" dirty="0" err="1"/>
              <a:t>voluntară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strâns</a:t>
            </a:r>
            <a:r>
              <a:rPr lang="en-IE" dirty="0"/>
              <a:t> </a:t>
            </a:r>
            <a:r>
              <a:rPr lang="en-IE" b="1" dirty="0" err="1"/>
              <a:t>monitorizata</a:t>
            </a:r>
            <a:r>
              <a:rPr lang="en-IE" b="1" dirty="0"/>
              <a:t> </a:t>
            </a:r>
            <a:r>
              <a:rPr lang="en-IE" b="1" dirty="0" err="1"/>
              <a:t>și</a:t>
            </a:r>
            <a:r>
              <a:rPr lang="en-IE" b="1" dirty="0"/>
              <a:t> evaluate.</a:t>
            </a:r>
            <a:r>
              <a:rPr lang="en-IE" dirty="0"/>
              <a:t> Nu are </a:t>
            </a:r>
            <a:r>
              <a:rPr lang="en-IE" dirty="0" err="1"/>
              <a:t>rost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dedicăm</a:t>
            </a:r>
            <a:r>
              <a:rPr lang="en-IE" dirty="0"/>
              <a:t> </a:t>
            </a:r>
            <a:r>
              <a:rPr lang="en-IE" dirty="0" err="1"/>
              <a:t>resurse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ceva</a:t>
            </a:r>
            <a:r>
              <a:rPr lang="en-IE" dirty="0"/>
              <a:t> </a:t>
            </a:r>
            <a:r>
              <a:rPr lang="en-IE" dirty="0" err="1"/>
              <a:t>ce</a:t>
            </a:r>
            <a:r>
              <a:rPr lang="en-IE" dirty="0"/>
              <a:t> nu se </a:t>
            </a:r>
            <a:r>
              <a:rPr lang="en-IE" dirty="0" err="1"/>
              <a:t>dovedește</a:t>
            </a:r>
            <a:r>
              <a:rPr lang="en-IE" dirty="0"/>
              <a:t> a fi util.</a:t>
            </a:r>
          </a:p>
          <a:p>
            <a:pPr marL="342900" indent="-342900">
              <a:buClr>
                <a:srgbClr val="7F4182"/>
              </a:buClr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24012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6BA81-998B-406E-9C98-D3B4299293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76900" y="2157412"/>
            <a:ext cx="6315075" cy="4319587"/>
          </a:xfrm>
        </p:spPr>
        <p:txBody>
          <a:bodyPr/>
          <a:lstStyle/>
          <a:p>
            <a:pPr lvl="0"/>
            <a:r>
              <a:rPr lang="en-IE" dirty="0" err="1"/>
              <a:t>Având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vedere</a:t>
            </a:r>
            <a:r>
              <a:rPr lang="en-IE" dirty="0"/>
              <a:t> </a:t>
            </a:r>
            <a:r>
              <a:rPr lang="en-IE" dirty="0" err="1"/>
              <a:t>contribuțiile</a:t>
            </a:r>
            <a:r>
              <a:rPr lang="en-IE" dirty="0"/>
              <a:t> pe care </a:t>
            </a:r>
            <a:r>
              <a:rPr lang="en-IE" dirty="0" err="1"/>
              <a:t>voluntarii</a:t>
            </a:r>
            <a:r>
              <a:rPr lang="en-IE" dirty="0"/>
              <a:t> le </a:t>
            </a:r>
            <a:r>
              <a:rPr lang="en-IE" dirty="0" err="1"/>
              <a:t>fac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dumneavoastră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imperativul</a:t>
            </a:r>
            <a:r>
              <a:rPr lang="en-IE" dirty="0"/>
              <a:t> de a </a:t>
            </a:r>
            <a:r>
              <a:rPr lang="en-IE" dirty="0" err="1"/>
              <a:t>încuraja</a:t>
            </a:r>
            <a:r>
              <a:rPr lang="en-IE" dirty="0"/>
              <a:t> o </a:t>
            </a:r>
            <a:r>
              <a:rPr lang="en-IE" dirty="0" err="1"/>
              <a:t>participare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mai</a:t>
            </a:r>
            <a:r>
              <a:rPr lang="en-IE" dirty="0"/>
              <a:t> mare a </a:t>
            </a:r>
            <a:r>
              <a:rPr lang="en-IE" dirty="0" err="1"/>
              <a:t>cetățenilor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comunitate</a:t>
            </a:r>
            <a:r>
              <a:rPr lang="en-IE" dirty="0"/>
              <a:t>, </a:t>
            </a:r>
            <a:r>
              <a:rPr lang="en-IE" dirty="0" err="1"/>
              <a:t>recunoașterea</a:t>
            </a:r>
            <a:r>
              <a:rPr lang="en-IE" dirty="0"/>
              <a:t> </a:t>
            </a:r>
            <a:r>
              <a:rPr lang="en-IE" dirty="0" err="1"/>
              <a:t>formală</a:t>
            </a:r>
            <a:r>
              <a:rPr lang="en-IE" dirty="0"/>
              <a:t> a </a:t>
            </a:r>
            <a:r>
              <a:rPr lang="en-IE" dirty="0" err="1"/>
              <a:t>acțiunilor</a:t>
            </a:r>
            <a:r>
              <a:rPr lang="en-IE" dirty="0"/>
              <a:t> </a:t>
            </a:r>
            <a:r>
              <a:rPr lang="en-IE" dirty="0" err="1"/>
              <a:t>pozitive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îmbunătățirea</a:t>
            </a:r>
            <a:r>
              <a:rPr lang="en-IE" dirty="0"/>
              <a:t> </a:t>
            </a:r>
            <a:r>
              <a:rPr lang="en-IE" dirty="0" err="1"/>
              <a:t>societății</a:t>
            </a:r>
            <a:r>
              <a:rPr lang="en-IE" dirty="0"/>
              <a:t> </a:t>
            </a:r>
            <a:r>
              <a:rPr lang="en-IE" dirty="0" err="1"/>
              <a:t>trebuie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fie </a:t>
            </a:r>
            <a:r>
              <a:rPr lang="en-IE" dirty="0" err="1"/>
              <a:t>apreciată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recunoscută</a:t>
            </a:r>
            <a:r>
              <a:rPr lang="en-IE" dirty="0"/>
              <a:t> pe </a:t>
            </a:r>
            <a:r>
              <a:rPr lang="en-IE" dirty="0" err="1"/>
              <a:t>scară</a:t>
            </a:r>
            <a:r>
              <a:rPr lang="en-IE" dirty="0"/>
              <a:t> </a:t>
            </a:r>
            <a:r>
              <a:rPr lang="en-IE" dirty="0" err="1"/>
              <a:t>largă</a:t>
            </a:r>
            <a:r>
              <a:rPr lang="en-IE" dirty="0"/>
              <a:t>. </a:t>
            </a:r>
          </a:p>
          <a:p>
            <a:pPr lvl="0"/>
            <a:r>
              <a:rPr lang="en-IE" dirty="0"/>
              <a:t>Este </a:t>
            </a:r>
            <a:r>
              <a:rPr lang="en-IE" dirty="0" err="1"/>
              <a:t>vorba</a:t>
            </a:r>
            <a:r>
              <a:rPr lang="en-IE" dirty="0"/>
              <a:t> </a:t>
            </a:r>
            <a:r>
              <a:rPr lang="en-IE" dirty="0" err="1"/>
              <a:t>despre</a:t>
            </a:r>
            <a:r>
              <a:rPr lang="en-IE" dirty="0"/>
              <a:t> respect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valoare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toate</a:t>
            </a:r>
            <a:r>
              <a:rPr lang="en-IE" dirty="0"/>
              <a:t> </a:t>
            </a:r>
            <a:r>
              <a:rPr lang="en-IE" dirty="0" err="1"/>
              <a:t>modurile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care </a:t>
            </a:r>
            <a:r>
              <a:rPr lang="en-IE" dirty="0" err="1"/>
              <a:t>oamenii</a:t>
            </a:r>
            <a:r>
              <a:rPr lang="en-IE" dirty="0"/>
              <a:t> sunt </a:t>
            </a:r>
            <a:r>
              <a:rPr lang="en-IE" dirty="0" err="1"/>
              <a:t>dispusi</a:t>
            </a:r>
            <a:r>
              <a:rPr lang="en-IE" dirty="0"/>
              <a:t> </a:t>
            </a:r>
            <a:r>
              <a:rPr lang="en-IE" dirty="0" err="1"/>
              <a:t>să-și</a:t>
            </a:r>
            <a:r>
              <a:rPr lang="en-IE" dirty="0"/>
              <a:t> </a:t>
            </a:r>
            <a:r>
              <a:rPr lang="en-IE" dirty="0" err="1"/>
              <a:t>ofere</a:t>
            </a:r>
            <a:r>
              <a:rPr lang="en-IE" dirty="0"/>
              <a:t> </a:t>
            </a:r>
            <a:r>
              <a:rPr lang="en-IE" dirty="0" err="1"/>
              <a:t>timpul</a:t>
            </a:r>
            <a:r>
              <a:rPr lang="en-IE" dirty="0"/>
              <a:t>. </a:t>
            </a:r>
          </a:p>
          <a:p>
            <a:pPr lvl="0"/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celebrarea</a:t>
            </a:r>
            <a:r>
              <a:rPr lang="en-IE" dirty="0"/>
              <a:t> </a:t>
            </a:r>
            <a:r>
              <a:rPr lang="en-IE" dirty="0" err="1"/>
              <a:t>voluntariatului</a:t>
            </a:r>
            <a:r>
              <a:rPr lang="en-IE" dirty="0"/>
              <a:t>, </a:t>
            </a:r>
            <a:r>
              <a:rPr lang="en-IE" dirty="0" err="1"/>
              <a:t>este</a:t>
            </a:r>
            <a:r>
              <a:rPr lang="en-IE" dirty="0"/>
              <a:t> important, de </a:t>
            </a:r>
            <a:r>
              <a:rPr lang="en-IE" dirty="0" err="1"/>
              <a:t>asemenea</a:t>
            </a:r>
            <a:r>
              <a:rPr lang="en-IE" dirty="0"/>
              <a:t>, </a:t>
            </a:r>
            <a:r>
              <a:rPr lang="en-IE" dirty="0" err="1"/>
              <a:t>să</a:t>
            </a:r>
            <a:r>
              <a:rPr lang="en-IE" dirty="0"/>
              <a:t> se </a:t>
            </a:r>
            <a:r>
              <a:rPr lang="en-IE" dirty="0" err="1"/>
              <a:t>aducă</a:t>
            </a:r>
            <a:r>
              <a:rPr lang="en-IE" dirty="0"/>
              <a:t> un </a:t>
            </a:r>
            <a:r>
              <a:rPr lang="en-IE" dirty="0" err="1"/>
              <a:t>omagiu</a:t>
            </a:r>
            <a:r>
              <a:rPr lang="en-IE" dirty="0"/>
              <a:t> </a:t>
            </a:r>
            <a:r>
              <a:rPr lang="en-IE" dirty="0" err="1"/>
              <a:t>contribuțiilor</a:t>
            </a:r>
            <a:r>
              <a:rPr lang="en-IE" dirty="0"/>
              <a:t> </a:t>
            </a:r>
            <a:r>
              <a:rPr lang="en-IE" dirty="0" err="1"/>
              <a:t>informale</a:t>
            </a:r>
            <a:r>
              <a:rPr lang="en-IE" dirty="0"/>
              <a:t>, </a:t>
            </a:r>
            <a:r>
              <a:rPr lang="en-IE" dirty="0" err="1"/>
              <a:t>deoarece</a:t>
            </a:r>
            <a:r>
              <a:rPr lang="en-IE" dirty="0"/>
              <a:t> </a:t>
            </a:r>
            <a:r>
              <a:rPr lang="en-IE" dirty="0" err="1"/>
              <a:t>aceste</a:t>
            </a:r>
            <a:r>
              <a:rPr lang="en-IE" dirty="0"/>
              <a:t> </a:t>
            </a:r>
            <a:r>
              <a:rPr lang="en-IE" dirty="0" err="1"/>
              <a:t>tipuri</a:t>
            </a:r>
            <a:r>
              <a:rPr lang="en-IE" dirty="0"/>
              <a:t> de </a:t>
            </a:r>
            <a:r>
              <a:rPr lang="en-IE" dirty="0" err="1"/>
              <a:t>participare</a:t>
            </a:r>
            <a:r>
              <a:rPr lang="en-IE" dirty="0"/>
              <a:t> sunt </a:t>
            </a:r>
            <a:r>
              <a:rPr lang="en-IE" dirty="0" err="1"/>
              <a:t>adesea</a:t>
            </a:r>
            <a:r>
              <a:rPr lang="en-IE" dirty="0"/>
              <a:t> </a:t>
            </a:r>
            <a:r>
              <a:rPr lang="en-IE" dirty="0" err="1"/>
              <a:t>trecute</a:t>
            </a:r>
            <a:r>
              <a:rPr lang="en-IE" dirty="0"/>
              <a:t> cu </a:t>
            </a:r>
            <a:r>
              <a:rPr lang="en-IE" dirty="0" err="1"/>
              <a:t>vederea</a:t>
            </a:r>
            <a:r>
              <a:rPr lang="en-IE" dirty="0"/>
              <a:t>. </a:t>
            </a:r>
          </a:p>
          <a:p>
            <a:endParaRPr lang="en-IE" dirty="0"/>
          </a:p>
        </p:txBody>
      </p:sp>
      <p:pic>
        <p:nvPicPr>
          <p:cNvPr id="6" name="Picture Placeholder 5" descr="Icon&#10;&#10;Description automatically generated">
            <a:extLst>
              <a:ext uri="{FF2B5EF4-FFF2-40B4-BE49-F238E27FC236}">
                <a16:creationId xmlns:a16="http://schemas.microsoft.com/office/drawing/2014/main" id="{1A64CE1F-E012-47CA-ACDE-16BCD21D7D0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D7DCC-A511-49F4-A9F8-78D91C81E88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91200" y="381000"/>
            <a:ext cx="5910263" cy="1244041"/>
          </a:xfrm>
        </p:spPr>
        <p:txBody>
          <a:bodyPr>
            <a:normAutofit/>
          </a:bodyPr>
          <a:lstStyle/>
          <a:p>
            <a:r>
              <a:rPr lang="en-IE" dirty="0" err="1"/>
              <a:t>Recunoașterea</a:t>
            </a:r>
            <a:r>
              <a:rPr lang="en-IE" dirty="0"/>
              <a:t> </a:t>
            </a:r>
            <a:r>
              <a:rPr lang="en-IE" dirty="0" err="1"/>
              <a:t>voluntarilor</a:t>
            </a:r>
            <a:r>
              <a:rPr lang="en-IE" dirty="0"/>
              <a:t> </a:t>
            </a:r>
            <a:r>
              <a:rPr lang="en-IE" dirty="0" err="1"/>
              <a:t>comunitari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3E516-1C30-482F-A8A8-CFFF1F059DBC}"/>
              </a:ext>
            </a:extLst>
          </p:cNvPr>
          <p:cNvSpPr txBox="1"/>
          <p:nvPr/>
        </p:nvSpPr>
        <p:spPr>
          <a:xfrm>
            <a:off x="0" y="5627132"/>
            <a:ext cx="5543550" cy="1200329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dirty="0" err="1">
                <a:solidFill>
                  <a:schemeClr val="bg1"/>
                </a:solidFill>
              </a:rPr>
              <a:t>Nominalizarea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voluntarilor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comunității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premii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este</a:t>
            </a:r>
            <a:r>
              <a:rPr lang="en-IE" dirty="0">
                <a:solidFill>
                  <a:schemeClr val="bg1"/>
                </a:solidFill>
              </a:rPr>
              <a:t> o </a:t>
            </a:r>
            <a:r>
              <a:rPr lang="en-IE" dirty="0" err="1">
                <a:solidFill>
                  <a:schemeClr val="bg1"/>
                </a:solidFill>
              </a:rPr>
              <a:t>modalitate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frumoasă</a:t>
            </a:r>
            <a:r>
              <a:rPr lang="en-IE" dirty="0">
                <a:solidFill>
                  <a:schemeClr val="bg1"/>
                </a:solidFill>
              </a:rPr>
              <a:t> de a le da </a:t>
            </a:r>
            <a:r>
              <a:rPr lang="en-IE" dirty="0" err="1">
                <a:solidFill>
                  <a:schemeClr val="bg1"/>
                </a:solidFill>
              </a:rPr>
              <a:t>recunoaștere</a:t>
            </a:r>
            <a:r>
              <a:rPr lang="en-IE" dirty="0">
                <a:solidFill>
                  <a:schemeClr val="bg1"/>
                </a:solidFill>
              </a:rPr>
              <a:t>. A se </a:t>
            </a:r>
            <a:r>
              <a:rPr lang="en-IE" dirty="0" err="1">
                <a:solidFill>
                  <a:schemeClr val="bg1"/>
                </a:solidFill>
              </a:rPr>
              <a:t>vedea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secțiunea</a:t>
            </a:r>
            <a:r>
              <a:rPr lang="en-IE" dirty="0">
                <a:solidFill>
                  <a:schemeClr val="bg1"/>
                </a:solidFill>
              </a:rPr>
              <a:t> 3 din </a:t>
            </a:r>
            <a:r>
              <a:rPr lang="en-IE" dirty="0" err="1">
                <a:solidFill>
                  <a:schemeClr val="bg1"/>
                </a:solidFill>
              </a:rPr>
              <a:t>acest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modul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unele</a:t>
            </a:r>
            <a:r>
              <a:rPr lang="en-IE" dirty="0">
                <a:solidFill>
                  <a:schemeClr val="bg1"/>
                </a:solidFill>
              </a:rPr>
              <a:t> link-</a:t>
            </a:r>
            <a:r>
              <a:rPr lang="en-IE" dirty="0" err="1">
                <a:solidFill>
                  <a:schemeClr val="bg1"/>
                </a:solidFill>
              </a:rPr>
              <a:t>uri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către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premii</a:t>
            </a:r>
            <a:endParaRPr lang="en-I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71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2E9EEA-822F-4FBC-A011-C3A92C555EF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461164"/>
            <a:ext cx="11545518" cy="1653310"/>
          </a:xfrm>
        </p:spPr>
        <p:txBody>
          <a:bodyPr>
            <a:normAutofit/>
          </a:bodyPr>
          <a:lstStyle/>
          <a:p>
            <a:r>
              <a:rPr lang="en-US" dirty="0" err="1"/>
              <a:t>Tehnici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abordări</a:t>
            </a:r>
            <a:r>
              <a:rPr lang="en-US" dirty="0"/>
              <a:t> </a:t>
            </a:r>
            <a:r>
              <a:rPr lang="en-US" dirty="0" err="1"/>
              <a:t>inovatoare</a:t>
            </a:r>
            <a:r>
              <a:rPr lang="en-US" dirty="0"/>
              <a:t> de marketing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promova</a:t>
            </a:r>
            <a:r>
              <a:rPr lang="en-US" dirty="0"/>
              <a:t> </a:t>
            </a:r>
            <a:r>
              <a:rPr lang="en-US" dirty="0" err="1"/>
              <a:t>activitatea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atrage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</a:t>
            </a:r>
            <a:r>
              <a:rPr lang="en-US" dirty="0"/>
              <a:t> </a:t>
            </a:r>
            <a:r>
              <a:rPr lang="en-US" dirty="0" err="1"/>
              <a:t>interes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acestea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C8A50A-F225-48FE-BE4E-62998D6DE26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010736"/>
            <a:ext cx="11545518" cy="1450428"/>
          </a:xfrm>
        </p:spPr>
        <p:txBody>
          <a:bodyPr/>
          <a:lstStyle/>
          <a:p>
            <a:r>
              <a:rPr lang="en-IE" sz="4800" dirty="0">
                <a:latin typeface="+mn-lt"/>
              </a:rPr>
              <a:t>SECȚIUNEA A TREIA: SĂRBĂTORIREA, PARTAJAREA ȘI RECUNOAȘTEREA SUCCESULUI </a:t>
            </a:r>
          </a:p>
        </p:txBody>
      </p:sp>
      <p:pic>
        <p:nvPicPr>
          <p:cNvPr id="14" name="Picture Placeholder 13" descr="A crowd of people&#10;&#10;Description automatically generated">
            <a:extLst>
              <a:ext uri="{FF2B5EF4-FFF2-40B4-BE49-F238E27FC236}">
                <a16:creationId xmlns:a16="http://schemas.microsoft.com/office/drawing/2014/main" id="{D0C805DA-5D47-4AFF-A20A-134ED8FB9005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5051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0EFD3F-ABC6-4688-AAF6-F8C46710C0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3773" y="476251"/>
            <a:ext cx="5279028" cy="1198792"/>
          </a:xfrm>
        </p:spPr>
        <p:txBody>
          <a:bodyPr>
            <a:normAutofit/>
          </a:bodyPr>
          <a:lstStyle/>
          <a:p>
            <a:r>
              <a:rPr lang="en-US" sz="3600" dirty="0"/>
              <a:t>SUCCESUL DEZVOLTĂRII COMUNITARE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5A4C4-F29B-413C-9AE1-575027834C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3355" y="2041317"/>
            <a:ext cx="7131045" cy="4230173"/>
          </a:xfrm>
        </p:spPr>
        <p:txBody>
          <a:bodyPr/>
          <a:lstStyle/>
          <a:p>
            <a:pPr algn="just"/>
            <a:r>
              <a:rPr lang="en-US" dirty="0" err="1"/>
              <a:t>Odată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ați</a:t>
            </a:r>
            <a:r>
              <a:rPr lang="en-US" dirty="0"/>
              <a:t> </a:t>
            </a:r>
            <a:r>
              <a:rPr lang="en-US" dirty="0" err="1"/>
              <a:t>adus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de </a:t>
            </a:r>
            <a:r>
              <a:rPr lang="en-US" dirty="0" err="1"/>
              <a:t>dezvoltare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 la </a:t>
            </a:r>
            <a:r>
              <a:rPr lang="en-US" dirty="0" err="1"/>
              <a:t>finalizare</a:t>
            </a:r>
            <a:r>
              <a:rPr lang="en-US" dirty="0"/>
              <a:t>, </a:t>
            </a:r>
            <a:r>
              <a:rPr lang="en-US" dirty="0" err="1"/>
              <a:t>măsurarea</a:t>
            </a:r>
            <a:r>
              <a:rPr lang="en-US" dirty="0"/>
              <a:t> </a:t>
            </a:r>
            <a:r>
              <a:rPr lang="en-US" dirty="0" err="1"/>
              <a:t>procesului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impactului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practică</a:t>
            </a:r>
            <a:r>
              <a:rPr lang="en-US" dirty="0"/>
              <a:t> </a:t>
            </a:r>
            <a:r>
              <a:rPr lang="en-US" dirty="0" err="1"/>
              <a:t>valoroasă</a:t>
            </a:r>
            <a:r>
              <a:rPr lang="en-US" dirty="0"/>
              <a:t>. </a:t>
            </a:r>
            <a:r>
              <a:rPr lang="en-US" dirty="0" err="1"/>
              <a:t>Acesta</a:t>
            </a:r>
            <a:r>
              <a:rPr lang="en-US" dirty="0"/>
              <a:t> </a:t>
            </a:r>
            <a:r>
              <a:rPr lang="en-US" dirty="0" err="1"/>
              <a:t>oferă</a:t>
            </a:r>
            <a:r>
              <a:rPr lang="en-US" dirty="0"/>
              <a:t> o </a:t>
            </a:r>
            <a:r>
              <a:rPr lang="en-US" dirty="0" err="1"/>
              <a:t>oportunitate</a:t>
            </a:r>
            <a:r>
              <a:rPr lang="en-US" dirty="0"/>
              <a:t> de </a:t>
            </a:r>
            <a:r>
              <a:rPr lang="en-US" dirty="0" err="1"/>
              <a:t>învățare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întreprinderile</a:t>
            </a:r>
            <a:r>
              <a:rPr lang="en-US" dirty="0"/>
              <a:t> </a:t>
            </a:r>
            <a:r>
              <a:rPr lang="en-US" dirty="0" err="1"/>
              <a:t>viitoare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posibilitatea</a:t>
            </a:r>
            <a:r>
              <a:rPr lang="en-US" dirty="0"/>
              <a:t> de a </a:t>
            </a:r>
            <a:r>
              <a:rPr lang="en-US" dirty="0" err="1"/>
              <a:t>evalua</a:t>
            </a:r>
            <a:r>
              <a:rPr lang="en-US" dirty="0"/>
              <a:t> </a:t>
            </a:r>
            <a:r>
              <a:rPr lang="en-US" dirty="0" err="1"/>
              <a:t>eficacitatea</a:t>
            </a:r>
            <a:r>
              <a:rPr lang="en-US" dirty="0"/>
              <a:t> </a:t>
            </a:r>
            <a:r>
              <a:rPr lang="en-US" dirty="0" err="1"/>
              <a:t>reală</a:t>
            </a:r>
            <a:r>
              <a:rPr lang="en-US" dirty="0"/>
              <a:t> a </a:t>
            </a:r>
            <a:r>
              <a:rPr lang="en-US" dirty="0" err="1"/>
              <a:t>proiectului</a:t>
            </a:r>
            <a:r>
              <a:rPr lang="en-US" dirty="0"/>
              <a:t>.   </a:t>
            </a:r>
            <a:r>
              <a:rPr lang="en-US" dirty="0" err="1"/>
              <a:t>Evaluarea</a:t>
            </a:r>
            <a:r>
              <a:rPr lang="en-US" dirty="0"/>
              <a:t> </a:t>
            </a:r>
            <a:r>
              <a:rPr lang="en-US" dirty="0" err="1"/>
              <a:t>impactului</a:t>
            </a:r>
            <a:r>
              <a:rPr lang="en-US" dirty="0"/>
              <a:t> </a:t>
            </a:r>
            <a:r>
              <a:rPr lang="en-US" dirty="0" err="1"/>
              <a:t>într</a:t>
            </a:r>
            <a:r>
              <a:rPr lang="en-US" dirty="0"/>
              <a:t>-un mod </a:t>
            </a:r>
            <a:r>
              <a:rPr lang="en-US" dirty="0" err="1"/>
              <a:t>profund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vitală</a:t>
            </a:r>
            <a:r>
              <a:rPr lang="en-US" dirty="0"/>
              <a:t>.</a:t>
            </a:r>
          </a:p>
          <a:p>
            <a:pPr algn="just"/>
            <a:r>
              <a:rPr lang="en-IE" dirty="0" err="1"/>
              <a:t>Evaluarea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un </a:t>
            </a:r>
            <a:r>
              <a:rPr lang="en-IE" dirty="0" err="1"/>
              <a:t>proces</a:t>
            </a:r>
            <a:r>
              <a:rPr lang="en-IE" dirty="0"/>
              <a:t> pe care </a:t>
            </a:r>
            <a:r>
              <a:rPr lang="en-IE" dirty="0" err="1"/>
              <a:t>îl</a:t>
            </a:r>
            <a:r>
              <a:rPr lang="en-IE" dirty="0"/>
              <a:t> </a:t>
            </a:r>
            <a:r>
              <a:rPr lang="en-IE" dirty="0" err="1"/>
              <a:t>puteți</a:t>
            </a:r>
            <a:r>
              <a:rPr lang="en-IE" dirty="0"/>
              <a:t> </a:t>
            </a:r>
            <a:r>
              <a:rPr lang="en-IE" dirty="0" err="1"/>
              <a:t>utiliza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măsura</a:t>
            </a:r>
            <a:r>
              <a:rPr lang="en-IE" dirty="0"/>
              <a:t> </a:t>
            </a:r>
            <a:r>
              <a:rPr lang="en-IE" dirty="0" err="1"/>
              <a:t>succesul</a:t>
            </a:r>
            <a:r>
              <a:rPr lang="en-IE" dirty="0"/>
              <a:t> </a:t>
            </a:r>
            <a:r>
              <a:rPr lang="en-IE" dirty="0" err="1"/>
              <a:t>proiectelor</a:t>
            </a:r>
            <a:r>
              <a:rPr lang="en-IE" dirty="0"/>
              <a:t> </a:t>
            </a:r>
            <a:r>
              <a:rPr lang="en-IE" dirty="0" err="1"/>
              <a:t>dvs</a:t>
            </a:r>
            <a:r>
              <a:rPr lang="en-IE" dirty="0"/>
              <a:t>. </a:t>
            </a:r>
            <a:r>
              <a:rPr lang="en-IE" dirty="0" err="1"/>
              <a:t>Evaluarea</a:t>
            </a:r>
            <a:r>
              <a:rPr lang="en-IE" dirty="0"/>
              <a:t> </a:t>
            </a:r>
            <a:r>
              <a:rPr lang="en-IE" dirty="0" err="1"/>
              <a:t>vă</a:t>
            </a:r>
            <a:r>
              <a:rPr lang="en-IE" dirty="0"/>
              <a:t> </a:t>
            </a:r>
            <a:r>
              <a:rPr lang="en-IE" dirty="0" err="1"/>
              <a:t>permite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colectați</a:t>
            </a:r>
            <a:r>
              <a:rPr lang="en-IE" dirty="0"/>
              <a:t> </a:t>
            </a:r>
            <a:r>
              <a:rPr lang="en-IE" dirty="0" err="1"/>
              <a:t>informații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dovezi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cuantifica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împărtăși</a:t>
            </a:r>
            <a:r>
              <a:rPr lang="en-IE" dirty="0"/>
              <a:t> </a:t>
            </a:r>
            <a:r>
              <a:rPr lang="en-IE" dirty="0" err="1"/>
              <a:t>valoarea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calitatea</a:t>
            </a:r>
            <a:r>
              <a:rPr lang="en-IE" dirty="0"/>
              <a:t> </a:t>
            </a:r>
            <a:r>
              <a:rPr lang="en-IE" dirty="0" err="1"/>
              <a:t>proiectului</a:t>
            </a:r>
            <a:r>
              <a:rPr lang="en-IE" dirty="0"/>
              <a:t> </a:t>
            </a:r>
            <a:r>
              <a:rPr lang="en-IE" dirty="0" err="1"/>
              <a:t>dvs</a:t>
            </a:r>
            <a:r>
              <a:rPr lang="en-IE" dirty="0"/>
              <a:t>. </a:t>
            </a:r>
            <a:r>
              <a:rPr lang="en-IE" dirty="0" err="1"/>
              <a:t>Mulți</a:t>
            </a:r>
            <a:r>
              <a:rPr lang="en-IE" dirty="0"/>
              <a:t> nu </a:t>
            </a:r>
            <a:r>
              <a:rPr lang="en-IE" dirty="0" err="1"/>
              <a:t>reușesc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facă</a:t>
            </a:r>
            <a:r>
              <a:rPr lang="en-IE" dirty="0"/>
              <a:t> </a:t>
            </a:r>
            <a:r>
              <a:rPr lang="en-IE" dirty="0" err="1"/>
              <a:t>acest</a:t>
            </a:r>
            <a:r>
              <a:rPr lang="en-IE" dirty="0"/>
              <a:t> </a:t>
            </a:r>
            <a:r>
              <a:rPr lang="en-IE" dirty="0" err="1"/>
              <a:t>lucru</a:t>
            </a:r>
            <a:r>
              <a:rPr lang="en-IE" dirty="0"/>
              <a:t>, de </a:t>
            </a:r>
            <a:r>
              <a:rPr lang="en-IE" dirty="0" err="1"/>
              <a:t>obicei</a:t>
            </a:r>
            <a:r>
              <a:rPr lang="en-IE" dirty="0"/>
              <a:t> </a:t>
            </a:r>
            <a:r>
              <a:rPr lang="en-IE" dirty="0" err="1"/>
              <a:t>renunta</a:t>
            </a:r>
            <a:r>
              <a:rPr lang="en-IE" dirty="0"/>
              <a:t> la </a:t>
            </a:r>
            <a:r>
              <a:rPr lang="en-IE" dirty="0" err="1"/>
              <a:t>aceasta</a:t>
            </a:r>
            <a:r>
              <a:rPr lang="en-IE" dirty="0"/>
              <a:t> </a:t>
            </a:r>
            <a:r>
              <a:rPr lang="en-IE" dirty="0" err="1"/>
              <a:t>etapa</a:t>
            </a:r>
            <a:r>
              <a:rPr lang="en-IE" dirty="0"/>
              <a:t> care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atât</a:t>
            </a:r>
            <a:r>
              <a:rPr lang="en-IE" dirty="0"/>
              <a:t> de </a:t>
            </a:r>
            <a:r>
              <a:rPr lang="en-IE" dirty="0" err="1"/>
              <a:t>importanta</a:t>
            </a:r>
            <a:r>
              <a:rPr lang="en-IE" dirty="0"/>
              <a:t>.</a:t>
            </a:r>
          </a:p>
        </p:txBody>
      </p:sp>
      <p:pic>
        <p:nvPicPr>
          <p:cNvPr id="9" name="Picture Placeholder 8" descr="A person standing on a rocky hill&#10;&#10;Description automatically generated">
            <a:extLst>
              <a:ext uri="{FF2B5EF4-FFF2-40B4-BE49-F238E27FC236}">
                <a16:creationId xmlns:a16="http://schemas.microsoft.com/office/drawing/2014/main" id="{FD845749-FCAE-4CA2-9B33-FB3360EDA0EB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21328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C9BBB5-278D-41A0-B42D-D6643F193D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4036" y="303411"/>
            <a:ext cx="5773480" cy="1031358"/>
          </a:xfrm>
        </p:spPr>
        <p:txBody>
          <a:bodyPr>
            <a:normAutofit fontScale="77500" lnSpcReduction="20000"/>
          </a:bodyPr>
          <a:lstStyle/>
          <a:p>
            <a:r>
              <a:rPr lang="en-IE" dirty="0"/>
              <a:t>De </a:t>
            </a:r>
            <a:r>
              <a:rPr lang="en-IE" dirty="0" err="1"/>
              <a:t>ce</a:t>
            </a:r>
            <a:r>
              <a:rPr lang="en-IE" dirty="0"/>
              <a:t> </a:t>
            </a:r>
            <a:r>
              <a:rPr lang="en-IE" dirty="0" err="1"/>
              <a:t>ar</a:t>
            </a:r>
            <a:r>
              <a:rPr lang="en-IE" dirty="0"/>
              <a:t> </a:t>
            </a:r>
            <a:r>
              <a:rPr lang="en-IE" dirty="0" err="1"/>
              <a:t>trebui</a:t>
            </a:r>
            <a:r>
              <a:rPr lang="en-IE" dirty="0"/>
              <a:t> ca </a:t>
            </a:r>
            <a:r>
              <a:rPr lang="en-IE" dirty="0" err="1"/>
              <a:t>grupul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să-și</a:t>
            </a:r>
            <a:r>
              <a:rPr lang="en-IE" dirty="0"/>
              <a:t> </a:t>
            </a:r>
            <a:r>
              <a:rPr lang="en-IE" dirty="0" err="1"/>
              <a:t>celebreze</a:t>
            </a:r>
            <a:r>
              <a:rPr lang="en-IE" dirty="0"/>
              <a:t> </a:t>
            </a:r>
            <a:r>
              <a:rPr lang="en-IE" dirty="0" err="1"/>
              <a:t>succesele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1A108-FD44-445E-A69F-9E77F410DC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4036" y="1430462"/>
            <a:ext cx="6251945" cy="4438709"/>
          </a:xfrm>
        </p:spPr>
        <p:txBody>
          <a:bodyPr/>
          <a:lstStyle/>
          <a:p>
            <a:pPr algn="just"/>
            <a:r>
              <a:rPr lang="en-IE" dirty="0" err="1"/>
              <a:t>Proiectele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</a:t>
            </a:r>
            <a:r>
              <a:rPr lang="en-IE" dirty="0" err="1"/>
              <a:t>comunitară</a:t>
            </a:r>
            <a:r>
              <a:rPr lang="en-IE" dirty="0"/>
              <a:t> sunt o </a:t>
            </a:r>
            <a:r>
              <a:rPr lang="en-IE" dirty="0" err="1"/>
              <a:t>muncă</a:t>
            </a:r>
            <a:r>
              <a:rPr lang="en-IE" dirty="0"/>
              <a:t> </a:t>
            </a:r>
            <a:r>
              <a:rPr lang="en-IE" dirty="0" err="1"/>
              <a:t>grea</a:t>
            </a:r>
            <a:r>
              <a:rPr lang="en-IE" dirty="0"/>
              <a:t>. Este de </a:t>
            </a:r>
            <a:r>
              <a:rPr lang="en-IE" dirty="0" err="1"/>
              <a:t>lucru</a:t>
            </a:r>
            <a:r>
              <a:rPr lang="en-IE" dirty="0"/>
              <a:t> </a:t>
            </a:r>
            <a:r>
              <a:rPr lang="en-IE" dirty="0" err="1"/>
              <a:t>si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timpul</a:t>
            </a:r>
            <a:r>
              <a:rPr lang="en-IE" dirty="0"/>
              <a:t> liber (</a:t>
            </a:r>
            <a:r>
              <a:rPr lang="en-IE" dirty="0" err="1"/>
              <a:t>seri</a:t>
            </a:r>
            <a:r>
              <a:rPr lang="en-IE" dirty="0"/>
              <a:t> </a:t>
            </a:r>
            <a:r>
              <a:rPr lang="en-IE" dirty="0" err="1"/>
              <a:t>târzii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week-end) </a:t>
            </a:r>
            <a:r>
              <a:rPr lang="en-IE" dirty="0" err="1"/>
              <a:t>și</a:t>
            </a:r>
            <a:r>
              <a:rPr lang="en-IE" dirty="0"/>
              <a:t>, </a:t>
            </a:r>
            <a:r>
              <a:rPr lang="en-IE" dirty="0" err="1"/>
              <a:t>spre</a:t>
            </a:r>
            <a:r>
              <a:rPr lang="en-IE" dirty="0"/>
              <a:t> </a:t>
            </a:r>
            <a:r>
              <a:rPr lang="en-IE" dirty="0" err="1"/>
              <a:t>deosebire</a:t>
            </a:r>
            <a:r>
              <a:rPr lang="en-IE" dirty="0"/>
              <a:t> de </a:t>
            </a:r>
            <a:r>
              <a:rPr lang="en-IE" dirty="0" err="1"/>
              <a:t>locul</a:t>
            </a:r>
            <a:r>
              <a:rPr lang="en-IE" dirty="0"/>
              <a:t> de </a:t>
            </a:r>
            <a:r>
              <a:rPr lang="en-IE" dirty="0" err="1"/>
              <a:t>muncă</a:t>
            </a:r>
            <a:r>
              <a:rPr lang="en-IE" dirty="0"/>
              <a:t>, </a:t>
            </a:r>
            <a:r>
              <a:rPr lang="en-IE" dirty="0" err="1"/>
              <a:t>aceasta</a:t>
            </a:r>
            <a:r>
              <a:rPr lang="en-IE" dirty="0"/>
              <a:t> </a:t>
            </a:r>
            <a:r>
              <a:rPr lang="en-IE" dirty="0" err="1"/>
              <a:t>activitate</a:t>
            </a:r>
            <a:r>
              <a:rPr lang="en-IE" dirty="0"/>
              <a:t> nu vine cu recompense </a:t>
            </a:r>
            <a:r>
              <a:rPr lang="en-IE" dirty="0" err="1"/>
              <a:t>financiare</a:t>
            </a:r>
            <a:r>
              <a:rPr lang="en-IE" dirty="0"/>
              <a:t> </a:t>
            </a:r>
            <a:r>
              <a:rPr lang="en-IE" dirty="0" err="1"/>
              <a:t>personale</a:t>
            </a:r>
            <a:r>
              <a:rPr lang="en-IE" dirty="0"/>
              <a:t>. </a:t>
            </a:r>
            <a:r>
              <a:rPr lang="en-IE" dirty="0" err="1"/>
              <a:t>Recompensele</a:t>
            </a:r>
            <a:r>
              <a:rPr lang="en-IE" dirty="0"/>
              <a:t> vin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schimb</a:t>
            </a:r>
            <a:r>
              <a:rPr lang="en-IE" dirty="0"/>
              <a:t> din </a:t>
            </a:r>
            <a:r>
              <a:rPr lang="en-IE" dirty="0" err="1"/>
              <a:t>impactul</a:t>
            </a:r>
            <a:r>
              <a:rPr lang="en-IE" dirty="0"/>
              <a:t> </a:t>
            </a:r>
            <a:r>
              <a:rPr lang="en-IE" dirty="0" err="1"/>
              <a:t>pozitiv</a:t>
            </a:r>
            <a:r>
              <a:rPr lang="en-IE" dirty="0"/>
              <a:t> al </a:t>
            </a:r>
            <a:r>
              <a:rPr lang="en-IE" dirty="0" err="1"/>
              <a:t>muncii</a:t>
            </a:r>
            <a:r>
              <a:rPr lang="en-IE" dirty="0"/>
              <a:t> pe care </a:t>
            </a:r>
            <a:r>
              <a:rPr lang="en-IE" dirty="0" err="1"/>
              <a:t>dumneavoastră</a:t>
            </a:r>
            <a:r>
              <a:rPr lang="en-IE" dirty="0"/>
              <a:t>/</a:t>
            </a:r>
            <a:r>
              <a:rPr lang="en-IE" dirty="0" err="1"/>
              <a:t>comitetul</a:t>
            </a:r>
            <a:r>
              <a:rPr lang="en-IE" dirty="0"/>
              <a:t> regional o are </a:t>
            </a:r>
            <a:r>
              <a:rPr lang="en-IE" dirty="0" err="1"/>
              <a:t>asupra</a:t>
            </a:r>
            <a:r>
              <a:rPr lang="en-IE" dirty="0"/>
              <a:t>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este</a:t>
            </a:r>
            <a:r>
              <a:rPr lang="en-IE" dirty="0"/>
              <a:t> </a:t>
            </a:r>
            <a:r>
              <a:rPr lang="en-IE" dirty="0" err="1"/>
              <a:t>foarte</a:t>
            </a:r>
            <a:r>
              <a:rPr lang="en-IE" dirty="0"/>
              <a:t> important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sărbătoriți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împărtășiți</a:t>
            </a:r>
            <a:r>
              <a:rPr lang="en-IE" dirty="0"/>
              <a:t> </a:t>
            </a:r>
            <a:r>
              <a:rPr lang="en-IE" dirty="0" err="1"/>
              <a:t>succesele</a:t>
            </a:r>
            <a:r>
              <a:rPr lang="en-IE" dirty="0"/>
              <a:t>, </a:t>
            </a:r>
            <a:r>
              <a:rPr lang="en-IE" dirty="0" err="1"/>
              <a:t>reperele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realizările</a:t>
            </a:r>
            <a:r>
              <a:rPr lang="en-IE" dirty="0"/>
              <a:t> </a:t>
            </a:r>
            <a:r>
              <a:rPr lang="en-IE" dirty="0" err="1"/>
              <a:t>dvs</a:t>
            </a:r>
            <a:r>
              <a:rPr lang="en-IE" dirty="0"/>
              <a:t>. </a:t>
            </a:r>
          </a:p>
          <a:p>
            <a:pPr algn="just"/>
            <a:r>
              <a:rPr lang="en-US" dirty="0" err="1"/>
              <a:t>Sărbătorirea</a:t>
            </a:r>
            <a:r>
              <a:rPr lang="en-US" dirty="0"/>
              <a:t> </a:t>
            </a:r>
            <a:r>
              <a:rPr lang="en-US" dirty="0" err="1"/>
              <a:t>succesului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rutină</a:t>
            </a:r>
            <a:r>
              <a:rPr lang="en-US" dirty="0"/>
              <a:t> </a:t>
            </a:r>
            <a:r>
              <a:rPr lang="en-US" dirty="0" err="1"/>
              <a:t>valoroasă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comunitate</a:t>
            </a:r>
            <a:r>
              <a:rPr lang="en-US" dirty="0"/>
              <a:t>, care </a:t>
            </a:r>
            <a:r>
              <a:rPr lang="en-US" dirty="0" err="1"/>
              <a:t>poate</a:t>
            </a:r>
            <a:r>
              <a:rPr lang="en-US" dirty="0"/>
              <a:t> </a:t>
            </a:r>
            <a:r>
              <a:rPr lang="en-US" dirty="0" err="1"/>
              <a:t>ajuta</a:t>
            </a:r>
            <a:r>
              <a:rPr lang="en-US" dirty="0"/>
              <a:t> la </a:t>
            </a:r>
            <a:r>
              <a:rPr lang="en-US" dirty="0" err="1"/>
              <a:t>creșterea</a:t>
            </a:r>
            <a:r>
              <a:rPr lang="en-US" dirty="0"/>
              <a:t> </a:t>
            </a:r>
            <a:r>
              <a:rPr lang="en-US" dirty="0" err="1"/>
              <a:t>moralului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a </a:t>
            </a:r>
            <a:r>
              <a:rPr lang="en-US" dirty="0" err="1"/>
              <a:t>productivității</a:t>
            </a:r>
            <a:r>
              <a:rPr lang="en-US" dirty="0"/>
              <a:t>, precum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oferirea</a:t>
            </a:r>
            <a:r>
              <a:rPr lang="en-US" dirty="0"/>
              <a:t> </a:t>
            </a:r>
            <a:r>
              <a:rPr lang="en-US" dirty="0" err="1"/>
              <a:t>unui</a:t>
            </a:r>
            <a:r>
              <a:rPr lang="en-US" dirty="0"/>
              <a:t> </a:t>
            </a:r>
            <a:r>
              <a:rPr lang="en-US" dirty="0" err="1"/>
              <a:t>stimulent</a:t>
            </a:r>
            <a:r>
              <a:rPr lang="en-US" dirty="0"/>
              <a:t> </a:t>
            </a:r>
            <a:r>
              <a:rPr lang="en-US" dirty="0" err="1"/>
              <a:t>voluntarilor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se </a:t>
            </a:r>
            <a:r>
              <a:rPr lang="en-US" dirty="0" err="1"/>
              <a:t>implica</a:t>
            </a:r>
            <a:r>
              <a:rPr lang="en-US" dirty="0"/>
              <a:t> din </a:t>
            </a:r>
            <a:r>
              <a:rPr lang="en-US" dirty="0" err="1"/>
              <a:t>nou</a:t>
            </a:r>
            <a:r>
              <a:rPr lang="en-US" dirty="0"/>
              <a:t>! </a:t>
            </a:r>
            <a:endParaRPr lang="en-IE" dirty="0"/>
          </a:p>
        </p:txBody>
      </p:sp>
      <p:pic>
        <p:nvPicPr>
          <p:cNvPr id="6" name="Picture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21FD706-B435-4058-A92F-EA62B67643A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749" r="18749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CF1B74-FD4A-441B-9AFD-DDB0FDCD9AE8}"/>
              </a:ext>
            </a:extLst>
          </p:cNvPr>
          <p:cNvSpPr txBox="1"/>
          <p:nvPr/>
        </p:nvSpPr>
        <p:spPr>
          <a:xfrm>
            <a:off x="7060019" y="4694526"/>
            <a:ext cx="5050465" cy="1938992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Un succes nu trebuie să fie o realizare majoră sau un proiect mare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Succesul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putea</a:t>
            </a:r>
            <a:r>
              <a:rPr lang="en-US" sz="2400" dirty="0">
                <a:solidFill>
                  <a:schemeClr val="bg1"/>
                </a:solidFill>
              </a:rPr>
              <a:t> fi </a:t>
            </a:r>
            <a:r>
              <a:rPr lang="en-US" sz="2400" dirty="0" err="1">
                <a:solidFill>
                  <a:schemeClr val="bg1"/>
                </a:solidFill>
              </a:rPr>
              <a:t>acel</a:t>
            </a:r>
            <a:r>
              <a:rPr lang="en-US" sz="2400" dirty="0">
                <a:solidFill>
                  <a:schemeClr val="bg1"/>
                </a:solidFill>
              </a:rPr>
              <a:t> pas mic, </a:t>
            </a:r>
            <a:r>
              <a:rPr lang="en-US" sz="2400" dirty="0" err="1">
                <a:solidFill>
                  <a:schemeClr val="bg1"/>
                </a:solidFill>
              </a:rPr>
              <a:t>dar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concret</a:t>
            </a:r>
            <a:r>
              <a:rPr lang="en-US" sz="2400" dirty="0">
                <a:solidFill>
                  <a:schemeClr val="bg1"/>
                </a:solidFill>
              </a:rPr>
              <a:t>, pe care </a:t>
            </a:r>
            <a:r>
              <a:rPr lang="en-US" sz="2400" dirty="0" err="1">
                <a:solidFill>
                  <a:schemeClr val="bg1"/>
                </a:solidFill>
              </a:rPr>
              <a:t>tu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comunitatea</a:t>
            </a:r>
            <a:r>
              <a:rPr lang="en-US" sz="2400" dirty="0">
                <a:solidFill>
                  <a:schemeClr val="bg1"/>
                </a:solidFill>
              </a:rPr>
              <a:t> l-</a:t>
            </a:r>
            <a:r>
              <a:rPr lang="en-US" sz="2400" dirty="0" err="1">
                <a:solidFill>
                  <a:schemeClr val="bg1"/>
                </a:solidFill>
              </a:rPr>
              <a:t>ați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făcut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spre</a:t>
            </a:r>
            <a:r>
              <a:rPr lang="en-US" sz="2400" dirty="0">
                <a:solidFill>
                  <a:schemeClr val="bg1"/>
                </a:solidFill>
              </a:rPr>
              <a:t> un </a:t>
            </a:r>
            <a:r>
              <a:rPr lang="en-US" sz="2400" dirty="0" err="1">
                <a:solidFill>
                  <a:schemeClr val="bg1"/>
                </a:solidFill>
              </a:rPr>
              <a:t>obiectiv</a:t>
            </a:r>
            <a:r>
              <a:rPr lang="en-US" sz="2400" dirty="0">
                <a:solidFill>
                  <a:schemeClr val="bg1"/>
                </a:solidFill>
              </a:rPr>
              <a:t> pe termen lung. 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102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197DE-354B-41F1-8868-4123E3A8BC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0316" y="1826938"/>
            <a:ext cx="5981147" cy="4530999"/>
          </a:xfrm>
        </p:spPr>
        <p:txBody>
          <a:bodyPr/>
          <a:lstStyle/>
          <a:p>
            <a:r>
              <a:rPr lang="en-US" sz="2300" b="0" i="0" dirty="0" err="1">
                <a:effectLst/>
              </a:rPr>
              <a:t>Blogurile</a:t>
            </a:r>
            <a:r>
              <a:rPr lang="en-US" sz="2300" b="0" i="0" dirty="0">
                <a:effectLst/>
              </a:rPr>
              <a:t> video, de </a:t>
            </a:r>
            <a:r>
              <a:rPr lang="en-US" sz="2300" b="0" i="0" dirty="0" err="1">
                <a:effectLst/>
              </a:rPr>
              <a:t>obicei</a:t>
            </a:r>
            <a:r>
              <a:rPr lang="en-US" sz="2300" b="0" i="0" dirty="0">
                <a:effectLst/>
              </a:rPr>
              <a:t>, </a:t>
            </a:r>
            <a:r>
              <a:rPr lang="en-US" sz="2300" b="0" i="0" dirty="0" err="1">
                <a:effectLst/>
              </a:rPr>
              <a:t>găzduite</a:t>
            </a:r>
            <a:r>
              <a:rPr lang="en-US" sz="2300" b="0" i="0" dirty="0">
                <a:effectLst/>
              </a:rPr>
              <a:t> pe </a:t>
            </a:r>
            <a:r>
              <a:rPr lang="en-US" sz="2300" b="0" i="0" dirty="0" err="1">
                <a:effectLst/>
              </a:rPr>
              <a:t>platforma</a:t>
            </a:r>
            <a:r>
              <a:rPr lang="en-US" sz="2300" b="0" i="0" dirty="0">
                <a:effectLst/>
              </a:rPr>
              <a:t> YouTube </a:t>
            </a:r>
            <a:r>
              <a:rPr lang="en-US" sz="2300" b="0" i="0" dirty="0" err="1">
                <a:effectLst/>
              </a:rPr>
              <a:t>sau</a:t>
            </a:r>
            <a:r>
              <a:rPr lang="en-US" sz="2300" b="0" i="0" dirty="0">
                <a:effectLst/>
              </a:rPr>
              <a:t> pe </a:t>
            </a:r>
            <a:r>
              <a:rPr lang="en-US" sz="2300" b="0" i="0" dirty="0" err="1">
                <a:effectLst/>
              </a:rPr>
              <a:t>alte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rețele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sociale</a:t>
            </a:r>
            <a:r>
              <a:rPr lang="en-US" sz="2300" b="0" i="0" dirty="0">
                <a:effectLst/>
              </a:rPr>
              <a:t> , </a:t>
            </a:r>
            <a:r>
              <a:rPr lang="en-US" sz="2300" b="0" i="0" dirty="0" err="1">
                <a:effectLst/>
              </a:rPr>
              <a:t>servesc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drept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jurnale</a:t>
            </a:r>
            <a:r>
              <a:rPr lang="en-US" sz="2300" b="0" i="0" dirty="0">
                <a:effectLst/>
              </a:rPr>
              <a:t> video </a:t>
            </a:r>
            <a:r>
              <a:rPr lang="en-US" sz="2300" b="0" i="0" dirty="0" err="1">
                <a:effectLst/>
              </a:rPr>
              <a:t>și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reprezintă</a:t>
            </a:r>
            <a:r>
              <a:rPr lang="en-US" sz="2300" b="0" i="0" dirty="0">
                <a:effectLst/>
              </a:rPr>
              <a:t> un instrument </a:t>
            </a:r>
            <a:r>
              <a:rPr lang="en-US" sz="2300" b="0" i="0" dirty="0" err="1">
                <a:effectLst/>
              </a:rPr>
              <a:t>excelent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pentru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grupurile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comunitare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pentru</a:t>
            </a:r>
            <a:r>
              <a:rPr lang="en-US" sz="2300" b="0" i="0" dirty="0">
                <a:effectLst/>
              </a:rPr>
              <a:t> a </a:t>
            </a:r>
            <a:r>
              <a:rPr lang="en-US" sz="2300" b="0" i="0" dirty="0" err="1">
                <a:effectLst/>
              </a:rPr>
              <a:t>înregistra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și</a:t>
            </a:r>
            <a:r>
              <a:rPr lang="en-US" sz="2300" b="0" i="0" dirty="0">
                <a:effectLst/>
              </a:rPr>
              <a:t> a </a:t>
            </a:r>
            <a:r>
              <a:rPr lang="en-US" sz="2300" b="0" i="0" dirty="0" err="1">
                <a:effectLst/>
              </a:rPr>
              <a:t>partaja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succesele</a:t>
            </a:r>
            <a:r>
              <a:rPr lang="en-US" sz="2300" b="0" i="0" dirty="0">
                <a:effectLst/>
              </a:rPr>
              <a:t> de </a:t>
            </a:r>
            <a:r>
              <a:rPr lang="en-US" sz="2300" b="0" i="0" dirty="0" err="1">
                <a:effectLst/>
              </a:rPr>
              <a:t>regenerare</a:t>
            </a:r>
            <a:r>
              <a:rPr lang="en-US" sz="2300" b="0" i="0" dirty="0">
                <a:effectLst/>
              </a:rPr>
              <a:t> a </a:t>
            </a:r>
            <a:r>
              <a:rPr lang="en-US" sz="2300" b="0" i="0" dirty="0" err="1">
                <a:effectLst/>
              </a:rPr>
              <a:t>comunității</a:t>
            </a:r>
            <a:r>
              <a:rPr lang="en-US" sz="2300" b="0" i="0" dirty="0">
                <a:effectLst/>
              </a:rPr>
              <a:t>. Video </a:t>
            </a:r>
            <a:r>
              <a:rPr lang="en-US" sz="2300" b="0" i="0" dirty="0" err="1">
                <a:effectLst/>
              </a:rPr>
              <a:t>este</a:t>
            </a:r>
            <a:r>
              <a:rPr lang="en-US" sz="2300" b="0" i="0" dirty="0">
                <a:effectLst/>
              </a:rPr>
              <a:t> un instrument de </a:t>
            </a:r>
            <a:r>
              <a:rPr lang="en-US" sz="2300" b="0" i="0" dirty="0" err="1">
                <a:effectLst/>
              </a:rPr>
              <a:t>comunicare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foarte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puternic</a:t>
            </a:r>
            <a:r>
              <a:rPr lang="en-US" sz="2300" b="0" i="0" dirty="0">
                <a:effectLst/>
              </a:rPr>
              <a:t>. </a:t>
            </a:r>
            <a:r>
              <a:rPr lang="en-US" sz="2300" b="0" i="0" dirty="0" err="1">
                <a:effectLst/>
              </a:rPr>
              <a:t>Știați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că</a:t>
            </a:r>
            <a:r>
              <a:rPr lang="en-US" sz="2300" dirty="0"/>
              <a:t>:</a:t>
            </a:r>
          </a:p>
          <a:p>
            <a:r>
              <a:rPr lang="en-US" sz="2300" b="0" i="0" dirty="0">
                <a:effectLst/>
              </a:rPr>
              <a:t>Facebook </a:t>
            </a:r>
            <a:r>
              <a:rPr lang="en-US" sz="2300" b="0" i="0" dirty="0" err="1">
                <a:effectLst/>
              </a:rPr>
              <a:t>generează</a:t>
            </a:r>
            <a:r>
              <a:rPr lang="en-US" sz="2300" b="0" i="0" dirty="0">
                <a:effectLst/>
              </a:rPr>
              <a:t> </a:t>
            </a:r>
            <a:r>
              <a:rPr lang="en-US" sz="2300" b="1" i="0" dirty="0">
                <a:effectLst/>
              </a:rPr>
              <a:t>8 </a:t>
            </a:r>
            <a:r>
              <a:rPr lang="en-US" sz="2300" b="1" i="0" dirty="0" err="1">
                <a:effectLst/>
              </a:rPr>
              <a:t>miliarde</a:t>
            </a:r>
            <a:r>
              <a:rPr lang="en-US" sz="2300" b="1" i="0" dirty="0">
                <a:effectLst/>
              </a:rPr>
              <a:t> de </a:t>
            </a:r>
            <a:r>
              <a:rPr lang="en-US" sz="2300" b="1" i="0" dirty="0" err="1">
                <a:effectLst/>
              </a:rPr>
              <a:t>vizionări</a:t>
            </a:r>
            <a:r>
              <a:rPr lang="en-US" sz="2300" b="1" i="0" dirty="0">
                <a:effectLst/>
              </a:rPr>
              <a:t> video </a:t>
            </a:r>
            <a:r>
              <a:rPr lang="en-US" sz="2300" b="0" i="0" dirty="0">
                <a:effectLst/>
              </a:rPr>
              <a:t>pe </a:t>
            </a:r>
            <a:r>
              <a:rPr lang="en-US" sz="2300" b="0" i="0" dirty="0" err="1">
                <a:effectLst/>
              </a:rPr>
              <a:t>zi</a:t>
            </a:r>
            <a:r>
              <a:rPr lang="en-US" sz="2300" b="0" i="0" dirty="0">
                <a:effectLst/>
              </a:rPr>
              <a:t>, </a:t>
            </a:r>
            <a:r>
              <a:rPr lang="en-US" sz="2300" b="0" i="0" dirty="0" err="1">
                <a:effectLst/>
              </a:rPr>
              <a:t>în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medie</a:t>
            </a:r>
            <a:r>
              <a:rPr lang="en-US" sz="2300" b="0" i="0" dirty="0">
                <a:effectLst/>
              </a:rPr>
              <a:t>,</a:t>
            </a:r>
          </a:p>
          <a:p>
            <a:r>
              <a:rPr lang="en-US" sz="2300" b="0" i="0" dirty="0">
                <a:effectLst/>
              </a:rPr>
              <a:t>YouTube </a:t>
            </a:r>
            <a:r>
              <a:rPr lang="en-US" sz="2300" b="0" i="0" dirty="0" err="1">
                <a:effectLst/>
              </a:rPr>
              <a:t>raportează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că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consumul</a:t>
            </a:r>
            <a:r>
              <a:rPr lang="en-US" sz="2300" b="0" i="0" dirty="0">
                <a:effectLst/>
              </a:rPr>
              <a:t> de </a:t>
            </a:r>
            <a:r>
              <a:rPr lang="en-US" sz="2300" b="0" i="0" dirty="0" err="1">
                <a:effectLst/>
              </a:rPr>
              <a:t>videoclipuri</a:t>
            </a:r>
            <a:r>
              <a:rPr lang="en-US" sz="2300" b="0" i="0" dirty="0">
                <a:effectLst/>
              </a:rPr>
              <a:t> mobile </a:t>
            </a:r>
            <a:r>
              <a:rPr lang="en-US" sz="2300" b="0" i="0" dirty="0" err="1">
                <a:effectLst/>
              </a:rPr>
              <a:t>este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în</a:t>
            </a:r>
            <a:r>
              <a:rPr lang="en-US" sz="2300" b="0" i="0" dirty="0">
                <a:effectLst/>
              </a:rPr>
              <a:t> </a:t>
            </a:r>
            <a:r>
              <a:rPr lang="en-US" sz="2300" b="0" i="0" dirty="0" err="1">
                <a:effectLst/>
              </a:rPr>
              <a:t>creștere</a:t>
            </a:r>
            <a:r>
              <a:rPr lang="en-US" sz="2300" b="0" i="0" dirty="0">
                <a:effectLst/>
              </a:rPr>
              <a:t> cu </a:t>
            </a:r>
            <a:r>
              <a:rPr lang="en-US" sz="2300" b="1" i="0" dirty="0">
                <a:effectLst/>
              </a:rPr>
              <a:t>100% </a:t>
            </a:r>
            <a:r>
              <a:rPr lang="en-US" sz="2300" b="1" i="0" dirty="0" err="1">
                <a:effectLst/>
              </a:rPr>
              <a:t>în</a:t>
            </a:r>
            <a:r>
              <a:rPr lang="en-US" sz="2300" b="1" i="0" dirty="0">
                <a:effectLst/>
              </a:rPr>
              <a:t> </a:t>
            </a:r>
            <a:r>
              <a:rPr lang="en-US" sz="2300" b="1" i="0" dirty="0" err="1">
                <a:effectLst/>
              </a:rPr>
              <a:t>fiecare</a:t>
            </a:r>
            <a:r>
              <a:rPr lang="en-US" sz="2300" b="1" i="0" dirty="0">
                <a:effectLst/>
              </a:rPr>
              <a:t> an</a:t>
            </a:r>
          </a:p>
          <a:p>
            <a:r>
              <a:rPr lang="en-US" sz="2300" b="1" i="0" dirty="0">
                <a:effectLst/>
              </a:rPr>
              <a:t>55% din </a:t>
            </a:r>
            <a:r>
              <a:rPr lang="en-US" sz="2300" b="1" i="0" dirty="0" err="1">
                <a:effectLst/>
              </a:rPr>
              <a:t>oameni</a:t>
            </a:r>
            <a:r>
              <a:rPr lang="en-US" sz="2300" b="1" i="0" dirty="0">
                <a:effectLst/>
              </a:rPr>
              <a:t> </a:t>
            </a:r>
            <a:r>
              <a:rPr lang="it-IT" sz="2300" b="0" i="0" dirty="0">
                <a:effectLst/>
              </a:rPr>
              <a:t>viziona videoclipuri online în fiecare zi</a:t>
            </a:r>
            <a:endParaRPr lang="en-US" sz="2300" b="0" i="0" dirty="0">
              <a:effectLst/>
            </a:endParaRPr>
          </a:p>
        </p:txBody>
      </p:sp>
      <p:pic>
        <p:nvPicPr>
          <p:cNvPr id="8" name="Picture Placeholder 7" descr="Camera lens">
            <a:extLst>
              <a:ext uri="{FF2B5EF4-FFF2-40B4-BE49-F238E27FC236}">
                <a16:creationId xmlns:a16="http://schemas.microsoft.com/office/drawing/2014/main" id="{A249C6B0-1179-4646-8CC4-6F3C81BF475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16870" r="16870"/>
          <a:stretch>
            <a:fillRect/>
          </a:stretch>
        </p:blipFill>
        <p:spPr>
          <a:xfrm>
            <a:off x="608013" y="1479550"/>
            <a:ext cx="4849812" cy="487838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21EFE-4E92-4837-8E31-7F5F345E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0316" y="767883"/>
            <a:ext cx="5579898" cy="857158"/>
          </a:xfrm>
        </p:spPr>
        <p:txBody>
          <a:bodyPr/>
          <a:lstStyle/>
          <a:p>
            <a:r>
              <a:rPr lang="en-IE" dirty="0"/>
              <a:t>Blog-</a:t>
            </a:r>
            <a:r>
              <a:rPr lang="en-IE" dirty="0" err="1"/>
              <a:t>uri</a:t>
            </a:r>
            <a:r>
              <a:rPr lang="en-IE" dirty="0"/>
              <a:t> video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B45B-8717-4319-BFC7-C4E760297B65}"/>
              </a:ext>
            </a:extLst>
          </p:cNvPr>
          <p:cNvSpPr txBox="1"/>
          <p:nvPr/>
        </p:nvSpPr>
        <p:spPr>
          <a:xfrm>
            <a:off x="-18546" y="135221"/>
            <a:ext cx="9060946" cy="461665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+mn-lt"/>
              </a:rPr>
              <a:t>SĂRBĂTORIREA, PARTAJAREA ȘI RECUNOAȘTEREA SUCCESULUI DVS.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446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FF214-B7BC-4BB4-ACB1-511A59018F28}"/>
              </a:ext>
            </a:extLst>
          </p:cNvPr>
          <p:cNvSpPr txBox="1"/>
          <p:nvPr/>
        </p:nvSpPr>
        <p:spPr>
          <a:xfrm>
            <a:off x="300185" y="5475764"/>
            <a:ext cx="11706224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Sutton Community Farm cu care ne-am </a:t>
            </a:r>
            <a:r>
              <a:rPr lang="en-US" sz="2400" dirty="0" err="1">
                <a:solidFill>
                  <a:schemeClr val="bg1"/>
                </a:solidFill>
              </a:rPr>
              <a:t>întâlnit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Modulul</a:t>
            </a:r>
            <a:r>
              <a:rPr lang="en-US" sz="2400" dirty="0">
                <a:solidFill>
                  <a:schemeClr val="bg1"/>
                </a:solidFill>
              </a:rPr>
              <a:t> 5 </a:t>
            </a:r>
            <a:r>
              <a:rPr lang="en-US" sz="2400" dirty="0" err="1">
                <a:solidFill>
                  <a:schemeClr val="bg1"/>
                </a:solidFill>
              </a:rPr>
              <a:t>foloseste</a:t>
            </a:r>
            <a:r>
              <a:rPr lang="en-US" sz="2400" dirty="0">
                <a:solidFill>
                  <a:schemeClr val="bg1"/>
                </a:solidFill>
              </a:rPr>
              <a:t> blog-</a:t>
            </a:r>
            <a:r>
              <a:rPr lang="en-US" sz="2400" dirty="0" err="1">
                <a:solidFill>
                  <a:schemeClr val="bg1"/>
                </a:solidFill>
              </a:rPr>
              <a:t>uri</a:t>
            </a:r>
            <a:r>
              <a:rPr lang="en-US" sz="2400" dirty="0">
                <a:solidFill>
                  <a:schemeClr val="bg1"/>
                </a:solidFill>
              </a:rPr>
              <a:t> video </a:t>
            </a:r>
            <a:r>
              <a:rPr lang="en-US" sz="2400" dirty="0" err="1">
                <a:solidFill>
                  <a:schemeClr val="bg1"/>
                </a:solidFill>
              </a:rPr>
              <a:t>pentru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prezenta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echipa</a:t>
            </a:r>
            <a:r>
              <a:rPr lang="en-US" sz="2400" dirty="0">
                <a:solidFill>
                  <a:schemeClr val="bg1"/>
                </a:solidFill>
              </a:rPr>
              <a:t> lor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pentru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sărbători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</a:t>
            </a:r>
            <a:r>
              <a:rPr lang="en-US" sz="2400" dirty="0">
                <a:solidFill>
                  <a:schemeClr val="bg1"/>
                </a:solidFill>
              </a:rPr>
              <a:t> fac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cele</a:t>
            </a:r>
            <a:r>
              <a:rPr lang="en-US" sz="2400" dirty="0">
                <a:solidFill>
                  <a:schemeClr val="bg1"/>
                </a:solidFill>
              </a:rPr>
              <a:t> din </a:t>
            </a:r>
            <a:r>
              <a:rPr lang="en-US" sz="2400" dirty="0" err="1">
                <a:solidFill>
                  <a:schemeClr val="bg1"/>
                </a:solidFill>
              </a:rPr>
              <a:t>urmă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ducă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comunitatea</a:t>
            </a:r>
            <a:r>
              <a:rPr lang="en-US" sz="2400" dirty="0">
                <a:solidFill>
                  <a:schemeClr val="bg1"/>
                </a:solidFill>
              </a:rPr>
              <a:t> lor cat </a:t>
            </a:r>
            <a:r>
              <a:rPr lang="en-US" sz="2400" dirty="0" err="1">
                <a:solidFill>
                  <a:schemeClr val="bg1"/>
                </a:solidFill>
              </a:rPr>
              <a:t>mai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departe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Aruncati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privire</a:t>
            </a:r>
            <a:r>
              <a:rPr lang="en-US" sz="2400" dirty="0">
                <a:solidFill>
                  <a:schemeClr val="bg1"/>
                </a:solidFill>
              </a:rPr>
              <a:t> la: </a:t>
            </a:r>
            <a:r>
              <a:rPr lang="en-IE" sz="2400" dirty="0">
                <a:hlinkClick r:id="rId2"/>
              </a:rPr>
              <a:t>Sutton Community Farm - YouTube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3C8B4-1ED9-4563-B1C0-60C04C2B0D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80" t="16900" r="1522" b="5736"/>
          <a:stretch/>
        </p:blipFill>
        <p:spPr>
          <a:xfrm>
            <a:off x="1052623" y="0"/>
            <a:ext cx="9911795" cy="53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92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197DE-354B-41F1-8868-4123E3A8BC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0316" y="1826939"/>
            <a:ext cx="6326372" cy="4546152"/>
          </a:xfrm>
        </p:spPr>
        <p:txBody>
          <a:bodyPr/>
          <a:lstStyle/>
          <a:p>
            <a:r>
              <a:rPr lang="en-US" b="0" i="0" dirty="0" err="1">
                <a:effectLst/>
              </a:rPr>
              <a:t>Infograficele</a:t>
            </a:r>
            <a:r>
              <a:rPr lang="en-US" b="0" i="0" dirty="0">
                <a:effectLst/>
              </a:rPr>
              <a:t> sunt un instrument util pe care </a:t>
            </a:r>
            <a:r>
              <a:rPr lang="en-US" b="0" i="0" dirty="0" err="1">
                <a:effectLst/>
              </a:rPr>
              <a:t>îl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puteți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utiliza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pentru</a:t>
            </a:r>
            <a:r>
              <a:rPr lang="en-US" b="0" i="0" dirty="0">
                <a:effectLst/>
              </a:rPr>
              <a:t> a </a:t>
            </a:r>
            <a:r>
              <a:rPr lang="en-US" b="0" i="0" dirty="0" err="1">
                <a:effectLst/>
              </a:rPr>
              <a:t>transmite</a:t>
            </a:r>
            <a:r>
              <a:rPr lang="en-US" b="0" i="0" dirty="0">
                <a:effectLst/>
              </a:rPr>
              <a:t> rapid, precis </a:t>
            </a:r>
            <a:r>
              <a:rPr lang="en-US" b="0" i="0" dirty="0" err="1">
                <a:effectLst/>
              </a:rPr>
              <a:t>și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clar</a:t>
            </a:r>
            <a:r>
              <a:rPr lang="en-US" b="0" i="0" dirty="0">
                <a:effectLst/>
              </a:rPr>
              <a:t> un </a:t>
            </a:r>
            <a:r>
              <a:rPr lang="en-US" b="0" i="0" dirty="0" err="1">
                <a:effectLst/>
              </a:rPr>
              <a:t>subiect</a:t>
            </a:r>
            <a:r>
              <a:rPr lang="en-US" b="0" i="0" dirty="0">
                <a:effectLst/>
              </a:rPr>
              <a:t> complex, cum </a:t>
            </a:r>
            <a:r>
              <a:rPr lang="en-US" b="0" i="0" dirty="0" err="1">
                <a:effectLst/>
              </a:rPr>
              <a:t>ar</a:t>
            </a:r>
            <a:r>
              <a:rPr lang="en-US" b="0" i="0" dirty="0">
                <a:effectLst/>
              </a:rPr>
              <a:t> fi </a:t>
            </a:r>
            <a:r>
              <a:rPr lang="en-US" b="0" i="0" dirty="0" err="1">
                <a:effectLst/>
              </a:rPr>
              <a:t>impactul</a:t>
            </a:r>
            <a:r>
              <a:rPr lang="en-US" b="0" i="0" dirty="0">
                <a:effectLst/>
              </a:rPr>
              <a:t> (</a:t>
            </a:r>
            <a:r>
              <a:rPr lang="en-US" b="0" i="0" dirty="0" err="1">
                <a:effectLst/>
              </a:rPr>
              <a:t>potențial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sau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dovedit</a:t>
            </a:r>
            <a:r>
              <a:rPr lang="en-US" b="0" i="0" dirty="0">
                <a:effectLst/>
              </a:rPr>
              <a:t>) pe care </a:t>
            </a:r>
            <a:r>
              <a:rPr lang="en-US" b="0" i="0" dirty="0" err="1">
                <a:effectLst/>
              </a:rPr>
              <a:t>proiectul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dumneavoastră</a:t>
            </a:r>
            <a:r>
              <a:rPr lang="en-US" b="0" i="0" dirty="0">
                <a:effectLst/>
              </a:rPr>
              <a:t> de </a:t>
            </a:r>
            <a:r>
              <a:rPr lang="en-US" b="0" i="0" dirty="0" err="1">
                <a:effectLst/>
              </a:rPr>
              <a:t>regenerare</a:t>
            </a:r>
            <a:r>
              <a:rPr lang="en-US" b="0" i="0" dirty="0">
                <a:effectLst/>
              </a:rPr>
              <a:t> al </a:t>
            </a:r>
            <a:r>
              <a:rPr lang="en-US" b="0" i="0" dirty="0" err="1">
                <a:effectLst/>
              </a:rPr>
              <a:t>comunității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îl</a:t>
            </a:r>
            <a:r>
              <a:rPr lang="en-US" b="0" i="0" dirty="0">
                <a:effectLst/>
              </a:rPr>
              <a:t> are </a:t>
            </a:r>
            <a:r>
              <a:rPr lang="en-US" b="0" i="0" dirty="0" err="1">
                <a:effectLst/>
              </a:rPr>
              <a:t>sau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îl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va</a:t>
            </a:r>
            <a:r>
              <a:rPr lang="en-US" b="0" i="0" dirty="0">
                <a:effectLst/>
              </a:rPr>
              <a:t> </a:t>
            </a:r>
            <a:r>
              <a:rPr lang="en-US" b="0" i="0" dirty="0" err="1">
                <a:effectLst/>
              </a:rPr>
              <a:t>avea</a:t>
            </a:r>
            <a:r>
              <a:rPr lang="en-US" b="0" i="0" dirty="0">
                <a:effectLst/>
              </a:rPr>
              <a:t>. </a:t>
            </a:r>
            <a:r>
              <a:rPr lang="en-US" b="1" i="0" dirty="0" err="1">
                <a:effectLst/>
              </a:rPr>
              <a:t>Infograficele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vă</a:t>
            </a:r>
            <a:r>
              <a:rPr lang="en-US" b="1" i="0" dirty="0">
                <a:effectLst/>
              </a:rPr>
              <a:t> pot </a:t>
            </a:r>
            <a:r>
              <a:rPr lang="en-US" b="1" i="0" dirty="0" err="1">
                <a:effectLst/>
              </a:rPr>
              <a:t>ajuta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să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spuneți</a:t>
            </a:r>
            <a:r>
              <a:rPr lang="en-US" b="1" i="0" dirty="0">
                <a:effectLst/>
              </a:rPr>
              <a:t> o </a:t>
            </a:r>
            <a:r>
              <a:rPr lang="en-US" b="1" i="0" dirty="0" err="1">
                <a:effectLst/>
              </a:rPr>
              <a:t>poveste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impresionantă</a:t>
            </a:r>
            <a:r>
              <a:rPr lang="en-US" b="1" i="0" dirty="0">
                <a:effectLst/>
              </a:rPr>
              <a:t> de </a:t>
            </a:r>
            <a:r>
              <a:rPr lang="en-US" b="1" i="0" dirty="0" err="1">
                <a:effectLst/>
              </a:rPr>
              <a:t>regenerare</a:t>
            </a:r>
            <a:r>
              <a:rPr lang="en-US" b="1" i="0" dirty="0">
                <a:effectLst/>
              </a:rPr>
              <a:t> a </a:t>
            </a:r>
            <a:r>
              <a:rPr lang="en-US" b="1" i="0" dirty="0" err="1">
                <a:effectLst/>
              </a:rPr>
              <a:t>comunității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prin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imagini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captivante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și</a:t>
            </a:r>
            <a:r>
              <a:rPr lang="en-US" b="1" i="0" dirty="0">
                <a:effectLst/>
              </a:rPr>
              <a:t> </a:t>
            </a:r>
            <a:r>
              <a:rPr lang="en-US" b="1" i="0" dirty="0" err="1">
                <a:effectLst/>
              </a:rPr>
              <a:t>memorabile</a:t>
            </a:r>
            <a:r>
              <a:rPr lang="en-US" b="1" i="0" dirty="0">
                <a:effectLst/>
              </a:rPr>
              <a:t>.</a:t>
            </a:r>
          </a:p>
          <a:p>
            <a:r>
              <a:rPr lang="en-US" dirty="0" err="1"/>
              <a:t>Datorită</a:t>
            </a:r>
            <a:r>
              <a:rPr lang="en-US" dirty="0"/>
              <a:t> </a:t>
            </a:r>
            <a:r>
              <a:rPr lang="en-US" dirty="0" err="1"/>
              <a:t>unor</a:t>
            </a:r>
            <a:r>
              <a:rPr lang="en-US" dirty="0"/>
              <a:t> </a:t>
            </a:r>
            <a:r>
              <a:rPr lang="en-US" dirty="0" err="1"/>
              <a:t>instrumente</a:t>
            </a:r>
            <a:r>
              <a:rPr lang="en-US" dirty="0"/>
              <a:t> </a:t>
            </a:r>
            <a:r>
              <a:rPr lang="en-US" dirty="0" err="1"/>
              <a:t>foarte</a:t>
            </a:r>
            <a:r>
              <a:rPr lang="en-US" dirty="0"/>
              <a:t> simple, </a:t>
            </a:r>
            <a:r>
              <a:rPr lang="en-US" dirty="0" err="1"/>
              <a:t>ar</a:t>
            </a:r>
            <a:r>
              <a:rPr lang="en-US" dirty="0"/>
              <a:t> fi Canva, de </a:t>
            </a:r>
            <a:r>
              <a:rPr lang="en-US" dirty="0" err="1"/>
              <a:t>exemplu</a:t>
            </a:r>
            <a:r>
              <a:rPr lang="en-US" dirty="0"/>
              <a:t>, </a:t>
            </a:r>
            <a:r>
              <a:rPr lang="en-US" dirty="0" err="1"/>
              <a:t>puteți</a:t>
            </a:r>
            <a:r>
              <a:rPr lang="en-US" dirty="0"/>
              <a:t> </a:t>
            </a:r>
            <a:r>
              <a:rPr lang="en-US" dirty="0" err="1"/>
              <a:t>crea</a:t>
            </a:r>
            <a:r>
              <a:rPr lang="en-US" dirty="0"/>
              <a:t> cu </a:t>
            </a:r>
            <a:r>
              <a:rPr lang="en-US" dirty="0" err="1"/>
              <a:t>ușurință</a:t>
            </a:r>
            <a:r>
              <a:rPr lang="en-US" dirty="0"/>
              <a:t> un </a:t>
            </a:r>
            <a:r>
              <a:rPr lang="en-US" dirty="0" err="1"/>
              <a:t>infografic</a:t>
            </a:r>
            <a:r>
              <a:rPr lang="en-US" dirty="0"/>
              <a:t> </a:t>
            </a:r>
            <a:r>
              <a:rPr lang="en-US" dirty="0" err="1"/>
              <a:t>personalizat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 cu </a:t>
            </a:r>
            <a:r>
              <a:rPr lang="en-US" dirty="0" err="1"/>
              <a:t>doar</a:t>
            </a:r>
            <a:r>
              <a:rPr lang="en-US" dirty="0"/>
              <a:t> </a:t>
            </a:r>
            <a:r>
              <a:rPr lang="en-US" dirty="0" err="1"/>
              <a:t>câteva</a:t>
            </a:r>
            <a:r>
              <a:rPr lang="en-US" dirty="0"/>
              <a:t> </a:t>
            </a:r>
            <a:r>
              <a:rPr lang="en-US" dirty="0" err="1"/>
              <a:t>clicuri</a:t>
            </a:r>
            <a:r>
              <a:rPr lang="en-US" dirty="0"/>
              <a:t>. </a:t>
            </a:r>
          </a:p>
          <a:p>
            <a:r>
              <a:rPr lang="en-US" dirty="0" err="1">
                <a:solidFill>
                  <a:srgbClr val="BA0A94"/>
                </a:solidFill>
              </a:rPr>
              <a:t>Consultați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pachetul</a:t>
            </a:r>
            <a:r>
              <a:rPr lang="en-US" dirty="0">
                <a:solidFill>
                  <a:srgbClr val="BA0A94"/>
                </a:solidFill>
              </a:rPr>
              <a:t> de </a:t>
            </a:r>
            <a:r>
              <a:rPr lang="en-US" dirty="0" err="1">
                <a:solidFill>
                  <a:srgbClr val="BA0A94"/>
                </a:solidFill>
              </a:rPr>
              <a:t>resurse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pentru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mai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multe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informații</a:t>
            </a:r>
            <a:r>
              <a:rPr lang="en-US" dirty="0">
                <a:solidFill>
                  <a:srgbClr val="BA0A94"/>
                </a:solidFill>
              </a:rPr>
              <a:t> </a:t>
            </a:r>
            <a:r>
              <a:rPr lang="en-US" dirty="0" err="1">
                <a:solidFill>
                  <a:srgbClr val="BA0A94"/>
                </a:solidFill>
              </a:rPr>
              <a:t>despre</a:t>
            </a:r>
            <a:r>
              <a:rPr lang="en-US" dirty="0">
                <a:solidFill>
                  <a:srgbClr val="BA0A94"/>
                </a:solidFill>
              </a:rPr>
              <a:t> Canva.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21EFE-4E92-4837-8E31-7F5F345E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20316" y="767883"/>
            <a:ext cx="5579898" cy="857158"/>
          </a:xfrm>
        </p:spPr>
        <p:txBody>
          <a:bodyPr/>
          <a:lstStyle/>
          <a:p>
            <a:r>
              <a:rPr lang="en-IE" dirty="0" err="1"/>
              <a:t>Infografice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impact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B45B-8717-4319-BFC7-C4E760297B65}"/>
              </a:ext>
            </a:extLst>
          </p:cNvPr>
          <p:cNvSpPr txBox="1"/>
          <p:nvPr/>
        </p:nvSpPr>
        <p:spPr>
          <a:xfrm>
            <a:off x="-18546" y="135221"/>
            <a:ext cx="9162546" cy="461665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+mn-lt"/>
              </a:rPr>
              <a:t>SĂRBĂTORIREA, PARTAJAREA ȘI RECUNOAȘTEREA SUCCESULUI DVS.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11" name="Picture Placeholder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D52195-D2F5-414D-9E12-F1CAB793C47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931" r="169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72186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FF214-B7BC-4BB4-ACB1-511A59018F28}"/>
              </a:ext>
            </a:extLst>
          </p:cNvPr>
          <p:cNvSpPr txBox="1"/>
          <p:nvPr/>
        </p:nvSpPr>
        <p:spPr>
          <a:xfrm>
            <a:off x="300185" y="5475764"/>
            <a:ext cx="11706224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Infografice</a:t>
            </a:r>
            <a:r>
              <a:rPr lang="en-IE" sz="2400" dirty="0">
                <a:solidFill>
                  <a:schemeClr val="bg1"/>
                </a:solidFill>
              </a:rPr>
              <a:t> (cum </a:t>
            </a:r>
            <a:r>
              <a:rPr lang="en-IE" sz="2400" dirty="0" err="1">
                <a:solidFill>
                  <a:schemeClr val="bg1"/>
                </a:solidFill>
              </a:rPr>
              <a:t>ar</a:t>
            </a:r>
            <a:r>
              <a:rPr lang="en-IE" sz="2400" dirty="0">
                <a:solidFill>
                  <a:schemeClr val="bg1"/>
                </a:solidFill>
              </a:rPr>
              <a:t> fi </a:t>
            </a:r>
            <a:r>
              <a:rPr lang="en-IE" sz="2400" dirty="0" err="1">
                <a:solidFill>
                  <a:schemeClr val="bg1"/>
                </a:solidFill>
              </a:rPr>
              <a:t>cele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două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exemple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mai</a:t>
            </a:r>
            <a:r>
              <a:rPr lang="en-IE" sz="2400" dirty="0">
                <a:solidFill>
                  <a:schemeClr val="bg1"/>
                </a:solidFill>
              </a:rPr>
              <a:t> sus) sunt o </a:t>
            </a:r>
            <a:r>
              <a:rPr lang="en-IE" sz="2400" dirty="0" err="1">
                <a:solidFill>
                  <a:schemeClr val="bg1"/>
                </a:solidFill>
              </a:rPr>
              <a:t>modalitate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foarte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bună</a:t>
            </a:r>
            <a:r>
              <a:rPr lang="en-IE" sz="2400" dirty="0">
                <a:solidFill>
                  <a:schemeClr val="bg1"/>
                </a:solidFill>
              </a:rPr>
              <a:t> de a </a:t>
            </a:r>
            <a:r>
              <a:rPr lang="en-IE" sz="2400" dirty="0" err="1">
                <a:solidFill>
                  <a:schemeClr val="bg1"/>
                </a:solidFill>
              </a:rPr>
              <a:t>partaja</a:t>
            </a:r>
            <a:r>
              <a:rPr lang="en-IE" sz="2400" dirty="0">
                <a:solidFill>
                  <a:schemeClr val="bg1"/>
                </a:solidFill>
              </a:rPr>
              <a:t> rapid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ușor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impactul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proiectelor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comunitara</a:t>
            </a:r>
            <a:r>
              <a:rPr lang="en-IE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37200-1D90-4FE7-B194-89E8F0236D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"/>
          <a:stretch/>
        </p:blipFill>
        <p:spPr>
          <a:xfrm>
            <a:off x="4226921" y="1549908"/>
            <a:ext cx="7779488" cy="3134400"/>
          </a:xfrm>
          <a:prstGeom prst="rect">
            <a:avLst/>
          </a:prstGeom>
          <a:ln w="57150">
            <a:solidFill>
              <a:srgbClr val="7F4182"/>
            </a:solidFill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66CD7934-C2EA-42CF-9B3C-CA3AF1AEDB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E377CD-ED60-4BEC-A550-E9806B528B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743"/>
          <a:stretch/>
        </p:blipFill>
        <p:spPr>
          <a:xfrm>
            <a:off x="132546" y="327833"/>
            <a:ext cx="3891345" cy="4658837"/>
          </a:xfrm>
          <a:prstGeom prst="rect">
            <a:avLst/>
          </a:prstGeom>
          <a:ln w="76200">
            <a:solidFill>
              <a:srgbClr val="68BBAF"/>
            </a:solidFill>
          </a:ln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8C4A2F-2986-4142-9B06-8787E0AD96A2}"/>
              </a:ext>
            </a:extLst>
          </p:cNvPr>
          <p:cNvSpPr txBox="1">
            <a:spLocks/>
          </p:cNvSpPr>
          <p:nvPr/>
        </p:nvSpPr>
        <p:spPr>
          <a:xfrm>
            <a:off x="4316819" y="122660"/>
            <a:ext cx="6932428" cy="1100084"/>
          </a:xfrm>
          <a:prstGeom prst="rect">
            <a:avLst/>
          </a:prstGeom>
          <a:solidFill>
            <a:srgbClr val="7F4182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 err="1">
                <a:solidFill>
                  <a:schemeClr val="bg1"/>
                </a:solidFill>
              </a:rPr>
              <a:t>Infografice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Impact – </a:t>
            </a:r>
            <a:r>
              <a:rPr lang="en-IE" dirty="0" err="1">
                <a:solidFill>
                  <a:schemeClr val="bg1"/>
                </a:solidFill>
              </a:rPr>
              <a:t>câteva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exemple</a:t>
            </a:r>
            <a:r>
              <a:rPr lang="en-IE" dirty="0">
                <a:solidFill>
                  <a:schemeClr val="bg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3139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5197DE-354B-41F1-8868-4123E3A8BC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51451" y="2028544"/>
            <a:ext cx="5605463" cy="4255692"/>
          </a:xfrm>
        </p:spPr>
        <p:txBody>
          <a:bodyPr/>
          <a:lstStyle/>
          <a:p>
            <a:r>
              <a:rPr lang="en-US" dirty="0"/>
              <a:t>Este </a:t>
            </a:r>
            <a:r>
              <a:rPr lang="en-US" dirty="0" err="1"/>
              <a:t>întotdeauna</a:t>
            </a:r>
            <a:r>
              <a:rPr lang="en-US" dirty="0"/>
              <a:t> o idee </a:t>
            </a:r>
            <a:r>
              <a:rPr lang="en-US" dirty="0" err="1"/>
              <a:t>bună</a:t>
            </a:r>
            <a:r>
              <a:rPr lang="en-US" dirty="0"/>
              <a:t> de a </a:t>
            </a:r>
            <a:r>
              <a:rPr lang="en-US" dirty="0" err="1"/>
              <a:t>prezenta</a:t>
            </a:r>
            <a:r>
              <a:rPr lang="en-US" dirty="0"/>
              <a:t> </a:t>
            </a:r>
            <a:r>
              <a:rPr lang="en-US" dirty="0" err="1"/>
              <a:t>povestea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a </a:t>
            </a:r>
            <a:r>
              <a:rPr lang="en-US" dirty="0" err="1"/>
              <a:t>comunității</a:t>
            </a:r>
            <a:r>
              <a:rPr lang="en-US" dirty="0"/>
              <a:t> in mass-media </a:t>
            </a:r>
            <a:r>
              <a:rPr lang="en-US" dirty="0" err="1"/>
              <a:t>locala</a:t>
            </a:r>
            <a:r>
              <a:rPr lang="en-US" dirty="0"/>
              <a:t> (</a:t>
            </a:r>
            <a:r>
              <a:rPr lang="en-US" dirty="0" err="1"/>
              <a:t>presă</a:t>
            </a:r>
            <a:r>
              <a:rPr lang="en-US" dirty="0"/>
              <a:t> / radio). </a:t>
            </a:r>
            <a:r>
              <a:rPr lang="en-US" dirty="0" err="1"/>
              <a:t>Puteți</a:t>
            </a:r>
            <a:r>
              <a:rPr lang="en-US" dirty="0"/>
              <a:t> face </a:t>
            </a:r>
            <a:r>
              <a:rPr lang="en-US" dirty="0" err="1"/>
              <a:t>chiar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lucru</a:t>
            </a:r>
            <a:r>
              <a:rPr lang="en-US" dirty="0"/>
              <a:t> de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ori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implementarii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.</a:t>
            </a:r>
          </a:p>
          <a:p>
            <a:r>
              <a:rPr lang="en-US" dirty="0" err="1"/>
              <a:t>Începeți</a:t>
            </a:r>
            <a:r>
              <a:rPr lang="en-US" dirty="0"/>
              <a:t> cu un </a:t>
            </a:r>
            <a:r>
              <a:rPr lang="en-US" dirty="0" err="1"/>
              <a:t>comunicat</a:t>
            </a:r>
            <a:r>
              <a:rPr lang="en-US" dirty="0"/>
              <a:t> de </a:t>
            </a:r>
            <a:r>
              <a:rPr lang="en-US" dirty="0" err="1"/>
              <a:t>presă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anunța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campania</a:t>
            </a:r>
            <a:r>
              <a:rPr lang="en-US" dirty="0"/>
              <a:t> de </a:t>
            </a:r>
            <a:r>
              <a:rPr lang="en-US" dirty="0" err="1"/>
              <a:t>strângere</a:t>
            </a:r>
            <a:r>
              <a:rPr lang="en-US" dirty="0"/>
              <a:t> de </a:t>
            </a:r>
            <a:r>
              <a:rPr lang="en-US" dirty="0" err="1"/>
              <a:t>fonduri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apoi</a:t>
            </a:r>
            <a:r>
              <a:rPr lang="en-US" dirty="0"/>
              <a:t> </a:t>
            </a:r>
            <a:r>
              <a:rPr lang="en-US" dirty="0" err="1"/>
              <a:t>redactați</a:t>
            </a:r>
            <a:r>
              <a:rPr lang="en-US" dirty="0"/>
              <a:t> un al </a:t>
            </a:r>
            <a:r>
              <a:rPr lang="en-US" dirty="0" err="1"/>
              <a:t>doileacomunicat</a:t>
            </a:r>
            <a:r>
              <a:rPr lang="en-US" dirty="0"/>
              <a:t> </a:t>
            </a:r>
            <a:r>
              <a:rPr lang="en-US" dirty="0" err="1"/>
              <a:t>odată</a:t>
            </a:r>
            <a:r>
              <a:rPr lang="en-US" dirty="0"/>
              <a:t> </a:t>
            </a:r>
            <a:r>
              <a:rPr lang="en-US" dirty="0" err="1"/>
              <a:t>ce</a:t>
            </a:r>
            <a:r>
              <a:rPr lang="en-US" dirty="0"/>
              <a:t> </a:t>
            </a:r>
            <a:r>
              <a:rPr lang="en-US" dirty="0" err="1"/>
              <a:t>proiectul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complet</a:t>
            </a:r>
            <a:r>
              <a:rPr lang="en-US" dirty="0"/>
              <a:t> cu </a:t>
            </a:r>
            <a:r>
              <a:rPr lang="en-US" dirty="0" err="1"/>
              <a:t>detalii</a:t>
            </a:r>
            <a:r>
              <a:rPr lang="en-US" dirty="0"/>
              <a:t> </a:t>
            </a:r>
            <a:r>
              <a:rPr lang="en-US" dirty="0" err="1"/>
              <a:t>privind</a:t>
            </a:r>
            <a:r>
              <a:rPr lang="en-US" dirty="0"/>
              <a:t> </a:t>
            </a:r>
            <a:r>
              <a:rPr lang="en-US" dirty="0" err="1"/>
              <a:t>finalizarea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, </a:t>
            </a:r>
            <a:r>
              <a:rPr lang="en-US" dirty="0" err="1"/>
              <a:t>lansarea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impactul</a:t>
            </a:r>
            <a:r>
              <a:rPr lang="en-US" dirty="0"/>
              <a:t> / </a:t>
            </a:r>
            <a:r>
              <a:rPr lang="en-US" dirty="0" err="1"/>
              <a:t>beneficiile</a:t>
            </a:r>
            <a:r>
              <a:rPr lang="en-US" dirty="0"/>
              <a:t> </a:t>
            </a:r>
            <a:r>
              <a:rPr lang="en-US" dirty="0" err="1"/>
              <a:t>proiectului</a:t>
            </a:r>
            <a:r>
              <a:rPr lang="en-US" dirty="0"/>
              <a:t>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.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321EFE-4E92-4837-8E31-7F5F345EC9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581453" y="769233"/>
            <a:ext cx="5579898" cy="857158"/>
          </a:xfrm>
        </p:spPr>
        <p:txBody>
          <a:bodyPr/>
          <a:lstStyle/>
          <a:p>
            <a:r>
              <a:rPr lang="en-IE" dirty="0"/>
              <a:t>Mass-media </a:t>
            </a:r>
            <a:r>
              <a:rPr lang="en-IE" dirty="0" err="1"/>
              <a:t>locală</a:t>
            </a:r>
            <a:r>
              <a:rPr lang="en-IE" dirty="0"/>
              <a:t>/</a:t>
            </a:r>
            <a:r>
              <a:rPr lang="en-IE" dirty="0" err="1"/>
              <a:t>regională</a:t>
            </a:r>
            <a:endParaRPr lang="en-I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3AB45B-8717-4319-BFC7-C4E760297B65}"/>
              </a:ext>
            </a:extLst>
          </p:cNvPr>
          <p:cNvSpPr txBox="1"/>
          <p:nvPr/>
        </p:nvSpPr>
        <p:spPr>
          <a:xfrm>
            <a:off x="-18546" y="135221"/>
            <a:ext cx="9716728" cy="461665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  <a:latin typeface="+mn-lt"/>
              </a:rPr>
              <a:t>SĂRBĂTORIREA, PARTAJAREA ȘI RECUNOAȘTEREA SUCCESULUI DVS.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9" name="Picture Placeholder 8" descr="Text&#10;&#10;Description automatically generated">
            <a:extLst>
              <a:ext uri="{FF2B5EF4-FFF2-40B4-BE49-F238E27FC236}">
                <a16:creationId xmlns:a16="http://schemas.microsoft.com/office/drawing/2014/main" id="{DA6B866E-F37A-4EA2-9D1E-8996765BFD3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857" r="16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8167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FFF214-B7BC-4BB4-ACB1-511A59018F28}"/>
              </a:ext>
            </a:extLst>
          </p:cNvPr>
          <p:cNvSpPr txBox="1"/>
          <p:nvPr/>
        </p:nvSpPr>
        <p:spPr>
          <a:xfrm>
            <a:off x="300185" y="5475764"/>
            <a:ext cx="11706224" cy="830997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Ziarele</a:t>
            </a:r>
            <a:r>
              <a:rPr lang="en-IE" sz="2400" dirty="0">
                <a:solidFill>
                  <a:schemeClr val="bg1"/>
                </a:solidFill>
              </a:rPr>
              <a:t> locale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regionale</a:t>
            </a:r>
            <a:r>
              <a:rPr lang="en-IE" sz="2400" dirty="0">
                <a:solidFill>
                  <a:schemeClr val="bg1"/>
                </a:solidFill>
              </a:rPr>
              <a:t> sunt </a:t>
            </a:r>
            <a:r>
              <a:rPr lang="en-IE" sz="2400" dirty="0" err="1">
                <a:solidFill>
                  <a:schemeClr val="bg1"/>
                </a:solidFill>
              </a:rPr>
              <a:t>mereu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căutarea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știri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bune</a:t>
            </a:r>
            <a:r>
              <a:rPr lang="en-IE" sz="2400" dirty="0">
                <a:solidFill>
                  <a:schemeClr val="bg1"/>
                </a:solidFill>
              </a:rPr>
              <a:t>, care sunt </a:t>
            </a:r>
            <a:r>
              <a:rPr lang="en-IE" sz="2400" dirty="0" err="1">
                <a:solidFill>
                  <a:schemeClr val="bg1"/>
                </a:solidFill>
              </a:rPr>
              <a:t>relevante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cititorii</a:t>
            </a:r>
            <a:r>
              <a:rPr lang="en-IE" sz="2400" dirty="0">
                <a:solidFill>
                  <a:schemeClr val="bg1"/>
                </a:solidFill>
              </a:rPr>
              <a:t> lor. Ce </a:t>
            </a:r>
            <a:r>
              <a:rPr lang="en-IE" sz="2400" dirty="0" err="1">
                <a:solidFill>
                  <a:schemeClr val="bg1"/>
                </a:solidFill>
              </a:rPr>
              <a:t>ar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putea</a:t>
            </a:r>
            <a:r>
              <a:rPr lang="en-IE" sz="2400" dirty="0">
                <a:solidFill>
                  <a:schemeClr val="bg1"/>
                </a:solidFill>
              </a:rPr>
              <a:t> fi </a:t>
            </a:r>
            <a:r>
              <a:rPr lang="en-IE" sz="2400" dirty="0" err="1">
                <a:solidFill>
                  <a:schemeClr val="bg1"/>
                </a:solidFill>
              </a:rPr>
              <a:t>mai</a:t>
            </a:r>
            <a:r>
              <a:rPr lang="en-IE" sz="2400" dirty="0">
                <a:solidFill>
                  <a:schemeClr val="bg1"/>
                </a:solidFill>
              </a:rPr>
              <a:t> relevant </a:t>
            </a:r>
            <a:r>
              <a:rPr lang="en-IE" sz="2400" dirty="0" err="1">
                <a:solidFill>
                  <a:schemeClr val="bg1"/>
                </a:solidFill>
              </a:rPr>
              <a:t>decât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proiectele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r>
              <a:rPr lang="en-IE" sz="2400" dirty="0">
                <a:solidFill>
                  <a:schemeClr val="bg1"/>
                </a:solidFill>
              </a:rPr>
              <a:t> a </a:t>
            </a:r>
            <a:r>
              <a:rPr lang="en-IE" sz="2400" dirty="0" err="1">
                <a:solidFill>
                  <a:schemeClr val="bg1"/>
                </a:solidFill>
              </a:rPr>
              <a:t>comunității</a:t>
            </a:r>
            <a:r>
              <a:rPr lang="en-IE" sz="2400" dirty="0">
                <a:solidFill>
                  <a:schemeClr val="bg1"/>
                </a:solidFill>
              </a:rPr>
              <a:t> locale?!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55613-B605-4690-AE3B-CB9878993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53" y="0"/>
            <a:ext cx="11005288" cy="52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978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8"/>
            <a:ext cx="6467475" cy="3631644"/>
          </a:xfrm>
        </p:spPr>
        <p:txBody>
          <a:bodyPr/>
          <a:lstStyle/>
          <a:p>
            <a:r>
              <a:rPr lang="en-US" dirty="0"/>
              <a:t>Pride of Place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competiție</a:t>
            </a:r>
            <a:r>
              <a:rPr lang="en-US" dirty="0"/>
              <a:t> pe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insulele</a:t>
            </a:r>
            <a:r>
              <a:rPr lang="en-US" dirty="0"/>
              <a:t>, care </a:t>
            </a:r>
            <a:r>
              <a:rPr lang="en-US" dirty="0" err="1"/>
              <a:t>recunoaște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sărbătorește</a:t>
            </a:r>
            <a:r>
              <a:rPr lang="en-US" dirty="0"/>
              <a:t> </a:t>
            </a:r>
            <a:r>
              <a:rPr lang="en-US" dirty="0" err="1"/>
              <a:t>munca</a:t>
            </a:r>
            <a:r>
              <a:rPr lang="en-US" dirty="0"/>
              <a:t> pe care </a:t>
            </a:r>
            <a:r>
              <a:rPr lang="en-US" dirty="0" err="1"/>
              <a:t>comunitățile</a:t>
            </a:r>
            <a:r>
              <a:rPr lang="en-US" dirty="0"/>
              <a:t> o fac </a:t>
            </a:r>
            <a:r>
              <a:rPr lang="en-US" dirty="0" err="1"/>
              <a:t>peste</a:t>
            </a:r>
            <a:r>
              <a:rPr lang="en-US" dirty="0"/>
              <a:t> tot in </a:t>
            </a:r>
            <a:r>
              <a:rPr lang="en-US" dirty="0" err="1"/>
              <a:t>Irlanda</a:t>
            </a:r>
            <a:r>
              <a:rPr lang="en-US" dirty="0"/>
              <a:t>. </a:t>
            </a:r>
            <a:r>
              <a:rPr lang="en-US" dirty="0" err="1"/>
              <a:t>Competitia</a:t>
            </a:r>
            <a:r>
              <a:rPr lang="en-US" dirty="0"/>
              <a:t> </a:t>
            </a:r>
            <a:r>
              <a:rPr lang="en-US" dirty="0" err="1"/>
              <a:t>pune</a:t>
            </a:r>
            <a:r>
              <a:rPr lang="en-US" dirty="0"/>
              <a:t> accent pe </a:t>
            </a:r>
            <a:r>
              <a:rPr lang="en-US" dirty="0" err="1"/>
              <a:t>reunirea</a:t>
            </a:r>
            <a:r>
              <a:rPr lang="en-US" dirty="0"/>
              <a:t> </a:t>
            </a:r>
            <a:r>
              <a:rPr lang="en-US" dirty="0" err="1"/>
              <a:t>oamenilor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forma, </a:t>
            </a:r>
            <a:r>
              <a:rPr lang="en-US" dirty="0" err="1"/>
              <a:t>schimba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de a </a:t>
            </a:r>
            <a:r>
              <a:rPr lang="en-US" dirty="0" err="1"/>
              <a:t>îmbunătăți</a:t>
            </a:r>
            <a:r>
              <a:rPr lang="en-US" dirty="0"/>
              <a:t> </a:t>
            </a:r>
            <a:r>
              <a:rPr lang="en-US" dirty="0" err="1"/>
              <a:t>viața</a:t>
            </a:r>
            <a:r>
              <a:rPr lang="en-US" dirty="0"/>
              <a:t> de </a:t>
            </a:r>
            <a:r>
              <a:rPr lang="en-US" dirty="0" err="1"/>
              <a:t>zi</a:t>
            </a:r>
            <a:r>
              <a:rPr lang="en-US" dirty="0"/>
              <a:t> cu </a:t>
            </a:r>
            <a:r>
              <a:rPr lang="en-US" dirty="0" err="1"/>
              <a:t>zi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comunitățile</a:t>
            </a:r>
            <a:r>
              <a:rPr lang="en-US" dirty="0"/>
              <a:t> lor. </a:t>
            </a:r>
          </a:p>
          <a:p>
            <a:r>
              <a:rPr lang="en-US" dirty="0">
                <a:hlinkClick r:id="rId2"/>
              </a:rPr>
              <a:t>Home - IPB Pride of Place Awards</a:t>
            </a:r>
            <a:endParaRPr lang="en-US" dirty="0"/>
          </a:p>
        </p:txBody>
      </p:sp>
      <p:pic>
        <p:nvPicPr>
          <p:cNvPr id="6" name="Picture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816AA8F-7950-4AA8-98DE-0D797632656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945" y="1196462"/>
            <a:ext cx="6733310" cy="4660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Pride of Place - </a:t>
            </a:r>
            <a:r>
              <a:rPr lang="en-US" dirty="0" err="1"/>
              <a:t>Irlanda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Introducerea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premiilor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modalitate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excelentă</a:t>
            </a:r>
            <a:r>
              <a:rPr lang="en-IE" sz="2400" dirty="0">
                <a:solidFill>
                  <a:schemeClr val="bg1"/>
                </a:solidFill>
              </a:rPr>
              <a:t> de a </a:t>
            </a:r>
            <a:r>
              <a:rPr lang="en-IE" sz="2400" dirty="0" err="1">
                <a:solidFill>
                  <a:schemeClr val="bg1"/>
                </a:solidFill>
              </a:rPr>
              <a:t>ajuta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să</a:t>
            </a:r>
            <a:r>
              <a:rPr lang="en-IE" sz="2400" dirty="0">
                <a:solidFill>
                  <a:schemeClr val="bg1"/>
                </a:solidFill>
              </a:rPr>
              <a:t> fie </a:t>
            </a:r>
            <a:r>
              <a:rPr lang="en-IE" sz="2400" dirty="0" err="1">
                <a:solidFill>
                  <a:schemeClr val="bg1"/>
                </a:solidFill>
              </a:rPr>
              <a:t>recunoscută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succesele</a:t>
            </a:r>
            <a:r>
              <a:rPr lang="en-IE" sz="2400" dirty="0">
                <a:solidFill>
                  <a:schemeClr val="bg1"/>
                </a:solidFill>
              </a:rPr>
              <a:t> sale</a:t>
            </a:r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214ED585-BF74-42A6-A1D1-1A4C74D67F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0559" y="1196462"/>
            <a:ext cx="2116867" cy="1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93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ilmuckridge Pride of Place 2020">
            <a:hlinkClick r:id="" action="ppaction://media"/>
            <a:extLst>
              <a:ext uri="{FF2B5EF4-FFF2-40B4-BE49-F238E27FC236}">
                <a16:creationId xmlns:a16="http://schemas.microsoft.com/office/drawing/2014/main" id="{68781D3F-6EE7-428A-9421-D0D3A815B6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92199" y="-9525"/>
            <a:ext cx="10122195" cy="56937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5CEA2D-749B-43B0-B349-EBBAF8673B01}"/>
              </a:ext>
            </a:extLst>
          </p:cNvPr>
          <p:cNvSpPr txBox="1"/>
          <p:nvPr/>
        </p:nvSpPr>
        <p:spPr>
          <a:xfrm>
            <a:off x="300185" y="5475764"/>
            <a:ext cx="11706224" cy="1200329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2020, </a:t>
            </a:r>
            <a:r>
              <a:rPr lang="en-US" sz="2400" dirty="0" err="1">
                <a:solidFill>
                  <a:schemeClr val="bg1"/>
                </a:solidFill>
              </a:rPr>
              <a:t>Kilmuckridge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câștigat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premiul</a:t>
            </a:r>
            <a:r>
              <a:rPr lang="en-US" sz="2400" dirty="0">
                <a:solidFill>
                  <a:schemeClr val="bg1"/>
                </a:solidFill>
              </a:rPr>
              <a:t> Pride of Place Islands and Coastal Communities </a:t>
            </a:r>
            <a:r>
              <a:rPr lang="en-US" sz="2400" dirty="0" err="1">
                <a:solidFill>
                  <a:schemeClr val="bg1"/>
                </a:solidFill>
              </a:rPr>
              <a:t>pentru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numeroasele</a:t>
            </a:r>
            <a:r>
              <a:rPr lang="en-US" sz="2400" dirty="0">
                <a:solidFill>
                  <a:schemeClr val="bg1"/>
                </a:solidFill>
              </a:rPr>
              <a:t> sale </a:t>
            </a:r>
            <a:r>
              <a:rPr lang="en-US" sz="2400" dirty="0" err="1">
                <a:solidFill>
                  <a:schemeClr val="bg1"/>
                </a:solidFill>
              </a:rPr>
              <a:t>proiecte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întreprinse</a:t>
            </a:r>
            <a:r>
              <a:rPr lang="en-US" sz="2400" dirty="0">
                <a:solidFill>
                  <a:schemeClr val="bg1"/>
                </a:solidFill>
              </a:rPr>
              <a:t> cu </a:t>
            </a:r>
            <a:r>
              <a:rPr lang="en-US" sz="2400" dirty="0" err="1">
                <a:solidFill>
                  <a:schemeClr val="bg1"/>
                </a:solidFill>
              </a:rPr>
              <a:t>succes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livrate</a:t>
            </a:r>
            <a:r>
              <a:rPr lang="en-US" sz="2400" dirty="0">
                <a:solidFill>
                  <a:schemeClr val="bg1"/>
                </a:solidFill>
              </a:rPr>
              <a:t> de un </a:t>
            </a:r>
            <a:r>
              <a:rPr lang="en-US" sz="2400" dirty="0" err="1">
                <a:solidFill>
                  <a:schemeClr val="bg1"/>
                </a:solidFill>
              </a:rPr>
              <a:t>grup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comunitar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foarte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eficient</a:t>
            </a:r>
            <a:r>
              <a:rPr lang="en-US" sz="2400" dirty="0">
                <a:solidFill>
                  <a:schemeClr val="bg1"/>
                </a:solidFill>
              </a:rPr>
              <a:t> care </a:t>
            </a:r>
            <a:r>
              <a:rPr lang="en-US" sz="2400" dirty="0" err="1">
                <a:solidFill>
                  <a:schemeClr val="bg1"/>
                </a:solidFill>
              </a:rPr>
              <a:t>lucrează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pentru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binele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populației</a:t>
            </a:r>
            <a:r>
              <a:rPr lang="en-US" sz="2400" dirty="0">
                <a:solidFill>
                  <a:schemeClr val="bg1"/>
                </a:solidFill>
              </a:rPr>
              <a:t> locale. 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8"/>
            <a:ext cx="6467475" cy="3631644"/>
          </a:xfrm>
        </p:spPr>
        <p:txBody>
          <a:bodyPr/>
          <a:lstStyle/>
          <a:p>
            <a:r>
              <a:rPr lang="en-US" dirty="0" err="1"/>
              <a:t>Premiile</a:t>
            </a:r>
            <a:r>
              <a:rPr lang="en-US" dirty="0"/>
              <a:t> Volunteer Ireland au </a:t>
            </a:r>
            <a:r>
              <a:rPr lang="en-US" dirty="0" err="1"/>
              <a:t>scopul</a:t>
            </a:r>
            <a:r>
              <a:rPr lang="en-US" dirty="0"/>
              <a:t> de a </a:t>
            </a:r>
            <a:r>
              <a:rPr lang="en-US" dirty="0" err="1"/>
              <a:t>sărbători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recunoaște</a:t>
            </a:r>
            <a:r>
              <a:rPr lang="en-US" dirty="0"/>
              <a:t> </a:t>
            </a:r>
            <a:r>
              <a:rPr lang="en-US" dirty="0" err="1"/>
              <a:t>miile</a:t>
            </a:r>
            <a:r>
              <a:rPr lang="en-US" dirty="0"/>
              <a:t> de </a:t>
            </a:r>
            <a:r>
              <a:rPr lang="en-US" dirty="0" err="1"/>
              <a:t>voluntari</a:t>
            </a:r>
            <a:r>
              <a:rPr lang="en-US" dirty="0"/>
              <a:t> din </a:t>
            </a:r>
            <a:r>
              <a:rPr lang="en-US" dirty="0" err="1"/>
              <a:t>Irlanda</a:t>
            </a:r>
            <a:r>
              <a:rPr lang="en-US" dirty="0"/>
              <a:t> care </a:t>
            </a:r>
            <a:r>
              <a:rPr lang="en-US" dirty="0" err="1"/>
              <a:t>își</a:t>
            </a:r>
            <a:r>
              <a:rPr lang="en-US" dirty="0"/>
              <a:t> </a:t>
            </a:r>
            <a:r>
              <a:rPr lang="en-US" dirty="0" err="1"/>
              <a:t>oferă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talentul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beneficiul</a:t>
            </a:r>
            <a:r>
              <a:rPr lang="en-US" dirty="0"/>
              <a:t> </a:t>
            </a:r>
            <a:r>
              <a:rPr lang="en-US" dirty="0" err="1"/>
              <a:t>altora</a:t>
            </a:r>
            <a:r>
              <a:rPr lang="en-US" dirty="0"/>
              <a:t>. </a:t>
            </a:r>
            <a:r>
              <a:rPr lang="en-US" dirty="0" err="1"/>
              <a:t>Premiile</a:t>
            </a:r>
            <a:r>
              <a:rPr lang="en-US" dirty="0"/>
              <a:t> Volunteer Ireland sunt </a:t>
            </a:r>
            <a:r>
              <a:rPr lang="en-US" dirty="0" err="1"/>
              <a:t>deschise</a:t>
            </a:r>
            <a:r>
              <a:rPr lang="en-US" dirty="0"/>
              <a:t> </a:t>
            </a:r>
            <a:r>
              <a:rPr lang="en-US" dirty="0" err="1"/>
              <a:t>persoanelor</a:t>
            </a:r>
            <a:r>
              <a:rPr lang="en-US" dirty="0"/>
              <a:t> de </a:t>
            </a:r>
            <a:r>
              <a:rPr lang="en-US" dirty="0" err="1"/>
              <a:t>toate</a:t>
            </a:r>
            <a:r>
              <a:rPr lang="en-US" dirty="0"/>
              <a:t> </a:t>
            </a:r>
            <a:r>
              <a:rPr lang="en-US" dirty="0" err="1"/>
              <a:t>vârstele</a:t>
            </a:r>
            <a:r>
              <a:rPr lang="en-US" dirty="0"/>
              <a:t> care fac </a:t>
            </a:r>
            <a:r>
              <a:rPr lang="en-US" dirty="0" err="1"/>
              <a:t>voluntariat</a:t>
            </a:r>
            <a:r>
              <a:rPr lang="en-US" dirty="0"/>
              <a:t>. </a:t>
            </a:r>
          </a:p>
          <a:p>
            <a:r>
              <a:rPr lang="en-US" sz="2000" dirty="0"/>
              <a:t>Volunteer Ireland are 11 </a:t>
            </a:r>
            <a:r>
              <a:rPr lang="en-US" sz="2000" dirty="0" err="1"/>
              <a:t>categorii</a:t>
            </a:r>
            <a:r>
              <a:rPr lang="en-US" sz="2000" dirty="0"/>
              <a:t> de </a:t>
            </a:r>
            <a:r>
              <a:rPr lang="en-US" sz="2000" dirty="0" err="1"/>
              <a:t>premii</a:t>
            </a:r>
            <a:r>
              <a:rPr lang="en-US" sz="2000" dirty="0"/>
              <a:t> – </a:t>
            </a:r>
            <a:r>
              <a:rPr lang="en-US" sz="2000" dirty="0" err="1"/>
              <a:t>Comunitate</a:t>
            </a:r>
            <a:r>
              <a:rPr lang="en-US" sz="2000" dirty="0"/>
              <a:t>, </a:t>
            </a:r>
            <a:r>
              <a:rPr lang="en-US" sz="2000" dirty="0" err="1"/>
              <a:t>Animale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Mediu</a:t>
            </a:r>
            <a:r>
              <a:rPr lang="en-US" sz="2000" dirty="0"/>
              <a:t>, </a:t>
            </a:r>
            <a:r>
              <a:rPr lang="en-US" sz="2000" dirty="0" err="1"/>
              <a:t>Arte</a:t>
            </a:r>
            <a:r>
              <a:rPr lang="en-US" sz="2000" dirty="0"/>
              <a:t>, </a:t>
            </a:r>
            <a:r>
              <a:rPr lang="en-US" sz="2000" dirty="0" err="1"/>
              <a:t>Cultură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Media, </a:t>
            </a:r>
            <a:r>
              <a:rPr lang="en-US" sz="2000" dirty="0" err="1"/>
              <a:t>Campanii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Sensibilizare</a:t>
            </a:r>
            <a:r>
              <a:rPr lang="en-US" sz="2000" dirty="0"/>
              <a:t>, </a:t>
            </a:r>
            <a:r>
              <a:rPr lang="en-US" sz="2000" dirty="0" err="1"/>
              <a:t>Copii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Tineret</a:t>
            </a:r>
            <a:r>
              <a:rPr lang="en-US" sz="2000" dirty="0"/>
              <a:t>, </a:t>
            </a:r>
            <a:r>
              <a:rPr lang="en-US" sz="2000" dirty="0" err="1"/>
              <a:t>Servicii</a:t>
            </a:r>
            <a:r>
              <a:rPr lang="en-US" sz="2000" dirty="0"/>
              <a:t> de </a:t>
            </a:r>
            <a:r>
              <a:rPr lang="en-US" sz="2000" dirty="0" err="1"/>
              <a:t>Siguranță</a:t>
            </a:r>
            <a:r>
              <a:rPr lang="en-US" sz="2000" dirty="0"/>
              <a:t> &amp; </a:t>
            </a:r>
            <a:r>
              <a:rPr lang="en-US" sz="2000" dirty="0" err="1"/>
              <a:t>Urgență</a:t>
            </a:r>
            <a:r>
              <a:rPr lang="en-US" sz="2000" dirty="0"/>
              <a:t>, </a:t>
            </a:r>
            <a:r>
              <a:rPr lang="en-US" sz="2000" dirty="0" err="1"/>
              <a:t>Sănătate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Dizabilități</a:t>
            </a:r>
            <a:r>
              <a:rPr lang="en-US" sz="2000" dirty="0"/>
              <a:t>, </a:t>
            </a:r>
            <a:r>
              <a:rPr lang="en-US" sz="2000" dirty="0" err="1"/>
              <a:t>Asistență</a:t>
            </a:r>
            <a:r>
              <a:rPr lang="en-US" sz="2000" dirty="0"/>
              <a:t> </a:t>
            </a:r>
            <a:r>
              <a:rPr lang="en-US" sz="2000" dirty="0" err="1"/>
              <a:t>Socială</a:t>
            </a:r>
            <a:r>
              <a:rPr lang="en-US" sz="2000" dirty="0"/>
              <a:t> &amp; </a:t>
            </a:r>
            <a:r>
              <a:rPr lang="en-US" sz="2000" dirty="0" err="1"/>
              <a:t>Incluziune</a:t>
            </a:r>
            <a:r>
              <a:rPr lang="en-US" sz="2000" dirty="0"/>
              <a:t> </a:t>
            </a:r>
            <a:r>
              <a:rPr lang="en-US" sz="2000" dirty="0" err="1"/>
              <a:t>Socială</a:t>
            </a:r>
            <a:r>
              <a:rPr lang="en-US" sz="2000" dirty="0"/>
              <a:t>, Sport </a:t>
            </a:r>
            <a:r>
              <a:rPr lang="en-US" sz="2000" dirty="0" err="1"/>
              <a:t>și</a:t>
            </a:r>
            <a:r>
              <a:rPr lang="en-US" sz="2000" dirty="0"/>
              <a:t> </a:t>
            </a:r>
            <a:r>
              <a:rPr lang="en-US" sz="2000" dirty="0" err="1"/>
              <a:t>Recreere</a:t>
            </a:r>
            <a:r>
              <a:rPr lang="en-US" sz="2000" dirty="0"/>
              <a:t>, </a:t>
            </a:r>
            <a:r>
              <a:rPr lang="en-US" sz="2000" dirty="0" err="1"/>
              <a:t>Premiul</a:t>
            </a:r>
            <a:r>
              <a:rPr lang="en-US" sz="2000" dirty="0"/>
              <a:t> </a:t>
            </a:r>
            <a:r>
              <a:rPr lang="en-US" sz="2000" dirty="0" err="1"/>
              <a:t>Grupului</a:t>
            </a:r>
            <a:r>
              <a:rPr lang="en-US" sz="2000" dirty="0"/>
              <a:t> </a:t>
            </a:r>
            <a:r>
              <a:rPr lang="en-US" sz="2000" dirty="0" err="1"/>
              <a:t>Remarcabil</a:t>
            </a:r>
            <a:r>
              <a:rPr lang="en-US" sz="2000" dirty="0"/>
              <a:t> </a:t>
            </a:r>
            <a:r>
              <a:rPr lang="en-US" sz="2000" dirty="0" err="1"/>
              <a:t>și</a:t>
            </a:r>
            <a:r>
              <a:rPr lang="en-US" sz="2000" dirty="0"/>
              <a:t> Manager De </a:t>
            </a:r>
            <a:r>
              <a:rPr lang="en-US" sz="2000" dirty="0" err="1"/>
              <a:t>Voluntariat</a:t>
            </a:r>
            <a:r>
              <a:rPr lang="en-US" sz="2000" dirty="0"/>
              <a:t> </a:t>
            </a:r>
            <a:r>
              <a:rPr lang="en-US" sz="2000" dirty="0" err="1"/>
              <a:t>Remarcabil</a:t>
            </a:r>
            <a:r>
              <a:rPr lang="en-US" dirty="0"/>
              <a:t>. </a:t>
            </a:r>
          </a:p>
          <a:p>
            <a:r>
              <a:rPr lang="en-US" dirty="0">
                <a:hlinkClick r:id="rId2"/>
              </a:rPr>
              <a:t>About the Awards Categories – Volunteer Ireland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43575" y="1196462"/>
            <a:ext cx="6200776" cy="857158"/>
          </a:xfrm>
        </p:spPr>
        <p:txBody>
          <a:bodyPr>
            <a:normAutofit fontScale="92500"/>
          </a:bodyPr>
          <a:lstStyle/>
          <a:p>
            <a:r>
              <a:rPr lang="en-IE" dirty="0" err="1"/>
              <a:t>Premiul</a:t>
            </a:r>
            <a:r>
              <a:rPr lang="en-IE" dirty="0"/>
              <a:t> Volunteer Ireland - </a:t>
            </a:r>
            <a:r>
              <a:rPr lang="en-IE" dirty="0" err="1"/>
              <a:t>Irlanda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Introducerea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premiilor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modalitate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excelentă</a:t>
            </a:r>
            <a:r>
              <a:rPr lang="en-IE" sz="2400" dirty="0">
                <a:solidFill>
                  <a:schemeClr val="bg1"/>
                </a:solidFill>
              </a:rPr>
              <a:t> de a </a:t>
            </a:r>
            <a:r>
              <a:rPr lang="en-IE" sz="2400" dirty="0" err="1">
                <a:solidFill>
                  <a:schemeClr val="bg1"/>
                </a:solidFill>
              </a:rPr>
              <a:t>ajuta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să</a:t>
            </a:r>
            <a:r>
              <a:rPr lang="en-IE" sz="2400" dirty="0">
                <a:solidFill>
                  <a:schemeClr val="bg1"/>
                </a:solidFill>
              </a:rPr>
              <a:t> fie </a:t>
            </a:r>
            <a:r>
              <a:rPr lang="en-IE" sz="2400" dirty="0" err="1">
                <a:solidFill>
                  <a:schemeClr val="bg1"/>
                </a:solidFill>
              </a:rPr>
              <a:t>recunoscută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succesele</a:t>
            </a:r>
            <a:r>
              <a:rPr lang="en-IE" sz="2400" dirty="0">
                <a:solidFill>
                  <a:schemeClr val="bg1"/>
                </a:solidFill>
              </a:rPr>
              <a:t> sale</a:t>
            </a:r>
          </a:p>
        </p:txBody>
      </p:sp>
      <p:pic>
        <p:nvPicPr>
          <p:cNvPr id="11" name="Picture Placeholder 10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C707FA25-C7F5-46C5-96A3-4000F1B118D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A59FC29E-9582-4362-B264-1D9ECCB758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0559" y="1196462"/>
            <a:ext cx="2116867" cy="1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33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398708" y="1594530"/>
            <a:ext cx="7811819" cy="4806261"/>
          </a:xfrm>
        </p:spPr>
        <p:txBody>
          <a:bodyPr/>
          <a:lstStyle/>
          <a:p>
            <a:pPr marL="0" lvl="0" indent="0">
              <a:buNone/>
            </a:pPr>
            <a:r>
              <a:rPr lang="pt-BR" dirty="0"/>
              <a:t>Procesul de evaluare vă poate ajuta să descoperiți:</a:t>
            </a:r>
            <a:endParaRPr lang="en-IE" dirty="0"/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6D6E6C"/>
                </a:solidFill>
              </a:rPr>
              <a:t>ce </a:t>
            </a:r>
            <a:r>
              <a:rPr lang="fr-FR" dirty="0" err="1">
                <a:solidFill>
                  <a:srgbClr val="6D6E6C"/>
                </a:solidFill>
              </a:rPr>
              <a:t>funcționează</a:t>
            </a:r>
            <a:r>
              <a:rPr lang="fr-FR" dirty="0">
                <a:solidFill>
                  <a:srgbClr val="6D6E6C"/>
                </a:solidFill>
              </a:rPr>
              <a:t> </a:t>
            </a:r>
            <a:r>
              <a:rPr lang="fr-FR" dirty="0" err="1">
                <a:solidFill>
                  <a:srgbClr val="6D6E6C"/>
                </a:solidFill>
              </a:rPr>
              <a:t>și</a:t>
            </a:r>
            <a:r>
              <a:rPr lang="fr-FR" dirty="0">
                <a:solidFill>
                  <a:srgbClr val="6D6E6C"/>
                </a:solidFill>
              </a:rPr>
              <a:t> de ce a </a:t>
            </a:r>
            <a:r>
              <a:rPr lang="fr-FR" dirty="0" err="1">
                <a:solidFill>
                  <a:srgbClr val="6D6E6C"/>
                </a:solidFill>
              </a:rPr>
              <a:t>functionat</a:t>
            </a:r>
            <a:r>
              <a:rPr lang="en-IE" dirty="0">
                <a:solidFill>
                  <a:srgbClr val="6D6E6C"/>
                </a:solidFill>
              </a:rPr>
              <a:t>;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6D6E6C"/>
                </a:solidFill>
              </a:rPr>
              <a:t>ceea</a:t>
            </a:r>
            <a:r>
              <a:rPr lang="fr-FR" dirty="0">
                <a:solidFill>
                  <a:srgbClr val="6D6E6C"/>
                </a:solidFill>
              </a:rPr>
              <a:t> ce nu a </a:t>
            </a:r>
            <a:r>
              <a:rPr lang="fr-FR" dirty="0" err="1">
                <a:solidFill>
                  <a:srgbClr val="6D6E6C"/>
                </a:solidFill>
              </a:rPr>
              <a:t>funcționat</a:t>
            </a:r>
            <a:r>
              <a:rPr lang="fr-FR" dirty="0">
                <a:solidFill>
                  <a:srgbClr val="6D6E6C"/>
                </a:solidFill>
              </a:rPr>
              <a:t> </a:t>
            </a:r>
            <a:r>
              <a:rPr lang="fr-FR" dirty="0" err="1">
                <a:solidFill>
                  <a:srgbClr val="6D6E6C"/>
                </a:solidFill>
              </a:rPr>
              <a:t>și</a:t>
            </a:r>
            <a:r>
              <a:rPr lang="fr-FR" dirty="0">
                <a:solidFill>
                  <a:srgbClr val="6D6E6C"/>
                </a:solidFill>
              </a:rPr>
              <a:t> de ce</a:t>
            </a:r>
            <a:r>
              <a:rPr lang="en-IE" dirty="0">
                <a:solidFill>
                  <a:srgbClr val="6D6E6C"/>
                </a:solidFill>
              </a:rPr>
              <a:t>;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IE" dirty="0" err="1">
                <a:solidFill>
                  <a:srgbClr val="6D6E6C"/>
                </a:solidFill>
              </a:rPr>
              <a:t>ceea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ce</a:t>
            </a:r>
            <a:r>
              <a:rPr lang="en-IE" dirty="0">
                <a:solidFill>
                  <a:srgbClr val="6D6E6C"/>
                </a:solidFill>
              </a:rPr>
              <a:t> s-a </a:t>
            </a:r>
            <a:r>
              <a:rPr lang="en-IE" dirty="0" err="1">
                <a:solidFill>
                  <a:srgbClr val="6D6E6C"/>
                </a:solidFill>
              </a:rPr>
              <a:t>făcut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pentru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cei</a:t>
            </a:r>
            <a:r>
              <a:rPr lang="en-IE" dirty="0">
                <a:solidFill>
                  <a:srgbClr val="6D6E6C"/>
                </a:solidFill>
              </a:rPr>
              <a:t> care </a:t>
            </a:r>
            <a:r>
              <a:rPr lang="en-IE" dirty="0" err="1">
                <a:solidFill>
                  <a:srgbClr val="6D6E6C"/>
                </a:solidFill>
              </a:rPr>
              <a:t>participă</a:t>
            </a:r>
            <a:r>
              <a:rPr lang="en-IE" dirty="0">
                <a:solidFill>
                  <a:srgbClr val="6D6E6C"/>
                </a:solidFill>
              </a:rPr>
              <a:t>;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IE" dirty="0" err="1">
                <a:solidFill>
                  <a:srgbClr val="6D6E6C"/>
                </a:solidFill>
              </a:rPr>
              <a:t>ce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diferență</a:t>
            </a:r>
            <a:r>
              <a:rPr lang="en-IE" dirty="0">
                <a:solidFill>
                  <a:srgbClr val="6D6E6C"/>
                </a:solidFill>
              </a:rPr>
              <a:t> a </a:t>
            </a:r>
            <a:r>
              <a:rPr lang="en-IE" dirty="0" err="1">
                <a:solidFill>
                  <a:srgbClr val="6D6E6C"/>
                </a:solidFill>
              </a:rPr>
              <a:t>făcut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pentru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indivizi</a:t>
            </a:r>
            <a:r>
              <a:rPr lang="en-IE" dirty="0">
                <a:solidFill>
                  <a:srgbClr val="6D6E6C"/>
                </a:solidFill>
              </a:rPr>
              <a:t>, </a:t>
            </a:r>
            <a:r>
              <a:rPr lang="en-IE" dirty="0" err="1">
                <a:solidFill>
                  <a:srgbClr val="6D6E6C"/>
                </a:solidFill>
              </a:rPr>
              <a:t>ce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vizează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grupurile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și</a:t>
            </a:r>
            <a:r>
              <a:rPr lang="en-IE" dirty="0">
                <a:solidFill>
                  <a:srgbClr val="6D6E6C"/>
                </a:solidFill>
              </a:rPr>
              <a:t>, </a:t>
            </a:r>
            <a:r>
              <a:rPr lang="en-IE" dirty="0" err="1">
                <a:solidFill>
                  <a:srgbClr val="6D6E6C"/>
                </a:solidFill>
              </a:rPr>
              <a:t>desigur</a:t>
            </a:r>
            <a:r>
              <a:rPr lang="en-IE" dirty="0">
                <a:solidFill>
                  <a:srgbClr val="6D6E6C"/>
                </a:solidFill>
              </a:rPr>
              <a:t>, </a:t>
            </a:r>
            <a:r>
              <a:rPr lang="en-IE" dirty="0" err="1">
                <a:solidFill>
                  <a:srgbClr val="6D6E6C"/>
                </a:solidFill>
              </a:rPr>
              <a:t>comunitatea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mai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largă</a:t>
            </a:r>
            <a:r>
              <a:rPr lang="en-IE" dirty="0">
                <a:solidFill>
                  <a:srgbClr val="6D6E6C"/>
                </a:solidFill>
              </a:rPr>
              <a:t>;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IE" dirty="0" err="1">
                <a:solidFill>
                  <a:srgbClr val="6D6E6C"/>
                </a:solidFill>
              </a:rPr>
              <a:t>ceea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ce</a:t>
            </a:r>
            <a:r>
              <a:rPr lang="en-IE" dirty="0">
                <a:solidFill>
                  <a:srgbClr val="6D6E6C"/>
                </a:solidFill>
              </a:rPr>
              <a:t> a </a:t>
            </a:r>
            <a:r>
              <a:rPr lang="en-IE" dirty="0" err="1">
                <a:solidFill>
                  <a:srgbClr val="6D6E6C"/>
                </a:solidFill>
              </a:rPr>
              <a:t>fost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învățat</a:t>
            </a:r>
            <a:r>
              <a:rPr lang="en-IE" dirty="0">
                <a:solidFill>
                  <a:srgbClr val="6D6E6C"/>
                </a:solidFill>
              </a:rPr>
              <a:t> de </a:t>
            </a:r>
            <a:r>
              <a:rPr lang="en-IE" dirty="0" err="1">
                <a:solidFill>
                  <a:srgbClr val="6D6E6C"/>
                </a:solidFill>
              </a:rPr>
              <a:t>către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organizația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comunitară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și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voluntari</a:t>
            </a:r>
            <a:r>
              <a:rPr lang="en-IE" dirty="0">
                <a:solidFill>
                  <a:srgbClr val="6D6E6C"/>
                </a:solidFill>
              </a:rPr>
              <a:t>;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IE" dirty="0" err="1">
                <a:solidFill>
                  <a:srgbClr val="6D6E6C"/>
                </a:solidFill>
              </a:rPr>
              <a:t>modul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în</a:t>
            </a:r>
            <a:r>
              <a:rPr lang="en-IE" dirty="0">
                <a:solidFill>
                  <a:srgbClr val="6D6E6C"/>
                </a:solidFill>
              </a:rPr>
              <a:t> care </a:t>
            </a:r>
            <a:r>
              <a:rPr lang="en-IE" dirty="0" err="1">
                <a:solidFill>
                  <a:srgbClr val="6D6E6C"/>
                </a:solidFill>
              </a:rPr>
              <a:t>banii</a:t>
            </a:r>
            <a:r>
              <a:rPr lang="en-IE" dirty="0">
                <a:solidFill>
                  <a:srgbClr val="6D6E6C"/>
                </a:solidFill>
              </a:rPr>
              <a:t> au </a:t>
            </a:r>
            <a:r>
              <a:rPr lang="en-IE" dirty="0" err="1">
                <a:solidFill>
                  <a:srgbClr val="6D6E6C"/>
                </a:solidFill>
              </a:rPr>
              <a:t>fost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folosiți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în</a:t>
            </a:r>
            <a:r>
              <a:rPr lang="en-IE" dirty="0">
                <a:solidFill>
                  <a:srgbClr val="6D6E6C"/>
                </a:solidFill>
              </a:rPr>
              <a:t> mod util;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6D6E6C"/>
                </a:solidFill>
              </a:rPr>
              <a:t>ceea ce ai face diferit data viitoare;</a:t>
            </a:r>
            <a:endParaRPr lang="en-IE" dirty="0">
              <a:solidFill>
                <a:srgbClr val="6D6E6C"/>
              </a:solidFill>
            </a:endParaRP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IE" dirty="0">
                <a:solidFill>
                  <a:srgbClr val="6D6E6C"/>
                </a:solidFill>
              </a:rPr>
              <a:t>Care sunt </a:t>
            </a:r>
            <a:r>
              <a:rPr lang="en-IE" dirty="0" err="1">
                <a:solidFill>
                  <a:srgbClr val="6D6E6C"/>
                </a:solidFill>
              </a:rPr>
              <a:t>impactul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asupra</a:t>
            </a:r>
            <a:r>
              <a:rPr lang="en-IE" dirty="0">
                <a:solidFill>
                  <a:srgbClr val="6D6E6C"/>
                </a:solidFill>
              </a:rPr>
              <a:t> </a:t>
            </a:r>
            <a:r>
              <a:rPr lang="en-IE" dirty="0" err="1">
                <a:solidFill>
                  <a:srgbClr val="6D6E6C"/>
                </a:solidFill>
              </a:rPr>
              <a:t>comunității</a:t>
            </a:r>
            <a:r>
              <a:rPr lang="en-IE" dirty="0">
                <a:solidFill>
                  <a:srgbClr val="6D6E6C"/>
                </a:solidFill>
              </a:rPr>
              <a:t>/</a:t>
            </a:r>
            <a:r>
              <a:rPr lang="en-IE" dirty="0" err="1">
                <a:solidFill>
                  <a:srgbClr val="6D6E6C"/>
                </a:solidFill>
              </a:rPr>
              <a:t>regiunii</a:t>
            </a:r>
            <a:r>
              <a:rPr lang="en-IE" dirty="0">
                <a:solidFill>
                  <a:srgbClr val="6D6E6C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68BBAF"/>
                </a:solidFill>
              </a:rPr>
              <a:t>CE ESTE EVALUAREA?</a:t>
            </a:r>
            <a:endParaRPr lang="en-US" dirty="0">
              <a:solidFill>
                <a:srgbClr val="68BBA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98709" y="1294107"/>
            <a:ext cx="11391509" cy="0"/>
          </a:xfrm>
          <a:prstGeom prst="line">
            <a:avLst/>
          </a:prstGeom>
          <a:ln>
            <a:solidFill>
              <a:srgbClr val="7F41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429370F-C93B-47ED-AB11-0D5D20A0D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527" y="1961519"/>
            <a:ext cx="398147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991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8"/>
            <a:ext cx="6467475" cy="3631644"/>
          </a:xfrm>
        </p:spPr>
        <p:txBody>
          <a:bodyPr/>
          <a:lstStyle/>
          <a:p>
            <a:r>
              <a:rPr lang="en-US" dirty="0"/>
              <a:t>Community Hero Award </a:t>
            </a:r>
            <a:r>
              <a:rPr lang="en-US" dirty="0" err="1"/>
              <a:t>este</a:t>
            </a:r>
            <a:r>
              <a:rPr lang="en-US" dirty="0"/>
              <a:t> un </a:t>
            </a:r>
            <a:r>
              <a:rPr lang="en-US" dirty="0" err="1"/>
              <a:t>premiu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întreaga</a:t>
            </a:r>
            <a:r>
              <a:rPr lang="en-US" dirty="0"/>
              <a:t> </a:t>
            </a:r>
            <a:r>
              <a:rPr lang="en-US" dirty="0" err="1"/>
              <a:t>carieră</a:t>
            </a:r>
            <a:r>
              <a:rPr lang="en-US" dirty="0"/>
              <a:t>, care </a:t>
            </a:r>
            <a:r>
              <a:rPr lang="en-US" dirty="0" err="1"/>
              <a:t>onorează</a:t>
            </a:r>
            <a:r>
              <a:rPr lang="en-US" dirty="0"/>
              <a:t> un </a:t>
            </a:r>
            <a:r>
              <a:rPr lang="en-US" dirty="0" err="1"/>
              <a:t>voluntar</a:t>
            </a:r>
            <a:r>
              <a:rPr lang="en-US" dirty="0"/>
              <a:t> care – de-a </a:t>
            </a:r>
            <a:r>
              <a:rPr lang="en-US" dirty="0" err="1"/>
              <a:t>lungul</a:t>
            </a:r>
            <a:r>
              <a:rPr lang="en-US" dirty="0"/>
              <a:t> </a:t>
            </a:r>
            <a:r>
              <a:rPr lang="en-US" dirty="0" err="1"/>
              <a:t>vieții</a:t>
            </a:r>
            <a:r>
              <a:rPr lang="en-US" dirty="0"/>
              <a:t> – a </a:t>
            </a:r>
            <a:r>
              <a:rPr lang="en-US" dirty="0" err="1"/>
              <a:t>avut</a:t>
            </a:r>
            <a:r>
              <a:rPr lang="en-US" dirty="0"/>
              <a:t> o </a:t>
            </a:r>
            <a:r>
              <a:rPr lang="en-US" dirty="0" err="1"/>
              <a:t>contribuție</a:t>
            </a:r>
            <a:r>
              <a:rPr lang="en-US" dirty="0"/>
              <a:t> </a:t>
            </a:r>
            <a:r>
              <a:rPr lang="en-US" dirty="0" err="1"/>
              <a:t>extraordinară</a:t>
            </a:r>
            <a:r>
              <a:rPr lang="en-US" dirty="0"/>
              <a:t> la o </a:t>
            </a:r>
            <a:r>
              <a:rPr lang="en-US" dirty="0" err="1"/>
              <a:t>cauză</a:t>
            </a:r>
            <a:r>
              <a:rPr lang="en-US" dirty="0"/>
              <a:t> </a:t>
            </a:r>
            <a:r>
              <a:rPr lang="en-US" dirty="0" err="1"/>
              <a:t>bună</a:t>
            </a:r>
            <a:r>
              <a:rPr lang="en-US" dirty="0"/>
              <a:t>. </a:t>
            </a:r>
            <a:r>
              <a:rPr lang="en-US" dirty="0" err="1"/>
              <a:t>Acest</a:t>
            </a:r>
            <a:r>
              <a:rPr lang="en-US" dirty="0"/>
              <a:t> </a:t>
            </a:r>
            <a:r>
              <a:rPr lang="en-US" dirty="0" err="1"/>
              <a:t>premiu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o </a:t>
            </a:r>
            <a:r>
              <a:rPr lang="en-US" dirty="0" err="1"/>
              <a:t>colaborare</a:t>
            </a:r>
            <a:r>
              <a:rPr lang="en-US" dirty="0"/>
              <a:t> </a:t>
            </a:r>
            <a:r>
              <a:rPr lang="en-US" dirty="0" err="1"/>
              <a:t>unică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Premiile</a:t>
            </a:r>
            <a:r>
              <a:rPr lang="en-US" dirty="0"/>
              <a:t> Volunteer Ireland </a:t>
            </a:r>
            <a:r>
              <a:rPr lang="en-US" dirty="0" err="1"/>
              <a:t>și</a:t>
            </a:r>
            <a:r>
              <a:rPr lang="en-US" dirty="0"/>
              <a:t> The Wheel's Charity Impact Awards. </a:t>
            </a:r>
            <a:r>
              <a:rPr lang="en-US" dirty="0" err="1"/>
              <a:t>Scopul</a:t>
            </a:r>
            <a:r>
              <a:rPr lang="en-US" dirty="0"/>
              <a:t> </a:t>
            </a:r>
            <a:r>
              <a:rPr lang="en-US" dirty="0" err="1"/>
              <a:t>său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de a </a:t>
            </a:r>
            <a:r>
              <a:rPr lang="en-US" dirty="0" err="1"/>
              <a:t>promova</a:t>
            </a:r>
            <a:r>
              <a:rPr lang="en-US" dirty="0"/>
              <a:t> </a:t>
            </a:r>
            <a:r>
              <a:rPr lang="en-US" dirty="0" err="1"/>
              <a:t>acele</a:t>
            </a:r>
            <a:r>
              <a:rPr lang="en-US" dirty="0"/>
              <a:t> </a:t>
            </a:r>
            <a:r>
              <a:rPr lang="en-US" dirty="0" err="1"/>
              <a:t>persoane</a:t>
            </a:r>
            <a:r>
              <a:rPr lang="en-US" dirty="0"/>
              <a:t> </a:t>
            </a:r>
            <a:r>
              <a:rPr lang="en-US" dirty="0" err="1"/>
              <a:t>remarcabile</a:t>
            </a:r>
            <a:r>
              <a:rPr lang="en-US" dirty="0"/>
              <a:t> care, an de an, </a:t>
            </a:r>
            <a:r>
              <a:rPr lang="en-US" dirty="0" err="1"/>
              <a:t>își</a:t>
            </a:r>
            <a:r>
              <a:rPr lang="en-US" dirty="0"/>
              <a:t> </a:t>
            </a:r>
            <a:r>
              <a:rPr lang="en-US" dirty="0" err="1"/>
              <a:t>dedică</a:t>
            </a:r>
            <a:r>
              <a:rPr lang="en-US" dirty="0"/>
              <a:t> </a:t>
            </a:r>
            <a:r>
              <a:rPr lang="en-US" dirty="0" err="1"/>
              <a:t>timpul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energia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sprijini</a:t>
            </a:r>
            <a:r>
              <a:rPr lang="en-US" dirty="0"/>
              <a:t> o </a:t>
            </a:r>
            <a:r>
              <a:rPr lang="en-US" dirty="0" err="1"/>
              <a:t>organizație</a:t>
            </a:r>
            <a:r>
              <a:rPr lang="en-US" dirty="0"/>
              <a:t>, un club </a:t>
            </a:r>
            <a:r>
              <a:rPr lang="en-US" dirty="0" err="1"/>
              <a:t>sau</a:t>
            </a:r>
            <a:r>
              <a:rPr lang="en-US" dirty="0"/>
              <a:t> o </a:t>
            </a:r>
            <a:r>
              <a:rPr lang="en-US" dirty="0" err="1"/>
              <a:t>asociație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voluntară</a:t>
            </a:r>
            <a:r>
              <a:rPr lang="en-US" dirty="0"/>
              <a:t>. </a:t>
            </a:r>
            <a:r>
              <a:rPr lang="en-US" dirty="0">
                <a:hlinkClick r:id="rId2"/>
              </a:rPr>
              <a:t>Community Hero Award – Charity Impact Awards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43575" y="1196462"/>
            <a:ext cx="6200776" cy="857158"/>
          </a:xfrm>
        </p:spPr>
        <p:txBody>
          <a:bodyPr>
            <a:normAutofit fontScale="92500"/>
          </a:bodyPr>
          <a:lstStyle/>
          <a:p>
            <a:r>
              <a:rPr lang="en-IE" dirty="0"/>
              <a:t>Community Hero Award - </a:t>
            </a:r>
            <a:r>
              <a:rPr lang="en-IE" dirty="0" err="1"/>
              <a:t>Irlanda</a:t>
            </a:r>
            <a:endParaRPr lang="en-I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Introducerea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premiilor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modalitate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excelentă</a:t>
            </a:r>
            <a:r>
              <a:rPr lang="en-IE" sz="2400" dirty="0">
                <a:solidFill>
                  <a:schemeClr val="bg1"/>
                </a:solidFill>
              </a:rPr>
              <a:t> de a </a:t>
            </a:r>
            <a:r>
              <a:rPr lang="en-IE" sz="2400" dirty="0" err="1">
                <a:solidFill>
                  <a:schemeClr val="bg1"/>
                </a:solidFill>
              </a:rPr>
              <a:t>ajuta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să</a:t>
            </a:r>
            <a:r>
              <a:rPr lang="en-IE" sz="2400" dirty="0">
                <a:solidFill>
                  <a:schemeClr val="bg1"/>
                </a:solidFill>
              </a:rPr>
              <a:t> fie </a:t>
            </a:r>
            <a:r>
              <a:rPr lang="en-IE" sz="2400" dirty="0" err="1">
                <a:solidFill>
                  <a:schemeClr val="bg1"/>
                </a:solidFill>
              </a:rPr>
              <a:t>recunoscută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succesele</a:t>
            </a:r>
            <a:r>
              <a:rPr lang="en-IE" sz="2400" dirty="0">
                <a:solidFill>
                  <a:schemeClr val="bg1"/>
                </a:solidFill>
              </a:rPr>
              <a:t> sale</a:t>
            </a:r>
          </a:p>
        </p:txBody>
      </p:sp>
      <p:pic>
        <p:nvPicPr>
          <p:cNvPr id="8" name="Picture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2792F3D-D718-49CA-9A63-64E0AEEAC21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E50022A8-38ED-4974-937B-BB9B0808CC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40559" y="1196462"/>
            <a:ext cx="2116867" cy="1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07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5B510-5BE3-4C67-B9EB-EF88823685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24525" y="1881188"/>
            <a:ext cx="6467475" cy="3631644"/>
          </a:xfrm>
        </p:spPr>
        <p:txBody>
          <a:bodyPr/>
          <a:lstStyle/>
          <a:p>
            <a:r>
              <a:rPr lang="en-US" dirty="0"/>
              <a:t>The Community Hero Award is a lifetime achievement award </a:t>
            </a:r>
            <a:r>
              <a:rPr lang="en-US" dirty="0" err="1"/>
              <a:t>honouring</a:t>
            </a:r>
            <a:r>
              <a:rPr lang="en-US" dirty="0"/>
              <a:t> a volunteer who has – over the course of their life – made an extraordinary contribution to a good cause. This award is a unique collaboration between the Volunteer Ireland Awards and The Wheel’s Charity Impact Awards. It aims to shine a light on those remarkable individuals who, year after year, dedicate their time and energy to supporting a community and voluntary </a:t>
            </a:r>
            <a:r>
              <a:rPr lang="en-US" dirty="0" err="1"/>
              <a:t>organisation</a:t>
            </a:r>
            <a:r>
              <a:rPr lang="en-US" dirty="0"/>
              <a:t>, club or association. </a:t>
            </a:r>
            <a:r>
              <a:rPr lang="en-US" dirty="0">
                <a:hlinkClick r:id="rId2"/>
              </a:rPr>
              <a:t>Community Hero Award – Charity Impact Awards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DB9-43D8-4156-9BAB-632EFDA5BB6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743574" y="1025012"/>
            <a:ext cx="6448425" cy="857158"/>
          </a:xfrm>
        </p:spPr>
        <p:txBody>
          <a:bodyPr>
            <a:normAutofit fontScale="92500" lnSpcReduction="20000"/>
          </a:bodyPr>
          <a:lstStyle/>
          <a:p>
            <a:r>
              <a:rPr lang="en-IE" dirty="0"/>
              <a:t>British Citizen Awards for Community -  UK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BA6F7-8173-4ED1-8E5F-A7DA79B40E50}"/>
              </a:ext>
            </a:extLst>
          </p:cNvPr>
          <p:cNvSpPr txBox="1"/>
          <p:nvPr/>
        </p:nvSpPr>
        <p:spPr>
          <a:xfrm>
            <a:off x="0" y="96237"/>
            <a:ext cx="119443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 err="1">
                <a:solidFill>
                  <a:schemeClr val="bg1"/>
                </a:solidFill>
              </a:rPr>
              <a:t>Introducerea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premiilor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este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modalitate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excelentă</a:t>
            </a:r>
            <a:r>
              <a:rPr lang="en-IE" sz="2400" dirty="0">
                <a:solidFill>
                  <a:schemeClr val="bg1"/>
                </a:solidFill>
              </a:rPr>
              <a:t> de a </a:t>
            </a:r>
            <a:r>
              <a:rPr lang="en-IE" sz="2400" dirty="0" err="1">
                <a:solidFill>
                  <a:schemeClr val="bg1"/>
                </a:solidFill>
              </a:rPr>
              <a:t>ajuta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comunitatea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să</a:t>
            </a:r>
            <a:r>
              <a:rPr lang="en-IE" sz="2400" dirty="0">
                <a:solidFill>
                  <a:schemeClr val="bg1"/>
                </a:solidFill>
              </a:rPr>
              <a:t> fie </a:t>
            </a:r>
            <a:r>
              <a:rPr lang="en-IE" sz="2400" dirty="0" err="1">
                <a:solidFill>
                  <a:schemeClr val="bg1"/>
                </a:solidFill>
              </a:rPr>
              <a:t>recunoscută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succesele</a:t>
            </a:r>
            <a:r>
              <a:rPr lang="en-IE" sz="2400" dirty="0">
                <a:solidFill>
                  <a:schemeClr val="bg1"/>
                </a:solidFill>
              </a:rPr>
              <a:t> sale</a:t>
            </a:r>
          </a:p>
        </p:txBody>
      </p:sp>
      <p:pic>
        <p:nvPicPr>
          <p:cNvPr id="13" name="Picture Placeholder 12" descr="Text&#10;&#10;Description automatically generated">
            <a:extLst>
              <a:ext uri="{FF2B5EF4-FFF2-40B4-BE49-F238E27FC236}">
                <a16:creationId xmlns:a16="http://schemas.microsoft.com/office/drawing/2014/main" id="{263E0279-F4BA-45E5-A156-F71BC4FABA3C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B25AA6A4-3C3D-4024-80C1-14C91C216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27171" y="1257300"/>
            <a:ext cx="1991705" cy="11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51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0DD1C4-85DB-4D0E-8DBB-8D35FB67E8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2508" y="4260559"/>
            <a:ext cx="11545518" cy="1730666"/>
          </a:xfrm>
        </p:spPr>
        <p:txBody>
          <a:bodyPr>
            <a:normAutofit/>
          </a:bodyPr>
          <a:lstStyle/>
          <a:p>
            <a:r>
              <a:rPr lang="en-IE" dirty="0" err="1"/>
              <a:t>Să</a:t>
            </a:r>
            <a:r>
              <a:rPr lang="en-IE" dirty="0"/>
              <a:t> </a:t>
            </a:r>
            <a:r>
              <a:rPr lang="en-IE" dirty="0" err="1"/>
              <a:t>te</a:t>
            </a:r>
            <a:r>
              <a:rPr lang="en-IE" dirty="0"/>
              <a:t> </a:t>
            </a:r>
            <a:r>
              <a:rPr lang="en-IE" dirty="0" err="1"/>
              <a:t>bazezi</a:t>
            </a:r>
            <a:r>
              <a:rPr lang="en-IE" dirty="0"/>
              <a:t> pe </a:t>
            </a:r>
            <a:r>
              <a:rPr lang="en-IE" dirty="0" err="1"/>
              <a:t>succesul</a:t>
            </a:r>
            <a:r>
              <a:rPr lang="en-IE" dirty="0"/>
              <a:t> </a:t>
            </a:r>
            <a:r>
              <a:rPr lang="en-IE" dirty="0" err="1"/>
              <a:t>tău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să-ți</a:t>
            </a:r>
            <a:r>
              <a:rPr lang="en-IE" dirty="0"/>
              <a:t> </a:t>
            </a:r>
            <a:r>
              <a:rPr lang="en-IE" dirty="0" err="1"/>
              <a:t>remodelezi</a:t>
            </a:r>
            <a:r>
              <a:rPr lang="en-IE" dirty="0"/>
              <a:t> </a:t>
            </a:r>
            <a:r>
              <a:rPr lang="en-IE" dirty="0" err="1"/>
              <a:t>proiectele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r>
              <a:rPr lang="en-IE" dirty="0"/>
              <a:t> a </a:t>
            </a:r>
            <a:r>
              <a:rPr lang="en-IE" dirty="0" err="1"/>
              <a:t>comunității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o </a:t>
            </a:r>
            <a:r>
              <a:rPr lang="en-IE" dirty="0" err="1"/>
              <a:t>lume</a:t>
            </a:r>
            <a:r>
              <a:rPr lang="en-IE" dirty="0"/>
              <a:t> post COVID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1380-6FA3-4E01-8A87-8223993449D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2508" y="3158505"/>
            <a:ext cx="11545518" cy="1119830"/>
          </a:xfrm>
        </p:spPr>
        <p:txBody>
          <a:bodyPr/>
          <a:lstStyle/>
          <a:p>
            <a:r>
              <a:rPr lang="en-IE" sz="4800" dirty="0"/>
              <a:t>SECȚIUNEA A PATRA: PLANIFICAREA VIITORULUI</a:t>
            </a:r>
          </a:p>
        </p:txBody>
      </p:sp>
      <p:pic>
        <p:nvPicPr>
          <p:cNvPr id="7" name="Picture Placeholder 6" descr="Vintage bike parked on country road at sunset">
            <a:extLst>
              <a:ext uri="{FF2B5EF4-FFF2-40B4-BE49-F238E27FC236}">
                <a16:creationId xmlns:a16="http://schemas.microsoft.com/office/drawing/2014/main" id="{5598C25D-E3B4-4DB1-BFF1-783AA8858BD7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35462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E889F1-8606-465B-BBEA-7CE1D0E619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9746" y="352425"/>
            <a:ext cx="5453055" cy="1322617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solidFill>
                  <a:schemeClr val="bg1"/>
                </a:solidFill>
              </a:rPr>
              <a:t>Poate o criză să devină o oportunitate atunci când iti planifici viitorul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en-IE" dirty="0">
              <a:solidFill>
                <a:schemeClr val="bg1"/>
              </a:solidFill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7F248-5B38-4CBF-B96E-F05FAC3996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4971" y="2006393"/>
            <a:ext cx="6664954" cy="3947440"/>
          </a:xfrm>
        </p:spPr>
        <p:txBody>
          <a:bodyPr/>
          <a:lstStyle/>
          <a:p>
            <a:pPr algn="l"/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pandemia</a:t>
            </a:r>
            <a:r>
              <a:rPr lang="en-US" dirty="0"/>
              <a:t> Covid-19,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proiecte</a:t>
            </a:r>
            <a:r>
              <a:rPr lang="en-US" dirty="0"/>
              <a:t> de </a:t>
            </a:r>
            <a:r>
              <a:rPr lang="en-US" dirty="0" err="1"/>
              <a:t>regenerare</a:t>
            </a:r>
            <a:r>
              <a:rPr lang="en-US" dirty="0"/>
              <a:t> </a:t>
            </a:r>
            <a:r>
              <a:rPr lang="en-US" dirty="0" err="1"/>
              <a:t>comunitară</a:t>
            </a:r>
            <a:r>
              <a:rPr lang="en-US" dirty="0"/>
              <a:t> au </a:t>
            </a:r>
            <a:r>
              <a:rPr lang="en-US" dirty="0" err="1"/>
              <a:t>intrat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 de </a:t>
            </a:r>
            <a:r>
              <a:rPr lang="en-US" dirty="0" err="1"/>
              <a:t>criză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supraviețuire</a:t>
            </a:r>
            <a:r>
              <a:rPr lang="en-US" dirty="0"/>
              <a:t>. Dar </a:t>
            </a:r>
            <a:r>
              <a:rPr lang="en-US" dirty="0" err="1"/>
              <a:t>acum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, de </a:t>
            </a:r>
            <a:r>
              <a:rPr lang="en-US" dirty="0" err="1"/>
              <a:t>asemenea</a:t>
            </a:r>
            <a:r>
              <a:rPr lang="en-US" dirty="0"/>
              <a:t>, </a:t>
            </a:r>
            <a:r>
              <a:rPr lang="en-US" dirty="0" err="1"/>
              <a:t>momentul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se </a:t>
            </a:r>
            <a:r>
              <a:rPr lang="en-US" dirty="0" err="1"/>
              <a:t>gândească</a:t>
            </a:r>
            <a:r>
              <a:rPr lang="en-US" dirty="0"/>
              <a:t> la </a:t>
            </a:r>
            <a:r>
              <a:rPr lang="en-US" dirty="0" err="1"/>
              <a:t>viitor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la </a:t>
            </a:r>
            <a:r>
              <a:rPr lang="en-US" dirty="0" err="1"/>
              <a:t>faza</a:t>
            </a:r>
            <a:r>
              <a:rPr lang="en-US" dirty="0"/>
              <a:t> de </a:t>
            </a:r>
            <a:r>
              <a:rPr lang="en-US" dirty="0" err="1"/>
              <a:t>recuperare</a:t>
            </a:r>
            <a:r>
              <a:rPr lang="en-US" dirty="0"/>
              <a:t>. 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următorii</a:t>
            </a:r>
            <a:r>
              <a:rPr lang="en-US" dirty="0"/>
              <a:t> ani, </a:t>
            </a:r>
            <a:r>
              <a:rPr lang="en-US" dirty="0" err="1"/>
              <a:t>vor</a:t>
            </a:r>
            <a:r>
              <a:rPr lang="en-US" dirty="0"/>
              <a:t> </a:t>
            </a:r>
            <a:r>
              <a:rPr lang="en-US" dirty="0" err="1"/>
              <a:t>exista</a:t>
            </a:r>
            <a:r>
              <a:rPr lang="en-US" dirty="0"/>
              <a:t> </a:t>
            </a:r>
            <a:r>
              <a:rPr lang="en-US" dirty="0" err="1"/>
              <a:t>noi</a:t>
            </a:r>
            <a:r>
              <a:rPr lang="en-US" dirty="0"/>
              <a:t> </a:t>
            </a:r>
            <a:r>
              <a:rPr lang="en-US" dirty="0" err="1"/>
              <a:t>nevoi</a:t>
            </a:r>
            <a:r>
              <a:rPr lang="en-US" dirty="0"/>
              <a:t> din </a:t>
            </a:r>
            <a:r>
              <a:rPr lang="en-US" dirty="0" err="1"/>
              <a:t>partea</a:t>
            </a:r>
            <a:r>
              <a:rPr lang="en-US" dirty="0"/>
              <a:t> </a:t>
            </a:r>
            <a:r>
              <a:rPr lang="en-US" dirty="0" err="1"/>
              <a:t>comunităților</a:t>
            </a:r>
            <a:r>
              <a:rPr lang="en-US" dirty="0"/>
              <a:t> </a:t>
            </a:r>
            <a:r>
              <a:rPr lang="en-US" dirty="0" err="1"/>
              <a:t>noastre</a:t>
            </a:r>
            <a:r>
              <a:rPr lang="en-US" dirty="0"/>
              <a:t>, </a:t>
            </a:r>
            <a:r>
              <a:rPr lang="en-US" dirty="0" err="1"/>
              <a:t>iar</a:t>
            </a:r>
            <a:r>
              <a:rPr lang="en-US" dirty="0"/>
              <a:t> </a:t>
            </a:r>
            <a:r>
              <a:rPr lang="en-US" dirty="0" err="1"/>
              <a:t>necesitatea</a:t>
            </a:r>
            <a:r>
              <a:rPr lang="en-US" dirty="0"/>
              <a:t> de a </a:t>
            </a:r>
            <a:r>
              <a:rPr lang="en-US" dirty="0" err="1"/>
              <a:t>regandi</a:t>
            </a:r>
            <a:r>
              <a:rPr lang="en-US" dirty="0"/>
              <a:t> </a:t>
            </a:r>
            <a:r>
              <a:rPr lang="en-US" dirty="0" err="1"/>
              <a:t>serviciile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proiectele</a:t>
            </a:r>
            <a:r>
              <a:rPr lang="en-US" dirty="0"/>
              <a:t> </a:t>
            </a:r>
            <a:r>
              <a:rPr lang="en-US" dirty="0" err="1"/>
              <a:t>comunitare</a:t>
            </a:r>
            <a:r>
              <a:rPr lang="en-US" dirty="0"/>
              <a:t> </a:t>
            </a:r>
            <a:r>
              <a:rPr lang="en-US" dirty="0" err="1"/>
              <a:t>existente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fi </a:t>
            </a:r>
            <a:r>
              <a:rPr lang="en-US" dirty="0" err="1"/>
              <a:t>stringenta</a:t>
            </a:r>
            <a:r>
              <a:rPr lang="en-US" dirty="0"/>
              <a:t>. </a:t>
            </a:r>
          </a:p>
          <a:p>
            <a:pPr algn="l"/>
            <a:r>
              <a:rPr lang="en-US" b="1" dirty="0"/>
              <a:t>Economia </a:t>
            </a:r>
            <a:r>
              <a:rPr lang="en-US" b="1" dirty="0" err="1"/>
              <a:t>noastră</a:t>
            </a:r>
            <a:r>
              <a:rPr lang="en-US" b="1" dirty="0"/>
              <a:t> are </a:t>
            </a:r>
            <a:r>
              <a:rPr lang="en-US" b="1" dirty="0" err="1"/>
              <a:t>nevoie</a:t>
            </a:r>
            <a:r>
              <a:rPr lang="en-US" b="1" dirty="0"/>
              <a:t> de </a:t>
            </a:r>
            <a:r>
              <a:rPr lang="en-US" b="1" dirty="0" err="1"/>
              <a:t>grupuri</a:t>
            </a:r>
            <a:r>
              <a:rPr lang="en-US" b="1" dirty="0"/>
              <a:t> </a:t>
            </a:r>
            <a:r>
              <a:rPr lang="en-US" b="1" dirty="0" err="1"/>
              <a:t>comunitare</a:t>
            </a:r>
            <a:r>
              <a:rPr lang="en-US" b="1" dirty="0"/>
              <a:t> </a:t>
            </a:r>
            <a:r>
              <a:rPr lang="en-US" b="1" dirty="0" err="1"/>
              <a:t>puternice</a:t>
            </a:r>
            <a:r>
              <a:rPr lang="en-US" b="1" dirty="0"/>
              <a:t> </a:t>
            </a:r>
            <a:r>
              <a:rPr lang="en-US" b="1" dirty="0" err="1"/>
              <a:t>și</a:t>
            </a:r>
            <a:r>
              <a:rPr lang="en-US" b="1" dirty="0"/>
              <a:t> de </a:t>
            </a:r>
            <a:r>
              <a:rPr lang="en-US" b="1" dirty="0" err="1"/>
              <a:t>regenerare</a:t>
            </a:r>
            <a:r>
              <a:rPr lang="en-US" b="1" dirty="0"/>
              <a:t> </a:t>
            </a:r>
            <a:r>
              <a:rPr lang="en-US" b="1" dirty="0" err="1"/>
              <a:t>ascendentă</a:t>
            </a:r>
            <a:r>
              <a:rPr lang="en-US" b="1" dirty="0"/>
              <a:t> </a:t>
            </a:r>
            <a:r>
              <a:rPr lang="en-US" b="1" dirty="0" err="1"/>
              <a:t>acum</a:t>
            </a:r>
            <a:r>
              <a:rPr lang="en-US" b="1" dirty="0"/>
              <a:t> </a:t>
            </a:r>
            <a:r>
              <a:rPr lang="en-US" b="1" dirty="0" err="1"/>
              <a:t>mai</a:t>
            </a:r>
            <a:r>
              <a:rPr lang="en-US" b="1" dirty="0"/>
              <a:t> </a:t>
            </a:r>
            <a:r>
              <a:rPr lang="en-US" b="1" dirty="0" err="1"/>
              <a:t>mult</a:t>
            </a:r>
            <a:r>
              <a:rPr lang="en-US" b="1" dirty="0"/>
              <a:t> ca </a:t>
            </a:r>
            <a:r>
              <a:rPr lang="en-US" b="1" dirty="0" err="1"/>
              <a:t>niciodată</a:t>
            </a:r>
            <a:r>
              <a:rPr lang="en-US" b="1" dirty="0"/>
              <a:t>.</a:t>
            </a:r>
          </a:p>
          <a:p>
            <a:pPr algn="l"/>
            <a:endParaRPr lang="en-IE" dirty="0"/>
          </a:p>
        </p:txBody>
      </p:sp>
      <p:pic>
        <p:nvPicPr>
          <p:cNvPr id="16" name="Picture Placeholder 15" descr="A close up of a street sign on a pole&#10;&#10;Description automatically generated">
            <a:extLst>
              <a:ext uri="{FF2B5EF4-FFF2-40B4-BE49-F238E27FC236}">
                <a16:creationId xmlns:a16="http://schemas.microsoft.com/office/drawing/2014/main" id="{B8655318-2064-41FA-BA4D-5F0D0DC9608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93736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DBC317-B00E-48D8-86E5-E420B14EB8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92324-49C5-4AB0-9A98-CEFF9A399F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0302" y="80748"/>
            <a:ext cx="7191698" cy="857158"/>
          </a:xfrm>
          <a:solidFill>
            <a:srgbClr val="7F4182"/>
          </a:solidFill>
        </p:spPr>
        <p:txBody>
          <a:bodyPr>
            <a:normAutofit fontScale="92500"/>
          </a:bodyPr>
          <a:lstStyle/>
          <a:p>
            <a:r>
              <a:rPr lang="pt-BR" dirty="0">
                <a:solidFill>
                  <a:schemeClr val="bg1"/>
                </a:solidFill>
              </a:rPr>
              <a:t>Poate o criză să devină o oportunitate</a:t>
            </a:r>
            <a:r>
              <a:rPr lang="en-US" dirty="0">
                <a:solidFill>
                  <a:schemeClr val="bg1"/>
                </a:solidFill>
              </a:rPr>
              <a:t>?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0A6D1B-5E32-475F-B469-7691132C896E}"/>
              </a:ext>
            </a:extLst>
          </p:cNvPr>
          <p:cNvSpPr txBox="1"/>
          <p:nvPr/>
        </p:nvSpPr>
        <p:spPr>
          <a:xfrm>
            <a:off x="0" y="4776859"/>
            <a:ext cx="39433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Ruth Garvey-Williams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este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unul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dintre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membrii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fondatori</a:t>
            </a:r>
            <a:r>
              <a:rPr lang="en-I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ai The Exchange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www.exchangeinishowen.ie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un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centru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comunitar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premiat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administrat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voluntar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și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o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organizație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caritabilă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înregistrată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angajată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proiecte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creative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inovatoare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în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beneficiul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comunității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lor.</a:t>
            </a:r>
            <a:endParaRPr lang="en-I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3D675A-AAD9-46F1-81E1-099C0C01E15D}"/>
              </a:ext>
            </a:extLst>
          </p:cNvPr>
          <p:cNvSpPr txBox="1"/>
          <p:nvPr/>
        </p:nvSpPr>
        <p:spPr>
          <a:xfrm>
            <a:off x="3943350" y="1068943"/>
            <a:ext cx="8151628" cy="5632311"/>
          </a:xfrm>
          <a:prstGeom prst="rect">
            <a:avLst/>
          </a:prstGeom>
          <a:solidFill>
            <a:srgbClr val="68BBAF"/>
          </a:solidFill>
        </p:spPr>
        <p:txBody>
          <a:bodyPr wrap="square">
            <a:spAutoFit/>
          </a:bodyPr>
          <a:lstStyle/>
          <a:p>
            <a:pPr algn="ctr" fontAlgn="base"/>
            <a:r>
              <a:rPr lang="en-US" sz="2400" b="0" i="0" dirty="0">
                <a:solidFill>
                  <a:schemeClr val="bg1"/>
                </a:solidFill>
                <a:effectLst/>
              </a:rPr>
              <a:t>“Ca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atât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de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multe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organizații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de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caritate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întreprinderi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sociale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, ne-am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luptat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pentru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a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supraviețui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în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fața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unei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crize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care a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șters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fluxurile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de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venit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a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impus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provocări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pe care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chiar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gândirea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cea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mai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vizionara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nu a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anticipat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pe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deplin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Sugerez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respirăm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adânc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...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începem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o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conversație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în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jurul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aceleași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întrebări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simple care a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lansat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Exchange,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în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primul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b="0" i="0" dirty="0" err="1">
                <a:solidFill>
                  <a:schemeClr val="bg1"/>
                </a:solidFill>
                <a:effectLst/>
              </a:rPr>
              <a:t>rând</a:t>
            </a:r>
            <a:r>
              <a:rPr lang="en-US" sz="2400" b="0" i="0" dirty="0">
                <a:solidFill>
                  <a:schemeClr val="bg1"/>
                </a:solidFill>
                <a:effectLst/>
              </a:rPr>
              <a:t>.  </a:t>
            </a:r>
          </a:p>
          <a:p>
            <a:pPr algn="ctr" fontAlgn="base"/>
            <a:r>
              <a:rPr lang="en-US" sz="2400" b="1" i="0" dirty="0">
                <a:solidFill>
                  <a:srgbClr val="BA0A94"/>
                </a:solidFill>
                <a:effectLst/>
              </a:rPr>
              <a:t>“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Există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o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cale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mai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bună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? 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Putem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noi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toți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împreună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să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găsim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soluții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la care un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individ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sau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un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singur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grup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nici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măcar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nu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ar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BA0A94"/>
                </a:solidFill>
                <a:effectLst/>
              </a:rPr>
              <a:t>putea</a:t>
            </a:r>
            <a:r>
              <a:rPr lang="en-US" sz="2400" b="1" i="0" dirty="0">
                <a:solidFill>
                  <a:srgbClr val="BA0A94"/>
                </a:solidFill>
                <a:effectLst/>
              </a:rPr>
              <a:t> visa?” </a:t>
            </a:r>
          </a:p>
          <a:p>
            <a:pPr algn="ctr" fontAlgn="base"/>
            <a:r>
              <a:rPr lang="en-US" sz="2400" i="0" dirty="0">
                <a:solidFill>
                  <a:schemeClr val="bg1"/>
                </a:solidFill>
                <a:effectLst/>
              </a:rPr>
              <a:t>Este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timpul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ne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imaginăm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re-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imaginam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visam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ne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amintim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idei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vechi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să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îmbrățișăm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altele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noi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Acesta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este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un moment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pentru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a face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noi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conexiuni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și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pentru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a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incepe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noi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colaborări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dinamice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.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Acesta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este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un moment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în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care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comunitățile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rezistente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isi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recapata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puterea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de capital social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si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stralucesc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i="0" dirty="0" err="1">
                <a:solidFill>
                  <a:schemeClr val="bg1"/>
                </a:solidFill>
                <a:effectLst/>
              </a:rPr>
              <a:t>puternic</a:t>
            </a:r>
            <a:r>
              <a:rPr lang="en-US" sz="2400" i="0" dirty="0">
                <a:solidFill>
                  <a:schemeClr val="bg1"/>
                </a:solidFill>
                <a:effectLst/>
              </a:rPr>
              <a:t>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6F236B-A07E-4FA6-946E-56DC6C2E5519}"/>
              </a:ext>
            </a:extLst>
          </p:cNvPr>
          <p:cNvSpPr txBox="1"/>
          <p:nvPr/>
        </p:nvSpPr>
        <p:spPr>
          <a:xfrm>
            <a:off x="0" y="127591"/>
            <a:ext cx="2041451" cy="830997"/>
          </a:xfrm>
          <a:prstGeom prst="rect">
            <a:avLst/>
          </a:prstGeom>
          <a:solidFill>
            <a:srgbClr val="7F4182"/>
          </a:solidFill>
        </p:spPr>
        <p:txBody>
          <a:bodyPr wrap="square" rtlCol="0">
            <a:spAutoFit/>
          </a:bodyPr>
          <a:lstStyle/>
          <a:p>
            <a:r>
              <a:rPr lang="en-IE" sz="2400" dirty="0">
                <a:solidFill>
                  <a:schemeClr val="bg1"/>
                </a:solidFill>
              </a:rPr>
              <a:t>PERSPECTIVE CHEIE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D5B1A677-B620-4867-8928-55DACC6D9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145" y="1068943"/>
            <a:ext cx="2850695" cy="368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577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32410-5931-497C-916A-7323FD932E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610225" y="1847568"/>
            <a:ext cx="6467474" cy="4436667"/>
          </a:xfrm>
        </p:spPr>
        <p:txBody>
          <a:bodyPr/>
          <a:lstStyle/>
          <a:p>
            <a:r>
              <a:rPr lang="en-IE" sz="2000" dirty="0" err="1"/>
              <a:t>Bunăstarea</a:t>
            </a:r>
            <a:r>
              <a:rPr lang="en-IE" sz="2000" dirty="0"/>
              <a:t> </a:t>
            </a:r>
            <a:r>
              <a:rPr lang="en-IE" sz="2000" dirty="0" err="1"/>
              <a:t>comunității</a:t>
            </a:r>
            <a:r>
              <a:rPr lang="en-IE" sz="2000" dirty="0"/>
              <a:t> </a:t>
            </a:r>
            <a:r>
              <a:rPr lang="en-IE" sz="2000" dirty="0" err="1"/>
              <a:t>este</a:t>
            </a:r>
            <a:r>
              <a:rPr lang="en-IE" sz="2000" dirty="0"/>
              <a:t> </a:t>
            </a:r>
            <a:r>
              <a:rPr lang="en-IE" sz="2000" dirty="0" err="1"/>
              <a:t>influențată</a:t>
            </a:r>
            <a:r>
              <a:rPr lang="en-IE" sz="2000" dirty="0"/>
              <a:t> de </a:t>
            </a:r>
            <a:r>
              <a:rPr lang="en-IE" sz="2000" dirty="0" err="1"/>
              <a:t>mai</a:t>
            </a:r>
            <a:r>
              <a:rPr lang="en-IE" sz="2000" dirty="0"/>
              <a:t> </a:t>
            </a:r>
            <a:r>
              <a:rPr lang="en-IE" sz="2000" dirty="0" err="1"/>
              <a:t>mulți</a:t>
            </a:r>
            <a:r>
              <a:rPr lang="en-IE" sz="2000" dirty="0"/>
              <a:t> </a:t>
            </a:r>
            <a:r>
              <a:rPr lang="en-IE" sz="2000" dirty="0" err="1"/>
              <a:t>factori</a:t>
            </a:r>
            <a:r>
              <a:rPr lang="en-IE" sz="2000" dirty="0"/>
              <a:t> - social, economic, de </a:t>
            </a:r>
            <a:r>
              <a:rPr lang="en-IE" sz="2000" dirty="0" err="1"/>
              <a:t>mediu</a:t>
            </a:r>
            <a:r>
              <a:rPr lang="en-IE" sz="2000" dirty="0"/>
              <a:t>, cultural </a:t>
            </a:r>
            <a:r>
              <a:rPr lang="en-IE" sz="2000" dirty="0" err="1"/>
              <a:t>și</a:t>
            </a:r>
            <a:r>
              <a:rPr lang="en-IE" sz="2000" dirty="0"/>
              <a:t> politic. COVID19 a </a:t>
            </a:r>
            <a:r>
              <a:rPr lang="en-IE" sz="2000" dirty="0" err="1"/>
              <a:t>adus</a:t>
            </a:r>
            <a:r>
              <a:rPr lang="en-IE" sz="2000" dirty="0"/>
              <a:t> </a:t>
            </a:r>
            <a:r>
              <a:rPr lang="en-IE" sz="2000" dirty="0" err="1"/>
              <a:t>izolarea</a:t>
            </a:r>
            <a:r>
              <a:rPr lang="en-IE" sz="2000" dirty="0"/>
              <a:t> </a:t>
            </a:r>
            <a:r>
              <a:rPr lang="en-IE" sz="2000" dirty="0" err="1"/>
              <a:t>socială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</a:t>
            </a:r>
            <a:r>
              <a:rPr lang="en-IE" sz="2000" dirty="0" err="1"/>
              <a:t>singurătatea</a:t>
            </a:r>
            <a:r>
              <a:rPr lang="en-IE" sz="2000" dirty="0"/>
              <a:t> care au </a:t>
            </a:r>
            <a:r>
              <a:rPr lang="en-IE" sz="2000" dirty="0" err="1"/>
              <a:t>avut</a:t>
            </a:r>
            <a:r>
              <a:rPr lang="en-IE" sz="2000" dirty="0"/>
              <a:t> un impact </a:t>
            </a:r>
            <a:r>
              <a:rPr lang="en-IE" sz="2000" dirty="0" err="1"/>
              <a:t>negativ</a:t>
            </a:r>
            <a:r>
              <a:rPr lang="en-IE" sz="2000" dirty="0"/>
              <a:t> </a:t>
            </a:r>
            <a:r>
              <a:rPr lang="en-IE" sz="2000" dirty="0" err="1"/>
              <a:t>asupra</a:t>
            </a:r>
            <a:r>
              <a:rPr lang="en-IE" sz="2000" dirty="0"/>
              <a:t> </a:t>
            </a:r>
            <a:r>
              <a:rPr lang="en-IE" sz="2000" dirty="0" err="1"/>
              <a:t>bunăstării</a:t>
            </a:r>
            <a:r>
              <a:rPr lang="en-IE" sz="2000" dirty="0"/>
              <a:t> </a:t>
            </a:r>
            <a:r>
              <a:rPr lang="en-IE" sz="2000" dirty="0" err="1"/>
              <a:t>membrilor</a:t>
            </a:r>
            <a:r>
              <a:rPr lang="en-IE" sz="2000" dirty="0"/>
              <a:t> </a:t>
            </a:r>
            <a:r>
              <a:rPr lang="en-IE" sz="2000" dirty="0" err="1"/>
              <a:t>comunitatii</a:t>
            </a:r>
            <a:r>
              <a:rPr lang="en-IE" sz="2000" dirty="0"/>
              <a:t>.</a:t>
            </a:r>
          </a:p>
          <a:p>
            <a:r>
              <a:rPr lang="en-IE" sz="2000" dirty="0"/>
              <a:t>O </a:t>
            </a:r>
            <a:r>
              <a:rPr lang="en-IE" sz="2000" dirty="0" err="1"/>
              <a:t>serie</a:t>
            </a:r>
            <a:r>
              <a:rPr lang="en-IE" sz="2000" dirty="0"/>
              <a:t> de </a:t>
            </a:r>
            <a:r>
              <a:rPr lang="en-IE" sz="2000" dirty="0" err="1"/>
              <a:t>factori</a:t>
            </a:r>
            <a:r>
              <a:rPr lang="en-IE" sz="2000" dirty="0"/>
              <a:t> precum </a:t>
            </a:r>
            <a:r>
              <a:rPr lang="en-IE" sz="2000" dirty="0" err="1"/>
              <a:t>factorii</a:t>
            </a:r>
            <a:r>
              <a:rPr lang="en-IE" sz="2000" dirty="0"/>
              <a:t> de </a:t>
            </a:r>
            <a:r>
              <a:rPr lang="en-IE" sz="2000" dirty="0" err="1"/>
              <a:t>sănătate</a:t>
            </a:r>
            <a:r>
              <a:rPr lang="en-IE" sz="2000" dirty="0"/>
              <a:t> </a:t>
            </a:r>
            <a:r>
              <a:rPr lang="en-IE" sz="2000" dirty="0" err="1"/>
              <a:t>mintală</a:t>
            </a:r>
            <a:r>
              <a:rPr lang="en-IE" sz="2000" dirty="0"/>
              <a:t> </a:t>
            </a:r>
            <a:r>
              <a:rPr lang="en-IE" sz="2000" dirty="0" err="1"/>
              <a:t>precară</a:t>
            </a:r>
            <a:r>
              <a:rPr lang="en-IE" sz="2000" dirty="0"/>
              <a:t>, </a:t>
            </a:r>
            <a:r>
              <a:rPr lang="en-IE" sz="2000" dirty="0" err="1"/>
              <a:t>inclusiv</a:t>
            </a:r>
            <a:r>
              <a:rPr lang="en-IE" sz="2000" dirty="0"/>
              <a:t> </a:t>
            </a:r>
            <a:r>
              <a:rPr lang="en-IE" sz="2000" dirty="0" err="1"/>
              <a:t>cei</a:t>
            </a:r>
            <a:r>
              <a:rPr lang="en-IE" sz="2000" dirty="0"/>
              <a:t> direct </a:t>
            </a:r>
            <a:r>
              <a:rPr lang="en-IE" sz="2000" dirty="0" err="1"/>
              <a:t>legați</a:t>
            </a:r>
            <a:r>
              <a:rPr lang="en-IE" sz="2000" dirty="0"/>
              <a:t> de COVID-19 (de </a:t>
            </a:r>
            <a:r>
              <a:rPr lang="en-IE" sz="2000" dirty="0" err="1"/>
              <a:t>exemplu</a:t>
            </a:r>
            <a:r>
              <a:rPr lang="en-IE" sz="2000" dirty="0"/>
              <a:t>, din </a:t>
            </a:r>
            <a:r>
              <a:rPr lang="en-IE" sz="2000" dirty="0" err="1"/>
              <a:t>cauza</a:t>
            </a:r>
            <a:r>
              <a:rPr lang="en-IE" sz="2000" dirty="0"/>
              <a:t> </a:t>
            </a:r>
            <a:r>
              <a:rPr lang="en-IE" sz="2000" dirty="0" err="1"/>
              <a:t>pierderii</a:t>
            </a:r>
            <a:r>
              <a:rPr lang="en-IE" sz="2000" dirty="0"/>
              <a:t> </a:t>
            </a:r>
            <a:r>
              <a:rPr lang="en-IE" sz="2000" dirty="0" err="1"/>
              <a:t>familiei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a </a:t>
            </a:r>
            <a:r>
              <a:rPr lang="en-IE" sz="2000" dirty="0" err="1"/>
              <a:t>prietenilor</a:t>
            </a:r>
            <a:r>
              <a:rPr lang="en-IE" sz="2000" dirty="0"/>
              <a:t> </a:t>
            </a:r>
            <a:r>
              <a:rPr lang="en-IE" sz="2000" dirty="0" err="1"/>
              <a:t>în</a:t>
            </a:r>
            <a:r>
              <a:rPr lang="en-IE" sz="2000" dirty="0"/>
              <a:t> </a:t>
            </a:r>
            <a:r>
              <a:rPr lang="en-IE" sz="2000" dirty="0" err="1"/>
              <a:t>fața</a:t>
            </a:r>
            <a:r>
              <a:rPr lang="en-IE" sz="2000" dirty="0"/>
              <a:t> COVID-19) </a:t>
            </a:r>
            <a:r>
              <a:rPr lang="en-IE" sz="2000" dirty="0" err="1"/>
              <a:t>și</a:t>
            </a:r>
            <a:r>
              <a:rPr lang="en-IE" sz="2000" dirty="0"/>
              <a:t> </a:t>
            </a:r>
            <a:r>
              <a:rPr lang="en-IE" sz="2000" dirty="0" err="1"/>
              <a:t>cei</a:t>
            </a:r>
            <a:r>
              <a:rPr lang="en-IE" sz="2000" dirty="0"/>
              <a:t> </a:t>
            </a:r>
            <a:r>
              <a:rPr lang="en-IE" sz="2000" dirty="0" err="1"/>
              <a:t>legați</a:t>
            </a:r>
            <a:r>
              <a:rPr lang="en-IE" sz="2000" dirty="0"/>
              <a:t> indirect </a:t>
            </a:r>
            <a:r>
              <a:rPr lang="en-IE" sz="2000" dirty="0" err="1"/>
              <a:t>prin</a:t>
            </a:r>
            <a:r>
              <a:rPr lang="en-IE" sz="2000" dirty="0"/>
              <a:t> </a:t>
            </a:r>
            <a:r>
              <a:rPr lang="en-IE" sz="2000" dirty="0" err="1"/>
              <a:t>efectele</a:t>
            </a:r>
            <a:r>
              <a:rPr lang="en-IE" sz="2000" dirty="0"/>
              <a:t> </a:t>
            </a:r>
            <a:r>
              <a:rPr lang="en-IE" sz="2000" dirty="0" err="1"/>
              <a:t>măsurilor</a:t>
            </a:r>
            <a:r>
              <a:rPr lang="en-IE" sz="2000" dirty="0"/>
              <a:t> de </a:t>
            </a:r>
            <a:r>
              <a:rPr lang="en-IE" sz="2000" dirty="0" err="1"/>
              <a:t>distanțare</a:t>
            </a:r>
            <a:r>
              <a:rPr lang="en-IE" sz="2000" dirty="0"/>
              <a:t> </a:t>
            </a:r>
            <a:r>
              <a:rPr lang="en-IE" sz="2000" dirty="0" err="1"/>
              <a:t>socială</a:t>
            </a:r>
            <a:r>
              <a:rPr lang="en-IE" sz="2000" dirty="0"/>
              <a:t> </a:t>
            </a:r>
            <a:r>
              <a:rPr lang="en-IE" sz="2000" dirty="0" err="1"/>
              <a:t>și</a:t>
            </a:r>
            <a:r>
              <a:rPr lang="en-IE" sz="2000" dirty="0"/>
              <a:t> de </a:t>
            </a:r>
            <a:r>
              <a:rPr lang="en-IE" sz="2000" dirty="0" err="1"/>
              <a:t>blocare</a:t>
            </a:r>
            <a:r>
              <a:rPr lang="en-IE" sz="2000" dirty="0"/>
              <a:t> (de </a:t>
            </a:r>
            <a:r>
              <a:rPr lang="en-IE" sz="2000" dirty="0" err="1"/>
              <a:t>exemplu</a:t>
            </a:r>
            <a:r>
              <a:rPr lang="en-IE" sz="2000" dirty="0"/>
              <a:t>, </a:t>
            </a:r>
            <a:r>
              <a:rPr lang="en-IE" sz="2000" dirty="0" err="1"/>
              <a:t>prin</a:t>
            </a:r>
            <a:r>
              <a:rPr lang="en-IE" sz="2000" dirty="0"/>
              <a:t> </a:t>
            </a:r>
            <a:r>
              <a:rPr lang="en-IE" sz="2000" dirty="0" err="1"/>
              <a:t>izolare</a:t>
            </a:r>
            <a:r>
              <a:rPr lang="en-IE" sz="2000" dirty="0"/>
              <a:t> </a:t>
            </a:r>
            <a:r>
              <a:rPr lang="en-IE" sz="2000" dirty="0" err="1"/>
              <a:t>socială</a:t>
            </a:r>
            <a:r>
              <a:rPr lang="en-IE" sz="2000" dirty="0"/>
              <a:t> </a:t>
            </a:r>
            <a:r>
              <a:rPr lang="en-IE" sz="2000" dirty="0" err="1"/>
              <a:t>sau</a:t>
            </a:r>
            <a:r>
              <a:rPr lang="en-IE" sz="2000" dirty="0"/>
              <a:t> din </a:t>
            </a:r>
            <a:r>
              <a:rPr lang="en-IE" sz="2000" dirty="0" err="1"/>
              <a:t>cauza</a:t>
            </a:r>
            <a:r>
              <a:rPr lang="en-IE" sz="2000" dirty="0"/>
              <a:t> </a:t>
            </a:r>
            <a:r>
              <a:rPr lang="en-IE" sz="2000" dirty="0" err="1"/>
              <a:t>insecurității</a:t>
            </a:r>
            <a:r>
              <a:rPr lang="en-IE" sz="2000" dirty="0"/>
              <a:t> </a:t>
            </a:r>
            <a:r>
              <a:rPr lang="en-IE" sz="2000" dirty="0" err="1"/>
              <a:t>financiare</a:t>
            </a:r>
            <a:r>
              <a:rPr lang="en-US" sz="2000" dirty="0"/>
              <a:t>) au </a:t>
            </a:r>
            <a:r>
              <a:rPr lang="en-US" sz="2000" dirty="0" err="1"/>
              <a:t>condus</a:t>
            </a:r>
            <a:r>
              <a:rPr lang="en-US" sz="2000" dirty="0"/>
              <a:t> la </a:t>
            </a:r>
            <a:r>
              <a:rPr lang="en-US" sz="2000" dirty="0" err="1"/>
              <a:t>diminuarea</a:t>
            </a:r>
            <a:r>
              <a:rPr lang="en-US" sz="2000" dirty="0"/>
              <a:t> </a:t>
            </a:r>
            <a:r>
              <a:rPr lang="en-US" sz="2000" dirty="0" err="1"/>
              <a:t>bunastarii</a:t>
            </a:r>
            <a:r>
              <a:rPr lang="en-US" sz="2000" dirty="0"/>
              <a:t> </a:t>
            </a:r>
            <a:r>
              <a:rPr lang="en-US" sz="2000" dirty="0" err="1"/>
              <a:t>comunitare</a:t>
            </a:r>
            <a:r>
              <a:rPr lang="en-US" dirty="0"/>
              <a:t>.</a:t>
            </a:r>
          </a:p>
          <a:p>
            <a:r>
              <a:rPr lang="en-US" b="1" dirty="0" err="1">
                <a:solidFill>
                  <a:srgbClr val="7F4182"/>
                </a:solidFill>
              </a:rPr>
              <a:t>În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anii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următori</a:t>
            </a:r>
            <a:r>
              <a:rPr lang="en-US" b="1" dirty="0">
                <a:solidFill>
                  <a:srgbClr val="7F4182"/>
                </a:solidFill>
              </a:rPr>
              <a:t>, </a:t>
            </a:r>
            <a:r>
              <a:rPr lang="en-US" b="1" dirty="0" err="1">
                <a:solidFill>
                  <a:srgbClr val="7F4182"/>
                </a:solidFill>
              </a:rPr>
              <a:t>proiectele</a:t>
            </a:r>
            <a:r>
              <a:rPr lang="en-US" b="1" dirty="0">
                <a:solidFill>
                  <a:srgbClr val="7F4182"/>
                </a:solidFill>
              </a:rPr>
              <a:t> care </a:t>
            </a:r>
            <a:r>
              <a:rPr lang="en-US" b="1" dirty="0" err="1">
                <a:solidFill>
                  <a:srgbClr val="7F4182"/>
                </a:solidFill>
              </a:rPr>
              <a:t>construiesc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și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promovează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bunăstarea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comunității</a:t>
            </a:r>
            <a:r>
              <a:rPr lang="en-US" b="1" dirty="0">
                <a:solidFill>
                  <a:srgbClr val="7F4182"/>
                </a:solidFill>
              </a:rPr>
              <a:t> </a:t>
            </a:r>
            <a:r>
              <a:rPr lang="en-US" b="1" dirty="0" err="1">
                <a:solidFill>
                  <a:srgbClr val="7F4182"/>
                </a:solidFill>
              </a:rPr>
              <a:t>vor</a:t>
            </a:r>
            <a:r>
              <a:rPr lang="en-US" b="1" dirty="0">
                <a:solidFill>
                  <a:srgbClr val="7F4182"/>
                </a:solidFill>
              </a:rPr>
              <a:t> fi </a:t>
            </a:r>
            <a:r>
              <a:rPr lang="en-US" b="1" dirty="0" err="1">
                <a:solidFill>
                  <a:srgbClr val="7F4182"/>
                </a:solidFill>
              </a:rPr>
              <a:t>esențiale</a:t>
            </a:r>
            <a:r>
              <a:rPr lang="en-US" b="1" dirty="0">
                <a:solidFill>
                  <a:srgbClr val="7F4182"/>
                </a:solidFill>
              </a:rPr>
              <a:t>.</a:t>
            </a:r>
            <a:endParaRPr lang="en-IE" b="1" dirty="0">
              <a:solidFill>
                <a:srgbClr val="7F4182"/>
              </a:solidFill>
            </a:endParaRPr>
          </a:p>
        </p:txBody>
      </p:sp>
      <p:pic>
        <p:nvPicPr>
          <p:cNvPr id="6" name="Picture Placeholder 5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269D3A83-9763-4B89-85AC-A2412658CB2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686424" y="767883"/>
            <a:ext cx="6015039" cy="857158"/>
          </a:xfrm>
        </p:spPr>
        <p:txBody>
          <a:bodyPr>
            <a:normAutofit fontScale="77500" lnSpcReduction="20000"/>
          </a:bodyPr>
          <a:lstStyle/>
          <a:p>
            <a:r>
              <a:rPr lang="en-IE" dirty="0" err="1"/>
              <a:t>Construirea</a:t>
            </a:r>
            <a:r>
              <a:rPr lang="en-IE" dirty="0"/>
              <a:t> </a:t>
            </a:r>
            <a:r>
              <a:rPr lang="en-IE" b="1" dirty="0" err="1"/>
              <a:t>Bunăstarii</a:t>
            </a:r>
            <a:r>
              <a:rPr lang="en-IE" b="1" dirty="0"/>
              <a:t> </a:t>
            </a:r>
            <a:r>
              <a:rPr lang="en-IE" b="1" dirty="0" err="1"/>
              <a:t>comunității</a:t>
            </a:r>
            <a:r>
              <a:rPr lang="en-IE" b="1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planurile</a:t>
            </a:r>
            <a:r>
              <a:rPr lang="en-IE" dirty="0"/>
              <a:t>/</a:t>
            </a:r>
            <a:r>
              <a:rPr lang="en-IE" dirty="0" err="1"/>
              <a:t>proiectele</a:t>
            </a:r>
            <a:r>
              <a:rPr lang="en-IE" dirty="0"/>
              <a:t> de </a:t>
            </a:r>
            <a:r>
              <a:rPr lang="en-IE" dirty="0" err="1"/>
              <a:t>regenerare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197389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132410-5931-497C-916A-7323FD932E1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34939" y="1909763"/>
            <a:ext cx="6153150" cy="4103110"/>
          </a:xfrm>
        </p:spPr>
        <p:txBody>
          <a:bodyPr/>
          <a:lstStyle/>
          <a:p>
            <a:r>
              <a:rPr lang="en-US" dirty="0" err="1"/>
              <a:t>Restricțiile</a:t>
            </a:r>
            <a:r>
              <a:rPr lang="en-US" dirty="0"/>
              <a:t> Covid-19 au </a:t>
            </a:r>
            <a:r>
              <a:rPr lang="en-US" dirty="0" err="1"/>
              <a:t>schimbat</a:t>
            </a:r>
            <a:r>
              <a:rPr lang="en-US" dirty="0"/>
              <a:t> </a:t>
            </a:r>
            <a:r>
              <a:rPr lang="en-US" dirty="0" err="1"/>
              <a:t>modul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care </a:t>
            </a:r>
            <a:r>
              <a:rPr lang="en-US" dirty="0" err="1"/>
              <a:t>copiii</a:t>
            </a:r>
            <a:r>
              <a:rPr lang="en-US" dirty="0"/>
              <a:t> se </a:t>
            </a:r>
            <a:r>
              <a:rPr lang="en-US" dirty="0" err="1"/>
              <a:t>joacă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această</a:t>
            </a:r>
            <a:r>
              <a:rPr lang="en-US" dirty="0"/>
              <a:t> </a:t>
            </a:r>
            <a:r>
              <a:rPr lang="en-US" dirty="0" err="1"/>
              <a:t>schimbare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avea</a:t>
            </a:r>
            <a:r>
              <a:rPr lang="en-US" dirty="0"/>
              <a:t> un impact pe termen lung </a:t>
            </a:r>
            <a:r>
              <a:rPr lang="en-US" dirty="0" err="1"/>
              <a:t>asupra</a:t>
            </a:r>
            <a:r>
              <a:rPr lang="en-US" dirty="0"/>
              <a:t> </a:t>
            </a:r>
            <a:r>
              <a:rPr lang="en-US" dirty="0" err="1"/>
              <a:t>sănătatii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bunăstarii</a:t>
            </a:r>
            <a:r>
              <a:rPr lang="en-US" dirty="0"/>
              <a:t>. </a:t>
            </a:r>
            <a:r>
              <a:rPr lang="en-US" dirty="0" err="1"/>
              <a:t>Implicarea</a:t>
            </a:r>
            <a:r>
              <a:rPr lang="en-US" dirty="0"/>
              <a:t> </a:t>
            </a:r>
            <a:r>
              <a:rPr lang="en-US" dirty="0" err="1"/>
              <a:t>într</a:t>
            </a:r>
            <a:r>
              <a:rPr lang="en-US" dirty="0"/>
              <a:t>-o </a:t>
            </a:r>
            <a:r>
              <a:rPr lang="en-US" dirty="0" err="1"/>
              <a:t>serie</a:t>
            </a:r>
            <a:r>
              <a:rPr lang="en-US" dirty="0"/>
              <a:t> de </a:t>
            </a:r>
            <a:r>
              <a:rPr lang="en-US" dirty="0" err="1"/>
              <a:t>activități</a:t>
            </a:r>
            <a:r>
              <a:rPr lang="en-US" dirty="0"/>
              <a:t> de </a:t>
            </a:r>
            <a:r>
              <a:rPr lang="en-US" dirty="0" err="1"/>
              <a:t>joacă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esențială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dezvoltarea</a:t>
            </a:r>
            <a:r>
              <a:rPr lang="en-US" dirty="0"/>
              <a:t>, </a:t>
            </a:r>
            <a:r>
              <a:rPr lang="en-US" dirty="0" err="1"/>
              <a:t>învățarea</a:t>
            </a:r>
            <a:r>
              <a:rPr lang="en-US" dirty="0"/>
              <a:t>, </a:t>
            </a:r>
            <a:r>
              <a:rPr lang="en-US" dirty="0" err="1"/>
              <a:t>sănătatea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fericirea</a:t>
            </a:r>
            <a:r>
              <a:rPr lang="en-US" dirty="0"/>
              <a:t> </a:t>
            </a:r>
            <a:r>
              <a:rPr lang="en-US" dirty="0" err="1"/>
              <a:t>copiilor</a:t>
            </a:r>
            <a:r>
              <a:rPr lang="en-US" dirty="0"/>
              <a:t>.  </a:t>
            </a:r>
          </a:p>
          <a:p>
            <a:r>
              <a:rPr lang="en-US" dirty="0" err="1"/>
              <a:t>După</a:t>
            </a:r>
            <a:r>
              <a:rPr lang="en-US" dirty="0"/>
              <a:t> </a:t>
            </a:r>
            <a:r>
              <a:rPr lang="en-US" dirty="0" err="1"/>
              <a:t>pandemie</a:t>
            </a:r>
            <a:r>
              <a:rPr lang="en-US" dirty="0"/>
              <a:t>, </a:t>
            </a:r>
            <a:r>
              <a:rPr lang="en-US" dirty="0" err="1"/>
              <a:t>comunitățile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trebui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încerce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</a:t>
            </a:r>
            <a:r>
              <a:rPr lang="en-US" dirty="0" err="1"/>
              <a:t>acorde</a:t>
            </a:r>
            <a:r>
              <a:rPr lang="en-US" dirty="0"/>
              <a:t> </a:t>
            </a:r>
            <a:r>
              <a:rPr lang="en-US" dirty="0" err="1"/>
              <a:t>prioritate</a:t>
            </a:r>
            <a:r>
              <a:rPr lang="en-US" dirty="0"/>
              <a:t> </a:t>
            </a:r>
            <a:r>
              <a:rPr lang="en-US" dirty="0" err="1"/>
              <a:t>copiilor</a:t>
            </a:r>
            <a:r>
              <a:rPr lang="en-US" dirty="0"/>
              <a:t>.</a:t>
            </a:r>
          </a:p>
          <a:p>
            <a:r>
              <a:rPr lang="en-US" b="1" dirty="0" err="1">
                <a:solidFill>
                  <a:srgbClr val="68BBAF"/>
                </a:solidFill>
              </a:rPr>
              <a:t>Ar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putea</a:t>
            </a:r>
            <a:r>
              <a:rPr lang="en-US" b="1" dirty="0">
                <a:solidFill>
                  <a:srgbClr val="68BBAF"/>
                </a:solidFill>
              </a:rPr>
              <a:t> fi </a:t>
            </a:r>
            <a:r>
              <a:rPr lang="en-US" b="1" dirty="0" err="1">
                <a:solidFill>
                  <a:srgbClr val="68BBAF"/>
                </a:solidFill>
              </a:rPr>
              <a:t>acum</a:t>
            </a:r>
            <a:r>
              <a:rPr lang="en-US" b="1" dirty="0">
                <a:solidFill>
                  <a:srgbClr val="68BBAF"/>
                </a:solidFill>
              </a:rPr>
              <a:t> un moment bun </a:t>
            </a:r>
            <a:r>
              <a:rPr lang="en-US" b="1" dirty="0" err="1">
                <a:solidFill>
                  <a:srgbClr val="68BBAF"/>
                </a:solidFill>
              </a:rPr>
              <a:t>pentru</a:t>
            </a:r>
            <a:r>
              <a:rPr lang="en-US" b="1" dirty="0">
                <a:solidFill>
                  <a:srgbClr val="68BBAF"/>
                </a:solidFill>
              </a:rPr>
              <a:t> a </a:t>
            </a:r>
            <a:r>
              <a:rPr lang="en-US" b="1" dirty="0" err="1">
                <a:solidFill>
                  <a:srgbClr val="68BBAF"/>
                </a:solidFill>
              </a:rPr>
              <a:t>revizui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sau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actualiza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spațiile</a:t>
            </a:r>
            <a:r>
              <a:rPr lang="en-US" b="1" dirty="0">
                <a:solidFill>
                  <a:srgbClr val="68BBAF"/>
                </a:solidFill>
              </a:rPr>
              <a:t> de </a:t>
            </a:r>
            <a:r>
              <a:rPr lang="en-US" b="1" dirty="0" err="1">
                <a:solidFill>
                  <a:srgbClr val="68BBAF"/>
                </a:solidFill>
              </a:rPr>
              <a:t>joacă</a:t>
            </a:r>
            <a:r>
              <a:rPr lang="en-US" b="1" dirty="0">
                <a:solidFill>
                  <a:srgbClr val="68BBAF"/>
                </a:solidFill>
              </a:rPr>
              <a:t> din </a:t>
            </a:r>
            <a:r>
              <a:rPr lang="en-US" b="1" dirty="0" err="1">
                <a:solidFill>
                  <a:srgbClr val="68BBAF"/>
                </a:solidFill>
              </a:rPr>
              <a:t>comunitatea</a:t>
            </a:r>
            <a:r>
              <a:rPr lang="en-US" b="1" dirty="0">
                <a:solidFill>
                  <a:srgbClr val="68BBAF"/>
                </a:solidFill>
              </a:rPr>
              <a:t> </a:t>
            </a:r>
            <a:r>
              <a:rPr lang="en-US" b="1" dirty="0" err="1">
                <a:solidFill>
                  <a:srgbClr val="68BBAF"/>
                </a:solidFill>
              </a:rPr>
              <a:t>dvs</a:t>
            </a:r>
            <a:r>
              <a:rPr lang="en-US" b="1" dirty="0">
                <a:solidFill>
                  <a:srgbClr val="68BBAF"/>
                </a:solidFill>
              </a:rPr>
              <a:t>.?</a:t>
            </a:r>
            <a:endParaRPr lang="en-IE" b="1" dirty="0">
              <a:solidFill>
                <a:srgbClr val="68BBAF"/>
              </a:solidFill>
            </a:endParaRPr>
          </a:p>
        </p:txBody>
      </p:sp>
      <p:pic>
        <p:nvPicPr>
          <p:cNvPr id="6" name="Picture Placeholder 5" descr="A picture containing outdoor, grass, person, playing&#10;&#10;Description automatically generated">
            <a:extLst>
              <a:ext uri="{FF2B5EF4-FFF2-40B4-BE49-F238E27FC236}">
                <a16:creationId xmlns:a16="http://schemas.microsoft.com/office/drawing/2014/main" id="{5CF96F58-3221-4AE9-912A-83E0B6B455F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03665" y="330469"/>
            <a:ext cx="7073539" cy="1402232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EXEMPLE - </a:t>
            </a:r>
            <a:r>
              <a:rPr lang="en-IE" dirty="0" err="1"/>
              <a:t>Promovarea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facilitarea</a:t>
            </a:r>
            <a:r>
              <a:rPr lang="en-IE" dirty="0"/>
              <a:t> </a:t>
            </a:r>
            <a:r>
              <a:rPr lang="en-IE" dirty="0" err="1"/>
              <a:t>oportunităților</a:t>
            </a:r>
            <a:r>
              <a:rPr lang="en-IE" dirty="0"/>
              <a:t> de </a:t>
            </a:r>
            <a:r>
              <a:rPr lang="en-IE" dirty="0" err="1"/>
              <a:t>joacă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recreere</a:t>
            </a:r>
            <a:r>
              <a:rPr lang="en-IE" dirty="0"/>
              <a:t> </a:t>
            </a:r>
            <a:r>
              <a:rPr lang="en-IE" dirty="0" err="1"/>
              <a:t>în</a:t>
            </a:r>
            <a:r>
              <a:rPr lang="en-IE" dirty="0"/>
              <a:t> </a:t>
            </a:r>
            <a:r>
              <a:rPr lang="en-IE" dirty="0" err="1"/>
              <a:t>comunitate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541165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06423" y="532350"/>
            <a:ext cx="9670782" cy="1402232"/>
          </a:xfrm>
        </p:spPr>
        <p:txBody>
          <a:bodyPr>
            <a:normAutofit/>
          </a:bodyPr>
          <a:lstStyle/>
          <a:p>
            <a:r>
              <a:rPr lang="it-IT" dirty="0"/>
              <a:t>EXEMPLE – O mai mare legătură cu natura și protecția mediului nostru</a:t>
            </a:r>
            <a:r>
              <a:rPr lang="en-IE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E5D677-B6F7-40BB-B59C-96B21E2F5D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13809" y="1930686"/>
            <a:ext cx="9670782" cy="1402232"/>
          </a:xfrm>
        </p:spPr>
        <p:txBody>
          <a:bodyPr/>
          <a:lstStyle/>
          <a:p>
            <a:r>
              <a:rPr lang="en-GB" dirty="0" err="1">
                <a:latin typeface="+mn-lt"/>
              </a:rPr>
              <a:t>Rolul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sporit</a:t>
            </a:r>
            <a:r>
              <a:rPr lang="en-GB" dirty="0">
                <a:latin typeface="+mn-lt"/>
              </a:rPr>
              <a:t> al </a:t>
            </a:r>
            <a:r>
              <a:rPr lang="en-GB" dirty="0" err="1">
                <a:latin typeface="+mn-lt"/>
              </a:rPr>
              <a:t>comunității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în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biodiversitate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și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schimbările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climatice</a:t>
            </a:r>
            <a:r>
              <a:rPr lang="en-GB" dirty="0">
                <a:latin typeface="+mn-lt"/>
              </a:rPr>
              <a:t> – </a:t>
            </a:r>
            <a:r>
              <a:rPr lang="en-GB" dirty="0" err="1">
                <a:latin typeface="+mn-lt"/>
              </a:rPr>
              <a:t>comunitatile</a:t>
            </a:r>
            <a:r>
              <a:rPr lang="en-GB" dirty="0">
                <a:latin typeface="+mn-lt"/>
              </a:rPr>
              <a:t> sunt </a:t>
            </a:r>
            <a:r>
              <a:rPr lang="en-GB" dirty="0" err="1"/>
              <a:t>mediile</a:t>
            </a:r>
            <a:r>
              <a:rPr lang="en-GB" dirty="0"/>
              <a:t> </a:t>
            </a:r>
            <a:r>
              <a:rPr lang="en-GB" dirty="0" err="1">
                <a:latin typeface="+mn-lt"/>
              </a:rPr>
              <a:t>ideale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pentru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testarea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practicilor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inovatoare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pentru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dotarea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cetățenilor</a:t>
            </a:r>
            <a:r>
              <a:rPr lang="en-GB" dirty="0">
                <a:latin typeface="+mn-lt"/>
              </a:rPr>
              <a:t> cu un set de </a:t>
            </a:r>
            <a:r>
              <a:rPr lang="en-GB" dirty="0" err="1">
                <a:latin typeface="+mn-lt"/>
              </a:rPr>
              <a:t>competențe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pentru</a:t>
            </a:r>
            <a:r>
              <a:rPr lang="en-GB" dirty="0">
                <a:latin typeface="+mn-lt"/>
              </a:rPr>
              <a:t> a se </a:t>
            </a:r>
            <a:r>
              <a:rPr lang="en-GB" dirty="0" err="1">
                <a:latin typeface="+mn-lt"/>
              </a:rPr>
              <a:t>angaja</a:t>
            </a:r>
            <a:r>
              <a:rPr lang="en-GB" dirty="0">
                <a:latin typeface="+mn-lt"/>
              </a:rPr>
              <a:t> pe </a:t>
            </a:r>
            <a:r>
              <a:rPr lang="en-GB" dirty="0" err="1">
                <a:latin typeface="+mn-lt"/>
              </a:rPr>
              <a:t>deplin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în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protecția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mediului</a:t>
            </a:r>
            <a:r>
              <a:rPr lang="en-GB" dirty="0">
                <a:latin typeface="+mn-lt"/>
              </a:rPr>
              <a:t>, </a:t>
            </a:r>
            <a:r>
              <a:rPr lang="en-GB" dirty="0" err="1">
                <a:latin typeface="+mn-lt"/>
              </a:rPr>
              <a:t>schimbările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climatice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și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consumul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responsabil</a:t>
            </a:r>
            <a:r>
              <a:rPr lang="en-IE" dirty="0">
                <a:effectLst/>
                <a:latin typeface="+mn-lt"/>
                <a:ea typeface="FreeSans"/>
                <a:cs typeface="Times New Roman" panose="02020603050405020304" pitchFamily="18" charset="0"/>
              </a:rPr>
              <a:t>.</a:t>
            </a:r>
          </a:p>
          <a:p>
            <a:endParaRPr lang="en-I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47431-423F-435D-B6DE-18241E73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06026"/>
            <a:ext cx="6107721" cy="3240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4637B8-E762-4C02-825B-FF56E7B5CC9B}"/>
              </a:ext>
            </a:extLst>
          </p:cNvPr>
          <p:cNvSpPr txBox="1"/>
          <p:nvPr/>
        </p:nvSpPr>
        <p:spPr>
          <a:xfrm>
            <a:off x="477982" y="3516751"/>
            <a:ext cx="5400304" cy="357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666666"/>
                </a:solidFill>
              </a:rPr>
              <a:t>Proiectul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 </a:t>
            </a:r>
            <a:r>
              <a:rPr lang="en-GB" sz="2400" b="1" i="0" dirty="0">
                <a:solidFill>
                  <a:srgbClr val="767676"/>
                </a:solidFill>
                <a:effectLst/>
              </a:rPr>
              <a:t>Edible Landscape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  (ELP),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este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o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mișcare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paneuropeană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, cu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sediul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în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Westport,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Comitatul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Mayo,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Irlanda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. In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cadrul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acestui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proiect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indivizii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și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comunitățile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sunt 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împuternicite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să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aibă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grijă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de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natură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și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să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protejeze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planeta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prin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construirea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securității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alimentare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locale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și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a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rezilienței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GB" sz="2400" b="0" i="0" dirty="0" err="1">
                <a:solidFill>
                  <a:srgbClr val="666666"/>
                </a:solidFill>
                <a:effectLst/>
              </a:rPr>
              <a:t>climatice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.</a:t>
            </a:r>
          </a:p>
          <a:p>
            <a:endParaRPr lang="en-GB" sz="1050" dirty="0">
              <a:solidFill>
                <a:srgbClr val="666666"/>
              </a:solidFill>
            </a:endParaRPr>
          </a:p>
          <a:p>
            <a:r>
              <a:rPr lang="en-IE" sz="2400" b="0" i="0" dirty="0">
                <a:solidFill>
                  <a:srgbClr val="006621"/>
                </a:solidFill>
                <a:effectLst/>
                <a:hlinkClick r:id="rId3"/>
              </a:rPr>
              <a:t>https://ediblelandscape.ie</a:t>
            </a:r>
            <a:r>
              <a:rPr lang="en-GB" sz="2400" b="0" i="0" dirty="0">
                <a:solidFill>
                  <a:srgbClr val="666666"/>
                </a:solidFill>
                <a:effectLst/>
              </a:rPr>
              <a:t> 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167931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06423" y="532350"/>
            <a:ext cx="9670782" cy="1402232"/>
          </a:xfrm>
        </p:spPr>
        <p:txBody>
          <a:bodyPr>
            <a:normAutofit/>
          </a:bodyPr>
          <a:lstStyle/>
          <a:p>
            <a:r>
              <a:rPr lang="en-IE" dirty="0"/>
              <a:t>E </a:t>
            </a:r>
            <a:r>
              <a:rPr lang="en-IE" dirty="0" err="1"/>
              <a:t>timpul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a </a:t>
            </a:r>
            <a:r>
              <a:rPr lang="en-IE" dirty="0" err="1"/>
              <a:t>îmbrățișa</a:t>
            </a:r>
            <a:r>
              <a:rPr lang="en-IE" dirty="0"/>
              <a:t> </a:t>
            </a:r>
            <a:r>
              <a:rPr lang="en-IE" dirty="0" err="1"/>
              <a:t>tehnologia</a:t>
            </a:r>
            <a:r>
              <a:rPr lang="en-IE" dirty="0"/>
              <a:t> – cum </a:t>
            </a:r>
            <a:r>
              <a:rPr lang="en-IE" dirty="0" err="1"/>
              <a:t>va</a:t>
            </a:r>
            <a:r>
              <a:rPr lang="en-IE" dirty="0"/>
              <a:t> </a:t>
            </a:r>
            <a:r>
              <a:rPr lang="en-IE" dirty="0" err="1"/>
              <a:t>arata</a:t>
            </a:r>
            <a:r>
              <a:rPr lang="en-IE" dirty="0"/>
              <a:t> </a:t>
            </a:r>
            <a:r>
              <a:rPr lang="en-IE" dirty="0" err="1"/>
              <a:t>munca</a:t>
            </a:r>
            <a:r>
              <a:rPr lang="en-IE" dirty="0"/>
              <a:t> in </a:t>
            </a:r>
            <a:r>
              <a:rPr lang="en-IE" dirty="0" err="1"/>
              <a:t>viitor</a:t>
            </a:r>
            <a:r>
              <a:rPr lang="en-IE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93D72-3AA1-4A50-BF2F-061A2E6F11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72809" y="1995466"/>
            <a:ext cx="9119191" cy="4330183"/>
          </a:xfrm>
        </p:spPr>
        <p:txBody>
          <a:bodyPr/>
          <a:lstStyle/>
          <a:p>
            <a:r>
              <a:rPr lang="en-US" dirty="0" err="1"/>
              <a:t>Pentru</a:t>
            </a:r>
            <a:r>
              <a:rPr lang="en-US" dirty="0"/>
              <a:t> </a:t>
            </a:r>
            <a:r>
              <a:rPr lang="en-US" dirty="0" err="1"/>
              <a:t>multe</a:t>
            </a:r>
            <a:r>
              <a:rPr lang="en-US" dirty="0"/>
              <a:t> </a:t>
            </a:r>
            <a:r>
              <a:rPr lang="en-US" dirty="0" err="1"/>
              <a:t>întreprinderi</a:t>
            </a:r>
            <a:r>
              <a:rPr lang="en-US" dirty="0"/>
              <a:t>, </a:t>
            </a:r>
            <a:r>
              <a:rPr lang="en-US" dirty="0" err="1"/>
              <a:t>telemunca</a:t>
            </a:r>
            <a:r>
              <a:rPr lang="en-US" dirty="0"/>
              <a:t> </a:t>
            </a:r>
            <a:r>
              <a:rPr lang="en-US" dirty="0" err="1"/>
              <a:t>va</a:t>
            </a:r>
            <a:r>
              <a:rPr lang="en-US" dirty="0"/>
              <a:t> face </a:t>
            </a:r>
            <a:r>
              <a:rPr lang="en-US" dirty="0" err="1"/>
              <a:t>parte</a:t>
            </a:r>
            <a:r>
              <a:rPr lang="en-US" dirty="0"/>
              <a:t> din </a:t>
            </a:r>
            <a:r>
              <a:rPr lang="en-US" dirty="0" err="1"/>
              <a:t>noua</a:t>
            </a:r>
            <a:r>
              <a:rPr lang="en-US" dirty="0"/>
              <a:t> </a:t>
            </a:r>
            <a:r>
              <a:rPr lang="en-US" dirty="0" err="1"/>
              <a:t>normalitate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există</a:t>
            </a:r>
            <a:r>
              <a:rPr lang="en-US" dirty="0"/>
              <a:t> </a:t>
            </a:r>
            <a:r>
              <a:rPr lang="en-US" dirty="0" err="1"/>
              <a:t>posibilitatea</a:t>
            </a:r>
            <a:r>
              <a:rPr lang="en-US" dirty="0"/>
              <a:t> ca </a:t>
            </a:r>
            <a:r>
              <a:rPr lang="en-US" dirty="0" err="1"/>
              <a:t>centrele</a:t>
            </a:r>
            <a:r>
              <a:rPr lang="en-US" dirty="0"/>
              <a:t> </a:t>
            </a:r>
            <a:r>
              <a:rPr lang="en-US" dirty="0" err="1"/>
              <a:t>comunității</a:t>
            </a:r>
            <a:r>
              <a:rPr lang="en-US" dirty="0"/>
              <a:t> locale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regionale</a:t>
            </a:r>
            <a:r>
              <a:rPr lang="en-US" dirty="0"/>
              <a:t> </a:t>
            </a:r>
            <a:r>
              <a:rPr lang="en-US" dirty="0" err="1"/>
              <a:t>să</a:t>
            </a:r>
            <a:r>
              <a:rPr lang="en-US" dirty="0"/>
              <a:t> fie (re)</a:t>
            </a:r>
            <a:r>
              <a:rPr lang="en-US" dirty="0" err="1"/>
              <a:t>dezvoltate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poziționate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a </a:t>
            </a:r>
            <a:r>
              <a:rPr lang="en-US" dirty="0" err="1"/>
              <a:t>oferi</a:t>
            </a:r>
            <a:r>
              <a:rPr lang="en-US" dirty="0"/>
              <a:t> </a:t>
            </a:r>
            <a:r>
              <a:rPr lang="en-US" dirty="0" err="1"/>
              <a:t>medii</a:t>
            </a:r>
            <a:r>
              <a:rPr lang="en-US" dirty="0"/>
              <a:t> de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structurate</a:t>
            </a:r>
            <a:r>
              <a:rPr lang="en-US" dirty="0"/>
              <a:t>, bine </a:t>
            </a:r>
            <a:r>
              <a:rPr lang="en-US" dirty="0" err="1"/>
              <a:t>conectate</a:t>
            </a:r>
            <a:r>
              <a:rPr lang="en-US" dirty="0"/>
              <a:t>, </a:t>
            </a:r>
            <a:r>
              <a:rPr lang="en-US" dirty="0" err="1"/>
              <a:t>profesionale</a:t>
            </a:r>
            <a:r>
              <a:rPr lang="en-US" dirty="0"/>
              <a:t>, care sunt </a:t>
            </a:r>
            <a:r>
              <a:rPr lang="en-US" dirty="0" err="1"/>
              <a:t>potențial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puțin</a:t>
            </a:r>
            <a:r>
              <a:rPr lang="en-US" dirty="0"/>
              <a:t> </a:t>
            </a:r>
            <a:r>
              <a:rPr lang="en-US" dirty="0" err="1"/>
              <a:t>costisitoare</a:t>
            </a:r>
            <a:r>
              <a:rPr lang="en-US" dirty="0"/>
              <a:t> </a:t>
            </a:r>
            <a:r>
              <a:rPr lang="en-US" dirty="0" err="1"/>
              <a:t>decât</a:t>
            </a:r>
            <a:r>
              <a:rPr lang="en-US" dirty="0"/>
              <a:t> </a:t>
            </a:r>
            <a:r>
              <a:rPr lang="en-US" dirty="0" err="1"/>
              <a:t>suprafața</a:t>
            </a:r>
            <a:r>
              <a:rPr lang="en-US" dirty="0"/>
              <a:t> </a:t>
            </a:r>
            <a:r>
              <a:rPr lang="en-US" dirty="0" err="1"/>
              <a:t>echivalentă</a:t>
            </a:r>
            <a:r>
              <a:rPr lang="en-US" dirty="0"/>
              <a:t> a </a:t>
            </a:r>
            <a:r>
              <a:rPr lang="en-US" dirty="0" err="1"/>
              <a:t>spațiilor</a:t>
            </a:r>
            <a:r>
              <a:rPr lang="en-US" dirty="0"/>
              <a:t> de </a:t>
            </a:r>
            <a:r>
              <a:rPr lang="en-US" dirty="0" err="1"/>
              <a:t>birouri</a:t>
            </a:r>
            <a:r>
              <a:rPr lang="en-US" dirty="0"/>
              <a:t>.</a:t>
            </a:r>
          </a:p>
          <a:p>
            <a:r>
              <a:rPr lang="en-US" dirty="0" err="1">
                <a:solidFill>
                  <a:srgbClr val="68BBAF"/>
                </a:solidFill>
              </a:rPr>
              <a:t>În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ceea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ce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privește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dezvoltarea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durabilă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și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regenerarea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comunităților</a:t>
            </a:r>
            <a:r>
              <a:rPr lang="en-US" dirty="0">
                <a:solidFill>
                  <a:srgbClr val="68BBAF"/>
                </a:solidFill>
              </a:rPr>
              <a:t> locale, </a:t>
            </a:r>
            <a:r>
              <a:rPr lang="en-US" dirty="0" err="1">
                <a:solidFill>
                  <a:srgbClr val="68BBAF"/>
                </a:solidFill>
              </a:rPr>
              <a:t>viitorul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muncii</a:t>
            </a:r>
            <a:r>
              <a:rPr lang="en-US" dirty="0">
                <a:solidFill>
                  <a:srgbClr val="68BBAF"/>
                </a:solidFill>
              </a:rPr>
              <a:t> nu se </a:t>
            </a:r>
            <a:r>
              <a:rPr lang="en-US" dirty="0" err="1">
                <a:solidFill>
                  <a:srgbClr val="68BBAF"/>
                </a:solidFill>
              </a:rPr>
              <a:t>va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axa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doar</a:t>
            </a:r>
            <a:r>
              <a:rPr lang="en-US" dirty="0">
                <a:solidFill>
                  <a:srgbClr val="68BBAF"/>
                </a:solidFill>
              </a:rPr>
              <a:t> pe un </a:t>
            </a:r>
            <a:r>
              <a:rPr lang="en-US" dirty="0" err="1">
                <a:solidFill>
                  <a:srgbClr val="68BBAF"/>
                </a:solidFill>
              </a:rPr>
              <a:t>nou</a:t>
            </a:r>
            <a:r>
              <a:rPr lang="en-US" dirty="0">
                <a:solidFill>
                  <a:srgbClr val="68BBAF"/>
                </a:solidFill>
              </a:rPr>
              <a:t> loc de </a:t>
            </a:r>
            <a:r>
              <a:rPr lang="en-US" dirty="0" err="1">
                <a:solidFill>
                  <a:srgbClr val="68BBAF"/>
                </a:solidFill>
              </a:rPr>
              <a:t>muncă</a:t>
            </a:r>
            <a:r>
              <a:rPr lang="en-US" dirty="0">
                <a:solidFill>
                  <a:srgbClr val="68BBAF"/>
                </a:solidFill>
              </a:rPr>
              <a:t>, ci </a:t>
            </a:r>
            <a:r>
              <a:rPr lang="en-US" dirty="0" err="1">
                <a:solidFill>
                  <a:srgbClr val="68BBAF"/>
                </a:solidFill>
              </a:rPr>
              <a:t>mai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degrabă</a:t>
            </a:r>
            <a:r>
              <a:rPr lang="en-US" dirty="0">
                <a:solidFill>
                  <a:srgbClr val="68BBAF"/>
                </a:solidFill>
              </a:rPr>
              <a:t> pe </a:t>
            </a:r>
            <a:r>
              <a:rPr lang="en-US" dirty="0" err="1">
                <a:solidFill>
                  <a:srgbClr val="68BBAF"/>
                </a:solidFill>
              </a:rPr>
              <a:t>crearea</a:t>
            </a:r>
            <a:r>
              <a:rPr lang="en-US" dirty="0">
                <a:solidFill>
                  <a:srgbClr val="68BBAF"/>
                </a:solidFill>
              </a:rPr>
              <a:t> de </a:t>
            </a:r>
            <a:r>
              <a:rPr lang="en-US" dirty="0" err="1">
                <a:solidFill>
                  <a:srgbClr val="68BBAF"/>
                </a:solidFill>
              </a:rPr>
              <a:t>ecosisteme</a:t>
            </a:r>
            <a:r>
              <a:rPr lang="en-US" dirty="0">
                <a:solidFill>
                  <a:srgbClr val="68BBAF"/>
                </a:solidFill>
              </a:rPr>
              <a:t> locale </a:t>
            </a:r>
            <a:r>
              <a:rPr lang="en-US" dirty="0" err="1">
                <a:solidFill>
                  <a:srgbClr val="68BBAF"/>
                </a:solidFill>
              </a:rPr>
              <a:t>și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regionale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și</a:t>
            </a:r>
            <a:r>
              <a:rPr lang="en-US" dirty="0">
                <a:solidFill>
                  <a:srgbClr val="68BBAF"/>
                </a:solidFill>
              </a:rPr>
              <a:t> de </a:t>
            </a:r>
            <a:r>
              <a:rPr lang="en-US" dirty="0" err="1">
                <a:solidFill>
                  <a:srgbClr val="68BBAF"/>
                </a:solidFill>
              </a:rPr>
              <a:t>grupuri</a:t>
            </a:r>
            <a:r>
              <a:rPr lang="en-US" dirty="0">
                <a:solidFill>
                  <a:srgbClr val="68BBAF"/>
                </a:solidFill>
              </a:rPr>
              <a:t> de </a:t>
            </a:r>
            <a:r>
              <a:rPr lang="en-US" dirty="0" err="1">
                <a:solidFill>
                  <a:srgbClr val="68BBAF"/>
                </a:solidFill>
              </a:rPr>
              <a:t>întreprinderi</a:t>
            </a:r>
            <a:r>
              <a:rPr lang="en-US" dirty="0">
                <a:solidFill>
                  <a:srgbClr val="68BBAF"/>
                </a:solidFill>
              </a:rPr>
              <a:t> care pot </a:t>
            </a:r>
            <a:r>
              <a:rPr lang="en-US" dirty="0" err="1">
                <a:solidFill>
                  <a:srgbClr val="68BBAF"/>
                </a:solidFill>
              </a:rPr>
              <a:t>inova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și</a:t>
            </a:r>
            <a:r>
              <a:rPr lang="en-US" dirty="0">
                <a:solidFill>
                  <a:srgbClr val="68BBAF"/>
                </a:solidFill>
              </a:rPr>
              <a:t> </a:t>
            </a:r>
            <a:r>
              <a:rPr lang="en-US" dirty="0" err="1">
                <a:solidFill>
                  <a:srgbClr val="68BBAF"/>
                </a:solidFill>
              </a:rPr>
              <a:t>colabora</a:t>
            </a:r>
            <a:r>
              <a:rPr lang="en-US" dirty="0">
                <a:solidFill>
                  <a:srgbClr val="68BBAF"/>
                </a:solidFill>
              </a:rPr>
              <a:t> rapid. </a:t>
            </a:r>
          </a:p>
          <a:p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există</a:t>
            </a:r>
            <a:r>
              <a:rPr lang="en-US" dirty="0"/>
              <a:t> </a:t>
            </a:r>
            <a:r>
              <a:rPr lang="en-US" dirty="0" err="1"/>
              <a:t>beneficii</a:t>
            </a:r>
            <a:r>
              <a:rPr lang="en-US" dirty="0"/>
              <a:t> </a:t>
            </a:r>
            <a:r>
              <a:rPr lang="en-US" dirty="0" err="1"/>
              <a:t>peste</a:t>
            </a:r>
            <a:r>
              <a:rPr lang="en-US" dirty="0"/>
              <a:t> tot. </a:t>
            </a:r>
            <a:r>
              <a:rPr lang="en-US" dirty="0" err="1"/>
              <a:t>Proliferarea</a:t>
            </a:r>
            <a:r>
              <a:rPr lang="en-US" dirty="0"/>
              <a:t> </a:t>
            </a:r>
            <a:r>
              <a:rPr lang="en-US" dirty="0" err="1"/>
              <a:t>spațiilor</a:t>
            </a:r>
            <a:r>
              <a:rPr lang="en-US" dirty="0"/>
              <a:t> de </a:t>
            </a:r>
            <a:r>
              <a:rPr lang="en-US" dirty="0" err="1"/>
              <a:t>lucru</a:t>
            </a:r>
            <a:r>
              <a:rPr lang="en-US" dirty="0"/>
              <a:t> </a:t>
            </a:r>
            <a:r>
              <a:rPr lang="en-US" dirty="0" err="1"/>
              <a:t>digitale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special </a:t>
            </a:r>
            <a:r>
              <a:rPr lang="en-US" dirty="0" err="1"/>
              <a:t>rurale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putea</a:t>
            </a:r>
            <a:r>
              <a:rPr lang="en-US" dirty="0"/>
              <a:t> </a:t>
            </a:r>
            <a:r>
              <a:rPr lang="en-US" dirty="0" err="1"/>
              <a:t>contribui</a:t>
            </a:r>
            <a:r>
              <a:rPr lang="en-US" dirty="0"/>
              <a:t> la o </a:t>
            </a:r>
            <a:r>
              <a:rPr lang="en-US" dirty="0" err="1"/>
              <a:t>viață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accesibilă</a:t>
            </a:r>
            <a:r>
              <a:rPr lang="en-US" dirty="0"/>
              <a:t>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însemna</a:t>
            </a:r>
            <a:r>
              <a:rPr lang="en-US" dirty="0"/>
              <a:t>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puțină</a:t>
            </a:r>
            <a:r>
              <a:rPr lang="en-US" dirty="0"/>
              <a:t> </a:t>
            </a:r>
            <a:r>
              <a:rPr lang="en-US" dirty="0" err="1"/>
              <a:t>navetă</a:t>
            </a:r>
            <a:r>
              <a:rPr lang="en-US" dirty="0"/>
              <a:t> </a:t>
            </a:r>
            <a:r>
              <a:rPr lang="en-US" dirty="0" err="1"/>
              <a:t>pentru</a:t>
            </a:r>
            <a:r>
              <a:rPr lang="en-US" dirty="0"/>
              <a:t> tot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mulți</a:t>
            </a:r>
            <a:r>
              <a:rPr lang="en-US" dirty="0"/>
              <a:t> </a:t>
            </a:r>
            <a:r>
              <a:rPr lang="en-US" dirty="0" err="1"/>
              <a:t>profesioniști</a:t>
            </a:r>
            <a:r>
              <a:rPr lang="en-US" dirty="0"/>
              <a:t>.</a:t>
            </a:r>
          </a:p>
          <a:p>
            <a:endParaRPr lang="en-IE" dirty="0"/>
          </a:p>
        </p:txBody>
      </p:sp>
      <p:pic>
        <p:nvPicPr>
          <p:cNvPr id="5" name="Picture 4" descr="A close up of a womans face&#10;&#10;Description automatically generated">
            <a:extLst>
              <a:ext uri="{FF2B5EF4-FFF2-40B4-BE49-F238E27FC236}">
                <a16:creationId xmlns:a16="http://schemas.microsoft.com/office/drawing/2014/main" id="{0193713E-0268-4300-829A-0A0384158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4157" r="24999"/>
          <a:stretch/>
        </p:blipFill>
        <p:spPr>
          <a:xfrm>
            <a:off x="0" y="2403969"/>
            <a:ext cx="2913321" cy="322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955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group of people in a room&#10;&#10;Description automatically generated">
            <a:extLst>
              <a:ext uri="{FF2B5EF4-FFF2-40B4-BE49-F238E27FC236}">
                <a16:creationId xmlns:a16="http://schemas.microsoft.com/office/drawing/2014/main" id="{3D9E8489-82B2-4A3B-B425-BBE24924E2C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4107" r="34107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E29109-DE01-4E4C-AB13-C110089ACB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4" y="154582"/>
            <a:ext cx="8755826" cy="1190295"/>
          </a:xfrm>
          <a:solidFill>
            <a:srgbClr val="68BBAF"/>
          </a:solidFill>
        </p:spPr>
        <p:txBody>
          <a:bodyPr>
            <a:normAutofit fontScale="92500" lnSpcReduction="20000"/>
          </a:bodyPr>
          <a:lstStyle/>
          <a:p>
            <a:r>
              <a:rPr lang="pt-BR" dirty="0">
                <a:solidFill>
                  <a:schemeClr val="bg1"/>
                </a:solidFill>
              </a:rPr>
              <a:t>Spotlight on DIGICLARE – o inițiativă a administrației locale pentru conectarea comunităților rurale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8C6820-3DBD-49D3-8C08-5DE279F077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3724" y="1441449"/>
            <a:ext cx="9058275" cy="4913169"/>
          </a:xfrm>
        </p:spPr>
        <p:txBody>
          <a:bodyPr/>
          <a:lstStyle/>
          <a:p>
            <a:r>
              <a:rPr lang="en-US" sz="2200" b="0" i="0" dirty="0" err="1">
                <a:solidFill>
                  <a:srgbClr val="666666"/>
                </a:solidFill>
                <a:effectLst/>
              </a:rPr>
              <a:t>Digiclare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este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o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inițiativă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inovatoare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a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Consiliului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local al </a:t>
            </a:r>
            <a:r>
              <a:rPr lang="en-US" sz="2200" dirty="0" err="1">
                <a:solidFill>
                  <a:srgbClr val="666666"/>
                </a:solidFill>
              </a:rPr>
              <a:t>R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egiunii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Clare,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Irlanda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, ca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parte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a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Strategiei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sale de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dezvoltare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rurală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pentru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a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sprijini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comunitățile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rurale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prin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furnizarea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de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facilități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flexibile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,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accesibile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și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locale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pentru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birouri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și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conectivitate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la internet de mare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viteză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în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locații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rurale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în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Regiunea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Clare.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Proiectul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a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fost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fondat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ca o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acțiune-cheie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a "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Strategiei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Digitale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a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Regiunii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Clare", care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prevede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implementarea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conceptului"Comunități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inteligente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" care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asigură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accesul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localnicilor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, precum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și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al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întreprinderilor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și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antreprenorilor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la internet de mare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viteză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în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 propria lor </a:t>
            </a:r>
            <a:r>
              <a:rPr lang="en-US" sz="2200" b="0" i="0" dirty="0" err="1">
                <a:solidFill>
                  <a:srgbClr val="666666"/>
                </a:solidFill>
                <a:effectLst/>
              </a:rPr>
              <a:t>comunitate</a:t>
            </a:r>
            <a:r>
              <a:rPr lang="en-US" sz="2200" b="0" i="0" dirty="0">
                <a:solidFill>
                  <a:srgbClr val="666666"/>
                </a:solidFill>
                <a:effectLst/>
              </a:rPr>
              <a:t>. </a:t>
            </a:r>
          </a:p>
          <a:p>
            <a:r>
              <a:rPr lang="en-US" sz="2200" dirty="0">
                <a:solidFill>
                  <a:srgbClr val="666666"/>
                </a:solidFill>
              </a:rPr>
              <a:t>Hub-urile DIGICLARE s-au </a:t>
            </a:r>
            <a:r>
              <a:rPr lang="en-US" sz="2200" dirty="0" err="1">
                <a:solidFill>
                  <a:srgbClr val="666666"/>
                </a:solidFill>
              </a:rPr>
              <a:t>confruntat</a:t>
            </a:r>
            <a:r>
              <a:rPr lang="en-US" sz="2200" dirty="0">
                <a:solidFill>
                  <a:srgbClr val="666666"/>
                </a:solidFill>
              </a:rPr>
              <a:t> cu o "</a:t>
            </a:r>
            <a:r>
              <a:rPr lang="en-US" sz="2200" dirty="0" err="1">
                <a:solidFill>
                  <a:srgbClr val="666666"/>
                </a:solidFill>
              </a:rPr>
              <a:t>creștere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uriașă</a:t>
            </a:r>
            <a:r>
              <a:rPr lang="en-US" sz="2200" dirty="0">
                <a:solidFill>
                  <a:srgbClr val="666666"/>
                </a:solidFill>
              </a:rPr>
              <a:t>" a </a:t>
            </a:r>
            <a:r>
              <a:rPr lang="en-US" sz="2200" dirty="0" err="1">
                <a:solidFill>
                  <a:srgbClr val="666666"/>
                </a:solidFill>
              </a:rPr>
              <a:t>cererii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spații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birouri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în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vara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anului</a:t>
            </a:r>
            <a:r>
              <a:rPr lang="en-US" sz="2200" dirty="0">
                <a:solidFill>
                  <a:srgbClr val="666666"/>
                </a:solidFill>
              </a:rPr>
              <a:t> 2020, </a:t>
            </a:r>
            <a:r>
              <a:rPr lang="en-US" sz="2200" dirty="0" err="1">
                <a:solidFill>
                  <a:srgbClr val="666666"/>
                </a:solidFill>
              </a:rPr>
              <a:t>iar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atunci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este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în</a:t>
            </a:r>
            <a:r>
              <a:rPr lang="en-US" sz="2200" dirty="0">
                <a:solidFill>
                  <a:srgbClr val="666666"/>
                </a:solidFill>
              </a:rPr>
              <a:t> curs de </a:t>
            </a:r>
            <a:r>
              <a:rPr lang="en-US" sz="2200" dirty="0" err="1">
                <a:solidFill>
                  <a:srgbClr val="666666"/>
                </a:solidFill>
              </a:rPr>
              <a:t>explorare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perspectiva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deschiderii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centrelor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studențești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în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regiune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pentru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elevii</a:t>
            </a:r>
            <a:r>
              <a:rPr lang="en-US" sz="2200" dirty="0">
                <a:solidFill>
                  <a:srgbClr val="666666"/>
                </a:solidFill>
              </a:rPr>
              <a:t> de </a:t>
            </a:r>
            <a:r>
              <a:rPr lang="en-US" sz="2200" dirty="0" err="1">
                <a:solidFill>
                  <a:srgbClr val="666666"/>
                </a:solidFill>
              </a:rPr>
              <a:t>clasa</a:t>
            </a:r>
            <a:r>
              <a:rPr lang="en-US" sz="2200" dirty="0">
                <a:solidFill>
                  <a:srgbClr val="666666"/>
                </a:solidFill>
              </a:rPr>
              <a:t> a III-a. </a:t>
            </a:r>
            <a:r>
              <a:rPr lang="en-US" sz="2200" dirty="0" err="1">
                <a:solidFill>
                  <a:srgbClr val="666666"/>
                </a:solidFill>
              </a:rPr>
              <a:t>Acest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proiect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inovator</a:t>
            </a:r>
            <a:r>
              <a:rPr lang="en-US" sz="2200" dirty="0">
                <a:solidFill>
                  <a:srgbClr val="666666"/>
                </a:solidFill>
              </a:rPr>
              <a:t> se </a:t>
            </a:r>
            <a:r>
              <a:rPr lang="en-US" sz="2200" dirty="0" err="1">
                <a:solidFill>
                  <a:srgbClr val="666666"/>
                </a:solidFill>
              </a:rPr>
              <a:t>adaptează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nevoilor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actuale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și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viitoare</a:t>
            </a:r>
            <a:r>
              <a:rPr lang="en-US" sz="2200" dirty="0">
                <a:solidFill>
                  <a:srgbClr val="666666"/>
                </a:solidFill>
              </a:rPr>
              <a:t>. </a:t>
            </a:r>
          </a:p>
          <a:p>
            <a:r>
              <a:rPr lang="en-US" sz="2200" dirty="0">
                <a:solidFill>
                  <a:srgbClr val="666666"/>
                </a:solidFill>
              </a:rPr>
              <a:t>Hub-urile </a:t>
            </a:r>
            <a:r>
              <a:rPr lang="en-US" sz="2200" dirty="0" err="1">
                <a:solidFill>
                  <a:srgbClr val="666666"/>
                </a:solidFill>
              </a:rPr>
              <a:t>digitale</a:t>
            </a:r>
            <a:r>
              <a:rPr lang="en-US" sz="2200" dirty="0">
                <a:solidFill>
                  <a:srgbClr val="666666"/>
                </a:solidFill>
              </a:rPr>
              <a:t> sunt </a:t>
            </a:r>
            <a:r>
              <a:rPr lang="en-US" sz="2200" dirty="0" err="1">
                <a:solidFill>
                  <a:srgbClr val="666666"/>
                </a:solidFill>
              </a:rPr>
              <a:t>în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Ennistymon</a:t>
            </a:r>
            <a:r>
              <a:rPr lang="en-US" sz="2200" dirty="0">
                <a:solidFill>
                  <a:srgbClr val="666666"/>
                </a:solidFill>
              </a:rPr>
              <a:t>, </a:t>
            </a:r>
            <a:r>
              <a:rPr lang="en-US" sz="2200" dirty="0" err="1">
                <a:solidFill>
                  <a:srgbClr val="666666"/>
                </a:solidFill>
              </a:rPr>
              <a:t>Kilrush</a:t>
            </a:r>
            <a:r>
              <a:rPr lang="en-US" sz="2200" dirty="0">
                <a:solidFill>
                  <a:srgbClr val="666666"/>
                </a:solidFill>
              </a:rPr>
              <a:t>, Kilkee, </a:t>
            </a:r>
            <a:r>
              <a:rPr lang="en-US" sz="2200" dirty="0" err="1">
                <a:solidFill>
                  <a:srgbClr val="666666"/>
                </a:solidFill>
              </a:rPr>
              <a:t>Feakle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și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Miltown</a:t>
            </a:r>
            <a:r>
              <a:rPr lang="en-US" sz="2200" dirty="0">
                <a:solidFill>
                  <a:srgbClr val="666666"/>
                </a:solidFill>
              </a:rPr>
              <a:t> </a:t>
            </a:r>
            <a:r>
              <a:rPr lang="en-US" sz="2200" dirty="0" err="1">
                <a:solidFill>
                  <a:srgbClr val="666666"/>
                </a:solidFill>
              </a:rPr>
              <a:t>Malbay</a:t>
            </a:r>
            <a:r>
              <a:rPr lang="en-US" sz="2200" dirty="0">
                <a:solidFill>
                  <a:srgbClr val="666666"/>
                </a:solidFill>
              </a:rPr>
              <a:t>.</a:t>
            </a:r>
            <a:endParaRPr lang="en-US" dirty="0">
              <a:solidFill>
                <a:srgbClr val="666666"/>
              </a:solidFill>
            </a:endParaRPr>
          </a:p>
          <a:p>
            <a:r>
              <a:rPr lang="en-IE" dirty="0">
                <a:hlinkClick r:id="rId4"/>
              </a:rPr>
              <a:t>DIGICLARE - Connecting communities</a:t>
            </a: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5CDCA-7867-46CD-A70C-4EAF8C009440}"/>
              </a:ext>
            </a:extLst>
          </p:cNvPr>
          <p:cNvSpPr txBox="1"/>
          <p:nvPr/>
        </p:nvSpPr>
        <p:spPr>
          <a:xfrm>
            <a:off x="0" y="154582"/>
            <a:ext cx="2902688" cy="1938992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2400" dirty="0" err="1">
                <a:solidFill>
                  <a:schemeClr val="bg1"/>
                </a:solidFill>
              </a:rPr>
              <a:t>Tehnologia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viitorul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muncii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reprezintă</a:t>
            </a:r>
            <a:r>
              <a:rPr lang="en-IE" sz="2400" dirty="0">
                <a:solidFill>
                  <a:schemeClr val="bg1"/>
                </a:solidFill>
              </a:rPr>
              <a:t> un </a:t>
            </a:r>
            <a:r>
              <a:rPr lang="en-IE" sz="2400" dirty="0" err="1">
                <a:solidFill>
                  <a:schemeClr val="bg1"/>
                </a:solidFill>
              </a:rPr>
              <a:t>interes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esențial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pentru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administrația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locală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irlandeză</a:t>
            </a:r>
            <a:endParaRPr kumimoji="0" lang="en-I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B1D438-4237-4088-8A34-ABABC352EA8D}"/>
              </a:ext>
            </a:extLst>
          </p:cNvPr>
          <p:cNvSpPr txBox="1"/>
          <p:nvPr/>
        </p:nvSpPr>
        <p:spPr>
          <a:xfrm>
            <a:off x="0" y="5671425"/>
            <a:ext cx="2291255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4000" dirty="0">
                <a:solidFill>
                  <a:schemeClr val="bg1"/>
                </a:solidFill>
              </a:rPr>
              <a:t>CASE STUDY</a:t>
            </a:r>
          </a:p>
        </p:txBody>
      </p:sp>
      <p:pic>
        <p:nvPicPr>
          <p:cNvPr id="5" name="Graphic 4" descr="Sunflower">
            <a:extLst>
              <a:ext uri="{FF2B5EF4-FFF2-40B4-BE49-F238E27FC236}">
                <a16:creationId xmlns:a16="http://schemas.microsoft.com/office/drawing/2014/main" id="{4DA41E40-DDF0-4C87-8EF1-BC786DC4F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0881" y="5640682"/>
            <a:ext cx="1217318" cy="1217318"/>
          </a:xfrm>
          <a:prstGeom prst="rect">
            <a:avLst/>
          </a:prstGeom>
        </p:spPr>
      </p:pic>
      <p:pic>
        <p:nvPicPr>
          <p:cNvPr id="1026" name="Picture 2" descr="Digiclare Logo">
            <a:extLst>
              <a:ext uri="{FF2B5EF4-FFF2-40B4-BE49-F238E27FC236}">
                <a16:creationId xmlns:a16="http://schemas.microsoft.com/office/drawing/2014/main" id="{7A2F1B05-32CB-4A12-88A6-74E33CE3E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861627"/>
            <a:ext cx="2466890" cy="61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4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68BBAF"/>
                </a:solidFill>
              </a:rPr>
              <a:t>NECESITATEA EVALUĂRII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11384" y="1460222"/>
            <a:ext cx="9174856" cy="4904355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350" dirty="0" err="1"/>
              <a:t>Acesta</a:t>
            </a:r>
            <a:r>
              <a:rPr lang="en-IE" sz="2350" dirty="0"/>
              <a:t> </a:t>
            </a:r>
            <a:r>
              <a:rPr lang="en-IE" sz="2350" dirty="0" err="1"/>
              <a:t>arată</a:t>
            </a:r>
            <a:r>
              <a:rPr lang="en-IE" sz="2350" dirty="0"/>
              <a:t> </a:t>
            </a:r>
            <a:r>
              <a:rPr lang="en-IE" sz="2350" dirty="0" err="1"/>
              <a:t>modul</a:t>
            </a:r>
            <a:r>
              <a:rPr lang="en-IE" sz="2350" dirty="0"/>
              <a:t> </a:t>
            </a:r>
            <a:r>
              <a:rPr lang="en-IE" sz="2350" dirty="0" err="1"/>
              <a:t>în</a:t>
            </a:r>
            <a:r>
              <a:rPr lang="en-IE" sz="2350" dirty="0"/>
              <a:t> care v-</a:t>
            </a:r>
            <a:r>
              <a:rPr lang="en-IE" sz="2350" dirty="0" err="1"/>
              <a:t>ați</a:t>
            </a:r>
            <a:r>
              <a:rPr lang="en-IE" sz="2350" dirty="0"/>
              <a:t> </a:t>
            </a:r>
            <a:r>
              <a:rPr lang="en-IE" sz="2350" dirty="0" err="1"/>
              <a:t>îndeplinit</a:t>
            </a:r>
            <a:r>
              <a:rPr lang="en-IE" sz="2350" dirty="0"/>
              <a:t> </a:t>
            </a:r>
            <a:r>
              <a:rPr lang="en-IE" sz="2350" dirty="0" err="1"/>
              <a:t>scopul</a:t>
            </a:r>
            <a:r>
              <a:rPr lang="en-IE" sz="2350" dirty="0"/>
              <a:t> </a:t>
            </a:r>
            <a:r>
              <a:rPr lang="en-IE" sz="2350" dirty="0" err="1"/>
              <a:t>și</a:t>
            </a:r>
            <a:r>
              <a:rPr lang="en-IE" sz="2350" dirty="0"/>
              <a:t> </a:t>
            </a:r>
            <a:r>
              <a:rPr lang="en-IE" sz="2350" dirty="0" err="1"/>
              <a:t>obiectivele</a:t>
            </a:r>
            <a:r>
              <a:rPr lang="en-IE" sz="2350" dirty="0"/>
              <a:t> </a:t>
            </a:r>
            <a:r>
              <a:rPr lang="en-IE" sz="2350" dirty="0" err="1"/>
              <a:t>proiectului</a:t>
            </a:r>
            <a:r>
              <a:rPr lang="en-IE" sz="2350" dirty="0"/>
              <a:t> </a:t>
            </a:r>
            <a:r>
              <a:rPr lang="en-IE" sz="2350" dirty="0" err="1"/>
              <a:t>și</a:t>
            </a:r>
            <a:r>
              <a:rPr lang="en-IE" sz="2350" dirty="0"/>
              <a:t> </a:t>
            </a:r>
            <a:r>
              <a:rPr lang="en-IE" sz="2350" dirty="0" err="1"/>
              <a:t>demonstrează</a:t>
            </a:r>
            <a:r>
              <a:rPr lang="en-IE" sz="2350" dirty="0"/>
              <a:t> </a:t>
            </a:r>
            <a:r>
              <a:rPr lang="en-IE" sz="2350" dirty="0" err="1"/>
              <a:t>adecvarea</a:t>
            </a:r>
            <a:r>
              <a:rPr lang="en-IE" sz="2350" dirty="0"/>
              <a:t>, </a:t>
            </a:r>
            <a:r>
              <a:rPr lang="en-IE" sz="2350" dirty="0" err="1"/>
              <a:t>eficacitatea</a:t>
            </a:r>
            <a:r>
              <a:rPr lang="en-IE" sz="2350" dirty="0"/>
              <a:t> </a:t>
            </a:r>
            <a:r>
              <a:rPr lang="en-IE" sz="2350" dirty="0" err="1"/>
              <a:t>și</a:t>
            </a:r>
            <a:r>
              <a:rPr lang="en-IE" sz="2350" dirty="0"/>
              <a:t> </a:t>
            </a:r>
            <a:r>
              <a:rPr lang="en-IE" sz="2350" dirty="0" err="1"/>
              <a:t>eficiența</a:t>
            </a:r>
            <a:r>
              <a:rPr lang="en-IE" sz="2350" dirty="0"/>
              <a:t> </a:t>
            </a:r>
            <a:r>
              <a:rPr lang="en-IE" sz="2350" dirty="0" err="1"/>
              <a:t>proiectului</a:t>
            </a:r>
            <a:r>
              <a:rPr lang="en-IE" sz="2350" dirty="0"/>
              <a:t> de </a:t>
            </a:r>
            <a:r>
              <a:rPr lang="en-IE" sz="2350" dirty="0" err="1"/>
              <a:t>dezvoltare</a:t>
            </a:r>
            <a:r>
              <a:rPr lang="en-IE" sz="2350" dirty="0"/>
              <a:t> a </a:t>
            </a:r>
            <a:r>
              <a:rPr lang="en-IE" sz="2350" dirty="0" err="1"/>
              <a:t>comunității</a:t>
            </a:r>
            <a:r>
              <a:rPr lang="en-IE" sz="2350" dirty="0"/>
              <a:t>. </a:t>
            </a:r>
            <a:r>
              <a:rPr lang="en-IE" sz="2350" dirty="0" err="1"/>
              <a:t>Ea</a:t>
            </a:r>
            <a:r>
              <a:rPr lang="en-IE" sz="2350" dirty="0"/>
              <a:t> </a:t>
            </a:r>
            <a:r>
              <a:rPr lang="en-IE" sz="2350" dirty="0" err="1"/>
              <a:t>oferă</a:t>
            </a:r>
            <a:r>
              <a:rPr lang="en-IE" sz="2350" dirty="0"/>
              <a:t> </a:t>
            </a:r>
            <a:r>
              <a:rPr lang="en-IE" sz="2350" dirty="0" err="1"/>
              <a:t>reasigurare</a:t>
            </a:r>
            <a:r>
              <a:rPr lang="en-IE" sz="2350" dirty="0"/>
              <a:t> </a:t>
            </a:r>
            <a:r>
              <a:rPr lang="en-IE" sz="2350" dirty="0" err="1"/>
              <a:t>pentru</a:t>
            </a:r>
            <a:r>
              <a:rPr lang="en-IE" sz="2350" dirty="0"/>
              <a:t> </a:t>
            </a:r>
            <a:r>
              <a:rPr lang="en-IE" sz="2350" dirty="0" err="1"/>
              <a:t>cei</a:t>
            </a:r>
            <a:r>
              <a:rPr lang="en-IE" sz="2350" dirty="0"/>
              <a:t> care au </a:t>
            </a:r>
            <a:r>
              <a:rPr lang="en-IE" sz="2350" dirty="0" err="1"/>
              <a:t>investit</a:t>
            </a:r>
            <a:r>
              <a:rPr lang="en-IE" sz="2350" dirty="0"/>
              <a:t> </a:t>
            </a:r>
            <a:r>
              <a:rPr lang="en-IE" sz="2350" dirty="0" err="1"/>
              <a:t>financiar</a:t>
            </a:r>
            <a:r>
              <a:rPr lang="en-IE" sz="2350" dirty="0"/>
              <a:t> </a:t>
            </a:r>
            <a:r>
              <a:rPr lang="en-IE" sz="2350" dirty="0" err="1"/>
              <a:t>și</a:t>
            </a:r>
            <a:r>
              <a:rPr lang="en-IE" sz="2350" dirty="0"/>
              <a:t> </a:t>
            </a:r>
            <a:r>
              <a:rPr lang="en-IE" sz="2350" dirty="0" err="1"/>
              <a:t>emoțional</a:t>
            </a:r>
            <a:r>
              <a:rPr lang="en-IE" sz="235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350" dirty="0" err="1"/>
              <a:t>Demonstrează</a:t>
            </a:r>
            <a:r>
              <a:rPr lang="en-GB" sz="2350" dirty="0"/>
              <a:t> </a:t>
            </a:r>
            <a:r>
              <a:rPr lang="en-GB" sz="2350" dirty="0" err="1"/>
              <a:t>utilizarea</a:t>
            </a:r>
            <a:r>
              <a:rPr lang="en-GB" sz="2350" dirty="0"/>
              <a:t> </a:t>
            </a:r>
            <a:r>
              <a:rPr lang="en-GB" sz="2350" dirty="0" err="1"/>
              <a:t>resurselor</a:t>
            </a:r>
            <a:r>
              <a:rPr lang="en-GB" sz="2350" dirty="0"/>
              <a:t> </a:t>
            </a:r>
            <a:r>
              <a:rPr lang="en-GB" sz="2350" dirty="0" err="1"/>
              <a:t>într</a:t>
            </a:r>
            <a:r>
              <a:rPr lang="en-GB" sz="2350" dirty="0"/>
              <a:t>-un mod </a:t>
            </a:r>
            <a:r>
              <a:rPr lang="en-GB" sz="2350" dirty="0" err="1"/>
              <a:t>responsabil</a:t>
            </a:r>
            <a:r>
              <a:rPr lang="en-GB" sz="2350" dirty="0"/>
              <a:t>. </a:t>
            </a:r>
            <a:r>
              <a:rPr lang="en-GB" sz="2350" dirty="0" err="1"/>
              <a:t>Poate</a:t>
            </a:r>
            <a:r>
              <a:rPr lang="en-GB" sz="2350" dirty="0"/>
              <a:t> </a:t>
            </a:r>
            <a:r>
              <a:rPr lang="en-GB" sz="2350" dirty="0" err="1"/>
              <a:t>ajuta</a:t>
            </a:r>
            <a:r>
              <a:rPr lang="en-GB" sz="2350" dirty="0"/>
              <a:t> la </a:t>
            </a:r>
            <a:r>
              <a:rPr lang="en-GB" sz="2350" dirty="0" err="1"/>
              <a:t>convingerea</a:t>
            </a:r>
            <a:r>
              <a:rPr lang="en-GB" sz="2350" dirty="0"/>
              <a:t> </a:t>
            </a:r>
            <a:r>
              <a:rPr lang="en-GB" sz="2350" dirty="0" err="1"/>
              <a:t>părților</a:t>
            </a:r>
            <a:r>
              <a:rPr lang="en-GB" sz="2350" dirty="0"/>
              <a:t> </a:t>
            </a:r>
            <a:r>
              <a:rPr lang="en-GB" sz="2350" dirty="0" err="1"/>
              <a:t>interesate</a:t>
            </a:r>
            <a:r>
              <a:rPr lang="en-GB" sz="2350" dirty="0"/>
              <a:t> </a:t>
            </a:r>
            <a:r>
              <a:rPr lang="en-GB" sz="2350" dirty="0" err="1"/>
              <a:t>să</a:t>
            </a:r>
            <a:r>
              <a:rPr lang="en-GB" sz="2350" dirty="0"/>
              <a:t> </a:t>
            </a:r>
            <a:r>
              <a:rPr lang="en-GB" sz="2350" dirty="0" err="1"/>
              <a:t>își</a:t>
            </a:r>
            <a:r>
              <a:rPr lang="en-GB" sz="2350" dirty="0"/>
              <a:t> </a:t>
            </a:r>
            <a:r>
              <a:rPr lang="en-GB" sz="2350" dirty="0" err="1"/>
              <a:t>susțină</a:t>
            </a:r>
            <a:r>
              <a:rPr lang="en-GB" sz="2350" dirty="0"/>
              <a:t> </a:t>
            </a:r>
            <a:r>
              <a:rPr lang="en-GB" sz="2350" dirty="0" err="1"/>
              <a:t>investițiile</a:t>
            </a:r>
            <a:r>
              <a:rPr lang="en-IE" sz="2350" dirty="0"/>
              <a:t>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350" dirty="0" err="1"/>
              <a:t>Procesul</a:t>
            </a:r>
            <a:r>
              <a:rPr lang="en-GB" sz="2350" dirty="0"/>
              <a:t> de </a:t>
            </a:r>
            <a:r>
              <a:rPr lang="en-GB" sz="2350" dirty="0" err="1"/>
              <a:t>învățare</a:t>
            </a:r>
            <a:r>
              <a:rPr lang="en-GB" sz="2350" dirty="0"/>
              <a:t>: </a:t>
            </a:r>
            <a:r>
              <a:rPr lang="en-GB" sz="2350" dirty="0" err="1"/>
              <a:t>evaluarea</a:t>
            </a:r>
            <a:r>
              <a:rPr lang="en-GB" sz="2350" dirty="0"/>
              <a:t> </a:t>
            </a:r>
            <a:r>
              <a:rPr lang="en-GB" sz="2350" dirty="0" err="1"/>
              <a:t>poate</a:t>
            </a:r>
            <a:r>
              <a:rPr lang="en-GB" sz="2350" dirty="0"/>
              <a:t> </a:t>
            </a:r>
            <a:r>
              <a:rPr lang="en-GB" sz="2350" dirty="0" err="1"/>
              <a:t>contribui</a:t>
            </a:r>
            <a:r>
              <a:rPr lang="en-GB" sz="2350" dirty="0"/>
              <a:t> la </a:t>
            </a:r>
            <a:r>
              <a:rPr lang="en-GB" sz="2350" dirty="0" err="1"/>
              <a:t>prioritizarea</a:t>
            </a:r>
            <a:r>
              <a:rPr lang="en-GB" sz="2350" dirty="0"/>
              <a:t> </a:t>
            </a:r>
            <a:r>
              <a:rPr lang="en-GB" sz="2350" dirty="0" err="1"/>
              <a:t>schimbărilor</a:t>
            </a:r>
            <a:r>
              <a:rPr lang="en-GB" sz="2350" dirty="0"/>
              <a:t> </a:t>
            </a:r>
            <a:r>
              <a:rPr lang="en-GB" sz="2350" dirty="0" err="1"/>
              <a:t>în</a:t>
            </a:r>
            <a:r>
              <a:rPr lang="en-GB" sz="2350" dirty="0"/>
              <a:t> </a:t>
            </a:r>
            <a:r>
              <a:rPr lang="en-GB" sz="2350" dirty="0" err="1"/>
              <a:t>evaluarea</a:t>
            </a:r>
            <a:r>
              <a:rPr lang="en-GB" sz="2350" dirty="0"/>
              <a:t> </a:t>
            </a:r>
            <a:r>
              <a:rPr lang="en-GB" sz="2350" dirty="0" err="1"/>
              <a:t>nevoilor</a:t>
            </a:r>
            <a:r>
              <a:rPr lang="en-GB" sz="2350" dirty="0"/>
              <a:t>, </a:t>
            </a:r>
            <a:r>
              <a:rPr lang="en-GB" sz="2350" dirty="0" err="1"/>
              <a:t>planificarea</a:t>
            </a:r>
            <a:r>
              <a:rPr lang="en-GB" sz="2350" dirty="0"/>
              <a:t> </a:t>
            </a:r>
            <a:r>
              <a:rPr lang="en-GB" sz="2350" dirty="0" err="1"/>
              <a:t>și</a:t>
            </a:r>
            <a:r>
              <a:rPr lang="en-GB" sz="2350" dirty="0"/>
              <a:t> </a:t>
            </a:r>
            <a:r>
              <a:rPr lang="en-GB" sz="2350" dirty="0" err="1"/>
              <a:t>punerea</a:t>
            </a:r>
            <a:r>
              <a:rPr lang="en-GB" sz="2350" dirty="0"/>
              <a:t> </a:t>
            </a:r>
            <a:r>
              <a:rPr lang="en-GB" sz="2350" dirty="0" err="1"/>
              <a:t>în</a:t>
            </a:r>
            <a:r>
              <a:rPr lang="en-GB" sz="2350" dirty="0"/>
              <a:t> </a:t>
            </a:r>
            <a:r>
              <a:rPr lang="en-GB" sz="2350" dirty="0" err="1"/>
              <a:t>aplicare</a:t>
            </a:r>
            <a:r>
              <a:rPr lang="en-GB" sz="2350" dirty="0"/>
              <a:t> a </a:t>
            </a:r>
            <a:r>
              <a:rPr lang="en-GB" sz="2350" dirty="0" err="1"/>
              <a:t>acțiunilor</a:t>
            </a:r>
            <a:r>
              <a:rPr lang="en-GB" sz="2350" dirty="0"/>
              <a:t> </a:t>
            </a:r>
            <a:r>
              <a:rPr lang="en-GB" sz="2350" dirty="0" err="1"/>
              <a:t>și</a:t>
            </a:r>
            <a:r>
              <a:rPr lang="en-GB" sz="2350" dirty="0"/>
              <a:t> </a:t>
            </a:r>
            <a:r>
              <a:rPr lang="en-GB" sz="2350" dirty="0" err="1"/>
              <a:t>gestionarea</a:t>
            </a:r>
            <a:r>
              <a:rPr lang="en-GB" sz="2350" dirty="0"/>
              <a:t> </a:t>
            </a:r>
            <a:r>
              <a:rPr lang="en-GB" sz="2350" dirty="0" err="1"/>
              <a:t>resurselor</a:t>
            </a:r>
            <a:r>
              <a:rPr lang="en-GB" sz="2350" dirty="0"/>
              <a:t>. </a:t>
            </a:r>
            <a:r>
              <a:rPr lang="en-GB" sz="2350" dirty="0" err="1"/>
              <a:t>Dacă</a:t>
            </a:r>
            <a:r>
              <a:rPr lang="en-GB" sz="2350" dirty="0"/>
              <a:t> Covid-19 ne-a </a:t>
            </a:r>
            <a:r>
              <a:rPr lang="en-GB" sz="2350" dirty="0" err="1"/>
              <a:t>învățat</a:t>
            </a:r>
            <a:r>
              <a:rPr lang="en-GB" sz="2350" dirty="0"/>
              <a:t> </a:t>
            </a:r>
            <a:r>
              <a:rPr lang="en-GB" sz="2350" dirty="0" err="1"/>
              <a:t>ceva</a:t>
            </a:r>
            <a:r>
              <a:rPr lang="en-GB" sz="2350" dirty="0"/>
              <a:t>, </a:t>
            </a:r>
            <a:r>
              <a:rPr lang="en-GB" sz="2350" dirty="0" err="1"/>
              <a:t>este</a:t>
            </a:r>
            <a:r>
              <a:rPr lang="en-GB" sz="2350" dirty="0"/>
              <a:t> </a:t>
            </a:r>
            <a:r>
              <a:rPr lang="en-GB" sz="2350" dirty="0" err="1"/>
              <a:t>că</a:t>
            </a:r>
            <a:r>
              <a:rPr lang="en-GB" sz="2350" dirty="0"/>
              <a:t> </a:t>
            </a:r>
            <a:r>
              <a:rPr lang="en-GB" sz="2350" dirty="0" err="1"/>
              <a:t>proiectele</a:t>
            </a:r>
            <a:r>
              <a:rPr lang="en-GB" sz="2350" dirty="0"/>
              <a:t> se </a:t>
            </a:r>
            <a:r>
              <a:rPr lang="en-GB" sz="2350" dirty="0" err="1"/>
              <a:t>schimbă</a:t>
            </a:r>
            <a:r>
              <a:rPr lang="en-GB" sz="2350" dirty="0"/>
              <a:t>, </a:t>
            </a:r>
            <a:r>
              <a:rPr lang="en-GB" sz="2350" dirty="0" err="1"/>
              <a:t>prioritățile</a:t>
            </a:r>
            <a:r>
              <a:rPr lang="en-GB" sz="2350" dirty="0"/>
              <a:t> se </a:t>
            </a:r>
            <a:r>
              <a:rPr lang="en-GB" sz="2350" dirty="0" err="1"/>
              <a:t>schimbă</a:t>
            </a:r>
            <a:r>
              <a:rPr lang="en-GB" sz="2350" dirty="0"/>
              <a:t> </a:t>
            </a:r>
            <a:r>
              <a:rPr lang="en-GB" sz="2350" dirty="0" err="1"/>
              <a:t>si</a:t>
            </a:r>
            <a:r>
              <a:rPr lang="en-GB" sz="2350" dirty="0"/>
              <a:t> </a:t>
            </a:r>
            <a:r>
              <a:rPr lang="en-GB" sz="2350" dirty="0" err="1"/>
              <a:t>trebuie</a:t>
            </a:r>
            <a:r>
              <a:rPr lang="en-GB" sz="2350" dirty="0"/>
              <a:t> </a:t>
            </a:r>
            <a:r>
              <a:rPr lang="en-GB" sz="2350" dirty="0" err="1"/>
              <a:t>să</a:t>
            </a:r>
            <a:r>
              <a:rPr lang="en-GB" sz="2350" dirty="0"/>
              <a:t> ne </a:t>
            </a:r>
            <a:r>
              <a:rPr lang="en-GB" sz="2350" dirty="0" err="1"/>
              <a:t>adaptăm</a:t>
            </a:r>
            <a:r>
              <a:rPr lang="en-GB" sz="2350" dirty="0"/>
              <a:t>.</a:t>
            </a:r>
            <a:endParaRPr lang="en-IE" sz="235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IE" sz="2350" dirty="0" err="1"/>
              <a:t>Ajută</a:t>
            </a:r>
            <a:r>
              <a:rPr lang="en-IE" sz="2350" dirty="0"/>
              <a:t> la </a:t>
            </a:r>
            <a:r>
              <a:rPr lang="en-IE" sz="2350" dirty="0" err="1"/>
              <a:t>schimbarea</a:t>
            </a:r>
            <a:r>
              <a:rPr lang="en-IE" sz="2350" dirty="0"/>
              <a:t> </a:t>
            </a:r>
            <a:r>
              <a:rPr lang="en-IE" sz="2350" dirty="0" err="1"/>
              <a:t>atitudinii</a:t>
            </a:r>
            <a:r>
              <a:rPr lang="en-IE" sz="2350" dirty="0"/>
              <a:t> </a:t>
            </a:r>
            <a:r>
              <a:rPr lang="en-IE" sz="2350" dirty="0" err="1"/>
              <a:t>și</a:t>
            </a:r>
            <a:r>
              <a:rPr lang="en-IE" sz="2350" dirty="0"/>
              <a:t> </a:t>
            </a:r>
            <a:r>
              <a:rPr lang="en-IE" sz="2350" dirty="0" err="1"/>
              <a:t>influențează</a:t>
            </a:r>
            <a:r>
              <a:rPr lang="en-IE" sz="2350" dirty="0"/>
              <a:t> </a:t>
            </a:r>
            <a:r>
              <a:rPr lang="en-IE" sz="2350" dirty="0" err="1"/>
              <a:t>politicile</a:t>
            </a:r>
            <a:r>
              <a:rPr lang="en-IE" sz="2350" dirty="0"/>
              <a:t> </a:t>
            </a:r>
            <a:r>
              <a:rPr lang="en-IE" sz="2350" dirty="0" err="1"/>
              <a:t>publice</a:t>
            </a:r>
            <a:r>
              <a:rPr lang="en-IE" sz="2350" dirty="0"/>
              <a:t>; </a:t>
            </a:r>
            <a:r>
              <a:rPr lang="en-IE" sz="2350" dirty="0" err="1"/>
              <a:t>Sprijină</a:t>
            </a:r>
            <a:r>
              <a:rPr lang="en-IE" sz="2350" dirty="0"/>
              <a:t> </a:t>
            </a:r>
            <a:r>
              <a:rPr lang="en-IE" sz="2350" dirty="0" err="1"/>
              <a:t>proiectele</a:t>
            </a:r>
            <a:r>
              <a:rPr lang="en-IE" sz="2350" dirty="0"/>
              <a:t> </a:t>
            </a:r>
            <a:r>
              <a:rPr lang="en-IE" sz="2350" dirty="0" err="1"/>
              <a:t>noi</a:t>
            </a:r>
            <a:r>
              <a:rPr lang="en-IE" sz="2350" dirty="0"/>
              <a:t> care </a:t>
            </a:r>
            <a:r>
              <a:rPr lang="en-IE" sz="2350" dirty="0" err="1"/>
              <a:t>ar</a:t>
            </a:r>
            <a:r>
              <a:rPr lang="en-IE" sz="2350" dirty="0"/>
              <a:t> </a:t>
            </a:r>
            <a:r>
              <a:rPr lang="en-IE" sz="2350" dirty="0" err="1"/>
              <a:t>putea</a:t>
            </a:r>
            <a:r>
              <a:rPr lang="en-IE" sz="2350" dirty="0"/>
              <a:t> </a:t>
            </a:r>
            <a:r>
              <a:rPr lang="en-IE" sz="2350" dirty="0" err="1"/>
              <a:t>avea</a:t>
            </a:r>
            <a:r>
              <a:rPr lang="en-IE" sz="2350" dirty="0"/>
              <a:t> </a:t>
            </a:r>
            <a:r>
              <a:rPr lang="en-IE" sz="2350" dirty="0" err="1"/>
              <a:t>nevoie</a:t>
            </a:r>
            <a:r>
              <a:rPr lang="en-IE" sz="2350" dirty="0"/>
              <a:t> de </a:t>
            </a:r>
            <a:r>
              <a:rPr lang="en-IE" sz="2350" dirty="0" err="1"/>
              <a:t>finanțare</a:t>
            </a:r>
            <a:r>
              <a:rPr lang="en-IE" sz="2350" dirty="0"/>
              <a:t> </a:t>
            </a:r>
            <a:r>
              <a:rPr lang="en-IE" sz="2350" dirty="0" err="1"/>
              <a:t>suplimentară</a:t>
            </a:r>
            <a:r>
              <a:rPr lang="en-IE" sz="235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69797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Lorna Moloney Interview">
            <a:hlinkClick r:id="" action="ppaction://media"/>
            <a:extLst>
              <a:ext uri="{FF2B5EF4-FFF2-40B4-BE49-F238E27FC236}">
                <a16:creationId xmlns:a16="http://schemas.microsoft.com/office/drawing/2014/main" id="{9C1FD46E-1350-475F-996D-AF9147C859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54642" y="0"/>
            <a:ext cx="9803219" cy="5514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77F83C-51E4-47F3-AAA6-EC89F442BF2E}"/>
              </a:ext>
            </a:extLst>
          </p:cNvPr>
          <p:cNvSpPr txBox="1"/>
          <p:nvPr/>
        </p:nvSpPr>
        <p:spPr>
          <a:xfrm>
            <a:off x="242888" y="5178052"/>
            <a:ext cx="11706224" cy="1569660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După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ce</a:t>
            </a:r>
            <a:r>
              <a:rPr lang="en-US" sz="2400" dirty="0">
                <a:solidFill>
                  <a:schemeClr val="bg1"/>
                </a:solidFill>
              </a:rPr>
              <a:t> a </a:t>
            </a:r>
            <a:r>
              <a:rPr lang="en-US" sz="2400" dirty="0" err="1">
                <a:solidFill>
                  <a:schemeClr val="bg1"/>
                </a:solidFill>
              </a:rPr>
              <a:t>trăit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Dublin, Cork, Galway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părți</a:t>
            </a:r>
            <a:r>
              <a:rPr lang="en-US" sz="2400" dirty="0">
                <a:solidFill>
                  <a:schemeClr val="bg1"/>
                </a:solidFill>
              </a:rPr>
              <a:t> din Anglia, Lorna </a:t>
            </a:r>
            <a:r>
              <a:rPr lang="en-US" sz="2400" dirty="0" err="1">
                <a:solidFill>
                  <a:schemeClr val="bg1"/>
                </a:solidFill>
              </a:rPr>
              <a:t>spune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Irlanda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rurală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este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regiunea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preferată</a:t>
            </a:r>
            <a:r>
              <a:rPr lang="en-US" sz="2400" dirty="0">
                <a:solidFill>
                  <a:schemeClr val="bg1"/>
                </a:solidFill>
              </a:rPr>
              <a:t>. "</a:t>
            </a:r>
            <a:r>
              <a:rPr lang="en-US" sz="2400" dirty="0" err="1">
                <a:solidFill>
                  <a:schemeClr val="bg1"/>
                </a:solidFill>
              </a:rPr>
              <a:t>Rădăcinile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mele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ancestrale</a:t>
            </a:r>
            <a:r>
              <a:rPr lang="en-US" sz="2400" dirty="0">
                <a:solidFill>
                  <a:schemeClr val="bg1"/>
                </a:solidFill>
              </a:rPr>
              <a:t> sunt din Connemara, </a:t>
            </a:r>
            <a:r>
              <a:rPr lang="en-US" sz="2400" dirty="0" err="1">
                <a:solidFill>
                  <a:schemeClr val="bg1"/>
                </a:solidFill>
              </a:rPr>
              <a:t>dar</a:t>
            </a:r>
            <a:r>
              <a:rPr lang="en-US" sz="2400" dirty="0">
                <a:solidFill>
                  <a:schemeClr val="bg1"/>
                </a:solidFill>
              </a:rPr>
              <a:t> am </a:t>
            </a:r>
            <a:r>
              <a:rPr lang="en-US" sz="2400" dirty="0" err="1">
                <a:solidFill>
                  <a:schemeClr val="bg1"/>
                </a:solidFill>
              </a:rPr>
              <a:t>crescut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Tulla</a:t>
            </a:r>
            <a:r>
              <a:rPr lang="en-US" sz="2400" dirty="0">
                <a:solidFill>
                  <a:schemeClr val="bg1"/>
                </a:solidFill>
              </a:rPr>
              <a:t>, Co Clare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acum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locuiesc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East Clare. </a:t>
            </a:r>
            <a:r>
              <a:rPr lang="en-US" sz="2400" dirty="0" err="1">
                <a:solidFill>
                  <a:schemeClr val="bg1"/>
                </a:solidFill>
              </a:rPr>
              <a:t>Îmi</a:t>
            </a:r>
            <a:r>
              <a:rPr lang="en-US" sz="2400" dirty="0">
                <a:solidFill>
                  <a:schemeClr val="bg1"/>
                </a:solidFill>
              </a:rPr>
              <a:t> place </a:t>
            </a:r>
            <a:r>
              <a:rPr lang="en-US" sz="2400" dirty="0" err="1">
                <a:solidFill>
                  <a:schemeClr val="bg1"/>
                </a:solidFill>
              </a:rPr>
              <a:t>calitatea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vieții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Irlanda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rurală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Locuri</a:t>
            </a:r>
            <a:r>
              <a:rPr lang="en-US" sz="2400" dirty="0">
                <a:solidFill>
                  <a:schemeClr val="bg1"/>
                </a:solidFill>
              </a:rPr>
              <a:t> precum DIGICLARE </a:t>
            </a:r>
            <a:r>
              <a:rPr lang="en-US" sz="2400" dirty="0" err="1">
                <a:solidFill>
                  <a:schemeClr val="bg1"/>
                </a:solidFill>
              </a:rPr>
              <a:t>Feakle</a:t>
            </a:r>
            <a:r>
              <a:rPr lang="en-US" sz="2400" dirty="0">
                <a:solidFill>
                  <a:schemeClr val="bg1"/>
                </a:solidFill>
              </a:rPr>
              <a:t> Digital Hub </a:t>
            </a:r>
            <a:r>
              <a:rPr lang="en-US" sz="2400" dirty="0" err="1">
                <a:solidFill>
                  <a:schemeClr val="bg1"/>
                </a:solidFill>
              </a:rPr>
              <a:t>facilitează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alegerea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Irlandei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rurale</a:t>
            </a:r>
            <a:r>
              <a:rPr lang="en-US" sz="2400" dirty="0">
                <a:solidFill>
                  <a:schemeClr val="bg1"/>
                </a:solidFill>
              </a:rPr>
              <a:t>.”</a:t>
            </a:r>
            <a:endParaRPr lang="en-I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4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9DEDBA-FE9D-4612-8220-06923CE47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406423" y="532350"/>
            <a:ext cx="9670782" cy="1402232"/>
          </a:xfrm>
        </p:spPr>
        <p:txBody>
          <a:bodyPr>
            <a:normAutofit/>
          </a:bodyPr>
          <a:lstStyle/>
          <a:p>
            <a:pPr algn="l" fontAlgn="base"/>
            <a:r>
              <a:rPr lang="en-IE" i="0" dirty="0" err="1">
                <a:effectLst/>
                <a:latin typeface="-apple-system"/>
              </a:rPr>
              <a:t>Diversitatea</a:t>
            </a:r>
            <a:r>
              <a:rPr lang="en-IE" i="0" dirty="0">
                <a:effectLst/>
                <a:latin typeface="-apple-system"/>
              </a:rPr>
              <a:t>, </a:t>
            </a:r>
            <a:r>
              <a:rPr lang="en-IE" i="0" dirty="0" err="1">
                <a:effectLst/>
                <a:latin typeface="-apple-system"/>
              </a:rPr>
              <a:t>incluziunea</a:t>
            </a:r>
            <a:r>
              <a:rPr lang="en-IE" i="0" dirty="0">
                <a:effectLst/>
                <a:latin typeface="-apple-system"/>
              </a:rPr>
              <a:t> </a:t>
            </a:r>
            <a:r>
              <a:rPr lang="en-IE" i="0" dirty="0" err="1">
                <a:effectLst/>
                <a:latin typeface="-apple-system"/>
              </a:rPr>
              <a:t>și</a:t>
            </a:r>
            <a:r>
              <a:rPr lang="en-IE" i="0" dirty="0">
                <a:effectLst/>
                <a:latin typeface="-apple-system"/>
              </a:rPr>
              <a:t> </a:t>
            </a:r>
            <a:r>
              <a:rPr lang="en-IE" i="0" dirty="0" err="1">
                <a:effectLst/>
                <a:latin typeface="-apple-system"/>
              </a:rPr>
              <a:t>apartenența</a:t>
            </a:r>
            <a:endParaRPr lang="en-IE" i="0" dirty="0">
              <a:effectLst/>
              <a:latin typeface="-apple-system"/>
            </a:endParaRPr>
          </a:p>
        </p:txBody>
      </p:sp>
      <p:pic>
        <p:nvPicPr>
          <p:cNvPr id="5" name="Picture 4" descr="A group of multi colored wooden stick figures">
            <a:extLst>
              <a:ext uri="{FF2B5EF4-FFF2-40B4-BE49-F238E27FC236}">
                <a16:creationId xmlns:a16="http://schemas.microsoft.com/office/drawing/2014/main" id="{8B145E69-0A78-46F0-89EA-88D9513C1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486" y="1451187"/>
            <a:ext cx="5333101" cy="3697755"/>
          </a:xfrm>
          <a:prstGeom prst="rect">
            <a:avLst/>
          </a:prstGeom>
        </p:spPr>
      </p:pic>
      <p:graphicFrame>
        <p:nvGraphicFramePr>
          <p:cNvPr id="7" name="Text Placeholder 2">
            <a:extLst>
              <a:ext uri="{FF2B5EF4-FFF2-40B4-BE49-F238E27FC236}">
                <a16:creationId xmlns:a16="http://schemas.microsoft.com/office/drawing/2014/main" id="{F8685E07-8BC3-4826-8120-620F1DBEC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8150643"/>
              </p:ext>
            </p:extLst>
          </p:nvPr>
        </p:nvGraphicFramePr>
        <p:xfrm>
          <a:off x="1304943" y="2359294"/>
          <a:ext cx="5167109" cy="3631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63739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77F83C-51E4-47F3-AAA6-EC89F442BF2E}"/>
              </a:ext>
            </a:extLst>
          </p:cNvPr>
          <p:cNvSpPr txBox="1"/>
          <p:nvPr/>
        </p:nvSpPr>
        <p:spPr>
          <a:xfrm>
            <a:off x="0" y="4682752"/>
            <a:ext cx="12192000" cy="1938992"/>
          </a:xfrm>
          <a:prstGeom prst="rect">
            <a:avLst/>
          </a:prstGeom>
          <a:solidFill>
            <a:srgbClr val="68BB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modulul</a:t>
            </a:r>
            <a:r>
              <a:rPr lang="en-IE" sz="2400" dirty="0">
                <a:solidFill>
                  <a:schemeClr val="bg1"/>
                </a:solidFill>
              </a:rPr>
              <a:t> 1, am </a:t>
            </a:r>
            <a:r>
              <a:rPr lang="en-IE" sz="2400" dirty="0" err="1">
                <a:solidFill>
                  <a:schemeClr val="bg1"/>
                </a:solidFill>
              </a:rPr>
              <a:t>învățat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câte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ceva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despre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Ballaghaderreen</a:t>
            </a:r>
            <a:r>
              <a:rPr lang="en-IE" sz="2400" dirty="0">
                <a:solidFill>
                  <a:schemeClr val="bg1"/>
                </a:solidFill>
              </a:rPr>
              <a:t>. Dar </a:t>
            </a:r>
            <a:r>
              <a:rPr lang="en-IE" sz="2400" dirty="0" err="1">
                <a:solidFill>
                  <a:schemeClr val="bg1"/>
                </a:solidFill>
              </a:rPr>
              <a:t>există</a:t>
            </a:r>
            <a:r>
              <a:rPr lang="en-IE" sz="2400" dirty="0">
                <a:solidFill>
                  <a:schemeClr val="bg1"/>
                </a:solidFill>
              </a:rPr>
              <a:t> o </a:t>
            </a:r>
            <a:r>
              <a:rPr lang="en-IE" sz="2400" dirty="0" err="1">
                <a:solidFill>
                  <a:schemeClr val="bg1"/>
                </a:solidFill>
              </a:rPr>
              <a:t>întorsătură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și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mai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interesantă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povestea</a:t>
            </a:r>
            <a:r>
              <a:rPr lang="en-IE" sz="2400" dirty="0">
                <a:solidFill>
                  <a:schemeClr val="bg1"/>
                </a:solidFill>
              </a:rPr>
              <a:t> lor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r>
              <a:rPr lang="en-IE" sz="2400" dirty="0">
                <a:solidFill>
                  <a:schemeClr val="bg1"/>
                </a:solidFill>
              </a:rPr>
              <a:t>. COVID a </a:t>
            </a:r>
            <a:r>
              <a:rPr lang="en-IE" sz="2400" dirty="0" err="1">
                <a:solidFill>
                  <a:schemeClr val="bg1"/>
                </a:solidFill>
              </a:rPr>
              <a:t>declanșat</a:t>
            </a:r>
            <a:r>
              <a:rPr lang="en-IE" sz="2400" dirty="0">
                <a:solidFill>
                  <a:schemeClr val="bg1"/>
                </a:solidFill>
              </a:rPr>
              <a:t> un </a:t>
            </a:r>
            <a:r>
              <a:rPr lang="en-IE" sz="2400" dirty="0" err="1">
                <a:solidFill>
                  <a:schemeClr val="bg1"/>
                </a:solidFill>
              </a:rPr>
              <a:t>nou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val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regenerare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tot </a:t>
            </a:r>
            <a:r>
              <a:rPr lang="en-IE" sz="2400" dirty="0" err="1">
                <a:solidFill>
                  <a:schemeClr val="bg1"/>
                </a:solidFill>
              </a:rPr>
              <a:t>orașul</a:t>
            </a:r>
            <a:r>
              <a:rPr lang="en-IE" sz="2400" dirty="0">
                <a:solidFill>
                  <a:schemeClr val="bg1"/>
                </a:solidFill>
              </a:rPr>
              <a:t>. Matthew Loftus, </a:t>
            </a:r>
            <a:r>
              <a:rPr lang="en-IE" sz="2400" dirty="0" err="1">
                <a:solidFill>
                  <a:schemeClr val="bg1"/>
                </a:solidFill>
              </a:rPr>
              <a:t>noul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proprietar</a:t>
            </a:r>
            <a:r>
              <a:rPr lang="en-IE" sz="2400" dirty="0">
                <a:solidFill>
                  <a:schemeClr val="bg1"/>
                </a:solidFill>
              </a:rPr>
              <a:t> de </a:t>
            </a:r>
            <a:r>
              <a:rPr lang="en-IE" sz="2400" dirty="0" err="1">
                <a:solidFill>
                  <a:schemeClr val="bg1"/>
                </a:solidFill>
              </a:rPr>
              <a:t>afaceri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ballaghaderreen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în</a:t>
            </a:r>
            <a:r>
              <a:rPr lang="en-IE" sz="2400" dirty="0">
                <a:solidFill>
                  <a:schemeClr val="bg1"/>
                </a:solidFill>
              </a:rPr>
              <a:t> </a:t>
            </a:r>
            <a:r>
              <a:rPr lang="en-IE" sz="2400" dirty="0" err="1">
                <a:solidFill>
                  <a:schemeClr val="bg1"/>
                </a:solidFill>
              </a:rPr>
              <a:t>oraș</a:t>
            </a:r>
            <a:r>
              <a:rPr lang="en-IE" sz="2400" dirty="0">
                <a:solidFill>
                  <a:schemeClr val="bg1"/>
                </a:solidFill>
              </a:rPr>
              <a:t>, </a:t>
            </a:r>
            <a:r>
              <a:rPr lang="en-IE" sz="2400" dirty="0" err="1">
                <a:solidFill>
                  <a:schemeClr val="bg1"/>
                </a:solidFill>
              </a:rPr>
              <a:t>spune</a:t>
            </a:r>
            <a:r>
              <a:rPr lang="en-IE" sz="24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IE" sz="2400" b="1" dirty="0">
                <a:solidFill>
                  <a:schemeClr val="bg1"/>
                </a:solidFill>
              </a:rPr>
              <a:t>“</a:t>
            </a:r>
            <a:r>
              <a:rPr lang="en-US" sz="2400" b="1" dirty="0" err="1">
                <a:solidFill>
                  <a:schemeClr val="bg1"/>
                </a:solidFill>
              </a:rPr>
              <a:t>Orașele</a:t>
            </a:r>
            <a:r>
              <a:rPr lang="en-US" sz="2400" b="1" dirty="0">
                <a:solidFill>
                  <a:schemeClr val="bg1"/>
                </a:solidFill>
              </a:rPr>
              <a:t> au </a:t>
            </a:r>
            <a:r>
              <a:rPr lang="en-US" sz="2400" b="1" dirty="0" err="1">
                <a:solidFill>
                  <a:schemeClr val="bg1"/>
                </a:solidFill>
              </a:rPr>
              <a:t>nevoie</a:t>
            </a:r>
            <a:r>
              <a:rPr lang="en-US" sz="2400" b="1" dirty="0">
                <a:solidFill>
                  <a:schemeClr val="bg1"/>
                </a:solidFill>
              </a:rPr>
              <a:t> de o </a:t>
            </a:r>
            <a:r>
              <a:rPr lang="en-US" sz="2400" b="1" dirty="0" err="1">
                <a:solidFill>
                  <a:schemeClr val="bg1"/>
                </a:solidFill>
              </a:rPr>
              <a:t>diversitate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afaceri</a:t>
            </a:r>
            <a:r>
              <a:rPr lang="en-US" sz="2400" b="1" dirty="0">
                <a:solidFill>
                  <a:schemeClr val="bg1"/>
                </a:solidFill>
              </a:rPr>
              <a:t>... </a:t>
            </a:r>
            <a:r>
              <a:rPr lang="en-US" sz="2400" b="1" dirty="0" err="1">
                <a:solidFill>
                  <a:schemeClr val="bg1"/>
                </a:solidFill>
              </a:rPr>
              <a:t>este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nevoie</a:t>
            </a:r>
            <a:r>
              <a:rPr lang="en-US" sz="2400" b="1" dirty="0">
                <a:solidFill>
                  <a:schemeClr val="bg1"/>
                </a:solidFill>
              </a:rPr>
              <a:t> de </a:t>
            </a:r>
            <a:r>
              <a:rPr lang="en-US" sz="2400" b="1" dirty="0" err="1">
                <a:solidFill>
                  <a:schemeClr val="bg1"/>
                </a:solidFill>
              </a:rPr>
              <a:t>doar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câteva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lucruri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mici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en-US" sz="2400" b="1" dirty="0" err="1">
                <a:solidFill>
                  <a:schemeClr val="bg1"/>
                </a:solidFill>
              </a:rPr>
              <a:t>și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apoi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mai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mulți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oameni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încep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să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meargă</a:t>
            </a:r>
            <a:r>
              <a:rPr lang="en-US" sz="2400" b="1" dirty="0">
                <a:solidFill>
                  <a:schemeClr val="bg1"/>
                </a:solidFill>
              </a:rPr>
              <a:t> la </a:t>
            </a:r>
            <a:r>
              <a:rPr lang="en-US" sz="2400" b="1" dirty="0" err="1">
                <a:solidFill>
                  <a:schemeClr val="bg1"/>
                </a:solidFill>
              </a:rPr>
              <a:t>acel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oraș</a:t>
            </a:r>
            <a:r>
              <a:rPr lang="en-US" sz="2400" b="1" dirty="0">
                <a:solidFill>
                  <a:schemeClr val="bg1"/>
                </a:solidFill>
              </a:rPr>
              <a:t>.”</a:t>
            </a:r>
            <a:endParaRPr lang="en-IE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E693A0-7E72-4053-9A64-6F631826F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969" y="0"/>
            <a:ext cx="8741610" cy="4600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0D2142-58B9-482B-ACDE-0B7C0665AE33}"/>
              </a:ext>
            </a:extLst>
          </p:cNvPr>
          <p:cNvSpPr txBox="1"/>
          <p:nvPr/>
        </p:nvSpPr>
        <p:spPr>
          <a:xfrm>
            <a:off x="19050" y="35087"/>
            <a:ext cx="3112077" cy="1323439"/>
          </a:xfrm>
          <a:prstGeom prst="rect">
            <a:avLst/>
          </a:prstGeom>
          <a:solidFill>
            <a:srgbClr val="BA0A94"/>
          </a:solidFill>
        </p:spPr>
        <p:txBody>
          <a:bodyPr wrap="square" rtlCol="0">
            <a:spAutoFit/>
          </a:bodyPr>
          <a:lstStyle/>
          <a:p>
            <a:pPr algn="r"/>
            <a:r>
              <a:rPr lang="en-IE" sz="4000" dirty="0">
                <a:solidFill>
                  <a:schemeClr val="bg1"/>
                </a:solidFill>
              </a:rPr>
              <a:t>STUDIU </a:t>
            </a:r>
          </a:p>
          <a:p>
            <a:pPr algn="r"/>
            <a:r>
              <a:rPr lang="en-IE" sz="4000" dirty="0">
                <a:solidFill>
                  <a:schemeClr val="bg1"/>
                </a:solidFill>
              </a:rPr>
              <a:t>DE CAZ</a:t>
            </a:r>
          </a:p>
        </p:txBody>
      </p:sp>
      <p:pic>
        <p:nvPicPr>
          <p:cNvPr id="7" name="Graphic 6" descr="Sunflower">
            <a:extLst>
              <a:ext uri="{FF2B5EF4-FFF2-40B4-BE49-F238E27FC236}">
                <a16:creationId xmlns:a16="http://schemas.microsoft.com/office/drawing/2014/main" id="{1EF52EFB-866B-414E-B1CE-52CBD946C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40881" y="0"/>
            <a:ext cx="1217318" cy="1217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146203-46EB-4463-9B3C-EEFE65612609}"/>
              </a:ext>
            </a:extLst>
          </p:cNvPr>
          <p:cNvSpPr txBox="1"/>
          <p:nvPr/>
        </p:nvSpPr>
        <p:spPr>
          <a:xfrm>
            <a:off x="68328" y="1497145"/>
            <a:ext cx="35909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200" dirty="0" err="1">
                <a:solidFill>
                  <a:srgbClr val="6D6E6C"/>
                </a:solidFill>
              </a:rPr>
              <a:t>În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noiembrie</a:t>
            </a:r>
            <a:r>
              <a:rPr lang="en-IE" sz="2200" dirty="0">
                <a:solidFill>
                  <a:srgbClr val="6D6E6C"/>
                </a:solidFill>
              </a:rPr>
              <a:t> 2020, </a:t>
            </a:r>
            <a:r>
              <a:rPr lang="en-IE" sz="2200" dirty="0" err="1">
                <a:solidFill>
                  <a:srgbClr val="6D6E6C"/>
                </a:solidFill>
              </a:rPr>
              <a:t>Ziarele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Naționale</a:t>
            </a:r>
            <a:r>
              <a:rPr lang="en-IE" sz="2200" dirty="0">
                <a:solidFill>
                  <a:srgbClr val="6D6E6C"/>
                </a:solidFill>
              </a:rPr>
              <a:t> au </a:t>
            </a:r>
            <a:r>
              <a:rPr lang="en-IE" sz="2200" dirty="0" err="1">
                <a:solidFill>
                  <a:srgbClr val="6D6E6C"/>
                </a:solidFill>
              </a:rPr>
              <a:t>preluat</a:t>
            </a:r>
            <a:r>
              <a:rPr lang="en-IE" sz="2200" dirty="0">
                <a:solidFill>
                  <a:srgbClr val="6D6E6C"/>
                </a:solidFill>
              </a:rPr>
              <a:t> un </a:t>
            </a:r>
            <a:r>
              <a:rPr lang="en-IE" sz="2200" dirty="0" err="1">
                <a:solidFill>
                  <a:srgbClr val="6D6E6C"/>
                </a:solidFill>
              </a:rPr>
              <a:t>remarcabil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studiu</a:t>
            </a:r>
            <a:r>
              <a:rPr lang="en-IE" sz="2200" dirty="0">
                <a:solidFill>
                  <a:srgbClr val="6D6E6C"/>
                </a:solidFill>
              </a:rPr>
              <a:t> de </a:t>
            </a:r>
            <a:r>
              <a:rPr lang="en-IE" sz="2200" dirty="0" err="1">
                <a:solidFill>
                  <a:srgbClr val="6D6E6C"/>
                </a:solidFill>
              </a:rPr>
              <a:t>caz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privind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regenerarea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rurală</a:t>
            </a:r>
            <a:r>
              <a:rPr lang="en-IE" sz="2200" dirty="0">
                <a:solidFill>
                  <a:srgbClr val="6D6E6C"/>
                </a:solidFill>
              </a:rPr>
              <a:t>.  </a:t>
            </a:r>
            <a:r>
              <a:rPr lang="en-IE" sz="2200" dirty="0" err="1">
                <a:solidFill>
                  <a:srgbClr val="6D6E6C"/>
                </a:solidFill>
              </a:rPr>
              <a:t>Citiți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articolul</a:t>
            </a:r>
            <a:r>
              <a:rPr lang="en-IE" sz="2200" dirty="0">
                <a:solidFill>
                  <a:srgbClr val="6D6E6C"/>
                </a:solidFill>
              </a:rPr>
              <a:t> </a:t>
            </a:r>
            <a:r>
              <a:rPr lang="en-IE" sz="2200" dirty="0" err="1">
                <a:solidFill>
                  <a:srgbClr val="6D6E6C"/>
                </a:solidFill>
              </a:rPr>
              <a:t>complet</a:t>
            </a:r>
            <a:r>
              <a:rPr lang="en-IE" sz="2200" dirty="0">
                <a:solidFill>
                  <a:srgbClr val="6D6E6C"/>
                </a:solidFill>
              </a:rPr>
              <a:t>: </a:t>
            </a:r>
            <a:r>
              <a:rPr lang="en-US" sz="2200" dirty="0">
                <a:hlinkClick r:id="rId5"/>
              </a:rPr>
              <a:t>‘Bristling with energy’: The Irish town regenerated by Covid-19 (irishtimes.com)</a:t>
            </a:r>
            <a:endParaRPr lang="en-IE" sz="2200" dirty="0">
              <a:solidFill>
                <a:srgbClr val="6D6E6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394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CBFF6-B69A-41C7-B081-9B41DD12D6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1317" y="1929509"/>
            <a:ext cx="6931495" cy="3947440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n-IE" dirty="0" err="1"/>
              <a:t>Dezvoltarea</a:t>
            </a:r>
            <a:r>
              <a:rPr lang="en-IE" dirty="0"/>
              <a:t> </a:t>
            </a:r>
            <a:r>
              <a:rPr lang="en-IE" dirty="0" err="1"/>
              <a:t>parteneriatelor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tineri</a:t>
            </a:r>
            <a:r>
              <a:rPr lang="en-IE" dirty="0"/>
              <a:t> </a:t>
            </a:r>
            <a:r>
              <a:rPr lang="en-IE" dirty="0" err="1"/>
              <a:t>și</a:t>
            </a:r>
            <a:r>
              <a:rPr lang="en-IE" dirty="0"/>
              <a:t> </a:t>
            </a:r>
            <a:r>
              <a:rPr lang="en-IE" dirty="0" err="1"/>
              <a:t>adulți</a:t>
            </a:r>
            <a:r>
              <a:rPr lang="en-IE" dirty="0"/>
              <a:t> – </a:t>
            </a:r>
            <a:r>
              <a:rPr lang="en-IE" dirty="0" err="1"/>
              <a:t>Activitate</a:t>
            </a:r>
            <a:r>
              <a:rPr lang="en-IE" dirty="0"/>
              <a:t> de brainstorming </a:t>
            </a:r>
          </a:p>
          <a:p>
            <a:pPr marL="457200" indent="-457200" algn="l">
              <a:buAutoNum type="arabicPeriod"/>
            </a:pPr>
            <a:r>
              <a:rPr lang="en-IE" dirty="0"/>
              <a:t>Instrument </a:t>
            </a:r>
            <a:r>
              <a:rPr lang="en-IE" dirty="0" err="1"/>
              <a:t>infografic</a:t>
            </a:r>
            <a:r>
              <a:rPr lang="en-IE" dirty="0"/>
              <a:t> Canva</a:t>
            </a:r>
          </a:p>
        </p:txBody>
      </p:sp>
      <p:pic>
        <p:nvPicPr>
          <p:cNvPr id="6" name="Picture Placeholder 5" descr="Boy in park holding magnifying glass to eye with friends">
            <a:extLst>
              <a:ext uri="{FF2B5EF4-FFF2-40B4-BE49-F238E27FC236}">
                <a16:creationId xmlns:a16="http://schemas.microsoft.com/office/drawing/2014/main" id="{9DC248D5-8F24-4EAF-9B41-1BA1CB4BF6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1FD6A2-A92E-420C-A938-E9A6F0530F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172077"/>
            <a:ext cx="5644055" cy="981359"/>
          </a:xfrm>
        </p:spPr>
        <p:txBody>
          <a:bodyPr>
            <a:normAutofit/>
          </a:bodyPr>
          <a:lstStyle/>
          <a:p>
            <a:r>
              <a:rPr lang="en-IE" sz="4800" dirty="0"/>
              <a:t>Key Action Pack 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5CB65-9D59-4C5B-B322-DAF3A329919B}"/>
              </a:ext>
            </a:extLst>
          </p:cNvPr>
          <p:cNvSpPr txBox="1"/>
          <p:nvPr/>
        </p:nvSpPr>
        <p:spPr>
          <a:xfrm>
            <a:off x="301317" y="166068"/>
            <a:ext cx="63219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</a:rPr>
              <a:t>Susținerea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succesului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și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planificarea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viitorului</a:t>
            </a:r>
            <a:r>
              <a:rPr lang="en-IE" sz="3200" dirty="0">
                <a:solidFill>
                  <a:schemeClr val="bg1"/>
                </a:solidFill>
              </a:rPr>
              <a:t>– </a:t>
            </a:r>
            <a:r>
              <a:rPr lang="en-IE" sz="3200" dirty="0" err="1">
                <a:solidFill>
                  <a:schemeClr val="bg1"/>
                </a:solidFill>
              </a:rPr>
              <a:t>exerciții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și</a:t>
            </a:r>
            <a:r>
              <a:rPr lang="en-IE" sz="3200" dirty="0">
                <a:solidFill>
                  <a:schemeClr val="bg1"/>
                </a:solidFill>
              </a:rPr>
              <a:t> </a:t>
            </a:r>
            <a:r>
              <a:rPr lang="en-IE" sz="3200" dirty="0" err="1">
                <a:solidFill>
                  <a:schemeClr val="bg1"/>
                </a:solidFill>
              </a:rPr>
              <a:t>șabloane</a:t>
            </a:r>
            <a:r>
              <a:rPr lang="en-IE" sz="3200" dirty="0">
                <a:solidFill>
                  <a:schemeClr val="bg1"/>
                </a:solidFill>
              </a:rPr>
              <a:t> utile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D8A85-2728-462A-8882-3A82C2936D4F}"/>
              </a:ext>
            </a:extLst>
          </p:cNvPr>
          <p:cNvSpPr txBox="1"/>
          <p:nvPr/>
        </p:nvSpPr>
        <p:spPr>
          <a:xfrm>
            <a:off x="529280" y="6186963"/>
            <a:ext cx="8732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err="1">
                <a:solidFill>
                  <a:schemeClr val="bg1"/>
                </a:solidFill>
              </a:rPr>
              <a:t>Aceste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exerciții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ajuta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construiți</a:t>
            </a:r>
            <a:r>
              <a:rPr lang="en-IE" dirty="0">
                <a:solidFill>
                  <a:schemeClr val="bg1"/>
                </a:solidFill>
              </a:rPr>
              <a:t> pe </a:t>
            </a:r>
            <a:r>
              <a:rPr lang="en-IE" dirty="0" err="1">
                <a:solidFill>
                  <a:schemeClr val="bg1"/>
                </a:solidFill>
              </a:rPr>
              <a:t>succesul</a:t>
            </a:r>
            <a:r>
              <a:rPr lang="en-IE" dirty="0">
                <a:solidFill>
                  <a:schemeClr val="bg1"/>
                </a:solidFill>
              </a:rPr>
              <a:t> pe care l-</a:t>
            </a:r>
            <a:r>
              <a:rPr lang="en-IE" dirty="0" err="1">
                <a:solidFill>
                  <a:schemeClr val="bg1"/>
                </a:solidFill>
              </a:rPr>
              <a:t>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obținut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să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planificați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viitorul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comunității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dvs</a:t>
            </a:r>
            <a:r>
              <a:rPr lang="en-IE" dirty="0">
                <a:solidFill>
                  <a:schemeClr val="bg1"/>
                </a:solidFill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42941595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2C0F12-CB5A-405E-86B2-7D104E781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24" y="67132"/>
            <a:ext cx="8477251" cy="880649"/>
          </a:xfrm>
          <a:solidFill>
            <a:srgbClr val="BA0A94"/>
          </a:solidFill>
        </p:spPr>
        <p:txBody>
          <a:bodyPr>
            <a:normAutofit fontScale="92500" lnSpcReduction="20000"/>
          </a:bodyPr>
          <a:lstStyle/>
          <a:p>
            <a:r>
              <a:rPr lang="en-IE" dirty="0">
                <a:solidFill>
                  <a:schemeClr val="bg1"/>
                </a:solidFill>
              </a:rPr>
              <a:t>1. </a:t>
            </a:r>
            <a:r>
              <a:rPr lang="en-IE" dirty="0" err="1">
                <a:solidFill>
                  <a:schemeClr val="bg1"/>
                </a:solidFill>
              </a:rPr>
              <a:t>Dezvoltarea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parteneriatelor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pentru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tineri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și</a:t>
            </a:r>
            <a:r>
              <a:rPr lang="en-IE" dirty="0">
                <a:solidFill>
                  <a:schemeClr val="bg1"/>
                </a:solidFill>
              </a:rPr>
              <a:t> </a:t>
            </a:r>
            <a:r>
              <a:rPr lang="en-IE" dirty="0" err="1">
                <a:solidFill>
                  <a:schemeClr val="bg1"/>
                </a:solidFill>
              </a:rPr>
              <a:t>adulți</a:t>
            </a:r>
            <a:r>
              <a:rPr lang="en-IE" dirty="0">
                <a:solidFill>
                  <a:schemeClr val="bg1"/>
                </a:solidFill>
              </a:rPr>
              <a:t> – </a:t>
            </a:r>
            <a:r>
              <a:rPr lang="en-IE" dirty="0" err="1">
                <a:solidFill>
                  <a:schemeClr val="bg1"/>
                </a:solidFill>
              </a:rPr>
              <a:t>Activitate</a:t>
            </a:r>
            <a:r>
              <a:rPr lang="en-IE" dirty="0">
                <a:solidFill>
                  <a:schemeClr val="bg1"/>
                </a:solidFill>
              </a:rPr>
              <a:t> de brainstorming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2D5A0-2126-48A5-81E5-6348D86712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7674" y="2649900"/>
            <a:ext cx="7029451" cy="3975101"/>
          </a:xfrm>
        </p:spPr>
        <p:txBody>
          <a:bodyPr/>
          <a:lstStyle/>
          <a:p>
            <a:r>
              <a:rPr lang="en-US" b="0" i="0" dirty="0" err="1">
                <a:solidFill>
                  <a:schemeClr val="tx1"/>
                </a:solidFill>
                <a:effectLst/>
              </a:rPr>
              <a:t>Adulții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sunt, de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obicei</a:t>
            </a:r>
            <a:r>
              <a:rPr lang="en-US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foarte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sinceri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în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evaluările</a:t>
            </a:r>
            <a:r>
              <a:rPr lang="en-US" b="0" i="0" dirty="0">
                <a:solidFill>
                  <a:schemeClr val="tx1"/>
                </a:solidFill>
                <a:effectLst/>
              </a:rPr>
              <a:t> lor,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spunând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că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tinerii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sunt "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supraangajati</a:t>
            </a:r>
            <a:r>
              <a:rPr lang="en-US" b="0" i="0" dirty="0">
                <a:solidFill>
                  <a:schemeClr val="tx1"/>
                </a:solidFill>
                <a:effectLst/>
              </a:rPr>
              <a:t>"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și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"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imposibili</a:t>
            </a:r>
            <a:r>
              <a:rPr lang="en-US" b="0" i="0" dirty="0">
                <a:solidFill>
                  <a:schemeClr val="tx1"/>
                </a:solidFill>
                <a:effectLst/>
              </a:rPr>
              <a:t>". De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asemenea</a:t>
            </a:r>
            <a:r>
              <a:rPr lang="en-US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tinerii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vor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spune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adesea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că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adulții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sunt "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prea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rigizi</a:t>
            </a:r>
            <a:r>
              <a:rPr lang="en-US" b="0" i="0" dirty="0">
                <a:solidFill>
                  <a:schemeClr val="tx1"/>
                </a:solidFill>
                <a:effectLst/>
              </a:rPr>
              <a:t>"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și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"de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modă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veche</a:t>
            </a:r>
            <a:r>
              <a:rPr lang="en-US" b="0" i="0" dirty="0">
                <a:solidFill>
                  <a:schemeClr val="tx1"/>
                </a:solidFill>
                <a:effectLst/>
              </a:rPr>
              <a:t>". Dar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adulții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sunt, de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asemenea</a:t>
            </a:r>
            <a:r>
              <a:rPr lang="en-US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susceptibili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de a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comenta</a:t>
            </a:r>
            <a:r>
              <a:rPr lang="en-US" b="0" i="0" dirty="0">
                <a:solidFill>
                  <a:schemeClr val="tx1"/>
                </a:solidFill>
                <a:effectLst/>
              </a:rPr>
              <a:t> cu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privire</a:t>
            </a:r>
            <a:r>
              <a:rPr lang="en-US" b="0" i="0" dirty="0">
                <a:solidFill>
                  <a:schemeClr val="tx1"/>
                </a:solidFill>
                <a:effectLst/>
              </a:rPr>
              <a:t> la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creativitatea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și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entuziasmul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tinerilor</a:t>
            </a:r>
            <a:r>
              <a:rPr lang="en-US" b="0" i="0" dirty="0">
                <a:solidFill>
                  <a:schemeClr val="tx1"/>
                </a:solidFill>
                <a:effectLst/>
              </a:rPr>
              <a:t>,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în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timp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ce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tinerii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vor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recunoaște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adulți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pentru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înțelepciunea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și</a:t>
            </a:r>
            <a:r>
              <a:rPr lang="en-US" b="0" i="0" dirty="0">
                <a:solidFill>
                  <a:schemeClr val="tx1"/>
                </a:solidFill>
                <a:effectLst/>
              </a:rPr>
              <a:t> </a:t>
            </a:r>
            <a:r>
              <a:rPr lang="en-US" b="0" i="0" dirty="0" err="1">
                <a:solidFill>
                  <a:schemeClr val="tx1"/>
                </a:solidFill>
                <a:effectLst/>
              </a:rPr>
              <a:t>experiența</a:t>
            </a:r>
            <a:r>
              <a:rPr lang="en-US" b="0" i="0" dirty="0">
                <a:solidFill>
                  <a:schemeClr val="tx1"/>
                </a:solidFill>
                <a:effectLst/>
              </a:rPr>
              <a:t> lor</a:t>
            </a:r>
            <a:r>
              <a:rPr lang="en-US" b="0" i="0" dirty="0">
                <a:solidFill>
                  <a:srgbClr val="333333"/>
                </a:solidFill>
                <a:effectLst/>
              </a:rPr>
              <a:t>. </a:t>
            </a:r>
          </a:p>
          <a:p>
            <a:r>
              <a:rPr lang="en-US" dirty="0" err="1">
                <a:solidFill>
                  <a:srgbClr val="333333"/>
                </a:solidFill>
              </a:rPr>
              <a:t>Acesta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este</a:t>
            </a:r>
            <a:r>
              <a:rPr lang="en-US" dirty="0">
                <a:solidFill>
                  <a:srgbClr val="333333"/>
                </a:solidFill>
              </a:rPr>
              <a:t> un </a:t>
            </a:r>
            <a:r>
              <a:rPr lang="en-US" dirty="0" err="1">
                <a:solidFill>
                  <a:srgbClr val="333333"/>
                </a:solidFill>
              </a:rPr>
              <a:t>exercițiu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foarte</a:t>
            </a:r>
            <a:r>
              <a:rPr lang="en-US" dirty="0">
                <a:solidFill>
                  <a:srgbClr val="333333"/>
                </a:solidFill>
              </a:rPr>
              <a:t> bun </a:t>
            </a:r>
            <a:r>
              <a:rPr lang="en-US" dirty="0" err="1">
                <a:solidFill>
                  <a:srgbClr val="333333"/>
                </a:solidFill>
              </a:rPr>
              <a:t>pentru</a:t>
            </a:r>
            <a:r>
              <a:rPr lang="en-US" dirty="0">
                <a:solidFill>
                  <a:srgbClr val="333333"/>
                </a:solidFill>
              </a:rPr>
              <a:t> a </a:t>
            </a:r>
            <a:r>
              <a:rPr lang="en-US" dirty="0" err="1">
                <a:solidFill>
                  <a:srgbClr val="333333"/>
                </a:solidFill>
              </a:rPr>
              <a:t>obține</a:t>
            </a:r>
            <a:r>
              <a:rPr lang="en-US" dirty="0">
                <a:solidFill>
                  <a:srgbClr val="333333"/>
                </a:solidFill>
              </a:rPr>
              <a:t> o </a:t>
            </a:r>
            <a:r>
              <a:rPr lang="en-US" dirty="0" err="1">
                <a:solidFill>
                  <a:srgbClr val="333333"/>
                </a:solidFill>
              </a:rPr>
              <a:t>discuție</a:t>
            </a:r>
            <a:r>
              <a:rPr lang="en-US" dirty="0">
                <a:solidFill>
                  <a:srgbClr val="333333"/>
                </a:solidFill>
              </a:rPr>
              <a:t> cu </a:t>
            </a:r>
            <a:r>
              <a:rPr lang="en-US" dirty="0" err="1">
                <a:solidFill>
                  <a:srgbClr val="333333"/>
                </a:solidFill>
              </a:rPr>
              <a:t>scopul</a:t>
            </a:r>
            <a:r>
              <a:rPr lang="en-US" dirty="0">
                <a:solidFill>
                  <a:srgbClr val="333333"/>
                </a:solidFill>
              </a:rPr>
              <a:t> de a </a:t>
            </a:r>
            <a:r>
              <a:rPr lang="en-US" dirty="0" err="1">
                <a:solidFill>
                  <a:srgbClr val="333333"/>
                </a:solidFill>
              </a:rPr>
              <a:t>distruge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barierele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și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puncte</a:t>
            </a:r>
            <a:r>
              <a:rPr lang="en-US" dirty="0">
                <a:solidFill>
                  <a:srgbClr val="333333"/>
                </a:solidFill>
              </a:rPr>
              <a:t> de </a:t>
            </a:r>
            <a:r>
              <a:rPr lang="en-US" dirty="0" err="1">
                <a:solidFill>
                  <a:srgbClr val="333333"/>
                </a:solidFill>
              </a:rPr>
              <a:t>vedere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diferite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între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grupe</a:t>
            </a:r>
            <a:r>
              <a:rPr lang="en-US" dirty="0">
                <a:solidFill>
                  <a:srgbClr val="333333"/>
                </a:solidFill>
              </a:rPr>
              <a:t> de </a:t>
            </a:r>
            <a:r>
              <a:rPr lang="en-US" dirty="0" err="1">
                <a:solidFill>
                  <a:srgbClr val="333333"/>
                </a:solidFill>
              </a:rPr>
              <a:t>vârstă</a:t>
            </a:r>
            <a:r>
              <a:rPr lang="en-US" dirty="0">
                <a:solidFill>
                  <a:srgbClr val="333333"/>
                </a:solidFill>
              </a:rPr>
              <a:t> </a:t>
            </a:r>
            <a:r>
              <a:rPr lang="en-US" dirty="0" err="1">
                <a:solidFill>
                  <a:srgbClr val="333333"/>
                </a:solidFill>
              </a:rPr>
              <a:t>diferite</a:t>
            </a:r>
            <a:r>
              <a:rPr lang="en-US" dirty="0">
                <a:solidFill>
                  <a:srgbClr val="333333"/>
                </a:solidFill>
              </a:rPr>
              <a:t>. 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930A4-0F8B-4873-910F-EB064A9DBE23}"/>
              </a:ext>
            </a:extLst>
          </p:cNvPr>
          <p:cNvSpPr txBox="1"/>
          <p:nvPr/>
        </p:nvSpPr>
        <p:spPr>
          <a:xfrm>
            <a:off x="447674" y="1198676"/>
            <a:ext cx="11601451" cy="1200329"/>
          </a:xfrm>
          <a:prstGeom prst="rect">
            <a:avLst/>
          </a:prstGeom>
          <a:solidFill>
            <a:srgbClr val="7F4182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Ideea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acestei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activități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este</a:t>
            </a:r>
            <a:r>
              <a:rPr lang="en-US" sz="2400" dirty="0">
                <a:solidFill>
                  <a:schemeClr val="bg1"/>
                </a:solidFill>
              </a:rPr>
              <a:t> de a cere </a:t>
            </a:r>
            <a:r>
              <a:rPr lang="en-US" sz="2400" dirty="0" err="1">
                <a:solidFill>
                  <a:schemeClr val="bg1"/>
                </a:solidFill>
              </a:rPr>
              <a:t>tinerilor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adulților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să</a:t>
            </a:r>
            <a:r>
              <a:rPr lang="en-US" sz="2400" dirty="0">
                <a:solidFill>
                  <a:schemeClr val="bg1"/>
                </a:solidFill>
              </a:rPr>
              <a:t> se </a:t>
            </a:r>
            <a:r>
              <a:rPr lang="en-US" sz="2400" dirty="0" err="1">
                <a:solidFill>
                  <a:schemeClr val="bg1"/>
                </a:solidFill>
              </a:rPr>
              <a:t>gândească</a:t>
            </a:r>
            <a:r>
              <a:rPr lang="en-US" sz="2400" dirty="0">
                <a:solidFill>
                  <a:schemeClr val="bg1"/>
                </a:solidFill>
              </a:rPr>
              <a:t> la </a:t>
            </a:r>
            <a:r>
              <a:rPr lang="en-US" sz="2400" dirty="0" err="1">
                <a:solidFill>
                  <a:schemeClr val="bg1"/>
                </a:solidFill>
              </a:rPr>
              <a:t>beneficiile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provocările</a:t>
            </a:r>
            <a:r>
              <a:rPr lang="en-US" sz="2400" dirty="0">
                <a:solidFill>
                  <a:schemeClr val="bg1"/>
                </a:solidFill>
              </a:rPr>
              <a:t> de a </a:t>
            </a:r>
            <a:r>
              <a:rPr lang="en-US" sz="2400" dirty="0" err="1">
                <a:solidFill>
                  <a:schemeClr val="bg1"/>
                </a:solidFill>
              </a:rPr>
              <a:t>lucra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împreună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Fiecare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grup</a:t>
            </a:r>
            <a:r>
              <a:rPr lang="en-US" sz="2400" dirty="0">
                <a:solidFill>
                  <a:schemeClr val="bg1"/>
                </a:solidFill>
              </a:rPr>
              <a:t> (</a:t>
            </a:r>
            <a:r>
              <a:rPr lang="en-US" sz="2400" dirty="0" err="1">
                <a:solidFill>
                  <a:schemeClr val="bg1"/>
                </a:solidFill>
              </a:rPr>
              <a:t>tineri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adulți</a:t>
            </a:r>
            <a:r>
              <a:rPr lang="en-US" sz="2400" dirty="0">
                <a:solidFill>
                  <a:schemeClr val="bg1"/>
                </a:solidFill>
              </a:rPr>
              <a:t>), </a:t>
            </a:r>
            <a:r>
              <a:rPr lang="en-US" sz="2400" dirty="0" err="1">
                <a:solidFill>
                  <a:schemeClr val="bg1"/>
                </a:solidFill>
              </a:rPr>
              <a:t>apoi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ia</a:t>
            </a:r>
            <a:r>
              <a:rPr lang="en-US" sz="2400" dirty="0">
                <a:solidFill>
                  <a:schemeClr val="bg1"/>
                </a:solidFill>
              </a:rPr>
              <a:t> pe </a:t>
            </a:r>
            <a:r>
              <a:rPr lang="en-US" sz="2400" dirty="0" err="1">
                <a:solidFill>
                  <a:schemeClr val="bg1"/>
                </a:solidFill>
              </a:rPr>
              <a:t>rând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schimbul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idei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prin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postarea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beneficii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și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provocări</a:t>
            </a:r>
            <a:r>
              <a:rPr lang="en-US" sz="2400" dirty="0">
                <a:solidFill>
                  <a:schemeClr val="bg1"/>
                </a:solidFill>
              </a:rPr>
              <a:t> pe </a:t>
            </a:r>
            <a:r>
              <a:rPr lang="en-US" sz="2400" dirty="0" err="1">
                <a:solidFill>
                  <a:schemeClr val="bg1"/>
                </a:solidFill>
              </a:rPr>
              <a:t>perete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endParaRPr lang="en-IE" sz="2400" dirty="0">
              <a:solidFill>
                <a:schemeClr val="bg1"/>
              </a:solidFill>
            </a:endParaRPr>
          </a:p>
        </p:txBody>
      </p:sp>
      <p:pic>
        <p:nvPicPr>
          <p:cNvPr id="9" name="Picture 8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DE89E24-AFA5-49F2-A63A-326223A84A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24019" y="2731629"/>
            <a:ext cx="4238414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843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1D3168F-7863-4CB6-A532-1D9876DA42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F7164C-A0CA-4057-B6EA-EEF6D49B5F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6482" y="2087287"/>
            <a:ext cx="6361734" cy="3642009"/>
          </a:xfrm>
        </p:spPr>
        <p:txBody>
          <a:bodyPr/>
          <a:lstStyle/>
          <a:p>
            <a:r>
              <a:rPr lang="en-US" sz="2400" dirty="0" err="1"/>
              <a:t>Instrumentul</a:t>
            </a:r>
            <a:r>
              <a:rPr lang="en-US" sz="2400" dirty="0"/>
              <a:t> </a:t>
            </a:r>
            <a:r>
              <a:rPr lang="en-US" sz="2400" dirty="0" err="1"/>
              <a:t>Infografic</a:t>
            </a:r>
            <a:r>
              <a:rPr lang="en-US" sz="2400" dirty="0"/>
              <a:t> Canva </a:t>
            </a:r>
            <a:r>
              <a:rPr lang="en-US" sz="2400" dirty="0" err="1"/>
              <a:t>este</a:t>
            </a:r>
            <a:r>
              <a:rPr lang="en-US" sz="2400" dirty="0"/>
              <a:t> </a:t>
            </a:r>
            <a:r>
              <a:rPr lang="en-US" sz="2400" dirty="0" err="1"/>
              <a:t>arma</a:t>
            </a:r>
            <a:r>
              <a:rPr lang="en-US" sz="2400" dirty="0"/>
              <a:t> </a:t>
            </a:r>
            <a:r>
              <a:rPr lang="en-US" sz="2400" dirty="0" err="1"/>
              <a:t>secretă</a:t>
            </a:r>
            <a:r>
              <a:rPr lang="en-US" sz="2400" dirty="0"/>
              <a:t> a non-</a:t>
            </a:r>
            <a:r>
              <a:rPr lang="en-US" sz="2400" dirty="0" err="1"/>
              <a:t>designerului</a:t>
            </a:r>
            <a:r>
              <a:rPr lang="en-US" sz="2400" dirty="0"/>
              <a:t>.  Canva </a:t>
            </a:r>
            <a:r>
              <a:rPr lang="en-US" sz="2400" dirty="0" err="1"/>
              <a:t>este</a:t>
            </a:r>
            <a:r>
              <a:rPr lang="en-US" sz="2400" dirty="0"/>
              <a:t> o </a:t>
            </a:r>
            <a:r>
              <a:rPr lang="en-US" sz="2400" dirty="0" err="1"/>
              <a:t>platformă</a:t>
            </a:r>
            <a:r>
              <a:rPr lang="en-US" sz="2400" dirty="0"/>
              <a:t> de design </a:t>
            </a:r>
            <a:r>
              <a:rPr lang="en-US" sz="2400" dirty="0" err="1"/>
              <a:t>grafic</a:t>
            </a:r>
            <a:r>
              <a:rPr lang="en-US" sz="2400" dirty="0"/>
              <a:t> pe care o </a:t>
            </a:r>
            <a:r>
              <a:rPr lang="en-US" sz="2400" dirty="0" err="1"/>
              <a:t>puteți</a:t>
            </a:r>
            <a:r>
              <a:rPr lang="en-US" sz="2400" dirty="0"/>
              <a:t> </a:t>
            </a:r>
            <a:r>
              <a:rPr lang="en-US" sz="2400" dirty="0" err="1"/>
              <a:t>utiliza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a </a:t>
            </a:r>
            <a:r>
              <a:rPr lang="en-US" sz="2400" dirty="0" err="1"/>
              <a:t>crea</a:t>
            </a:r>
            <a:r>
              <a:rPr lang="en-US" sz="2400" dirty="0"/>
              <a:t> </a:t>
            </a:r>
            <a:r>
              <a:rPr lang="en-US" sz="2400" dirty="0" err="1"/>
              <a:t>infografice</a:t>
            </a:r>
            <a:r>
              <a:rPr lang="en-US" sz="2400" dirty="0"/>
              <a:t>, </a:t>
            </a:r>
            <a:r>
              <a:rPr lang="en-US" sz="2400" dirty="0" err="1"/>
              <a:t>grafică</a:t>
            </a:r>
            <a:r>
              <a:rPr lang="en-US" sz="2400" dirty="0"/>
              <a:t> social media, </a:t>
            </a:r>
            <a:r>
              <a:rPr lang="en-US" sz="2400" dirty="0" err="1"/>
              <a:t>prezentări</a:t>
            </a:r>
            <a:r>
              <a:rPr lang="en-US" sz="2400" dirty="0"/>
              <a:t>, </a:t>
            </a:r>
            <a:r>
              <a:rPr lang="en-US" sz="2400" dirty="0" err="1"/>
              <a:t>postere</a:t>
            </a:r>
            <a:r>
              <a:rPr lang="en-US" sz="2400" dirty="0"/>
              <a:t>, </a:t>
            </a:r>
            <a:r>
              <a:rPr lang="en-US" sz="2400" dirty="0" err="1"/>
              <a:t>documente</a:t>
            </a:r>
            <a:r>
              <a:rPr lang="en-US" sz="2400" dirty="0"/>
              <a:t> </a:t>
            </a:r>
            <a:r>
              <a:rPr lang="en-US" sz="2400" dirty="0" err="1"/>
              <a:t>și</a:t>
            </a:r>
            <a:r>
              <a:rPr lang="en-US" sz="2400" dirty="0"/>
              <a:t> </a:t>
            </a:r>
            <a:r>
              <a:rPr lang="en-US" sz="2400" dirty="0" err="1"/>
              <a:t>alte</a:t>
            </a:r>
            <a:r>
              <a:rPr lang="en-US" sz="2400" dirty="0"/>
              <a:t> </a:t>
            </a:r>
            <a:r>
              <a:rPr lang="en-US" sz="2400" dirty="0" err="1"/>
              <a:t>tipuri</a:t>
            </a:r>
            <a:r>
              <a:rPr lang="en-US" sz="2400" dirty="0"/>
              <a:t> de </a:t>
            </a:r>
            <a:r>
              <a:rPr lang="en-US" sz="2400" dirty="0" err="1"/>
              <a:t>conținut</a:t>
            </a:r>
            <a:r>
              <a:rPr lang="en-US" sz="2400" dirty="0"/>
              <a:t> </a:t>
            </a:r>
            <a:r>
              <a:rPr lang="en-US" sz="2400" dirty="0" err="1"/>
              <a:t>vizual</a:t>
            </a:r>
            <a:r>
              <a:rPr lang="en-US" sz="2400" dirty="0"/>
              <a:t> </a:t>
            </a:r>
            <a:r>
              <a:rPr lang="en-US" sz="2400" dirty="0" err="1"/>
              <a:t>pentru</a:t>
            </a:r>
            <a:r>
              <a:rPr lang="en-US" sz="2400" dirty="0"/>
              <a:t> a </a:t>
            </a:r>
            <a:r>
              <a:rPr lang="en-US" sz="2400" dirty="0" err="1"/>
              <a:t>promova</a:t>
            </a:r>
            <a:r>
              <a:rPr lang="en-US" sz="2400" dirty="0"/>
              <a:t> </a:t>
            </a:r>
            <a:r>
              <a:rPr lang="en-US" sz="2400" dirty="0" err="1"/>
              <a:t>proiectele</a:t>
            </a:r>
            <a:r>
              <a:rPr lang="en-US" sz="2400" dirty="0"/>
              <a:t> de </a:t>
            </a:r>
            <a:r>
              <a:rPr lang="en-US" sz="2400" dirty="0" err="1"/>
              <a:t>regenerare</a:t>
            </a:r>
            <a:r>
              <a:rPr lang="en-US" sz="2400" dirty="0"/>
              <a:t> a </a:t>
            </a:r>
            <a:r>
              <a:rPr lang="en-US" sz="2400" dirty="0" err="1"/>
              <a:t>comunității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IE" sz="2400" dirty="0">
                <a:hlinkClick r:id="rId2"/>
              </a:rPr>
              <a:t>Home - Canva</a:t>
            </a:r>
            <a:endParaRPr lang="en-IE" sz="2400" dirty="0"/>
          </a:p>
          <a:p>
            <a:endParaRPr lang="en-IE" sz="24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F8880E8-2193-4F9B-ADD3-6BEE43DA9F6F}"/>
              </a:ext>
            </a:extLst>
          </p:cNvPr>
          <p:cNvSpPr txBox="1">
            <a:spLocks/>
          </p:cNvSpPr>
          <p:nvPr/>
        </p:nvSpPr>
        <p:spPr>
          <a:xfrm>
            <a:off x="516102" y="795115"/>
            <a:ext cx="6438880" cy="857158"/>
          </a:xfrm>
          <a:prstGeom prst="rect">
            <a:avLst/>
          </a:prstGeom>
          <a:solidFill>
            <a:srgbClr val="BA0A94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solidFill>
                  <a:schemeClr val="bg1"/>
                </a:solidFill>
              </a:rPr>
              <a:t>2. Instrument </a:t>
            </a:r>
            <a:r>
              <a:rPr lang="en-IE" dirty="0" err="1">
                <a:solidFill>
                  <a:schemeClr val="bg1"/>
                </a:solidFill>
              </a:rPr>
              <a:t>infografic</a:t>
            </a:r>
            <a:r>
              <a:rPr lang="en-IE" dirty="0">
                <a:solidFill>
                  <a:schemeClr val="bg1"/>
                </a:solidFill>
              </a:rPr>
              <a:t> Canva</a:t>
            </a:r>
          </a:p>
          <a:p>
            <a:endParaRPr lang="en-IE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BC3635-EFE7-48EF-8E20-2604636E9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664" t="19845" r="12959" b="15659"/>
          <a:stretch/>
        </p:blipFill>
        <p:spPr>
          <a:xfrm>
            <a:off x="8802435" y="1211160"/>
            <a:ext cx="3389565" cy="404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725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9A235-73FB-4BDB-AB8E-841B7057A1F6}"/>
              </a:ext>
            </a:extLst>
          </p:cNvPr>
          <p:cNvSpPr txBox="1"/>
          <p:nvPr/>
        </p:nvSpPr>
        <p:spPr>
          <a:xfrm>
            <a:off x="600731" y="1993005"/>
            <a:ext cx="69335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dirty="0" err="1"/>
              <a:t>Referințe</a:t>
            </a:r>
            <a:r>
              <a:rPr lang="en-IE" dirty="0"/>
              <a:t> </a:t>
            </a:r>
            <a:r>
              <a:rPr lang="en-IE" dirty="0" err="1"/>
              <a:t>cheie</a:t>
            </a:r>
            <a:r>
              <a:rPr lang="en-IE" dirty="0"/>
              <a:t> </a:t>
            </a:r>
            <a:r>
              <a:rPr lang="en-IE" dirty="0" err="1"/>
              <a:t>pentru</a:t>
            </a:r>
            <a:r>
              <a:rPr lang="en-IE" dirty="0"/>
              <a:t> </a:t>
            </a:r>
            <a:r>
              <a:rPr lang="en-IE" dirty="0" err="1"/>
              <a:t>modulul</a:t>
            </a:r>
            <a:r>
              <a:rPr lang="en-IE" dirty="0"/>
              <a:t> 6:</a:t>
            </a:r>
            <a:br>
              <a:rPr lang="en-IE" dirty="0"/>
            </a:br>
            <a:endParaRPr lang="en-IE" dirty="0"/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Volunteerism and the Global Goals | UNV</a:t>
            </a:r>
            <a:endParaRPr lang="en-US" dirty="0"/>
          </a:p>
          <a:p>
            <a:r>
              <a:rPr lang="en-US" dirty="0">
                <a:hlinkClick r:id="rId3"/>
              </a:rPr>
              <a:t>Evaluation of the Community Regeneration Toolkit</a:t>
            </a:r>
            <a:endParaRPr lang="en-US" dirty="0"/>
          </a:p>
          <a:p>
            <a:r>
              <a:rPr lang="en-US" dirty="0">
                <a:hlinkClick r:id="rId4"/>
              </a:rPr>
              <a:t>Youth Community Engagement: A Recipe for Success – JCES (ua.edu)</a:t>
            </a:r>
            <a:endParaRPr lang="en-IE" sz="1800" dirty="0"/>
          </a:p>
          <a:p>
            <a:endParaRPr lang="en-I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9F39B9C-A9A4-48D0-9266-26BED881377F}"/>
              </a:ext>
            </a:extLst>
          </p:cNvPr>
          <p:cNvSpPr txBox="1">
            <a:spLocks/>
          </p:cNvSpPr>
          <p:nvPr/>
        </p:nvSpPr>
        <p:spPr>
          <a:xfrm>
            <a:off x="635420" y="557216"/>
            <a:ext cx="9427779" cy="39751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rgbClr val="4D4D4C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411681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279963" y="1848710"/>
            <a:ext cx="8297710" cy="4904231"/>
          </a:xfrm>
        </p:spPr>
        <p:txBody>
          <a:bodyPr>
            <a:noAutofit/>
          </a:bodyPr>
          <a:lstStyle/>
          <a:p>
            <a:pPr lvl="0"/>
            <a:r>
              <a:rPr lang="en-IE" sz="2800" dirty="0"/>
              <a:t>Si-a </a:t>
            </a:r>
            <a:r>
              <a:rPr lang="en-IE" sz="2800" dirty="0" err="1"/>
              <a:t>îndeplinit</a:t>
            </a:r>
            <a:r>
              <a:rPr lang="en-IE" sz="2800" dirty="0"/>
              <a:t> </a:t>
            </a:r>
            <a:r>
              <a:rPr lang="en-IE" sz="2800" dirty="0" err="1"/>
              <a:t>proiectul</a:t>
            </a:r>
            <a:r>
              <a:rPr lang="en-IE" sz="2800" dirty="0"/>
              <a:t> de </a:t>
            </a:r>
            <a:r>
              <a:rPr lang="en-IE" sz="2800" dirty="0" err="1"/>
              <a:t>dezvoltare</a:t>
            </a:r>
            <a:r>
              <a:rPr lang="en-IE" sz="2800" dirty="0"/>
              <a:t> </a:t>
            </a:r>
            <a:r>
              <a:rPr lang="en-IE" sz="2800" dirty="0" err="1"/>
              <a:t>obiectivele</a:t>
            </a:r>
            <a:r>
              <a:rPr lang="en-IE" sz="2800" dirty="0"/>
              <a:t> de a fi un </a:t>
            </a:r>
            <a:r>
              <a:rPr lang="en-IE" sz="2800" dirty="0" err="1"/>
              <a:t>catalizator</a:t>
            </a:r>
            <a:r>
              <a:rPr lang="en-IE" sz="2800" dirty="0"/>
              <a:t> </a:t>
            </a:r>
            <a:r>
              <a:rPr lang="en-IE" sz="2800" dirty="0" err="1"/>
              <a:t>pentru</a:t>
            </a:r>
            <a:r>
              <a:rPr lang="en-IE" sz="2800" dirty="0"/>
              <a:t> </a:t>
            </a:r>
            <a:r>
              <a:rPr lang="en-IE" sz="2800" dirty="0" err="1"/>
              <a:t>schimbarea</a:t>
            </a:r>
            <a:r>
              <a:rPr lang="en-IE" sz="2800" dirty="0"/>
              <a:t> </a:t>
            </a:r>
            <a:r>
              <a:rPr lang="en-IE" sz="2800" dirty="0" err="1"/>
              <a:t>comunității</a:t>
            </a:r>
            <a:r>
              <a:rPr lang="en-IE" sz="2800" dirty="0"/>
              <a:t>?</a:t>
            </a:r>
          </a:p>
          <a:p>
            <a:pPr lvl="0"/>
            <a:endParaRPr lang="en-IE" sz="1000" dirty="0"/>
          </a:p>
          <a:p>
            <a:pPr lvl="0"/>
            <a:r>
              <a:rPr lang="en-IE" sz="2800" dirty="0">
                <a:solidFill>
                  <a:srgbClr val="7F4182"/>
                </a:solidFill>
              </a:rPr>
              <a:t>CÂND SE EVALUEAZĂ: </a:t>
            </a:r>
            <a:r>
              <a:rPr lang="en-IE" sz="2800" dirty="0" err="1"/>
              <a:t>Evaluați</a:t>
            </a:r>
            <a:r>
              <a:rPr lang="en-IE" sz="2800" dirty="0"/>
              <a:t> </a:t>
            </a:r>
            <a:r>
              <a:rPr lang="en-IE" sz="2800" dirty="0" err="1"/>
              <a:t>în</a:t>
            </a:r>
            <a:r>
              <a:rPr lang="en-IE" sz="2800" dirty="0"/>
              <a:t> mod </a:t>
            </a:r>
            <a:r>
              <a:rPr lang="en-IE" sz="2800" dirty="0" err="1"/>
              <a:t>regulat</a:t>
            </a:r>
            <a:r>
              <a:rPr lang="en-IE" sz="2800" dirty="0"/>
              <a:t> (</a:t>
            </a:r>
            <a:r>
              <a:rPr lang="en-IE" sz="2800" dirty="0" err="1"/>
              <a:t>în</a:t>
            </a:r>
            <a:r>
              <a:rPr lang="en-IE" sz="2800" dirty="0"/>
              <a:t> </a:t>
            </a:r>
            <a:r>
              <a:rPr lang="en-IE" sz="2800" dirty="0" err="1"/>
              <a:t>timpul</a:t>
            </a:r>
            <a:r>
              <a:rPr lang="en-IE" sz="2800" dirty="0"/>
              <a:t> </a:t>
            </a:r>
            <a:r>
              <a:rPr lang="en-IE" sz="2800" dirty="0" err="1"/>
              <a:t>si</a:t>
            </a:r>
            <a:r>
              <a:rPr lang="en-IE" sz="2800" dirty="0"/>
              <a:t> </a:t>
            </a:r>
            <a:r>
              <a:rPr lang="en-IE" sz="2800" dirty="0" err="1"/>
              <a:t>după</a:t>
            </a:r>
            <a:r>
              <a:rPr lang="en-IE" sz="2800" dirty="0"/>
              <a:t>) </a:t>
            </a:r>
            <a:r>
              <a:rPr lang="en-IE" sz="2800" dirty="0" err="1"/>
              <a:t>pentru</a:t>
            </a:r>
            <a:r>
              <a:rPr lang="en-IE" sz="2800" dirty="0"/>
              <a:t> a </a:t>
            </a:r>
            <a:r>
              <a:rPr lang="en-IE" sz="2800" dirty="0" err="1"/>
              <a:t>vedea</a:t>
            </a:r>
            <a:r>
              <a:rPr lang="en-IE" sz="2800" dirty="0"/>
              <a:t> </a:t>
            </a:r>
            <a:r>
              <a:rPr lang="en-IE" sz="2800" dirty="0" err="1"/>
              <a:t>daca</a:t>
            </a:r>
            <a:r>
              <a:rPr lang="en-IE" sz="2800" dirty="0"/>
              <a:t> au </a:t>
            </a:r>
            <a:r>
              <a:rPr lang="en-IE" sz="2800" dirty="0" err="1"/>
              <a:t>fost</a:t>
            </a:r>
            <a:r>
              <a:rPr lang="en-IE" sz="2800" dirty="0"/>
              <a:t> </a:t>
            </a:r>
            <a:r>
              <a:rPr lang="en-IE" sz="2800" dirty="0" err="1"/>
              <a:t>atinse</a:t>
            </a:r>
            <a:r>
              <a:rPr lang="en-IE" sz="2800" dirty="0"/>
              <a:t> </a:t>
            </a:r>
            <a:r>
              <a:rPr lang="en-IE" sz="2800" dirty="0" err="1"/>
              <a:t>aceste</a:t>
            </a:r>
            <a:r>
              <a:rPr lang="en-IE" sz="2800" dirty="0"/>
              <a:t> </a:t>
            </a:r>
            <a:r>
              <a:rPr lang="en-IE" sz="2800" dirty="0" err="1"/>
              <a:t>obiective</a:t>
            </a:r>
            <a:r>
              <a:rPr lang="en-IE" sz="2800" dirty="0"/>
              <a:t>. Nu </a:t>
            </a:r>
            <a:r>
              <a:rPr lang="en-IE" sz="2800" dirty="0" err="1"/>
              <a:t>așteptați</a:t>
            </a:r>
            <a:r>
              <a:rPr lang="en-IE" sz="2800" dirty="0"/>
              <a:t> </a:t>
            </a:r>
            <a:r>
              <a:rPr lang="en-IE" sz="2800" dirty="0" err="1"/>
              <a:t>până</a:t>
            </a:r>
            <a:r>
              <a:rPr lang="en-IE" sz="2800" dirty="0"/>
              <a:t> la </a:t>
            </a:r>
            <a:r>
              <a:rPr lang="en-IE" sz="2800" dirty="0" err="1"/>
              <a:t>sfârșit</a:t>
            </a:r>
            <a:r>
              <a:rPr lang="en-IE" sz="2800" dirty="0"/>
              <a:t> – </a:t>
            </a:r>
            <a:r>
              <a:rPr lang="en-IE" sz="2800" dirty="0" err="1"/>
              <a:t>învățarea</a:t>
            </a:r>
            <a:r>
              <a:rPr lang="en-IE" sz="2800" dirty="0"/>
              <a:t> </a:t>
            </a:r>
            <a:r>
              <a:rPr lang="en-IE" sz="2800" dirty="0" err="1"/>
              <a:t>cheie</a:t>
            </a:r>
            <a:r>
              <a:rPr lang="en-IE" sz="2800" dirty="0"/>
              <a:t> </a:t>
            </a:r>
            <a:r>
              <a:rPr lang="en-IE" sz="2800" dirty="0" err="1"/>
              <a:t>va</a:t>
            </a:r>
            <a:r>
              <a:rPr lang="en-IE" sz="2800" dirty="0"/>
              <a:t> fi </a:t>
            </a:r>
            <a:r>
              <a:rPr lang="en-IE" sz="2800" dirty="0" err="1"/>
              <a:t>pierdută</a:t>
            </a:r>
            <a:r>
              <a:rPr lang="en-IE" sz="2800" dirty="0"/>
              <a:t>. </a:t>
            </a:r>
          </a:p>
          <a:p>
            <a:pPr lvl="0"/>
            <a:r>
              <a:rPr lang="pt-BR" sz="2800" dirty="0">
                <a:solidFill>
                  <a:srgbClr val="7F4182"/>
                </a:solidFill>
              </a:rPr>
              <a:t>CINE AR TREBUI SĂ FIE IMPLICAT: </a:t>
            </a:r>
            <a:r>
              <a:rPr lang="en-IE" sz="2800" dirty="0" err="1"/>
              <a:t>Includeți-i</a:t>
            </a:r>
            <a:r>
              <a:rPr lang="en-IE" sz="2800" dirty="0"/>
              <a:t> pe </a:t>
            </a:r>
            <a:r>
              <a:rPr lang="en-IE" sz="2800" dirty="0" err="1"/>
              <a:t>toți</a:t>
            </a:r>
            <a:r>
              <a:rPr lang="en-IE" sz="2800" dirty="0"/>
              <a:t> </a:t>
            </a:r>
            <a:r>
              <a:rPr lang="en-IE" sz="2800" dirty="0" err="1"/>
              <a:t>cei</a:t>
            </a:r>
            <a:r>
              <a:rPr lang="en-IE" sz="2800" dirty="0"/>
              <a:t> care au </a:t>
            </a:r>
            <a:r>
              <a:rPr lang="en-IE" sz="2800" dirty="0" err="1"/>
              <a:t>participat</a:t>
            </a:r>
            <a:r>
              <a:rPr lang="en-IE" sz="2800" dirty="0"/>
              <a:t> la </a:t>
            </a:r>
            <a:r>
              <a:rPr lang="en-IE" sz="2800" dirty="0" err="1"/>
              <a:t>proiect</a:t>
            </a:r>
            <a:r>
              <a:rPr lang="en-IE" sz="2800" dirty="0"/>
              <a:t> – </a:t>
            </a:r>
            <a:r>
              <a:rPr lang="en-IE" sz="2800" dirty="0" err="1"/>
              <a:t>comitetul</a:t>
            </a:r>
            <a:r>
              <a:rPr lang="en-IE" sz="2800" dirty="0"/>
              <a:t>, </a:t>
            </a:r>
            <a:r>
              <a:rPr lang="en-IE" sz="2800" dirty="0" err="1"/>
              <a:t>beneficiarii</a:t>
            </a:r>
            <a:r>
              <a:rPr lang="en-IE" sz="2800" dirty="0"/>
              <a:t> </a:t>
            </a:r>
            <a:r>
              <a:rPr lang="en-IE" sz="2800" dirty="0" err="1"/>
              <a:t>finali</a:t>
            </a:r>
            <a:r>
              <a:rPr lang="en-IE" sz="2800" dirty="0"/>
              <a:t>, </a:t>
            </a:r>
            <a:r>
              <a:rPr lang="en-IE" sz="2800" dirty="0" err="1"/>
              <a:t>finanțatorii</a:t>
            </a:r>
            <a:r>
              <a:rPr lang="en-IE" sz="2800" dirty="0"/>
              <a:t> </a:t>
            </a:r>
            <a:r>
              <a:rPr lang="en-IE" sz="2800" dirty="0" err="1"/>
              <a:t>și</a:t>
            </a:r>
            <a:r>
              <a:rPr lang="en-IE" sz="2800" dirty="0"/>
              <a:t> </a:t>
            </a:r>
            <a:r>
              <a:rPr lang="en-IE" sz="2800" dirty="0" err="1"/>
              <a:t>alte</a:t>
            </a:r>
            <a:r>
              <a:rPr lang="en-IE" sz="2800" dirty="0"/>
              <a:t> </a:t>
            </a:r>
            <a:r>
              <a:rPr lang="en-IE" sz="2800" dirty="0" err="1"/>
              <a:t>părți</a:t>
            </a:r>
            <a:r>
              <a:rPr lang="en-IE" sz="2800" dirty="0"/>
              <a:t> </a:t>
            </a:r>
            <a:r>
              <a:rPr lang="en-IE" sz="2800" dirty="0" err="1"/>
              <a:t>interesate</a:t>
            </a:r>
            <a:r>
              <a:rPr lang="en-IE" sz="2800" dirty="0"/>
              <a:t> </a:t>
            </a:r>
            <a:r>
              <a:rPr lang="en-IE" sz="2800" dirty="0" err="1"/>
              <a:t>publice</a:t>
            </a:r>
            <a:r>
              <a:rPr lang="en-IE" sz="2800" dirty="0"/>
              <a:t>.</a:t>
            </a:r>
          </a:p>
          <a:p>
            <a:pPr lvl="0"/>
            <a:r>
              <a:rPr lang="en-IE" sz="2800" dirty="0">
                <a:solidFill>
                  <a:srgbClr val="7F4182"/>
                </a:solidFill>
              </a:rPr>
              <a:t>CE:  </a:t>
            </a:r>
            <a:r>
              <a:rPr lang="en-IE" sz="2800" dirty="0" err="1"/>
              <a:t>Evaluați</a:t>
            </a:r>
            <a:r>
              <a:rPr lang="en-IE" sz="2800" dirty="0"/>
              <a:t> </a:t>
            </a:r>
            <a:r>
              <a:rPr lang="en-IE" sz="2800" dirty="0" err="1"/>
              <a:t>pentru</a:t>
            </a:r>
            <a:r>
              <a:rPr lang="en-IE" sz="2800" dirty="0"/>
              <a:t> a </a:t>
            </a:r>
            <a:r>
              <a:rPr lang="en-IE" sz="2800" dirty="0" err="1"/>
              <a:t>găsi</a:t>
            </a:r>
            <a:r>
              <a:rPr lang="en-IE" sz="2800" dirty="0"/>
              <a:t> </a:t>
            </a:r>
            <a:r>
              <a:rPr lang="en-IE" sz="2800" dirty="0" err="1"/>
              <a:t>domenii</a:t>
            </a:r>
            <a:r>
              <a:rPr lang="en-IE" sz="2800" dirty="0"/>
              <a:t> de </a:t>
            </a:r>
            <a:r>
              <a:rPr lang="en-IE" sz="2800" dirty="0" err="1"/>
              <a:t>îmbunătățire</a:t>
            </a:r>
            <a:endParaRPr lang="en-IE" sz="2800" dirty="0"/>
          </a:p>
          <a:p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6769" y="711813"/>
            <a:ext cx="7721361" cy="123139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IE" sz="3600" dirty="0">
                <a:solidFill>
                  <a:srgbClr val="68BBAF"/>
                </a:solidFill>
              </a:rPr>
              <a:t>ȘI CE SĂ SE EVALUEZE?</a:t>
            </a:r>
            <a:endParaRPr lang="en-US" sz="3600" dirty="0">
              <a:solidFill>
                <a:srgbClr val="68BBAF"/>
              </a:solidFill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6"/>
          <a:stretch/>
        </p:blipFill>
        <p:spPr>
          <a:xfrm flipH="1">
            <a:off x="0" y="0"/>
            <a:ext cx="3279963" cy="6869430"/>
          </a:xfrm>
        </p:spPr>
      </p:pic>
    </p:spTree>
    <p:extLst>
      <p:ext uri="{BB962C8B-B14F-4D97-AF65-F5344CB8AC3E}">
        <p14:creationId xmlns:p14="http://schemas.microsoft.com/office/powerpoint/2010/main" val="1496511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EXPERIENȚE TIPICE DE REZULTAT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495335" cy="484479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GB" dirty="0" err="1"/>
              <a:t>Comunitățile</a:t>
            </a:r>
            <a:r>
              <a:rPr lang="en-GB" dirty="0"/>
              <a:t> au </a:t>
            </a:r>
            <a:r>
              <a:rPr lang="en-GB" dirty="0" err="1"/>
              <a:t>atins</a:t>
            </a:r>
            <a:r>
              <a:rPr lang="en-GB" dirty="0"/>
              <a:t> "masa </a:t>
            </a:r>
            <a:r>
              <a:rPr lang="en-GB" dirty="0" err="1"/>
              <a:t>critică</a:t>
            </a:r>
            <a:r>
              <a:rPr lang="en-GB" dirty="0"/>
              <a:t>"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ceea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privește</a:t>
            </a:r>
            <a:r>
              <a:rPr lang="en-GB" dirty="0"/>
              <a:t> </a:t>
            </a:r>
            <a:r>
              <a:rPr lang="en-GB" dirty="0" err="1"/>
              <a:t>activitățile</a:t>
            </a:r>
            <a:r>
              <a:rPr lang="en-GB" dirty="0"/>
              <a:t> de </a:t>
            </a:r>
            <a:r>
              <a:rPr lang="en-GB" dirty="0" err="1"/>
              <a:t>dezvoltare</a:t>
            </a:r>
            <a:r>
              <a:rPr lang="en-GB" dirty="0"/>
              <a:t> </a:t>
            </a:r>
            <a:r>
              <a:rPr lang="en-GB" dirty="0" err="1"/>
              <a:t>și</a:t>
            </a:r>
            <a:r>
              <a:rPr lang="en-GB" dirty="0"/>
              <a:t> se </a:t>
            </a:r>
            <a:r>
              <a:rPr lang="en-GB" dirty="0" err="1"/>
              <a:t>află</a:t>
            </a:r>
            <a:r>
              <a:rPr lang="en-GB" dirty="0"/>
              <a:t> </a:t>
            </a:r>
            <a:r>
              <a:rPr lang="en-GB" dirty="0" err="1"/>
              <a:t>într</a:t>
            </a:r>
            <a:r>
              <a:rPr lang="en-GB" dirty="0"/>
              <a:t>-o </a:t>
            </a:r>
            <a:r>
              <a:rPr lang="en-GB" dirty="0" err="1"/>
              <a:t>spirală</a:t>
            </a:r>
            <a:r>
              <a:rPr lang="en-GB" dirty="0"/>
              <a:t> </a:t>
            </a:r>
            <a:r>
              <a:rPr lang="en-GB" dirty="0" err="1"/>
              <a:t>ascendentă</a:t>
            </a:r>
            <a:r>
              <a:rPr lang="en-GB" dirty="0"/>
              <a:t> de auto-</a:t>
            </a:r>
            <a:r>
              <a:rPr lang="en-GB" dirty="0" err="1"/>
              <a:t>consolidare</a:t>
            </a:r>
            <a:r>
              <a:rPr lang="en-GB" dirty="0"/>
              <a:t> (de </a:t>
            </a:r>
            <a:r>
              <a:rPr lang="en-GB" dirty="0" err="1"/>
              <a:t>obicei</a:t>
            </a:r>
            <a:r>
              <a:rPr lang="en-GB" dirty="0"/>
              <a:t> </a:t>
            </a:r>
            <a:r>
              <a:rPr lang="en-GB" dirty="0" err="1"/>
              <a:t>după</a:t>
            </a:r>
            <a:r>
              <a:rPr lang="en-GB" dirty="0"/>
              <a:t> o </a:t>
            </a:r>
            <a:r>
              <a:rPr lang="en-GB" dirty="0" err="1"/>
              <a:t>perioadă</a:t>
            </a:r>
            <a:r>
              <a:rPr lang="en-GB" dirty="0"/>
              <a:t> </a:t>
            </a:r>
            <a:r>
              <a:rPr lang="en-GB" dirty="0" err="1"/>
              <a:t>lungă</a:t>
            </a:r>
            <a:r>
              <a:rPr lang="en-GB" dirty="0"/>
              <a:t> de </a:t>
            </a:r>
            <a:r>
              <a:rPr lang="en-GB" dirty="0" err="1"/>
              <a:t>sprijin</a:t>
            </a:r>
            <a:r>
              <a:rPr lang="en-GB" dirty="0"/>
              <a:t>),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Comunitățile</a:t>
            </a:r>
            <a:r>
              <a:rPr lang="en-GB" dirty="0"/>
              <a:t> sunt </a:t>
            </a:r>
            <a:r>
              <a:rPr lang="en-GB" dirty="0" err="1"/>
              <a:t>foarte</a:t>
            </a:r>
            <a:r>
              <a:rPr lang="en-GB" dirty="0"/>
              <a:t> </a:t>
            </a:r>
            <a:r>
              <a:rPr lang="en-GB" dirty="0" err="1"/>
              <a:t>pline</a:t>
            </a:r>
            <a:r>
              <a:rPr lang="en-GB" dirty="0"/>
              <a:t> de </a:t>
            </a:r>
            <a:r>
              <a:rPr lang="en-GB" dirty="0" err="1"/>
              <a:t>viață</a:t>
            </a:r>
            <a:r>
              <a:rPr lang="en-GB" dirty="0"/>
              <a:t> din </a:t>
            </a:r>
            <a:r>
              <a:rPr lang="en-GB" dirty="0" err="1"/>
              <a:t>punct</a:t>
            </a:r>
            <a:r>
              <a:rPr lang="en-GB" dirty="0"/>
              <a:t> de </a:t>
            </a:r>
            <a:r>
              <a:rPr lang="en-GB" dirty="0" err="1"/>
              <a:t>vedere</a:t>
            </a:r>
            <a:r>
              <a:rPr lang="en-GB" dirty="0"/>
              <a:t> al </a:t>
            </a:r>
            <a:r>
              <a:rPr lang="en-GB" dirty="0" err="1"/>
              <a:t>dezvoltării</a:t>
            </a:r>
            <a:r>
              <a:rPr lang="en-GB" dirty="0"/>
              <a:t>, cu o </a:t>
            </a:r>
            <a:r>
              <a:rPr lang="en-GB" dirty="0" err="1"/>
              <a:t>serie</a:t>
            </a:r>
            <a:r>
              <a:rPr lang="en-GB" dirty="0"/>
              <a:t> de </a:t>
            </a:r>
            <a:r>
              <a:rPr lang="en-GB" dirty="0" err="1"/>
              <a:t>proiecte</a:t>
            </a:r>
            <a:r>
              <a:rPr lang="en-GB" dirty="0"/>
              <a:t>;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err="1"/>
              <a:t>Comunitățile</a:t>
            </a:r>
            <a:r>
              <a:rPr lang="en-GB" dirty="0"/>
              <a:t> care se </a:t>
            </a:r>
            <a:r>
              <a:rPr lang="en-GB" dirty="0" err="1"/>
              <a:t>luptă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</a:t>
            </a:r>
            <a:r>
              <a:rPr lang="en-GB" dirty="0" err="1"/>
              <a:t>valorifice</a:t>
            </a:r>
            <a:r>
              <a:rPr lang="en-GB" dirty="0"/>
              <a:t> </a:t>
            </a:r>
            <a:r>
              <a:rPr lang="en-GB" dirty="0" err="1"/>
              <a:t>eforturile</a:t>
            </a:r>
            <a:r>
              <a:rPr lang="en-GB" dirty="0"/>
              <a:t> de </a:t>
            </a:r>
            <a:r>
              <a:rPr lang="en-GB" dirty="0" err="1"/>
              <a:t>dezvoltare</a:t>
            </a:r>
            <a:r>
              <a:rPr lang="en-GB" dirty="0"/>
              <a:t> care au </a:t>
            </a:r>
            <a:r>
              <a:rPr lang="en-GB" dirty="0" err="1"/>
              <a:t>fost</a:t>
            </a:r>
            <a:r>
              <a:rPr lang="en-GB" dirty="0"/>
              <a:t> </a:t>
            </a:r>
            <a:r>
              <a:rPr lang="en-GB" dirty="0" err="1"/>
              <a:t>depuse</a:t>
            </a:r>
            <a:r>
              <a:rPr lang="en-GB" dirty="0"/>
              <a:t> de-a </a:t>
            </a:r>
            <a:r>
              <a:rPr lang="en-GB" dirty="0" err="1"/>
              <a:t>lungul</a:t>
            </a:r>
            <a:r>
              <a:rPr lang="en-GB" dirty="0"/>
              <a:t> </a:t>
            </a:r>
            <a:r>
              <a:rPr lang="en-GB" dirty="0" err="1"/>
              <a:t>anilor</a:t>
            </a:r>
            <a:r>
              <a:rPr lang="en-GB" dirty="0"/>
              <a:t> </a:t>
            </a:r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simt</a:t>
            </a:r>
            <a:r>
              <a:rPr lang="en-GB" dirty="0"/>
              <a:t> </a:t>
            </a:r>
            <a:r>
              <a:rPr lang="en-GB" dirty="0" err="1"/>
              <a:t>că</a:t>
            </a:r>
            <a:r>
              <a:rPr lang="en-GB" dirty="0"/>
              <a:t> au </a:t>
            </a:r>
            <a:r>
              <a:rPr lang="en-GB" dirty="0" err="1"/>
              <a:t>atins</a:t>
            </a:r>
            <a:r>
              <a:rPr lang="en-GB" dirty="0"/>
              <a:t> </a:t>
            </a:r>
            <a:r>
              <a:rPr lang="en-GB" dirty="0" err="1"/>
              <a:t>limitele</a:t>
            </a:r>
            <a:r>
              <a:rPr lang="en-GB" dirty="0"/>
              <a:t> a </a:t>
            </a:r>
            <a:r>
              <a:rPr lang="en-GB" dirty="0" err="1"/>
              <a:t>ceea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s-</a:t>
            </a:r>
            <a:r>
              <a:rPr lang="en-GB" dirty="0" err="1"/>
              <a:t>ar</a:t>
            </a:r>
            <a:r>
              <a:rPr lang="en-GB" dirty="0"/>
              <a:t> </a:t>
            </a:r>
            <a:r>
              <a:rPr lang="en-GB" dirty="0" err="1"/>
              <a:t>putea</a:t>
            </a:r>
            <a:r>
              <a:rPr lang="en-GB" dirty="0"/>
              <a:t> </a:t>
            </a:r>
            <a:r>
              <a:rPr lang="en-GB" dirty="0" err="1"/>
              <a:t>realiza</a:t>
            </a:r>
            <a:r>
              <a:rPr lang="en-GB" dirty="0"/>
              <a:t> </a:t>
            </a:r>
            <a:r>
              <a:rPr lang="en-GB" dirty="0" err="1"/>
              <a:t>în</a:t>
            </a:r>
            <a:r>
              <a:rPr lang="en-GB" dirty="0"/>
              <a:t> mod util (</a:t>
            </a:r>
            <a:r>
              <a:rPr lang="en-GB" dirty="0" err="1"/>
              <a:t>acestea</a:t>
            </a:r>
            <a:r>
              <a:rPr lang="en-GB" dirty="0"/>
              <a:t> din </a:t>
            </a:r>
            <a:r>
              <a:rPr lang="en-GB" dirty="0" err="1"/>
              <a:t>urmă</a:t>
            </a:r>
            <a:r>
              <a:rPr lang="en-GB" dirty="0"/>
              <a:t> sunt de </a:t>
            </a:r>
            <a:r>
              <a:rPr lang="en-GB" dirty="0" err="1"/>
              <a:t>obicei</a:t>
            </a:r>
            <a:r>
              <a:rPr lang="en-GB" dirty="0"/>
              <a:t> </a:t>
            </a:r>
            <a:r>
              <a:rPr lang="en-GB" dirty="0" err="1"/>
              <a:t>comunități</a:t>
            </a:r>
            <a:r>
              <a:rPr lang="en-GB" dirty="0"/>
              <a:t> </a:t>
            </a:r>
            <a:r>
              <a:rPr lang="en-GB" dirty="0" err="1"/>
              <a:t>destul</a:t>
            </a:r>
            <a:r>
              <a:rPr lang="en-GB" dirty="0"/>
              <a:t> de </a:t>
            </a:r>
            <a:r>
              <a:rPr lang="en-GB" dirty="0" err="1"/>
              <a:t>mici</a:t>
            </a:r>
            <a:r>
              <a:rPr lang="en-GB" dirty="0"/>
              <a:t>). </a:t>
            </a:r>
          </a:p>
          <a:p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timp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</a:t>
            </a:r>
            <a:r>
              <a:rPr lang="en-GB" dirty="0" err="1"/>
              <a:t>drumul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fi </a:t>
            </a:r>
            <a:r>
              <a:rPr lang="en-GB" dirty="0" err="1"/>
              <a:t>anevoios</a:t>
            </a:r>
            <a:r>
              <a:rPr lang="en-GB" dirty="0"/>
              <a:t>, </a:t>
            </a:r>
            <a:r>
              <a:rPr lang="en-GB" dirty="0" err="1"/>
              <a:t>iar</a:t>
            </a:r>
            <a:r>
              <a:rPr lang="en-GB" dirty="0"/>
              <a:t> </a:t>
            </a:r>
            <a:r>
              <a:rPr lang="en-GB" dirty="0" err="1"/>
              <a:t>progresul</a:t>
            </a:r>
            <a:r>
              <a:rPr lang="en-GB" dirty="0"/>
              <a:t> </a:t>
            </a:r>
            <a:r>
              <a:rPr lang="en-GB" dirty="0" err="1"/>
              <a:t>observabil</a:t>
            </a:r>
            <a:r>
              <a:rPr lang="en-GB" dirty="0"/>
              <a:t> </a:t>
            </a:r>
            <a:r>
              <a:rPr lang="en-GB" dirty="0" err="1"/>
              <a:t>va</a:t>
            </a:r>
            <a:r>
              <a:rPr lang="en-GB" dirty="0"/>
              <a:t> fi lent </a:t>
            </a:r>
            <a:r>
              <a:rPr lang="en-GB" dirty="0" err="1"/>
              <a:t>în</a:t>
            </a:r>
            <a:r>
              <a:rPr lang="en-GB" dirty="0"/>
              <a:t> </a:t>
            </a:r>
            <a:r>
              <a:rPr lang="en-GB" dirty="0" err="1"/>
              <a:t>primii</a:t>
            </a:r>
            <a:r>
              <a:rPr lang="en-GB" dirty="0"/>
              <a:t> ani, </a:t>
            </a:r>
            <a:r>
              <a:rPr lang="en-GB" dirty="0" err="1"/>
              <a:t>finanțarea</a:t>
            </a:r>
            <a:r>
              <a:rPr lang="en-GB" dirty="0"/>
              <a:t> pe termen lung </a:t>
            </a:r>
            <a:r>
              <a:rPr lang="en-GB" dirty="0" err="1"/>
              <a:t>și</a:t>
            </a:r>
            <a:r>
              <a:rPr lang="en-GB" dirty="0"/>
              <a:t> </a:t>
            </a:r>
            <a:r>
              <a:rPr lang="en-GB" dirty="0" err="1"/>
              <a:t>sprijinul</a:t>
            </a:r>
            <a:r>
              <a:rPr lang="en-GB" dirty="0"/>
              <a:t> </a:t>
            </a:r>
            <a:r>
              <a:rPr lang="en-GB" dirty="0" err="1"/>
              <a:t>pentru</a:t>
            </a:r>
            <a:r>
              <a:rPr lang="en-GB" dirty="0"/>
              <a:t> </a:t>
            </a:r>
            <a:r>
              <a:rPr lang="en-GB" dirty="0" err="1"/>
              <a:t>consolidarea</a:t>
            </a:r>
            <a:r>
              <a:rPr lang="en-GB" dirty="0"/>
              <a:t> </a:t>
            </a:r>
            <a:r>
              <a:rPr lang="en-GB" dirty="0" err="1"/>
              <a:t>capacității</a:t>
            </a:r>
            <a:r>
              <a:rPr lang="en-GB" dirty="0"/>
              <a:t> de </a:t>
            </a:r>
            <a:r>
              <a:rPr lang="en-GB" dirty="0" err="1"/>
              <a:t>dezvoltare</a:t>
            </a:r>
            <a:r>
              <a:rPr lang="en-GB" dirty="0"/>
              <a:t> par </a:t>
            </a:r>
            <a:r>
              <a:rPr lang="en-GB" dirty="0" err="1"/>
              <a:t>să</a:t>
            </a:r>
            <a:r>
              <a:rPr lang="en-GB" dirty="0"/>
              <a:t> </a:t>
            </a:r>
            <a:r>
              <a:rPr lang="en-GB" dirty="0" err="1"/>
              <a:t>înceapă</a:t>
            </a:r>
            <a:r>
              <a:rPr lang="en-GB" dirty="0"/>
              <a:t> </a:t>
            </a:r>
            <a:r>
              <a:rPr lang="en-GB" dirty="0" err="1"/>
              <a:t>să</a:t>
            </a:r>
            <a:r>
              <a:rPr lang="en-GB" dirty="0"/>
              <a:t> </a:t>
            </a:r>
            <a:r>
              <a:rPr lang="en-GB" dirty="0" err="1"/>
              <a:t>dea</a:t>
            </a:r>
            <a:r>
              <a:rPr lang="en-GB" dirty="0"/>
              <a:t> </a:t>
            </a:r>
            <a:r>
              <a:rPr lang="en-GB" dirty="0" err="1"/>
              <a:t>roade</a:t>
            </a:r>
            <a:r>
              <a:rPr lang="en-GB" dirty="0"/>
              <a:t> </a:t>
            </a:r>
            <a:r>
              <a:rPr lang="en-GB" dirty="0" err="1"/>
              <a:t>destul</a:t>
            </a:r>
            <a:r>
              <a:rPr lang="en-GB" dirty="0"/>
              <a:t> de </a:t>
            </a:r>
            <a:r>
              <a:rPr lang="en-GB" dirty="0" err="1"/>
              <a:t>substanțial</a:t>
            </a:r>
            <a:r>
              <a:rPr lang="en-GB" dirty="0"/>
              <a:t> pe termen </a:t>
            </a:r>
            <a:r>
              <a:rPr lang="en-GB" dirty="0" err="1"/>
              <a:t>mediu</a:t>
            </a:r>
            <a:r>
              <a:rPr lang="en-GB" dirty="0"/>
              <a:t>. </a:t>
            </a:r>
            <a:endParaRPr lang="en-I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704D6-EDE0-4049-87DB-672BC8D3DC8E}"/>
              </a:ext>
            </a:extLst>
          </p:cNvPr>
          <p:cNvSpPr txBox="1"/>
          <p:nvPr/>
        </p:nvSpPr>
        <p:spPr>
          <a:xfrm>
            <a:off x="2636323" y="6544692"/>
            <a:ext cx="8787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7F4182"/>
                </a:solidFill>
              </a:rPr>
              <a:t>Shared by The Tavistock Institute https://www.tavinstitute.org/ for The Welsh Development Agency</a:t>
            </a:r>
            <a:endParaRPr lang="en-IE" sz="1600" dirty="0">
              <a:solidFill>
                <a:srgbClr val="7F4182"/>
              </a:solidFill>
            </a:endParaRPr>
          </a:p>
        </p:txBody>
      </p:sp>
      <p:pic>
        <p:nvPicPr>
          <p:cNvPr id="20" name="Picture Placeholder 19" descr="Rainbow curves of paper">
            <a:extLst>
              <a:ext uri="{FF2B5EF4-FFF2-40B4-BE49-F238E27FC236}">
                <a16:creationId xmlns:a16="http://schemas.microsoft.com/office/drawing/2014/main" id="{6633F140-7F77-4EE8-9545-1918AB35072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/>
          <a:srcRect l="34065" r="340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0492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33BC54-0C2C-45F1-AB66-A331F9B14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9963" y="289316"/>
            <a:ext cx="7721361" cy="697353"/>
          </a:xfrm>
        </p:spPr>
        <p:txBody>
          <a:bodyPr>
            <a:normAutofit fontScale="25000" lnSpcReduction="20000"/>
          </a:bodyPr>
          <a:lstStyle/>
          <a:p>
            <a:r>
              <a:rPr lang="en-GB" sz="17600" dirty="0"/>
              <a:t>EXPERIENȚA GALEZĂ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FA212-5009-4BF8-A581-C955DE2B3A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35086" y="1565246"/>
            <a:ext cx="8870867" cy="4512281"/>
          </a:xfrm>
        </p:spPr>
        <p:txBody>
          <a:bodyPr/>
          <a:lstStyle/>
          <a:p>
            <a:r>
              <a:rPr lang="en-GB" sz="2400" dirty="0" err="1">
                <a:solidFill>
                  <a:srgbClr val="7F4182"/>
                </a:solidFill>
              </a:rPr>
              <a:t>Institutul</a:t>
            </a:r>
            <a:r>
              <a:rPr lang="en-GB" sz="2400" dirty="0">
                <a:solidFill>
                  <a:srgbClr val="7F4182"/>
                </a:solidFill>
              </a:rPr>
              <a:t> Tavistock a </a:t>
            </a:r>
            <a:r>
              <a:rPr lang="en-GB" sz="2400" dirty="0" err="1">
                <a:solidFill>
                  <a:srgbClr val="7F4182"/>
                </a:solidFill>
              </a:rPr>
              <a:t>finalizat</a:t>
            </a:r>
            <a:r>
              <a:rPr lang="en-GB" sz="2400" dirty="0">
                <a:solidFill>
                  <a:srgbClr val="7F4182"/>
                </a:solidFill>
              </a:rPr>
              <a:t> o </a:t>
            </a:r>
            <a:r>
              <a:rPr lang="en-GB" sz="2400" dirty="0" err="1">
                <a:solidFill>
                  <a:srgbClr val="7F4182"/>
                </a:solidFill>
              </a:rPr>
              <a:t>evaluare</a:t>
            </a:r>
            <a:r>
              <a:rPr lang="en-GB" sz="2400" dirty="0">
                <a:solidFill>
                  <a:srgbClr val="7F4182"/>
                </a:solidFill>
              </a:rPr>
              <a:t> a </a:t>
            </a:r>
            <a:r>
              <a:rPr lang="en-GB" sz="2400" dirty="0" err="1">
                <a:solidFill>
                  <a:srgbClr val="7F4182"/>
                </a:solidFill>
              </a:rPr>
              <a:t>sprijinului</a:t>
            </a:r>
            <a:r>
              <a:rPr lang="en-GB" sz="2400" dirty="0">
                <a:solidFill>
                  <a:srgbClr val="7F4182"/>
                </a:solidFill>
              </a:rPr>
              <a:t> </a:t>
            </a:r>
            <a:r>
              <a:rPr lang="en-GB" sz="2400" dirty="0" err="1">
                <a:solidFill>
                  <a:srgbClr val="7F4182"/>
                </a:solidFill>
              </a:rPr>
              <a:t>comunitar</a:t>
            </a:r>
            <a:r>
              <a:rPr lang="en-GB" sz="2400" dirty="0">
                <a:solidFill>
                  <a:srgbClr val="7F4182"/>
                </a:solidFill>
              </a:rPr>
              <a:t> </a:t>
            </a:r>
            <a:r>
              <a:rPr lang="en-GB" sz="2400" dirty="0" err="1">
                <a:solidFill>
                  <a:srgbClr val="7F4182"/>
                </a:solidFill>
              </a:rPr>
              <a:t>pentru</a:t>
            </a:r>
            <a:r>
              <a:rPr lang="en-GB" sz="2400" dirty="0">
                <a:solidFill>
                  <a:srgbClr val="7F4182"/>
                </a:solidFill>
              </a:rPr>
              <a:t> </a:t>
            </a:r>
            <a:r>
              <a:rPr lang="en-GB" sz="2400" dirty="0" err="1">
                <a:solidFill>
                  <a:srgbClr val="7F4182"/>
                </a:solidFill>
              </a:rPr>
              <a:t>generații</a:t>
            </a:r>
            <a:r>
              <a:rPr lang="en-GB" sz="2400" dirty="0">
                <a:solidFill>
                  <a:srgbClr val="7F4182"/>
                </a:solidFill>
              </a:rPr>
              <a:t>, </a:t>
            </a:r>
            <a:r>
              <a:rPr lang="en-GB" sz="2400" dirty="0" err="1">
                <a:solidFill>
                  <a:srgbClr val="7F4182"/>
                </a:solidFill>
              </a:rPr>
              <a:t>realizată</a:t>
            </a:r>
            <a:r>
              <a:rPr lang="en-GB" sz="2400" dirty="0">
                <a:solidFill>
                  <a:srgbClr val="7F4182"/>
                </a:solidFill>
              </a:rPr>
              <a:t> de </a:t>
            </a:r>
            <a:r>
              <a:rPr lang="en-GB" sz="2400" dirty="0" err="1">
                <a:solidFill>
                  <a:srgbClr val="7F4182"/>
                </a:solidFill>
              </a:rPr>
              <a:t>Agenția</a:t>
            </a:r>
            <a:r>
              <a:rPr lang="en-GB" sz="2400" dirty="0">
                <a:solidFill>
                  <a:srgbClr val="7F4182"/>
                </a:solidFill>
              </a:rPr>
              <a:t> </a:t>
            </a:r>
            <a:r>
              <a:rPr lang="en-GB" sz="2400" dirty="0" err="1">
                <a:solidFill>
                  <a:srgbClr val="7F4182"/>
                </a:solidFill>
              </a:rPr>
              <a:t>galeză</a:t>
            </a:r>
            <a:r>
              <a:rPr lang="en-GB" sz="2400" dirty="0">
                <a:solidFill>
                  <a:srgbClr val="7F4182"/>
                </a:solidFill>
              </a:rPr>
              <a:t> </a:t>
            </a:r>
            <a:r>
              <a:rPr lang="en-GB" sz="2400" dirty="0" err="1">
                <a:solidFill>
                  <a:srgbClr val="7F4182"/>
                </a:solidFill>
              </a:rPr>
              <a:t>pentru</a:t>
            </a:r>
            <a:r>
              <a:rPr lang="en-GB" sz="2400" dirty="0">
                <a:solidFill>
                  <a:srgbClr val="7F4182"/>
                </a:solidFill>
              </a:rPr>
              <a:t> </a:t>
            </a:r>
            <a:r>
              <a:rPr lang="en-GB" sz="2400" dirty="0" err="1">
                <a:solidFill>
                  <a:srgbClr val="7F4182"/>
                </a:solidFill>
              </a:rPr>
              <a:t>dezvoltare</a:t>
            </a:r>
            <a:r>
              <a:rPr lang="en-GB" sz="2400" dirty="0">
                <a:solidFill>
                  <a:srgbClr val="7F4182"/>
                </a:solidFill>
              </a:rPr>
              <a:t>. </a:t>
            </a:r>
          </a:p>
          <a:p>
            <a:r>
              <a:rPr lang="en-GB" dirty="0" err="1"/>
              <a:t>Acesta</a:t>
            </a:r>
            <a:r>
              <a:rPr lang="en-GB" dirty="0"/>
              <a:t> a </a:t>
            </a:r>
            <a:r>
              <a:rPr lang="en-GB" dirty="0" err="1"/>
              <a:t>evaluat</a:t>
            </a:r>
            <a:r>
              <a:rPr lang="en-GB" dirty="0"/>
              <a:t> </a:t>
            </a:r>
            <a:r>
              <a:rPr lang="en-GB" dirty="0" err="1"/>
              <a:t>experiențele</a:t>
            </a:r>
            <a:r>
              <a:rPr lang="en-GB" dirty="0"/>
              <a:t> </a:t>
            </a:r>
            <a:r>
              <a:rPr lang="en-GB" dirty="0" err="1"/>
              <a:t>echipei-cheie</a:t>
            </a:r>
            <a:r>
              <a:rPr lang="en-GB" dirty="0"/>
              <a:t> implicate–</a:t>
            </a:r>
          </a:p>
          <a:p>
            <a:r>
              <a:rPr lang="en-GB" sz="2400" dirty="0" err="1"/>
              <a:t>Consiliile</a:t>
            </a:r>
            <a:r>
              <a:rPr lang="en-GB" sz="2400" dirty="0"/>
              <a:t>/</a:t>
            </a:r>
            <a:r>
              <a:rPr lang="en-GB" sz="2400" dirty="0" err="1"/>
              <a:t>comitetele</a:t>
            </a:r>
            <a:r>
              <a:rPr lang="en-GB" sz="2400" dirty="0"/>
              <a:t> </a:t>
            </a:r>
            <a:r>
              <a:rPr lang="en-GB" sz="2400" dirty="0" err="1"/>
              <a:t>proiectelor</a:t>
            </a:r>
            <a:r>
              <a:rPr lang="en-GB" sz="2400" dirty="0"/>
              <a:t> de </a:t>
            </a:r>
            <a:r>
              <a:rPr lang="en-GB" sz="2400" dirty="0" err="1"/>
              <a:t>regenerare</a:t>
            </a:r>
            <a:r>
              <a:rPr lang="en-GB" sz="2400" dirty="0"/>
              <a:t> </a:t>
            </a:r>
            <a:r>
              <a:rPr lang="en-GB" sz="2400" dirty="0" err="1"/>
              <a:t>comunitară</a:t>
            </a:r>
            <a:endParaRPr lang="en-GB" sz="2400" dirty="0"/>
          </a:p>
          <a:p>
            <a:r>
              <a:rPr lang="en-GB" sz="2400" dirty="0" err="1"/>
              <a:t>Consiliile</a:t>
            </a:r>
            <a:r>
              <a:rPr lang="en-GB" sz="2400" dirty="0"/>
              <a:t> </a:t>
            </a:r>
            <a:r>
              <a:rPr lang="en-GB" sz="2400" dirty="0" err="1"/>
              <a:t>grupurilor</a:t>
            </a:r>
            <a:r>
              <a:rPr lang="en-GB" sz="2400" dirty="0"/>
              <a:t> au </a:t>
            </a:r>
            <a:r>
              <a:rPr lang="en-GB" sz="2400" dirty="0" err="1"/>
              <a:t>fost</a:t>
            </a:r>
            <a:r>
              <a:rPr lang="en-GB" sz="2400" dirty="0"/>
              <a:t> </a:t>
            </a:r>
            <a:r>
              <a:rPr lang="en-GB" sz="2400" dirty="0" err="1"/>
              <a:t>văzute</a:t>
            </a:r>
            <a:r>
              <a:rPr lang="en-GB" sz="2400" dirty="0"/>
              <a:t> ca: "</a:t>
            </a:r>
            <a:r>
              <a:rPr lang="en-GB" sz="2400" dirty="0" err="1"/>
              <a:t>reprezentarea</a:t>
            </a:r>
            <a:r>
              <a:rPr lang="en-GB" sz="2400" dirty="0"/>
              <a:t> </a:t>
            </a:r>
            <a:r>
              <a:rPr lang="en-GB" sz="2400" dirty="0" err="1"/>
              <a:t>comunității</a:t>
            </a:r>
            <a:r>
              <a:rPr lang="en-GB" sz="2400" dirty="0"/>
              <a:t>", "</a:t>
            </a:r>
            <a:r>
              <a:rPr lang="en-GB" sz="2400" dirty="0" err="1"/>
              <a:t>reprezentarea</a:t>
            </a:r>
            <a:r>
              <a:rPr lang="en-GB" sz="2400" dirty="0"/>
              <a:t> </a:t>
            </a:r>
            <a:r>
              <a:rPr lang="en-GB" sz="2400" dirty="0" err="1"/>
              <a:t>organizației</a:t>
            </a:r>
            <a:r>
              <a:rPr lang="en-GB" sz="2400" dirty="0"/>
              <a:t>", "</a:t>
            </a:r>
            <a:r>
              <a:rPr lang="en-GB" sz="2400" dirty="0" err="1"/>
              <a:t>aducerea</a:t>
            </a:r>
            <a:r>
              <a:rPr lang="en-GB" sz="2400" dirty="0"/>
              <a:t> </a:t>
            </a:r>
            <a:r>
              <a:rPr lang="en-GB" sz="2400" dirty="0" err="1"/>
              <a:t>unei</a:t>
            </a:r>
            <a:r>
              <a:rPr lang="en-GB" sz="2400" dirty="0"/>
              <a:t> </a:t>
            </a:r>
            <a:r>
              <a:rPr lang="en-GB" sz="2400" dirty="0" err="1"/>
              <a:t>anumite</a:t>
            </a:r>
            <a:r>
              <a:rPr lang="en-GB" sz="2400" dirty="0"/>
              <a:t> </a:t>
            </a:r>
            <a:r>
              <a:rPr lang="en-GB" sz="2400" dirty="0" err="1"/>
              <a:t>abilități</a:t>
            </a:r>
            <a:r>
              <a:rPr lang="en-GB" sz="2400" dirty="0"/>
              <a:t>", "o </a:t>
            </a:r>
            <a:r>
              <a:rPr lang="en-GB" sz="2400" dirty="0" err="1"/>
              <a:t>oportunitate</a:t>
            </a:r>
            <a:r>
              <a:rPr lang="en-GB" sz="2400" dirty="0"/>
              <a:t> de a face </a:t>
            </a:r>
            <a:r>
              <a:rPr lang="en-GB" sz="2400" dirty="0" err="1"/>
              <a:t>ceva</a:t>
            </a:r>
            <a:r>
              <a:rPr lang="en-GB" sz="2400" dirty="0"/>
              <a:t> </a:t>
            </a:r>
            <a:r>
              <a:rPr lang="en-GB" sz="2400" dirty="0" err="1"/>
              <a:t>să</a:t>
            </a:r>
            <a:r>
              <a:rPr lang="en-GB" sz="2400" dirty="0"/>
              <a:t> se </a:t>
            </a:r>
            <a:r>
              <a:rPr lang="en-GB" sz="2400" dirty="0" err="1"/>
              <a:t>întâmple</a:t>
            </a:r>
            <a:r>
              <a:rPr lang="en-GB" sz="2400" dirty="0"/>
              <a:t>" </a:t>
            </a:r>
            <a:r>
              <a:rPr lang="en-GB" sz="2400" dirty="0" err="1"/>
              <a:t>și</a:t>
            </a:r>
            <a:r>
              <a:rPr lang="en-GB" sz="2400" dirty="0"/>
              <a:t> "a face </a:t>
            </a:r>
            <a:r>
              <a:rPr lang="en-GB" sz="2400" dirty="0" err="1"/>
              <a:t>oamenii</a:t>
            </a:r>
            <a:r>
              <a:rPr lang="en-GB" sz="2400" dirty="0"/>
              <a:t> </a:t>
            </a:r>
            <a:r>
              <a:rPr lang="en-GB" sz="2400" dirty="0" err="1"/>
              <a:t>mândri</a:t>
            </a:r>
            <a:r>
              <a:rPr lang="en-GB" sz="2400" dirty="0"/>
              <a:t> de </a:t>
            </a:r>
            <a:r>
              <a:rPr lang="en-GB" sz="2400" dirty="0" err="1"/>
              <a:t>locul</a:t>
            </a:r>
            <a:r>
              <a:rPr lang="en-GB" sz="2400" dirty="0"/>
              <a:t> </a:t>
            </a:r>
            <a:r>
              <a:rPr lang="en-GB" sz="2400" dirty="0" err="1"/>
              <a:t>în</a:t>
            </a:r>
            <a:r>
              <a:rPr lang="en-GB" sz="2400" dirty="0"/>
              <a:t> care </a:t>
            </a:r>
            <a:r>
              <a:rPr lang="en-GB" sz="2400" dirty="0" err="1"/>
              <a:t>trăiesc</a:t>
            </a:r>
            <a:r>
              <a:rPr lang="en-GB" sz="2400" dirty="0"/>
              <a:t>".</a:t>
            </a:r>
          </a:p>
          <a:p>
            <a:r>
              <a:rPr lang="en-GB" sz="2400" dirty="0" err="1"/>
              <a:t>Provocările</a:t>
            </a:r>
            <a:r>
              <a:rPr lang="en-GB" sz="2400" dirty="0"/>
              <a:t> cu care se </a:t>
            </a:r>
            <a:r>
              <a:rPr lang="en-GB" sz="2400" dirty="0" err="1"/>
              <a:t>confruntă</a:t>
            </a:r>
            <a:r>
              <a:rPr lang="en-GB" sz="2400" dirty="0"/>
              <a:t> </a:t>
            </a:r>
            <a:r>
              <a:rPr lang="en-GB" sz="2400" dirty="0" err="1"/>
              <a:t>toți</a:t>
            </a:r>
            <a:r>
              <a:rPr lang="en-GB" sz="2400" dirty="0"/>
              <a:t> </a:t>
            </a:r>
            <a:r>
              <a:rPr lang="en-GB" sz="2400" dirty="0" err="1"/>
              <a:t>membrii</a:t>
            </a:r>
            <a:r>
              <a:rPr lang="en-GB" sz="2400" dirty="0"/>
              <a:t> </a:t>
            </a:r>
            <a:r>
              <a:rPr lang="en-GB" sz="2400" dirty="0" err="1"/>
              <a:t>Consiliului</a:t>
            </a:r>
            <a:r>
              <a:rPr lang="en-GB" sz="2400" dirty="0"/>
              <a:t> au </a:t>
            </a:r>
            <a:r>
              <a:rPr lang="en-GB" sz="2400" dirty="0" err="1"/>
              <a:t>fost</a:t>
            </a:r>
            <a:r>
              <a:rPr lang="en-GB" sz="2400" dirty="0"/>
              <a:t>: </a:t>
            </a:r>
            <a:r>
              <a:rPr lang="en-GB" sz="2400" dirty="0" err="1"/>
              <a:t>timpul</a:t>
            </a:r>
            <a:r>
              <a:rPr lang="en-GB" sz="2400" dirty="0"/>
              <a:t> pe care </a:t>
            </a:r>
            <a:r>
              <a:rPr lang="en-GB" sz="2400" dirty="0" err="1"/>
              <a:t>îl</a:t>
            </a:r>
            <a:r>
              <a:rPr lang="en-GB" sz="2400" dirty="0"/>
              <a:t> cere (un bun </a:t>
            </a:r>
            <a:r>
              <a:rPr lang="en-GB" sz="2400" dirty="0" err="1"/>
              <a:t>coordonator</a:t>
            </a:r>
            <a:r>
              <a:rPr lang="en-GB" sz="2400" dirty="0"/>
              <a:t> cu </a:t>
            </a:r>
            <a:r>
              <a:rPr lang="en-GB" sz="2400" dirty="0" err="1"/>
              <a:t>normă</a:t>
            </a:r>
            <a:r>
              <a:rPr lang="en-GB" sz="2400" dirty="0"/>
              <a:t> </a:t>
            </a:r>
            <a:r>
              <a:rPr lang="en-GB" sz="2400" dirty="0" err="1"/>
              <a:t>întreagă</a:t>
            </a:r>
            <a:r>
              <a:rPr lang="en-GB" sz="2400" dirty="0"/>
              <a:t> face </a:t>
            </a:r>
            <a:r>
              <a:rPr lang="en-GB" sz="2400" dirty="0" err="1"/>
              <a:t>adesea</a:t>
            </a:r>
            <a:r>
              <a:rPr lang="en-GB" sz="2400" dirty="0"/>
              <a:t> </a:t>
            </a:r>
            <a:r>
              <a:rPr lang="en-GB" sz="2400" dirty="0" err="1"/>
              <a:t>diferența</a:t>
            </a:r>
            <a:r>
              <a:rPr lang="en-GB" sz="2400" dirty="0"/>
              <a:t> </a:t>
            </a:r>
            <a:r>
              <a:rPr lang="en-GB" sz="2400" dirty="0" err="1"/>
              <a:t>aici</a:t>
            </a:r>
            <a:r>
              <a:rPr lang="en-GB" sz="2400" dirty="0"/>
              <a:t>)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complexitatea</a:t>
            </a:r>
            <a:r>
              <a:rPr lang="en-GB" sz="2400" dirty="0"/>
              <a:t> </a:t>
            </a:r>
            <a:r>
              <a:rPr lang="en-GB" sz="2400" dirty="0" err="1"/>
              <a:t>relațiilor</a:t>
            </a:r>
            <a:r>
              <a:rPr lang="en-GB" sz="2400" dirty="0"/>
              <a:t> pe care </a:t>
            </a:r>
            <a:r>
              <a:rPr lang="en-GB" sz="2400" dirty="0" err="1"/>
              <a:t>trebuie</a:t>
            </a:r>
            <a:r>
              <a:rPr lang="en-GB" sz="2400" dirty="0"/>
              <a:t> </a:t>
            </a:r>
            <a:r>
              <a:rPr lang="en-GB" sz="2400" dirty="0" err="1"/>
              <a:t>să</a:t>
            </a:r>
            <a:r>
              <a:rPr lang="en-GB" sz="2400" dirty="0"/>
              <a:t> le </a:t>
            </a:r>
            <a:r>
              <a:rPr lang="en-GB" sz="2400" dirty="0" err="1"/>
              <a:t>dezvolte</a:t>
            </a:r>
            <a:r>
              <a:rPr lang="en-GB" sz="2400" dirty="0"/>
              <a:t> </a:t>
            </a:r>
            <a:r>
              <a:rPr lang="en-GB" sz="2400" dirty="0" err="1"/>
              <a:t>și</a:t>
            </a:r>
            <a:r>
              <a:rPr lang="en-GB" sz="2400" dirty="0"/>
              <a:t> </a:t>
            </a:r>
            <a:r>
              <a:rPr lang="en-GB" sz="2400" dirty="0" err="1"/>
              <a:t>să</a:t>
            </a:r>
            <a:r>
              <a:rPr lang="en-GB" sz="2400" dirty="0"/>
              <a:t> le </a:t>
            </a:r>
            <a:r>
              <a:rPr lang="en-GB" sz="2400" dirty="0" err="1"/>
              <a:t>mențină</a:t>
            </a:r>
            <a:r>
              <a:rPr lang="en-GB" sz="2400" dirty="0"/>
              <a:t>. </a:t>
            </a:r>
            <a:endParaRPr lang="en-IE" sz="24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7DBE413-334C-4623-9BEF-3542055D1F8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571" r="365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7902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22682</TotalTime>
  <Words>6658</Words>
  <Application>Microsoft Office PowerPoint</Application>
  <PresentationFormat>Widescreen</PresentationFormat>
  <Paragraphs>320</Paragraphs>
  <Slides>66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6" baseType="lpstr">
      <vt:lpstr>-apple-system</vt:lpstr>
      <vt:lpstr>Arial</vt:lpstr>
      <vt:lpstr>Calibri</vt:lpstr>
      <vt:lpstr>Calibri Light</vt:lpstr>
      <vt:lpstr>ClearSans</vt:lpstr>
      <vt:lpstr>inherit</vt:lpstr>
      <vt:lpstr>Libre Franklin</vt:lpstr>
      <vt:lpstr>Quattrocento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Orla Casey</dc:creator>
  <cp:lastModifiedBy>paraschiv ana</cp:lastModifiedBy>
  <cp:revision>45</cp:revision>
  <dcterms:created xsi:type="dcterms:W3CDTF">2020-12-01T07:51:49Z</dcterms:created>
  <dcterms:modified xsi:type="dcterms:W3CDTF">2021-01-28T10:49:54Z</dcterms:modified>
</cp:coreProperties>
</file>