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5"/>
  </p:notesMasterIdLst>
  <p:handoutMasterIdLst>
    <p:handoutMasterId r:id="rId76"/>
  </p:handoutMasterIdLst>
  <p:sldIdLst>
    <p:sldId id="497" r:id="rId5"/>
    <p:sldId id="316" r:id="rId6"/>
    <p:sldId id="419" r:id="rId7"/>
    <p:sldId id="522" r:id="rId8"/>
    <p:sldId id="521" r:id="rId9"/>
    <p:sldId id="541" r:id="rId10"/>
    <p:sldId id="523" r:id="rId11"/>
    <p:sldId id="528" r:id="rId12"/>
    <p:sldId id="525" r:id="rId13"/>
    <p:sldId id="499" r:id="rId14"/>
    <p:sldId id="529" r:id="rId15"/>
    <p:sldId id="542" r:id="rId16"/>
    <p:sldId id="623" r:id="rId17"/>
    <p:sldId id="539" r:id="rId18"/>
    <p:sldId id="540" r:id="rId19"/>
    <p:sldId id="566" r:id="rId20"/>
    <p:sldId id="537" r:id="rId21"/>
    <p:sldId id="527" r:id="rId22"/>
    <p:sldId id="538" r:id="rId23"/>
    <p:sldId id="526" r:id="rId24"/>
    <p:sldId id="536" r:id="rId25"/>
    <p:sldId id="563" r:id="rId26"/>
    <p:sldId id="532" r:id="rId27"/>
    <p:sldId id="533" r:id="rId28"/>
    <p:sldId id="490" r:id="rId29"/>
    <p:sldId id="534" r:id="rId30"/>
    <p:sldId id="568" r:id="rId31"/>
    <p:sldId id="624" r:id="rId32"/>
    <p:sldId id="577" r:id="rId33"/>
    <p:sldId id="500" r:id="rId34"/>
    <p:sldId id="565" r:id="rId35"/>
    <p:sldId id="571" r:id="rId36"/>
    <p:sldId id="570" r:id="rId37"/>
    <p:sldId id="554" r:id="rId38"/>
    <p:sldId id="559" r:id="rId39"/>
    <p:sldId id="556" r:id="rId40"/>
    <p:sldId id="557" r:id="rId41"/>
    <p:sldId id="558" r:id="rId42"/>
    <p:sldId id="551" r:id="rId43"/>
    <p:sldId id="552" r:id="rId44"/>
    <p:sldId id="562" r:id="rId45"/>
    <p:sldId id="573" r:id="rId46"/>
    <p:sldId id="572" r:id="rId47"/>
    <p:sldId id="545" r:id="rId48"/>
    <p:sldId id="576" r:id="rId49"/>
    <p:sldId id="574" r:id="rId50"/>
    <p:sldId id="575" r:id="rId51"/>
    <p:sldId id="561" r:id="rId52"/>
    <p:sldId id="501" r:id="rId53"/>
    <p:sldId id="613" r:id="rId54"/>
    <p:sldId id="615" r:id="rId55"/>
    <p:sldId id="614" r:id="rId56"/>
    <p:sldId id="578" r:id="rId57"/>
    <p:sldId id="612" r:id="rId58"/>
    <p:sldId id="611" r:id="rId59"/>
    <p:sldId id="549" r:id="rId60"/>
    <p:sldId id="619" r:id="rId61"/>
    <p:sldId id="620" r:id="rId62"/>
    <p:sldId id="547" r:id="rId63"/>
    <p:sldId id="548" r:id="rId64"/>
    <p:sldId id="618" r:id="rId65"/>
    <p:sldId id="616" r:id="rId66"/>
    <p:sldId id="617" r:id="rId67"/>
    <p:sldId id="321" r:id="rId68"/>
    <p:sldId id="535" r:id="rId69"/>
    <p:sldId id="622" r:id="rId70"/>
    <p:sldId id="621" r:id="rId71"/>
    <p:sldId id="436" r:id="rId72"/>
    <p:sldId id="519" r:id="rId73"/>
    <p:sldId id="309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 Casey" initials="OC" lastIdx="15" clrIdx="0">
    <p:extLst>
      <p:ext uri="{19B8F6BF-5375-455C-9EA6-DF929625EA0E}">
        <p15:presenceInfo xmlns:p15="http://schemas.microsoft.com/office/powerpoint/2012/main" userId="S::orla@momentumconsulting.ie::ee9f56f0-43a2-47ae-a5b8-d4a7d2f5cec3" providerId="AD"/>
      </p:ext>
    </p:extLst>
  </p:cmAuthor>
  <p:cmAuthor id="2" name="Grace Lyons" initials="GL" lastIdx="15" clrIdx="1">
    <p:extLst>
      <p:ext uri="{19B8F6BF-5375-455C-9EA6-DF929625EA0E}">
        <p15:presenceInfo xmlns:p15="http://schemas.microsoft.com/office/powerpoint/2012/main" userId="b64fb77dec8691cc" providerId="Windows Live"/>
      </p:ext>
    </p:extLst>
  </p:cmAuthor>
  <p:cmAuthor id="3" name="Grace Roche" initials="GR" lastIdx="1" clrIdx="2">
    <p:extLst>
      <p:ext uri="{19B8F6BF-5375-455C-9EA6-DF929625EA0E}">
        <p15:presenceInfo xmlns:p15="http://schemas.microsoft.com/office/powerpoint/2012/main" userId="Grace Roch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6C"/>
    <a:srgbClr val="68BBAF"/>
    <a:srgbClr val="7F4182"/>
    <a:srgbClr val="BA0A94"/>
    <a:srgbClr val="AB5AB0"/>
    <a:srgbClr val="A3CEC2"/>
    <a:srgbClr val="161741"/>
    <a:srgbClr val="392E85"/>
    <a:srgbClr val="4852A4"/>
    <a:srgbClr val="42B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2024" autoAdjust="0"/>
  </p:normalViewPr>
  <p:slideViewPr>
    <p:cSldViewPr snapToGrid="0" snapToObjects="1">
      <p:cViewPr varScale="1">
        <p:scale>
          <a:sx n="73" d="100"/>
          <a:sy n="73" d="100"/>
        </p:scale>
        <p:origin x="91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2278"/>
    </p:cViewPr>
  </p:sorterViewPr>
  <p:notesViewPr>
    <p:cSldViewPr snapToGrid="0" snapToObjects="1">
      <p:cViewPr varScale="1">
        <p:scale>
          <a:sx n="40" d="100"/>
          <a:sy n="40" d="100"/>
        </p:scale>
        <p:origin x="2379" y="1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24669" y="528535"/>
            <a:ext cx="5987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</a:t>
            </a:r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IE" sz="4400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</a:t>
            </a:r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660924" y="1251810"/>
            <a:ext cx="52823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25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Using the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669" y="2614038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399849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" y="2261959"/>
            <a:ext cx="6399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/>
          <p:nvPr userDrawn="1"/>
        </p:nvSpPr>
        <p:spPr>
          <a:xfrm flipH="1">
            <a:off x="-13253" y="-16075"/>
            <a:ext cx="6047673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flipH="1">
            <a:off x="3501543" y="-16075"/>
            <a:ext cx="2581205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89208" y="-433076"/>
            <a:ext cx="3299791" cy="5090734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6275355" y="1725078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90197" y="5158502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7379" y="2544123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0631" y="3189657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6124844" y="-446328"/>
            <a:ext cx="6371956" cy="7304328"/>
            <a:chOff x="-289208" y="-433076"/>
            <a:chExt cx="6371956" cy="7304328"/>
          </a:xfrm>
        </p:grpSpPr>
        <p:sp>
          <p:nvSpPr>
            <p:cNvPr id="16" name="Rectangle 3"/>
            <p:cNvSpPr/>
            <p:nvPr userDrawn="1"/>
          </p:nvSpPr>
          <p:spPr>
            <a:xfrm flipH="1">
              <a:off x="-13253" y="-16075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solidFill>
              <a:srgbClr val="68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4"/>
            <p:cNvSpPr/>
            <p:nvPr userDrawn="1"/>
          </p:nvSpPr>
          <p:spPr>
            <a:xfrm flipH="1">
              <a:off x="3501543" y="-16075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 rotWithShape="1">
            <a:blip r:embed="rId2" cstate="screen">
              <a:biLevel thresh="25000"/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10"/>
            <a:stretch/>
          </p:blipFill>
          <p:spPr>
            <a:xfrm rot="10800000">
              <a:off x="-289208" y="-433076"/>
              <a:ext cx="3299791" cy="5090734"/>
            </a:xfrm>
            <a:prstGeom prst="rect">
              <a:avLst/>
            </a:prstGeom>
          </p:spPr>
        </p:pic>
      </p:grp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554879" y="63313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561827" y="176661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231503" y="555035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619279" y="293597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1937" y="358150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362914" y="1525359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41096" y="-16075"/>
            <a:ext cx="9568070" cy="6887327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91326" y="-270086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79467" y="229567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1515269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526735" y="1150725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7F4182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7F4182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27839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3535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 flipH="1">
            <a:off x="-26505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788087" y="-24706"/>
            <a:ext cx="6479257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8563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84092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33764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-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>
            <a:off x="2757243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"/>
          <p:cNvSpPr/>
          <p:nvPr userDrawn="1"/>
        </p:nvSpPr>
        <p:spPr>
          <a:xfrm>
            <a:off x="2681389" y="-16075"/>
            <a:ext cx="405136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9316278" y="-438891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13053" y="105720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20001" y="219068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021088" y="1949429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 userDrawn="1">
            <p:ph type="pic" sz="quarter" idx="18"/>
          </p:nvPr>
        </p:nvSpPr>
        <p:spPr>
          <a:xfrm>
            <a:off x="0" y="0"/>
            <a:ext cx="6080953" cy="6875463"/>
          </a:xfrm>
          <a:custGeom>
            <a:avLst/>
            <a:gdLst>
              <a:gd name="connsiteX0" fmla="*/ 0 w 6213475"/>
              <a:gd name="connsiteY0" fmla="*/ 0 h 6875463"/>
              <a:gd name="connsiteX1" fmla="*/ 6213475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213475"/>
              <a:gd name="connsiteY0" fmla="*/ 0 h 6875463"/>
              <a:gd name="connsiteX1" fmla="*/ 6080953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080953"/>
              <a:gd name="connsiteY0" fmla="*/ 0 h 6875463"/>
              <a:gd name="connsiteX1" fmla="*/ 6080953 w 6080953"/>
              <a:gd name="connsiteY1" fmla="*/ 0 h 6875463"/>
              <a:gd name="connsiteX2" fmla="*/ 2688397 w 6080953"/>
              <a:gd name="connsiteY2" fmla="*/ 6862211 h 6875463"/>
              <a:gd name="connsiteX3" fmla="*/ 0 w 6080953"/>
              <a:gd name="connsiteY3" fmla="*/ 6875463 h 6875463"/>
              <a:gd name="connsiteX4" fmla="*/ 0 w 6080953"/>
              <a:gd name="connsiteY4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953" h="6875463">
                <a:moveTo>
                  <a:pt x="0" y="0"/>
                </a:moveTo>
                <a:lnTo>
                  <a:pt x="6080953" y="0"/>
                </a:lnTo>
                <a:lnTo>
                  <a:pt x="2688397" y="6862211"/>
                </a:lnTo>
                <a:lnTo>
                  <a:pt x="0" y="6875463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fac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                          </a:t>
            </a:r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523385" y="528535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24669" y="3172202"/>
            <a:ext cx="5489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</a:p>
          <a:p>
            <a:pPr fontAlgn="base"/>
            <a:endParaRPr lang="en-IE" sz="3600" b="1" i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517684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11298735" y="5444234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BA0A94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6643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8543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1137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-363473" y="6433070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1324092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7" y="105982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285884" y="918433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10096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2177003" y="-2180823"/>
            <a:ext cx="8033550" cy="123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437631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409126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5400000" flipV="1">
            <a:off x="3425670" y="-1870501"/>
            <a:ext cx="6892753" cy="106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7F418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01176" y="505425"/>
            <a:ext cx="37401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RESTART + 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9267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9570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897248" y="1269239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2451950"/>
            <a:ext cx="7288696" cy="1126602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cxnSpLocks/>
          </p:cNvCxnSpPr>
          <p:nvPr userDrawn="1"/>
        </p:nvCxnSpPr>
        <p:spPr>
          <a:xfrm>
            <a:off x="6206334" y="20640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068" y="392046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51073" y="15175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81215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1DCCF5C-63BA-4991-A642-D39E2A0297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1618" y="132158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265CAB-35CA-4BAD-A378-7CAE426D02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711" y="1340479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98BAD-EADE-49DD-9C58-2868C51C7CE6}"/>
              </a:ext>
            </a:extLst>
          </p:cNvPr>
          <p:cNvCxnSpPr>
            <a:cxnSpLocks/>
          </p:cNvCxnSpPr>
          <p:nvPr userDrawn="1"/>
        </p:nvCxnSpPr>
        <p:spPr>
          <a:xfrm>
            <a:off x="6235446" y="131429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1D4F74-E1AA-425A-B258-8C2BDCABC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456" y="2532224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EDDD-0739-418B-B7AD-920C1269C69F}"/>
              </a:ext>
            </a:extLst>
          </p:cNvPr>
          <p:cNvSpPr/>
          <p:nvPr userDrawn="1"/>
        </p:nvSpPr>
        <p:spPr>
          <a:xfrm>
            <a:off x="4922142" y="3796156"/>
            <a:ext cx="7288696" cy="1042578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62D4D-32E7-4098-87F9-1B0F0192DC77}"/>
              </a:ext>
            </a:extLst>
          </p:cNvPr>
          <p:cNvSpPr/>
          <p:nvPr userDrawn="1"/>
        </p:nvSpPr>
        <p:spPr>
          <a:xfrm>
            <a:off x="4897248" y="5140362"/>
            <a:ext cx="7288696" cy="1042578"/>
          </a:xfrm>
          <a:prstGeom prst="rect">
            <a:avLst/>
          </a:pr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42970D8-4011-4EC9-87EE-7B689C641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9908" y="3837045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B788DA-19A1-48FB-B9CE-F2AE5EDBA9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9960" y="5167631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8CDD4B-6732-40D6-9EC0-B990490D5468}"/>
              </a:ext>
            </a:extLst>
          </p:cNvPr>
          <p:cNvCxnSpPr>
            <a:cxnSpLocks/>
          </p:cNvCxnSpPr>
          <p:nvPr userDrawn="1"/>
        </p:nvCxnSpPr>
        <p:spPr>
          <a:xfrm>
            <a:off x="6254284" y="2596851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E292A3-3D27-42B2-B2A2-4F8115C013B4}"/>
              </a:ext>
            </a:extLst>
          </p:cNvPr>
          <p:cNvCxnSpPr>
            <a:cxnSpLocks/>
          </p:cNvCxnSpPr>
          <p:nvPr userDrawn="1"/>
        </p:nvCxnSpPr>
        <p:spPr>
          <a:xfrm>
            <a:off x="6244010" y="3901671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ACB23-8394-4EFE-A7E6-BF718750A66C}"/>
              </a:ext>
            </a:extLst>
          </p:cNvPr>
          <p:cNvCxnSpPr>
            <a:cxnSpLocks/>
          </p:cNvCxnSpPr>
          <p:nvPr userDrawn="1"/>
        </p:nvCxnSpPr>
        <p:spPr>
          <a:xfrm>
            <a:off x="6244010" y="525786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0750CC2-47E8-4E6C-A51C-2CF99A3B94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0097" y="2561390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1E6DC5-C539-40B8-BBF1-0E8598827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9549" y="384566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32AB8E-FDC0-4922-8B1A-6843FAF84E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0371" y="5191581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19007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022062"/>
            <a:ext cx="6789867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324709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81298" y="1516696"/>
            <a:ext cx="7238701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6" t="-1339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392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.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00176" y="0"/>
            <a:ext cx="8627166" cy="6858000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366050" y="-13254"/>
            <a:ext cx="364434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349" h="5107143">
                <a:moveTo>
                  <a:pt x="3101010" y="0"/>
                </a:moveTo>
                <a:lnTo>
                  <a:pt x="3644349" y="13252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5032" y="-269520"/>
            <a:ext cx="3299791" cy="509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0" y="685529"/>
            <a:ext cx="4049163" cy="147637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5597626" y="740090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064" y="945481"/>
            <a:ext cx="885435" cy="786561"/>
          </a:xfrm>
          <a:prstGeom prst="rect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3600176" y="4942083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65" b="-62"/>
          <a:stretch/>
        </p:blipFill>
        <p:spPr>
          <a:xfrm>
            <a:off x="3765028" y="5155653"/>
            <a:ext cx="885435" cy="786561"/>
          </a:xfrm>
          <a:prstGeom prst="rect">
            <a:avLst/>
          </a:prstGeom>
        </p:spPr>
      </p:pic>
      <p:sp>
        <p:nvSpPr>
          <p:cNvPr id="29" name="Oval 28"/>
          <p:cNvSpPr/>
          <p:nvPr userDrawn="1"/>
        </p:nvSpPr>
        <p:spPr>
          <a:xfrm>
            <a:off x="4600769" y="2867809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1"/>
          <a:stretch/>
        </p:blipFill>
        <p:spPr>
          <a:xfrm>
            <a:off x="4756212" y="3103241"/>
            <a:ext cx="885435" cy="786561"/>
          </a:xfrm>
          <a:prstGeom prst="rect">
            <a:avLst/>
          </a:prstGeom>
        </p:spPr>
      </p:pic>
      <p:sp>
        <p:nvSpPr>
          <p:cNvPr id="3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19935" y="3281247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TRAIN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261062" y="3322052"/>
            <a:ext cx="3636830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facilitators of transformative community regeneration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17408" y="5374964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PROMOTE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968313" y="5417199"/>
            <a:ext cx="3780345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self-learning through open </a:t>
            </a:r>
          </a:p>
          <a:p>
            <a:pPr lvl="0"/>
            <a:r>
              <a:rPr lang="en-US" dirty="0"/>
              <a:t>education resources</a:t>
            </a:r>
          </a:p>
        </p:txBody>
      </p:sp>
      <p:sp>
        <p:nvSpPr>
          <p:cNvPr id="4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983917" y="-168905"/>
            <a:ext cx="3299791" cy="5090734"/>
          </a:xfrm>
          <a:prstGeom prst="rect">
            <a:avLst/>
          </a:prstGeom>
        </p:spPr>
      </p:pic>
      <p:sp>
        <p:nvSpPr>
          <p:cNvPr id="4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45886" y="1103286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BUILD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072359" y="1118209"/>
            <a:ext cx="2890047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alliances for community growth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5" t="-25453" r="-31029"/>
          <a:stretch/>
        </p:blipFill>
        <p:spPr>
          <a:xfrm rot="3005780" flipH="1" flipV="1">
            <a:off x="2845620" y="351349"/>
            <a:ext cx="6044601" cy="7455177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V="1">
            <a:off x="-3863" y="5101881"/>
            <a:ext cx="12195863" cy="1763770"/>
          </a:xfrm>
          <a:custGeom>
            <a:avLst/>
            <a:gdLst>
              <a:gd name="connsiteX0" fmla="*/ 12228395 w 12255690"/>
              <a:gd name="connsiteY0" fmla="*/ 1337481 h 2088107"/>
              <a:gd name="connsiteX1" fmla="*/ 0 w 12255690"/>
              <a:gd name="connsiteY1" fmla="*/ 2088107 h 2088107"/>
              <a:gd name="connsiteX2" fmla="*/ 0 w 12255690"/>
              <a:gd name="connsiteY2" fmla="*/ 0 h 2088107"/>
              <a:gd name="connsiteX3" fmla="*/ 12255690 w 12255690"/>
              <a:gd name="connsiteY3" fmla="*/ 0 h 2088107"/>
              <a:gd name="connsiteX4" fmla="*/ 12228395 w 12255690"/>
              <a:gd name="connsiteY4" fmla="*/ 1337481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5690" h="2088107">
                <a:moveTo>
                  <a:pt x="12228395" y="1337481"/>
                </a:moveTo>
                <a:lnTo>
                  <a:pt x="0" y="2088107"/>
                </a:lnTo>
                <a:lnTo>
                  <a:pt x="0" y="0"/>
                </a:lnTo>
                <a:lnTo>
                  <a:pt x="12255690" y="0"/>
                </a:lnTo>
                <a:lnTo>
                  <a:pt x="12228395" y="1337481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7634502" y="0"/>
            <a:ext cx="4656309" cy="6858000"/>
          </a:xfrm>
          <a:custGeom>
            <a:avLst/>
            <a:gdLst>
              <a:gd name="connsiteX0" fmla="*/ 1167619 w 4262511"/>
              <a:gd name="connsiteY0" fmla="*/ 0 h 6963508"/>
              <a:gd name="connsiteX1" fmla="*/ 4262511 w 4262511"/>
              <a:gd name="connsiteY1" fmla="*/ 0 h 6963508"/>
              <a:gd name="connsiteX2" fmla="*/ 4262511 w 4262511"/>
              <a:gd name="connsiteY2" fmla="*/ 6963508 h 6963508"/>
              <a:gd name="connsiteX3" fmla="*/ 0 w 4262511"/>
              <a:gd name="connsiteY3" fmla="*/ 6963508 h 6963508"/>
              <a:gd name="connsiteX4" fmla="*/ 1167619 w 4262511"/>
              <a:gd name="connsiteY4" fmla="*/ 0 h 69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2511" h="6963508">
                <a:moveTo>
                  <a:pt x="1167619" y="0"/>
                </a:moveTo>
                <a:lnTo>
                  <a:pt x="4262511" y="0"/>
                </a:lnTo>
                <a:lnTo>
                  <a:pt x="4262511" y="6963508"/>
                </a:lnTo>
                <a:lnTo>
                  <a:pt x="0" y="6963508"/>
                </a:lnTo>
                <a:lnTo>
                  <a:pt x="1167619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8340348" y="1437862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948463" y="3538204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8149323" y="2583419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3865" y="5627165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79980" y="5632776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23161" y="5539408"/>
            <a:ext cx="0" cy="804289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656967" y="368282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RestartEntrepreneurship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70793" y="1542835"/>
            <a:ext cx="1932766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RESTART_europe</a:t>
            </a:r>
            <a:r>
              <a:rPr lang="en-US" dirty="0"/>
              <a:t> 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73139" y="264540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RESTART Entrepreneurship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4" y="492099"/>
            <a:ext cx="3375286" cy="12306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141526" y="5640417"/>
            <a:ext cx="4142135" cy="67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10010672" y="5842695"/>
            <a:ext cx="205123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576" y="5763754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 userDrawn="1"/>
        </p:nvSpPr>
        <p:spPr>
          <a:xfrm>
            <a:off x="7795228" y="4585526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503732" y="4730145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www.restart.how</a:t>
            </a:r>
            <a:endParaRPr lang="en-US" dirty="0"/>
          </a:p>
        </p:txBody>
      </p:sp>
      <p:grpSp>
        <p:nvGrpSpPr>
          <p:cNvPr id="39" name="Google Shape;664;p39"/>
          <p:cNvGrpSpPr/>
          <p:nvPr userDrawn="1"/>
        </p:nvGrpSpPr>
        <p:grpSpPr>
          <a:xfrm>
            <a:off x="7917788" y="4694282"/>
            <a:ext cx="301041" cy="301041"/>
            <a:chOff x="5941025" y="3634400"/>
            <a:chExt cx="467650" cy="467650"/>
          </a:xfrm>
        </p:grpSpPr>
        <p:sp>
          <p:nvSpPr>
            <p:cNvPr id="40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4" t="-1" b="-33623"/>
          <a:stretch/>
        </p:blipFill>
        <p:spPr>
          <a:xfrm>
            <a:off x="8340348" y="1521013"/>
            <a:ext cx="540733" cy="457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49"/>
          <a:stretch/>
        </p:blipFill>
        <p:spPr>
          <a:xfrm>
            <a:off x="8116234" y="2666570"/>
            <a:ext cx="540733" cy="457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81" r="-44768" b="-23643"/>
          <a:stretch/>
        </p:blipFill>
        <p:spPr>
          <a:xfrm>
            <a:off x="7962438" y="3612926"/>
            <a:ext cx="540733" cy="4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731877" y="0"/>
            <a:ext cx="5460124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7427023" y="4056065"/>
            <a:ext cx="1541890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809" y="493423"/>
            <a:ext cx="5729583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1603098"/>
            <a:ext cx="5729583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285751" y="1387396"/>
            <a:ext cx="644612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38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09059" y="55057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909060" y="166024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429000" y="144454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 flipH="1">
            <a:off x="0" y="-1143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3" name="Freeform 12"/>
          <p:cNvSpPr/>
          <p:nvPr userDrawn="1"/>
        </p:nvSpPr>
        <p:spPr>
          <a:xfrm flipH="1">
            <a:off x="2024799" y="404098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83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55036" y="1594531"/>
            <a:ext cx="10832114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655036" y="591277"/>
            <a:ext cx="10832114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16217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16037"/>
            <a:ext cx="988541" cy="964210"/>
          </a:xfrm>
          <a:prstGeom prst="rect">
            <a:avLst/>
          </a:prstGeom>
          <a:solidFill>
            <a:srgbClr val="A05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316336" y="526102"/>
            <a:ext cx="10410872" cy="697353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355383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1328956" y="1848658"/>
            <a:ext cx="10397606" cy="3722402"/>
          </a:xfrm>
        </p:spPr>
        <p:txBody>
          <a:bodyPr>
            <a:noAutofit/>
          </a:bodyPr>
          <a:lstStyle>
            <a:lvl1pPr marL="0" indent="0" algn="l">
              <a:buNone/>
              <a:defRPr sz="2200" b="0" i="0" baseline="0">
                <a:solidFill>
                  <a:srgbClr val="355383"/>
                </a:solidFill>
                <a:latin typeface="Arial Rounded MT" pitchFamily="2" charset="0"/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1A2D3-F718-B448-8E70-F3939F845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9862" y="6103298"/>
            <a:ext cx="1536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5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5" y="112488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134394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76071" y="1096203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1" y="310184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1441449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274787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139557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42" r:id="rId3"/>
    <p:sldLayoutId id="2147483700" r:id="rId4"/>
    <p:sldLayoutId id="2147483767" r:id="rId5"/>
    <p:sldLayoutId id="2147483743" r:id="rId6"/>
    <p:sldLayoutId id="2147483710" r:id="rId7"/>
    <p:sldLayoutId id="2147483745" r:id="rId8"/>
    <p:sldLayoutId id="2147483707" r:id="rId9"/>
    <p:sldLayoutId id="2147483744" r:id="rId10"/>
    <p:sldLayoutId id="2147483698" r:id="rId11"/>
    <p:sldLayoutId id="2147483708" r:id="rId12"/>
    <p:sldLayoutId id="2147483717" r:id="rId13"/>
    <p:sldLayoutId id="2147483771" r:id="rId14"/>
    <p:sldLayoutId id="2147483774" r:id="rId15"/>
    <p:sldLayoutId id="2147483775" r:id="rId16"/>
    <p:sldLayoutId id="2147483773" r:id="rId17"/>
    <p:sldLayoutId id="2147483772" r:id="rId18"/>
    <p:sldLayoutId id="2147483718" r:id="rId19"/>
    <p:sldLayoutId id="2147483723" r:id="rId20"/>
    <p:sldLayoutId id="2147483787" r:id="rId21"/>
    <p:sldLayoutId id="2147483790" r:id="rId22"/>
    <p:sldLayoutId id="2147483789" r:id="rId23"/>
    <p:sldLayoutId id="2147483737" r:id="rId24"/>
    <p:sldLayoutId id="2147483699" r:id="rId25"/>
    <p:sldLayoutId id="2147483705" r:id="rId26"/>
    <p:sldLayoutId id="2147483776" r:id="rId27"/>
    <p:sldLayoutId id="2147483777" r:id="rId28"/>
    <p:sldLayoutId id="2147483738" r:id="rId29"/>
    <p:sldLayoutId id="2147483740" r:id="rId30"/>
    <p:sldLayoutId id="2147483741" r:id="rId31"/>
    <p:sldLayoutId id="2147483746" r:id="rId32"/>
    <p:sldLayoutId id="2147483734" r:id="rId33"/>
    <p:sldLayoutId id="2147483748" r:id="rId34"/>
    <p:sldLayoutId id="2147483770" r:id="rId35"/>
    <p:sldLayoutId id="2147483749" r:id="rId36"/>
    <p:sldLayoutId id="2147483750" r:id="rId37"/>
    <p:sldLayoutId id="2147483751" r:id="rId38"/>
    <p:sldLayoutId id="2147483752" r:id="rId39"/>
    <p:sldLayoutId id="2147483687" r:id="rId40"/>
    <p:sldLayoutId id="2147483726" r:id="rId41"/>
    <p:sldLayoutId id="2147483791" r:id="rId42"/>
    <p:sldLayoutId id="2147483792" r:id="rId43"/>
    <p:sldLayoutId id="2147483793" r:id="rId44"/>
    <p:sldLayoutId id="2147483794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5LPVWxkWZP8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com.br/LocationPhotoDirectLink-g315887-d1382959-i344360917-Arigna_Mining_Experience-Roscommon_County_Roscommon_Western_Ireland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com.br/LocationPhotoDirectLink-g315887-d1382959-i344360917-Arigna_Mining_Experience-Roscommon_County_Roscommon_Western_Ireland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://www.arignaminingexperience.i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smes.com/2018/07/how-tech-will-shape-the-future-of-healthcare-in-the-near-future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medium.com/inovatink/improved-smart-waste-management-for-smart-city-7387a11f6204" TargetMode="Externa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coworldreactor.blogspot.com/2012/11/european-smart-cities.html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ec.europa.eu/info/eu-regional-and-urban-development/topics/cities-and-urban-development/city-initiatives/smart-cities_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coworldreactor.blogspot.com/2012/11/european-smart-cities.html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cmapping.com/2017/03/31/top-6-characteristics-to-understand-the-concept-of-smart-city/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pine-region.eu/events/smart-villages-common-perspective-through-different-visions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ckB71hb0kx0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seigner.org/ecole-numerique/jai-utilise-zoom-avec-mes-eleves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dk.com/gallery/most-beautiful-small-towns-in-ireland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corktimes.com/ludgate-hub-celebrates-a-successful-first-year-of-operation-and-welcomes-new-company-xsellco-to-west-cork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://www.the-hive.ie/" TargetMode="Externa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rural21.eu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.org.uk/what-is-a-social-enterprise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80000hours.org/career-guide/community/" TargetMode="Externa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ntobarcic.com/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shtimes.com/business/retail-and-services/what-does-it-mean-to-shop-local-in-covid-19-era-1.4352762" TargetMode="External"/><Relationship Id="rId7" Type="http://schemas.openxmlformats.org/officeDocument/2006/relationships/hyperlink" Target="https://nationalpost.com/opinion/chris-selley-the-limits-of-locavorism" TargetMode="External"/><Relationship Id="rId2" Type="http://schemas.openxmlformats.org/officeDocument/2006/relationships/hyperlink" Target="https://yougov.co.uk/topics/food/articles-reports/2020/04/17/covid-19-brits-turn-corner-shops-essentials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hyperlink" Target="https://www.franklinmatters.org/2020/03/what-small-businesses-need-now.html" TargetMode="Externa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ethinkingprosperity.org/a-short-history-of-sustainable-development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tainableconstructionservices.com.au/sustainability/environmental-sustainability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environmentwastaken/home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67.jpeg"/><Relationship Id="rId7" Type="http://schemas.openxmlformats.org/officeDocument/2006/relationships/hyperlink" Target="https://wle.cgiar.org/thrive/2015/10/04/preparing-hotter-colder-wetter-and-drier" TargetMode="External"/><Relationship Id="rId2" Type="http://schemas.openxmlformats.org/officeDocument/2006/relationships/hyperlink" Target="https://reliefweb.int/report/world/covid-19-and-climate-chang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hyperlink" Target="https://en.wikipedia.org/wiki/High_Cascades_Complex_Fires" TargetMode="Externa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geneticliteracyproject.org/2018/02/22/why-biodiversity-might-not-always-good-thing-health/" TargetMode="External"/><Relationship Id="rId3" Type="http://schemas.openxmlformats.org/officeDocument/2006/relationships/image" Target="../media/image70.jpg"/><Relationship Id="rId7" Type="http://schemas.openxmlformats.org/officeDocument/2006/relationships/image" Target="../media/image72.jpeg"/><Relationship Id="rId2" Type="http://schemas.openxmlformats.org/officeDocument/2006/relationships/hyperlink" Target="https://www.wwf.eu/what_we_do/biodiversity/#:~:text=Only%2023%25%20of%20species%20and,EU%20Biodiversity%20Strategy%20to%202030.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london.gov.uk/what-we-do/environment/parks-green-spaces-and-biodiversity/biodiversity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s://fabiusmaximus.com/tag/biodiversity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isedbogs.ie/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oingreenguy.wordpress.com/2010/01/07/in-2010-it-takes-an-ecovillage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www.ecolise.eu/ecovillages-initiative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nudefood.co.uk/eat-low-carbon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www.ecolise.eu/ecovillages-initiative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villagefindhorn.com/index.php/2-uncategorised/138-sustainable-human-habitat" TargetMode="External"/><Relationship Id="rId7" Type="http://schemas.openxmlformats.org/officeDocument/2006/relationships/hyperlink" Target="https://zerowasteeurope.eu/zero-waste-case-studies-testing-edd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://www.ecovillagefindhorn.com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erowaste.co.il/%D7%91%D7%9C%D7%95%D7%92/%D7%99%D7%95%D7%9D-4-%D7%9C%D7%90%D7%AA%D7%92%D7%A8-zerowasteoctober-%D7%91%D7%99%D7%99-%D7%91%D7%99%D7%99-%D7%91%D7%A7%D7%91%D7%95%D7%A7%D7%99-%D7%A4%D7%9C%D7%A1%D7%98%D7%99%D7%A7/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2" Type="http://schemas.openxmlformats.org/officeDocument/2006/relationships/hyperlink" Target="http://www.rediscoverycentre.ie/benefits-of-a-circular-economy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xhere.com/en/photo/610225" TargetMode="External"/><Relationship Id="rId5" Type="http://schemas.openxmlformats.org/officeDocument/2006/relationships/image" Target="../media/image79.jpeg"/><Relationship Id="rId4" Type="http://schemas.openxmlformats.org/officeDocument/2006/relationships/hyperlink" Target="https://geobrava.wordpress.com/2019/10/30/the-circular-economy-strategic-foresight-from-203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licanweb.org/solisustv09n01supp2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bm.si/zw/o/2014/vrhnika-prva-zero-waste-obcina-v-sloveniji/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zerowasteeurope.eu/zero-waste-case-studies-testing-edd/" TargetMode="Externa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ucestershirelive.co.uk/whats-on/whats-on-news/plans-new-car-boot-sale-618333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rediscoverycentre.ie/benefits-of-a-circular-economy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happyhollowfarm-mo.com/" TargetMode="External"/><Relationship Id="rId5" Type="http://schemas.openxmlformats.org/officeDocument/2006/relationships/image" Target="../media/image84.jpeg"/><Relationship Id="rId4" Type="http://schemas.openxmlformats.org/officeDocument/2006/relationships/hyperlink" Target="https://communitysupportedagriculture.org.uk/find-csa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zerowasteeurope.eu/zero-waste-case-studies-testing-edd/" TargetMode="External"/><Relationship Id="rId3" Type="http://schemas.openxmlformats.org/officeDocument/2006/relationships/hyperlink" Target="https://www.flickr.com/photos/henningthomsen/19438755988" TargetMode="External"/><Relationship Id="rId7" Type="http://schemas.openxmlformats.org/officeDocument/2006/relationships/hyperlink" Target="https://goexplorer.org/rooftop-farming-brings-together-community/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creativecommons.org/licenses/by/3.0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green-a2z.com/2011/08/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zcommunitypress.org/2013/04/16/rep-sinemas-first-bill-displays-energy-leadership-and-political-wisdom/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0XVONFxHNnc?feature=oembed" TargetMode="External"/><Relationship Id="rId4" Type="http://schemas.openxmlformats.org/officeDocument/2006/relationships/hyperlink" Target="http://www.communitypower.ie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journal.ie/how-students-farmers-and-a-priest-took-ownership-of-a-windfarm-1087144-Sep2013/" TargetMode="External"/><Relationship Id="rId7" Type="http://schemas.openxmlformats.org/officeDocument/2006/relationships/image" Target="../media/image45.sv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hyperlink" Target="https://www.irishtimes.com/news/environment/power-to-the-people-is-community-energy-the-way-forward-1.2515437" TargetMode="External"/><Relationship Id="rId4" Type="http://schemas.openxmlformats.org/officeDocument/2006/relationships/hyperlink" Target="https://tippenergy.ie/projects/templederry-community-wind-far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quelle.de/das-energieautarke-dorf-feldheim/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nef-feldheim.info/energieautarkes-dorf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stainable_Development_Goal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ls-NpKerA3Q?feature=oembe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freewallpaperpk.blogspot.com/2013/12/sad-girl-pictures-and-sad-girl.html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times.co.uk/past-six-days/2020-04-03/news/coronavirus-technology-and-eccentricity-keep-britons-in-touch-38z0gg95j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rtandtheology.net/2020/03/22/coronavirus-cancelling-culture/" TargetMode="External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arianna-huffington/33-days-to-more-well-being_b_5718305.html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ghn.org.uk/projects-case-studies--interviews/denbigh-mens-shed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menssheds.ie/about-mens-sheds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R3la_cXRVzs?start=11&amp;feature=oembed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Product/Kids-in-Action-Citizenship-and-Service-Clip-Art-22-PNGs-705252" TargetMode="Externa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kGcrYkHwE80?feature=oembed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ccednet-rcdec.ca/en/event/2017/09/21/working-together-create-inclusive-community-programming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shtimes.com/news/politics/barber-hopes-to-emerge-a-cut-above-in-roscommon-council-election-1.3797201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56847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medium.com/age-of-awareness/introducing-the-sdg-training-of-multipliers-the-sdg-flashcards-and-the-sdgs-canvas-b8a153d685c8" TargetMode="External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www.smartrural21.eu/roadmap" TargetMode="External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zerowasteeurope.eu/" TargetMode="Externa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realmguide.blogspot.com/2015/06/things-to-see-and-places-to-go-when-you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 txBox="1">
            <a:spLocks/>
          </p:cNvSpPr>
          <p:nvPr/>
        </p:nvSpPr>
        <p:spPr>
          <a:xfrm>
            <a:off x="5261114" y="-40456"/>
            <a:ext cx="6930886" cy="6908556"/>
          </a:xfrm>
          <a:custGeom>
            <a:avLst/>
            <a:gdLst>
              <a:gd name="connsiteX0" fmla="*/ 0 w 6215062"/>
              <a:gd name="connsiteY0" fmla="*/ 0 h 7050088"/>
              <a:gd name="connsiteX1" fmla="*/ 5179198 w 6215062"/>
              <a:gd name="connsiteY1" fmla="*/ 0 h 7050088"/>
              <a:gd name="connsiteX2" fmla="*/ 6215062 w 6215062"/>
              <a:gd name="connsiteY2" fmla="*/ 1035864 h 7050088"/>
              <a:gd name="connsiteX3" fmla="*/ 6215062 w 6215062"/>
              <a:gd name="connsiteY3" fmla="*/ 7050088 h 7050088"/>
              <a:gd name="connsiteX4" fmla="*/ 0 w 6215062"/>
              <a:gd name="connsiteY4" fmla="*/ 7050088 h 7050088"/>
              <a:gd name="connsiteX5" fmla="*/ 0 w 621506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6215062 w 6239372"/>
              <a:gd name="connsiteY3" fmla="*/ 705008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0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6840316"/>
              <a:gd name="connsiteX1" fmla="*/ 6239372 w 6239372"/>
              <a:gd name="connsiteY1" fmla="*/ 0 h 6840316"/>
              <a:gd name="connsiteX2" fmla="*/ 6162054 w 6239372"/>
              <a:gd name="connsiteY2" fmla="*/ 6840316 h 6840316"/>
              <a:gd name="connsiteX3" fmla="*/ 1126227 w 6239372"/>
              <a:gd name="connsiteY3" fmla="*/ 6626018 h 6840316"/>
              <a:gd name="connsiteX4" fmla="*/ 0 w 6239372"/>
              <a:gd name="connsiteY4" fmla="*/ 5632105 h 6840316"/>
              <a:gd name="connsiteX5" fmla="*/ 0 w 6239372"/>
              <a:gd name="connsiteY5" fmla="*/ 0 h 6840316"/>
              <a:gd name="connsiteX0" fmla="*/ 689320 w 6928692"/>
              <a:gd name="connsiteY0" fmla="*/ 0 h 6851305"/>
              <a:gd name="connsiteX1" fmla="*/ 6928692 w 6928692"/>
              <a:gd name="connsiteY1" fmla="*/ 0 h 6851305"/>
              <a:gd name="connsiteX2" fmla="*/ 6851374 w 6928692"/>
              <a:gd name="connsiteY2" fmla="*/ 6840316 h 6851305"/>
              <a:gd name="connsiteX3" fmla="*/ 0 w 6928692"/>
              <a:gd name="connsiteY3" fmla="*/ 6851305 h 6851305"/>
              <a:gd name="connsiteX4" fmla="*/ 689320 w 6928692"/>
              <a:gd name="connsiteY4" fmla="*/ 5632105 h 6851305"/>
              <a:gd name="connsiteX5" fmla="*/ 689320 w 6928692"/>
              <a:gd name="connsiteY5" fmla="*/ 0 h 6851305"/>
              <a:gd name="connsiteX0" fmla="*/ 689320 w 6928692"/>
              <a:gd name="connsiteY0" fmla="*/ 0 h 6853568"/>
              <a:gd name="connsiteX1" fmla="*/ 6928692 w 6928692"/>
              <a:gd name="connsiteY1" fmla="*/ 0 h 6853568"/>
              <a:gd name="connsiteX2" fmla="*/ 6851374 w 6928692"/>
              <a:gd name="connsiteY2" fmla="*/ 6853568 h 6853568"/>
              <a:gd name="connsiteX3" fmla="*/ 0 w 6928692"/>
              <a:gd name="connsiteY3" fmla="*/ 6851305 h 6853568"/>
              <a:gd name="connsiteX4" fmla="*/ 689320 w 6928692"/>
              <a:gd name="connsiteY4" fmla="*/ 5632105 h 6853568"/>
              <a:gd name="connsiteX5" fmla="*/ 689320 w 6928692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649563 w 6888935"/>
              <a:gd name="connsiteY4" fmla="*/ 5632105 h 6853568"/>
              <a:gd name="connsiteX5" fmla="*/ 649563 w 6888935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649563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66740"/>
              <a:gd name="connsiteX1" fmla="*/ 6888935 w 6888935"/>
              <a:gd name="connsiteY1" fmla="*/ 0 h 6866740"/>
              <a:gd name="connsiteX2" fmla="*/ 6877477 w 6888935"/>
              <a:gd name="connsiteY2" fmla="*/ 6866740 h 6866740"/>
              <a:gd name="connsiteX3" fmla="*/ 0 w 6888935"/>
              <a:gd name="connsiteY3" fmla="*/ 6851305 h 6866740"/>
              <a:gd name="connsiteX4" fmla="*/ 2094050 w 6888935"/>
              <a:gd name="connsiteY4" fmla="*/ 1629948 h 6866740"/>
              <a:gd name="connsiteX5" fmla="*/ 1272415 w 6888935"/>
              <a:gd name="connsiteY5" fmla="*/ 0 h 686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8935" h="6866740">
                <a:moveTo>
                  <a:pt x="1272415" y="0"/>
                </a:moveTo>
                <a:lnTo>
                  <a:pt x="6888935" y="0"/>
                </a:lnTo>
                <a:cubicBezTo>
                  <a:pt x="6885116" y="2288913"/>
                  <a:pt x="6881296" y="4577827"/>
                  <a:pt x="6877477" y="6866740"/>
                </a:cubicBezTo>
                <a:lnTo>
                  <a:pt x="0" y="6851305"/>
                </a:lnTo>
                <a:lnTo>
                  <a:pt x="2094050" y="1629948"/>
                </a:lnTo>
                <a:lnTo>
                  <a:pt x="1272415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1"/>
          <p:cNvSpPr/>
          <p:nvPr/>
        </p:nvSpPr>
        <p:spPr>
          <a:xfrm>
            <a:off x="4918256" y="783616"/>
            <a:ext cx="3730817" cy="6888640"/>
          </a:xfrm>
          <a:custGeom>
            <a:avLst/>
            <a:gdLst>
              <a:gd name="connsiteX0" fmla="*/ 0 w 914400"/>
              <a:gd name="connsiteY0" fmla="*/ 0 h 6853276"/>
              <a:gd name="connsiteX1" fmla="*/ 914400 w 914400"/>
              <a:gd name="connsiteY1" fmla="*/ 0 h 6853276"/>
              <a:gd name="connsiteX2" fmla="*/ 914400 w 914400"/>
              <a:gd name="connsiteY2" fmla="*/ 6853276 h 6853276"/>
              <a:gd name="connsiteX3" fmla="*/ 0 w 914400"/>
              <a:gd name="connsiteY3" fmla="*/ 6853276 h 6853276"/>
              <a:gd name="connsiteX4" fmla="*/ 0 w 914400"/>
              <a:gd name="connsiteY4" fmla="*/ 0 h 6853276"/>
              <a:gd name="connsiteX0" fmla="*/ 0 w 3710609"/>
              <a:gd name="connsiteY0" fmla="*/ 0 h 6853276"/>
              <a:gd name="connsiteX1" fmla="*/ 3710609 w 3710609"/>
              <a:gd name="connsiteY1" fmla="*/ 13252 h 6853276"/>
              <a:gd name="connsiteX2" fmla="*/ 914400 w 3710609"/>
              <a:gd name="connsiteY2" fmla="*/ 6853276 h 6853276"/>
              <a:gd name="connsiteX3" fmla="*/ 0 w 3710609"/>
              <a:gd name="connsiteY3" fmla="*/ 6853276 h 6853276"/>
              <a:gd name="connsiteX4" fmla="*/ 0 w 3710609"/>
              <a:gd name="connsiteY4" fmla="*/ 0 h 6853276"/>
              <a:gd name="connsiteX0" fmla="*/ 2332383 w 3710609"/>
              <a:gd name="connsiteY0" fmla="*/ 384314 h 6840024"/>
              <a:gd name="connsiteX1" fmla="*/ 3710609 w 3710609"/>
              <a:gd name="connsiteY1" fmla="*/ 0 h 6840024"/>
              <a:gd name="connsiteX2" fmla="*/ 914400 w 3710609"/>
              <a:gd name="connsiteY2" fmla="*/ 6840024 h 6840024"/>
              <a:gd name="connsiteX3" fmla="*/ 0 w 3710609"/>
              <a:gd name="connsiteY3" fmla="*/ 6840024 h 6840024"/>
              <a:gd name="connsiteX4" fmla="*/ 2332383 w 3710609"/>
              <a:gd name="connsiteY4" fmla="*/ 384314 h 6840024"/>
              <a:gd name="connsiteX0" fmla="*/ 2729948 w 3710609"/>
              <a:gd name="connsiteY0" fmla="*/ 0 h 6866527"/>
              <a:gd name="connsiteX1" fmla="*/ 3710609 w 3710609"/>
              <a:gd name="connsiteY1" fmla="*/ 26503 h 6866527"/>
              <a:gd name="connsiteX2" fmla="*/ 914400 w 3710609"/>
              <a:gd name="connsiteY2" fmla="*/ 6866527 h 6866527"/>
              <a:gd name="connsiteX3" fmla="*/ 0 w 3710609"/>
              <a:gd name="connsiteY3" fmla="*/ 6866527 h 6866527"/>
              <a:gd name="connsiteX4" fmla="*/ 2729948 w 3710609"/>
              <a:gd name="connsiteY4" fmla="*/ 0 h 6866527"/>
              <a:gd name="connsiteX0" fmla="*/ 2729948 w 3710609"/>
              <a:gd name="connsiteY0" fmla="*/ 0 h 6879779"/>
              <a:gd name="connsiteX1" fmla="*/ 3710609 w 3710609"/>
              <a:gd name="connsiteY1" fmla="*/ 26503 h 6879779"/>
              <a:gd name="connsiteX2" fmla="*/ 1020417 w 3710609"/>
              <a:gd name="connsiteY2" fmla="*/ 6879779 h 6879779"/>
              <a:gd name="connsiteX3" fmla="*/ 0 w 3710609"/>
              <a:gd name="connsiteY3" fmla="*/ 6866527 h 6879779"/>
              <a:gd name="connsiteX4" fmla="*/ 2729948 w 3710609"/>
              <a:gd name="connsiteY4" fmla="*/ 0 h 6879779"/>
              <a:gd name="connsiteX0" fmla="*/ 2729948 w 3730817"/>
              <a:gd name="connsiteY0" fmla="*/ 8861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8861 h 6888640"/>
              <a:gd name="connsiteX0" fmla="*/ 2729948 w 3730817"/>
              <a:gd name="connsiteY0" fmla="*/ 3809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3809 h 68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817" h="6888640">
                <a:moveTo>
                  <a:pt x="2729948" y="3809"/>
                </a:moveTo>
                <a:lnTo>
                  <a:pt x="3730817" y="0"/>
                </a:lnTo>
                <a:lnTo>
                  <a:pt x="1020417" y="6888640"/>
                </a:lnTo>
                <a:lnTo>
                  <a:pt x="0" y="6875388"/>
                </a:lnTo>
                <a:lnTo>
                  <a:pt x="2729948" y="3809"/>
                </a:lnTo>
                <a:close/>
              </a:path>
            </a:pathLst>
          </a:custGeom>
          <a:solidFill>
            <a:srgbClr val="7F4182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2"/>
          <p:cNvSpPr/>
          <p:nvPr/>
        </p:nvSpPr>
        <p:spPr>
          <a:xfrm>
            <a:off x="6250076" y="2874147"/>
            <a:ext cx="3107305" cy="3983853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32565"/>
              <a:gd name="connsiteY0" fmla="*/ 3997105 h 3997105"/>
              <a:gd name="connsiteX1" fmla="*/ 1568808 w 3132565"/>
              <a:gd name="connsiteY1" fmla="*/ 0 h 3997105"/>
              <a:gd name="connsiteX2" fmla="*/ 3132565 w 3132565"/>
              <a:gd name="connsiteY2" fmla="*/ 3988905 h 3997105"/>
              <a:gd name="connsiteX3" fmla="*/ 0 w 3132565"/>
              <a:gd name="connsiteY3" fmla="*/ 3997105 h 3997105"/>
              <a:gd name="connsiteX0" fmla="*/ 0 w 3107305"/>
              <a:gd name="connsiteY0" fmla="*/ 3997105 h 3999009"/>
              <a:gd name="connsiteX1" fmla="*/ 1568808 w 3107305"/>
              <a:gd name="connsiteY1" fmla="*/ 0 h 3999009"/>
              <a:gd name="connsiteX2" fmla="*/ 3107305 w 3107305"/>
              <a:gd name="connsiteY2" fmla="*/ 3999009 h 3999009"/>
              <a:gd name="connsiteX3" fmla="*/ 0 w 3107305"/>
              <a:gd name="connsiteY3" fmla="*/ 3997105 h 3999009"/>
              <a:gd name="connsiteX0" fmla="*/ 0 w 3107305"/>
              <a:gd name="connsiteY0" fmla="*/ 3992053 h 3993957"/>
              <a:gd name="connsiteX1" fmla="*/ 1690054 w 3107305"/>
              <a:gd name="connsiteY1" fmla="*/ 0 h 3993957"/>
              <a:gd name="connsiteX2" fmla="*/ 3107305 w 3107305"/>
              <a:gd name="connsiteY2" fmla="*/ 3993957 h 3993957"/>
              <a:gd name="connsiteX3" fmla="*/ 0 w 3107305"/>
              <a:gd name="connsiteY3" fmla="*/ 3992053 h 3993957"/>
              <a:gd name="connsiteX0" fmla="*/ 0 w 3107305"/>
              <a:gd name="connsiteY0" fmla="*/ 3981949 h 3983853"/>
              <a:gd name="connsiteX1" fmla="*/ 1558704 w 3107305"/>
              <a:gd name="connsiteY1" fmla="*/ 0 h 3983853"/>
              <a:gd name="connsiteX2" fmla="*/ 3107305 w 3107305"/>
              <a:gd name="connsiteY2" fmla="*/ 3983853 h 3983853"/>
              <a:gd name="connsiteX3" fmla="*/ 0 w 3107305"/>
              <a:gd name="connsiteY3" fmla="*/ 3981949 h 398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7305" h="3983853">
                <a:moveTo>
                  <a:pt x="0" y="3981949"/>
                </a:moveTo>
                <a:lnTo>
                  <a:pt x="1558704" y="0"/>
                </a:lnTo>
                <a:lnTo>
                  <a:pt x="3107305" y="3983853"/>
                </a:lnTo>
                <a:lnTo>
                  <a:pt x="0" y="3981949"/>
                </a:lnTo>
                <a:close/>
              </a:path>
            </a:pathLst>
          </a:custGeom>
          <a:solidFill>
            <a:srgbClr val="A3CEC2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2"/>
          <p:cNvSpPr/>
          <p:nvPr/>
        </p:nvSpPr>
        <p:spPr>
          <a:xfrm flipV="1">
            <a:off x="6543428" y="-28080"/>
            <a:ext cx="1464036" cy="1623392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27513"/>
              <a:gd name="connsiteY0" fmla="*/ 2825730 h 2825730"/>
              <a:gd name="connsiteX1" fmla="*/ 2531165 w 3127513"/>
              <a:gd name="connsiteY1" fmla="*/ 0 h 2825730"/>
              <a:gd name="connsiteX2" fmla="*/ 3127513 w 3127513"/>
              <a:gd name="connsiteY2" fmla="*/ 2812478 h 2825730"/>
              <a:gd name="connsiteX3" fmla="*/ 0 w 3127513"/>
              <a:gd name="connsiteY3" fmla="*/ 2825730 h 2825730"/>
              <a:gd name="connsiteX0" fmla="*/ 0 w 3167269"/>
              <a:gd name="connsiteY0" fmla="*/ 2825730 h 2825730"/>
              <a:gd name="connsiteX1" fmla="*/ 2531165 w 3167269"/>
              <a:gd name="connsiteY1" fmla="*/ 0 h 2825730"/>
              <a:gd name="connsiteX2" fmla="*/ 3167269 w 3167269"/>
              <a:gd name="connsiteY2" fmla="*/ 2812479 h 2825730"/>
              <a:gd name="connsiteX3" fmla="*/ 0 w 3167269"/>
              <a:gd name="connsiteY3" fmla="*/ 2825730 h 2825730"/>
              <a:gd name="connsiteX0" fmla="*/ 0 w 980661"/>
              <a:gd name="connsiteY0" fmla="*/ 2571991 h 2812479"/>
              <a:gd name="connsiteX1" fmla="*/ 344557 w 980661"/>
              <a:gd name="connsiteY1" fmla="*/ 0 h 2812479"/>
              <a:gd name="connsiteX2" fmla="*/ 980661 w 980661"/>
              <a:gd name="connsiteY2" fmla="*/ 2812479 h 2812479"/>
              <a:gd name="connsiteX3" fmla="*/ 0 w 980661"/>
              <a:gd name="connsiteY3" fmla="*/ 2571991 h 2812479"/>
              <a:gd name="connsiteX0" fmla="*/ 0 w 1484243"/>
              <a:gd name="connsiteY0" fmla="*/ 2825730 h 2825730"/>
              <a:gd name="connsiteX1" fmla="*/ 848139 w 1484243"/>
              <a:gd name="connsiteY1" fmla="*/ 0 h 2825730"/>
              <a:gd name="connsiteX2" fmla="*/ 1484243 w 1484243"/>
              <a:gd name="connsiteY2" fmla="*/ 2812479 h 2825730"/>
              <a:gd name="connsiteX3" fmla="*/ 0 w 1484243"/>
              <a:gd name="connsiteY3" fmla="*/ 2825730 h 2825730"/>
              <a:gd name="connsiteX0" fmla="*/ 0 w 1494347"/>
              <a:gd name="connsiteY0" fmla="*/ 2825730 h 2865241"/>
              <a:gd name="connsiteX1" fmla="*/ 848139 w 1494347"/>
              <a:gd name="connsiteY1" fmla="*/ 0 h 2865241"/>
              <a:gd name="connsiteX2" fmla="*/ 1494347 w 1494347"/>
              <a:gd name="connsiteY2" fmla="*/ 2865241 h 2865241"/>
              <a:gd name="connsiteX3" fmla="*/ 0 w 1494347"/>
              <a:gd name="connsiteY3" fmla="*/ 2825730 h 2865241"/>
              <a:gd name="connsiteX0" fmla="*/ 0 w 1504451"/>
              <a:gd name="connsiteY0" fmla="*/ 2860905 h 2865241"/>
              <a:gd name="connsiteX1" fmla="*/ 858243 w 1504451"/>
              <a:gd name="connsiteY1" fmla="*/ 0 h 2865241"/>
              <a:gd name="connsiteX2" fmla="*/ 1504451 w 1504451"/>
              <a:gd name="connsiteY2" fmla="*/ 2865241 h 2865241"/>
              <a:gd name="connsiteX3" fmla="*/ 0 w 1504451"/>
              <a:gd name="connsiteY3" fmla="*/ 2860905 h 2865241"/>
              <a:gd name="connsiteX0" fmla="*/ 0 w 1474140"/>
              <a:gd name="connsiteY0" fmla="*/ 2869699 h 2869699"/>
              <a:gd name="connsiteX1" fmla="*/ 827932 w 1474140"/>
              <a:gd name="connsiteY1" fmla="*/ 0 h 2869699"/>
              <a:gd name="connsiteX2" fmla="*/ 1474140 w 1474140"/>
              <a:gd name="connsiteY2" fmla="*/ 2865241 h 2869699"/>
              <a:gd name="connsiteX3" fmla="*/ 0 w 1474140"/>
              <a:gd name="connsiteY3" fmla="*/ 2869699 h 2869699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64036"/>
              <a:gd name="connsiteY0" fmla="*/ 2816939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16939 h 2838862"/>
              <a:gd name="connsiteX0" fmla="*/ 0 w 1464036"/>
              <a:gd name="connsiteY0" fmla="*/ 2825732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25732 h 2838862"/>
              <a:gd name="connsiteX0" fmla="*/ 0 w 1464036"/>
              <a:gd name="connsiteY0" fmla="*/ 2825732 h 2825732"/>
              <a:gd name="connsiteX1" fmla="*/ 822880 w 1464036"/>
              <a:gd name="connsiteY1" fmla="*/ 0 h 2825732"/>
              <a:gd name="connsiteX2" fmla="*/ 1464036 w 1464036"/>
              <a:gd name="connsiteY2" fmla="*/ 2821275 h 2825732"/>
              <a:gd name="connsiteX3" fmla="*/ 0 w 1464036"/>
              <a:gd name="connsiteY3" fmla="*/ 2825732 h 282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036" h="2825732">
                <a:moveTo>
                  <a:pt x="0" y="2825732"/>
                </a:moveTo>
                <a:lnTo>
                  <a:pt x="822880" y="0"/>
                </a:lnTo>
                <a:lnTo>
                  <a:pt x="1464036" y="2821275"/>
                </a:lnTo>
                <a:lnTo>
                  <a:pt x="0" y="2825732"/>
                </a:lnTo>
                <a:close/>
              </a:path>
            </a:pathLst>
          </a:custGeom>
          <a:solidFill>
            <a:srgbClr val="A3CEC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0" y="-224661"/>
            <a:ext cx="3299791" cy="5090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87" y="107531"/>
            <a:ext cx="4672944" cy="1703807"/>
          </a:xfrm>
          <a:prstGeom prst="rect">
            <a:avLst/>
          </a:prstGeom>
        </p:spPr>
      </p:pic>
      <p:sp>
        <p:nvSpPr>
          <p:cNvPr id="13" name="Text Placeholder 23"/>
          <p:cNvSpPr txBox="1">
            <a:spLocks/>
          </p:cNvSpPr>
          <p:nvPr/>
        </p:nvSpPr>
        <p:spPr>
          <a:xfrm>
            <a:off x="259764" y="2028619"/>
            <a:ext cx="5307587" cy="169105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4600" dirty="0" err="1">
                <a:solidFill>
                  <a:srgbClr val="A3CEC2"/>
                </a:solidFill>
              </a:rPr>
              <a:t>Modulul</a:t>
            </a:r>
            <a:r>
              <a:rPr lang="en-IE" sz="4600" dirty="0">
                <a:solidFill>
                  <a:srgbClr val="A3CEC2"/>
                </a:solidFill>
              </a:rPr>
              <a:t> 2</a:t>
            </a:r>
            <a:br>
              <a:rPr lang="en-IE" sz="4600" dirty="0">
                <a:solidFill>
                  <a:srgbClr val="7F4182"/>
                </a:solidFill>
              </a:rPr>
            </a:br>
            <a:r>
              <a:rPr lang="en-IE" sz="4600" b="1" dirty="0" err="1">
                <a:solidFill>
                  <a:srgbClr val="7F4182"/>
                </a:solidFill>
              </a:rPr>
              <a:t>Oportunit</a:t>
            </a:r>
            <a:r>
              <a:rPr lang="ro-RO" sz="4600" b="1" dirty="0">
                <a:solidFill>
                  <a:srgbClr val="7F4182"/>
                </a:solidFill>
              </a:rPr>
              <a:t>ăți pentru</a:t>
            </a:r>
            <a:r>
              <a:rPr lang="en-IE" sz="4600" b="1" dirty="0">
                <a:solidFill>
                  <a:srgbClr val="7F4182"/>
                </a:solidFill>
              </a:rPr>
              <a:t> </a:t>
            </a:r>
            <a:r>
              <a:rPr lang="en-IE" sz="4600" b="1" dirty="0" err="1">
                <a:solidFill>
                  <a:srgbClr val="7F4182"/>
                </a:solidFill>
              </a:rPr>
              <a:t>Regenera</a:t>
            </a:r>
            <a:r>
              <a:rPr lang="ro-RO" sz="4600" b="1" dirty="0">
                <a:solidFill>
                  <a:srgbClr val="7F4182"/>
                </a:solidFill>
              </a:rPr>
              <a:t>rea Comunităților</a:t>
            </a:r>
            <a:endParaRPr lang="en-IE" sz="4600" b="1" dirty="0">
              <a:solidFill>
                <a:srgbClr val="7F4182"/>
              </a:solidFill>
            </a:endParaRPr>
          </a:p>
          <a:p>
            <a:endParaRPr lang="en-US" dirty="0">
              <a:solidFill>
                <a:srgbClr val="7F4182"/>
              </a:solidFill>
            </a:endParaRPr>
          </a:p>
        </p:txBody>
      </p:sp>
      <p:sp>
        <p:nvSpPr>
          <p:cNvPr id="14" name="Footer Placeholder 6"/>
          <p:cNvSpPr txBox="1">
            <a:spLocks noGrp="1"/>
          </p:cNvSpPr>
          <p:nvPr/>
        </p:nvSpPr>
        <p:spPr bwMode="auto">
          <a:xfrm>
            <a:off x="2147069" y="529820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ro-RO" sz="1000" dirty="0"/>
              <a:t>Acest proiect a fost finanțat cu sprijinul Comisiei Europene</a:t>
            </a:r>
            <a:endParaRPr lang="en-IE" altLang="en-US" sz="10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69" y="5242643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/>
          <p:nvPr/>
        </p:nvSpPr>
        <p:spPr>
          <a:xfrm flipH="1">
            <a:off x="32656" y="3860204"/>
            <a:ext cx="4584712" cy="1022313"/>
          </a:xfrm>
          <a:custGeom>
            <a:avLst/>
            <a:gdLst>
              <a:gd name="connsiteX0" fmla="*/ 0 w 8070574"/>
              <a:gd name="connsiteY0" fmla="*/ 0 h 914400"/>
              <a:gd name="connsiteX1" fmla="*/ 8070574 w 8070574"/>
              <a:gd name="connsiteY1" fmla="*/ 0 h 914400"/>
              <a:gd name="connsiteX2" fmla="*/ 8070574 w 8070574"/>
              <a:gd name="connsiteY2" fmla="*/ 914400 h 914400"/>
              <a:gd name="connsiteX3" fmla="*/ 0 w 8070574"/>
              <a:gd name="connsiteY3" fmla="*/ 914400 h 914400"/>
              <a:gd name="connsiteX4" fmla="*/ 0 w 8070574"/>
              <a:gd name="connsiteY4" fmla="*/ 0 h 914400"/>
              <a:gd name="connsiteX0" fmla="*/ 781878 w 8070574"/>
              <a:gd name="connsiteY0" fmla="*/ 0 h 1152939"/>
              <a:gd name="connsiteX1" fmla="*/ 8070574 w 8070574"/>
              <a:gd name="connsiteY1" fmla="*/ 238539 h 1152939"/>
              <a:gd name="connsiteX2" fmla="*/ 8070574 w 8070574"/>
              <a:gd name="connsiteY2" fmla="*/ 1152939 h 1152939"/>
              <a:gd name="connsiteX3" fmla="*/ 0 w 8070574"/>
              <a:gd name="connsiteY3" fmla="*/ 1152939 h 1152939"/>
              <a:gd name="connsiteX4" fmla="*/ 781878 w 8070574"/>
              <a:gd name="connsiteY4" fmla="*/ 0 h 1152939"/>
              <a:gd name="connsiteX0" fmla="*/ 1126434 w 8415130"/>
              <a:gd name="connsiteY0" fmla="*/ 0 h 1258956"/>
              <a:gd name="connsiteX1" fmla="*/ 8415130 w 8415130"/>
              <a:gd name="connsiteY1" fmla="*/ 238539 h 1258956"/>
              <a:gd name="connsiteX2" fmla="*/ 8415130 w 8415130"/>
              <a:gd name="connsiteY2" fmla="*/ 1152939 h 1258956"/>
              <a:gd name="connsiteX3" fmla="*/ 0 w 8415130"/>
              <a:gd name="connsiteY3" fmla="*/ 1258956 h 1258956"/>
              <a:gd name="connsiteX4" fmla="*/ 1126434 w 8415130"/>
              <a:gd name="connsiteY4" fmla="*/ 0 h 125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130" h="1258956">
                <a:moveTo>
                  <a:pt x="1126434" y="0"/>
                </a:moveTo>
                <a:lnTo>
                  <a:pt x="8415130" y="238539"/>
                </a:lnTo>
                <a:lnTo>
                  <a:pt x="8415130" y="1152939"/>
                </a:lnTo>
                <a:lnTo>
                  <a:pt x="0" y="1258956"/>
                </a:lnTo>
                <a:lnTo>
                  <a:pt x="1126434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 txBox="1">
            <a:spLocks/>
          </p:cNvSpPr>
          <p:nvPr/>
        </p:nvSpPr>
        <p:spPr>
          <a:xfrm>
            <a:off x="667672" y="4111807"/>
            <a:ext cx="4088056" cy="89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www.</a:t>
            </a:r>
            <a:r>
              <a:rPr lang="en-US" b="1" dirty="0" err="1">
                <a:solidFill>
                  <a:schemeClr val="bg1"/>
                </a:solidFill>
              </a:rPr>
              <a:t>restart</a:t>
            </a:r>
            <a:r>
              <a:rPr lang="en-US" dirty="0" err="1">
                <a:solidFill>
                  <a:schemeClr val="bg1"/>
                </a:solidFill>
              </a:rPr>
              <a:t>.how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D27715-1B3B-4E1A-8F1E-6508D5D6EA60}"/>
              </a:ext>
            </a:extLst>
          </p:cNvPr>
          <p:cNvSpPr txBox="1"/>
          <p:nvPr/>
        </p:nvSpPr>
        <p:spPr>
          <a:xfrm>
            <a:off x="330175" y="5830672"/>
            <a:ext cx="49309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100" dirty="0"/>
              <a:t>Acest proiect a fost finanțat cu sprijinul Comisiei Europene. Această publicație [comunicare] reflectă doar opiniile autorului, iar Comisia nu este responsabilă pentru nicio utilizare a informațiilor conținute în aceasta.</a:t>
            </a:r>
          </a:p>
        </p:txBody>
      </p:sp>
    </p:spTree>
    <p:extLst>
      <p:ext uri="{BB962C8B-B14F-4D97-AF65-F5344CB8AC3E}">
        <p14:creationId xmlns:p14="http://schemas.microsoft.com/office/powerpoint/2010/main" val="911334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BF9877-B71A-41C6-BBC3-813EFFA6F8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612984"/>
            <a:ext cx="11545518" cy="1065367"/>
          </a:xfrm>
        </p:spPr>
        <p:txBody>
          <a:bodyPr>
            <a:normAutofit/>
          </a:bodyPr>
          <a:lstStyle/>
          <a:p>
            <a:r>
              <a:rPr lang="en-IE" dirty="0" err="1"/>
              <a:t>Diversificarea</a:t>
            </a:r>
            <a:r>
              <a:rPr lang="en-IE" dirty="0"/>
              <a:t> </a:t>
            </a:r>
            <a:r>
              <a:rPr lang="en-IE" dirty="0" err="1"/>
              <a:t>economică</a:t>
            </a:r>
            <a:r>
              <a:rPr lang="en-IE" dirty="0"/>
              <a:t>, </a:t>
            </a:r>
            <a:r>
              <a:rPr lang="en-IE" dirty="0" err="1"/>
              <a:t>orașele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satele</a:t>
            </a:r>
            <a:r>
              <a:rPr lang="en-IE" dirty="0"/>
              <a:t> SMART, </a:t>
            </a:r>
            <a:r>
              <a:rPr lang="en-IE" dirty="0" err="1"/>
              <a:t>puterea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potențialul</a:t>
            </a:r>
            <a:r>
              <a:rPr lang="en-IE" dirty="0"/>
              <a:t> </a:t>
            </a:r>
            <a:r>
              <a:rPr lang="en-IE" dirty="0" err="1"/>
              <a:t>inovării</a:t>
            </a:r>
            <a:r>
              <a:rPr lang="en-IE" dirty="0"/>
              <a:t> </a:t>
            </a:r>
            <a:r>
              <a:rPr lang="en-IE" dirty="0" err="1"/>
              <a:t>sociale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2D65C-7FA6-47E8-A3ED-9A7BC5C309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3241" y="3104436"/>
            <a:ext cx="11545518" cy="1065367"/>
          </a:xfrm>
        </p:spPr>
        <p:txBody>
          <a:bodyPr/>
          <a:lstStyle/>
          <a:p>
            <a:r>
              <a:rPr lang="en-IE" dirty="0"/>
              <a:t>SEC</a:t>
            </a:r>
            <a:r>
              <a:rPr lang="ro-RO" dirty="0"/>
              <a:t>ȚIUNEA</a:t>
            </a:r>
            <a:r>
              <a:rPr lang="en-IE" dirty="0"/>
              <a:t> 1: OPORTUNIT</a:t>
            </a:r>
            <a:r>
              <a:rPr lang="ro-RO" dirty="0"/>
              <a:t>ĂȚI ȘI TENDINȚE ÎN </a:t>
            </a:r>
            <a:r>
              <a:rPr lang="en-IE" dirty="0"/>
              <a:t> </a:t>
            </a:r>
          </a:p>
          <a:p>
            <a:r>
              <a:rPr lang="en-IE" b="1" dirty="0">
                <a:solidFill>
                  <a:srgbClr val="7F4182"/>
                </a:solidFill>
                <a:latin typeface="+mn-lt"/>
              </a:rPr>
              <a:t>SUSTAINABILIT</a:t>
            </a:r>
            <a:r>
              <a:rPr lang="ro-RO" b="1" dirty="0">
                <a:solidFill>
                  <a:srgbClr val="7F4182"/>
                </a:solidFill>
                <a:latin typeface="+mn-lt"/>
              </a:rPr>
              <a:t>ATEA</a:t>
            </a:r>
            <a:r>
              <a:rPr lang="en-IE" b="1" dirty="0">
                <a:solidFill>
                  <a:srgbClr val="7F4182"/>
                </a:solidFill>
                <a:latin typeface="+mn-lt"/>
              </a:rPr>
              <a:t> ECONOMIC</a:t>
            </a:r>
            <a:r>
              <a:rPr lang="ro-RO" b="1" dirty="0">
                <a:solidFill>
                  <a:srgbClr val="7F4182"/>
                </a:solidFill>
                <a:latin typeface="+mn-lt"/>
              </a:rPr>
              <a:t>Ă</a:t>
            </a:r>
            <a:endParaRPr lang="en-IE" b="1" dirty="0">
              <a:solidFill>
                <a:srgbClr val="7F4182"/>
              </a:solidFill>
              <a:latin typeface="+mn-lt"/>
            </a:endParaRPr>
          </a:p>
          <a:p>
            <a:endParaRPr lang="en-IE" dirty="0"/>
          </a:p>
        </p:txBody>
      </p:sp>
      <p:pic>
        <p:nvPicPr>
          <p:cNvPr id="6" name="Picture Placeholder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9823A17C-21AA-40B3-8A48-6877B475C87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1967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B383E6-B663-4693-82AD-63CF309D66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533" y="963099"/>
            <a:ext cx="5279028" cy="697353"/>
          </a:xfrm>
        </p:spPr>
        <p:txBody>
          <a:bodyPr/>
          <a:lstStyle/>
          <a:p>
            <a:r>
              <a:rPr lang="en-IE" dirty="0" err="1"/>
              <a:t>Diversifica</a:t>
            </a:r>
            <a:r>
              <a:rPr lang="ro-RO" dirty="0"/>
              <a:t>re </a:t>
            </a:r>
            <a:r>
              <a:rPr lang="en-IE" dirty="0"/>
              <a:t>Economic</a:t>
            </a:r>
            <a:r>
              <a:rPr lang="ro-RO" dirty="0"/>
              <a:t>ă</a:t>
            </a:r>
            <a:r>
              <a:rPr lang="en-IE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C106E-E50E-4B77-BA0F-10A1DCD0F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8022" y="2111168"/>
            <a:ext cx="6589985" cy="3947440"/>
          </a:xfrm>
        </p:spPr>
        <p:txBody>
          <a:bodyPr/>
          <a:lstStyle/>
          <a:p>
            <a:pPr algn="l"/>
            <a:r>
              <a:rPr lang="en-IE" dirty="0" err="1"/>
              <a:t>Diversificarea</a:t>
            </a:r>
            <a:r>
              <a:rPr lang="en-IE" dirty="0"/>
              <a:t> face </a:t>
            </a:r>
            <a:r>
              <a:rPr lang="en-IE" dirty="0" err="1"/>
              <a:t>economiile</a:t>
            </a:r>
            <a:r>
              <a:rPr lang="en-IE" dirty="0"/>
              <a:t> </a:t>
            </a:r>
            <a:r>
              <a:rPr lang="en-IE" dirty="0" err="1"/>
              <a:t>comunitare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puțin</a:t>
            </a:r>
            <a:r>
              <a:rPr lang="en-IE" dirty="0"/>
              <a:t> </a:t>
            </a:r>
            <a:r>
              <a:rPr lang="en-IE" dirty="0" err="1"/>
              <a:t>vulnerabile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le </a:t>
            </a:r>
            <a:r>
              <a:rPr lang="en-IE" dirty="0" err="1"/>
              <a:t>oferă</a:t>
            </a:r>
            <a:r>
              <a:rPr lang="en-IE" dirty="0"/>
              <a:t> </a:t>
            </a:r>
            <a:r>
              <a:rPr lang="ro-RO" dirty="0"/>
              <a:t>posibilitatea </a:t>
            </a:r>
            <a:r>
              <a:rPr lang="en-IE" dirty="0"/>
              <a:t>de a </a:t>
            </a:r>
            <a:r>
              <a:rPr lang="en-IE" dirty="0" err="1"/>
              <a:t>atinge</a:t>
            </a:r>
            <a:r>
              <a:rPr lang="en-IE" dirty="0"/>
              <a:t> </a:t>
            </a:r>
            <a:r>
              <a:rPr lang="en-IE" dirty="0" err="1"/>
              <a:t>stabilitate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creștere</a:t>
            </a:r>
            <a:r>
              <a:rPr lang="ro-RO" dirty="0"/>
              <a:t> în</a:t>
            </a:r>
            <a:r>
              <a:rPr lang="en-IE" dirty="0"/>
              <a:t> </a:t>
            </a:r>
            <a:r>
              <a:rPr lang="en-IE" dirty="0" err="1"/>
              <a:t>viitor</a:t>
            </a:r>
            <a:r>
              <a:rPr lang="en-IE" dirty="0"/>
              <a:t>.</a:t>
            </a:r>
          </a:p>
          <a:p>
            <a:pPr algn="l"/>
            <a:r>
              <a:rPr lang="en-IE" dirty="0" err="1"/>
              <a:t>Diversificarea</a:t>
            </a:r>
            <a:r>
              <a:rPr lang="en-IE" dirty="0"/>
              <a:t> </a:t>
            </a:r>
            <a:r>
              <a:rPr lang="en-IE" dirty="0" err="1"/>
              <a:t>economică</a:t>
            </a:r>
            <a:r>
              <a:rPr lang="en-IE" dirty="0"/>
              <a:t> </a:t>
            </a:r>
            <a:r>
              <a:rPr lang="en-IE" dirty="0" err="1"/>
              <a:t>sau</a:t>
            </a:r>
            <a:r>
              <a:rPr lang="en-IE" dirty="0"/>
              <a:t> </a:t>
            </a:r>
            <a:r>
              <a:rPr lang="en-IE" dirty="0" err="1"/>
              <a:t>răspândirea</a:t>
            </a:r>
            <a:r>
              <a:rPr lang="en-IE" dirty="0"/>
              <a:t> </a:t>
            </a:r>
            <a:r>
              <a:rPr lang="en-IE" dirty="0" err="1"/>
              <a:t>forței</a:t>
            </a:r>
            <a:r>
              <a:rPr lang="en-IE" dirty="0"/>
              <a:t> de </a:t>
            </a:r>
            <a:r>
              <a:rPr lang="en-IE" dirty="0" err="1"/>
              <a:t>muncă</a:t>
            </a:r>
            <a:r>
              <a:rPr lang="en-IE" dirty="0"/>
              <a:t> </a:t>
            </a:r>
            <a:r>
              <a:rPr lang="en-IE" dirty="0" err="1"/>
              <a:t>într</a:t>
            </a:r>
            <a:r>
              <a:rPr lang="en-IE" dirty="0"/>
              <a:t>-o </a:t>
            </a:r>
            <a:r>
              <a:rPr lang="en-IE" dirty="0" err="1"/>
              <a:t>varietate</a:t>
            </a:r>
            <a:r>
              <a:rPr lang="en-IE" dirty="0"/>
              <a:t> de </a:t>
            </a:r>
            <a:r>
              <a:rPr lang="en-IE" dirty="0" err="1"/>
              <a:t>sectoare</a:t>
            </a:r>
            <a:r>
              <a:rPr lang="en-IE" dirty="0"/>
              <a:t> </a:t>
            </a:r>
            <a:r>
              <a:rPr lang="en-IE" dirty="0" err="1"/>
              <a:t>industriale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o </a:t>
            </a:r>
            <a:r>
              <a:rPr lang="en-IE" dirty="0" err="1"/>
              <a:t>soluție</a:t>
            </a:r>
            <a:r>
              <a:rPr lang="en-IE" dirty="0"/>
              <a:t> la </a:t>
            </a:r>
            <a:r>
              <a:rPr lang="en-IE" dirty="0" err="1"/>
              <a:t>problemele</a:t>
            </a:r>
            <a:r>
              <a:rPr lang="en-IE" dirty="0"/>
              <a:t> cu care se </a:t>
            </a:r>
            <a:r>
              <a:rPr lang="en-IE" dirty="0" err="1"/>
              <a:t>confruntă</a:t>
            </a:r>
            <a:r>
              <a:rPr lang="en-IE" dirty="0"/>
              <a:t> </a:t>
            </a:r>
            <a:r>
              <a:rPr lang="en-IE" dirty="0" err="1"/>
              <a:t>multe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.</a:t>
            </a:r>
          </a:p>
          <a:p>
            <a:pPr algn="l"/>
            <a:r>
              <a:rPr lang="en-IE" dirty="0" err="1"/>
              <a:t>Diversificarea</a:t>
            </a:r>
            <a:r>
              <a:rPr lang="en-IE" dirty="0"/>
              <a:t> </a:t>
            </a:r>
            <a:r>
              <a:rPr lang="en-IE" dirty="0" err="1"/>
              <a:t>economică</a:t>
            </a:r>
            <a:r>
              <a:rPr lang="en-IE" dirty="0"/>
              <a:t> </a:t>
            </a:r>
            <a:r>
              <a:rPr lang="en-IE" dirty="0" err="1"/>
              <a:t>poate</a:t>
            </a:r>
            <a:r>
              <a:rPr lang="en-IE" dirty="0"/>
              <a:t> </a:t>
            </a:r>
            <a:r>
              <a:rPr lang="en-IE" dirty="0" err="1"/>
              <a:t>veni</a:t>
            </a:r>
            <a:r>
              <a:rPr lang="en-IE" dirty="0"/>
              <a:t> sub forma </a:t>
            </a:r>
            <a:r>
              <a:rPr lang="en-IE" dirty="0" err="1"/>
              <a:t>introducerii</a:t>
            </a:r>
            <a:r>
              <a:rPr lang="en-IE" dirty="0"/>
              <a:t> </a:t>
            </a:r>
            <a:r>
              <a:rPr lang="en-IE" dirty="0" err="1"/>
              <a:t>unei</a:t>
            </a:r>
            <a:r>
              <a:rPr lang="en-IE" dirty="0"/>
              <a:t> </a:t>
            </a:r>
            <a:r>
              <a:rPr lang="en-IE" dirty="0" err="1"/>
              <a:t>noi</a:t>
            </a:r>
            <a:r>
              <a:rPr lang="en-IE" dirty="0"/>
              <a:t> </a:t>
            </a:r>
            <a:r>
              <a:rPr lang="en-IE" dirty="0" err="1"/>
              <a:t>industrii</a:t>
            </a:r>
            <a:r>
              <a:rPr lang="en-IE" dirty="0"/>
              <a:t> </a:t>
            </a:r>
            <a:r>
              <a:rPr lang="en-IE" dirty="0" err="1"/>
              <a:t>sau</a:t>
            </a:r>
            <a:r>
              <a:rPr lang="en-IE" dirty="0"/>
              <a:t> a </a:t>
            </a:r>
            <a:r>
              <a:rPr lang="en-IE" dirty="0" err="1"/>
              <a:t>extinderii</a:t>
            </a:r>
            <a:r>
              <a:rPr lang="en-IE" dirty="0"/>
              <a:t> </a:t>
            </a:r>
            <a:r>
              <a:rPr lang="en-IE" dirty="0" err="1"/>
              <a:t>inovatoare</a:t>
            </a:r>
            <a:r>
              <a:rPr lang="en-IE" dirty="0"/>
              <a:t> a </a:t>
            </a:r>
            <a:r>
              <a:rPr lang="en-IE" dirty="0" err="1"/>
              <a:t>unei</a:t>
            </a:r>
            <a:r>
              <a:rPr lang="en-IE" dirty="0"/>
              <a:t> </a:t>
            </a:r>
            <a:r>
              <a:rPr lang="en-IE" dirty="0" err="1"/>
              <a:t>industrii</a:t>
            </a:r>
            <a:r>
              <a:rPr lang="en-IE" dirty="0"/>
              <a:t> </a:t>
            </a:r>
            <a:r>
              <a:rPr lang="en-IE" dirty="0" err="1"/>
              <a:t>existente</a:t>
            </a:r>
            <a:r>
              <a:rPr lang="en-IE" dirty="0"/>
              <a:t>.</a:t>
            </a:r>
          </a:p>
          <a:p>
            <a:pPr algn="l"/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aruncăm</a:t>
            </a:r>
            <a:r>
              <a:rPr lang="en-IE" dirty="0"/>
              <a:t> o </a:t>
            </a:r>
            <a:r>
              <a:rPr lang="en-IE" dirty="0" err="1"/>
              <a:t>privire</a:t>
            </a:r>
            <a:r>
              <a:rPr lang="en-IE" dirty="0"/>
              <a:t> la </a:t>
            </a:r>
            <a:r>
              <a:rPr lang="en-IE" dirty="0" err="1"/>
              <a:t>câteva</a:t>
            </a:r>
            <a:r>
              <a:rPr lang="en-IE" dirty="0"/>
              <a:t> </a:t>
            </a:r>
            <a:r>
              <a:rPr lang="en-IE" dirty="0" err="1"/>
              <a:t>exemple</a:t>
            </a:r>
            <a:r>
              <a:rPr lang="en-IE" dirty="0"/>
              <a:t> ..</a:t>
            </a:r>
          </a:p>
        </p:txBody>
      </p:sp>
      <p:pic>
        <p:nvPicPr>
          <p:cNvPr id="10" name="Picture Placeholder 9" descr="One glowing light bulb among rows of unlit bulbs">
            <a:extLst>
              <a:ext uri="{FF2B5EF4-FFF2-40B4-BE49-F238E27FC236}">
                <a16:creationId xmlns:a16="http://schemas.microsoft.com/office/drawing/2014/main" id="{1B0EC2B7-18C8-4F54-B1C2-00196BCF118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662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77716"/>
            <a:ext cx="7407087" cy="697353"/>
          </a:xfrm>
          <a:solidFill>
            <a:srgbClr val="68BBAF"/>
          </a:solidFill>
        </p:spPr>
        <p:txBody>
          <a:bodyPr/>
          <a:lstStyle/>
          <a:p>
            <a:r>
              <a:rPr lang="ro-RO" dirty="0">
                <a:solidFill>
                  <a:schemeClr val="bg1"/>
                </a:solidFill>
              </a:rPr>
              <a:t>Diversificare Economică de Patrimoniu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6" y="1325835"/>
            <a:ext cx="7920859" cy="3975101"/>
          </a:xfrm>
        </p:spPr>
        <p:txBody>
          <a:bodyPr/>
          <a:lstStyle/>
          <a:p>
            <a:r>
              <a:rPr lang="ro-RO" dirty="0"/>
              <a:t>Un</a:t>
            </a:r>
            <a:r>
              <a:rPr lang="en-IE" dirty="0"/>
              <a:t> aspect </a:t>
            </a:r>
            <a:r>
              <a:rPr lang="en-IE" dirty="0" err="1"/>
              <a:t>cheie</a:t>
            </a:r>
            <a:r>
              <a:rPr lang="en-IE" dirty="0"/>
              <a:t> al </a:t>
            </a:r>
            <a:r>
              <a:rPr lang="en-IE" dirty="0" err="1"/>
              <a:t>durabilității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conservarea</a:t>
            </a:r>
            <a:r>
              <a:rPr lang="en-IE" dirty="0"/>
              <a:t> </a:t>
            </a:r>
            <a:r>
              <a:rPr lang="en-IE" dirty="0" err="1"/>
              <a:t>patrimoniului</a:t>
            </a:r>
            <a:r>
              <a:rPr lang="en-IE" dirty="0"/>
              <a:t> local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păstrarea</a:t>
            </a:r>
            <a:r>
              <a:rPr lang="en-IE" dirty="0"/>
              <a:t> </a:t>
            </a:r>
            <a:r>
              <a:rPr lang="en-IE" dirty="0" err="1"/>
              <a:t>sau</a:t>
            </a:r>
            <a:r>
              <a:rPr lang="en-IE" dirty="0"/>
              <a:t> </a:t>
            </a:r>
            <a:r>
              <a:rPr lang="en-IE" dirty="0" err="1"/>
              <a:t>îmbunătățirea</a:t>
            </a:r>
            <a:r>
              <a:rPr lang="en-IE" dirty="0"/>
              <a:t> </a:t>
            </a:r>
            <a:r>
              <a:rPr lang="en-IE" dirty="0" err="1"/>
              <a:t>sentimentului</a:t>
            </a:r>
            <a:r>
              <a:rPr lang="en-IE" dirty="0"/>
              <a:t> de </a:t>
            </a:r>
            <a:r>
              <a:rPr lang="ro-RO" dirty="0"/>
              <a:t>apartenență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activitățile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. </a:t>
            </a:r>
            <a:r>
              <a:rPr lang="en-IE" dirty="0" err="1"/>
              <a:t>Conservarea</a:t>
            </a:r>
            <a:r>
              <a:rPr lang="en-IE" dirty="0"/>
              <a:t> </a:t>
            </a:r>
            <a:r>
              <a:rPr lang="en-IE" dirty="0" err="1"/>
              <a:t>patrimoniului</a:t>
            </a:r>
            <a:r>
              <a:rPr lang="en-IE" dirty="0"/>
              <a:t> nu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importantă</a:t>
            </a:r>
            <a:r>
              <a:rPr lang="en-IE" dirty="0"/>
              <a:t> </a:t>
            </a:r>
            <a:r>
              <a:rPr lang="en-IE" dirty="0" err="1"/>
              <a:t>doar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patrimoniu</a:t>
            </a:r>
            <a:r>
              <a:rPr lang="en-IE" dirty="0"/>
              <a:t>. </a:t>
            </a:r>
            <a:r>
              <a:rPr lang="en-IE" dirty="0" err="1"/>
              <a:t>Bunurile</a:t>
            </a:r>
            <a:r>
              <a:rPr lang="en-IE" dirty="0"/>
              <a:t> </a:t>
            </a:r>
            <a:r>
              <a:rPr lang="en-IE" dirty="0" err="1"/>
              <a:t>patrimoniale</a:t>
            </a:r>
            <a:r>
              <a:rPr lang="en-IE" dirty="0"/>
              <a:t> (</a:t>
            </a:r>
            <a:r>
              <a:rPr lang="en-IE" dirty="0" err="1"/>
              <a:t>naturale</a:t>
            </a:r>
            <a:r>
              <a:rPr lang="en-IE" dirty="0"/>
              <a:t>, </a:t>
            </a:r>
            <a:r>
              <a:rPr lang="en-IE" dirty="0" err="1"/>
              <a:t>construite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industriale</a:t>
            </a:r>
            <a:r>
              <a:rPr lang="en-IE" dirty="0"/>
              <a:t>) </a:t>
            </a:r>
            <a:r>
              <a:rPr lang="en-IE" dirty="0" err="1"/>
              <a:t>oferă</a:t>
            </a:r>
            <a:r>
              <a:rPr lang="en-IE" dirty="0"/>
              <a:t> un mare </a:t>
            </a:r>
            <a:r>
              <a:rPr lang="en-IE" dirty="0" err="1"/>
              <a:t>potențial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</a:t>
            </a:r>
            <a:r>
              <a:rPr lang="en-IE" dirty="0" err="1"/>
              <a:t>economică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.</a:t>
            </a:r>
          </a:p>
          <a:p>
            <a:r>
              <a:rPr lang="en-IE" dirty="0" err="1"/>
              <a:t>Patrimoniul</a:t>
            </a:r>
            <a:r>
              <a:rPr lang="en-IE" dirty="0"/>
              <a:t> </a:t>
            </a:r>
            <a:r>
              <a:rPr lang="en-IE" dirty="0" err="1"/>
              <a:t>peisagistic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o </a:t>
            </a:r>
            <a:r>
              <a:rPr lang="en-IE" dirty="0" err="1"/>
              <a:t>resursă</a:t>
            </a:r>
            <a:r>
              <a:rPr lang="en-IE" dirty="0"/>
              <a:t> </a:t>
            </a:r>
            <a:r>
              <a:rPr lang="en-IE" dirty="0" err="1"/>
              <a:t>puternică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promova</a:t>
            </a:r>
            <a:r>
              <a:rPr lang="en-IE" dirty="0"/>
              <a:t> </a:t>
            </a:r>
            <a:r>
              <a:rPr lang="en-IE" dirty="0" err="1"/>
              <a:t>activitatea</a:t>
            </a:r>
            <a:r>
              <a:rPr lang="en-IE" dirty="0"/>
              <a:t> </a:t>
            </a:r>
            <a:r>
              <a:rPr lang="en-IE" dirty="0" err="1"/>
              <a:t>economică</a:t>
            </a:r>
            <a:r>
              <a:rPr lang="en-IE" dirty="0"/>
              <a:t> </a:t>
            </a:r>
            <a:r>
              <a:rPr lang="en-IE" dirty="0" err="1"/>
              <a:t>locală</a:t>
            </a:r>
            <a:r>
              <a:rPr lang="en-IE" dirty="0"/>
              <a:t>.</a:t>
            </a:r>
          </a:p>
          <a:p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ceea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privește</a:t>
            </a:r>
            <a:r>
              <a:rPr lang="en-IE" dirty="0"/>
              <a:t> </a:t>
            </a:r>
            <a:r>
              <a:rPr lang="en-IE" dirty="0" err="1"/>
              <a:t>planificarea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sprijinul</a:t>
            </a:r>
            <a:r>
              <a:rPr lang="en-IE" dirty="0"/>
              <a:t> </a:t>
            </a:r>
            <a:r>
              <a:rPr lang="en-IE" dirty="0" err="1"/>
              <a:t>proiectelor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, </a:t>
            </a:r>
            <a:r>
              <a:rPr lang="en-IE" dirty="0" err="1"/>
              <a:t>există</a:t>
            </a:r>
            <a:r>
              <a:rPr lang="en-IE" dirty="0"/>
              <a:t> </a:t>
            </a:r>
            <a:r>
              <a:rPr lang="en-IE" dirty="0" err="1"/>
              <a:t>multe</a:t>
            </a:r>
            <a:r>
              <a:rPr lang="en-IE" dirty="0"/>
              <a:t> scheme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programe</a:t>
            </a:r>
            <a:r>
              <a:rPr lang="en-IE" dirty="0"/>
              <a:t> de </a:t>
            </a:r>
            <a:r>
              <a:rPr lang="en-IE" dirty="0" err="1"/>
              <a:t>finanțare</a:t>
            </a:r>
            <a:r>
              <a:rPr lang="en-IE" dirty="0"/>
              <a:t> * </a:t>
            </a:r>
            <a:r>
              <a:rPr lang="en-IE" dirty="0" err="1"/>
              <a:t>disponibile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ajuta</a:t>
            </a:r>
            <a:r>
              <a:rPr lang="en-IE" dirty="0"/>
              <a:t> </a:t>
            </a:r>
            <a:r>
              <a:rPr lang="en-IE" dirty="0" err="1"/>
              <a:t>comunitățile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se </a:t>
            </a:r>
            <a:r>
              <a:rPr lang="en-IE" dirty="0" err="1"/>
              <a:t>implice</a:t>
            </a:r>
            <a:r>
              <a:rPr lang="en-IE" dirty="0"/>
              <a:t> </a:t>
            </a:r>
            <a:r>
              <a:rPr lang="en-IE" dirty="0" err="1"/>
              <a:t>activ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conservarea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interpretarea</a:t>
            </a:r>
            <a:r>
              <a:rPr lang="en-IE" dirty="0"/>
              <a:t> </a:t>
            </a:r>
            <a:r>
              <a:rPr lang="en-IE" dirty="0" err="1"/>
              <a:t>siturilor</a:t>
            </a:r>
            <a:r>
              <a:rPr lang="en-IE" dirty="0"/>
              <a:t> lor </a:t>
            </a:r>
            <a:r>
              <a:rPr lang="en-IE" dirty="0" err="1"/>
              <a:t>arheologice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culturale</a:t>
            </a:r>
            <a:r>
              <a:rPr lang="en-IE" dirty="0"/>
              <a:t> locale</a:t>
            </a:r>
            <a:r>
              <a:rPr lang="ro-RO" dirty="0"/>
              <a:t>.</a:t>
            </a:r>
            <a:endParaRPr lang="en-IE" dirty="0"/>
          </a:p>
        </p:txBody>
      </p:sp>
      <p:pic>
        <p:nvPicPr>
          <p:cNvPr id="5" name="Picture 4" descr="Stonehenge">
            <a:extLst>
              <a:ext uri="{FF2B5EF4-FFF2-40B4-BE49-F238E27FC236}">
                <a16:creationId xmlns:a16="http://schemas.microsoft.com/office/drawing/2014/main" id="{C92E50F0-61DE-4B3B-9263-C2E12A0FF5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132" y="30246"/>
            <a:ext cx="3598501" cy="2398415"/>
          </a:xfrm>
          <a:prstGeom prst="rect">
            <a:avLst/>
          </a:prstGeom>
        </p:spPr>
      </p:pic>
      <p:pic>
        <p:nvPicPr>
          <p:cNvPr id="9" name="Picture 8" descr="Alexandre III bridge in Paris">
            <a:extLst>
              <a:ext uri="{FF2B5EF4-FFF2-40B4-BE49-F238E27FC236}">
                <a16:creationId xmlns:a16="http://schemas.microsoft.com/office/drawing/2014/main" id="{5195A6F7-53D4-4D93-9E97-BB2ED4801A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132" y="2504664"/>
            <a:ext cx="3554236" cy="2398415"/>
          </a:xfrm>
          <a:prstGeom prst="rect">
            <a:avLst/>
          </a:prstGeom>
        </p:spPr>
      </p:pic>
      <p:pic>
        <p:nvPicPr>
          <p:cNvPr id="11" name="Picture 10" descr="Person standing on top of a mountain">
            <a:extLst>
              <a:ext uri="{FF2B5EF4-FFF2-40B4-BE49-F238E27FC236}">
                <a16:creationId xmlns:a16="http://schemas.microsoft.com/office/drawing/2014/main" id="{A3499BCE-0CFE-471F-A172-63ACF4630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86" y="4955629"/>
            <a:ext cx="3556581" cy="1902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577716-3E39-4321-87B1-85BE4D972E91}"/>
              </a:ext>
            </a:extLst>
          </p:cNvPr>
          <p:cNvSpPr txBox="1"/>
          <p:nvPr/>
        </p:nvSpPr>
        <p:spPr>
          <a:xfrm>
            <a:off x="3148049" y="6411859"/>
            <a:ext cx="5136342" cy="369332"/>
          </a:xfrm>
          <a:prstGeom prst="rect">
            <a:avLst/>
          </a:prstGeom>
          <a:solidFill>
            <a:srgbClr val="7F4182"/>
          </a:solidFill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* </a:t>
            </a:r>
            <a:r>
              <a:rPr lang="ro-RO" dirty="0">
                <a:solidFill>
                  <a:schemeClr val="bg1"/>
                </a:solidFill>
              </a:rPr>
              <a:t>Vom discuta despre aceste programe în </a:t>
            </a:r>
            <a:r>
              <a:rPr lang="en-IE" dirty="0">
                <a:solidFill>
                  <a:schemeClr val="bg1"/>
                </a:solidFill>
              </a:rPr>
              <a:t>Modul</a:t>
            </a:r>
            <a:r>
              <a:rPr lang="ro-RO" dirty="0">
                <a:solidFill>
                  <a:schemeClr val="bg1"/>
                </a:solidFill>
              </a:rPr>
              <a:t>ul</a:t>
            </a:r>
            <a:r>
              <a:rPr lang="en-IE" dirty="0">
                <a:solidFill>
                  <a:schemeClr val="bg1"/>
                </a:solidFill>
              </a:rPr>
              <a:t>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C0608-6B53-4223-B227-C6AE33411857}"/>
              </a:ext>
            </a:extLst>
          </p:cNvPr>
          <p:cNvSpPr txBox="1"/>
          <p:nvPr/>
        </p:nvSpPr>
        <p:spPr>
          <a:xfrm>
            <a:off x="-132522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77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Restart Communities - Iliuta Ion - Furrier, Dolhesti Village">
            <a:hlinkClick r:id="" action="ppaction://media"/>
            <a:extLst>
              <a:ext uri="{FF2B5EF4-FFF2-40B4-BE49-F238E27FC236}">
                <a16:creationId xmlns:a16="http://schemas.microsoft.com/office/drawing/2014/main" id="{65942F0D-DCAD-4053-9190-8F7839CC72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6028" y="137948"/>
            <a:ext cx="10834996" cy="6094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8D34E-6995-4E7B-9CA1-E91D32B72D48}"/>
              </a:ext>
            </a:extLst>
          </p:cNvPr>
          <p:cNvSpPr txBox="1"/>
          <p:nvPr/>
        </p:nvSpPr>
        <p:spPr>
          <a:xfrm>
            <a:off x="0" y="5649029"/>
            <a:ext cx="12192000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ro-RO" sz="2400" dirty="0">
                <a:solidFill>
                  <a:schemeClr val="bg1"/>
                </a:solidFill>
              </a:rPr>
              <a:t>Realizat</a:t>
            </a:r>
            <a:r>
              <a:rPr lang="en-IE" sz="2400" dirty="0">
                <a:solidFill>
                  <a:schemeClr val="bg1"/>
                </a:solidFill>
              </a:rPr>
              <a:t> de Restart+ </a:t>
            </a:r>
            <a:r>
              <a:rPr lang="en-IE" sz="2400" dirty="0" err="1">
                <a:solidFill>
                  <a:schemeClr val="bg1"/>
                </a:solidFill>
              </a:rPr>
              <a:t>România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acest</a:t>
            </a:r>
            <a:r>
              <a:rPr lang="en-IE" sz="2400" dirty="0">
                <a:solidFill>
                  <a:schemeClr val="bg1"/>
                </a:solidFill>
              </a:rPr>
              <a:t> videoclip </a:t>
            </a:r>
            <a:r>
              <a:rPr lang="ro-RO" sz="2400" dirty="0">
                <a:solidFill>
                  <a:schemeClr val="bg1"/>
                </a:solidFill>
              </a:rPr>
              <a:t>îl </a:t>
            </a:r>
            <a:r>
              <a:rPr lang="en-IE" sz="2400" dirty="0" err="1">
                <a:solidFill>
                  <a:schemeClr val="bg1"/>
                </a:solidFill>
              </a:rPr>
              <a:t>prezintă</a:t>
            </a:r>
            <a:r>
              <a:rPr lang="ro-RO" sz="2400" dirty="0">
                <a:solidFill>
                  <a:schemeClr val="bg1"/>
                </a:solidFill>
              </a:rPr>
              <a:t> pe cojocarul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Iliuta</a:t>
            </a:r>
            <a:r>
              <a:rPr lang="en-IE" sz="2400" dirty="0">
                <a:solidFill>
                  <a:schemeClr val="bg1"/>
                </a:solidFill>
              </a:rPr>
              <a:t> Ion din </a:t>
            </a:r>
            <a:r>
              <a:rPr lang="en-IE" sz="2400" dirty="0" err="1">
                <a:solidFill>
                  <a:schemeClr val="bg1"/>
                </a:solidFill>
              </a:rPr>
              <a:t>satul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Dolhesti</a:t>
            </a:r>
            <a:r>
              <a:rPr lang="en-IE" sz="2400" dirty="0">
                <a:solidFill>
                  <a:schemeClr val="bg1"/>
                </a:solidFill>
              </a:rPr>
              <a:t> care </a:t>
            </a:r>
            <a:r>
              <a:rPr lang="en-IE" sz="2400" dirty="0" err="1">
                <a:solidFill>
                  <a:schemeClr val="bg1"/>
                </a:solidFill>
              </a:rPr>
              <a:t>discută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despre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eforturile sale </a:t>
            </a:r>
            <a:r>
              <a:rPr lang="en-IE" sz="2400" dirty="0">
                <a:solidFill>
                  <a:schemeClr val="bg1"/>
                </a:solidFill>
              </a:rPr>
              <a:t>de a </a:t>
            </a:r>
            <a:r>
              <a:rPr lang="en-IE" sz="2400" dirty="0" err="1">
                <a:solidFill>
                  <a:schemeClr val="bg1"/>
                </a:solidFill>
              </a:rPr>
              <a:t>păstra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viață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croitoria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tradițională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despre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importanța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transmiterii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meșteșugurilor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tradiționale</a:t>
            </a:r>
            <a:r>
              <a:rPr lang="ro-RO" sz="2400" dirty="0">
                <a:solidFill>
                  <a:schemeClr val="bg1"/>
                </a:solidFill>
              </a:rPr>
              <a:t> către cei tineri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2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24FB1DC9-00A6-440F-8788-008ABD41AA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637183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4000" dirty="0">
                <a:solidFill>
                  <a:schemeClr val="bg1"/>
                </a:solidFill>
              </a:rPr>
              <a:t>STUD</a:t>
            </a:r>
            <a:r>
              <a:rPr lang="ro-RO" sz="4000" dirty="0">
                <a:solidFill>
                  <a:schemeClr val="bg1"/>
                </a:solidFill>
              </a:rPr>
              <a:t>IU 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ARIGNA - Odată o mină de cărbune .. Acum o experiență de turism comunitar premiată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618220" cy="3975101"/>
          </a:xfrm>
        </p:spPr>
        <p:txBody>
          <a:bodyPr/>
          <a:lstStyle/>
          <a:p>
            <a:r>
              <a:rPr lang="en-IE" b="1" i="0" dirty="0" err="1">
                <a:solidFill>
                  <a:srgbClr val="68BBAF"/>
                </a:solidFill>
                <a:effectLst/>
              </a:rPr>
              <a:t>Dezvoltarea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unui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proiect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de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patrimoniu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emblematic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și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premiat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în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Munții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Arigna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din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nordul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Roscommon,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Irlanda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a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fost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o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realizare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semnificativă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pentru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un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grup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comunitar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local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voluntar</a:t>
            </a:r>
            <a:r>
              <a:rPr lang="en-IE" b="1" i="0" dirty="0">
                <a:solidFill>
                  <a:srgbClr val="68BBAF"/>
                </a:solidFill>
                <a:effectLst/>
              </a:rPr>
              <a:t>.</a:t>
            </a:r>
          </a:p>
          <a:p>
            <a:endParaRPr lang="ro-RO" i="0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Cu o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moștenire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de 400 de ani de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exploatare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a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cărbunelui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zonă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închiderea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ultimei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mine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1990 a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fost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o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lovitură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uriașă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atât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din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punct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de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vedere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economic,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cât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și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social. La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închiderea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minelor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1990, 260 de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locuri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de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muncă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au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fost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pierdute</a:t>
            </a:r>
            <a:r>
              <a:rPr lang="ro-RO" dirty="0">
                <a:solidFill>
                  <a:schemeClr val="bg1">
                    <a:lumMod val="50000"/>
                  </a:schemeClr>
                </a:solidFill>
              </a:rPr>
              <a:t>, iar alte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200 de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locuri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de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muncă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directe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au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fost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pierdute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zonă</a:t>
            </a:r>
            <a:r>
              <a:rPr lang="ro-RO" i="0" dirty="0">
                <a:solidFill>
                  <a:schemeClr val="bg1">
                    <a:lumMod val="50000"/>
                  </a:schemeClr>
                </a:solidFill>
                <a:effectLst/>
              </a:rPr>
              <a:t>,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odată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cu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închiderea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centralei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locale.</a:t>
            </a:r>
          </a:p>
          <a:p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Efectul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imediat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al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acestor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închideri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a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generat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o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pierdere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termenii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de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astăzi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de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peste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10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milioane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EUR din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salariile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directe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în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mod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clar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acest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lucru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a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avut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un impact devastator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asupra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IE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economiei</a:t>
            </a:r>
            <a:r>
              <a:rPr lang="en-IE" i="0" dirty="0">
                <a:solidFill>
                  <a:schemeClr val="bg1">
                    <a:lumMod val="50000"/>
                  </a:schemeClr>
                </a:solidFill>
                <a:effectLst/>
              </a:rPr>
              <a:t> locale.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440283" y="365248"/>
            <a:ext cx="2049517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Diversificare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Economică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Patrimoniu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2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24FB1DC9-00A6-440F-8788-008ABD41AA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637183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4000" dirty="0">
                <a:solidFill>
                  <a:schemeClr val="bg1"/>
                </a:solidFill>
              </a:rPr>
              <a:t> STUD</a:t>
            </a:r>
            <a:r>
              <a:rPr lang="ro-RO" sz="4000" dirty="0">
                <a:solidFill>
                  <a:schemeClr val="bg1"/>
                </a:solidFill>
              </a:rPr>
              <a:t>IU 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ARIGNA - Odată o mină de cărbune .. Acum o experiență de turism comunitar premiată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618220" cy="4500259"/>
          </a:xfrm>
        </p:spPr>
        <p:txBody>
          <a:bodyPr/>
          <a:lstStyle/>
          <a:p>
            <a:r>
              <a:rPr lang="en-IE" b="0" i="0" dirty="0">
                <a:effectLst/>
              </a:rPr>
              <a:t>La </a:t>
            </a:r>
            <a:r>
              <a:rPr lang="en-IE" b="0" i="0" dirty="0" err="1">
                <a:effectLst/>
              </a:rPr>
              <a:t>sfârșitul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anului</a:t>
            </a:r>
            <a:r>
              <a:rPr lang="en-IE" b="0" i="0" dirty="0">
                <a:effectLst/>
              </a:rPr>
              <a:t> 1997, cu spirit </a:t>
            </a:r>
            <a:r>
              <a:rPr lang="en-IE" b="0" i="0" dirty="0" err="1">
                <a:effectLst/>
              </a:rPr>
              <a:t>antreprenorial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și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angajament</a:t>
            </a:r>
            <a:r>
              <a:rPr lang="en-IE" b="0" i="0" dirty="0">
                <a:effectLst/>
              </a:rPr>
              <a:t>,</a:t>
            </a:r>
            <a:r>
              <a:rPr lang="ro-RO" b="0" i="0" dirty="0">
                <a:effectLst/>
              </a:rPr>
              <a:t> s-a înființat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Arigna</a:t>
            </a:r>
            <a:r>
              <a:rPr lang="en-IE" b="0" i="0" dirty="0">
                <a:effectLst/>
              </a:rPr>
              <a:t> Energy Valley Company Ltd.</a:t>
            </a:r>
            <a:r>
              <a:rPr lang="ro-RO" b="0" i="0" dirty="0">
                <a:effectLst/>
              </a:rPr>
              <a:t>, o companie care are ca scop </a:t>
            </a:r>
            <a:r>
              <a:rPr lang="en-IE" b="0" i="0" dirty="0" err="1">
                <a:effectLst/>
              </a:rPr>
              <a:t>dezvoltarea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turismului</a:t>
            </a:r>
            <a:r>
              <a:rPr lang="en-IE" b="0" i="0" dirty="0">
                <a:effectLst/>
              </a:rPr>
              <a:t> de </a:t>
            </a:r>
            <a:r>
              <a:rPr lang="en-IE" b="0" i="0" dirty="0" err="1">
                <a:effectLst/>
              </a:rPr>
              <a:t>patrimoniu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și</a:t>
            </a:r>
            <a:r>
              <a:rPr lang="en-IE" b="0" i="0" dirty="0">
                <a:effectLst/>
              </a:rPr>
              <a:t> </a:t>
            </a:r>
            <a:r>
              <a:rPr lang="ro-RO" b="0" i="0" dirty="0">
                <a:effectLst/>
              </a:rPr>
              <a:t>realizarea de </a:t>
            </a:r>
            <a:r>
              <a:rPr lang="en-IE" b="0" i="0" dirty="0" err="1">
                <a:effectLst/>
              </a:rPr>
              <a:t>investiții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în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infrastructură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pentru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Arigna</a:t>
            </a:r>
            <a:r>
              <a:rPr lang="en-IE" b="0" i="0" dirty="0">
                <a:effectLst/>
              </a:rPr>
              <a:t> Mining Experience</a:t>
            </a:r>
            <a:r>
              <a:rPr lang="ro-RO" b="0" i="0" dirty="0">
                <a:effectLst/>
              </a:rPr>
              <a:t> – singurul centrupatrimonial de cărbune</a:t>
            </a:r>
            <a:r>
              <a:rPr lang="en-IE" b="0" i="0" dirty="0">
                <a:effectLst/>
              </a:rPr>
              <a:t>.</a:t>
            </a:r>
          </a:p>
          <a:p>
            <a:r>
              <a:rPr lang="en-IE" b="0" i="0" dirty="0" err="1">
                <a:effectLst/>
              </a:rPr>
              <a:t>Resursele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culturale</a:t>
            </a:r>
            <a:r>
              <a:rPr lang="en-IE" b="0" i="0" dirty="0">
                <a:effectLst/>
              </a:rPr>
              <a:t>, </a:t>
            </a:r>
            <a:r>
              <a:rPr lang="en-IE" b="0" i="0" dirty="0" err="1">
                <a:effectLst/>
              </a:rPr>
              <a:t>istorice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și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naturale</a:t>
            </a:r>
            <a:r>
              <a:rPr lang="en-IE" b="0" i="0" dirty="0">
                <a:effectLst/>
              </a:rPr>
              <a:t> ale </a:t>
            </a:r>
            <a:r>
              <a:rPr lang="en-IE" b="0" i="0" dirty="0" err="1">
                <a:effectLst/>
              </a:rPr>
              <a:t>unei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comunități</a:t>
            </a:r>
            <a:r>
              <a:rPr lang="en-IE" b="0" i="0" dirty="0">
                <a:effectLst/>
              </a:rPr>
              <a:t> sunt </a:t>
            </a:r>
            <a:r>
              <a:rPr lang="en-IE" b="0" i="0" dirty="0" err="1">
                <a:effectLst/>
              </a:rPr>
              <a:t>valoroase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și</a:t>
            </a:r>
            <a:r>
              <a:rPr lang="en-IE" b="0" i="0" dirty="0">
                <a:effectLst/>
              </a:rPr>
              <a:t> de </a:t>
            </a:r>
            <a:r>
              <a:rPr lang="en-IE" b="0" i="0" dirty="0" err="1">
                <a:effectLst/>
              </a:rPr>
              <a:t>neînlocuit</a:t>
            </a:r>
            <a:r>
              <a:rPr lang="en-IE" b="0" i="0" dirty="0">
                <a:effectLst/>
              </a:rPr>
              <a:t>. </a:t>
            </a:r>
            <a:r>
              <a:rPr lang="en-IE" b="0" i="0" dirty="0" err="1">
                <a:effectLst/>
              </a:rPr>
              <a:t>Investind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în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moștenirea</a:t>
            </a:r>
            <a:r>
              <a:rPr lang="en-IE" b="0" i="0" dirty="0">
                <a:effectLst/>
              </a:rPr>
              <a:t> lor </a:t>
            </a:r>
            <a:r>
              <a:rPr lang="en-IE" b="0" i="0" dirty="0" err="1">
                <a:effectLst/>
              </a:rPr>
              <a:t>industrială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și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energetică</a:t>
            </a:r>
            <a:r>
              <a:rPr lang="en-IE" b="0" i="0" dirty="0">
                <a:effectLst/>
              </a:rPr>
              <a:t>, zona </a:t>
            </a:r>
            <a:r>
              <a:rPr lang="en-IE" b="0" i="0" dirty="0" err="1">
                <a:effectLst/>
              </a:rPr>
              <a:t>Arigna</a:t>
            </a:r>
            <a:r>
              <a:rPr lang="en-IE" b="0" i="0" dirty="0">
                <a:effectLst/>
              </a:rPr>
              <a:t>, North Roscommon, </a:t>
            </a:r>
            <a:r>
              <a:rPr lang="ro-RO" b="0" i="0" dirty="0">
                <a:effectLst/>
              </a:rPr>
              <a:t>și-a </a:t>
            </a:r>
            <a:r>
              <a:rPr lang="en-IE" b="0" i="0" dirty="0" err="1">
                <a:effectLst/>
              </a:rPr>
              <a:t>consolida</a:t>
            </a:r>
            <a:r>
              <a:rPr lang="ro-RO" b="0" i="0" dirty="0">
                <a:effectLst/>
              </a:rPr>
              <a:t>t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identitatea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și</a:t>
            </a:r>
            <a:r>
              <a:rPr lang="en-IE" b="0" i="0" dirty="0">
                <a:effectLst/>
              </a:rPr>
              <a:t> a </a:t>
            </a:r>
            <a:r>
              <a:rPr lang="en-IE" b="0" i="0" dirty="0" err="1">
                <a:effectLst/>
              </a:rPr>
              <a:t>contribuit</a:t>
            </a:r>
            <a:r>
              <a:rPr lang="en-IE" b="0" i="0" dirty="0">
                <a:effectLst/>
              </a:rPr>
              <a:t> la </a:t>
            </a:r>
            <a:r>
              <a:rPr lang="en-IE" b="0" i="0" dirty="0" err="1">
                <a:effectLst/>
              </a:rPr>
              <a:t>conservarea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patrimoniului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său</a:t>
            </a:r>
            <a:r>
              <a:rPr lang="en-IE" b="0" i="0" dirty="0">
                <a:effectLst/>
              </a:rPr>
              <a:t> cultural.</a:t>
            </a:r>
            <a:endParaRPr lang="ro-RO" b="0" i="0" dirty="0">
              <a:effectLst/>
            </a:endParaRPr>
          </a:p>
          <a:p>
            <a:r>
              <a:rPr lang="ro-RO" b="0" i="0" dirty="0">
                <a:effectLst/>
              </a:rPr>
              <a:t>Așadar, </a:t>
            </a:r>
            <a:r>
              <a:rPr lang="en-IE" b="0" i="0" dirty="0" err="1">
                <a:effectLst/>
              </a:rPr>
              <a:t>Arigna</a:t>
            </a:r>
            <a:r>
              <a:rPr lang="en-IE" b="0" i="0" dirty="0">
                <a:effectLst/>
              </a:rPr>
              <a:t> Mining Experience </a:t>
            </a:r>
            <a:r>
              <a:rPr lang="en-IE" b="0" i="0" dirty="0" err="1">
                <a:effectLst/>
              </a:rPr>
              <a:t>oferă</a:t>
            </a:r>
            <a:r>
              <a:rPr lang="en-IE" b="0" i="0" dirty="0">
                <a:effectLst/>
              </a:rPr>
              <a:t> o </a:t>
            </a:r>
            <a:r>
              <a:rPr lang="en-IE" b="0" i="0" dirty="0" err="1">
                <a:effectLst/>
              </a:rPr>
              <a:t>experiență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autentică</a:t>
            </a:r>
            <a:r>
              <a:rPr lang="en-IE" b="0" i="0" dirty="0">
                <a:effectLst/>
              </a:rPr>
              <a:t> de </a:t>
            </a:r>
            <a:r>
              <a:rPr lang="en-IE" b="0" i="0" dirty="0" err="1">
                <a:effectLst/>
              </a:rPr>
              <a:t>învățare</a:t>
            </a:r>
            <a:r>
              <a:rPr lang="en-IE" b="0" i="0" dirty="0">
                <a:effectLst/>
              </a:rPr>
              <a:t> a </a:t>
            </a:r>
            <a:r>
              <a:rPr lang="en-IE" b="0" i="0" dirty="0" err="1">
                <a:effectLst/>
              </a:rPr>
              <a:t>vizitatorilor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și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stimulează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veniturile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necesare</a:t>
            </a:r>
            <a:r>
              <a:rPr lang="en-IE" b="0" i="0" dirty="0">
                <a:effectLst/>
              </a:rPr>
              <a:t> la </a:t>
            </a:r>
            <a:r>
              <a:rPr lang="en-IE" b="0" i="0" dirty="0" err="1">
                <a:effectLst/>
              </a:rPr>
              <a:t>nivel</a:t>
            </a:r>
            <a:r>
              <a:rPr lang="en-IE" b="0" i="0" dirty="0">
                <a:effectLst/>
              </a:rPr>
              <a:t> local din </a:t>
            </a:r>
            <a:r>
              <a:rPr lang="en-IE" b="0" i="0" dirty="0" err="1">
                <a:effectLst/>
              </a:rPr>
              <a:t>bogatele</a:t>
            </a:r>
            <a:r>
              <a:rPr lang="en-IE" b="0" i="0" dirty="0">
                <a:effectLst/>
              </a:rPr>
              <a:t> sale </a:t>
            </a:r>
            <a:r>
              <a:rPr lang="en-IE" b="0" i="0" dirty="0" err="1">
                <a:effectLst/>
              </a:rPr>
              <a:t>resurse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culturale</a:t>
            </a:r>
            <a:r>
              <a:rPr lang="en-IE" b="0" i="0" dirty="0">
                <a:effectLst/>
              </a:rPr>
              <a:t> </a:t>
            </a:r>
            <a:r>
              <a:rPr lang="en-IE" b="0" i="0" dirty="0" err="1">
                <a:effectLst/>
              </a:rPr>
              <a:t>și</a:t>
            </a:r>
            <a:r>
              <a:rPr lang="en-IE" b="0" i="0" dirty="0">
                <a:effectLst/>
              </a:rPr>
              <a:t> de </a:t>
            </a:r>
            <a:r>
              <a:rPr lang="en-IE" b="0" i="0" dirty="0" err="1">
                <a:effectLst/>
              </a:rPr>
              <a:t>patrimoniu</a:t>
            </a:r>
            <a:r>
              <a:rPr lang="en-IE" b="0" i="0" dirty="0">
                <a:effectLst/>
              </a:rPr>
              <a:t>.</a:t>
            </a:r>
            <a:endParaRPr lang="ro-RO" b="0" i="0" dirty="0">
              <a:effectLst/>
            </a:endParaRPr>
          </a:p>
          <a:p>
            <a:endParaRPr lang="ro-RO" b="0" i="0" dirty="0">
              <a:effectLst/>
            </a:endParaRPr>
          </a:p>
          <a:p>
            <a:r>
              <a:rPr lang="ro-RO" dirty="0">
                <a:solidFill>
                  <a:srgbClr val="7F4182"/>
                </a:solidFill>
              </a:rPr>
              <a:t>AFLAȚI MAI MULTE</a:t>
            </a:r>
            <a:r>
              <a:rPr lang="en-IE" dirty="0">
                <a:solidFill>
                  <a:srgbClr val="7F4182"/>
                </a:solidFill>
              </a:rPr>
              <a:t>: </a:t>
            </a:r>
            <a:r>
              <a:rPr lang="en-IE" dirty="0">
                <a:hlinkClick r:id="rId4"/>
              </a:rPr>
              <a:t>www.arignaminingexperience.ie</a:t>
            </a:r>
            <a:r>
              <a:rPr lang="en-IE" dirty="0"/>
              <a:t>  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ECA37-78DB-4AB9-A2FF-C30D1A94BDCC}"/>
              </a:ext>
            </a:extLst>
          </p:cNvPr>
          <p:cNvSpPr txBox="1"/>
          <p:nvPr/>
        </p:nvSpPr>
        <p:spPr>
          <a:xfrm>
            <a:off x="440283" y="365248"/>
            <a:ext cx="2049517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Diversificare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Economică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Patrimoniu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85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170" y="753163"/>
            <a:ext cx="7407087" cy="1249026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Tehnologie</a:t>
            </a:r>
            <a:r>
              <a:rPr lang="en-IE" dirty="0">
                <a:solidFill>
                  <a:schemeClr val="bg1"/>
                </a:solidFill>
              </a:rPr>
              <a:t> care </a:t>
            </a:r>
            <a:r>
              <a:rPr lang="en-IE" dirty="0" err="1">
                <a:solidFill>
                  <a:schemeClr val="bg1"/>
                </a:solidFill>
              </a:rPr>
              <a:t>să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permită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dezvoltarea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orașe</a:t>
            </a:r>
            <a:r>
              <a:rPr lang="ro-RO" dirty="0">
                <a:solidFill>
                  <a:schemeClr val="bg1"/>
                </a:solidFill>
              </a:rPr>
              <a:t>lor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a </a:t>
            </a:r>
            <a:r>
              <a:rPr lang="en-IE" dirty="0">
                <a:solidFill>
                  <a:schemeClr val="bg1"/>
                </a:solidFill>
              </a:rPr>
              <a:t>sate</a:t>
            </a:r>
            <a:r>
              <a:rPr lang="ro-RO" dirty="0">
                <a:solidFill>
                  <a:schemeClr val="bg1"/>
                </a:solidFill>
              </a:rPr>
              <a:t>lor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inteligente </a:t>
            </a:r>
            <a:r>
              <a:rPr lang="en-IE" dirty="0">
                <a:solidFill>
                  <a:schemeClr val="bg1"/>
                </a:solidFill>
              </a:rPr>
              <a:t>din </a:t>
            </a:r>
            <a:r>
              <a:rPr lang="en-IE" dirty="0" err="1">
                <a:solidFill>
                  <a:schemeClr val="bg1"/>
                </a:solidFill>
              </a:rPr>
              <a:t>punct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vedere</a:t>
            </a:r>
            <a:r>
              <a:rPr lang="en-IE" dirty="0">
                <a:solidFill>
                  <a:schemeClr val="bg1"/>
                </a:solidFill>
              </a:rPr>
              <a:t> economic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7" y="2129736"/>
            <a:ext cx="7174626" cy="3975101"/>
          </a:xfrm>
        </p:spPr>
        <p:txBody>
          <a:bodyPr/>
          <a:lstStyle/>
          <a:p>
            <a:pPr algn="just"/>
            <a:r>
              <a:rPr lang="en-IE" dirty="0"/>
              <a:t>De-a </a:t>
            </a:r>
            <a:r>
              <a:rPr lang="en-IE" dirty="0" err="1"/>
              <a:t>lungul</a:t>
            </a:r>
            <a:r>
              <a:rPr lang="en-IE" dirty="0"/>
              <a:t> </a:t>
            </a:r>
            <a:r>
              <a:rPr lang="en-IE" dirty="0" err="1"/>
              <a:t>anilor</a:t>
            </a:r>
            <a:r>
              <a:rPr lang="en-IE" dirty="0"/>
              <a:t>, </a:t>
            </a:r>
            <a:r>
              <a:rPr lang="en-IE" dirty="0" err="1"/>
              <a:t>tehnologia</a:t>
            </a:r>
            <a:r>
              <a:rPr lang="en-IE" dirty="0"/>
              <a:t> a </a:t>
            </a:r>
            <a:r>
              <a:rPr lang="en-IE" dirty="0" err="1"/>
              <a:t>revoluționat</a:t>
            </a:r>
            <a:r>
              <a:rPr lang="en-IE" dirty="0"/>
              <a:t> </a:t>
            </a:r>
            <a:r>
              <a:rPr lang="en-IE" dirty="0" err="1"/>
              <a:t>lumea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viața</a:t>
            </a:r>
            <a:r>
              <a:rPr lang="en-IE" dirty="0"/>
              <a:t> de </a:t>
            </a:r>
            <a:r>
              <a:rPr lang="en-IE" dirty="0" err="1"/>
              <a:t>zi</a:t>
            </a:r>
            <a:r>
              <a:rPr lang="en-IE" dirty="0"/>
              <a:t> cu </a:t>
            </a:r>
            <a:r>
              <a:rPr lang="en-IE" dirty="0" err="1"/>
              <a:t>zi</a:t>
            </a:r>
            <a:r>
              <a:rPr lang="en-IE" dirty="0"/>
              <a:t>. </a:t>
            </a:r>
            <a:r>
              <a:rPr lang="en-IE" dirty="0" err="1"/>
              <a:t>Strategia</a:t>
            </a:r>
            <a:r>
              <a:rPr lang="en-IE" dirty="0"/>
              <a:t> </a:t>
            </a:r>
            <a:r>
              <a:rPr lang="en-IE" dirty="0" err="1"/>
              <a:t>digitală</a:t>
            </a:r>
            <a:r>
              <a:rPr lang="en-IE" dirty="0"/>
              <a:t> a UE </a:t>
            </a:r>
            <a:r>
              <a:rPr lang="en-IE" dirty="0" err="1"/>
              <a:t>își</a:t>
            </a:r>
            <a:r>
              <a:rPr lang="en-IE" dirty="0"/>
              <a:t> </a:t>
            </a:r>
            <a:r>
              <a:rPr lang="en-IE" dirty="0" err="1"/>
              <a:t>propune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facă</a:t>
            </a:r>
            <a:r>
              <a:rPr lang="en-IE" dirty="0"/>
              <a:t> </a:t>
            </a:r>
            <a:r>
              <a:rPr lang="en-IE" dirty="0" err="1"/>
              <a:t>această</a:t>
            </a:r>
            <a:r>
              <a:rPr lang="en-IE" dirty="0"/>
              <a:t> </a:t>
            </a:r>
            <a:r>
              <a:rPr lang="en-IE" dirty="0" err="1"/>
              <a:t>transformare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funcționeze</a:t>
            </a:r>
            <a:r>
              <a:rPr lang="en-IE" dirty="0"/>
              <a:t> </a:t>
            </a:r>
            <a:r>
              <a:rPr lang="ro-RO" dirty="0"/>
              <a:t>atât pentru</a:t>
            </a:r>
            <a:r>
              <a:rPr lang="en-IE" dirty="0"/>
              <a:t> </a:t>
            </a:r>
            <a:r>
              <a:rPr lang="en-IE" dirty="0" err="1"/>
              <a:t>oameni</a:t>
            </a:r>
            <a:r>
              <a:rPr lang="en-IE" dirty="0"/>
              <a:t> </a:t>
            </a:r>
            <a:r>
              <a:rPr lang="ro-RO" dirty="0"/>
              <a:t>cât </a:t>
            </a:r>
            <a:r>
              <a:rPr lang="en-IE" dirty="0" err="1"/>
              <a:t>și</a:t>
            </a:r>
            <a:r>
              <a:rPr lang="ro-RO" dirty="0"/>
              <a:t> pentru</a:t>
            </a:r>
            <a:r>
              <a:rPr lang="en-IE" dirty="0"/>
              <a:t> </a:t>
            </a:r>
            <a:r>
              <a:rPr lang="en-IE" dirty="0" err="1"/>
              <a:t>întreprinderi</a:t>
            </a:r>
            <a:r>
              <a:rPr lang="ro-RO" dirty="0"/>
              <a:t>,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are ca </a:t>
            </a:r>
            <a:r>
              <a:rPr lang="en-IE" dirty="0" err="1"/>
              <a:t>bază</a:t>
            </a:r>
            <a:r>
              <a:rPr lang="en-IE" dirty="0"/>
              <a:t> </a:t>
            </a:r>
            <a:r>
              <a:rPr lang="en-IE" dirty="0" err="1"/>
              <a:t>durabilitatea</a:t>
            </a:r>
            <a:r>
              <a:rPr lang="ro-RO" dirty="0"/>
              <a:t> –</a:t>
            </a:r>
            <a:r>
              <a:rPr lang="en-IE" dirty="0"/>
              <a:t> </a:t>
            </a:r>
            <a:r>
              <a:rPr lang="ro-RO" dirty="0"/>
              <a:t>adică </a:t>
            </a:r>
            <a:r>
              <a:rPr lang="en-IE" dirty="0"/>
              <a:t>o </a:t>
            </a:r>
            <a:r>
              <a:rPr lang="en-IE" dirty="0" err="1"/>
              <a:t>Europă</a:t>
            </a:r>
            <a:r>
              <a:rPr lang="en-IE" dirty="0"/>
              <a:t> </a:t>
            </a:r>
            <a:r>
              <a:rPr lang="en-IE" dirty="0" err="1"/>
              <a:t>neutră</a:t>
            </a:r>
            <a:r>
              <a:rPr lang="en-IE" dirty="0"/>
              <a:t> din </a:t>
            </a:r>
            <a:r>
              <a:rPr lang="en-IE" dirty="0" err="1"/>
              <a:t>punct</a:t>
            </a:r>
            <a:r>
              <a:rPr lang="en-IE" dirty="0"/>
              <a:t> de </a:t>
            </a:r>
            <a:r>
              <a:rPr lang="en-IE" dirty="0" err="1"/>
              <a:t>vedere</a:t>
            </a:r>
            <a:r>
              <a:rPr lang="en-IE" dirty="0"/>
              <a:t> climatic </a:t>
            </a:r>
            <a:r>
              <a:rPr lang="en-IE" dirty="0" err="1"/>
              <a:t>până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2050.</a:t>
            </a:r>
          </a:p>
          <a:p>
            <a:pPr algn="just"/>
            <a:r>
              <a:rPr lang="en-IE" dirty="0" err="1"/>
              <a:t>Schimbările</a:t>
            </a:r>
            <a:r>
              <a:rPr lang="en-IE" dirty="0"/>
              <a:t> </a:t>
            </a:r>
            <a:r>
              <a:rPr lang="en-IE" dirty="0" err="1"/>
              <a:t>tehnologice</a:t>
            </a:r>
            <a:r>
              <a:rPr lang="en-IE" dirty="0"/>
              <a:t> </a:t>
            </a:r>
            <a:r>
              <a:rPr lang="ro-RO" dirty="0"/>
              <a:t>joacă</a:t>
            </a:r>
            <a:r>
              <a:rPr lang="en-IE" dirty="0"/>
              <a:t> un </a:t>
            </a:r>
            <a:r>
              <a:rPr lang="en-IE" dirty="0" err="1"/>
              <a:t>rol</a:t>
            </a:r>
            <a:r>
              <a:rPr lang="en-IE" dirty="0"/>
              <a:t> </a:t>
            </a:r>
            <a:r>
              <a:rPr lang="en-IE" dirty="0" err="1"/>
              <a:t>imens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ro-RO" dirty="0"/>
              <a:t>,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ceea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privește</a:t>
            </a:r>
            <a:r>
              <a:rPr lang="en-IE" dirty="0"/>
              <a:t> </a:t>
            </a:r>
            <a:r>
              <a:rPr lang="en-IE" dirty="0" err="1"/>
              <a:t>reciclarea</a:t>
            </a:r>
            <a:r>
              <a:rPr lang="en-IE" dirty="0"/>
              <a:t>, </a:t>
            </a:r>
            <a:r>
              <a:rPr lang="en-IE" dirty="0" err="1"/>
              <a:t>minimizarea</a:t>
            </a:r>
            <a:r>
              <a:rPr lang="en-IE" dirty="0"/>
              <a:t> </a:t>
            </a:r>
            <a:r>
              <a:rPr lang="en-IE" dirty="0" err="1"/>
              <a:t>deșeurilor</a:t>
            </a:r>
            <a:r>
              <a:rPr lang="en-IE" dirty="0"/>
              <a:t>, </a:t>
            </a:r>
            <a:r>
              <a:rPr lang="en-IE" dirty="0" err="1"/>
              <a:t>înlocuirea</a:t>
            </a:r>
            <a:r>
              <a:rPr lang="en-IE" dirty="0"/>
              <a:t> </a:t>
            </a:r>
            <a:r>
              <a:rPr lang="en-IE" dirty="0" err="1"/>
              <a:t>materialelor</a:t>
            </a:r>
            <a:r>
              <a:rPr lang="en-IE" dirty="0"/>
              <a:t>, </a:t>
            </a:r>
            <a:r>
              <a:rPr lang="en-IE" dirty="0" err="1"/>
              <a:t>schimbarea</a:t>
            </a:r>
            <a:r>
              <a:rPr lang="en-IE" dirty="0"/>
              <a:t> </a:t>
            </a:r>
            <a:r>
              <a:rPr lang="en-IE" dirty="0" err="1"/>
              <a:t>proceselor</a:t>
            </a:r>
            <a:r>
              <a:rPr lang="en-IE" dirty="0"/>
              <a:t> de </a:t>
            </a:r>
            <a:r>
              <a:rPr lang="en-IE" dirty="0" err="1"/>
              <a:t>producție</a:t>
            </a:r>
            <a:r>
              <a:rPr lang="en-IE" dirty="0"/>
              <a:t>, </a:t>
            </a:r>
            <a:r>
              <a:rPr lang="en-IE" dirty="0" err="1"/>
              <a:t>controlul</a:t>
            </a:r>
            <a:r>
              <a:rPr lang="en-IE" dirty="0"/>
              <a:t> </a:t>
            </a:r>
            <a:r>
              <a:rPr lang="en-IE" dirty="0" err="1"/>
              <a:t>poluării</a:t>
            </a:r>
            <a:r>
              <a:rPr lang="en-IE" dirty="0"/>
              <a:t>, </a:t>
            </a:r>
            <a:r>
              <a:rPr lang="en-IE" dirty="0" err="1"/>
              <a:t>utilizarea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eficientă</a:t>
            </a:r>
            <a:r>
              <a:rPr lang="en-IE" dirty="0"/>
              <a:t> a </a:t>
            </a:r>
            <a:r>
              <a:rPr lang="en-IE" dirty="0" err="1"/>
              <a:t>resurselor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, de </a:t>
            </a:r>
            <a:r>
              <a:rPr lang="en-IE" dirty="0" err="1"/>
              <a:t>asemenea</a:t>
            </a:r>
            <a:r>
              <a:rPr lang="en-IE" dirty="0"/>
              <a:t>, </a:t>
            </a:r>
            <a:r>
              <a:rPr lang="en-IE" dirty="0" err="1"/>
              <a:t>inspirarea</a:t>
            </a:r>
            <a:r>
              <a:rPr lang="en-IE" dirty="0"/>
              <a:t> </a:t>
            </a:r>
            <a:r>
              <a:rPr lang="en-IE" dirty="0" err="1"/>
              <a:t>unor</a:t>
            </a:r>
            <a:r>
              <a:rPr lang="en-IE" dirty="0"/>
              <a:t> </a:t>
            </a:r>
            <a:r>
              <a:rPr lang="en-IE" dirty="0" err="1"/>
              <a:t>noi</a:t>
            </a:r>
            <a:r>
              <a:rPr lang="en-IE" dirty="0"/>
              <a:t> </a:t>
            </a:r>
            <a:r>
              <a:rPr lang="en-IE" dirty="0" err="1"/>
              <a:t>moduri</a:t>
            </a:r>
            <a:r>
              <a:rPr lang="en-IE" dirty="0"/>
              <a:t> de </a:t>
            </a:r>
            <a:r>
              <a:rPr lang="en-IE" dirty="0" err="1"/>
              <a:t>lucru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de </a:t>
            </a:r>
            <a:r>
              <a:rPr lang="en-IE" dirty="0" err="1"/>
              <a:t>viață</a:t>
            </a:r>
            <a:endParaRPr lang="en-IE" dirty="0"/>
          </a:p>
        </p:txBody>
      </p:sp>
      <p:pic>
        <p:nvPicPr>
          <p:cNvPr id="14" name="Picture 13" descr="A picture containing kite, blue&#10;&#10;Description automatically generated">
            <a:extLst>
              <a:ext uri="{FF2B5EF4-FFF2-40B4-BE49-F238E27FC236}">
                <a16:creationId xmlns:a16="http://schemas.microsoft.com/office/drawing/2014/main" id="{E94DCCD7-7231-4975-BFA0-DEF959248F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9257" y="390201"/>
            <a:ext cx="4241727" cy="2829199"/>
          </a:xfrm>
          <a:prstGeom prst="rect">
            <a:avLst/>
          </a:prstGeom>
        </p:spPr>
      </p:pic>
      <p:pic>
        <p:nvPicPr>
          <p:cNvPr id="17" name="Picture 16" descr="A picture containing map, outdoor, text, group&#10;&#10;Description automatically generated">
            <a:extLst>
              <a:ext uri="{FF2B5EF4-FFF2-40B4-BE49-F238E27FC236}">
                <a16:creationId xmlns:a16="http://schemas.microsoft.com/office/drawing/2014/main" id="{6AB0F831-1A14-48F6-8594-E8C5FD73D1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56630" y="3313385"/>
            <a:ext cx="4335370" cy="29437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100012-DBB0-400A-843F-200DCE686C67}"/>
              </a:ext>
            </a:extLst>
          </p:cNvPr>
          <p:cNvSpPr txBox="1"/>
          <p:nvPr/>
        </p:nvSpPr>
        <p:spPr>
          <a:xfrm>
            <a:off x="5129048" y="6943334"/>
            <a:ext cx="6017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5" tooltip="https://medium.com/inovatink/improved-smart-waste-management-for-smart-city-7387a11f6204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6" tooltip="https://creativecommons.org/licenses/by/3.0/"/>
              </a:rPr>
              <a:t>CC BY</a:t>
            </a:r>
            <a:endParaRPr lang="en-IE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D3FA25-DF2C-4927-897A-B1C3082B4604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95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cene, water, boat, pier&#10;&#10;Description automatically generated">
            <a:extLst>
              <a:ext uri="{FF2B5EF4-FFF2-40B4-BE49-F238E27FC236}">
                <a16:creationId xmlns:a16="http://schemas.microsoft.com/office/drawing/2014/main" id="{5D2E2705-BA02-4A06-B005-366AC8E01F1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B909B-43F0-4879-AA5B-CF3F85FED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666" y="675790"/>
            <a:ext cx="5729583" cy="697353"/>
          </a:xfrm>
        </p:spPr>
        <p:txBody>
          <a:bodyPr/>
          <a:lstStyle/>
          <a:p>
            <a:r>
              <a:rPr lang="ro-RO" dirty="0">
                <a:solidFill>
                  <a:srgbClr val="68BBAF"/>
                </a:solidFill>
              </a:rPr>
              <a:t>Orașe Inteligente Europene</a:t>
            </a:r>
            <a:endParaRPr lang="en-IE" dirty="0">
              <a:solidFill>
                <a:srgbClr val="68BBA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E0911-2C00-4EDD-BC90-8AC1EC6F98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372" y="1603098"/>
            <a:ext cx="7254880" cy="3975101"/>
          </a:xfrm>
        </p:spPr>
        <p:txBody>
          <a:bodyPr/>
          <a:lstStyle/>
          <a:p>
            <a:r>
              <a:rPr lang="en-IE" dirty="0" err="1"/>
              <a:t>Comisia</a:t>
            </a:r>
            <a:r>
              <a:rPr lang="en-IE" dirty="0"/>
              <a:t> </a:t>
            </a:r>
            <a:r>
              <a:rPr lang="en-IE" dirty="0" err="1"/>
              <a:t>Europeană</a:t>
            </a:r>
            <a:r>
              <a:rPr lang="en-IE" dirty="0"/>
              <a:t> </a:t>
            </a:r>
            <a:r>
              <a:rPr lang="en-IE" dirty="0" err="1"/>
              <a:t>definește</a:t>
            </a:r>
            <a:r>
              <a:rPr lang="en-IE" dirty="0"/>
              <a:t> </a:t>
            </a:r>
            <a:r>
              <a:rPr lang="en-IE" dirty="0" err="1"/>
              <a:t>orașele</a:t>
            </a:r>
            <a:r>
              <a:rPr lang="en-IE" dirty="0"/>
              <a:t> </a:t>
            </a:r>
            <a:r>
              <a:rPr lang="en-IE" dirty="0" err="1"/>
              <a:t>inteligente</a:t>
            </a:r>
            <a:r>
              <a:rPr lang="en-IE" dirty="0"/>
              <a:t> ca </a:t>
            </a:r>
            <a:r>
              <a:rPr lang="en-IE" dirty="0" err="1"/>
              <a:t>fiind</a:t>
            </a:r>
            <a:r>
              <a:rPr lang="en-IE" dirty="0"/>
              <a:t> </a:t>
            </a:r>
            <a:r>
              <a:rPr lang="en-IE" dirty="0" err="1"/>
              <a:t>locuri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rețelele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serviciile</a:t>
            </a:r>
            <a:r>
              <a:rPr lang="en-IE" dirty="0"/>
              <a:t> </a:t>
            </a:r>
            <a:r>
              <a:rPr lang="en-IE" dirty="0" err="1"/>
              <a:t>tradiționale</a:t>
            </a:r>
            <a:r>
              <a:rPr lang="en-IE" dirty="0"/>
              <a:t> sunt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eficiente</a:t>
            </a:r>
            <a:r>
              <a:rPr lang="ro-RO" dirty="0"/>
              <a:t>,</a:t>
            </a:r>
            <a:r>
              <a:rPr lang="en-IE" dirty="0"/>
              <a:t>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utilizarea</a:t>
            </a:r>
            <a:r>
              <a:rPr lang="en-IE" dirty="0"/>
              <a:t> </a:t>
            </a:r>
            <a:r>
              <a:rPr lang="en-IE" dirty="0" err="1"/>
              <a:t>tehnologiilor</a:t>
            </a:r>
            <a:r>
              <a:rPr lang="en-IE" dirty="0"/>
              <a:t> </a:t>
            </a:r>
            <a:r>
              <a:rPr lang="en-IE" dirty="0" err="1"/>
              <a:t>digitale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de </a:t>
            </a:r>
            <a:r>
              <a:rPr lang="en-IE" dirty="0" err="1"/>
              <a:t>telecomunicații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beneficiul</a:t>
            </a:r>
            <a:r>
              <a:rPr lang="en-IE" dirty="0"/>
              <a:t> </a:t>
            </a:r>
            <a:r>
              <a:rPr lang="en-IE" dirty="0" err="1"/>
              <a:t>locuitorilor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al </a:t>
            </a:r>
            <a:r>
              <a:rPr lang="en-IE" dirty="0" err="1"/>
              <a:t>întreprinderilor</a:t>
            </a:r>
            <a:r>
              <a:rPr lang="en-IE" dirty="0"/>
              <a:t> sale.</a:t>
            </a:r>
          </a:p>
          <a:p>
            <a:r>
              <a:rPr lang="en-IE" dirty="0"/>
              <a:t>Un </a:t>
            </a:r>
            <a:r>
              <a:rPr lang="en-IE" dirty="0" err="1"/>
              <a:t>oraș</a:t>
            </a:r>
            <a:r>
              <a:rPr lang="en-IE" dirty="0"/>
              <a:t> </a:t>
            </a:r>
            <a:r>
              <a:rPr lang="en-IE" dirty="0" err="1"/>
              <a:t>inteligent</a:t>
            </a:r>
            <a:r>
              <a:rPr lang="en-IE" dirty="0"/>
              <a:t> </a:t>
            </a:r>
            <a:r>
              <a:rPr lang="en-IE" dirty="0" err="1"/>
              <a:t>utiliz</a:t>
            </a:r>
            <a:r>
              <a:rPr lang="ro-RO" dirty="0"/>
              <a:t>ează</a:t>
            </a:r>
            <a:r>
              <a:rPr lang="en-IE" dirty="0"/>
              <a:t> </a:t>
            </a:r>
            <a:r>
              <a:rPr lang="en-IE" dirty="0" err="1"/>
              <a:t>tehnologiil</a:t>
            </a:r>
            <a:r>
              <a:rPr lang="ro-RO" dirty="0"/>
              <a:t>e</a:t>
            </a:r>
            <a:r>
              <a:rPr lang="en-IE" dirty="0"/>
              <a:t> </a:t>
            </a:r>
            <a:r>
              <a:rPr lang="en-IE" dirty="0" err="1"/>
              <a:t>informației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comunicațiilor</a:t>
            </a:r>
            <a:r>
              <a:rPr lang="en-IE" dirty="0"/>
              <a:t> (TIC) </a:t>
            </a:r>
            <a:r>
              <a:rPr lang="en-IE" dirty="0" err="1"/>
              <a:t>pentru</a:t>
            </a:r>
            <a:r>
              <a:rPr lang="en-IE" dirty="0"/>
              <a:t> o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bună</a:t>
            </a:r>
            <a:r>
              <a:rPr lang="en-IE" dirty="0"/>
              <a:t> </a:t>
            </a:r>
            <a:r>
              <a:rPr lang="en-IE" dirty="0" err="1"/>
              <a:t>utilizare</a:t>
            </a:r>
            <a:r>
              <a:rPr lang="en-IE" dirty="0"/>
              <a:t> a </a:t>
            </a:r>
            <a:r>
              <a:rPr lang="en-IE" dirty="0" err="1"/>
              <a:t>resurselor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puține</a:t>
            </a:r>
            <a:r>
              <a:rPr lang="en-IE" dirty="0"/>
              <a:t> </a:t>
            </a:r>
            <a:r>
              <a:rPr lang="en-IE" dirty="0" err="1"/>
              <a:t>emisii</a:t>
            </a:r>
            <a:r>
              <a:rPr lang="en-IE" dirty="0"/>
              <a:t>. </a:t>
            </a:r>
            <a:r>
              <a:rPr lang="ro-RO" dirty="0"/>
              <a:t>De asemenea,  deține </a:t>
            </a:r>
            <a:r>
              <a:rPr lang="en-IE" dirty="0" err="1"/>
              <a:t>rețele</a:t>
            </a:r>
            <a:r>
              <a:rPr lang="en-IE" dirty="0"/>
              <a:t> de transport urban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inteligente</a:t>
            </a:r>
            <a:r>
              <a:rPr lang="en-IE" dirty="0"/>
              <a:t>, </a:t>
            </a:r>
            <a:r>
              <a:rPr lang="en-IE" dirty="0" err="1"/>
              <a:t>instalații</a:t>
            </a:r>
            <a:r>
              <a:rPr lang="en-IE" dirty="0"/>
              <a:t> de </a:t>
            </a:r>
            <a:r>
              <a:rPr lang="en-IE" dirty="0" err="1"/>
              <a:t>alimentare</a:t>
            </a:r>
            <a:r>
              <a:rPr lang="en-IE" dirty="0"/>
              <a:t> cu </a:t>
            </a:r>
            <a:r>
              <a:rPr lang="en-IE" dirty="0" err="1"/>
              <a:t>apă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de </a:t>
            </a:r>
            <a:r>
              <a:rPr lang="en-IE" dirty="0" err="1"/>
              <a:t>eliminare</a:t>
            </a:r>
            <a:r>
              <a:rPr lang="en-IE" dirty="0"/>
              <a:t> a </a:t>
            </a:r>
            <a:r>
              <a:rPr lang="en-IE" dirty="0" err="1"/>
              <a:t>deșeurilor</a:t>
            </a:r>
            <a:r>
              <a:rPr lang="en-IE" dirty="0"/>
              <a:t> </a:t>
            </a:r>
            <a:r>
              <a:rPr lang="en-IE" dirty="0" err="1"/>
              <a:t>îmbunătățite</a:t>
            </a:r>
            <a:r>
              <a:rPr lang="ro-RO" dirty="0"/>
              <a:t>,</a:t>
            </a:r>
            <a:r>
              <a:rPr lang="en-IE" dirty="0"/>
              <a:t> </a:t>
            </a:r>
            <a:r>
              <a:rPr lang="en-IE" dirty="0" err="1"/>
              <a:t>modalități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eficiente</a:t>
            </a:r>
            <a:r>
              <a:rPr lang="en-IE" dirty="0"/>
              <a:t> de </a:t>
            </a:r>
            <a:r>
              <a:rPr lang="en-IE" dirty="0" err="1"/>
              <a:t>iluminare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încălzire</a:t>
            </a:r>
            <a:r>
              <a:rPr lang="en-IE" dirty="0"/>
              <a:t> a </a:t>
            </a:r>
            <a:r>
              <a:rPr lang="en-IE" dirty="0" err="1"/>
              <a:t>clădirilor</a:t>
            </a:r>
            <a:r>
              <a:rPr lang="ro-RO" dirty="0"/>
              <a:t>,</a:t>
            </a:r>
            <a:r>
              <a:rPr lang="en-IE" dirty="0"/>
              <a:t> </a:t>
            </a:r>
            <a:r>
              <a:rPr lang="en-IE" dirty="0" err="1"/>
              <a:t>administrație</a:t>
            </a:r>
            <a:r>
              <a:rPr lang="en-IE" dirty="0"/>
              <a:t> a </a:t>
            </a:r>
            <a:r>
              <a:rPr lang="en-IE" dirty="0" err="1"/>
              <a:t>orașului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interactivă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receptivă</a:t>
            </a:r>
            <a:r>
              <a:rPr lang="en-IE" dirty="0"/>
              <a:t>, </a:t>
            </a:r>
            <a:r>
              <a:rPr lang="en-IE" dirty="0" err="1"/>
              <a:t>spații</a:t>
            </a:r>
            <a:r>
              <a:rPr lang="en-IE" dirty="0"/>
              <a:t> </a:t>
            </a:r>
            <a:r>
              <a:rPr lang="en-IE" dirty="0" err="1"/>
              <a:t>publice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sigure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satisfacerea</a:t>
            </a:r>
            <a:r>
              <a:rPr lang="en-IE" dirty="0"/>
              <a:t> </a:t>
            </a:r>
            <a:r>
              <a:rPr lang="en-IE" dirty="0" err="1"/>
              <a:t>nevoilor</a:t>
            </a:r>
            <a:r>
              <a:rPr lang="en-IE" dirty="0"/>
              <a:t> </a:t>
            </a:r>
            <a:r>
              <a:rPr lang="en-IE" dirty="0" err="1"/>
              <a:t>populați</a:t>
            </a:r>
            <a:r>
              <a:rPr lang="ro-RO" dirty="0"/>
              <a:t>e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vârstă</a:t>
            </a:r>
            <a:r>
              <a:rPr lang="en-IE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9A7C1-D3BE-4139-BF64-6FF1122FB44C}"/>
              </a:ext>
            </a:extLst>
          </p:cNvPr>
          <p:cNvSpPr txBox="1"/>
          <p:nvPr/>
        </p:nvSpPr>
        <p:spPr>
          <a:xfrm>
            <a:off x="6302828" y="6494621"/>
            <a:ext cx="1850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>
                <a:hlinkClick r:id="rId4"/>
              </a:rPr>
              <a:t>Source: European Commission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604422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7F8C04C-0E10-47EE-93C6-C9CC940EC6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B909B-43F0-4879-AA5B-CF3F85FED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666" y="468086"/>
            <a:ext cx="6238211" cy="793509"/>
          </a:xfrm>
        </p:spPr>
        <p:txBody>
          <a:bodyPr>
            <a:normAutofit fontScale="85000" lnSpcReduction="20000"/>
          </a:bodyPr>
          <a:lstStyle/>
          <a:p>
            <a:r>
              <a:rPr lang="ro-RO" dirty="0">
                <a:solidFill>
                  <a:srgbClr val="68BBAF"/>
                </a:solidFill>
              </a:rPr>
              <a:t>Orașele Europene Inteligente sunt contruite pe</a:t>
            </a:r>
            <a:r>
              <a:rPr lang="en-IE" dirty="0">
                <a:solidFill>
                  <a:srgbClr val="68BBAF"/>
                </a:solidFill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E0911-2C00-4EDD-BC90-8AC1EC6F98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0401" y="1441449"/>
            <a:ext cx="6849742" cy="39751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mobilitate</a:t>
            </a:r>
            <a:r>
              <a:rPr lang="en-IE" dirty="0"/>
              <a:t> </a:t>
            </a:r>
            <a:r>
              <a:rPr lang="en-IE" dirty="0" err="1"/>
              <a:t>urbană</a:t>
            </a:r>
            <a:r>
              <a:rPr lang="en-IE" dirty="0"/>
              <a:t> </a:t>
            </a:r>
            <a:r>
              <a:rPr lang="en-IE" dirty="0" err="1"/>
              <a:t>durabilă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cartiere</a:t>
            </a:r>
            <a:r>
              <a:rPr lang="en-IE" dirty="0"/>
              <a:t> </a:t>
            </a:r>
            <a:r>
              <a:rPr lang="en-IE" dirty="0" err="1"/>
              <a:t>durabile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infrastructuri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procese</a:t>
            </a:r>
            <a:r>
              <a:rPr lang="en-IE" dirty="0"/>
              <a:t> integrate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energie</a:t>
            </a:r>
            <a:r>
              <a:rPr lang="en-IE" dirty="0"/>
              <a:t>, </a:t>
            </a:r>
            <a:r>
              <a:rPr lang="en-IE" dirty="0" err="1"/>
              <a:t>tehnologiile</a:t>
            </a:r>
            <a:r>
              <a:rPr lang="en-IE" dirty="0"/>
              <a:t> </a:t>
            </a:r>
            <a:r>
              <a:rPr lang="en-IE" dirty="0" err="1"/>
              <a:t>informației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comunicațiilor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dirty="0"/>
              <a:t>c</a:t>
            </a:r>
            <a:r>
              <a:rPr lang="en-IE" dirty="0" err="1"/>
              <a:t>oncentrarea</a:t>
            </a:r>
            <a:r>
              <a:rPr lang="ro-RO" dirty="0"/>
              <a:t> pe</a:t>
            </a:r>
            <a:r>
              <a:rPr lang="en-IE" dirty="0"/>
              <a:t> </a:t>
            </a:r>
            <a:r>
              <a:rPr lang="ro-RO" dirty="0"/>
              <a:t>locuitori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planificare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management </a:t>
            </a:r>
            <a:r>
              <a:rPr lang="en-IE" dirty="0" err="1"/>
              <a:t>integrat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impartasire</a:t>
            </a:r>
            <a:r>
              <a:rPr lang="en-IE" dirty="0"/>
              <a:t> de </a:t>
            </a:r>
            <a:r>
              <a:rPr lang="en-IE" dirty="0" err="1"/>
              <a:t>cunostinte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indicatori</a:t>
            </a:r>
            <a:r>
              <a:rPr lang="en-IE" dirty="0"/>
              <a:t> de </a:t>
            </a:r>
            <a:r>
              <a:rPr lang="en-IE" dirty="0" err="1"/>
              <a:t>performanță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valori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dirty="0"/>
              <a:t>transparență </a:t>
            </a:r>
            <a:r>
              <a:rPr lang="en-IE" dirty="0" err="1"/>
              <a:t>guverna</a:t>
            </a:r>
            <a:r>
              <a:rPr lang="ro-RO" dirty="0"/>
              <a:t>mentală</a:t>
            </a:r>
            <a:r>
              <a:rPr lang="en-IE" dirty="0"/>
              <a:t> </a:t>
            </a:r>
            <a:endParaRPr lang="ro-R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modele</a:t>
            </a:r>
            <a:r>
              <a:rPr lang="en-IE" dirty="0"/>
              <a:t> de </a:t>
            </a:r>
            <a:r>
              <a:rPr lang="en-IE" dirty="0" err="1"/>
              <a:t>afaceri</a:t>
            </a:r>
            <a:r>
              <a:rPr lang="en-IE" dirty="0"/>
              <a:t> </a:t>
            </a:r>
            <a:r>
              <a:rPr lang="en-IE" dirty="0" err="1"/>
              <a:t>inteligente</a:t>
            </a:r>
            <a:r>
              <a:rPr lang="en-IE" dirty="0"/>
              <a:t>, </a:t>
            </a:r>
            <a:r>
              <a:rPr lang="en-IE" dirty="0" err="1"/>
              <a:t>achiziții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finanțare</a:t>
            </a:r>
            <a:endParaRPr lang="en-IE" dirty="0"/>
          </a:p>
        </p:txBody>
      </p:sp>
      <p:pic>
        <p:nvPicPr>
          <p:cNvPr id="5" name="Picture Placeholder 6" descr="A picture containing scene, water, boat, pier&#10;&#10;Description automatically generated">
            <a:extLst>
              <a:ext uri="{FF2B5EF4-FFF2-40B4-BE49-F238E27FC236}">
                <a16:creationId xmlns:a16="http://schemas.microsoft.com/office/drawing/2014/main" id="{8A04798A-6BE0-452B-888A-29C616E79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731877" y="0"/>
            <a:ext cx="5460124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18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DBBF94-D885-4328-8633-0816F357E7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92456" y="3305902"/>
            <a:ext cx="8403792" cy="3872188"/>
          </a:xfrm>
        </p:spPr>
        <p:txBody>
          <a:bodyPr/>
          <a:lstStyle/>
          <a:p>
            <a:pPr marL="0" indent="0">
              <a:buNone/>
            </a:pPr>
            <a:r>
              <a:rPr lang="en-IE" dirty="0">
                <a:hlinkClick r:id="rId2"/>
              </a:rPr>
              <a:t>https://ecmapping.com/2017/03/31/top-6-characteristics-to-understand-the-concept-of-smart-city/</a:t>
            </a:r>
            <a:r>
              <a:rPr lang="en-IE" dirty="0"/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84DCA6B-33C9-4F29-A72D-218697FE0F5C}"/>
              </a:ext>
            </a:extLst>
          </p:cNvPr>
          <p:cNvSpPr txBox="1">
            <a:spLocks/>
          </p:cNvSpPr>
          <p:nvPr/>
        </p:nvSpPr>
        <p:spPr>
          <a:xfrm>
            <a:off x="2392456" y="1491044"/>
            <a:ext cx="8905464" cy="1577275"/>
          </a:xfrm>
          <a:prstGeom prst="rect">
            <a:avLst/>
          </a:prstGeom>
          <a:solidFill>
            <a:srgbClr val="68BBAF"/>
          </a:solidFill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APROFUNDARE</a:t>
            </a:r>
            <a:r>
              <a:rPr lang="en-IE" dirty="0">
                <a:solidFill>
                  <a:schemeClr val="bg1"/>
                </a:solidFill>
              </a:rPr>
              <a:t>…</a:t>
            </a:r>
            <a:endParaRPr lang="ro-RO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Top 6 </a:t>
            </a:r>
            <a:r>
              <a:rPr lang="en-GB" dirty="0" err="1">
                <a:solidFill>
                  <a:schemeClr val="bg1"/>
                </a:solidFill>
              </a:rPr>
              <a:t>caracteristici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pentru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înțelege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conceptul</a:t>
            </a:r>
            <a:r>
              <a:rPr lang="en-GB" dirty="0">
                <a:solidFill>
                  <a:schemeClr val="bg1"/>
                </a:solidFill>
              </a:rPr>
              <a:t> de </a:t>
            </a:r>
            <a:r>
              <a:rPr lang="en-GB" dirty="0" err="1">
                <a:solidFill>
                  <a:schemeClr val="bg1"/>
                </a:solidFill>
              </a:rPr>
              <a:t>oraș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inteligent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76541-6247-431B-B95B-35663DC05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" y="151760"/>
            <a:ext cx="4267199" cy="16248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68BBAF"/>
                </a:solidFill>
              </a:rPr>
              <a:t>MODUL</a:t>
            </a:r>
            <a:r>
              <a:rPr lang="ro-RO" sz="4800" b="1" dirty="0">
                <a:solidFill>
                  <a:srgbClr val="68BBAF"/>
                </a:solidFill>
              </a:rPr>
              <a:t>UL</a:t>
            </a:r>
            <a:r>
              <a:rPr lang="en-US" sz="4800" b="1" dirty="0">
                <a:solidFill>
                  <a:srgbClr val="68BBAF"/>
                </a:solidFill>
              </a:rPr>
              <a:t> 2 INTRODUC</a:t>
            </a:r>
            <a:r>
              <a:rPr lang="ro-RO" sz="4800" b="1" dirty="0">
                <a:solidFill>
                  <a:srgbClr val="68BBAF"/>
                </a:solidFill>
              </a:rPr>
              <a:t>ERE</a:t>
            </a:r>
            <a:endParaRPr lang="en-US" sz="4800" b="1" dirty="0">
              <a:solidFill>
                <a:srgbClr val="68BBA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7A13-144A-4283-848C-4CA3EF01C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688" y="2016040"/>
            <a:ext cx="4672779" cy="3642009"/>
          </a:xfrm>
        </p:spPr>
        <p:txBody>
          <a:bodyPr/>
          <a:lstStyle/>
          <a:p>
            <a:pPr algn="just"/>
            <a:r>
              <a:rPr lang="en-IE" sz="2200" dirty="0" err="1">
                <a:solidFill>
                  <a:srgbClr val="7F4182"/>
                </a:solidFill>
              </a:rPr>
              <a:t>În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modulul</a:t>
            </a:r>
            <a:r>
              <a:rPr lang="en-IE" sz="2200" dirty="0">
                <a:solidFill>
                  <a:srgbClr val="7F4182"/>
                </a:solidFill>
              </a:rPr>
              <a:t> 2, </a:t>
            </a:r>
            <a:r>
              <a:rPr lang="ro-RO" sz="2200" dirty="0">
                <a:solidFill>
                  <a:srgbClr val="7F4182"/>
                </a:solidFill>
              </a:rPr>
              <a:t>vom </a:t>
            </a:r>
            <a:r>
              <a:rPr lang="en-IE" sz="2200" dirty="0" err="1">
                <a:solidFill>
                  <a:srgbClr val="7F4182"/>
                </a:solidFill>
              </a:rPr>
              <a:t>aprofund</a:t>
            </a:r>
            <a:r>
              <a:rPr lang="ro-RO" sz="2200" dirty="0">
                <a:solidFill>
                  <a:srgbClr val="7F4182"/>
                </a:solidFill>
              </a:rPr>
              <a:t>a </a:t>
            </a:r>
            <a:r>
              <a:rPr lang="en-IE" sz="2200" dirty="0" err="1">
                <a:solidFill>
                  <a:srgbClr val="7F4182"/>
                </a:solidFill>
              </a:rPr>
              <a:t>sustenabilitatea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comunității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ro-RO" sz="2200" dirty="0">
                <a:solidFill>
                  <a:srgbClr val="7F4182"/>
                </a:solidFill>
              </a:rPr>
              <a:t>vom </a:t>
            </a:r>
            <a:r>
              <a:rPr lang="en-IE" sz="2200" dirty="0" err="1">
                <a:solidFill>
                  <a:srgbClr val="7F4182"/>
                </a:solidFill>
              </a:rPr>
              <a:t>explor</a:t>
            </a:r>
            <a:r>
              <a:rPr lang="ro-RO" sz="2200" dirty="0">
                <a:solidFill>
                  <a:srgbClr val="7F4182"/>
                </a:solidFill>
              </a:rPr>
              <a:t>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oportunități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tendințe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în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ro-RO" sz="2200" dirty="0">
                <a:solidFill>
                  <a:srgbClr val="7F4182"/>
                </a:solidFill>
              </a:rPr>
              <a:t>sustena</a:t>
            </a:r>
            <a:r>
              <a:rPr lang="en-IE" sz="2200" dirty="0" err="1">
                <a:solidFill>
                  <a:srgbClr val="7F4182"/>
                </a:solidFill>
              </a:rPr>
              <a:t>bilitatea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economică</a:t>
            </a:r>
            <a:r>
              <a:rPr lang="en-IE" sz="2200" dirty="0">
                <a:solidFill>
                  <a:srgbClr val="7F4182"/>
                </a:solidFill>
              </a:rPr>
              <a:t>,</a:t>
            </a:r>
            <a:r>
              <a:rPr lang="ro-RO" sz="2200" dirty="0">
                <a:solidFill>
                  <a:srgbClr val="7F4182"/>
                </a:solidFill>
              </a:rPr>
              <a:t> socială și</a:t>
            </a:r>
            <a:r>
              <a:rPr lang="en-IE" sz="2200" dirty="0">
                <a:solidFill>
                  <a:srgbClr val="7F4182"/>
                </a:solidFill>
              </a:rPr>
              <a:t> de </a:t>
            </a:r>
            <a:r>
              <a:rPr lang="en-IE" sz="2200" dirty="0" err="1">
                <a:solidFill>
                  <a:srgbClr val="7F4182"/>
                </a:solidFill>
              </a:rPr>
              <a:t>mediu</a:t>
            </a:r>
            <a:r>
              <a:rPr lang="ro-RO" sz="2200" dirty="0">
                <a:solidFill>
                  <a:srgbClr val="7F4182"/>
                </a:solidFill>
              </a:rPr>
              <a:t>.</a:t>
            </a:r>
            <a:endParaRPr lang="en-IE" sz="2200" dirty="0">
              <a:solidFill>
                <a:srgbClr val="7F4182"/>
              </a:solidFill>
            </a:endParaRPr>
          </a:p>
          <a:p>
            <a:pPr algn="just"/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Începem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cu o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introducere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celor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17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obiective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durabile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ale ONU, care sunt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cheia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regenerării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comunității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contextul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Agendei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globale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2030</a:t>
            </a:r>
            <a:r>
              <a:rPr lang="ro-RO" sz="22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pentru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dezvoltare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durabilă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o-RO" sz="2200" dirty="0">
                <a:solidFill>
                  <a:schemeClr val="bg1">
                    <a:lumMod val="50000"/>
                  </a:schemeClr>
                </a:solidFill>
              </a:rPr>
              <a:t>Și vom î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nchei</a:t>
            </a:r>
            <a:r>
              <a:rPr lang="ro-RO" sz="22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modulul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așa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cum am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făcut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modulul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1 cu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exerciții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practice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resurse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pe care le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puteți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folosi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pentru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aplica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o-RO" sz="2200" dirty="0">
                <a:solidFill>
                  <a:schemeClr val="bg1">
                    <a:lumMod val="50000"/>
                  </a:schemeClr>
                </a:solidFill>
              </a:rPr>
              <a:t>cunoștințele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dvs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. de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regenerare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IE" sz="2200" dirty="0" err="1">
                <a:solidFill>
                  <a:schemeClr val="bg1">
                    <a:lumMod val="50000"/>
                  </a:schemeClr>
                </a:solidFill>
              </a:rPr>
              <a:t>comunității</a:t>
            </a:r>
            <a:r>
              <a:rPr lang="en-IE" sz="2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0A378-0F86-4755-B2BF-0C5C7DEC1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IE" dirty="0"/>
              <a:t>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EBDA-D8CE-46BE-8086-EE51F5AE01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1051" y="181215"/>
            <a:ext cx="5800261" cy="898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o-RO" dirty="0"/>
              <a:t>Obiectivele durabile ale ONU și modul în care pot fi folosite pentru regenerarea comunității</a:t>
            </a: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D8F2D6-9483-477F-BA1F-1ECA0BFE20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54401A-27CE-4DF1-B3D7-877FD566D0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0711" y="1321590"/>
            <a:ext cx="5682103" cy="946384"/>
          </a:xfrm>
        </p:spPr>
        <p:txBody>
          <a:bodyPr>
            <a:normAutofit/>
          </a:bodyPr>
          <a:lstStyle/>
          <a:p>
            <a:r>
              <a:rPr lang="it-IT" dirty="0"/>
              <a:t>Oportunități și tendințe în </a:t>
            </a:r>
            <a:r>
              <a:rPr lang="ro-RO" dirty="0"/>
              <a:t>Sustena</a:t>
            </a:r>
            <a:r>
              <a:rPr lang="it-IT" dirty="0"/>
              <a:t>bilitatea </a:t>
            </a:r>
            <a:r>
              <a:rPr lang="ro-RO" dirty="0"/>
              <a:t>E</a:t>
            </a:r>
            <a:r>
              <a:rPr lang="it-IT" dirty="0"/>
              <a:t>conomică</a:t>
            </a:r>
            <a:endParaRPr lang="en-I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484E57-7868-4167-8118-924799EA7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5E8B33-D126-425C-8A1B-EA500F43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E"/>
              <a:t>03</a:t>
            </a:r>
            <a:endParaRPr lang="en-I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5D0DA-09FF-4318-B954-5A56F2D5FE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o-RO" dirty="0"/>
              <a:t>Acțiuni Cheie </a:t>
            </a:r>
            <a:r>
              <a:rPr lang="en-IE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9F8F62-ECD1-4623-B818-79ED572CC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/>
              <a:t>Oportunități și tendințe în </a:t>
            </a:r>
            <a:r>
              <a:rPr lang="ro-RO" dirty="0"/>
              <a:t>Sustena</a:t>
            </a:r>
            <a:r>
              <a:rPr lang="it-IT" dirty="0"/>
              <a:t>bilitatea </a:t>
            </a:r>
            <a:r>
              <a:rPr lang="ro-RO" dirty="0"/>
              <a:t>de Mediu</a:t>
            </a:r>
            <a:endParaRPr lang="en-I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EA182-1DEF-4D6A-98B5-66D9A7ABCA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9549" y="3845663"/>
            <a:ext cx="5731763" cy="898040"/>
          </a:xfrm>
        </p:spPr>
        <p:txBody>
          <a:bodyPr>
            <a:noAutofit/>
          </a:bodyPr>
          <a:lstStyle/>
          <a:p>
            <a:r>
              <a:rPr lang="it-IT" dirty="0"/>
              <a:t>Oportunități și tendințe în </a:t>
            </a:r>
            <a:r>
              <a:rPr lang="ro-RO" dirty="0"/>
              <a:t>Sustena</a:t>
            </a:r>
            <a:r>
              <a:rPr lang="it-IT" dirty="0"/>
              <a:t>bilitatea </a:t>
            </a:r>
            <a:r>
              <a:rPr lang="ro-RO" dirty="0"/>
              <a:t>Socială</a:t>
            </a:r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23D006-1A96-4BB1-9D34-9B13684310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70371" y="5191581"/>
            <a:ext cx="5632443" cy="898040"/>
          </a:xfrm>
        </p:spPr>
        <p:txBody>
          <a:bodyPr>
            <a:normAutofit fontScale="92500"/>
          </a:bodyPr>
          <a:lstStyle/>
          <a:p>
            <a:r>
              <a:rPr lang="ro-RO" dirty="0"/>
              <a:t>Identificarea de</a:t>
            </a:r>
            <a:r>
              <a:rPr lang="en-IE" dirty="0"/>
              <a:t> </a:t>
            </a:r>
            <a:r>
              <a:rPr lang="en-IE" dirty="0" err="1"/>
              <a:t>oportunități</a:t>
            </a:r>
            <a:r>
              <a:rPr lang="en-IE" dirty="0"/>
              <a:t> </a:t>
            </a:r>
            <a:r>
              <a:rPr lang="en-IE" dirty="0" err="1"/>
              <a:t>potrivite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comunitatea</a:t>
            </a:r>
            <a:r>
              <a:rPr lang="en-IE" dirty="0"/>
              <a:t> </a:t>
            </a:r>
            <a:r>
              <a:rPr lang="en-IE" dirty="0" err="1"/>
              <a:t>dvs</a:t>
            </a:r>
            <a:r>
              <a:rPr lang="en-IE" dirty="0"/>
              <a:t>. - </a:t>
            </a:r>
            <a:r>
              <a:rPr lang="en-IE" dirty="0" err="1"/>
              <a:t>exerciții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ro-RO" dirty="0"/>
              <a:t>scheme</a:t>
            </a:r>
            <a:r>
              <a:rPr lang="en-IE" dirty="0"/>
              <a:t> utile</a:t>
            </a:r>
          </a:p>
        </p:txBody>
      </p:sp>
    </p:spTree>
    <p:extLst>
      <p:ext uri="{BB962C8B-B14F-4D97-AF65-F5344CB8AC3E}">
        <p14:creationId xmlns:p14="http://schemas.microsoft.com/office/powerpoint/2010/main" val="3274729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B456039F-A6A7-4A87-AB16-83FAF9BD010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166"/>
          <a:stretch/>
        </p:blipFill>
        <p:spPr>
          <a:xfrm>
            <a:off x="6731877" y="0"/>
            <a:ext cx="5460124" cy="686943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B909B-43F0-4879-AA5B-CF3F85FED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373" y="311867"/>
            <a:ext cx="6117020" cy="878909"/>
          </a:xfrm>
        </p:spPr>
        <p:txBody>
          <a:bodyPr>
            <a:noAutofit/>
          </a:bodyPr>
          <a:lstStyle/>
          <a:p>
            <a:r>
              <a:rPr lang="en-IE" sz="3200" dirty="0" err="1">
                <a:solidFill>
                  <a:srgbClr val="68BBAF"/>
                </a:solidFill>
              </a:rPr>
              <a:t>Satele</a:t>
            </a:r>
            <a:r>
              <a:rPr lang="en-IE" sz="3200" dirty="0">
                <a:solidFill>
                  <a:srgbClr val="68BBAF"/>
                </a:solidFill>
              </a:rPr>
              <a:t> </a:t>
            </a:r>
            <a:r>
              <a:rPr lang="en-IE" sz="3200" dirty="0" err="1">
                <a:solidFill>
                  <a:srgbClr val="68BBAF"/>
                </a:solidFill>
              </a:rPr>
              <a:t>inteligente</a:t>
            </a:r>
            <a:r>
              <a:rPr lang="en-IE" sz="3200" dirty="0">
                <a:solidFill>
                  <a:srgbClr val="68BBAF"/>
                </a:solidFill>
              </a:rPr>
              <a:t> - </a:t>
            </a:r>
            <a:r>
              <a:rPr lang="en-IE" sz="3200" dirty="0" err="1">
                <a:solidFill>
                  <a:srgbClr val="68BBAF"/>
                </a:solidFill>
              </a:rPr>
              <a:t>revitalizarea</a:t>
            </a:r>
            <a:r>
              <a:rPr lang="en-IE" sz="3200" dirty="0">
                <a:solidFill>
                  <a:srgbClr val="68BBAF"/>
                </a:solidFill>
              </a:rPr>
              <a:t> </a:t>
            </a:r>
            <a:r>
              <a:rPr lang="en-IE" sz="3200" dirty="0" err="1">
                <a:solidFill>
                  <a:srgbClr val="68BBAF"/>
                </a:solidFill>
              </a:rPr>
              <a:t>serviciilor</a:t>
            </a:r>
            <a:r>
              <a:rPr lang="en-IE" sz="3200" dirty="0">
                <a:solidFill>
                  <a:srgbClr val="68BBAF"/>
                </a:solidFill>
              </a:rPr>
              <a:t> </a:t>
            </a:r>
            <a:r>
              <a:rPr lang="en-IE" sz="3200" dirty="0" err="1">
                <a:solidFill>
                  <a:srgbClr val="68BBAF"/>
                </a:solidFill>
              </a:rPr>
              <a:t>rurale</a:t>
            </a:r>
            <a:endParaRPr lang="en-IE" sz="3200" dirty="0">
              <a:solidFill>
                <a:srgbClr val="68BBA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E0911-2C00-4EDD-BC90-8AC1EC6F98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372" y="1603098"/>
            <a:ext cx="6705600" cy="3975101"/>
          </a:xfrm>
        </p:spPr>
        <p:txBody>
          <a:bodyPr/>
          <a:lstStyle/>
          <a:p>
            <a:r>
              <a:rPr lang="en-IE" dirty="0" err="1"/>
              <a:t>Satele</a:t>
            </a:r>
            <a:r>
              <a:rPr lang="en-IE" dirty="0"/>
              <a:t> </a:t>
            </a:r>
            <a:r>
              <a:rPr lang="en-IE" dirty="0" err="1"/>
              <a:t>inteligente</a:t>
            </a:r>
            <a:r>
              <a:rPr lang="en-IE" dirty="0"/>
              <a:t>, </a:t>
            </a:r>
            <a:r>
              <a:rPr lang="en-IE" dirty="0" err="1"/>
              <a:t>sau</a:t>
            </a:r>
            <a:r>
              <a:rPr lang="en-IE" dirty="0"/>
              <a:t> „</a:t>
            </a:r>
            <a:r>
              <a:rPr lang="en-IE" dirty="0" err="1"/>
              <a:t>Satele</a:t>
            </a:r>
            <a:r>
              <a:rPr lang="en-IE" dirty="0"/>
              <a:t> </a:t>
            </a:r>
            <a:r>
              <a:rPr lang="en-IE" dirty="0" err="1"/>
              <a:t>viitorului</a:t>
            </a:r>
            <a:r>
              <a:rPr lang="en-IE" dirty="0"/>
              <a:t>”, sunt </a:t>
            </a:r>
            <a:r>
              <a:rPr lang="en-IE" dirty="0" err="1"/>
              <a:t>inițiative</a:t>
            </a:r>
            <a:r>
              <a:rPr lang="en-IE" dirty="0"/>
              <a:t> </a:t>
            </a:r>
            <a:r>
              <a:rPr lang="en-IE" dirty="0" err="1"/>
              <a:t>conduse</a:t>
            </a:r>
            <a:r>
              <a:rPr lang="en-IE" dirty="0"/>
              <a:t> de </a:t>
            </a:r>
            <a:r>
              <a:rPr lang="en-IE" dirty="0" err="1"/>
              <a:t>comunitate</a:t>
            </a:r>
            <a:r>
              <a:rPr lang="en-IE" dirty="0"/>
              <a:t> care </a:t>
            </a:r>
            <a:r>
              <a:rPr lang="en-IE" dirty="0" err="1"/>
              <a:t>împuternicesc</a:t>
            </a:r>
            <a:r>
              <a:rPr lang="en-IE" dirty="0"/>
              <a:t> </a:t>
            </a:r>
            <a:r>
              <a:rPr lang="en-IE" dirty="0" err="1"/>
              <a:t>zonele</a:t>
            </a:r>
            <a:r>
              <a:rPr lang="en-IE" dirty="0"/>
              <a:t> </a:t>
            </a:r>
            <a:r>
              <a:rPr lang="en-IE" dirty="0" err="1"/>
              <a:t>rurale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depășească</a:t>
            </a:r>
            <a:r>
              <a:rPr lang="en-IE" dirty="0"/>
              <a:t> </a:t>
            </a:r>
            <a:r>
              <a:rPr lang="en-IE" dirty="0" err="1"/>
              <a:t>decalajul</a:t>
            </a:r>
            <a:r>
              <a:rPr lang="en-IE" dirty="0"/>
              <a:t> digital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zonele</a:t>
            </a:r>
            <a:r>
              <a:rPr lang="en-IE" dirty="0"/>
              <a:t> urbane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rurale</a:t>
            </a:r>
            <a:r>
              <a:rPr lang="en-IE" dirty="0"/>
              <a:t> </a:t>
            </a:r>
            <a:r>
              <a:rPr lang="en-IE" dirty="0" err="1"/>
              <a:t>printr</a:t>
            </a:r>
            <a:r>
              <a:rPr lang="en-IE" dirty="0"/>
              <a:t>-o </a:t>
            </a:r>
            <a:r>
              <a:rPr lang="en-IE" dirty="0" err="1"/>
              <a:t>conectivitate</a:t>
            </a:r>
            <a:r>
              <a:rPr lang="en-IE" dirty="0"/>
              <a:t> </a:t>
            </a:r>
            <a:r>
              <a:rPr lang="en-IE" dirty="0" err="1"/>
              <a:t>îmbunătățită</a:t>
            </a:r>
            <a:r>
              <a:rPr lang="en-IE" dirty="0"/>
              <a:t>.</a:t>
            </a:r>
          </a:p>
          <a:p>
            <a:r>
              <a:rPr lang="en-IE" dirty="0" err="1"/>
              <a:t>Țările</a:t>
            </a:r>
            <a:r>
              <a:rPr lang="en-IE" dirty="0"/>
              <a:t> din </a:t>
            </a:r>
            <a:r>
              <a:rPr lang="en-IE" dirty="0" err="1"/>
              <a:t>întreaga</a:t>
            </a:r>
            <a:r>
              <a:rPr lang="en-IE" dirty="0"/>
              <a:t> </a:t>
            </a:r>
            <a:r>
              <a:rPr lang="en-IE" dirty="0" err="1"/>
              <a:t>Europă</a:t>
            </a:r>
            <a:r>
              <a:rPr lang="en-IE" dirty="0"/>
              <a:t> </a:t>
            </a:r>
            <a:r>
              <a:rPr lang="en-IE" dirty="0" err="1"/>
              <a:t>explorează</a:t>
            </a:r>
            <a:r>
              <a:rPr lang="en-IE" dirty="0"/>
              <a:t> </a:t>
            </a:r>
            <a:r>
              <a:rPr lang="en-IE" dirty="0" err="1"/>
              <a:t>idei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inițiative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ceea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privește</a:t>
            </a:r>
            <a:r>
              <a:rPr lang="en-IE" dirty="0"/>
              <a:t> </a:t>
            </a:r>
            <a:r>
              <a:rPr lang="en-IE" dirty="0" err="1"/>
              <a:t>revitalizarea</a:t>
            </a:r>
            <a:r>
              <a:rPr lang="en-IE" dirty="0"/>
              <a:t> </a:t>
            </a:r>
            <a:r>
              <a:rPr lang="en-IE" dirty="0" err="1"/>
              <a:t>serviciilor</a:t>
            </a:r>
            <a:r>
              <a:rPr lang="en-IE" dirty="0"/>
              <a:t> </a:t>
            </a:r>
            <a:r>
              <a:rPr lang="en-IE" dirty="0" err="1"/>
              <a:t>rurale</a:t>
            </a:r>
            <a:r>
              <a:rPr lang="en-IE" dirty="0"/>
              <a:t>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inovație</a:t>
            </a:r>
            <a:r>
              <a:rPr lang="en-IE" dirty="0"/>
              <a:t> </a:t>
            </a:r>
            <a:r>
              <a:rPr lang="en-IE" dirty="0" err="1"/>
              <a:t>digitală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socială</a:t>
            </a:r>
            <a:r>
              <a:rPr lang="en-IE" dirty="0"/>
              <a:t>.</a:t>
            </a:r>
          </a:p>
          <a:p>
            <a:r>
              <a:rPr lang="en-IE" dirty="0"/>
              <a:t>Se </a:t>
            </a:r>
            <a:r>
              <a:rPr lang="en-IE" dirty="0" err="1"/>
              <a:t>uită</a:t>
            </a:r>
            <a:r>
              <a:rPr lang="en-IE" dirty="0"/>
              <a:t> la </a:t>
            </a:r>
            <a:r>
              <a:rPr lang="en-IE" dirty="0" err="1"/>
              <a:t>modul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serviciile</a:t>
            </a:r>
            <a:r>
              <a:rPr lang="en-IE" dirty="0"/>
              <a:t> </a:t>
            </a:r>
            <a:r>
              <a:rPr lang="en-IE" dirty="0" err="1"/>
              <a:t>rurale</a:t>
            </a:r>
            <a:r>
              <a:rPr lang="en-IE" dirty="0"/>
              <a:t> - precum </a:t>
            </a:r>
            <a:r>
              <a:rPr lang="en-IE" dirty="0" err="1"/>
              <a:t>sănătatea</a:t>
            </a:r>
            <a:r>
              <a:rPr lang="en-IE" dirty="0"/>
              <a:t>, </a:t>
            </a:r>
            <a:r>
              <a:rPr lang="en-IE" dirty="0" err="1"/>
              <a:t>serviciile</a:t>
            </a:r>
            <a:r>
              <a:rPr lang="en-IE" dirty="0"/>
              <a:t> </a:t>
            </a:r>
            <a:r>
              <a:rPr lang="en-IE" dirty="0" err="1"/>
              <a:t>sociale</a:t>
            </a:r>
            <a:r>
              <a:rPr lang="en-IE" dirty="0"/>
              <a:t>, </a:t>
            </a:r>
            <a:r>
              <a:rPr lang="en-IE" dirty="0" err="1"/>
              <a:t>educația</a:t>
            </a:r>
            <a:r>
              <a:rPr lang="en-IE" dirty="0"/>
              <a:t>, </a:t>
            </a:r>
            <a:r>
              <a:rPr lang="en-IE" dirty="0" err="1"/>
              <a:t>energia</a:t>
            </a:r>
            <a:r>
              <a:rPr lang="en-IE" dirty="0"/>
              <a:t>, </a:t>
            </a:r>
            <a:r>
              <a:rPr lang="en-IE" dirty="0" err="1"/>
              <a:t>transporturile</a:t>
            </a:r>
            <a:r>
              <a:rPr lang="en-IE" dirty="0"/>
              <a:t>, </a:t>
            </a:r>
            <a:r>
              <a:rPr lang="en-IE" dirty="0" err="1"/>
              <a:t>comerțul</a:t>
            </a:r>
            <a:r>
              <a:rPr lang="en-IE" dirty="0"/>
              <a:t> cu </a:t>
            </a:r>
            <a:r>
              <a:rPr lang="en-IE" dirty="0" err="1"/>
              <a:t>amănuntul</a:t>
            </a:r>
            <a:r>
              <a:rPr lang="en-IE" dirty="0"/>
              <a:t> - pot fi </a:t>
            </a:r>
            <a:r>
              <a:rPr lang="en-IE" dirty="0" err="1"/>
              <a:t>îmbunătățite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pot fi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durabile</a:t>
            </a:r>
            <a:r>
              <a:rPr lang="en-IE" dirty="0"/>
              <a:t>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implementarea</a:t>
            </a:r>
            <a:r>
              <a:rPr lang="en-IE" dirty="0"/>
              <a:t> </a:t>
            </a:r>
            <a:r>
              <a:rPr lang="en-IE" dirty="0" err="1"/>
              <a:t>instrumentelor</a:t>
            </a:r>
            <a:r>
              <a:rPr lang="en-IE" dirty="0"/>
              <a:t> de </a:t>
            </a:r>
            <a:r>
              <a:rPr lang="en-IE" dirty="0" err="1"/>
              <a:t>tehnologie</a:t>
            </a:r>
            <a:r>
              <a:rPr lang="en-IE" dirty="0"/>
              <a:t> a </a:t>
            </a:r>
            <a:r>
              <a:rPr lang="en-IE" dirty="0" err="1"/>
              <a:t>informației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comunicațiilor</a:t>
            </a:r>
            <a:r>
              <a:rPr lang="en-IE" dirty="0"/>
              <a:t> (TIC).</a:t>
            </a:r>
          </a:p>
        </p:txBody>
      </p:sp>
    </p:spTree>
    <p:extLst>
      <p:ext uri="{BB962C8B-B14F-4D97-AF65-F5344CB8AC3E}">
        <p14:creationId xmlns:p14="http://schemas.microsoft.com/office/powerpoint/2010/main" val="102031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mart villages: Revitalising Rural Services">
            <a:hlinkClick r:id="" action="ppaction://media"/>
            <a:extLst>
              <a:ext uri="{FF2B5EF4-FFF2-40B4-BE49-F238E27FC236}">
                <a16:creationId xmlns:a16="http://schemas.microsoft.com/office/drawing/2014/main" id="{C5ECBDF6-A627-4255-BA8A-DF2401CB37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8943" y="214311"/>
            <a:ext cx="9296401" cy="5229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B676F0-494B-46A6-B19F-252371A6D547}"/>
              </a:ext>
            </a:extLst>
          </p:cNvPr>
          <p:cNvSpPr txBox="1"/>
          <p:nvPr/>
        </p:nvSpPr>
        <p:spPr>
          <a:xfrm>
            <a:off x="0" y="5649029"/>
            <a:ext cx="12192000" cy="1200329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„</a:t>
            </a:r>
            <a:r>
              <a:rPr lang="en-IE" sz="2400" dirty="0" err="1">
                <a:solidFill>
                  <a:schemeClr val="bg1"/>
                </a:solidFill>
              </a:rPr>
              <a:t>Satele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inteligente</a:t>
            </a:r>
            <a:r>
              <a:rPr lang="en-IE" sz="2400" dirty="0">
                <a:solidFill>
                  <a:schemeClr val="bg1"/>
                </a:solidFill>
              </a:rPr>
              <a:t>” se </a:t>
            </a:r>
            <a:r>
              <a:rPr lang="en-IE" sz="2400" dirty="0" err="1">
                <a:solidFill>
                  <a:schemeClr val="bg1"/>
                </a:solidFill>
              </a:rPr>
              <a:t>referă</a:t>
            </a:r>
            <a:r>
              <a:rPr lang="en-IE" sz="2400" dirty="0">
                <a:solidFill>
                  <a:schemeClr val="bg1"/>
                </a:solidFill>
              </a:rPr>
              <a:t> la </a:t>
            </a:r>
            <a:r>
              <a:rPr lang="en-IE" sz="2400" dirty="0" err="1">
                <a:solidFill>
                  <a:schemeClr val="bg1"/>
                </a:solidFill>
              </a:rPr>
              <a:t>oamenii</a:t>
            </a:r>
            <a:r>
              <a:rPr lang="en-IE" sz="2400" dirty="0">
                <a:solidFill>
                  <a:schemeClr val="bg1"/>
                </a:solidFill>
              </a:rPr>
              <a:t> din </a:t>
            </a:r>
            <a:r>
              <a:rPr lang="en-IE" sz="2400" dirty="0" err="1">
                <a:solidFill>
                  <a:schemeClr val="bg1"/>
                </a:solidFill>
              </a:rPr>
              <a:t>mediul</a:t>
            </a:r>
            <a:r>
              <a:rPr lang="en-IE" sz="2400" dirty="0">
                <a:solidFill>
                  <a:schemeClr val="bg1"/>
                </a:solidFill>
              </a:rPr>
              <a:t> rural care </a:t>
            </a:r>
            <a:r>
              <a:rPr lang="en-IE" sz="2400" dirty="0" err="1">
                <a:solidFill>
                  <a:schemeClr val="bg1"/>
                </a:solidFill>
              </a:rPr>
              <a:t>iau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inițiativa</a:t>
            </a:r>
            <a:r>
              <a:rPr lang="en-IE" sz="2400" dirty="0">
                <a:solidFill>
                  <a:schemeClr val="bg1"/>
                </a:solidFill>
              </a:rPr>
              <a:t> de a </a:t>
            </a:r>
            <a:r>
              <a:rPr lang="en-IE" sz="2400" dirty="0" err="1">
                <a:solidFill>
                  <a:schemeClr val="bg1"/>
                </a:solidFill>
              </a:rPr>
              <a:t>găsi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soluții</a:t>
            </a:r>
            <a:r>
              <a:rPr lang="en-IE" sz="2400" dirty="0">
                <a:solidFill>
                  <a:schemeClr val="bg1"/>
                </a:solidFill>
              </a:rPr>
              <a:t> practice - </a:t>
            </a:r>
            <a:r>
              <a:rPr lang="en-IE" sz="2400" dirty="0" err="1">
                <a:solidFill>
                  <a:schemeClr val="bg1"/>
                </a:solidFill>
              </a:rPr>
              <a:t>atât</a:t>
            </a:r>
            <a:r>
              <a:rPr lang="en-IE" sz="2400" dirty="0">
                <a:solidFill>
                  <a:schemeClr val="bg1"/>
                </a:solidFill>
              </a:rPr>
              <a:t> la </a:t>
            </a:r>
            <a:r>
              <a:rPr lang="en-IE" sz="2400" dirty="0" err="1">
                <a:solidFill>
                  <a:schemeClr val="bg1"/>
                </a:solidFill>
              </a:rPr>
              <a:t>dezavantaje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cât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la </a:t>
            </a:r>
            <a:r>
              <a:rPr lang="en-IE" sz="2400" dirty="0" err="1">
                <a:solidFill>
                  <a:schemeClr val="bg1"/>
                </a:solidFill>
              </a:rPr>
              <a:t>noile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oportunități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interesante</a:t>
            </a:r>
            <a:r>
              <a:rPr lang="en-IE" sz="2400" dirty="0">
                <a:solidFill>
                  <a:schemeClr val="bg1"/>
                </a:solidFill>
              </a:rPr>
              <a:t> care apar la </a:t>
            </a:r>
            <a:r>
              <a:rPr lang="en-IE" sz="2400" dirty="0" err="1">
                <a:solidFill>
                  <a:schemeClr val="bg1"/>
                </a:solidFill>
              </a:rPr>
              <a:t>nivel</a:t>
            </a:r>
            <a:r>
              <a:rPr lang="en-IE" sz="2400" dirty="0">
                <a:solidFill>
                  <a:schemeClr val="bg1"/>
                </a:solidFill>
              </a:rPr>
              <a:t> local. Videoclip </a:t>
            </a:r>
            <a:r>
              <a:rPr lang="en-IE" sz="2400" dirty="0" err="1">
                <a:solidFill>
                  <a:schemeClr val="bg1"/>
                </a:solidFill>
              </a:rPr>
              <a:t>creat</a:t>
            </a:r>
            <a:r>
              <a:rPr lang="en-IE" sz="2400" dirty="0">
                <a:solidFill>
                  <a:schemeClr val="bg1"/>
                </a:solidFill>
              </a:rPr>
              <a:t> de ENRD - Contact Point.</a:t>
            </a:r>
          </a:p>
        </p:txBody>
      </p:sp>
    </p:spTree>
    <p:extLst>
      <p:ext uri="{BB962C8B-B14F-4D97-AF65-F5344CB8AC3E}">
        <p14:creationId xmlns:p14="http://schemas.microsoft.com/office/powerpoint/2010/main" val="3544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0482" y="1174720"/>
            <a:ext cx="6463860" cy="3631644"/>
          </a:xfrm>
        </p:spPr>
        <p:txBody>
          <a:bodyPr/>
          <a:lstStyle/>
          <a:p>
            <a:pPr algn="just"/>
            <a:r>
              <a:rPr lang="en-IE" b="1" dirty="0" err="1">
                <a:solidFill>
                  <a:srgbClr val="7F4182"/>
                </a:solidFill>
              </a:rPr>
              <a:t>Lucrul</a:t>
            </a:r>
            <a:r>
              <a:rPr lang="en-IE" b="1" dirty="0">
                <a:solidFill>
                  <a:srgbClr val="7F4182"/>
                </a:solidFill>
              </a:rPr>
              <a:t> la </a:t>
            </a:r>
            <a:r>
              <a:rPr lang="en-IE" b="1" dirty="0" err="1">
                <a:solidFill>
                  <a:srgbClr val="7F4182"/>
                </a:solidFill>
              </a:rPr>
              <a:t>distanță</a:t>
            </a:r>
            <a:r>
              <a:rPr lang="en-IE" b="1" dirty="0">
                <a:solidFill>
                  <a:srgbClr val="7F4182"/>
                </a:solidFill>
              </a:rPr>
              <a:t> a </a:t>
            </a:r>
            <a:r>
              <a:rPr lang="en-IE" b="1" dirty="0" err="1">
                <a:solidFill>
                  <a:srgbClr val="7F4182"/>
                </a:solidFill>
              </a:rPr>
              <a:t>fost</a:t>
            </a:r>
            <a:r>
              <a:rPr lang="en-IE" b="1" dirty="0">
                <a:solidFill>
                  <a:srgbClr val="7F4182"/>
                </a:solidFill>
              </a:rPr>
              <a:t> una </a:t>
            </a:r>
            <a:r>
              <a:rPr lang="en-IE" b="1" dirty="0" err="1">
                <a:solidFill>
                  <a:srgbClr val="7F4182"/>
                </a:solidFill>
              </a:rPr>
              <a:t>dintre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cele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mai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mari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tendințe</a:t>
            </a:r>
            <a:r>
              <a:rPr lang="en-IE" b="1" dirty="0">
                <a:solidFill>
                  <a:srgbClr val="7F4182"/>
                </a:solidFill>
              </a:rPr>
              <a:t> care au </a:t>
            </a:r>
            <a:r>
              <a:rPr lang="en-IE" b="1" dirty="0" err="1">
                <a:solidFill>
                  <a:srgbClr val="7F4182"/>
                </a:solidFill>
              </a:rPr>
              <a:t>apărut</a:t>
            </a:r>
            <a:r>
              <a:rPr lang="en-IE" b="1" dirty="0">
                <a:solidFill>
                  <a:srgbClr val="7F4182"/>
                </a:solidFill>
              </a:rPr>
              <a:t> ca </a:t>
            </a:r>
            <a:r>
              <a:rPr lang="en-IE" b="1" dirty="0" err="1">
                <a:solidFill>
                  <a:srgbClr val="7F4182"/>
                </a:solidFill>
              </a:rPr>
              <a:t>răspuns</a:t>
            </a:r>
            <a:r>
              <a:rPr lang="en-IE" b="1" dirty="0">
                <a:solidFill>
                  <a:srgbClr val="7F4182"/>
                </a:solidFill>
              </a:rPr>
              <a:t> la COVID19. </a:t>
            </a:r>
            <a:r>
              <a:rPr lang="en-IE" dirty="0" err="1">
                <a:solidFill>
                  <a:srgbClr val="7F4182"/>
                </a:solidFill>
              </a:rPr>
              <a:t>Majoritatea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întreprinderilor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și</a:t>
            </a:r>
            <a:r>
              <a:rPr lang="en-IE" dirty="0">
                <a:solidFill>
                  <a:srgbClr val="7F4182"/>
                </a:solidFill>
              </a:rPr>
              <a:t>-au reformat </a:t>
            </a:r>
            <a:r>
              <a:rPr lang="en-IE" dirty="0" err="1">
                <a:solidFill>
                  <a:srgbClr val="7F4182"/>
                </a:solidFill>
              </a:rPr>
              <a:t>politicile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lucru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pentru</a:t>
            </a:r>
            <a:r>
              <a:rPr lang="en-IE" dirty="0">
                <a:solidFill>
                  <a:srgbClr val="7F4182"/>
                </a:solidFill>
              </a:rPr>
              <a:t> a </a:t>
            </a:r>
            <a:r>
              <a:rPr lang="en-IE" dirty="0" err="1">
                <a:solidFill>
                  <a:srgbClr val="7F4182"/>
                </a:solidFill>
              </a:rPr>
              <a:t>permite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angajaților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să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lucreze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în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afara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biroului</a:t>
            </a:r>
            <a:r>
              <a:rPr lang="en-IE" dirty="0">
                <a:solidFill>
                  <a:srgbClr val="7F4182"/>
                </a:solidFill>
              </a:rPr>
              <a:t>. </a:t>
            </a:r>
            <a:r>
              <a:rPr lang="en-IE" b="1" dirty="0">
                <a:solidFill>
                  <a:srgbClr val="7F4182"/>
                </a:solidFill>
              </a:rPr>
              <a:t>
</a:t>
            </a:r>
            <a:r>
              <a:rPr lang="en-IE" sz="2200" dirty="0" err="1">
                <a:solidFill>
                  <a:srgbClr val="7F4182"/>
                </a:solidFill>
              </a:rPr>
              <a:t>Unele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statistici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arată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ro-RO" sz="2200" dirty="0">
                <a:solidFill>
                  <a:srgbClr val="7F4182"/>
                </a:solidFill>
              </a:rPr>
              <a:t>cei care lucrează</a:t>
            </a:r>
            <a:r>
              <a:rPr lang="en-IE" sz="2200" dirty="0">
                <a:solidFill>
                  <a:srgbClr val="7F4182"/>
                </a:solidFill>
              </a:rPr>
              <a:t> de la </a:t>
            </a:r>
            <a:r>
              <a:rPr lang="en-IE" sz="2200" dirty="0" err="1">
                <a:solidFill>
                  <a:srgbClr val="7F4182"/>
                </a:solidFill>
              </a:rPr>
              <a:t>distanță</a:t>
            </a:r>
            <a:r>
              <a:rPr lang="en-IE" sz="2200" dirty="0">
                <a:solidFill>
                  <a:srgbClr val="7F4182"/>
                </a:solidFill>
              </a:rPr>
              <a:t> sunt cu 16% </a:t>
            </a:r>
            <a:r>
              <a:rPr lang="en-IE" sz="2200" dirty="0" err="1">
                <a:solidFill>
                  <a:srgbClr val="7F4182"/>
                </a:solidFill>
              </a:rPr>
              <a:t>mai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productivi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decât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ro-RO" sz="2200" dirty="0">
                <a:solidFill>
                  <a:srgbClr val="7F4182"/>
                </a:solidFill>
              </a:rPr>
              <a:t>cei </a:t>
            </a:r>
            <a:r>
              <a:rPr lang="en-IE" sz="2200" dirty="0">
                <a:solidFill>
                  <a:srgbClr val="7F4182"/>
                </a:solidFill>
              </a:rPr>
              <a:t>de la </a:t>
            </a:r>
            <a:r>
              <a:rPr lang="en-IE" sz="2200" dirty="0" err="1">
                <a:solidFill>
                  <a:srgbClr val="7F4182"/>
                </a:solidFill>
              </a:rPr>
              <a:t>birou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sunt cu 24% </a:t>
            </a:r>
            <a:r>
              <a:rPr lang="en-IE" sz="2200" dirty="0" err="1">
                <a:solidFill>
                  <a:srgbClr val="7F4182"/>
                </a:solidFill>
              </a:rPr>
              <a:t>mai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fericiți</a:t>
            </a:r>
            <a:r>
              <a:rPr lang="en-IE" sz="2200" dirty="0">
                <a:solidFill>
                  <a:srgbClr val="7F4182"/>
                </a:solidFill>
              </a:rPr>
              <a:t>. </a:t>
            </a:r>
            <a:r>
              <a:rPr lang="en-IE" sz="2200" dirty="0" err="1">
                <a:solidFill>
                  <a:srgbClr val="7F4182"/>
                </a:solidFill>
              </a:rPr>
              <a:t>Există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câștiguri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financiare</a:t>
            </a:r>
            <a:r>
              <a:rPr lang="en-IE" sz="2200" dirty="0">
                <a:solidFill>
                  <a:srgbClr val="7F4182"/>
                </a:solidFill>
              </a:rPr>
              <a:t> - </a:t>
            </a:r>
            <a:r>
              <a:rPr lang="en-IE" sz="2200" dirty="0" err="1">
                <a:solidFill>
                  <a:srgbClr val="7F4182"/>
                </a:solidFill>
              </a:rPr>
              <a:t>angajații</a:t>
            </a:r>
            <a:r>
              <a:rPr lang="en-IE" sz="2200" dirty="0">
                <a:solidFill>
                  <a:srgbClr val="7F4182"/>
                </a:solidFill>
              </a:rPr>
              <a:t> de la </a:t>
            </a:r>
            <a:r>
              <a:rPr lang="en-IE" sz="2200" dirty="0" err="1">
                <a:solidFill>
                  <a:srgbClr val="7F4182"/>
                </a:solidFill>
              </a:rPr>
              <a:t>distanță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economisesc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între</a:t>
            </a:r>
            <a:r>
              <a:rPr lang="en-IE" sz="2200" dirty="0">
                <a:solidFill>
                  <a:srgbClr val="7F4182"/>
                </a:solidFill>
              </a:rPr>
              <a:t> 2.000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7.000 € pe an ca </a:t>
            </a:r>
            <a:r>
              <a:rPr lang="en-IE" sz="2200" dirty="0" err="1">
                <a:solidFill>
                  <a:srgbClr val="7F4182"/>
                </a:solidFill>
              </a:rPr>
              <a:t>urmare</a:t>
            </a:r>
            <a:r>
              <a:rPr lang="en-IE" sz="2200" dirty="0">
                <a:solidFill>
                  <a:srgbClr val="7F4182"/>
                </a:solidFill>
              </a:rPr>
              <a:t> a </a:t>
            </a:r>
            <a:r>
              <a:rPr lang="en-IE" sz="2200" dirty="0" err="1">
                <a:solidFill>
                  <a:srgbClr val="7F4182"/>
                </a:solidFill>
              </a:rPr>
              <a:t>muncii</a:t>
            </a:r>
            <a:r>
              <a:rPr lang="en-IE" sz="2200" dirty="0">
                <a:solidFill>
                  <a:srgbClr val="7F4182"/>
                </a:solidFill>
              </a:rPr>
              <a:t> de </a:t>
            </a:r>
            <a:r>
              <a:rPr lang="en-IE" sz="2200" dirty="0" err="1">
                <a:solidFill>
                  <a:srgbClr val="7F4182"/>
                </a:solidFill>
              </a:rPr>
              <a:t>acasă</a:t>
            </a:r>
            <a:r>
              <a:rPr lang="ro-RO" sz="2200" dirty="0">
                <a:solidFill>
                  <a:srgbClr val="7F4182"/>
                </a:solidFill>
              </a:rPr>
              <a:t>, </a:t>
            </a:r>
            <a:r>
              <a:rPr lang="en-IE" sz="2200" dirty="0" err="1">
                <a:solidFill>
                  <a:srgbClr val="7F4182"/>
                </a:solidFill>
              </a:rPr>
              <a:t>în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timp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companiile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economisesc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până</a:t>
            </a:r>
            <a:r>
              <a:rPr lang="en-IE" sz="2200" dirty="0">
                <a:solidFill>
                  <a:srgbClr val="7F4182"/>
                </a:solidFill>
              </a:rPr>
              <a:t> la 11.000 € per </a:t>
            </a:r>
            <a:r>
              <a:rPr lang="en-IE" sz="2200" dirty="0" err="1">
                <a:solidFill>
                  <a:srgbClr val="7F4182"/>
                </a:solidFill>
              </a:rPr>
              <a:t>angajat</a:t>
            </a:r>
            <a:r>
              <a:rPr lang="en-IE" sz="2200" dirty="0">
                <a:solidFill>
                  <a:srgbClr val="7F4182"/>
                </a:solidFill>
              </a:rPr>
              <a:t> la </a:t>
            </a:r>
            <a:r>
              <a:rPr lang="en-IE" sz="2200" dirty="0" err="1">
                <a:solidFill>
                  <a:srgbClr val="7F4182"/>
                </a:solidFill>
              </a:rPr>
              <a:t>distanță</a:t>
            </a:r>
            <a:r>
              <a:rPr lang="en-IE" sz="2200" dirty="0">
                <a:solidFill>
                  <a:srgbClr val="7F4182"/>
                </a:solidFill>
              </a:rPr>
              <a:t>. </a:t>
            </a:r>
            <a:r>
              <a:rPr lang="en-IE" sz="2200" b="1" dirty="0">
                <a:solidFill>
                  <a:srgbClr val="7F4182"/>
                </a:solidFill>
              </a:rPr>
              <a:t>
</a:t>
            </a:r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C69D2-53A3-402F-8C18-2C23D9A09A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512" y="483475"/>
            <a:ext cx="10920249" cy="602067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DEZVOLTAREA LUCRULUI DE ACASĂ/TELEMUNCĂ</a:t>
            </a:r>
            <a:endParaRPr lang="en-IE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0" y="5172292"/>
            <a:ext cx="11981792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Întrebare</a:t>
            </a:r>
            <a:r>
              <a:rPr lang="en-IE" sz="2400" dirty="0">
                <a:solidFill>
                  <a:schemeClr val="bg1"/>
                </a:solidFill>
              </a:rPr>
              <a:t> - cum a </a:t>
            </a:r>
            <a:r>
              <a:rPr lang="en-IE" sz="2400" dirty="0" err="1">
                <a:solidFill>
                  <a:schemeClr val="bg1"/>
                </a:solidFill>
              </a:rPr>
              <a:t>răspuns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dvs</a:t>
            </a:r>
            <a:r>
              <a:rPr lang="en-IE" sz="2400" dirty="0">
                <a:solidFill>
                  <a:schemeClr val="bg1"/>
                </a:solidFill>
              </a:rPr>
              <a:t>. la </a:t>
            </a:r>
            <a:r>
              <a:rPr lang="en-IE" sz="2400" dirty="0" err="1">
                <a:solidFill>
                  <a:schemeClr val="bg1"/>
                </a:solidFill>
              </a:rPr>
              <a:t>această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tendință</a:t>
            </a:r>
            <a:r>
              <a:rPr lang="en-IE" sz="2400" dirty="0">
                <a:solidFill>
                  <a:schemeClr val="bg1"/>
                </a:solidFill>
              </a:rPr>
              <a:t>? </a:t>
            </a:r>
            <a:r>
              <a:rPr lang="en-IE" sz="2400" dirty="0" err="1">
                <a:solidFill>
                  <a:schemeClr val="bg1"/>
                </a:solidFill>
              </a:rPr>
              <a:t>Ați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putea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susține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sau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facilita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lucrul</a:t>
            </a:r>
            <a:r>
              <a:rPr lang="en-IE" sz="2400" dirty="0">
                <a:solidFill>
                  <a:schemeClr val="bg1"/>
                </a:solidFill>
              </a:rPr>
              <a:t> la </a:t>
            </a:r>
            <a:r>
              <a:rPr lang="en-IE" sz="2400" dirty="0" err="1">
                <a:solidFill>
                  <a:schemeClr val="bg1"/>
                </a:solidFill>
              </a:rPr>
              <a:t>distanță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dvs</a:t>
            </a:r>
            <a:r>
              <a:rPr lang="en-IE" sz="2400" dirty="0">
                <a:solidFill>
                  <a:schemeClr val="bg1"/>
                </a:solidFill>
              </a:rPr>
              <a:t>.?</a:t>
            </a:r>
          </a:p>
        </p:txBody>
      </p:sp>
      <p:pic>
        <p:nvPicPr>
          <p:cNvPr id="6" name="Picture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BB5C0646-FE4B-43A6-9F83-3C91AE87E5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200277"/>
            <a:ext cx="5542896" cy="3695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446D2-6B49-4F61-A4A6-3A82065A4446}"/>
              </a:ext>
            </a:extLst>
          </p:cNvPr>
          <p:cNvSpPr txBox="1"/>
          <p:nvPr/>
        </p:nvSpPr>
        <p:spPr>
          <a:xfrm>
            <a:off x="0" y="0"/>
            <a:ext cx="6431280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</a:t>
            </a:r>
            <a:r>
              <a:rPr lang="ro-RO" sz="2400" dirty="0">
                <a:solidFill>
                  <a:schemeClr val="bg1"/>
                </a:solidFill>
              </a:rPr>
              <a:t>TĂȚI</a:t>
            </a:r>
            <a:r>
              <a:rPr lang="en-IE" sz="2400" dirty="0">
                <a:solidFill>
                  <a:schemeClr val="bg1"/>
                </a:solidFill>
              </a:rPr>
              <a:t> – COVID 19 </a:t>
            </a:r>
          </a:p>
        </p:txBody>
      </p:sp>
    </p:spTree>
    <p:extLst>
      <p:ext uri="{BB962C8B-B14F-4D97-AF65-F5344CB8AC3E}">
        <p14:creationId xmlns:p14="http://schemas.microsoft.com/office/powerpoint/2010/main" val="1881753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tore in a brick building&#10;&#10;Description automatically generated">
            <a:extLst>
              <a:ext uri="{FF2B5EF4-FFF2-40B4-BE49-F238E27FC236}">
                <a16:creationId xmlns:a16="http://schemas.microsoft.com/office/drawing/2014/main" id="{BABA40DB-D76D-4FF3-B216-643850945D1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BD8DB-C19F-4B0A-9735-5FDBE57E98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114" y="174171"/>
            <a:ext cx="6125279" cy="1016605"/>
          </a:xfrm>
        </p:spPr>
        <p:txBody>
          <a:bodyPr>
            <a:noAutofit/>
          </a:bodyPr>
          <a:lstStyle/>
          <a:p>
            <a:r>
              <a:rPr lang="en-IE" sz="2800" dirty="0" err="1">
                <a:solidFill>
                  <a:srgbClr val="68BBAF"/>
                </a:solidFill>
              </a:rPr>
              <a:t>Munca</a:t>
            </a:r>
            <a:r>
              <a:rPr lang="en-IE" sz="2800" dirty="0">
                <a:solidFill>
                  <a:srgbClr val="68BBAF"/>
                </a:solidFill>
              </a:rPr>
              <a:t> la </a:t>
            </a:r>
            <a:r>
              <a:rPr lang="en-IE" sz="2800" dirty="0" err="1">
                <a:solidFill>
                  <a:srgbClr val="68BBAF"/>
                </a:solidFill>
              </a:rPr>
              <a:t>distanță</a:t>
            </a:r>
            <a:r>
              <a:rPr lang="en-IE" sz="2800" dirty="0">
                <a:solidFill>
                  <a:srgbClr val="68BBAF"/>
                </a:solidFill>
              </a:rPr>
              <a:t> </a:t>
            </a:r>
            <a:r>
              <a:rPr lang="en-IE" sz="2800" dirty="0" err="1">
                <a:solidFill>
                  <a:srgbClr val="68BBAF"/>
                </a:solidFill>
              </a:rPr>
              <a:t>aduce</a:t>
            </a:r>
            <a:r>
              <a:rPr lang="en-IE" sz="2800" dirty="0">
                <a:solidFill>
                  <a:srgbClr val="68BBAF"/>
                </a:solidFill>
              </a:rPr>
              <a:t> </a:t>
            </a:r>
            <a:r>
              <a:rPr lang="en-IE" sz="2800" dirty="0" err="1">
                <a:solidFill>
                  <a:srgbClr val="68BBAF"/>
                </a:solidFill>
              </a:rPr>
              <a:t>beneficii</a:t>
            </a:r>
            <a:r>
              <a:rPr lang="en-IE" sz="2800" dirty="0">
                <a:solidFill>
                  <a:srgbClr val="68BBAF"/>
                </a:solidFill>
              </a:rPr>
              <a:t> </a:t>
            </a:r>
            <a:r>
              <a:rPr lang="en-IE" sz="2800" dirty="0" err="1">
                <a:solidFill>
                  <a:srgbClr val="68BBAF"/>
                </a:solidFill>
              </a:rPr>
              <a:t>comunităților</a:t>
            </a:r>
            <a:r>
              <a:rPr lang="en-IE" sz="2800" dirty="0">
                <a:solidFill>
                  <a:srgbClr val="68BBAF"/>
                </a:solidFill>
              </a:rPr>
              <a:t> locale</a:t>
            </a:r>
            <a:r>
              <a:rPr lang="en-IE" sz="2600" dirty="0">
                <a:solidFill>
                  <a:srgbClr val="68BBAF"/>
                </a:solidFill>
              </a:rPr>
              <a:t>
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BB691-0F2D-4490-A4DF-BE7390624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501" y="1529526"/>
            <a:ext cx="6923315" cy="4699731"/>
          </a:xfrm>
        </p:spPr>
        <p:txBody>
          <a:bodyPr/>
          <a:lstStyle/>
          <a:p>
            <a:r>
              <a:rPr lang="en-IE" sz="2200" dirty="0" err="1">
                <a:solidFill>
                  <a:srgbClr val="747474"/>
                </a:solidFill>
                <a:latin typeface="Lato"/>
              </a:rPr>
              <a:t>Multe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ro-RO" sz="2200" dirty="0">
                <a:solidFill>
                  <a:srgbClr val="747474"/>
                </a:solidFill>
                <a:latin typeface="Lato"/>
              </a:rPr>
              <a:t>afaceri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mici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/locale se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confruntă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cu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vremuri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grele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.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Comunitățile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mici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se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luptă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cel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mai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mult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pentru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a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păstra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o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bază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solidă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de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întreprinderi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care pot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oferi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locuri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de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muncă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pentru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rezidenții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lor,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special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pentru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tinerii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care </a:t>
            </a:r>
            <a:r>
              <a:rPr lang="ro-RO" sz="2200" dirty="0">
                <a:solidFill>
                  <a:srgbClr val="747474"/>
                </a:solidFill>
                <a:latin typeface="Lato"/>
              </a:rPr>
              <a:t>doresc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să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lucreze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tehnologie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sau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industrii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similare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. 
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Lipsa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oamenilor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care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lucrează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într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-o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zonă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locală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ro-RO" sz="2200" dirty="0">
                <a:solidFill>
                  <a:srgbClr val="747474"/>
                </a:solidFill>
                <a:latin typeface="Lato"/>
              </a:rPr>
              <a:t>reprezintă mai puțini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bani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de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cheltuit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pentru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întreprinderile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mici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locale.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Atunci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când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ro-RO" sz="2200" dirty="0">
                <a:solidFill>
                  <a:srgbClr val="747474"/>
                </a:solidFill>
                <a:latin typeface="Lato"/>
              </a:rPr>
              <a:t>cei care lucrează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de la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distanță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ro-RO" sz="2200" dirty="0">
                <a:solidFill>
                  <a:srgbClr val="747474"/>
                </a:solidFill>
                <a:latin typeface="Lato"/>
              </a:rPr>
              <a:t>rămân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comunitățile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mici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, </a:t>
            </a:r>
            <a:r>
              <a:rPr lang="ro-RO" sz="2200" dirty="0">
                <a:solidFill>
                  <a:srgbClr val="747474"/>
                </a:solidFill>
                <a:latin typeface="Lato"/>
              </a:rPr>
              <a:t>aceștia își reinvestesc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veniturile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înapoi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afacerile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locale, </a:t>
            </a:r>
            <a:r>
              <a:rPr lang="ro-RO" sz="2200" dirty="0">
                <a:solidFill>
                  <a:srgbClr val="747474"/>
                </a:solidFill>
                <a:latin typeface="Lato"/>
              </a:rPr>
              <a:t>determinând 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un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impuls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al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economiei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, </a:t>
            </a:r>
            <a:r>
              <a:rPr lang="en-IE" sz="2200" dirty="0" err="1">
                <a:solidFill>
                  <a:srgbClr val="747474"/>
                </a:solidFill>
                <a:latin typeface="Lato"/>
              </a:rPr>
              <a:t>în</a:t>
            </a:r>
            <a:r>
              <a:rPr lang="en-IE" sz="2200" dirty="0">
                <a:solidFill>
                  <a:srgbClr val="747474"/>
                </a:solidFill>
                <a:latin typeface="Lato"/>
              </a:rPr>
              <a:t> general.
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2419693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building, table, orange&#10;&#10;Description automatically generated">
            <a:extLst>
              <a:ext uri="{FF2B5EF4-FFF2-40B4-BE49-F238E27FC236}">
                <a16:creationId xmlns:a16="http://schemas.microsoft.com/office/drawing/2014/main" id="{756A4BF7-0A0A-4C4A-B298-E7DA34AED64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438400" cy="120032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36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3600" dirty="0">
                <a:solidFill>
                  <a:schemeClr val="bg1"/>
                </a:solidFill>
              </a:rPr>
              <a:t>DE CAZ</a:t>
            </a:r>
            <a:endParaRPr lang="en-IE" sz="36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LUDGATE HUB - </a:t>
            </a:r>
            <a:r>
              <a:rPr lang="en-IE" dirty="0" err="1">
                <a:solidFill>
                  <a:schemeClr val="bg1"/>
                </a:solidFill>
              </a:rPr>
              <a:t>Tehnologia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pune</a:t>
            </a:r>
            <a:r>
              <a:rPr lang="en-IE" dirty="0">
                <a:solidFill>
                  <a:schemeClr val="bg1"/>
                </a:solidFill>
              </a:rPr>
              <a:t> un </a:t>
            </a:r>
            <a:r>
              <a:rPr lang="en-IE" dirty="0" err="1">
                <a:solidFill>
                  <a:schemeClr val="bg1"/>
                </a:solidFill>
              </a:rPr>
              <a:t>oraș</a:t>
            </a:r>
            <a:r>
              <a:rPr lang="en-IE" dirty="0">
                <a:solidFill>
                  <a:schemeClr val="bg1"/>
                </a:solidFill>
              </a:rPr>
              <a:t> mic pe </a:t>
            </a:r>
            <a:r>
              <a:rPr lang="en-IE" dirty="0" err="1">
                <a:solidFill>
                  <a:schemeClr val="bg1"/>
                </a:solidFill>
              </a:rPr>
              <a:t>hartă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West Cork, </a:t>
            </a:r>
            <a:r>
              <a:rPr lang="en-IE" dirty="0" err="1">
                <a:solidFill>
                  <a:schemeClr val="bg1"/>
                </a:solidFill>
              </a:rPr>
              <a:t>Irlanda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618220" cy="3975101"/>
          </a:xfrm>
        </p:spPr>
        <p:txBody>
          <a:bodyPr/>
          <a:lstStyle/>
          <a:p>
            <a:r>
              <a:rPr lang="ro-RO" dirty="0">
                <a:solidFill>
                  <a:srgbClr val="555555"/>
                </a:solidFill>
              </a:rPr>
              <a:t>Acest Hub are </a:t>
            </a:r>
            <a:r>
              <a:rPr lang="en-IE" dirty="0" err="1">
                <a:solidFill>
                  <a:srgbClr val="555555"/>
                </a:solidFill>
              </a:rPr>
              <a:t>birouri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în</a:t>
            </a:r>
            <a:r>
              <a:rPr lang="en-IE" dirty="0">
                <a:solidFill>
                  <a:srgbClr val="555555"/>
                </a:solidFill>
              </a:rPr>
              <a:t> plan </a:t>
            </a:r>
            <a:r>
              <a:rPr lang="en-IE" dirty="0" err="1">
                <a:solidFill>
                  <a:srgbClr val="555555"/>
                </a:solidFill>
              </a:rPr>
              <a:t>deschis</a:t>
            </a:r>
            <a:r>
              <a:rPr lang="en-IE" dirty="0">
                <a:solidFill>
                  <a:srgbClr val="555555"/>
                </a:solidFill>
              </a:rPr>
              <a:t>, </a:t>
            </a:r>
            <a:r>
              <a:rPr lang="en-IE" dirty="0" err="1">
                <a:solidFill>
                  <a:srgbClr val="555555"/>
                </a:solidFill>
              </a:rPr>
              <a:t>culori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ro-RO" dirty="0">
                <a:solidFill>
                  <a:srgbClr val="555555"/>
                </a:solidFill>
              </a:rPr>
              <a:t>calde</a:t>
            </a:r>
            <a:r>
              <a:rPr lang="en-IE" dirty="0">
                <a:solidFill>
                  <a:srgbClr val="555555"/>
                </a:solidFill>
              </a:rPr>
              <a:t>, </a:t>
            </a:r>
            <a:r>
              <a:rPr lang="en-IE" dirty="0" err="1">
                <a:solidFill>
                  <a:srgbClr val="555555"/>
                </a:solidFill>
              </a:rPr>
              <a:t>spații</a:t>
            </a:r>
            <a:r>
              <a:rPr lang="en-IE" dirty="0">
                <a:solidFill>
                  <a:srgbClr val="555555"/>
                </a:solidFill>
              </a:rPr>
              <a:t> de </a:t>
            </a:r>
            <a:r>
              <a:rPr lang="ro-RO" dirty="0">
                <a:solidFill>
                  <a:srgbClr val="555555"/>
                </a:solidFill>
              </a:rPr>
              <a:t>relaxare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și</a:t>
            </a:r>
            <a:r>
              <a:rPr lang="en-IE" dirty="0">
                <a:solidFill>
                  <a:srgbClr val="555555"/>
                </a:solidFill>
              </a:rPr>
              <a:t> o </a:t>
            </a:r>
            <a:r>
              <a:rPr lang="en-IE" dirty="0" err="1">
                <a:solidFill>
                  <a:srgbClr val="555555"/>
                </a:solidFill>
              </a:rPr>
              <a:t>bucătărie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ro-RO" dirty="0">
                <a:solidFill>
                  <a:srgbClr val="555555"/>
                </a:solidFill>
              </a:rPr>
              <a:t>comună</a:t>
            </a:r>
            <a:r>
              <a:rPr lang="en-IE" dirty="0">
                <a:solidFill>
                  <a:srgbClr val="555555"/>
                </a:solidFill>
              </a:rPr>
              <a:t>. Ludgate Hub </a:t>
            </a:r>
            <a:r>
              <a:rPr lang="ro-RO" dirty="0">
                <a:solidFill>
                  <a:srgbClr val="555555"/>
                </a:solidFill>
              </a:rPr>
              <a:t>reprezintă </a:t>
            </a:r>
            <a:r>
              <a:rPr lang="en-IE" dirty="0">
                <a:solidFill>
                  <a:srgbClr val="555555"/>
                </a:solidFill>
              </a:rPr>
              <a:t>un </a:t>
            </a:r>
            <a:r>
              <a:rPr lang="en-IE" dirty="0" err="1">
                <a:solidFill>
                  <a:srgbClr val="555555"/>
                </a:solidFill>
              </a:rPr>
              <a:t>birou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tipic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ro-RO" dirty="0">
                <a:solidFill>
                  <a:srgbClr val="555555"/>
                </a:solidFill>
              </a:rPr>
              <a:t>di</a:t>
            </a:r>
            <a:r>
              <a:rPr lang="en-IE" dirty="0">
                <a:solidFill>
                  <a:srgbClr val="555555"/>
                </a:solidFill>
              </a:rPr>
              <a:t>n Silicon Valley, </a:t>
            </a:r>
            <a:r>
              <a:rPr lang="en-IE" dirty="0" err="1">
                <a:solidFill>
                  <a:srgbClr val="555555"/>
                </a:solidFill>
              </a:rPr>
              <a:t>dar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este</a:t>
            </a:r>
            <a:r>
              <a:rPr lang="ro-RO" dirty="0">
                <a:solidFill>
                  <a:srgbClr val="555555"/>
                </a:solidFill>
              </a:rPr>
              <a:t> tocmai în</a:t>
            </a:r>
            <a:r>
              <a:rPr lang="en-IE" dirty="0">
                <a:solidFill>
                  <a:srgbClr val="555555"/>
                </a:solidFill>
              </a:rPr>
              <a:t> Skibbereen </a:t>
            </a:r>
            <a:r>
              <a:rPr lang="en-IE" dirty="0" err="1">
                <a:solidFill>
                  <a:srgbClr val="555555"/>
                </a:solidFill>
              </a:rPr>
              <a:t>în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nordul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ro-RO" dirty="0">
                <a:solidFill>
                  <a:srgbClr val="555555"/>
                </a:solidFill>
              </a:rPr>
              <a:t>regiunii </a:t>
            </a:r>
            <a:r>
              <a:rPr lang="en-IE" dirty="0">
                <a:solidFill>
                  <a:srgbClr val="555555"/>
                </a:solidFill>
              </a:rPr>
              <a:t>Cork.
Ludgate Hub a </a:t>
            </a:r>
            <a:r>
              <a:rPr lang="en-IE" dirty="0" err="1">
                <a:solidFill>
                  <a:srgbClr val="555555"/>
                </a:solidFill>
              </a:rPr>
              <a:t>devenit</a:t>
            </a:r>
            <a:r>
              <a:rPr lang="en-IE" dirty="0">
                <a:solidFill>
                  <a:srgbClr val="555555"/>
                </a:solidFill>
              </a:rPr>
              <a:t> o </a:t>
            </a:r>
            <a:r>
              <a:rPr lang="en-IE" dirty="0" err="1">
                <a:solidFill>
                  <a:srgbClr val="555555"/>
                </a:solidFill>
              </a:rPr>
              <a:t>resursă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vitală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în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comunitatea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locală</a:t>
            </a:r>
            <a:r>
              <a:rPr lang="en-IE" dirty="0">
                <a:solidFill>
                  <a:srgbClr val="555555"/>
                </a:solidFill>
              </a:rPr>
              <a:t>, </a:t>
            </a:r>
            <a:r>
              <a:rPr lang="en-IE" dirty="0" err="1">
                <a:solidFill>
                  <a:srgbClr val="555555"/>
                </a:solidFill>
              </a:rPr>
              <a:t>facilitând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crearea</a:t>
            </a:r>
            <a:r>
              <a:rPr lang="en-IE" dirty="0">
                <a:solidFill>
                  <a:srgbClr val="555555"/>
                </a:solidFill>
              </a:rPr>
              <a:t> de </a:t>
            </a:r>
            <a:r>
              <a:rPr lang="en-IE" dirty="0" err="1">
                <a:solidFill>
                  <a:srgbClr val="555555"/>
                </a:solidFill>
              </a:rPr>
              <a:t>locuri</a:t>
            </a:r>
            <a:r>
              <a:rPr lang="en-IE" dirty="0">
                <a:solidFill>
                  <a:srgbClr val="555555"/>
                </a:solidFill>
              </a:rPr>
              <a:t> de </a:t>
            </a:r>
            <a:r>
              <a:rPr lang="en-IE" dirty="0" err="1">
                <a:solidFill>
                  <a:srgbClr val="555555"/>
                </a:solidFill>
              </a:rPr>
              <a:t>muncă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și</a:t>
            </a:r>
            <a:r>
              <a:rPr lang="en-IE" dirty="0">
                <a:solidFill>
                  <a:srgbClr val="555555"/>
                </a:solidFill>
              </a:rPr>
              <a:t> de</a:t>
            </a:r>
            <a:r>
              <a:rPr lang="ro-RO" dirty="0" err="1">
                <a:solidFill>
                  <a:srgbClr val="555555"/>
                </a:solidFill>
              </a:rPr>
              <a:t>zvoltând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afaceri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în</a:t>
            </a:r>
            <a:r>
              <a:rPr lang="en-IE" dirty="0">
                <a:solidFill>
                  <a:srgbClr val="555555"/>
                </a:solidFill>
              </a:rPr>
              <a:t> Skibbereen </a:t>
            </a:r>
            <a:r>
              <a:rPr lang="en-IE" dirty="0" err="1">
                <a:solidFill>
                  <a:srgbClr val="555555"/>
                </a:solidFill>
              </a:rPr>
              <a:t>și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ro-RO" dirty="0">
                <a:solidFill>
                  <a:srgbClr val="555555"/>
                </a:solidFill>
              </a:rPr>
              <a:t>în vestul zonei </a:t>
            </a:r>
            <a:r>
              <a:rPr lang="en-IE" dirty="0">
                <a:solidFill>
                  <a:srgbClr val="555555"/>
                </a:solidFill>
              </a:rPr>
              <a:t>Cork.
A </a:t>
            </a:r>
            <a:r>
              <a:rPr lang="en-IE" dirty="0" err="1">
                <a:solidFill>
                  <a:srgbClr val="555555"/>
                </a:solidFill>
              </a:rPr>
              <a:t>fost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creată</a:t>
            </a:r>
            <a:r>
              <a:rPr lang="en-IE" dirty="0">
                <a:solidFill>
                  <a:srgbClr val="555555"/>
                </a:solidFill>
              </a:rPr>
              <a:t> de </a:t>
            </a:r>
            <a:r>
              <a:rPr lang="en-IE" dirty="0" err="1">
                <a:solidFill>
                  <a:srgbClr val="555555"/>
                </a:solidFill>
              </a:rPr>
              <a:t>oameni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pentru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oameni</a:t>
            </a:r>
            <a:r>
              <a:rPr lang="en-IE" dirty="0">
                <a:solidFill>
                  <a:srgbClr val="555555"/>
                </a:solidFill>
              </a:rPr>
              <a:t>. </a:t>
            </a:r>
            <a:r>
              <a:rPr lang="en-IE" dirty="0" err="1">
                <a:solidFill>
                  <a:srgbClr val="555555"/>
                </a:solidFill>
              </a:rPr>
              <a:t>Dezvoltat</a:t>
            </a:r>
            <a:r>
              <a:rPr lang="ro-RO" dirty="0">
                <a:solidFill>
                  <a:srgbClr val="555555"/>
                </a:solidFill>
              </a:rPr>
              <a:t> pe principiul</a:t>
            </a:r>
            <a:r>
              <a:rPr lang="en-IE" dirty="0">
                <a:solidFill>
                  <a:srgbClr val="555555"/>
                </a:solidFill>
              </a:rPr>
              <a:t> "de </a:t>
            </a:r>
            <a:r>
              <a:rPr lang="en-IE" dirty="0" err="1">
                <a:solidFill>
                  <a:srgbClr val="555555"/>
                </a:solidFill>
              </a:rPr>
              <a:t>jos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în</a:t>
            </a:r>
            <a:r>
              <a:rPr lang="en-IE" dirty="0">
                <a:solidFill>
                  <a:srgbClr val="555555"/>
                </a:solidFill>
              </a:rPr>
              <a:t> sus", cu </a:t>
            </a:r>
            <a:r>
              <a:rPr lang="en-IE" dirty="0" err="1">
                <a:solidFill>
                  <a:srgbClr val="555555"/>
                </a:solidFill>
              </a:rPr>
              <a:t>ajutorul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multor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oameni</a:t>
            </a:r>
            <a:r>
              <a:rPr lang="en-IE" dirty="0">
                <a:solidFill>
                  <a:srgbClr val="555555"/>
                </a:solidFill>
              </a:rPr>
              <a:t> care au </a:t>
            </a:r>
            <a:r>
              <a:rPr lang="en-IE" dirty="0" err="1">
                <a:solidFill>
                  <a:srgbClr val="555555"/>
                </a:solidFill>
              </a:rPr>
              <a:t>crezut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în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misiunea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sa</a:t>
            </a:r>
            <a:r>
              <a:rPr lang="en-IE" dirty="0">
                <a:solidFill>
                  <a:srgbClr val="555555"/>
                </a:solidFill>
              </a:rPr>
              <a:t>. Motto-ul Ludgate Hub:</a:t>
            </a:r>
            <a:endParaRPr lang="ro-RO" dirty="0">
              <a:solidFill>
                <a:srgbClr val="555555"/>
              </a:solidFill>
            </a:endParaRPr>
          </a:p>
          <a:p>
            <a:br>
              <a:rPr lang="en-IE" dirty="0">
                <a:solidFill>
                  <a:srgbClr val="555555"/>
                </a:solidFill>
              </a:rPr>
            </a:br>
            <a:r>
              <a:rPr lang="en-IE" b="1" dirty="0">
                <a:solidFill>
                  <a:srgbClr val="68BBAF"/>
                </a:solidFill>
              </a:rPr>
              <a:t>TRĂIEȘTE VIAȚA LUDGATE - IUBEȘTE CEEA CE FACI, IUBEȘTE UNDE LOCUIEȘTI! </a:t>
            </a:r>
            <a:r>
              <a:rPr lang="en-IE" dirty="0">
                <a:solidFill>
                  <a:srgbClr val="555555"/>
                </a:solidFill>
              </a:rPr>
              <a:t>
Ludgate </a:t>
            </a:r>
            <a:r>
              <a:rPr lang="en-IE" dirty="0" err="1">
                <a:solidFill>
                  <a:srgbClr val="555555"/>
                </a:solidFill>
              </a:rPr>
              <a:t>oferă</a:t>
            </a:r>
            <a:r>
              <a:rPr lang="en-IE" dirty="0">
                <a:solidFill>
                  <a:srgbClr val="555555"/>
                </a:solidFill>
              </a:rPr>
              <a:t> un </a:t>
            </a:r>
            <a:r>
              <a:rPr lang="en-IE" dirty="0" err="1">
                <a:solidFill>
                  <a:srgbClr val="555555"/>
                </a:solidFill>
              </a:rPr>
              <a:t>spațiu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pentru</a:t>
            </a:r>
            <a:r>
              <a:rPr lang="en-IE" dirty="0">
                <a:solidFill>
                  <a:srgbClr val="555555"/>
                </a:solidFill>
              </a:rPr>
              <a:t> ca </a:t>
            </a:r>
            <a:r>
              <a:rPr lang="en-IE" dirty="0" err="1">
                <a:solidFill>
                  <a:srgbClr val="555555"/>
                </a:solidFill>
              </a:rPr>
              <a:t>locuitorii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să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își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ro-RO" dirty="0">
                <a:solidFill>
                  <a:srgbClr val="555555"/>
                </a:solidFill>
              </a:rPr>
              <a:t>dezvolte legături, </a:t>
            </a:r>
            <a:r>
              <a:rPr lang="en-IE" dirty="0" err="1">
                <a:solidFill>
                  <a:srgbClr val="555555"/>
                </a:solidFill>
              </a:rPr>
              <a:t>să-și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extindă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orizonturile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și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afacerile</a:t>
            </a:r>
            <a:r>
              <a:rPr lang="en-IE" dirty="0">
                <a:solidFill>
                  <a:srgbClr val="555555"/>
                </a:solidFill>
              </a:rPr>
              <a:t>.
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5756-2801-4B3C-A038-1E05A410A0BF}"/>
              </a:ext>
            </a:extLst>
          </p:cNvPr>
          <p:cNvSpPr txBox="1"/>
          <p:nvPr/>
        </p:nvSpPr>
        <p:spPr>
          <a:xfrm>
            <a:off x="0" y="1049993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452376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5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C1C7BA-490E-4737-9302-E041698167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7760" y="200326"/>
            <a:ext cx="9491444" cy="957913"/>
          </a:xfrm>
        </p:spPr>
        <p:txBody>
          <a:bodyPr>
            <a:noAutofit/>
          </a:bodyPr>
          <a:lstStyle/>
          <a:p>
            <a:r>
              <a:rPr lang="en-IE" sz="2400" dirty="0">
                <a:solidFill>
                  <a:srgbClr val="6D6E6C"/>
                </a:solidFill>
              </a:rPr>
              <a:t>REASIGURAREA CENTRELOR LOCALE DE CO-WORKING
</a:t>
            </a:r>
            <a:r>
              <a:rPr lang="en-IE" sz="2400" dirty="0">
                <a:solidFill>
                  <a:srgbClr val="6D6E6C"/>
                </a:solidFill>
                <a:hlinkClick r:id="rId2"/>
              </a:rPr>
              <a:t>WWW.THE-HIVE.IE</a:t>
            </a:r>
            <a:r>
              <a:rPr lang="ro-RO" sz="2400" dirty="0">
                <a:solidFill>
                  <a:srgbClr val="6D6E6C"/>
                </a:solidFill>
              </a:rPr>
              <a:t> </a:t>
            </a:r>
            <a:r>
              <a:rPr lang="en-IE" sz="2400" dirty="0">
                <a:solidFill>
                  <a:srgbClr val="6D6E6C"/>
                </a:solidFill>
              </a:rPr>
              <a:t>IRLANDA  
</a:t>
            </a:r>
            <a:endParaRPr lang="en-US" sz="2400" dirty="0">
              <a:solidFill>
                <a:srgbClr val="6D6E6C"/>
              </a:solidFill>
            </a:endParaRP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8BAE775-34E9-49D7-AE52-1C7DE93F4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9" y="1094740"/>
            <a:ext cx="4066037" cy="5750560"/>
          </a:xfrm>
          <a:prstGeom prst="rect">
            <a:avLst/>
          </a:prstGeom>
        </p:spPr>
      </p:pic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C08142CA-D149-46C3-9964-B59E9F680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06" y="1158239"/>
            <a:ext cx="3933988" cy="562356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F47F61-2930-4D6F-BA11-C9C84E1AD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462" y="1031240"/>
            <a:ext cx="4066037" cy="57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30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A0AFD76-133C-4E46-9FB0-695F725F5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17" y="156875"/>
            <a:ext cx="9228083" cy="6544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04D33C-1E0D-4B02-BF56-F260BB680BE1}"/>
              </a:ext>
            </a:extLst>
          </p:cNvPr>
          <p:cNvSpPr txBox="1"/>
          <p:nvPr/>
        </p:nvSpPr>
        <p:spPr>
          <a:xfrm>
            <a:off x="0" y="0"/>
            <a:ext cx="3100552" cy="7201972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bg1"/>
                </a:solidFill>
              </a:rPr>
              <a:t>Smart Rural 21 </a:t>
            </a:r>
            <a:r>
              <a:rPr lang="en-IE" sz="2000" dirty="0" err="1">
                <a:solidFill>
                  <a:schemeClr val="bg1"/>
                </a:solidFill>
              </a:rPr>
              <a:t>este</a:t>
            </a:r>
            <a:r>
              <a:rPr lang="en-IE" sz="2000" dirty="0">
                <a:solidFill>
                  <a:schemeClr val="bg1"/>
                </a:solidFill>
              </a:rPr>
              <a:t> un </a:t>
            </a:r>
            <a:r>
              <a:rPr lang="en-IE" sz="2000" dirty="0" err="1">
                <a:solidFill>
                  <a:schemeClr val="bg1"/>
                </a:solidFill>
              </a:rPr>
              <a:t>proiect</a:t>
            </a:r>
            <a:r>
              <a:rPr lang="en-IE" sz="2000" dirty="0">
                <a:solidFill>
                  <a:schemeClr val="bg1"/>
                </a:solidFill>
              </a:rPr>
              <a:t> de </a:t>
            </a:r>
            <a:r>
              <a:rPr lang="en-IE" sz="2000" dirty="0" err="1">
                <a:solidFill>
                  <a:schemeClr val="bg1"/>
                </a:solidFill>
              </a:rPr>
              <a:t>doi</a:t>
            </a:r>
            <a:r>
              <a:rPr lang="en-IE" sz="2000" dirty="0">
                <a:solidFill>
                  <a:schemeClr val="bg1"/>
                </a:solidFill>
              </a:rPr>
              <a:t> ani </a:t>
            </a:r>
            <a:r>
              <a:rPr lang="en-IE" sz="2000" dirty="0" err="1">
                <a:solidFill>
                  <a:schemeClr val="bg1"/>
                </a:solidFill>
              </a:rPr>
              <a:t>și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jumătate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sprijinit</a:t>
            </a:r>
            <a:r>
              <a:rPr lang="en-IE" sz="2000" dirty="0">
                <a:solidFill>
                  <a:schemeClr val="bg1"/>
                </a:solidFill>
              </a:rPr>
              <a:t> de </a:t>
            </a:r>
            <a:r>
              <a:rPr lang="en-IE" sz="2000" dirty="0" err="1">
                <a:solidFill>
                  <a:schemeClr val="bg1"/>
                </a:solidFill>
              </a:rPr>
              <a:t>Comisia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Europeană</a:t>
            </a:r>
            <a:r>
              <a:rPr lang="en-IE" sz="2000" dirty="0">
                <a:solidFill>
                  <a:schemeClr val="bg1"/>
                </a:solidFill>
              </a:rPr>
              <a:t> (DG AGRI), cu </a:t>
            </a:r>
            <a:r>
              <a:rPr lang="en-IE" sz="2000" dirty="0" err="1">
                <a:solidFill>
                  <a:schemeClr val="bg1"/>
                </a:solidFill>
              </a:rPr>
              <a:t>scopul</a:t>
            </a:r>
            <a:r>
              <a:rPr lang="en-IE" sz="2000" dirty="0">
                <a:solidFill>
                  <a:schemeClr val="bg1"/>
                </a:solidFill>
              </a:rPr>
              <a:t> general de a </a:t>
            </a:r>
            <a:r>
              <a:rPr lang="en-IE" sz="2000" dirty="0" err="1">
                <a:solidFill>
                  <a:schemeClr val="bg1"/>
                </a:solidFill>
              </a:rPr>
              <a:t>promova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și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inspira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satele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să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dezvolte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și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să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pună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în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aplicare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abordări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și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strategii</a:t>
            </a:r>
            <a:r>
              <a:rPr lang="en-IE" sz="2000" dirty="0">
                <a:solidFill>
                  <a:schemeClr val="bg1"/>
                </a:solidFill>
              </a:rPr>
              <a:t> ale </a:t>
            </a:r>
            <a:r>
              <a:rPr lang="en-IE" sz="2000" dirty="0" err="1">
                <a:solidFill>
                  <a:schemeClr val="bg1"/>
                </a:solidFill>
              </a:rPr>
              <a:t>satului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inteligent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în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întreaga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Europă</a:t>
            </a:r>
            <a:r>
              <a:rPr lang="en-IE" sz="2000" dirty="0">
                <a:solidFill>
                  <a:schemeClr val="bg1"/>
                </a:solidFill>
              </a:rPr>
              <a:t>. </a:t>
            </a:r>
            <a:endParaRPr lang="ro-RO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000" dirty="0">
                <a:solidFill>
                  <a:schemeClr val="bg1"/>
                </a:solidFill>
              </a:rPr>
              <a:t>Analizarea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ro-RO" sz="2000" dirty="0">
                <a:solidFill>
                  <a:schemeClr val="bg1"/>
                </a:solidFill>
              </a:rPr>
              <a:t>evoluției</a:t>
            </a:r>
            <a:r>
              <a:rPr lang="en-IE" sz="2000" dirty="0">
                <a:solidFill>
                  <a:schemeClr val="bg1"/>
                </a:solidFill>
              </a:rPr>
              <a:t> a 17 </a:t>
            </a:r>
            <a:r>
              <a:rPr lang="en-IE" sz="2000" dirty="0" err="1">
                <a:solidFill>
                  <a:schemeClr val="bg1"/>
                </a:solidFill>
              </a:rPr>
              <a:t>orașe</a:t>
            </a:r>
            <a:r>
              <a:rPr lang="en-IE" sz="2000" dirty="0">
                <a:solidFill>
                  <a:schemeClr val="bg1"/>
                </a:solidFill>
              </a:rPr>
              <a:t>/sate </a:t>
            </a:r>
            <a:r>
              <a:rPr lang="en-IE" sz="2000" dirty="0" err="1">
                <a:solidFill>
                  <a:schemeClr val="bg1"/>
                </a:solidFill>
              </a:rPr>
              <a:t>europene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în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timp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ce</a:t>
            </a:r>
            <a:r>
              <a:rPr lang="en-IE" sz="2000" dirty="0">
                <a:solidFill>
                  <a:schemeClr val="bg1"/>
                </a:solidFill>
              </a:rPr>
              <a:t> se </a:t>
            </a:r>
            <a:r>
              <a:rPr lang="en-IE" sz="2000" dirty="0" err="1">
                <a:solidFill>
                  <a:schemeClr val="bg1"/>
                </a:solidFill>
              </a:rPr>
              <a:t>străduiesc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să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devină</a:t>
            </a:r>
            <a:r>
              <a:rPr lang="en-IE" sz="2000" dirty="0">
                <a:solidFill>
                  <a:schemeClr val="bg1"/>
                </a:solidFill>
              </a:rPr>
              <a:t> sate </a:t>
            </a:r>
            <a:r>
              <a:rPr lang="en-IE" sz="2000" dirty="0" err="1">
                <a:solidFill>
                  <a:schemeClr val="bg1"/>
                </a:solidFill>
              </a:rPr>
              <a:t>inteligente</a:t>
            </a:r>
            <a:r>
              <a:rPr lang="en-IE" sz="2000" dirty="0">
                <a:solidFill>
                  <a:schemeClr val="bg1"/>
                </a:solidFill>
              </a:rPr>
              <a:t>
</a:t>
            </a:r>
            <a:r>
              <a:rPr lang="en-IE" sz="2000" dirty="0" err="1">
                <a:solidFill>
                  <a:schemeClr val="bg1"/>
                </a:solidFill>
              </a:rPr>
              <a:t>Obține</a:t>
            </a:r>
            <a:r>
              <a:rPr lang="ro-RO" sz="2000" dirty="0">
                <a:solidFill>
                  <a:schemeClr val="bg1"/>
                </a:solidFill>
              </a:rPr>
              <a:t>rea de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informații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despre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abordările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și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strategiile</a:t>
            </a:r>
            <a:r>
              <a:rPr lang="en-IE" sz="2000" dirty="0">
                <a:solidFill>
                  <a:schemeClr val="bg1"/>
                </a:solidFill>
              </a:rPr>
              <a:t> smart village </a:t>
            </a:r>
            <a:r>
              <a:rPr lang="en-IE" sz="2000" dirty="0" err="1">
                <a:solidFill>
                  <a:schemeClr val="bg1"/>
                </a:solidFill>
              </a:rPr>
              <a:t>încercate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și</a:t>
            </a:r>
            <a:r>
              <a:rPr lang="en-IE" sz="2000" dirty="0">
                <a:solidFill>
                  <a:schemeClr val="bg1"/>
                </a:solidFill>
              </a:rPr>
              <a:t> testate 
</a:t>
            </a:r>
            <a:r>
              <a:rPr lang="en-IE" sz="2000" dirty="0" err="1">
                <a:solidFill>
                  <a:schemeClr val="bg1"/>
                </a:solidFill>
              </a:rPr>
              <a:t>Urm</a:t>
            </a:r>
            <a:r>
              <a:rPr lang="ro-RO" sz="2000" dirty="0" err="1">
                <a:solidFill>
                  <a:schemeClr val="bg1"/>
                </a:solidFill>
              </a:rPr>
              <a:t>ărirea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Fo</a:t>
            </a:r>
            <a:r>
              <a:rPr lang="ro-RO" sz="2000" dirty="0">
                <a:solidFill>
                  <a:schemeClr val="bg1"/>
                </a:solidFill>
              </a:rPr>
              <a:t>ii</a:t>
            </a:r>
            <a:r>
              <a:rPr lang="en-IE" sz="2000" dirty="0">
                <a:solidFill>
                  <a:schemeClr val="bg1"/>
                </a:solidFill>
              </a:rPr>
              <a:t> de </a:t>
            </a:r>
            <a:r>
              <a:rPr lang="en-IE" sz="2000" dirty="0" err="1">
                <a:solidFill>
                  <a:schemeClr val="bg1"/>
                </a:solidFill>
              </a:rPr>
              <a:t>parcurs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rura</a:t>
            </a:r>
            <a:r>
              <a:rPr lang="ro-RO" sz="2000" dirty="0">
                <a:solidFill>
                  <a:schemeClr val="bg1"/>
                </a:solidFill>
              </a:rPr>
              <a:t>l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inteligent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pentru</a:t>
            </a:r>
            <a:r>
              <a:rPr lang="en-IE" sz="2000" dirty="0">
                <a:solidFill>
                  <a:schemeClr val="bg1"/>
                </a:solidFill>
              </a:rPr>
              <a:t> a </a:t>
            </a:r>
            <a:r>
              <a:rPr lang="ro-RO" sz="2000" dirty="0" err="1">
                <a:solidFill>
                  <a:schemeClr val="bg1"/>
                </a:solidFill>
              </a:rPr>
              <a:t>relanda</a:t>
            </a:r>
            <a:r>
              <a:rPr lang="ro-RO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comunitatea</a:t>
            </a:r>
            <a:r>
              <a:rPr lang="en-IE" sz="2000" dirty="0">
                <a:solidFill>
                  <a:schemeClr val="bg1"/>
                </a:solidFill>
              </a:rPr>
              <a:t>
</a:t>
            </a:r>
            <a:r>
              <a:rPr lang="en-IE" sz="2200" dirty="0">
                <a:solidFill>
                  <a:schemeClr val="bg1"/>
                </a:solidFill>
                <a:hlinkClick r:id="rId3"/>
              </a:rPr>
              <a:t>www.smartrural21.eu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021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72963"/>
            <a:ext cx="11694073" cy="796208"/>
          </a:xfrm>
          <a:solidFill>
            <a:srgbClr val="68BBAF"/>
          </a:solidFill>
        </p:spPr>
        <p:txBody>
          <a:bodyPr>
            <a:noAutofit/>
          </a:bodyPr>
          <a:lstStyle/>
          <a:p>
            <a:r>
              <a:rPr lang="it-IT" sz="2600" dirty="0">
                <a:solidFill>
                  <a:schemeClr val="bg1"/>
                </a:solidFill>
              </a:rPr>
              <a:t>Puterea și potențialul întreprinderi</a:t>
            </a:r>
            <a:r>
              <a:rPr lang="ro-RO" sz="2600" dirty="0">
                <a:solidFill>
                  <a:schemeClr val="bg1"/>
                </a:solidFill>
              </a:rPr>
              <a:t>lor</a:t>
            </a:r>
            <a:r>
              <a:rPr lang="it-IT" sz="2600" dirty="0">
                <a:solidFill>
                  <a:schemeClr val="bg1"/>
                </a:solidFill>
              </a:rPr>
              <a:t> sociale comunitare de a transforma comunitățile locale
</a:t>
            </a:r>
            <a:endParaRPr lang="en-IE" sz="26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7" y="1557064"/>
            <a:ext cx="7037990" cy="3975101"/>
          </a:xfrm>
        </p:spPr>
        <p:txBody>
          <a:bodyPr/>
          <a:lstStyle/>
          <a:p>
            <a:r>
              <a:rPr lang="en-IE" dirty="0"/>
              <a:t>Smart Community Social Enterprise </a:t>
            </a:r>
            <a:r>
              <a:rPr lang="en-IE" dirty="0" err="1"/>
              <a:t>urmărește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ro-RO" dirty="0"/>
              <a:t>dezvolte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 de </a:t>
            </a:r>
            <a:r>
              <a:rPr lang="en-IE" dirty="0" err="1"/>
              <a:t>întreprinderi</a:t>
            </a:r>
            <a:r>
              <a:rPr lang="en-IE" dirty="0"/>
              <a:t> </a:t>
            </a:r>
            <a:r>
              <a:rPr lang="en-IE" dirty="0" err="1"/>
              <a:t>sănătoase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durabile</a:t>
            </a:r>
            <a:r>
              <a:rPr lang="en-IE" dirty="0"/>
              <a:t>, care sunt </a:t>
            </a:r>
            <a:r>
              <a:rPr lang="en-IE" dirty="0" err="1"/>
              <a:t>conduse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sprijinite</a:t>
            </a:r>
            <a:r>
              <a:rPr lang="en-IE" dirty="0"/>
              <a:t> de o </a:t>
            </a:r>
            <a:r>
              <a:rPr lang="en-IE" dirty="0" err="1"/>
              <a:t>economie</a:t>
            </a:r>
            <a:r>
              <a:rPr lang="en-IE" dirty="0"/>
              <a:t> </a:t>
            </a:r>
            <a:r>
              <a:rPr lang="en-IE" dirty="0" err="1"/>
              <a:t>locală</a:t>
            </a:r>
            <a:r>
              <a:rPr lang="en-IE" dirty="0"/>
              <a:t> </a:t>
            </a:r>
            <a:r>
              <a:rPr lang="en-IE" dirty="0" err="1"/>
              <a:t>puternică</a:t>
            </a:r>
            <a:r>
              <a:rPr lang="en-IE" dirty="0"/>
              <a:t>, </a:t>
            </a:r>
            <a:r>
              <a:rPr lang="en-IE" dirty="0" err="1"/>
              <a:t>rezilientă</a:t>
            </a:r>
            <a:r>
              <a:rPr lang="en-IE" dirty="0"/>
              <a:t>.
</a:t>
            </a:r>
            <a:r>
              <a:rPr lang="en-IE" dirty="0" err="1"/>
              <a:t>Întreprinderea</a:t>
            </a:r>
            <a:r>
              <a:rPr lang="en-IE" dirty="0"/>
              <a:t> </a:t>
            </a:r>
            <a:r>
              <a:rPr lang="en-IE" dirty="0" err="1"/>
              <a:t>socială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susținută</a:t>
            </a:r>
            <a:r>
              <a:rPr lang="en-IE" dirty="0"/>
              <a:t> de:</a:t>
            </a:r>
            <a:endParaRPr lang="ro-R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investiții</a:t>
            </a:r>
            <a:r>
              <a:rPr lang="en-IE" dirty="0"/>
              <a:t> </a:t>
            </a:r>
            <a:r>
              <a:rPr lang="en-IE" dirty="0" err="1"/>
              <a:t>coordonate</a:t>
            </a:r>
            <a:r>
              <a:rPr lang="en-IE" dirty="0"/>
              <a:t> pe termen lung
</a:t>
            </a:r>
            <a:r>
              <a:rPr lang="en-IE" dirty="0" err="1"/>
              <a:t>activitate</a:t>
            </a:r>
            <a:r>
              <a:rPr lang="en-IE" dirty="0"/>
              <a:t> </a:t>
            </a:r>
            <a:r>
              <a:rPr lang="en-IE" dirty="0" err="1"/>
              <a:t>coordonată</a:t>
            </a:r>
            <a:r>
              <a:rPr lang="en-IE" dirty="0"/>
              <a:t> de </a:t>
            </a:r>
            <a:r>
              <a:rPr lang="en-IE" dirty="0" err="1"/>
              <a:t>întreprinder</a:t>
            </a:r>
            <a:r>
              <a:rPr lang="ro-RO" dirty="0"/>
              <a:t>i</a:t>
            </a:r>
            <a:r>
              <a:rPr lang="en-IE" dirty="0"/>
              <a:t> social</a:t>
            </a:r>
            <a:r>
              <a:rPr lang="ro-RO" dirty="0"/>
              <a:t>e</a:t>
            </a:r>
            <a:r>
              <a:rPr lang="en-IE" dirty="0"/>
              <a:t> 
</a:t>
            </a:r>
            <a:r>
              <a:rPr lang="en-IE" dirty="0" err="1"/>
              <a:t>strategii</a:t>
            </a:r>
            <a:r>
              <a:rPr lang="en-IE" dirty="0"/>
              <a:t> </a:t>
            </a:r>
            <a:r>
              <a:rPr lang="en-IE" dirty="0" err="1"/>
              <a:t>durabile</a:t>
            </a:r>
            <a:r>
              <a:rPr lang="en-IE" dirty="0"/>
              <a:t> de </a:t>
            </a:r>
            <a:r>
              <a:rPr lang="en-IE" dirty="0" err="1"/>
              <a:t>generare</a:t>
            </a:r>
            <a:r>
              <a:rPr lang="en-IE" dirty="0"/>
              <a:t> a </a:t>
            </a:r>
            <a:r>
              <a:rPr lang="en-IE" dirty="0" err="1"/>
              <a:t>veniturilor</a:t>
            </a:r>
            <a:r>
              <a:rPr lang="en-IE" dirty="0"/>
              <a:t> 
</a:t>
            </a:r>
            <a:r>
              <a:rPr lang="en-IE" dirty="0" err="1"/>
              <a:t>sprijin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ro-RO" dirty="0"/>
              <a:t>grupurile</a:t>
            </a:r>
            <a:r>
              <a:rPr lang="en-IE" dirty="0"/>
              <a:t> </a:t>
            </a:r>
            <a:r>
              <a:rPr lang="en-IE" dirty="0" err="1"/>
              <a:t>marginalizate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ro-RO" dirty="0"/>
              <a:t>le oferi</a:t>
            </a:r>
            <a:r>
              <a:rPr lang="en-IE" dirty="0"/>
              <a:t> un </a:t>
            </a:r>
            <a:r>
              <a:rPr lang="en-IE" dirty="0" err="1"/>
              <a:t>loc</a:t>
            </a:r>
            <a:r>
              <a:rPr lang="en-IE" dirty="0"/>
              <a:t> de </a:t>
            </a:r>
            <a:r>
              <a:rPr lang="en-IE" dirty="0" err="1"/>
              <a:t>muncă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bun</a:t>
            </a:r>
          </a:p>
        </p:txBody>
      </p:sp>
      <p:pic>
        <p:nvPicPr>
          <p:cNvPr id="7" name="Picture 6" descr="A picture containing meter&#10;&#10;Description automatically generated">
            <a:extLst>
              <a:ext uri="{FF2B5EF4-FFF2-40B4-BE49-F238E27FC236}">
                <a16:creationId xmlns:a16="http://schemas.microsoft.com/office/drawing/2014/main" id="{2008B6BA-EF31-4BC2-A6BC-26B9E3789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05014" y="3891405"/>
            <a:ext cx="4193628" cy="2096814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3AED26D-E9D6-4E90-BA50-A78D2C9F13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56017" y="1325835"/>
            <a:ext cx="4735983" cy="25655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3AD4B8-6EE2-4F0E-AAE0-B821E5DF4285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15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72963"/>
            <a:ext cx="11694073" cy="796208"/>
          </a:xfrm>
          <a:solidFill>
            <a:srgbClr val="68BBAF"/>
          </a:solidFill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Puterea și potențialul întreprinderi</a:t>
            </a:r>
            <a:r>
              <a:rPr lang="ro-RO" sz="2800" dirty="0">
                <a:solidFill>
                  <a:schemeClr val="bg1"/>
                </a:solidFill>
              </a:rPr>
              <a:t>lor</a:t>
            </a:r>
            <a:r>
              <a:rPr lang="it-IT" sz="2800" dirty="0">
                <a:solidFill>
                  <a:schemeClr val="bg1"/>
                </a:solidFill>
              </a:rPr>
              <a:t> sociale comunitare de a transforma comunitățile locale
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AD4B8-6EE2-4F0E-AAE0-B821E5DF4285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08978-3A6D-4933-93EF-78BB6E3685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301" y="1441449"/>
            <a:ext cx="5808979" cy="3975101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444444"/>
                </a:solidFill>
                <a:latin typeface="Merriweather Sans"/>
              </a:rPr>
              <a:t>Un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centru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comunitar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de wellness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și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f</a:t>
            </a:r>
            <a:r>
              <a:rPr lang="ro-RO" b="1" dirty="0">
                <a:solidFill>
                  <a:srgbClr val="444444"/>
                </a:solidFill>
                <a:latin typeface="Merriweather Sans"/>
              </a:rPr>
              <a:t>e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r</a:t>
            </a:r>
            <a:r>
              <a:rPr lang="ro-RO" b="1" dirty="0">
                <a:solidFill>
                  <a:srgbClr val="444444"/>
                </a:solidFill>
                <a:latin typeface="Merriweather Sans"/>
              </a:rPr>
              <a:t>mă socială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cu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sediul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în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Armagh de Sud,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Irlanda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de Nord. </a:t>
            </a:r>
            <a:r>
              <a:rPr lang="en-GB" b="1" dirty="0">
                <a:solidFill>
                  <a:srgbClr val="444444"/>
                </a:solidFill>
                <a:latin typeface="Merriweather Sans"/>
                <a:hlinkClick r:id="rId2"/>
              </a:rPr>
              <a:t>https://antobarcic.com/</a:t>
            </a:r>
            <a:r>
              <a:rPr lang="ro-RO" b="1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
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Scopul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lor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este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de a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inspira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oamenii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să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se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conecteze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unii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cu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alții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,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să-și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împărtășească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poveștile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și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să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ro-RO" dirty="0">
                <a:solidFill>
                  <a:srgbClr val="444444"/>
                </a:solidFill>
                <a:latin typeface="Merriweather Sans"/>
              </a:rPr>
              <a:t>dezvolte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comunitățile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împreună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. 
</a:t>
            </a:r>
            <a:r>
              <a:rPr lang="ro-RO" dirty="0">
                <a:solidFill>
                  <a:srgbClr val="444444"/>
                </a:solidFill>
                <a:latin typeface="Merriweather Sans"/>
              </a:rPr>
              <a:t>Centrul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oferă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activități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bazate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pe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natură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pentru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a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îmbunătăți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sănătatea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și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bunăstarea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comunității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ro-RO" dirty="0">
                <a:solidFill>
                  <a:srgbClr val="444444"/>
                </a:solidFill>
                <a:latin typeface="Merriweather Sans"/>
              </a:rPr>
              <a:t>locale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. </a:t>
            </a:r>
            <a:r>
              <a:rPr lang="ro-RO" dirty="0">
                <a:solidFill>
                  <a:srgbClr val="444444"/>
                </a:solidFill>
                <a:latin typeface="Merriweather Sans"/>
              </a:rPr>
              <a:t>Se ocupă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, de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asemenea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, de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plantarea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de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copaci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nativi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și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protejarea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biodiversității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zonei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. 
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Viziune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: Cr</a:t>
            </a:r>
            <a:r>
              <a:rPr lang="ro-RO" dirty="0" err="1">
                <a:solidFill>
                  <a:srgbClr val="444444"/>
                </a:solidFill>
                <a:latin typeface="Merriweather Sans"/>
              </a:rPr>
              <a:t>eștem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împreună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într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-un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loc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 de </a:t>
            </a:r>
            <a:r>
              <a:rPr lang="en-GB" dirty="0" err="1">
                <a:solidFill>
                  <a:srgbClr val="444444"/>
                </a:solidFill>
                <a:latin typeface="Merriweather Sans"/>
              </a:rPr>
              <a:t>vindecare</a:t>
            </a:r>
            <a:r>
              <a:rPr lang="en-GB" dirty="0">
                <a:solidFill>
                  <a:srgbClr val="444444"/>
                </a:solidFill>
                <a:latin typeface="Merriweather Sans"/>
              </a:rPr>
              <a:t>.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
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416EF2-80CE-45E1-B9F2-65509E15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1441449"/>
            <a:ext cx="4982953" cy="47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21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269" y="477716"/>
            <a:ext cx="6743701" cy="962201"/>
          </a:xfrm>
          <a:solidFill>
            <a:srgbClr val="68BBAF"/>
          </a:solidFill>
        </p:spPr>
        <p:txBody>
          <a:bodyPr>
            <a:noAutofit/>
          </a:bodyPr>
          <a:lstStyle/>
          <a:p>
            <a:r>
              <a:rPr lang="en-IE" sz="2800" dirty="0" err="1">
                <a:solidFill>
                  <a:schemeClr val="bg1"/>
                </a:solidFill>
              </a:rPr>
              <a:t>Comunitățile</a:t>
            </a:r>
            <a:r>
              <a:rPr lang="en-IE" sz="2800" dirty="0">
                <a:solidFill>
                  <a:schemeClr val="bg1"/>
                </a:solidFill>
              </a:rPr>
              <a:t> </a:t>
            </a:r>
            <a:r>
              <a:rPr lang="en-IE" sz="2800" dirty="0" err="1">
                <a:solidFill>
                  <a:schemeClr val="bg1"/>
                </a:solidFill>
              </a:rPr>
              <a:t>hiperlocale</a:t>
            </a:r>
            <a:r>
              <a:rPr lang="en-IE" sz="2800" dirty="0">
                <a:solidFill>
                  <a:schemeClr val="bg1"/>
                </a:solidFill>
              </a:rPr>
              <a:t> – </a:t>
            </a:r>
            <a:r>
              <a:rPr lang="en-IE" sz="2800" dirty="0" err="1">
                <a:solidFill>
                  <a:schemeClr val="bg1"/>
                </a:solidFill>
              </a:rPr>
              <a:t>oportunități</a:t>
            </a:r>
            <a:r>
              <a:rPr lang="en-IE" sz="2800" dirty="0">
                <a:solidFill>
                  <a:schemeClr val="bg1"/>
                </a:solidFill>
              </a:rPr>
              <a:t> de </a:t>
            </a:r>
            <a:r>
              <a:rPr lang="en-IE" sz="2800" dirty="0" err="1">
                <a:solidFill>
                  <a:schemeClr val="bg1"/>
                </a:solidFill>
              </a:rPr>
              <a:t>reconectare</a:t>
            </a:r>
            <a:r>
              <a:rPr lang="en-IE" sz="2800" dirty="0">
                <a:solidFill>
                  <a:schemeClr val="bg1"/>
                </a:solidFill>
              </a:rPr>
              <a:t> cu </a:t>
            </a:r>
            <a:r>
              <a:rPr lang="en-IE" sz="2800" dirty="0" err="1">
                <a:solidFill>
                  <a:schemeClr val="bg1"/>
                </a:solidFill>
              </a:rPr>
              <a:t>întreprinderile</a:t>
            </a:r>
            <a:r>
              <a:rPr lang="en-IE" sz="2800" dirty="0">
                <a:solidFill>
                  <a:schemeClr val="bg1"/>
                </a:solidFill>
              </a:rPr>
              <a:t> locale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4712" y="1586221"/>
            <a:ext cx="7074402" cy="4414850"/>
          </a:xfrm>
        </p:spPr>
        <p:txBody>
          <a:bodyPr/>
          <a:lstStyle/>
          <a:p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modulul</a:t>
            </a:r>
            <a:r>
              <a:rPr lang="en-IE" dirty="0"/>
              <a:t> </a:t>
            </a:r>
            <a:r>
              <a:rPr lang="ro-RO" dirty="0"/>
              <a:t>1</a:t>
            </a:r>
            <a:r>
              <a:rPr lang="en-IE" dirty="0"/>
              <a:t>, am </a:t>
            </a:r>
            <a:r>
              <a:rPr lang="en-IE" dirty="0" err="1"/>
              <a:t>explorat</a:t>
            </a:r>
            <a:r>
              <a:rPr lang="en-IE" dirty="0"/>
              <a:t> </a:t>
            </a:r>
            <a:r>
              <a:rPr lang="en-IE" dirty="0" err="1"/>
              <a:t>conceptul</a:t>
            </a:r>
            <a:r>
              <a:rPr lang="en-IE" dirty="0"/>
              <a:t> de H</a:t>
            </a:r>
            <a:r>
              <a:rPr lang="ro-RO" dirty="0"/>
              <a:t>i</a:t>
            </a:r>
            <a:r>
              <a:rPr lang="en-IE" dirty="0" err="1"/>
              <a:t>perlocal</a:t>
            </a:r>
            <a:r>
              <a:rPr lang="en-IE" dirty="0"/>
              <a:t> -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modul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ro-RO" dirty="0"/>
              <a:t>comunitățile cu 2.000 până la 10.000 de locuitori au înțeles </a:t>
            </a:r>
            <a:r>
              <a:rPr lang="en-IE" dirty="0" err="1"/>
              <a:t>importanț</a:t>
            </a:r>
            <a:r>
              <a:rPr lang="ro-RO" dirty="0"/>
              <a:t>a</a:t>
            </a:r>
            <a:r>
              <a:rPr lang="en-IE" dirty="0"/>
              <a:t> </a:t>
            </a:r>
            <a:r>
              <a:rPr lang="en-IE" dirty="0" err="1"/>
              <a:t>comunităților</a:t>
            </a:r>
            <a:r>
              <a:rPr lang="en-IE" dirty="0"/>
              <a:t> locale </a:t>
            </a:r>
            <a:r>
              <a:rPr lang="en-IE" dirty="0" err="1"/>
              <a:t>și</a:t>
            </a:r>
            <a:r>
              <a:rPr lang="en-IE" dirty="0"/>
              <a:t> a </a:t>
            </a:r>
            <a:r>
              <a:rPr lang="en-IE" dirty="0" err="1"/>
              <a:t>întreprinderilor</a:t>
            </a:r>
            <a:r>
              <a:rPr lang="en-IE" dirty="0"/>
              <a:t> locale</a:t>
            </a:r>
            <a:r>
              <a:rPr lang="ro-RO" dirty="0"/>
              <a:t>, în contextul pandemiei.</a:t>
            </a:r>
            <a:r>
              <a:rPr lang="en-IE" dirty="0"/>
              <a:t> 
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ceea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privește</a:t>
            </a:r>
            <a:r>
              <a:rPr lang="en-IE" dirty="0"/>
              <a:t> </a:t>
            </a:r>
            <a:r>
              <a:rPr lang="en-IE" dirty="0" err="1"/>
              <a:t>mediul</a:t>
            </a:r>
            <a:r>
              <a:rPr lang="en-IE" dirty="0"/>
              <a:t> de </a:t>
            </a:r>
            <a:r>
              <a:rPr lang="en-IE" dirty="0" err="1"/>
              <a:t>afaceri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economia</a:t>
            </a:r>
            <a:r>
              <a:rPr lang="en-IE" dirty="0"/>
              <a:t>, </a:t>
            </a:r>
            <a:r>
              <a:rPr lang="en-IE" dirty="0" err="1"/>
              <a:t>trecerea</a:t>
            </a:r>
            <a:r>
              <a:rPr lang="en-IE" dirty="0"/>
              <a:t> la </a:t>
            </a:r>
            <a:r>
              <a:rPr lang="en-IE" dirty="0" err="1"/>
              <a:t>viața</a:t>
            </a:r>
            <a:r>
              <a:rPr lang="en-IE" dirty="0"/>
              <a:t> </a:t>
            </a:r>
            <a:r>
              <a:rPr lang="en-IE" dirty="0" err="1"/>
              <a:t>hiperlocală</a:t>
            </a:r>
            <a:r>
              <a:rPr lang="en-IE" dirty="0"/>
              <a:t> a </a:t>
            </a:r>
            <a:r>
              <a:rPr lang="en-IE" dirty="0" err="1"/>
              <a:t>crescut</a:t>
            </a:r>
            <a:r>
              <a:rPr lang="en-IE" dirty="0"/>
              <a:t> </a:t>
            </a:r>
            <a:r>
              <a:rPr lang="en-IE" dirty="0" err="1"/>
              <a:t>cheltuielile</a:t>
            </a:r>
            <a:r>
              <a:rPr lang="en-IE" dirty="0"/>
              <a:t> la </a:t>
            </a:r>
            <a:r>
              <a:rPr lang="en-IE" dirty="0" err="1"/>
              <a:t>nivel</a:t>
            </a:r>
            <a:r>
              <a:rPr lang="en-IE" dirty="0"/>
              <a:t> local. 
</a:t>
            </a:r>
            <a:r>
              <a:rPr lang="ro-RO" dirty="0">
                <a:hlinkClick r:id="rId2"/>
              </a:rPr>
              <a:t>Un studiu recent</a:t>
            </a:r>
            <a:r>
              <a:rPr lang="en-IE" dirty="0">
                <a:hlinkClick r:id="rId2"/>
              </a:rPr>
              <a:t> </a:t>
            </a:r>
            <a:r>
              <a:rPr lang="en-IE" dirty="0"/>
              <a:t>a </a:t>
            </a:r>
            <a:r>
              <a:rPr lang="en-IE" dirty="0" err="1"/>
              <a:t>constatat</a:t>
            </a:r>
            <a:r>
              <a:rPr lang="en-IE" dirty="0"/>
              <a:t> </a:t>
            </a:r>
            <a:r>
              <a:rPr lang="en-IE" dirty="0" err="1"/>
              <a:t>că</a:t>
            </a:r>
            <a:r>
              <a:rPr lang="en-IE" dirty="0"/>
              <a:t> </a:t>
            </a:r>
            <a:r>
              <a:rPr lang="en-IE" dirty="0" err="1"/>
              <a:t>aproape</a:t>
            </a:r>
            <a:r>
              <a:rPr lang="en-IE" dirty="0"/>
              <a:t> un </a:t>
            </a:r>
            <a:r>
              <a:rPr lang="en-IE" dirty="0" err="1"/>
              <a:t>sfert</a:t>
            </a:r>
            <a:r>
              <a:rPr lang="en-IE" dirty="0"/>
              <a:t> de </a:t>
            </a:r>
            <a:r>
              <a:rPr lang="en-IE" dirty="0" err="1"/>
              <a:t>oameni</a:t>
            </a:r>
            <a:r>
              <a:rPr lang="en-IE" dirty="0"/>
              <a:t> din </a:t>
            </a:r>
            <a:r>
              <a:rPr lang="en-IE" dirty="0" err="1"/>
              <a:t>Marea</a:t>
            </a:r>
            <a:r>
              <a:rPr lang="en-IE" dirty="0"/>
              <a:t> Britanie </a:t>
            </a:r>
            <a:r>
              <a:rPr lang="ro-RO" dirty="0"/>
              <a:t>au început să cumpere de la</a:t>
            </a:r>
            <a:r>
              <a:rPr lang="en-IE" dirty="0"/>
              <a:t> magazine</a:t>
            </a:r>
            <a:r>
              <a:rPr lang="ro-RO" dirty="0"/>
              <a:t>le de la</a:t>
            </a:r>
            <a:r>
              <a:rPr lang="en-IE" dirty="0"/>
              <a:t> </a:t>
            </a:r>
            <a:r>
              <a:rPr lang="en-IE" dirty="0" err="1"/>
              <a:t>colț</a:t>
            </a:r>
            <a:r>
              <a:rPr lang="en-IE" dirty="0"/>
              <a:t> </a:t>
            </a:r>
            <a:r>
              <a:rPr lang="ro-RO" dirty="0"/>
              <a:t>în timpul pandemiei</a:t>
            </a:r>
            <a:r>
              <a:rPr lang="en-IE" dirty="0"/>
              <a:t>,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timp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>
                <a:hlinkClick r:id="rId3"/>
              </a:rPr>
              <a:t>70% </a:t>
            </a:r>
            <a:r>
              <a:rPr lang="ro-RO" dirty="0">
                <a:hlinkClick r:id="rId3"/>
              </a:rPr>
              <a:t>dintre irlandezi</a:t>
            </a:r>
            <a:r>
              <a:rPr lang="en-IE" dirty="0"/>
              <a:t> au "</a:t>
            </a:r>
            <a:r>
              <a:rPr lang="en-IE" dirty="0" err="1"/>
              <a:t>făcut</a:t>
            </a:r>
            <a:r>
              <a:rPr lang="en-IE" dirty="0"/>
              <a:t> un </a:t>
            </a:r>
            <a:r>
              <a:rPr lang="en-IE" dirty="0" err="1"/>
              <a:t>efort</a:t>
            </a:r>
            <a:r>
              <a:rPr lang="en-IE" dirty="0"/>
              <a:t> </a:t>
            </a:r>
            <a:r>
              <a:rPr lang="en-IE" dirty="0" err="1"/>
              <a:t>conștient</a:t>
            </a:r>
            <a:r>
              <a:rPr lang="en-IE" dirty="0"/>
              <a:t>"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sprijini</a:t>
            </a:r>
            <a:r>
              <a:rPr lang="en-IE" dirty="0"/>
              <a:t> </a:t>
            </a:r>
            <a:r>
              <a:rPr lang="en-IE" dirty="0" err="1"/>
              <a:t>întreprinderile</a:t>
            </a:r>
            <a:r>
              <a:rPr lang="en-IE" dirty="0"/>
              <a:t> locale din </a:t>
            </a:r>
            <a:r>
              <a:rPr lang="en-IE" dirty="0" err="1"/>
              <a:t>cauza</a:t>
            </a:r>
            <a:r>
              <a:rPr lang="en-IE" dirty="0"/>
              <a:t> </a:t>
            </a:r>
            <a:r>
              <a:rPr lang="en-IE" dirty="0" err="1"/>
              <a:t>impactului</a:t>
            </a:r>
            <a:r>
              <a:rPr lang="en-IE" dirty="0"/>
              <a:t> Covid-19.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C0608-6B53-4223-B227-C6AE33411857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609D09-964B-4C3D-A9AF-8DB26526BA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75747" y="3243943"/>
            <a:ext cx="2950029" cy="2950029"/>
          </a:xfrm>
          <a:prstGeom prst="rect">
            <a:avLst/>
          </a:prstGeom>
        </p:spPr>
      </p:pic>
      <p:pic>
        <p:nvPicPr>
          <p:cNvPr id="9" name="Picture 8" descr="A picture containing food, sitting, fruit, table&#10;&#10;Description automatically generated">
            <a:extLst>
              <a:ext uri="{FF2B5EF4-FFF2-40B4-BE49-F238E27FC236}">
                <a16:creationId xmlns:a16="http://schemas.microsoft.com/office/drawing/2014/main" id="{BDEFDDBE-1F8F-4BFC-91CC-53F5F00DD6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16686" y="185877"/>
            <a:ext cx="3868153" cy="29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582510"/>
            <a:ext cx="11545518" cy="1378466"/>
          </a:xfrm>
        </p:spPr>
        <p:txBody>
          <a:bodyPr>
            <a:normAutofit/>
          </a:bodyPr>
          <a:lstStyle/>
          <a:p>
            <a:r>
              <a:rPr lang="en-IE" dirty="0"/>
              <a:t>Ce sunt </a:t>
            </a:r>
            <a:r>
              <a:rPr lang="en-IE" dirty="0" err="1"/>
              <a:t>acestea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cum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trebui</a:t>
            </a:r>
            <a:r>
              <a:rPr lang="en-IE" dirty="0"/>
              <a:t> </a:t>
            </a:r>
            <a:r>
              <a:rPr lang="en-IE" dirty="0" err="1"/>
              <a:t>folosite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ro-RO" dirty="0"/>
              <a:t>susține</a:t>
            </a:r>
            <a:r>
              <a:rPr lang="en-IE" dirty="0"/>
              <a:t> </a:t>
            </a:r>
            <a:r>
              <a:rPr lang="en-IE" dirty="0" err="1"/>
              <a:t>regenerarea</a:t>
            </a:r>
            <a:r>
              <a:rPr lang="en-IE" dirty="0"/>
              <a:t> </a:t>
            </a:r>
            <a:r>
              <a:rPr lang="en-IE" dirty="0" err="1"/>
              <a:t>durabilă</a:t>
            </a:r>
            <a:r>
              <a:rPr lang="en-IE" dirty="0"/>
              <a:t> a </a:t>
            </a:r>
            <a:r>
              <a:rPr lang="en-IE" dirty="0" err="1"/>
              <a:t>comunității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118763"/>
            <a:ext cx="11545518" cy="1119830"/>
          </a:xfrm>
        </p:spPr>
        <p:txBody>
          <a:bodyPr/>
          <a:lstStyle/>
          <a:p>
            <a:r>
              <a:rPr lang="en-IE" sz="4800" dirty="0" err="1"/>
              <a:t>Introducere</a:t>
            </a:r>
            <a:r>
              <a:rPr lang="en-IE" sz="4800" dirty="0"/>
              <a:t>: OBIECTIVELE DE DEZVOLTARE DURABILĂ A</a:t>
            </a:r>
            <a:r>
              <a:rPr lang="ro-RO" sz="4800" dirty="0"/>
              <a:t>LE</a:t>
            </a:r>
            <a:r>
              <a:rPr lang="en-IE" sz="4800" dirty="0"/>
              <a:t> ONU</a:t>
            </a:r>
          </a:p>
        </p:txBody>
      </p:sp>
      <p:pic>
        <p:nvPicPr>
          <p:cNvPr id="14" name="Picture Placeholder 13" descr="A lake with a mountain in the background&#10;&#10;Description automatically generated">
            <a:extLst>
              <a:ext uri="{FF2B5EF4-FFF2-40B4-BE49-F238E27FC236}">
                <a16:creationId xmlns:a16="http://schemas.microsoft.com/office/drawing/2014/main" id="{BCA9A42F-273D-4D34-AE26-0A603BC9D9D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46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02F5EB-6088-4164-AF80-4DB55E5C45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0673" y="4612984"/>
            <a:ext cx="11545518" cy="999540"/>
          </a:xfrm>
        </p:spPr>
        <p:txBody>
          <a:bodyPr>
            <a:noAutofit/>
          </a:bodyPr>
          <a:lstStyle/>
          <a:p>
            <a:r>
              <a:rPr lang="ro-RO" sz="2800" dirty="0"/>
              <a:t>E</a:t>
            </a:r>
            <a:r>
              <a:rPr lang="en-IE" sz="2800" dirty="0" err="1"/>
              <a:t>misii</a:t>
            </a:r>
            <a:r>
              <a:rPr lang="en-IE" sz="2800" dirty="0"/>
              <a:t> de carbon</a:t>
            </a:r>
            <a:r>
              <a:rPr lang="ro-RO" sz="2800" dirty="0"/>
              <a:t> reduse</a:t>
            </a:r>
            <a:r>
              <a:rPr lang="en-IE" sz="2800" dirty="0"/>
              <a:t>, </a:t>
            </a:r>
            <a:r>
              <a:rPr lang="en-IE" sz="2800" dirty="0" err="1"/>
              <a:t>economie</a:t>
            </a:r>
            <a:r>
              <a:rPr lang="en-IE" sz="2800" dirty="0"/>
              <a:t> </a:t>
            </a:r>
            <a:r>
              <a:rPr lang="en-IE" sz="2800" dirty="0" err="1"/>
              <a:t>circulară</a:t>
            </a:r>
            <a:r>
              <a:rPr lang="en-IE" sz="2800" dirty="0"/>
              <a:t>/zero </a:t>
            </a:r>
            <a:r>
              <a:rPr lang="en-IE" sz="2800" dirty="0" err="1"/>
              <a:t>deșeuri</a:t>
            </a:r>
            <a:r>
              <a:rPr lang="en-IE" sz="2800" dirty="0"/>
              <a:t> , </a:t>
            </a:r>
            <a:r>
              <a:rPr lang="en-IE" sz="2800" dirty="0" err="1"/>
              <a:t>comunități</a:t>
            </a:r>
            <a:r>
              <a:rPr lang="en-IE" sz="2800" dirty="0"/>
              <a:t> </a:t>
            </a:r>
            <a:r>
              <a:rPr lang="en-IE" sz="2800" dirty="0" err="1"/>
              <a:t>alimentate</a:t>
            </a:r>
            <a:r>
              <a:rPr lang="en-IE" sz="2800" dirty="0"/>
              <a:t> </a:t>
            </a:r>
            <a:r>
              <a:rPr lang="ro-RO" sz="2800" dirty="0"/>
              <a:t>cu</a:t>
            </a:r>
            <a:r>
              <a:rPr lang="en-IE" sz="2800" dirty="0"/>
              <a:t> </a:t>
            </a:r>
            <a:r>
              <a:rPr lang="en-IE" sz="2800" dirty="0" err="1"/>
              <a:t>energie</a:t>
            </a:r>
            <a:r>
              <a:rPr lang="en-IE" sz="2800" dirty="0"/>
              <a:t> </a:t>
            </a:r>
            <a:r>
              <a:rPr lang="en-IE" sz="2800" dirty="0" err="1"/>
              <a:t>verde</a:t>
            </a:r>
            <a:r>
              <a:rPr lang="en-IE" sz="2800" dirty="0"/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6110-0112-4873-AFB1-52C6304643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3241" y="3327957"/>
            <a:ext cx="11545518" cy="629984"/>
          </a:xfrm>
        </p:spPr>
        <p:txBody>
          <a:bodyPr/>
          <a:lstStyle/>
          <a:p>
            <a:r>
              <a:rPr lang="en-IE" dirty="0"/>
              <a:t>SECȚIUNEA A DOUA: OPORTUNITĂȚI ȘI TENDINȚE ÎN CEEA CE PRIVEȘTE DURABILITATEA MEDIULUI
</a:t>
            </a:r>
          </a:p>
        </p:txBody>
      </p:sp>
      <p:pic>
        <p:nvPicPr>
          <p:cNvPr id="8" name="Picture Placeholder 7" descr="A picture containing grass, outdoor, person, sitting&#10;&#10;Description automatically generated">
            <a:extLst>
              <a:ext uri="{FF2B5EF4-FFF2-40B4-BE49-F238E27FC236}">
                <a16:creationId xmlns:a16="http://schemas.microsoft.com/office/drawing/2014/main" id="{A2076B06-5A8C-4784-88CF-21E735EC419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3824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pond&#10;&#10;Description automatically generated">
            <a:extLst>
              <a:ext uri="{FF2B5EF4-FFF2-40B4-BE49-F238E27FC236}">
                <a16:creationId xmlns:a16="http://schemas.microsoft.com/office/drawing/2014/main" id="{F685478F-F7C4-4B38-A9FF-D28BC18D0C7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04917-7D55-4FD0-B1AA-CB5E552E05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088" y="388883"/>
            <a:ext cx="5760078" cy="1286159"/>
          </a:xfrm>
        </p:spPr>
        <p:txBody>
          <a:bodyPr>
            <a:noAutofit/>
          </a:bodyPr>
          <a:lstStyle/>
          <a:p>
            <a:pPr algn="l"/>
            <a:r>
              <a:rPr lang="ro-RO" dirty="0"/>
              <a:t>S</a:t>
            </a:r>
            <a:r>
              <a:rPr lang="it-IT" dirty="0"/>
              <a:t>ă ne concentrăm pe durabilitatea mediului.. 
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6AB24-02F3-44A4-9674-583CB15367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862" y="1953512"/>
            <a:ext cx="6779172" cy="3947440"/>
          </a:xfrm>
        </p:spPr>
        <p:txBody>
          <a:bodyPr/>
          <a:lstStyle/>
          <a:p>
            <a:pPr algn="just"/>
            <a:r>
              <a:rPr lang="en-IE" dirty="0" err="1"/>
              <a:t>Durabilitatea</a:t>
            </a:r>
            <a:r>
              <a:rPr lang="en-IE" dirty="0"/>
              <a:t> </a:t>
            </a:r>
            <a:r>
              <a:rPr lang="en-IE" dirty="0" err="1"/>
              <a:t>mediului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responsabilitatea</a:t>
            </a:r>
            <a:r>
              <a:rPr lang="en-IE" dirty="0"/>
              <a:t> de a </a:t>
            </a:r>
            <a:r>
              <a:rPr lang="en-IE" dirty="0" err="1"/>
              <a:t>interacționa</a:t>
            </a:r>
            <a:r>
              <a:rPr lang="en-IE" dirty="0"/>
              <a:t> cu </a:t>
            </a:r>
            <a:r>
              <a:rPr lang="en-IE" dirty="0" err="1"/>
              <a:t>planeta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menține</a:t>
            </a:r>
            <a:r>
              <a:rPr lang="en-IE" dirty="0"/>
              <a:t> </a:t>
            </a:r>
            <a:r>
              <a:rPr lang="en-IE" dirty="0" err="1"/>
              <a:t>resursele</a:t>
            </a:r>
            <a:r>
              <a:rPr lang="en-IE" dirty="0"/>
              <a:t> </a:t>
            </a:r>
            <a:r>
              <a:rPr lang="en-IE" dirty="0" err="1"/>
              <a:t>naturale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generațiile</a:t>
            </a:r>
            <a:r>
              <a:rPr lang="en-IE" dirty="0"/>
              <a:t> </a:t>
            </a:r>
            <a:r>
              <a:rPr lang="en-IE" dirty="0" err="1"/>
              <a:t>viitoare</a:t>
            </a:r>
            <a:r>
              <a:rPr lang="en-IE" dirty="0"/>
              <a:t>. </a:t>
            </a:r>
            <a:r>
              <a:rPr lang="en-IE" dirty="0" err="1"/>
              <a:t>Traiul</a:t>
            </a:r>
            <a:r>
              <a:rPr lang="en-IE" dirty="0"/>
              <a:t> </a:t>
            </a:r>
            <a:r>
              <a:rPr lang="en-IE" dirty="0" err="1"/>
              <a:t>durabil</a:t>
            </a:r>
            <a:r>
              <a:rPr lang="en-IE" dirty="0"/>
              <a:t> </a:t>
            </a:r>
            <a:r>
              <a:rPr lang="en-IE" dirty="0" err="1"/>
              <a:t>funcționează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acest</a:t>
            </a:r>
            <a:r>
              <a:rPr lang="en-IE" dirty="0"/>
              <a:t> </a:t>
            </a:r>
            <a:r>
              <a:rPr lang="en-IE" dirty="0" err="1"/>
              <a:t>sens</a:t>
            </a:r>
            <a:r>
              <a:rPr lang="en-IE" dirty="0"/>
              <a:t>, </a:t>
            </a:r>
            <a:r>
              <a:rPr lang="en-IE" dirty="0" err="1"/>
              <a:t>analizând</a:t>
            </a:r>
            <a:r>
              <a:rPr lang="en-IE" dirty="0"/>
              <a:t>:</a:t>
            </a:r>
            <a:endParaRPr lang="ro-RO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condițiile</a:t>
            </a:r>
            <a:r>
              <a:rPr lang="en-IE" dirty="0"/>
              <a:t> de </a:t>
            </a:r>
            <a:r>
              <a:rPr lang="en-IE" dirty="0" err="1"/>
              <a:t>viață</a:t>
            </a:r>
            <a:r>
              <a:rPr lang="en-IE" dirty="0"/>
              <a:t> (sate </a:t>
            </a:r>
            <a:r>
              <a:rPr lang="en-IE" dirty="0" err="1"/>
              <a:t>ecologice</a:t>
            </a:r>
            <a:r>
              <a:rPr lang="en-IE" dirty="0"/>
              <a:t>, eco-</a:t>
            </a:r>
            <a:r>
              <a:rPr lang="en-IE" dirty="0" err="1"/>
              <a:t>municipalități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orașe</a:t>
            </a:r>
            <a:r>
              <a:rPr lang="en-IE" dirty="0"/>
              <a:t> </a:t>
            </a:r>
            <a:r>
              <a:rPr lang="en-IE" dirty="0" err="1"/>
              <a:t>durabile</a:t>
            </a:r>
            <a:r>
              <a:rPr lang="en-IE" dirty="0"/>
              <a:t>)
</a:t>
            </a:r>
            <a:r>
              <a:rPr lang="en-IE" dirty="0" err="1"/>
              <a:t>economice</a:t>
            </a:r>
            <a:r>
              <a:rPr lang="en-IE" dirty="0"/>
              <a:t> (</a:t>
            </a:r>
            <a:r>
              <a:rPr lang="en-IE" dirty="0" err="1"/>
              <a:t>construcții</a:t>
            </a:r>
            <a:r>
              <a:rPr lang="en-IE" dirty="0"/>
              <a:t> </a:t>
            </a:r>
            <a:r>
              <a:rPr lang="en-IE" dirty="0" err="1"/>
              <a:t>ecologice</a:t>
            </a:r>
            <a:r>
              <a:rPr lang="en-IE" dirty="0"/>
              <a:t>, </a:t>
            </a:r>
            <a:r>
              <a:rPr lang="en-IE" dirty="0" err="1"/>
              <a:t>agricultură</a:t>
            </a:r>
            <a:r>
              <a:rPr lang="en-IE" dirty="0"/>
              <a:t> </a:t>
            </a:r>
            <a:r>
              <a:rPr lang="en-IE" dirty="0" err="1"/>
              <a:t>durabilă</a:t>
            </a:r>
            <a:r>
              <a:rPr lang="en-IE" dirty="0"/>
              <a:t>) </a:t>
            </a:r>
            <a:r>
              <a:rPr lang="en-IE" dirty="0" err="1"/>
              <a:t>sau</a:t>
            </a:r>
            <a:r>
              <a:rPr lang="en-IE" dirty="0"/>
              <a:t> </a:t>
            </a:r>
            <a:r>
              <a:rPr lang="en-IE" dirty="0" err="1"/>
              <a:t>practici</a:t>
            </a:r>
            <a:r>
              <a:rPr lang="en-IE" dirty="0"/>
              <a:t> de </a:t>
            </a:r>
            <a:r>
              <a:rPr lang="en-IE" dirty="0" err="1"/>
              <a:t>lucr</a:t>
            </a:r>
            <a:r>
              <a:rPr lang="ro-RO" dirty="0"/>
              <a:t>u precum </a:t>
            </a:r>
            <a:r>
              <a:rPr lang="en-IE" dirty="0" err="1"/>
              <a:t>arhitectura</a:t>
            </a:r>
            <a:r>
              <a:rPr lang="en-IE" dirty="0"/>
              <a:t> </a:t>
            </a:r>
            <a:r>
              <a:rPr lang="en-IE" dirty="0" err="1"/>
              <a:t>durabilă</a:t>
            </a:r>
            <a:r>
              <a:rPr lang="en-IE" dirty="0"/>
              <a:t>
</a:t>
            </a:r>
            <a:r>
              <a:rPr lang="en-IE" dirty="0" err="1"/>
              <a:t>noi</a:t>
            </a:r>
            <a:r>
              <a:rPr lang="en-IE" dirty="0"/>
              <a:t> </a:t>
            </a:r>
            <a:r>
              <a:rPr lang="en-IE" dirty="0" err="1"/>
              <a:t>tehnologii</a:t>
            </a:r>
            <a:r>
              <a:rPr lang="en-IE" dirty="0"/>
              <a:t> (</a:t>
            </a:r>
            <a:r>
              <a:rPr lang="en-IE" dirty="0" err="1"/>
              <a:t>tehnologii</a:t>
            </a:r>
            <a:r>
              <a:rPr lang="en-IE" dirty="0"/>
              <a:t> </a:t>
            </a:r>
            <a:r>
              <a:rPr lang="en-IE" dirty="0" err="1"/>
              <a:t>ecologice</a:t>
            </a:r>
            <a:r>
              <a:rPr lang="en-IE" dirty="0"/>
              <a:t>, </a:t>
            </a:r>
            <a:r>
              <a:rPr lang="en-IE" dirty="0" err="1"/>
              <a:t>energie</a:t>
            </a:r>
            <a:r>
              <a:rPr lang="en-IE" dirty="0"/>
              <a:t> </a:t>
            </a:r>
            <a:r>
              <a:rPr lang="en-IE" dirty="0" err="1"/>
              <a:t>regenerabilă</a:t>
            </a:r>
            <a:r>
              <a:rPr lang="en-IE" dirty="0"/>
              <a:t> etc.)
</a:t>
            </a:r>
            <a:r>
              <a:rPr lang="en-IE" dirty="0" err="1"/>
              <a:t>ajustări</a:t>
            </a:r>
            <a:r>
              <a:rPr lang="en-IE" dirty="0"/>
              <a:t> ale </a:t>
            </a:r>
            <a:r>
              <a:rPr lang="en-IE" dirty="0" err="1"/>
              <a:t>stilului</a:t>
            </a:r>
            <a:r>
              <a:rPr lang="en-IE" dirty="0"/>
              <a:t> de </a:t>
            </a:r>
            <a:r>
              <a:rPr lang="en-IE" dirty="0" err="1"/>
              <a:t>viață</a:t>
            </a:r>
            <a:r>
              <a:rPr lang="en-IE" dirty="0"/>
              <a:t> individual care </a:t>
            </a:r>
            <a:r>
              <a:rPr lang="en-IE" dirty="0" err="1"/>
              <a:t>conservă</a:t>
            </a:r>
            <a:r>
              <a:rPr lang="en-IE" dirty="0"/>
              <a:t> </a:t>
            </a:r>
            <a:r>
              <a:rPr lang="en-IE" dirty="0" err="1"/>
              <a:t>resursele</a:t>
            </a:r>
            <a:r>
              <a:rPr lang="en-IE" dirty="0"/>
              <a:t> </a:t>
            </a:r>
            <a:r>
              <a:rPr lang="en-IE" dirty="0" err="1"/>
              <a:t>naturale</a:t>
            </a:r>
            <a:r>
              <a:rPr lang="en-IE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009606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362103"/>
            <a:ext cx="7407087" cy="697353"/>
          </a:xfrm>
        </p:spPr>
        <p:txBody>
          <a:bodyPr>
            <a:noAutofit/>
          </a:bodyPr>
          <a:lstStyle/>
          <a:p>
            <a:r>
              <a:rPr lang="en-IE" dirty="0">
                <a:solidFill>
                  <a:srgbClr val="AB5AB0"/>
                </a:solidFill>
              </a:rPr>
              <a:t>COVID19 </a:t>
            </a:r>
            <a:r>
              <a:rPr lang="en-IE" dirty="0" err="1">
                <a:solidFill>
                  <a:srgbClr val="AB5AB0"/>
                </a:solidFill>
              </a:rPr>
              <a:t>și</a:t>
            </a:r>
            <a:r>
              <a:rPr lang="en-IE" dirty="0">
                <a:solidFill>
                  <a:srgbClr val="AB5AB0"/>
                </a:solidFill>
              </a:rPr>
              <a:t> </a:t>
            </a:r>
            <a:r>
              <a:rPr lang="en-IE" dirty="0" err="1">
                <a:solidFill>
                  <a:srgbClr val="AB5AB0"/>
                </a:solidFill>
              </a:rPr>
              <a:t>mediul</a:t>
            </a:r>
            <a:r>
              <a:rPr lang="en-IE" dirty="0">
                <a:solidFill>
                  <a:srgbClr val="AB5AB0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4" y="1325835"/>
            <a:ext cx="6453352" cy="3975101"/>
          </a:xfrm>
        </p:spPr>
        <p:txBody>
          <a:bodyPr/>
          <a:lstStyle/>
          <a:p>
            <a:r>
              <a:rPr lang="ro-RO" dirty="0"/>
              <a:t>Această</a:t>
            </a:r>
            <a:r>
              <a:rPr lang="en-IE" dirty="0"/>
              <a:t> </a:t>
            </a:r>
            <a:r>
              <a:rPr lang="en-IE" dirty="0" err="1"/>
              <a:t>tragedie</a:t>
            </a:r>
            <a:r>
              <a:rPr lang="en-IE" dirty="0"/>
              <a:t> </a:t>
            </a:r>
            <a:r>
              <a:rPr lang="en-IE" dirty="0" err="1"/>
              <a:t>globală</a:t>
            </a:r>
            <a:r>
              <a:rPr lang="en-IE" dirty="0"/>
              <a:t>, </a:t>
            </a:r>
            <a:r>
              <a:rPr lang="en-IE" dirty="0" err="1"/>
              <a:t>pandemia</a:t>
            </a:r>
            <a:r>
              <a:rPr lang="en-IE" dirty="0"/>
              <a:t> COVID19 ne-a </a:t>
            </a:r>
            <a:r>
              <a:rPr lang="en-IE" dirty="0" err="1"/>
              <a:t>învățat</a:t>
            </a:r>
            <a:r>
              <a:rPr lang="en-IE" dirty="0"/>
              <a:t> </a:t>
            </a:r>
            <a:r>
              <a:rPr lang="en-IE" dirty="0" err="1"/>
              <a:t>multe</a:t>
            </a:r>
            <a:r>
              <a:rPr lang="en-IE" dirty="0"/>
              <a:t> </a:t>
            </a:r>
            <a:r>
              <a:rPr lang="en-IE" dirty="0" err="1"/>
              <a:t>lecții</a:t>
            </a:r>
            <a:r>
              <a:rPr lang="en-IE" dirty="0"/>
              <a:t>. </a:t>
            </a:r>
            <a:r>
              <a:rPr lang="en-IE" dirty="0" err="1"/>
              <a:t>Când</a:t>
            </a:r>
            <a:r>
              <a:rPr lang="en-IE" dirty="0"/>
              <a:t> </a:t>
            </a:r>
            <a:r>
              <a:rPr lang="en-IE" dirty="0" err="1"/>
              <a:t>lumea</a:t>
            </a:r>
            <a:r>
              <a:rPr lang="en-IE" dirty="0"/>
              <a:t> a </a:t>
            </a:r>
            <a:r>
              <a:rPr lang="en-IE" dirty="0" err="1"/>
              <a:t>intrat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colaps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martie-mai</a:t>
            </a:r>
            <a:r>
              <a:rPr lang="en-IE" dirty="0"/>
              <a:t> 2020, </a:t>
            </a:r>
            <a:r>
              <a:rPr lang="en-IE" dirty="0" err="1"/>
              <a:t>impactul</a:t>
            </a:r>
            <a:r>
              <a:rPr lang="en-IE" dirty="0"/>
              <a:t> </a:t>
            </a:r>
            <a:r>
              <a:rPr lang="ro-RO" dirty="0"/>
              <a:t>asupra oamenilor </a:t>
            </a:r>
            <a:r>
              <a:rPr lang="en-IE" dirty="0"/>
              <a:t>a </a:t>
            </a:r>
            <a:r>
              <a:rPr lang="en-IE" dirty="0" err="1"/>
              <a:t>devenit</a:t>
            </a:r>
            <a:r>
              <a:rPr lang="en-IE" dirty="0"/>
              <a:t> </a:t>
            </a:r>
            <a:r>
              <a:rPr lang="en-IE" dirty="0" err="1"/>
              <a:t>foarte</a:t>
            </a:r>
            <a:r>
              <a:rPr lang="en-IE" dirty="0"/>
              <a:t> evident, </a:t>
            </a:r>
            <a:r>
              <a:rPr lang="en-IE" dirty="0" err="1"/>
              <a:t>unele</a:t>
            </a:r>
            <a:r>
              <a:rPr lang="en-IE" dirty="0"/>
              <a:t> </a:t>
            </a:r>
            <a:r>
              <a:rPr lang="en-IE" dirty="0" err="1"/>
              <a:t>rapoarte</a:t>
            </a:r>
            <a:r>
              <a:rPr lang="en-IE" dirty="0"/>
              <a:t> </a:t>
            </a:r>
            <a:r>
              <a:rPr lang="ro-RO" dirty="0"/>
              <a:t>arătând că au fost reduse</a:t>
            </a:r>
            <a:r>
              <a:rPr lang="en-IE" dirty="0"/>
              <a:t> </a:t>
            </a:r>
            <a:r>
              <a:rPr lang="en-IE" dirty="0" err="1"/>
              <a:t>aproape</a:t>
            </a:r>
            <a:r>
              <a:rPr lang="en-IE" dirty="0"/>
              <a:t> 1,5 </a:t>
            </a:r>
            <a:r>
              <a:rPr lang="en-IE" dirty="0" err="1"/>
              <a:t>miliarde</a:t>
            </a:r>
            <a:r>
              <a:rPr lang="en-IE" dirty="0"/>
              <a:t> de tone de CO2 </a:t>
            </a:r>
            <a:r>
              <a:rPr lang="en-IE" dirty="0" err="1"/>
              <a:t>în</a:t>
            </a:r>
            <a:r>
              <a:rPr lang="en-IE" dirty="0"/>
              <a:t> China!
</a:t>
            </a:r>
            <a:r>
              <a:rPr lang="en-IE" dirty="0" err="1"/>
              <a:t>Tendințele</a:t>
            </a:r>
            <a:r>
              <a:rPr lang="en-IE" dirty="0"/>
              <a:t> determinate de coronavirus </a:t>
            </a:r>
            <a:r>
              <a:rPr lang="ro-RO" dirty="0"/>
              <a:t>ne îndeamnă să dezvoltăm </a:t>
            </a:r>
            <a:r>
              <a:rPr lang="en-IE" dirty="0" err="1"/>
              <a:t>acțiun</a:t>
            </a:r>
            <a:r>
              <a:rPr lang="ro-RO" dirty="0"/>
              <a:t>i</a:t>
            </a:r>
            <a:r>
              <a:rPr lang="en-IE" dirty="0"/>
              <a:t> </a:t>
            </a:r>
            <a:r>
              <a:rPr lang="en-IE" dirty="0" err="1"/>
              <a:t>colectiv</a:t>
            </a:r>
            <a:r>
              <a:rPr lang="ro-RO" dirty="0"/>
              <a:t>e</a:t>
            </a:r>
            <a:r>
              <a:rPr lang="en-IE" dirty="0"/>
              <a:t> </a:t>
            </a:r>
            <a:r>
              <a:rPr lang="ro-RO" dirty="0"/>
              <a:t>pentru </a:t>
            </a:r>
            <a:r>
              <a:rPr lang="en-IE" dirty="0" err="1"/>
              <a:t>contracararea</a:t>
            </a:r>
            <a:r>
              <a:rPr lang="en-IE" dirty="0"/>
              <a:t> </a:t>
            </a:r>
            <a:r>
              <a:rPr lang="en-IE" dirty="0" err="1"/>
              <a:t>rapidă</a:t>
            </a:r>
            <a:r>
              <a:rPr lang="en-IE" dirty="0"/>
              <a:t> a </a:t>
            </a:r>
            <a:r>
              <a:rPr lang="en-IE" dirty="0" err="1"/>
              <a:t>încălzirii</a:t>
            </a:r>
            <a:r>
              <a:rPr lang="en-IE" dirty="0"/>
              <a:t> </a:t>
            </a:r>
            <a:r>
              <a:rPr lang="en-IE" dirty="0" err="1"/>
              <a:t>globale</a:t>
            </a:r>
            <a:r>
              <a:rPr lang="en-IE" dirty="0"/>
              <a:t> </a:t>
            </a:r>
            <a:r>
              <a:rPr lang="en-IE" dirty="0" err="1"/>
              <a:t>cauzate</a:t>
            </a:r>
            <a:r>
              <a:rPr lang="en-IE" dirty="0"/>
              <a:t> de </a:t>
            </a:r>
            <a:r>
              <a:rPr lang="en-IE" dirty="0" err="1"/>
              <a:t>activitatea</a:t>
            </a:r>
            <a:r>
              <a:rPr lang="en-IE" dirty="0"/>
              <a:t> </a:t>
            </a:r>
            <a:r>
              <a:rPr lang="en-IE" dirty="0" err="1"/>
              <a:t>umană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determină</a:t>
            </a:r>
            <a:r>
              <a:rPr lang="en-IE" dirty="0"/>
              <a:t> </a:t>
            </a:r>
            <a:r>
              <a:rPr lang="en-IE" dirty="0" err="1"/>
              <a:t>deja</a:t>
            </a:r>
            <a:r>
              <a:rPr lang="en-IE" dirty="0"/>
              <a:t> </a:t>
            </a:r>
            <a:r>
              <a:rPr lang="en-IE" dirty="0" err="1"/>
              <a:t>marea</a:t>
            </a:r>
            <a:r>
              <a:rPr lang="en-IE" dirty="0"/>
              <a:t> </a:t>
            </a:r>
            <a:r>
              <a:rPr lang="en-IE" dirty="0" err="1"/>
              <a:t>întrebare</a:t>
            </a:r>
            <a:r>
              <a:rPr lang="en-IE" dirty="0"/>
              <a:t>: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măsură</a:t>
            </a:r>
            <a:r>
              <a:rPr lang="en-IE" dirty="0"/>
              <a:t> </a:t>
            </a:r>
            <a:r>
              <a:rPr lang="ro-RO" dirty="0"/>
              <a:t>putem implementa astfel de</a:t>
            </a:r>
            <a:r>
              <a:rPr lang="en-IE" dirty="0"/>
              <a:t> </a:t>
            </a:r>
            <a:r>
              <a:rPr lang="en-IE" dirty="0" err="1"/>
              <a:t>acțiuni</a:t>
            </a:r>
            <a:r>
              <a:rPr lang="en-IE" dirty="0"/>
              <a:t> </a:t>
            </a:r>
            <a:r>
              <a:rPr lang="en-IE" dirty="0" err="1"/>
              <a:t>ecologice</a:t>
            </a:r>
            <a:r>
              <a:rPr lang="en-IE" dirty="0"/>
              <a:t>?
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8A655-4CFA-4CAA-AF8B-2B007C79A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41" y="0"/>
            <a:ext cx="4740165" cy="3700502"/>
          </a:xfrm>
          <a:prstGeom prst="rect">
            <a:avLst/>
          </a:prstGeom>
        </p:spPr>
      </p:pic>
      <p:pic>
        <p:nvPicPr>
          <p:cNvPr id="2063" name="Picture 15" descr="COVID-19 and air pollution: a deadly connection | World Economic Forum">
            <a:extLst>
              <a:ext uri="{FF2B5EF4-FFF2-40B4-BE49-F238E27FC236}">
                <a16:creationId xmlns:a16="http://schemas.microsoft.com/office/drawing/2014/main" id="{D9886D5E-7A1B-46BE-9A74-EBF3A6F0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240" y="3780128"/>
            <a:ext cx="4834759" cy="30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448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362103"/>
            <a:ext cx="7407087" cy="697353"/>
          </a:xfrm>
        </p:spPr>
        <p:txBody>
          <a:bodyPr>
            <a:noAutofit/>
          </a:bodyPr>
          <a:lstStyle/>
          <a:p>
            <a:r>
              <a:rPr lang="it-IT" sz="3000" dirty="0">
                <a:solidFill>
                  <a:srgbClr val="AB5AB0"/>
                </a:solidFill>
              </a:rPr>
              <a:t>Schimbările climatice și </a:t>
            </a:r>
            <a:r>
              <a:rPr lang="ro-RO" sz="3000" dirty="0">
                <a:solidFill>
                  <a:srgbClr val="AB5AB0"/>
                </a:solidFill>
              </a:rPr>
              <a:t>fenomene </a:t>
            </a:r>
            <a:r>
              <a:rPr lang="it-IT" sz="3000" dirty="0">
                <a:solidFill>
                  <a:srgbClr val="AB5AB0"/>
                </a:solidFill>
              </a:rPr>
              <a:t>meteo</a:t>
            </a:r>
            <a:r>
              <a:rPr lang="ro-RO" sz="3000" dirty="0" err="1">
                <a:solidFill>
                  <a:srgbClr val="AB5AB0"/>
                </a:solidFill>
              </a:rPr>
              <a:t>rologice</a:t>
            </a:r>
            <a:r>
              <a:rPr lang="ro-RO" sz="3000" dirty="0">
                <a:solidFill>
                  <a:srgbClr val="AB5AB0"/>
                </a:solidFill>
              </a:rPr>
              <a:t> extreme</a:t>
            </a:r>
            <a:r>
              <a:rPr lang="it-IT" sz="3000" dirty="0">
                <a:solidFill>
                  <a:srgbClr val="AB5AB0"/>
                </a:solidFill>
              </a:rPr>
              <a:t>
</a:t>
            </a:r>
            <a:endParaRPr lang="en-IE" sz="3000" dirty="0">
              <a:solidFill>
                <a:srgbClr val="AB5AB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4" y="1325835"/>
            <a:ext cx="7956332" cy="3975101"/>
          </a:xfrm>
        </p:spPr>
        <p:txBody>
          <a:bodyPr/>
          <a:lstStyle/>
          <a:p>
            <a:r>
              <a:rPr lang="en-IE" dirty="0" err="1"/>
              <a:t>Fenomenele</a:t>
            </a:r>
            <a:r>
              <a:rPr lang="en-IE" dirty="0"/>
              <a:t> </a:t>
            </a:r>
            <a:r>
              <a:rPr lang="en-IE" dirty="0" err="1"/>
              <a:t>meteorologice</a:t>
            </a:r>
            <a:r>
              <a:rPr lang="en-IE" dirty="0"/>
              <a:t> extreme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dezastrele</a:t>
            </a:r>
            <a:r>
              <a:rPr lang="en-IE" dirty="0"/>
              <a:t> </a:t>
            </a:r>
            <a:r>
              <a:rPr lang="en-IE" dirty="0" err="1"/>
              <a:t>naturale</a:t>
            </a:r>
            <a:r>
              <a:rPr lang="en-IE" dirty="0"/>
              <a:t> care</a:t>
            </a:r>
            <a:r>
              <a:rPr lang="ro-RO" dirty="0"/>
              <a:t> le</a:t>
            </a:r>
            <a:r>
              <a:rPr lang="en-IE" dirty="0"/>
              <a:t> </a:t>
            </a:r>
            <a:r>
              <a:rPr lang="en-IE" dirty="0" err="1"/>
              <a:t>însoțesc</a:t>
            </a:r>
            <a:r>
              <a:rPr lang="en-IE" dirty="0"/>
              <a:t> (</a:t>
            </a:r>
            <a:r>
              <a:rPr lang="en-IE" dirty="0" err="1"/>
              <a:t>inundații</a:t>
            </a:r>
            <a:r>
              <a:rPr lang="en-IE" dirty="0"/>
              <a:t>, </a:t>
            </a:r>
            <a:r>
              <a:rPr lang="en-IE" dirty="0" err="1"/>
              <a:t>secete</a:t>
            </a:r>
            <a:r>
              <a:rPr lang="en-IE" dirty="0"/>
              <a:t>, </a:t>
            </a:r>
            <a:r>
              <a:rPr lang="en-IE" dirty="0" err="1"/>
              <a:t>valuri</a:t>
            </a:r>
            <a:r>
              <a:rPr lang="en-IE" dirty="0"/>
              <a:t> de </a:t>
            </a:r>
            <a:r>
              <a:rPr lang="en-IE" dirty="0" err="1"/>
              <a:t>căldură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incendii</a:t>
            </a:r>
            <a:r>
              <a:rPr lang="en-IE" dirty="0"/>
              <a:t> de </a:t>
            </a:r>
            <a:r>
              <a:rPr lang="en-IE" dirty="0" err="1"/>
              <a:t>vegetație</a:t>
            </a:r>
            <a:r>
              <a:rPr lang="en-IE" dirty="0"/>
              <a:t>) </a:t>
            </a:r>
            <a:r>
              <a:rPr lang="en-IE" dirty="0" err="1"/>
              <a:t>devin</a:t>
            </a:r>
            <a:r>
              <a:rPr lang="en-IE" dirty="0"/>
              <a:t> </a:t>
            </a:r>
            <a:r>
              <a:rPr lang="en-IE" dirty="0" err="1"/>
              <a:t>obișnuite</a:t>
            </a:r>
            <a:r>
              <a:rPr lang="ro-RO" dirty="0"/>
              <a:t>,</a:t>
            </a:r>
            <a:r>
              <a:rPr lang="en-IE" dirty="0"/>
              <a:t> pe </a:t>
            </a:r>
            <a:r>
              <a:rPr lang="en-IE" dirty="0" err="1"/>
              <a:t>măsură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efectele</a:t>
            </a:r>
            <a:r>
              <a:rPr lang="en-IE" dirty="0"/>
              <a:t> </a:t>
            </a:r>
            <a:r>
              <a:rPr lang="en-IE" dirty="0" err="1"/>
              <a:t>schimbărilor</a:t>
            </a:r>
            <a:r>
              <a:rPr lang="en-IE" dirty="0"/>
              <a:t> </a:t>
            </a:r>
            <a:r>
              <a:rPr lang="en-IE" dirty="0" err="1"/>
              <a:t>climatice</a:t>
            </a:r>
            <a:r>
              <a:rPr lang="en-IE" dirty="0"/>
              <a:t> </a:t>
            </a:r>
            <a:r>
              <a:rPr lang="en-IE" dirty="0" err="1"/>
              <a:t>își</a:t>
            </a:r>
            <a:r>
              <a:rPr lang="en-IE" dirty="0"/>
              <a:t> </a:t>
            </a:r>
            <a:r>
              <a:rPr lang="en-IE" dirty="0" err="1"/>
              <a:t>înăspresc</a:t>
            </a:r>
            <a:r>
              <a:rPr lang="en-IE" dirty="0"/>
              <a:t> </a:t>
            </a:r>
            <a:r>
              <a:rPr lang="en-IE" dirty="0" err="1"/>
              <a:t>aderența</a:t>
            </a:r>
            <a:r>
              <a:rPr lang="en-IE" dirty="0"/>
              <a:t> </a:t>
            </a:r>
            <a:r>
              <a:rPr lang="en-IE" dirty="0" err="1"/>
              <a:t>asupra</a:t>
            </a:r>
            <a:r>
              <a:rPr lang="en-IE" dirty="0"/>
              <a:t> </a:t>
            </a:r>
            <a:r>
              <a:rPr lang="en-IE" dirty="0" err="1"/>
              <a:t>planetei</a:t>
            </a:r>
            <a:r>
              <a:rPr lang="en-IE" dirty="0"/>
              <a:t>. </a:t>
            </a:r>
            <a:r>
              <a:rPr lang="ro-RO" dirty="0"/>
              <a:t>Referitor la aceste fenomene auzim tot mai des t</a:t>
            </a:r>
            <a:r>
              <a:rPr lang="en-IE" dirty="0" err="1"/>
              <a:t>ermeni</a:t>
            </a:r>
            <a:r>
              <a:rPr lang="en-IE" dirty="0"/>
              <a:t> precum "mega </a:t>
            </a:r>
            <a:r>
              <a:rPr lang="en-IE" dirty="0" err="1"/>
              <a:t>incendii</a:t>
            </a:r>
            <a:r>
              <a:rPr lang="en-IE" dirty="0"/>
              <a:t>" </a:t>
            </a:r>
            <a:r>
              <a:rPr lang="en-IE" dirty="0" err="1"/>
              <a:t>și</a:t>
            </a:r>
            <a:r>
              <a:rPr lang="en-IE" dirty="0"/>
              <a:t> "super </a:t>
            </a:r>
            <a:r>
              <a:rPr lang="en-IE" dirty="0" err="1"/>
              <a:t>furtuni</a:t>
            </a:r>
            <a:r>
              <a:rPr lang="en-IE" dirty="0"/>
              <a:t>",</a:t>
            </a:r>
            <a:r>
              <a:rPr lang="ro-RO" dirty="0"/>
              <a:t>alături de</a:t>
            </a:r>
            <a:r>
              <a:rPr lang="en-IE" dirty="0"/>
              <a:t> </a:t>
            </a:r>
            <a:r>
              <a:rPr lang="en-IE" dirty="0" err="1"/>
              <a:t>știri</a:t>
            </a:r>
            <a:r>
              <a:rPr lang="en-IE" dirty="0"/>
              <a:t> "breaking</a:t>
            </a:r>
            <a:r>
              <a:rPr lang="ro-RO" dirty="0"/>
              <a:t> </a:t>
            </a:r>
            <a:r>
              <a:rPr lang="ro-RO" dirty="0" err="1"/>
              <a:t>news</a:t>
            </a:r>
            <a:r>
              <a:rPr lang="en-IE" dirty="0"/>
              <a:t>". 
Ca </a:t>
            </a:r>
            <a:r>
              <a:rPr lang="en-IE" dirty="0" err="1"/>
              <a:t>indivizi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, ne </a:t>
            </a:r>
            <a:r>
              <a:rPr lang="en-IE" dirty="0" err="1"/>
              <a:t>simțim</a:t>
            </a:r>
            <a:r>
              <a:rPr lang="en-IE" dirty="0"/>
              <a:t> </a:t>
            </a:r>
            <a:r>
              <a:rPr lang="en-IE" dirty="0" err="1"/>
              <a:t>neputincioși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ro-RO" dirty="0"/>
              <a:t>facem</a:t>
            </a:r>
            <a:r>
              <a:rPr lang="en-IE" dirty="0"/>
              <a:t> </a:t>
            </a:r>
            <a:r>
              <a:rPr lang="en-IE" dirty="0" err="1"/>
              <a:t>orice</a:t>
            </a:r>
            <a:r>
              <a:rPr lang="en-IE" dirty="0"/>
              <a:t> </a:t>
            </a:r>
            <a:r>
              <a:rPr lang="en-IE" dirty="0" err="1"/>
              <a:t>schimbare</a:t>
            </a:r>
            <a:r>
              <a:rPr lang="en-IE" dirty="0"/>
              <a:t> </a:t>
            </a:r>
            <a:r>
              <a:rPr lang="en-IE" dirty="0" err="1"/>
              <a:t>semnificativă</a:t>
            </a:r>
            <a:r>
              <a:rPr lang="en-IE" dirty="0"/>
              <a:t> din </a:t>
            </a:r>
            <a:r>
              <a:rPr lang="en-IE" dirty="0" err="1"/>
              <a:t>cauza</a:t>
            </a:r>
            <a:r>
              <a:rPr lang="ro-RO" dirty="0"/>
              <a:t> a</a:t>
            </a:r>
            <a:r>
              <a:rPr lang="en-IE" dirty="0" err="1"/>
              <a:t>mplo</a:t>
            </a:r>
            <a:r>
              <a:rPr lang="ro-RO" dirty="0" err="1"/>
              <a:t>rii</a:t>
            </a:r>
            <a:r>
              <a:rPr lang="en-IE" dirty="0"/>
              <a:t> </a:t>
            </a:r>
            <a:r>
              <a:rPr lang="en-IE" dirty="0" err="1"/>
              <a:t>schimbărilor</a:t>
            </a:r>
            <a:r>
              <a:rPr lang="en-IE" dirty="0"/>
              <a:t> </a:t>
            </a:r>
            <a:r>
              <a:rPr lang="en-IE" dirty="0" err="1"/>
              <a:t>climatice</a:t>
            </a:r>
            <a:r>
              <a:rPr lang="ro-RO" dirty="0"/>
              <a:t> și</a:t>
            </a:r>
            <a:r>
              <a:rPr lang="en-IE" dirty="0"/>
              <a:t> a </a:t>
            </a:r>
            <a:r>
              <a:rPr lang="en-IE" dirty="0" err="1"/>
              <a:t>problemelor</a:t>
            </a:r>
            <a:r>
              <a:rPr lang="en-IE" dirty="0"/>
              <a:t> de impact </a:t>
            </a:r>
            <a:r>
              <a:rPr lang="en-IE" dirty="0" err="1"/>
              <a:t>asupra</a:t>
            </a:r>
            <a:r>
              <a:rPr lang="en-IE" dirty="0"/>
              <a:t> </a:t>
            </a:r>
            <a:r>
              <a:rPr lang="en-IE" dirty="0" err="1"/>
              <a:t>mediului</a:t>
            </a:r>
            <a:r>
              <a:rPr lang="ro-RO" dirty="0"/>
              <a:t>. </a:t>
            </a:r>
            <a:r>
              <a:rPr lang="en-IE" dirty="0">
                <a:solidFill>
                  <a:srgbClr val="7F4182"/>
                </a:solidFill>
              </a:rPr>
              <a:t>Dar </a:t>
            </a:r>
            <a:r>
              <a:rPr lang="en-IE" dirty="0" err="1">
                <a:solidFill>
                  <a:srgbClr val="7F4182"/>
                </a:solidFill>
              </a:rPr>
              <a:t>comunitățile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ro-RO" dirty="0">
                <a:solidFill>
                  <a:srgbClr val="7F4182"/>
                </a:solidFill>
              </a:rPr>
              <a:t>joacă</a:t>
            </a:r>
            <a:r>
              <a:rPr lang="en-IE" dirty="0">
                <a:solidFill>
                  <a:srgbClr val="7F4182"/>
                </a:solidFill>
              </a:rPr>
              <a:t> un </a:t>
            </a:r>
            <a:r>
              <a:rPr lang="en-IE" dirty="0" err="1">
                <a:solidFill>
                  <a:srgbClr val="7F4182"/>
                </a:solidFill>
              </a:rPr>
              <a:t>rol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cheie</a:t>
            </a:r>
            <a:r>
              <a:rPr lang="ro-RO" dirty="0">
                <a:solidFill>
                  <a:srgbClr val="7F4182"/>
                </a:solidFill>
              </a:rPr>
              <a:t>!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ro-RO" dirty="0">
                <a:solidFill>
                  <a:srgbClr val="7F4182"/>
                </a:solidFill>
              </a:rPr>
              <a:t>Unirea forțelor a </a:t>
            </a:r>
            <a:r>
              <a:rPr lang="en-IE" dirty="0">
                <a:solidFill>
                  <a:srgbClr val="7F4182"/>
                </a:solidFill>
              </a:rPr>
              <a:t>mii de eco-</a:t>
            </a:r>
            <a:r>
              <a:rPr lang="en-IE" dirty="0" err="1">
                <a:solidFill>
                  <a:srgbClr val="7F4182"/>
                </a:solidFill>
              </a:rPr>
              <a:t>inovații</a:t>
            </a:r>
            <a:r>
              <a:rPr lang="ro-RO" dirty="0">
                <a:solidFill>
                  <a:srgbClr val="7F4182"/>
                </a:solidFill>
              </a:rPr>
              <a:t> locale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ro-RO" dirty="0">
                <a:solidFill>
                  <a:srgbClr val="7F4182"/>
                </a:solidFill>
              </a:rPr>
              <a:t>poate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crea</a:t>
            </a:r>
            <a:r>
              <a:rPr lang="en-IE" dirty="0">
                <a:solidFill>
                  <a:srgbClr val="7F4182"/>
                </a:solidFill>
              </a:rPr>
              <a:t> un </a:t>
            </a:r>
            <a:r>
              <a:rPr lang="en-IE" dirty="0" err="1">
                <a:solidFill>
                  <a:srgbClr val="7F4182"/>
                </a:solidFill>
              </a:rPr>
              <a:t>efect</a:t>
            </a:r>
            <a:r>
              <a:rPr lang="en-IE" dirty="0">
                <a:solidFill>
                  <a:srgbClr val="7F4182"/>
                </a:solidFill>
              </a:rPr>
              <a:t> de und</a:t>
            </a:r>
            <a:r>
              <a:rPr lang="ro-RO" dirty="0">
                <a:solidFill>
                  <a:srgbClr val="7F4182"/>
                </a:solidFill>
              </a:rPr>
              <a:t>ă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și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ro-RO" dirty="0">
                <a:solidFill>
                  <a:srgbClr val="7F4182"/>
                </a:solidFill>
              </a:rPr>
              <a:t>poate determina o </a:t>
            </a:r>
            <a:r>
              <a:rPr lang="en-IE" dirty="0" err="1">
                <a:solidFill>
                  <a:srgbClr val="7F4182"/>
                </a:solidFill>
              </a:rPr>
              <a:t>schimbare</a:t>
            </a:r>
            <a:r>
              <a:rPr lang="ro-RO" dirty="0">
                <a:solidFill>
                  <a:srgbClr val="7F4182"/>
                </a:solidFill>
              </a:rPr>
              <a:t> reală și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durabilă</a:t>
            </a:r>
            <a:r>
              <a:rPr lang="en-IE" dirty="0">
                <a:solidFill>
                  <a:srgbClr val="7F4182"/>
                </a:solidFill>
              </a:rPr>
              <a:t>.</a:t>
            </a:r>
            <a:r>
              <a:rPr lang="en-IE" dirty="0"/>
              <a:t>
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95D62-53C6-4A86-B115-CB1ECFBBD2CE}"/>
              </a:ext>
            </a:extLst>
          </p:cNvPr>
          <p:cNvSpPr txBox="1"/>
          <p:nvPr/>
        </p:nvSpPr>
        <p:spPr>
          <a:xfrm>
            <a:off x="7472855" y="6516413"/>
            <a:ext cx="924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>
                <a:hlinkClick r:id="rId2"/>
              </a:rPr>
              <a:t>Source</a:t>
            </a:r>
            <a:endParaRPr lang="en-IE" sz="1000" dirty="0"/>
          </a:p>
        </p:txBody>
      </p:sp>
      <p:pic>
        <p:nvPicPr>
          <p:cNvPr id="9" name="Picture 8" descr="Tornado">
            <a:extLst>
              <a:ext uri="{FF2B5EF4-FFF2-40B4-BE49-F238E27FC236}">
                <a16:creationId xmlns:a16="http://schemas.microsoft.com/office/drawing/2014/main" id="{854CC1AF-CB0E-464E-AC9D-0EAAA3216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394" y="30350"/>
            <a:ext cx="3445606" cy="2296510"/>
          </a:xfrm>
          <a:prstGeom prst="rect">
            <a:avLst/>
          </a:prstGeom>
        </p:spPr>
      </p:pic>
      <p:pic>
        <p:nvPicPr>
          <p:cNvPr id="11" name="Picture 10" descr="A blurry photo of a fire&#10;&#10;Description automatically generated">
            <a:extLst>
              <a:ext uri="{FF2B5EF4-FFF2-40B4-BE49-F238E27FC236}">
                <a16:creationId xmlns:a16="http://schemas.microsoft.com/office/drawing/2014/main" id="{1DC77C18-6639-4967-860E-B18E33B822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746394" y="2490556"/>
            <a:ext cx="3445606" cy="2214811"/>
          </a:xfrm>
          <a:prstGeom prst="rect">
            <a:avLst/>
          </a:prstGeom>
        </p:spPr>
      </p:pic>
      <p:pic>
        <p:nvPicPr>
          <p:cNvPr id="16" name="Picture 15" descr="A sandy beach&#10;&#10;Description automatically generated">
            <a:extLst>
              <a:ext uri="{FF2B5EF4-FFF2-40B4-BE49-F238E27FC236}">
                <a16:creationId xmlns:a16="http://schemas.microsoft.com/office/drawing/2014/main" id="{35BAEEFA-4A85-44C2-9E20-3474DB351A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8746394" y="4842378"/>
            <a:ext cx="3460417" cy="19852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D7AD30-A404-40E0-BC11-1BA0C6BB3D2B}"/>
              </a:ext>
            </a:extLst>
          </p:cNvPr>
          <p:cNvSpPr txBox="1"/>
          <p:nvPr/>
        </p:nvSpPr>
        <p:spPr>
          <a:xfrm>
            <a:off x="8502869" y="7043112"/>
            <a:ext cx="27416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7" tooltip="https://wle.cgiar.org/thrive/2015/10/04/preparing-hotter-colder-wetter-and-drier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8" tooltip="https://creativecommons.org/licenses/by/3.0/"/>
              </a:rPr>
              <a:t>CC BY</a:t>
            </a:r>
            <a:endParaRPr lang="en-IE" sz="900"/>
          </a:p>
        </p:txBody>
      </p:sp>
    </p:spTree>
    <p:extLst>
      <p:ext uri="{BB962C8B-B14F-4D97-AF65-F5344CB8AC3E}">
        <p14:creationId xmlns:p14="http://schemas.microsoft.com/office/powerpoint/2010/main" val="3423919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362103"/>
            <a:ext cx="8025963" cy="697353"/>
          </a:xfrm>
        </p:spPr>
        <p:txBody>
          <a:bodyPr>
            <a:noAutofit/>
          </a:bodyPr>
          <a:lstStyle/>
          <a:p>
            <a:r>
              <a:rPr lang="en-IE" dirty="0" err="1">
                <a:solidFill>
                  <a:srgbClr val="AB5AB0"/>
                </a:solidFill>
              </a:rPr>
              <a:t>Necesitatea</a:t>
            </a:r>
            <a:r>
              <a:rPr lang="en-IE" dirty="0">
                <a:solidFill>
                  <a:srgbClr val="AB5AB0"/>
                </a:solidFill>
              </a:rPr>
              <a:t> de a </a:t>
            </a:r>
            <a:r>
              <a:rPr lang="en-IE" dirty="0" err="1">
                <a:solidFill>
                  <a:srgbClr val="AB5AB0"/>
                </a:solidFill>
              </a:rPr>
              <a:t>readuce</a:t>
            </a:r>
            <a:r>
              <a:rPr lang="en-IE" dirty="0">
                <a:solidFill>
                  <a:srgbClr val="AB5AB0"/>
                </a:solidFill>
              </a:rPr>
              <a:t> </a:t>
            </a:r>
            <a:r>
              <a:rPr lang="en-IE" dirty="0" err="1">
                <a:solidFill>
                  <a:srgbClr val="AB5AB0"/>
                </a:solidFill>
              </a:rPr>
              <a:t>biodiversitatea</a:t>
            </a:r>
            <a:r>
              <a:rPr lang="en-IE" dirty="0">
                <a:solidFill>
                  <a:srgbClr val="AB5AB0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3" y="1325835"/>
            <a:ext cx="8166537" cy="3975101"/>
          </a:xfrm>
        </p:spPr>
        <p:txBody>
          <a:bodyPr/>
          <a:lstStyle/>
          <a:p>
            <a:pPr algn="just"/>
            <a:r>
              <a:rPr lang="en-IE" sz="2200" dirty="0" err="1"/>
              <a:t>Întrucât</a:t>
            </a:r>
            <a:r>
              <a:rPr lang="en-IE" sz="2200" dirty="0"/>
              <a:t> Europa </a:t>
            </a:r>
            <a:r>
              <a:rPr lang="en-IE" sz="2200" dirty="0" err="1"/>
              <a:t>își</a:t>
            </a:r>
            <a:r>
              <a:rPr lang="en-IE" sz="2200" dirty="0"/>
              <a:t> </a:t>
            </a:r>
            <a:r>
              <a:rPr lang="en-IE" sz="2200" dirty="0" err="1"/>
              <a:t>pierde</a:t>
            </a:r>
            <a:r>
              <a:rPr lang="en-IE" sz="2200" dirty="0"/>
              <a:t> </a:t>
            </a:r>
            <a:r>
              <a:rPr lang="en-IE" sz="2200" dirty="0" err="1"/>
              <a:t>biodiversitatea</a:t>
            </a:r>
            <a:r>
              <a:rPr lang="en-IE" sz="2200" dirty="0"/>
              <a:t> </a:t>
            </a:r>
            <a:r>
              <a:rPr lang="en-IE" sz="2200" dirty="0" err="1"/>
              <a:t>într</a:t>
            </a:r>
            <a:r>
              <a:rPr lang="en-IE" sz="2200" dirty="0"/>
              <a:t>-un </a:t>
            </a:r>
            <a:r>
              <a:rPr lang="en-IE" sz="2200" dirty="0" err="1"/>
              <a:t>ritm</a:t>
            </a:r>
            <a:r>
              <a:rPr lang="en-IE" sz="2200" dirty="0"/>
              <a:t> </a:t>
            </a:r>
            <a:r>
              <a:rPr lang="en-IE" sz="2200" dirty="0" err="1"/>
              <a:t>fără</a:t>
            </a:r>
            <a:r>
              <a:rPr lang="en-IE" sz="2200" dirty="0"/>
              <a:t> precedent, </a:t>
            </a:r>
            <a:r>
              <a:rPr lang="en-IE" sz="2200" dirty="0" err="1"/>
              <a:t>este</a:t>
            </a:r>
            <a:r>
              <a:rPr lang="en-IE" sz="2200" dirty="0"/>
              <a:t> </a:t>
            </a:r>
            <a:r>
              <a:rPr lang="en-IE" sz="2200" dirty="0" err="1"/>
              <a:t>esențial</a:t>
            </a:r>
            <a:r>
              <a:rPr lang="en-IE" sz="2200" dirty="0"/>
              <a:t> ca </a:t>
            </a:r>
            <a:r>
              <a:rPr lang="ro-RO" sz="2200" dirty="0"/>
              <a:t>toate </a:t>
            </a:r>
            <a:r>
              <a:rPr lang="en-IE" sz="2200" dirty="0" err="1"/>
              <a:t>comunitățile</a:t>
            </a:r>
            <a:r>
              <a:rPr lang="en-IE" sz="2200" dirty="0"/>
              <a:t> </a:t>
            </a:r>
            <a:r>
              <a:rPr lang="en-IE" sz="2200" dirty="0" err="1"/>
              <a:t>să</a:t>
            </a:r>
            <a:r>
              <a:rPr lang="en-IE" sz="2200" dirty="0"/>
              <a:t> se </a:t>
            </a:r>
            <a:r>
              <a:rPr lang="en-IE" sz="2200" dirty="0" err="1"/>
              <a:t>implice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conservarea</a:t>
            </a:r>
            <a:r>
              <a:rPr lang="en-IE" sz="2200" dirty="0"/>
              <a:t> </a:t>
            </a:r>
            <a:r>
              <a:rPr lang="en-IE" sz="2200" dirty="0" err="1"/>
              <a:t>biodiversității</a:t>
            </a:r>
            <a:r>
              <a:rPr lang="en-IE" sz="2200" dirty="0"/>
              <a:t> la </a:t>
            </a:r>
            <a:r>
              <a:rPr lang="en-IE" sz="2200" dirty="0" err="1"/>
              <a:t>nivel</a:t>
            </a:r>
            <a:r>
              <a:rPr lang="en-IE" sz="2200" dirty="0"/>
              <a:t> local. </a:t>
            </a:r>
            <a:r>
              <a:rPr lang="en-IE" sz="2200" dirty="0" err="1"/>
              <a:t>Biodiversitatea</a:t>
            </a:r>
            <a:r>
              <a:rPr lang="en-IE" sz="2200" dirty="0"/>
              <a:t> </a:t>
            </a:r>
            <a:r>
              <a:rPr lang="en-IE" sz="2200" dirty="0" err="1"/>
              <a:t>este</a:t>
            </a:r>
            <a:r>
              <a:rPr lang="en-IE" sz="2200" dirty="0"/>
              <a:t> </a:t>
            </a:r>
            <a:r>
              <a:rPr lang="en-IE" sz="2200" dirty="0" err="1"/>
              <a:t>fundamentală</a:t>
            </a:r>
            <a:r>
              <a:rPr lang="en-IE" sz="2200" dirty="0"/>
              <a:t> </a:t>
            </a:r>
            <a:r>
              <a:rPr lang="en-IE" sz="2200" dirty="0" err="1"/>
              <a:t>atât</a:t>
            </a:r>
            <a:r>
              <a:rPr lang="en-IE" sz="2200" dirty="0"/>
              <a:t> </a:t>
            </a:r>
            <a:r>
              <a:rPr lang="en-IE" sz="2200" dirty="0" err="1"/>
              <a:t>pentru</a:t>
            </a:r>
            <a:r>
              <a:rPr lang="en-IE" sz="2200" dirty="0"/>
              <a:t> </a:t>
            </a:r>
            <a:r>
              <a:rPr lang="en-IE" sz="2200" dirty="0" err="1"/>
              <a:t>planetă</a:t>
            </a:r>
            <a:r>
              <a:rPr lang="en-IE" sz="2200" dirty="0"/>
              <a:t>, </a:t>
            </a:r>
            <a:r>
              <a:rPr lang="en-IE" sz="2200" dirty="0" err="1"/>
              <a:t>cât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pentru</a:t>
            </a:r>
            <a:r>
              <a:rPr lang="en-IE" sz="2200" dirty="0"/>
              <a:t> </a:t>
            </a:r>
            <a:r>
              <a:rPr lang="en-IE" sz="2200" dirty="0" err="1"/>
              <a:t>oameni</a:t>
            </a:r>
            <a:r>
              <a:rPr lang="en-IE" sz="2200" dirty="0"/>
              <a:t>. Ne </a:t>
            </a:r>
            <a:r>
              <a:rPr lang="en-IE" sz="2200" dirty="0" err="1"/>
              <a:t>oferă</a:t>
            </a:r>
            <a:r>
              <a:rPr lang="en-IE" sz="2200" dirty="0"/>
              <a:t> </a:t>
            </a:r>
            <a:r>
              <a:rPr lang="en-IE" sz="2200" dirty="0" err="1"/>
              <a:t>aer</a:t>
            </a:r>
            <a:r>
              <a:rPr lang="en-IE" sz="2200" dirty="0"/>
              <a:t> </a:t>
            </a:r>
            <a:r>
              <a:rPr lang="en-IE" sz="2200" dirty="0" err="1"/>
              <a:t>curat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apă</a:t>
            </a:r>
            <a:r>
              <a:rPr lang="en-IE" sz="2200" dirty="0"/>
              <a:t>, </a:t>
            </a:r>
            <a:r>
              <a:rPr lang="en-IE" sz="2200" dirty="0" err="1"/>
              <a:t>alimente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medicamente</a:t>
            </a:r>
            <a:r>
              <a:rPr lang="en-IE" sz="2200" dirty="0"/>
              <a:t>. Dar </a:t>
            </a:r>
            <a:r>
              <a:rPr lang="en-IE" sz="2200" dirty="0" err="1"/>
              <a:t>biodiversitatea</a:t>
            </a:r>
            <a:r>
              <a:rPr lang="en-IE" sz="2200" dirty="0"/>
              <a:t> </a:t>
            </a:r>
            <a:r>
              <a:rPr lang="en-IE" sz="2200" dirty="0" err="1"/>
              <a:t>este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criză</a:t>
            </a:r>
            <a:r>
              <a:rPr lang="en-IE" sz="2200" dirty="0"/>
              <a:t>. </a:t>
            </a:r>
            <a:r>
              <a:rPr lang="en-IE" sz="2200" dirty="0" err="1"/>
              <a:t>Pierderea</a:t>
            </a:r>
            <a:r>
              <a:rPr lang="en-IE" sz="2200" dirty="0"/>
              <a:t> </a:t>
            </a:r>
            <a:r>
              <a:rPr lang="en-IE" sz="2200" dirty="0" err="1"/>
              <a:t>biodiversității</a:t>
            </a:r>
            <a:r>
              <a:rPr lang="en-IE" sz="2200" dirty="0"/>
              <a:t> </a:t>
            </a:r>
            <a:r>
              <a:rPr lang="en-IE" sz="2200" dirty="0" err="1"/>
              <a:t>poate</a:t>
            </a:r>
            <a:r>
              <a:rPr lang="en-IE" sz="2200" dirty="0"/>
              <a:t> </a:t>
            </a:r>
            <a:r>
              <a:rPr lang="en-IE" sz="2200" dirty="0" err="1"/>
              <a:t>avea</a:t>
            </a:r>
            <a:r>
              <a:rPr lang="en-IE" sz="2200" dirty="0"/>
              <a:t> un impact direct </a:t>
            </a:r>
            <a:r>
              <a:rPr lang="en-IE" sz="2200" dirty="0" err="1"/>
              <a:t>semnificativ</a:t>
            </a:r>
            <a:r>
              <a:rPr lang="en-IE" sz="2200" dirty="0"/>
              <a:t> </a:t>
            </a:r>
            <a:r>
              <a:rPr lang="en-IE" sz="2200" dirty="0" err="1"/>
              <a:t>asupra</a:t>
            </a:r>
            <a:r>
              <a:rPr lang="en-IE" sz="2200" dirty="0"/>
              <a:t> </a:t>
            </a:r>
            <a:r>
              <a:rPr lang="en-IE" sz="2200" dirty="0" err="1"/>
              <a:t>sănătății</a:t>
            </a:r>
            <a:r>
              <a:rPr lang="en-IE" sz="2200" dirty="0"/>
              <a:t> </a:t>
            </a:r>
            <a:r>
              <a:rPr lang="en-IE" sz="2200" dirty="0" err="1"/>
              <a:t>umane</a:t>
            </a:r>
            <a:r>
              <a:rPr lang="en-IE" sz="2200" dirty="0"/>
              <a:t> </a:t>
            </a:r>
            <a:r>
              <a:rPr lang="en-IE" sz="2200" dirty="0" err="1"/>
              <a:t>dacă</a:t>
            </a:r>
            <a:r>
              <a:rPr lang="en-IE" sz="2200" dirty="0"/>
              <a:t> </a:t>
            </a:r>
            <a:r>
              <a:rPr lang="en-IE" sz="2200" dirty="0" err="1"/>
              <a:t>serviciile</a:t>
            </a:r>
            <a:r>
              <a:rPr lang="en-IE" sz="2200" dirty="0"/>
              <a:t> </a:t>
            </a:r>
            <a:r>
              <a:rPr lang="en-IE" sz="2200" dirty="0" err="1"/>
              <a:t>ecosistemice</a:t>
            </a:r>
            <a:r>
              <a:rPr lang="en-IE" sz="2200" dirty="0"/>
              <a:t> nu </a:t>
            </a:r>
            <a:r>
              <a:rPr lang="en-IE" sz="2200" dirty="0" err="1"/>
              <a:t>mai</a:t>
            </a:r>
            <a:r>
              <a:rPr lang="en-IE" sz="2200" dirty="0"/>
              <a:t> sunt </a:t>
            </a:r>
            <a:r>
              <a:rPr lang="en-IE" sz="2200" dirty="0" err="1"/>
              <a:t>adecvate</a:t>
            </a:r>
            <a:r>
              <a:rPr lang="en-IE" sz="2200" dirty="0"/>
              <a:t> </a:t>
            </a:r>
            <a:r>
              <a:rPr lang="en-IE" sz="2200" dirty="0" err="1"/>
              <a:t>pentru</a:t>
            </a:r>
            <a:r>
              <a:rPr lang="en-IE" sz="2200" dirty="0"/>
              <a:t> a </a:t>
            </a:r>
            <a:r>
              <a:rPr lang="en-IE" sz="2200" dirty="0" err="1"/>
              <a:t>răspunde</a:t>
            </a:r>
            <a:r>
              <a:rPr lang="en-IE" sz="2200" dirty="0"/>
              <a:t> </a:t>
            </a:r>
            <a:r>
              <a:rPr lang="en-IE" sz="2200" dirty="0" err="1"/>
              <a:t>nevoilor</a:t>
            </a:r>
            <a:r>
              <a:rPr lang="en-IE" sz="2200" dirty="0"/>
              <a:t> </a:t>
            </a:r>
            <a:r>
              <a:rPr lang="en-IE" sz="2200" dirty="0" err="1"/>
              <a:t>sociale</a:t>
            </a:r>
            <a:r>
              <a:rPr lang="en-IE" sz="2200" dirty="0"/>
              <a:t>. </a:t>
            </a:r>
            <a:r>
              <a:rPr lang="en-IE" sz="2200" dirty="0" err="1"/>
              <a:t>În</a:t>
            </a:r>
            <a:r>
              <a:rPr lang="en-IE" sz="2200" dirty="0"/>
              <a:t> mod indirect, </a:t>
            </a:r>
            <a:r>
              <a:rPr lang="en-IE" sz="2200" dirty="0" err="1"/>
              <a:t>schimbările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serviciile</a:t>
            </a:r>
            <a:r>
              <a:rPr lang="en-IE" sz="2200" dirty="0"/>
              <a:t> </a:t>
            </a:r>
            <a:r>
              <a:rPr lang="en-IE" sz="2200" dirty="0" err="1"/>
              <a:t>ecosistemice</a:t>
            </a:r>
            <a:r>
              <a:rPr lang="en-IE" sz="2200" dirty="0"/>
              <a:t> </a:t>
            </a:r>
            <a:r>
              <a:rPr lang="en-IE" sz="2200" dirty="0" err="1"/>
              <a:t>afectează</a:t>
            </a:r>
            <a:r>
              <a:rPr lang="en-IE" sz="2200" dirty="0"/>
              <a:t> </a:t>
            </a:r>
            <a:r>
              <a:rPr lang="en-IE" sz="2200" dirty="0" err="1"/>
              <a:t>mijloacele</a:t>
            </a:r>
            <a:r>
              <a:rPr lang="en-IE" sz="2200" dirty="0"/>
              <a:t> de </a:t>
            </a:r>
            <a:r>
              <a:rPr lang="en-IE" sz="2200" dirty="0" err="1"/>
              <a:t>subzistență</a:t>
            </a:r>
            <a:r>
              <a:rPr lang="en-IE" sz="2200" dirty="0"/>
              <a:t>, </a:t>
            </a:r>
            <a:r>
              <a:rPr lang="en-IE" sz="2200" dirty="0" err="1"/>
              <a:t>veniturile</a:t>
            </a:r>
            <a:r>
              <a:rPr lang="en-IE" sz="2200" dirty="0"/>
              <a:t>, </a:t>
            </a:r>
            <a:r>
              <a:rPr lang="en-IE" sz="2200" dirty="0" err="1"/>
              <a:t>migrația</a:t>
            </a:r>
            <a:r>
              <a:rPr lang="en-IE" sz="2200" dirty="0"/>
              <a:t> </a:t>
            </a:r>
            <a:r>
              <a:rPr lang="en-IE" sz="2200" dirty="0" err="1"/>
              <a:t>locală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, </a:t>
            </a:r>
            <a:r>
              <a:rPr lang="en-IE" sz="2200" dirty="0" err="1"/>
              <a:t>ocazional</a:t>
            </a:r>
            <a:r>
              <a:rPr lang="en-IE" sz="2200" dirty="0"/>
              <a:t>, pot </a:t>
            </a:r>
            <a:r>
              <a:rPr lang="en-IE" sz="2200" dirty="0" err="1"/>
              <a:t>provoca</a:t>
            </a:r>
            <a:r>
              <a:rPr lang="en-IE" sz="2200" dirty="0"/>
              <a:t> </a:t>
            </a:r>
            <a:r>
              <a:rPr lang="en-IE" sz="2200" dirty="0" err="1"/>
              <a:t>chiar</a:t>
            </a:r>
            <a:r>
              <a:rPr lang="en-IE" sz="2200" dirty="0"/>
              <a:t> </a:t>
            </a:r>
            <a:r>
              <a:rPr lang="en-IE" sz="2200" dirty="0" err="1"/>
              <a:t>conflicte</a:t>
            </a:r>
            <a:r>
              <a:rPr lang="en-IE" sz="2200" dirty="0"/>
              <a:t> </a:t>
            </a:r>
            <a:r>
              <a:rPr lang="en-IE" sz="2200" dirty="0" err="1"/>
              <a:t>politice</a:t>
            </a:r>
            <a:r>
              <a:rPr lang="en-IE" sz="2200" dirty="0"/>
              <a:t>.
</a:t>
            </a:r>
            <a:r>
              <a:rPr lang="en-IE" sz="2200" dirty="0" err="1"/>
              <a:t>Doar</a:t>
            </a:r>
            <a:r>
              <a:rPr lang="en-IE" sz="2200" dirty="0"/>
              <a:t> 23% din </a:t>
            </a:r>
            <a:r>
              <a:rPr lang="en-IE" sz="2200" dirty="0" err="1"/>
              <a:t>specii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16% din </a:t>
            </a:r>
            <a:r>
              <a:rPr lang="en-IE" sz="2200" dirty="0" err="1"/>
              <a:t>habitate</a:t>
            </a:r>
            <a:r>
              <a:rPr lang="ro-RO" sz="2200" dirty="0"/>
              <a:t>,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temeiul</a:t>
            </a:r>
            <a:r>
              <a:rPr lang="en-IE" sz="2200" dirty="0"/>
              <a:t> </a:t>
            </a:r>
            <a:r>
              <a:rPr lang="en-IE" sz="2200" dirty="0" err="1"/>
              <a:t>directivelor</a:t>
            </a:r>
            <a:r>
              <a:rPr lang="en-IE" sz="2200" dirty="0"/>
              <a:t> UE </a:t>
            </a:r>
            <a:r>
              <a:rPr lang="en-IE" sz="2200" dirty="0" err="1"/>
              <a:t>privind</a:t>
            </a:r>
            <a:r>
              <a:rPr lang="en-IE" sz="2200" dirty="0"/>
              <a:t> natura</a:t>
            </a:r>
            <a:r>
              <a:rPr lang="ro-RO" sz="2200" dirty="0"/>
              <a:t>,</a:t>
            </a:r>
            <a:r>
              <a:rPr lang="en-IE" sz="2200" dirty="0"/>
              <a:t> sunt </a:t>
            </a:r>
            <a:r>
              <a:rPr lang="en-IE" sz="2200" dirty="0" err="1"/>
              <a:t>în</a:t>
            </a:r>
            <a:r>
              <a:rPr lang="en-IE" sz="2200" dirty="0"/>
              <a:t> stare </a:t>
            </a:r>
            <a:r>
              <a:rPr lang="en-IE" sz="2200" dirty="0" err="1"/>
              <a:t>bună</a:t>
            </a:r>
            <a:r>
              <a:rPr lang="en-IE" sz="2200" dirty="0"/>
              <a:t> de </a:t>
            </a:r>
            <a:r>
              <a:rPr lang="en-IE" sz="2200" dirty="0" err="1"/>
              <a:t>sănătate</a:t>
            </a:r>
            <a:r>
              <a:rPr lang="en-IE" sz="2200" dirty="0"/>
              <a:t>. </a:t>
            </a:r>
            <a:r>
              <a:rPr lang="en-IE" sz="2200" dirty="0" err="1"/>
              <a:t>Pierderea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fragmentarea</a:t>
            </a:r>
            <a:r>
              <a:rPr lang="en-IE" sz="2200" dirty="0"/>
              <a:t> </a:t>
            </a:r>
            <a:r>
              <a:rPr lang="en-IE" sz="2200" dirty="0" err="1"/>
              <a:t>habitatelor</a:t>
            </a:r>
            <a:r>
              <a:rPr lang="en-IE" sz="2200" dirty="0"/>
              <a:t>, </a:t>
            </a:r>
            <a:r>
              <a:rPr lang="en-IE" sz="2200" dirty="0" err="1"/>
              <a:t>agricultura</a:t>
            </a:r>
            <a:r>
              <a:rPr lang="en-IE" sz="2200" dirty="0"/>
              <a:t> </a:t>
            </a:r>
            <a:r>
              <a:rPr lang="en-IE" sz="2200" dirty="0" err="1"/>
              <a:t>nesustenabilă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schimbările</a:t>
            </a:r>
            <a:r>
              <a:rPr lang="en-IE" sz="2200" dirty="0"/>
              <a:t> </a:t>
            </a:r>
            <a:r>
              <a:rPr lang="en-IE" sz="2200" dirty="0" err="1"/>
              <a:t>climatice</a:t>
            </a:r>
            <a:r>
              <a:rPr lang="en-IE" sz="2200" dirty="0"/>
              <a:t> sunt </a:t>
            </a:r>
            <a:r>
              <a:rPr lang="en-IE" sz="2200" dirty="0" err="1"/>
              <a:t>factori</a:t>
            </a:r>
            <a:r>
              <a:rPr lang="en-IE" sz="2200" dirty="0"/>
              <a:t> </a:t>
            </a:r>
            <a:r>
              <a:rPr lang="en-IE" sz="2200" dirty="0" err="1"/>
              <a:t>principali</a:t>
            </a:r>
            <a:r>
              <a:rPr lang="en-IE" sz="2200" dirty="0"/>
              <a:t> ai </a:t>
            </a:r>
            <a:r>
              <a:rPr lang="en-IE" sz="2200" dirty="0" err="1"/>
              <a:t>pierderii</a:t>
            </a:r>
            <a:r>
              <a:rPr lang="en-IE" sz="2200" dirty="0"/>
              <a:t> </a:t>
            </a:r>
            <a:r>
              <a:rPr lang="en-IE" sz="2200" dirty="0" err="1"/>
              <a:t>biodiversității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UE.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mai</a:t>
            </a:r>
            <a:r>
              <a:rPr lang="en-IE" sz="2200" dirty="0"/>
              <a:t> 2020, </a:t>
            </a:r>
            <a:r>
              <a:rPr lang="en-IE" sz="2200" dirty="0" err="1"/>
              <a:t>Comisia</a:t>
            </a:r>
            <a:r>
              <a:rPr lang="en-IE" sz="2200" dirty="0"/>
              <a:t> </a:t>
            </a:r>
            <a:r>
              <a:rPr lang="en-IE" sz="2200" dirty="0" err="1"/>
              <a:t>Europeană</a:t>
            </a:r>
            <a:r>
              <a:rPr lang="en-IE" sz="2200" dirty="0"/>
              <a:t> a </a:t>
            </a:r>
            <a:r>
              <a:rPr lang="en-IE" sz="2200" dirty="0" err="1"/>
              <a:t>lansat</a:t>
            </a:r>
            <a:r>
              <a:rPr lang="en-IE" sz="2200" dirty="0"/>
              <a:t> </a:t>
            </a:r>
            <a:r>
              <a:rPr lang="en-IE" sz="2200" dirty="0" err="1"/>
              <a:t>Strategia</a:t>
            </a:r>
            <a:r>
              <a:rPr lang="en-IE" sz="2200" dirty="0"/>
              <a:t> UE </a:t>
            </a:r>
            <a:r>
              <a:rPr lang="en-IE" sz="2200" dirty="0" err="1"/>
              <a:t>privind</a:t>
            </a:r>
            <a:r>
              <a:rPr lang="en-IE" sz="2200" dirty="0"/>
              <a:t> </a:t>
            </a:r>
            <a:r>
              <a:rPr lang="en-IE" sz="2200" dirty="0" err="1"/>
              <a:t>biodiversitatea</a:t>
            </a:r>
            <a:r>
              <a:rPr lang="en-IE" sz="2200" dirty="0"/>
              <a:t> </a:t>
            </a:r>
            <a:r>
              <a:rPr lang="en-IE" sz="2200" dirty="0" err="1"/>
              <a:t>până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2030.
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AB44C-BCD0-46B9-875F-2368FE3C62D7}"/>
              </a:ext>
            </a:extLst>
          </p:cNvPr>
          <p:cNvSpPr txBox="1"/>
          <p:nvPr/>
        </p:nvSpPr>
        <p:spPr>
          <a:xfrm>
            <a:off x="6542691" y="6579773"/>
            <a:ext cx="3258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World Wide Fund for Nature</a:t>
            </a:r>
            <a:endParaRPr lang="en-IE" sz="1000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B11D35D-A357-4197-875A-5D54DD737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33793" y="2186564"/>
            <a:ext cx="3258207" cy="3066548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1F682AFC-F9C3-4473-AC5E-F4409B049E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33793" y="5253112"/>
            <a:ext cx="3256122" cy="1628061"/>
          </a:xfrm>
          <a:prstGeom prst="rect">
            <a:avLst/>
          </a:prstGeom>
        </p:spPr>
      </p:pic>
      <p:pic>
        <p:nvPicPr>
          <p:cNvPr id="15" name="Picture 14" descr="A tree in the middle of a lush green forest&#10;&#10;Description automatically generated">
            <a:extLst>
              <a:ext uri="{FF2B5EF4-FFF2-40B4-BE49-F238E27FC236}">
                <a16:creationId xmlns:a16="http://schemas.microsoft.com/office/drawing/2014/main" id="{BF802BFF-76F4-4179-9A6A-E7DE513701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92366" y="12104"/>
            <a:ext cx="3399633" cy="22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1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2C73127F-78E6-45D2-A79F-3AC59A38B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12" y="1085542"/>
            <a:ext cx="539180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17932" y="1174720"/>
            <a:ext cx="6621516" cy="3631644"/>
          </a:xfrm>
        </p:spPr>
        <p:txBody>
          <a:bodyPr/>
          <a:lstStyle/>
          <a:p>
            <a:r>
              <a:rPr lang="en-IE" dirty="0" err="1"/>
              <a:t>Proiectul</a:t>
            </a:r>
            <a:r>
              <a:rPr lang="en-IE" dirty="0"/>
              <a:t> Living Bog </a:t>
            </a:r>
            <a:r>
              <a:rPr lang="en-IE" dirty="0" err="1"/>
              <a:t>lucrează</a:t>
            </a:r>
            <a:r>
              <a:rPr lang="en-IE" dirty="0"/>
              <a:t> la </a:t>
            </a:r>
            <a:r>
              <a:rPr lang="en-IE" dirty="0" err="1"/>
              <a:t>îmbunătățirea</a:t>
            </a:r>
            <a:r>
              <a:rPr lang="en-IE" dirty="0"/>
              <a:t> a </a:t>
            </a:r>
            <a:r>
              <a:rPr lang="en-IE" dirty="0" err="1"/>
              <a:t>peste</a:t>
            </a:r>
            <a:r>
              <a:rPr lang="en-IE" dirty="0"/>
              <a:t> 2.600 de hectare de habitat de </a:t>
            </a:r>
            <a:r>
              <a:rPr lang="en-IE" dirty="0" err="1"/>
              <a:t>mlaștina</a:t>
            </a:r>
            <a:r>
              <a:rPr lang="en-IE" dirty="0"/>
              <a:t> din </a:t>
            </a:r>
            <a:r>
              <a:rPr lang="en-IE" dirty="0" err="1"/>
              <a:t>Irlanda</a:t>
            </a:r>
            <a:r>
              <a:rPr lang="en-IE" dirty="0"/>
              <a:t>. </a:t>
            </a:r>
            <a:r>
              <a:rPr lang="en-IE" dirty="0" err="1"/>
              <a:t>Adesea</a:t>
            </a:r>
            <a:r>
              <a:rPr lang="en-IE" dirty="0"/>
              <a:t> </a:t>
            </a:r>
            <a:r>
              <a:rPr lang="en-IE" dirty="0" err="1"/>
              <a:t>denumite</a:t>
            </a:r>
            <a:r>
              <a:rPr lang="en-IE" dirty="0"/>
              <a:t> </a:t>
            </a:r>
            <a:r>
              <a:rPr lang="en-IE" dirty="0" err="1"/>
              <a:t>păduri</a:t>
            </a:r>
            <a:r>
              <a:rPr lang="en-IE" dirty="0"/>
              <a:t> </a:t>
            </a:r>
            <a:r>
              <a:rPr lang="en-IE" dirty="0" err="1"/>
              <a:t>tropicale</a:t>
            </a:r>
            <a:r>
              <a:rPr lang="en-IE" dirty="0"/>
              <a:t> din </a:t>
            </a:r>
            <a:r>
              <a:rPr lang="en-IE" dirty="0" err="1"/>
              <a:t>Irlanda</a:t>
            </a:r>
            <a:r>
              <a:rPr lang="en-IE" dirty="0"/>
              <a:t>, </a:t>
            </a:r>
            <a:r>
              <a:rPr lang="en-IE" dirty="0" err="1"/>
              <a:t>aceste</a:t>
            </a:r>
            <a:r>
              <a:rPr lang="en-IE" dirty="0"/>
              <a:t> </a:t>
            </a:r>
            <a:r>
              <a:rPr lang="en-IE" dirty="0" err="1"/>
              <a:t>mlaștini</a:t>
            </a:r>
            <a:r>
              <a:rPr lang="en-IE" dirty="0"/>
              <a:t> vii sunt de mare </a:t>
            </a:r>
            <a:r>
              <a:rPr lang="en-IE" dirty="0" err="1"/>
              <a:t>importanță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biodiversitate</a:t>
            </a:r>
            <a:r>
              <a:rPr lang="en-IE" dirty="0"/>
              <a:t>, </a:t>
            </a:r>
            <a:r>
              <a:rPr lang="en-IE" dirty="0" err="1"/>
              <a:t>controlul</a:t>
            </a:r>
            <a:r>
              <a:rPr lang="en-IE" dirty="0"/>
              <a:t> </a:t>
            </a:r>
            <a:r>
              <a:rPr lang="en-IE" dirty="0" err="1"/>
              <a:t>inundațiilor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controlul</a:t>
            </a:r>
            <a:r>
              <a:rPr lang="en-IE" dirty="0"/>
              <a:t> </a:t>
            </a:r>
            <a:r>
              <a:rPr lang="en-IE" dirty="0" err="1"/>
              <a:t>emisiilor</a:t>
            </a:r>
            <a:r>
              <a:rPr lang="en-IE" dirty="0"/>
              <a:t> de carbon. </a:t>
            </a:r>
            <a:r>
              <a:rPr lang="en-IE" dirty="0" err="1"/>
              <a:t>Proiectul</a:t>
            </a:r>
            <a:r>
              <a:rPr lang="en-IE" dirty="0"/>
              <a:t> include </a:t>
            </a:r>
            <a:r>
              <a:rPr lang="en-IE" dirty="0" err="1"/>
              <a:t>intervenții</a:t>
            </a:r>
            <a:r>
              <a:rPr lang="en-IE" dirty="0"/>
              <a:t> </a:t>
            </a:r>
            <a:r>
              <a:rPr lang="en-IE" dirty="0" err="1"/>
              <a:t>fizice</a:t>
            </a:r>
            <a:r>
              <a:rPr lang="en-IE" dirty="0"/>
              <a:t>, </a:t>
            </a:r>
            <a:r>
              <a:rPr lang="en-IE" dirty="0" err="1"/>
              <a:t>cooperarea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 locale </a:t>
            </a:r>
            <a:r>
              <a:rPr lang="en-IE" dirty="0" err="1"/>
              <a:t>și</a:t>
            </a:r>
            <a:r>
              <a:rPr lang="en-IE" dirty="0"/>
              <a:t> o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bună</a:t>
            </a:r>
            <a:r>
              <a:rPr lang="en-IE" dirty="0"/>
              <a:t> </a:t>
            </a:r>
            <a:r>
              <a:rPr lang="en-IE" dirty="0" err="1"/>
              <a:t>înțelegere</a:t>
            </a:r>
            <a:r>
              <a:rPr lang="en-IE" dirty="0"/>
              <a:t> </a:t>
            </a:r>
            <a:r>
              <a:rPr lang="en-IE" dirty="0" err="1"/>
              <a:t>națională</a:t>
            </a:r>
            <a:r>
              <a:rPr lang="en-IE" dirty="0"/>
              <a:t> a </a:t>
            </a:r>
            <a:r>
              <a:rPr lang="en-IE" dirty="0" err="1"/>
              <a:t>importanței</a:t>
            </a:r>
            <a:r>
              <a:rPr lang="en-IE" dirty="0"/>
              <a:t> </a:t>
            </a:r>
            <a:r>
              <a:rPr lang="en-IE" dirty="0" err="1"/>
              <a:t>mlaștinilor</a:t>
            </a:r>
            <a:r>
              <a:rPr lang="en-IE" dirty="0"/>
              <a:t> din </a:t>
            </a:r>
            <a:r>
              <a:rPr lang="en-IE" dirty="0" err="1"/>
              <a:t>Irlanda</a:t>
            </a:r>
            <a:r>
              <a:rPr lang="en-IE" dirty="0"/>
              <a:t>.
AFLAȚI MAI MULTE: </a:t>
            </a:r>
            <a:r>
              <a:rPr lang="en-IE" dirty="0">
                <a:hlinkClick r:id="rId3"/>
              </a:rPr>
              <a:t>www.raisedbogs.ie</a:t>
            </a:r>
            <a:r>
              <a:rPr lang="en-IE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C69D2-53A3-402F-8C18-2C23D9A09A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72055" y="81295"/>
            <a:ext cx="10920249" cy="914750"/>
          </a:xfrm>
          <a:solidFill>
            <a:srgbClr val="AB5AB0"/>
          </a:solidFill>
        </p:spPr>
        <p:txBody>
          <a:bodyPr>
            <a:normAutofit fontScale="85000" lnSpcReduction="20000"/>
          </a:bodyPr>
          <a:lstStyle/>
          <a:p>
            <a:pPr algn="r"/>
            <a:r>
              <a:rPr lang="ro-RO" dirty="0">
                <a:solidFill>
                  <a:schemeClr val="bg1"/>
                </a:solidFill>
              </a:rPr>
              <a:t>Un proiect i</a:t>
            </a:r>
            <a:r>
              <a:rPr lang="en-IE" dirty="0" err="1">
                <a:solidFill>
                  <a:schemeClr val="bg1"/>
                </a:solidFill>
              </a:rPr>
              <a:t>nteresant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promovarea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biodiversității</a:t>
            </a:r>
            <a:r>
              <a:rPr lang="en-IE" dirty="0">
                <a:solidFill>
                  <a:schemeClr val="bg1"/>
                </a:solidFill>
              </a:rPr>
              <a:t>
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096286-F760-4994-A83B-4FE4FD48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83" y="1442893"/>
            <a:ext cx="2673518" cy="2673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10512" y="4748216"/>
            <a:ext cx="11981792" cy="2308324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Se </a:t>
            </a:r>
            <a:r>
              <a:rPr lang="en-IE" sz="2400" dirty="0" err="1">
                <a:solidFill>
                  <a:schemeClr val="bg1"/>
                </a:solidFill>
              </a:rPr>
              <a:t>estimează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că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deși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mlaștinile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acoperă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doar</a:t>
            </a:r>
            <a:r>
              <a:rPr lang="en-IE" sz="2400" dirty="0">
                <a:solidFill>
                  <a:schemeClr val="bg1"/>
                </a:solidFill>
              </a:rPr>
              <a:t> 3% din </a:t>
            </a:r>
            <a:r>
              <a:rPr lang="en-IE" sz="2400" dirty="0" err="1">
                <a:solidFill>
                  <a:schemeClr val="bg1"/>
                </a:solidFill>
              </a:rPr>
              <a:t>suprafața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totală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lumii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stochează</a:t>
            </a:r>
            <a:r>
              <a:rPr lang="en-IE" sz="2400" dirty="0">
                <a:solidFill>
                  <a:schemeClr val="bg1"/>
                </a:solidFill>
              </a:rPr>
              <a:t> 30% din </a:t>
            </a:r>
            <a:r>
              <a:rPr lang="en-IE" sz="2400" dirty="0" err="1">
                <a:solidFill>
                  <a:schemeClr val="bg1"/>
                </a:solidFill>
              </a:rPr>
              <a:t>carbonul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solului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două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mai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mult</a:t>
            </a:r>
            <a:r>
              <a:rPr lang="en-IE" sz="2400" dirty="0">
                <a:solidFill>
                  <a:schemeClr val="bg1"/>
                </a:solidFill>
              </a:rPr>
              <a:t> carbon </a:t>
            </a:r>
            <a:r>
              <a:rPr lang="en-IE" sz="2400" dirty="0" err="1">
                <a:solidFill>
                  <a:schemeClr val="bg1"/>
                </a:solidFill>
              </a:rPr>
              <a:t>decât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toate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pădurile</a:t>
            </a:r>
            <a:r>
              <a:rPr lang="en-IE" sz="2400" dirty="0">
                <a:solidFill>
                  <a:schemeClr val="bg1"/>
                </a:solidFill>
              </a:rPr>
              <a:t> din </a:t>
            </a:r>
            <a:r>
              <a:rPr lang="en-IE" sz="2400" dirty="0" err="1">
                <a:solidFill>
                  <a:schemeClr val="bg1"/>
                </a:solidFill>
              </a:rPr>
              <a:t>lume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Mlaștinile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irlandeze</a:t>
            </a:r>
            <a:r>
              <a:rPr lang="en-IE" sz="2400" dirty="0">
                <a:solidFill>
                  <a:schemeClr val="bg1"/>
                </a:solidFill>
              </a:rPr>
              <a:t> sunt </a:t>
            </a:r>
            <a:r>
              <a:rPr lang="en-IE" sz="2400" dirty="0" err="1">
                <a:solidFill>
                  <a:schemeClr val="bg1"/>
                </a:solidFill>
              </a:rPr>
              <a:t>vizitate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multe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păsări</a:t>
            </a:r>
            <a:r>
              <a:rPr lang="en-IE" sz="2400" dirty="0">
                <a:solidFill>
                  <a:schemeClr val="bg1"/>
                </a:solidFill>
              </a:rPr>
              <a:t> non-native, </a:t>
            </a:r>
            <a:r>
              <a:rPr lang="ro-RO" sz="2400" dirty="0">
                <a:solidFill>
                  <a:schemeClr val="bg1"/>
                </a:solidFill>
              </a:rPr>
              <a:t>pentru a-și procura hrană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Supraviețuirea</a:t>
            </a:r>
            <a:r>
              <a:rPr lang="en-IE" sz="2400" dirty="0">
                <a:solidFill>
                  <a:schemeClr val="bg1"/>
                </a:solidFill>
              </a:rPr>
              <a:t> lor </a:t>
            </a:r>
            <a:r>
              <a:rPr lang="en-IE" sz="2400" dirty="0" err="1">
                <a:solidFill>
                  <a:schemeClr val="bg1"/>
                </a:solidFill>
              </a:rPr>
              <a:t>depinde</a:t>
            </a:r>
            <a:r>
              <a:rPr lang="en-IE" sz="2400" dirty="0">
                <a:solidFill>
                  <a:schemeClr val="bg1"/>
                </a:solidFill>
              </a:rPr>
              <a:t> de zone </a:t>
            </a:r>
            <a:r>
              <a:rPr lang="en-IE" sz="2400" dirty="0" err="1">
                <a:solidFill>
                  <a:schemeClr val="bg1"/>
                </a:solidFill>
              </a:rPr>
              <a:t>umede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adecvate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ro-RO" sz="2400" dirty="0">
                <a:solidFill>
                  <a:schemeClr val="bg1"/>
                </a:solidFill>
              </a:rPr>
              <a:t>precum </a:t>
            </a:r>
            <a:r>
              <a:rPr lang="en-IE" sz="2400" dirty="0" err="1">
                <a:solidFill>
                  <a:schemeClr val="bg1"/>
                </a:solidFill>
              </a:rPr>
              <a:t>mlaștinile</a:t>
            </a:r>
            <a:r>
              <a:rPr lang="ro-RO" sz="2400" dirty="0">
                <a:solidFill>
                  <a:schemeClr val="bg1"/>
                </a:solidFill>
              </a:rPr>
              <a:t>.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Aceste zone reprezintă resurse naturale </a:t>
            </a:r>
            <a:r>
              <a:rPr lang="en-IE" sz="2400" dirty="0" err="1">
                <a:solidFill>
                  <a:schemeClr val="bg1"/>
                </a:solidFill>
              </a:rPr>
              <a:t>fără</a:t>
            </a:r>
            <a:r>
              <a:rPr lang="en-IE" sz="2400" dirty="0">
                <a:solidFill>
                  <a:schemeClr val="bg1"/>
                </a:solidFill>
              </a:rPr>
              <a:t> egal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Irlanda</a:t>
            </a:r>
            <a:r>
              <a:rPr lang="en-IE" sz="2400" dirty="0">
                <a:solidFill>
                  <a:schemeClr val="bg1"/>
                </a:solidFill>
              </a:rPr>
              <a:t>.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8DBC4-6BDD-4C9F-8F4A-7563DB176BBF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74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house that is parked on the side of a road&#10;&#10;Description automatically generated">
            <a:extLst>
              <a:ext uri="{FF2B5EF4-FFF2-40B4-BE49-F238E27FC236}">
                <a16:creationId xmlns:a16="http://schemas.microsoft.com/office/drawing/2014/main" id="{A02381F8-5E84-4953-9BC7-7DB517AED7C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AE84D-F20A-44F1-AFF1-CB78FBC35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229" y="493423"/>
            <a:ext cx="6500648" cy="1009556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IE" sz="3000" dirty="0">
                <a:solidFill>
                  <a:schemeClr val="bg1"/>
                </a:solidFill>
              </a:rPr>
              <a:t>MODURI DE VIAȚĂ </a:t>
            </a:r>
            <a:r>
              <a:rPr lang="ro-RO" sz="3000" dirty="0">
                <a:solidFill>
                  <a:schemeClr val="bg1"/>
                </a:solidFill>
              </a:rPr>
              <a:t>SUSTENA</a:t>
            </a:r>
            <a:r>
              <a:rPr lang="en-IE" sz="3000" dirty="0">
                <a:solidFill>
                  <a:schemeClr val="bg1"/>
                </a:solidFill>
              </a:rPr>
              <a:t>BILE: INIȚIATIV</a:t>
            </a:r>
            <a:r>
              <a:rPr lang="ro-RO" sz="3000" dirty="0">
                <a:solidFill>
                  <a:schemeClr val="bg1"/>
                </a:solidFill>
              </a:rPr>
              <a:t>E</a:t>
            </a:r>
            <a:r>
              <a:rPr lang="en-IE" sz="3000" dirty="0">
                <a:solidFill>
                  <a:schemeClr val="bg1"/>
                </a:solidFill>
              </a:rPr>
              <a:t> ECO</a:t>
            </a:r>
            <a:r>
              <a:rPr lang="ro-RO" sz="3000" dirty="0">
                <a:solidFill>
                  <a:schemeClr val="bg1"/>
                </a:solidFill>
              </a:rPr>
              <a:t>SAT</a:t>
            </a:r>
            <a:r>
              <a:rPr lang="en-IE" sz="30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B5FF-2785-4C41-A7FE-01B8B0D4F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310" y="1603098"/>
            <a:ext cx="6978869" cy="3975101"/>
          </a:xfrm>
        </p:spPr>
        <p:txBody>
          <a:bodyPr/>
          <a:lstStyle/>
          <a:p>
            <a:r>
              <a:rPr lang="en-IE" dirty="0"/>
              <a:t>Un </a:t>
            </a:r>
            <a:r>
              <a:rPr lang="en-IE" dirty="0" err="1"/>
              <a:t>ecosat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o </a:t>
            </a:r>
            <a:r>
              <a:rPr lang="en-IE" dirty="0" err="1"/>
              <a:t>comunitate</a:t>
            </a:r>
            <a:r>
              <a:rPr lang="en-IE" dirty="0"/>
              <a:t> </a:t>
            </a:r>
            <a:r>
              <a:rPr lang="en-IE" dirty="0" err="1"/>
              <a:t>inte</a:t>
            </a:r>
            <a:r>
              <a:rPr lang="ro-RO" dirty="0" err="1"/>
              <a:t>rnațional</a:t>
            </a:r>
            <a:r>
              <a:rPr lang="en-IE" dirty="0"/>
              <a:t>ă </a:t>
            </a:r>
            <a:r>
              <a:rPr lang="en-IE" dirty="0" err="1"/>
              <a:t>sau</a:t>
            </a:r>
            <a:r>
              <a:rPr lang="en-IE" dirty="0"/>
              <a:t> </a:t>
            </a:r>
            <a:r>
              <a:rPr lang="en-IE" dirty="0" err="1"/>
              <a:t>tradițională</a:t>
            </a:r>
            <a:r>
              <a:rPr lang="en-IE" dirty="0"/>
              <a:t> care </a:t>
            </a:r>
            <a:r>
              <a:rPr lang="en-IE" dirty="0" err="1"/>
              <a:t>utilizează</a:t>
            </a:r>
            <a:r>
              <a:rPr lang="en-IE" dirty="0"/>
              <a:t> </a:t>
            </a:r>
            <a:r>
              <a:rPr lang="en-IE" dirty="0" err="1"/>
              <a:t>procese</a:t>
            </a:r>
            <a:r>
              <a:rPr lang="en-IE" dirty="0"/>
              <a:t> participative locale </a:t>
            </a:r>
            <a:r>
              <a:rPr lang="en-IE" dirty="0" err="1"/>
              <a:t>pentru</a:t>
            </a:r>
            <a:r>
              <a:rPr lang="en-IE" dirty="0"/>
              <a:t> a integra holistic </a:t>
            </a:r>
            <a:r>
              <a:rPr lang="en-IE" dirty="0" err="1"/>
              <a:t>dimensiunile</a:t>
            </a:r>
            <a:r>
              <a:rPr lang="en-IE" dirty="0"/>
              <a:t> </a:t>
            </a:r>
            <a:r>
              <a:rPr lang="en-IE" dirty="0" err="1"/>
              <a:t>ecologice</a:t>
            </a:r>
            <a:r>
              <a:rPr lang="en-IE" dirty="0"/>
              <a:t>, </a:t>
            </a:r>
            <a:r>
              <a:rPr lang="en-IE" dirty="0" err="1"/>
              <a:t>economice</a:t>
            </a:r>
            <a:r>
              <a:rPr lang="en-IE" dirty="0"/>
              <a:t>, </a:t>
            </a:r>
            <a:r>
              <a:rPr lang="en-IE" dirty="0" err="1"/>
              <a:t>sociale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culturale</a:t>
            </a:r>
            <a:r>
              <a:rPr lang="en-IE" dirty="0"/>
              <a:t> ale </a:t>
            </a:r>
            <a:r>
              <a:rPr lang="en-IE" dirty="0" err="1"/>
              <a:t>sustenabilității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vederea</a:t>
            </a:r>
            <a:r>
              <a:rPr lang="en-IE" dirty="0"/>
              <a:t> </a:t>
            </a:r>
            <a:r>
              <a:rPr lang="en-IE" dirty="0" err="1"/>
              <a:t>regenerării</a:t>
            </a:r>
            <a:r>
              <a:rPr lang="en-IE" dirty="0"/>
              <a:t> </a:t>
            </a:r>
            <a:r>
              <a:rPr lang="en-IE" dirty="0" err="1"/>
              <a:t>mediilor</a:t>
            </a:r>
            <a:r>
              <a:rPr lang="en-IE" dirty="0"/>
              <a:t> </a:t>
            </a:r>
            <a:r>
              <a:rPr lang="en-IE" dirty="0" err="1"/>
              <a:t>sociale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naturale</a:t>
            </a:r>
            <a:r>
              <a:rPr lang="en-IE" dirty="0"/>
              <a:t>. 
Eco</a:t>
            </a:r>
            <a:r>
              <a:rPr lang="ro-RO" dirty="0"/>
              <a:t>sate</a:t>
            </a:r>
            <a:r>
              <a:rPr lang="en-IE" dirty="0"/>
              <a:t>le sunt </a:t>
            </a:r>
            <a:r>
              <a:rPr lang="en-IE" dirty="0" err="1"/>
              <a:t>comunități</a:t>
            </a:r>
            <a:r>
              <a:rPr lang="en-IE" dirty="0"/>
              <a:t> cu </a:t>
            </a:r>
            <a:r>
              <a:rPr lang="en-IE" dirty="0" err="1"/>
              <a:t>structuri</a:t>
            </a:r>
            <a:r>
              <a:rPr lang="en-IE" dirty="0"/>
              <a:t> </a:t>
            </a:r>
            <a:r>
              <a:rPr lang="en-IE" dirty="0" err="1"/>
              <a:t>sociale</a:t>
            </a:r>
            <a:r>
              <a:rPr lang="en-IE" dirty="0"/>
              <a:t> </a:t>
            </a:r>
            <a:r>
              <a:rPr lang="en-IE" dirty="0" err="1"/>
              <a:t>vibrante</a:t>
            </a:r>
            <a:r>
              <a:rPr lang="en-IE" dirty="0"/>
              <a:t>, </a:t>
            </a:r>
            <a:r>
              <a:rPr lang="en-IE" dirty="0" err="1"/>
              <a:t>foarte</a:t>
            </a:r>
            <a:r>
              <a:rPr lang="en-IE" dirty="0"/>
              <a:t> diverse, </a:t>
            </a:r>
            <a:r>
              <a:rPr lang="en-IE" dirty="0" err="1"/>
              <a:t>dar</a:t>
            </a:r>
            <a:r>
              <a:rPr lang="en-IE" dirty="0"/>
              <a:t> unite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valori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obiective</a:t>
            </a:r>
            <a:r>
              <a:rPr lang="en-IE" dirty="0"/>
              <a:t> </a:t>
            </a:r>
            <a:r>
              <a:rPr lang="en-IE" dirty="0" err="1"/>
              <a:t>ecologice</a:t>
            </a:r>
            <a:r>
              <a:rPr lang="en-IE" dirty="0"/>
              <a:t>, </a:t>
            </a:r>
            <a:r>
              <a:rPr lang="en-IE" dirty="0" err="1"/>
              <a:t>economice</a:t>
            </a:r>
            <a:r>
              <a:rPr lang="en-IE" dirty="0"/>
              <a:t>, </a:t>
            </a:r>
            <a:r>
              <a:rPr lang="en-IE" dirty="0" err="1"/>
              <a:t>sociale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culturale</a:t>
            </a:r>
            <a:r>
              <a:rPr lang="en-IE" dirty="0"/>
              <a:t> </a:t>
            </a:r>
            <a:r>
              <a:rPr lang="en-IE" dirty="0" err="1"/>
              <a:t>comune</a:t>
            </a:r>
            <a:r>
              <a:rPr lang="en-IE" dirty="0"/>
              <a:t>. 
</a:t>
            </a:r>
            <a:r>
              <a:rPr lang="en-IE" dirty="0" err="1"/>
              <a:t>Ele</a:t>
            </a:r>
            <a:r>
              <a:rPr lang="en-IE" dirty="0"/>
              <a:t> </a:t>
            </a:r>
            <a:r>
              <a:rPr lang="en-IE" dirty="0" err="1"/>
              <a:t>izvorăsc</a:t>
            </a:r>
            <a:r>
              <a:rPr lang="en-IE" dirty="0"/>
              <a:t> din </a:t>
            </a:r>
            <a:r>
              <a:rPr lang="en-IE" dirty="0" err="1"/>
              <a:t>bunele</a:t>
            </a:r>
            <a:r>
              <a:rPr lang="en-IE" dirty="0"/>
              <a:t> </a:t>
            </a:r>
            <a:r>
              <a:rPr lang="en-IE" dirty="0" err="1"/>
              <a:t>intenții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creativitatea</a:t>
            </a:r>
            <a:r>
              <a:rPr lang="en-IE" dirty="0"/>
              <a:t> </a:t>
            </a:r>
            <a:r>
              <a:rPr lang="en-IE" dirty="0" err="1"/>
              <a:t>cetățenilor</a:t>
            </a:r>
            <a:r>
              <a:rPr lang="en-IE" dirty="0"/>
              <a:t>, precum </a:t>
            </a:r>
            <a:r>
              <a:rPr lang="en-IE" dirty="0" err="1"/>
              <a:t>și</a:t>
            </a:r>
            <a:r>
              <a:rPr lang="en-IE" dirty="0"/>
              <a:t> din </a:t>
            </a:r>
            <a:r>
              <a:rPr lang="en-IE" dirty="0" err="1"/>
              <a:t>dorința</a:t>
            </a:r>
            <a:r>
              <a:rPr lang="en-IE" dirty="0"/>
              <a:t> lor de a face </a:t>
            </a:r>
            <a:r>
              <a:rPr lang="en-IE" dirty="0" err="1"/>
              <a:t>diferența</a:t>
            </a:r>
            <a:r>
              <a:rPr lang="en-IE" dirty="0"/>
              <a:t>.
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EC84E-E18F-42D4-9681-295425D615A5}"/>
              </a:ext>
            </a:extLst>
          </p:cNvPr>
          <p:cNvSpPr txBox="1"/>
          <p:nvPr/>
        </p:nvSpPr>
        <p:spPr>
          <a:xfrm>
            <a:off x="7083972" y="6554046"/>
            <a:ext cx="2638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 err="1">
                <a:hlinkClick r:id="rId4"/>
              </a:rPr>
              <a:t>Ecolise</a:t>
            </a:r>
            <a:endParaRPr lang="en-IE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DF7A3-8FCD-4F6D-9D29-6A456CF8C4F9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86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fabric&#10;&#10;Description automatically generated">
            <a:extLst>
              <a:ext uri="{FF2B5EF4-FFF2-40B4-BE49-F238E27FC236}">
                <a16:creationId xmlns:a16="http://schemas.microsoft.com/office/drawing/2014/main" id="{FCB9703B-A7AE-4334-A552-9F3B691609B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AE84D-F20A-44F1-AFF1-CB78FBC35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417" y="311867"/>
            <a:ext cx="6365460" cy="878909"/>
          </a:xfrm>
        </p:spPr>
        <p:txBody>
          <a:bodyPr>
            <a:normAutofit fontScale="62500" lnSpcReduction="20000"/>
          </a:bodyPr>
          <a:lstStyle/>
          <a:p>
            <a:r>
              <a:rPr lang="fr-FR" sz="4300" dirty="0">
                <a:solidFill>
                  <a:srgbClr val="AB5AB0"/>
                </a:solidFill>
              </a:rPr>
              <a:t>ECO</a:t>
            </a:r>
            <a:r>
              <a:rPr lang="ro-RO" sz="4300" dirty="0">
                <a:solidFill>
                  <a:srgbClr val="AB5AB0"/>
                </a:solidFill>
              </a:rPr>
              <a:t>SATE</a:t>
            </a:r>
            <a:r>
              <a:rPr lang="fr-FR" sz="4300" dirty="0">
                <a:solidFill>
                  <a:srgbClr val="AB5AB0"/>
                </a:solidFill>
              </a:rPr>
              <a:t> = AMPRENTĂ REDUSĂ DE CARBON</a:t>
            </a:r>
            <a:r>
              <a:rPr lang="fr-FR" dirty="0">
                <a:solidFill>
                  <a:srgbClr val="AB5AB0"/>
                </a:solidFill>
              </a:rPr>
              <a:t>
</a:t>
            </a:r>
            <a:endParaRPr lang="en-IE" dirty="0">
              <a:solidFill>
                <a:srgbClr val="AB5AB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B5FF-2785-4C41-A7FE-01B8B0D4F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310" y="1603098"/>
            <a:ext cx="6978869" cy="3975101"/>
          </a:xfrm>
        </p:spPr>
        <p:txBody>
          <a:bodyPr/>
          <a:lstStyle/>
          <a:p>
            <a:r>
              <a:rPr lang="en-IE" dirty="0"/>
              <a:t>Eco</a:t>
            </a:r>
            <a:r>
              <a:rPr lang="ro-RO" dirty="0"/>
              <a:t>satele</a:t>
            </a:r>
            <a:r>
              <a:rPr lang="en-IE" dirty="0"/>
              <a:t> au </a:t>
            </a:r>
            <a:r>
              <a:rPr lang="en-IE" dirty="0" err="1"/>
              <a:t>unele</a:t>
            </a:r>
            <a:r>
              <a:rPr lang="en-IE" dirty="0"/>
              <a:t>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cele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mici</a:t>
            </a:r>
            <a:r>
              <a:rPr lang="en-IE" dirty="0"/>
              <a:t> </a:t>
            </a:r>
            <a:r>
              <a:rPr lang="en-IE" dirty="0" err="1"/>
              <a:t>urme</a:t>
            </a:r>
            <a:r>
              <a:rPr lang="en-IE" dirty="0"/>
              <a:t> de carbon de pe </a:t>
            </a:r>
            <a:r>
              <a:rPr lang="en-IE" dirty="0" err="1"/>
              <a:t>planetă</a:t>
            </a:r>
            <a:r>
              <a:rPr lang="en-IE" dirty="0"/>
              <a:t>. 
</a:t>
            </a:r>
            <a:r>
              <a:rPr lang="en-IE" dirty="0" err="1"/>
              <a:t>Studiile</a:t>
            </a:r>
            <a:r>
              <a:rPr lang="en-IE" dirty="0"/>
              <a:t> </a:t>
            </a:r>
            <a:r>
              <a:rPr lang="en-IE" dirty="0" err="1"/>
              <a:t>privind</a:t>
            </a:r>
            <a:r>
              <a:rPr lang="en-IE" dirty="0"/>
              <a:t> </a:t>
            </a:r>
            <a:r>
              <a:rPr lang="en-IE" dirty="0" err="1"/>
              <a:t>emisiile</a:t>
            </a:r>
            <a:r>
              <a:rPr lang="en-IE" dirty="0"/>
              <a:t> de </a:t>
            </a:r>
            <a:r>
              <a:rPr lang="en-IE" dirty="0" err="1"/>
              <a:t>dioxid</a:t>
            </a:r>
            <a:r>
              <a:rPr lang="en-IE" dirty="0"/>
              <a:t> de carbon </a:t>
            </a:r>
            <a:r>
              <a:rPr lang="en-IE" dirty="0" err="1"/>
              <a:t>în</a:t>
            </a:r>
            <a:r>
              <a:rPr lang="en-IE" dirty="0"/>
              <a:t> eco</a:t>
            </a:r>
            <a:r>
              <a:rPr lang="ro-RO" dirty="0"/>
              <a:t>s</a:t>
            </a:r>
            <a:r>
              <a:rPr lang="en-IE" dirty="0" err="1"/>
              <a:t>atele</a:t>
            </a:r>
            <a:r>
              <a:rPr lang="en-IE" dirty="0"/>
              <a:t> </a:t>
            </a:r>
            <a:r>
              <a:rPr lang="en-IE" dirty="0" err="1"/>
              <a:t>daneze</a:t>
            </a:r>
            <a:r>
              <a:rPr lang="en-IE" dirty="0"/>
              <a:t> </a:t>
            </a:r>
            <a:r>
              <a:rPr lang="en-IE" dirty="0" err="1"/>
              <a:t>constată</a:t>
            </a:r>
            <a:r>
              <a:rPr lang="en-IE" dirty="0"/>
              <a:t> </a:t>
            </a:r>
            <a:r>
              <a:rPr lang="en-IE" dirty="0" err="1"/>
              <a:t>că</a:t>
            </a:r>
            <a:r>
              <a:rPr lang="en-IE" dirty="0"/>
              <a:t> </a:t>
            </a:r>
            <a:r>
              <a:rPr lang="en-IE" dirty="0" err="1"/>
              <a:t>acestea</a:t>
            </a:r>
            <a:r>
              <a:rPr lang="en-IE" dirty="0"/>
              <a:t> sunt cu 60%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mici</a:t>
            </a:r>
            <a:r>
              <a:rPr lang="en-IE" dirty="0"/>
              <a:t> </a:t>
            </a:r>
            <a:r>
              <a:rPr lang="en-IE" dirty="0" err="1"/>
              <a:t>decât</a:t>
            </a:r>
            <a:r>
              <a:rPr lang="en-IE" dirty="0"/>
              <a:t> media </a:t>
            </a:r>
            <a:r>
              <a:rPr lang="en-IE" dirty="0" err="1"/>
              <a:t>națională</a:t>
            </a:r>
            <a:r>
              <a:rPr lang="en-IE" dirty="0"/>
              <a:t>. 
Cele ale eco</a:t>
            </a:r>
            <a:r>
              <a:rPr lang="ro-RO" dirty="0"/>
              <a:t>sat</a:t>
            </a:r>
            <a:r>
              <a:rPr lang="en-IE" dirty="0" err="1"/>
              <a:t>elor</a:t>
            </a:r>
            <a:r>
              <a:rPr lang="en-IE" dirty="0"/>
              <a:t> germane </a:t>
            </a:r>
            <a:r>
              <a:rPr lang="ro-RO" dirty="0"/>
              <a:t>reprezintă</a:t>
            </a:r>
            <a:r>
              <a:rPr lang="en-IE" dirty="0"/>
              <a:t> 35% din media </a:t>
            </a:r>
            <a:r>
              <a:rPr lang="en-IE" dirty="0" err="1"/>
              <a:t>națională</a:t>
            </a:r>
            <a:r>
              <a:rPr lang="en-IE" dirty="0"/>
              <a:t>, eco</a:t>
            </a:r>
            <a:r>
              <a:rPr lang="ro-RO" dirty="0"/>
              <a:t>s</a:t>
            </a:r>
            <a:r>
              <a:rPr lang="en-IE" dirty="0" err="1"/>
              <a:t>atul</a:t>
            </a:r>
            <a:r>
              <a:rPr lang="en-IE" dirty="0"/>
              <a:t> </a:t>
            </a:r>
            <a:r>
              <a:rPr lang="en-IE" dirty="0" err="1"/>
              <a:t>irlandez</a:t>
            </a:r>
            <a:r>
              <a:rPr lang="en-IE" dirty="0"/>
              <a:t> din Cloughjordan are </a:t>
            </a:r>
            <a:r>
              <a:rPr lang="en-IE" dirty="0" err="1"/>
              <a:t>cea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mică</a:t>
            </a:r>
            <a:r>
              <a:rPr lang="en-IE" dirty="0"/>
              <a:t> </a:t>
            </a:r>
            <a:r>
              <a:rPr lang="en-IE" dirty="0" err="1"/>
              <a:t>amprentă</a:t>
            </a:r>
            <a:r>
              <a:rPr lang="en-IE" dirty="0"/>
              <a:t> </a:t>
            </a:r>
            <a:r>
              <a:rPr lang="en-IE" dirty="0" err="1"/>
              <a:t>ecologică</a:t>
            </a:r>
            <a:r>
              <a:rPr lang="en-IE" dirty="0"/>
              <a:t> </a:t>
            </a:r>
            <a:r>
              <a:rPr lang="en-IE" dirty="0" err="1"/>
              <a:t>măsurată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Irlanda</a:t>
            </a:r>
            <a:r>
              <a:rPr lang="en-IE" dirty="0"/>
              <a:t>, </a:t>
            </a:r>
            <a:r>
              <a:rPr lang="en-IE" dirty="0" err="1"/>
              <a:t>iar</a:t>
            </a:r>
            <a:r>
              <a:rPr lang="en-IE" dirty="0"/>
              <a:t> Findhorn Ecovillage din </a:t>
            </a:r>
            <a:r>
              <a:rPr lang="en-IE" dirty="0" err="1"/>
              <a:t>Scoția</a:t>
            </a:r>
            <a:r>
              <a:rPr lang="en-IE" dirty="0"/>
              <a:t> are </a:t>
            </a:r>
            <a:r>
              <a:rPr lang="en-IE" dirty="0" err="1"/>
              <a:t>cea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mică</a:t>
            </a:r>
            <a:r>
              <a:rPr lang="en-IE" dirty="0"/>
              <a:t> </a:t>
            </a:r>
            <a:r>
              <a:rPr lang="en-IE" dirty="0" err="1"/>
              <a:t>amprentă</a:t>
            </a:r>
            <a:r>
              <a:rPr lang="en-IE" dirty="0"/>
              <a:t> </a:t>
            </a:r>
            <a:r>
              <a:rPr lang="en-IE" dirty="0" err="1"/>
              <a:t>ecologică</a:t>
            </a:r>
            <a:r>
              <a:rPr lang="en-IE" dirty="0"/>
              <a:t> </a:t>
            </a:r>
            <a:r>
              <a:rPr lang="en-IE" dirty="0" err="1"/>
              <a:t>documentată</a:t>
            </a:r>
            <a:r>
              <a:rPr lang="en-IE" dirty="0"/>
              <a:t>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toate</a:t>
            </a:r>
            <a:r>
              <a:rPr lang="en-IE" dirty="0"/>
              <a:t> </a:t>
            </a:r>
            <a:r>
              <a:rPr lang="en-IE" dirty="0" err="1"/>
              <a:t>așezările</a:t>
            </a:r>
            <a:r>
              <a:rPr lang="en-IE" dirty="0"/>
              <a:t> din </a:t>
            </a:r>
            <a:r>
              <a:rPr lang="en-IE" dirty="0" err="1"/>
              <a:t>lumea</a:t>
            </a:r>
            <a:r>
              <a:rPr lang="en-IE" dirty="0"/>
              <a:t> </a:t>
            </a:r>
            <a:r>
              <a:rPr lang="en-IE" dirty="0" err="1"/>
              <a:t>industrială</a:t>
            </a:r>
            <a:r>
              <a:rPr lang="en-IE" dirty="0"/>
              <a:t>.
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modulul</a:t>
            </a:r>
            <a:r>
              <a:rPr lang="en-IE" dirty="0"/>
              <a:t> </a:t>
            </a:r>
            <a:r>
              <a:rPr lang="ro-RO" dirty="0"/>
              <a:t>1</a:t>
            </a:r>
            <a:r>
              <a:rPr lang="en-IE" dirty="0"/>
              <a:t>, am </a:t>
            </a:r>
            <a:r>
              <a:rPr lang="en-IE" dirty="0" err="1"/>
              <a:t>aflat</a:t>
            </a:r>
            <a:r>
              <a:rPr lang="en-IE" dirty="0"/>
              <a:t> </a:t>
            </a:r>
            <a:r>
              <a:rPr lang="en-IE" dirty="0" err="1"/>
              <a:t>despre</a:t>
            </a:r>
            <a:r>
              <a:rPr lang="en-IE" dirty="0"/>
              <a:t> Cloughjordan, </a:t>
            </a:r>
            <a:r>
              <a:rPr lang="en-IE" dirty="0" err="1"/>
              <a:t>acum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aruncăm</a:t>
            </a:r>
            <a:r>
              <a:rPr lang="en-IE" dirty="0"/>
              <a:t> o </a:t>
            </a:r>
            <a:r>
              <a:rPr lang="en-IE" dirty="0" err="1"/>
              <a:t>privire</a:t>
            </a:r>
            <a:r>
              <a:rPr lang="en-IE" dirty="0"/>
              <a:t> la Findhorn Ecovillage, </a:t>
            </a:r>
            <a:r>
              <a:rPr lang="en-IE" dirty="0" err="1"/>
              <a:t>Scoția</a:t>
            </a:r>
            <a:r>
              <a:rPr lang="en-IE" dirty="0"/>
              <a:t>.
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EC84E-E18F-42D4-9681-295425D615A5}"/>
              </a:ext>
            </a:extLst>
          </p:cNvPr>
          <p:cNvSpPr txBox="1"/>
          <p:nvPr/>
        </p:nvSpPr>
        <p:spPr>
          <a:xfrm>
            <a:off x="7083972" y="6554046"/>
            <a:ext cx="2638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 err="1">
                <a:hlinkClick r:id="rId4"/>
              </a:rPr>
              <a:t>Ecolise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519862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house with bushes in front of a brick building&#10;&#10;Description automatically generated">
            <a:extLst>
              <a:ext uri="{FF2B5EF4-FFF2-40B4-BE49-F238E27FC236}">
                <a16:creationId xmlns:a16="http://schemas.microsoft.com/office/drawing/2014/main" id="{EF09679C-CF5A-4CB3-B326-34A751C1B43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015663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30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3000" dirty="0">
                <a:solidFill>
                  <a:schemeClr val="bg1"/>
                </a:solidFill>
              </a:rPr>
              <a:t>DE CAZ</a:t>
            </a:r>
            <a:endParaRPr lang="en-IE" sz="3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IE" sz="3200" dirty="0">
                <a:solidFill>
                  <a:schemeClr val="bg1"/>
                </a:solidFill>
              </a:rPr>
              <a:t>Findhorn Ecovillage, </a:t>
            </a:r>
            <a:r>
              <a:rPr lang="en-IE" sz="3200" dirty="0" err="1">
                <a:solidFill>
                  <a:schemeClr val="bg1"/>
                </a:solidFill>
              </a:rPr>
              <a:t>Scoția</a:t>
            </a:r>
            <a:r>
              <a:rPr lang="en-IE" sz="3200" dirty="0">
                <a:solidFill>
                  <a:schemeClr val="bg1"/>
                </a:solidFill>
              </a:rPr>
              <a:t> a </a:t>
            </a:r>
            <a:r>
              <a:rPr lang="en-IE" sz="3200" dirty="0" err="1">
                <a:solidFill>
                  <a:schemeClr val="bg1"/>
                </a:solidFill>
              </a:rPr>
              <a:t>fost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desemnat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ro-RO" sz="3200" dirty="0">
                <a:solidFill>
                  <a:schemeClr val="bg1"/>
                </a:solidFill>
              </a:rPr>
              <a:t>un exemplu de</a:t>
            </a:r>
            <a:r>
              <a:rPr lang="en-IE" sz="3200" dirty="0">
                <a:solidFill>
                  <a:schemeClr val="bg1"/>
                </a:solidFill>
              </a:rPr>
              <a:t> bun</a:t>
            </a:r>
            <a:r>
              <a:rPr lang="ro-RO" sz="3200" dirty="0">
                <a:solidFill>
                  <a:schemeClr val="bg1"/>
                </a:solidFill>
              </a:rPr>
              <a:t>e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practic</a:t>
            </a:r>
            <a:r>
              <a:rPr lang="ro-RO" sz="3200" dirty="0">
                <a:solidFill>
                  <a:schemeClr val="bg1"/>
                </a:solidFill>
              </a:rPr>
              <a:t>i de către</a:t>
            </a:r>
            <a:r>
              <a:rPr lang="en-IE" sz="3200" dirty="0">
                <a:solidFill>
                  <a:schemeClr val="bg1"/>
                </a:solidFill>
              </a:rPr>
              <a:t> ONU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dirty="0"/>
              <a:t>Eco</a:t>
            </a:r>
            <a:r>
              <a:rPr lang="ro-RO" dirty="0"/>
              <a:t>sat</a:t>
            </a:r>
            <a:r>
              <a:rPr lang="en-IE" dirty="0"/>
              <a:t>ul Findhorn </a:t>
            </a:r>
            <a:r>
              <a:rPr lang="en-IE" dirty="0" err="1"/>
              <a:t>este</a:t>
            </a:r>
            <a:r>
              <a:rPr lang="en-IE" dirty="0"/>
              <a:t> o un model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continuă</a:t>
            </a:r>
            <a:r>
              <a:rPr lang="en-IE" dirty="0"/>
              <a:t> </a:t>
            </a:r>
            <a:r>
              <a:rPr lang="en-IE" dirty="0" err="1"/>
              <a:t>evoluție</a:t>
            </a:r>
            <a:r>
              <a:rPr lang="en-IE" dirty="0"/>
              <a:t>, </a:t>
            </a:r>
            <a:r>
              <a:rPr lang="en-IE" dirty="0" err="1"/>
              <a:t>utilizat</a:t>
            </a:r>
            <a:r>
              <a:rPr lang="en-IE" dirty="0"/>
              <a:t> ca </a:t>
            </a:r>
            <a:r>
              <a:rPr lang="en-IE" dirty="0" err="1"/>
              <a:t>mediu</a:t>
            </a:r>
            <a:r>
              <a:rPr lang="en-IE" dirty="0"/>
              <a:t> de </a:t>
            </a:r>
            <a:r>
              <a:rPr lang="en-IE" dirty="0" err="1"/>
              <a:t>învățare</a:t>
            </a:r>
            <a:r>
              <a:rPr lang="en-IE" dirty="0"/>
              <a:t> de </a:t>
            </a:r>
            <a:r>
              <a:rPr lang="en-IE" dirty="0" err="1"/>
              <a:t>către</a:t>
            </a:r>
            <a:r>
              <a:rPr lang="en-IE" dirty="0"/>
              <a:t> o </a:t>
            </a:r>
            <a:r>
              <a:rPr lang="en-IE" dirty="0" err="1"/>
              <a:t>serie</a:t>
            </a:r>
            <a:r>
              <a:rPr lang="en-IE" dirty="0"/>
              <a:t> de </a:t>
            </a:r>
            <a:r>
              <a:rPr lang="en-IE" dirty="0" err="1"/>
              <a:t>grupuri</a:t>
            </a:r>
            <a:r>
              <a:rPr lang="en-IE" dirty="0"/>
              <a:t> </a:t>
            </a:r>
            <a:r>
              <a:rPr lang="en-IE" dirty="0" err="1"/>
              <a:t>universitare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școlare</a:t>
            </a:r>
            <a:r>
              <a:rPr lang="en-IE" dirty="0"/>
              <a:t>, precum </a:t>
            </a:r>
            <a:r>
              <a:rPr lang="en-IE" dirty="0" err="1"/>
              <a:t>și</a:t>
            </a:r>
            <a:r>
              <a:rPr lang="en-IE" dirty="0"/>
              <a:t> de </a:t>
            </a:r>
            <a:r>
              <a:rPr lang="en-IE" dirty="0" err="1"/>
              <a:t>către</a:t>
            </a:r>
            <a:r>
              <a:rPr lang="en-IE" dirty="0"/>
              <a:t> </a:t>
            </a:r>
            <a:r>
              <a:rPr lang="en-IE" dirty="0" err="1"/>
              <a:t>organizații</a:t>
            </a:r>
            <a:r>
              <a:rPr lang="en-IE" dirty="0"/>
              <a:t> </a:t>
            </a:r>
            <a:r>
              <a:rPr lang="en-IE" dirty="0" err="1"/>
              <a:t>profesionale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municipalități</a:t>
            </a:r>
            <a:r>
              <a:rPr lang="en-IE" dirty="0"/>
              <a:t> din </a:t>
            </a:r>
            <a:r>
              <a:rPr lang="en-IE" dirty="0" err="1"/>
              <a:t>întreaga</a:t>
            </a:r>
            <a:r>
              <a:rPr lang="en-IE" dirty="0"/>
              <a:t> </a:t>
            </a:r>
            <a:r>
              <a:rPr lang="en-IE" dirty="0" err="1"/>
              <a:t>lume</a:t>
            </a:r>
            <a:r>
              <a:rPr lang="en-IE" dirty="0"/>
              <a:t>. 
Din 1985, </a:t>
            </a:r>
            <a:r>
              <a:rPr lang="en-IE" dirty="0" err="1"/>
              <a:t>această</a:t>
            </a:r>
            <a:r>
              <a:rPr lang="en-IE" dirty="0"/>
              <a:t> eco-</a:t>
            </a:r>
            <a:r>
              <a:rPr lang="en-IE" dirty="0" err="1"/>
              <a:t>așezare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-a </a:t>
            </a:r>
            <a:r>
              <a:rPr lang="ro-RO" dirty="0"/>
              <a:t>dezvoltat activități </a:t>
            </a:r>
            <a:r>
              <a:rPr lang="en-IE" dirty="0"/>
              <a:t>de </a:t>
            </a:r>
            <a:r>
              <a:rPr lang="en-IE" dirty="0" err="1"/>
              <a:t>sustenabilitate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contextul</a:t>
            </a:r>
            <a:r>
              <a:rPr lang="en-IE" dirty="0"/>
              <a:t> </a:t>
            </a:r>
            <a:r>
              <a:rPr lang="en-IE" dirty="0" err="1"/>
              <a:t>producției</a:t>
            </a:r>
            <a:r>
              <a:rPr lang="en-IE" dirty="0"/>
              <a:t> </a:t>
            </a:r>
            <a:r>
              <a:rPr lang="en-IE" dirty="0" err="1"/>
              <a:t>alimentare</a:t>
            </a:r>
            <a:r>
              <a:rPr lang="en-IE" dirty="0"/>
              <a:t>, al </a:t>
            </a:r>
            <a:r>
              <a:rPr lang="en-IE" dirty="0" err="1"/>
              <a:t>sistemelor</a:t>
            </a:r>
            <a:r>
              <a:rPr lang="en-IE" dirty="0"/>
              <a:t> </a:t>
            </a:r>
            <a:r>
              <a:rPr lang="en-IE" dirty="0" err="1"/>
              <a:t>energetice</a:t>
            </a:r>
            <a:r>
              <a:rPr lang="en-IE" dirty="0"/>
              <a:t>, al </a:t>
            </a:r>
            <a:r>
              <a:rPr lang="en-IE" dirty="0" err="1"/>
              <a:t>mediului</a:t>
            </a:r>
            <a:r>
              <a:rPr lang="en-IE" dirty="0"/>
              <a:t> </a:t>
            </a:r>
            <a:r>
              <a:rPr lang="en-IE" dirty="0" err="1"/>
              <a:t>construit</a:t>
            </a:r>
            <a:r>
              <a:rPr lang="en-IE" dirty="0"/>
              <a:t>, al </a:t>
            </a:r>
            <a:r>
              <a:rPr lang="en-IE" dirty="0" err="1"/>
              <a:t>biodiversității</a:t>
            </a:r>
            <a:r>
              <a:rPr lang="en-IE" dirty="0"/>
              <a:t>, al </a:t>
            </a:r>
            <a:r>
              <a:rPr lang="en-IE" dirty="0" err="1"/>
              <a:t>economiei</a:t>
            </a:r>
            <a:r>
              <a:rPr lang="en-IE" dirty="0"/>
              <a:t> locale </a:t>
            </a:r>
            <a:r>
              <a:rPr lang="en-IE" dirty="0" err="1"/>
              <a:t>și</a:t>
            </a:r>
            <a:r>
              <a:rPr lang="en-IE" dirty="0"/>
              <a:t> al </a:t>
            </a:r>
            <a:r>
              <a:rPr lang="en-IE" dirty="0" err="1"/>
              <a:t>amprentei</a:t>
            </a:r>
            <a:r>
              <a:rPr lang="en-IE" dirty="0"/>
              <a:t> de carbon. 
</a:t>
            </a:r>
            <a:r>
              <a:rPr lang="en-IE" dirty="0" err="1"/>
              <a:t>Acum</a:t>
            </a:r>
            <a:r>
              <a:rPr lang="en-IE" dirty="0"/>
              <a:t>, </a:t>
            </a:r>
            <a:r>
              <a:rPr lang="en-IE" dirty="0" err="1"/>
              <a:t>două</a:t>
            </a:r>
            <a:r>
              <a:rPr lang="en-IE" dirty="0"/>
              <a:t> </a:t>
            </a:r>
            <a:r>
              <a:rPr lang="en-IE" dirty="0" err="1"/>
              <a:t>decenii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târziu</a:t>
            </a:r>
            <a:r>
              <a:rPr lang="en-IE" dirty="0"/>
              <a:t>, Findhorn Ecovillage </a:t>
            </a:r>
            <a:r>
              <a:rPr lang="ro-RO" dirty="0"/>
              <a:t>a devenit </a:t>
            </a:r>
            <a:r>
              <a:rPr lang="en-IE" dirty="0"/>
              <a:t>un </a:t>
            </a:r>
            <a:r>
              <a:rPr lang="en-IE" dirty="0" err="1"/>
              <a:t>centru</a:t>
            </a:r>
            <a:r>
              <a:rPr lang="en-IE" dirty="0"/>
              <a:t> de </a:t>
            </a:r>
            <a:r>
              <a:rPr lang="en-IE" dirty="0" err="1"/>
              <a:t>cercetare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dezvoltare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ro-RO" dirty="0"/>
              <a:t>reducerea emisiilor de</a:t>
            </a:r>
            <a:r>
              <a:rPr lang="en-IE" dirty="0"/>
              <a:t> carbon, </a:t>
            </a:r>
            <a:r>
              <a:rPr lang="en-IE" dirty="0" err="1"/>
              <a:t>oferind</a:t>
            </a:r>
            <a:r>
              <a:rPr lang="en-IE" dirty="0"/>
              <a:t> </a:t>
            </a:r>
            <a:r>
              <a:rPr lang="en-IE" dirty="0" err="1"/>
              <a:t>soluții</a:t>
            </a:r>
            <a:r>
              <a:rPr lang="en-IE" dirty="0"/>
              <a:t> la </a:t>
            </a:r>
            <a:r>
              <a:rPr lang="en-IE" dirty="0" err="1"/>
              <a:t>nevoile</a:t>
            </a:r>
            <a:r>
              <a:rPr lang="en-IE" dirty="0"/>
              <a:t> </a:t>
            </a:r>
            <a:r>
              <a:rPr lang="en-IE" dirty="0" err="1"/>
              <a:t>umane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sociale</a:t>
            </a:r>
            <a:r>
              <a:rPr lang="en-IE" dirty="0"/>
              <a:t>, </a:t>
            </a:r>
            <a:r>
              <a:rPr lang="en-IE" dirty="0" err="1"/>
              <a:t>protejând</a:t>
            </a:r>
            <a:r>
              <a:rPr lang="en-IE" dirty="0"/>
              <a:t> </a:t>
            </a:r>
            <a:r>
              <a:rPr lang="en-IE" dirty="0" err="1"/>
              <a:t>mediul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oferind</a:t>
            </a:r>
            <a:r>
              <a:rPr lang="en-IE" dirty="0"/>
              <a:t> o </a:t>
            </a:r>
            <a:r>
              <a:rPr lang="en-IE" dirty="0" err="1"/>
              <a:t>calitate</a:t>
            </a:r>
            <a:r>
              <a:rPr lang="en-IE" dirty="0"/>
              <a:t> a </a:t>
            </a:r>
            <a:r>
              <a:rPr lang="en-IE" dirty="0" err="1"/>
              <a:t>vieții</a:t>
            </a:r>
            <a:r>
              <a:rPr lang="ro-RO" dirty="0"/>
              <a:t> mai bună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ro-RO" dirty="0"/>
              <a:t>locuitori</a:t>
            </a:r>
            <a:r>
              <a:rPr lang="en-IE" dirty="0"/>
              <a:t>.
</a:t>
            </a:r>
            <a:r>
              <a:rPr lang="ro-RO" b="1" dirty="0">
                <a:solidFill>
                  <a:srgbClr val="7F4182"/>
                </a:solidFill>
              </a:rPr>
              <a:t>AFLAȚI MAI MULTE</a:t>
            </a:r>
            <a:r>
              <a:rPr lang="en-IE" b="1" dirty="0">
                <a:solidFill>
                  <a:srgbClr val="7F4182"/>
                </a:solidFill>
              </a:rPr>
              <a:t>: </a:t>
            </a:r>
            <a:r>
              <a:rPr lang="en-IE" dirty="0">
                <a:hlinkClick r:id="rId4"/>
              </a:rPr>
              <a:t>www.ecovillagefindhorn.com</a:t>
            </a:r>
            <a:r>
              <a:rPr lang="en-IE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5756-2801-4B3C-A038-1E05A410A0BF}"/>
              </a:ext>
            </a:extLst>
          </p:cNvPr>
          <p:cNvSpPr txBox="1"/>
          <p:nvPr/>
        </p:nvSpPr>
        <p:spPr>
          <a:xfrm>
            <a:off x="0" y="1373985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115062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MEDIU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FFE93-BFBD-40A8-9576-9A8462A78602}"/>
              </a:ext>
            </a:extLst>
          </p:cNvPr>
          <p:cNvSpPr txBox="1"/>
          <p:nvPr/>
        </p:nvSpPr>
        <p:spPr>
          <a:xfrm>
            <a:off x="11115543" y="6572962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dirty="0">
                <a:hlinkClick r:id="rId7"/>
              </a:rPr>
              <a:t>Source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2585489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61665"/>
            <a:ext cx="7407087" cy="797481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Zero </a:t>
            </a:r>
            <a:r>
              <a:rPr lang="en-IE" dirty="0" err="1">
                <a:solidFill>
                  <a:schemeClr val="bg1"/>
                </a:solidFill>
              </a:rPr>
              <a:t>deșeuri</a:t>
            </a:r>
            <a:r>
              <a:rPr lang="en-IE" dirty="0">
                <a:solidFill>
                  <a:schemeClr val="bg1"/>
                </a:solidFill>
              </a:rPr>
              <a:t>/ </a:t>
            </a:r>
            <a:r>
              <a:rPr lang="en-IE" dirty="0" err="1">
                <a:solidFill>
                  <a:schemeClr val="bg1"/>
                </a:solidFill>
              </a:rPr>
              <a:t>comunități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circulare</a:t>
            </a:r>
            <a:r>
              <a:rPr lang="en-IE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6" y="1325835"/>
            <a:ext cx="7668612" cy="3975101"/>
          </a:xfrm>
        </p:spPr>
        <p:txBody>
          <a:bodyPr/>
          <a:lstStyle/>
          <a:p>
            <a:pPr algn="just"/>
            <a:r>
              <a:rPr lang="en-IE" dirty="0"/>
              <a:t>Economia </a:t>
            </a:r>
            <a:r>
              <a:rPr lang="en-IE" dirty="0" err="1"/>
              <a:t>circulară</a:t>
            </a:r>
            <a:r>
              <a:rPr lang="en-IE" dirty="0"/>
              <a:t> ne </a:t>
            </a:r>
            <a:r>
              <a:rPr lang="en-IE" dirty="0" err="1"/>
              <a:t>oferă</a:t>
            </a:r>
            <a:r>
              <a:rPr lang="en-IE" dirty="0"/>
              <a:t> </a:t>
            </a:r>
            <a:r>
              <a:rPr lang="en-IE" dirty="0" err="1"/>
              <a:t>tuturor</a:t>
            </a:r>
            <a:r>
              <a:rPr lang="en-IE" dirty="0"/>
              <a:t> </a:t>
            </a:r>
            <a:r>
              <a:rPr lang="en-IE" dirty="0" err="1"/>
              <a:t>oportunitatea</a:t>
            </a:r>
            <a:r>
              <a:rPr lang="en-IE" dirty="0"/>
              <a:t> de a </a:t>
            </a:r>
            <a:r>
              <a:rPr lang="en-IE" dirty="0" err="1"/>
              <a:t>reproiecta</a:t>
            </a:r>
            <a:r>
              <a:rPr lang="en-IE" dirty="0"/>
              <a:t> </a:t>
            </a:r>
            <a:r>
              <a:rPr lang="en-IE" dirty="0" err="1"/>
              <a:t>produse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servicii</a:t>
            </a:r>
            <a:r>
              <a:rPr lang="en-IE" dirty="0"/>
              <a:t>, </a:t>
            </a:r>
            <a:r>
              <a:rPr lang="en-IE" dirty="0" err="1"/>
              <a:t>astfel</a:t>
            </a:r>
            <a:r>
              <a:rPr lang="en-IE" dirty="0"/>
              <a:t> </a:t>
            </a:r>
            <a:r>
              <a:rPr lang="en-IE" dirty="0" err="1"/>
              <a:t>încât</a:t>
            </a:r>
            <a:r>
              <a:rPr lang="en-IE" dirty="0"/>
              <a:t> </a:t>
            </a:r>
            <a:r>
              <a:rPr lang="en-IE" dirty="0" err="1"/>
              <a:t>acestea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fie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durabile</a:t>
            </a:r>
            <a:r>
              <a:rPr lang="en-IE" dirty="0"/>
              <a:t>,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echitabile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eficiente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satisfacerea</a:t>
            </a:r>
            <a:r>
              <a:rPr lang="en-IE" dirty="0"/>
              <a:t> </a:t>
            </a:r>
            <a:r>
              <a:rPr lang="en-IE" dirty="0" err="1"/>
              <a:t>nevoilor</a:t>
            </a:r>
            <a:r>
              <a:rPr lang="en-IE" dirty="0"/>
              <a:t> </a:t>
            </a:r>
            <a:r>
              <a:rPr lang="en-IE" dirty="0" err="1"/>
              <a:t>noastre</a:t>
            </a:r>
            <a:r>
              <a:rPr lang="en-IE" dirty="0"/>
              <a:t> </a:t>
            </a:r>
            <a:r>
              <a:rPr lang="en-IE" dirty="0" err="1"/>
              <a:t>umane</a:t>
            </a:r>
            <a:r>
              <a:rPr lang="en-IE" dirty="0"/>
              <a:t>, </a:t>
            </a:r>
            <a:r>
              <a:rPr lang="en-IE" dirty="0" err="1"/>
              <a:t>fără</a:t>
            </a:r>
            <a:r>
              <a:rPr lang="en-IE" dirty="0"/>
              <a:t> a </a:t>
            </a:r>
            <a:r>
              <a:rPr lang="en-IE" dirty="0" err="1"/>
              <a:t>crea</a:t>
            </a:r>
            <a:r>
              <a:rPr lang="en-IE" dirty="0"/>
              <a:t> </a:t>
            </a:r>
            <a:r>
              <a:rPr lang="en-IE" dirty="0" err="1"/>
              <a:t>consecințe</a:t>
            </a:r>
            <a:r>
              <a:rPr lang="en-IE" dirty="0"/>
              <a:t> negative </a:t>
            </a:r>
            <a:r>
              <a:rPr lang="en-IE" dirty="0" err="1"/>
              <a:t>asupra</a:t>
            </a:r>
            <a:r>
              <a:rPr lang="en-IE" dirty="0"/>
              <a:t> </a:t>
            </a:r>
            <a:r>
              <a:rPr lang="en-IE" dirty="0" err="1"/>
              <a:t>planetei</a:t>
            </a:r>
            <a:r>
              <a:rPr lang="en-IE" dirty="0"/>
              <a:t>. 
Economia </a:t>
            </a:r>
            <a:r>
              <a:rPr lang="en-IE" dirty="0" err="1"/>
              <a:t>circulară</a:t>
            </a:r>
            <a:r>
              <a:rPr lang="en-IE" dirty="0"/>
              <a:t> </a:t>
            </a:r>
            <a:r>
              <a:rPr lang="en-IE" dirty="0" err="1"/>
              <a:t>permite</a:t>
            </a:r>
            <a:r>
              <a:rPr lang="en-IE" dirty="0"/>
              <a:t> </a:t>
            </a:r>
            <a:r>
              <a:rPr lang="en-IE" dirty="0" err="1"/>
              <a:t>produselor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rămână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circulație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mult</a:t>
            </a:r>
            <a:r>
              <a:rPr lang="en-IE" dirty="0"/>
              <a:t> </a:t>
            </a:r>
            <a:r>
              <a:rPr lang="en-IE" dirty="0" err="1"/>
              <a:t>timp</a:t>
            </a:r>
            <a:r>
              <a:rPr lang="en-IE" dirty="0"/>
              <a:t>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reutilizare</a:t>
            </a:r>
            <a:r>
              <a:rPr lang="en-IE" dirty="0"/>
              <a:t>, </a:t>
            </a:r>
            <a:r>
              <a:rPr lang="en-IE" dirty="0" err="1"/>
              <a:t>reparare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inovare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împiedică</a:t>
            </a:r>
            <a:r>
              <a:rPr lang="en-IE" dirty="0"/>
              <a:t> </a:t>
            </a:r>
            <a:r>
              <a:rPr lang="en-IE" dirty="0" err="1"/>
              <a:t>crearea</a:t>
            </a:r>
            <a:r>
              <a:rPr lang="en-IE" dirty="0"/>
              <a:t> de </a:t>
            </a:r>
            <a:r>
              <a:rPr lang="en-IE" dirty="0" err="1"/>
              <a:t>deșeuri</a:t>
            </a:r>
            <a:r>
              <a:rPr lang="en-IE" dirty="0"/>
              <a:t>.
Economia </a:t>
            </a:r>
            <a:r>
              <a:rPr lang="en-IE" dirty="0" err="1"/>
              <a:t>circulară</a:t>
            </a:r>
            <a:r>
              <a:rPr lang="en-IE" dirty="0"/>
              <a:t> </a:t>
            </a:r>
            <a:r>
              <a:rPr lang="en-IE" dirty="0" err="1"/>
              <a:t>aduce</a:t>
            </a:r>
            <a:r>
              <a:rPr lang="en-IE" dirty="0"/>
              <a:t> o </a:t>
            </a:r>
            <a:r>
              <a:rPr lang="en-IE" dirty="0" err="1"/>
              <a:t>serie</a:t>
            </a:r>
            <a:r>
              <a:rPr lang="en-IE" dirty="0"/>
              <a:t> de </a:t>
            </a:r>
            <a:r>
              <a:rPr lang="en-IE" dirty="0" err="1"/>
              <a:t>beneficii</a:t>
            </a:r>
            <a:r>
              <a:rPr lang="en-IE" dirty="0"/>
              <a:t> </a:t>
            </a:r>
            <a:r>
              <a:rPr lang="en-IE" dirty="0" err="1"/>
              <a:t>persoanelor</a:t>
            </a:r>
            <a:r>
              <a:rPr lang="en-IE" dirty="0"/>
              <a:t> </a:t>
            </a:r>
            <a:r>
              <a:rPr lang="en-IE" dirty="0" err="1"/>
              <a:t>fizice</a:t>
            </a:r>
            <a:r>
              <a:rPr lang="en-IE" dirty="0"/>
              <a:t>, </a:t>
            </a:r>
            <a:r>
              <a:rPr lang="en-IE" dirty="0" err="1"/>
              <a:t>comunităților</a:t>
            </a:r>
            <a:r>
              <a:rPr lang="en-IE" dirty="0"/>
              <a:t>, </a:t>
            </a:r>
            <a:r>
              <a:rPr lang="en-IE" dirty="0" err="1"/>
              <a:t>întreprinderilor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multe</a:t>
            </a:r>
            <a:r>
              <a:rPr lang="en-IE" dirty="0"/>
              <a:t> </a:t>
            </a:r>
            <a:r>
              <a:rPr lang="en-IE" dirty="0" err="1"/>
              <a:t>altele</a:t>
            </a:r>
            <a:r>
              <a:rPr lang="en-IE" dirty="0"/>
              <a:t>. </a:t>
            </a:r>
            <a:r>
              <a:rPr lang="en-IE" dirty="0" err="1"/>
              <a:t>Contribuie</a:t>
            </a:r>
            <a:r>
              <a:rPr lang="en-IE" dirty="0"/>
              <a:t> la </a:t>
            </a:r>
            <a:r>
              <a:rPr lang="en-IE" dirty="0" err="1"/>
              <a:t>combaterea</a:t>
            </a:r>
            <a:r>
              <a:rPr lang="en-IE" dirty="0"/>
              <a:t> </a:t>
            </a:r>
            <a:r>
              <a:rPr lang="en-IE" dirty="0" err="1"/>
              <a:t>schimbărilor</a:t>
            </a:r>
            <a:r>
              <a:rPr lang="en-IE" dirty="0"/>
              <a:t> </a:t>
            </a:r>
            <a:r>
              <a:rPr lang="en-IE" dirty="0" err="1"/>
              <a:t>climatice</a:t>
            </a:r>
            <a:r>
              <a:rPr lang="en-IE" dirty="0"/>
              <a:t>, </a:t>
            </a:r>
            <a:r>
              <a:rPr lang="en-IE" dirty="0" err="1"/>
              <a:t>economisește</a:t>
            </a:r>
            <a:r>
              <a:rPr lang="en-IE" dirty="0"/>
              <a:t> </a:t>
            </a:r>
            <a:r>
              <a:rPr lang="en-IE" dirty="0" err="1"/>
              <a:t>resurse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reduce </a:t>
            </a:r>
            <a:r>
              <a:rPr lang="en-IE" dirty="0" err="1"/>
              <a:t>deșeurile</a:t>
            </a:r>
            <a:r>
              <a:rPr lang="en-IE" dirty="0"/>
              <a:t>. </a:t>
            </a:r>
            <a:r>
              <a:rPr lang="ro-RO" dirty="0"/>
              <a:t>De asemenea, poate crea</a:t>
            </a:r>
            <a:r>
              <a:rPr lang="en-IE" dirty="0"/>
              <a:t> </a:t>
            </a:r>
            <a:r>
              <a:rPr lang="en-IE" dirty="0" err="1"/>
              <a:t>locuri</a:t>
            </a:r>
            <a:r>
              <a:rPr lang="en-IE" dirty="0"/>
              <a:t> de </a:t>
            </a:r>
            <a:r>
              <a:rPr lang="en-IE" dirty="0" err="1"/>
              <a:t>muncă</a:t>
            </a:r>
            <a:r>
              <a:rPr lang="en-IE" dirty="0"/>
              <a:t>. </a:t>
            </a:r>
            <a:r>
              <a:rPr lang="en-IE" dirty="0" err="1"/>
              <a:t>Aceasta</a:t>
            </a:r>
            <a:r>
              <a:rPr lang="en-IE" dirty="0"/>
              <a:t> </a:t>
            </a:r>
            <a:r>
              <a:rPr lang="en-IE" dirty="0" err="1"/>
              <a:t>poate</a:t>
            </a:r>
            <a:r>
              <a:rPr lang="en-IE" dirty="0"/>
              <a:t> </a:t>
            </a:r>
            <a:r>
              <a:rPr lang="en-IE" dirty="0" err="1"/>
              <a:t>contribui</a:t>
            </a:r>
            <a:r>
              <a:rPr lang="en-IE" dirty="0"/>
              <a:t> la </a:t>
            </a:r>
            <a:r>
              <a:rPr lang="ro-RO" dirty="0"/>
              <a:t>sustenabilitatea</a:t>
            </a:r>
            <a:r>
              <a:rPr lang="en-IE" dirty="0"/>
              <a:t> </a:t>
            </a:r>
            <a:r>
              <a:rPr lang="en-IE" dirty="0" err="1"/>
              <a:t>întreprinderilor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poate</a:t>
            </a:r>
            <a:r>
              <a:rPr lang="en-IE" dirty="0"/>
              <a:t> </a:t>
            </a:r>
            <a:r>
              <a:rPr lang="en-IE" dirty="0" err="1"/>
              <a:t>inspira</a:t>
            </a:r>
            <a:r>
              <a:rPr lang="en-IE" dirty="0"/>
              <a:t> </a:t>
            </a:r>
            <a:r>
              <a:rPr lang="en-IE" dirty="0" err="1"/>
              <a:t>noi</a:t>
            </a:r>
            <a:r>
              <a:rPr lang="en-IE" dirty="0"/>
              <a:t> </a:t>
            </a:r>
            <a:r>
              <a:rPr lang="en-IE" dirty="0" err="1"/>
              <a:t>modele</a:t>
            </a:r>
            <a:r>
              <a:rPr lang="en-IE" dirty="0"/>
              <a:t> de </a:t>
            </a:r>
            <a:r>
              <a:rPr lang="en-IE" dirty="0" err="1"/>
              <a:t>afaceri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inovații</a:t>
            </a:r>
            <a:r>
              <a:rPr lang="en-IE" dirty="0"/>
              <a:t>. 
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AB44C-BCD0-46B9-875F-2368FE3C62D7}"/>
              </a:ext>
            </a:extLst>
          </p:cNvPr>
          <p:cNvSpPr txBox="1"/>
          <p:nvPr/>
        </p:nvSpPr>
        <p:spPr>
          <a:xfrm>
            <a:off x="6542691" y="6579773"/>
            <a:ext cx="3258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Rediscovery Centre</a:t>
            </a:r>
            <a:endParaRPr lang="en-IE" sz="1000" dirty="0"/>
          </a:p>
        </p:txBody>
      </p:sp>
      <p:pic>
        <p:nvPicPr>
          <p:cNvPr id="7" name="Picture 6" descr="A picture containing person, game, standing&#10;&#10;Description automatically generated">
            <a:extLst>
              <a:ext uri="{FF2B5EF4-FFF2-40B4-BE49-F238E27FC236}">
                <a16:creationId xmlns:a16="http://schemas.microsoft.com/office/drawing/2014/main" id="{896A5D2A-F0A1-4B5E-BB43-844C404C33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58608" y="178675"/>
            <a:ext cx="3622305" cy="2039007"/>
          </a:xfrm>
          <a:prstGeom prst="rect">
            <a:avLst/>
          </a:prstGeom>
        </p:spPr>
      </p:pic>
      <p:pic>
        <p:nvPicPr>
          <p:cNvPr id="14" name="Picture 13" descr="A bicycle parked on the side of a flower garden&#10;&#10;Description automatically generated">
            <a:extLst>
              <a:ext uri="{FF2B5EF4-FFF2-40B4-BE49-F238E27FC236}">
                <a16:creationId xmlns:a16="http://schemas.microsoft.com/office/drawing/2014/main" id="{7B1CE47A-16A0-41D0-91E5-5F71D65A3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569697" y="2448130"/>
            <a:ext cx="3622304" cy="2415322"/>
          </a:xfrm>
          <a:prstGeom prst="rect">
            <a:avLst/>
          </a:prstGeom>
        </p:spPr>
      </p:pic>
      <p:pic>
        <p:nvPicPr>
          <p:cNvPr id="16" name="Picture 15" descr="A close up of a mans face&#10;&#10;Description automatically generated">
            <a:extLst>
              <a:ext uri="{FF2B5EF4-FFF2-40B4-BE49-F238E27FC236}">
                <a16:creationId xmlns:a16="http://schemas.microsoft.com/office/drawing/2014/main" id="{C2B016A1-DD35-4591-9051-75290B0345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70428" y="4962283"/>
            <a:ext cx="2261258" cy="1901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FC5E72-128F-4AA2-A250-38975869AE33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3B5AF0-F0A3-46AE-AA0A-DF66E44042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0" y="2157413"/>
            <a:ext cx="6930121" cy="3631644"/>
          </a:xfrm>
        </p:spPr>
        <p:txBody>
          <a:bodyPr/>
          <a:lstStyle/>
          <a:p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În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anii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1980, ONU a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definit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dezvoltarea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durabilă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ca „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satisfacerea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nevoilor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prezentului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fără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a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compromite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capacitatea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generațiilor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viitoare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de a-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și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satisface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propriile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nevoi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.”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Ei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au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recunoscut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interdependența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dezvoltării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sociale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, de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mediu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și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economice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.</a:t>
            </a:r>
          </a:p>
          <a:p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Trei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decenii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mai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târziu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, la 25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septembrie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2015, ONU a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adoptat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în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mod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oficial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Agenda 2030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pentru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dezvoltare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durabilă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.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În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centrul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său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se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află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cele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17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obiective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de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dezvoltare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durabilă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(ODD), o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foaie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de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parcurs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pentru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realizarea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păcii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și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prosperității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pentru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oamenii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lumii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și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pentru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planeta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noastră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CE3F9-2806-4C99-9C47-E75F10EB1C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126" y="178676"/>
            <a:ext cx="6733354" cy="1446365"/>
          </a:xfrm>
        </p:spPr>
        <p:txBody>
          <a:bodyPr>
            <a:normAutofit/>
          </a:bodyPr>
          <a:lstStyle/>
          <a:p>
            <a:r>
              <a:rPr lang="ro-RO" dirty="0"/>
              <a:t>Cum au apărut Obiectivele de Dezvoltare Durabilă (ODD)?</a:t>
            </a:r>
            <a:endParaRPr lang="en-IE" dirty="0"/>
          </a:p>
          <a:p>
            <a:endParaRPr lang="en-IE" dirty="0"/>
          </a:p>
        </p:txBody>
      </p:sp>
      <p:pic>
        <p:nvPicPr>
          <p:cNvPr id="5" name="Picture 4" descr="A picture containing device, fruit&#10;&#10;Description automatically generated">
            <a:extLst>
              <a:ext uri="{FF2B5EF4-FFF2-40B4-BE49-F238E27FC236}">
                <a16:creationId xmlns:a16="http://schemas.microsoft.com/office/drawing/2014/main" id="{B605ED7A-0EFC-4562-90CE-6A0F5B9E9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9490" y="1776248"/>
            <a:ext cx="4582510" cy="45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91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green, grass, kite, sign&#10;&#10;Description automatically generated">
            <a:extLst>
              <a:ext uri="{FF2B5EF4-FFF2-40B4-BE49-F238E27FC236}">
                <a16:creationId xmlns:a16="http://schemas.microsoft.com/office/drawing/2014/main" id="{1EECD890-4AA7-4FF5-A4AE-A81E8FF975C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427890" cy="120032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36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3600" dirty="0">
                <a:solidFill>
                  <a:schemeClr val="bg1"/>
                </a:solidFill>
              </a:rPr>
              <a:t>DE CAZ</a:t>
            </a:r>
            <a:endParaRPr lang="en-IE" sz="36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IE" sz="3400" dirty="0">
                <a:solidFill>
                  <a:schemeClr val="bg1"/>
                </a:solidFill>
              </a:rPr>
              <a:t>VRHNIKA, Slovenia – de la </a:t>
            </a:r>
            <a:r>
              <a:rPr lang="en-IE" sz="3400" dirty="0" err="1">
                <a:solidFill>
                  <a:schemeClr val="bg1"/>
                </a:solidFill>
              </a:rPr>
              <a:t>depozitele</a:t>
            </a:r>
            <a:r>
              <a:rPr lang="en-IE" sz="3400" dirty="0">
                <a:solidFill>
                  <a:schemeClr val="bg1"/>
                </a:solidFill>
              </a:rPr>
              <a:t> de </a:t>
            </a:r>
            <a:r>
              <a:rPr lang="en-IE" sz="3400" dirty="0" err="1">
                <a:solidFill>
                  <a:schemeClr val="bg1"/>
                </a:solidFill>
              </a:rPr>
              <a:t>deșeuri</a:t>
            </a:r>
            <a:r>
              <a:rPr lang="en-IE" sz="3400" dirty="0">
                <a:solidFill>
                  <a:schemeClr val="bg1"/>
                </a:solidFill>
              </a:rPr>
              <a:t> la </a:t>
            </a:r>
            <a:r>
              <a:rPr lang="en-IE" sz="3400" dirty="0" err="1">
                <a:solidFill>
                  <a:schemeClr val="bg1"/>
                </a:solidFill>
              </a:rPr>
              <a:t>reciclare</a:t>
            </a:r>
            <a:r>
              <a:rPr lang="en-IE" sz="3400" dirty="0">
                <a:solidFill>
                  <a:schemeClr val="bg1"/>
                </a:solidFill>
              </a:rPr>
              <a:t> </a:t>
            </a:r>
            <a:r>
              <a:rPr lang="en-IE" sz="3400" dirty="0" err="1">
                <a:solidFill>
                  <a:schemeClr val="bg1"/>
                </a:solidFill>
              </a:rPr>
              <a:t>și</a:t>
            </a:r>
            <a:r>
              <a:rPr lang="en-IE" sz="3400" dirty="0">
                <a:solidFill>
                  <a:schemeClr val="bg1"/>
                </a:solidFill>
              </a:rPr>
              <a:t> zero </a:t>
            </a:r>
            <a:r>
              <a:rPr lang="en-IE" sz="3400" dirty="0" err="1">
                <a:solidFill>
                  <a:schemeClr val="bg1"/>
                </a:solidFill>
              </a:rPr>
              <a:t>deșeuri</a:t>
            </a:r>
            <a:r>
              <a:rPr lang="en-IE" sz="3400" dirty="0">
                <a:solidFill>
                  <a:schemeClr val="bg1"/>
                </a:solidFill>
              </a:rPr>
              <a:t> </a:t>
            </a:r>
            <a:r>
              <a:rPr lang="en-IE" sz="3400" dirty="0" err="1">
                <a:solidFill>
                  <a:schemeClr val="bg1"/>
                </a:solidFill>
              </a:rPr>
              <a:t>în</a:t>
            </a:r>
            <a:r>
              <a:rPr lang="en-IE" sz="3400" dirty="0">
                <a:solidFill>
                  <a:schemeClr val="bg1"/>
                </a:solidFill>
              </a:rPr>
              <a:t> 20 de ani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dirty="0" err="1"/>
              <a:t>În</a:t>
            </a:r>
            <a:r>
              <a:rPr lang="en-IE" dirty="0"/>
              <a:t> 1994, </a:t>
            </a:r>
            <a:r>
              <a:rPr lang="en-IE" dirty="0" err="1"/>
              <a:t>depozitele</a:t>
            </a:r>
            <a:r>
              <a:rPr lang="en-IE" dirty="0"/>
              <a:t> de </a:t>
            </a:r>
            <a:r>
              <a:rPr lang="en-IE" dirty="0" err="1"/>
              <a:t>deșeuri</a:t>
            </a:r>
            <a:r>
              <a:rPr lang="en-IE" dirty="0"/>
              <a:t> din </a:t>
            </a:r>
            <a:r>
              <a:rPr lang="en-IE" dirty="0" err="1"/>
              <a:t>Vrhnika</a:t>
            </a:r>
            <a:r>
              <a:rPr lang="en-IE" dirty="0"/>
              <a:t> </a:t>
            </a:r>
            <a:r>
              <a:rPr lang="en-IE" dirty="0" err="1"/>
              <a:t>își</a:t>
            </a:r>
            <a:r>
              <a:rPr lang="en-IE" dirty="0"/>
              <a:t> </a:t>
            </a:r>
            <a:r>
              <a:rPr lang="en-IE" dirty="0" err="1"/>
              <a:t>atingeau</a:t>
            </a:r>
            <a:r>
              <a:rPr lang="en-IE" dirty="0"/>
              <a:t> </a:t>
            </a:r>
            <a:r>
              <a:rPr lang="en-IE" dirty="0" err="1"/>
              <a:t>limitele</a:t>
            </a:r>
            <a:r>
              <a:rPr lang="en-IE" dirty="0"/>
              <a:t>. </a:t>
            </a:r>
            <a:r>
              <a:rPr lang="en-IE" dirty="0" err="1"/>
              <a:t>Costurile</a:t>
            </a:r>
            <a:r>
              <a:rPr lang="en-IE" dirty="0"/>
              <a:t> au </a:t>
            </a:r>
            <a:r>
              <a:rPr lang="en-IE" dirty="0" err="1"/>
              <a:t>crescut</a:t>
            </a:r>
            <a:r>
              <a:rPr lang="en-IE" dirty="0"/>
              <a:t> rapid, </a:t>
            </a:r>
            <a:r>
              <a:rPr lang="en-IE" dirty="0" err="1"/>
              <a:t>iar</a:t>
            </a:r>
            <a:r>
              <a:rPr lang="en-IE" dirty="0"/>
              <a:t> </a:t>
            </a:r>
            <a:r>
              <a:rPr lang="en-IE" dirty="0" err="1"/>
              <a:t>autoritățile</a:t>
            </a:r>
            <a:r>
              <a:rPr lang="en-IE" dirty="0"/>
              <a:t> locale </a:t>
            </a:r>
            <a:r>
              <a:rPr lang="en-IE" dirty="0" err="1"/>
              <a:t>aveau</a:t>
            </a:r>
            <a:r>
              <a:rPr lang="en-IE" dirty="0"/>
              <a:t> </a:t>
            </a:r>
            <a:r>
              <a:rPr lang="en-IE" dirty="0" err="1"/>
              <a:t>nevoie</a:t>
            </a:r>
            <a:r>
              <a:rPr lang="en-IE" dirty="0"/>
              <a:t> de </a:t>
            </a:r>
            <a:r>
              <a:rPr lang="en-IE" dirty="0" err="1"/>
              <a:t>noi</a:t>
            </a:r>
            <a:r>
              <a:rPr lang="en-IE" dirty="0"/>
              <a:t> </a:t>
            </a:r>
            <a:r>
              <a:rPr lang="en-IE" dirty="0" err="1"/>
              <a:t>soluții</a:t>
            </a:r>
            <a:r>
              <a:rPr lang="en-IE" dirty="0"/>
              <a:t>. De </a:t>
            </a:r>
            <a:r>
              <a:rPr lang="en-IE" dirty="0" err="1"/>
              <a:t>atunci</a:t>
            </a:r>
            <a:r>
              <a:rPr lang="en-IE" dirty="0"/>
              <a:t> </a:t>
            </a:r>
            <a:r>
              <a:rPr lang="en-IE" dirty="0" err="1"/>
              <a:t>Vrhnika</a:t>
            </a:r>
            <a:r>
              <a:rPr lang="en-IE" dirty="0"/>
              <a:t> a </a:t>
            </a:r>
            <a:r>
              <a:rPr lang="ro-RO" dirty="0"/>
              <a:t>adoptat următoarele măsuri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ro-RO" dirty="0"/>
              <a:t>reduce </a:t>
            </a:r>
            <a:r>
              <a:rPr lang="en-IE" dirty="0" err="1"/>
              <a:t>deșeuri</a:t>
            </a:r>
            <a:r>
              <a:rPr lang="ro-RO" dirty="0"/>
              <a:t>le</a:t>
            </a:r>
            <a:r>
              <a:rPr lang="en-IE" dirty="0"/>
              <a:t>:</a:t>
            </a:r>
            <a:endParaRPr lang="ro-R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 err="1"/>
              <a:t>planurile</a:t>
            </a:r>
            <a:r>
              <a:rPr lang="en-IE" sz="2000" dirty="0"/>
              <a:t> </a:t>
            </a:r>
            <a:r>
              <a:rPr lang="en-IE" sz="2000" dirty="0" err="1"/>
              <a:t>în</a:t>
            </a:r>
            <a:r>
              <a:rPr lang="en-IE" sz="2000" dirty="0"/>
              <a:t> </a:t>
            </a:r>
            <a:r>
              <a:rPr lang="en-IE" sz="2000" dirty="0" err="1"/>
              <a:t>vigoare</a:t>
            </a:r>
            <a:r>
              <a:rPr lang="en-IE" sz="2000" dirty="0"/>
              <a:t> </a:t>
            </a:r>
            <a:r>
              <a:rPr lang="en-IE" sz="2000" dirty="0" err="1"/>
              <a:t>pentru</a:t>
            </a:r>
            <a:r>
              <a:rPr lang="en-IE" sz="2000" dirty="0"/>
              <a:t> </a:t>
            </a:r>
            <a:r>
              <a:rPr lang="en-IE" sz="2000" dirty="0" err="1"/>
              <a:t>deșeuri</a:t>
            </a:r>
            <a:r>
              <a:rPr lang="ro-RO" sz="2000" dirty="0"/>
              <a:t> </a:t>
            </a:r>
            <a:r>
              <a:rPr lang="en-IE" sz="2000" dirty="0" err="1"/>
              <a:t>periculoase</a:t>
            </a:r>
            <a:r>
              <a:rPr lang="en-IE" sz="2000" dirty="0"/>
              <a:t> </a:t>
            </a:r>
            <a:r>
              <a:rPr lang="en-IE" sz="2000" dirty="0" err="1"/>
              <a:t>și</a:t>
            </a:r>
            <a:r>
              <a:rPr lang="en-IE" sz="2000" dirty="0"/>
              <a:t> </a:t>
            </a:r>
            <a:r>
              <a:rPr lang="en-IE" sz="2000" dirty="0" err="1"/>
              <a:t>voluminoas</a:t>
            </a:r>
            <a:r>
              <a:rPr lang="ro-RO" sz="2000" dirty="0"/>
              <a:t>e</a:t>
            </a:r>
            <a:r>
              <a:rPr lang="en-IE" sz="2000" dirty="0"/>
              <a:t>
</a:t>
            </a:r>
            <a:r>
              <a:rPr lang="ro-RO" sz="2000" dirty="0"/>
              <a:t>promovarea </a:t>
            </a:r>
            <a:r>
              <a:rPr lang="en-IE" sz="2000" dirty="0"/>
              <a:t>compost</a:t>
            </a:r>
            <a:r>
              <a:rPr lang="ro-RO" sz="2000" dirty="0" err="1"/>
              <a:t>ării</a:t>
            </a:r>
            <a:r>
              <a:rPr lang="en-IE" sz="2000" dirty="0"/>
              <a:t> la </a:t>
            </a:r>
            <a:r>
              <a:rPr lang="en-IE" sz="2000" dirty="0" err="1"/>
              <a:t>domicili</a:t>
            </a:r>
            <a:r>
              <a:rPr lang="ro-RO" sz="2000" dirty="0"/>
              <a:t>u</a:t>
            </a:r>
            <a:r>
              <a:rPr lang="en-IE" sz="2000" dirty="0"/>
              <a:t>
</a:t>
            </a:r>
            <a:r>
              <a:rPr lang="en-IE" sz="2000" dirty="0" err="1"/>
              <a:t>campanie</a:t>
            </a:r>
            <a:r>
              <a:rPr lang="en-IE" sz="2000" dirty="0"/>
              <a:t> </a:t>
            </a:r>
            <a:r>
              <a:rPr lang="en-IE" sz="2000" dirty="0" err="1"/>
              <a:t>educațională</a:t>
            </a:r>
            <a:r>
              <a:rPr lang="en-IE" sz="2000" dirty="0"/>
              <a:t> </a:t>
            </a:r>
            <a:r>
              <a:rPr lang="en-IE" sz="2000" dirty="0" err="1"/>
              <a:t>pentru</a:t>
            </a:r>
            <a:r>
              <a:rPr lang="en-IE" sz="2000" dirty="0"/>
              <a:t> 5 </a:t>
            </a:r>
            <a:r>
              <a:rPr lang="en-IE" sz="2000" dirty="0" err="1"/>
              <a:t>grupe</a:t>
            </a:r>
            <a:r>
              <a:rPr lang="en-IE" sz="2000" dirty="0"/>
              <a:t> de </a:t>
            </a:r>
            <a:r>
              <a:rPr lang="en-IE" sz="2000" dirty="0" err="1"/>
              <a:t>vârstă</a:t>
            </a:r>
            <a:r>
              <a:rPr lang="en-IE" sz="2000" dirty="0"/>
              <a:t> </a:t>
            </a:r>
            <a:r>
              <a:rPr lang="en-IE" sz="2000" dirty="0" err="1"/>
              <a:t>diferite</a:t>
            </a:r>
            <a:r>
              <a:rPr lang="en-IE" sz="2000" dirty="0"/>
              <a:t>
</a:t>
            </a:r>
            <a:r>
              <a:rPr lang="en-IE" sz="2000" dirty="0" err="1"/>
              <a:t>eforturile</a:t>
            </a:r>
            <a:r>
              <a:rPr lang="en-IE" sz="2000" dirty="0"/>
              <a:t> de a </a:t>
            </a:r>
            <a:r>
              <a:rPr lang="en-IE" sz="2000" dirty="0" err="1"/>
              <a:t>schimba</a:t>
            </a:r>
            <a:r>
              <a:rPr lang="en-IE" sz="2000" dirty="0"/>
              <a:t> </a:t>
            </a:r>
            <a:r>
              <a:rPr lang="en-IE" sz="2000" dirty="0" err="1"/>
              <a:t>percepția</a:t>
            </a:r>
            <a:r>
              <a:rPr lang="en-IE" sz="2000" dirty="0"/>
              <a:t> </a:t>
            </a:r>
            <a:r>
              <a:rPr lang="en-IE" sz="2000" dirty="0" err="1"/>
              <a:t>publicului</a:t>
            </a:r>
            <a:r>
              <a:rPr lang="en-IE" sz="2000" dirty="0"/>
              <a:t> </a:t>
            </a:r>
            <a:r>
              <a:rPr lang="ro-RO" sz="2000" dirty="0"/>
              <a:t>asupra</a:t>
            </a:r>
            <a:r>
              <a:rPr lang="en-IE" sz="2000" dirty="0"/>
              <a:t> </a:t>
            </a:r>
            <a:r>
              <a:rPr lang="en-IE" sz="2000" dirty="0" err="1"/>
              <a:t>deșeuri</a:t>
            </a:r>
            <a:r>
              <a:rPr lang="ro-RO" sz="2000" dirty="0"/>
              <a:t>lor</a:t>
            </a:r>
            <a:r>
              <a:rPr lang="en-IE" sz="2000" dirty="0"/>
              <a:t> ca </a:t>
            </a:r>
            <a:r>
              <a:rPr lang="en-IE" sz="2000" dirty="0" err="1"/>
              <a:t>ceva</a:t>
            </a:r>
            <a:r>
              <a:rPr lang="en-IE" sz="2000" dirty="0"/>
              <a:t> </a:t>
            </a:r>
            <a:r>
              <a:rPr lang="en-IE" sz="2000" dirty="0" err="1"/>
              <a:t>murdar</a:t>
            </a:r>
            <a:r>
              <a:rPr lang="en-IE" sz="2000" dirty="0"/>
              <a:t>, </a:t>
            </a:r>
            <a:r>
              <a:rPr lang="en-IE" sz="2000" dirty="0" err="1"/>
              <a:t>mirositor</a:t>
            </a:r>
            <a:r>
              <a:rPr lang="en-IE" sz="2000" dirty="0"/>
              <a:t> </a:t>
            </a:r>
            <a:r>
              <a:rPr lang="en-IE" sz="2000" dirty="0" err="1"/>
              <a:t>și</a:t>
            </a:r>
            <a:r>
              <a:rPr lang="en-IE" sz="2000" dirty="0"/>
              <a:t> nu util. </a:t>
            </a:r>
            <a:r>
              <a:rPr lang="en-IE" sz="2000" dirty="0" err="1"/>
              <a:t>Camioanele</a:t>
            </a:r>
            <a:r>
              <a:rPr lang="en-IE" sz="2000" dirty="0"/>
              <a:t> de </a:t>
            </a:r>
            <a:r>
              <a:rPr lang="en-IE" sz="2000" dirty="0" err="1"/>
              <a:t>deșeuri</a:t>
            </a:r>
            <a:r>
              <a:rPr lang="en-IE" sz="2000" dirty="0"/>
              <a:t> sunt </a:t>
            </a:r>
            <a:r>
              <a:rPr lang="en-IE" sz="2000" dirty="0" err="1"/>
              <a:t>albe</a:t>
            </a:r>
            <a:r>
              <a:rPr lang="en-IE" sz="2000" dirty="0"/>
              <a:t>, cu motive </a:t>
            </a:r>
            <a:r>
              <a:rPr lang="en-IE" sz="2000" dirty="0" err="1"/>
              <a:t>florale</a:t>
            </a:r>
            <a:r>
              <a:rPr lang="en-IE" sz="2000" dirty="0"/>
              <a:t>, </a:t>
            </a:r>
            <a:r>
              <a:rPr lang="en-IE" sz="2000" dirty="0" err="1"/>
              <a:t>curățate</a:t>
            </a:r>
            <a:r>
              <a:rPr lang="en-IE" sz="2000" dirty="0"/>
              <a:t> </a:t>
            </a:r>
            <a:r>
              <a:rPr lang="en-IE" sz="2000" dirty="0" err="1"/>
              <a:t>regulat</a:t>
            </a:r>
            <a:r>
              <a:rPr lang="en-IE" sz="2000" dirty="0"/>
              <a:t> </a:t>
            </a:r>
            <a:r>
              <a:rPr lang="ro-RO" sz="2000" dirty="0"/>
              <a:t>iar </a:t>
            </a:r>
            <a:r>
              <a:rPr lang="en-IE" sz="2000" dirty="0" err="1"/>
              <a:t>centrul</a:t>
            </a:r>
            <a:r>
              <a:rPr lang="en-IE" sz="2000" dirty="0"/>
              <a:t> de </a:t>
            </a:r>
            <a:r>
              <a:rPr lang="en-IE" sz="2000" dirty="0" err="1"/>
              <a:t>colectare</a:t>
            </a:r>
            <a:r>
              <a:rPr lang="ro-RO" sz="2000" dirty="0"/>
              <a:t> are </a:t>
            </a:r>
            <a:r>
              <a:rPr lang="en-IE" sz="2000" dirty="0"/>
              <a:t>un parc cu </a:t>
            </a:r>
            <a:r>
              <a:rPr lang="en-IE" sz="2000" dirty="0" err="1"/>
              <a:t>peluze</a:t>
            </a:r>
            <a:r>
              <a:rPr lang="en-IE" sz="2000" dirty="0"/>
              <a:t> </a:t>
            </a:r>
            <a:r>
              <a:rPr lang="en-IE" sz="2000" dirty="0" err="1"/>
              <a:t>și</a:t>
            </a:r>
            <a:r>
              <a:rPr lang="en-IE" sz="2000" dirty="0"/>
              <a:t> </a:t>
            </a:r>
            <a:r>
              <a:rPr lang="en-IE" sz="2000" dirty="0" err="1"/>
              <a:t>flori</a:t>
            </a:r>
            <a:r>
              <a:rPr lang="en-IE" sz="2000" dirty="0"/>
              <a:t>
</a:t>
            </a:r>
            <a:r>
              <a:rPr lang="ro-RO" sz="2000" dirty="0"/>
              <a:t>a fost </a:t>
            </a:r>
            <a:r>
              <a:rPr lang="en-IE" sz="2000" dirty="0" err="1"/>
              <a:t>înființat</a:t>
            </a:r>
            <a:r>
              <a:rPr lang="ro-RO" sz="2000" dirty="0"/>
              <a:t> un centru de reutilizare</a:t>
            </a:r>
            <a:r>
              <a:rPr lang="en-IE" sz="2000" dirty="0"/>
              <a:t> </a:t>
            </a:r>
            <a:r>
              <a:rPr lang="en-IE" sz="2000" dirty="0" err="1"/>
              <a:t>în</a:t>
            </a:r>
            <a:r>
              <a:rPr lang="en-IE" sz="2000" dirty="0"/>
              <a:t> 2014, </a:t>
            </a:r>
            <a:r>
              <a:rPr lang="en-IE" sz="2000" dirty="0" err="1"/>
              <a:t>pentru</a:t>
            </a:r>
            <a:r>
              <a:rPr lang="en-IE" sz="2000" dirty="0"/>
              <a:t> a </a:t>
            </a:r>
            <a:r>
              <a:rPr lang="en-IE" sz="2000" dirty="0" err="1"/>
              <a:t>transforma</a:t>
            </a:r>
            <a:r>
              <a:rPr lang="en-IE" sz="2000" dirty="0"/>
              <a:t> </a:t>
            </a:r>
            <a:r>
              <a:rPr lang="en-IE" sz="2000" dirty="0" err="1"/>
              <a:t>deșeurile</a:t>
            </a:r>
            <a:r>
              <a:rPr lang="en-IE" sz="2000" dirty="0"/>
              <a:t> </a:t>
            </a:r>
            <a:r>
              <a:rPr lang="en-IE" sz="2000" dirty="0" err="1"/>
              <a:t>în</a:t>
            </a:r>
            <a:r>
              <a:rPr lang="en-IE" sz="2000" dirty="0"/>
              <a:t> </a:t>
            </a:r>
            <a:r>
              <a:rPr lang="en-IE" sz="2000" dirty="0" err="1"/>
              <a:t>mărfuri</a:t>
            </a:r>
            <a:r>
              <a:rPr lang="en-IE" sz="2000" dirty="0"/>
              <a:t> </a:t>
            </a:r>
            <a:r>
              <a:rPr lang="en-IE" sz="2000" dirty="0" err="1"/>
              <a:t>și</a:t>
            </a:r>
            <a:r>
              <a:rPr lang="en-IE" sz="2000" dirty="0"/>
              <a:t> </a:t>
            </a:r>
            <a:r>
              <a:rPr lang="en-IE" sz="2000" dirty="0" err="1"/>
              <a:t>pentru</a:t>
            </a:r>
            <a:r>
              <a:rPr lang="en-IE" sz="2000" dirty="0"/>
              <a:t> a </a:t>
            </a:r>
            <a:r>
              <a:rPr lang="en-IE" sz="2000" dirty="0" err="1"/>
              <a:t>recupera</a:t>
            </a:r>
            <a:r>
              <a:rPr lang="en-IE" sz="2000" dirty="0"/>
              <a:t> </a:t>
            </a:r>
            <a:r>
              <a:rPr lang="en-IE" sz="2000" dirty="0" err="1"/>
              <a:t>articolele</a:t>
            </a:r>
            <a:r>
              <a:rPr lang="en-IE" sz="2000" dirty="0"/>
              <a:t> care </a:t>
            </a:r>
            <a:r>
              <a:rPr lang="en-IE" sz="2000" dirty="0" err="1"/>
              <a:t>altfel</a:t>
            </a:r>
            <a:r>
              <a:rPr lang="en-IE" sz="2000" dirty="0"/>
              <a:t> </a:t>
            </a:r>
            <a:r>
              <a:rPr lang="en-IE" sz="2000" dirty="0" err="1"/>
              <a:t>ar</a:t>
            </a:r>
            <a:r>
              <a:rPr lang="en-IE" sz="2000" dirty="0"/>
              <a:t> fi </a:t>
            </a:r>
            <a:r>
              <a:rPr lang="en-IE" sz="2000" dirty="0" err="1"/>
              <a:t>trimise</a:t>
            </a:r>
            <a:r>
              <a:rPr lang="en-IE" sz="2000" dirty="0"/>
              <a:t> la </a:t>
            </a:r>
            <a:r>
              <a:rPr lang="en-IE" sz="2000" dirty="0" err="1"/>
              <a:t>depozitele</a:t>
            </a:r>
            <a:r>
              <a:rPr lang="en-IE" sz="2000" dirty="0"/>
              <a:t> de </a:t>
            </a:r>
            <a:r>
              <a:rPr lang="en-IE" sz="2000" dirty="0" err="1"/>
              <a:t>deșeuri</a:t>
            </a:r>
            <a:r>
              <a:rPr lang="en-IE" sz="2000" dirty="0"/>
              <a:t>. </a:t>
            </a:r>
            <a:r>
              <a:rPr lang="en-IE" sz="2000" dirty="0" err="1"/>
              <a:t>Obiectele</a:t>
            </a:r>
            <a:r>
              <a:rPr lang="en-IE" sz="2000" dirty="0"/>
              <a:t> sunt </a:t>
            </a:r>
            <a:r>
              <a:rPr lang="en-IE" sz="2000" dirty="0" err="1"/>
              <a:t>reparate</a:t>
            </a:r>
            <a:r>
              <a:rPr lang="en-IE" sz="2000" dirty="0"/>
              <a:t>, </a:t>
            </a:r>
            <a:r>
              <a:rPr lang="en-IE" sz="2000" dirty="0" err="1"/>
              <a:t>modernizate</a:t>
            </a:r>
            <a:r>
              <a:rPr lang="en-IE" sz="2000" dirty="0"/>
              <a:t> </a:t>
            </a:r>
            <a:r>
              <a:rPr lang="en-IE" sz="2000" dirty="0" err="1"/>
              <a:t>sau</a:t>
            </a:r>
            <a:r>
              <a:rPr lang="en-IE" sz="2000" dirty="0"/>
              <a:t> </a:t>
            </a:r>
            <a:r>
              <a:rPr lang="en-IE" sz="2000" dirty="0" err="1"/>
              <a:t>dezmembrate</a:t>
            </a:r>
            <a:r>
              <a:rPr lang="en-IE" sz="2000" dirty="0"/>
              <a:t> </a:t>
            </a:r>
            <a:r>
              <a:rPr lang="en-IE" sz="2000" dirty="0" err="1"/>
              <a:t>pentru</a:t>
            </a:r>
            <a:r>
              <a:rPr lang="en-IE" sz="2000" dirty="0"/>
              <a:t> </a:t>
            </a:r>
            <a:r>
              <a:rPr lang="en-IE" sz="2000" dirty="0" err="1"/>
              <a:t>piese</a:t>
            </a:r>
            <a:r>
              <a:rPr lang="en-IE" sz="2000" dirty="0"/>
              <a:t> </a:t>
            </a:r>
            <a:r>
              <a:rPr lang="ro-RO" sz="2000" dirty="0"/>
              <a:t>reutilizabile iar</a:t>
            </a:r>
            <a:r>
              <a:rPr lang="en-IE" sz="2000" dirty="0"/>
              <a:t> </a:t>
            </a:r>
            <a:r>
              <a:rPr lang="en-IE" sz="2000" dirty="0" err="1"/>
              <a:t>apoi</a:t>
            </a:r>
            <a:r>
              <a:rPr lang="en-IE" sz="2000" dirty="0"/>
              <a:t> </a:t>
            </a:r>
            <a:r>
              <a:rPr lang="en-IE" sz="2000" dirty="0" err="1"/>
              <a:t>vândute</a:t>
            </a:r>
            <a:r>
              <a:rPr lang="en-IE" sz="2000" dirty="0"/>
              <a:t> </a:t>
            </a:r>
            <a:r>
              <a:rPr lang="en-IE" sz="2000" dirty="0" err="1"/>
              <a:t>publicului</a:t>
            </a:r>
            <a:r>
              <a:rPr lang="en-IE" sz="2000" dirty="0"/>
              <a:t> la </a:t>
            </a:r>
            <a:r>
              <a:rPr lang="en-IE" sz="2000" dirty="0" err="1"/>
              <a:t>prețuri</a:t>
            </a:r>
            <a:r>
              <a:rPr lang="en-IE" sz="2000" dirty="0"/>
              <a:t> </a:t>
            </a:r>
            <a:r>
              <a:rPr lang="en-IE" sz="2000" dirty="0" err="1"/>
              <a:t>accesibile</a:t>
            </a:r>
            <a:endParaRPr lang="en-I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5756-2801-4B3C-A038-1E05A410A0BF}"/>
              </a:ext>
            </a:extLst>
          </p:cNvPr>
          <p:cNvSpPr txBox="1"/>
          <p:nvPr/>
        </p:nvSpPr>
        <p:spPr>
          <a:xfrm>
            <a:off x="0" y="1373985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115062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MEDIU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FFE93-BFBD-40A8-9576-9A8462A78602}"/>
              </a:ext>
            </a:extLst>
          </p:cNvPr>
          <p:cNvSpPr txBox="1"/>
          <p:nvPr/>
        </p:nvSpPr>
        <p:spPr>
          <a:xfrm>
            <a:off x="11115543" y="6572962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dirty="0">
                <a:hlinkClick r:id="rId6"/>
              </a:rPr>
              <a:t>Source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47307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65380" y="1173958"/>
            <a:ext cx="6621516" cy="3631644"/>
          </a:xfrm>
        </p:spPr>
        <p:txBody>
          <a:bodyPr/>
          <a:lstStyle/>
          <a:p>
            <a:r>
              <a:rPr lang="en-IE" dirty="0"/>
              <a:t>Ma</a:t>
            </a:r>
            <a:r>
              <a:rPr lang="ro-RO" dirty="0"/>
              <a:t>ș</a:t>
            </a:r>
            <a:r>
              <a:rPr lang="en-IE" dirty="0" err="1"/>
              <a:t>ina</a:t>
            </a:r>
            <a:r>
              <a:rPr lang="en-IE" dirty="0"/>
              <a:t> Boot Sale </a:t>
            </a:r>
            <a:r>
              <a:rPr lang="en-IE" dirty="0" err="1"/>
              <a:t>este</a:t>
            </a:r>
            <a:r>
              <a:rPr lang="en-IE" dirty="0"/>
              <a:t> un </a:t>
            </a:r>
            <a:r>
              <a:rPr lang="en-IE" dirty="0" err="1"/>
              <a:t>exemplu</a:t>
            </a:r>
            <a:r>
              <a:rPr lang="en-IE" dirty="0"/>
              <a:t> </a:t>
            </a:r>
            <a:r>
              <a:rPr lang="en-IE" dirty="0" err="1"/>
              <a:t>simplu</a:t>
            </a:r>
            <a:r>
              <a:rPr lang="en-IE" dirty="0"/>
              <a:t>, </a:t>
            </a:r>
            <a:r>
              <a:rPr lang="en-IE" dirty="0" err="1"/>
              <a:t>dar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unul</a:t>
            </a:r>
            <a:r>
              <a:rPr lang="en-IE" dirty="0"/>
              <a:t> care </a:t>
            </a:r>
            <a:r>
              <a:rPr lang="ro-RO" dirty="0"/>
              <a:t>demonstrează conceptul de</a:t>
            </a:r>
            <a:r>
              <a:rPr lang="en-IE" dirty="0"/>
              <a:t> </a:t>
            </a:r>
            <a:r>
              <a:rPr lang="en-IE" dirty="0" err="1"/>
              <a:t>economi</a:t>
            </a:r>
            <a:r>
              <a:rPr lang="ro-RO" dirty="0"/>
              <a:t>e</a:t>
            </a:r>
            <a:r>
              <a:rPr lang="en-IE" dirty="0"/>
              <a:t> </a:t>
            </a:r>
            <a:r>
              <a:rPr lang="en-IE" dirty="0" err="1"/>
              <a:t>circulară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durabilitate</a:t>
            </a:r>
            <a:r>
              <a:rPr lang="en-IE" dirty="0"/>
              <a:t>! </a:t>
            </a:r>
            <a:r>
              <a:rPr lang="ro-RO" dirty="0"/>
              <a:t>Această afacere are la bază</a:t>
            </a:r>
            <a:r>
              <a:rPr lang="en-IE" dirty="0"/>
              <a:t> v</a:t>
            </a:r>
            <a:r>
              <a:rPr lang="ro-RO" dirty="0" err="1"/>
              <a:t>ânzarea</a:t>
            </a:r>
            <a:r>
              <a:rPr lang="ro-RO" dirty="0"/>
              <a:t> produselor</a:t>
            </a:r>
            <a:r>
              <a:rPr lang="en-IE" dirty="0"/>
              <a:t> de </a:t>
            </a:r>
            <a:r>
              <a:rPr lang="en-IE" dirty="0" err="1"/>
              <a:t>uz</a:t>
            </a:r>
            <a:r>
              <a:rPr lang="en-IE" dirty="0"/>
              <a:t> </a:t>
            </a:r>
            <a:r>
              <a:rPr lang="en-IE" dirty="0" err="1"/>
              <a:t>casnic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bunuri</a:t>
            </a:r>
            <a:r>
              <a:rPr lang="en-IE" dirty="0"/>
              <a:t> de </a:t>
            </a:r>
            <a:r>
              <a:rPr lang="en-IE" dirty="0" err="1"/>
              <a:t>grădină</a:t>
            </a:r>
            <a:r>
              <a:rPr lang="ro-RO" dirty="0"/>
              <a:t> deja utilizate de către localnici</a:t>
            </a:r>
            <a:r>
              <a:rPr lang="en-IE" dirty="0"/>
              <a:t>. </a:t>
            </a:r>
            <a:r>
              <a:rPr lang="ro-RO" b="1" dirty="0">
                <a:solidFill>
                  <a:srgbClr val="7F4182"/>
                </a:solidFill>
              </a:rPr>
              <a:t>Deșeurile unui om reprezintă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comoara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altui</a:t>
            </a:r>
            <a:r>
              <a:rPr lang="en-IE" b="1" dirty="0">
                <a:solidFill>
                  <a:srgbClr val="7F4182"/>
                </a:solidFill>
              </a:rPr>
              <a:t> om ...</a:t>
            </a:r>
            <a:r>
              <a:rPr lang="en-IE" dirty="0"/>
              <a:t>
</a:t>
            </a:r>
            <a:r>
              <a:rPr lang="en-IE" dirty="0" err="1"/>
              <a:t>Deși</a:t>
            </a:r>
            <a:r>
              <a:rPr lang="en-IE" dirty="0"/>
              <a:t> </a:t>
            </a:r>
            <a:r>
              <a:rPr lang="en-IE" dirty="0" err="1"/>
              <a:t>conceptul</a:t>
            </a:r>
            <a:r>
              <a:rPr lang="en-IE" dirty="0"/>
              <a:t> de </a:t>
            </a:r>
            <a:r>
              <a:rPr lang="en-IE" dirty="0" err="1"/>
              <a:t>economie</a:t>
            </a:r>
            <a:r>
              <a:rPr lang="en-IE" dirty="0"/>
              <a:t> </a:t>
            </a:r>
            <a:r>
              <a:rPr lang="en-IE" dirty="0" err="1"/>
              <a:t>circulară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relativ</a:t>
            </a:r>
            <a:r>
              <a:rPr lang="en-IE" dirty="0"/>
              <a:t> </a:t>
            </a:r>
            <a:r>
              <a:rPr lang="en-IE" dirty="0" err="1"/>
              <a:t>nou</a:t>
            </a:r>
            <a:r>
              <a:rPr lang="en-IE" dirty="0"/>
              <a:t>, </a:t>
            </a:r>
            <a:r>
              <a:rPr lang="en-IE" dirty="0" err="1"/>
              <a:t>practicile</a:t>
            </a:r>
            <a:r>
              <a:rPr lang="en-IE" dirty="0"/>
              <a:t> de </a:t>
            </a:r>
            <a:r>
              <a:rPr lang="en-IE" dirty="0" err="1"/>
              <a:t>reutilizare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reciclare</a:t>
            </a:r>
            <a:r>
              <a:rPr lang="en-IE" dirty="0"/>
              <a:t> nu sunt</a:t>
            </a:r>
            <a:r>
              <a:rPr lang="ro-RO" dirty="0"/>
              <a:t> noi</a:t>
            </a:r>
            <a:r>
              <a:rPr lang="en-IE" dirty="0"/>
              <a:t>. </a:t>
            </a:r>
            <a:r>
              <a:rPr lang="en-IE" dirty="0" err="1"/>
              <a:t>Comerțul</a:t>
            </a:r>
            <a:r>
              <a:rPr lang="en-IE" dirty="0"/>
              <a:t> cu </a:t>
            </a:r>
            <a:r>
              <a:rPr lang="en-IE" dirty="0" err="1"/>
              <a:t>bunuri</a:t>
            </a:r>
            <a:r>
              <a:rPr lang="en-IE" dirty="0"/>
              <a:t> second-hand a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ro-RO" dirty="0"/>
              <a:t>demult</a:t>
            </a:r>
            <a:r>
              <a:rPr lang="en-IE" dirty="0"/>
              <a:t> o </a:t>
            </a:r>
            <a:r>
              <a:rPr lang="en-IE" dirty="0" err="1"/>
              <a:t>activitate</a:t>
            </a:r>
            <a:r>
              <a:rPr lang="en-IE" dirty="0"/>
              <a:t> </a:t>
            </a:r>
            <a:r>
              <a:rPr lang="en-IE" dirty="0" err="1"/>
              <a:t>locală</a:t>
            </a:r>
            <a:r>
              <a:rPr lang="en-IE" dirty="0"/>
              <a:t>, </a:t>
            </a:r>
            <a:r>
              <a:rPr lang="en-IE" dirty="0" err="1"/>
              <a:t>în</a:t>
            </a:r>
            <a:r>
              <a:rPr lang="en-IE" dirty="0"/>
              <a:t> special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Regatul</a:t>
            </a:r>
            <a:r>
              <a:rPr lang="en-IE" dirty="0"/>
              <a:t> Unit</a:t>
            </a:r>
            <a:r>
              <a:rPr lang="ro-RO" dirty="0"/>
              <a:t> și </a:t>
            </a:r>
            <a:r>
              <a:rPr lang="en-IE" dirty="0" err="1"/>
              <a:t>Irlanda</a:t>
            </a:r>
            <a:r>
              <a:rPr lang="ro-RO" dirty="0"/>
              <a:t>.</a:t>
            </a:r>
            <a:r>
              <a:rPr lang="en-IE" dirty="0"/>
              <a:t>
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105104" y="4965231"/>
            <a:ext cx="11981792" cy="1569660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cei</a:t>
            </a:r>
            <a:r>
              <a:rPr lang="en-IE" sz="2400" dirty="0">
                <a:solidFill>
                  <a:schemeClr val="bg1"/>
                </a:solidFill>
              </a:rPr>
              <a:t> care nu </a:t>
            </a:r>
            <a:r>
              <a:rPr lang="en-IE" sz="2400" dirty="0" err="1">
                <a:solidFill>
                  <a:schemeClr val="bg1"/>
                </a:solidFill>
              </a:rPr>
              <a:t>știu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reprezintă</a:t>
            </a:r>
            <a:r>
              <a:rPr lang="en-IE" sz="2400" dirty="0">
                <a:solidFill>
                  <a:schemeClr val="bg1"/>
                </a:solidFill>
              </a:rPr>
              <a:t>... </a:t>
            </a:r>
            <a:r>
              <a:rPr lang="en-IE" sz="2400" dirty="0" err="1">
                <a:solidFill>
                  <a:schemeClr val="bg1"/>
                </a:solidFill>
              </a:rPr>
              <a:t>Vânzările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cizme</a:t>
            </a:r>
            <a:r>
              <a:rPr lang="en-IE" sz="2400" dirty="0">
                <a:solidFill>
                  <a:schemeClr val="bg1"/>
                </a:solidFill>
              </a:rPr>
              <a:t> auto </a:t>
            </a:r>
            <a:r>
              <a:rPr lang="en-IE" sz="2400" dirty="0" err="1">
                <a:solidFill>
                  <a:schemeClr val="bg1"/>
                </a:solidFill>
              </a:rPr>
              <a:t>sau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târgurile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cizme</a:t>
            </a:r>
            <a:r>
              <a:rPr lang="en-IE" sz="2400" dirty="0">
                <a:solidFill>
                  <a:schemeClr val="bg1"/>
                </a:solidFill>
              </a:rPr>
              <a:t> sunt o </a:t>
            </a:r>
            <a:r>
              <a:rPr lang="en-IE" sz="2400" dirty="0" err="1">
                <a:solidFill>
                  <a:schemeClr val="bg1"/>
                </a:solidFill>
              </a:rPr>
              <a:t>formă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ro-RO" sz="2400" dirty="0">
                <a:solidFill>
                  <a:schemeClr val="bg1"/>
                </a:solidFill>
              </a:rPr>
              <a:t>comerț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care </a:t>
            </a:r>
            <a:r>
              <a:rPr lang="en-IE" sz="2400" dirty="0" err="1">
                <a:solidFill>
                  <a:schemeClr val="bg1"/>
                </a:solidFill>
              </a:rPr>
              <a:t>persoanele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fizice</a:t>
            </a:r>
            <a:r>
              <a:rPr lang="en-IE" sz="2400" dirty="0">
                <a:solidFill>
                  <a:schemeClr val="bg1"/>
                </a:solidFill>
              </a:rPr>
              <a:t> se </a:t>
            </a:r>
            <a:r>
              <a:rPr lang="en-IE" sz="2400" dirty="0" err="1">
                <a:solidFill>
                  <a:schemeClr val="bg1"/>
                </a:solidFill>
              </a:rPr>
              <a:t>reunesc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vinde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bunuri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uz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casnic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grădină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Ele</a:t>
            </a:r>
            <a:r>
              <a:rPr lang="en-IE" sz="2400" dirty="0">
                <a:solidFill>
                  <a:schemeClr val="bg1"/>
                </a:solidFill>
              </a:rPr>
              <a:t> sunt </a:t>
            </a:r>
            <a:r>
              <a:rPr lang="en-IE" sz="2400" dirty="0" err="1">
                <a:solidFill>
                  <a:schemeClr val="bg1"/>
                </a:solidFill>
              </a:rPr>
              <a:t>populare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Regatul</a:t>
            </a:r>
            <a:r>
              <a:rPr lang="en-IE" sz="2400" dirty="0">
                <a:solidFill>
                  <a:schemeClr val="bg1"/>
                </a:solidFill>
              </a:rPr>
              <a:t> Unit, </a:t>
            </a:r>
            <a:r>
              <a:rPr lang="en-IE" sz="2400" dirty="0" err="1">
                <a:solidFill>
                  <a:schemeClr val="bg1"/>
                </a:solidFill>
              </a:rPr>
              <a:t>unde</a:t>
            </a:r>
            <a:r>
              <a:rPr lang="en-IE" sz="2400" dirty="0">
                <a:solidFill>
                  <a:schemeClr val="bg1"/>
                </a:solidFill>
              </a:rPr>
              <a:t> sunt </a:t>
            </a:r>
            <a:r>
              <a:rPr lang="en-IE" sz="2400" dirty="0" err="1">
                <a:solidFill>
                  <a:schemeClr val="bg1"/>
                </a:solidFill>
              </a:rPr>
              <a:t>adesea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denumite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pur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simplu</a:t>
            </a:r>
            <a:r>
              <a:rPr lang="en-IE" sz="2400" dirty="0">
                <a:solidFill>
                  <a:schemeClr val="bg1"/>
                </a:solidFill>
              </a:rPr>
              <a:t> "</a:t>
            </a:r>
            <a:r>
              <a:rPr lang="en-IE" sz="2400" dirty="0" err="1">
                <a:solidFill>
                  <a:schemeClr val="bg1"/>
                </a:solidFill>
              </a:rPr>
              <a:t>cizme</a:t>
            </a:r>
            <a:r>
              <a:rPr lang="en-IE" sz="2400" dirty="0">
                <a:solidFill>
                  <a:schemeClr val="bg1"/>
                </a:solidFill>
              </a:rPr>
              <a:t> auto".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C9B445-95B5-41D3-BD1D-669F9DC914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A70A307-6CB6-46CD-B7B8-1D2CCB369276}"/>
              </a:ext>
            </a:extLst>
          </p:cNvPr>
          <p:cNvSpPr txBox="1">
            <a:spLocks/>
          </p:cNvSpPr>
          <p:nvPr/>
        </p:nvSpPr>
        <p:spPr>
          <a:xfrm>
            <a:off x="10512" y="170793"/>
            <a:ext cx="10920249" cy="914750"/>
          </a:xfrm>
          <a:prstGeom prst="rect">
            <a:avLst/>
          </a:prstGeom>
          <a:solidFill>
            <a:srgbClr val="AB5AB0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68BBA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000" dirty="0">
                <a:solidFill>
                  <a:schemeClr val="bg1"/>
                </a:solidFill>
              </a:rPr>
              <a:t>Vânzările de </a:t>
            </a:r>
            <a:r>
              <a:rPr lang="ro-RO" sz="3000" dirty="0">
                <a:solidFill>
                  <a:schemeClr val="bg1"/>
                </a:solidFill>
              </a:rPr>
              <a:t>produse utilizate</a:t>
            </a:r>
            <a:r>
              <a:rPr lang="it-IT" sz="3000" dirty="0">
                <a:solidFill>
                  <a:schemeClr val="bg1"/>
                </a:solidFill>
              </a:rPr>
              <a:t> pot contribui la promovarea </a:t>
            </a:r>
            <a:r>
              <a:rPr lang="ro-RO" sz="3000" dirty="0">
                <a:solidFill>
                  <a:schemeClr val="bg1"/>
                </a:solidFill>
              </a:rPr>
              <a:t>reducerii </a:t>
            </a:r>
            <a:r>
              <a:rPr lang="it-IT" sz="3000" dirty="0">
                <a:solidFill>
                  <a:schemeClr val="bg1"/>
                </a:solidFill>
              </a:rPr>
              <a:t>deșeurilor în comunitatea dvs.</a:t>
            </a:r>
            <a:endParaRPr lang="en-IE" sz="30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erson sitting at a picnic table&#10;&#10;Description automatically generated">
            <a:extLst>
              <a:ext uri="{FF2B5EF4-FFF2-40B4-BE49-F238E27FC236}">
                <a16:creationId xmlns:a16="http://schemas.microsoft.com/office/drawing/2014/main" id="{B46D303A-9E41-4BA6-A83E-7E4B21599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12" y="1212965"/>
            <a:ext cx="5302321" cy="35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1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561797"/>
            <a:ext cx="7407087" cy="697353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Agricultură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sprijinită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comunitate</a:t>
            </a:r>
            <a:r>
              <a:rPr lang="en-IE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5" y="1325835"/>
            <a:ext cx="6712171" cy="3975101"/>
          </a:xfrm>
        </p:spPr>
        <p:txBody>
          <a:bodyPr/>
          <a:lstStyle/>
          <a:p>
            <a:pPr algn="just"/>
            <a:r>
              <a:rPr lang="en-IE" dirty="0"/>
              <a:t>Agricultura </a:t>
            </a:r>
            <a:r>
              <a:rPr lang="en-IE" dirty="0" err="1"/>
              <a:t>sprijinită</a:t>
            </a:r>
            <a:r>
              <a:rPr lang="en-IE" dirty="0"/>
              <a:t> de </a:t>
            </a:r>
            <a:r>
              <a:rPr lang="en-IE" dirty="0" err="1"/>
              <a:t>comunitate</a:t>
            </a:r>
            <a:r>
              <a:rPr lang="en-IE" dirty="0"/>
              <a:t> </a:t>
            </a:r>
            <a:r>
              <a:rPr lang="en-IE" dirty="0" err="1"/>
              <a:t>creează</a:t>
            </a:r>
            <a:r>
              <a:rPr lang="en-IE" dirty="0"/>
              <a:t> o </a:t>
            </a:r>
            <a:r>
              <a:rPr lang="en-IE" dirty="0" err="1"/>
              <a:t>relație</a:t>
            </a:r>
            <a:r>
              <a:rPr lang="en-IE" dirty="0"/>
              <a:t> </a:t>
            </a:r>
            <a:r>
              <a:rPr lang="en-IE" dirty="0" err="1"/>
              <a:t>directă</a:t>
            </a:r>
            <a:r>
              <a:rPr lang="en-IE" dirty="0"/>
              <a:t> </a:t>
            </a:r>
            <a:r>
              <a:rPr lang="en-IE" dirty="0" err="1"/>
              <a:t>între</a:t>
            </a:r>
            <a:r>
              <a:rPr lang="en-IE" dirty="0"/>
              <a:t> </a:t>
            </a:r>
            <a:r>
              <a:rPr lang="en-IE" dirty="0" err="1"/>
              <a:t>fermieri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cei</a:t>
            </a:r>
            <a:r>
              <a:rPr lang="en-IE" dirty="0"/>
              <a:t> care </a:t>
            </a:r>
            <a:r>
              <a:rPr lang="en-IE" dirty="0" err="1"/>
              <a:t>consumă</a:t>
            </a:r>
            <a:r>
              <a:rPr lang="en-IE" dirty="0"/>
              <a:t> </a:t>
            </a:r>
            <a:r>
              <a:rPr lang="en-IE" dirty="0" err="1"/>
              <a:t>alimentele</a:t>
            </a:r>
            <a:r>
              <a:rPr lang="en-IE" dirty="0"/>
              <a:t> </a:t>
            </a:r>
            <a:r>
              <a:rPr lang="en-IE" dirty="0" err="1"/>
              <a:t>produse</a:t>
            </a:r>
            <a:r>
              <a:rPr lang="en-IE" dirty="0"/>
              <a:t>. 
</a:t>
            </a:r>
            <a:r>
              <a:rPr lang="en-IE" dirty="0" err="1"/>
              <a:t>Fermierii</a:t>
            </a:r>
            <a:r>
              <a:rPr lang="en-IE" dirty="0"/>
              <a:t> </a:t>
            </a:r>
            <a:r>
              <a:rPr lang="en-IE" dirty="0" err="1"/>
              <a:t>lucrează</a:t>
            </a:r>
            <a:r>
              <a:rPr lang="en-IE" dirty="0"/>
              <a:t> </a:t>
            </a:r>
            <a:r>
              <a:rPr lang="en-IE" dirty="0" err="1"/>
              <a:t>pământul</a:t>
            </a:r>
            <a:r>
              <a:rPr lang="en-IE" dirty="0"/>
              <a:t>, </a:t>
            </a:r>
            <a:r>
              <a:rPr lang="en-IE" dirty="0" err="1"/>
              <a:t>iar</a:t>
            </a:r>
            <a:r>
              <a:rPr lang="en-IE" dirty="0"/>
              <a:t> </a:t>
            </a:r>
            <a:r>
              <a:rPr lang="en-IE" dirty="0" err="1"/>
              <a:t>consumatorii</a:t>
            </a:r>
            <a:r>
              <a:rPr lang="en-IE" dirty="0"/>
              <a:t> </a:t>
            </a:r>
            <a:r>
              <a:rPr lang="en-IE" dirty="0" err="1"/>
              <a:t>devin</a:t>
            </a:r>
            <a:r>
              <a:rPr lang="en-IE" dirty="0"/>
              <a:t> </a:t>
            </a:r>
            <a:r>
              <a:rPr lang="en-IE" dirty="0" err="1"/>
              <a:t>membri</a:t>
            </a:r>
            <a:r>
              <a:rPr lang="en-IE" dirty="0"/>
              <a:t> ai </a:t>
            </a:r>
            <a:r>
              <a:rPr lang="en-IE" dirty="0" err="1"/>
              <a:t>fermei</a:t>
            </a:r>
            <a:r>
              <a:rPr lang="en-IE" dirty="0"/>
              <a:t>, </a:t>
            </a:r>
            <a:r>
              <a:rPr lang="en-IE" dirty="0" err="1"/>
              <a:t>angajându</a:t>
            </a:r>
            <a:r>
              <a:rPr lang="en-IE" dirty="0"/>
              <a:t>-se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plătească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avans</a:t>
            </a:r>
            <a:r>
              <a:rPr lang="en-IE" dirty="0"/>
              <a:t> o </a:t>
            </a:r>
            <a:r>
              <a:rPr lang="en-IE" dirty="0" err="1"/>
              <a:t>anumită</a:t>
            </a:r>
            <a:r>
              <a:rPr lang="en-IE" dirty="0"/>
              <a:t> </a:t>
            </a:r>
            <a:r>
              <a:rPr lang="en-IE" dirty="0" err="1"/>
              <a:t>sumă</a:t>
            </a:r>
            <a:r>
              <a:rPr lang="en-IE" dirty="0"/>
              <a:t> de </a:t>
            </a:r>
            <a:r>
              <a:rPr lang="en-IE" dirty="0" err="1"/>
              <a:t>bani</a:t>
            </a:r>
            <a:r>
              <a:rPr lang="en-IE" dirty="0"/>
              <a:t>, </a:t>
            </a:r>
            <a:r>
              <a:rPr lang="en-IE" dirty="0" err="1"/>
              <a:t>pentru</a:t>
            </a:r>
            <a:r>
              <a:rPr lang="en-IE" dirty="0"/>
              <a:t> o </a:t>
            </a:r>
            <a:r>
              <a:rPr lang="en-IE" dirty="0" err="1"/>
              <a:t>perioadă</a:t>
            </a:r>
            <a:r>
              <a:rPr lang="en-IE" dirty="0"/>
              <a:t> de </a:t>
            </a:r>
            <a:r>
              <a:rPr lang="en-IE" dirty="0" err="1"/>
              <a:t>timp</a:t>
            </a:r>
            <a:r>
              <a:rPr lang="en-IE" dirty="0"/>
              <a:t> </a:t>
            </a:r>
            <a:r>
              <a:rPr lang="en-IE" dirty="0" err="1"/>
              <a:t>convenită</a:t>
            </a:r>
            <a:r>
              <a:rPr lang="en-IE" dirty="0"/>
              <a:t>. 
</a:t>
            </a:r>
            <a:r>
              <a:rPr lang="en-IE" dirty="0" err="1"/>
              <a:t>Banii</a:t>
            </a:r>
            <a:r>
              <a:rPr lang="en-IE" dirty="0"/>
              <a:t> </a:t>
            </a:r>
            <a:r>
              <a:rPr lang="en-IE" dirty="0" err="1"/>
              <a:t>membrilor</a:t>
            </a:r>
            <a:r>
              <a:rPr lang="en-IE" dirty="0"/>
              <a:t> </a:t>
            </a:r>
            <a:r>
              <a:rPr lang="en-IE" dirty="0" err="1"/>
              <a:t>asigură</a:t>
            </a:r>
            <a:r>
              <a:rPr lang="en-IE" dirty="0"/>
              <a:t> un </a:t>
            </a:r>
            <a:r>
              <a:rPr lang="en-IE" dirty="0" err="1"/>
              <a:t>venit</a:t>
            </a:r>
            <a:r>
              <a:rPr lang="en-IE" dirty="0"/>
              <a:t> modest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agricultor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acoperă</a:t>
            </a:r>
            <a:r>
              <a:rPr lang="en-IE" dirty="0"/>
              <a:t> </a:t>
            </a:r>
            <a:r>
              <a:rPr lang="en-IE" dirty="0" err="1"/>
              <a:t>costurile</a:t>
            </a:r>
            <a:r>
              <a:rPr lang="en-IE" dirty="0"/>
              <a:t> de </a:t>
            </a:r>
            <a:r>
              <a:rPr lang="en-IE" dirty="0" err="1"/>
              <a:t>funcționare</a:t>
            </a:r>
            <a:r>
              <a:rPr lang="en-IE" dirty="0"/>
              <a:t> de </a:t>
            </a:r>
            <a:r>
              <a:rPr lang="en-IE" dirty="0" err="1"/>
              <a:t>zi</a:t>
            </a:r>
            <a:r>
              <a:rPr lang="en-IE" dirty="0"/>
              <a:t> cu </a:t>
            </a:r>
            <a:r>
              <a:rPr lang="en-IE" dirty="0" err="1"/>
              <a:t>zi</a:t>
            </a:r>
            <a:r>
              <a:rPr lang="en-IE" dirty="0"/>
              <a:t> ale </a:t>
            </a:r>
            <a:r>
              <a:rPr lang="en-IE" dirty="0" err="1"/>
              <a:t>exploatației</a:t>
            </a:r>
            <a:r>
              <a:rPr lang="en-IE" dirty="0"/>
              <a:t>.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schimb</a:t>
            </a:r>
            <a:r>
              <a:rPr lang="en-IE" dirty="0"/>
              <a:t>, </a:t>
            </a:r>
            <a:r>
              <a:rPr lang="en-IE" dirty="0" err="1"/>
              <a:t>membrii</a:t>
            </a:r>
            <a:r>
              <a:rPr lang="en-IE" dirty="0"/>
              <a:t> </a:t>
            </a:r>
            <a:r>
              <a:rPr lang="en-IE" dirty="0" err="1"/>
              <a:t>primesc</a:t>
            </a:r>
            <a:r>
              <a:rPr lang="en-IE" dirty="0"/>
              <a:t> o cutie de legume de </a:t>
            </a:r>
            <a:r>
              <a:rPr lang="en-IE" dirty="0" err="1"/>
              <a:t>sezon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fiecare</a:t>
            </a:r>
            <a:r>
              <a:rPr lang="en-IE" dirty="0"/>
              <a:t> </a:t>
            </a:r>
            <a:r>
              <a:rPr lang="en-IE" dirty="0" err="1"/>
              <a:t>săptămână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timpul</a:t>
            </a:r>
            <a:r>
              <a:rPr lang="en-IE" dirty="0"/>
              <a:t> </a:t>
            </a:r>
            <a:r>
              <a:rPr lang="en-IE" dirty="0" err="1"/>
              <a:t>sezonului</a:t>
            </a:r>
            <a:r>
              <a:rPr lang="en-IE" dirty="0"/>
              <a:t> de </a:t>
            </a:r>
            <a:r>
              <a:rPr lang="en-IE" dirty="0" err="1"/>
              <a:t>nouă</a:t>
            </a:r>
            <a:r>
              <a:rPr lang="en-IE" dirty="0"/>
              <a:t> </a:t>
            </a:r>
            <a:r>
              <a:rPr lang="en-IE" dirty="0" err="1"/>
              <a:t>luni</a:t>
            </a:r>
            <a:r>
              <a:rPr lang="en-IE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AB44C-BCD0-46B9-875F-2368FE3C62D7}"/>
              </a:ext>
            </a:extLst>
          </p:cNvPr>
          <p:cNvSpPr txBox="1"/>
          <p:nvPr/>
        </p:nvSpPr>
        <p:spPr>
          <a:xfrm>
            <a:off x="6542691" y="6579773"/>
            <a:ext cx="3258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Rediscovery Centre</a:t>
            </a:r>
            <a:endParaRPr lang="en-IE" sz="1000" dirty="0"/>
          </a:p>
        </p:txBody>
      </p:sp>
      <p:pic>
        <p:nvPicPr>
          <p:cNvPr id="10" name="Picture 9" descr="A group of people in a field&#10;&#10;Description automatically generated">
            <a:extLst>
              <a:ext uri="{FF2B5EF4-FFF2-40B4-BE49-F238E27FC236}">
                <a16:creationId xmlns:a16="http://schemas.microsoft.com/office/drawing/2014/main" id="{881152AC-73FA-47D9-9CFB-F7798383A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8003932" y="3281584"/>
            <a:ext cx="4188067" cy="3167118"/>
          </a:xfrm>
          <a:prstGeom prst="rect">
            <a:avLst/>
          </a:prstGeom>
        </p:spPr>
      </p:pic>
      <p:pic>
        <p:nvPicPr>
          <p:cNvPr id="12" name="Picture 11" descr="A box filled with different types of vegetables&#10;&#10;Description automatically generated">
            <a:extLst>
              <a:ext uri="{FF2B5EF4-FFF2-40B4-BE49-F238E27FC236}">
                <a16:creationId xmlns:a16="http://schemas.microsoft.com/office/drawing/2014/main" id="{24AC9B7E-58AF-4C79-9A6F-D52E8DC668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03933" y="148927"/>
            <a:ext cx="4188067" cy="3001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704E1-3D81-4859-A5CB-022C075CDCB4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77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grass, outdoor, building, train&#10;&#10;Description automatically generated">
            <a:extLst>
              <a:ext uri="{FF2B5EF4-FFF2-40B4-BE49-F238E27FC236}">
                <a16:creationId xmlns:a16="http://schemas.microsoft.com/office/drawing/2014/main" id="{B4874688-DD2D-49A1-9650-CF7D5C5D8A4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C2C7E7-8034-4A53-A092-C883422A031F}"/>
              </a:ext>
            </a:extLst>
          </p:cNvPr>
          <p:cNvSpPr txBox="1"/>
          <p:nvPr/>
        </p:nvSpPr>
        <p:spPr>
          <a:xfrm>
            <a:off x="0" y="6858000"/>
            <a:ext cx="3279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3" tooltip="https://www.flickr.com/photos/henningthomsen/19438755988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4" tooltip="https://creativecommons.org/licenses/by/3.0/"/>
              </a:rPr>
              <a:t>CC BY</a:t>
            </a:r>
            <a:endParaRPr lang="en-IE" sz="9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396359" cy="120032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36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3600" dirty="0">
                <a:solidFill>
                  <a:schemeClr val="bg1"/>
                </a:solidFill>
              </a:rPr>
              <a:t>DE CAZ</a:t>
            </a:r>
            <a:endParaRPr lang="en-IE" sz="36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Agricultura comunitară urbană – ØsterGRO, Copenhaga, Danemarca
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dirty="0"/>
              <a:t>Prima </a:t>
            </a:r>
            <a:r>
              <a:rPr lang="en-IE" dirty="0" err="1"/>
              <a:t>fermă</a:t>
            </a:r>
            <a:r>
              <a:rPr lang="en-IE" dirty="0"/>
              <a:t> de pe </a:t>
            </a:r>
            <a:r>
              <a:rPr lang="en-IE" dirty="0" err="1"/>
              <a:t>acoperiș</a:t>
            </a:r>
            <a:r>
              <a:rPr lang="en-IE" dirty="0"/>
              <a:t> din </a:t>
            </a:r>
            <a:r>
              <a:rPr lang="en-IE" dirty="0" err="1"/>
              <a:t>Danemarca</a:t>
            </a:r>
            <a:r>
              <a:rPr lang="en-IE" dirty="0"/>
              <a:t>, </a:t>
            </a:r>
            <a:r>
              <a:rPr lang="en-IE" dirty="0" err="1"/>
              <a:t>ØsterGRO</a:t>
            </a:r>
            <a:r>
              <a:rPr lang="en-IE" dirty="0"/>
              <a:t>, </a:t>
            </a:r>
            <a:r>
              <a:rPr lang="en-IE" dirty="0" err="1"/>
              <a:t>furnizează</a:t>
            </a:r>
            <a:r>
              <a:rPr lang="en-IE" dirty="0"/>
              <a:t> </a:t>
            </a:r>
            <a:r>
              <a:rPr lang="en-IE" dirty="0" err="1"/>
              <a:t>celor</a:t>
            </a:r>
            <a:r>
              <a:rPr lang="en-IE" dirty="0"/>
              <a:t> 40 de </a:t>
            </a:r>
            <a:r>
              <a:rPr lang="en-IE" dirty="0" err="1"/>
              <a:t>familii</a:t>
            </a:r>
            <a:r>
              <a:rPr lang="en-IE" dirty="0"/>
              <a:t> </a:t>
            </a:r>
            <a:r>
              <a:rPr lang="en-IE" dirty="0" err="1"/>
              <a:t>membre</a:t>
            </a:r>
            <a:r>
              <a:rPr lang="en-IE" dirty="0"/>
              <a:t> </a:t>
            </a:r>
            <a:r>
              <a:rPr lang="en-IE" dirty="0" err="1"/>
              <a:t>ouă</a:t>
            </a:r>
            <a:r>
              <a:rPr lang="en-IE" dirty="0"/>
              <a:t>, </a:t>
            </a:r>
            <a:r>
              <a:rPr lang="en-IE" dirty="0" err="1"/>
              <a:t>miere</a:t>
            </a:r>
            <a:r>
              <a:rPr lang="ro-RO" dirty="0"/>
              <a:t>,</a:t>
            </a:r>
            <a:r>
              <a:rPr lang="en-IE" dirty="0"/>
              <a:t> legume ultra-locale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produse</a:t>
            </a:r>
            <a:r>
              <a:rPr lang="en-IE" dirty="0"/>
              <a:t> </a:t>
            </a:r>
            <a:r>
              <a:rPr lang="ro-RO" dirty="0"/>
              <a:t>sustenabile</a:t>
            </a:r>
            <a:r>
              <a:rPr lang="en-IE" dirty="0"/>
              <a:t>.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aducerea</a:t>
            </a:r>
            <a:r>
              <a:rPr lang="en-IE" dirty="0"/>
              <a:t> </a:t>
            </a:r>
            <a:r>
              <a:rPr lang="en-IE" dirty="0" err="1"/>
              <a:t>fermei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oraș</a:t>
            </a:r>
            <a:r>
              <a:rPr lang="en-IE" dirty="0"/>
              <a:t>, </a:t>
            </a:r>
            <a:r>
              <a:rPr lang="en-IE" dirty="0" err="1"/>
              <a:t>proiectul</a:t>
            </a:r>
            <a:r>
              <a:rPr lang="en-IE" dirty="0"/>
              <a:t> </a:t>
            </a:r>
            <a:r>
              <a:rPr lang="en-IE" dirty="0" err="1"/>
              <a:t>leagă</a:t>
            </a:r>
            <a:r>
              <a:rPr lang="en-IE" dirty="0"/>
              <a:t> </a:t>
            </a:r>
            <a:r>
              <a:rPr lang="en-IE" dirty="0" err="1"/>
              <a:t>fermierul</a:t>
            </a:r>
            <a:r>
              <a:rPr lang="en-IE" dirty="0"/>
              <a:t> direct de </a:t>
            </a:r>
            <a:r>
              <a:rPr lang="en-IE" dirty="0" err="1"/>
              <a:t>consumator</a:t>
            </a:r>
            <a:r>
              <a:rPr lang="en-IE" dirty="0"/>
              <a:t>, </a:t>
            </a:r>
            <a:r>
              <a:rPr lang="en-IE" dirty="0" err="1"/>
              <a:t>inspirat</a:t>
            </a:r>
            <a:r>
              <a:rPr lang="en-IE" dirty="0"/>
              <a:t> de </a:t>
            </a:r>
            <a:r>
              <a:rPr lang="en-IE" dirty="0" err="1"/>
              <a:t>conceptul</a:t>
            </a:r>
            <a:r>
              <a:rPr lang="en-IE" dirty="0"/>
              <a:t> de </a:t>
            </a:r>
            <a:r>
              <a:rPr lang="en-IE" dirty="0" err="1"/>
              <a:t>agricultură</a:t>
            </a:r>
            <a:r>
              <a:rPr lang="en-IE" dirty="0"/>
              <a:t> </a:t>
            </a:r>
            <a:r>
              <a:rPr lang="en-IE" dirty="0" err="1"/>
              <a:t>sprijinită</a:t>
            </a:r>
            <a:r>
              <a:rPr lang="en-IE" dirty="0"/>
              <a:t> de </a:t>
            </a:r>
            <a:r>
              <a:rPr lang="en-IE" dirty="0" err="1"/>
              <a:t>comunitate</a:t>
            </a:r>
            <a:r>
              <a:rPr lang="en-IE" dirty="0"/>
              <a:t>. 
</a:t>
            </a:r>
            <a:r>
              <a:rPr lang="en-IE" dirty="0" err="1"/>
              <a:t>Ferma</a:t>
            </a:r>
            <a:r>
              <a:rPr lang="en-IE" dirty="0"/>
              <a:t> de pe </a:t>
            </a:r>
            <a:r>
              <a:rPr lang="en-IE" dirty="0" err="1"/>
              <a:t>acoperiș</a:t>
            </a:r>
            <a:r>
              <a:rPr lang="en-IE" dirty="0"/>
              <a:t> a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en-IE" dirty="0" err="1"/>
              <a:t>înființată</a:t>
            </a:r>
            <a:r>
              <a:rPr lang="en-IE" dirty="0"/>
              <a:t> cu </a:t>
            </a:r>
            <a:r>
              <a:rPr lang="en-IE" dirty="0" err="1"/>
              <a:t>sprijinul</a:t>
            </a:r>
            <a:r>
              <a:rPr lang="en-IE" dirty="0"/>
              <a:t> </a:t>
            </a:r>
            <a:r>
              <a:rPr lang="en-IE" dirty="0" err="1"/>
              <a:t>municipalității</a:t>
            </a:r>
            <a:r>
              <a:rPr lang="en-IE" dirty="0"/>
              <a:t> din </a:t>
            </a:r>
            <a:r>
              <a:rPr lang="en-IE" dirty="0" err="1"/>
              <a:t>Copenhaga</a:t>
            </a:r>
            <a:r>
              <a:rPr lang="en-IE" dirty="0"/>
              <a:t>, </a:t>
            </a:r>
            <a:r>
              <a:rPr lang="en-IE" dirty="0" err="1"/>
              <a:t>dar</a:t>
            </a:r>
            <a:r>
              <a:rPr lang="en-IE" dirty="0"/>
              <a:t> </a:t>
            </a:r>
            <a:r>
              <a:rPr lang="en-IE" dirty="0" err="1"/>
              <a:t>astăzi</a:t>
            </a:r>
            <a:r>
              <a:rPr lang="en-IE" dirty="0"/>
              <a:t> </a:t>
            </a:r>
            <a:r>
              <a:rPr lang="en-IE" dirty="0" err="1"/>
              <a:t>proiectul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auto-</a:t>
            </a:r>
            <a:r>
              <a:rPr lang="en-IE" dirty="0" err="1"/>
              <a:t>durabil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finanțat</a:t>
            </a:r>
            <a:r>
              <a:rPr lang="en-IE" dirty="0"/>
              <a:t>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activități</a:t>
            </a:r>
            <a:r>
              <a:rPr lang="en-IE" dirty="0"/>
              <a:t> </a:t>
            </a:r>
            <a:r>
              <a:rPr lang="en-IE" dirty="0" err="1"/>
              <a:t>educaționale</a:t>
            </a:r>
            <a:r>
              <a:rPr lang="en-IE" dirty="0"/>
              <a:t> de </a:t>
            </a:r>
            <a:r>
              <a:rPr lang="en-IE" dirty="0" err="1"/>
              <a:t>venituri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taxe</a:t>
            </a:r>
            <a:r>
              <a:rPr lang="en-IE" dirty="0"/>
              <a:t> de </a:t>
            </a:r>
            <a:r>
              <a:rPr lang="en-IE" dirty="0" err="1"/>
              <a:t>membru</a:t>
            </a:r>
            <a:r>
              <a:rPr lang="en-IE" dirty="0"/>
              <a:t> de la </a:t>
            </a:r>
            <a:r>
              <a:rPr lang="en-IE" dirty="0" err="1"/>
              <a:t>familiile</a:t>
            </a:r>
            <a:r>
              <a:rPr lang="en-IE" dirty="0"/>
              <a:t> implicate.
De </a:t>
            </a:r>
            <a:r>
              <a:rPr lang="en-IE" dirty="0" err="1"/>
              <a:t>asemenea</a:t>
            </a:r>
            <a:r>
              <a:rPr lang="en-IE" dirty="0"/>
              <a:t>, pe </a:t>
            </a:r>
            <a:r>
              <a:rPr lang="en-IE" dirty="0" err="1"/>
              <a:t>acoperiș</a:t>
            </a:r>
            <a:r>
              <a:rPr lang="en-IE" dirty="0"/>
              <a:t> se </a:t>
            </a:r>
            <a:r>
              <a:rPr lang="en-IE" dirty="0" err="1"/>
              <a:t>află</a:t>
            </a:r>
            <a:r>
              <a:rPr lang="en-IE" dirty="0"/>
              <a:t> </a:t>
            </a:r>
            <a:r>
              <a:rPr lang="en-IE" dirty="0" err="1"/>
              <a:t>restaurantul</a:t>
            </a:r>
            <a:r>
              <a:rPr lang="en-IE" dirty="0"/>
              <a:t> Gro </a:t>
            </a:r>
            <a:r>
              <a:rPr lang="en-IE" dirty="0" err="1"/>
              <a:t>Spiseri</a:t>
            </a:r>
            <a:r>
              <a:rPr lang="en-IE" dirty="0"/>
              <a:t>. Ca </a:t>
            </a:r>
            <a:r>
              <a:rPr lang="en-IE" dirty="0" err="1"/>
              <a:t>parte</a:t>
            </a:r>
            <a:r>
              <a:rPr lang="en-IE" dirty="0"/>
              <a:t> a </a:t>
            </a:r>
            <a:r>
              <a:rPr lang="en-IE" dirty="0" err="1"/>
              <a:t>experienței</a:t>
            </a:r>
            <a:r>
              <a:rPr lang="en-IE" dirty="0"/>
              <a:t>, </a:t>
            </a:r>
            <a:r>
              <a:rPr lang="en-IE" dirty="0" err="1"/>
              <a:t>oaspeții</a:t>
            </a:r>
            <a:r>
              <a:rPr lang="en-IE" dirty="0"/>
              <a:t> </a:t>
            </a:r>
            <a:r>
              <a:rPr lang="en-IE" dirty="0" err="1"/>
              <a:t>primesc</a:t>
            </a:r>
            <a:r>
              <a:rPr lang="en-IE" dirty="0"/>
              <a:t> un tur al </a:t>
            </a:r>
            <a:r>
              <a:rPr lang="en-IE" dirty="0" err="1"/>
              <a:t>fermei</a:t>
            </a:r>
            <a:r>
              <a:rPr lang="en-IE" dirty="0"/>
              <a:t>. </a:t>
            </a:r>
            <a:r>
              <a:rPr lang="en-IE" dirty="0" err="1"/>
              <a:t>Acesta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doar</a:t>
            </a:r>
            <a:r>
              <a:rPr lang="en-IE" dirty="0"/>
              <a:t> </a:t>
            </a:r>
            <a:r>
              <a:rPr lang="en-IE" dirty="0" err="1"/>
              <a:t>unul</a:t>
            </a:r>
            <a:r>
              <a:rPr lang="en-IE" dirty="0"/>
              <a:t>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numeroasele</a:t>
            </a:r>
            <a:r>
              <a:rPr lang="en-IE" dirty="0"/>
              <a:t> </a:t>
            </a:r>
            <a:r>
              <a:rPr lang="en-IE" dirty="0" err="1"/>
              <a:t>moduri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spațiul</a:t>
            </a:r>
            <a:r>
              <a:rPr lang="en-IE" dirty="0"/>
              <a:t> urban </a:t>
            </a:r>
            <a:r>
              <a:rPr lang="en-IE" dirty="0" err="1"/>
              <a:t>verde</a:t>
            </a:r>
            <a:r>
              <a:rPr lang="en-IE" dirty="0"/>
              <a:t> </a:t>
            </a:r>
            <a:r>
              <a:rPr lang="en-IE" dirty="0" err="1"/>
              <a:t>își</a:t>
            </a:r>
            <a:r>
              <a:rPr lang="en-IE" dirty="0"/>
              <a:t> </a:t>
            </a:r>
            <a:r>
              <a:rPr lang="en-IE" dirty="0" err="1"/>
              <a:t>educă</a:t>
            </a:r>
            <a:r>
              <a:rPr lang="en-IE" dirty="0"/>
              <a:t> </a:t>
            </a:r>
            <a:r>
              <a:rPr lang="en-IE" dirty="0" err="1"/>
              <a:t>cei</a:t>
            </a:r>
            <a:r>
              <a:rPr lang="en-IE" dirty="0"/>
              <a:t> 13.000 de </a:t>
            </a:r>
            <a:r>
              <a:rPr lang="en-IE" dirty="0" err="1"/>
              <a:t>vizitatori</a:t>
            </a:r>
            <a:r>
              <a:rPr lang="en-IE" dirty="0"/>
              <a:t> </a:t>
            </a:r>
            <a:r>
              <a:rPr lang="en-IE" dirty="0" err="1"/>
              <a:t>anuali</a:t>
            </a:r>
            <a:r>
              <a:rPr lang="en-IE" dirty="0"/>
              <a:t> cu </a:t>
            </a:r>
            <a:r>
              <a:rPr lang="en-IE" dirty="0" err="1"/>
              <a:t>privire</a:t>
            </a:r>
            <a:r>
              <a:rPr lang="en-IE" dirty="0"/>
              <a:t> la </a:t>
            </a:r>
            <a:r>
              <a:rPr lang="en-IE" dirty="0" err="1"/>
              <a:t>risipa</a:t>
            </a:r>
            <a:r>
              <a:rPr lang="en-IE" dirty="0"/>
              <a:t> de </a:t>
            </a:r>
            <a:r>
              <a:rPr lang="en-IE" dirty="0" err="1"/>
              <a:t>alimente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producția</a:t>
            </a:r>
            <a:r>
              <a:rPr lang="en-IE" dirty="0"/>
              <a:t> </a:t>
            </a:r>
            <a:r>
              <a:rPr lang="en-IE" dirty="0" err="1"/>
              <a:t>durabilă</a:t>
            </a:r>
            <a:r>
              <a:rPr lang="en-IE" dirty="0"/>
              <a:t> de </a:t>
            </a:r>
            <a:r>
              <a:rPr lang="en-IE" dirty="0" err="1"/>
              <a:t>alimente</a:t>
            </a:r>
            <a:r>
              <a:rPr lang="en-IE" dirty="0"/>
              <a:t>.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același</a:t>
            </a:r>
            <a:r>
              <a:rPr lang="en-IE" dirty="0"/>
              <a:t> </a:t>
            </a:r>
            <a:r>
              <a:rPr lang="en-IE" dirty="0" err="1"/>
              <a:t>timp</a:t>
            </a:r>
            <a:r>
              <a:rPr lang="en-IE" dirty="0"/>
              <a:t>, </a:t>
            </a:r>
            <a:r>
              <a:rPr lang="en-IE" dirty="0" err="1"/>
              <a:t>ferma</a:t>
            </a:r>
            <a:r>
              <a:rPr lang="en-IE" dirty="0"/>
              <a:t> </a:t>
            </a:r>
            <a:r>
              <a:rPr lang="en-IE" dirty="0" err="1"/>
              <a:t>contribuie</a:t>
            </a:r>
            <a:r>
              <a:rPr lang="en-IE" dirty="0"/>
              <a:t> la </a:t>
            </a:r>
            <a:r>
              <a:rPr lang="en-IE" dirty="0" err="1"/>
              <a:t>protecția</a:t>
            </a:r>
            <a:r>
              <a:rPr lang="en-IE" dirty="0"/>
              <a:t> </a:t>
            </a:r>
            <a:r>
              <a:rPr lang="en-IE" dirty="0" err="1"/>
              <a:t>climei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municipiu</a:t>
            </a:r>
            <a:r>
              <a:rPr lang="en-IE" dirty="0"/>
              <a:t>.
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5756-2801-4B3C-A038-1E05A410A0BF}"/>
              </a:ext>
            </a:extLst>
          </p:cNvPr>
          <p:cNvSpPr txBox="1"/>
          <p:nvPr/>
        </p:nvSpPr>
        <p:spPr>
          <a:xfrm>
            <a:off x="0" y="1373985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115062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MEDIU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hlinkClick r:id="rId7"/>
            <a:extLst>
              <a:ext uri="{FF2B5EF4-FFF2-40B4-BE49-F238E27FC236}">
                <a16:creationId xmlns:a16="http://schemas.microsoft.com/office/drawing/2014/main" id="{6D5FFE93-BFBD-40A8-9576-9A8462A78602}"/>
              </a:ext>
            </a:extLst>
          </p:cNvPr>
          <p:cNvSpPr txBox="1"/>
          <p:nvPr/>
        </p:nvSpPr>
        <p:spPr>
          <a:xfrm>
            <a:off x="11115543" y="6572962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dirty="0">
                <a:hlinkClick r:id="rId8"/>
              </a:rPr>
              <a:t>Source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3781189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33CCB76-A3A1-4A37-B307-66A3BC21CC5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AE84D-F20A-44F1-AFF1-CB78FBC35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821" y="483474"/>
            <a:ext cx="6169571" cy="812404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IE" sz="2800" dirty="0" err="1">
                <a:solidFill>
                  <a:schemeClr val="bg1"/>
                </a:solidFill>
              </a:rPr>
              <a:t>Puterea</a:t>
            </a:r>
            <a:r>
              <a:rPr lang="en-IE" sz="2800" dirty="0">
                <a:solidFill>
                  <a:schemeClr val="bg1"/>
                </a:solidFill>
              </a:rPr>
              <a:t> </a:t>
            </a:r>
            <a:r>
              <a:rPr lang="en-IE" sz="2800" dirty="0" err="1">
                <a:solidFill>
                  <a:schemeClr val="bg1"/>
                </a:solidFill>
              </a:rPr>
              <a:t>comunității</a:t>
            </a:r>
            <a:r>
              <a:rPr lang="en-IE" sz="2800" dirty="0">
                <a:solidFill>
                  <a:schemeClr val="bg1"/>
                </a:solidFill>
              </a:rPr>
              <a:t> de </a:t>
            </a:r>
            <a:r>
              <a:rPr lang="en-IE" sz="2800" dirty="0" err="1">
                <a:solidFill>
                  <a:schemeClr val="bg1"/>
                </a:solidFill>
              </a:rPr>
              <a:t>conducere</a:t>
            </a:r>
            <a:r>
              <a:rPr lang="en-IE" sz="2800" dirty="0">
                <a:solidFill>
                  <a:schemeClr val="bg1"/>
                </a:solidFill>
              </a:rPr>
              <a:t> a </a:t>
            </a:r>
            <a:r>
              <a:rPr lang="en-IE" sz="2800" dirty="0" err="1">
                <a:solidFill>
                  <a:schemeClr val="bg1"/>
                </a:solidFill>
              </a:rPr>
              <a:t>energiei</a:t>
            </a:r>
            <a:r>
              <a:rPr lang="en-IE" sz="2800" dirty="0">
                <a:solidFill>
                  <a:schemeClr val="bg1"/>
                </a:solidFill>
              </a:rPr>
              <a:t> </a:t>
            </a:r>
            <a:r>
              <a:rPr lang="en-IE" sz="2800" dirty="0" err="1">
                <a:solidFill>
                  <a:schemeClr val="bg1"/>
                </a:solidFill>
              </a:rPr>
              <a:t>în</a:t>
            </a:r>
            <a:r>
              <a:rPr lang="en-IE" sz="2800" dirty="0">
                <a:solidFill>
                  <a:schemeClr val="bg1"/>
                </a:solidFill>
              </a:rPr>
              <a:t> mod </a:t>
            </a:r>
            <a:r>
              <a:rPr lang="en-IE" sz="2800" dirty="0" err="1">
                <a:solidFill>
                  <a:schemeClr val="bg1"/>
                </a:solidFill>
              </a:rPr>
              <a:t>eficient</a:t>
            </a:r>
            <a:r>
              <a:rPr lang="en-IE" sz="2800" dirty="0">
                <a:solidFill>
                  <a:schemeClr val="bg1"/>
                </a:solidFill>
              </a:rPr>
              <a:t> 
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B5FF-2785-4C41-A7FE-01B8B0D4F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21" y="1441449"/>
            <a:ext cx="6484881" cy="3975101"/>
          </a:xfrm>
        </p:spPr>
        <p:txBody>
          <a:bodyPr/>
          <a:lstStyle/>
          <a:p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toată</a:t>
            </a:r>
            <a:r>
              <a:rPr lang="en-IE" dirty="0"/>
              <a:t> Europa, </a:t>
            </a:r>
            <a:r>
              <a:rPr lang="en-IE" dirty="0" err="1"/>
              <a:t>revoluția</a:t>
            </a:r>
            <a:r>
              <a:rPr lang="en-IE" dirty="0"/>
              <a:t> </a:t>
            </a:r>
            <a:r>
              <a:rPr lang="en-IE" dirty="0" err="1"/>
              <a:t>energetică</a:t>
            </a:r>
            <a:r>
              <a:rPr lang="en-IE" dirty="0"/>
              <a:t> </a:t>
            </a:r>
            <a:r>
              <a:rPr lang="en-IE" dirty="0" err="1"/>
              <a:t>ia</a:t>
            </a:r>
            <a:r>
              <a:rPr lang="en-IE" dirty="0"/>
              <a:t> </a:t>
            </a:r>
            <a:r>
              <a:rPr lang="en-IE" dirty="0" err="1"/>
              <a:t>amploare</a:t>
            </a:r>
            <a:r>
              <a:rPr lang="en-IE" dirty="0"/>
              <a:t>. </a:t>
            </a:r>
            <a:r>
              <a:rPr lang="en-IE" dirty="0" err="1"/>
              <a:t>Indivizii</a:t>
            </a:r>
            <a:r>
              <a:rPr lang="en-IE" dirty="0"/>
              <a:t>, </a:t>
            </a:r>
            <a:r>
              <a:rPr lang="en-IE" dirty="0" err="1"/>
              <a:t>comunitățile</a:t>
            </a:r>
            <a:r>
              <a:rPr lang="en-IE" dirty="0"/>
              <a:t>, </a:t>
            </a:r>
            <a:r>
              <a:rPr lang="en-IE" dirty="0" err="1"/>
              <a:t>orașele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autoritățile</a:t>
            </a:r>
            <a:r>
              <a:rPr lang="en-IE" dirty="0"/>
              <a:t> locale se </a:t>
            </a:r>
            <a:r>
              <a:rPr lang="en-IE" dirty="0" err="1"/>
              <a:t>află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avangarda</a:t>
            </a:r>
            <a:r>
              <a:rPr lang="en-IE" dirty="0"/>
              <a:t> </a:t>
            </a:r>
            <a:r>
              <a:rPr lang="en-IE" dirty="0" err="1"/>
              <a:t>tranziției</a:t>
            </a:r>
            <a:r>
              <a:rPr lang="en-IE" dirty="0"/>
              <a:t> </a:t>
            </a:r>
            <a:r>
              <a:rPr lang="en-IE" dirty="0" err="1"/>
              <a:t>energetice</a:t>
            </a:r>
            <a:r>
              <a:rPr lang="en-IE" dirty="0"/>
              <a:t> a </a:t>
            </a:r>
            <a:r>
              <a:rPr lang="en-IE" dirty="0" err="1"/>
              <a:t>Europei</a:t>
            </a:r>
            <a:r>
              <a:rPr lang="ro-RO" dirty="0"/>
              <a:t>, </a:t>
            </a:r>
            <a:r>
              <a:rPr lang="en-IE" dirty="0" err="1"/>
              <a:t>controlează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produc</a:t>
            </a:r>
            <a:r>
              <a:rPr lang="en-IE" dirty="0"/>
              <a:t> din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mult</a:t>
            </a:r>
            <a:r>
              <a:rPr lang="en-IE" dirty="0"/>
              <a:t> propria </a:t>
            </a:r>
            <a:r>
              <a:rPr lang="en-IE" dirty="0" err="1"/>
              <a:t>energie</a:t>
            </a:r>
            <a:r>
              <a:rPr lang="en-IE" dirty="0"/>
              <a:t> </a:t>
            </a:r>
            <a:r>
              <a:rPr lang="en-IE" dirty="0" err="1"/>
              <a:t>regenerabilă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promovează</a:t>
            </a:r>
            <a:r>
              <a:rPr lang="en-IE" dirty="0"/>
              <a:t> </a:t>
            </a:r>
            <a:r>
              <a:rPr lang="en-IE" dirty="0" err="1"/>
              <a:t>tranziția</a:t>
            </a:r>
            <a:r>
              <a:rPr lang="en-IE" dirty="0"/>
              <a:t> </a:t>
            </a:r>
            <a:r>
              <a:rPr lang="en-IE" dirty="0" err="1"/>
              <a:t>către</a:t>
            </a:r>
            <a:r>
              <a:rPr lang="en-IE" dirty="0"/>
              <a:t> o </a:t>
            </a:r>
            <a:r>
              <a:rPr lang="en-IE" dirty="0" err="1"/>
              <a:t>energie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echitabilă</a:t>
            </a:r>
            <a:r>
              <a:rPr lang="en-IE" dirty="0"/>
              <a:t>, </a:t>
            </a:r>
            <a:r>
              <a:rPr lang="en-IE" dirty="0" err="1"/>
              <a:t>democratică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descentralizată</a:t>
            </a:r>
            <a:r>
              <a:rPr lang="en-IE" dirty="0"/>
              <a:t>. 
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 are </a:t>
            </a:r>
            <a:r>
              <a:rPr lang="en-IE" dirty="0" err="1"/>
              <a:t>puterea</a:t>
            </a:r>
            <a:r>
              <a:rPr lang="en-IE" dirty="0"/>
              <a:t> de a </a:t>
            </a:r>
            <a:r>
              <a:rPr lang="en-IE" dirty="0" err="1"/>
              <a:t>realiza</a:t>
            </a:r>
            <a:r>
              <a:rPr lang="en-IE" dirty="0"/>
              <a:t> o </a:t>
            </a:r>
            <a:r>
              <a:rPr lang="en-IE" dirty="0" err="1"/>
              <a:t>transformare</a:t>
            </a:r>
            <a:r>
              <a:rPr lang="en-IE" dirty="0"/>
              <a:t> </a:t>
            </a:r>
            <a:r>
              <a:rPr lang="en-IE" dirty="0" err="1"/>
              <a:t>energetică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rapid,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echitabil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cu </a:t>
            </a:r>
            <a:r>
              <a:rPr lang="en-IE" dirty="0" err="1"/>
              <a:t>beneficii</a:t>
            </a:r>
            <a:r>
              <a:rPr lang="en-IE" dirty="0"/>
              <a:t> </a:t>
            </a:r>
            <a:r>
              <a:rPr lang="en-IE" dirty="0" err="1"/>
              <a:t>sociale</a:t>
            </a:r>
            <a:r>
              <a:rPr lang="en-IE" dirty="0"/>
              <a:t> </a:t>
            </a:r>
            <a:r>
              <a:rPr lang="en-IE" dirty="0" err="1"/>
              <a:t>suplimentare</a:t>
            </a:r>
            <a:r>
              <a:rPr lang="en-IE" dirty="0"/>
              <a:t>. </a:t>
            </a:r>
            <a:r>
              <a:rPr lang="ro-RO" dirty="0"/>
              <a:t>Această mișcare </a:t>
            </a:r>
            <a:r>
              <a:rPr lang="en-IE" dirty="0"/>
              <a:t>a </a:t>
            </a:r>
            <a:r>
              <a:rPr lang="en-IE" dirty="0" err="1"/>
              <a:t>fost</a:t>
            </a:r>
            <a:r>
              <a:rPr lang="en-IE" dirty="0"/>
              <a:t> recent </a:t>
            </a:r>
            <a:r>
              <a:rPr lang="en-IE" dirty="0" err="1"/>
              <a:t>stimulat</a:t>
            </a:r>
            <a:r>
              <a:rPr lang="ro-RO" dirty="0"/>
              <a:t>ă</a:t>
            </a:r>
            <a:r>
              <a:rPr lang="en-IE" dirty="0"/>
              <a:t> de </a:t>
            </a:r>
            <a:r>
              <a:rPr lang="en-IE" dirty="0" err="1"/>
              <a:t>noile</a:t>
            </a:r>
            <a:r>
              <a:rPr lang="en-IE" dirty="0"/>
              <a:t> </a:t>
            </a:r>
            <a:r>
              <a:rPr lang="en-IE" dirty="0" err="1"/>
              <a:t>drepturi</a:t>
            </a:r>
            <a:r>
              <a:rPr lang="en-IE" dirty="0"/>
              <a:t> ale UE </a:t>
            </a:r>
            <a:r>
              <a:rPr lang="en-IE" dirty="0" err="1"/>
              <a:t>pentru</a:t>
            </a:r>
            <a:r>
              <a:rPr lang="en-IE" dirty="0"/>
              <a:t> ca </a:t>
            </a:r>
            <a:r>
              <a:rPr lang="en-IE" dirty="0" err="1"/>
              <a:t>cetățenii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comunitățile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producă</a:t>
            </a:r>
            <a:r>
              <a:rPr lang="en-IE" dirty="0"/>
              <a:t>,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vândă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dețină</a:t>
            </a:r>
            <a:r>
              <a:rPr lang="en-IE" dirty="0"/>
              <a:t> </a:t>
            </a:r>
            <a:r>
              <a:rPr lang="en-IE" dirty="0" err="1"/>
              <a:t>energie</a:t>
            </a:r>
            <a:r>
              <a:rPr lang="en-IE" dirty="0"/>
              <a:t> </a:t>
            </a:r>
            <a:r>
              <a:rPr lang="en-IE" dirty="0" err="1"/>
              <a:t>regenerabilă</a:t>
            </a:r>
            <a:r>
              <a:rPr lang="en-IE" dirty="0"/>
              <a:t>. 
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AD256-CDAB-4004-95F8-9104244CFB7C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1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plane, airplane, blue&#10;&#10;Description automatically generated">
            <a:extLst>
              <a:ext uri="{FF2B5EF4-FFF2-40B4-BE49-F238E27FC236}">
                <a16:creationId xmlns:a16="http://schemas.microsoft.com/office/drawing/2014/main" id="{7FB4DDA9-D459-46FC-A775-AB1326E4C79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AE84D-F20A-44F1-AFF1-CB78FBC35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821" y="378373"/>
            <a:ext cx="6169571" cy="812404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IE" sz="2800" dirty="0" err="1">
                <a:solidFill>
                  <a:schemeClr val="bg1"/>
                </a:solidFill>
              </a:rPr>
              <a:t>Puterea</a:t>
            </a:r>
            <a:r>
              <a:rPr lang="en-IE" sz="2800" dirty="0">
                <a:solidFill>
                  <a:schemeClr val="bg1"/>
                </a:solidFill>
              </a:rPr>
              <a:t> </a:t>
            </a:r>
            <a:r>
              <a:rPr lang="en-IE" sz="2800" dirty="0" err="1">
                <a:solidFill>
                  <a:schemeClr val="bg1"/>
                </a:solidFill>
              </a:rPr>
              <a:t>comunității</a:t>
            </a:r>
            <a:r>
              <a:rPr lang="en-IE" sz="2800" dirty="0">
                <a:solidFill>
                  <a:schemeClr val="bg1"/>
                </a:solidFill>
              </a:rPr>
              <a:t> de </a:t>
            </a:r>
            <a:r>
              <a:rPr lang="en-IE" sz="2800" dirty="0" err="1">
                <a:solidFill>
                  <a:schemeClr val="bg1"/>
                </a:solidFill>
              </a:rPr>
              <a:t>conducere</a:t>
            </a:r>
            <a:r>
              <a:rPr lang="en-IE" sz="2800" dirty="0">
                <a:solidFill>
                  <a:schemeClr val="bg1"/>
                </a:solidFill>
              </a:rPr>
              <a:t> a </a:t>
            </a:r>
            <a:r>
              <a:rPr lang="en-IE" sz="2800" dirty="0" err="1">
                <a:solidFill>
                  <a:schemeClr val="bg1"/>
                </a:solidFill>
              </a:rPr>
              <a:t>energiei</a:t>
            </a:r>
            <a:r>
              <a:rPr lang="en-IE" sz="2800" dirty="0">
                <a:solidFill>
                  <a:schemeClr val="bg1"/>
                </a:solidFill>
              </a:rPr>
              <a:t> </a:t>
            </a:r>
            <a:r>
              <a:rPr lang="en-IE" sz="2800" dirty="0" err="1">
                <a:solidFill>
                  <a:schemeClr val="bg1"/>
                </a:solidFill>
              </a:rPr>
              <a:t>în</a:t>
            </a:r>
            <a:r>
              <a:rPr lang="en-IE" sz="2800" dirty="0">
                <a:solidFill>
                  <a:schemeClr val="bg1"/>
                </a:solidFill>
              </a:rPr>
              <a:t> mod </a:t>
            </a:r>
            <a:r>
              <a:rPr lang="en-IE" sz="2800" dirty="0" err="1">
                <a:solidFill>
                  <a:schemeClr val="bg1"/>
                </a:solidFill>
              </a:rPr>
              <a:t>eficient</a:t>
            </a:r>
            <a:r>
              <a:rPr lang="en-IE" sz="2800" dirty="0">
                <a:solidFill>
                  <a:schemeClr val="bg1"/>
                </a:solidFill>
              </a:rPr>
              <a:t> 
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B5FF-2785-4C41-A7FE-01B8B0D4F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21" y="1441449"/>
            <a:ext cx="6484881" cy="3975101"/>
          </a:xfrm>
        </p:spPr>
        <p:txBody>
          <a:bodyPr/>
          <a:lstStyle/>
          <a:p>
            <a:r>
              <a:rPr lang="en-IE" dirty="0"/>
              <a:t>Cu </a:t>
            </a:r>
            <a:r>
              <a:rPr lang="en-IE" dirty="0" err="1"/>
              <a:t>cât</a:t>
            </a:r>
            <a:r>
              <a:rPr lang="en-IE" dirty="0"/>
              <a:t> sunt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mulți</a:t>
            </a:r>
            <a:r>
              <a:rPr lang="en-IE" dirty="0"/>
              <a:t> </a:t>
            </a:r>
            <a:r>
              <a:rPr lang="en-IE" dirty="0" err="1"/>
              <a:t>oameni</a:t>
            </a:r>
            <a:r>
              <a:rPr lang="en-IE" dirty="0"/>
              <a:t> </a:t>
            </a:r>
            <a:r>
              <a:rPr lang="en-IE" dirty="0" err="1"/>
              <a:t>implicați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proiecte</a:t>
            </a:r>
            <a:r>
              <a:rPr lang="en-IE" dirty="0"/>
              <a:t> </a:t>
            </a:r>
            <a:r>
              <a:rPr lang="en-IE" dirty="0" err="1"/>
              <a:t>comunitare</a:t>
            </a:r>
            <a:r>
              <a:rPr lang="en-IE" dirty="0"/>
              <a:t> de </a:t>
            </a:r>
            <a:r>
              <a:rPr lang="en-IE" dirty="0" err="1"/>
              <a:t>generare</a:t>
            </a:r>
            <a:r>
              <a:rPr lang="en-IE" dirty="0"/>
              <a:t> a </a:t>
            </a:r>
            <a:r>
              <a:rPr lang="en-IE" dirty="0" err="1"/>
              <a:t>energiei</a:t>
            </a:r>
            <a:r>
              <a:rPr lang="en-IE" dirty="0"/>
              <a:t>, cu </a:t>
            </a:r>
            <a:r>
              <a:rPr lang="en-IE" dirty="0" err="1"/>
              <a:t>atât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ieftin</a:t>
            </a:r>
            <a:r>
              <a:rPr lang="en-IE" dirty="0"/>
              <a:t> </a:t>
            </a:r>
            <a:r>
              <a:rPr lang="en-IE" dirty="0" err="1"/>
              <a:t>poate</a:t>
            </a:r>
            <a:r>
              <a:rPr lang="en-IE" dirty="0"/>
              <a:t> </a:t>
            </a:r>
            <a:r>
              <a:rPr lang="ro-RO" dirty="0"/>
              <a:t>deveni</a:t>
            </a:r>
            <a:r>
              <a:rPr lang="en-IE" dirty="0"/>
              <a:t>. 
De </a:t>
            </a:r>
            <a:r>
              <a:rPr lang="en-IE" dirty="0" err="1"/>
              <a:t>asemenea</a:t>
            </a:r>
            <a:r>
              <a:rPr lang="en-IE" dirty="0"/>
              <a:t>, </a:t>
            </a:r>
            <a:r>
              <a:rPr lang="ro-RO" dirty="0"/>
              <a:t>pot fi</a:t>
            </a:r>
            <a:r>
              <a:rPr lang="en-IE" dirty="0"/>
              <a:t> f</a:t>
            </a:r>
            <a:r>
              <a:rPr lang="ro-RO" dirty="0" err="1"/>
              <a:t>ăcute</a:t>
            </a:r>
            <a:r>
              <a:rPr lang="en-IE" dirty="0"/>
              <a:t> </a:t>
            </a:r>
            <a:r>
              <a:rPr lang="en-IE" dirty="0" err="1"/>
              <a:t>economii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întreaga</a:t>
            </a:r>
            <a:r>
              <a:rPr lang="en-IE" dirty="0"/>
              <a:t> </a:t>
            </a:r>
            <a:r>
              <a:rPr lang="en-IE" dirty="0" err="1"/>
              <a:t>comunitate</a:t>
            </a:r>
            <a:r>
              <a:rPr lang="en-IE" dirty="0"/>
              <a:t>. </a:t>
            </a:r>
            <a:r>
              <a:rPr lang="en-IE" dirty="0" err="1"/>
              <a:t>Instalarea</a:t>
            </a:r>
            <a:r>
              <a:rPr lang="en-IE" dirty="0"/>
              <a:t> </a:t>
            </a:r>
            <a:r>
              <a:rPr lang="en-IE" dirty="0" err="1"/>
              <a:t>unor</a:t>
            </a:r>
            <a:r>
              <a:rPr lang="en-IE" dirty="0"/>
              <a:t> </a:t>
            </a:r>
            <a:r>
              <a:rPr lang="en-IE" dirty="0" err="1"/>
              <a:t>măsuri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eficiente</a:t>
            </a:r>
            <a:r>
              <a:rPr lang="en-IE" dirty="0"/>
              <a:t> din </a:t>
            </a:r>
            <a:r>
              <a:rPr lang="en-IE" dirty="0" err="1"/>
              <a:t>punct</a:t>
            </a:r>
            <a:r>
              <a:rPr lang="en-IE" dirty="0"/>
              <a:t> de </a:t>
            </a:r>
            <a:r>
              <a:rPr lang="en-IE" dirty="0" err="1"/>
              <a:t>vedere</a:t>
            </a:r>
            <a:r>
              <a:rPr lang="en-IE" dirty="0"/>
              <a:t> energetic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putea</a:t>
            </a:r>
            <a:r>
              <a:rPr lang="en-IE" dirty="0"/>
              <a:t> reduce </a:t>
            </a:r>
            <a:r>
              <a:rPr lang="en-IE" dirty="0" err="1"/>
              <a:t>costurile</a:t>
            </a:r>
            <a:r>
              <a:rPr lang="en-IE" dirty="0"/>
              <a:t> de </a:t>
            </a:r>
            <a:r>
              <a:rPr lang="en-IE" dirty="0" err="1"/>
              <a:t>funcționare</a:t>
            </a:r>
            <a:r>
              <a:rPr lang="en-IE" dirty="0"/>
              <a:t> a </a:t>
            </a:r>
            <a:r>
              <a:rPr lang="en-IE" dirty="0" err="1"/>
              <a:t>sălii</a:t>
            </a:r>
            <a:r>
              <a:rPr lang="en-IE" dirty="0"/>
              <a:t> </a:t>
            </a:r>
            <a:r>
              <a:rPr lang="ro-RO" dirty="0"/>
              <a:t>în care </a:t>
            </a:r>
            <a:r>
              <a:rPr lang="en-IE" dirty="0" err="1"/>
              <a:t>comunit</a:t>
            </a:r>
            <a:r>
              <a:rPr lang="ro-RO" dirty="0" err="1"/>
              <a:t>atea</a:t>
            </a:r>
            <a:r>
              <a:rPr lang="en-IE" dirty="0"/>
              <a:t> local</a:t>
            </a:r>
            <a:r>
              <a:rPr lang="ro-RO" dirty="0"/>
              <a:t>ă își desfășoară activitatea</a:t>
            </a:r>
            <a:r>
              <a:rPr lang="en-IE" dirty="0"/>
              <a:t>. O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bună</a:t>
            </a:r>
            <a:r>
              <a:rPr lang="en-IE" dirty="0"/>
              <a:t> </a:t>
            </a:r>
            <a:r>
              <a:rPr lang="en-IE" dirty="0" err="1"/>
              <a:t>izolare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un </a:t>
            </a:r>
            <a:r>
              <a:rPr lang="en-IE" dirty="0" err="1"/>
              <a:t>cazan</a:t>
            </a:r>
            <a:r>
              <a:rPr lang="en-IE" dirty="0"/>
              <a:t> de </a:t>
            </a:r>
            <a:r>
              <a:rPr lang="en-IE" dirty="0" err="1"/>
              <a:t>biomasă</a:t>
            </a:r>
            <a:r>
              <a:rPr lang="en-IE" dirty="0"/>
              <a:t> </a:t>
            </a:r>
            <a:r>
              <a:rPr lang="en-IE" dirty="0" err="1"/>
              <a:t>va</a:t>
            </a:r>
            <a:r>
              <a:rPr lang="en-IE" dirty="0"/>
              <a:t> </a:t>
            </a:r>
            <a:r>
              <a:rPr lang="en-IE" dirty="0" err="1"/>
              <a:t>trece</a:t>
            </a:r>
            <a:r>
              <a:rPr lang="en-IE" dirty="0"/>
              <a:t> pe </a:t>
            </a:r>
            <a:r>
              <a:rPr lang="en-IE" dirty="0" err="1"/>
              <a:t>economii</a:t>
            </a:r>
            <a:r>
              <a:rPr lang="en-IE" dirty="0"/>
              <a:t> de </a:t>
            </a:r>
            <a:r>
              <a:rPr lang="en-IE" dirty="0" err="1"/>
              <a:t>căldură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membrii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.
</a:t>
            </a:r>
            <a:r>
              <a:rPr lang="en-IE" dirty="0" err="1">
                <a:solidFill>
                  <a:srgbClr val="7F4182"/>
                </a:solidFill>
              </a:rPr>
              <a:t>Să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aruncăm</a:t>
            </a:r>
            <a:r>
              <a:rPr lang="en-IE" dirty="0">
                <a:solidFill>
                  <a:srgbClr val="7F4182"/>
                </a:solidFill>
              </a:rPr>
              <a:t> o </a:t>
            </a:r>
            <a:r>
              <a:rPr lang="en-IE" dirty="0" err="1">
                <a:solidFill>
                  <a:srgbClr val="7F4182"/>
                </a:solidFill>
              </a:rPr>
              <a:t>privire</a:t>
            </a:r>
            <a:r>
              <a:rPr lang="en-IE" dirty="0">
                <a:solidFill>
                  <a:srgbClr val="7F4182"/>
                </a:solidFill>
              </a:rPr>
              <a:t> la </a:t>
            </a:r>
            <a:r>
              <a:rPr lang="en-IE" dirty="0" err="1">
                <a:solidFill>
                  <a:srgbClr val="7F4182"/>
                </a:solidFill>
              </a:rPr>
              <a:t>unele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oportunități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și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exempl</a:t>
            </a:r>
            <a:r>
              <a:rPr lang="ro-RO" dirty="0">
                <a:solidFill>
                  <a:srgbClr val="7F4182"/>
                </a:solidFill>
              </a:rPr>
              <a:t>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ro-RO" dirty="0">
                <a:solidFill>
                  <a:srgbClr val="7F4182"/>
                </a:solidFill>
              </a:rPr>
              <a:t>pentru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comunității</a:t>
            </a:r>
            <a:r>
              <a:rPr lang="ro-RO" dirty="0">
                <a:solidFill>
                  <a:srgbClr val="7F4182"/>
                </a:solidFill>
              </a:rPr>
              <a:t>le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în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acțiune</a:t>
            </a:r>
            <a:r>
              <a:rPr lang="en-IE" dirty="0">
                <a:solidFill>
                  <a:srgbClr val="7F4182"/>
                </a:solidFill>
              </a:rPr>
              <a:t>!</a:t>
            </a:r>
            <a:r>
              <a:rPr lang="en-IE" dirty="0"/>
              <a:t>
 </a:t>
            </a:r>
          </a:p>
        </p:txBody>
      </p:sp>
    </p:spTree>
    <p:extLst>
      <p:ext uri="{BB962C8B-B14F-4D97-AF65-F5344CB8AC3E}">
        <p14:creationId xmlns:p14="http://schemas.microsoft.com/office/powerpoint/2010/main" val="4110919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mmunity Power - Ireland's First Community Owned Electricity Supplier">
            <a:hlinkClick r:id="" action="ppaction://media"/>
            <a:extLst>
              <a:ext uri="{FF2B5EF4-FFF2-40B4-BE49-F238E27FC236}">
                <a16:creationId xmlns:a16="http://schemas.microsoft.com/office/drawing/2014/main" id="{5FAAB347-31EE-4179-81AA-93FA5A03F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5252" y="155496"/>
            <a:ext cx="9234258" cy="5194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8A46E-A799-4636-948F-1CC37DFFA134}"/>
              </a:ext>
            </a:extLst>
          </p:cNvPr>
          <p:cNvSpPr txBox="1"/>
          <p:nvPr/>
        </p:nvSpPr>
        <p:spPr>
          <a:xfrm>
            <a:off x="94593" y="5544217"/>
            <a:ext cx="11971283" cy="1200329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Community Power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primul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furnizor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energie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electrică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deținut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comunitate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Responsabilizarea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oamenilor</a:t>
            </a:r>
            <a:r>
              <a:rPr lang="en-IE" sz="2400" dirty="0">
                <a:solidFill>
                  <a:schemeClr val="bg1"/>
                </a:solidFill>
              </a:rPr>
              <a:t> din </a:t>
            </a:r>
            <a:r>
              <a:rPr lang="ro-RO" sz="2400" dirty="0">
                <a:solidFill>
                  <a:schemeClr val="bg1"/>
                </a:solidFill>
              </a:rPr>
              <a:t>î</a:t>
            </a:r>
            <a:r>
              <a:rPr lang="en-IE" sz="2400" dirty="0" err="1">
                <a:solidFill>
                  <a:schemeClr val="bg1"/>
                </a:solidFill>
              </a:rPr>
              <a:t>ntreaga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Irland</a:t>
            </a:r>
            <a:r>
              <a:rPr lang="ro-RO" sz="2400" dirty="0">
                <a:solidFill>
                  <a:schemeClr val="bg1"/>
                </a:solidFill>
              </a:rPr>
              <a:t>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a genera </a:t>
            </a:r>
            <a:r>
              <a:rPr lang="en-IE" sz="2400" dirty="0" err="1">
                <a:solidFill>
                  <a:schemeClr val="bg1"/>
                </a:solidFill>
              </a:rPr>
              <a:t>propriile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proiecte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energie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regenerabilă</a:t>
            </a:r>
            <a:r>
              <a:rPr lang="en-IE" sz="2400" dirty="0">
                <a:solidFill>
                  <a:schemeClr val="bg1"/>
                </a:solidFill>
              </a:rPr>
              <a:t> - </a:t>
            </a:r>
            <a:r>
              <a:rPr lang="en-IE" sz="2400" dirty="0" err="1">
                <a:solidFill>
                  <a:schemeClr val="bg1"/>
                </a:solidFill>
              </a:rPr>
              <a:t>deținute</a:t>
            </a:r>
            <a:r>
              <a:rPr lang="en-IE" sz="2400" dirty="0">
                <a:solidFill>
                  <a:schemeClr val="bg1"/>
                </a:solidFill>
              </a:rPr>
              <a:t>, operate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controlate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comunități</a:t>
            </a:r>
            <a:r>
              <a:rPr lang="en-IE" sz="2400" dirty="0">
                <a:solidFill>
                  <a:schemeClr val="bg1"/>
                </a:solidFill>
              </a:rPr>
              <a:t>!</a:t>
            </a:r>
            <a:r>
              <a:rPr lang="ro-RO" sz="2400" dirty="0">
                <a:solidFill>
                  <a:schemeClr val="bg1"/>
                </a:solidFill>
              </a:rPr>
              <a:t> </a:t>
            </a:r>
            <a:r>
              <a:rPr lang="en-IE" sz="2400" dirty="0">
                <a:solidFill>
                  <a:schemeClr val="bg1"/>
                </a:solidFill>
                <a:hlinkClick r:id="rId4"/>
              </a:rPr>
              <a:t>www.communitypower.ie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2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75A8B17D-AD62-4F0B-9512-A568160791E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522483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P</a:t>
            </a:r>
            <a:r>
              <a:rPr lang="en-US" dirty="0" err="1">
                <a:solidFill>
                  <a:schemeClr val="bg1"/>
                </a:solidFill>
              </a:rPr>
              <a:t>rima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Comunitate</a:t>
            </a:r>
            <a:r>
              <a:rPr lang="en-US" dirty="0">
                <a:solidFill>
                  <a:schemeClr val="bg1"/>
                </a:solidFill>
              </a:rPr>
              <a:t> Windfarm - </a:t>
            </a:r>
            <a:r>
              <a:rPr lang="en-US" dirty="0" err="1">
                <a:solidFill>
                  <a:schemeClr val="bg1"/>
                </a:solidFill>
              </a:rPr>
              <a:t>Templederry</a:t>
            </a:r>
            <a:r>
              <a:rPr lang="en-US" dirty="0">
                <a:solidFill>
                  <a:schemeClr val="bg1"/>
                </a:solidFill>
              </a:rPr>
              <a:t> Windfarm, Co. </a:t>
            </a:r>
            <a:r>
              <a:rPr lang="en-US" dirty="0" err="1">
                <a:solidFill>
                  <a:schemeClr val="bg1"/>
                </a:solidFill>
              </a:rPr>
              <a:t>Tipperar</a:t>
            </a:r>
            <a:r>
              <a:rPr lang="ro-RO" dirty="0">
                <a:solidFill>
                  <a:schemeClr val="bg1"/>
                </a:solidFill>
              </a:rPr>
              <a:t>y, Irlanda</a:t>
            </a:r>
            <a:r>
              <a:rPr lang="en-US" dirty="0">
                <a:solidFill>
                  <a:schemeClr val="bg1"/>
                </a:solidFill>
              </a:rPr>
              <a:t>
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dirty="0" err="1"/>
              <a:t>Templederry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primul</a:t>
            </a:r>
            <a:r>
              <a:rPr lang="en-IE" dirty="0"/>
              <a:t> parc </a:t>
            </a:r>
            <a:r>
              <a:rPr lang="en-IE" dirty="0" err="1"/>
              <a:t>eolian</a:t>
            </a:r>
            <a:r>
              <a:rPr lang="en-IE" dirty="0"/>
              <a:t> </a:t>
            </a:r>
            <a:r>
              <a:rPr lang="en-IE" dirty="0" err="1"/>
              <a:t>deținut</a:t>
            </a:r>
            <a:r>
              <a:rPr lang="en-IE" dirty="0"/>
              <a:t> de</a:t>
            </a:r>
            <a:r>
              <a:rPr lang="ro-RO" dirty="0"/>
              <a:t> o</a:t>
            </a:r>
            <a:r>
              <a:rPr lang="en-IE" dirty="0"/>
              <a:t> </a:t>
            </a:r>
            <a:r>
              <a:rPr lang="en-IE" dirty="0" err="1"/>
              <a:t>comunitate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Irlanda</a:t>
            </a:r>
            <a:r>
              <a:rPr lang="en-IE" dirty="0"/>
              <a:t>. </a:t>
            </a:r>
            <a:r>
              <a:rPr lang="en-IE" dirty="0" err="1"/>
              <a:t>Comunitatea</a:t>
            </a:r>
            <a:r>
              <a:rPr lang="en-IE" dirty="0"/>
              <a:t> </a:t>
            </a:r>
            <a:r>
              <a:rPr lang="en-IE" dirty="0" err="1"/>
              <a:t>Templederry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situată</a:t>
            </a:r>
            <a:r>
              <a:rPr lang="en-IE" dirty="0"/>
              <a:t> la </a:t>
            </a:r>
            <a:r>
              <a:rPr lang="en-IE" dirty="0" err="1"/>
              <a:t>marginea</a:t>
            </a:r>
            <a:r>
              <a:rPr lang="en-IE" dirty="0"/>
              <a:t> </a:t>
            </a:r>
            <a:r>
              <a:rPr lang="en-IE" dirty="0" err="1"/>
              <a:t>nordică</a:t>
            </a:r>
            <a:r>
              <a:rPr lang="en-IE" dirty="0"/>
              <a:t> a </a:t>
            </a:r>
            <a:r>
              <a:rPr lang="en-IE" dirty="0" err="1"/>
              <a:t>munților</a:t>
            </a:r>
            <a:r>
              <a:rPr lang="en-IE" dirty="0"/>
              <a:t> </a:t>
            </a:r>
            <a:r>
              <a:rPr lang="en-IE" dirty="0" err="1"/>
              <a:t>Slieve</a:t>
            </a:r>
            <a:r>
              <a:rPr lang="en-IE" dirty="0"/>
              <a:t> </a:t>
            </a:r>
            <a:r>
              <a:rPr lang="en-IE" dirty="0" err="1"/>
              <a:t>Felim</a:t>
            </a:r>
            <a:r>
              <a:rPr lang="en-IE" dirty="0"/>
              <a:t>. </a:t>
            </a:r>
            <a:r>
              <a:rPr lang="en-IE" dirty="0" err="1"/>
              <a:t>Acesta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situat</a:t>
            </a:r>
            <a:r>
              <a:rPr lang="en-IE" dirty="0"/>
              <a:t> </a:t>
            </a:r>
            <a:r>
              <a:rPr lang="en-IE" dirty="0" err="1"/>
              <a:t>între</a:t>
            </a:r>
            <a:r>
              <a:rPr lang="en-IE" dirty="0"/>
              <a:t> </a:t>
            </a:r>
            <a:r>
              <a:rPr lang="en-IE" dirty="0" err="1"/>
              <a:t>principalele</a:t>
            </a:r>
            <a:r>
              <a:rPr lang="en-IE" dirty="0"/>
              <a:t> centre urbane din Nenagh (</a:t>
            </a:r>
            <a:r>
              <a:rPr lang="en-IE" dirty="0" err="1"/>
              <a:t>nord</a:t>
            </a:r>
            <a:r>
              <a:rPr lang="en-IE" dirty="0"/>
              <a:t>) </a:t>
            </a:r>
            <a:r>
              <a:rPr lang="en-IE" dirty="0" err="1"/>
              <a:t>și</a:t>
            </a:r>
            <a:r>
              <a:rPr lang="en-IE" dirty="0"/>
              <a:t> Thurles (</a:t>
            </a:r>
            <a:r>
              <a:rPr lang="en-IE" dirty="0" err="1"/>
              <a:t>sud</a:t>
            </a:r>
            <a:r>
              <a:rPr lang="en-IE" dirty="0"/>
              <a:t>)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ro-RO" dirty="0"/>
              <a:t>județul</a:t>
            </a:r>
            <a:r>
              <a:rPr lang="en-IE" dirty="0"/>
              <a:t> Tipperary. </a:t>
            </a:r>
            <a:r>
              <a:rPr lang="en-IE" dirty="0" err="1"/>
              <a:t>Aceasta</a:t>
            </a:r>
            <a:r>
              <a:rPr lang="en-IE" dirty="0"/>
              <a:t> </a:t>
            </a:r>
            <a:r>
              <a:rPr lang="en-IE" dirty="0" err="1"/>
              <a:t>suferă</a:t>
            </a:r>
            <a:r>
              <a:rPr lang="en-IE" dirty="0"/>
              <a:t> de </a:t>
            </a:r>
            <a:r>
              <a:rPr lang="en-IE" dirty="0" err="1"/>
              <a:t>scăderea</a:t>
            </a:r>
            <a:r>
              <a:rPr lang="en-IE" dirty="0"/>
              <a:t> </a:t>
            </a:r>
            <a:r>
              <a:rPr lang="en-IE" dirty="0" err="1"/>
              <a:t>populației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există</a:t>
            </a:r>
            <a:r>
              <a:rPr lang="en-IE" dirty="0"/>
              <a:t> </a:t>
            </a:r>
            <a:r>
              <a:rPr lang="en-IE" dirty="0" err="1"/>
              <a:t>oportunități</a:t>
            </a:r>
            <a:r>
              <a:rPr lang="en-IE" dirty="0"/>
              <a:t> </a:t>
            </a:r>
            <a:r>
              <a:rPr lang="en-IE" dirty="0" err="1"/>
              <a:t>limitate</a:t>
            </a:r>
            <a:r>
              <a:rPr lang="en-IE" dirty="0"/>
              <a:t> de </a:t>
            </a:r>
            <a:r>
              <a:rPr lang="en-IE" dirty="0" err="1"/>
              <a:t>angajare</a:t>
            </a:r>
            <a:r>
              <a:rPr lang="en-IE" dirty="0"/>
              <a:t> la </a:t>
            </a:r>
            <a:r>
              <a:rPr lang="en-IE" dirty="0" err="1"/>
              <a:t>nivel</a:t>
            </a:r>
            <a:r>
              <a:rPr lang="en-IE" dirty="0"/>
              <a:t> local. </a:t>
            </a:r>
            <a:r>
              <a:rPr lang="en-IE" dirty="0" err="1"/>
              <a:t>Patru</a:t>
            </a:r>
            <a:r>
              <a:rPr lang="en-IE" dirty="0"/>
              <a:t> </a:t>
            </a:r>
            <a:r>
              <a:rPr lang="en-IE" dirty="0" err="1"/>
              <a:t>persoane</a:t>
            </a:r>
            <a:r>
              <a:rPr lang="en-IE" dirty="0"/>
              <a:t> din </a:t>
            </a:r>
            <a:r>
              <a:rPr lang="en-IE" dirty="0" err="1"/>
              <a:t>comunitate</a:t>
            </a:r>
            <a:r>
              <a:rPr lang="en-IE" dirty="0"/>
              <a:t> au </a:t>
            </a:r>
            <a:r>
              <a:rPr lang="en-IE" dirty="0" err="1"/>
              <a:t>completat</a:t>
            </a:r>
            <a:r>
              <a:rPr lang="en-IE" dirty="0"/>
              <a:t> un </a:t>
            </a:r>
            <a:r>
              <a:rPr lang="en-IE" dirty="0" err="1"/>
              <a:t>certificat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domeniul</a:t>
            </a:r>
            <a:r>
              <a:rPr lang="en-IE" dirty="0"/>
              <a:t> </a:t>
            </a:r>
            <a:r>
              <a:rPr lang="en-IE" dirty="0" err="1"/>
              <a:t>energiei</a:t>
            </a:r>
            <a:r>
              <a:rPr lang="en-IE" dirty="0"/>
              <a:t> </a:t>
            </a:r>
            <a:r>
              <a:rPr lang="en-IE" dirty="0" err="1"/>
              <a:t>regenerabile</a:t>
            </a:r>
            <a:r>
              <a:rPr lang="en-IE" dirty="0"/>
              <a:t> la </a:t>
            </a:r>
            <a:r>
              <a:rPr lang="en-IE" dirty="0" err="1"/>
              <a:t>Institutul</a:t>
            </a:r>
            <a:r>
              <a:rPr lang="en-IE" dirty="0"/>
              <a:t> Tipperary (www.tippinst.ie) </a:t>
            </a:r>
            <a:r>
              <a:rPr lang="en-IE" dirty="0" err="1"/>
              <a:t>și</a:t>
            </a:r>
            <a:r>
              <a:rPr lang="en-IE" dirty="0"/>
              <a:t>,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urma</a:t>
            </a:r>
            <a:r>
              <a:rPr lang="en-IE" dirty="0"/>
              <a:t> </a:t>
            </a:r>
            <a:r>
              <a:rPr lang="en-IE" dirty="0" err="1"/>
              <a:t>acestuia</a:t>
            </a:r>
            <a:r>
              <a:rPr lang="en-IE" dirty="0"/>
              <a:t>, au </a:t>
            </a:r>
            <a:r>
              <a:rPr lang="en-IE" dirty="0" err="1"/>
              <a:t>căutat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dezvolte</a:t>
            </a:r>
            <a:r>
              <a:rPr lang="en-IE" dirty="0"/>
              <a:t> un </a:t>
            </a:r>
            <a:r>
              <a:rPr lang="en-IE" dirty="0" err="1"/>
              <a:t>proiect</a:t>
            </a:r>
            <a:r>
              <a:rPr lang="en-IE" dirty="0"/>
              <a:t> de </a:t>
            </a:r>
            <a:r>
              <a:rPr lang="en-IE" dirty="0" err="1"/>
              <a:t>energie</a:t>
            </a:r>
            <a:r>
              <a:rPr lang="en-IE" dirty="0"/>
              <a:t> </a:t>
            </a:r>
            <a:r>
              <a:rPr lang="en-IE" dirty="0" err="1"/>
              <a:t>eoliană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regiune</a:t>
            </a:r>
            <a:r>
              <a:rPr lang="en-IE" dirty="0"/>
              <a:t>. 
</a:t>
            </a:r>
            <a:r>
              <a:rPr lang="en-IE" dirty="0" err="1"/>
              <a:t>Templederry</a:t>
            </a:r>
            <a:r>
              <a:rPr lang="en-IE" dirty="0"/>
              <a:t> Community Group in Co. Tipperary </a:t>
            </a:r>
            <a:r>
              <a:rPr lang="en-IE" dirty="0" err="1"/>
              <a:t>identifică</a:t>
            </a:r>
            <a:r>
              <a:rPr lang="en-IE" dirty="0"/>
              <a:t> 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eoliană</a:t>
            </a:r>
            <a:r>
              <a:rPr lang="en-IE" dirty="0"/>
              <a:t> ca </a:t>
            </a:r>
            <a:r>
              <a:rPr lang="en-IE" dirty="0" err="1"/>
              <a:t>parte</a:t>
            </a:r>
            <a:r>
              <a:rPr lang="en-IE" dirty="0"/>
              <a:t> a </a:t>
            </a:r>
            <a:r>
              <a:rPr lang="en-IE" dirty="0" err="1"/>
              <a:t>obiectivului</a:t>
            </a:r>
            <a:r>
              <a:rPr lang="en-IE" dirty="0"/>
              <a:t> "</a:t>
            </a:r>
            <a:r>
              <a:rPr lang="en-IE" dirty="0" err="1"/>
              <a:t>Protecția</a:t>
            </a:r>
            <a:r>
              <a:rPr lang="en-IE" dirty="0"/>
              <a:t> </a:t>
            </a:r>
            <a:r>
              <a:rPr lang="en-IE" dirty="0" err="1"/>
              <a:t>mediului</a:t>
            </a:r>
            <a:r>
              <a:rPr lang="en-IE" dirty="0"/>
              <a:t>"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cadrul</a:t>
            </a:r>
            <a:r>
              <a:rPr lang="en-IE" dirty="0"/>
              <a:t> </a:t>
            </a:r>
            <a:r>
              <a:rPr lang="en-IE" dirty="0" err="1"/>
              <a:t>Planului</a:t>
            </a:r>
            <a:r>
              <a:rPr lang="en-IE" dirty="0"/>
              <a:t> lor de </a:t>
            </a:r>
            <a:r>
              <a:rPr lang="en-IE" dirty="0" err="1"/>
              <a:t>Dezvoltare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. </a:t>
            </a:r>
            <a:r>
              <a:rPr lang="en-IE" sz="2000" dirty="0">
                <a:solidFill>
                  <a:srgbClr val="7F4182"/>
                </a:solidFill>
              </a:rPr>
              <a:t>CIT</a:t>
            </a:r>
            <a:r>
              <a:rPr lang="ro-RO" sz="2000" dirty="0">
                <a:solidFill>
                  <a:srgbClr val="7F4182"/>
                </a:solidFill>
              </a:rPr>
              <a:t>IȚI</a:t>
            </a:r>
            <a:r>
              <a:rPr lang="en-IE" sz="2000" dirty="0">
                <a:solidFill>
                  <a:srgbClr val="7F4182"/>
                </a:solidFill>
              </a:rPr>
              <a:t> MAI MULT:</a:t>
            </a:r>
            <a:r>
              <a:rPr lang="en-IE" dirty="0"/>
              <a:t>
</a:t>
            </a:r>
            <a:r>
              <a:rPr lang="en-IE" sz="1800" u="none" strike="noStrike" dirty="0" err="1">
                <a:solidFill>
                  <a:srgbClr val="12AED7"/>
                </a:solidFill>
                <a:effectLst/>
                <a:hlinkClick r:id="rId4"/>
              </a:rPr>
              <a:t>Templederry</a:t>
            </a:r>
            <a:r>
              <a:rPr lang="en-IE" sz="1800" u="none" strike="noStrike" dirty="0">
                <a:solidFill>
                  <a:srgbClr val="12AED7"/>
                </a:solidFill>
                <a:effectLst/>
                <a:hlinkClick r:id="rId4"/>
              </a:rPr>
              <a:t> Community Wind Farm</a:t>
            </a:r>
            <a:endParaRPr lang="en-IE" sz="1800" dirty="0">
              <a:solidFill>
                <a:srgbClr val="7F4182"/>
              </a:solidFill>
            </a:endParaRPr>
          </a:p>
          <a:p>
            <a:r>
              <a:rPr lang="en-IE" sz="1800" dirty="0"/>
              <a:t> </a:t>
            </a:r>
            <a:r>
              <a:rPr lang="en-IE" sz="1800" dirty="0">
                <a:hlinkClick r:id="rId5"/>
              </a:rPr>
              <a:t>Power to the people: is community energy the way forward?</a:t>
            </a:r>
            <a:endParaRPr lang="en-IE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1124607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MEDIU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08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building with a green field&#10;&#10;Description automatically generated">
            <a:extLst>
              <a:ext uri="{FF2B5EF4-FFF2-40B4-BE49-F238E27FC236}">
                <a16:creationId xmlns:a16="http://schemas.microsoft.com/office/drawing/2014/main" id="{9E20033A-805F-4C2A-8B5B-D6487C1CA60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it-IT" sz="3000" dirty="0">
                <a:solidFill>
                  <a:schemeClr val="bg1"/>
                </a:solidFill>
              </a:rPr>
              <a:t>Feldheim – </a:t>
            </a:r>
            <a:r>
              <a:rPr lang="ro-RO" sz="3000" dirty="0">
                <a:solidFill>
                  <a:schemeClr val="bg1"/>
                </a:solidFill>
              </a:rPr>
              <a:t>O c</a:t>
            </a:r>
            <a:r>
              <a:rPr lang="it-IT" sz="3000" dirty="0">
                <a:solidFill>
                  <a:schemeClr val="bg1"/>
                </a:solidFill>
              </a:rPr>
              <a:t>omunitate </a:t>
            </a:r>
            <a:r>
              <a:rPr lang="ro-RO" sz="3000" dirty="0">
                <a:solidFill>
                  <a:schemeClr val="bg1"/>
                </a:solidFill>
              </a:rPr>
              <a:t>cu</a:t>
            </a:r>
            <a:r>
              <a:rPr lang="it-IT" sz="3000" dirty="0">
                <a:solidFill>
                  <a:schemeClr val="bg1"/>
                </a:solidFill>
              </a:rPr>
              <a:t> energie</a:t>
            </a:r>
            <a:r>
              <a:rPr lang="ro-RO" sz="3000" dirty="0">
                <a:solidFill>
                  <a:schemeClr val="bg1"/>
                </a:solidFill>
              </a:rPr>
              <a:t> proprie</a:t>
            </a:r>
            <a:r>
              <a:rPr lang="it-IT" sz="3000" dirty="0">
                <a:solidFill>
                  <a:schemeClr val="bg1"/>
                </a:solidFill>
              </a:rPr>
              <a:t>
Satul </a:t>
            </a:r>
            <a:r>
              <a:rPr lang="ro-RO" sz="3000" dirty="0">
                <a:solidFill>
                  <a:schemeClr val="bg1"/>
                </a:solidFill>
              </a:rPr>
              <a:t>cu</a:t>
            </a:r>
            <a:r>
              <a:rPr lang="it-IT" sz="3000" dirty="0">
                <a:solidFill>
                  <a:schemeClr val="bg1"/>
                </a:solidFill>
              </a:rPr>
              <a:t> </a:t>
            </a:r>
            <a:r>
              <a:rPr lang="ro-RO" sz="3000" dirty="0">
                <a:solidFill>
                  <a:schemeClr val="bg1"/>
                </a:solidFill>
              </a:rPr>
              <a:t>s</a:t>
            </a:r>
            <a:r>
              <a:rPr lang="it-IT" sz="3000" dirty="0">
                <a:solidFill>
                  <a:schemeClr val="bg1"/>
                </a:solidFill>
              </a:rPr>
              <a:t>urse regenerabile al Germaniei
</a:t>
            </a:r>
            <a:endParaRPr lang="en-IE" sz="30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Feldheim</a:t>
            </a:r>
            <a:r>
              <a:rPr lang="en-IE" dirty="0"/>
              <a:t>, un district din </a:t>
            </a:r>
            <a:r>
              <a:rPr lang="en-IE" dirty="0" err="1"/>
              <a:t>orașul</a:t>
            </a:r>
            <a:r>
              <a:rPr lang="en-IE" dirty="0"/>
              <a:t> Brandenburg </a:t>
            </a:r>
            <a:r>
              <a:rPr lang="en-IE" dirty="0" err="1"/>
              <a:t>Treuenbrietzen</a:t>
            </a:r>
            <a:r>
              <a:rPr lang="en-IE" dirty="0"/>
              <a:t>, a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en-IE" dirty="0" err="1"/>
              <a:t>realizat</a:t>
            </a:r>
            <a:r>
              <a:rPr lang="en-IE" dirty="0"/>
              <a:t> </a:t>
            </a:r>
            <a:r>
              <a:rPr lang="en-IE" dirty="0" err="1"/>
              <a:t>unul</a:t>
            </a:r>
            <a:r>
              <a:rPr lang="en-IE" dirty="0"/>
              <a:t>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cele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spectaculoase</a:t>
            </a:r>
            <a:r>
              <a:rPr lang="en-IE" dirty="0"/>
              <a:t> </a:t>
            </a:r>
            <a:r>
              <a:rPr lang="en-IE" dirty="0" err="1"/>
              <a:t>concepte</a:t>
            </a:r>
            <a:r>
              <a:rPr lang="en-IE" dirty="0"/>
              <a:t> </a:t>
            </a:r>
            <a:r>
              <a:rPr lang="en-IE" dirty="0" err="1"/>
              <a:t>generale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aprovizionarea</a:t>
            </a:r>
            <a:r>
              <a:rPr lang="en-IE" dirty="0"/>
              <a:t> </a:t>
            </a:r>
            <a:r>
              <a:rPr lang="en-IE" dirty="0" err="1"/>
              <a:t>descentralizată</a:t>
            </a:r>
            <a:r>
              <a:rPr lang="en-IE" dirty="0"/>
              <a:t> cu </a:t>
            </a:r>
            <a:r>
              <a:rPr lang="en-IE" dirty="0" err="1"/>
              <a:t>energie</a:t>
            </a:r>
            <a:r>
              <a:rPr lang="en-IE" dirty="0"/>
              <a:t> </a:t>
            </a:r>
            <a:r>
              <a:rPr lang="en-IE" dirty="0" err="1"/>
              <a:t>regenerabilă</a:t>
            </a:r>
            <a:r>
              <a:rPr lang="en-IE" dirty="0"/>
              <a:t>. 
</a:t>
            </a:r>
            <a:r>
              <a:rPr lang="en-IE" dirty="0" err="1"/>
              <a:t>Satul</a:t>
            </a:r>
            <a:r>
              <a:rPr lang="en-IE" dirty="0"/>
              <a:t> produce </a:t>
            </a:r>
            <a:r>
              <a:rPr lang="en-IE" dirty="0" err="1"/>
              <a:t>electricitate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căldură</a:t>
            </a:r>
            <a:r>
              <a:rPr lang="en-IE" dirty="0"/>
              <a:t> </a:t>
            </a:r>
            <a:r>
              <a:rPr lang="ro-RO" dirty="0"/>
              <a:t>proprie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locuitorii</a:t>
            </a:r>
            <a:r>
              <a:rPr lang="en-IE" dirty="0"/>
              <a:t> </a:t>
            </a:r>
            <a:r>
              <a:rPr lang="en-IE" dirty="0" err="1"/>
              <a:t>săi</a:t>
            </a:r>
            <a:r>
              <a:rPr lang="en-IE" dirty="0"/>
              <a:t>. </a:t>
            </a:r>
            <a:r>
              <a:rPr lang="en-IE" dirty="0" err="1"/>
              <a:t>Chiar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întreprinderile</a:t>
            </a:r>
            <a:r>
              <a:rPr lang="en-IE" dirty="0"/>
              <a:t> locale, </a:t>
            </a:r>
            <a:r>
              <a:rPr lang="en-IE" dirty="0" err="1"/>
              <a:t>gospodăriile</a:t>
            </a:r>
            <a:r>
              <a:rPr lang="en-IE" dirty="0"/>
              <a:t> private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instalațiile</a:t>
            </a:r>
            <a:r>
              <a:rPr lang="en-IE" dirty="0"/>
              <a:t> </a:t>
            </a:r>
            <a:r>
              <a:rPr lang="en-IE" dirty="0" err="1"/>
              <a:t>municipale</a:t>
            </a:r>
            <a:r>
              <a:rPr lang="en-IE" dirty="0"/>
              <a:t> sunt </a:t>
            </a:r>
            <a:r>
              <a:rPr lang="en-IE" dirty="0" err="1"/>
              <a:t>alimentate</a:t>
            </a:r>
            <a:r>
              <a:rPr lang="en-IE" dirty="0"/>
              <a:t> direct de 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produsă</a:t>
            </a:r>
            <a:r>
              <a:rPr lang="en-IE" dirty="0"/>
              <a:t> la </a:t>
            </a:r>
            <a:r>
              <a:rPr lang="en-IE" dirty="0" err="1"/>
              <a:t>nivel</a:t>
            </a:r>
            <a:r>
              <a:rPr lang="en-IE" dirty="0"/>
              <a:t> regional din </a:t>
            </a:r>
            <a:r>
              <a:rPr lang="en-IE" dirty="0" err="1"/>
              <a:t>rețeaua</a:t>
            </a:r>
            <a:r>
              <a:rPr lang="en-IE" dirty="0"/>
              <a:t> </a:t>
            </a:r>
            <a:r>
              <a:rPr lang="en-IE" dirty="0" err="1"/>
              <a:t>locală</a:t>
            </a:r>
            <a:r>
              <a:rPr lang="en-IE" dirty="0"/>
              <a:t> de </a:t>
            </a:r>
            <a:r>
              <a:rPr lang="en-IE" dirty="0" err="1"/>
              <a:t>aprovizionare</a:t>
            </a:r>
            <a:r>
              <a:rPr lang="en-IE" dirty="0"/>
              <a:t>. 
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nucleară</a:t>
            </a:r>
            <a:r>
              <a:rPr lang="en-IE" dirty="0"/>
              <a:t>, </a:t>
            </a:r>
            <a:r>
              <a:rPr lang="en-IE" dirty="0" err="1"/>
              <a:t>cărbunele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uleiul</a:t>
            </a:r>
            <a:r>
              <a:rPr lang="en-IE" dirty="0"/>
              <a:t> de </a:t>
            </a:r>
            <a:r>
              <a:rPr lang="en-IE" dirty="0" err="1"/>
              <a:t>încălzire</a:t>
            </a:r>
            <a:r>
              <a:rPr lang="en-IE" dirty="0"/>
              <a:t> sunt de </a:t>
            </a:r>
            <a:r>
              <a:rPr lang="en-IE" dirty="0" err="1"/>
              <a:t>domeniul</a:t>
            </a:r>
            <a:r>
              <a:rPr lang="en-IE" dirty="0"/>
              <a:t> </a:t>
            </a:r>
            <a:r>
              <a:rPr lang="en-IE" dirty="0" err="1"/>
              <a:t>trecutului</a:t>
            </a:r>
            <a:r>
              <a:rPr lang="en-IE" dirty="0"/>
              <a:t> </a:t>
            </a:r>
            <a:r>
              <a:rPr lang="en-IE" dirty="0" err="1"/>
              <a:t>aici</a:t>
            </a:r>
            <a:r>
              <a:rPr lang="en-IE" dirty="0"/>
              <a:t>. </a:t>
            </a:r>
            <a:r>
              <a:rPr lang="en-IE" dirty="0" err="1"/>
              <a:t>Prezentul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viitorul</a:t>
            </a:r>
            <a:r>
              <a:rPr lang="en-IE" dirty="0"/>
              <a:t> </a:t>
            </a:r>
            <a:r>
              <a:rPr lang="en-IE" dirty="0" err="1"/>
              <a:t>aparțin</a:t>
            </a:r>
            <a:r>
              <a:rPr lang="en-IE" dirty="0"/>
              <a:t> </a:t>
            </a:r>
            <a:r>
              <a:rPr lang="en-IE" dirty="0" err="1"/>
              <a:t>vântului</a:t>
            </a:r>
            <a:r>
              <a:rPr lang="en-IE" dirty="0"/>
              <a:t>, </a:t>
            </a:r>
            <a:r>
              <a:rPr lang="en-IE" dirty="0" err="1"/>
              <a:t>soarelui</a:t>
            </a:r>
            <a:r>
              <a:rPr lang="en-IE" dirty="0"/>
              <a:t>, </a:t>
            </a:r>
            <a:r>
              <a:rPr lang="en-IE" dirty="0" err="1"/>
              <a:t>porumbului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dejecțiilor</a:t>
            </a:r>
            <a:r>
              <a:rPr lang="en-IE" dirty="0"/>
              <a:t>. 
</a:t>
            </a:r>
            <a:r>
              <a:rPr lang="en-IE" dirty="0" err="1"/>
              <a:t>Feldheim</a:t>
            </a:r>
            <a:r>
              <a:rPr lang="en-IE" dirty="0"/>
              <a:t> a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en-IE" dirty="0" err="1"/>
              <a:t>votat</a:t>
            </a:r>
            <a:r>
              <a:rPr lang="en-IE" dirty="0"/>
              <a:t> prima </a:t>
            </a:r>
            <a:r>
              <a:rPr lang="en-IE" dirty="0" err="1"/>
              <a:t>comunitate</a:t>
            </a:r>
            <a:r>
              <a:rPr lang="en-IE" dirty="0"/>
              <a:t> </a:t>
            </a:r>
            <a:r>
              <a:rPr lang="ro-RO" dirty="0"/>
              <a:t>cu auto-</a:t>
            </a:r>
            <a:r>
              <a:rPr lang="en-IE" dirty="0" err="1"/>
              <a:t>energie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Germania,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octombrie</a:t>
            </a:r>
            <a:r>
              <a:rPr lang="en-IE" dirty="0"/>
              <a:t> 2010 -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afișează</a:t>
            </a:r>
            <a:r>
              <a:rPr lang="en-IE" dirty="0"/>
              <a:t> cu </a:t>
            </a:r>
            <a:r>
              <a:rPr lang="en-IE" dirty="0" err="1"/>
              <a:t>mândrie</a:t>
            </a:r>
            <a:r>
              <a:rPr lang="en-IE" dirty="0"/>
              <a:t> </a:t>
            </a:r>
            <a:r>
              <a:rPr lang="en-IE" dirty="0" err="1"/>
              <a:t>premiul</a:t>
            </a:r>
            <a:r>
              <a:rPr lang="en-IE" dirty="0"/>
              <a:t> </a:t>
            </a:r>
            <a:r>
              <a:rPr lang="ro-RO" dirty="0"/>
              <a:t>în </a:t>
            </a:r>
            <a:r>
              <a:rPr lang="en-IE" dirty="0"/>
              <a:t>sat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ro-RO" dirty="0"/>
              <a:t>ca </a:t>
            </a:r>
            <a:r>
              <a:rPr lang="en-IE" dirty="0" err="1"/>
              <a:t>toată</a:t>
            </a:r>
            <a:r>
              <a:rPr lang="en-IE" dirty="0"/>
              <a:t> </a:t>
            </a:r>
            <a:r>
              <a:rPr lang="en-IE" dirty="0" err="1"/>
              <a:t>lumea</a:t>
            </a:r>
            <a:r>
              <a:rPr lang="en-IE" dirty="0"/>
              <a:t> </a:t>
            </a:r>
            <a:r>
              <a:rPr lang="ro-RO" dirty="0"/>
              <a:t>să îl poată</a:t>
            </a:r>
            <a:r>
              <a:rPr lang="en-IE" dirty="0"/>
              <a:t> </a:t>
            </a:r>
            <a:r>
              <a:rPr lang="en-IE" dirty="0" err="1"/>
              <a:t>vedea</a:t>
            </a:r>
            <a:r>
              <a:rPr lang="en-IE" dirty="0"/>
              <a:t>.
AFLAȚI MAI MULTE: </a:t>
            </a:r>
            <a:r>
              <a:rPr lang="en-IE" dirty="0">
                <a:hlinkClick r:id="rId4"/>
              </a:rPr>
              <a:t>https://nef-feldheim.info/energieautarkes-dorf/</a:t>
            </a:r>
            <a:r>
              <a:rPr lang="en-IE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121884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MEDIU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7D7B0-950B-4AFE-9B5D-4127239FE743}"/>
              </a:ext>
            </a:extLst>
          </p:cNvPr>
          <p:cNvSpPr txBox="1"/>
          <p:nvPr/>
        </p:nvSpPr>
        <p:spPr>
          <a:xfrm>
            <a:off x="0" y="5671425"/>
            <a:ext cx="2532993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pic>
        <p:nvPicPr>
          <p:cNvPr id="6" name="Graphic 5" descr="Sunflower">
            <a:extLst>
              <a:ext uri="{FF2B5EF4-FFF2-40B4-BE49-F238E27FC236}">
                <a16:creationId xmlns:a16="http://schemas.microsoft.com/office/drawing/2014/main" id="{B6850BE6-83C3-4561-A697-9EC12F98D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47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F89375-E84B-4B24-BF1B-BFC3DBFE3E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r>
              <a:rPr lang="ro-RO" sz="2800" dirty="0"/>
              <a:t>Dezvoltarea</a:t>
            </a:r>
            <a:r>
              <a:rPr lang="en-IE" sz="2800" dirty="0"/>
              <a:t> </a:t>
            </a:r>
            <a:r>
              <a:rPr lang="en-IE" sz="2800" dirty="0" err="1"/>
              <a:t>voluntariatului</a:t>
            </a:r>
            <a:r>
              <a:rPr lang="en-IE" sz="2800" dirty="0"/>
              <a:t>, </a:t>
            </a:r>
            <a:r>
              <a:rPr lang="en-IE" sz="2800" dirty="0" err="1"/>
              <a:t>bunăstarea</a:t>
            </a:r>
            <a:r>
              <a:rPr lang="en-IE" sz="2800" dirty="0"/>
              <a:t> </a:t>
            </a:r>
            <a:r>
              <a:rPr lang="en-IE" sz="2800" dirty="0" err="1"/>
              <a:t>comunității</a:t>
            </a:r>
            <a:r>
              <a:rPr lang="en-IE" sz="2800" dirty="0"/>
              <a:t>, </a:t>
            </a:r>
            <a:r>
              <a:rPr lang="en-IE" sz="2800" dirty="0" err="1"/>
              <a:t>cetățenie</a:t>
            </a:r>
            <a:r>
              <a:rPr lang="en-IE" sz="2800" dirty="0"/>
              <a:t> </a:t>
            </a:r>
            <a:r>
              <a:rPr lang="en-IE" sz="2800" dirty="0" err="1"/>
              <a:t>activă</a:t>
            </a:r>
            <a:r>
              <a:rPr lang="en-IE" sz="2800" dirty="0"/>
              <a:t> 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68E29-01E4-457C-9853-1340E6AA9B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205655"/>
            <a:ext cx="11545518" cy="1098809"/>
          </a:xfrm>
        </p:spPr>
        <p:txBody>
          <a:bodyPr/>
          <a:lstStyle/>
          <a:p>
            <a:r>
              <a:rPr lang="en-IE" dirty="0"/>
              <a:t>SECȚIUNEA A TREIA: OPORTUNITĂȚI ȘI TENDINȚE ÎN DOMENIUL SUSTENABILITĂȚII SOCIALE
</a:t>
            </a:r>
          </a:p>
        </p:txBody>
      </p:sp>
      <p:pic>
        <p:nvPicPr>
          <p:cNvPr id="6" name="Picture Placeholder 5" descr="People holding sparklers">
            <a:extLst>
              <a:ext uri="{FF2B5EF4-FFF2-40B4-BE49-F238E27FC236}">
                <a16:creationId xmlns:a16="http://schemas.microsoft.com/office/drawing/2014/main" id="{6A958499-4882-4CE8-AA7A-9E91E38CCB3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66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E2A7E2-E819-4B88-8E8E-81152D70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8046" y="0"/>
            <a:ext cx="10846189" cy="69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4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898CB0-08C1-47B5-ADAB-136ACB536C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739" y="291619"/>
            <a:ext cx="5854261" cy="892529"/>
          </a:xfrm>
        </p:spPr>
        <p:txBody>
          <a:bodyPr>
            <a:noAutofit/>
          </a:bodyPr>
          <a:lstStyle/>
          <a:p>
            <a:pPr algn="l"/>
            <a:r>
              <a:rPr lang="it-IT" sz="3000" dirty="0"/>
              <a:t>Rolul comunităților locale în durabilitatea socială
</a:t>
            </a:r>
            <a:endParaRPr lang="en-IE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B2149-5C25-420A-AA57-8DA34B77FF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739" y="1333403"/>
            <a:ext cx="6579476" cy="3947440"/>
          </a:xfrm>
        </p:spPr>
        <p:txBody>
          <a:bodyPr/>
          <a:lstStyle/>
          <a:p>
            <a:pPr algn="just"/>
            <a:r>
              <a:rPr lang="en-IE" dirty="0" err="1"/>
              <a:t>Comunitățile</a:t>
            </a:r>
            <a:r>
              <a:rPr lang="en-IE" dirty="0"/>
              <a:t> locale </a:t>
            </a:r>
            <a:r>
              <a:rPr lang="en-IE" dirty="0" err="1"/>
              <a:t>creează</a:t>
            </a:r>
            <a:r>
              <a:rPr lang="en-IE" dirty="0"/>
              <a:t> </a:t>
            </a:r>
            <a:r>
              <a:rPr lang="en-IE" dirty="0" err="1"/>
              <a:t>rețele</a:t>
            </a:r>
            <a:r>
              <a:rPr lang="en-IE" dirty="0"/>
              <a:t> </a:t>
            </a:r>
            <a:r>
              <a:rPr lang="en-IE" dirty="0" err="1"/>
              <a:t>sociale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locurile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oamenii</a:t>
            </a:r>
            <a:r>
              <a:rPr lang="en-IE" dirty="0"/>
              <a:t> </a:t>
            </a:r>
            <a:r>
              <a:rPr lang="en-IE" dirty="0" err="1"/>
              <a:t>trăiesc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acționează</a:t>
            </a:r>
            <a:r>
              <a:rPr lang="en-IE" dirty="0"/>
              <a:t> ca o </a:t>
            </a:r>
            <a:r>
              <a:rPr lang="en-IE" dirty="0" err="1"/>
              <a:t>sursă</a:t>
            </a:r>
            <a:r>
              <a:rPr lang="en-IE" dirty="0"/>
              <a:t> </a:t>
            </a:r>
            <a:r>
              <a:rPr lang="en-IE" dirty="0" err="1"/>
              <a:t>vitală</a:t>
            </a:r>
            <a:r>
              <a:rPr lang="en-IE" dirty="0"/>
              <a:t> de </a:t>
            </a:r>
            <a:r>
              <a:rPr lang="en-IE" dirty="0" err="1"/>
              <a:t>sprijin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prietenie</a:t>
            </a:r>
            <a:r>
              <a:rPr lang="en-IE" dirty="0"/>
              <a:t>, </a:t>
            </a:r>
            <a:r>
              <a:rPr lang="ro-RO" dirty="0"/>
              <a:t>acestea fiind </a:t>
            </a:r>
            <a:r>
              <a:rPr lang="en-IE" dirty="0" err="1"/>
              <a:t>deosebit</a:t>
            </a:r>
            <a:r>
              <a:rPr lang="en-IE" dirty="0"/>
              <a:t> de important</a:t>
            </a:r>
            <a:r>
              <a:rPr lang="ro-RO" dirty="0"/>
              <a:t>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fața</a:t>
            </a:r>
            <a:r>
              <a:rPr lang="en-IE" dirty="0"/>
              <a:t> </a:t>
            </a:r>
            <a:r>
              <a:rPr lang="en-IE" dirty="0" err="1"/>
              <a:t>crizei</a:t>
            </a:r>
            <a:r>
              <a:rPr lang="ro-RO" dirty="0"/>
              <a:t> generate de</a:t>
            </a:r>
            <a:r>
              <a:rPr lang="en-IE" dirty="0"/>
              <a:t> Covid19. Cu </a:t>
            </a:r>
            <a:r>
              <a:rPr lang="en-IE" dirty="0" err="1"/>
              <a:t>toate</a:t>
            </a:r>
            <a:r>
              <a:rPr lang="en-IE" dirty="0"/>
              <a:t> </a:t>
            </a:r>
            <a:r>
              <a:rPr lang="en-IE" dirty="0" err="1"/>
              <a:t>acestea</a:t>
            </a:r>
            <a:r>
              <a:rPr lang="en-IE" dirty="0"/>
              <a:t>,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ultimii</a:t>
            </a:r>
            <a:r>
              <a:rPr lang="en-IE" dirty="0"/>
              <a:t> 20 de ani, </a:t>
            </a:r>
            <a:r>
              <a:rPr lang="en-IE" dirty="0" err="1"/>
              <a:t>comunitățile</a:t>
            </a:r>
            <a:r>
              <a:rPr lang="en-IE" dirty="0"/>
              <a:t> locale </a:t>
            </a:r>
            <a:r>
              <a:rPr lang="ro-RO" dirty="0"/>
              <a:t>și-au </a:t>
            </a:r>
            <a:r>
              <a:rPr lang="en-IE" dirty="0" err="1"/>
              <a:t>modificat</a:t>
            </a:r>
            <a:r>
              <a:rPr lang="en-IE" dirty="0"/>
              <a:t> </a:t>
            </a:r>
            <a:r>
              <a:rPr lang="en-IE" dirty="0" err="1"/>
              <a:t>modul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lucr</a:t>
            </a:r>
            <a:r>
              <a:rPr lang="ro-RO" dirty="0" err="1"/>
              <a:t>ează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,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unele</a:t>
            </a:r>
            <a:r>
              <a:rPr lang="en-IE" dirty="0"/>
              <a:t> </a:t>
            </a:r>
            <a:r>
              <a:rPr lang="en-IE" dirty="0" err="1"/>
              <a:t>cazuri</a:t>
            </a:r>
            <a:r>
              <a:rPr lang="en-IE" dirty="0"/>
              <a:t>, </a:t>
            </a:r>
            <a:r>
              <a:rPr lang="ro-RO" dirty="0"/>
              <a:t>și-au</a:t>
            </a:r>
            <a:r>
              <a:rPr lang="en-IE" dirty="0"/>
              <a:t> </a:t>
            </a:r>
            <a:r>
              <a:rPr lang="en-IE" dirty="0" err="1"/>
              <a:t>redu</a:t>
            </a:r>
            <a:r>
              <a:rPr lang="ro-RO" dirty="0"/>
              <a:t>s</a:t>
            </a:r>
            <a:r>
              <a:rPr lang="en-IE" dirty="0"/>
              <a:t> </a:t>
            </a:r>
            <a:r>
              <a:rPr lang="en-IE" dirty="0" err="1"/>
              <a:t>serviciil</a:t>
            </a:r>
            <a:r>
              <a:rPr lang="ro-RO" dirty="0"/>
              <a:t>e</a:t>
            </a:r>
            <a:r>
              <a:rPr lang="en-IE" dirty="0"/>
              <a:t> locale </a:t>
            </a:r>
            <a:r>
              <a:rPr lang="ro-RO" dirty="0"/>
              <a:t>inclusiv în</a:t>
            </a:r>
            <a:r>
              <a:rPr lang="en-IE" dirty="0"/>
              <a:t> </a:t>
            </a:r>
            <a:r>
              <a:rPr lang="en-IE" dirty="0" err="1"/>
              <a:t>perioada</a:t>
            </a:r>
            <a:r>
              <a:rPr lang="en-IE" dirty="0"/>
              <a:t> </a:t>
            </a:r>
            <a:r>
              <a:rPr lang="en-IE" dirty="0" err="1"/>
              <a:t>recentă</a:t>
            </a:r>
            <a:r>
              <a:rPr lang="en-IE" dirty="0"/>
              <a:t> de </a:t>
            </a:r>
            <a:r>
              <a:rPr lang="en-IE" dirty="0" err="1"/>
              <a:t>austeritate</a:t>
            </a:r>
            <a:r>
              <a:rPr lang="en-IE" dirty="0"/>
              <a:t>. </a:t>
            </a:r>
            <a:r>
              <a:rPr lang="ro-RO" dirty="0"/>
              <a:t>De asemenea</a:t>
            </a:r>
            <a:r>
              <a:rPr lang="en-IE" dirty="0"/>
              <a:t>, </a:t>
            </a:r>
            <a:r>
              <a:rPr lang="en-IE" dirty="0" err="1"/>
              <a:t>există</a:t>
            </a:r>
            <a:r>
              <a:rPr lang="en-IE" dirty="0"/>
              <a:t> </a:t>
            </a:r>
            <a:r>
              <a:rPr lang="en-IE" dirty="0" err="1"/>
              <a:t>multe</a:t>
            </a:r>
            <a:r>
              <a:rPr lang="en-IE" dirty="0"/>
              <a:t> </a:t>
            </a:r>
            <a:r>
              <a:rPr lang="en-IE" dirty="0" err="1"/>
              <a:t>probleme</a:t>
            </a:r>
            <a:r>
              <a:rPr lang="en-IE" dirty="0"/>
              <a:t> </a:t>
            </a:r>
            <a:r>
              <a:rPr lang="en-IE" dirty="0" err="1"/>
              <a:t>sociale</a:t>
            </a:r>
            <a:r>
              <a:rPr lang="en-IE" dirty="0"/>
              <a:t> </a:t>
            </a:r>
            <a:r>
              <a:rPr lang="en-IE" dirty="0" err="1"/>
              <a:t>comune</a:t>
            </a:r>
            <a:r>
              <a:rPr lang="en-IE" dirty="0"/>
              <a:t> care </a:t>
            </a:r>
            <a:r>
              <a:rPr lang="en-IE" dirty="0" err="1"/>
              <a:t>afectează</a:t>
            </a:r>
            <a:r>
              <a:rPr lang="en-IE" dirty="0"/>
              <a:t> </a:t>
            </a:r>
            <a:r>
              <a:rPr lang="en-IE" dirty="0" err="1"/>
              <a:t>comunitățile</a:t>
            </a:r>
            <a:r>
              <a:rPr lang="en-IE" dirty="0"/>
              <a:t>. </a:t>
            </a:r>
            <a:r>
              <a:rPr lang="en-IE" dirty="0" err="1"/>
              <a:t>Unele</a:t>
            </a:r>
            <a:r>
              <a:rPr lang="en-IE" dirty="0"/>
              <a:t>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acestea</a:t>
            </a:r>
            <a:r>
              <a:rPr lang="en-IE" dirty="0"/>
              <a:t> sunt:
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CDCE1-A102-4EA2-9C96-14977406948F}"/>
              </a:ext>
            </a:extLst>
          </p:cNvPr>
          <p:cNvSpPr txBox="1"/>
          <p:nvPr/>
        </p:nvSpPr>
        <p:spPr>
          <a:xfrm>
            <a:off x="2084342" y="4686643"/>
            <a:ext cx="5465380" cy="132538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Izolare socială
Singurătate
Comportamen</a:t>
            </a:r>
            <a:r>
              <a:rPr lang="ro-RO" sz="2000" dirty="0">
                <a:solidFill>
                  <a:schemeClr val="bg1"/>
                </a:solidFill>
              </a:rPr>
              <a:t>t </a:t>
            </a:r>
            <a:r>
              <a:rPr lang="it-IT" sz="2000" dirty="0">
                <a:solidFill>
                  <a:schemeClr val="bg1"/>
                </a:solidFill>
              </a:rPr>
              <a:t>antisocia</a:t>
            </a:r>
            <a:r>
              <a:rPr lang="ro-RO" sz="2000" dirty="0">
                <a:solidFill>
                  <a:schemeClr val="bg1"/>
                </a:solidFill>
              </a:rPr>
              <a:t>l</a:t>
            </a:r>
            <a:r>
              <a:rPr lang="it-IT" sz="2000" dirty="0">
                <a:solidFill>
                  <a:schemeClr val="bg1"/>
                </a:solidFill>
              </a:rPr>
              <a:t>
Sănătate precară
Sărăci</a:t>
            </a:r>
            <a:r>
              <a:rPr lang="ro-RO" sz="2000" dirty="0">
                <a:solidFill>
                  <a:schemeClr val="bg1"/>
                </a:solidFill>
              </a:rPr>
              <a:t>e</a:t>
            </a:r>
            <a:r>
              <a:rPr lang="it-IT" sz="2000" dirty="0">
                <a:solidFill>
                  <a:schemeClr val="bg1"/>
                </a:solidFill>
              </a:rPr>
              <a:t>
</a:t>
            </a:r>
            <a:r>
              <a:rPr lang="ro-RO" sz="2000" dirty="0">
                <a:solidFill>
                  <a:schemeClr val="bg1"/>
                </a:solidFill>
              </a:rPr>
              <a:t>Discriminare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FC114-AB11-4EA7-AD50-96BAC941C4A2}"/>
              </a:ext>
            </a:extLst>
          </p:cNvPr>
          <p:cNvSpPr txBox="1"/>
          <p:nvPr/>
        </p:nvSpPr>
        <p:spPr>
          <a:xfrm>
            <a:off x="557048" y="5992612"/>
            <a:ext cx="89022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dirty="0" err="1">
                <a:solidFill>
                  <a:schemeClr val="bg1"/>
                </a:solidFill>
              </a:rPr>
              <a:t>În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această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secțiune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vom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analiza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unele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oportunități</a:t>
            </a:r>
            <a:r>
              <a:rPr lang="en-IE" sz="2200" dirty="0">
                <a:solidFill>
                  <a:schemeClr val="bg1"/>
                </a:solidFill>
              </a:rPr>
              <a:t>, </a:t>
            </a:r>
            <a:r>
              <a:rPr lang="en-IE" sz="2200" dirty="0" err="1">
                <a:solidFill>
                  <a:schemeClr val="bg1"/>
                </a:solidFill>
              </a:rPr>
              <a:t>tendințe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și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studii</a:t>
            </a:r>
            <a:r>
              <a:rPr lang="en-IE" sz="2200" dirty="0">
                <a:solidFill>
                  <a:schemeClr val="bg1"/>
                </a:solidFill>
              </a:rPr>
              <a:t> de </a:t>
            </a:r>
            <a:r>
              <a:rPr lang="en-IE" sz="2200" dirty="0" err="1">
                <a:solidFill>
                  <a:schemeClr val="bg1"/>
                </a:solidFill>
              </a:rPr>
              <a:t>caz</a:t>
            </a:r>
            <a:r>
              <a:rPr lang="en-IE" sz="2200" dirty="0">
                <a:solidFill>
                  <a:schemeClr val="bg1"/>
                </a:solidFill>
              </a:rPr>
              <a:t> ale </a:t>
            </a:r>
            <a:r>
              <a:rPr lang="en-IE" sz="2200" dirty="0" err="1">
                <a:solidFill>
                  <a:schemeClr val="bg1"/>
                </a:solidFill>
              </a:rPr>
              <a:t>comunităților</a:t>
            </a:r>
            <a:r>
              <a:rPr lang="en-IE" sz="2200" dirty="0">
                <a:solidFill>
                  <a:schemeClr val="bg1"/>
                </a:solidFill>
              </a:rPr>
              <a:t> care </a:t>
            </a:r>
            <a:r>
              <a:rPr lang="en-IE" sz="2200" dirty="0" err="1">
                <a:solidFill>
                  <a:schemeClr val="bg1"/>
                </a:solidFill>
              </a:rPr>
              <a:t>lucrează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pentru</a:t>
            </a:r>
            <a:r>
              <a:rPr lang="en-IE" sz="2200" dirty="0">
                <a:solidFill>
                  <a:schemeClr val="bg1"/>
                </a:solidFill>
              </a:rPr>
              <a:t> a </a:t>
            </a:r>
            <a:r>
              <a:rPr lang="en-IE" sz="2200" dirty="0" err="1">
                <a:solidFill>
                  <a:schemeClr val="bg1"/>
                </a:solidFill>
              </a:rPr>
              <a:t>remedia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aceste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probleme</a:t>
            </a:r>
            <a:r>
              <a:rPr lang="en-IE" sz="2400" dirty="0">
                <a:solidFill>
                  <a:schemeClr val="bg1"/>
                </a:solidFill>
              </a:rPr>
              <a:t>
</a:t>
            </a:r>
          </a:p>
        </p:txBody>
      </p:sp>
      <p:pic>
        <p:nvPicPr>
          <p:cNvPr id="13" name="Picture Placeholder 12" descr="Enthusiastic female runners celebrating finish">
            <a:extLst>
              <a:ext uri="{FF2B5EF4-FFF2-40B4-BE49-F238E27FC236}">
                <a16:creationId xmlns:a16="http://schemas.microsoft.com/office/drawing/2014/main" id="{E5A25E4F-4DBF-465A-B43C-FC75E5414C3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3595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Neighbours National Survey Infographic">
            <a:hlinkClick r:id="" action="ppaction://media"/>
            <a:extLst>
              <a:ext uri="{FF2B5EF4-FFF2-40B4-BE49-F238E27FC236}">
                <a16:creationId xmlns:a16="http://schemas.microsoft.com/office/drawing/2014/main" id="{2D013328-E646-4541-997D-F19CDBB262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8140" y="104506"/>
            <a:ext cx="9495720" cy="5341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F48C7-A2CE-4D64-AC6B-398A6699BCE1}"/>
              </a:ext>
            </a:extLst>
          </p:cNvPr>
          <p:cNvSpPr txBox="1"/>
          <p:nvPr/>
        </p:nvSpPr>
        <p:spPr>
          <a:xfrm>
            <a:off x="0" y="5553165"/>
            <a:ext cx="12192000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EDEN Project din </a:t>
            </a:r>
            <a:r>
              <a:rPr lang="en-IE" sz="2400" dirty="0" err="1">
                <a:solidFill>
                  <a:schemeClr val="bg1"/>
                </a:solidFill>
              </a:rPr>
              <a:t>Marea</a:t>
            </a:r>
            <a:r>
              <a:rPr lang="en-IE" sz="2400" dirty="0">
                <a:solidFill>
                  <a:schemeClr val="bg1"/>
                </a:solidFill>
              </a:rPr>
              <a:t> Britanie a </a:t>
            </a:r>
            <a:r>
              <a:rPr lang="en-IE" sz="2400" dirty="0" err="1">
                <a:solidFill>
                  <a:schemeClr val="bg1"/>
                </a:solidFill>
              </a:rPr>
              <a:t>realizat</a:t>
            </a:r>
            <a:r>
              <a:rPr lang="en-IE" sz="2400" dirty="0">
                <a:solidFill>
                  <a:schemeClr val="bg1"/>
                </a:solidFill>
              </a:rPr>
              <a:t> un </a:t>
            </a:r>
            <a:r>
              <a:rPr lang="en-IE" sz="2400" dirty="0" err="1">
                <a:solidFill>
                  <a:schemeClr val="bg1"/>
                </a:solidFill>
              </a:rPr>
              <a:t>sondaj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2019, </a:t>
            </a:r>
            <a:r>
              <a:rPr lang="en-IE" sz="2400" dirty="0" err="1">
                <a:solidFill>
                  <a:schemeClr val="bg1"/>
                </a:solidFill>
              </a:rPr>
              <a:t>iar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rezultatele</a:t>
            </a:r>
            <a:r>
              <a:rPr lang="en-IE" sz="2400" dirty="0">
                <a:solidFill>
                  <a:schemeClr val="bg1"/>
                </a:solidFill>
              </a:rPr>
              <a:t> au </a:t>
            </a:r>
            <a:r>
              <a:rPr lang="en-IE" sz="2400" dirty="0" err="1">
                <a:solidFill>
                  <a:schemeClr val="bg1"/>
                </a:solidFill>
              </a:rPr>
              <a:t>fost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interesante</a:t>
            </a:r>
            <a:r>
              <a:rPr lang="en-IE" sz="2400" dirty="0">
                <a:solidFill>
                  <a:schemeClr val="bg1"/>
                </a:solidFill>
              </a:rPr>
              <a:t>.. O </a:t>
            </a:r>
            <a:r>
              <a:rPr lang="en-IE" sz="2400" dirty="0" err="1">
                <a:solidFill>
                  <a:schemeClr val="bg1"/>
                </a:solidFill>
              </a:rPr>
              <a:t>cifră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fost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trei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sferturi</a:t>
            </a:r>
            <a:r>
              <a:rPr lang="en-IE" sz="2400" dirty="0">
                <a:solidFill>
                  <a:schemeClr val="bg1"/>
                </a:solidFill>
              </a:rPr>
              <a:t> (72%) a </a:t>
            </a:r>
            <a:r>
              <a:rPr lang="en-IE" sz="2400" dirty="0" err="1">
                <a:solidFill>
                  <a:schemeClr val="bg1"/>
                </a:solidFill>
              </a:rPr>
              <a:t>populației</a:t>
            </a:r>
            <a:r>
              <a:rPr lang="en-IE" sz="2400" dirty="0">
                <a:solidFill>
                  <a:schemeClr val="bg1"/>
                </a:solidFill>
              </a:rPr>
              <a:t> nu </a:t>
            </a:r>
            <a:r>
              <a:rPr lang="en-IE" sz="2400" dirty="0" err="1">
                <a:solidFill>
                  <a:schemeClr val="bg1"/>
                </a:solidFill>
              </a:rPr>
              <a:t>simt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cunosc</a:t>
            </a:r>
            <a:r>
              <a:rPr lang="en-IE" sz="2400" dirty="0">
                <a:solidFill>
                  <a:schemeClr val="bg1"/>
                </a:solidFill>
              </a:rPr>
              <a:t> bine </a:t>
            </a:r>
            <a:r>
              <a:rPr lang="en-IE" sz="2400" dirty="0" err="1">
                <a:solidFill>
                  <a:schemeClr val="bg1"/>
                </a:solidFill>
              </a:rPr>
              <a:t>vecinii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ro-RO" sz="2400" dirty="0">
                <a:solidFill>
                  <a:schemeClr val="bg1"/>
                </a:solidFill>
              </a:rPr>
              <a:t>Urmăriți </a:t>
            </a:r>
            <a:r>
              <a:rPr lang="en-IE" sz="2400" dirty="0">
                <a:solidFill>
                  <a:schemeClr val="bg1"/>
                </a:solidFill>
              </a:rPr>
              <a:t>video</a:t>
            </a:r>
            <a:r>
              <a:rPr lang="ro-RO" sz="2400" dirty="0">
                <a:solidFill>
                  <a:schemeClr val="bg1"/>
                </a:solidFill>
              </a:rPr>
              <a:t>clipul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afla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mai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multe</a:t>
            </a:r>
            <a:r>
              <a:rPr lang="en-IE" sz="2400" dirty="0">
                <a:solidFill>
                  <a:schemeClr val="bg1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9729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 up of a person&#10;&#10;Description automatically generated">
            <a:extLst>
              <a:ext uri="{FF2B5EF4-FFF2-40B4-BE49-F238E27FC236}">
                <a16:creationId xmlns:a16="http://schemas.microsoft.com/office/drawing/2014/main" id="{9A8035F9-8749-4455-8240-6CB8A572C58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9D6DE-3728-491F-BEE5-F9819532A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169" y="587830"/>
            <a:ext cx="6483707" cy="844372"/>
          </a:xfrm>
          <a:solidFill>
            <a:srgbClr val="7F4182"/>
          </a:solidFill>
        </p:spPr>
        <p:txBody>
          <a:bodyPr>
            <a:noAutofit/>
          </a:bodyPr>
          <a:lstStyle/>
          <a:p>
            <a:r>
              <a:rPr lang="it-IT" sz="3400" dirty="0">
                <a:solidFill>
                  <a:schemeClr val="bg1"/>
                </a:solidFill>
              </a:rPr>
              <a:t>Noi cauze ale izolării sociale
</a:t>
            </a:r>
            <a:endParaRPr lang="en-IE" sz="34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79297-DCB4-4AE4-B865-01527AFD15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170" y="1603098"/>
            <a:ext cx="6718687" cy="3975101"/>
          </a:xfrm>
        </p:spPr>
        <p:txBody>
          <a:bodyPr/>
          <a:lstStyle/>
          <a:p>
            <a:r>
              <a:rPr lang="ro-RO" dirty="0"/>
              <a:t>Anul </a:t>
            </a:r>
            <a:r>
              <a:rPr lang="en-IE" dirty="0"/>
              <a:t>2020 a </a:t>
            </a:r>
            <a:r>
              <a:rPr lang="en-IE" dirty="0" err="1"/>
              <a:t>amplificat</a:t>
            </a:r>
            <a:r>
              <a:rPr lang="en-IE" dirty="0"/>
              <a:t> </a:t>
            </a:r>
            <a:r>
              <a:rPr lang="en-IE" dirty="0" err="1"/>
              <a:t>sentimentele</a:t>
            </a:r>
            <a:r>
              <a:rPr lang="en-IE" dirty="0"/>
              <a:t> de </a:t>
            </a:r>
            <a:r>
              <a:rPr lang="en-IE" dirty="0" err="1"/>
              <a:t>singurătate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izolare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cadrul</a:t>
            </a:r>
            <a:r>
              <a:rPr lang="en-IE" dirty="0"/>
              <a:t> </a:t>
            </a:r>
            <a:r>
              <a:rPr lang="en-IE" dirty="0" err="1"/>
              <a:t>comunităților</a:t>
            </a:r>
            <a:r>
              <a:rPr lang="en-IE" dirty="0"/>
              <a:t>. </a:t>
            </a:r>
            <a:r>
              <a:rPr lang="ro-RO" dirty="0"/>
              <a:t>C</a:t>
            </a:r>
            <a:r>
              <a:rPr lang="en-IE" dirty="0" err="1"/>
              <a:t>arantin</a:t>
            </a:r>
            <a:r>
              <a:rPr lang="ro-RO" dirty="0"/>
              <a:t>a</a:t>
            </a:r>
            <a:r>
              <a:rPr lang="en-IE" dirty="0"/>
              <a:t>, </a:t>
            </a:r>
            <a:r>
              <a:rPr lang="en-IE" dirty="0" err="1"/>
              <a:t>distanțare</a:t>
            </a:r>
            <a:r>
              <a:rPr lang="ro-RO" dirty="0"/>
              <a:t>a</a:t>
            </a:r>
            <a:r>
              <a:rPr lang="en-IE" dirty="0"/>
              <a:t> </a:t>
            </a:r>
            <a:r>
              <a:rPr lang="en-IE" dirty="0" err="1"/>
              <a:t>socială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acoperir</a:t>
            </a:r>
            <a:r>
              <a:rPr lang="ro-RO" dirty="0"/>
              <a:t>ea</a:t>
            </a:r>
            <a:r>
              <a:rPr lang="en-IE" dirty="0"/>
              <a:t> f</a:t>
            </a:r>
            <a:r>
              <a:rPr lang="ro-RO" dirty="0" err="1"/>
              <a:t>eței</a:t>
            </a:r>
            <a:r>
              <a:rPr lang="en-IE" dirty="0"/>
              <a:t> au </a:t>
            </a:r>
            <a:r>
              <a:rPr lang="en-IE" dirty="0" err="1"/>
              <a:t>afectat</a:t>
            </a:r>
            <a:r>
              <a:rPr lang="en-IE" dirty="0"/>
              <a:t> </a:t>
            </a:r>
            <a:r>
              <a:rPr lang="en-IE" dirty="0" err="1"/>
              <a:t>modul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comunicăm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au </a:t>
            </a:r>
            <a:r>
              <a:rPr lang="en-IE" dirty="0" err="1"/>
              <a:t>amplificat</a:t>
            </a:r>
            <a:r>
              <a:rPr lang="en-IE" dirty="0"/>
              <a:t> </a:t>
            </a:r>
            <a:r>
              <a:rPr lang="en-IE" dirty="0" err="1"/>
              <a:t>sentimentul</a:t>
            </a:r>
            <a:r>
              <a:rPr lang="en-IE" dirty="0"/>
              <a:t> de </a:t>
            </a:r>
            <a:r>
              <a:rPr lang="en-IE" dirty="0" err="1"/>
              <a:t>singurătate</a:t>
            </a:r>
            <a:r>
              <a:rPr lang="en-IE" dirty="0"/>
              <a:t>, </a:t>
            </a:r>
            <a:r>
              <a:rPr lang="en-IE" dirty="0" err="1"/>
              <a:t>izolare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deconectare</a:t>
            </a:r>
            <a:r>
              <a:rPr lang="en-IE" dirty="0"/>
              <a:t>.
</a:t>
            </a:r>
            <a:r>
              <a:rPr lang="en-IE" dirty="0" err="1"/>
              <a:t>Chiar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trecerea</a:t>
            </a:r>
            <a:r>
              <a:rPr lang="en-IE" dirty="0"/>
              <a:t> </a:t>
            </a:r>
            <a:r>
              <a:rPr lang="en-IE" dirty="0" err="1"/>
              <a:t>spre</a:t>
            </a:r>
            <a:r>
              <a:rPr lang="en-IE" dirty="0"/>
              <a:t> </a:t>
            </a:r>
            <a:r>
              <a:rPr lang="en-IE" dirty="0" err="1"/>
              <a:t>lucru</a:t>
            </a:r>
            <a:r>
              <a:rPr lang="en-IE" dirty="0"/>
              <a:t> de la </a:t>
            </a:r>
            <a:r>
              <a:rPr lang="en-IE" dirty="0" err="1"/>
              <a:t>domiciliu</a:t>
            </a:r>
            <a:r>
              <a:rPr lang="en-IE" dirty="0"/>
              <a:t>, care a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en-IE" dirty="0" err="1"/>
              <a:t>eliberator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mulți</a:t>
            </a:r>
            <a:r>
              <a:rPr lang="en-IE" dirty="0"/>
              <a:t> </a:t>
            </a:r>
            <a:r>
              <a:rPr lang="en-IE" dirty="0" err="1"/>
              <a:t>oameni</a:t>
            </a:r>
            <a:r>
              <a:rPr lang="en-IE" dirty="0"/>
              <a:t>, </a:t>
            </a:r>
            <a:r>
              <a:rPr lang="en-IE" dirty="0" err="1"/>
              <a:t>este</a:t>
            </a:r>
            <a:r>
              <a:rPr lang="en-IE" dirty="0"/>
              <a:t>, </a:t>
            </a:r>
            <a:r>
              <a:rPr lang="en-IE" dirty="0" err="1"/>
              <a:t>fără</a:t>
            </a:r>
            <a:r>
              <a:rPr lang="en-IE" dirty="0"/>
              <a:t> </a:t>
            </a:r>
            <a:r>
              <a:rPr lang="en-IE" dirty="0" err="1"/>
              <a:t>îndoială</a:t>
            </a:r>
            <a:r>
              <a:rPr lang="en-IE" dirty="0"/>
              <a:t>, </a:t>
            </a:r>
            <a:r>
              <a:rPr lang="ro-RO" dirty="0"/>
              <a:t>o provocare</a:t>
            </a:r>
            <a:r>
              <a:rPr lang="en-IE" dirty="0"/>
              <a:t>. </a:t>
            </a:r>
            <a:r>
              <a:rPr lang="en-IE" dirty="0" err="1"/>
              <a:t>Singurătatea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adesea</a:t>
            </a:r>
            <a:r>
              <a:rPr lang="en-IE" dirty="0"/>
              <a:t> </a:t>
            </a:r>
            <a:r>
              <a:rPr lang="en-IE" dirty="0" err="1"/>
              <a:t>legată</a:t>
            </a:r>
            <a:r>
              <a:rPr lang="en-IE" dirty="0"/>
              <a:t> de </a:t>
            </a:r>
            <a:r>
              <a:rPr lang="en-IE" dirty="0" err="1"/>
              <a:t>muncă</a:t>
            </a:r>
            <a:r>
              <a:rPr lang="en-IE" dirty="0"/>
              <a:t> - de la ore lungi de </a:t>
            </a:r>
            <a:r>
              <a:rPr lang="en-IE" dirty="0" err="1"/>
              <a:t>lucru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medii</a:t>
            </a:r>
            <a:r>
              <a:rPr lang="en-IE" dirty="0"/>
              <a:t> </a:t>
            </a:r>
            <a:r>
              <a:rPr lang="en-IE" dirty="0" err="1"/>
              <a:t>extrem</a:t>
            </a:r>
            <a:r>
              <a:rPr lang="en-IE" dirty="0"/>
              <a:t> de competitive, la </a:t>
            </a:r>
            <a:r>
              <a:rPr lang="en-IE" dirty="0" err="1"/>
              <a:t>presiuni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anxietăți</a:t>
            </a:r>
            <a:r>
              <a:rPr lang="en-IE" dirty="0"/>
              <a:t> </a:t>
            </a:r>
            <a:r>
              <a:rPr lang="en-IE" dirty="0" err="1"/>
              <a:t>externe</a:t>
            </a:r>
            <a:r>
              <a:rPr lang="en-IE" dirty="0"/>
              <a:t>.
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4C5F4-38F3-4909-8655-30DB20713161}"/>
              </a:ext>
            </a:extLst>
          </p:cNvPr>
          <p:cNvSpPr txBox="1"/>
          <p:nvPr/>
        </p:nvSpPr>
        <p:spPr>
          <a:xfrm>
            <a:off x="0" y="119744"/>
            <a:ext cx="2406869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chemeClr val="bg1"/>
                </a:solidFill>
              </a:rPr>
              <a:t>PROVOCĂRI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34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69836"/>
            <a:ext cx="7407087" cy="993218"/>
          </a:xfrm>
          <a:solidFill>
            <a:srgbClr val="7F4182"/>
          </a:solidFill>
        </p:spPr>
        <p:txBody>
          <a:bodyPr>
            <a:normAutofit fontScale="62500" lnSpcReduction="20000"/>
          </a:bodyPr>
          <a:lstStyle/>
          <a:p>
            <a:r>
              <a:rPr lang="it-IT" dirty="0">
                <a:solidFill>
                  <a:schemeClr val="bg1"/>
                </a:solidFill>
              </a:rPr>
              <a:t>COVID19 – crearea de noi modalități de conectare socială
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3" y="1565324"/>
            <a:ext cx="7147036" cy="3975101"/>
          </a:xfrm>
        </p:spPr>
        <p:txBody>
          <a:bodyPr/>
          <a:lstStyle/>
          <a:p>
            <a:r>
              <a:rPr lang="ro-RO" dirty="0"/>
              <a:t>P</a:t>
            </a:r>
            <a:r>
              <a:rPr lang="en-IE" dirty="0" err="1"/>
              <a:t>ot</a:t>
            </a:r>
            <a:r>
              <a:rPr lang="en-IE" dirty="0"/>
              <a:t> co</a:t>
            </a:r>
            <a:r>
              <a:rPr lang="ro-RO" dirty="0" err="1"/>
              <a:t>munica</a:t>
            </a:r>
            <a:r>
              <a:rPr lang="en-IE" dirty="0"/>
              <a:t> </a:t>
            </a:r>
            <a:r>
              <a:rPr lang="en-IE" dirty="0" err="1"/>
              <a:t>oamenii</a:t>
            </a:r>
            <a:r>
              <a:rPr lang="en-IE" dirty="0"/>
              <a:t> </a:t>
            </a:r>
            <a:r>
              <a:rPr lang="en-IE" dirty="0" err="1"/>
              <a:t>atunci</a:t>
            </a:r>
            <a:r>
              <a:rPr lang="en-IE" dirty="0"/>
              <a:t> </a:t>
            </a:r>
            <a:r>
              <a:rPr lang="en-IE" dirty="0" err="1"/>
              <a:t>când</a:t>
            </a:r>
            <a:r>
              <a:rPr lang="en-IE" dirty="0"/>
              <a:t> </a:t>
            </a:r>
            <a:r>
              <a:rPr lang="ro-RO" dirty="0"/>
              <a:t>se</a:t>
            </a:r>
            <a:r>
              <a:rPr lang="en-IE" dirty="0"/>
              <a:t> </a:t>
            </a:r>
            <a:r>
              <a:rPr lang="en-IE" dirty="0" err="1"/>
              <a:t>afl</a:t>
            </a:r>
            <a:r>
              <a:rPr lang="ro-RO" dirty="0"/>
              <a:t>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izolare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trebuie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păstr</a:t>
            </a:r>
            <a:r>
              <a:rPr lang="ro-RO" dirty="0" err="1"/>
              <a:t>eze</a:t>
            </a:r>
            <a:r>
              <a:rPr lang="en-IE" dirty="0"/>
              <a:t> </a:t>
            </a:r>
            <a:r>
              <a:rPr lang="en-IE" dirty="0" err="1"/>
              <a:t>distanța</a:t>
            </a:r>
            <a:r>
              <a:rPr lang="en-IE" dirty="0"/>
              <a:t>? </a:t>
            </a:r>
            <a:r>
              <a:rPr lang="en-IE" dirty="0" err="1"/>
              <a:t>Acum</a:t>
            </a:r>
            <a:r>
              <a:rPr lang="en-IE" dirty="0"/>
              <a:t> </a:t>
            </a:r>
            <a:r>
              <a:rPr lang="en-IE" dirty="0" err="1"/>
              <a:t>câteva</a:t>
            </a:r>
            <a:r>
              <a:rPr lang="en-IE" dirty="0"/>
              <a:t> </a:t>
            </a:r>
            <a:r>
              <a:rPr lang="en-IE" dirty="0" err="1"/>
              <a:t>luni</a:t>
            </a:r>
            <a:r>
              <a:rPr lang="en-IE" dirty="0"/>
              <a:t> nu </a:t>
            </a:r>
            <a:r>
              <a:rPr lang="en-IE" dirty="0" err="1"/>
              <a:t>știam</a:t>
            </a:r>
            <a:r>
              <a:rPr lang="en-IE" dirty="0"/>
              <a:t> </a:t>
            </a:r>
            <a:r>
              <a:rPr lang="en-IE" dirty="0" err="1"/>
              <a:t>răspunsul</a:t>
            </a:r>
            <a:r>
              <a:rPr lang="en-IE" dirty="0"/>
              <a:t> </a:t>
            </a:r>
            <a:r>
              <a:rPr lang="ro-RO" dirty="0"/>
              <a:t>acest</a:t>
            </a:r>
            <a:r>
              <a:rPr lang="en-IE" dirty="0"/>
              <a:t>a, </a:t>
            </a:r>
            <a:r>
              <a:rPr lang="en-IE" dirty="0" err="1"/>
              <a:t>dar</a:t>
            </a:r>
            <a:r>
              <a:rPr lang="en-IE" dirty="0"/>
              <a:t> </a:t>
            </a:r>
            <a:r>
              <a:rPr lang="en-IE" dirty="0" err="1"/>
              <a:t>acum</a:t>
            </a:r>
            <a:r>
              <a:rPr lang="en-IE" dirty="0"/>
              <a:t> </a:t>
            </a:r>
            <a:r>
              <a:rPr lang="en-IE" dirty="0" err="1"/>
              <a:t>știm</a:t>
            </a:r>
            <a:r>
              <a:rPr lang="en-IE" dirty="0"/>
              <a:t>... </a:t>
            </a:r>
            <a:r>
              <a:rPr lang="en-IE" dirty="0" err="1"/>
              <a:t>în</a:t>
            </a:r>
            <a:r>
              <a:rPr lang="en-IE" dirty="0"/>
              <a:t> Italia </a:t>
            </a:r>
            <a:r>
              <a:rPr lang="en-IE" dirty="0" err="1"/>
              <a:t>comunitățile</a:t>
            </a:r>
            <a:r>
              <a:rPr lang="en-IE" dirty="0"/>
              <a:t> </a:t>
            </a:r>
            <a:r>
              <a:rPr lang="ro-RO" dirty="0"/>
              <a:t>și-au </a:t>
            </a:r>
            <a:r>
              <a:rPr lang="en-IE" dirty="0" err="1"/>
              <a:t>deschis</a:t>
            </a:r>
            <a:r>
              <a:rPr lang="en-IE" dirty="0"/>
              <a:t> </a:t>
            </a:r>
            <a:r>
              <a:rPr lang="en-IE" dirty="0" err="1"/>
              <a:t>ferestrele</a:t>
            </a:r>
            <a:r>
              <a:rPr lang="ro-RO" dirty="0"/>
              <a:t> și </a:t>
            </a:r>
            <a:r>
              <a:rPr lang="en-IE" dirty="0"/>
              <a:t>a</a:t>
            </a:r>
            <a:r>
              <a:rPr lang="ro-RO" dirty="0"/>
              <a:t>u </a:t>
            </a:r>
            <a:r>
              <a:rPr lang="en-IE" dirty="0" err="1"/>
              <a:t>cântat</a:t>
            </a:r>
            <a:r>
              <a:rPr lang="en-IE" dirty="0"/>
              <a:t> </a:t>
            </a:r>
            <a:r>
              <a:rPr lang="en-IE" dirty="0" err="1"/>
              <a:t>împreună</a:t>
            </a:r>
            <a:r>
              <a:rPr lang="en-IE" dirty="0"/>
              <a:t>. </a:t>
            </a:r>
            <a:r>
              <a:rPr lang="en-IE" dirty="0" err="1"/>
              <a:t>În</a:t>
            </a:r>
            <a:r>
              <a:rPr lang="en-IE" dirty="0"/>
              <a:t> Stockport (</a:t>
            </a:r>
            <a:r>
              <a:rPr lang="en-IE" dirty="0" err="1"/>
              <a:t>Marea</a:t>
            </a:r>
            <a:r>
              <a:rPr lang="en-IE" dirty="0"/>
              <a:t> Britanie), </a:t>
            </a:r>
            <a:r>
              <a:rPr lang="en-IE" dirty="0" err="1"/>
              <a:t>doi</a:t>
            </a:r>
            <a:r>
              <a:rPr lang="en-IE" dirty="0"/>
              <a:t> </a:t>
            </a:r>
            <a:r>
              <a:rPr lang="en-IE" dirty="0" err="1"/>
              <a:t>bărbați</a:t>
            </a:r>
            <a:r>
              <a:rPr lang="en-IE" dirty="0"/>
              <a:t> </a:t>
            </a:r>
            <a:r>
              <a:rPr lang="en-IE" dirty="0" err="1"/>
              <a:t>îmbrăcați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Spiderman au </a:t>
            </a:r>
            <a:r>
              <a:rPr lang="en-IE" dirty="0" err="1"/>
              <a:t>petrecut</a:t>
            </a:r>
            <a:r>
              <a:rPr lang="en-IE" dirty="0"/>
              <a:t> o </a:t>
            </a:r>
            <a:r>
              <a:rPr lang="en-IE" dirty="0" err="1"/>
              <a:t>oră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fiecare</a:t>
            </a:r>
            <a:r>
              <a:rPr lang="en-IE" dirty="0"/>
              <a:t> </a:t>
            </a:r>
            <a:r>
              <a:rPr lang="en-IE" dirty="0" err="1"/>
              <a:t>zi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cartiere</a:t>
            </a:r>
            <a:r>
              <a:rPr lang="en-IE" dirty="0"/>
              <a:t> </a:t>
            </a:r>
            <a:r>
              <a:rPr lang="en-IE" dirty="0" err="1"/>
              <a:t>diferite</a:t>
            </a:r>
            <a:r>
              <a:rPr lang="en-IE" dirty="0"/>
              <a:t>, </a:t>
            </a:r>
            <a:r>
              <a:rPr lang="en-IE" dirty="0" err="1"/>
              <a:t>spre</a:t>
            </a:r>
            <a:r>
              <a:rPr lang="en-IE" dirty="0"/>
              <a:t> </a:t>
            </a:r>
            <a:r>
              <a:rPr lang="en-IE" dirty="0" err="1"/>
              <a:t>deliciul</a:t>
            </a:r>
            <a:r>
              <a:rPr lang="en-IE" dirty="0"/>
              <a:t> </a:t>
            </a:r>
            <a:r>
              <a:rPr lang="en-IE" dirty="0" err="1"/>
              <a:t>copiilor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familiilor</a:t>
            </a:r>
            <a:r>
              <a:rPr lang="en-IE" dirty="0"/>
              <a:t> </a:t>
            </a:r>
            <a:r>
              <a:rPr lang="en-IE" dirty="0" err="1"/>
              <a:t>deopotrivă</a:t>
            </a:r>
            <a:r>
              <a:rPr lang="en-IE" dirty="0"/>
              <a:t>,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timp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o </a:t>
            </a:r>
            <a:r>
              <a:rPr lang="en-IE" dirty="0" err="1"/>
              <a:t>altă</a:t>
            </a:r>
            <a:r>
              <a:rPr lang="en-IE" dirty="0"/>
              <a:t> </a:t>
            </a:r>
            <a:r>
              <a:rPr lang="en-IE" dirty="0" err="1"/>
              <a:t>gospodărie</a:t>
            </a:r>
            <a:r>
              <a:rPr lang="en-IE" dirty="0"/>
              <a:t> a </a:t>
            </a:r>
            <a:r>
              <a:rPr lang="en-IE" dirty="0" err="1"/>
              <a:t>adus</a:t>
            </a:r>
            <a:r>
              <a:rPr lang="en-IE" dirty="0"/>
              <a:t> </a:t>
            </a:r>
            <a:r>
              <a:rPr lang="en-IE" dirty="0" err="1"/>
              <a:t>viață</a:t>
            </a:r>
            <a:r>
              <a:rPr lang="en-IE" dirty="0"/>
              <a:t> pe </a:t>
            </a:r>
            <a:r>
              <a:rPr lang="en-IE" dirty="0" err="1"/>
              <a:t>strada</a:t>
            </a:r>
            <a:r>
              <a:rPr lang="en-IE" dirty="0"/>
              <a:t> lor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îmbrăcarea</a:t>
            </a:r>
            <a:r>
              <a:rPr lang="en-IE" dirty="0"/>
              <a:t> </a:t>
            </a:r>
            <a:r>
              <a:rPr lang="en-IE" dirty="0" err="1"/>
              <a:t>urșilor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mărime</a:t>
            </a:r>
            <a:r>
              <a:rPr lang="en-IE" dirty="0"/>
              <a:t> </a:t>
            </a:r>
            <a:r>
              <a:rPr lang="en-IE" dirty="0" err="1"/>
              <a:t>naturală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costume </a:t>
            </a:r>
            <a:r>
              <a:rPr lang="en-IE" dirty="0" err="1"/>
              <a:t>diferite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fiecare</a:t>
            </a:r>
            <a:r>
              <a:rPr lang="en-IE" dirty="0"/>
              <a:t> </a:t>
            </a:r>
            <a:r>
              <a:rPr lang="en-IE" dirty="0" err="1"/>
              <a:t>zi</a:t>
            </a:r>
            <a:r>
              <a:rPr lang="en-IE" dirty="0"/>
              <a:t>. 
Am </a:t>
            </a:r>
            <a:r>
              <a:rPr lang="en-IE" dirty="0" err="1"/>
              <a:t>văzut</a:t>
            </a:r>
            <a:r>
              <a:rPr lang="en-IE" dirty="0"/>
              <a:t> </a:t>
            </a:r>
            <a:r>
              <a:rPr lang="en-IE" dirty="0" err="1"/>
              <a:t>sesiuni</a:t>
            </a:r>
            <a:r>
              <a:rPr lang="en-IE" dirty="0"/>
              <a:t> de dans </a:t>
            </a:r>
            <a:r>
              <a:rPr lang="en-IE" dirty="0" err="1"/>
              <a:t>distanțate</a:t>
            </a:r>
            <a:r>
              <a:rPr lang="en-IE" dirty="0"/>
              <a:t> social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chiar</a:t>
            </a:r>
            <a:r>
              <a:rPr lang="en-IE" dirty="0"/>
              <a:t> un </a:t>
            </a:r>
            <a:r>
              <a:rPr lang="en-IE" dirty="0" err="1"/>
              <a:t>spectacol</a:t>
            </a:r>
            <a:r>
              <a:rPr lang="en-IE" dirty="0"/>
              <a:t> Romeo </a:t>
            </a:r>
            <a:r>
              <a:rPr lang="en-IE" dirty="0" err="1"/>
              <a:t>și</a:t>
            </a:r>
            <a:r>
              <a:rPr lang="en-IE" dirty="0"/>
              <a:t> Julieta</a:t>
            </a:r>
            <a:r>
              <a:rPr lang="ro-RO" dirty="0"/>
              <a:t> la balcon</a:t>
            </a:r>
            <a:r>
              <a:rPr lang="en-IE" dirty="0"/>
              <a:t>! Covid19 ne </a:t>
            </a:r>
            <a:r>
              <a:rPr lang="en-IE" dirty="0" err="1"/>
              <a:t>ține</a:t>
            </a:r>
            <a:r>
              <a:rPr lang="en-IE" dirty="0"/>
              <a:t> </a:t>
            </a:r>
            <a:r>
              <a:rPr lang="en-IE" dirty="0" err="1"/>
              <a:t>despărțiți</a:t>
            </a:r>
            <a:r>
              <a:rPr lang="en-IE" dirty="0"/>
              <a:t>, </a:t>
            </a:r>
            <a:r>
              <a:rPr lang="en-IE" dirty="0" err="1"/>
              <a:t>dar</a:t>
            </a:r>
            <a:r>
              <a:rPr lang="en-IE" dirty="0"/>
              <a:t> </a:t>
            </a:r>
            <a:r>
              <a:rPr lang="en-IE" dirty="0" err="1"/>
              <a:t>unele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 nu au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en-IE" dirty="0" err="1"/>
              <a:t>niciodată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aproape</a:t>
            </a:r>
            <a:r>
              <a:rPr lang="en-IE" dirty="0"/>
              <a:t>...
</a:t>
            </a:r>
          </a:p>
        </p:txBody>
      </p:sp>
      <p:pic>
        <p:nvPicPr>
          <p:cNvPr id="6" name="Picture 5" descr="A picture containing building, outdoor, street, road&#10;&#10;Description automatically generated">
            <a:extLst>
              <a:ext uri="{FF2B5EF4-FFF2-40B4-BE49-F238E27FC236}">
                <a16:creationId xmlns:a16="http://schemas.microsoft.com/office/drawing/2014/main" id="{ABF58009-80F5-4DB2-8FB1-42C06F68F3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76189" y="208577"/>
            <a:ext cx="4315811" cy="2424901"/>
          </a:xfrm>
          <a:prstGeom prst="rect">
            <a:avLst/>
          </a:prstGeom>
        </p:spPr>
      </p:pic>
      <p:pic>
        <p:nvPicPr>
          <p:cNvPr id="8" name="Picture 7" descr="A picture containing building, sitting, living, front&#10;&#10;Description automatically generated">
            <a:extLst>
              <a:ext uri="{FF2B5EF4-FFF2-40B4-BE49-F238E27FC236}">
                <a16:creationId xmlns:a16="http://schemas.microsoft.com/office/drawing/2014/main" id="{B59C8A9E-E774-4933-85F6-7BCDDDB084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80847" y="2787004"/>
            <a:ext cx="4306494" cy="2869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9410D-5DA6-4357-938A-9A85CACC8845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44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5792" y="1173958"/>
            <a:ext cx="6201103" cy="3631644"/>
          </a:xfrm>
        </p:spPr>
        <p:txBody>
          <a:bodyPr/>
          <a:lstStyle/>
          <a:p>
            <a:r>
              <a:rPr lang="en-IE" dirty="0"/>
              <a:t>#SpruceUpYourStreet a </a:t>
            </a:r>
            <a:r>
              <a:rPr lang="en-IE" dirty="0" err="1"/>
              <a:t>fost</a:t>
            </a:r>
            <a:r>
              <a:rPr lang="en-IE" dirty="0"/>
              <a:t> o </a:t>
            </a:r>
            <a:r>
              <a:rPr lang="en-IE" dirty="0" err="1"/>
              <a:t>campanie</a:t>
            </a:r>
            <a:r>
              <a:rPr lang="en-IE" dirty="0"/>
              <a:t> de </a:t>
            </a:r>
            <a:r>
              <a:rPr lang="en-IE" dirty="0" err="1"/>
              <a:t>voluntariat</a:t>
            </a:r>
            <a:r>
              <a:rPr lang="en-IE" dirty="0"/>
              <a:t> </a:t>
            </a:r>
            <a:r>
              <a:rPr lang="en-IE" dirty="0" err="1"/>
              <a:t>hiperlocal</a:t>
            </a:r>
            <a:r>
              <a:rPr lang="en-IE" dirty="0"/>
              <a:t> </a:t>
            </a:r>
            <a:r>
              <a:rPr lang="ro-RO" dirty="0"/>
              <a:t>di</a:t>
            </a:r>
            <a:r>
              <a:rPr lang="en-IE" dirty="0"/>
              <a:t>n </a:t>
            </a:r>
            <a:r>
              <a:rPr lang="en-IE" dirty="0" err="1"/>
              <a:t>Irlanda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timpul</a:t>
            </a:r>
            <a:r>
              <a:rPr lang="en-IE" dirty="0"/>
              <a:t> lockdown</a:t>
            </a:r>
            <a:r>
              <a:rPr lang="ro-RO" dirty="0"/>
              <a:t>-ului</a:t>
            </a:r>
            <a:r>
              <a:rPr lang="en-IE" dirty="0"/>
              <a:t>. 
</a:t>
            </a:r>
            <a:r>
              <a:rPr lang="en-IE" dirty="0" err="1"/>
              <a:t>Acesta</a:t>
            </a:r>
            <a:r>
              <a:rPr lang="en-IE" dirty="0"/>
              <a:t> a </a:t>
            </a:r>
            <a:r>
              <a:rPr lang="en-IE" dirty="0" err="1"/>
              <a:t>cerut</a:t>
            </a:r>
            <a:r>
              <a:rPr lang="en-IE" dirty="0"/>
              <a:t> </a:t>
            </a:r>
            <a:r>
              <a:rPr lang="en-IE" dirty="0" err="1"/>
              <a:t>oamenilor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se </a:t>
            </a:r>
            <a:r>
              <a:rPr lang="en-IE" dirty="0" err="1"/>
              <a:t>implice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ro-RO" dirty="0"/>
              <a:t>înfrumuseța și revitaliza </a:t>
            </a:r>
            <a:r>
              <a:rPr lang="en-IE" dirty="0" err="1"/>
              <a:t>împrejurimile</a:t>
            </a:r>
            <a:r>
              <a:rPr lang="en-IE" dirty="0"/>
              <a:t> lor </a:t>
            </a:r>
            <a:r>
              <a:rPr lang="en-IE" dirty="0" err="1"/>
              <a:t>imediate</a:t>
            </a:r>
            <a:r>
              <a:rPr lang="en-IE" dirty="0"/>
              <a:t>. 
</a:t>
            </a:r>
            <a:r>
              <a:rPr lang="en-IE" dirty="0" err="1"/>
              <a:t>Infografic</a:t>
            </a:r>
            <a:r>
              <a:rPr lang="en-IE" dirty="0"/>
              <a:t> a </a:t>
            </a:r>
            <a:r>
              <a:rPr lang="en-IE" dirty="0" err="1"/>
              <a:t>dat</a:t>
            </a:r>
            <a:r>
              <a:rPr lang="en-IE" dirty="0"/>
              <a:t> o </a:t>
            </a:r>
            <a:r>
              <a:rPr lang="en-IE" dirty="0" err="1"/>
              <a:t>mulțime</a:t>
            </a:r>
            <a:r>
              <a:rPr lang="en-IE" dirty="0"/>
              <a:t> de </a:t>
            </a:r>
            <a:r>
              <a:rPr lang="en-IE" dirty="0" err="1"/>
              <a:t>idei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ajuta</a:t>
            </a:r>
            <a:r>
              <a:rPr lang="en-IE" dirty="0"/>
              <a:t> </a:t>
            </a:r>
            <a:r>
              <a:rPr lang="ro-RO" dirty="0"/>
              <a:t>această inițiativă</a:t>
            </a:r>
            <a:r>
              <a:rPr lang="en-IE" dirty="0"/>
              <a:t>. </a:t>
            </a:r>
            <a:r>
              <a:rPr lang="ro-RO" dirty="0"/>
              <a:t>Î</a:t>
            </a:r>
            <a:r>
              <a:rPr lang="en-IE" dirty="0"/>
              <a:t>n </a:t>
            </a:r>
            <a:r>
              <a:rPr lang="en-IE" dirty="0" err="1"/>
              <a:t>continuare</a:t>
            </a:r>
            <a:r>
              <a:rPr lang="en-IE" dirty="0"/>
              <a:t> </a:t>
            </a:r>
            <a:r>
              <a:rPr lang="en-IE" dirty="0" err="1"/>
              <a:t>vom</a:t>
            </a:r>
            <a:r>
              <a:rPr lang="en-IE" dirty="0"/>
              <a:t> </a:t>
            </a:r>
            <a:r>
              <a:rPr lang="en-IE" dirty="0" err="1"/>
              <a:t>vedea</a:t>
            </a:r>
            <a:r>
              <a:rPr lang="en-IE" dirty="0"/>
              <a:t> </a:t>
            </a:r>
            <a:r>
              <a:rPr lang="en-IE" dirty="0" err="1"/>
              <a:t>unele</a:t>
            </a:r>
            <a:r>
              <a:rPr lang="en-IE" dirty="0"/>
              <a:t>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rezultate</a:t>
            </a:r>
            <a:r>
              <a:rPr lang="en-IE" dirty="0"/>
              <a:t>...
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105104" y="5161255"/>
            <a:ext cx="11981792" cy="1200329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#spruceupyourstreet </a:t>
            </a:r>
            <a:r>
              <a:rPr lang="ro-RO" sz="2400" dirty="0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#volunteerfromhome au </a:t>
            </a:r>
            <a:r>
              <a:rPr lang="en-IE" sz="2400" dirty="0" err="1">
                <a:solidFill>
                  <a:schemeClr val="bg1"/>
                </a:solidFill>
              </a:rPr>
              <a:t>fost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două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inițiative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succes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promovate</a:t>
            </a:r>
            <a:r>
              <a:rPr lang="en-IE" sz="2400" dirty="0">
                <a:solidFill>
                  <a:schemeClr val="bg1"/>
                </a:solidFill>
              </a:rPr>
              <a:t> de Volunteer Ireland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timpul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carantinei</a:t>
            </a:r>
            <a:r>
              <a:rPr lang="en-IE" sz="2400" dirty="0">
                <a:solidFill>
                  <a:schemeClr val="bg1"/>
                </a:solidFill>
              </a:rPr>
              <a:t>, care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-au </a:t>
            </a:r>
            <a:r>
              <a:rPr lang="en-IE" sz="2400" dirty="0" err="1">
                <a:solidFill>
                  <a:schemeClr val="bg1"/>
                </a:solidFill>
              </a:rPr>
              <a:t>menținut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ritmul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Aflați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mai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multe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despre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aceste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campanii</a:t>
            </a:r>
            <a:r>
              <a:rPr lang="en-IE" sz="2400" dirty="0">
                <a:solidFill>
                  <a:schemeClr val="bg1"/>
                </a:solidFill>
              </a:rPr>
              <a:t>: https://www.volunteer.ie/volunteers/volunteer-from-home/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C9B445-95B5-41D3-BD1D-669F9DC914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A70A307-6CB6-46CD-B7B8-1D2CCB369276}"/>
              </a:ext>
            </a:extLst>
          </p:cNvPr>
          <p:cNvSpPr txBox="1">
            <a:spLocks/>
          </p:cNvSpPr>
          <p:nvPr/>
        </p:nvSpPr>
        <p:spPr>
          <a:xfrm>
            <a:off x="10512" y="170793"/>
            <a:ext cx="10920249" cy="914750"/>
          </a:xfrm>
          <a:prstGeom prst="rect">
            <a:avLst/>
          </a:prstGeom>
          <a:solidFill>
            <a:srgbClr val="AB5AB0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68BBA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3000" dirty="0">
                <a:solidFill>
                  <a:schemeClr val="bg1"/>
                </a:solidFill>
              </a:rPr>
              <a:t>#</a:t>
            </a:r>
            <a:r>
              <a:rPr lang="en-IE" sz="3000" dirty="0"/>
              <a:t> </a:t>
            </a:r>
            <a:r>
              <a:rPr lang="en-IE" sz="3000" dirty="0" err="1">
                <a:solidFill>
                  <a:schemeClr val="bg1"/>
                </a:solidFill>
              </a:rPr>
              <a:t>SpruceUpYourStreet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ro-RO" sz="3000" dirty="0">
                <a:solidFill>
                  <a:schemeClr val="bg1"/>
                </a:solidFill>
              </a:rPr>
              <a:t>(Înfrumusețează strada ta) și </a:t>
            </a:r>
            <a:r>
              <a:rPr lang="en-IE" sz="3000" dirty="0">
                <a:solidFill>
                  <a:schemeClr val="bg1"/>
                </a:solidFill>
              </a:rPr>
              <a:t>#</a:t>
            </a:r>
            <a:r>
              <a:rPr lang="ro-RO" sz="3000" dirty="0" err="1">
                <a:solidFill>
                  <a:schemeClr val="bg1"/>
                </a:solidFill>
              </a:rPr>
              <a:t>Volunterfromhome</a:t>
            </a:r>
            <a:r>
              <a:rPr lang="ro-RO" sz="3000" dirty="0">
                <a:solidFill>
                  <a:schemeClr val="bg1"/>
                </a:solidFill>
              </a:rPr>
              <a:t> (V</a:t>
            </a:r>
            <a:r>
              <a:rPr lang="en-IE" sz="3000" dirty="0" err="1">
                <a:solidFill>
                  <a:schemeClr val="bg1"/>
                </a:solidFill>
              </a:rPr>
              <a:t>olunt</a:t>
            </a:r>
            <a:r>
              <a:rPr lang="ro-RO" sz="3000" dirty="0" err="1">
                <a:solidFill>
                  <a:schemeClr val="bg1"/>
                </a:solidFill>
              </a:rPr>
              <a:t>ariat</a:t>
            </a:r>
            <a:r>
              <a:rPr lang="ro-RO" sz="3000" dirty="0">
                <a:solidFill>
                  <a:schemeClr val="bg1"/>
                </a:solidFill>
              </a:rPr>
              <a:t> de acasă)</a:t>
            </a:r>
            <a:r>
              <a:rPr lang="en-IE" dirty="0">
                <a:solidFill>
                  <a:schemeClr val="bg1"/>
                </a:solidFill>
              </a:rPr>
              <a:t>
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83B1-6052-4F71-AD73-7BB254E6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71" y="1085542"/>
            <a:ext cx="5953707" cy="39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58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68F07-8505-44A0-99E8-2ECF371DB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928" y="462703"/>
            <a:ext cx="4773506" cy="5961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E4EE5-E98E-4312-8903-F48ED15C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513" y="3505201"/>
            <a:ext cx="3820863" cy="3043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076DA-22D8-42D2-9549-DF32538F1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13" y="462703"/>
            <a:ext cx="3699608" cy="2890097"/>
          </a:xfrm>
          <a:prstGeom prst="rect">
            <a:avLst/>
          </a:prstGeom>
        </p:spPr>
      </p:pic>
      <p:pic>
        <p:nvPicPr>
          <p:cNvPr id="2050" name="Picture 2" descr="spruceupyourstreet hashtag on Twitter">
            <a:extLst>
              <a:ext uri="{FF2B5EF4-FFF2-40B4-BE49-F238E27FC236}">
                <a16:creationId xmlns:a16="http://schemas.microsoft.com/office/drawing/2014/main" id="{9A108C16-8266-4A11-84DD-BC8EADB99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79" y="462703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250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n orange sunset in the background&#10;&#10;Description automatically generated">
            <a:extLst>
              <a:ext uri="{FF2B5EF4-FFF2-40B4-BE49-F238E27FC236}">
                <a16:creationId xmlns:a16="http://schemas.microsoft.com/office/drawing/2014/main" id="{680EFDDE-BC1C-49B4-A4B8-0A1954D76E0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7B780-322E-4271-A205-1B8F64ED5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331" y="493423"/>
            <a:ext cx="6159061" cy="697353"/>
          </a:xfrm>
          <a:solidFill>
            <a:srgbClr val="7F4182"/>
          </a:solidFill>
        </p:spPr>
        <p:txBody>
          <a:bodyPr>
            <a:noAutofit/>
          </a:bodyPr>
          <a:lstStyle/>
          <a:p>
            <a:r>
              <a:rPr lang="en-IE" sz="3000" dirty="0">
                <a:solidFill>
                  <a:schemeClr val="bg1"/>
                </a:solidFill>
              </a:rPr>
              <a:t>Focus pe </a:t>
            </a:r>
            <a:r>
              <a:rPr lang="en-IE" sz="3000" dirty="0" err="1">
                <a:solidFill>
                  <a:schemeClr val="bg1"/>
                </a:solidFill>
              </a:rPr>
              <a:t>bunăstarea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comunității</a:t>
            </a:r>
            <a:r>
              <a:rPr lang="en-IE" sz="30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DEE72-0467-43A4-9639-A7DC3B329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2" y="1464962"/>
            <a:ext cx="6905299" cy="4971873"/>
          </a:xfrm>
        </p:spPr>
        <p:txBody>
          <a:bodyPr/>
          <a:lstStyle/>
          <a:p>
            <a:r>
              <a:rPr lang="en-IE" dirty="0"/>
              <a:t>O </a:t>
            </a:r>
            <a:r>
              <a:rPr lang="en-IE" dirty="0" err="1"/>
              <a:t>comunitate</a:t>
            </a:r>
            <a:r>
              <a:rPr lang="en-IE" dirty="0"/>
              <a:t> cu o stare de bine </a:t>
            </a:r>
            <a:r>
              <a:rPr lang="en-IE" dirty="0" err="1"/>
              <a:t>ridicată</a:t>
            </a:r>
            <a:r>
              <a:rPr lang="en-IE" dirty="0"/>
              <a:t> </a:t>
            </a:r>
            <a:r>
              <a:rPr lang="ro-RO" dirty="0"/>
              <a:t>este</a:t>
            </a:r>
            <a:r>
              <a:rPr lang="en-IE" dirty="0"/>
              <a:t> una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toți</a:t>
            </a:r>
            <a:r>
              <a:rPr lang="en-IE" dirty="0"/>
              <a:t> </a:t>
            </a:r>
            <a:r>
              <a:rPr lang="en-IE" dirty="0" err="1"/>
              <a:t>oamenii</a:t>
            </a:r>
            <a:r>
              <a:rPr lang="en-IE" dirty="0"/>
              <a:t> au un </a:t>
            </a:r>
            <a:r>
              <a:rPr lang="en-IE" dirty="0" err="1"/>
              <a:t>puternic</a:t>
            </a:r>
            <a:r>
              <a:rPr lang="en-IE" dirty="0"/>
              <a:t> sentiment de </a:t>
            </a:r>
            <a:r>
              <a:rPr lang="en-IE" dirty="0" err="1"/>
              <a:t>apartenență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identitate</a:t>
            </a:r>
            <a:r>
              <a:rPr lang="en-IE" dirty="0"/>
              <a:t>, </a:t>
            </a:r>
            <a:r>
              <a:rPr lang="en-IE" dirty="0" err="1"/>
              <a:t>oportunități</a:t>
            </a:r>
            <a:r>
              <a:rPr lang="en-IE" dirty="0"/>
              <a:t> de a </a:t>
            </a:r>
            <a:r>
              <a:rPr lang="en-IE" dirty="0" err="1"/>
              <a:t>lucra</a:t>
            </a:r>
            <a:r>
              <a:rPr lang="en-IE" dirty="0"/>
              <a:t> individual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împreună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binele</a:t>
            </a:r>
            <a:r>
              <a:rPr lang="en-IE" dirty="0"/>
              <a:t> </a:t>
            </a:r>
            <a:r>
              <a:rPr lang="en-IE" dirty="0" err="1"/>
              <a:t>comun</a:t>
            </a:r>
            <a:r>
              <a:rPr lang="en-IE" dirty="0"/>
              <a:t>, sunt </a:t>
            </a:r>
            <a:r>
              <a:rPr lang="en-IE" dirty="0" err="1"/>
              <a:t>capabili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se </a:t>
            </a:r>
            <a:r>
              <a:rPr lang="en-IE" dirty="0" err="1"/>
              <a:t>sprijine</a:t>
            </a:r>
            <a:r>
              <a:rPr lang="en-IE" dirty="0"/>
              <a:t> </a:t>
            </a:r>
            <a:r>
              <a:rPr lang="en-IE" dirty="0" err="1"/>
              <a:t>reciproc</a:t>
            </a:r>
            <a:r>
              <a:rPr lang="en-IE" dirty="0"/>
              <a:t>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diferite</a:t>
            </a:r>
            <a:r>
              <a:rPr lang="en-IE" dirty="0"/>
              <a:t> </a:t>
            </a:r>
            <a:r>
              <a:rPr lang="en-IE" dirty="0" err="1"/>
              <a:t>etape</a:t>
            </a:r>
            <a:r>
              <a:rPr lang="en-IE" dirty="0"/>
              <a:t> de </a:t>
            </a:r>
            <a:r>
              <a:rPr lang="en-IE" dirty="0" err="1"/>
              <a:t>viață</a:t>
            </a:r>
            <a:r>
              <a:rPr lang="en-IE" dirty="0"/>
              <a:t>, </a:t>
            </a:r>
            <a:r>
              <a:rPr lang="ro-RO" dirty="0"/>
              <a:t>au </a:t>
            </a:r>
            <a:r>
              <a:rPr lang="en-IE" dirty="0" err="1"/>
              <a:t>acces</a:t>
            </a:r>
            <a:r>
              <a:rPr lang="en-IE" dirty="0"/>
              <a:t> la </a:t>
            </a:r>
            <a:r>
              <a:rPr lang="en-IE" dirty="0" err="1"/>
              <a:t>serviciile</a:t>
            </a:r>
            <a:r>
              <a:rPr lang="en-IE" dirty="0"/>
              <a:t> de care au </a:t>
            </a:r>
            <a:r>
              <a:rPr lang="en-IE" dirty="0" err="1"/>
              <a:t>nevoie</a:t>
            </a:r>
            <a:r>
              <a:rPr lang="ro-RO" dirty="0"/>
              <a:t> și</a:t>
            </a:r>
            <a:r>
              <a:rPr lang="en-IE" dirty="0"/>
              <a:t> </a:t>
            </a:r>
            <a:r>
              <a:rPr lang="en-IE" dirty="0" err="1"/>
              <a:t>trăiesc</a:t>
            </a:r>
            <a:r>
              <a:rPr lang="en-IE" dirty="0"/>
              <a:t> </a:t>
            </a:r>
            <a:r>
              <a:rPr lang="en-IE" dirty="0" err="1"/>
              <a:t>într</a:t>
            </a:r>
            <a:r>
              <a:rPr lang="en-IE" dirty="0"/>
              <a:t>-un </a:t>
            </a:r>
            <a:r>
              <a:rPr lang="en-IE" dirty="0" err="1"/>
              <a:t>mediu</a:t>
            </a:r>
            <a:r>
              <a:rPr lang="en-IE" dirty="0"/>
              <a:t> </a:t>
            </a:r>
            <a:r>
              <a:rPr lang="en-IE" dirty="0" err="1"/>
              <a:t>pozitiv</a:t>
            </a:r>
            <a:r>
              <a:rPr lang="ro-RO" dirty="0"/>
              <a:t>.</a:t>
            </a:r>
            <a:r>
              <a:rPr lang="en-IE" dirty="0"/>
              <a:t>
</a:t>
            </a:r>
            <a:r>
              <a:rPr lang="en-IE" dirty="0" err="1"/>
              <a:t>Bunăstarea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 </a:t>
            </a:r>
            <a:r>
              <a:rPr lang="en-IE" dirty="0" err="1"/>
              <a:t>implică</a:t>
            </a:r>
            <a:r>
              <a:rPr lang="en-IE" dirty="0"/>
              <a:t> </a:t>
            </a:r>
            <a:r>
              <a:rPr lang="en-IE" dirty="0" err="1"/>
              <a:t>luarea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considerare</a:t>
            </a:r>
            <a:r>
              <a:rPr lang="en-IE" dirty="0"/>
              <a:t> a </a:t>
            </a:r>
            <a:r>
              <a:rPr lang="en-IE" dirty="0" err="1"/>
              <a:t>bunăstării</a:t>
            </a:r>
            <a:r>
              <a:rPr lang="en-IE" dirty="0"/>
              <a:t> </a:t>
            </a:r>
            <a:r>
              <a:rPr lang="en-IE" dirty="0" err="1"/>
              <a:t>generațiilor</a:t>
            </a:r>
            <a:r>
              <a:rPr lang="en-IE" dirty="0"/>
              <a:t> </a:t>
            </a:r>
            <a:r>
              <a:rPr lang="en-IE" dirty="0" err="1"/>
              <a:t>viitoare</a:t>
            </a:r>
            <a:r>
              <a:rPr lang="en-IE" dirty="0"/>
              <a:t>, precum </a:t>
            </a:r>
            <a:r>
              <a:rPr lang="en-IE" dirty="0" err="1"/>
              <a:t>și</a:t>
            </a:r>
            <a:r>
              <a:rPr lang="en-IE" dirty="0"/>
              <a:t> a </a:t>
            </a:r>
            <a:r>
              <a:rPr lang="en-IE" dirty="0" err="1"/>
              <a:t>celei</a:t>
            </a:r>
            <a:r>
              <a:rPr lang="en-IE" dirty="0"/>
              <a:t> </a:t>
            </a:r>
            <a:r>
              <a:rPr lang="en-IE" dirty="0" err="1"/>
              <a:t>actuale</a:t>
            </a:r>
            <a:r>
              <a:rPr lang="en-IE" dirty="0"/>
              <a:t>. </a:t>
            </a:r>
            <a:endParaRPr lang="ro-RO" dirty="0"/>
          </a:p>
          <a:p>
            <a:r>
              <a:rPr lang="en-IE" dirty="0" err="1"/>
              <a:t>Bunăstarea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 ne </a:t>
            </a:r>
            <a:r>
              <a:rPr lang="en-IE" dirty="0" err="1"/>
              <a:t>implică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analizăm</a:t>
            </a:r>
            <a:r>
              <a:rPr lang="en-IE" dirty="0"/>
              <a:t> </a:t>
            </a:r>
            <a:r>
              <a:rPr lang="en-IE" dirty="0" err="1"/>
              <a:t>interacțiunile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interdependențele</a:t>
            </a:r>
            <a:r>
              <a:rPr lang="en-IE" dirty="0"/>
              <a:t>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oameni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mediul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trăiesc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muncesc</a:t>
            </a:r>
            <a:r>
              <a:rPr lang="en-IE" dirty="0"/>
              <a:t>. 
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BA279B-BCB7-44F9-BAD0-DDA4B7A1C85B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49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that is standing in the dirt&#10;&#10;Description automatically generated">
            <a:extLst>
              <a:ext uri="{FF2B5EF4-FFF2-40B4-BE49-F238E27FC236}">
                <a16:creationId xmlns:a16="http://schemas.microsoft.com/office/drawing/2014/main" id="{5D62ACD8-C157-4788-9577-07EA24C20B4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7F4182"/>
          </a:solidFill>
        </p:spPr>
        <p:txBody>
          <a:bodyPr>
            <a:normAutofit fontScale="850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Men's Sheds – </a:t>
            </a:r>
            <a:r>
              <a:rPr lang="ro-RO" dirty="0">
                <a:solidFill>
                  <a:schemeClr val="bg1"/>
                </a:solidFill>
              </a:rPr>
              <a:t>Un exemplu </a:t>
            </a:r>
            <a:r>
              <a:rPr lang="en-IE" dirty="0">
                <a:solidFill>
                  <a:schemeClr val="bg1"/>
                </a:solidFill>
              </a:rPr>
              <a:t>de </a:t>
            </a:r>
            <a:r>
              <a:rPr lang="en-IE" dirty="0" err="1">
                <a:solidFill>
                  <a:schemeClr val="bg1"/>
                </a:solidFill>
              </a:rPr>
              <a:t>bunăstare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comunității</a:t>
            </a:r>
            <a:r>
              <a:rPr lang="en-IE" dirty="0">
                <a:solidFill>
                  <a:schemeClr val="bg1"/>
                </a:solidFill>
              </a:rPr>
              <a:t> 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sz="2200" dirty="0"/>
              <a:t>Men's Sheds </a:t>
            </a:r>
            <a:r>
              <a:rPr lang="ro-RO" sz="2200" dirty="0"/>
              <a:t>(M</a:t>
            </a:r>
            <a:r>
              <a:rPr lang="en-IE" sz="2200" dirty="0" err="1"/>
              <a:t>agazia</a:t>
            </a:r>
            <a:r>
              <a:rPr lang="en-IE" sz="2200" dirty="0"/>
              <a:t> </a:t>
            </a:r>
            <a:r>
              <a:rPr lang="ro-RO" sz="2200" dirty="0"/>
              <a:t>B</a:t>
            </a:r>
            <a:r>
              <a:rPr lang="en-IE" sz="2200" dirty="0" err="1"/>
              <a:t>ărbaților</a:t>
            </a:r>
            <a:r>
              <a:rPr lang="ro-RO" sz="2200" dirty="0"/>
              <a:t>)</a:t>
            </a:r>
            <a:r>
              <a:rPr lang="en-IE" sz="2200" dirty="0"/>
              <a:t> </a:t>
            </a:r>
            <a:r>
              <a:rPr lang="en-IE" sz="2200" dirty="0" err="1"/>
              <a:t>este</a:t>
            </a:r>
            <a:r>
              <a:rPr lang="en-IE" sz="2200" dirty="0"/>
              <a:t> un </a:t>
            </a:r>
            <a:r>
              <a:rPr lang="en-IE" sz="2200" dirty="0" err="1"/>
              <a:t>proiect</a:t>
            </a:r>
            <a:r>
              <a:rPr lang="en-IE" sz="2200" dirty="0"/>
              <a:t> </a:t>
            </a:r>
            <a:r>
              <a:rPr lang="en-IE" sz="2200" dirty="0" err="1"/>
              <a:t>bazat</a:t>
            </a:r>
            <a:r>
              <a:rPr lang="en-IE" sz="2200" dirty="0"/>
              <a:t> pe </a:t>
            </a:r>
            <a:r>
              <a:rPr lang="en-IE" sz="2200" dirty="0" err="1"/>
              <a:t>comunitate</a:t>
            </a:r>
            <a:r>
              <a:rPr lang="en-IE" sz="2200" dirty="0"/>
              <a:t>, </a:t>
            </a:r>
            <a:r>
              <a:rPr lang="en-IE" sz="2200" dirty="0" err="1"/>
              <a:t>în</a:t>
            </a:r>
            <a:r>
              <a:rPr lang="en-IE" sz="2200" dirty="0"/>
              <a:t> care </a:t>
            </a:r>
            <a:r>
              <a:rPr lang="en-IE" sz="2200" dirty="0" err="1"/>
              <a:t>bărbații</a:t>
            </a:r>
            <a:r>
              <a:rPr lang="en-IE" sz="2200" dirty="0"/>
              <a:t> se pot </a:t>
            </a:r>
            <a:r>
              <a:rPr lang="en-IE" sz="2200" dirty="0" err="1"/>
              <a:t>reuni</a:t>
            </a:r>
            <a:r>
              <a:rPr lang="en-IE" sz="2200" dirty="0"/>
              <a:t> </a:t>
            </a:r>
            <a:r>
              <a:rPr lang="en-IE" sz="2200" dirty="0" err="1"/>
              <a:t>pentru</a:t>
            </a:r>
            <a:r>
              <a:rPr lang="en-IE" sz="2200" dirty="0"/>
              <a:t> a </a:t>
            </a:r>
            <a:r>
              <a:rPr lang="en-IE" sz="2200" dirty="0" err="1"/>
              <a:t>învăța</a:t>
            </a:r>
            <a:r>
              <a:rPr lang="en-IE" sz="2200" dirty="0"/>
              <a:t>, a </a:t>
            </a:r>
            <a:r>
              <a:rPr lang="en-IE" sz="2200" dirty="0" err="1"/>
              <a:t>împărtăși</a:t>
            </a:r>
            <a:r>
              <a:rPr lang="en-IE" sz="2200" dirty="0"/>
              <a:t> </a:t>
            </a:r>
            <a:r>
              <a:rPr lang="en-IE" sz="2200" dirty="0" err="1"/>
              <a:t>abilități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a</a:t>
            </a:r>
            <a:r>
              <a:rPr lang="ro-RO" sz="2200" dirty="0"/>
              <a:t>-și</a:t>
            </a:r>
            <a:r>
              <a:rPr lang="en-IE" sz="2200" dirty="0"/>
              <a:t> face </a:t>
            </a:r>
            <a:r>
              <a:rPr lang="en-IE" sz="2200" dirty="0" err="1"/>
              <a:t>prietenii</a:t>
            </a:r>
            <a:r>
              <a:rPr lang="en-IE" sz="2200" dirty="0"/>
              <a:t> de </a:t>
            </a:r>
            <a:r>
              <a:rPr lang="en-IE" sz="2200" dirty="0" err="1"/>
              <a:t>lungă</a:t>
            </a:r>
            <a:r>
              <a:rPr lang="en-IE" sz="2200" dirty="0"/>
              <a:t> </a:t>
            </a:r>
            <a:r>
              <a:rPr lang="en-IE" sz="2200" dirty="0" err="1"/>
              <a:t>durată</a:t>
            </a:r>
            <a:r>
              <a:rPr lang="en-IE" sz="2200" dirty="0"/>
              <a:t>. </a:t>
            </a:r>
            <a:r>
              <a:rPr lang="ro-RO" sz="2200" dirty="0"/>
              <a:t>Această inițiativă</a:t>
            </a:r>
            <a:r>
              <a:rPr lang="en-IE" sz="2200" dirty="0"/>
              <a:t> a </a:t>
            </a:r>
            <a:r>
              <a:rPr lang="en-IE" sz="2200" dirty="0" err="1"/>
              <a:t>fost</a:t>
            </a:r>
            <a:r>
              <a:rPr lang="en-IE" sz="2200" dirty="0"/>
              <a:t> </a:t>
            </a:r>
            <a:r>
              <a:rPr lang="en-IE" sz="2200" dirty="0" err="1"/>
              <a:t>fondată</a:t>
            </a:r>
            <a:r>
              <a:rPr lang="en-IE" sz="2200" dirty="0"/>
              <a:t> </a:t>
            </a:r>
            <a:r>
              <a:rPr lang="en-IE" sz="2200" dirty="0" err="1"/>
              <a:t>pentru</a:t>
            </a:r>
            <a:r>
              <a:rPr lang="en-IE" sz="2200" dirty="0"/>
              <a:t> prima </a:t>
            </a:r>
            <a:r>
              <a:rPr lang="en-IE" sz="2200" dirty="0" err="1"/>
              <a:t>dată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Australia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anii</a:t>
            </a:r>
            <a:r>
              <a:rPr lang="en-IE" sz="2200" dirty="0"/>
              <a:t> 1980, </a:t>
            </a:r>
            <a:r>
              <a:rPr lang="en-IE" sz="2200" dirty="0" err="1"/>
              <a:t>și</a:t>
            </a:r>
            <a:r>
              <a:rPr lang="en-IE" sz="2200" dirty="0"/>
              <a:t> de </a:t>
            </a:r>
            <a:r>
              <a:rPr lang="en-IE" sz="2200" dirty="0" err="1"/>
              <a:t>atunci</a:t>
            </a:r>
            <a:r>
              <a:rPr lang="en-IE" sz="2200" dirty="0"/>
              <a:t> s-a </a:t>
            </a:r>
            <a:r>
              <a:rPr lang="en-IE" sz="2200" dirty="0" err="1"/>
              <a:t>extins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alte</a:t>
            </a:r>
            <a:r>
              <a:rPr lang="en-IE" sz="2200" dirty="0"/>
              <a:t> </a:t>
            </a:r>
            <a:r>
              <a:rPr lang="en-IE" sz="2200" dirty="0" err="1"/>
              <a:t>țări</a:t>
            </a:r>
            <a:r>
              <a:rPr lang="en-IE" sz="2200" dirty="0"/>
              <a:t>, </a:t>
            </a:r>
            <a:r>
              <a:rPr lang="en-IE" sz="2200" dirty="0" err="1"/>
              <a:t>inclusiv</a:t>
            </a:r>
            <a:r>
              <a:rPr lang="en-IE" sz="2200" dirty="0"/>
              <a:t> </a:t>
            </a:r>
            <a:r>
              <a:rPr lang="en-IE" sz="2200" dirty="0" err="1"/>
              <a:t>Irlanda</a:t>
            </a:r>
            <a:r>
              <a:rPr lang="en-IE" sz="2200" dirty="0"/>
              <a:t>, </a:t>
            </a:r>
            <a:r>
              <a:rPr lang="en-IE" sz="2200" dirty="0" err="1"/>
              <a:t>Marea</a:t>
            </a:r>
            <a:r>
              <a:rPr lang="en-IE" sz="2200" dirty="0"/>
              <a:t> Britanie, America, Canada, </a:t>
            </a:r>
            <a:r>
              <a:rPr lang="en-IE" sz="2200" dirty="0" err="1"/>
              <a:t>Islanda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Estonia.
</a:t>
            </a:r>
            <a:r>
              <a:rPr lang="en-IE" sz="2200" dirty="0" err="1"/>
              <a:t>Irlanda</a:t>
            </a:r>
            <a:r>
              <a:rPr lang="en-IE" sz="2200" dirty="0"/>
              <a:t> a </a:t>
            </a:r>
            <a:r>
              <a:rPr lang="en-IE" sz="2200" dirty="0" err="1"/>
              <a:t>devenit</a:t>
            </a:r>
            <a:r>
              <a:rPr lang="en-IE" sz="2200" dirty="0"/>
              <a:t> una </a:t>
            </a:r>
            <a:r>
              <a:rPr lang="en-IE" sz="2200" dirty="0" err="1"/>
              <a:t>dintre</a:t>
            </a:r>
            <a:r>
              <a:rPr lang="en-IE" sz="2200" dirty="0"/>
              <a:t> </a:t>
            </a:r>
            <a:r>
              <a:rPr lang="en-IE" sz="2200" dirty="0" err="1"/>
              <a:t>națiunile</a:t>
            </a:r>
            <a:r>
              <a:rPr lang="en-IE" sz="2200" dirty="0"/>
              <a:t> de </a:t>
            </a:r>
            <a:r>
              <a:rPr lang="en-IE" sz="2200" dirty="0" err="1"/>
              <a:t>frunte</a:t>
            </a:r>
            <a:r>
              <a:rPr lang="en-IE" sz="2200" dirty="0"/>
              <a:t> </a:t>
            </a:r>
            <a:r>
              <a:rPr lang="en-IE" sz="2200" dirty="0" err="1"/>
              <a:t>pentru</a:t>
            </a:r>
            <a:r>
              <a:rPr lang="en-IE" sz="2200" dirty="0"/>
              <a:t> </a:t>
            </a:r>
            <a:r>
              <a:rPr lang="ro-RO" sz="2200" dirty="0"/>
              <a:t>magaziile</a:t>
            </a:r>
            <a:r>
              <a:rPr lang="en-IE" sz="2200" dirty="0"/>
              <a:t> </a:t>
            </a:r>
            <a:r>
              <a:rPr lang="en-IE" sz="2200" dirty="0" err="1"/>
              <a:t>bărbați</a:t>
            </a:r>
            <a:r>
              <a:rPr lang="ro-RO" sz="2200" dirty="0"/>
              <a:t>lor,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ultimii</a:t>
            </a:r>
            <a:r>
              <a:rPr lang="en-IE" sz="2200" dirty="0"/>
              <a:t> ani, </a:t>
            </a:r>
            <a:r>
              <a:rPr lang="en-IE" sz="2200" dirty="0" err="1"/>
              <a:t>având</a:t>
            </a:r>
            <a:r>
              <a:rPr lang="en-IE" sz="2200" dirty="0"/>
              <a:t> </a:t>
            </a:r>
            <a:r>
              <a:rPr lang="en-IE" sz="2200" dirty="0" err="1"/>
              <a:t>cele</a:t>
            </a:r>
            <a:r>
              <a:rPr lang="en-IE" sz="2200" dirty="0"/>
              <a:t> </a:t>
            </a:r>
            <a:r>
              <a:rPr lang="en-IE" sz="2200" dirty="0" err="1"/>
              <a:t>mai</a:t>
            </a:r>
            <a:r>
              <a:rPr lang="en-IE" sz="2200" dirty="0"/>
              <a:t> </a:t>
            </a:r>
            <a:r>
              <a:rPr lang="en-IE" sz="2200" dirty="0" err="1"/>
              <a:t>multe</a:t>
            </a:r>
            <a:r>
              <a:rPr lang="en-IE" sz="2200" dirty="0"/>
              <a:t> </a:t>
            </a:r>
            <a:r>
              <a:rPr lang="en-IE" sz="2200" dirty="0" err="1"/>
              <a:t>magazii</a:t>
            </a:r>
            <a:r>
              <a:rPr lang="en-IE" sz="2200" dirty="0"/>
              <a:t> pe cap de </a:t>
            </a:r>
            <a:r>
              <a:rPr lang="en-IE" sz="2200" dirty="0" err="1"/>
              <a:t>locuitor</a:t>
            </a:r>
            <a:r>
              <a:rPr lang="en-IE" sz="2200" dirty="0"/>
              <a:t>.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prezent</a:t>
            </a:r>
            <a:r>
              <a:rPr lang="en-IE" sz="2200" dirty="0"/>
              <a:t>, </a:t>
            </a:r>
            <a:r>
              <a:rPr lang="en-IE" sz="2200" dirty="0" err="1"/>
              <a:t>există</a:t>
            </a:r>
            <a:r>
              <a:rPr lang="en-IE" sz="2200" dirty="0"/>
              <a:t> </a:t>
            </a:r>
            <a:r>
              <a:rPr lang="en-IE" sz="2200" dirty="0" err="1"/>
              <a:t>peste</a:t>
            </a:r>
            <a:r>
              <a:rPr lang="en-IE" sz="2200" dirty="0"/>
              <a:t> 450 de </a:t>
            </a:r>
            <a:r>
              <a:rPr lang="en-IE" sz="2200" dirty="0" err="1"/>
              <a:t>magazii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Irlanda</a:t>
            </a:r>
            <a:r>
              <a:rPr lang="en-IE" sz="2200" dirty="0"/>
              <a:t>, cu </a:t>
            </a:r>
            <a:r>
              <a:rPr lang="en-IE" sz="2200" dirty="0" err="1"/>
              <a:t>cel</a:t>
            </a:r>
            <a:r>
              <a:rPr lang="en-IE" sz="2200" dirty="0"/>
              <a:t> </a:t>
            </a:r>
            <a:r>
              <a:rPr lang="en-IE" sz="2200" dirty="0" err="1"/>
              <a:t>puțin</a:t>
            </a:r>
            <a:r>
              <a:rPr lang="en-IE" sz="2200" dirty="0"/>
              <a:t> 10.000 de </a:t>
            </a:r>
            <a:r>
              <a:rPr lang="en-IE" sz="2200" dirty="0" err="1"/>
              <a:t>oameni</a:t>
            </a:r>
            <a:r>
              <a:rPr lang="en-IE" sz="2200" dirty="0"/>
              <a:t> care </a:t>
            </a:r>
            <a:r>
              <a:rPr lang="en-IE" sz="2200" dirty="0" err="1"/>
              <a:t>vizitează</a:t>
            </a:r>
            <a:r>
              <a:rPr lang="en-IE" sz="2200" dirty="0"/>
              <a:t> o </a:t>
            </a:r>
            <a:r>
              <a:rPr lang="en-IE" sz="2200" dirty="0" err="1"/>
              <a:t>magazie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fiecare</a:t>
            </a:r>
            <a:r>
              <a:rPr lang="en-IE" sz="2200" dirty="0"/>
              <a:t> </a:t>
            </a:r>
            <a:r>
              <a:rPr lang="en-IE" sz="2200" dirty="0" err="1"/>
              <a:t>săptămână</a:t>
            </a:r>
            <a:r>
              <a:rPr lang="en-IE" sz="2200" dirty="0"/>
              <a:t>.
</a:t>
            </a:r>
            <a:r>
              <a:rPr lang="en-IE" sz="2200" dirty="0" err="1"/>
              <a:t>Toate</a:t>
            </a:r>
            <a:r>
              <a:rPr lang="en-IE" sz="2200" dirty="0"/>
              <a:t> </a:t>
            </a:r>
            <a:r>
              <a:rPr lang="en-IE" sz="2200" dirty="0" err="1"/>
              <a:t>magaziile</a:t>
            </a:r>
            <a:r>
              <a:rPr lang="en-IE" sz="2200" dirty="0"/>
              <a:t> sunt </a:t>
            </a:r>
            <a:r>
              <a:rPr lang="en-IE" sz="2200" dirty="0" err="1"/>
              <a:t>independente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autonome</a:t>
            </a:r>
            <a:r>
              <a:rPr lang="en-IE" sz="2200" dirty="0"/>
              <a:t>, </a:t>
            </a:r>
            <a:r>
              <a:rPr lang="en-IE" sz="2200" dirty="0" err="1"/>
              <a:t>iar</a:t>
            </a:r>
            <a:r>
              <a:rPr lang="en-IE" sz="2200" dirty="0"/>
              <a:t> </a:t>
            </a:r>
            <a:r>
              <a:rPr lang="en-IE" sz="2200" dirty="0" err="1"/>
              <a:t>gama</a:t>
            </a:r>
            <a:r>
              <a:rPr lang="en-IE" sz="2200" dirty="0"/>
              <a:t> de </a:t>
            </a:r>
            <a:r>
              <a:rPr lang="en-IE" sz="2200" dirty="0" err="1"/>
              <a:t>activități</a:t>
            </a:r>
            <a:r>
              <a:rPr lang="en-IE" sz="2200" dirty="0"/>
              <a:t> </a:t>
            </a:r>
            <a:r>
              <a:rPr lang="en-IE" sz="2200" dirty="0" err="1"/>
              <a:t>desfășurate</a:t>
            </a:r>
            <a:r>
              <a:rPr lang="en-IE" sz="2200" dirty="0"/>
              <a:t> de </a:t>
            </a:r>
            <a:r>
              <a:rPr lang="en-IE" sz="2200" dirty="0" err="1"/>
              <a:t>magazii</a:t>
            </a:r>
            <a:r>
              <a:rPr lang="en-IE" sz="2200" dirty="0"/>
              <a:t> </a:t>
            </a:r>
            <a:r>
              <a:rPr lang="en-IE" sz="2200" dirty="0" err="1"/>
              <a:t>diferă</a:t>
            </a:r>
            <a:r>
              <a:rPr lang="en-IE" sz="2200" dirty="0"/>
              <a:t>. Cele </a:t>
            </a:r>
            <a:r>
              <a:rPr lang="en-IE" sz="2200" dirty="0" err="1"/>
              <a:t>mai</a:t>
            </a:r>
            <a:r>
              <a:rPr lang="en-IE" sz="2200" dirty="0"/>
              <a:t> </a:t>
            </a:r>
            <a:r>
              <a:rPr lang="en-IE" sz="2200" dirty="0" err="1"/>
              <a:t>multe</a:t>
            </a:r>
            <a:r>
              <a:rPr lang="en-IE" sz="2200" dirty="0"/>
              <a:t> </a:t>
            </a:r>
            <a:r>
              <a:rPr lang="en-IE" sz="2200" dirty="0" err="1"/>
              <a:t>magazii</a:t>
            </a:r>
            <a:r>
              <a:rPr lang="en-IE" sz="2200" dirty="0"/>
              <a:t> se </a:t>
            </a:r>
            <a:r>
              <a:rPr lang="en-IE" sz="2200" dirty="0" err="1"/>
              <a:t>angajeze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activități</a:t>
            </a:r>
            <a:r>
              <a:rPr lang="ro-RO" sz="2200" dirty="0"/>
              <a:t> precum</a:t>
            </a:r>
            <a:r>
              <a:rPr lang="en-IE" sz="2200" dirty="0"/>
              <a:t> </a:t>
            </a:r>
            <a:r>
              <a:rPr lang="en-IE" sz="2200" dirty="0" err="1"/>
              <a:t>tâmplărie</a:t>
            </a:r>
            <a:r>
              <a:rPr lang="en-IE" sz="2200" dirty="0"/>
              <a:t>, </a:t>
            </a:r>
            <a:r>
              <a:rPr lang="en-IE" sz="2200" dirty="0" err="1"/>
              <a:t>grădinări</a:t>
            </a:r>
            <a:r>
              <a:rPr lang="ro-RO" sz="2200" dirty="0"/>
              <a:t>t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munca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folosul</a:t>
            </a:r>
            <a:r>
              <a:rPr lang="en-IE" sz="2200" dirty="0"/>
              <a:t> </a:t>
            </a:r>
            <a:r>
              <a:rPr lang="en-IE" sz="2200" dirty="0" err="1"/>
              <a:t>comunității</a:t>
            </a:r>
            <a:r>
              <a:rPr lang="en-IE" sz="2200" dirty="0"/>
              <a:t>. Cu </a:t>
            </a:r>
            <a:r>
              <a:rPr lang="en-IE" sz="2200" dirty="0" err="1"/>
              <a:t>toate</a:t>
            </a:r>
            <a:r>
              <a:rPr lang="en-IE" sz="2200" dirty="0"/>
              <a:t> </a:t>
            </a:r>
            <a:r>
              <a:rPr lang="en-IE" sz="2200" dirty="0" err="1"/>
              <a:t>acestea</a:t>
            </a:r>
            <a:r>
              <a:rPr lang="en-IE" sz="2200" dirty="0"/>
              <a:t>, </a:t>
            </a:r>
            <a:r>
              <a:rPr lang="en-IE" sz="2200" dirty="0" err="1"/>
              <a:t>există</a:t>
            </a:r>
            <a:r>
              <a:rPr lang="en-IE" sz="2200" dirty="0"/>
              <a:t> </a:t>
            </a:r>
            <a:r>
              <a:rPr lang="en-IE" sz="2200" dirty="0" err="1"/>
              <a:t>mai</a:t>
            </a:r>
            <a:r>
              <a:rPr lang="en-IE" sz="2200" dirty="0"/>
              <a:t> </a:t>
            </a:r>
            <a:r>
              <a:rPr lang="en-IE" sz="2200" dirty="0" err="1"/>
              <a:t>multe</a:t>
            </a:r>
            <a:r>
              <a:rPr lang="en-IE" sz="2200" dirty="0"/>
              <a:t> </a:t>
            </a:r>
            <a:r>
              <a:rPr lang="en-IE" sz="2200" dirty="0" err="1"/>
              <a:t>interese</a:t>
            </a:r>
            <a:r>
              <a:rPr lang="en-IE" sz="2200" dirty="0"/>
              <a:t> </a:t>
            </a:r>
            <a:r>
              <a:rPr lang="en-IE" sz="2200" dirty="0" err="1"/>
              <a:t>speciale</a:t>
            </a:r>
            <a:r>
              <a:rPr lang="en-IE" sz="2200" dirty="0"/>
              <a:t> care se </a:t>
            </a:r>
            <a:r>
              <a:rPr lang="en-IE" sz="2200" dirty="0" err="1"/>
              <a:t>concentrează</a:t>
            </a:r>
            <a:r>
              <a:rPr lang="en-IE" sz="2200" dirty="0"/>
              <a:t> pe </a:t>
            </a:r>
            <a:r>
              <a:rPr lang="ro-RO" sz="2200" dirty="0"/>
              <a:t>domenii precum</a:t>
            </a:r>
            <a:r>
              <a:rPr lang="en-IE" sz="2200" dirty="0"/>
              <a:t> </a:t>
            </a:r>
            <a:r>
              <a:rPr lang="en-IE" sz="2200" dirty="0" err="1"/>
              <a:t>muzica</a:t>
            </a:r>
            <a:r>
              <a:rPr lang="en-IE" sz="2200" dirty="0"/>
              <a:t>, </a:t>
            </a:r>
            <a:r>
              <a:rPr lang="en-IE" sz="2200" dirty="0" err="1"/>
              <a:t>pescuit</a:t>
            </a:r>
            <a:r>
              <a:rPr lang="ro-RO" sz="2200" dirty="0" err="1"/>
              <a:t>ul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restaurare</a:t>
            </a:r>
            <a:r>
              <a:rPr lang="en-IE" sz="2200" dirty="0"/>
              <a:t>.
</a:t>
            </a:r>
            <a:r>
              <a:rPr lang="en-IE" sz="1800" b="1" dirty="0">
                <a:solidFill>
                  <a:srgbClr val="7F4182"/>
                </a:solidFill>
              </a:rPr>
              <a:t>AFLAȚI MAI MULTE: </a:t>
            </a:r>
            <a:r>
              <a:rPr lang="en-IE" dirty="0">
                <a:hlinkClick r:id="rId4"/>
              </a:rPr>
              <a:t>https://menssheds.ie/about-mens-sheds/</a:t>
            </a:r>
            <a:r>
              <a:rPr lang="en-IE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7D7B0-950B-4AFE-9B5D-4127239FE743}"/>
              </a:ext>
            </a:extLst>
          </p:cNvPr>
          <p:cNvSpPr txBox="1"/>
          <p:nvPr/>
        </p:nvSpPr>
        <p:spPr>
          <a:xfrm>
            <a:off x="0" y="5671425"/>
            <a:ext cx="2617076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pic>
        <p:nvPicPr>
          <p:cNvPr id="6" name="Graphic 5" descr="Sunflower">
            <a:extLst>
              <a:ext uri="{FF2B5EF4-FFF2-40B4-BE49-F238E27FC236}">
                <a16:creationId xmlns:a16="http://schemas.microsoft.com/office/drawing/2014/main" id="{B6850BE6-83C3-4561-A697-9EC12F98D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152C29-F47D-47AB-A055-C452A3EDB3C1}"/>
              </a:ext>
            </a:extLst>
          </p:cNvPr>
          <p:cNvSpPr txBox="1"/>
          <p:nvPr/>
        </p:nvSpPr>
        <p:spPr>
          <a:xfrm>
            <a:off x="0" y="372499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25232280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6F48C7-A2CE-4D64-AC6B-398A6699BCE1}"/>
              </a:ext>
            </a:extLst>
          </p:cNvPr>
          <p:cNvSpPr txBox="1"/>
          <p:nvPr/>
        </p:nvSpPr>
        <p:spPr>
          <a:xfrm>
            <a:off x="0" y="5445849"/>
            <a:ext cx="12192000" cy="1569660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Produs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Asociația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Irlandeză</a:t>
            </a:r>
            <a:r>
              <a:rPr lang="en-IE" sz="2400" dirty="0">
                <a:solidFill>
                  <a:schemeClr val="bg1"/>
                </a:solidFill>
              </a:rPr>
              <a:t> Men's Sheds </a:t>
            </a:r>
            <a:r>
              <a:rPr lang="en-IE" sz="2400" dirty="0" err="1">
                <a:solidFill>
                  <a:schemeClr val="bg1"/>
                </a:solidFill>
              </a:rPr>
              <a:t>acest</a:t>
            </a:r>
            <a:r>
              <a:rPr lang="en-IE" sz="2400" dirty="0">
                <a:solidFill>
                  <a:schemeClr val="bg1"/>
                </a:solidFill>
              </a:rPr>
              <a:t> video </a:t>
            </a:r>
            <a:r>
              <a:rPr lang="en-IE" sz="2400" dirty="0" err="1">
                <a:solidFill>
                  <a:schemeClr val="bg1"/>
                </a:solidFill>
              </a:rPr>
              <a:t>oferă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perspectivă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asupra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puterii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potențialul</a:t>
            </a:r>
            <a:r>
              <a:rPr lang="en-IE" sz="2400" dirty="0">
                <a:solidFill>
                  <a:schemeClr val="bg1"/>
                </a:solidFill>
              </a:rPr>
              <a:t> Men's Shed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a reduce </a:t>
            </a:r>
            <a:r>
              <a:rPr lang="en-IE" sz="2400" dirty="0" err="1">
                <a:solidFill>
                  <a:schemeClr val="bg1"/>
                </a:solidFill>
              </a:rPr>
              <a:t>izolarea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socială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îmbunătăți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viața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bunăstarea</a:t>
            </a:r>
            <a:r>
              <a:rPr lang="en-IE" sz="2400" dirty="0">
                <a:solidFill>
                  <a:schemeClr val="bg1"/>
                </a:solidFill>
              </a:rPr>
              <a:t> a mii de </a:t>
            </a:r>
            <a:r>
              <a:rPr lang="en-IE" sz="2400" dirty="0" err="1">
                <a:solidFill>
                  <a:schemeClr val="bg1"/>
                </a:solidFill>
              </a:rPr>
              <a:t>oameni</a:t>
            </a:r>
            <a:r>
              <a:rPr lang="en-IE" sz="2400" dirty="0">
                <a:solidFill>
                  <a:schemeClr val="bg1"/>
                </a:solidFill>
              </a:rPr>
              <a:t>, nu </a:t>
            </a:r>
            <a:r>
              <a:rPr lang="en-IE" sz="2400" dirty="0" err="1">
                <a:solidFill>
                  <a:schemeClr val="bg1"/>
                </a:solidFill>
              </a:rPr>
              <a:t>numai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întreaga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Irlanda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dar</a:t>
            </a:r>
            <a:r>
              <a:rPr lang="ro-RO" sz="2400" dirty="0">
                <a:solidFill>
                  <a:schemeClr val="bg1"/>
                </a:solidFill>
              </a:rPr>
              <a:t> 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lume</a:t>
            </a:r>
            <a:r>
              <a:rPr lang="en-IE" sz="2400" dirty="0">
                <a:solidFill>
                  <a:schemeClr val="bg1"/>
                </a:solidFill>
              </a:rPr>
              <a:t>..
</a:t>
            </a:r>
          </a:p>
        </p:txBody>
      </p:sp>
      <p:pic>
        <p:nvPicPr>
          <p:cNvPr id="3" name="Online Media 2" title="Men's Sheds - Transforming lives across Ireland">
            <a:hlinkClick r:id="" action="ppaction://media"/>
            <a:extLst>
              <a:ext uri="{FF2B5EF4-FFF2-40B4-BE49-F238E27FC236}">
                <a16:creationId xmlns:a16="http://schemas.microsoft.com/office/drawing/2014/main" id="{D5D3C17A-6AAD-45D3-B799-2774457B8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5401" y="155392"/>
            <a:ext cx="9405257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7B780-322E-4271-A205-1B8F64ED5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759" y="420415"/>
            <a:ext cx="6469118" cy="1001590"/>
          </a:xfrm>
          <a:solidFill>
            <a:srgbClr val="7F4182"/>
          </a:solidFill>
        </p:spPr>
        <p:txBody>
          <a:bodyPr>
            <a:noAutofit/>
          </a:bodyPr>
          <a:lstStyle/>
          <a:p>
            <a:r>
              <a:rPr lang="en-IE" sz="3000" dirty="0" err="1">
                <a:solidFill>
                  <a:schemeClr val="bg1"/>
                </a:solidFill>
              </a:rPr>
              <a:t>Creșterea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spiritului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comunitar</a:t>
            </a:r>
            <a:r>
              <a:rPr lang="en-IE" sz="3000" dirty="0">
                <a:solidFill>
                  <a:schemeClr val="bg1"/>
                </a:solidFill>
              </a:rPr>
              <a:t>, </a:t>
            </a:r>
            <a:r>
              <a:rPr lang="en-IE" sz="3000" dirty="0" err="1">
                <a:solidFill>
                  <a:schemeClr val="bg1"/>
                </a:solidFill>
              </a:rPr>
              <a:t>voluntariatul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și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cetățenia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activă</a:t>
            </a:r>
            <a:r>
              <a:rPr lang="en-IE" sz="30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DEE72-0467-43A4-9639-A7DC3B329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759" y="1603098"/>
            <a:ext cx="7252138" cy="3975101"/>
          </a:xfrm>
        </p:spPr>
        <p:txBody>
          <a:bodyPr/>
          <a:lstStyle/>
          <a:p>
            <a:r>
              <a:rPr lang="en-IE" b="1" dirty="0">
                <a:solidFill>
                  <a:srgbClr val="7F4182"/>
                </a:solidFill>
              </a:rPr>
              <a:t>Am </a:t>
            </a:r>
            <a:r>
              <a:rPr lang="en-IE" b="1" dirty="0" err="1">
                <a:solidFill>
                  <a:srgbClr val="7F4182"/>
                </a:solidFill>
              </a:rPr>
              <a:t>învățat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în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Modulul</a:t>
            </a:r>
            <a:r>
              <a:rPr lang="en-IE" b="1" dirty="0">
                <a:solidFill>
                  <a:srgbClr val="7F4182"/>
                </a:solidFill>
              </a:rPr>
              <a:t> 1 </a:t>
            </a:r>
            <a:r>
              <a:rPr lang="en-IE" b="1" dirty="0" err="1">
                <a:solidFill>
                  <a:srgbClr val="7F4182"/>
                </a:solidFill>
              </a:rPr>
              <a:t>cât</a:t>
            </a:r>
            <a:r>
              <a:rPr lang="en-IE" b="1" dirty="0">
                <a:solidFill>
                  <a:srgbClr val="7F4182"/>
                </a:solidFill>
              </a:rPr>
              <a:t> de</a:t>
            </a:r>
            <a:r>
              <a:rPr lang="ro-RO" b="1" dirty="0">
                <a:solidFill>
                  <a:srgbClr val="7F4182"/>
                </a:solidFill>
              </a:rPr>
              <a:t> implic</a:t>
            </a:r>
            <a:r>
              <a:rPr lang="en-IE" b="1" dirty="0" err="1">
                <a:solidFill>
                  <a:srgbClr val="7F4182"/>
                </a:solidFill>
              </a:rPr>
              <a:t>ați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și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pasionați</a:t>
            </a:r>
            <a:r>
              <a:rPr lang="en-IE" b="1" dirty="0">
                <a:solidFill>
                  <a:srgbClr val="7F4182"/>
                </a:solidFill>
              </a:rPr>
              <a:t> sunt </a:t>
            </a:r>
            <a:r>
              <a:rPr lang="en-IE" b="1" dirty="0" err="1">
                <a:solidFill>
                  <a:srgbClr val="7F4182"/>
                </a:solidFill>
              </a:rPr>
              <a:t>cetățenii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activi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în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maril</a:t>
            </a:r>
            <a:r>
              <a:rPr lang="ro-RO" b="1" dirty="0">
                <a:solidFill>
                  <a:srgbClr val="7F4182"/>
                </a:solidFill>
              </a:rPr>
              <a:t>e</a:t>
            </a:r>
            <a:r>
              <a:rPr lang="en-IE" b="1" dirty="0">
                <a:solidFill>
                  <a:srgbClr val="7F4182"/>
                </a:solidFill>
              </a:rPr>
              <a:t> </a:t>
            </a:r>
            <a:r>
              <a:rPr lang="en-IE" b="1" dirty="0" err="1">
                <a:solidFill>
                  <a:srgbClr val="7F4182"/>
                </a:solidFill>
              </a:rPr>
              <a:t>comunități</a:t>
            </a:r>
            <a:r>
              <a:rPr lang="en-IE" b="1" dirty="0">
                <a:solidFill>
                  <a:srgbClr val="7F4182"/>
                </a:solidFill>
              </a:rPr>
              <a:t>.
</a:t>
            </a:r>
            <a:r>
              <a:rPr lang="en-IE" dirty="0" err="1"/>
              <a:t>Cetățenii</a:t>
            </a:r>
            <a:r>
              <a:rPr lang="en-IE" dirty="0"/>
              <a:t> </a:t>
            </a:r>
            <a:r>
              <a:rPr lang="en-IE" dirty="0" err="1"/>
              <a:t>activi</a:t>
            </a:r>
            <a:r>
              <a:rPr lang="en-IE" dirty="0"/>
              <a:t> sunt </a:t>
            </a:r>
            <a:r>
              <a:rPr lang="en-IE" dirty="0" err="1"/>
              <a:t>oameni</a:t>
            </a:r>
            <a:r>
              <a:rPr lang="en-IE" dirty="0"/>
              <a:t> care </a:t>
            </a:r>
            <a:r>
              <a:rPr lang="en-IE" dirty="0" err="1"/>
              <a:t>fac</a:t>
            </a:r>
            <a:r>
              <a:rPr lang="en-IE" dirty="0"/>
              <a:t> </a:t>
            </a:r>
            <a:r>
              <a:rPr lang="en-IE" dirty="0" err="1"/>
              <a:t>schimbări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se </a:t>
            </a:r>
            <a:r>
              <a:rPr lang="en-IE" dirty="0" err="1"/>
              <a:t>implică</a:t>
            </a:r>
            <a:r>
              <a:rPr lang="en-IE" dirty="0"/>
              <a:t> </a:t>
            </a:r>
            <a:r>
              <a:rPr lang="en-IE" dirty="0" err="1"/>
              <a:t>activ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viața</a:t>
            </a:r>
            <a:r>
              <a:rPr lang="en-IE" dirty="0"/>
              <a:t> </a:t>
            </a:r>
            <a:r>
              <a:rPr lang="en-IE" dirty="0" err="1"/>
              <a:t>comunităților</a:t>
            </a:r>
            <a:r>
              <a:rPr lang="en-IE" dirty="0"/>
              <a:t> lor. 
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timpul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urma</a:t>
            </a:r>
            <a:r>
              <a:rPr lang="en-IE" dirty="0"/>
              <a:t> </a:t>
            </a:r>
            <a:r>
              <a:rPr lang="ro-RO" dirty="0"/>
              <a:t>pandemiei</a:t>
            </a:r>
            <a:r>
              <a:rPr lang="en-IE" dirty="0"/>
              <a:t>, tot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multe</a:t>
            </a:r>
            <a:r>
              <a:rPr lang="en-IE" dirty="0"/>
              <a:t> </a:t>
            </a:r>
            <a:r>
              <a:rPr lang="en-IE" dirty="0" err="1"/>
              <a:t>persoane</a:t>
            </a:r>
            <a:r>
              <a:rPr lang="en-IE" dirty="0"/>
              <a:t> </a:t>
            </a:r>
            <a:r>
              <a:rPr lang="ro-RO" dirty="0"/>
              <a:t>au luat</a:t>
            </a:r>
            <a:r>
              <a:rPr lang="en-IE" dirty="0"/>
              <a:t> </a:t>
            </a:r>
            <a:r>
              <a:rPr lang="en-IE" dirty="0" err="1"/>
              <a:t>inițiativa</a:t>
            </a:r>
            <a:r>
              <a:rPr lang="en-IE" dirty="0"/>
              <a:t> de a face </a:t>
            </a:r>
            <a:r>
              <a:rPr lang="en-IE" dirty="0" err="1"/>
              <a:t>cartierul</a:t>
            </a:r>
            <a:r>
              <a:rPr lang="en-IE" dirty="0"/>
              <a:t> lor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locuibil</a:t>
            </a:r>
            <a:r>
              <a:rPr lang="en-IE" dirty="0"/>
              <a:t>, de </a:t>
            </a:r>
            <a:r>
              <a:rPr lang="en-IE" dirty="0" err="1"/>
              <a:t>exemplu</a:t>
            </a:r>
            <a:r>
              <a:rPr lang="en-IE" dirty="0"/>
              <a:t>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sprijinirea</a:t>
            </a:r>
            <a:r>
              <a:rPr lang="en-IE" dirty="0"/>
              <a:t> </a:t>
            </a:r>
            <a:r>
              <a:rPr lang="en-IE" dirty="0" err="1"/>
              <a:t>întreținerii</a:t>
            </a:r>
            <a:r>
              <a:rPr lang="en-IE" dirty="0"/>
              <a:t> </a:t>
            </a:r>
            <a:r>
              <a:rPr lang="en-IE" dirty="0" err="1"/>
              <a:t>locurilor</a:t>
            </a:r>
            <a:r>
              <a:rPr lang="en-IE" dirty="0"/>
              <a:t> de </a:t>
            </a:r>
            <a:r>
              <a:rPr lang="en-IE" dirty="0" err="1"/>
              <a:t>joacă</a:t>
            </a:r>
            <a:r>
              <a:rPr lang="en-IE" dirty="0"/>
              <a:t> </a:t>
            </a:r>
            <a:r>
              <a:rPr lang="en-IE" dirty="0" err="1"/>
              <a:t>sau</a:t>
            </a:r>
            <a:r>
              <a:rPr lang="en-IE" dirty="0"/>
              <a:t> a </a:t>
            </a:r>
            <a:r>
              <a:rPr lang="en-IE" dirty="0" err="1"/>
              <a:t>spațiilor</a:t>
            </a:r>
            <a:r>
              <a:rPr lang="en-IE" dirty="0"/>
              <a:t> </a:t>
            </a:r>
            <a:r>
              <a:rPr lang="en-IE" dirty="0" err="1"/>
              <a:t>verzi</a:t>
            </a:r>
            <a:r>
              <a:rPr lang="en-IE" dirty="0"/>
              <a:t>,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angajarea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activități</a:t>
            </a:r>
            <a:r>
              <a:rPr lang="en-IE" dirty="0"/>
              <a:t> </a:t>
            </a:r>
            <a:r>
              <a:rPr lang="en-IE" dirty="0" err="1"/>
              <a:t>voluntare</a:t>
            </a:r>
            <a:r>
              <a:rPr lang="en-IE" dirty="0"/>
              <a:t>,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organizarea</a:t>
            </a:r>
            <a:r>
              <a:rPr lang="en-IE" dirty="0"/>
              <a:t> de </a:t>
            </a:r>
            <a:r>
              <a:rPr lang="en-IE" dirty="0" err="1"/>
              <a:t>campanii</a:t>
            </a:r>
            <a:r>
              <a:rPr lang="en-IE" dirty="0"/>
              <a:t> de </a:t>
            </a:r>
            <a:r>
              <a:rPr lang="en-IE" dirty="0" err="1"/>
              <a:t>defrișare</a:t>
            </a:r>
            <a:r>
              <a:rPr lang="en-IE" dirty="0"/>
              <a:t> a </a:t>
            </a:r>
            <a:r>
              <a:rPr lang="en-IE" dirty="0" err="1"/>
              <a:t>deșeurilor</a:t>
            </a:r>
            <a:r>
              <a:rPr lang="en-IE" dirty="0"/>
              <a:t>, 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îngrijirea</a:t>
            </a:r>
            <a:r>
              <a:rPr lang="en-IE" dirty="0"/>
              <a:t> </a:t>
            </a:r>
            <a:r>
              <a:rPr lang="en-IE" dirty="0" err="1"/>
              <a:t>vecinilor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vârstă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altele</a:t>
            </a:r>
            <a:r>
              <a:rPr lang="en-IE" dirty="0"/>
              <a:t>.</a:t>
            </a:r>
            <a:r>
              <a:rPr lang="en-IE" b="1" dirty="0">
                <a:solidFill>
                  <a:srgbClr val="7F4182"/>
                </a:solidFill>
              </a:rPr>
              <a:t>
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70848-B0A1-420E-93C7-0D90A4545594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D2B6BD4A-5EA3-4F2A-8B7F-8308A9B07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60233" y="820512"/>
            <a:ext cx="3267456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C531FD-E100-4AC0-9FCB-1266B26831FD}"/>
              </a:ext>
            </a:extLst>
          </p:cNvPr>
          <p:cNvSpPr txBox="1"/>
          <p:nvPr/>
        </p:nvSpPr>
        <p:spPr>
          <a:xfrm>
            <a:off x="136635" y="5875283"/>
            <a:ext cx="8776138" cy="830997"/>
          </a:xfrm>
          <a:prstGeom prst="rect">
            <a:avLst/>
          </a:prstGeom>
          <a:solidFill>
            <a:srgbClr val="A3CEC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Întrebare</a:t>
            </a:r>
            <a:r>
              <a:rPr lang="en-IE" sz="2400" dirty="0">
                <a:solidFill>
                  <a:schemeClr val="bg1"/>
                </a:solidFill>
              </a:rPr>
              <a:t>: </a:t>
            </a:r>
            <a:r>
              <a:rPr lang="en-IE" sz="2400" dirty="0" err="1">
                <a:solidFill>
                  <a:schemeClr val="bg1"/>
                </a:solidFill>
              </a:rPr>
              <a:t>Ați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asistat</a:t>
            </a:r>
            <a:r>
              <a:rPr lang="en-IE" sz="2400" dirty="0">
                <a:solidFill>
                  <a:schemeClr val="bg1"/>
                </a:solidFill>
              </a:rPr>
              <a:t> la </a:t>
            </a:r>
            <a:r>
              <a:rPr lang="en-IE" sz="2400" dirty="0" err="1">
                <a:solidFill>
                  <a:schemeClr val="bg1"/>
                </a:solidFill>
              </a:rPr>
              <a:t>creșterea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cetățeniei</a:t>
            </a:r>
            <a:r>
              <a:rPr lang="en-IE" sz="2400" dirty="0">
                <a:solidFill>
                  <a:schemeClr val="bg1"/>
                </a:solidFill>
              </a:rPr>
              <a:t> active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dumneavoastră</a:t>
            </a:r>
            <a:r>
              <a:rPr lang="en-IE" sz="2400" dirty="0">
                <a:solidFill>
                  <a:schemeClr val="bg1"/>
                </a:solidFill>
              </a:rPr>
              <a:t>, ca </a:t>
            </a:r>
            <a:r>
              <a:rPr lang="en-IE" sz="2400" dirty="0" err="1">
                <a:solidFill>
                  <a:schemeClr val="bg1"/>
                </a:solidFill>
              </a:rPr>
              <a:t>urmare</a:t>
            </a:r>
            <a:r>
              <a:rPr lang="en-IE" sz="2400" dirty="0">
                <a:solidFill>
                  <a:schemeClr val="bg1"/>
                </a:solidFill>
              </a:rPr>
              <a:t> a COVID19? </a:t>
            </a:r>
          </a:p>
        </p:txBody>
      </p:sp>
    </p:spTree>
    <p:extLst>
      <p:ext uri="{BB962C8B-B14F-4D97-AF65-F5344CB8AC3E}">
        <p14:creationId xmlns:p14="http://schemas.microsoft.com/office/powerpoint/2010/main" val="308403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ustainable Development Goals: Improve Life All Around The Globe">
            <a:hlinkClick r:id="" action="ppaction://media"/>
            <a:extLst>
              <a:ext uri="{FF2B5EF4-FFF2-40B4-BE49-F238E27FC236}">
                <a16:creationId xmlns:a16="http://schemas.microsoft.com/office/drawing/2014/main" id="{0E123A23-2C4F-48A5-84D2-CE9B61CC23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7159" y="87649"/>
            <a:ext cx="10164671" cy="5717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FACED4-ECD2-49B8-96A4-ECF8A2ED2696}"/>
              </a:ext>
            </a:extLst>
          </p:cNvPr>
          <p:cNvSpPr txBox="1"/>
          <p:nvPr/>
        </p:nvSpPr>
        <p:spPr>
          <a:xfrm>
            <a:off x="493986" y="5959366"/>
            <a:ext cx="11340662" cy="1200329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ONU </a:t>
            </a:r>
            <a:r>
              <a:rPr lang="en-IE" sz="2400" dirty="0" err="1">
                <a:solidFill>
                  <a:schemeClr val="bg1"/>
                </a:solidFill>
              </a:rPr>
              <a:t>lucrează</a:t>
            </a:r>
            <a:r>
              <a:rPr lang="en-IE" sz="2400" dirty="0">
                <a:solidFill>
                  <a:schemeClr val="bg1"/>
                </a:solidFill>
              </a:rPr>
              <a:t> din </a:t>
            </a:r>
            <a:r>
              <a:rPr lang="en-IE" sz="2400" dirty="0" err="1">
                <a:solidFill>
                  <a:schemeClr val="bg1"/>
                </a:solidFill>
              </a:rPr>
              <a:t>greu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ca </a:t>
            </a:r>
            <a:r>
              <a:rPr lang="en-IE" sz="2400" dirty="0" err="1">
                <a:solidFill>
                  <a:schemeClr val="bg1"/>
                </a:solidFill>
              </a:rPr>
              <a:t>Obiectivele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ro-RO" sz="2400" dirty="0">
                <a:solidFill>
                  <a:schemeClr val="bg1"/>
                </a:solidFill>
              </a:rPr>
              <a:t>D</a:t>
            </a:r>
            <a:r>
              <a:rPr lang="en-IE" sz="2400" dirty="0" err="1">
                <a:solidFill>
                  <a:schemeClr val="bg1"/>
                </a:solidFill>
              </a:rPr>
              <a:t>ezvoltare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D</a:t>
            </a:r>
            <a:r>
              <a:rPr lang="en-IE" sz="2400" dirty="0" err="1">
                <a:solidFill>
                  <a:schemeClr val="bg1"/>
                </a:solidFill>
              </a:rPr>
              <a:t>urabilă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se păstreze</a:t>
            </a:r>
            <a:r>
              <a:rPr lang="en-IE" sz="2400" dirty="0">
                <a:solidFill>
                  <a:schemeClr val="bg1"/>
                </a:solidFill>
              </a:rPr>
              <a:t>.. A</a:t>
            </a:r>
            <a:r>
              <a:rPr lang="ro-RO" sz="2400" dirty="0">
                <a:solidFill>
                  <a:schemeClr val="bg1"/>
                </a:solidFill>
              </a:rPr>
              <a:t>ceștia a</a:t>
            </a:r>
            <a:r>
              <a:rPr lang="en-IE" sz="2400" dirty="0">
                <a:solidFill>
                  <a:schemeClr val="bg1"/>
                </a:solidFill>
              </a:rPr>
              <a:t>u </a:t>
            </a:r>
            <a:r>
              <a:rPr lang="ro-RO" sz="2400" dirty="0">
                <a:solidFill>
                  <a:schemeClr val="bg1"/>
                </a:solidFill>
              </a:rPr>
              <a:t>realiz</a:t>
            </a:r>
            <a:r>
              <a:rPr lang="en-IE" sz="2400" dirty="0">
                <a:solidFill>
                  <a:schemeClr val="bg1"/>
                </a:solidFill>
              </a:rPr>
              <a:t>at </a:t>
            </a:r>
            <a:r>
              <a:rPr lang="en-IE" sz="2400" dirty="0" err="1">
                <a:solidFill>
                  <a:schemeClr val="bg1"/>
                </a:solidFill>
              </a:rPr>
              <a:t>chiar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un videoclip </a:t>
            </a:r>
            <a:r>
              <a:rPr lang="en-IE" sz="2400" dirty="0" err="1">
                <a:solidFill>
                  <a:schemeClr val="bg1"/>
                </a:solidFill>
              </a:rPr>
              <a:t>muzical</a:t>
            </a:r>
            <a:r>
              <a:rPr lang="en-IE" sz="2400" dirty="0">
                <a:solidFill>
                  <a:schemeClr val="bg1"/>
                </a:solidFill>
              </a:rPr>
              <a:t> hip-hop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un </a:t>
            </a:r>
            <a:r>
              <a:rPr lang="en-IE" sz="2400" dirty="0" err="1">
                <a:solidFill>
                  <a:schemeClr val="bg1"/>
                </a:solidFill>
              </a:rPr>
              <a:t>cântec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despre</a:t>
            </a:r>
            <a:r>
              <a:rPr lang="ro-RO" sz="2400" dirty="0">
                <a:solidFill>
                  <a:schemeClr val="bg1"/>
                </a:solidFill>
              </a:rPr>
              <a:t> aceste obiective</a:t>
            </a:r>
            <a:r>
              <a:rPr lang="en-IE" sz="2400" dirty="0">
                <a:solidFill>
                  <a:schemeClr val="bg1"/>
                </a:solidFill>
              </a:rPr>
              <a:t>!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room, fruit&#10;&#10;Description automatically generated">
            <a:extLst>
              <a:ext uri="{FF2B5EF4-FFF2-40B4-BE49-F238E27FC236}">
                <a16:creationId xmlns:a16="http://schemas.microsoft.com/office/drawing/2014/main" id="{E8224586-0E1E-4243-A2B8-6A3320C281E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7B780-322E-4271-A205-1B8F64ED5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174" y="285658"/>
            <a:ext cx="6583549" cy="1090053"/>
          </a:xfrm>
          <a:solidFill>
            <a:srgbClr val="7F4182"/>
          </a:solidFill>
        </p:spPr>
        <p:txBody>
          <a:bodyPr>
            <a:noAutofit/>
          </a:bodyPr>
          <a:lstStyle/>
          <a:p>
            <a:r>
              <a:rPr lang="en-IE" sz="3200" dirty="0" err="1">
                <a:solidFill>
                  <a:schemeClr val="bg1"/>
                </a:solidFill>
              </a:rPr>
              <a:t>Cetățenie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activă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și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comunități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incluzive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conectate</a:t>
            </a:r>
            <a:r>
              <a:rPr lang="en-IE" sz="32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DEE72-0467-43A4-9639-A7DC3B329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017" y="1552509"/>
            <a:ext cx="6463861" cy="3975101"/>
          </a:xfrm>
        </p:spPr>
        <p:txBody>
          <a:bodyPr/>
          <a:lstStyle/>
          <a:p>
            <a:r>
              <a:rPr lang="en-IE" dirty="0" err="1"/>
              <a:t>Promovarea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încurajarea</a:t>
            </a:r>
            <a:r>
              <a:rPr lang="en-IE" dirty="0"/>
              <a:t> </a:t>
            </a:r>
            <a:r>
              <a:rPr lang="en-IE" dirty="0" err="1"/>
              <a:t>cetățeniei</a:t>
            </a:r>
            <a:r>
              <a:rPr lang="en-IE" dirty="0"/>
              <a:t> active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rândul</a:t>
            </a:r>
            <a:r>
              <a:rPr lang="en-IE" dirty="0"/>
              <a:t> </a:t>
            </a:r>
            <a:r>
              <a:rPr lang="en-IE" dirty="0" err="1"/>
              <a:t>tuturor</a:t>
            </a:r>
            <a:r>
              <a:rPr lang="en-IE" dirty="0"/>
              <a:t> </a:t>
            </a:r>
            <a:r>
              <a:rPr lang="en-IE" dirty="0" err="1"/>
              <a:t>membrilor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importantă</a:t>
            </a:r>
            <a:r>
              <a:rPr lang="en-IE" dirty="0"/>
              <a:t>, </a:t>
            </a:r>
            <a:r>
              <a:rPr lang="en-IE" dirty="0" err="1"/>
              <a:t>deoarece</a:t>
            </a:r>
            <a:r>
              <a:rPr lang="en-IE" dirty="0"/>
              <a:t> </a:t>
            </a:r>
            <a:r>
              <a:rPr lang="en-IE" dirty="0" err="1"/>
              <a:t>ajută</a:t>
            </a:r>
            <a:r>
              <a:rPr lang="en-IE" dirty="0"/>
              <a:t> la </a:t>
            </a:r>
            <a:r>
              <a:rPr lang="en-IE" dirty="0" err="1"/>
              <a:t>crearea</a:t>
            </a:r>
            <a:r>
              <a:rPr lang="en-IE" dirty="0"/>
              <a:t> </a:t>
            </a:r>
            <a:r>
              <a:rPr lang="en-IE" dirty="0" err="1"/>
              <a:t>unei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conectate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incluzive</a:t>
            </a:r>
            <a:r>
              <a:rPr lang="en-IE" dirty="0"/>
              <a:t>. 
</a:t>
            </a:r>
            <a:r>
              <a:rPr lang="en-IE" dirty="0" err="1"/>
              <a:t>Comunitățile</a:t>
            </a:r>
            <a:r>
              <a:rPr lang="en-IE" dirty="0"/>
              <a:t> </a:t>
            </a:r>
            <a:r>
              <a:rPr lang="en-IE" dirty="0" err="1"/>
              <a:t>conectate</a:t>
            </a:r>
            <a:r>
              <a:rPr lang="en-IE" dirty="0"/>
              <a:t> </a:t>
            </a:r>
            <a:r>
              <a:rPr lang="en-IE" dirty="0" err="1"/>
              <a:t>aduc</a:t>
            </a:r>
            <a:r>
              <a:rPr lang="en-IE" dirty="0"/>
              <a:t> </a:t>
            </a:r>
            <a:r>
              <a:rPr lang="en-IE" dirty="0" err="1"/>
              <a:t>schimbări</a:t>
            </a:r>
            <a:r>
              <a:rPr lang="en-IE" dirty="0"/>
              <a:t> </a:t>
            </a:r>
            <a:r>
              <a:rPr lang="en-IE" dirty="0" err="1"/>
              <a:t>pozitive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viața</a:t>
            </a:r>
            <a:r>
              <a:rPr lang="en-IE" dirty="0"/>
              <a:t> </a:t>
            </a:r>
            <a:r>
              <a:rPr lang="en-IE" dirty="0" err="1"/>
              <a:t>noastră</a:t>
            </a:r>
            <a:r>
              <a:rPr lang="en-IE" dirty="0"/>
              <a:t> de </a:t>
            </a:r>
            <a:r>
              <a:rPr lang="en-IE" dirty="0" err="1"/>
              <a:t>zi</a:t>
            </a:r>
            <a:r>
              <a:rPr lang="en-IE" dirty="0"/>
              <a:t> cu </a:t>
            </a:r>
            <a:r>
              <a:rPr lang="en-IE" dirty="0" err="1"/>
              <a:t>zi</a:t>
            </a:r>
            <a:r>
              <a:rPr lang="en-IE" dirty="0"/>
              <a:t>, </a:t>
            </a:r>
            <a:r>
              <a:rPr lang="en-IE" dirty="0" err="1"/>
              <a:t>inclusiv</a:t>
            </a:r>
            <a:r>
              <a:rPr lang="en-IE" dirty="0"/>
              <a:t> </a:t>
            </a:r>
            <a:r>
              <a:rPr lang="en-IE" dirty="0" err="1"/>
              <a:t>noi</a:t>
            </a:r>
            <a:r>
              <a:rPr lang="en-IE" dirty="0"/>
              <a:t> </a:t>
            </a:r>
            <a:r>
              <a:rPr lang="en-IE" dirty="0" err="1"/>
              <a:t>relații</a:t>
            </a:r>
            <a:r>
              <a:rPr lang="en-IE" dirty="0"/>
              <a:t>, </a:t>
            </a:r>
            <a:r>
              <a:rPr lang="en-IE" dirty="0" err="1"/>
              <a:t>noi</a:t>
            </a:r>
            <a:r>
              <a:rPr lang="en-IE" dirty="0"/>
              <a:t> </a:t>
            </a:r>
            <a:r>
              <a:rPr lang="en-IE" dirty="0" err="1"/>
              <a:t>oportunități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un sentiment de </a:t>
            </a:r>
            <a:r>
              <a:rPr lang="en-IE" dirty="0" err="1"/>
              <a:t>abilitare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toți</a:t>
            </a:r>
            <a:r>
              <a:rPr lang="en-IE" dirty="0"/>
              <a:t> </a:t>
            </a:r>
            <a:r>
              <a:rPr lang="en-IE" dirty="0" err="1"/>
              <a:t>membrii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.
</a:t>
            </a:r>
          </a:p>
          <a:p>
            <a:endParaRPr lang="en-IE" dirty="0"/>
          </a:p>
          <a:p>
            <a:endParaRPr lang="en-IE" dirty="0"/>
          </a:p>
          <a:p>
            <a:r>
              <a:rPr lang="en-IE" dirty="0" err="1"/>
              <a:t>Cetățenia</a:t>
            </a:r>
            <a:r>
              <a:rPr lang="en-IE" dirty="0"/>
              <a:t> </a:t>
            </a:r>
            <a:r>
              <a:rPr lang="en-IE" dirty="0" err="1"/>
              <a:t>activă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putea</a:t>
            </a:r>
            <a:r>
              <a:rPr lang="en-IE" dirty="0"/>
              <a:t> </a:t>
            </a:r>
            <a:r>
              <a:rPr lang="en-IE" dirty="0" err="1"/>
              <a:t>juca</a:t>
            </a:r>
            <a:r>
              <a:rPr lang="en-IE" dirty="0"/>
              <a:t> un </a:t>
            </a:r>
            <a:r>
              <a:rPr lang="en-IE" dirty="0" err="1"/>
              <a:t>rol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rezolvarea</a:t>
            </a:r>
            <a:r>
              <a:rPr lang="en-IE" dirty="0"/>
              <a:t> </a:t>
            </a:r>
            <a:r>
              <a:rPr lang="en-IE" dirty="0" err="1"/>
              <a:t>acestui</a:t>
            </a:r>
            <a:r>
              <a:rPr lang="en-IE" dirty="0"/>
              <a:t> </a:t>
            </a:r>
            <a:r>
              <a:rPr lang="en-IE" dirty="0" err="1"/>
              <a:t>lucru</a:t>
            </a:r>
            <a:r>
              <a:rPr lang="en-IE" dirty="0"/>
              <a:t>.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aruncăm</a:t>
            </a:r>
            <a:r>
              <a:rPr lang="en-IE" dirty="0"/>
              <a:t> o </a:t>
            </a:r>
            <a:r>
              <a:rPr lang="en-IE" dirty="0" err="1"/>
              <a:t>privire</a:t>
            </a:r>
            <a:r>
              <a:rPr lang="en-IE" dirty="0"/>
              <a:t> </a:t>
            </a:r>
            <a:r>
              <a:rPr lang="en-IE" dirty="0" err="1"/>
              <a:t>rapidă</a:t>
            </a:r>
            <a:r>
              <a:rPr lang="en-IE" dirty="0"/>
              <a:t> </a:t>
            </a:r>
            <a:r>
              <a:rPr lang="ro-RO" dirty="0"/>
              <a:t>pentru a afla cum</a:t>
            </a:r>
            <a:r>
              <a:rPr lang="en-IE" dirty="0"/>
              <a:t> ..
</a:t>
            </a:r>
          </a:p>
          <a:p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7E7C9-982E-4C59-91AE-C9F19E0B68F8}"/>
              </a:ext>
            </a:extLst>
          </p:cNvPr>
          <p:cNvSpPr txBox="1"/>
          <p:nvPr/>
        </p:nvSpPr>
        <p:spPr>
          <a:xfrm>
            <a:off x="308017" y="4474494"/>
            <a:ext cx="7222108" cy="830997"/>
          </a:xfrm>
          <a:prstGeom prst="rect">
            <a:avLst/>
          </a:prstGeom>
          <a:solidFill>
            <a:srgbClr val="A3CEC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Întrebare</a:t>
            </a:r>
            <a:r>
              <a:rPr lang="en-IE" sz="2400" dirty="0">
                <a:solidFill>
                  <a:schemeClr val="bg1"/>
                </a:solidFill>
              </a:rPr>
              <a:t>: </a:t>
            </a:r>
            <a:r>
              <a:rPr lang="en-IE" sz="2400" dirty="0" err="1">
                <a:solidFill>
                  <a:schemeClr val="bg1"/>
                </a:solidFill>
              </a:rPr>
              <a:t>Există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persoană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sau</a:t>
            </a:r>
            <a:r>
              <a:rPr lang="en-IE" sz="2400" dirty="0">
                <a:solidFill>
                  <a:schemeClr val="bg1"/>
                </a:solidFill>
              </a:rPr>
              <a:t> un </a:t>
            </a:r>
            <a:r>
              <a:rPr lang="en-IE" sz="2400" dirty="0" err="1">
                <a:solidFill>
                  <a:schemeClr val="bg1"/>
                </a:solidFill>
              </a:rPr>
              <a:t>grup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dumneavoastră</a:t>
            </a:r>
            <a:r>
              <a:rPr lang="en-IE" sz="2400" dirty="0">
                <a:solidFill>
                  <a:schemeClr val="bg1"/>
                </a:solidFill>
              </a:rPr>
              <a:t> care se </a:t>
            </a:r>
            <a:r>
              <a:rPr lang="en-IE" sz="2400" dirty="0" err="1">
                <a:solidFill>
                  <a:schemeClr val="bg1"/>
                </a:solidFill>
              </a:rPr>
              <a:t>poate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simți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exclus</a:t>
            </a:r>
            <a:r>
              <a:rPr lang="en-IE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8447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Young man using smartphone on city street at night">
            <a:extLst>
              <a:ext uri="{FF2B5EF4-FFF2-40B4-BE49-F238E27FC236}">
                <a16:creationId xmlns:a16="http://schemas.microsoft.com/office/drawing/2014/main" id="{2AB07812-7EF8-4921-8A94-47322F613CB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A4C8C-B834-4718-888B-575B51377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699" y="489855"/>
            <a:ext cx="6492178" cy="1278162"/>
          </a:xfrm>
          <a:solidFill>
            <a:srgbClr val="7F4182"/>
          </a:solidFill>
        </p:spPr>
        <p:txBody>
          <a:bodyPr>
            <a:noAutofit/>
          </a:bodyPr>
          <a:lstStyle/>
          <a:p>
            <a:r>
              <a:rPr lang="en-IE" sz="3000" dirty="0" err="1">
                <a:solidFill>
                  <a:schemeClr val="bg1"/>
                </a:solidFill>
              </a:rPr>
              <a:t>Abilitarea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refugiaților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și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ro-RO" sz="3000" dirty="0">
                <a:solidFill>
                  <a:schemeClr val="bg1"/>
                </a:solidFill>
              </a:rPr>
              <a:t>a </a:t>
            </a:r>
            <a:r>
              <a:rPr lang="en-IE" sz="3000" dirty="0" err="1">
                <a:solidFill>
                  <a:schemeClr val="bg1"/>
                </a:solidFill>
              </a:rPr>
              <a:t>migranților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să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devină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cetățeni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activi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și</a:t>
            </a:r>
            <a:r>
              <a:rPr lang="en-IE" sz="3000" dirty="0">
                <a:solidFill>
                  <a:schemeClr val="bg1"/>
                </a:solidFill>
              </a:rPr>
              <a:t> </a:t>
            </a:r>
            <a:r>
              <a:rPr lang="en-IE" sz="3000" dirty="0" err="1">
                <a:solidFill>
                  <a:schemeClr val="bg1"/>
                </a:solidFill>
              </a:rPr>
              <a:t>lideri</a:t>
            </a:r>
            <a:r>
              <a:rPr lang="en-IE" sz="3000" dirty="0">
                <a:solidFill>
                  <a:schemeClr val="bg1"/>
                </a:solidFill>
              </a:rPr>
              <a:t> ai </a:t>
            </a:r>
            <a:r>
              <a:rPr lang="en-IE" sz="3000" dirty="0" err="1">
                <a:solidFill>
                  <a:schemeClr val="bg1"/>
                </a:solidFill>
              </a:rPr>
              <a:t>comunității</a:t>
            </a:r>
            <a:r>
              <a:rPr lang="en-IE" sz="30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8FE5F-E72B-4AAC-BE61-B9447C4B9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699" y="1876874"/>
            <a:ext cx="6879557" cy="3975101"/>
          </a:xfrm>
        </p:spPr>
        <p:txBody>
          <a:bodyPr/>
          <a:lstStyle/>
          <a:p>
            <a:r>
              <a:rPr lang="en-IE" dirty="0" err="1"/>
              <a:t>Refugiații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migranții</a:t>
            </a:r>
            <a:r>
              <a:rPr lang="en-IE" dirty="0"/>
              <a:t> pot beneficia </a:t>
            </a:r>
            <a:r>
              <a:rPr lang="en-IE" dirty="0" err="1"/>
              <a:t>în</a:t>
            </a:r>
            <a:r>
              <a:rPr lang="en-IE" dirty="0"/>
              <a:t> mare </a:t>
            </a:r>
            <a:r>
              <a:rPr lang="en-IE" dirty="0" err="1"/>
              <a:t>măsură</a:t>
            </a:r>
            <a:r>
              <a:rPr lang="en-IE" dirty="0"/>
              <a:t> de pe </a:t>
            </a:r>
            <a:r>
              <a:rPr lang="en-IE" dirty="0" err="1"/>
              <a:t>urma</a:t>
            </a:r>
            <a:r>
              <a:rPr lang="en-IE" dirty="0"/>
              <a:t> </a:t>
            </a:r>
            <a:r>
              <a:rPr lang="ro-RO" dirty="0"/>
              <a:t>implicării ca </a:t>
            </a:r>
            <a:r>
              <a:rPr lang="en-IE" dirty="0" err="1"/>
              <a:t>cetățeni</a:t>
            </a:r>
            <a:r>
              <a:rPr lang="en-IE" dirty="0"/>
              <a:t> </a:t>
            </a:r>
            <a:r>
              <a:rPr lang="en-IE" dirty="0" err="1"/>
              <a:t>activi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comunitățile</a:t>
            </a:r>
            <a:r>
              <a:rPr lang="en-IE" dirty="0"/>
              <a:t> lor. 
</a:t>
            </a:r>
            <a:r>
              <a:rPr lang="en-IE" dirty="0" err="1"/>
              <a:t>Prin</a:t>
            </a:r>
            <a:r>
              <a:rPr lang="en-IE" dirty="0"/>
              <a:t> </a:t>
            </a:r>
            <a:r>
              <a:rPr lang="en-IE" dirty="0" err="1"/>
              <a:t>implicarea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grupuri</a:t>
            </a:r>
            <a:r>
              <a:rPr lang="en-IE" dirty="0"/>
              <a:t> </a:t>
            </a:r>
            <a:r>
              <a:rPr lang="en-IE" dirty="0" err="1"/>
              <a:t>comunitare</a:t>
            </a:r>
            <a:r>
              <a:rPr lang="en-IE" dirty="0"/>
              <a:t>, </a:t>
            </a:r>
            <a:r>
              <a:rPr lang="en-IE" dirty="0" err="1"/>
              <a:t>refugiații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migranții</a:t>
            </a:r>
            <a:r>
              <a:rPr lang="en-IE" dirty="0"/>
              <a:t> </a:t>
            </a:r>
            <a:r>
              <a:rPr lang="en-IE" dirty="0" err="1"/>
              <a:t>află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multe</a:t>
            </a:r>
            <a:r>
              <a:rPr lang="en-IE" dirty="0"/>
              <a:t> </a:t>
            </a:r>
            <a:r>
              <a:rPr lang="en-IE" dirty="0" err="1"/>
              <a:t>despre</a:t>
            </a:r>
            <a:r>
              <a:rPr lang="en-IE" dirty="0"/>
              <a:t> </a:t>
            </a:r>
            <a:r>
              <a:rPr lang="en-IE" dirty="0" err="1"/>
              <a:t>țările</a:t>
            </a:r>
            <a:r>
              <a:rPr lang="en-IE" dirty="0"/>
              <a:t> </a:t>
            </a:r>
            <a:r>
              <a:rPr lang="en-IE" dirty="0" err="1"/>
              <a:t>gazdă</a:t>
            </a:r>
            <a:r>
              <a:rPr lang="en-IE" dirty="0"/>
              <a:t>, </a:t>
            </a:r>
            <a:r>
              <a:rPr lang="en-IE" dirty="0" err="1"/>
              <a:t>despre</a:t>
            </a:r>
            <a:r>
              <a:rPr lang="en-IE" dirty="0"/>
              <a:t> </a:t>
            </a:r>
            <a:r>
              <a:rPr lang="en-IE" dirty="0" err="1"/>
              <a:t>localnici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despre</a:t>
            </a:r>
            <a:r>
              <a:rPr lang="en-IE" dirty="0"/>
              <a:t> </a:t>
            </a:r>
            <a:r>
              <a:rPr lang="en-IE" dirty="0" err="1"/>
              <a:t>obiceiuri</a:t>
            </a:r>
            <a:r>
              <a:rPr lang="en-IE" dirty="0"/>
              <a:t>. 
</a:t>
            </a:r>
            <a:r>
              <a:rPr lang="en-IE" dirty="0" err="1"/>
              <a:t>Ei</a:t>
            </a:r>
            <a:r>
              <a:rPr lang="en-IE" dirty="0"/>
              <a:t> pot </a:t>
            </a:r>
            <a:r>
              <a:rPr lang="en-IE" dirty="0" err="1"/>
              <a:t>pune</a:t>
            </a:r>
            <a:r>
              <a:rPr lang="en-IE" dirty="0"/>
              <a:t> </a:t>
            </a:r>
            <a:r>
              <a:rPr lang="en-IE" dirty="0" err="1"/>
              <a:t>bazele</a:t>
            </a:r>
            <a:r>
              <a:rPr lang="en-IE" dirty="0"/>
              <a:t> </a:t>
            </a:r>
            <a:r>
              <a:rPr lang="en-IE" dirty="0" err="1"/>
              <a:t>unor</a:t>
            </a:r>
            <a:r>
              <a:rPr lang="en-IE" dirty="0"/>
              <a:t> </a:t>
            </a:r>
            <a:r>
              <a:rPr lang="en-IE" dirty="0" err="1"/>
              <a:t>prietenii</a:t>
            </a:r>
            <a:r>
              <a:rPr lang="en-IE" dirty="0"/>
              <a:t> cu </a:t>
            </a:r>
            <a:r>
              <a:rPr lang="en-IE" dirty="0" err="1"/>
              <a:t>nativii</a:t>
            </a:r>
            <a:r>
              <a:rPr lang="en-IE" dirty="0"/>
              <a:t> din </a:t>
            </a:r>
            <a:r>
              <a:rPr lang="en-IE" dirty="0" err="1"/>
              <a:t>comunitate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se pot </a:t>
            </a:r>
            <a:r>
              <a:rPr lang="ro-RO" dirty="0"/>
              <a:t>face </a:t>
            </a:r>
            <a:r>
              <a:rPr lang="en-IE" dirty="0" err="1"/>
              <a:t>schimbări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casele</a:t>
            </a:r>
            <a:r>
              <a:rPr lang="en-IE" dirty="0"/>
              <a:t> lor </a:t>
            </a:r>
            <a:r>
              <a:rPr lang="en-IE" dirty="0" err="1"/>
              <a:t>noi</a:t>
            </a:r>
            <a:r>
              <a:rPr lang="en-IE" dirty="0"/>
              <a:t>.
</a:t>
            </a:r>
            <a:r>
              <a:rPr lang="en-IE" dirty="0" err="1"/>
              <a:t>Cetățenia</a:t>
            </a:r>
            <a:r>
              <a:rPr lang="en-IE" dirty="0"/>
              <a:t> </a:t>
            </a:r>
            <a:r>
              <a:rPr lang="en-IE" dirty="0" err="1"/>
              <a:t>activă</a:t>
            </a:r>
            <a:r>
              <a:rPr lang="en-IE" dirty="0"/>
              <a:t> </a:t>
            </a:r>
            <a:r>
              <a:rPr lang="en-IE" dirty="0" err="1"/>
              <a:t>poate</a:t>
            </a:r>
            <a:r>
              <a:rPr lang="en-IE" dirty="0"/>
              <a:t> </a:t>
            </a:r>
            <a:r>
              <a:rPr lang="en-IE" dirty="0" err="1"/>
              <a:t>anula</a:t>
            </a:r>
            <a:r>
              <a:rPr lang="en-IE" dirty="0"/>
              <a:t> </a:t>
            </a:r>
            <a:r>
              <a:rPr lang="ro-RO" dirty="0"/>
              <a:t>conceptul de „străin” </a:t>
            </a:r>
            <a:r>
              <a:rPr lang="en-IE" dirty="0"/>
              <a:t>care </a:t>
            </a:r>
            <a:r>
              <a:rPr lang="en-IE" dirty="0" err="1"/>
              <a:t>poate</a:t>
            </a:r>
            <a:r>
              <a:rPr lang="en-IE" dirty="0"/>
              <a:t> </a:t>
            </a:r>
            <a:r>
              <a:rPr lang="ro-RO" dirty="0"/>
              <a:t>apărea</a:t>
            </a:r>
            <a:r>
              <a:rPr lang="en-IE" dirty="0"/>
              <a:t> din </a:t>
            </a:r>
            <a:r>
              <a:rPr lang="en-IE" dirty="0" err="1"/>
              <a:t>diferențele</a:t>
            </a:r>
            <a:r>
              <a:rPr lang="en-IE" dirty="0"/>
              <a:t> </a:t>
            </a:r>
            <a:r>
              <a:rPr lang="ro-RO" dirty="0"/>
              <a:t>etnice sau rasiale.</a:t>
            </a:r>
            <a:r>
              <a:rPr lang="en-IE" dirty="0"/>
              <a:t>
</a:t>
            </a:r>
          </a:p>
          <a:p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B9790-45EC-4B11-BC74-A8DB43A4C983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OPORTUNIT</a:t>
            </a:r>
            <a:r>
              <a:rPr lang="ro-RO" sz="2400" dirty="0">
                <a:solidFill>
                  <a:schemeClr val="bg1"/>
                </a:solidFill>
              </a:rPr>
              <a:t>ĂȚI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69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41379" y="1173958"/>
            <a:ext cx="8145517" cy="36316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Sajjad Hussain s-a </a:t>
            </a:r>
            <a:r>
              <a:rPr lang="en-IE" dirty="0" err="1"/>
              <a:t>născut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Pakistan, </a:t>
            </a:r>
            <a:r>
              <a:rPr lang="en-IE" dirty="0" err="1"/>
              <a:t>dar</a:t>
            </a:r>
            <a:r>
              <a:rPr lang="en-IE" dirty="0"/>
              <a:t> a </a:t>
            </a:r>
            <a:r>
              <a:rPr lang="en-IE" dirty="0" err="1"/>
              <a:t>trăit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Irlanda</a:t>
            </a:r>
            <a:r>
              <a:rPr lang="en-IE" dirty="0"/>
              <a:t> </a:t>
            </a:r>
            <a:r>
              <a:rPr lang="en-IE" dirty="0" err="1"/>
              <a:t>timp</a:t>
            </a:r>
            <a:r>
              <a:rPr lang="en-IE" dirty="0"/>
              <a:t> de </a:t>
            </a:r>
            <a:r>
              <a:rPr lang="en-IE" dirty="0" err="1"/>
              <a:t>aproape</a:t>
            </a:r>
            <a:r>
              <a:rPr lang="en-IE" dirty="0"/>
              <a:t> 20 de ani. El a </a:t>
            </a:r>
            <a:r>
              <a:rPr lang="en-IE" dirty="0" err="1"/>
              <a:t>venit</a:t>
            </a:r>
            <a:r>
              <a:rPr lang="en-IE" dirty="0"/>
              <a:t> </a:t>
            </a:r>
            <a:r>
              <a:rPr lang="en-IE" dirty="0" err="1"/>
              <a:t>inițial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Irlanda</a:t>
            </a:r>
            <a:r>
              <a:rPr lang="en-IE" dirty="0"/>
              <a:t> </a:t>
            </a:r>
            <a:r>
              <a:rPr lang="ro-RO" dirty="0"/>
              <a:t>cu</a:t>
            </a:r>
            <a:r>
              <a:rPr lang="en-IE" dirty="0"/>
              <a:t> un </a:t>
            </a:r>
            <a:r>
              <a:rPr lang="en-IE" dirty="0" err="1"/>
              <a:t>permis</a:t>
            </a:r>
            <a:r>
              <a:rPr lang="en-IE" dirty="0"/>
              <a:t> de </a:t>
            </a:r>
            <a:r>
              <a:rPr lang="en-IE" dirty="0" err="1"/>
              <a:t>muncă</a:t>
            </a:r>
            <a:r>
              <a:rPr lang="en-IE" dirty="0"/>
              <a:t> </a:t>
            </a:r>
            <a:r>
              <a:rPr lang="ro-RO" dirty="0"/>
              <a:t>iar</a:t>
            </a:r>
            <a:r>
              <a:rPr lang="en-IE" dirty="0"/>
              <a:t> Roscommon</a:t>
            </a:r>
            <a:r>
              <a:rPr lang="ro-RO" dirty="0"/>
              <a:t> a devenit</a:t>
            </a:r>
            <a:r>
              <a:rPr lang="en-IE" dirty="0"/>
              <a:t> casa </a:t>
            </a:r>
            <a:r>
              <a:rPr lang="en-IE" dirty="0" err="1"/>
              <a:t>lui</a:t>
            </a:r>
            <a:r>
              <a:rPr lang="en-IE" dirty="0"/>
              <a:t>.
</a:t>
            </a:r>
            <a:r>
              <a:rPr lang="en-IE" dirty="0" err="1"/>
              <a:t>În</a:t>
            </a:r>
            <a:r>
              <a:rPr lang="en-IE" dirty="0"/>
              <a:t> 2018, el a </a:t>
            </a:r>
            <a:r>
              <a:rPr lang="en-IE" dirty="0" err="1"/>
              <a:t>fost</a:t>
            </a:r>
            <a:r>
              <a:rPr lang="en-IE" dirty="0"/>
              <a:t> una </a:t>
            </a:r>
            <a:r>
              <a:rPr lang="en-IE" dirty="0" err="1"/>
              <a:t>dintre</a:t>
            </a:r>
            <a:r>
              <a:rPr lang="en-IE" dirty="0"/>
              <a:t> </a:t>
            </a:r>
            <a:r>
              <a:rPr lang="en-IE" dirty="0" err="1"/>
              <a:t>cele</a:t>
            </a:r>
            <a:r>
              <a:rPr lang="en-IE" dirty="0"/>
              <a:t> </a:t>
            </a:r>
            <a:r>
              <a:rPr lang="en-IE" dirty="0" err="1"/>
              <a:t>patru</a:t>
            </a:r>
            <a:r>
              <a:rPr lang="en-IE" dirty="0"/>
              <a:t> </a:t>
            </a:r>
            <a:r>
              <a:rPr lang="en-IE" dirty="0" err="1"/>
              <a:t>persoane</a:t>
            </a:r>
            <a:r>
              <a:rPr lang="en-IE" dirty="0"/>
              <a:t> din </a:t>
            </a:r>
            <a:r>
              <a:rPr lang="en-IE" dirty="0" err="1"/>
              <a:t>Ballaghaderreen</a:t>
            </a:r>
            <a:r>
              <a:rPr lang="en-IE" dirty="0"/>
              <a:t> care au </a:t>
            </a:r>
            <a:r>
              <a:rPr lang="en-IE" dirty="0" err="1"/>
              <a:t>acceptat</a:t>
            </a:r>
            <a:r>
              <a:rPr lang="en-IE" dirty="0"/>
              <a:t> un </a:t>
            </a:r>
            <a:r>
              <a:rPr lang="en-IE" dirty="0" err="1"/>
              <a:t>premiu</a:t>
            </a:r>
            <a:r>
              <a:rPr lang="en-IE" dirty="0"/>
              <a:t> "</a:t>
            </a:r>
            <a:r>
              <a:rPr lang="en-IE" dirty="0" err="1"/>
              <a:t>Poporul</a:t>
            </a:r>
            <a:r>
              <a:rPr lang="en-IE" dirty="0"/>
              <a:t> </a:t>
            </a:r>
            <a:r>
              <a:rPr lang="en-IE" dirty="0" err="1"/>
              <a:t>poporului</a:t>
            </a:r>
            <a:r>
              <a:rPr lang="en-IE" dirty="0"/>
              <a:t>" </a:t>
            </a:r>
            <a:r>
              <a:rPr lang="en-IE" dirty="0" err="1"/>
              <a:t>comunitar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semn</a:t>
            </a:r>
            <a:r>
              <a:rPr lang="en-IE" dirty="0"/>
              <a:t> de </a:t>
            </a:r>
            <a:r>
              <a:rPr lang="en-IE" dirty="0" err="1"/>
              <a:t>recunoaștere</a:t>
            </a:r>
            <a:r>
              <a:rPr lang="en-IE" dirty="0"/>
              <a:t> a </a:t>
            </a:r>
            <a:r>
              <a:rPr lang="en-IE" dirty="0" err="1"/>
              <a:t>răspunsului</a:t>
            </a:r>
            <a:r>
              <a:rPr lang="en-IE" dirty="0"/>
              <a:t> </a:t>
            </a:r>
            <a:r>
              <a:rPr lang="en-IE" dirty="0" err="1"/>
              <a:t>orașului</a:t>
            </a:r>
            <a:r>
              <a:rPr lang="en-IE" dirty="0"/>
              <a:t> la </a:t>
            </a:r>
            <a:r>
              <a:rPr lang="en-IE" dirty="0" err="1"/>
              <a:t>sosirea</a:t>
            </a:r>
            <a:r>
              <a:rPr lang="en-IE" dirty="0"/>
              <a:t> </a:t>
            </a:r>
            <a:r>
              <a:rPr lang="en-IE" dirty="0" err="1"/>
              <a:t>refugiaților</a:t>
            </a:r>
            <a:r>
              <a:rPr lang="en-IE" dirty="0"/>
              <a:t> din </a:t>
            </a:r>
            <a:r>
              <a:rPr lang="en-IE" dirty="0" err="1"/>
              <a:t>Siria</a:t>
            </a:r>
            <a:r>
              <a:rPr lang="en-IE" dirty="0"/>
              <a:t>.
Un </a:t>
            </a:r>
            <a:r>
              <a:rPr lang="en-IE" dirty="0" err="1"/>
              <a:t>cetățean</a:t>
            </a:r>
            <a:r>
              <a:rPr lang="en-IE" dirty="0"/>
              <a:t> </a:t>
            </a:r>
            <a:r>
              <a:rPr lang="en-IE" dirty="0" err="1"/>
              <a:t>activ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comunitatea</a:t>
            </a:r>
            <a:r>
              <a:rPr lang="en-IE" dirty="0"/>
              <a:t> </a:t>
            </a:r>
            <a:r>
              <a:rPr lang="en-IE" dirty="0" err="1"/>
              <a:t>sa</a:t>
            </a:r>
            <a:r>
              <a:rPr lang="en-IE" dirty="0"/>
              <a:t>, Sajjad a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en-IE" dirty="0" err="1"/>
              <a:t>implicat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comitetul</a:t>
            </a:r>
            <a:r>
              <a:rPr lang="en-IE" dirty="0"/>
              <a:t> Tidy Towns, </a:t>
            </a:r>
            <a:r>
              <a:rPr lang="en-IE" dirty="0" err="1"/>
              <a:t>organizația</a:t>
            </a:r>
            <a:r>
              <a:rPr lang="en-IE" dirty="0"/>
              <a:t> de </a:t>
            </a:r>
            <a:r>
              <a:rPr lang="en-IE" dirty="0" err="1"/>
              <a:t>tineret</a:t>
            </a:r>
            <a:r>
              <a:rPr lang="en-IE" dirty="0"/>
              <a:t> </a:t>
            </a:r>
            <a:r>
              <a:rPr lang="en-IE" dirty="0" err="1"/>
              <a:t>Foróige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a </a:t>
            </a:r>
            <a:r>
              <a:rPr lang="en-IE" dirty="0" err="1"/>
              <a:t>fondat</a:t>
            </a:r>
            <a:r>
              <a:rPr lang="en-IE" dirty="0"/>
              <a:t>, de </a:t>
            </a:r>
            <a:r>
              <a:rPr lang="en-IE" dirty="0" err="1"/>
              <a:t>asemenea</a:t>
            </a:r>
            <a:r>
              <a:rPr lang="en-IE" dirty="0"/>
              <a:t>, </a:t>
            </a:r>
            <a:r>
              <a:rPr lang="en-IE" dirty="0" err="1"/>
              <a:t>clubul</a:t>
            </a:r>
            <a:r>
              <a:rPr lang="en-IE" dirty="0"/>
              <a:t> local de </a:t>
            </a:r>
            <a:r>
              <a:rPr lang="en-IE" dirty="0" err="1"/>
              <a:t>cricke</a:t>
            </a:r>
            <a:r>
              <a:rPr lang="ro-RO" dirty="0"/>
              <a:t>.</a:t>
            </a:r>
            <a:r>
              <a:rPr lang="en-IE" dirty="0"/>
              <a:t>t
</a:t>
            </a:r>
            <a:r>
              <a:rPr lang="en-IE" dirty="0" err="1"/>
              <a:t>În</a:t>
            </a:r>
            <a:r>
              <a:rPr lang="en-IE" dirty="0"/>
              <a:t> 2019, Hussain a </a:t>
            </a:r>
            <a:r>
              <a:rPr lang="en-IE" dirty="0" err="1"/>
              <a:t>contestat</a:t>
            </a:r>
            <a:r>
              <a:rPr lang="en-IE" dirty="0"/>
              <a:t> </a:t>
            </a:r>
            <a:r>
              <a:rPr lang="en-IE" dirty="0" err="1"/>
              <a:t>alegerile</a:t>
            </a:r>
            <a:r>
              <a:rPr lang="en-IE" dirty="0"/>
              <a:t> locale din Roscommon.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105104" y="5364299"/>
            <a:ext cx="11981792" cy="1569660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Promovarea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cetățeniei</a:t>
            </a:r>
            <a:r>
              <a:rPr lang="en-IE" sz="2400" dirty="0">
                <a:solidFill>
                  <a:schemeClr val="bg1"/>
                </a:solidFill>
              </a:rPr>
              <a:t> active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rândul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migranților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adulți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al </a:t>
            </a:r>
            <a:r>
              <a:rPr lang="en-IE" sz="2400" dirty="0" err="1">
                <a:solidFill>
                  <a:schemeClr val="bg1"/>
                </a:solidFill>
              </a:rPr>
              <a:t>refugiaților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esențială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în </a:t>
            </a:r>
            <a:r>
              <a:rPr lang="en-IE" sz="2400" dirty="0" err="1">
                <a:solidFill>
                  <a:schemeClr val="bg1"/>
                </a:solidFill>
              </a:rPr>
              <a:t>procesul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integrare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deoarece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oferă</a:t>
            </a:r>
            <a:r>
              <a:rPr lang="en-IE" sz="2400" dirty="0">
                <a:solidFill>
                  <a:schemeClr val="bg1"/>
                </a:solidFill>
              </a:rPr>
              <a:t> un sentiment de </a:t>
            </a:r>
            <a:r>
              <a:rPr lang="en-IE" sz="2400" dirty="0" err="1">
                <a:solidFill>
                  <a:schemeClr val="bg1"/>
                </a:solidFill>
              </a:rPr>
              <a:t>autonomie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control al </a:t>
            </a:r>
            <a:r>
              <a:rPr lang="en-IE" sz="2400" dirty="0" err="1">
                <a:solidFill>
                  <a:schemeClr val="bg1"/>
                </a:solidFill>
              </a:rPr>
              <a:t>vieții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viitorului</a:t>
            </a:r>
            <a:r>
              <a:rPr lang="en-IE" sz="2400" dirty="0">
                <a:solidFill>
                  <a:schemeClr val="bg1"/>
                </a:solidFill>
              </a:rPr>
              <a:t> lor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țările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gazdă</a:t>
            </a:r>
            <a:r>
              <a:rPr lang="en-IE" sz="2400" dirty="0">
                <a:solidFill>
                  <a:schemeClr val="bg1"/>
                </a:solidFill>
              </a:rPr>
              <a:t>. 
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C9B445-95B5-41D3-BD1D-669F9DC914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A70A307-6CB6-46CD-B7B8-1D2CCB369276}"/>
              </a:ext>
            </a:extLst>
          </p:cNvPr>
          <p:cNvSpPr txBox="1">
            <a:spLocks/>
          </p:cNvSpPr>
          <p:nvPr/>
        </p:nvSpPr>
        <p:spPr>
          <a:xfrm>
            <a:off x="10512" y="170793"/>
            <a:ext cx="10920249" cy="914750"/>
          </a:xfrm>
          <a:prstGeom prst="rect">
            <a:avLst/>
          </a:prstGeom>
          <a:solidFill>
            <a:srgbClr val="7F4182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68BBA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dirty="0" err="1">
                <a:solidFill>
                  <a:schemeClr val="bg1"/>
                </a:solidFill>
              </a:rPr>
              <a:t>Să</a:t>
            </a:r>
            <a:r>
              <a:rPr lang="en-IE" sz="3200" dirty="0">
                <a:solidFill>
                  <a:schemeClr val="bg1"/>
                </a:solidFill>
              </a:rPr>
              <a:t> ne </a:t>
            </a:r>
            <a:r>
              <a:rPr lang="ro-RO" sz="3200" dirty="0">
                <a:solidFill>
                  <a:schemeClr val="bg1"/>
                </a:solidFill>
              </a:rPr>
              <a:t>cunoaștem</a:t>
            </a:r>
            <a:r>
              <a:rPr lang="en-IE" sz="3200" dirty="0">
                <a:solidFill>
                  <a:schemeClr val="bg1"/>
                </a:solidFill>
              </a:rPr>
              <a:t>: </a:t>
            </a:r>
            <a:r>
              <a:rPr lang="en-IE" sz="3200" dirty="0" err="1">
                <a:solidFill>
                  <a:schemeClr val="bg1"/>
                </a:solidFill>
              </a:rPr>
              <a:t>Cetățean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activ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și</a:t>
            </a:r>
            <a:r>
              <a:rPr lang="en-IE" sz="3200" dirty="0">
                <a:solidFill>
                  <a:schemeClr val="bg1"/>
                </a:solidFill>
              </a:rPr>
              <a:t> campion al </a:t>
            </a:r>
            <a:r>
              <a:rPr lang="en-IE" sz="3200" dirty="0" err="1">
                <a:solidFill>
                  <a:schemeClr val="bg1"/>
                </a:solidFill>
              </a:rPr>
              <a:t>comunității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migranților</a:t>
            </a:r>
            <a:r>
              <a:rPr lang="en-IE" sz="3200" dirty="0">
                <a:solidFill>
                  <a:schemeClr val="bg1"/>
                </a:solidFill>
              </a:rPr>
              <a:t>
</a:t>
            </a:r>
          </a:p>
        </p:txBody>
      </p:sp>
      <p:pic>
        <p:nvPicPr>
          <p:cNvPr id="8" name="Picture 4" descr="Image may contain: 1 person, smiling">
            <a:extLst>
              <a:ext uri="{FF2B5EF4-FFF2-40B4-BE49-F238E27FC236}">
                <a16:creationId xmlns:a16="http://schemas.microsoft.com/office/drawing/2014/main" id="{142CD332-4B8D-41B9-9A0A-7E789C65A2AA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04" y="1155373"/>
            <a:ext cx="3947248" cy="39717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F439B-FA61-4661-BD4A-FCA213821CD3}"/>
              </a:ext>
            </a:extLst>
          </p:cNvPr>
          <p:cNvSpPr/>
          <p:nvPr/>
        </p:nvSpPr>
        <p:spPr>
          <a:xfrm>
            <a:off x="131173" y="6610793"/>
            <a:ext cx="81631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More info: </a:t>
            </a:r>
            <a:r>
              <a:rPr lang="en-IE" sz="1000" dirty="0">
                <a:hlinkClick r:id="rId3"/>
              </a:rPr>
              <a:t>https://www.irishtimes.com/news/politics/barber-hopes-to-emerge-a-cut-above-in-roscommon-council-election-1.3797201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52778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2648EB-B455-43E8-8346-F93B530B8A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7615" y="1189043"/>
            <a:ext cx="7504386" cy="36316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 err="1"/>
              <a:t>Comunitățile</a:t>
            </a:r>
            <a:r>
              <a:rPr lang="en-IE" sz="2200" dirty="0"/>
              <a:t> </a:t>
            </a:r>
            <a:r>
              <a:rPr lang="en-IE" sz="2200" dirty="0" err="1"/>
              <a:t>emergente</a:t>
            </a:r>
            <a:r>
              <a:rPr lang="en-IE" sz="2200" dirty="0"/>
              <a:t> au </a:t>
            </a:r>
            <a:r>
              <a:rPr lang="en-IE" sz="2200" dirty="0" err="1"/>
              <a:t>nevoie</a:t>
            </a:r>
            <a:r>
              <a:rPr lang="en-IE" sz="2200" dirty="0"/>
              <a:t> de o </a:t>
            </a:r>
            <a:r>
              <a:rPr lang="en-IE" sz="2200" dirty="0" err="1"/>
              <a:t>diversitate</a:t>
            </a:r>
            <a:r>
              <a:rPr lang="en-IE" sz="2200" dirty="0"/>
              <a:t> de </a:t>
            </a:r>
            <a:r>
              <a:rPr lang="en-IE" sz="2200" dirty="0" err="1"/>
              <a:t>lideri</a:t>
            </a:r>
            <a:r>
              <a:rPr lang="en-IE" sz="2200" dirty="0"/>
              <a:t>. Cu o </a:t>
            </a:r>
            <a:r>
              <a:rPr lang="en-IE" sz="2200" dirty="0" err="1"/>
              <a:t>conducere</a:t>
            </a:r>
            <a:r>
              <a:rPr lang="en-IE" sz="2200" dirty="0"/>
              <a:t> </a:t>
            </a:r>
            <a:r>
              <a:rPr lang="en-IE" sz="2200" dirty="0" err="1"/>
              <a:t>diversă</a:t>
            </a:r>
            <a:r>
              <a:rPr lang="en-IE" sz="2200" dirty="0"/>
              <a:t>, </a:t>
            </a:r>
            <a:r>
              <a:rPr lang="en-IE" sz="2200" dirty="0" err="1"/>
              <a:t>comunitățile</a:t>
            </a:r>
            <a:r>
              <a:rPr lang="en-IE" sz="2200" dirty="0"/>
              <a:t> </a:t>
            </a:r>
            <a:r>
              <a:rPr lang="en-IE" sz="2200" dirty="0" err="1"/>
              <a:t>noastre</a:t>
            </a:r>
            <a:r>
              <a:rPr lang="en-IE" sz="2200" dirty="0"/>
              <a:t> </a:t>
            </a:r>
            <a:r>
              <a:rPr lang="en-IE" sz="2200" dirty="0" err="1"/>
              <a:t>vor</a:t>
            </a:r>
            <a:r>
              <a:rPr lang="en-IE" sz="2200" dirty="0"/>
              <a:t> </a:t>
            </a:r>
            <a:r>
              <a:rPr lang="en-IE" sz="2200" dirty="0" err="1"/>
              <a:t>deveni</a:t>
            </a:r>
            <a:r>
              <a:rPr lang="en-IE" sz="2200" dirty="0"/>
              <a:t> </a:t>
            </a:r>
            <a:r>
              <a:rPr lang="en-IE" sz="2200" dirty="0" err="1"/>
              <a:t>mai</a:t>
            </a:r>
            <a:r>
              <a:rPr lang="en-IE" sz="2200" dirty="0"/>
              <a:t> </a:t>
            </a:r>
            <a:r>
              <a:rPr lang="en-IE" sz="2200" dirty="0" err="1"/>
              <a:t>puternice</a:t>
            </a:r>
            <a:r>
              <a:rPr lang="en-IE" sz="2200" dirty="0"/>
              <a:t>.
</a:t>
            </a:r>
            <a:r>
              <a:rPr lang="en-IE" sz="2200" dirty="0" err="1"/>
              <a:t>Membrii</a:t>
            </a:r>
            <a:r>
              <a:rPr lang="en-IE" sz="2200" dirty="0"/>
              <a:t> </a:t>
            </a:r>
            <a:r>
              <a:rPr lang="en-IE" sz="2200" dirty="0" err="1"/>
              <a:t>comunității</a:t>
            </a:r>
            <a:r>
              <a:rPr lang="en-IE" sz="2200" dirty="0"/>
              <a:t> de </a:t>
            </a:r>
            <a:r>
              <a:rPr lang="en-IE" sz="2200" dirty="0" err="1"/>
              <a:t>migranți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refugiați</a:t>
            </a:r>
            <a:r>
              <a:rPr lang="en-IE" sz="2200" dirty="0"/>
              <a:t> au un </a:t>
            </a:r>
            <a:r>
              <a:rPr lang="en-IE" sz="2200" dirty="0" err="1"/>
              <a:t>punct</a:t>
            </a:r>
            <a:r>
              <a:rPr lang="en-IE" sz="2200" dirty="0"/>
              <a:t> de </a:t>
            </a:r>
            <a:r>
              <a:rPr lang="en-IE" sz="2200" dirty="0" err="1"/>
              <a:t>vedere</a:t>
            </a:r>
            <a:r>
              <a:rPr lang="en-IE" sz="2200" dirty="0"/>
              <a:t> pe care </a:t>
            </a:r>
            <a:r>
              <a:rPr lang="en-IE" sz="2200" dirty="0" err="1"/>
              <a:t>comunitatea</a:t>
            </a:r>
            <a:r>
              <a:rPr lang="en-IE" sz="2200" dirty="0"/>
              <a:t> </a:t>
            </a:r>
            <a:r>
              <a:rPr lang="en-IE" sz="2200" dirty="0" err="1"/>
              <a:t>ar</a:t>
            </a:r>
            <a:r>
              <a:rPr lang="en-IE" sz="2200" dirty="0"/>
              <a:t> </a:t>
            </a:r>
            <a:r>
              <a:rPr lang="en-IE" sz="2200" dirty="0" err="1"/>
              <a:t>dori</a:t>
            </a:r>
            <a:r>
              <a:rPr lang="en-IE" sz="2200" dirty="0"/>
              <a:t> </a:t>
            </a:r>
            <a:r>
              <a:rPr lang="en-IE" sz="2200" dirty="0" err="1"/>
              <a:t>să</a:t>
            </a:r>
            <a:r>
              <a:rPr lang="en-IE" sz="2200" dirty="0"/>
              <a:t>-l </a:t>
            </a:r>
            <a:r>
              <a:rPr lang="en-IE" sz="2200" dirty="0" err="1"/>
              <a:t>audă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un set de </a:t>
            </a:r>
            <a:r>
              <a:rPr lang="en-IE" sz="2200" dirty="0" err="1"/>
              <a:t>abilități</a:t>
            </a:r>
            <a:r>
              <a:rPr lang="en-IE" sz="2200" dirty="0"/>
              <a:t> </a:t>
            </a:r>
            <a:r>
              <a:rPr lang="en-IE" sz="2200" dirty="0" err="1"/>
              <a:t>unice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valoroase</a:t>
            </a:r>
            <a:r>
              <a:rPr lang="en-IE" sz="2200" dirty="0"/>
              <a:t>.
</a:t>
            </a:r>
            <a:r>
              <a:rPr lang="en-IE" sz="2200" dirty="0" err="1"/>
              <a:t>Diversitatea</a:t>
            </a:r>
            <a:r>
              <a:rPr lang="en-IE" sz="2200" dirty="0"/>
              <a:t> leadership-</a:t>
            </a:r>
            <a:r>
              <a:rPr lang="en-IE" sz="2200" dirty="0" err="1"/>
              <a:t>ului</a:t>
            </a:r>
            <a:r>
              <a:rPr lang="en-IE" sz="2200" dirty="0"/>
              <a:t> </a:t>
            </a:r>
            <a:r>
              <a:rPr lang="en-IE" sz="2200" dirty="0" err="1"/>
              <a:t>creează</a:t>
            </a:r>
            <a:r>
              <a:rPr lang="en-IE" sz="2200" dirty="0"/>
              <a:t> </a:t>
            </a:r>
            <a:r>
              <a:rPr lang="en-IE" sz="2200" dirty="0" err="1"/>
              <a:t>oportunități</a:t>
            </a:r>
            <a:r>
              <a:rPr lang="en-IE" sz="2200" dirty="0"/>
              <a:t> </a:t>
            </a:r>
            <a:r>
              <a:rPr lang="en-IE" sz="2200" dirty="0" err="1"/>
              <a:t>pentru</a:t>
            </a:r>
            <a:r>
              <a:rPr lang="en-IE" sz="2200" dirty="0"/>
              <a:t> un dialog </a:t>
            </a:r>
            <a:r>
              <a:rPr lang="en-IE" sz="2200" dirty="0" err="1"/>
              <a:t>respectuos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rezolvarea</a:t>
            </a:r>
            <a:r>
              <a:rPr lang="en-IE" sz="2200" dirty="0"/>
              <a:t> </a:t>
            </a:r>
            <a:r>
              <a:rPr lang="en-IE" sz="2200" dirty="0" err="1"/>
              <a:t>colectivă</a:t>
            </a:r>
            <a:r>
              <a:rPr lang="en-IE" sz="2200" dirty="0"/>
              <a:t> a </a:t>
            </a:r>
            <a:r>
              <a:rPr lang="en-IE" sz="2200" dirty="0" err="1"/>
              <a:t>problemelor</a:t>
            </a:r>
            <a:r>
              <a:rPr lang="en-IE" sz="2200" dirty="0"/>
              <a:t>. 
</a:t>
            </a:r>
            <a:r>
              <a:rPr lang="en-IE" sz="2200" dirty="0" err="1"/>
              <a:t>Oricine</a:t>
            </a:r>
            <a:r>
              <a:rPr lang="en-IE" sz="2200" dirty="0"/>
              <a:t> </a:t>
            </a:r>
            <a:r>
              <a:rPr lang="en-IE" sz="2200" dirty="0" err="1"/>
              <a:t>poate</a:t>
            </a:r>
            <a:r>
              <a:rPr lang="en-IE" sz="2200" dirty="0"/>
              <a:t> </a:t>
            </a:r>
            <a:r>
              <a:rPr lang="en-IE" sz="2200" dirty="0" err="1"/>
              <a:t>învăța</a:t>
            </a:r>
            <a:r>
              <a:rPr lang="en-IE" sz="2200" dirty="0"/>
              <a:t> </a:t>
            </a:r>
            <a:r>
              <a:rPr lang="en-IE" sz="2200" dirty="0" err="1"/>
              <a:t>să</a:t>
            </a:r>
            <a:r>
              <a:rPr lang="en-IE" sz="2200" dirty="0"/>
              <a:t> fie un </a:t>
            </a:r>
            <a:r>
              <a:rPr lang="en-IE" sz="2200" dirty="0" err="1"/>
              <a:t>lider</a:t>
            </a:r>
            <a:r>
              <a:rPr lang="en-IE" sz="2200" dirty="0"/>
              <a:t> al </a:t>
            </a:r>
            <a:r>
              <a:rPr lang="en-IE" sz="2200" dirty="0" err="1"/>
              <a:t>comunității</a:t>
            </a:r>
            <a:r>
              <a:rPr lang="en-IE" sz="2200" dirty="0"/>
              <a:t>. </a:t>
            </a:r>
            <a:r>
              <a:rPr lang="en-IE" sz="2200" dirty="0" err="1"/>
              <a:t>Abilitățile</a:t>
            </a:r>
            <a:r>
              <a:rPr lang="en-IE" sz="2200" dirty="0"/>
              <a:t> de </a:t>
            </a:r>
            <a:r>
              <a:rPr lang="en-IE" sz="2200" dirty="0" err="1"/>
              <a:t>conducere</a:t>
            </a:r>
            <a:r>
              <a:rPr lang="en-IE" sz="2200" dirty="0"/>
              <a:t> sunt </a:t>
            </a:r>
            <a:r>
              <a:rPr lang="en-IE" sz="2200" dirty="0" err="1"/>
              <a:t>construite</a:t>
            </a:r>
            <a:r>
              <a:rPr lang="en-IE" sz="2200" dirty="0"/>
              <a:t> pas cu pas.</a:t>
            </a:r>
            <a:r>
              <a:rPr lang="en-IE" dirty="0"/>
              <a:t>
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BD2B97-C983-4AE6-9E12-8F39139A3BE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5884" y="918433"/>
            <a:ext cx="4849824" cy="4879740"/>
          </a:xfr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17E79-E1CC-4432-AD4F-FC1F153619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83230" y="100963"/>
            <a:ext cx="9818234" cy="857158"/>
          </a:xfrm>
        </p:spPr>
        <p:txBody>
          <a:bodyPr>
            <a:noAutofit/>
          </a:bodyPr>
          <a:lstStyle/>
          <a:p>
            <a:r>
              <a:rPr lang="en-IE" sz="3000" dirty="0">
                <a:solidFill>
                  <a:srgbClr val="7F4182"/>
                </a:solidFill>
              </a:rPr>
              <a:t>De </a:t>
            </a:r>
            <a:r>
              <a:rPr lang="en-IE" sz="3000" dirty="0" err="1">
                <a:solidFill>
                  <a:srgbClr val="7F4182"/>
                </a:solidFill>
              </a:rPr>
              <a:t>ce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să</a:t>
            </a:r>
            <a:r>
              <a:rPr lang="en-IE" sz="3000" dirty="0">
                <a:solidFill>
                  <a:srgbClr val="7F4182"/>
                </a:solidFill>
              </a:rPr>
              <a:t> î</a:t>
            </a:r>
            <a:r>
              <a:rPr lang="ro-RO" sz="3000" dirty="0" err="1">
                <a:solidFill>
                  <a:srgbClr val="7F4182"/>
                </a:solidFill>
              </a:rPr>
              <a:t>ncurajăm</a:t>
            </a:r>
            <a:r>
              <a:rPr lang="ro-RO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refugiații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și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migranții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să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devină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cetățeni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activi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și</a:t>
            </a:r>
            <a:r>
              <a:rPr lang="en-IE" sz="3000" dirty="0">
                <a:solidFill>
                  <a:srgbClr val="7F4182"/>
                </a:solidFill>
              </a:rPr>
              <a:t> </a:t>
            </a:r>
            <a:r>
              <a:rPr lang="en-IE" sz="3000" dirty="0" err="1">
                <a:solidFill>
                  <a:srgbClr val="7F4182"/>
                </a:solidFill>
              </a:rPr>
              <a:t>lideri</a:t>
            </a:r>
            <a:r>
              <a:rPr lang="en-IE" sz="3000" dirty="0">
                <a:solidFill>
                  <a:srgbClr val="7F4182"/>
                </a:solidFill>
              </a:rPr>
              <a:t> ai </a:t>
            </a:r>
            <a:r>
              <a:rPr lang="en-IE" sz="3000" dirty="0" err="1">
                <a:solidFill>
                  <a:srgbClr val="7F4182"/>
                </a:solidFill>
              </a:rPr>
              <a:t>comunității</a:t>
            </a:r>
            <a:r>
              <a:rPr lang="en-IE" sz="3000" dirty="0">
                <a:solidFill>
                  <a:srgbClr val="7F4182"/>
                </a:solidFill>
              </a:rPr>
              <a:t>?
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B075F27-7D76-42CE-9ECC-E0D889340C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86" y="1292171"/>
            <a:ext cx="4794249" cy="3528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40F1A5-A325-459F-BCE7-3B3A6C340E79}"/>
              </a:ext>
            </a:extLst>
          </p:cNvPr>
          <p:cNvSpPr txBox="1"/>
          <p:nvPr/>
        </p:nvSpPr>
        <p:spPr>
          <a:xfrm>
            <a:off x="-42115" y="5154737"/>
            <a:ext cx="12276230" cy="1938992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E" sz="2400" dirty="0" err="1">
                <a:solidFill>
                  <a:schemeClr val="bg1"/>
                </a:solidFill>
              </a:rPr>
              <a:t>Puteți</a:t>
            </a:r>
            <a:r>
              <a:rPr lang="en-IE" sz="2400" dirty="0">
                <a:solidFill>
                  <a:schemeClr val="bg1"/>
                </a:solidFill>
              </a:rPr>
              <a:t> include </a:t>
            </a:r>
            <a:r>
              <a:rPr lang="en-IE" sz="2400" dirty="0" err="1">
                <a:solidFill>
                  <a:schemeClr val="bg1"/>
                </a:solidFill>
              </a:rPr>
              <a:t>refugiați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migranți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procesul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planificare</a:t>
            </a:r>
            <a:r>
              <a:rPr lang="en-IE" sz="2400" dirty="0">
                <a:solidFill>
                  <a:schemeClr val="bg1"/>
                </a:solidFill>
              </a:rPr>
              <a:t>/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prin</a:t>
            </a:r>
            <a:r>
              <a:rPr lang="en-IE" sz="2400" dirty="0">
                <a:solidFill>
                  <a:schemeClr val="bg1"/>
                </a:solidFill>
              </a:rPr>
              <a:t>:
 </a:t>
            </a:r>
            <a:r>
              <a:rPr lang="en-IE" sz="2400" dirty="0" err="1">
                <a:solidFill>
                  <a:schemeClr val="bg1"/>
                </a:solidFill>
              </a:rPr>
              <a:t>Facilitarea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colaborării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dialogului</a:t>
            </a:r>
            <a:r>
              <a:rPr lang="en-IE" sz="2400" dirty="0">
                <a:solidFill>
                  <a:schemeClr val="bg1"/>
                </a:solidFill>
              </a:rPr>
              <a:t> intercultural
 </a:t>
            </a:r>
            <a:r>
              <a:rPr lang="en-IE" sz="2400" dirty="0" err="1">
                <a:solidFill>
                  <a:schemeClr val="bg1"/>
                </a:solidFill>
              </a:rPr>
              <a:t>Planificarea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evenimentelor</a:t>
            </a:r>
            <a:r>
              <a:rPr lang="en-IE" sz="2400" dirty="0">
                <a:solidFill>
                  <a:schemeClr val="bg1"/>
                </a:solidFill>
              </a:rPr>
              <a:t> care </a:t>
            </a:r>
            <a:r>
              <a:rPr lang="en-IE" sz="2400" dirty="0" err="1">
                <a:solidFill>
                  <a:schemeClr val="bg1"/>
                </a:solidFill>
              </a:rPr>
              <a:t>reunesc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oamenii</a:t>
            </a:r>
            <a:r>
              <a:rPr lang="en-IE" sz="2400" dirty="0">
                <a:solidFill>
                  <a:schemeClr val="bg1"/>
                </a:solidFill>
              </a:rPr>
              <a:t> (</a:t>
            </a:r>
            <a:r>
              <a:rPr lang="en-IE" sz="2400" dirty="0" err="1">
                <a:solidFill>
                  <a:schemeClr val="bg1"/>
                </a:solidFill>
              </a:rPr>
              <a:t>refugiați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comunități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gazdă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alte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grupuri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etnice</a:t>
            </a:r>
            <a:r>
              <a:rPr lang="en-IE" sz="2400" dirty="0">
                <a:solidFill>
                  <a:schemeClr val="bg1"/>
                </a:solidFill>
              </a:rPr>
              <a:t>) </a:t>
            </a:r>
            <a:r>
              <a:rPr lang="en-IE" sz="2400" dirty="0" err="1">
                <a:solidFill>
                  <a:schemeClr val="bg1"/>
                </a:solidFill>
              </a:rPr>
              <a:t>într</a:t>
            </a:r>
            <a:r>
              <a:rPr lang="en-IE" sz="2400" dirty="0">
                <a:solidFill>
                  <a:schemeClr val="bg1"/>
                </a:solidFill>
              </a:rPr>
              <a:t>-o </a:t>
            </a:r>
            <a:r>
              <a:rPr lang="en-IE" sz="2400" dirty="0" err="1">
                <a:solidFill>
                  <a:schemeClr val="bg1"/>
                </a:solidFill>
              </a:rPr>
              <a:t>comunitate</a:t>
            </a:r>
            <a:r>
              <a:rPr lang="en-IE" sz="2400" dirty="0">
                <a:solidFill>
                  <a:schemeClr val="bg1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520278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CBFF6-B69A-41C7-B081-9B41DD12D6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317" y="1929509"/>
            <a:ext cx="6931495" cy="3947440"/>
          </a:xfrm>
        </p:spPr>
        <p:txBody>
          <a:bodyPr/>
          <a:lstStyle/>
          <a:p>
            <a:pPr marL="457200" indent="-457200" algn="l">
              <a:buAutoNum type="arabicPeriod"/>
            </a:pPr>
            <a:endParaRPr lang="en-IE" dirty="0"/>
          </a:p>
          <a:p>
            <a:pPr marL="457200" indent="-457200" algn="l">
              <a:buAutoNum type="arabicPeriod"/>
            </a:pPr>
            <a:r>
              <a:rPr lang="ro-RO" dirty="0" err="1"/>
              <a:t>Proi</a:t>
            </a:r>
            <a:r>
              <a:rPr lang="en-IE" dirty="0" err="1"/>
              <a:t>ect</a:t>
            </a:r>
            <a:r>
              <a:rPr lang="en-IE" dirty="0"/>
              <a:t> Canvas</a:t>
            </a:r>
            <a:r>
              <a:rPr lang="ro-RO" dirty="0"/>
              <a:t> ODD</a:t>
            </a:r>
            <a:endParaRPr lang="en-IE" dirty="0"/>
          </a:p>
          <a:p>
            <a:pPr marL="457200" indent="-457200" algn="l">
              <a:buAutoNum type="arabicPeriod"/>
            </a:pPr>
            <a:r>
              <a:rPr lang="ro-RO" dirty="0"/>
              <a:t>Set de instrumente </a:t>
            </a:r>
            <a:r>
              <a:rPr lang="en-IE" dirty="0"/>
              <a:t>Smart Rural 21</a:t>
            </a:r>
          </a:p>
        </p:txBody>
      </p:sp>
      <p:pic>
        <p:nvPicPr>
          <p:cNvPr id="6" name="Picture Placeholder 5" descr="Boy in park holding magnifying glass to eye with friends">
            <a:extLst>
              <a:ext uri="{FF2B5EF4-FFF2-40B4-BE49-F238E27FC236}">
                <a16:creationId xmlns:a16="http://schemas.microsoft.com/office/drawing/2014/main" id="{9DC248D5-8F24-4EAF-9B41-1BA1CB4BF6A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FD6A2-A92E-420C-A938-E9A6F0530F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172077"/>
            <a:ext cx="5644055" cy="981359"/>
          </a:xfrm>
        </p:spPr>
        <p:txBody>
          <a:bodyPr>
            <a:normAutofit fontScale="70000" lnSpcReduction="20000"/>
          </a:bodyPr>
          <a:lstStyle/>
          <a:p>
            <a:r>
              <a:rPr lang="fr-FR" sz="4800" dirty="0" err="1"/>
              <a:t>Pachet</a:t>
            </a:r>
            <a:r>
              <a:rPr lang="fr-FR" sz="4800" dirty="0"/>
              <a:t> de </a:t>
            </a:r>
            <a:r>
              <a:rPr lang="fr-FR" sz="4800" dirty="0" err="1"/>
              <a:t>acțiun</a:t>
            </a:r>
            <a:r>
              <a:rPr lang="ro-RO" sz="4800" dirty="0"/>
              <a:t>i</a:t>
            </a:r>
            <a:r>
              <a:rPr lang="fr-FR" sz="4800" dirty="0"/>
              <a:t> </a:t>
            </a:r>
            <a:r>
              <a:rPr lang="fr-FR" sz="4800" dirty="0" err="1"/>
              <a:t>cheie</a:t>
            </a:r>
            <a:r>
              <a:rPr lang="fr-FR" sz="4800" dirty="0"/>
              <a:t> 2
</a:t>
            </a:r>
            <a:endParaRPr lang="en-IE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5CB65-9D59-4C5B-B322-DAF3A329919B}"/>
              </a:ext>
            </a:extLst>
          </p:cNvPr>
          <p:cNvSpPr txBox="1"/>
          <p:nvPr/>
        </p:nvSpPr>
        <p:spPr>
          <a:xfrm>
            <a:off x="301317" y="166068"/>
            <a:ext cx="63219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Găsirea oportunități</a:t>
            </a:r>
            <a:r>
              <a:rPr lang="ro-RO" sz="3200" dirty="0">
                <a:solidFill>
                  <a:schemeClr val="bg1"/>
                </a:solidFill>
              </a:rPr>
              <a:t>lor</a:t>
            </a:r>
            <a:r>
              <a:rPr lang="it-IT" sz="3200" dirty="0">
                <a:solidFill>
                  <a:schemeClr val="bg1"/>
                </a:solidFill>
              </a:rPr>
              <a:t> potrivite pentru comunitatea dvs.
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D8A85-2728-462A-8882-3A82C2936D4F}"/>
              </a:ext>
            </a:extLst>
          </p:cNvPr>
          <p:cNvSpPr txBox="1"/>
          <p:nvPr/>
        </p:nvSpPr>
        <p:spPr>
          <a:xfrm>
            <a:off x="529280" y="5431791"/>
            <a:ext cx="827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Aceste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exerciții</a:t>
            </a:r>
            <a:r>
              <a:rPr lang="en-IE" dirty="0">
                <a:solidFill>
                  <a:schemeClr val="bg1"/>
                </a:solidFill>
              </a:rPr>
              <a:t>/</a:t>
            </a:r>
            <a:r>
              <a:rPr lang="en-IE" dirty="0" err="1">
                <a:solidFill>
                  <a:schemeClr val="bg1"/>
                </a:solidFill>
              </a:rPr>
              <a:t>resurse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ajuta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aplicați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ceea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învățat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Modulul</a:t>
            </a:r>
            <a:r>
              <a:rPr lang="en-IE" dirty="0">
                <a:solidFill>
                  <a:schemeClr val="bg1"/>
                </a:solidFill>
              </a:rPr>
              <a:t> 2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pregătiți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începe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planificarea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proiectului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regenerare</a:t>
            </a:r>
            <a:r>
              <a:rPr lang="en-IE" dirty="0">
                <a:solidFill>
                  <a:schemeClr val="bg1"/>
                </a:solidFill>
              </a:rPr>
              <a:t>. </a:t>
            </a:r>
            <a:r>
              <a:rPr lang="en-IE" dirty="0" err="1">
                <a:solidFill>
                  <a:schemeClr val="bg1"/>
                </a:solidFill>
              </a:rPr>
              <a:t>Vă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rugăm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completați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aceste</a:t>
            </a:r>
            <a:r>
              <a:rPr lang="ro-RO" dirty="0">
                <a:solidFill>
                  <a:schemeClr val="bg1"/>
                </a:solidFill>
              </a:rPr>
              <a:t> documente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înainte</a:t>
            </a:r>
            <a:r>
              <a:rPr lang="en-IE" dirty="0">
                <a:solidFill>
                  <a:schemeClr val="bg1"/>
                </a:solidFill>
              </a:rPr>
              <a:t> de a </a:t>
            </a:r>
            <a:r>
              <a:rPr lang="en-IE" dirty="0" err="1">
                <a:solidFill>
                  <a:schemeClr val="bg1"/>
                </a:solidFill>
              </a:rPr>
              <a:t>trece</a:t>
            </a:r>
            <a:r>
              <a:rPr lang="en-IE" dirty="0">
                <a:solidFill>
                  <a:schemeClr val="bg1"/>
                </a:solidFill>
              </a:rPr>
              <a:t> la </a:t>
            </a:r>
            <a:r>
              <a:rPr lang="en-IE" dirty="0" err="1">
                <a:solidFill>
                  <a:schemeClr val="bg1"/>
                </a:solidFill>
              </a:rPr>
              <a:t>Modulul</a:t>
            </a:r>
            <a:r>
              <a:rPr lang="en-IE" dirty="0">
                <a:solidFill>
                  <a:schemeClr val="bg1"/>
                </a:solidFill>
              </a:rPr>
              <a:t> 3.
</a:t>
            </a:r>
          </a:p>
        </p:txBody>
      </p:sp>
    </p:spTree>
    <p:extLst>
      <p:ext uri="{BB962C8B-B14F-4D97-AF65-F5344CB8AC3E}">
        <p14:creationId xmlns:p14="http://schemas.microsoft.com/office/powerpoint/2010/main" val="4294159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AFB2C7-8BFA-4AF6-A1AA-82A17ED08A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CD629-A384-4536-9633-DBEF3FFBD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342" y="295568"/>
            <a:ext cx="7815943" cy="1308521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BA0A94"/>
                </a:solidFill>
                <a:latin typeface="Montserrat"/>
              </a:rPr>
              <a:t>Resursă</a:t>
            </a:r>
            <a:r>
              <a:rPr lang="en-IE" dirty="0">
                <a:solidFill>
                  <a:srgbClr val="BA0A94"/>
                </a:solidFill>
                <a:latin typeface="Montserrat"/>
              </a:rPr>
              <a:t> </a:t>
            </a:r>
            <a:r>
              <a:rPr lang="en-IE" dirty="0" err="1">
                <a:solidFill>
                  <a:srgbClr val="BA0A94"/>
                </a:solidFill>
                <a:latin typeface="Montserrat"/>
              </a:rPr>
              <a:t>utilă</a:t>
            </a:r>
            <a:r>
              <a:rPr lang="en-IE" dirty="0">
                <a:solidFill>
                  <a:srgbClr val="BA0A94"/>
                </a:solidFill>
                <a:latin typeface="Montserrat"/>
              </a:rPr>
              <a:t>: </a:t>
            </a:r>
            <a:r>
              <a:rPr lang="ro-RO" dirty="0">
                <a:solidFill>
                  <a:srgbClr val="BA0A94"/>
                </a:solidFill>
                <a:latin typeface="Montserrat"/>
              </a:rPr>
              <a:t>P</a:t>
            </a:r>
            <a:r>
              <a:rPr lang="en-IE" dirty="0" err="1">
                <a:solidFill>
                  <a:srgbClr val="BA0A94"/>
                </a:solidFill>
                <a:latin typeface="Montserrat"/>
              </a:rPr>
              <a:t>roiectul</a:t>
            </a:r>
            <a:r>
              <a:rPr lang="ro-RO" dirty="0">
                <a:solidFill>
                  <a:srgbClr val="BA0A94"/>
                </a:solidFill>
                <a:latin typeface="Montserrat"/>
              </a:rPr>
              <a:t> </a:t>
            </a:r>
            <a:r>
              <a:rPr lang="ro-RO" dirty="0" err="1">
                <a:solidFill>
                  <a:srgbClr val="BA0A94"/>
                </a:solidFill>
                <a:latin typeface="Montserrat"/>
              </a:rPr>
              <a:t>Canvas</a:t>
            </a:r>
            <a:r>
              <a:rPr lang="en-IE" dirty="0">
                <a:solidFill>
                  <a:srgbClr val="BA0A94"/>
                </a:solidFill>
                <a:latin typeface="Montserrat"/>
              </a:rPr>
              <a:t> ODD
</a:t>
            </a:r>
            <a:endParaRPr lang="en-IE" b="1" dirty="0">
              <a:solidFill>
                <a:srgbClr val="7F418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79C79-E6A0-424E-BC00-87611640AD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343" y="1223694"/>
            <a:ext cx="7478486" cy="3642009"/>
          </a:xfrm>
        </p:spPr>
        <p:txBody>
          <a:bodyPr/>
          <a:lstStyle/>
          <a:p>
            <a:pPr algn="just"/>
            <a:r>
              <a:rPr lang="ro-RO" sz="2400" dirty="0">
                <a:latin typeface="Montserrat"/>
              </a:rPr>
              <a:t>Proiectul </a:t>
            </a:r>
            <a:r>
              <a:rPr lang="ro-RO" sz="2400" dirty="0" err="1">
                <a:latin typeface="Montserrat"/>
              </a:rPr>
              <a:t>Canvas</a:t>
            </a:r>
            <a:r>
              <a:rPr lang="ro-RO" sz="2400" dirty="0">
                <a:latin typeface="Montserrat"/>
              </a:rPr>
              <a:t> ODD </a:t>
            </a:r>
            <a:r>
              <a:rPr lang="en-IE" sz="2400" dirty="0" err="1">
                <a:latin typeface="Montserrat"/>
              </a:rPr>
              <a:t>oferă</a:t>
            </a:r>
            <a:r>
              <a:rPr lang="en-IE" sz="2400" dirty="0">
                <a:latin typeface="Montserrat"/>
              </a:rPr>
              <a:t> un instrument </a:t>
            </a:r>
            <a:r>
              <a:rPr lang="en-IE" sz="2400" dirty="0" err="1">
                <a:latin typeface="Montserrat"/>
              </a:rPr>
              <a:t>suplimentar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pentru</a:t>
            </a:r>
            <a:r>
              <a:rPr lang="en-IE" sz="2400" dirty="0">
                <a:latin typeface="Montserrat"/>
              </a:rPr>
              <a:t> a </a:t>
            </a:r>
            <a:r>
              <a:rPr lang="en-IE" sz="2400" dirty="0" err="1">
                <a:latin typeface="Montserrat"/>
              </a:rPr>
              <a:t>sprijini</a:t>
            </a:r>
            <a:r>
              <a:rPr lang="en-IE" sz="2400" dirty="0">
                <a:latin typeface="Montserrat"/>
              </a:rPr>
              <a:t> un </a:t>
            </a:r>
            <a:r>
              <a:rPr lang="en-IE" sz="2400" dirty="0" err="1">
                <a:latin typeface="Montserrat"/>
              </a:rPr>
              <a:t>proces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și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mai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detaliat</a:t>
            </a:r>
            <a:r>
              <a:rPr lang="en-IE" sz="2400" dirty="0">
                <a:latin typeface="Montserrat"/>
              </a:rPr>
              <a:t> de </a:t>
            </a:r>
            <a:r>
              <a:rPr lang="en-IE" sz="2400" dirty="0" err="1">
                <a:latin typeface="Montserrat"/>
              </a:rPr>
              <a:t>concepere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și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apoi</a:t>
            </a:r>
            <a:r>
              <a:rPr lang="en-IE" sz="2400" dirty="0">
                <a:latin typeface="Montserrat"/>
              </a:rPr>
              <a:t> co-</a:t>
            </a:r>
            <a:r>
              <a:rPr lang="en-IE" sz="2400" dirty="0" err="1">
                <a:latin typeface="Montserrat"/>
              </a:rPr>
              <a:t>proiectare</a:t>
            </a:r>
            <a:r>
              <a:rPr lang="en-IE" sz="2400" dirty="0">
                <a:latin typeface="Montserrat"/>
              </a:rPr>
              <a:t> a </a:t>
            </a:r>
            <a:r>
              <a:rPr lang="en-IE" sz="2400" dirty="0" err="1">
                <a:latin typeface="Montserrat"/>
              </a:rPr>
              <a:t>unui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proiect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integrat</a:t>
            </a:r>
            <a:r>
              <a:rPr lang="en-IE" sz="2400" dirty="0">
                <a:latin typeface="Montserrat"/>
              </a:rPr>
              <a:t> de </a:t>
            </a:r>
            <a:r>
              <a:rPr lang="en-IE" sz="2400" dirty="0" err="1">
                <a:latin typeface="Montserrat"/>
              </a:rPr>
              <a:t>implementare</a:t>
            </a:r>
            <a:r>
              <a:rPr lang="en-IE" sz="2400" dirty="0">
                <a:latin typeface="Montserrat"/>
              </a:rPr>
              <a:t> ODD cu o </a:t>
            </a:r>
            <a:r>
              <a:rPr lang="en-IE" sz="2400" dirty="0" err="1">
                <a:latin typeface="Montserrat"/>
              </a:rPr>
              <a:t>anumită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locație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comunitate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afacere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sau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organizație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în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minte</a:t>
            </a:r>
            <a:r>
              <a:rPr lang="en-IE" sz="2400" dirty="0">
                <a:latin typeface="Montserrat"/>
              </a:rPr>
              <a:t>.
</a:t>
            </a:r>
            <a:r>
              <a:rPr lang="ro-RO" sz="2400" dirty="0">
                <a:latin typeface="Montserrat"/>
              </a:rPr>
              <a:t>Proiectul </a:t>
            </a:r>
            <a:r>
              <a:rPr lang="ro-RO" sz="2400" dirty="0" err="1">
                <a:latin typeface="Montserrat"/>
              </a:rPr>
              <a:t>canvas</a:t>
            </a:r>
            <a:r>
              <a:rPr lang="ro-RO" sz="2400" dirty="0">
                <a:latin typeface="Montserrat"/>
              </a:rPr>
              <a:t> ODD </a:t>
            </a:r>
            <a:r>
              <a:rPr lang="en-IE" sz="2400" dirty="0">
                <a:latin typeface="Montserrat"/>
              </a:rPr>
              <a:t>a </a:t>
            </a:r>
            <a:r>
              <a:rPr lang="en-IE" sz="2400" dirty="0" err="1">
                <a:latin typeface="Montserrat"/>
              </a:rPr>
              <a:t>fost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inspirat</a:t>
            </a:r>
            <a:r>
              <a:rPr lang="en-IE" sz="2400" dirty="0">
                <a:latin typeface="Montserrat"/>
              </a:rPr>
              <a:t> de "Business Model Canvas". </a:t>
            </a:r>
            <a:r>
              <a:rPr lang="en-IE" sz="2400" dirty="0" err="1">
                <a:latin typeface="Montserrat"/>
              </a:rPr>
              <a:t>Acesta</a:t>
            </a:r>
            <a:r>
              <a:rPr lang="en-IE" sz="2400" dirty="0">
                <a:latin typeface="Montserrat"/>
              </a:rPr>
              <a:t> a </a:t>
            </a:r>
            <a:r>
              <a:rPr lang="en-IE" sz="2400" dirty="0" err="1">
                <a:latin typeface="Montserrat"/>
              </a:rPr>
              <a:t>fost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adaptat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pentru</a:t>
            </a:r>
            <a:r>
              <a:rPr lang="en-IE" sz="2400" dirty="0">
                <a:latin typeface="Montserrat"/>
              </a:rPr>
              <a:t> a </a:t>
            </a:r>
            <a:r>
              <a:rPr lang="en-IE" sz="2400" dirty="0" err="1">
                <a:latin typeface="Montserrat"/>
              </a:rPr>
              <a:t>ajuta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oamenii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să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gândească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prin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intermediul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partenerilor-cheie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și</a:t>
            </a:r>
            <a:r>
              <a:rPr lang="en-IE" sz="2400" dirty="0">
                <a:latin typeface="Montserrat"/>
              </a:rPr>
              <a:t> al </a:t>
            </a:r>
            <a:r>
              <a:rPr lang="en-IE" sz="2400" dirty="0" err="1">
                <a:latin typeface="Montserrat"/>
              </a:rPr>
              <a:t>activităților-cheie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pentru</a:t>
            </a:r>
            <a:r>
              <a:rPr lang="en-IE" sz="2400" dirty="0">
                <a:latin typeface="Montserrat"/>
              </a:rPr>
              <a:t> a </a:t>
            </a:r>
            <a:r>
              <a:rPr lang="en-IE" sz="2400" dirty="0" err="1">
                <a:latin typeface="Montserrat"/>
              </a:rPr>
              <a:t>defini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modul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în</a:t>
            </a:r>
            <a:r>
              <a:rPr lang="en-IE" sz="2400" dirty="0">
                <a:latin typeface="Montserrat"/>
              </a:rPr>
              <a:t> care </a:t>
            </a:r>
            <a:r>
              <a:rPr lang="en-IE" sz="2400" dirty="0" err="1">
                <a:latin typeface="Montserrat"/>
              </a:rPr>
              <a:t>proiectul</a:t>
            </a:r>
            <a:r>
              <a:rPr lang="en-IE" sz="2400" dirty="0">
                <a:latin typeface="Montserrat"/>
              </a:rPr>
              <a:t> lor </a:t>
            </a:r>
            <a:r>
              <a:rPr lang="en-IE" sz="2400" dirty="0" err="1">
                <a:latin typeface="Montserrat"/>
              </a:rPr>
              <a:t>va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pune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în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aplicare</a:t>
            </a:r>
            <a:r>
              <a:rPr lang="en-IE" sz="2400" dirty="0">
                <a:latin typeface="Montserrat"/>
              </a:rPr>
              <a:t> o </a:t>
            </a:r>
            <a:r>
              <a:rPr lang="en-IE" sz="2400" dirty="0" err="1">
                <a:latin typeface="Montserrat"/>
              </a:rPr>
              <a:t>serie</a:t>
            </a:r>
            <a:r>
              <a:rPr lang="en-IE" sz="2400" dirty="0">
                <a:latin typeface="Montserrat"/>
              </a:rPr>
              <a:t> de </a:t>
            </a:r>
            <a:r>
              <a:rPr lang="ro-RO" sz="2400" dirty="0">
                <a:latin typeface="Montserrat"/>
              </a:rPr>
              <a:t>acțiuni</a:t>
            </a:r>
            <a:r>
              <a:rPr lang="en-IE" sz="2400" dirty="0">
                <a:latin typeface="Montserrat"/>
              </a:rPr>
              <a:t>, </a:t>
            </a:r>
            <a:r>
              <a:rPr lang="ro-RO" sz="2400" dirty="0">
                <a:latin typeface="Montserrat"/>
              </a:rPr>
              <a:t>ce impact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va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avea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ce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resurse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vor</a:t>
            </a:r>
            <a:r>
              <a:rPr lang="en-IE" sz="2400" dirty="0">
                <a:latin typeface="Montserrat"/>
              </a:rPr>
              <a:t> fi </a:t>
            </a:r>
            <a:r>
              <a:rPr lang="en-IE" sz="2400" dirty="0" err="1">
                <a:latin typeface="Montserrat"/>
              </a:rPr>
              <a:t>necesare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ce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politici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ar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putea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permite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sau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împiedica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punerea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în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aplicare</a:t>
            </a:r>
            <a:r>
              <a:rPr lang="en-IE" sz="2400" dirty="0">
                <a:latin typeface="Montserrat"/>
              </a:rPr>
              <a:t> cu </a:t>
            </a:r>
            <a:r>
              <a:rPr lang="en-IE" sz="2400" dirty="0" err="1">
                <a:latin typeface="Montserrat"/>
              </a:rPr>
              <a:t>succes</a:t>
            </a:r>
            <a:r>
              <a:rPr lang="en-IE" sz="2400" dirty="0">
                <a:latin typeface="Montserrat"/>
              </a:rPr>
              <a:t>.
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ED7E8-986D-4807-8AF5-7F6E76458AAD}"/>
              </a:ext>
            </a:extLst>
          </p:cNvPr>
          <p:cNvSpPr txBox="1"/>
          <p:nvPr/>
        </p:nvSpPr>
        <p:spPr>
          <a:xfrm>
            <a:off x="348343" y="5646169"/>
            <a:ext cx="6106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hlinkClick r:id="rId2"/>
              </a:rPr>
              <a:t>Aflați mai multe despre </a:t>
            </a:r>
            <a:r>
              <a:rPr lang="en-IE" sz="2400" dirty="0">
                <a:hlinkClick r:id="rId2"/>
              </a:rPr>
              <a:t>Canvas</a:t>
            </a:r>
            <a:endParaRPr lang="en-IE" sz="2400" dirty="0"/>
          </a:p>
        </p:txBody>
      </p:sp>
      <p:pic>
        <p:nvPicPr>
          <p:cNvPr id="9" name="Picture 2" descr="Image for post">
            <a:extLst>
              <a:ext uri="{FF2B5EF4-FFF2-40B4-BE49-F238E27FC236}">
                <a16:creationId xmlns:a16="http://schemas.microsoft.com/office/drawing/2014/main" id="{FC6B57F9-217A-4FE5-AB92-8AEAEC72B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02435" y="1145020"/>
            <a:ext cx="33895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088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for post">
            <a:extLst>
              <a:ext uri="{FF2B5EF4-FFF2-40B4-BE49-F238E27FC236}">
                <a16:creationId xmlns:a16="http://schemas.microsoft.com/office/drawing/2014/main" id="{A9BB5332-A26F-47CF-8057-0ED99333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950" y="0"/>
            <a:ext cx="969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9974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AFB2C7-8BFA-4AF6-A1AA-82A17ED08A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CD629-A384-4536-9633-DBEF3FFBD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429" y="39057"/>
            <a:ext cx="6837730" cy="1308521"/>
          </a:xfrm>
        </p:spPr>
        <p:txBody>
          <a:bodyPr>
            <a:noAutofit/>
          </a:bodyPr>
          <a:lstStyle/>
          <a:p>
            <a:r>
              <a:rPr lang="en-IE" sz="3200" dirty="0" err="1">
                <a:solidFill>
                  <a:srgbClr val="BA0A94"/>
                </a:solidFill>
                <a:latin typeface="Montserrat"/>
              </a:rPr>
              <a:t>Resursă</a:t>
            </a:r>
            <a:r>
              <a:rPr lang="en-IE" sz="3200" dirty="0">
                <a:solidFill>
                  <a:srgbClr val="BA0A94"/>
                </a:solidFill>
                <a:latin typeface="Montserrat"/>
              </a:rPr>
              <a:t> </a:t>
            </a:r>
            <a:r>
              <a:rPr lang="en-IE" sz="3200" dirty="0" err="1">
                <a:solidFill>
                  <a:srgbClr val="BA0A94"/>
                </a:solidFill>
                <a:latin typeface="Montserrat"/>
              </a:rPr>
              <a:t>utilă</a:t>
            </a:r>
            <a:r>
              <a:rPr lang="en-IE" sz="3200" dirty="0">
                <a:solidFill>
                  <a:srgbClr val="BA0A94"/>
                </a:solidFill>
                <a:latin typeface="Montserrat"/>
              </a:rPr>
              <a:t>: </a:t>
            </a:r>
            <a:r>
              <a:rPr lang="en-IE" sz="3200" dirty="0">
                <a:solidFill>
                  <a:srgbClr val="68BBAF"/>
                </a:solidFill>
                <a:latin typeface="Montserrat"/>
              </a:rPr>
              <a:t>Set de </a:t>
            </a:r>
            <a:r>
              <a:rPr lang="en-IE" sz="3200" dirty="0" err="1">
                <a:solidFill>
                  <a:srgbClr val="68BBAF"/>
                </a:solidFill>
                <a:latin typeface="Montserrat"/>
              </a:rPr>
              <a:t>instrumente</a:t>
            </a:r>
            <a:r>
              <a:rPr lang="en-IE" sz="3200" dirty="0">
                <a:solidFill>
                  <a:srgbClr val="68BBAF"/>
                </a:solidFill>
                <a:latin typeface="Montserrat"/>
              </a:rPr>
              <a:t> Smart Rural 21</a:t>
            </a:r>
            <a:r>
              <a:rPr lang="en-IE" sz="3200" dirty="0">
                <a:solidFill>
                  <a:srgbClr val="BA0A94"/>
                </a:solidFill>
                <a:latin typeface="Montserrat"/>
              </a:rPr>
              <a:t>
</a:t>
            </a:r>
            <a:endParaRPr lang="en-IE" sz="3200" b="1" dirty="0">
              <a:solidFill>
                <a:srgbClr val="68BBA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79C79-E6A0-424E-BC00-87611640AD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429" y="2087287"/>
            <a:ext cx="7162800" cy="3642009"/>
          </a:xfrm>
        </p:spPr>
        <p:txBody>
          <a:bodyPr/>
          <a:lstStyle/>
          <a:p>
            <a:r>
              <a:rPr lang="en-IE" sz="2400" dirty="0" err="1">
                <a:latin typeface="Montserrat"/>
              </a:rPr>
              <a:t>Setul</a:t>
            </a:r>
            <a:r>
              <a:rPr lang="en-IE" sz="2400" dirty="0">
                <a:latin typeface="Montserrat"/>
              </a:rPr>
              <a:t> de </a:t>
            </a:r>
            <a:r>
              <a:rPr lang="en-IE" sz="2400" dirty="0" err="1">
                <a:latin typeface="Montserrat"/>
              </a:rPr>
              <a:t>instrumente</a:t>
            </a:r>
            <a:r>
              <a:rPr lang="en-IE" sz="2400" dirty="0">
                <a:latin typeface="Montserrat"/>
              </a:rPr>
              <a:t> Smart Rural 21 </a:t>
            </a:r>
            <a:r>
              <a:rPr lang="en-IE" sz="2400" dirty="0" err="1">
                <a:latin typeface="Montserrat"/>
              </a:rPr>
              <a:t>este</a:t>
            </a:r>
            <a:r>
              <a:rPr lang="en-IE" sz="2400" dirty="0">
                <a:latin typeface="Montserrat"/>
              </a:rPr>
              <a:t> o </a:t>
            </a:r>
            <a:r>
              <a:rPr lang="en-IE" sz="2400" dirty="0" err="1">
                <a:latin typeface="Montserrat"/>
              </a:rPr>
              <a:t>resursă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esențială</a:t>
            </a:r>
            <a:r>
              <a:rPr lang="en-IE" sz="2400" dirty="0">
                <a:latin typeface="Montserrat"/>
              </a:rPr>
              <a:t> care </a:t>
            </a:r>
            <a:r>
              <a:rPr lang="en-IE" sz="2400" dirty="0" err="1">
                <a:latin typeface="Montserrat"/>
              </a:rPr>
              <a:t>va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oferi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instrumente-cheie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pentru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fiecare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etapă</a:t>
            </a:r>
            <a:r>
              <a:rPr lang="en-IE" sz="2400" dirty="0">
                <a:latin typeface="Montserrat"/>
              </a:rPr>
              <a:t> a "</a:t>
            </a:r>
            <a:r>
              <a:rPr lang="en-IE" sz="2400" dirty="0" err="1">
                <a:latin typeface="Montserrat"/>
              </a:rPr>
              <a:t>călătoriei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în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satul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inteligent</a:t>
            </a:r>
            <a:r>
              <a:rPr lang="en-IE" sz="2400" dirty="0">
                <a:latin typeface="Montserrat"/>
              </a:rPr>
              <a:t>". 
</a:t>
            </a:r>
            <a:r>
              <a:rPr lang="en-IE" sz="2400" dirty="0" err="1">
                <a:latin typeface="Montserrat"/>
              </a:rPr>
              <a:t>Instrumentele</a:t>
            </a:r>
            <a:r>
              <a:rPr lang="en-IE" sz="2400" dirty="0">
                <a:latin typeface="Montserrat"/>
              </a:rPr>
              <a:t> practice (</a:t>
            </a:r>
            <a:r>
              <a:rPr lang="en-IE" sz="2400" dirty="0" err="1">
                <a:latin typeface="Montserrat"/>
              </a:rPr>
              <a:t>inclusiv</a:t>
            </a:r>
            <a:r>
              <a:rPr lang="en-IE" sz="2400" dirty="0">
                <a:latin typeface="Montserrat"/>
              </a:rPr>
              <a:t> </a:t>
            </a:r>
            <a:r>
              <a:rPr lang="ro-RO" sz="2400" dirty="0">
                <a:latin typeface="Montserrat"/>
              </a:rPr>
              <a:t>sfaturi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videoclipuri</a:t>
            </a:r>
            <a:r>
              <a:rPr lang="en-IE" sz="2400" dirty="0">
                <a:latin typeface="Montserrat"/>
              </a:rPr>
              <a:t> explicative, </a:t>
            </a:r>
            <a:r>
              <a:rPr lang="en-IE" sz="2400" dirty="0" err="1">
                <a:latin typeface="Montserrat"/>
              </a:rPr>
              <a:t>chestionare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șabloane</a:t>
            </a:r>
            <a:r>
              <a:rPr lang="en-IE" sz="2400" dirty="0">
                <a:latin typeface="Montserrat"/>
              </a:rPr>
              <a:t> etc.) au ca scop </a:t>
            </a:r>
            <a:r>
              <a:rPr lang="en-IE" sz="2400" dirty="0" err="1">
                <a:latin typeface="Montserrat"/>
              </a:rPr>
              <a:t>să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ajute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satele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să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dezvolte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și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să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pună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în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aplicare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strategii</a:t>
            </a:r>
            <a:r>
              <a:rPr lang="en-IE" sz="2400" dirty="0">
                <a:latin typeface="Montserrat"/>
              </a:rPr>
              <a:t> smart village. 
</a:t>
            </a:r>
            <a:r>
              <a:rPr lang="en-IE" sz="2400" dirty="0" err="1">
                <a:latin typeface="Montserrat"/>
              </a:rPr>
              <a:t>Instrumentele</a:t>
            </a:r>
            <a:r>
              <a:rPr lang="en-IE" sz="2400" dirty="0">
                <a:latin typeface="Montserrat"/>
              </a:rPr>
              <a:t> practice </a:t>
            </a:r>
            <a:r>
              <a:rPr lang="en-IE" sz="2400" dirty="0" err="1">
                <a:latin typeface="Montserrat"/>
              </a:rPr>
              <a:t>vor</a:t>
            </a:r>
            <a:r>
              <a:rPr lang="en-IE" sz="2400" dirty="0">
                <a:latin typeface="Montserrat"/>
              </a:rPr>
              <a:t> fi </a:t>
            </a:r>
            <a:r>
              <a:rPr lang="en-IE" sz="2400" dirty="0" err="1">
                <a:latin typeface="Montserrat"/>
              </a:rPr>
              <a:t>încărcate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în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curând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în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setul</a:t>
            </a:r>
            <a:r>
              <a:rPr lang="en-IE" sz="2400" dirty="0">
                <a:latin typeface="Montserrat"/>
              </a:rPr>
              <a:t> de </a:t>
            </a:r>
            <a:r>
              <a:rPr lang="en-IE" sz="2400" dirty="0" err="1">
                <a:latin typeface="Montserrat"/>
              </a:rPr>
              <a:t>instrumente</a:t>
            </a:r>
            <a:r>
              <a:rPr lang="en-IE" sz="2400" dirty="0">
                <a:latin typeface="Montserrat"/>
              </a:rPr>
              <a:t>: </a:t>
            </a:r>
            <a:r>
              <a:rPr lang="en-IE" sz="2400" b="0" i="0" dirty="0">
                <a:solidFill>
                  <a:srgbClr val="075555"/>
                </a:solidFill>
                <a:effectLst/>
                <a:latin typeface="Montserrat"/>
                <a:hlinkClick r:id="rId2"/>
              </a:rPr>
              <a:t>www.smartrural21.eu/roadmap</a:t>
            </a:r>
            <a:r>
              <a:rPr lang="en-IE" sz="2400" b="0" i="0" dirty="0">
                <a:solidFill>
                  <a:srgbClr val="075555"/>
                </a:solidFill>
                <a:effectLst/>
                <a:latin typeface="Montserrat"/>
              </a:rPr>
              <a:t> 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22A1D-14A0-4D37-B0EB-8F1DC57D2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435" y="1270261"/>
            <a:ext cx="3389565" cy="39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413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398709" y="1863974"/>
            <a:ext cx="11477981" cy="4286101"/>
          </a:xfrm>
        </p:spPr>
        <p:txBody>
          <a:bodyPr/>
          <a:lstStyle/>
          <a:p>
            <a:pPr marL="0" indent="0">
              <a:buNone/>
            </a:pPr>
            <a:r>
              <a:rPr lang="en-IE" dirty="0" err="1">
                <a:solidFill>
                  <a:srgbClr val="7F4182"/>
                </a:solidFill>
              </a:rPr>
              <a:t>În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modulul</a:t>
            </a:r>
            <a:r>
              <a:rPr lang="en-IE" dirty="0">
                <a:solidFill>
                  <a:srgbClr val="7F4182"/>
                </a:solidFill>
              </a:rPr>
              <a:t> 2 am </a:t>
            </a:r>
            <a:r>
              <a:rPr lang="en-IE" dirty="0" err="1">
                <a:solidFill>
                  <a:srgbClr val="7F4182"/>
                </a:solidFill>
              </a:rPr>
              <a:t>explorat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unele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oportunități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și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tendințe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în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domeniul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sustenabilității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economice</a:t>
            </a:r>
            <a:r>
              <a:rPr lang="en-IE" dirty="0">
                <a:solidFill>
                  <a:srgbClr val="7F4182"/>
                </a:solidFill>
              </a:rPr>
              <a:t>, de </a:t>
            </a:r>
            <a:r>
              <a:rPr lang="en-IE" dirty="0" err="1">
                <a:solidFill>
                  <a:srgbClr val="7F4182"/>
                </a:solidFill>
              </a:rPr>
              <a:t>mediu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și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sociale</a:t>
            </a:r>
            <a:r>
              <a:rPr lang="en-IE" dirty="0">
                <a:solidFill>
                  <a:srgbClr val="7F4182"/>
                </a:solidFill>
              </a:rPr>
              <a:t>. Deci, </a:t>
            </a:r>
            <a:r>
              <a:rPr lang="en-IE" dirty="0" err="1">
                <a:solidFill>
                  <a:srgbClr val="7F4182"/>
                </a:solidFill>
              </a:rPr>
              <a:t>ce</a:t>
            </a:r>
            <a:r>
              <a:rPr lang="en-IE" dirty="0">
                <a:solidFill>
                  <a:srgbClr val="7F4182"/>
                </a:solidFill>
              </a:rPr>
              <a:t> am </a:t>
            </a:r>
            <a:r>
              <a:rPr lang="en-IE" dirty="0" err="1">
                <a:solidFill>
                  <a:srgbClr val="7F4182"/>
                </a:solidFill>
              </a:rPr>
              <a:t>învățat</a:t>
            </a:r>
            <a:r>
              <a:rPr lang="en-IE" dirty="0">
                <a:solidFill>
                  <a:srgbClr val="7F4182"/>
                </a:solidFill>
              </a:rPr>
              <a:t>?</a:t>
            </a:r>
            <a:endParaRPr lang="ro-RO" dirty="0">
              <a:solidFill>
                <a:srgbClr val="7F4182"/>
              </a:solidFill>
            </a:endParaRPr>
          </a:p>
          <a:p>
            <a:r>
              <a:rPr lang="en-IE" dirty="0" err="1"/>
              <a:t>Obiectivele</a:t>
            </a:r>
            <a:r>
              <a:rPr lang="en-IE" dirty="0"/>
              <a:t> </a:t>
            </a:r>
            <a:r>
              <a:rPr lang="en-IE" dirty="0" err="1"/>
              <a:t>durabile</a:t>
            </a:r>
            <a:r>
              <a:rPr lang="en-IE" dirty="0"/>
              <a:t> ale ONU sunt o </a:t>
            </a:r>
            <a:r>
              <a:rPr lang="en-IE" dirty="0" err="1"/>
              <a:t>piatră</a:t>
            </a:r>
            <a:r>
              <a:rPr lang="en-IE" dirty="0"/>
              <a:t> </a:t>
            </a:r>
            <a:r>
              <a:rPr lang="en-IE" dirty="0" err="1"/>
              <a:t>fondatoare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proiectele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
</a:t>
            </a:r>
            <a:r>
              <a:rPr lang="ro-RO" dirty="0"/>
              <a:t>Am studiat</a:t>
            </a:r>
            <a:r>
              <a:rPr lang="en-IE" dirty="0"/>
              <a:t> </a:t>
            </a:r>
            <a:r>
              <a:rPr lang="en-IE" dirty="0" err="1"/>
              <a:t>oportunități</a:t>
            </a:r>
            <a:r>
              <a:rPr lang="ro-RO" dirty="0"/>
              <a:t>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tendințe</a:t>
            </a:r>
            <a:r>
              <a:rPr lang="ro-RO" dirty="0"/>
              <a:t>le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durabilitatea</a:t>
            </a:r>
            <a:r>
              <a:rPr lang="en-IE" dirty="0"/>
              <a:t> </a:t>
            </a:r>
            <a:r>
              <a:rPr lang="en-IE" dirty="0" err="1"/>
              <a:t>economică</a:t>
            </a:r>
            <a:r>
              <a:rPr lang="en-IE" dirty="0"/>
              <a:t>, de </a:t>
            </a:r>
            <a:r>
              <a:rPr lang="en-IE" dirty="0" err="1"/>
              <a:t>mediu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socială</a:t>
            </a:r>
            <a:r>
              <a:rPr lang="en-IE" dirty="0"/>
              <a:t>, </a:t>
            </a:r>
            <a:r>
              <a:rPr lang="ro-RO" dirty="0"/>
              <a:t>și </a:t>
            </a:r>
            <a:r>
              <a:rPr lang="en-IE" dirty="0"/>
              <a:t>am </a:t>
            </a:r>
            <a:r>
              <a:rPr lang="en-IE" dirty="0" err="1"/>
              <a:t>văzut</a:t>
            </a:r>
            <a:r>
              <a:rPr lang="en-IE" dirty="0"/>
              <a:t> </a:t>
            </a:r>
            <a:r>
              <a:rPr lang="en-IE" dirty="0" err="1"/>
              <a:t>studii</a:t>
            </a:r>
            <a:r>
              <a:rPr lang="en-IE" dirty="0"/>
              <a:t> de </a:t>
            </a:r>
            <a:r>
              <a:rPr lang="en-IE" dirty="0" err="1"/>
              <a:t>caz</a:t>
            </a:r>
            <a:r>
              <a:rPr lang="ro-RO" dirty="0"/>
              <a:t> utile</a:t>
            </a:r>
            <a:r>
              <a:rPr lang="en-IE" dirty="0"/>
              <a:t>. </a:t>
            </a:r>
            <a:r>
              <a:rPr lang="en-IE" dirty="0" err="1"/>
              <a:t>Ceva</a:t>
            </a:r>
            <a:r>
              <a:rPr lang="en-IE" dirty="0"/>
              <a:t> care </a:t>
            </a:r>
            <a:r>
              <a:rPr lang="en-IE" dirty="0" err="1"/>
              <a:t>începe</a:t>
            </a:r>
            <a:r>
              <a:rPr lang="en-IE" dirty="0"/>
              <a:t> ca o </a:t>
            </a:r>
            <a:r>
              <a:rPr lang="en-IE" dirty="0" err="1"/>
              <a:t>soluție</a:t>
            </a:r>
            <a:r>
              <a:rPr lang="en-IE" dirty="0"/>
              <a:t> la o </a:t>
            </a:r>
            <a:r>
              <a:rPr lang="en-IE" dirty="0" err="1"/>
              <a:t>problemă</a:t>
            </a:r>
            <a:r>
              <a:rPr lang="en-IE" dirty="0"/>
              <a:t> </a:t>
            </a:r>
            <a:r>
              <a:rPr lang="en-IE" dirty="0" err="1"/>
              <a:t>socială</a:t>
            </a:r>
            <a:r>
              <a:rPr lang="en-IE" dirty="0"/>
              <a:t> (de </a:t>
            </a:r>
            <a:r>
              <a:rPr lang="en-IE" dirty="0" err="1"/>
              <a:t>exemplu</a:t>
            </a:r>
            <a:r>
              <a:rPr lang="en-IE" dirty="0"/>
              <a:t>, Men's Shed) </a:t>
            </a:r>
            <a:r>
              <a:rPr lang="en-IE" dirty="0" err="1"/>
              <a:t>poate</a:t>
            </a:r>
            <a:r>
              <a:rPr lang="en-IE" dirty="0"/>
              <a:t> </a:t>
            </a:r>
            <a:r>
              <a:rPr lang="en-IE" dirty="0" err="1"/>
              <a:t>aduce</a:t>
            </a:r>
            <a:r>
              <a:rPr lang="en-IE" dirty="0"/>
              <a:t> </a:t>
            </a:r>
            <a:r>
              <a:rPr lang="en-IE" dirty="0" err="1"/>
              <a:t>adesea</a:t>
            </a:r>
            <a:r>
              <a:rPr lang="en-IE" dirty="0"/>
              <a:t> </a:t>
            </a:r>
            <a:r>
              <a:rPr lang="en-IE" dirty="0" err="1"/>
              <a:t>valoare</a:t>
            </a:r>
            <a:r>
              <a:rPr lang="en-IE" dirty="0"/>
              <a:t> </a:t>
            </a:r>
            <a:r>
              <a:rPr lang="en-IE" dirty="0" err="1"/>
              <a:t>economică</a:t>
            </a:r>
            <a:r>
              <a:rPr lang="en-IE" dirty="0"/>
              <a:t> (</a:t>
            </a:r>
            <a:r>
              <a:rPr lang="en-IE" dirty="0" err="1"/>
              <a:t>produsele</a:t>
            </a:r>
            <a:r>
              <a:rPr lang="en-IE" dirty="0"/>
              <a:t> pot fi </a:t>
            </a:r>
            <a:r>
              <a:rPr lang="en-IE" dirty="0" err="1"/>
              <a:t>făcute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vândute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profitul</a:t>
            </a:r>
            <a:r>
              <a:rPr lang="en-IE" dirty="0"/>
              <a:t> </a:t>
            </a:r>
            <a:r>
              <a:rPr lang="en-IE" dirty="0" err="1"/>
              <a:t>reinvestit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grup</a:t>
            </a:r>
            <a:r>
              <a:rPr lang="en-IE" dirty="0"/>
              <a:t> </a:t>
            </a:r>
            <a:r>
              <a:rPr lang="en-IE" dirty="0" err="1"/>
              <a:t>sau</a:t>
            </a:r>
            <a:r>
              <a:rPr lang="en-IE" dirty="0"/>
              <a:t> </a:t>
            </a:r>
            <a:r>
              <a:rPr lang="en-IE" dirty="0" err="1"/>
              <a:t>comunitate</a:t>
            </a:r>
            <a:r>
              <a:rPr lang="en-IE" dirty="0"/>
              <a:t>)
</a:t>
            </a:r>
            <a:r>
              <a:rPr lang="en-IE" dirty="0" err="1"/>
              <a:t>Continuând</a:t>
            </a:r>
            <a:r>
              <a:rPr lang="en-IE" dirty="0"/>
              <a:t> </a:t>
            </a:r>
            <a:r>
              <a:rPr lang="en-IE" dirty="0" err="1"/>
              <a:t>Modulul</a:t>
            </a:r>
            <a:r>
              <a:rPr lang="en-IE" dirty="0"/>
              <a:t> 1, </a:t>
            </a:r>
            <a:r>
              <a:rPr lang="en-IE" dirty="0" err="1"/>
              <a:t>ni</a:t>
            </a:r>
            <a:r>
              <a:rPr lang="en-IE" dirty="0"/>
              <a:t> s-a </a:t>
            </a:r>
            <a:r>
              <a:rPr lang="en-IE" dirty="0" err="1"/>
              <a:t>reamintit</a:t>
            </a:r>
            <a:r>
              <a:rPr lang="en-IE" dirty="0"/>
              <a:t> </a:t>
            </a:r>
            <a:r>
              <a:rPr lang="en-IE" dirty="0" err="1"/>
              <a:t>importanța</a:t>
            </a:r>
            <a:r>
              <a:rPr lang="en-IE" dirty="0"/>
              <a:t> </a:t>
            </a:r>
            <a:r>
              <a:rPr lang="en-IE" dirty="0" err="1"/>
              <a:t>unei</a:t>
            </a:r>
            <a:r>
              <a:rPr lang="en-IE" dirty="0"/>
              <a:t> </a:t>
            </a:r>
            <a:r>
              <a:rPr lang="en-IE" dirty="0" err="1"/>
              <a:t>abordări</a:t>
            </a:r>
            <a:r>
              <a:rPr lang="en-IE" dirty="0"/>
              <a:t> </a:t>
            </a:r>
            <a:r>
              <a:rPr lang="en-IE" dirty="0" err="1"/>
              <a:t>conduse</a:t>
            </a:r>
            <a:r>
              <a:rPr lang="en-IE" dirty="0"/>
              <a:t> de </a:t>
            </a:r>
            <a:r>
              <a:rPr lang="en-IE" dirty="0" err="1"/>
              <a:t>comunitate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de </a:t>
            </a:r>
            <a:r>
              <a:rPr lang="en-IE" dirty="0" err="1"/>
              <a:t>valoarea</a:t>
            </a:r>
            <a:r>
              <a:rPr lang="en-IE" dirty="0"/>
              <a:t> </a:t>
            </a:r>
            <a:r>
              <a:rPr lang="en-IE" dirty="0" err="1"/>
              <a:t>tuturor</a:t>
            </a:r>
            <a:r>
              <a:rPr lang="en-IE" dirty="0"/>
              <a:t> </a:t>
            </a:r>
            <a:r>
              <a:rPr lang="en-IE" dirty="0" err="1"/>
              <a:t>membrilor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.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modulul</a:t>
            </a:r>
            <a:r>
              <a:rPr lang="en-IE" dirty="0"/>
              <a:t> 2, am </a:t>
            </a:r>
            <a:r>
              <a:rPr lang="en-IE" dirty="0" err="1"/>
              <a:t>analizat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special </a:t>
            </a:r>
            <a:r>
              <a:rPr lang="en-IE" dirty="0" err="1"/>
              <a:t>ceea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refugiații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migranții</a:t>
            </a:r>
            <a:r>
              <a:rPr lang="en-IE" dirty="0"/>
              <a:t> pot </a:t>
            </a:r>
            <a:r>
              <a:rPr lang="en-IE" dirty="0" err="1"/>
              <a:t>aduce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procesul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>
                <a:solidFill>
                  <a:srgbClr val="7F4182"/>
                </a:solidFill>
              </a:rPr>
              <a:t>
</a:t>
            </a:r>
            <a:endParaRPr lang="en-IE" sz="2400" dirty="0"/>
          </a:p>
          <a:p>
            <a:endParaRPr lang="en-IE" sz="2400" dirty="0">
              <a:solidFill>
                <a:srgbClr val="7F4182"/>
              </a:solidFill>
            </a:endParaRPr>
          </a:p>
          <a:p>
            <a:pPr marL="0" indent="0">
              <a:buNone/>
            </a:pPr>
            <a:endParaRPr lang="en-IE" sz="2400" dirty="0">
              <a:solidFill>
                <a:srgbClr val="7F418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8709" y="1834436"/>
            <a:ext cx="11391509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D06FC84-C2C1-45F9-9DB8-66870F3BFB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8708" y="554181"/>
            <a:ext cx="11391509" cy="1105141"/>
          </a:xfrm>
          <a:solidFill>
            <a:srgbClr val="7F4182"/>
          </a:solidFill>
        </p:spPr>
        <p:txBody>
          <a:bodyPr>
            <a:no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MODULUL 2: </a:t>
            </a:r>
            <a:r>
              <a:rPr lang="ro-RO" sz="3000" dirty="0">
                <a:solidFill>
                  <a:schemeClr val="bg1"/>
                </a:solidFill>
              </a:rPr>
              <a:t>PUNCTE</a:t>
            </a:r>
            <a:r>
              <a:rPr lang="en-GB" sz="3000" dirty="0">
                <a:solidFill>
                  <a:schemeClr val="bg1"/>
                </a:solidFill>
              </a:rPr>
              <a:t> CHEIE - OPORTUNITĂȚI DE REGENERARE COMUNITARĂ
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51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happily playing with children in the playground">
            <a:extLst>
              <a:ext uri="{FF2B5EF4-FFF2-40B4-BE49-F238E27FC236}">
                <a16:creationId xmlns:a16="http://schemas.microsoft.com/office/drawing/2014/main" id="{AB74890B-620B-4599-9E12-80E57A7223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11FE75-4F82-46E0-AB7B-D3E6147622D2}"/>
              </a:ext>
            </a:extLst>
          </p:cNvPr>
          <p:cNvSpPr txBox="1"/>
          <p:nvPr/>
        </p:nvSpPr>
        <p:spPr>
          <a:xfrm>
            <a:off x="0" y="85933"/>
            <a:ext cx="1201332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E" sz="3600" dirty="0">
                <a:solidFill>
                  <a:schemeClr val="bg1"/>
                </a:solidFill>
              </a:rPr>
              <a:t>URMĂTORUL: </a:t>
            </a:r>
            <a:r>
              <a:rPr lang="en-IE" sz="3600" dirty="0" err="1">
                <a:solidFill>
                  <a:schemeClr val="bg1"/>
                </a:solidFill>
              </a:rPr>
              <a:t>Modulul</a:t>
            </a:r>
            <a:r>
              <a:rPr lang="en-IE" sz="3600" dirty="0">
                <a:solidFill>
                  <a:schemeClr val="bg1"/>
                </a:solidFill>
              </a:rPr>
              <a:t> 3 
Placemaking - un instrument </a:t>
            </a:r>
            <a:r>
              <a:rPr lang="en-IE" sz="3600" dirty="0" err="1">
                <a:solidFill>
                  <a:schemeClr val="bg1"/>
                </a:solidFill>
              </a:rPr>
              <a:t>puternic</a:t>
            </a:r>
            <a:r>
              <a:rPr lang="en-IE" sz="3600" dirty="0">
                <a:solidFill>
                  <a:schemeClr val="bg1"/>
                </a:solidFill>
              </a:rPr>
              <a:t> </a:t>
            </a:r>
            <a:r>
              <a:rPr lang="en-IE" sz="3600" dirty="0" err="1">
                <a:solidFill>
                  <a:schemeClr val="bg1"/>
                </a:solidFill>
              </a:rPr>
              <a:t>pentru</a:t>
            </a:r>
            <a:r>
              <a:rPr lang="en-IE" sz="3600" dirty="0">
                <a:solidFill>
                  <a:schemeClr val="bg1"/>
                </a:solidFill>
              </a:rPr>
              <a:t> </a:t>
            </a:r>
            <a:r>
              <a:rPr lang="en-IE" sz="3600" dirty="0" err="1">
                <a:solidFill>
                  <a:schemeClr val="bg1"/>
                </a:solidFill>
              </a:rPr>
              <a:t>regenerarea</a:t>
            </a:r>
            <a:r>
              <a:rPr lang="en-IE" sz="3600" dirty="0">
                <a:solidFill>
                  <a:schemeClr val="bg1"/>
                </a:solidFill>
              </a:rPr>
              <a:t> </a:t>
            </a:r>
            <a:r>
              <a:rPr lang="en-IE" sz="3600" dirty="0" err="1">
                <a:solidFill>
                  <a:schemeClr val="bg1"/>
                </a:solidFill>
              </a:rPr>
              <a:t>comunității</a:t>
            </a:r>
            <a:r>
              <a:rPr lang="en-IE" sz="3600" dirty="0">
                <a:solidFill>
                  <a:schemeClr val="bg1"/>
                </a:solidFill>
              </a:rPr>
              <a:t>
</a:t>
            </a:r>
            <a:endParaRPr lang="en-IE" sz="4000" dirty="0">
              <a:solidFill>
                <a:schemeClr val="bg1"/>
              </a:solidFill>
            </a:endParaRPr>
          </a:p>
          <a:p>
            <a:pPr algn="r">
              <a:spcAft>
                <a:spcPts val="600"/>
              </a:spcAft>
            </a:pPr>
            <a:endParaRPr lang="en-IE" sz="4000" dirty="0">
              <a:solidFill>
                <a:schemeClr val="bg1"/>
              </a:solidFill>
            </a:endParaRPr>
          </a:p>
          <a:p>
            <a:pPr algn="r">
              <a:spcAft>
                <a:spcPts val="600"/>
              </a:spcAft>
            </a:pPr>
            <a:endParaRPr lang="en-IE" sz="4000" dirty="0">
              <a:solidFill>
                <a:schemeClr val="bg1"/>
              </a:solidFill>
            </a:endParaRPr>
          </a:p>
          <a:p>
            <a:pPr lvl="2" algn="r">
              <a:spcAft>
                <a:spcPts val="600"/>
              </a:spcAft>
            </a:pPr>
            <a:br>
              <a:rPr lang="en-IE" sz="2800" dirty="0">
                <a:solidFill>
                  <a:schemeClr val="bg1"/>
                </a:solidFill>
              </a:rPr>
            </a:b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4AC1E-ED4D-43A2-B704-922DCBBC695C}"/>
              </a:ext>
            </a:extLst>
          </p:cNvPr>
          <p:cNvSpPr txBox="1"/>
          <p:nvPr/>
        </p:nvSpPr>
        <p:spPr>
          <a:xfrm>
            <a:off x="5349765" y="5357097"/>
            <a:ext cx="6842234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modulul</a:t>
            </a:r>
            <a:r>
              <a:rPr lang="en-IE" sz="2400" dirty="0">
                <a:solidFill>
                  <a:schemeClr val="bg1"/>
                </a:solidFill>
              </a:rPr>
              <a:t> 3, </a:t>
            </a:r>
            <a:r>
              <a:rPr lang="en-IE" sz="2400" dirty="0" err="1">
                <a:solidFill>
                  <a:schemeClr val="bg1"/>
                </a:solidFill>
              </a:rPr>
              <a:t>vom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explora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patru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tipuri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principale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plasare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aplicarea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acestora</a:t>
            </a:r>
            <a:r>
              <a:rPr lang="en-IE" sz="2400" dirty="0">
                <a:solidFill>
                  <a:schemeClr val="bg1"/>
                </a:solidFill>
              </a:rPr>
              <a:t> la </a:t>
            </a:r>
            <a:r>
              <a:rPr lang="en-IE" sz="2400" dirty="0" err="1">
                <a:solidFill>
                  <a:schemeClr val="bg1"/>
                </a:solidFill>
              </a:rPr>
              <a:t>regenerarea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comunității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89976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FB062-D018-49DB-A475-C4783A0A55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9125" y="1905164"/>
            <a:ext cx="7358019" cy="4674311"/>
          </a:xfrm>
        </p:spPr>
        <p:txBody>
          <a:bodyPr/>
          <a:lstStyle/>
          <a:p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După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cum am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învățat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în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modulul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1,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comunitățile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durabile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sunt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cele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care sunt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rezistente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din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punct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de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vedere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social,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sănătoase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din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punct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de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vedere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ecologic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și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înfloritoare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economic.</a:t>
            </a:r>
          </a:p>
          <a:p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În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ceea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ce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privește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dezvoltarea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durabilă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,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fiecare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comunitate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și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organizație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voluntară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,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caută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să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abordeze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un aspect al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durabilității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-</a:t>
            </a:r>
          </a:p>
          <a:p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                                              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și</a:t>
            </a:r>
            <a:r>
              <a:rPr lang="en-IE" b="0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/ </a:t>
            </a:r>
            <a:r>
              <a:rPr lang="en-IE" b="0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sau</a:t>
            </a:r>
            <a:endParaRPr lang="en-IE" b="0" i="0" dirty="0">
              <a:solidFill>
                <a:schemeClr val="bg1">
                  <a:lumMod val="50000"/>
                </a:schemeClr>
              </a:solidFill>
              <a:effectLst/>
              <a:latin typeface="Guardian Egyptian"/>
            </a:endParaRPr>
          </a:p>
          <a:p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Comunitățile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din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întreaga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lume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au un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rol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activ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în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realizarea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acestor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obiective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comune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pentru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a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crea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o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lume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mai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durabilă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, care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să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funcționeze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pentru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toți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până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</a:t>
            </a:r>
            <a:r>
              <a:rPr lang="en-IE" b="1" i="0" dirty="0" err="1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în</a:t>
            </a:r>
            <a:r>
              <a:rPr lang="en-IE" b="1" i="0" dirty="0">
                <a:solidFill>
                  <a:schemeClr val="bg1">
                    <a:lumMod val="50000"/>
                  </a:schemeClr>
                </a:solidFill>
                <a:effectLst/>
                <a:latin typeface="Guardian Egyptian"/>
              </a:rPr>
              <a:t> 2030.</a:t>
            </a:r>
            <a:endParaRPr lang="en-I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C48FE-40E3-438F-A08F-492422869B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126" y="278525"/>
            <a:ext cx="5579898" cy="1346516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Cum pot </a:t>
            </a:r>
            <a:r>
              <a:rPr lang="ro-RO" dirty="0"/>
              <a:t>O</a:t>
            </a:r>
            <a:r>
              <a:rPr lang="en-IE" dirty="0" err="1"/>
              <a:t>biectivele</a:t>
            </a:r>
            <a:r>
              <a:rPr lang="en-IE" dirty="0"/>
              <a:t> de </a:t>
            </a:r>
            <a:r>
              <a:rPr lang="ro-RO" dirty="0"/>
              <a:t>D</a:t>
            </a:r>
            <a:r>
              <a:rPr lang="en-IE" dirty="0" err="1"/>
              <a:t>ezvoltare</a:t>
            </a:r>
            <a:r>
              <a:rPr lang="en-IE" dirty="0"/>
              <a:t> </a:t>
            </a:r>
            <a:r>
              <a:rPr lang="ro-RO" dirty="0"/>
              <a:t>D</a:t>
            </a:r>
            <a:r>
              <a:rPr lang="en-IE" dirty="0" err="1"/>
              <a:t>urabilă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ro-RO" dirty="0"/>
              <a:t>ajute la</a:t>
            </a:r>
            <a:r>
              <a:rPr lang="en-IE" dirty="0"/>
              <a:t> </a:t>
            </a:r>
            <a:r>
              <a:rPr lang="en-IE" dirty="0" err="1"/>
              <a:t>regenerarea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?</a:t>
            </a: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2B63929-0197-4FB9-A1F3-625E41A3E4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291" y="216020"/>
            <a:ext cx="4201052" cy="3378288"/>
          </a:xfrm>
          <a:prstGeom prst="rect">
            <a:avLst/>
          </a:prstGeom>
        </p:spPr>
      </p:pic>
      <p:pic>
        <p:nvPicPr>
          <p:cNvPr id="7" name="Picture 6" descr="A house on the side of a building&#10;&#10;Description automatically generated">
            <a:extLst>
              <a:ext uri="{FF2B5EF4-FFF2-40B4-BE49-F238E27FC236}">
                <a16:creationId xmlns:a16="http://schemas.microsoft.com/office/drawing/2014/main" id="{73CE8B51-2843-4C0C-80CC-3ECC0D3816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291" y="3788979"/>
            <a:ext cx="4185744" cy="2790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9CDC48-6EE2-473C-B35C-2D245989228D}"/>
              </a:ext>
            </a:extLst>
          </p:cNvPr>
          <p:cNvSpPr txBox="1"/>
          <p:nvPr/>
        </p:nvSpPr>
        <p:spPr>
          <a:xfrm>
            <a:off x="2491826" y="4395527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A8E17-BEAF-4341-97EF-8CC8AE34EB7D}"/>
              </a:ext>
            </a:extLst>
          </p:cNvPr>
          <p:cNvSpPr txBox="1"/>
          <p:nvPr/>
        </p:nvSpPr>
        <p:spPr>
          <a:xfrm>
            <a:off x="542549" y="4408778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9B7FCD-7DCD-4AFA-A2D0-6BF54AB3A84C}"/>
              </a:ext>
            </a:extLst>
          </p:cNvPr>
          <p:cNvSpPr txBox="1"/>
          <p:nvPr/>
        </p:nvSpPr>
        <p:spPr>
          <a:xfrm>
            <a:off x="4779349" y="4360641"/>
            <a:ext cx="241935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DE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DIU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316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o-RO" sz="3600" dirty="0"/>
              <a:t>Vă mulțumim!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o-RO" dirty="0"/>
              <a:t>Aveți întrebări?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9A235-73FB-4BDB-AB8E-841B7057A1F6}"/>
              </a:ext>
            </a:extLst>
          </p:cNvPr>
          <p:cNvSpPr txBox="1"/>
          <p:nvPr/>
        </p:nvSpPr>
        <p:spPr>
          <a:xfrm>
            <a:off x="591207" y="1993005"/>
            <a:ext cx="6143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 err="1"/>
              <a:t>Referințe</a:t>
            </a:r>
            <a:r>
              <a:rPr lang="en-IE" dirty="0"/>
              <a:t> </a:t>
            </a:r>
            <a:r>
              <a:rPr lang="en-IE" dirty="0" err="1"/>
              <a:t>cheie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modulul</a:t>
            </a:r>
            <a:r>
              <a:rPr lang="en-IE" dirty="0"/>
              <a:t> 2
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F39B9C-A9A4-48D0-9266-26BED881377F}"/>
              </a:ext>
            </a:extLst>
          </p:cNvPr>
          <p:cNvSpPr txBox="1">
            <a:spLocks/>
          </p:cNvSpPr>
          <p:nvPr/>
        </p:nvSpPr>
        <p:spPr>
          <a:xfrm>
            <a:off x="635420" y="557216"/>
            <a:ext cx="9427779" cy="3975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E" sz="1800" dirty="0">
                <a:hlinkClick r:id="rId2"/>
              </a:rPr>
              <a:t>Zero Waste Europe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411681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16C177-7403-4BF6-ACD0-6ACF0ECC70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91503" y="1831593"/>
            <a:ext cx="6243553" cy="3631644"/>
          </a:xfrm>
        </p:spPr>
        <p:txBody>
          <a:bodyPr/>
          <a:lstStyle/>
          <a:p>
            <a:r>
              <a:rPr lang="ro-RO" dirty="0">
                <a:latin typeface="medium-content-serif-font"/>
              </a:rPr>
              <a:t>ODD</a:t>
            </a:r>
            <a:r>
              <a:rPr lang="en-IE" b="0" i="0" dirty="0">
                <a:effectLst/>
                <a:latin typeface="medium-content-serif-font"/>
              </a:rPr>
              <a:t>-urile sunt o </a:t>
            </a:r>
            <a:r>
              <a:rPr lang="en-IE" b="0" i="0" dirty="0" err="1">
                <a:effectLst/>
                <a:latin typeface="medium-content-serif-font"/>
              </a:rPr>
              <a:t>chemare</a:t>
            </a:r>
            <a:r>
              <a:rPr lang="en-IE" b="0" i="0" dirty="0">
                <a:effectLst/>
                <a:latin typeface="medium-content-serif-font"/>
              </a:rPr>
              <a:t> la </a:t>
            </a:r>
            <a:r>
              <a:rPr lang="en-IE" b="0" i="0" dirty="0" err="1">
                <a:effectLst/>
                <a:latin typeface="medium-content-serif-font"/>
              </a:rPr>
              <a:t>acțiune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pentru</a:t>
            </a:r>
            <a:r>
              <a:rPr lang="en-IE" b="0" i="0" dirty="0">
                <a:effectLst/>
                <a:latin typeface="medium-content-serif-font"/>
              </a:rPr>
              <a:t> ca </a:t>
            </a:r>
            <a:r>
              <a:rPr lang="en-IE" b="0" i="0" dirty="0" err="1">
                <a:effectLst/>
                <a:latin typeface="medium-content-serif-font"/>
              </a:rPr>
              <a:t>Pământul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să</a:t>
            </a:r>
            <a:r>
              <a:rPr lang="en-IE" b="0" i="0" dirty="0">
                <a:effectLst/>
                <a:latin typeface="medium-content-serif-font"/>
              </a:rPr>
              <a:t> se </a:t>
            </a:r>
            <a:r>
              <a:rPr lang="en-IE" b="0" i="0" dirty="0" err="1">
                <a:effectLst/>
                <a:latin typeface="medium-content-serif-font"/>
              </a:rPr>
              <a:t>unească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într</a:t>
            </a:r>
            <a:r>
              <a:rPr lang="en-IE" b="0" i="0" dirty="0">
                <a:effectLst/>
                <a:latin typeface="medium-content-serif-font"/>
              </a:rPr>
              <a:t>-o </a:t>
            </a:r>
            <a:r>
              <a:rPr lang="en-IE" b="0" i="0" dirty="0" err="1">
                <a:effectLst/>
                <a:latin typeface="medium-content-serif-font"/>
              </a:rPr>
              <a:t>viziune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comună</a:t>
            </a:r>
            <a:r>
              <a:rPr lang="ro-RO" b="0" i="0" dirty="0">
                <a:effectLst/>
                <a:latin typeface="medium-content-serif-font"/>
              </a:rPr>
              <a:t> și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pentru</a:t>
            </a:r>
            <a:r>
              <a:rPr lang="en-IE" b="0" i="0" dirty="0">
                <a:effectLst/>
                <a:latin typeface="medium-content-serif-font"/>
              </a:rPr>
              <a:t> a </a:t>
            </a:r>
            <a:r>
              <a:rPr lang="en-IE" b="0" i="0" dirty="0" err="1">
                <a:effectLst/>
                <a:latin typeface="medium-content-serif-font"/>
              </a:rPr>
              <a:t>reproiecta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impactul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uman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asupra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Pământului</a:t>
            </a:r>
            <a:r>
              <a:rPr lang="ro-RO" b="0" i="0" dirty="0">
                <a:effectLst/>
                <a:latin typeface="medium-content-serif-font"/>
              </a:rPr>
              <a:t> -</a:t>
            </a:r>
            <a:r>
              <a:rPr lang="en-IE" b="0" i="0" dirty="0">
                <a:effectLst/>
                <a:latin typeface="medium-content-serif-font"/>
              </a:rPr>
              <a:t> de la </a:t>
            </a:r>
            <a:r>
              <a:rPr lang="en-IE" b="0" i="0" dirty="0" err="1">
                <a:effectLst/>
                <a:latin typeface="medium-content-serif-font"/>
              </a:rPr>
              <a:t>distrugere</a:t>
            </a:r>
            <a:r>
              <a:rPr lang="en-IE" b="0" i="0" dirty="0">
                <a:effectLst/>
                <a:latin typeface="medium-content-serif-font"/>
              </a:rPr>
              <a:t> la </a:t>
            </a:r>
            <a:r>
              <a:rPr lang="en-IE" b="0" i="0" dirty="0" err="1">
                <a:effectLst/>
                <a:latin typeface="medium-content-serif-font"/>
              </a:rPr>
              <a:t>regenerare</a:t>
            </a:r>
            <a:r>
              <a:rPr lang="en-IE" b="0" i="0" dirty="0">
                <a:effectLst/>
                <a:latin typeface="medium-content-serif-font"/>
              </a:rPr>
              <a:t>.</a:t>
            </a:r>
          </a:p>
          <a:p>
            <a:r>
              <a:rPr lang="en-IE" b="0" i="0" dirty="0" err="1">
                <a:effectLst/>
                <a:latin typeface="medium-content-serif-font"/>
              </a:rPr>
              <a:t>Obiectivele</a:t>
            </a:r>
            <a:r>
              <a:rPr lang="en-IE" b="0" i="0" dirty="0">
                <a:effectLst/>
                <a:latin typeface="medium-content-serif-font"/>
              </a:rPr>
              <a:t> de </a:t>
            </a:r>
            <a:r>
              <a:rPr lang="en-IE" b="0" i="0" dirty="0" err="1">
                <a:effectLst/>
                <a:latin typeface="medium-content-serif-font"/>
              </a:rPr>
              <a:t>dezvoltare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durabilă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reprezintă</a:t>
            </a:r>
            <a:r>
              <a:rPr lang="en-IE" b="0" i="0" dirty="0">
                <a:effectLst/>
                <a:latin typeface="medium-content-serif-font"/>
              </a:rPr>
              <a:t> o </a:t>
            </a:r>
            <a:r>
              <a:rPr lang="en-IE" b="0" i="0" dirty="0" err="1">
                <a:effectLst/>
                <a:latin typeface="medium-content-serif-font"/>
              </a:rPr>
              <a:t>oportunitate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imensă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pentru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noi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toți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și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ar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putea</a:t>
            </a:r>
            <a:r>
              <a:rPr lang="en-IE" b="0" i="0" dirty="0">
                <a:effectLst/>
                <a:latin typeface="medium-content-serif-font"/>
              </a:rPr>
              <a:t> fi </a:t>
            </a:r>
            <a:r>
              <a:rPr lang="en-IE" b="0" i="0" dirty="0" err="1">
                <a:effectLst/>
                <a:latin typeface="medium-content-serif-font"/>
              </a:rPr>
              <a:t>încadrate</a:t>
            </a:r>
            <a:r>
              <a:rPr lang="en-IE" b="0" i="0" dirty="0">
                <a:effectLst/>
                <a:latin typeface="medium-content-serif-font"/>
              </a:rPr>
              <a:t> cu </a:t>
            </a:r>
            <a:r>
              <a:rPr lang="en-IE" b="0" i="0" dirty="0" err="1">
                <a:effectLst/>
                <a:latin typeface="medium-content-serif-font"/>
              </a:rPr>
              <a:t>ușurință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pentru</a:t>
            </a:r>
            <a:r>
              <a:rPr lang="en-IE" b="0" i="0" dirty="0">
                <a:effectLst/>
                <a:latin typeface="medium-content-serif-font"/>
              </a:rPr>
              <a:t> a </a:t>
            </a:r>
            <a:r>
              <a:rPr lang="en-IE" b="0" i="0" dirty="0" err="1">
                <a:effectLst/>
                <a:latin typeface="medium-content-serif-font"/>
              </a:rPr>
              <a:t>descrie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îmbunătățirile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necesare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în</a:t>
            </a:r>
            <a:r>
              <a:rPr lang="en-IE" b="0" i="0" dirty="0">
                <a:effectLst/>
                <a:latin typeface="medium-content-serif-font"/>
              </a:rPr>
              <a:t> propria </a:t>
            </a:r>
            <a:r>
              <a:rPr lang="en-IE" b="0" i="0" dirty="0" err="1">
                <a:effectLst/>
                <a:latin typeface="medium-content-serif-font"/>
              </a:rPr>
              <a:t>comunitate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și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regiune</a:t>
            </a:r>
            <a:r>
              <a:rPr lang="en-IE" b="0" i="0" dirty="0">
                <a:effectLst/>
                <a:latin typeface="medium-content-serif-font"/>
              </a:rPr>
              <a:t>.</a:t>
            </a:r>
          </a:p>
          <a:p>
            <a:r>
              <a:rPr lang="en-IE" b="0" i="0" dirty="0" err="1">
                <a:effectLst/>
                <a:latin typeface="medium-content-serif-font"/>
              </a:rPr>
              <a:t>Să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analizăm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încă</a:t>
            </a:r>
            <a:r>
              <a:rPr lang="en-IE" b="0" i="0" dirty="0">
                <a:effectLst/>
                <a:latin typeface="medium-content-serif-font"/>
              </a:rPr>
              <a:t> o </a:t>
            </a:r>
            <a:r>
              <a:rPr lang="en-IE" b="0" i="0" dirty="0" err="1">
                <a:effectLst/>
                <a:latin typeface="medium-content-serif-font"/>
              </a:rPr>
              <a:t>dată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obiectivele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înainte</a:t>
            </a:r>
            <a:r>
              <a:rPr lang="en-IE" b="0" i="0" dirty="0">
                <a:effectLst/>
                <a:latin typeface="medium-content-serif-font"/>
              </a:rPr>
              <a:t> de a </a:t>
            </a:r>
            <a:r>
              <a:rPr lang="en-IE" b="0" i="0" dirty="0" err="1">
                <a:effectLst/>
                <a:latin typeface="medium-content-serif-font"/>
              </a:rPr>
              <a:t>începe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explorarea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oportunităților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și</a:t>
            </a:r>
            <a:r>
              <a:rPr lang="en-IE" b="0" i="0" dirty="0">
                <a:effectLst/>
                <a:latin typeface="medium-content-serif-font"/>
              </a:rPr>
              <a:t> </a:t>
            </a:r>
            <a:r>
              <a:rPr lang="en-IE" b="0" i="0" dirty="0" err="1">
                <a:effectLst/>
                <a:latin typeface="medium-content-serif-font"/>
              </a:rPr>
              <a:t>tendințelor</a:t>
            </a:r>
            <a:r>
              <a:rPr lang="en-IE" b="0" i="0" dirty="0">
                <a:effectLst/>
                <a:latin typeface="medium-content-serif-font"/>
              </a:rPr>
              <a:t> de </a:t>
            </a:r>
            <a:r>
              <a:rPr lang="en-IE" b="0" i="0" dirty="0" err="1">
                <a:effectLst/>
                <a:latin typeface="medium-content-serif-font"/>
              </a:rPr>
              <a:t>regenerare</a:t>
            </a:r>
            <a:r>
              <a:rPr lang="en-IE" b="0" i="0" dirty="0">
                <a:effectLst/>
                <a:latin typeface="medium-content-serif-font"/>
              </a:rPr>
              <a:t>.</a:t>
            </a:r>
            <a:endParaRPr lang="en-IE" dirty="0"/>
          </a:p>
        </p:txBody>
      </p:sp>
      <p:pic>
        <p:nvPicPr>
          <p:cNvPr id="6" name="Picture Placeholder 5" descr="A picture containing object, bubble, sitting, blue&#10;&#10;Description automatically generated">
            <a:extLst>
              <a:ext uri="{FF2B5EF4-FFF2-40B4-BE49-F238E27FC236}">
                <a16:creationId xmlns:a16="http://schemas.microsoft.com/office/drawing/2014/main" id="{0260072C-6621-46F3-BF95-A7C905BDB2D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BCA2B-935B-448C-9252-CB2A2E1DAE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57910" y="277823"/>
            <a:ext cx="6243553" cy="1215138"/>
          </a:xfrm>
        </p:spPr>
        <p:txBody>
          <a:bodyPr>
            <a:normAutofit fontScale="92500"/>
          </a:bodyPr>
          <a:lstStyle/>
          <a:p>
            <a:r>
              <a:rPr lang="ro-RO" dirty="0"/>
              <a:t>De ce avem nevoie de regenerare</a:t>
            </a:r>
            <a:r>
              <a:rPr lang="en-IE" dirty="0"/>
              <a:t>?</a:t>
            </a:r>
          </a:p>
          <a:p>
            <a:r>
              <a:rPr lang="en-IE" dirty="0"/>
              <a:t> </a:t>
            </a:r>
            <a:r>
              <a:rPr lang="ro-RO" dirty="0"/>
              <a:t>Nu avem planeta </a:t>
            </a:r>
            <a:r>
              <a:rPr lang="en-IE" dirty="0"/>
              <a:t>B</a:t>
            </a:r>
            <a:r>
              <a:rPr lang="ro-RO" dirty="0"/>
              <a:t> – de rezervă</a:t>
            </a:r>
            <a:r>
              <a:rPr lang="en-I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474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010A426-F059-407A-B630-30519B6285AE}"/>
              </a:ext>
            </a:extLst>
          </p:cNvPr>
          <p:cNvSpPr txBox="1">
            <a:spLocks/>
          </p:cNvSpPr>
          <p:nvPr/>
        </p:nvSpPr>
        <p:spPr>
          <a:xfrm>
            <a:off x="3926859" y="1041023"/>
            <a:ext cx="3920492" cy="5816977"/>
          </a:xfrm>
          <a:prstGeom prst="rect">
            <a:avLst/>
          </a:prstGeom>
          <a:solidFill>
            <a:srgbClr val="7F4182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dirty="0">
                <a:solidFill>
                  <a:schemeClr val="bg1"/>
                </a:solidFill>
              </a:rPr>
              <a:t>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2CE36-5402-4298-8B1A-D62314DF3CC8}"/>
              </a:ext>
            </a:extLst>
          </p:cNvPr>
          <p:cNvSpPr txBox="1"/>
          <p:nvPr/>
        </p:nvSpPr>
        <p:spPr>
          <a:xfrm>
            <a:off x="7840719" y="1041023"/>
            <a:ext cx="4351281" cy="5816977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dirty="0">
                <a:solidFill>
                  <a:schemeClr val="bg1"/>
                </a:solidFill>
              </a:rPr>
              <a:t>ENVIRONMENTAL</a:t>
            </a: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br>
              <a:rPr lang="en-IE" sz="2400" dirty="0">
                <a:solidFill>
                  <a:schemeClr val="bg1"/>
                </a:solidFill>
              </a:rPr>
            </a:b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B681870-A9A0-43C3-BAEB-ED9008CB2601}"/>
              </a:ext>
            </a:extLst>
          </p:cNvPr>
          <p:cNvSpPr txBox="1">
            <a:spLocks/>
          </p:cNvSpPr>
          <p:nvPr/>
        </p:nvSpPr>
        <p:spPr>
          <a:xfrm>
            <a:off x="0" y="240624"/>
            <a:ext cx="12120880" cy="13793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400" dirty="0">
                <a:solidFill>
                  <a:srgbClr val="7F4182"/>
                </a:solidFill>
              </a:rPr>
              <a:t>Modul </a:t>
            </a:r>
            <a:r>
              <a:rPr lang="en-IE" sz="3400" dirty="0" err="1">
                <a:solidFill>
                  <a:srgbClr val="7F4182"/>
                </a:solidFill>
              </a:rPr>
              <a:t>în</a:t>
            </a:r>
            <a:r>
              <a:rPr lang="en-IE" sz="3400" dirty="0">
                <a:solidFill>
                  <a:srgbClr val="7F4182"/>
                </a:solidFill>
              </a:rPr>
              <a:t> care ODD-urile se </a:t>
            </a:r>
            <a:r>
              <a:rPr lang="ro-RO" sz="3400" dirty="0">
                <a:solidFill>
                  <a:srgbClr val="7F4182"/>
                </a:solidFill>
              </a:rPr>
              <a:t>împart</a:t>
            </a:r>
            <a:r>
              <a:rPr lang="en-IE" sz="3400" dirty="0">
                <a:solidFill>
                  <a:srgbClr val="7F4182"/>
                </a:solidFill>
              </a:rPr>
              <a:t> </a:t>
            </a:r>
            <a:r>
              <a:rPr lang="en-IE" sz="3400" dirty="0" err="1">
                <a:solidFill>
                  <a:srgbClr val="7F4182"/>
                </a:solidFill>
              </a:rPr>
              <a:t>în</a:t>
            </a:r>
            <a:r>
              <a:rPr lang="en-IE" sz="3400" dirty="0">
                <a:solidFill>
                  <a:srgbClr val="7F4182"/>
                </a:solidFill>
              </a:rPr>
              <a:t> </a:t>
            </a:r>
            <a:r>
              <a:rPr lang="ro-RO" sz="3400" dirty="0">
                <a:solidFill>
                  <a:srgbClr val="7F4182"/>
                </a:solidFill>
              </a:rPr>
              <a:t>secțiunile</a:t>
            </a:r>
            <a:r>
              <a:rPr lang="en-IE" sz="3400" dirty="0">
                <a:solidFill>
                  <a:srgbClr val="7F4182"/>
                </a:solidFill>
              </a:rPr>
              <a:t> </a:t>
            </a:r>
            <a:r>
              <a:rPr lang="en-IE" sz="3400" dirty="0" err="1">
                <a:solidFill>
                  <a:srgbClr val="7F4182"/>
                </a:solidFill>
              </a:rPr>
              <a:t>cheie</a:t>
            </a:r>
            <a:r>
              <a:rPr lang="en-IE" sz="3400" dirty="0">
                <a:solidFill>
                  <a:srgbClr val="7F4182"/>
                </a:solidFill>
              </a:rPr>
              <a:t> de </a:t>
            </a:r>
            <a:r>
              <a:rPr lang="en-IE" sz="3400" dirty="0" err="1">
                <a:solidFill>
                  <a:srgbClr val="7F4182"/>
                </a:solidFill>
              </a:rPr>
              <a:t>regenerar</a:t>
            </a:r>
            <a:r>
              <a:rPr lang="ro-RO" sz="3400" dirty="0">
                <a:solidFill>
                  <a:srgbClr val="7F4182"/>
                </a:solidFill>
              </a:rPr>
              <a:t>e</a:t>
            </a:r>
            <a:endParaRPr lang="en-IE" sz="3400" dirty="0">
              <a:solidFill>
                <a:srgbClr val="7F418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95418-3027-4EA7-9DD8-EF0B35B9FA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203" y="1690941"/>
            <a:ext cx="3407173" cy="5167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68164-E51D-4377-A615-0C19B9C112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659" y="1707630"/>
            <a:ext cx="3432552" cy="514674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27C2B-7027-4A6E-BF93-C6492BED03B5}"/>
              </a:ext>
            </a:extLst>
          </p:cNvPr>
          <p:cNvSpPr txBox="1">
            <a:spLocks/>
          </p:cNvSpPr>
          <p:nvPr/>
        </p:nvSpPr>
        <p:spPr>
          <a:xfrm>
            <a:off x="0" y="1060818"/>
            <a:ext cx="3920227" cy="5816976"/>
          </a:xfrm>
          <a:prstGeom prst="rect">
            <a:avLst/>
          </a:prstGeom>
          <a:solidFill>
            <a:srgbClr val="68BBAF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dirty="0">
                <a:solidFill>
                  <a:schemeClr val="bg1"/>
                </a:solidFill>
              </a:rPr>
              <a:t>ECONOMIC</a:t>
            </a: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D9679-27CC-42EB-83D1-790FC0FEA2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2" y="1619929"/>
            <a:ext cx="3437705" cy="51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23AD3D3BDD5141A742D12FBEA8ABB9" ma:contentTypeVersion="2" ma:contentTypeDescription="Create a new document." ma:contentTypeScope="" ma:versionID="99978640ade6b93389afe079b855ff67">
  <xsd:schema xmlns:xsd="http://www.w3.org/2001/XMLSchema" xmlns:xs="http://www.w3.org/2001/XMLSchema" xmlns:p="http://schemas.microsoft.com/office/2006/metadata/properties" xmlns:ns3="f71b00c0-2269-4ecd-a545-42573fd35c0e" targetNamespace="http://schemas.microsoft.com/office/2006/metadata/properties" ma:root="true" ma:fieldsID="eefc2c0bb3c34d342250354baba9a2a0" ns3:_="">
    <xsd:import namespace="f71b00c0-2269-4ecd-a545-42573fd35c0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1b00c0-2269-4ecd-a545-42573fd35c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69C454-1CCF-4FB8-953C-3AD49BB56B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1b00c0-2269-4ecd-a545-42573fd35c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55DAEC-7A61-478A-A467-C7C08A2EB2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2B8842-93E7-4BF7-8ABC-5794B03F329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71b00c0-2269-4ecd-a545-42573fd35c0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4180</TotalTime>
  <Words>6945</Words>
  <Application>Microsoft Office PowerPoint</Application>
  <PresentationFormat>Ecran lat</PresentationFormat>
  <Paragraphs>294</Paragraphs>
  <Slides>70</Slides>
  <Notes>0</Notes>
  <HiddenSlides>0</HiddenSlides>
  <MMClips>6</MMClips>
  <ScaleCrop>false</ScaleCrop>
  <HeadingPairs>
    <vt:vector size="6" baseType="variant">
      <vt:variant>
        <vt:lpstr>Fonturi utilizate</vt:lpstr>
      </vt:variant>
      <vt:variant>
        <vt:i4>13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70</vt:i4>
      </vt:variant>
    </vt:vector>
  </HeadingPairs>
  <TitlesOfParts>
    <vt:vector size="84" baseType="lpstr">
      <vt:lpstr>Arial</vt:lpstr>
      <vt:lpstr>Arial Rounded MT</vt:lpstr>
      <vt:lpstr>Arial Rounded MT Bold</vt:lpstr>
      <vt:lpstr>Calibri</vt:lpstr>
      <vt:lpstr>Calibri Light</vt:lpstr>
      <vt:lpstr>Guardian Egyptian</vt:lpstr>
      <vt:lpstr>Lato</vt:lpstr>
      <vt:lpstr>Lucida Grande</vt:lpstr>
      <vt:lpstr>medium-content-serif-font</vt:lpstr>
      <vt:lpstr>Merriweather Sans</vt:lpstr>
      <vt:lpstr>Montserrat</vt:lpstr>
      <vt:lpstr>Quattrocento Sans</vt:lpstr>
      <vt:lpstr>Times New Roman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Roche</dc:creator>
  <cp:lastModifiedBy>ADR Nord_Est</cp:lastModifiedBy>
  <cp:revision>120</cp:revision>
  <dcterms:created xsi:type="dcterms:W3CDTF">2020-09-15T12:55:49Z</dcterms:created>
  <dcterms:modified xsi:type="dcterms:W3CDTF">2021-01-13T12:04:23Z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0x0101005A23AD3D3BDD5141A742D12FBEA8ABB9</vt:lpwstr>
  </property>
</Properties>
</file>