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310" r:id="rId2"/>
    <p:sldId id="316" r:id="rId3"/>
    <p:sldId id="520" r:id="rId4"/>
    <p:sldId id="437" r:id="rId5"/>
    <p:sldId id="670" r:id="rId6"/>
    <p:sldId id="589" r:id="rId7"/>
    <p:sldId id="671" r:id="rId8"/>
    <p:sldId id="590" r:id="rId9"/>
    <p:sldId id="591" r:id="rId10"/>
    <p:sldId id="637" r:id="rId11"/>
    <p:sldId id="423" r:id="rId12"/>
    <p:sldId id="583" r:id="rId13"/>
    <p:sldId id="540" r:id="rId14"/>
    <p:sldId id="539" r:id="rId15"/>
    <p:sldId id="541" r:id="rId16"/>
    <p:sldId id="542" r:id="rId17"/>
    <p:sldId id="626" r:id="rId18"/>
    <p:sldId id="543" r:id="rId19"/>
    <p:sldId id="627" r:id="rId20"/>
    <p:sldId id="544" r:id="rId21"/>
    <p:sldId id="624" r:id="rId22"/>
    <p:sldId id="625" r:id="rId23"/>
    <p:sldId id="545" r:id="rId24"/>
    <p:sldId id="546" r:id="rId25"/>
    <p:sldId id="547" r:id="rId26"/>
    <p:sldId id="628" r:id="rId27"/>
    <p:sldId id="630" r:id="rId28"/>
    <p:sldId id="548" r:id="rId29"/>
    <p:sldId id="654" r:id="rId30"/>
    <p:sldId id="584" r:id="rId31"/>
    <p:sldId id="537" r:id="rId32"/>
    <p:sldId id="585" r:id="rId33"/>
    <p:sldId id="588" r:id="rId34"/>
    <p:sldId id="587" r:id="rId35"/>
    <p:sldId id="643" r:id="rId36"/>
    <p:sldId id="507" r:id="rId37"/>
    <p:sldId id="655" r:id="rId38"/>
    <p:sldId id="652" r:id="rId39"/>
    <p:sldId id="653" r:id="rId40"/>
    <p:sldId id="632" r:id="rId41"/>
    <p:sldId id="633" r:id="rId42"/>
    <p:sldId id="634" r:id="rId43"/>
    <p:sldId id="635" r:id="rId44"/>
    <p:sldId id="602" r:id="rId45"/>
    <p:sldId id="636" r:id="rId46"/>
    <p:sldId id="639" r:id="rId47"/>
    <p:sldId id="419" r:id="rId48"/>
    <p:sldId id="644" r:id="rId49"/>
    <p:sldId id="665" r:id="rId50"/>
    <p:sldId id="659" r:id="rId51"/>
    <p:sldId id="663" r:id="rId52"/>
    <p:sldId id="666" r:id="rId53"/>
    <p:sldId id="668" r:id="rId54"/>
    <p:sldId id="667" r:id="rId55"/>
    <p:sldId id="645" r:id="rId56"/>
    <p:sldId id="650" r:id="rId57"/>
    <p:sldId id="651" r:id="rId58"/>
    <p:sldId id="648" r:id="rId59"/>
    <p:sldId id="649" r:id="rId60"/>
    <p:sldId id="309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la Casey" initials="OC" lastIdx="15" clrIdx="0">
    <p:extLst>
      <p:ext uri="{19B8F6BF-5375-455C-9EA6-DF929625EA0E}">
        <p15:presenceInfo xmlns:p15="http://schemas.microsoft.com/office/powerpoint/2012/main" userId="S::orla@momentumconsulting.ie::ee9f56f0-43a2-47ae-a5b8-d4a7d2f5cec3" providerId="AD"/>
      </p:ext>
    </p:extLst>
  </p:cmAuthor>
  <p:cmAuthor id="2" name="Grace Roche" initials="GR" lastIdx="1" clrIdx="1">
    <p:extLst>
      <p:ext uri="{19B8F6BF-5375-455C-9EA6-DF929625EA0E}">
        <p15:presenceInfo xmlns:p15="http://schemas.microsoft.com/office/powerpoint/2012/main" userId="Grace Roche" providerId="None"/>
      </p:ext>
    </p:extLst>
  </p:cmAuthor>
  <p:cmAuthor id="3" name="Grace Lyons" initials="GL" lastIdx="13" clrIdx="2">
    <p:extLst>
      <p:ext uri="{19B8F6BF-5375-455C-9EA6-DF929625EA0E}">
        <p15:presenceInfo xmlns:p15="http://schemas.microsoft.com/office/powerpoint/2012/main" userId="b64fb77dec8691c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0A94"/>
    <a:srgbClr val="7F4182"/>
    <a:srgbClr val="6D6E6C"/>
    <a:srgbClr val="68BBAF"/>
    <a:srgbClr val="A3CEC2"/>
    <a:srgbClr val="AB5AB0"/>
    <a:srgbClr val="4852A4"/>
    <a:srgbClr val="E5CCE6"/>
    <a:srgbClr val="161741"/>
    <a:srgbClr val="392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7" autoAdjust="0"/>
    <p:restoredTop sz="92024" autoAdjust="0"/>
  </p:normalViewPr>
  <p:slideViewPr>
    <p:cSldViewPr snapToGrid="0" snapToObjects="1">
      <p:cViewPr varScale="1">
        <p:scale>
          <a:sx n="85" d="100"/>
          <a:sy n="85" d="100"/>
        </p:scale>
        <p:origin x="184" y="6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9" d="100"/>
        <a:sy n="109" d="100"/>
      </p:scale>
      <p:origin x="0" y="-13568"/>
    </p:cViewPr>
  </p:sorterViewPr>
  <p:notesViewPr>
    <p:cSldViewPr snapToGrid="0" snapToObjects="1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E28167-8244-4BFF-8EE0-63210B8C1FEA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DA60EBD0-9DA0-4F8F-B0C6-E305AF5C39A4}">
      <dgm:prSet phldrT="[Text]" custT="1"/>
      <dgm:spPr>
        <a:solidFill>
          <a:srgbClr val="7F4182"/>
        </a:solidFill>
      </dgm:spPr>
      <dgm:t>
        <a:bodyPr/>
        <a:lstStyle/>
        <a:p>
          <a:pPr algn="ctr"/>
          <a:r>
            <a:rPr lang="en-IE" sz="2800" dirty="0">
              <a:solidFill>
                <a:schemeClr val="bg1"/>
              </a:solidFill>
              <a:latin typeface="+mn-lt"/>
            </a:rPr>
            <a:t>A </a:t>
          </a:r>
          <a:r>
            <a:rPr lang="en-IE" sz="2800" dirty="0" err="1">
              <a:solidFill>
                <a:schemeClr val="bg1"/>
              </a:solidFill>
              <a:latin typeface="+mn-lt"/>
            </a:rPr>
            <a:t>sua</a:t>
          </a:r>
          <a:r>
            <a:rPr lang="en-IE" sz="2800" dirty="0">
              <a:solidFill>
                <a:schemeClr val="bg1"/>
              </a:solidFill>
              <a:latin typeface="+mn-lt"/>
            </a:rPr>
            <a:t> </a:t>
          </a:r>
          <a:r>
            <a:rPr lang="en-IE" sz="2800" dirty="0" err="1">
              <a:solidFill>
                <a:schemeClr val="bg1"/>
              </a:solidFill>
              <a:latin typeface="+mn-lt"/>
            </a:rPr>
            <a:t>solução</a:t>
          </a:r>
          <a:r>
            <a:rPr lang="en-IE" sz="2800" dirty="0">
              <a:solidFill>
                <a:schemeClr val="bg1"/>
              </a:solidFill>
              <a:latin typeface="+mn-lt"/>
            </a:rPr>
            <a:t>/ </a:t>
          </a:r>
          <a:r>
            <a:rPr lang="en-IE" sz="2800" dirty="0" err="1">
              <a:solidFill>
                <a:schemeClr val="bg1"/>
              </a:solidFill>
              <a:latin typeface="+mn-lt"/>
            </a:rPr>
            <a:t>projeto</a:t>
          </a:r>
          <a:endParaRPr lang="en-IE" sz="2800" dirty="0">
            <a:solidFill>
              <a:schemeClr val="bg1"/>
            </a:solidFill>
          </a:endParaRPr>
        </a:p>
      </dgm:t>
    </dgm:pt>
    <dgm:pt modelId="{F0BD38C7-8C2A-45B7-A4EC-5D96DDF1D1F9}" type="parTrans" cxnId="{12AEFEFA-0F73-4C32-8547-24D0FE61AA76}">
      <dgm:prSet/>
      <dgm:spPr/>
      <dgm:t>
        <a:bodyPr/>
        <a:lstStyle/>
        <a:p>
          <a:endParaRPr lang="en-IE"/>
        </a:p>
      </dgm:t>
    </dgm:pt>
    <dgm:pt modelId="{BF78EE4C-391F-4EF8-8242-AD32B38EC339}" type="sibTrans" cxnId="{12AEFEFA-0F73-4C32-8547-24D0FE61AA76}">
      <dgm:prSet/>
      <dgm:spPr/>
      <dgm:t>
        <a:bodyPr/>
        <a:lstStyle/>
        <a:p>
          <a:endParaRPr lang="en-IE"/>
        </a:p>
      </dgm:t>
    </dgm:pt>
    <dgm:pt modelId="{4AA0AB5F-1FF7-4B5E-BB33-E9DC18F64930}">
      <dgm:prSet phldrT="[Text]" custT="1"/>
      <dgm:spPr>
        <a:solidFill>
          <a:srgbClr val="68BBAF"/>
        </a:solidFill>
      </dgm:spPr>
      <dgm:t>
        <a:bodyPr/>
        <a:lstStyle/>
        <a:p>
          <a:r>
            <a:rPr lang="pt-PT" sz="1800" dirty="0">
              <a:solidFill>
                <a:schemeClr val="bg1"/>
              </a:solidFill>
            </a:rPr>
            <a:t>História/necessidade convincente</a:t>
          </a:r>
          <a:endParaRPr lang="en-IE" sz="1800" dirty="0">
            <a:solidFill>
              <a:schemeClr val="bg1"/>
            </a:solidFill>
          </a:endParaRPr>
        </a:p>
      </dgm:t>
    </dgm:pt>
    <dgm:pt modelId="{515F762B-281D-4C44-B098-A8A2CE68C9F0}" type="parTrans" cxnId="{FF063D9E-CE37-4B0B-9F8E-A3C8E9E2114D}">
      <dgm:prSet/>
      <dgm:spPr/>
      <dgm:t>
        <a:bodyPr/>
        <a:lstStyle/>
        <a:p>
          <a:endParaRPr lang="en-IE"/>
        </a:p>
      </dgm:t>
    </dgm:pt>
    <dgm:pt modelId="{C6105153-6742-43AD-AD9C-732EECDD2243}" type="sibTrans" cxnId="{FF063D9E-CE37-4B0B-9F8E-A3C8E9E2114D}">
      <dgm:prSet/>
      <dgm:spPr/>
      <dgm:t>
        <a:bodyPr/>
        <a:lstStyle/>
        <a:p>
          <a:endParaRPr lang="en-IE"/>
        </a:p>
      </dgm:t>
    </dgm:pt>
    <dgm:pt modelId="{684C8D62-3D72-475C-B0C5-260170086B83}">
      <dgm:prSet phldrT="[Text]" custT="1"/>
      <dgm:spPr>
        <a:solidFill>
          <a:srgbClr val="68BBAF"/>
        </a:solidFill>
      </dgm:spPr>
      <dgm:t>
        <a:bodyPr/>
        <a:lstStyle/>
        <a:p>
          <a:r>
            <a:rPr lang="en-IE" sz="2000" dirty="0">
              <a:solidFill>
                <a:schemeClr val="bg1"/>
              </a:solidFill>
            </a:rPr>
            <a:t>O</a:t>
          </a:r>
          <a:r>
            <a:rPr lang="en-IE" sz="2000" baseline="0" dirty="0">
              <a:solidFill>
                <a:schemeClr val="bg1"/>
              </a:solidFill>
            </a:rPr>
            <a:t> </a:t>
          </a:r>
          <a:r>
            <a:rPr lang="en-IE" sz="2000" baseline="0" dirty="0" err="1">
              <a:solidFill>
                <a:schemeClr val="bg1"/>
              </a:solidFill>
            </a:rPr>
            <a:t>apoio</a:t>
          </a:r>
          <a:r>
            <a:rPr lang="en-IE" sz="2000" baseline="0" dirty="0">
              <a:solidFill>
                <a:schemeClr val="bg1"/>
              </a:solidFill>
            </a:rPr>
            <a:t> da </a:t>
          </a:r>
          <a:r>
            <a:rPr lang="en-IE" sz="2000" baseline="0" dirty="0" err="1">
              <a:solidFill>
                <a:schemeClr val="bg1"/>
              </a:solidFill>
            </a:rPr>
            <a:t>sua</a:t>
          </a:r>
          <a:r>
            <a:rPr lang="en-IE" sz="2000" baseline="0" dirty="0">
              <a:solidFill>
                <a:schemeClr val="bg1"/>
              </a:solidFill>
            </a:rPr>
            <a:t> </a:t>
          </a:r>
          <a:r>
            <a:rPr lang="en-IE" sz="2000" baseline="0" dirty="0" err="1">
              <a:solidFill>
                <a:schemeClr val="bg1"/>
              </a:solidFill>
            </a:rPr>
            <a:t>comunidade</a:t>
          </a:r>
          <a:endParaRPr lang="en-IE" sz="2000" dirty="0">
            <a:solidFill>
              <a:schemeClr val="bg1"/>
            </a:solidFill>
          </a:endParaRPr>
        </a:p>
      </dgm:t>
    </dgm:pt>
    <dgm:pt modelId="{55899D6B-CDF6-4658-8200-F23491CA97DB}" type="parTrans" cxnId="{E96DB862-4EE2-4319-A75C-3AB95EB42C1B}">
      <dgm:prSet/>
      <dgm:spPr/>
      <dgm:t>
        <a:bodyPr/>
        <a:lstStyle/>
        <a:p>
          <a:endParaRPr lang="en-IE"/>
        </a:p>
      </dgm:t>
    </dgm:pt>
    <dgm:pt modelId="{E77DBBD5-0E6F-4675-91D9-E38B8B9F6326}" type="sibTrans" cxnId="{E96DB862-4EE2-4319-A75C-3AB95EB42C1B}">
      <dgm:prSet/>
      <dgm:spPr/>
      <dgm:t>
        <a:bodyPr/>
        <a:lstStyle/>
        <a:p>
          <a:endParaRPr lang="en-IE"/>
        </a:p>
      </dgm:t>
    </dgm:pt>
    <dgm:pt modelId="{A4BC381C-024C-4BD2-9E7D-4DE3D62C03A2}">
      <dgm:prSet phldrT="[Text]" custT="1"/>
      <dgm:spPr>
        <a:solidFill>
          <a:srgbClr val="68BBAF"/>
        </a:solidFill>
      </dgm:spPr>
      <dgm:t>
        <a:bodyPr/>
        <a:lstStyle/>
        <a:p>
          <a:r>
            <a:rPr lang="pt-PT" sz="1800" dirty="0"/>
            <a:t>Como vai de encontro às prioridades de financiamento</a:t>
          </a:r>
          <a:endParaRPr lang="en-IE" sz="1800" dirty="0"/>
        </a:p>
      </dgm:t>
    </dgm:pt>
    <dgm:pt modelId="{D86A9821-61CB-4865-81CC-2EC9FE61FB47}" type="parTrans" cxnId="{8C173C96-4507-45D3-A75B-04535B9ACE80}">
      <dgm:prSet/>
      <dgm:spPr/>
      <dgm:t>
        <a:bodyPr/>
        <a:lstStyle/>
        <a:p>
          <a:endParaRPr lang="en-IE"/>
        </a:p>
      </dgm:t>
    </dgm:pt>
    <dgm:pt modelId="{24BE9D32-14D3-4209-8455-8077594E6617}" type="sibTrans" cxnId="{8C173C96-4507-45D3-A75B-04535B9ACE80}">
      <dgm:prSet/>
      <dgm:spPr/>
      <dgm:t>
        <a:bodyPr/>
        <a:lstStyle/>
        <a:p>
          <a:endParaRPr lang="en-IE"/>
        </a:p>
      </dgm:t>
    </dgm:pt>
    <dgm:pt modelId="{DD364968-D069-4E6E-BCCF-499B94C18CDD}">
      <dgm:prSet custT="1"/>
      <dgm:spPr>
        <a:solidFill>
          <a:srgbClr val="68BBAF"/>
        </a:solidFill>
      </dgm:spPr>
      <dgm:t>
        <a:bodyPr/>
        <a:lstStyle/>
        <a:p>
          <a:r>
            <a:rPr lang="en-IE" sz="1800" dirty="0">
              <a:solidFill>
                <a:schemeClr val="bg1"/>
              </a:solidFill>
              <a:latin typeface="+mn-lt"/>
            </a:rPr>
            <a:t> </a:t>
          </a:r>
          <a:r>
            <a:rPr lang="en-IE" sz="1800" dirty="0" err="1">
              <a:solidFill>
                <a:schemeClr val="bg1"/>
              </a:solidFill>
              <a:latin typeface="+mn-lt"/>
            </a:rPr>
            <a:t>Evidência</a:t>
          </a:r>
          <a:r>
            <a:rPr lang="en-IE" sz="1800" dirty="0">
              <a:solidFill>
                <a:schemeClr val="bg1"/>
              </a:solidFill>
              <a:latin typeface="+mn-lt"/>
            </a:rPr>
            <a:t> de que o </a:t>
          </a:r>
          <a:r>
            <a:rPr lang="en-IE" sz="1800" dirty="0" err="1">
              <a:solidFill>
                <a:schemeClr val="bg1"/>
              </a:solidFill>
              <a:latin typeface="+mn-lt"/>
            </a:rPr>
            <a:t>projeto</a:t>
          </a:r>
          <a:r>
            <a:rPr lang="en-IE" sz="1800" dirty="0">
              <a:solidFill>
                <a:schemeClr val="bg1"/>
              </a:solidFill>
              <a:latin typeface="+mn-lt"/>
            </a:rPr>
            <a:t> </a:t>
          </a:r>
          <a:r>
            <a:rPr lang="en-IE" sz="1800" dirty="0" err="1">
              <a:solidFill>
                <a:schemeClr val="bg1"/>
              </a:solidFill>
              <a:latin typeface="+mn-lt"/>
            </a:rPr>
            <a:t>terá</a:t>
          </a:r>
          <a:r>
            <a:rPr lang="en-IE" sz="1800" dirty="0">
              <a:solidFill>
                <a:schemeClr val="bg1"/>
              </a:solidFill>
              <a:latin typeface="+mn-lt"/>
            </a:rPr>
            <a:t> </a:t>
          </a:r>
          <a:r>
            <a:rPr lang="en-IE" sz="1800" dirty="0" err="1">
              <a:solidFill>
                <a:schemeClr val="bg1"/>
              </a:solidFill>
              <a:latin typeface="+mn-lt"/>
            </a:rPr>
            <a:t>sucesso</a:t>
          </a:r>
          <a:endParaRPr lang="en-IE" sz="1800" dirty="0">
            <a:solidFill>
              <a:schemeClr val="bg1"/>
            </a:solidFill>
            <a:latin typeface="+mn-lt"/>
          </a:endParaRPr>
        </a:p>
      </dgm:t>
    </dgm:pt>
    <dgm:pt modelId="{701AD243-FF74-4B6F-8AE7-0D34636C1CCB}" type="parTrans" cxnId="{00C233FD-AA33-4212-B480-1505C00D09CA}">
      <dgm:prSet/>
      <dgm:spPr/>
      <dgm:t>
        <a:bodyPr/>
        <a:lstStyle/>
        <a:p>
          <a:endParaRPr lang="en-IE"/>
        </a:p>
      </dgm:t>
    </dgm:pt>
    <dgm:pt modelId="{CD73751A-F0AC-459E-9BB0-2B82086CCC71}" type="sibTrans" cxnId="{00C233FD-AA33-4212-B480-1505C00D09CA}">
      <dgm:prSet/>
      <dgm:spPr/>
      <dgm:t>
        <a:bodyPr/>
        <a:lstStyle/>
        <a:p>
          <a:endParaRPr lang="en-IE"/>
        </a:p>
      </dgm:t>
    </dgm:pt>
    <dgm:pt modelId="{D33279DD-C9F8-4255-BB49-6DFB722E133B}" type="pres">
      <dgm:prSet presAssocID="{D7E28167-8244-4BFF-8EE0-63210B8C1FE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73CDD7B-F207-47BE-826A-5B14AE301785}" type="pres">
      <dgm:prSet presAssocID="{DA60EBD0-9DA0-4F8F-B0C6-E305AF5C39A4}" presName="centerShape" presStyleLbl="node0" presStyleIdx="0" presStyleCnt="1" custScaleX="127569" custScaleY="118692"/>
      <dgm:spPr/>
    </dgm:pt>
    <dgm:pt modelId="{5D4D6FF9-9938-40FE-84BB-C3B8EC3CB379}" type="pres">
      <dgm:prSet presAssocID="{515F762B-281D-4C44-B098-A8A2CE68C9F0}" presName="Name9" presStyleLbl="parChTrans1D2" presStyleIdx="0" presStyleCnt="4"/>
      <dgm:spPr/>
    </dgm:pt>
    <dgm:pt modelId="{A6B10AC3-D7FF-4629-A950-7785C4B763C8}" type="pres">
      <dgm:prSet presAssocID="{515F762B-281D-4C44-B098-A8A2CE68C9F0}" presName="connTx" presStyleLbl="parChTrans1D2" presStyleIdx="0" presStyleCnt="4"/>
      <dgm:spPr/>
    </dgm:pt>
    <dgm:pt modelId="{6CBABE29-F955-4D7C-891D-BE000CAC6B18}" type="pres">
      <dgm:prSet presAssocID="{4AA0AB5F-1FF7-4B5E-BB33-E9DC18F64930}" presName="node" presStyleLbl="node1" presStyleIdx="0" presStyleCnt="4">
        <dgm:presLayoutVars>
          <dgm:bulletEnabled val="1"/>
        </dgm:presLayoutVars>
      </dgm:prSet>
      <dgm:spPr/>
    </dgm:pt>
    <dgm:pt modelId="{C0DFC0F1-D13C-4F5F-8555-F88125A3C9FB}" type="pres">
      <dgm:prSet presAssocID="{55899D6B-CDF6-4658-8200-F23491CA97DB}" presName="Name9" presStyleLbl="parChTrans1D2" presStyleIdx="1" presStyleCnt="4"/>
      <dgm:spPr/>
    </dgm:pt>
    <dgm:pt modelId="{9C00D5A9-DB79-4BCD-89D3-8E012EF649A3}" type="pres">
      <dgm:prSet presAssocID="{55899D6B-CDF6-4658-8200-F23491CA97DB}" presName="connTx" presStyleLbl="parChTrans1D2" presStyleIdx="1" presStyleCnt="4"/>
      <dgm:spPr/>
    </dgm:pt>
    <dgm:pt modelId="{5909F6DA-3360-4552-8DF6-FAE7760EFA51}" type="pres">
      <dgm:prSet presAssocID="{684C8D62-3D72-475C-B0C5-260170086B83}" presName="node" presStyleLbl="node1" presStyleIdx="1" presStyleCnt="4" custScaleX="108750" custScaleY="90921" custRadScaleRad="100004" custRadScaleInc="1078">
        <dgm:presLayoutVars>
          <dgm:bulletEnabled val="1"/>
        </dgm:presLayoutVars>
      </dgm:prSet>
      <dgm:spPr/>
    </dgm:pt>
    <dgm:pt modelId="{C8BE6E51-6A99-496F-8110-88FC540B5931}" type="pres">
      <dgm:prSet presAssocID="{701AD243-FF74-4B6F-8AE7-0D34636C1CCB}" presName="Name9" presStyleLbl="parChTrans1D2" presStyleIdx="2" presStyleCnt="4"/>
      <dgm:spPr/>
    </dgm:pt>
    <dgm:pt modelId="{6EAA866A-75FB-4B2C-B23C-9C4F16BFBB9F}" type="pres">
      <dgm:prSet presAssocID="{701AD243-FF74-4B6F-8AE7-0D34636C1CCB}" presName="connTx" presStyleLbl="parChTrans1D2" presStyleIdx="2" presStyleCnt="4"/>
      <dgm:spPr/>
    </dgm:pt>
    <dgm:pt modelId="{B4DAC1CB-C3F7-4BBA-ACED-F75D2FA8910C}" type="pres">
      <dgm:prSet presAssocID="{DD364968-D069-4E6E-BCCF-499B94C18CDD}" presName="node" presStyleLbl="node1" presStyleIdx="2" presStyleCnt="4">
        <dgm:presLayoutVars>
          <dgm:bulletEnabled val="1"/>
        </dgm:presLayoutVars>
      </dgm:prSet>
      <dgm:spPr/>
    </dgm:pt>
    <dgm:pt modelId="{5B9EBA06-61D8-41DB-AB44-717CF4D4DECD}" type="pres">
      <dgm:prSet presAssocID="{D86A9821-61CB-4865-81CC-2EC9FE61FB47}" presName="Name9" presStyleLbl="parChTrans1D2" presStyleIdx="3" presStyleCnt="4"/>
      <dgm:spPr/>
    </dgm:pt>
    <dgm:pt modelId="{B8268ECF-7E05-4BC9-9BC0-C273BE7BE4C3}" type="pres">
      <dgm:prSet presAssocID="{D86A9821-61CB-4865-81CC-2EC9FE61FB47}" presName="connTx" presStyleLbl="parChTrans1D2" presStyleIdx="3" presStyleCnt="4"/>
      <dgm:spPr/>
    </dgm:pt>
    <dgm:pt modelId="{69F11CE2-5989-4387-8B12-7050C8E75BEE}" type="pres">
      <dgm:prSet presAssocID="{A4BC381C-024C-4BD2-9E7D-4DE3D62C03A2}" presName="node" presStyleLbl="node1" presStyleIdx="3" presStyleCnt="4" custScaleX="117374">
        <dgm:presLayoutVars>
          <dgm:bulletEnabled val="1"/>
        </dgm:presLayoutVars>
      </dgm:prSet>
      <dgm:spPr/>
    </dgm:pt>
  </dgm:ptLst>
  <dgm:cxnLst>
    <dgm:cxn modelId="{B24FF90C-29D5-4359-893E-83C9CCE7B620}" type="presOf" srcId="{55899D6B-CDF6-4658-8200-F23491CA97DB}" destId="{9C00D5A9-DB79-4BCD-89D3-8E012EF649A3}" srcOrd="1" destOrd="0" presId="urn:microsoft.com/office/officeart/2005/8/layout/radial1"/>
    <dgm:cxn modelId="{398C5D14-B96F-4635-B543-C47478C2321F}" type="presOf" srcId="{D7E28167-8244-4BFF-8EE0-63210B8C1FEA}" destId="{D33279DD-C9F8-4255-BB49-6DFB722E133B}" srcOrd="0" destOrd="0" presId="urn:microsoft.com/office/officeart/2005/8/layout/radial1"/>
    <dgm:cxn modelId="{F16D4E1C-4A29-4887-9A29-384F294F8D28}" type="presOf" srcId="{DA60EBD0-9DA0-4F8F-B0C6-E305AF5C39A4}" destId="{873CDD7B-F207-47BE-826A-5B14AE301785}" srcOrd="0" destOrd="0" presId="urn:microsoft.com/office/officeart/2005/8/layout/radial1"/>
    <dgm:cxn modelId="{775C1234-29CB-4718-B7AD-03037622A24B}" type="presOf" srcId="{55899D6B-CDF6-4658-8200-F23491CA97DB}" destId="{C0DFC0F1-D13C-4F5F-8555-F88125A3C9FB}" srcOrd="0" destOrd="0" presId="urn:microsoft.com/office/officeart/2005/8/layout/radial1"/>
    <dgm:cxn modelId="{533B4741-C9C7-4A28-B0EA-1066D8C25B78}" type="presOf" srcId="{D86A9821-61CB-4865-81CC-2EC9FE61FB47}" destId="{B8268ECF-7E05-4BC9-9BC0-C273BE7BE4C3}" srcOrd="1" destOrd="0" presId="urn:microsoft.com/office/officeart/2005/8/layout/radial1"/>
    <dgm:cxn modelId="{E96DB862-4EE2-4319-A75C-3AB95EB42C1B}" srcId="{DA60EBD0-9DA0-4F8F-B0C6-E305AF5C39A4}" destId="{684C8D62-3D72-475C-B0C5-260170086B83}" srcOrd="1" destOrd="0" parTransId="{55899D6B-CDF6-4658-8200-F23491CA97DB}" sibTransId="{E77DBBD5-0E6F-4675-91D9-E38B8B9F6326}"/>
    <dgm:cxn modelId="{C8B0F07F-5D1C-4511-8463-229B53060FED}" type="presOf" srcId="{D86A9821-61CB-4865-81CC-2EC9FE61FB47}" destId="{5B9EBA06-61D8-41DB-AB44-717CF4D4DECD}" srcOrd="0" destOrd="0" presId="urn:microsoft.com/office/officeart/2005/8/layout/radial1"/>
    <dgm:cxn modelId="{A1634C84-3C99-402F-B3A6-F3C2842FB825}" type="presOf" srcId="{701AD243-FF74-4B6F-8AE7-0D34636C1CCB}" destId="{C8BE6E51-6A99-496F-8110-88FC540B5931}" srcOrd="0" destOrd="0" presId="urn:microsoft.com/office/officeart/2005/8/layout/radial1"/>
    <dgm:cxn modelId="{8C173C96-4507-45D3-A75B-04535B9ACE80}" srcId="{DA60EBD0-9DA0-4F8F-B0C6-E305AF5C39A4}" destId="{A4BC381C-024C-4BD2-9E7D-4DE3D62C03A2}" srcOrd="3" destOrd="0" parTransId="{D86A9821-61CB-4865-81CC-2EC9FE61FB47}" sibTransId="{24BE9D32-14D3-4209-8455-8077594E6617}"/>
    <dgm:cxn modelId="{FF063D9E-CE37-4B0B-9F8E-A3C8E9E2114D}" srcId="{DA60EBD0-9DA0-4F8F-B0C6-E305AF5C39A4}" destId="{4AA0AB5F-1FF7-4B5E-BB33-E9DC18F64930}" srcOrd="0" destOrd="0" parTransId="{515F762B-281D-4C44-B098-A8A2CE68C9F0}" sibTransId="{C6105153-6742-43AD-AD9C-732EECDD2243}"/>
    <dgm:cxn modelId="{AA578EA6-71FC-41CD-80B3-C65108D15D1F}" type="presOf" srcId="{515F762B-281D-4C44-B098-A8A2CE68C9F0}" destId="{A6B10AC3-D7FF-4629-A950-7785C4B763C8}" srcOrd="1" destOrd="0" presId="urn:microsoft.com/office/officeart/2005/8/layout/radial1"/>
    <dgm:cxn modelId="{A32E9BB4-E457-4997-A2CD-D0FB12FC587D}" type="presOf" srcId="{684C8D62-3D72-475C-B0C5-260170086B83}" destId="{5909F6DA-3360-4552-8DF6-FAE7760EFA51}" srcOrd="0" destOrd="0" presId="urn:microsoft.com/office/officeart/2005/8/layout/radial1"/>
    <dgm:cxn modelId="{26502DC7-3696-40E0-B185-F38C60DA2C19}" type="presOf" srcId="{515F762B-281D-4C44-B098-A8A2CE68C9F0}" destId="{5D4D6FF9-9938-40FE-84BB-C3B8EC3CB379}" srcOrd="0" destOrd="0" presId="urn:microsoft.com/office/officeart/2005/8/layout/radial1"/>
    <dgm:cxn modelId="{A0BD18CC-AF87-45ED-A146-84C2DBF2A0AA}" type="presOf" srcId="{A4BC381C-024C-4BD2-9E7D-4DE3D62C03A2}" destId="{69F11CE2-5989-4387-8B12-7050C8E75BEE}" srcOrd="0" destOrd="0" presId="urn:microsoft.com/office/officeart/2005/8/layout/radial1"/>
    <dgm:cxn modelId="{D345ACD7-8601-4B85-8B5E-C5D0CD43EEF7}" type="presOf" srcId="{701AD243-FF74-4B6F-8AE7-0D34636C1CCB}" destId="{6EAA866A-75FB-4B2C-B23C-9C4F16BFBB9F}" srcOrd="1" destOrd="0" presId="urn:microsoft.com/office/officeart/2005/8/layout/radial1"/>
    <dgm:cxn modelId="{453420EF-980A-4E36-A06A-82DED8AE7C9C}" type="presOf" srcId="{DD364968-D069-4E6E-BCCF-499B94C18CDD}" destId="{B4DAC1CB-C3F7-4BBA-ACED-F75D2FA8910C}" srcOrd="0" destOrd="0" presId="urn:microsoft.com/office/officeart/2005/8/layout/radial1"/>
    <dgm:cxn modelId="{53D30EF2-D606-4292-AEA9-420774B8AA8F}" type="presOf" srcId="{4AA0AB5F-1FF7-4B5E-BB33-E9DC18F64930}" destId="{6CBABE29-F955-4D7C-891D-BE000CAC6B18}" srcOrd="0" destOrd="0" presId="urn:microsoft.com/office/officeart/2005/8/layout/radial1"/>
    <dgm:cxn modelId="{12AEFEFA-0F73-4C32-8547-24D0FE61AA76}" srcId="{D7E28167-8244-4BFF-8EE0-63210B8C1FEA}" destId="{DA60EBD0-9DA0-4F8F-B0C6-E305AF5C39A4}" srcOrd="0" destOrd="0" parTransId="{F0BD38C7-8C2A-45B7-A4EC-5D96DDF1D1F9}" sibTransId="{BF78EE4C-391F-4EF8-8242-AD32B38EC339}"/>
    <dgm:cxn modelId="{00C233FD-AA33-4212-B480-1505C00D09CA}" srcId="{DA60EBD0-9DA0-4F8F-B0C6-E305AF5C39A4}" destId="{DD364968-D069-4E6E-BCCF-499B94C18CDD}" srcOrd="2" destOrd="0" parTransId="{701AD243-FF74-4B6F-8AE7-0D34636C1CCB}" sibTransId="{CD73751A-F0AC-459E-9BB0-2B82086CCC71}"/>
    <dgm:cxn modelId="{1F4C1369-0E9A-411E-9DA0-319AB41178B3}" type="presParOf" srcId="{D33279DD-C9F8-4255-BB49-6DFB722E133B}" destId="{873CDD7B-F207-47BE-826A-5B14AE301785}" srcOrd="0" destOrd="0" presId="urn:microsoft.com/office/officeart/2005/8/layout/radial1"/>
    <dgm:cxn modelId="{DE310DD0-9DBD-4DB1-9D12-755456A59064}" type="presParOf" srcId="{D33279DD-C9F8-4255-BB49-6DFB722E133B}" destId="{5D4D6FF9-9938-40FE-84BB-C3B8EC3CB379}" srcOrd="1" destOrd="0" presId="urn:microsoft.com/office/officeart/2005/8/layout/radial1"/>
    <dgm:cxn modelId="{E241F0B8-0583-400D-A24F-170DFE40DE26}" type="presParOf" srcId="{5D4D6FF9-9938-40FE-84BB-C3B8EC3CB379}" destId="{A6B10AC3-D7FF-4629-A950-7785C4B763C8}" srcOrd="0" destOrd="0" presId="urn:microsoft.com/office/officeart/2005/8/layout/radial1"/>
    <dgm:cxn modelId="{E2DD91B2-081F-49CE-A9F0-293388FF6A8F}" type="presParOf" srcId="{D33279DD-C9F8-4255-BB49-6DFB722E133B}" destId="{6CBABE29-F955-4D7C-891D-BE000CAC6B18}" srcOrd="2" destOrd="0" presId="urn:microsoft.com/office/officeart/2005/8/layout/radial1"/>
    <dgm:cxn modelId="{55F72F31-DD70-42DD-97AD-496FFD8B05EB}" type="presParOf" srcId="{D33279DD-C9F8-4255-BB49-6DFB722E133B}" destId="{C0DFC0F1-D13C-4F5F-8555-F88125A3C9FB}" srcOrd="3" destOrd="0" presId="urn:microsoft.com/office/officeart/2005/8/layout/radial1"/>
    <dgm:cxn modelId="{E06D63CF-F600-4D9E-9F9C-3E5E88FC641B}" type="presParOf" srcId="{C0DFC0F1-D13C-4F5F-8555-F88125A3C9FB}" destId="{9C00D5A9-DB79-4BCD-89D3-8E012EF649A3}" srcOrd="0" destOrd="0" presId="urn:microsoft.com/office/officeart/2005/8/layout/radial1"/>
    <dgm:cxn modelId="{DC671C02-D79B-4C86-82BD-3756ED0DC817}" type="presParOf" srcId="{D33279DD-C9F8-4255-BB49-6DFB722E133B}" destId="{5909F6DA-3360-4552-8DF6-FAE7760EFA51}" srcOrd="4" destOrd="0" presId="urn:microsoft.com/office/officeart/2005/8/layout/radial1"/>
    <dgm:cxn modelId="{EA351220-25B5-48E7-9630-23B3BEE3BD94}" type="presParOf" srcId="{D33279DD-C9F8-4255-BB49-6DFB722E133B}" destId="{C8BE6E51-6A99-496F-8110-88FC540B5931}" srcOrd="5" destOrd="0" presId="urn:microsoft.com/office/officeart/2005/8/layout/radial1"/>
    <dgm:cxn modelId="{21D51151-4D8A-41BB-A4A8-201631F35E7F}" type="presParOf" srcId="{C8BE6E51-6A99-496F-8110-88FC540B5931}" destId="{6EAA866A-75FB-4B2C-B23C-9C4F16BFBB9F}" srcOrd="0" destOrd="0" presId="urn:microsoft.com/office/officeart/2005/8/layout/radial1"/>
    <dgm:cxn modelId="{A7C598D8-D211-4A94-8CE3-C60FEA49BC63}" type="presParOf" srcId="{D33279DD-C9F8-4255-BB49-6DFB722E133B}" destId="{B4DAC1CB-C3F7-4BBA-ACED-F75D2FA8910C}" srcOrd="6" destOrd="0" presId="urn:microsoft.com/office/officeart/2005/8/layout/radial1"/>
    <dgm:cxn modelId="{30A782F4-00EA-47F7-A0B3-2AD1EC408C72}" type="presParOf" srcId="{D33279DD-C9F8-4255-BB49-6DFB722E133B}" destId="{5B9EBA06-61D8-41DB-AB44-717CF4D4DECD}" srcOrd="7" destOrd="0" presId="urn:microsoft.com/office/officeart/2005/8/layout/radial1"/>
    <dgm:cxn modelId="{05F39631-E44A-48C5-8CE1-866376671523}" type="presParOf" srcId="{5B9EBA06-61D8-41DB-AB44-717CF4D4DECD}" destId="{B8268ECF-7E05-4BC9-9BC0-C273BE7BE4C3}" srcOrd="0" destOrd="0" presId="urn:microsoft.com/office/officeart/2005/8/layout/radial1"/>
    <dgm:cxn modelId="{8B591776-6AEE-45A2-888A-60696E6A55F6}" type="presParOf" srcId="{D33279DD-C9F8-4255-BB49-6DFB722E133B}" destId="{69F11CE2-5989-4387-8B12-7050C8E75BEE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3CDD7B-F207-47BE-826A-5B14AE301785}">
      <dsp:nvSpPr>
        <dsp:cNvPr id="0" name=""/>
        <dsp:cNvSpPr/>
      </dsp:nvSpPr>
      <dsp:spPr>
        <a:xfrm>
          <a:off x="3396702" y="2112901"/>
          <a:ext cx="2202803" cy="2049519"/>
        </a:xfrm>
        <a:prstGeom prst="ellipse">
          <a:avLst/>
        </a:prstGeom>
        <a:solidFill>
          <a:srgbClr val="7F418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800" kern="1200" dirty="0">
              <a:solidFill>
                <a:schemeClr val="bg1"/>
              </a:solidFill>
              <a:latin typeface="+mn-lt"/>
            </a:rPr>
            <a:t>A </a:t>
          </a:r>
          <a:r>
            <a:rPr lang="en-IE" sz="2800" kern="1200" dirty="0" err="1">
              <a:solidFill>
                <a:schemeClr val="bg1"/>
              </a:solidFill>
              <a:latin typeface="+mn-lt"/>
            </a:rPr>
            <a:t>sua</a:t>
          </a:r>
          <a:r>
            <a:rPr lang="en-IE" sz="2800" kern="1200" dirty="0">
              <a:solidFill>
                <a:schemeClr val="bg1"/>
              </a:solidFill>
              <a:latin typeface="+mn-lt"/>
            </a:rPr>
            <a:t> </a:t>
          </a:r>
          <a:r>
            <a:rPr lang="en-IE" sz="2800" kern="1200" dirty="0" err="1">
              <a:solidFill>
                <a:schemeClr val="bg1"/>
              </a:solidFill>
              <a:latin typeface="+mn-lt"/>
            </a:rPr>
            <a:t>solução</a:t>
          </a:r>
          <a:r>
            <a:rPr lang="en-IE" sz="2800" kern="1200" dirty="0">
              <a:solidFill>
                <a:schemeClr val="bg1"/>
              </a:solidFill>
              <a:latin typeface="+mn-lt"/>
            </a:rPr>
            <a:t>/ </a:t>
          </a:r>
          <a:r>
            <a:rPr lang="en-IE" sz="2800" kern="1200" dirty="0" err="1">
              <a:solidFill>
                <a:schemeClr val="bg1"/>
              </a:solidFill>
              <a:latin typeface="+mn-lt"/>
            </a:rPr>
            <a:t>projeto</a:t>
          </a:r>
          <a:endParaRPr lang="en-IE" sz="2800" kern="1200" dirty="0">
            <a:solidFill>
              <a:schemeClr val="bg1"/>
            </a:solidFill>
          </a:endParaRPr>
        </a:p>
      </dsp:txBody>
      <dsp:txXfrm>
        <a:off x="3719295" y="2413046"/>
        <a:ext cx="1557617" cy="1449229"/>
      </dsp:txXfrm>
    </dsp:sp>
    <dsp:sp modelId="{5D4D6FF9-9938-40FE-84BB-C3B8EC3CB379}">
      <dsp:nvSpPr>
        <dsp:cNvPr id="0" name=""/>
        <dsp:cNvSpPr/>
      </dsp:nvSpPr>
      <dsp:spPr>
        <a:xfrm rot="16200000">
          <a:off x="4317606" y="1914984"/>
          <a:ext cx="360995" cy="34837"/>
        </a:xfrm>
        <a:custGeom>
          <a:avLst/>
          <a:gdLst/>
          <a:ahLst/>
          <a:cxnLst/>
          <a:rect l="0" t="0" r="0" b="0"/>
          <a:pathLst>
            <a:path>
              <a:moveTo>
                <a:pt x="0" y="17418"/>
              </a:moveTo>
              <a:lnTo>
                <a:pt x="360995" y="174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500" kern="1200"/>
        </a:p>
      </dsp:txBody>
      <dsp:txXfrm>
        <a:off x="4489078" y="1923378"/>
        <a:ext cx="18049" cy="18049"/>
      </dsp:txXfrm>
    </dsp:sp>
    <dsp:sp modelId="{6CBABE29-F955-4D7C-891D-BE000CAC6B18}">
      <dsp:nvSpPr>
        <dsp:cNvPr id="0" name=""/>
        <dsp:cNvSpPr/>
      </dsp:nvSpPr>
      <dsp:spPr>
        <a:xfrm>
          <a:off x="3634726" y="25151"/>
          <a:ext cx="1726754" cy="1726754"/>
        </a:xfrm>
        <a:prstGeom prst="ellipse">
          <a:avLst/>
        </a:prstGeom>
        <a:solidFill>
          <a:srgbClr val="68BBA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>
              <a:solidFill>
                <a:schemeClr val="bg1"/>
              </a:solidFill>
            </a:rPr>
            <a:t>História/necessidade convincente</a:t>
          </a:r>
          <a:endParaRPr lang="en-IE" sz="1800" kern="1200" dirty="0">
            <a:solidFill>
              <a:schemeClr val="bg1"/>
            </a:solidFill>
          </a:endParaRPr>
        </a:p>
      </dsp:txBody>
      <dsp:txXfrm>
        <a:off x="3887603" y="278028"/>
        <a:ext cx="1221000" cy="1221000"/>
      </dsp:txXfrm>
    </dsp:sp>
    <dsp:sp modelId="{C0DFC0F1-D13C-4F5F-8555-F88125A3C9FB}">
      <dsp:nvSpPr>
        <dsp:cNvPr id="0" name=""/>
        <dsp:cNvSpPr/>
      </dsp:nvSpPr>
      <dsp:spPr>
        <a:xfrm rot="29106">
          <a:off x="5599456" y="3130451"/>
          <a:ext cx="208918" cy="34837"/>
        </a:xfrm>
        <a:custGeom>
          <a:avLst/>
          <a:gdLst/>
          <a:ahLst/>
          <a:cxnLst/>
          <a:rect l="0" t="0" r="0" b="0"/>
          <a:pathLst>
            <a:path>
              <a:moveTo>
                <a:pt x="0" y="17418"/>
              </a:moveTo>
              <a:lnTo>
                <a:pt x="208918" y="174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500" kern="1200"/>
        </a:p>
      </dsp:txBody>
      <dsp:txXfrm>
        <a:off x="5698692" y="3142647"/>
        <a:ext cx="10445" cy="10445"/>
      </dsp:txXfrm>
    </dsp:sp>
    <dsp:sp modelId="{5909F6DA-3360-4552-8DF6-FAE7760EFA51}">
      <dsp:nvSpPr>
        <dsp:cNvPr id="0" name=""/>
        <dsp:cNvSpPr/>
      </dsp:nvSpPr>
      <dsp:spPr>
        <a:xfrm>
          <a:off x="5808322" y="2371712"/>
          <a:ext cx="1877845" cy="1569982"/>
        </a:xfrm>
        <a:prstGeom prst="ellipse">
          <a:avLst/>
        </a:prstGeom>
        <a:solidFill>
          <a:srgbClr val="68BBA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>
              <a:solidFill>
                <a:schemeClr val="bg1"/>
              </a:solidFill>
            </a:rPr>
            <a:t>O</a:t>
          </a:r>
          <a:r>
            <a:rPr lang="en-IE" sz="2000" kern="1200" baseline="0" dirty="0">
              <a:solidFill>
                <a:schemeClr val="bg1"/>
              </a:solidFill>
            </a:rPr>
            <a:t> </a:t>
          </a:r>
          <a:r>
            <a:rPr lang="en-IE" sz="2000" kern="1200" baseline="0" dirty="0" err="1">
              <a:solidFill>
                <a:schemeClr val="bg1"/>
              </a:solidFill>
            </a:rPr>
            <a:t>apoio</a:t>
          </a:r>
          <a:r>
            <a:rPr lang="en-IE" sz="2000" kern="1200" baseline="0" dirty="0">
              <a:solidFill>
                <a:schemeClr val="bg1"/>
              </a:solidFill>
            </a:rPr>
            <a:t> da </a:t>
          </a:r>
          <a:r>
            <a:rPr lang="en-IE" sz="2000" kern="1200" baseline="0" dirty="0" err="1">
              <a:solidFill>
                <a:schemeClr val="bg1"/>
              </a:solidFill>
            </a:rPr>
            <a:t>sua</a:t>
          </a:r>
          <a:r>
            <a:rPr lang="en-IE" sz="2000" kern="1200" baseline="0" dirty="0">
              <a:solidFill>
                <a:schemeClr val="bg1"/>
              </a:solidFill>
            </a:rPr>
            <a:t> </a:t>
          </a:r>
          <a:r>
            <a:rPr lang="en-IE" sz="2000" kern="1200" baseline="0" dirty="0" err="1">
              <a:solidFill>
                <a:schemeClr val="bg1"/>
              </a:solidFill>
            </a:rPr>
            <a:t>comunidade</a:t>
          </a:r>
          <a:endParaRPr lang="en-IE" sz="2000" kern="1200" dirty="0">
            <a:solidFill>
              <a:schemeClr val="bg1"/>
            </a:solidFill>
          </a:endParaRPr>
        </a:p>
      </dsp:txBody>
      <dsp:txXfrm>
        <a:off x="6083326" y="2601631"/>
        <a:ext cx="1327837" cy="1110144"/>
      </dsp:txXfrm>
    </dsp:sp>
    <dsp:sp modelId="{C8BE6E51-6A99-496F-8110-88FC540B5931}">
      <dsp:nvSpPr>
        <dsp:cNvPr id="0" name=""/>
        <dsp:cNvSpPr/>
      </dsp:nvSpPr>
      <dsp:spPr>
        <a:xfrm rot="5400000">
          <a:off x="4317606" y="4325499"/>
          <a:ext cx="360995" cy="34837"/>
        </a:xfrm>
        <a:custGeom>
          <a:avLst/>
          <a:gdLst/>
          <a:ahLst/>
          <a:cxnLst/>
          <a:rect l="0" t="0" r="0" b="0"/>
          <a:pathLst>
            <a:path>
              <a:moveTo>
                <a:pt x="0" y="17418"/>
              </a:moveTo>
              <a:lnTo>
                <a:pt x="360995" y="174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500" kern="1200"/>
        </a:p>
      </dsp:txBody>
      <dsp:txXfrm>
        <a:off x="4489078" y="4333893"/>
        <a:ext cx="18049" cy="18049"/>
      </dsp:txXfrm>
    </dsp:sp>
    <dsp:sp modelId="{B4DAC1CB-C3F7-4BBA-ACED-F75D2FA8910C}">
      <dsp:nvSpPr>
        <dsp:cNvPr id="0" name=""/>
        <dsp:cNvSpPr/>
      </dsp:nvSpPr>
      <dsp:spPr>
        <a:xfrm>
          <a:off x="3634726" y="4523415"/>
          <a:ext cx="1726754" cy="1726754"/>
        </a:xfrm>
        <a:prstGeom prst="ellipse">
          <a:avLst/>
        </a:prstGeom>
        <a:solidFill>
          <a:srgbClr val="68BBA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 dirty="0">
              <a:solidFill>
                <a:schemeClr val="bg1"/>
              </a:solidFill>
              <a:latin typeface="+mn-lt"/>
            </a:rPr>
            <a:t> </a:t>
          </a:r>
          <a:r>
            <a:rPr lang="en-IE" sz="1800" kern="1200" dirty="0" err="1">
              <a:solidFill>
                <a:schemeClr val="bg1"/>
              </a:solidFill>
              <a:latin typeface="+mn-lt"/>
            </a:rPr>
            <a:t>Evidência</a:t>
          </a:r>
          <a:r>
            <a:rPr lang="en-IE" sz="1800" kern="1200" dirty="0">
              <a:solidFill>
                <a:schemeClr val="bg1"/>
              </a:solidFill>
              <a:latin typeface="+mn-lt"/>
            </a:rPr>
            <a:t> de que o </a:t>
          </a:r>
          <a:r>
            <a:rPr lang="en-IE" sz="1800" kern="1200" dirty="0" err="1">
              <a:solidFill>
                <a:schemeClr val="bg1"/>
              </a:solidFill>
              <a:latin typeface="+mn-lt"/>
            </a:rPr>
            <a:t>projeto</a:t>
          </a:r>
          <a:r>
            <a:rPr lang="en-IE" sz="1800" kern="1200" dirty="0">
              <a:solidFill>
                <a:schemeClr val="bg1"/>
              </a:solidFill>
              <a:latin typeface="+mn-lt"/>
            </a:rPr>
            <a:t> </a:t>
          </a:r>
          <a:r>
            <a:rPr lang="en-IE" sz="1800" kern="1200" dirty="0" err="1">
              <a:solidFill>
                <a:schemeClr val="bg1"/>
              </a:solidFill>
              <a:latin typeface="+mn-lt"/>
            </a:rPr>
            <a:t>terá</a:t>
          </a:r>
          <a:r>
            <a:rPr lang="en-IE" sz="1800" kern="1200" dirty="0">
              <a:solidFill>
                <a:schemeClr val="bg1"/>
              </a:solidFill>
              <a:latin typeface="+mn-lt"/>
            </a:rPr>
            <a:t> </a:t>
          </a:r>
          <a:r>
            <a:rPr lang="en-IE" sz="1800" kern="1200" dirty="0" err="1">
              <a:solidFill>
                <a:schemeClr val="bg1"/>
              </a:solidFill>
              <a:latin typeface="+mn-lt"/>
            </a:rPr>
            <a:t>sucesso</a:t>
          </a:r>
          <a:endParaRPr lang="en-IE" sz="1800" kern="1200" dirty="0">
            <a:solidFill>
              <a:schemeClr val="bg1"/>
            </a:solidFill>
            <a:latin typeface="+mn-lt"/>
          </a:endParaRPr>
        </a:p>
      </dsp:txBody>
      <dsp:txXfrm>
        <a:off x="3887603" y="4776292"/>
        <a:ext cx="1221000" cy="1221000"/>
      </dsp:txXfrm>
    </dsp:sp>
    <dsp:sp modelId="{5B9EBA06-61D8-41DB-AB44-717CF4D4DECD}">
      <dsp:nvSpPr>
        <dsp:cNvPr id="0" name=""/>
        <dsp:cNvSpPr/>
      </dsp:nvSpPr>
      <dsp:spPr>
        <a:xfrm rot="10800000">
          <a:off x="3262352" y="3120242"/>
          <a:ext cx="134349" cy="34837"/>
        </a:xfrm>
        <a:custGeom>
          <a:avLst/>
          <a:gdLst/>
          <a:ahLst/>
          <a:cxnLst/>
          <a:rect l="0" t="0" r="0" b="0"/>
          <a:pathLst>
            <a:path>
              <a:moveTo>
                <a:pt x="0" y="17418"/>
              </a:moveTo>
              <a:lnTo>
                <a:pt x="134349" y="174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500" kern="1200"/>
        </a:p>
      </dsp:txBody>
      <dsp:txXfrm rot="10800000">
        <a:off x="3326168" y="3134302"/>
        <a:ext cx="6717" cy="6717"/>
      </dsp:txXfrm>
    </dsp:sp>
    <dsp:sp modelId="{69F11CE2-5989-4387-8B12-7050C8E75BEE}">
      <dsp:nvSpPr>
        <dsp:cNvPr id="0" name=""/>
        <dsp:cNvSpPr/>
      </dsp:nvSpPr>
      <dsp:spPr>
        <a:xfrm>
          <a:off x="1235591" y="2274283"/>
          <a:ext cx="2026760" cy="1726754"/>
        </a:xfrm>
        <a:prstGeom prst="ellipse">
          <a:avLst/>
        </a:prstGeom>
        <a:solidFill>
          <a:srgbClr val="68BBA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Como vai de encontro às prioridades de financiamento</a:t>
          </a:r>
          <a:endParaRPr lang="en-IE" sz="1800" kern="1200" dirty="0"/>
        </a:p>
      </dsp:txBody>
      <dsp:txXfrm>
        <a:off x="1532403" y="2527160"/>
        <a:ext cx="1433136" cy="1221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B3AB-1076-3847-9704-2735AAE6E6FB}" type="datetimeFigureOut">
              <a:rPr lang="en-US" smtClean="0"/>
              <a:t>1/4/21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00C95-E645-9447-A3F8-A17F924499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90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7370B-66A1-AB42-84E0-A4E6FD88C2A5}" type="datetimeFigureOut">
              <a:rPr lang="en-US" smtClean="0"/>
              <a:t>1/4/21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AC054-D004-974A-8D8E-E228282ED491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424669" y="528535"/>
            <a:ext cx="59875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WELCOME TO</a:t>
            </a:r>
            <a:r>
              <a:rPr lang="en-IE" sz="44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E" sz="4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IE" sz="4400" b="1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RESTART+</a:t>
            </a:r>
            <a:r>
              <a:rPr lang="en-IE" sz="4400" b="1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E" sz="4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POWERPOINT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660924" y="1251810"/>
            <a:ext cx="528238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FEATURES OF THE</a:t>
            </a:r>
          </a:p>
          <a:p>
            <a:pPr fontAlgn="base"/>
            <a:r>
              <a:rPr lang="en-IE" sz="30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RESTART+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POWERPOINT:</a:t>
            </a: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Set up in widescreen format. 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25 slide layouts to choose from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Using the </a:t>
            </a:r>
            <a:r>
              <a:rPr lang="en-IE" sz="24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RESTART+ </a:t>
            </a: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Brand Colours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Based on Master Slides design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Easy Drag and Drop to change picture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80 easy editable icons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Easy and Fully editable in PowerPoint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6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24669" y="2614038"/>
            <a:ext cx="53272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Our aim is to have a consistent “look and feel” throughout our branding material including our PowerPoint.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fontAlgn="base"/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slide layouts within this PowerPoint  will give you a great deal of creative </a:t>
            </a:r>
            <a:r>
              <a:rPr lang="en-IE" sz="24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flexibily</a:t>
            </a: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when creating your Presentation.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399849" y="0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1" y="2261959"/>
            <a:ext cx="63998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3 colum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876300" y="2113005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8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5929097" y="2107852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3424130" y="2107852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892209" y="-187430"/>
            <a:ext cx="3299791" cy="50907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/>
          <p:nvPr userDrawn="1"/>
        </p:nvSpPr>
        <p:spPr>
          <a:xfrm flipH="1">
            <a:off x="-13253" y="-16075"/>
            <a:ext cx="6047673" cy="6882635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4"/>
          <p:cNvSpPr/>
          <p:nvPr userDrawn="1"/>
        </p:nvSpPr>
        <p:spPr>
          <a:xfrm flipH="1">
            <a:off x="3501543" y="-16075"/>
            <a:ext cx="2581205" cy="6887327"/>
          </a:xfrm>
          <a:custGeom>
            <a:avLst/>
            <a:gdLst>
              <a:gd name="connsiteX0" fmla="*/ 0 w 1060174"/>
              <a:gd name="connsiteY0" fmla="*/ 0 h 4916557"/>
              <a:gd name="connsiteX1" fmla="*/ 1060174 w 1060174"/>
              <a:gd name="connsiteY1" fmla="*/ 0 h 4916557"/>
              <a:gd name="connsiteX2" fmla="*/ 1060174 w 1060174"/>
              <a:gd name="connsiteY2" fmla="*/ 4916557 h 4916557"/>
              <a:gd name="connsiteX3" fmla="*/ 0 w 1060174"/>
              <a:gd name="connsiteY3" fmla="*/ 4916557 h 4916557"/>
              <a:gd name="connsiteX4" fmla="*/ 0 w 1060174"/>
              <a:gd name="connsiteY4" fmla="*/ 0 h 4916557"/>
              <a:gd name="connsiteX0" fmla="*/ 2862470 w 3922644"/>
              <a:gd name="connsiteY0" fmla="*/ 0 h 4916557"/>
              <a:gd name="connsiteX1" fmla="*/ 3922644 w 3922644"/>
              <a:gd name="connsiteY1" fmla="*/ 0 h 4916557"/>
              <a:gd name="connsiteX2" fmla="*/ 3922644 w 3922644"/>
              <a:gd name="connsiteY2" fmla="*/ 4916557 h 4916557"/>
              <a:gd name="connsiteX3" fmla="*/ 0 w 3922644"/>
              <a:gd name="connsiteY3" fmla="*/ 4863548 h 4916557"/>
              <a:gd name="connsiteX4" fmla="*/ 2862470 w 3922644"/>
              <a:gd name="connsiteY4" fmla="*/ 0 h 4916557"/>
              <a:gd name="connsiteX0" fmla="*/ 2862470 w 3922644"/>
              <a:gd name="connsiteY0" fmla="*/ 0 h 4969566"/>
              <a:gd name="connsiteX1" fmla="*/ 3922644 w 3922644"/>
              <a:gd name="connsiteY1" fmla="*/ 0 h 4969566"/>
              <a:gd name="connsiteX2" fmla="*/ 490331 w 3922644"/>
              <a:gd name="connsiteY2" fmla="*/ 4969566 h 4969566"/>
              <a:gd name="connsiteX3" fmla="*/ 0 w 3922644"/>
              <a:gd name="connsiteY3" fmla="*/ 4863548 h 4969566"/>
              <a:gd name="connsiteX4" fmla="*/ 2862470 w 3922644"/>
              <a:gd name="connsiteY4" fmla="*/ 0 h 4969566"/>
              <a:gd name="connsiteX0" fmla="*/ 2888975 w 3949149"/>
              <a:gd name="connsiteY0" fmla="*/ 0 h 4969566"/>
              <a:gd name="connsiteX1" fmla="*/ 3949149 w 3949149"/>
              <a:gd name="connsiteY1" fmla="*/ 0 h 4969566"/>
              <a:gd name="connsiteX2" fmla="*/ 516836 w 3949149"/>
              <a:gd name="connsiteY2" fmla="*/ 4969566 h 4969566"/>
              <a:gd name="connsiteX3" fmla="*/ 0 w 3949149"/>
              <a:gd name="connsiteY3" fmla="*/ 4956314 h 4969566"/>
              <a:gd name="connsiteX4" fmla="*/ 2888975 w 3949149"/>
              <a:gd name="connsiteY4" fmla="*/ 0 h 4969566"/>
              <a:gd name="connsiteX0" fmla="*/ 2888975 w 3432314"/>
              <a:gd name="connsiteY0" fmla="*/ 0 h 4969566"/>
              <a:gd name="connsiteX1" fmla="*/ 3432314 w 3432314"/>
              <a:gd name="connsiteY1" fmla="*/ 13252 h 4969566"/>
              <a:gd name="connsiteX2" fmla="*/ 516836 w 3432314"/>
              <a:gd name="connsiteY2" fmla="*/ 4969566 h 4969566"/>
              <a:gd name="connsiteX3" fmla="*/ 0 w 3432314"/>
              <a:gd name="connsiteY3" fmla="*/ 4956314 h 4969566"/>
              <a:gd name="connsiteX4" fmla="*/ 2888975 w 3432314"/>
              <a:gd name="connsiteY4" fmla="*/ 0 h 4969566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728871 w 3644349"/>
              <a:gd name="connsiteY2" fmla="*/ 4969566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569844 w 3644349"/>
              <a:gd name="connsiteY2" fmla="*/ 5087489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7143"/>
              <a:gd name="connsiteX1" fmla="*/ 3644349 w 3644349"/>
              <a:gd name="connsiteY1" fmla="*/ 13252 h 5107143"/>
              <a:gd name="connsiteX2" fmla="*/ 569844 w 3644349"/>
              <a:gd name="connsiteY2" fmla="*/ 5107143 h 5107143"/>
              <a:gd name="connsiteX3" fmla="*/ 0 w 3644349"/>
              <a:gd name="connsiteY3" fmla="*/ 5103717 h 5107143"/>
              <a:gd name="connsiteX4" fmla="*/ 3101010 w 3644349"/>
              <a:gd name="connsiteY4" fmla="*/ 0 h 5107143"/>
              <a:gd name="connsiteX0" fmla="*/ 3101010 w 3682158"/>
              <a:gd name="connsiteY0" fmla="*/ 0 h 5107143"/>
              <a:gd name="connsiteX1" fmla="*/ 3682158 w 3682158"/>
              <a:gd name="connsiteY1" fmla="*/ 3425 h 5107143"/>
              <a:gd name="connsiteX2" fmla="*/ 569844 w 3682158"/>
              <a:gd name="connsiteY2" fmla="*/ 5107143 h 5107143"/>
              <a:gd name="connsiteX3" fmla="*/ 0 w 3682158"/>
              <a:gd name="connsiteY3" fmla="*/ 5103717 h 5107143"/>
              <a:gd name="connsiteX4" fmla="*/ 3101010 w 3682158"/>
              <a:gd name="connsiteY4" fmla="*/ 0 h 51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2158" h="5107143">
                <a:moveTo>
                  <a:pt x="3101010" y="0"/>
                </a:moveTo>
                <a:lnTo>
                  <a:pt x="3682158" y="3425"/>
                </a:lnTo>
                <a:lnTo>
                  <a:pt x="569844" y="5107143"/>
                </a:lnTo>
                <a:lnTo>
                  <a:pt x="0" y="5103717"/>
                </a:lnTo>
                <a:lnTo>
                  <a:pt x="3101010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89208" y="-433076"/>
            <a:ext cx="3299791" cy="5090734"/>
          </a:xfrm>
          <a:prstGeom prst="rect">
            <a:avLst/>
          </a:prstGeom>
        </p:spPr>
      </p:pic>
      <p:cxnSp>
        <p:nvCxnSpPr>
          <p:cNvPr id="27" name="Straight Connector 26"/>
          <p:cNvCxnSpPr/>
          <p:nvPr userDrawn="1"/>
        </p:nvCxnSpPr>
        <p:spPr>
          <a:xfrm flipH="1">
            <a:off x="6275355" y="1725078"/>
            <a:ext cx="556926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2" name="Text Placeholder 2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990197" y="5158502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3" name="Text Placeholder 23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97379" y="2544123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4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10631" y="3189657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24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 flipH="1">
            <a:off x="6124844" y="-446328"/>
            <a:ext cx="6371956" cy="7304328"/>
            <a:chOff x="-289208" y="-433076"/>
            <a:chExt cx="6371956" cy="7304328"/>
          </a:xfrm>
        </p:grpSpPr>
        <p:sp>
          <p:nvSpPr>
            <p:cNvPr id="16" name="Rectangle 3"/>
            <p:cNvSpPr/>
            <p:nvPr userDrawn="1"/>
          </p:nvSpPr>
          <p:spPr>
            <a:xfrm flipH="1">
              <a:off x="-13253" y="-16075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solidFill>
              <a:srgbClr val="68BB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4"/>
            <p:cNvSpPr/>
            <p:nvPr userDrawn="1"/>
          </p:nvSpPr>
          <p:spPr>
            <a:xfrm flipH="1">
              <a:off x="3501543" y="-16075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solidFill>
              <a:srgbClr val="7F4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 userDrawn="1"/>
          </p:nvPicPr>
          <p:blipFill rotWithShape="1">
            <a:blip r:embed="rId2" cstate="print">
              <a:biLevel thresh="25000"/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4010"/>
            <a:stretch/>
          </p:blipFill>
          <p:spPr>
            <a:xfrm rot="10800000">
              <a:off x="-289208" y="-433076"/>
              <a:ext cx="3299791" cy="5090734"/>
            </a:xfrm>
            <a:prstGeom prst="rect">
              <a:avLst/>
            </a:prstGeom>
          </p:spPr>
        </p:pic>
      </p:grpSp>
      <p:sp>
        <p:nvSpPr>
          <p:cNvPr id="1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554879" y="633132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561827" y="1766611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11231503" y="555035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7619279" y="293597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651937" y="358150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cxnSp>
        <p:nvCxnSpPr>
          <p:cNvPr id="31" name="Straight Connector 30"/>
          <p:cNvCxnSpPr/>
          <p:nvPr userDrawn="1"/>
        </p:nvCxnSpPr>
        <p:spPr>
          <a:xfrm flipH="1">
            <a:off x="362914" y="1525359"/>
            <a:ext cx="556926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solidFill>
              <a:srgbClr val="7F4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7F4182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278395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AB5AB0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2235355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/>
          <p:nvPr userDrawn="1"/>
        </p:nvSpPr>
        <p:spPr>
          <a:xfrm flipH="1">
            <a:off x="-26505" y="-16075"/>
            <a:ext cx="9492216" cy="6882635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BA0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788087" y="-24706"/>
            <a:ext cx="6479257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485633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37754" y="-24494"/>
            <a:ext cx="9568070" cy="6887327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24554" y="-432752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2918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1472993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288891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784092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solidFill>
              <a:srgbClr val="7F4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337640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 -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/>
          <p:nvPr userDrawn="1"/>
        </p:nvSpPr>
        <p:spPr>
          <a:xfrm>
            <a:off x="2757243" y="-16075"/>
            <a:ext cx="9492216" cy="6882635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4"/>
          <p:cNvSpPr/>
          <p:nvPr userDrawn="1"/>
        </p:nvSpPr>
        <p:spPr>
          <a:xfrm>
            <a:off x="2681389" y="-16075"/>
            <a:ext cx="4051369" cy="6887327"/>
          </a:xfrm>
          <a:custGeom>
            <a:avLst/>
            <a:gdLst>
              <a:gd name="connsiteX0" fmla="*/ 0 w 1060174"/>
              <a:gd name="connsiteY0" fmla="*/ 0 h 4916557"/>
              <a:gd name="connsiteX1" fmla="*/ 1060174 w 1060174"/>
              <a:gd name="connsiteY1" fmla="*/ 0 h 4916557"/>
              <a:gd name="connsiteX2" fmla="*/ 1060174 w 1060174"/>
              <a:gd name="connsiteY2" fmla="*/ 4916557 h 4916557"/>
              <a:gd name="connsiteX3" fmla="*/ 0 w 1060174"/>
              <a:gd name="connsiteY3" fmla="*/ 4916557 h 4916557"/>
              <a:gd name="connsiteX4" fmla="*/ 0 w 1060174"/>
              <a:gd name="connsiteY4" fmla="*/ 0 h 4916557"/>
              <a:gd name="connsiteX0" fmla="*/ 2862470 w 3922644"/>
              <a:gd name="connsiteY0" fmla="*/ 0 h 4916557"/>
              <a:gd name="connsiteX1" fmla="*/ 3922644 w 3922644"/>
              <a:gd name="connsiteY1" fmla="*/ 0 h 4916557"/>
              <a:gd name="connsiteX2" fmla="*/ 3922644 w 3922644"/>
              <a:gd name="connsiteY2" fmla="*/ 4916557 h 4916557"/>
              <a:gd name="connsiteX3" fmla="*/ 0 w 3922644"/>
              <a:gd name="connsiteY3" fmla="*/ 4863548 h 4916557"/>
              <a:gd name="connsiteX4" fmla="*/ 2862470 w 3922644"/>
              <a:gd name="connsiteY4" fmla="*/ 0 h 4916557"/>
              <a:gd name="connsiteX0" fmla="*/ 2862470 w 3922644"/>
              <a:gd name="connsiteY0" fmla="*/ 0 h 4969566"/>
              <a:gd name="connsiteX1" fmla="*/ 3922644 w 3922644"/>
              <a:gd name="connsiteY1" fmla="*/ 0 h 4969566"/>
              <a:gd name="connsiteX2" fmla="*/ 490331 w 3922644"/>
              <a:gd name="connsiteY2" fmla="*/ 4969566 h 4969566"/>
              <a:gd name="connsiteX3" fmla="*/ 0 w 3922644"/>
              <a:gd name="connsiteY3" fmla="*/ 4863548 h 4969566"/>
              <a:gd name="connsiteX4" fmla="*/ 2862470 w 3922644"/>
              <a:gd name="connsiteY4" fmla="*/ 0 h 4969566"/>
              <a:gd name="connsiteX0" fmla="*/ 2888975 w 3949149"/>
              <a:gd name="connsiteY0" fmla="*/ 0 h 4969566"/>
              <a:gd name="connsiteX1" fmla="*/ 3949149 w 3949149"/>
              <a:gd name="connsiteY1" fmla="*/ 0 h 4969566"/>
              <a:gd name="connsiteX2" fmla="*/ 516836 w 3949149"/>
              <a:gd name="connsiteY2" fmla="*/ 4969566 h 4969566"/>
              <a:gd name="connsiteX3" fmla="*/ 0 w 3949149"/>
              <a:gd name="connsiteY3" fmla="*/ 4956314 h 4969566"/>
              <a:gd name="connsiteX4" fmla="*/ 2888975 w 3949149"/>
              <a:gd name="connsiteY4" fmla="*/ 0 h 4969566"/>
              <a:gd name="connsiteX0" fmla="*/ 2888975 w 3432314"/>
              <a:gd name="connsiteY0" fmla="*/ 0 h 4969566"/>
              <a:gd name="connsiteX1" fmla="*/ 3432314 w 3432314"/>
              <a:gd name="connsiteY1" fmla="*/ 13252 h 4969566"/>
              <a:gd name="connsiteX2" fmla="*/ 516836 w 3432314"/>
              <a:gd name="connsiteY2" fmla="*/ 4969566 h 4969566"/>
              <a:gd name="connsiteX3" fmla="*/ 0 w 3432314"/>
              <a:gd name="connsiteY3" fmla="*/ 4956314 h 4969566"/>
              <a:gd name="connsiteX4" fmla="*/ 2888975 w 3432314"/>
              <a:gd name="connsiteY4" fmla="*/ 0 h 4969566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728871 w 3644349"/>
              <a:gd name="connsiteY2" fmla="*/ 4969566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569844 w 3644349"/>
              <a:gd name="connsiteY2" fmla="*/ 5087489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7143"/>
              <a:gd name="connsiteX1" fmla="*/ 3644349 w 3644349"/>
              <a:gd name="connsiteY1" fmla="*/ 13252 h 5107143"/>
              <a:gd name="connsiteX2" fmla="*/ 569844 w 3644349"/>
              <a:gd name="connsiteY2" fmla="*/ 5107143 h 5107143"/>
              <a:gd name="connsiteX3" fmla="*/ 0 w 3644349"/>
              <a:gd name="connsiteY3" fmla="*/ 5103717 h 5107143"/>
              <a:gd name="connsiteX4" fmla="*/ 3101010 w 3644349"/>
              <a:gd name="connsiteY4" fmla="*/ 0 h 5107143"/>
              <a:gd name="connsiteX0" fmla="*/ 3101010 w 3682158"/>
              <a:gd name="connsiteY0" fmla="*/ 0 h 5107143"/>
              <a:gd name="connsiteX1" fmla="*/ 3682158 w 3682158"/>
              <a:gd name="connsiteY1" fmla="*/ 3425 h 5107143"/>
              <a:gd name="connsiteX2" fmla="*/ 569844 w 3682158"/>
              <a:gd name="connsiteY2" fmla="*/ 5107143 h 5107143"/>
              <a:gd name="connsiteX3" fmla="*/ 0 w 3682158"/>
              <a:gd name="connsiteY3" fmla="*/ 5103717 h 5107143"/>
              <a:gd name="connsiteX4" fmla="*/ 3101010 w 3682158"/>
              <a:gd name="connsiteY4" fmla="*/ 0 h 51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2158" h="5107143">
                <a:moveTo>
                  <a:pt x="3101010" y="0"/>
                </a:moveTo>
                <a:lnTo>
                  <a:pt x="3682158" y="3425"/>
                </a:lnTo>
                <a:lnTo>
                  <a:pt x="569844" y="5107143"/>
                </a:lnTo>
                <a:lnTo>
                  <a:pt x="0" y="5103717"/>
                </a:lnTo>
                <a:lnTo>
                  <a:pt x="3101010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9316278" y="-438891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213053" y="1057202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220001" y="2190681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6021088" y="1949429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 userDrawn="1">
            <p:ph type="pic" sz="quarter" idx="18"/>
          </p:nvPr>
        </p:nvSpPr>
        <p:spPr>
          <a:xfrm>
            <a:off x="0" y="0"/>
            <a:ext cx="6080953" cy="6875463"/>
          </a:xfrm>
          <a:custGeom>
            <a:avLst/>
            <a:gdLst>
              <a:gd name="connsiteX0" fmla="*/ 0 w 6213475"/>
              <a:gd name="connsiteY0" fmla="*/ 0 h 6875463"/>
              <a:gd name="connsiteX1" fmla="*/ 6213475 w 6213475"/>
              <a:gd name="connsiteY1" fmla="*/ 0 h 6875463"/>
              <a:gd name="connsiteX2" fmla="*/ 6213475 w 6213475"/>
              <a:gd name="connsiteY2" fmla="*/ 6875463 h 6875463"/>
              <a:gd name="connsiteX3" fmla="*/ 0 w 6213475"/>
              <a:gd name="connsiteY3" fmla="*/ 6875463 h 6875463"/>
              <a:gd name="connsiteX4" fmla="*/ 0 w 6213475"/>
              <a:gd name="connsiteY4" fmla="*/ 0 h 6875463"/>
              <a:gd name="connsiteX0" fmla="*/ 0 w 6213475"/>
              <a:gd name="connsiteY0" fmla="*/ 0 h 6875463"/>
              <a:gd name="connsiteX1" fmla="*/ 6080953 w 6213475"/>
              <a:gd name="connsiteY1" fmla="*/ 0 h 6875463"/>
              <a:gd name="connsiteX2" fmla="*/ 6213475 w 6213475"/>
              <a:gd name="connsiteY2" fmla="*/ 6875463 h 6875463"/>
              <a:gd name="connsiteX3" fmla="*/ 0 w 6213475"/>
              <a:gd name="connsiteY3" fmla="*/ 6875463 h 6875463"/>
              <a:gd name="connsiteX4" fmla="*/ 0 w 6213475"/>
              <a:gd name="connsiteY4" fmla="*/ 0 h 6875463"/>
              <a:gd name="connsiteX0" fmla="*/ 0 w 6080953"/>
              <a:gd name="connsiteY0" fmla="*/ 0 h 6875463"/>
              <a:gd name="connsiteX1" fmla="*/ 6080953 w 6080953"/>
              <a:gd name="connsiteY1" fmla="*/ 0 h 6875463"/>
              <a:gd name="connsiteX2" fmla="*/ 2688397 w 6080953"/>
              <a:gd name="connsiteY2" fmla="*/ 6862211 h 6875463"/>
              <a:gd name="connsiteX3" fmla="*/ 0 w 6080953"/>
              <a:gd name="connsiteY3" fmla="*/ 6875463 h 6875463"/>
              <a:gd name="connsiteX4" fmla="*/ 0 w 6080953"/>
              <a:gd name="connsiteY4" fmla="*/ 0 h 687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0953" h="6875463">
                <a:moveTo>
                  <a:pt x="0" y="0"/>
                </a:moveTo>
                <a:lnTo>
                  <a:pt x="6080953" y="0"/>
                </a:lnTo>
                <a:lnTo>
                  <a:pt x="2688397" y="6862211"/>
                </a:lnTo>
                <a:lnTo>
                  <a:pt x="0" y="6875463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 Typeface &amp;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424669" y="528535"/>
            <a:ext cx="64986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RESTART+                           </a:t>
            </a:r>
            <a:r>
              <a:rPr lang="en-IE" sz="4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FONT TYPEFACE &amp; SIZE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7523385" y="528535"/>
            <a:ext cx="458920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ENSURE TO KEEP FONTS AS PER THE LAYOUT</a:t>
            </a:r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48 point 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Divider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Slides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1000" b="1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36 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Title Heading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30 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Sub-Titles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 Quotes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24 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Quattrocento Sans"/>
                <a:cs typeface="Quattrocento Sans"/>
                <a:sym typeface="Quattrocento Sans"/>
              </a:rPr>
              <a:t>Main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Body </a:t>
            </a:r>
            <a:endParaRPr lang="en-US" sz="3000" dirty="0"/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424669" y="3172202"/>
            <a:ext cx="54894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Please ensure to keep the font sizes set as per the slide layouts. The font used throughout the </a:t>
            </a:r>
            <a:r>
              <a:rPr lang="en-IE" sz="2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RESTART+ 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PowerPoint is</a:t>
            </a:r>
            <a:r>
              <a:rPr lang="is-IS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….</a:t>
            </a:r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r>
              <a:rPr lang="en-IE" sz="3600" b="1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Calibri</a:t>
            </a:r>
          </a:p>
          <a:p>
            <a:pPr fontAlgn="base"/>
            <a:endParaRPr lang="en-IE" sz="3600" b="1" i="1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098716" y="-1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1" y="2503620"/>
            <a:ext cx="70987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7F4182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517684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11298735" y="5444234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BA0A94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4066433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AB5AB0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2285437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3911377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68BBAF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96" r="-13398"/>
          <a:stretch/>
        </p:blipFill>
        <p:spPr>
          <a:xfrm rot="10800000" flipH="1" flipV="1">
            <a:off x="-98027" y="3125920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68BBAF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8B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96" r="-13398"/>
          <a:stretch/>
        </p:blipFill>
        <p:spPr>
          <a:xfrm rot="10800000" flipH="1" flipV="1">
            <a:off x="-98027" y="3125920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8BBA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16200000" flipH="1" flipV="1">
            <a:off x="656603" y="-660422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8BBA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16200000" flipH="1" flipV="1">
            <a:off x="2177003" y="-2180823"/>
            <a:ext cx="8033550" cy="1239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43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RPL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437631" y="1470847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0" y="1194818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406482" y="12702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8BBA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5400000" flipV="1">
            <a:off x="3425670" y="-1870501"/>
            <a:ext cx="6892753" cy="1063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95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8B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6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7F418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16200000" flipH="1" flipV="1">
            <a:off x="656603" y="-660422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501176" y="505425"/>
            <a:ext cx="374016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ICONS</a:t>
            </a:r>
            <a:r>
              <a:rPr lang="en-IE" sz="3600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WHICH CAN BE USED WITHIN THE </a:t>
            </a:r>
            <a:r>
              <a:rPr lang="en-IE" sz="3600" b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RESTART + </a:t>
            </a:r>
            <a:r>
              <a:rPr lang="en-IE" sz="3600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POWERPOINT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360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52388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  <a:tabLst/>
            </a:pPr>
            <a:r>
              <a:rPr lang="en-IE" sz="2400" i="1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Resize them without losing quality.</a:t>
            </a:r>
            <a:r>
              <a:rPr lang="en-IE" sz="2400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IE" sz="2400" i="1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Change line colour, width and style.</a:t>
            </a:r>
            <a:r>
              <a:rPr lang="en-IE" sz="2400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360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" sz="240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Isn’t that nice? :)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492676" y="-1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5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8B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 slide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>
            <a:off x="-36415" y="299701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03467" y="3845751"/>
            <a:ext cx="2672815" cy="1878334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43611" y="383455"/>
            <a:ext cx="2672815" cy="1779573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15112" y="3845751"/>
            <a:ext cx="2672815" cy="192257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068395" y="383458"/>
            <a:ext cx="2672815" cy="1779573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" name="Oval 1"/>
          <p:cNvSpPr/>
          <p:nvPr userDrawn="1"/>
        </p:nvSpPr>
        <p:spPr>
          <a:xfrm>
            <a:off x="985917" y="2341774"/>
            <a:ext cx="1327355" cy="132735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>
            <a:off x="3936550" y="2357577"/>
            <a:ext cx="1327355" cy="132735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6751909" y="2313333"/>
            <a:ext cx="1327355" cy="1327355"/>
          </a:xfrm>
          <a:prstGeom prst="ellipse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9765418" y="2342845"/>
            <a:ext cx="1327355" cy="1327355"/>
          </a:xfrm>
          <a:prstGeom prst="ellipse">
            <a:avLst/>
          </a:pr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 slide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 userDrawn="1"/>
        </p:nvCxnSpPr>
        <p:spPr>
          <a:xfrm>
            <a:off x="-6261" y="1227211"/>
            <a:ext cx="12192000" cy="0"/>
          </a:xfrm>
          <a:prstGeom prst="line">
            <a:avLst/>
          </a:prstGeom>
          <a:ln>
            <a:solidFill>
              <a:srgbClr val="353E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3621" y="2090693"/>
            <a:ext cx="2672815" cy="371208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73765" y="2090693"/>
            <a:ext cx="2672815" cy="371208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45266" y="2090693"/>
            <a:ext cx="2672815" cy="371208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098549" y="2090693"/>
            <a:ext cx="2672815" cy="371208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3" name="Oval 22"/>
          <p:cNvSpPr/>
          <p:nvPr userDrawn="1"/>
        </p:nvSpPr>
        <p:spPr>
          <a:xfrm>
            <a:off x="1016071" y="571968"/>
            <a:ext cx="1327355" cy="132735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>
            <a:off x="3966704" y="587771"/>
            <a:ext cx="1327355" cy="132735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6782063" y="543527"/>
            <a:ext cx="1327355" cy="1327355"/>
          </a:xfrm>
          <a:prstGeom prst="ellipse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9795572" y="573039"/>
            <a:ext cx="1327355" cy="1327355"/>
          </a:xfrm>
          <a:prstGeom prst="ellipse">
            <a:avLst/>
          </a:pr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4903304" y="1126433"/>
            <a:ext cx="7288696" cy="1302295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903304" y="2749824"/>
            <a:ext cx="7288696" cy="1302295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4903304" y="4373215"/>
            <a:ext cx="7288696" cy="1302295"/>
          </a:xfrm>
          <a:prstGeom prst="rect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6175512" y="1223543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175512" y="285205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>
            <a:off x="6175512" y="449638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456" y="677649"/>
            <a:ext cx="1176669" cy="5446643"/>
          </a:xfrm>
          <a:prstGeom prst="rect">
            <a:avLst/>
          </a:prstGeom>
        </p:spPr>
      </p:pic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43223" y="1079254"/>
            <a:ext cx="3821205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643223" y="2087287"/>
            <a:ext cx="3821205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975024" y="1126433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71051" y="1126433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417209" y="1920386"/>
            <a:ext cx="42875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998842" y="2740524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294869" y="2740524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54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4968894" y="4387646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264921" y="4387646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4903304" y="-3718"/>
            <a:ext cx="7288696" cy="1042579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897248" y="1125403"/>
            <a:ext cx="7288696" cy="1042578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4903304" y="2267018"/>
            <a:ext cx="7288696" cy="1126602"/>
          </a:xfrm>
          <a:prstGeom prst="rect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/>
          <p:cNvCxnSpPr>
            <a:cxnSpLocks/>
          </p:cNvCxnSpPr>
          <p:nvPr userDrawn="1"/>
        </p:nvCxnSpPr>
        <p:spPr>
          <a:xfrm>
            <a:off x="6206334" y="103665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1068" y="392046"/>
            <a:ext cx="1176669" cy="5446643"/>
          </a:xfrm>
          <a:prstGeom prst="rect">
            <a:avLst/>
          </a:prstGeom>
        </p:spPr>
      </p:pic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43223" y="1079254"/>
            <a:ext cx="3821205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643223" y="2087287"/>
            <a:ext cx="3821205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951073" y="49019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71051" y="68201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417209" y="1920386"/>
            <a:ext cx="42875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21DCCF5C-63BA-4991-A642-D39E2A0297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1618" y="1198301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9265CAB-35CA-4BAD-A378-7CAE426D02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0711" y="1196643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5D98BAD-EADE-49DD-9C58-2868C51C7CE6}"/>
              </a:ext>
            </a:extLst>
          </p:cNvPr>
          <p:cNvCxnSpPr>
            <a:cxnSpLocks/>
          </p:cNvCxnSpPr>
          <p:nvPr userDrawn="1"/>
        </p:nvCxnSpPr>
        <p:spPr>
          <a:xfrm>
            <a:off x="6235446" y="1221833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11D4F74-E1AA-425A-B258-8C2BDCABC6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0456" y="2388388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30EDDD-0739-418B-B7AD-920C1269C69F}"/>
              </a:ext>
            </a:extLst>
          </p:cNvPr>
          <p:cNvSpPr/>
          <p:nvPr userDrawn="1"/>
        </p:nvSpPr>
        <p:spPr>
          <a:xfrm>
            <a:off x="4922142" y="3498210"/>
            <a:ext cx="7288696" cy="1042578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542970D8-4011-4EC9-87EE-7B689C6412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79908" y="3569919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F8CDD4B-6732-40D6-9EC0-B990490D5468}"/>
              </a:ext>
            </a:extLst>
          </p:cNvPr>
          <p:cNvCxnSpPr>
            <a:cxnSpLocks/>
          </p:cNvCxnSpPr>
          <p:nvPr userDrawn="1"/>
        </p:nvCxnSpPr>
        <p:spPr>
          <a:xfrm>
            <a:off x="6254284" y="2411919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E292A3-3D27-42B2-B2A2-4F8115C013B4}"/>
              </a:ext>
            </a:extLst>
          </p:cNvPr>
          <p:cNvCxnSpPr>
            <a:cxnSpLocks/>
          </p:cNvCxnSpPr>
          <p:nvPr userDrawn="1"/>
        </p:nvCxnSpPr>
        <p:spPr>
          <a:xfrm>
            <a:off x="6244010" y="3603723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0750CC2-47E8-4E6C-A51C-2CF99A3B94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0097" y="2376458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651E6DC5-C539-40B8-BBF1-0E85988270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39549" y="3568265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ACC96D-4607-4AC9-82B4-BC8F0C9F4CFF}"/>
              </a:ext>
            </a:extLst>
          </p:cNvPr>
          <p:cNvSpPr/>
          <p:nvPr userDrawn="1"/>
        </p:nvSpPr>
        <p:spPr>
          <a:xfrm>
            <a:off x="4897248" y="4646341"/>
            <a:ext cx="7288696" cy="1042579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3F39BD-34D3-4650-99B1-1B54F7CDC217}"/>
              </a:ext>
            </a:extLst>
          </p:cNvPr>
          <p:cNvCxnSpPr>
            <a:cxnSpLocks/>
          </p:cNvCxnSpPr>
          <p:nvPr userDrawn="1"/>
        </p:nvCxnSpPr>
        <p:spPr>
          <a:xfrm>
            <a:off x="6262848" y="4762986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36773288-BCFF-4B58-84DD-CEFEB7B178B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69283" y="4689195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1F0873FD-C64B-4E2C-BD47-FA5A56C869E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09757" y="4706983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190078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0190" y="1447737"/>
            <a:ext cx="7941283" cy="4839954"/>
          </a:xfrm>
          <a:prstGeom prst="rect">
            <a:avLst/>
          </a:prstGeom>
        </p:spPr>
      </p:pic>
      <p:sp>
        <p:nvSpPr>
          <p:cNvPr id="2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045042"/>
            <a:ext cx="12192000" cy="590599"/>
          </a:xfr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3184071" y="1893434"/>
            <a:ext cx="5665788" cy="3478212"/>
          </a:xfrm>
          <a:prstGeom prst="rect">
            <a:avLst/>
          </a:prstGeom>
        </p:spPr>
        <p:txBody>
          <a:bodyPr anchor="t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    Click here  to add photo</a:t>
            </a:r>
          </a:p>
        </p:txBody>
      </p:sp>
      <p:sp>
        <p:nvSpPr>
          <p:cNvPr id="11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500" y="740153"/>
            <a:ext cx="4762500" cy="5612853"/>
          </a:xfrm>
          <a:prstGeom prst="rect">
            <a:avLst/>
          </a:prstGeom>
        </p:spPr>
      </p:pic>
      <p:cxnSp>
        <p:nvCxnSpPr>
          <p:cNvPr id="27" name="Straight Connector 26"/>
          <p:cNvCxnSpPr/>
          <p:nvPr userDrawn="1"/>
        </p:nvCxnSpPr>
        <p:spPr>
          <a:xfrm flipH="1">
            <a:off x="378379" y="1908558"/>
            <a:ext cx="6789867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8802435" y="1223694"/>
            <a:ext cx="3389565" cy="40336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here to add photo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43223" y="1079254"/>
            <a:ext cx="6361734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43223" y="2087287"/>
            <a:ext cx="6361734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66" t="-1339"/>
          <a:stretch/>
        </p:blipFill>
        <p:spPr>
          <a:xfrm>
            <a:off x="2449287" y="1355271"/>
            <a:ext cx="9742714" cy="5502729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731480" y="2335213"/>
            <a:ext cx="4098925" cy="262890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0657" y="550299"/>
            <a:ext cx="5479143" cy="6292294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7754938" y="1192681"/>
            <a:ext cx="2187575" cy="38862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Click here to add photo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378380" y="1908558"/>
            <a:ext cx="6348991" cy="0"/>
          </a:xfrm>
          <a:prstGeom prst="line">
            <a:avLst/>
          </a:prstGeom>
          <a:ln>
            <a:solidFill>
              <a:srgbClr val="392E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43223" y="1079254"/>
            <a:ext cx="5839220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43223" y="2087287"/>
            <a:ext cx="5839220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9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.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600176" y="0"/>
            <a:ext cx="8627166" cy="6858000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366050" y="-13254"/>
            <a:ext cx="3644349" cy="6887327"/>
          </a:xfrm>
          <a:custGeom>
            <a:avLst/>
            <a:gdLst>
              <a:gd name="connsiteX0" fmla="*/ 0 w 1060174"/>
              <a:gd name="connsiteY0" fmla="*/ 0 h 4916557"/>
              <a:gd name="connsiteX1" fmla="*/ 1060174 w 1060174"/>
              <a:gd name="connsiteY1" fmla="*/ 0 h 4916557"/>
              <a:gd name="connsiteX2" fmla="*/ 1060174 w 1060174"/>
              <a:gd name="connsiteY2" fmla="*/ 4916557 h 4916557"/>
              <a:gd name="connsiteX3" fmla="*/ 0 w 1060174"/>
              <a:gd name="connsiteY3" fmla="*/ 4916557 h 4916557"/>
              <a:gd name="connsiteX4" fmla="*/ 0 w 1060174"/>
              <a:gd name="connsiteY4" fmla="*/ 0 h 4916557"/>
              <a:gd name="connsiteX0" fmla="*/ 2862470 w 3922644"/>
              <a:gd name="connsiteY0" fmla="*/ 0 h 4916557"/>
              <a:gd name="connsiteX1" fmla="*/ 3922644 w 3922644"/>
              <a:gd name="connsiteY1" fmla="*/ 0 h 4916557"/>
              <a:gd name="connsiteX2" fmla="*/ 3922644 w 3922644"/>
              <a:gd name="connsiteY2" fmla="*/ 4916557 h 4916557"/>
              <a:gd name="connsiteX3" fmla="*/ 0 w 3922644"/>
              <a:gd name="connsiteY3" fmla="*/ 4863548 h 4916557"/>
              <a:gd name="connsiteX4" fmla="*/ 2862470 w 3922644"/>
              <a:gd name="connsiteY4" fmla="*/ 0 h 4916557"/>
              <a:gd name="connsiteX0" fmla="*/ 2862470 w 3922644"/>
              <a:gd name="connsiteY0" fmla="*/ 0 h 4969566"/>
              <a:gd name="connsiteX1" fmla="*/ 3922644 w 3922644"/>
              <a:gd name="connsiteY1" fmla="*/ 0 h 4969566"/>
              <a:gd name="connsiteX2" fmla="*/ 490331 w 3922644"/>
              <a:gd name="connsiteY2" fmla="*/ 4969566 h 4969566"/>
              <a:gd name="connsiteX3" fmla="*/ 0 w 3922644"/>
              <a:gd name="connsiteY3" fmla="*/ 4863548 h 4969566"/>
              <a:gd name="connsiteX4" fmla="*/ 2862470 w 3922644"/>
              <a:gd name="connsiteY4" fmla="*/ 0 h 4969566"/>
              <a:gd name="connsiteX0" fmla="*/ 2888975 w 3949149"/>
              <a:gd name="connsiteY0" fmla="*/ 0 h 4969566"/>
              <a:gd name="connsiteX1" fmla="*/ 3949149 w 3949149"/>
              <a:gd name="connsiteY1" fmla="*/ 0 h 4969566"/>
              <a:gd name="connsiteX2" fmla="*/ 516836 w 3949149"/>
              <a:gd name="connsiteY2" fmla="*/ 4969566 h 4969566"/>
              <a:gd name="connsiteX3" fmla="*/ 0 w 3949149"/>
              <a:gd name="connsiteY3" fmla="*/ 4956314 h 4969566"/>
              <a:gd name="connsiteX4" fmla="*/ 2888975 w 3949149"/>
              <a:gd name="connsiteY4" fmla="*/ 0 h 4969566"/>
              <a:gd name="connsiteX0" fmla="*/ 2888975 w 3432314"/>
              <a:gd name="connsiteY0" fmla="*/ 0 h 4969566"/>
              <a:gd name="connsiteX1" fmla="*/ 3432314 w 3432314"/>
              <a:gd name="connsiteY1" fmla="*/ 13252 h 4969566"/>
              <a:gd name="connsiteX2" fmla="*/ 516836 w 3432314"/>
              <a:gd name="connsiteY2" fmla="*/ 4969566 h 4969566"/>
              <a:gd name="connsiteX3" fmla="*/ 0 w 3432314"/>
              <a:gd name="connsiteY3" fmla="*/ 4956314 h 4969566"/>
              <a:gd name="connsiteX4" fmla="*/ 2888975 w 3432314"/>
              <a:gd name="connsiteY4" fmla="*/ 0 h 4969566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728871 w 3644349"/>
              <a:gd name="connsiteY2" fmla="*/ 4969566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569844 w 3644349"/>
              <a:gd name="connsiteY2" fmla="*/ 5087489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7143"/>
              <a:gd name="connsiteX1" fmla="*/ 3644349 w 3644349"/>
              <a:gd name="connsiteY1" fmla="*/ 13252 h 5107143"/>
              <a:gd name="connsiteX2" fmla="*/ 569844 w 3644349"/>
              <a:gd name="connsiteY2" fmla="*/ 5107143 h 5107143"/>
              <a:gd name="connsiteX3" fmla="*/ 0 w 3644349"/>
              <a:gd name="connsiteY3" fmla="*/ 5103717 h 5107143"/>
              <a:gd name="connsiteX4" fmla="*/ 3101010 w 3644349"/>
              <a:gd name="connsiteY4" fmla="*/ 0 h 51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349" h="5107143">
                <a:moveTo>
                  <a:pt x="3101010" y="0"/>
                </a:moveTo>
                <a:lnTo>
                  <a:pt x="3644349" y="13252"/>
                </a:lnTo>
                <a:lnTo>
                  <a:pt x="569844" y="5107143"/>
                </a:lnTo>
                <a:lnTo>
                  <a:pt x="0" y="5103717"/>
                </a:lnTo>
                <a:lnTo>
                  <a:pt x="3101010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5032" y="-269520"/>
            <a:ext cx="3299791" cy="5090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90" y="685529"/>
            <a:ext cx="4049163" cy="1476370"/>
          </a:xfrm>
          <a:prstGeom prst="rect">
            <a:avLst/>
          </a:prstGeom>
        </p:spPr>
      </p:pic>
      <p:sp>
        <p:nvSpPr>
          <p:cNvPr id="10" name="Oval 9"/>
          <p:cNvSpPr/>
          <p:nvPr userDrawn="1"/>
        </p:nvSpPr>
        <p:spPr>
          <a:xfrm>
            <a:off x="5597626" y="740090"/>
            <a:ext cx="1166683" cy="11666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68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2064" y="945481"/>
            <a:ext cx="885435" cy="786561"/>
          </a:xfrm>
          <a:prstGeom prst="rect">
            <a:avLst/>
          </a:prstGeom>
        </p:spPr>
      </p:pic>
      <p:sp>
        <p:nvSpPr>
          <p:cNvPr id="27" name="Oval 26"/>
          <p:cNvSpPr/>
          <p:nvPr userDrawn="1"/>
        </p:nvSpPr>
        <p:spPr>
          <a:xfrm>
            <a:off x="3600176" y="4942083"/>
            <a:ext cx="1166683" cy="11666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68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165" b="-62"/>
          <a:stretch/>
        </p:blipFill>
        <p:spPr>
          <a:xfrm>
            <a:off x="3765028" y="5155653"/>
            <a:ext cx="885435" cy="786561"/>
          </a:xfrm>
          <a:prstGeom prst="rect">
            <a:avLst/>
          </a:prstGeom>
        </p:spPr>
      </p:pic>
      <p:sp>
        <p:nvSpPr>
          <p:cNvPr id="29" name="Oval 28"/>
          <p:cNvSpPr/>
          <p:nvPr userDrawn="1"/>
        </p:nvSpPr>
        <p:spPr>
          <a:xfrm>
            <a:off x="4600769" y="2867809"/>
            <a:ext cx="1166683" cy="11666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68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61"/>
          <a:stretch/>
        </p:blipFill>
        <p:spPr>
          <a:xfrm>
            <a:off x="4756212" y="3103241"/>
            <a:ext cx="885435" cy="786561"/>
          </a:xfrm>
          <a:prstGeom prst="rect">
            <a:avLst/>
          </a:prstGeom>
        </p:spPr>
      </p:pic>
      <p:sp>
        <p:nvSpPr>
          <p:cNvPr id="39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019935" y="3281247"/>
            <a:ext cx="4903787" cy="1273175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 TRAIN</a:t>
            </a:r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261062" y="3322052"/>
            <a:ext cx="3636830" cy="1167491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spcBef>
                <a:spcPts val="200"/>
              </a:spcBef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the facilitators of transformative community regeneration</a:t>
            </a:r>
          </a:p>
        </p:txBody>
      </p:sp>
      <p:sp>
        <p:nvSpPr>
          <p:cNvPr id="4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017408" y="5374964"/>
            <a:ext cx="4903787" cy="1273175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 PROMOTE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7968313" y="5417199"/>
            <a:ext cx="3780345" cy="1167491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spcBef>
                <a:spcPts val="200"/>
              </a:spcBef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self-learning through open </a:t>
            </a:r>
          </a:p>
          <a:p>
            <a:pPr lvl="0"/>
            <a:r>
              <a:rPr lang="en-US" dirty="0"/>
              <a:t>education resources</a:t>
            </a:r>
          </a:p>
        </p:txBody>
      </p:sp>
      <p:sp>
        <p:nvSpPr>
          <p:cNvPr id="44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983917" y="-168905"/>
            <a:ext cx="3299791" cy="5090734"/>
          </a:xfrm>
          <a:prstGeom prst="rect">
            <a:avLst/>
          </a:prstGeom>
        </p:spPr>
      </p:pic>
      <p:sp>
        <p:nvSpPr>
          <p:cNvPr id="48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6945886" y="1103286"/>
            <a:ext cx="4903787" cy="1273175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 BUILD</a:t>
            </a:r>
          </a:p>
        </p:txBody>
      </p:sp>
      <p:sp>
        <p:nvSpPr>
          <p:cNvPr id="4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9072359" y="1118209"/>
            <a:ext cx="2890047" cy="1167491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spcBef>
                <a:spcPts val="200"/>
              </a:spcBef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regional alliances for community growth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5" t="-25453" r="-31029"/>
          <a:stretch/>
        </p:blipFill>
        <p:spPr>
          <a:xfrm rot="3005780" flipH="1" flipV="1">
            <a:off x="2845620" y="351349"/>
            <a:ext cx="6044601" cy="7455177"/>
          </a:xfrm>
          <a:prstGeom prst="rect">
            <a:avLst/>
          </a:prstGeom>
        </p:spPr>
      </p:pic>
      <p:sp>
        <p:nvSpPr>
          <p:cNvPr id="23" name="Freeform 22"/>
          <p:cNvSpPr/>
          <p:nvPr userDrawn="1"/>
        </p:nvSpPr>
        <p:spPr>
          <a:xfrm flipV="1">
            <a:off x="-3863" y="5101881"/>
            <a:ext cx="12195863" cy="1763770"/>
          </a:xfrm>
          <a:custGeom>
            <a:avLst/>
            <a:gdLst>
              <a:gd name="connsiteX0" fmla="*/ 12228395 w 12255690"/>
              <a:gd name="connsiteY0" fmla="*/ 1337481 h 2088107"/>
              <a:gd name="connsiteX1" fmla="*/ 0 w 12255690"/>
              <a:gd name="connsiteY1" fmla="*/ 2088107 h 2088107"/>
              <a:gd name="connsiteX2" fmla="*/ 0 w 12255690"/>
              <a:gd name="connsiteY2" fmla="*/ 0 h 2088107"/>
              <a:gd name="connsiteX3" fmla="*/ 12255690 w 12255690"/>
              <a:gd name="connsiteY3" fmla="*/ 0 h 2088107"/>
              <a:gd name="connsiteX4" fmla="*/ 12228395 w 12255690"/>
              <a:gd name="connsiteY4" fmla="*/ 1337481 h 208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5690" h="2088107">
                <a:moveTo>
                  <a:pt x="12228395" y="1337481"/>
                </a:moveTo>
                <a:lnTo>
                  <a:pt x="0" y="2088107"/>
                </a:lnTo>
                <a:lnTo>
                  <a:pt x="0" y="0"/>
                </a:lnTo>
                <a:lnTo>
                  <a:pt x="12255690" y="0"/>
                </a:lnTo>
                <a:lnTo>
                  <a:pt x="12228395" y="1337481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 userDrawn="1"/>
        </p:nvSpPr>
        <p:spPr>
          <a:xfrm>
            <a:off x="7634502" y="0"/>
            <a:ext cx="4656309" cy="6858000"/>
          </a:xfrm>
          <a:custGeom>
            <a:avLst/>
            <a:gdLst>
              <a:gd name="connsiteX0" fmla="*/ 1167619 w 4262511"/>
              <a:gd name="connsiteY0" fmla="*/ 0 h 6963508"/>
              <a:gd name="connsiteX1" fmla="*/ 4262511 w 4262511"/>
              <a:gd name="connsiteY1" fmla="*/ 0 h 6963508"/>
              <a:gd name="connsiteX2" fmla="*/ 4262511 w 4262511"/>
              <a:gd name="connsiteY2" fmla="*/ 6963508 h 6963508"/>
              <a:gd name="connsiteX3" fmla="*/ 0 w 4262511"/>
              <a:gd name="connsiteY3" fmla="*/ 6963508 h 6963508"/>
              <a:gd name="connsiteX4" fmla="*/ 1167619 w 4262511"/>
              <a:gd name="connsiteY4" fmla="*/ 0 h 696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2511" h="6963508">
                <a:moveTo>
                  <a:pt x="1167619" y="0"/>
                </a:moveTo>
                <a:lnTo>
                  <a:pt x="4262511" y="0"/>
                </a:lnTo>
                <a:lnTo>
                  <a:pt x="4262511" y="6963508"/>
                </a:lnTo>
                <a:lnTo>
                  <a:pt x="0" y="6963508"/>
                </a:lnTo>
                <a:lnTo>
                  <a:pt x="1167619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8340348" y="1437862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7948463" y="3538204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28" name="Oval 27"/>
          <p:cNvSpPr/>
          <p:nvPr userDrawn="1"/>
        </p:nvSpPr>
        <p:spPr>
          <a:xfrm>
            <a:off x="8149323" y="2583419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12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43865" y="5627165"/>
            <a:ext cx="3104978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3" name="Text Placeholder 2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779980" y="5632776"/>
            <a:ext cx="3854522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i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Any Questions?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623161" y="5539408"/>
            <a:ext cx="0" cy="804289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656967" y="3682823"/>
            <a:ext cx="2812464" cy="3234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RestartEntrepreneurship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070793" y="1542835"/>
            <a:ext cx="1932766" cy="382588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RESTART_europe</a:t>
            </a:r>
            <a:r>
              <a:rPr lang="en-US" dirty="0"/>
              <a:t> </a:t>
            </a:r>
          </a:p>
        </p:txBody>
      </p:sp>
      <p:sp>
        <p:nvSpPr>
          <p:cNvPr id="21" name="Text Placeholder 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873139" y="2645407"/>
            <a:ext cx="2757540" cy="4167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RESTART Entrepreneurship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44" y="492099"/>
            <a:ext cx="3375286" cy="12306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8141526" y="5640417"/>
            <a:ext cx="4142135" cy="677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oter Placeholder 6"/>
          <p:cNvSpPr txBox="1">
            <a:spLocks noGrp="1"/>
          </p:cNvSpPr>
          <p:nvPr userDrawn="1"/>
        </p:nvSpPr>
        <p:spPr bwMode="auto">
          <a:xfrm>
            <a:off x="10010672" y="5842695"/>
            <a:ext cx="205123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38" name="Picture 8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1576" y="5763754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/>
          <p:cNvSpPr/>
          <p:nvPr userDrawn="1"/>
        </p:nvSpPr>
        <p:spPr>
          <a:xfrm>
            <a:off x="7795228" y="4585526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503732" y="4730145"/>
            <a:ext cx="2812464" cy="3234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www.restart.how</a:t>
            </a:r>
            <a:endParaRPr lang="en-US" dirty="0"/>
          </a:p>
        </p:txBody>
      </p:sp>
      <p:grpSp>
        <p:nvGrpSpPr>
          <p:cNvPr id="39" name="Google Shape;664;p39"/>
          <p:cNvGrpSpPr/>
          <p:nvPr userDrawn="1"/>
        </p:nvGrpSpPr>
        <p:grpSpPr>
          <a:xfrm>
            <a:off x="7917788" y="4694282"/>
            <a:ext cx="301041" cy="301041"/>
            <a:chOff x="5941025" y="3634400"/>
            <a:chExt cx="467650" cy="467650"/>
          </a:xfrm>
        </p:grpSpPr>
        <p:sp>
          <p:nvSpPr>
            <p:cNvPr id="40" name="Google Shape;665;p39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66;p39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67;p39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68;p39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69;p39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0;p39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744" t="-1" b="-33623"/>
          <a:stretch/>
        </p:blipFill>
        <p:spPr>
          <a:xfrm>
            <a:off x="8340348" y="1521013"/>
            <a:ext cx="540733" cy="4575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549"/>
          <a:stretch/>
        </p:blipFill>
        <p:spPr>
          <a:xfrm>
            <a:off x="8116234" y="2666570"/>
            <a:ext cx="540733" cy="45758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981" r="-44768" b="-23643"/>
          <a:stretch/>
        </p:blipFill>
        <p:spPr>
          <a:xfrm>
            <a:off x="7962438" y="3612926"/>
            <a:ext cx="540733" cy="4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13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 only with 1 colum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731877" y="0"/>
            <a:ext cx="5460124" cy="686943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  <a:gd name="connsiteX0" fmla="*/ 0 w 5663131"/>
              <a:gd name="connsiteY0" fmla="*/ 22860 h 6858000"/>
              <a:gd name="connsiteX1" fmla="*/ 5663131 w 5663131"/>
              <a:gd name="connsiteY1" fmla="*/ 0 h 6858000"/>
              <a:gd name="connsiteX2" fmla="*/ 5663131 w 5663131"/>
              <a:gd name="connsiteY2" fmla="*/ 6858000 h 6858000"/>
              <a:gd name="connsiteX3" fmla="*/ 3012144 w 5663131"/>
              <a:gd name="connsiteY3" fmla="*/ 6858000 h 6858000"/>
              <a:gd name="connsiteX4" fmla="*/ 0 w 5663131"/>
              <a:gd name="connsiteY4" fmla="*/ 2286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797740 w 5448727"/>
              <a:gd name="connsiteY3" fmla="*/ 6858000 h 6858000"/>
              <a:gd name="connsiteX4" fmla="*/ 0 w 5448727"/>
              <a:gd name="connsiteY4" fmla="*/ 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494002 w 5448727"/>
              <a:gd name="connsiteY3" fmla="*/ 6858000 h 6858000"/>
              <a:gd name="connsiteX4" fmla="*/ 0 w 5448727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2172397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1975860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69430"/>
              <a:gd name="connsiteX1" fmla="*/ 5127122 w 5127122"/>
              <a:gd name="connsiteY1" fmla="*/ 0 h 6869430"/>
              <a:gd name="connsiteX2" fmla="*/ 5127122 w 5127122"/>
              <a:gd name="connsiteY2" fmla="*/ 6858000 h 6869430"/>
              <a:gd name="connsiteX3" fmla="*/ 1850792 w 5127122"/>
              <a:gd name="connsiteY3" fmla="*/ 6869430 h 6869430"/>
              <a:gd name="connsiteX4" fmla="*/ 0 w 5127122"/>
              <a:gd name="connsiteY4" fmla="*/ 0 h 686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7122" h="6869430">
                <a:moveTo>
                  <a:pt x="0" y="0"/>
                </a:moveTo>
                <a:lnTo>
                  <a:pt x="5127122" y="0"/>
                </a:lnTo>
                <a:lnTo>
                  <a:pt x="5127122" y="6858000"/>
                </a:lnTo>
                <a:lnTo>
                  <a:pt x="1850792" y="68694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  <p:sp>
        <p:nvSpPr>
          <p:cNvPr id="14" name="Freeform 13"/>
          <p:cNvSpPr/>
          <p:nvPr userDrawn="1"/>
        </p:nvSpPr>
        <p:spPr>
          <a:xfrm>
            <a:off x="7427023" y="4056065"/>
            <a:ext cx="1541890" cy="2817020"/>
          </a:xfrm>
          <a:custGeom>
            <a:avLst/>
            <a:gdLst>
              <a:gd name="connsiteX0" fmla="*/ 0 w 926232"/>
              <a:gd name="connsiteY0" fmla="*/ 0 h 2817020"/>
              <a:gd name="connsiteX1" fmla="*/ 388144 w 926232"/>
              <a:gd name="connsiteY1" fmla="*/ 123754 h 2817020"/>
              <a:gd name="connsiteX2" fmla="*/ 926232 w 926232"/>
              <a:gd name="connsiteY2" fmla="*/ 2817020 h 2817020"/>
              <a:gd name="connsiteX3" fmla="*/ 567372 w 926232"/>
              <a:gd name="connsiteY3" fmla="*/ 2817020 h 2817020"/>
              <a:gd name="connsiteX4" fmla="*/ 0 w 926232"/>
              <a:gd name="connsiteY4" fmla="*/ 0 h 281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6232" h="2817020">
                <a:moveTo>
                  <a:pt x="0" y="0"/>
                </a:moveTo>
                <a:lnTo>
                  <a:pt x="388144" y="123754"/>
                </a:lnTo>
                <a:lnTo>
                  <a:pt x="926232" y="2817020"/>
                </a:lnTo>
                <a:lnTo>
                  <a:pt x="567372" y="2817020"/>
                </a:lnTo>
                <a:lnTo>
                  <a:pt x="0" y="0"/>
                </a:lnTo>
                <a:close/>
              </a:path>
            </a:pathLst>
          </a:cu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65809" y="493423"/>
            <a:ext cx="5729583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1603098"/>
            <a:ext cx="5729583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285751" y="1387396"/>
            <a:ext cx="644612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7734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 with 1 colum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3909059" y="550573"/>
            <a:ext cx="7721361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3909060" y="1660248"/>
            <a:ext cx="7721361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429000" y="1444546"/>
            <a:ext cx="857533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 flipH="1">
            <a:off x="0" y="-11430"/>
            <a:ext cx="3279963" cy="686943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  <a:gd name="connsiteX0" fmla="*/ 0 w 5663131"/>
              <a:gd name="connsiteY0" fmla="*/ 22860 h 6858000"/>
              <a:gd name="connsiteX1" fmla="*/ 5663131 w 5663131"/>
              <a:gd name="connsiteY1" fmla="*/ 0 h 6858000"/>
              <a:gd name="connsiteX2" fmla="*/ 5663131 w 5663131"/>
              <a:gd name="connsiteY2" fmla="*/ 6858000 h 6858000"/>
              <a:gd name="connsiteX3" fmla="*/ 3012144 w 5663131"/>
              <a:gd name="connsiteY3" fmla="*/ 6858000 h 6858000"/>
              <a:gd name="connsiteX4" fmla="*/ 0 w 5663131"/>
              <a:gd name="connsiteY4" fmla="*/ 2286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797740 w 5448727"/>
              <a:gd name="connsiteY3" fmla="*/ 6858000 h 6858000"/>
              <a:gd name="connsiteX4" fmla="*/ 0 w 5448727"/>
              <a:gd name="connsiteY4" fmla="*/ 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494002 w 5448727"/>
              <a:gd name="connsiteY3" fmla="*/ 6858000 h 6858000"/>
              <a:gd name="connsiteX4" fmla="*/ 0 w 5448727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2172397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1975860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69430"/>
              <a:gd name="connsiteX1" fmla="*/ 5127122 w 5127122"/>
              <a:gd name="connsiteY1" fmla="*/ 0 h 6869430"/>
              <a:gd name="connsiteX2" fmla="*/ 5127122 w 5127122"/>
              <a:gd name="connsiteY2" fmla="*/ 6858000 h 6869430"/>
              <a:gd name="connsiteX3" fmla="*/ 1850792 w 5127122"/>
              <a:gd name="connsiteY3" fmla="*/ 6869430 h 6869430"/>
              <a:gd name="connsiteX4" fmla="*/ 0 w 5127122"/>
              <a:gd name="connsiteY4" fmla="*/ 0 h 686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7122" h="6869430">
                <a:moveTo>
                  <a:pt x="0" y="0"/>
                </a:moveTo>
                <a:lnTo>
                  <a:pt x="5127122" y="0"/>
                </a:lnTo>
                <a:lnTo>
                  <a:pt x="5127122" y="6858000"/>
                </a:lnTo>
                <a:lnTo>
                  <a:pt x="1850792" y="68694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  <p:sp>
        <p:nvSpPr>
          <p:cNvPr id="13" name="Freeform 12"/>
          <p:cNvSpPr/>
          <p:nvPr userDrawn="1"/>
        </p:nvSpPr>
        <p:spPr>
          <a:xfrm flipH="1">
            <a:off x="2024799" y="4040980"/>
            <a:ext cx="926232" cy="2817020"/>
          </a:xfrm>
          <a:custGeom>
            <a:avLst/>
            <a:gdLst>
              <a:gd name="connsiteX0" fmla="*/ 0 w 926232"/>
              <a:gd name="connsiteY0" fmla="*/ 0 h 2817020"/>
              <a:gd name="connsiteX1" fmla="*/ 388144 w 926232"/>
              <a:gd name="connsiteY1" fmla="*/ 123754 h 2817020"/>
              <a:gd name="connsiteX2" fmla="*/ 926232 w 926232"/>
              <a:gd name="connsiteY2" fmla="*/ 2817020 h 2817020"/>
              <a:gd name="connsiteX3" fmla="*/ 567372 w 926232"/>
              <a:gd name="connsiteY3" fmla="*/ 2817020 h 2817020"/>
              <a:gd name="connsiteX4" fmla="*/ 0 w 926232"/>
              <a:gd name="connsiteY4" fmla="*/ 0 h 281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6232" h="2817020">
                <a:moveTo>
                  <a:pt x="0" y="0"/>
                </a:moveTo>
                <a:lnTo>
                  <a:pt x="388144" y="123754"/>
                </a:lnTo>
                <a:lnTo>
                  <a:pt x="926232" y="2817020"/>
                </a:lnTo>
                <a:lnTo>
                  <a:pt x="567372" y="2817020"/>
                </a:lnTo>
                <a:lnTo>
                  <a:pt x="0" y="0"/>
                </a:lnTo>
                <a:close/>
              </a:path>
            </a:pathLst>
          </a:cu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41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1 colum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5" y="112488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161985" y="1343947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776071" y="1096203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" y="-200682"/>
            <a:ext cx="3299791" cy="50907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2 colum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161986" y="2127058"/>
            <a:ext cx="360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7969071" y="2107839"/>
            <a:ext cx="3600000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" y="-200682"/>
            <a:ext cx="3299791" cy="5090734"/>
          </a:xfrm>
          <a:prstGeom prst="rect">
            <a:avLst/>
          </a:prstGeom>
        </p:spPr>
      </p:pic>
      <p:sp>
        <p:nvSpPr>
          <p:cNvPr id="14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3 colum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175360" y="2128494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9228157" y="2123341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723190" y="2123341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" y="-200682"/>
            <a:ext cx="3299791" cy="5090734"/>
          </a:xfrm>
          <a:prstGeom prst="rect">
            <a:avLst/>
          </a:prstGeom>
        </p:spPr>
      </p:pic>
      <p:sp>
        <p:nvSpPr>
          <p:cNvPr id="16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1 colum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1" y="126290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76301" y="1248490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496900" y="1034735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892209" y="-187430"/>
            <a:ext cx="3299791" cy="5090734"/>
          </a:xfrm>
          <a:prstGeom prst="rect">
            <a:avLst/>
          </a:prstGeom>
        </p:spPr>
      </p:pic>
      <p:sp>
        <p:nvSpPr>
          <p:cNvPr id="9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2 colum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76302" y="2117211"/>
            <a:ext cx="360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683387" y="2139557"/>
            <a:ext cx="3600000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892209" y="-187430"/>
            <a:ext cx="3299791" cy="509073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87680-F485-A944-B74B-98B26E054E49}" type="datetimeFigureOut">
              <a:rPr lang="en-US" smtClean="0"/>
              <a:t>1/4/21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04C27-DD68-9D4F-8D80-21602C2A289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42" r:id="rId3"/>
    <p:sldLayoutId id="2147483700" r:id="rId4"/>
    <p:sldLayoutId id="2147483767" r:id="rId5"/>
    <p:sldLayoutId id="2147483743" r:id="rId6"/>
    <p:sldLayoutId id="2147483710" r:id="rId7"/>
    <p:sldLayoutId id="2147483745" r:id="rId8"/>
    <p:sldLayoutId id="2147483707" r:id="rId9"/>
    <p:sldLayoutId id="2147483744" r:id="rId10"/>
    <p:sldLayoutId id="2147483698" r:id="rId11"/>
    <p:sldLayoutId id="2147483708" r:id="rId12"/>
    <p:sldLayoutId id="2147483717" r:id="rId13"/>
    <p:sldLayoutId id="2147483771" r:id="rId14"/>
    <p:sldLayoutId id="2147483774" r:id="rId15"/>
    <p:sldLayoutId id="2147483775" r:id="rId16"/>
    <p:sldLayoutId id="2147483773" r:id="rId17"/>
    <p:sldLayoutId id="2147483772" r:id="rId18"/>
    <p:sldLayoutId id="2147483718" r:id="rId19"/>
    <p:sldLayoutId id="2147483723" r:id="rId20"/>
    <p:sldLayoutId id="2147483787" r:id="rId21"/>
    <p:sldLayoutId id="2147483790" r:id="rId22"/>
    <p:sldLayoutId id="2147483789" r:id="rId23"/>
    <p:sldLayoutId id="2147483737" r:id="rId24"/>
    <p:sldLayoutId id="2147483699" r:id="rId25"/>
    <p:sldLayoutId id="2147483705" r:id="rId26"/>
    <p:sldLayoutId id="2147483776" r:id="rId27"/>
    <p:sldLayoutId id="2147483777" r:id="rId28"/>
    <p:sldLayoutId id="2147483738" r:id="rId29"/>
    <p:sldLayoutId id="2147483740" r:id="rId30"/>
    <p:sldLayoutId id="2147483741" r:id="rId31"/>
    <p:sldLayoutId id="2147483746" r:id="rId32"/>
    <p:sldLayoutId id="2147483734" r:id="rId33"/>
    <p:sldLayoutId id="2147483748" r:id="rId34"/>
    <p:sldLayoutId id="2147483770" r:id="rId35"/>
    <p:sldLayoutId id="2147483749" r:id="rId36"/>
    <p:sldLayoutId id="2147483750" r:id="rId37"/>
    <p:sldLayoutId id="2147483751" r:id="rId38"/>
    <p:sldLayoutId id="2147483752" r:id="rId39"/>
    <p:sldLayoutId id="2147483687" r:id="rId40"/>
    <p:sldLayoutId id="2147483726" r:id="rId41"/>
    <p:sldLayoutId id="2147483791" r:id="rId42"/>
    <p:sldLayoutId id="2147483792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crowdfunder.co.uk/funds/connected-communities" TargetMode="External"/><Relationship Id="rId1" Type="http://schemas.openxmlformats.org/officeDocument/2006/relationships/slideLayout" Target="../slideLayouts/slideLayout36.xml"/><Relationship Id="rId6" Type="http://schemas.openxmlformats.org/officeDocument/2006/relationships/hyperlink" Target="http://www.freeimageslive.co.uk/free_stock_image/unionflagjpg" TargetMode="External"/><Relationship Id="rId5" Type="http://schemas.openxmlformats.org/officeDocument/2006/relationships/image" Target="../media/image30.jp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odfordgalway.com/index.php/community-youth-hall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rameshkp1987.blogspot.com/2012/09/dreams-aims.html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odfordgalway.com/index.php/community-youth-hall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driannerussell.wordpress.com/2011/04/14/no-professional-development-funds-no-problem/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ods/14899162562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ckerswaterproofing.com/services/wall-crack-repair.html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tivateplay.com/2013/03/gdc-a-brighter-future-for-collaboration-between-industry-and-academia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fineartamerica.com/featured/musical-microphone-on-stage-johan-swanepoel.html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ncce.org/2014/10/16/presentation-slides-finding-teacher-voice-online-courses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sa/3.0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Axnoa--08i8?feature=oembed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pthinktank.eu/2018/06/07/establishing-a-basis-for-european-crowdfunding-service-providers-eu-legislation-in-progresspolicy-podcast/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unitysharesmke.org/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communityshares.org.uk/resources/handbook" TargetMode="Externa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ww.communitysharesmke.org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H2U9XUBy7KI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beta.ncvo.org.uk/funding-income/how-find-grants/" TargetMode="External"/><Relationship Id="rId1" Type="http://schemas.openxmlformats.org/officeDocument/2006/relationships/slideLayout" Target="../slideLayouts/slideLayout42.xml"/><Relationship Id="rId4" Type="http://schemas.openxmlformats.org/officeDocument/2006/relationships/hyperlink" Target="https://publicdomainpictures.net/en/view-image.php?image=318776&amp;picture=coronavirus-symbol-sign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exetercityfutures.com/power-of-crowdfunding-for-community-based-projects/#:~:text=%20There%20are%20many%20examples%20of%20where%20Crowdfunding,garden%2C%20their%20aim%20to%20bring%20the...%20More%20" TargetMode="Externa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pursuit.unimelb.edu.au/articles/equity-crowdfunding-seeing-through-the-hard-sell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spacehive.com/" TargetMode="External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bout.spacehive.com/case-studies/glyncoch-community-centre/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owdfunder.co.uk/" TargetMode="Externa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stivestowncouncil-cornwall.gov.uk/apply-for-an-allotment/" TargetMode="External"/><Relationship Id="rId7" Type="http://schemas.openxmlformats.org/officeDocument/2006/relationships/hyperlink" Target="https://www.crowdfunder.co.uk/community-allotments-20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8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portaldosincentivos.pt/index.php/si2e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imageslive.co.uk/free_stock_image/unionflagjpg" TargetMode="External"/><Relationship Id="rId3" Type="http://schemas.openxmlformats.org/officeDocument/2006/relationships/image" Target="../media/image28.jpg"/><Relationship Id="rId7" Type="http://schemas.openxmlformats.org/officeDocument/2006/relationships/image" Target="../media/image30.jpg"/><Relationship Id="rId2" Type="http://schemas.openxmlformats.org/officeDocument/2006/relationships/hyperlink" Target="http://www.groundwork.org.uk/comic-relief-apply-for-a-covid-19-community-grant/" TargetMode="External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www.privateinternetaccess.com/blog/2012/05/big-brother-is-watching-007-style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portaldosincentivos.pt/index.php/co3so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portaldosincentivos.pt/index.php/co3so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portaldosincentivos.pt/index.php/turismo/iffru-instrumento-financeiro-para-a-reabilitacao-e-revitalizacao-urbanas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portaldosincentivos.pt/index.php/factores-de-competitividade/inovacao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portaldosincentivos.pt/index.php/investe-jovem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lag_of_Europe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WbAUNfsG1uA?feature=oembed" TargetMode="External"/><Relationship Id="rId5" Type="http://schemas.openxmlformats.org/officeDocument/2006/relationships/image" Target="../media/image79.jpeg"/><Relationship Id="rId4" Type="http://schemas.openxmlformats.org/officeDocument/2006/relationships/hyperlink" Target="https://en.wikipedia.org/wiki/European_Union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lTlXUwHwyj8?feature=oembed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ie/en/service/f8f93d-apply-for-community-service-programme/" TargetMode="External"/><Relationship Id="rId2" Type="http://schemas.openxmlformats.org/officeDocument/2006/relationships/hyperlink" Target="http://www.networkforeurope.eu/community-grants" TargetMode="Externa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en.wikipedia.org/wiki/European_Union" TargetMode="External"/><Relationship Id="rId5" Type="http://schemas.openxmlformats.org/officeDocument/2006/relationships/image" Target="../media/image78.png"/><Relationship Id="rId4" Type="http://schemas.openxmlformats.org/officeDocument/2006/relationships/hyperlink" Target="https://www.gov.ie/en/policy-information/e669d7-community-enhancement-programme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JRypkJWtHy8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portaldosincentivos.pt/index.php/29-noticias/noticias-centro/707-sistema-incentivos-seguranca-micro-pequenas-medias-empresas-covid19-programa-adaptar" TargetMode="Externa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portaldosincentivos.pt/index.php/29-noticias/noticias-centro/719-programa-apoiar-abertura-de-candidaturas" TargetMode="Externa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communityfoundation.ie/insights/news/new-fund-established-to-help-vulnerable-communities-with-covid-19" TargetMode="External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image" Target="../media/image34.png"/><Relationship Id="rId4" Type="http://schemas.openxmlformats.org/officeDocument/2006/relationships/hyperlink" Target="https://en.wikipedia.org/wiki/Flag_of_Irelan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tnlcommunityfund.org.uk/funding/covid-19" TargetMode="External"/><Relationship Id="rId1" Type="http://schemas.openxmlformats.org/officeDocument/2006/relationships/slideLayout" Target="../slideLayouts/slideLayout36.xml"/><Relationship Id="rId5" Type="http://schemas.openxmlformats.org/officeDocument/2006/relationships/hyperlink" Target="http://www.freeimageslive.co.uk/free_stock_image/unionflagjpg" TargetMode="Externa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 txBox="1">
            <a:spLocks/>
          </p:cNvSpPr>
          <p:nvPr/>
        </p:nvSpPr>
        <p:spPr>
          <a:xfrm>
            <a:off x="5261114" y="-40456"/>
            <a:ext cx="6930886" cy="6908556"/>
          </a:xfrm>
          <a:custGeom>
            <a:avLst/>
            <a:gdLst>
              <a:gd name="connsiteX0" fmla="*/ 0 w 6215062"/>
              <a:gd name="connsiteY0" fmla="*/ 0 h 7050088"/>
              <a:gd name="connsiteX1" fmla="*/ 5179198 w 6215062"/>
              <a:gd name="connsiteY1" fmla="*/ 0 h 7050088"/>
              <a:gd name="connsiteX2" fmla="*/ 6215062 w 6215062"/>
              <a:gd name="connsiteY2" fmla="*/ 1035864 h 7050088"/>
              <a:gd name="connsiteX3" fmla="*/ 6215062 w 6215062"/>
              <a:gd name="connsiteY3" fmla="*/ 7050088 h 7050088"/>
              <a:gd name="connsiteX4" fmla="*/ 0 w 6215062"/>
              <a:gd name="connsiteY4" fmla="*/ 7050088 h 7050088"/>
              <a:gd name="connsiteX5" fmla="*/ 0 w 621506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26504 h 7050088"/>
              <a:gd name="connsiteX2" fmla="*/ 6215062 w 6239372"/>
              <a:gd name="connsiteY2" fmla="*/ 1035864 h 7050088"/>
              <a:gd name="connsiteX3" fmla="*/ 6215062 w 6239372"/>
              <a:gd name="connsiteY3" fmla="*/ 705008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26504 h 7050088"/>
              <a:gd name="connsiteX2" fmla="*/ 6215062 w 6239372"/>
              <a:gd name="connsiteY2" fmla="*/ 1035864 h 7050088"/>
              <a:gd name="connsiteX3" fmla="*/ 1126227 w 6239372"/>
              <a:gd name="connsiteY3" fmla="*/ 662601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26504 h 7050088"/>
              <a:gd name="connsiteX2" fmla="*/ 6162054 w 6239372"/>
              <a:gd name="connsiteY2" fmla="*/ 6840316 h 7050088"/>
              <a:gd name="connsiteX3" fmla="*/ 1126227 w 6239372"/>
              <a:gd name="connsiteY3" fmla="*/ 662601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0 h 7050088"/>
              <a:gd name="connsiteX2" fmla="*/ 6162054 w 6239372"/>
              <a:gd name="connsiteY2" fmla="*/ 6840316 h 7050088"/>
              <a:gd name="connsiteX3" fmla="*/ 1126227 w 6239372"/>
              <a:gd name="connsiteY3" fmla="*/ 662601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6840316"/>
              <a:gd name="connsiteX1" fmla="*/ 6239372 w 6239372"/>
              <a:gd name="connsiteY1" fmla="*/ 0 h 6840316"/>
              <a:gd name="connsiteX2" fmla="*/ 6162054 w 6239372"/>
              <a:gd name="connsiteY2" fmla="*/ 6840316 h 6840316"/>
              <a:gd name="connsiteX3" fmla="*/ 1126227 w 6239372"/>
              <a:gd name="connsiteY3" fmla="*/ 6626018 h 6840316"/>
              <a:gd name="connsiteX4" fmla="*/ 0 w 6239372"/>
              <a:gd name="connsiteY4" fmla="*/ 5632105 h 6840316"/>
              <a:gd name="connsiteX5" fmla="*/ 0 w 6239372"/>
              <a:gd name="connsiteY5" fmla="*/ 0 h 6840316"/>
              <a:gd name="connsiteX0" fmla="*/ 689320 w 6928692"/>
              <a:gd name="connsiteY0" fmla="*/ 0 h 6851305"/>
              <a:gd name="connsiteX1" fmla="*/ 6928692 w 6928692"/>
              <a:gd name="connsiteY1" fmla="*/ 0 h 6851305"/>
              <a:gd name="connsiteX2" fmla="*/ 6851374 w 6928692"/>
              <a:gd name="connsiteY2" fmla="*/ 6840316 h 6851305"/>
              <a:gd name="connsiteX3" fmla="*/ 0 w 6928692"/>
              <a:gd name="connsiteY3" fmla="*/ 6851305 h 6851305"/>
              <a:gd name="connsiteX4" fmla="*/ 689320 w 6928692"/>
              <a:gd name="connsiteY4" fmla="*/ 5632105 h 6851305"/>
              <a:gd name="connsiteX5" fmla="*/ 689320 w 6928692"/>
              <a:gd name="connsiteY5" fmla="*/ 0 h 6851305"/>
              <a:gd name="connsiteX0" fmla="*/ 689320 w 6928692"/>
              <a:gd name="connsiteY0" fmla="*/ 0 h 6853568"/>
              <a:gd name="connsiteX1" fmla="*/ 6928692 w 6928692"/>
              <a:gd name="connsiteY1" fmla="*/ 0 h 6853568"/>
              <a:gd name="connsiteX2" fmla="*/ 6851374 w 6928692"/>
              <a:gd name="connsiteY2" fmla="*/ 6853568 h 6853568"/>
              <a:gd name="connsiteX3" fmla="*/ 0 w 6928692"/>
              <a:gd name="connsiteY3" fmla="*/ 6851305 h 6853568"/>
              <a:gd name="connsiteX4" fmla="*/ 689320 w 6928692"/>
              <a:gd name="connsiteY4" fmla="*/ 5632105 h 6853568"/>
              <a:gd name="connsiteX5" fmla="*/ 689320 w 6928692"/>
              <a:gd name="connsiteY5" fmla="*/ 0 h 6853568"/>
              <a:gd name="connsiteX0" fmla="*/ 649563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649563 w 6888935"/>
              <a:gd name="connsiteY4" fmla="*/ 5632105 h 6853568"/>
              <a:gd name="connsiteX5" fmla="*/ 649563 w 6888935"/>
              <a:gd name="connsiteY5" fmla="*/ 0 h 6853568"/>
              <a:gd name="connsiteX0" fmla="*/ 649563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2094050 w 6888935"/>
              <a:gd name="connsiteY4" fmla="*/ 1629948 h 6853568"/>
              <a:gd name="connsiteX5" fmla="*/ 649563 w 6888935"/>
              <a:gd name="connsiteY5" fmla="*/ 0 h 6853568"/>
              <a:gd name="connsiteX0" fmla="*/ 1272415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2094050 w 6888935"/>
              <a:gd name="connsiteY4" fmla="*/ 1629948 h 6853568"/>
              <a:gd name="connsiteX5" fmla="*/ 1272415 w 6888935"/>
              <a:gd name="connsiteY5" fmla="*/ 0 h 6853568"/>
              <a:gd name="connsiteX0" fmla="*/ 1272415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2094050 w 6888935"/>
              <a:gd name="connsiteY4" fmla="*/ 1629948 h 6853568"/>
              <a:gd name="connsiteX5" fmla="*/ 1272415 w 6888935"/>
              <a:gd name="connsiteY5" fmla="*/ 0 h 6853568"/>
              <a:gd name="connsiteX0" fmla="*/ 1272415 w 6888935"/>
              <a:gd name="connsiteY0" fmla="*/ 0 h 6866740"/>
              <a:gd name="connsiteX1" fmla="*/ 6888935 w 6888935"/>
              <a:gd name="connsiteY1" fmla="*/ 0 h 6866740"/>
              <a:gd name="connsiteX2" fmla="*/ 6877477 w 6888935"/>
              <a:gd name="connsiteY2" fmla="*/ 6866740 h 6866740"/>
              <a:gd name="connsiteX3" fmla="*/ 0 w 6888935"/>
              <a:gd name="connsiteY3" fmla="*/ 6851305 h 6866740"/>
              <a:gd name="connsiteX4" fmla="*/ 2094050 w 6888935"/>
              <a:gd name="connsiteY4" fmla="*/ 1629948 h 6866740"/>
              <a:gd name="connsiteX5" fmla="*/ 1272415 w 6888935"/>
              <a:gd name="connsiteY5" fmla="*/ 0 h 686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88935" h="6866740">
                <a:moveTo>
                  <a:pt x="1272415" y="0"/>
                </a:moveTo>
                <a:lnTo>
                  <a:pt x="6888935" y="0"/>
                </a:lnTo>
                <a:cubicBezTo>
                  <a:pt x="6885116" y="2288913"/>
                  <a:pt x="6881296" y="4577827"/>
                  <a:pt x="6877477" y="6866740"/>
                </a:cubicBezTo>
                <a:lnTo>
                  <a:pt x="0" y="6851305"/>
                </a:lnTo>
                <a:lnTo>
                  <a:pt x="2094050" y="1629948"/>
                </a:lnTo>
                <a:lnTo>
                  <a:pt x="1272415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Rectangle 1"/>
          <p:cNvSpPr/>
          <p:nvPr/>
        </p:nvSpPr>
        <p:spPr>
          <a:xfrm>
            <a:off x="5282566" y="-38844"/>
            <a:ext cx="3730817" cy="6888640"/>
          </a:xfrm>
          <a:custGeom>
            <a:avLst/>
            <a:gdLst>
              <a:gd name="connsiteX0" fmla="*/ 0 w 914400"/>
              <a:gd name="connsiteY0" fmla="*/ 0 h 6853276"/>
              <a:gd name="connsiteX1" fmla="*/ 914400 w 914400"/>
              <a:gd name="connsiteY1" fmla="*/ 0 h 6853276"/>
              <a:gd name="connsiteX2" fmla="*/ 914400 w 914400"/>
              <a:gd name="connsiteY2" fmla="*/ 6853276 h 6853276"/>
              <a:gd name="connsiteX3" fmla="*/ 0 w 914400"/>
              <a:gd name="connsiteY3" fmla="*/ 6853276 h 6853276"/>
              <a:gd name="connsiteX4" fmla="*/ 0 w 914400"/>
              <a:gd name="connsiteY4" fmla="*/ 0 h 6853276"/>
              <a:gd name="connsiteX0" fmla="*/ 0 w 3710609"/>
              <a:gd name="connsiteY0" fmla="*/ 0 h 6853276"/>
              <a:gd name="connsiteX1" fmla="*/ 3710609 w 3710609"/>
              <a:gd name="connsiteY1" fmla="*/ 13252 h 6853276"/>
              <a:gd name="connsiteX2" fmla="*/ 914400 w 3710609"/>
              <a:gd name="connsiteY2" fmla="*/ 6853276 h 6853276"/>
              <a:gd name="connsiteX3" fmla="*/ 0 w 3710609"/>
              <a:gd name="connsiteY3" fmla="*/ 6853276 h 6853276"/>
              <a:gd name="connsiteX4" fmla="*/ 0 w 3710609"/>
              <a:gd name="connsiteY4" fmla="*/ 0 h 6853276"/>
              <a:gd name="connsiteX0" fmla="*/ 2332383 w 3710609"/>
              <a:gd name="connsiteY0" fmla="*/ 384314 h 6840024"/>
              <a:gd name="connsiteX1" fmla="*/ 3710609 w 3710609"/>
              <a:gd name="connsiteY1" fmla="*/ 0 h 6840024"/>
              <a:gd name="connsiteX2" fmla="*/ 914400 w 3710609"/>
              <a:gd name="connsiteY2" fmla="*/ 6840024 h 6840024"/>
              <a:gd name="connsiteX3" fmla="*/ 0 w 3710609"/>
              <a:gd name="connsiteY3" fmla="*/ 6840024 h 6840024"/>
              <a:gd name="connsiteX4" fmla="*/ 2332383 w 3710609"/>
              <a:gd name="connsiteY4" fmla="*/ 384314 h 6840024"/>
              <a:gd name="connsiteX0" fmla="*/ 2729948 w 3710609"/>
              <a:gd name="connsiteY0" fmla="*/ 0 h 6866527"/>
              <a:gd name="connsiteX1" fmla="*/ 3710609 w 3710609"/>
              <a:gd name="connsiteY1" fmla="*/ 26503 h 6866527"/>
              <a:gd name="connsiteX2" fmla="*/ 914400 w 3710609"/>
              <a:gd name="connsiteY2" fmla="*/ 6866527 h 6866527"/>
              <a:gd name="connsiteX3" fmla="*/ 0 w 3710609"/>
              <a:gd name="connsiteY3" fmla="*/ 6866527 h 6866527"/>
              <a:gd name="connsiteX4" fmla="*/ 2729948 w 3710609"/>
              <a:gd name="connsiteY4" fmla="*/ 0 h 6866527"/>
              <a:gd name="connsiteX0" fmla="*/ 2729948 w 3710609"/>
              <a:gd name="connsiteY0" fmla="*/ 0 h 6879779"/>
              <a:gd name="connsiteX1" fmla="*/ 3710609 w 3710609"/>
              <a:gd name="connsiteY1" fmla="*/ 26503 h 6879779"/>
              <a:gd name="connsiteX2" fmla="*/ 1020417 w 3710609"/>
              <a:gd name="connsiteY2" fmla="*/ 6879779 h 6879779"/>
              <a:gd name="connsiteX3" fmla="*/ 0 w 3710609"/>
              <a:gd name="connsiteY3" fmla="*/ 6866527 h 6879779"/>
              <a:gd name="connsiteX4" fmla="*/ 2729948 w 3710609"/>
              <a:gd name="connsiteY4" fmla="*/ 0 h 6879779"/>
              <a:gd name="connsiteX0" fmla="*/ 2729948 w 3730817"/>
              <a:gd name="connsiteY0" fmla="*/ 8861 h 6888640"/>
              <a:gd name="connsiteX1" fmla="*/ 3730817 w 3730817"/>
              <a:gd name="connsiteY1" fmla="*/ 0 h 6888640"/>
              <a:gd name="connsiteX2" fmla="*/ 1020417 w 3730817"/>
              <a:gd name="connsiteY2" fmla="*/ 6888640 h 6888640"/>
              <a:gd name="connsiteX3" fmla="*/ 0 w 3730817"/>
              <a:gd name="connsiteY3" fmla="*/ 6875388 h 6888640"/>
              <a:gd name="connsiteX4" fmla="*/ 2729948 w 3730817"/>
              <a:gd name="connsiteY4" fmla="*/ 8861 h 6888640"/>
              <a:gd name="connsiteX0" fmla="*/ 2729948 w 3730817"/>
              <a:gd name="connsiteY0" fmla="*/ 3809 h 6888640"/>
              <a:gd name="connsiteX1" fmla="*/ 3730817 w 3730817"/>
              <a:gd name="connsiteY1" fmla="*/ 0 h 6888640"/>
              <a:gd name="connsiteX2" fmla="*/ 1020417 w 3730817"/>
              <a:gd name="connsiteY2" fmla="*/ 6888640 h 6888640"/>
              <a:gd name="connsiteX3" fmla="*/ 0 w 3730817"/>
              <a:gd name="connsiteY3" fmla="*/ 6875388 h 6888640"/>
              <a:gd name="connsiteX4" fmla="*/ 2729948 w 3730817"/>
              <a:gd name="connsiteY4" fmla="*/ 3809 h 688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0817" h="6888640">
                <a:moveTo>
                  <a:pt x="2729948" y="3809"/>
                </a:moveTo>
                <a:lnTo>
                  <a:pt x="3730817" y="0"/>
                </a:lnTo>
                <a:lnTo>
                  <a:pt x="1020417" y="6888640"/>
                </a:lnTo>
                <a:lnTo>
                  <a:pt x="0" y="6875388"/>
                </a:lnTo>
                <a:lnTo>
                  <a:pt x="2729948" y="3809"/>
                </a:lnTo>
                <a:close/>
              </a:path>
            </a:pathLst>
          </a:custGeom>
          <a:solidFill>
            <a:srgbClr val="68BBA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2"/>
          <p:cNvSpPr/>
          <p:nvPr/>
        </p:nvSpPr>
        <p:spPr>
          <a:xfrm>
            <a:off x="6311182" y="2874147"/>
            <a:ext cx="3107305" cy="3983853"/>
          </a:xfrm>
          <a:custGeom>
            <a:avLst/>
            <a:gdLst>
              <a:gd name="connsiteX0" fmla="*/ 0 w 1643270"/>
              <a:gd name="connsiteY0" fmla="*/ 3591339 h 3591339"/>
              <a:gd name="connsiteX1" fmla="*/ 0 w 1643270"/>
              <a:gd name="connsiteY1" fmla="*/ 0 h 3591339"/>
              <a:gd name="connsiteX2" fmla="*/ 1643270 w 1643270"/>
              <a:gd name="connsiteY2" fmla="*/ 3591339 h 3591339"/>
              <a:gd name="connsiteX3" fmla="*/ 0 w 1643270"/>
              <a:gd name="connsiteY3" fmla="*/ 3591339 h 3591339"/>
              <a:gd name="connsiteX0" fmla="*/ 0 w 3074505"/>
              <a:gd name="connsiteY0" fmla="*/ 4121426 h 4121426"/>
              <a:gd name="connsiteX1" fmla="*/ 1431235 w 3074505"/>
              <a:gd name="connsiteY1" fmla="*/ 0 h 4121426"/>
              <a:gd name="connsiteX2" fmla="*/ 3074505 w 3074505"/>
              <a:gd name="connsiteY2" fmla="*/ 3591339 h 4121426"/>
              <a:gd name="connsiteX3" fmla="*/ 0 w 3074505"/>
              <a:gd name="connsiteY3" fmla="*/ 4121426 h 4121426"/>
              <a:gd name="connsiteX0" fmla="*/ 0 w 2928731"/>
              <a:gd name="connsiteY0" fmla="*/ 4121426 h 4121426"/>
              <a:gd name="connsiteX1" fmla="*/ 1431235 w 2928731"/>
              <a:gd name="connsiteY1" fmla="*/ 0 h 4121426"/>
              <a:gd name="connsiteX2" fmla="*/ 2928731 w 2928731"/>
              <a:gd name="connsiteY2" fmla="*/ 4121426 h 4121426"/>
              <a:gd name="connsiteX3" fmla="*/ 0 w 2928731"/>
              <a:gd name="connsiteY3" fmla="*/ 4121426 h 4121426"/>
              <a:gd name="connsiteX0" fmla="*/ 0 w 2928731"/>
              <a:gd name="connsiteY0" fmla="*/ 3551583 h 3551583"/>
              <a:gd name="connsiteX1" fmla="*/ 1775791 w 2928731"/>
              <a:gd name="connsiteY1" fmla="*/ 0 h 3551583"/>
              <a:gd name="connsiteX2" fmla="*/ 2928731 w 2928731"/>
              <a:gd name="connsiteY2" fmla="*/ 3551583 h 3551583"/>
              <a:gd name="connsiteX3" fmla="*/ 0 w 2928731"/>
              <a:gd name="connsiteY3" fmla="*/ 3551583 h 3551583"/>
              <a:gd name="connsiteX0" fmla="*/ 0 w 2928731"/>
              <a:gd name="connsiteY0" fmla="*/ 4002157 h 4002157"/>
              <a:gd name="connsiteX1" fmla="*/ 1563756 w 2928731"/>
              <a:gd name="connsiteY1" fmla="*/ 0 h 4002157"/>
              <a:gd name="connsiteX2" fmla="*/ 2928731 w 2928731"/>
              <a:gd name="connsiteY2" fmla="*/ 4002157 h 4002157"/>
              <a:gd name="connsiteX3" fmla="*/ 0 w 2928731"/>
              <a:gd name="connsiteY3" fmla="*/ 4002157 h 4002157"/>
              <a:gd name="connsiteX0" fmla="*/ 0 w 3127513"/>
              <a:gd name="connsiteY0" fmla="*/ 4002157 h 4002157"/>
              <a:gd name="connsiteX1" fmla="*/ 1563756 w 3127513"/>
              <a:gd name="connsiteY1" fmla="*/ 0 h 4002157"/>
              <a:gd name="connsiteX2" fmla="*/ 3127513 w 3127513"/>
              <a:gd name="connsiteY2" fmla="*/ 3988905 h 4002157"/>
              <a:gd name="connsiteX3" fmla="*/ 0 w 3127513"/>
              <a:gd name="connsiteY3" fmla="*/ 4002157 h 4002157"/>
              <a:gd name="connsiteX0" fmla="*/ 0 w 3132565"/>
              <a:gd name="connsiteY0" fmla="*/ 3997105 h 3997105"/>
              <a:gd name="connsiteX1" fmla="*/ 1568808 w 3132565"/>
              <a:gd name="connsiteY1" fmla="*/ 0 h 3997105"/>
              <a:gd name="connsiteX2" fmla="*/ 3132565 w 3132565"/>
              <a:gd name="connsiteY2" fmla="*/ 3988905 h 3997105"/>
              <a:gd name="connsiteX3" fmla="*/ 0 w 3132565"/>
              <a:gd name="connsiteY3" fmla="*/ 3997105 h 3997105"/>
              <a:gd name="connsiteX0" fmla="*/ 0 w 3107305"/>
              <a:gd name="connsiteY0" fmla="*/ 3997105 h 3999009"/>
              <a:gd name="connsiteX1" fmla="*/ 1568808 w 3107305"/>
              <a:gd name="connsiteY1" fmla="*/ 0 h 3999009"/>
              <a:gd name="connsiteX2" fmla="*/ 3107305 w 3107305"/>
              <a:gd name="connsiteY2" fmla="*/ 3999009 h 3999009"/>
              <a:gd name="connsiteX3" fmla="*/ 0 w 3107305"/>
              <a:gd name="connsiteY3" fmla="*/ 3997105 h 3999009"/>
              <a:gd name="connsiteX0" fmla="*/ 0 w 3107305"/>
              <a:gd name="connsiteY0" fmla="*/ 3992053 h 3993957"/>
              <a:gd name="connsiteX1" fmla="*/ 1690054 w 3107305"/>
              <a:gd name="connsiteY1" fmla="*/ 0 h 3993957"/>
              <a:gd name="connsiteX2" fmla="*/ 3107305 w 3107305"/>
              <a:gd name="connsiteY2" fmla="*/ 3993957 h 3993957"/>
              <a:gd name="connsiteX3" fmla="*/ 0 w 3107305"/>
              <a:gd name="connsiteY3" fmla="*/ 3992053 h 3993957"/>
              <a:gd name="connsiteX0" fmla="*/ 0 w 3107305"/>
              <a:gd name="connsiteY0" fmla="*/ 3981949 h 3983853"/>
              <a:gd name="connsiteX1" fmla="*/ 1558704 w 3107305"/>
              <a:gd name="connsiteY1" fmla="*/ 0 h 3983853"/>
              <a:gd name="connsiteX2" fmla="*/ 3107305 w 3107305"/>
              <a:gd name="connsiteY2" fmla="*/ 3983853 h 3983853"/>
              <a:gd name="connsiteX3" fmla="*/ 0 w 3107305"/>
              <a:gd name="connsiteY3" fmla="*/ 3981949 h 398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7305" h="3983853">
                <a:moveTo>
                  <a:pt x="0" y="3981949"/>
                </a:moveTo>
                <a:lnTo>
                  <a:pt x="1558704" y="0"/>
                </a:lnTo>
                <a:lnTo>
                  <a:pt x="3107305" y="3983853"/>
                </a:lnTo>
                <a:lnTo>
                  <a:pt x="0" y="3981949"/>
                </a:lnTo>
                <a:close/>
              </a:path>
            </a:pathLst>
          </a:custGeom>
          <a:solidFill>
            <a:srgbClr val="A3CEC2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2"/>
          <p:cNvSpPr/>
          <p:nvPr/>
        </p:nvSpPr>
        <p:spPr>
          <a:xfrm flipV="1">
            <a:off x="6543428" y="-28080"/>
            <a:ext cx="1464036" cy="1623392"/>
          </a:xfrm>
          <a:custGeom>
            <a:avLst/>
            <a:gdLst>
              <a:gd name="connsiteX0" fmla="*/ 0 w 1643270"/>
              <a:gd name="connsiteY0" fmla="*/ 3591339 h 3591339"/>
              <a:gd name="connsiteX1" fmla="*/ 0 w 1643270"/>
              <a:gd name="connsiteY1" fmla="*/ 0 h 3591339"/>
              <a:gd name="connsiteX2" fmla="*/ 1643270 w 1643270"/>
              <a:gd name="connsiteY2" fmla="*/ 3591339 h 3591339"/>
              <a:gd name="connsiteX3" fmla="*/ 0 w 1643270"/>
              <a:gd name="connsiteY3" fmla="*/ 3591339 h 3591339"/>
              <a:gd name="connsiteX0" fmla="*/ 0 w 3074505"/>
              <a:gd name="connsiteY0" fmla="*/ 4121426 h 4121426"/>
              <a:gd name="connsiteX1" fmla="*/ 1431235 w 3074505"/>
              <a:gd name="connsiteY1" fmla="*/ 0 h 4121426"/>
              <a:gd name="connsiteX2" fmla="*/ 3074505 w 3074505"/>
              <a:gd name="connsiteY2" fmla="*/ 3591339 h 4121426"/>
              <a:gd name="connsiteX3" fmla="*/ 0 w 3074505"/>
              <a:gd name="connsiteY3" fmla="*/ 4121426 h 4121426"/>
              <a:gd name="connsiteX0" fmla="*/ 0 w 2928731"/>
              <a:gd name="connsiteY0" fmla="*/ 4121426 h 4121426"/>
              <a:gd name="connsiteX1" fmla="*/ 1431235 w 2928731"/>
              <a:gd name="connsiteY1" fmla="*/ 0 h 4121426"/>
              <a:gd name="connsiteX2" fmla="*/ 2928731 w 2928731"/>
              <a:gd name="connsiteY2" fmla="*/ 4121426 h 4121426"/>
              <a:gd name="connsiteX3" fmla="*/ 0 w 2928731"/>
              <a:gd name="connsiteY3" fmla="*/ 4121426 h 4121426"/>
              <a:gd name="connsiteX0" fmla="*/ 0 w 2928731"/>
              <a:gd name="connsiteY0" fmla="*/ 3551583 h 3551583"/>
              <a:gd name="connsiteX1" fmla="*/ 1775791 w 2928731"/>
              <a:gd name="connsiteY1" fmla="*/ 0 h 3551583"/>
              <a:gd name="connsiteX2" fmla="*/ 2928731 w 2928731"/>
              <a:gd name="connsiteY2" fmla="*/ 3551583 h 3551583"/>
              <a:gd name="connsiteX3" fmla="*/ 0 w 2928731"/>
              <a:gd name="connsiteY3" fmla="*/ 3551583 h 3551583"/>
              <a:gd name="connsiteX0" fmla="*/ 0 w 2928731"/>
              <a:gd name="connsiteY0" fmla="*/ 4002157 h 4002157"/>
              <a:gd name="connsiteX1" fmla="*/ 1563756 w 2928731"/>
              <a:gd name="connsiteY1" fmla="*/ 0 h 4002157"/>
              <a:gd name="connsiteX2" fmla="*/ 2928731 w 2928731"/>
              <a:gd name="connsiteY2" fmla="*/ 4002157 h 4002157"/>
              <a:gd name="connsiteX3" fmla="*/ 0 w 2928731"/>
              <a:gd name="connsiteY3" fmla="*/ 4002157 h 4002157"/>
              <a:gd name="connsiteX0" fmla="*/ 0 w 3127513"/>
              <a:gd name="connsiteY0" fmla="*/ 4002157 h 4002157"/>
              <a:gd name="connsiteX1" fmla="*/ 1563756 w 3127513"/>
              <a:gd name="connsiteY1" fmla="*/ 0 h 4002157"/>
              <a:gd name="connsiteX2" fmla="*/ 3127513 w 3127513"/>
              <a:gd name="connsiteY2" fmla="*/ 3988905 h 4002157"/>
              <a:gd name="connsiteX3" fmla="*/ 0 w 3127513"/>
              <a:gd name="connsiteY3" fmla="*/ 4002157 h 4002157"/>
              <a:gd name="connsiteX0" fmla="*/ 0 w 3127513"/>
              <a:gd name="connsiteY0" fmla="*/ 2825730 h 2825730"/>
              <a:gd name="connsiteX1" fmla="*/ 2531165 w 3127513"/>
              <a:gd name="connsiteY1" fmla="*/ 0 h 2825730"/>
              <a:gd name="connsiteX2" fmla="*/ 3127513 w 3127513"/>
              <a:gd name="connsiteY2" fmla="*/ 2812478 h 2825730"/>
              <a:gd name="connsiteX3" fmla="*/ 0 w 3127513"/>
              <a:gd name="connsiteY3" fmla="*/ 2825730 h 2825730"/>
              <a:gd name="connsiteX0" fmla="*/ 0 w 3167269"/>
              <a:gd name="connsiteY0" fmla="*/ 2825730 h 2825730"/>
              <a:gd name="connsiteX1" fmla="*/ 2531165 w 3167269"/>
              <a:gd name="connsiteY1" fmla="*/ 0 h 2825730"/>
              <a:gd name="connsiteX2" fmla="*/ 3167269 w 3167269"/>
              <a:gd name="connsiteY2" fmla="*/ 2812479 h 2825730"/>
              <a:gd name="connsiteX3" fmla="*/ 0 w 3167269"/>
              <a:gd name="connsiteY3" fmla="*/ 2825730 h 2825730"/>
              <a:gd name="connsiteX0" fmla="*/ 0 w 980661"/>
              <a:gd name="connsiteY0" fmla="*/ 2571991 h 2812479"/>
              <a:gd name="connsiteX1" fmla="*/ 344557 w 980661"/>
              <a:gd name="connsiteY1" fmla="*/ 0 h 2812479"/>
              <a:gd name="connsiteX2" fmla="*/ 980661 w 980661"/>
              <a:gd name="connsiteY2" fmla="*/ 2812479 h 2812479"/>
              <a:gd name="connsiteX3" fmla="*/ 0 w 980661"/>
              <a:gd name="connsiteY3" fmla="*/ 2571991 h 2812479"/>
              <a:gd name="connsiteX0" fmla="*/ 0 w 1484243"/>
              <a:gd name="connsiteY0" fmla="*/ 2825730 h 2825730"/>
              <a:gd name="connsiteX1" fmla="*/ 848139 w 1484243"/>
              <a:gd name="connsiteY1" fmla="*/ 0 h 2825730"/>
              <a:gd name="connsiteX2" fmla="*/ 1484243 w 1484243"/>
              <a:gd name="connsiteY2" fmla="*/ 2812479 h 2825730"/>
              <a:gd name="connsiteX3" fmla="*/ 0 w 1484243"/>
              <a:gd name="connsiteY3" fmla="*/ 2825730 h 2825730"/>
              <a:gd name="connsiteX0" fmla="*/ 0 w 1494347"/>
              <a:gd name="connsiteY0" fmla="*/ 2825730 h 2865241"/>
              <a:gd name="connsiteX1" fmla="*/ 848139 w 1494347"/>
              <a:gd name="connsiteY1" fmla="*/ 0 h 2865241"/>
              <a:gd name="connsiteX2" fmla="*/ 1494347 w 1494347"/>
              <a:gd name="connsiteY2" fmla="*/ 2865241 h 2865241"/>
              <a:gd name="connsiteX3" fmla="*/ 0 w 1494347"/>
              <a:gd name="connsiteY3" fmla="*/ 2825730 h 2865241"/>
              <a:gd name="connsiteX0" fmla="*/ 0 w 1504451"/>
              <a:gd name="connsiteY0" fmla="*/ 2860905 h 2865241"/>
              <a:gd name="connsiteX1" fmla="*/ 858243 w 1504451"/>
              <a:gd name="connsiteY1" fmla="*/ 0 h 2865241"/>
              <a:gd name="connsiteX2" fmla="*/ 1504451 w 1504451"/>
              <a:gd name="connsiteY2" fmla="*/ 2865241 h 2865241"/>
              <a:gd name="connsiteX3" fmla="*/ 0 w 1504451"/>
              <a:gd name="connsiteY3" fmla="*/ 2860905 h 2865241"/>
              <a:gd name="connsiteX0" fmla="*/ 0 w 1474140"/>
              <a:gd name="connsiteY0" fmla="*/ 2869699 h 2869699"/>
              <a:gd name="connsiteX1" fmla="*/ 827932 w 1474140"/>
              <a:gd name="connsiteY1" fmla="*/ 0 h 2869699"/>
              <a:gd name="connsiteX2" fmla="*/ 1474140 w 1474140"/>
              <a:gd name="connsiteY2" fmla="*/ 2865241 h 2869699"/>
              <a:gd name="connsiteX3" fmla="*/ 0 w 1474140"/>
              <a:gd name="connsiteY3" fmla="*/ 2869699 h 2869699"/>
              <a:gd name="connsiteX0" fmla="*/ 0 w 1474140"/>
              <a:gd name="connsiteY0" fmla="*/ 2843320 h 2843320"/>
              <a:gd name="connsiteX1" fmla="*/ 832984 w 1474140"/>
              <a:gd name="connsiteY1" fmla="*/ 0 h 2843320"/>
              <a:gd name="connsiteX2" fmla="*/ 1474140 w 1474140"/>
              <a:gd name="connsiteY2" fmla="*/ 2838862 h 2843320"/>
              <a:gd name="connsiteX3" fmla="*/ 0 w 1474140"/>
              <a:gd name="connsiteY3" fmla="*/ 2843320 h 2843320"/>
              <a:gd name="connsiteX0" fmla="*/ 0 w 1474140"/>
              <a:gd name="connsiteY0" fmla="*/ 2843320 h 2843320"/>
              <a:gd name="connsiteX1" fmla="*/ 832984 w 1474140"/>
              <a:gd name="connsiteY1" fmla="*/ 0 h 2843320"/>
              <a:gd name="connsiteX2" fmla="*/ 1474140 w 1474140"/>
              <a:gd name="connsiteY2" fmla="*/ 2838862 h 2843320"/>
              <a:gd name="connsiteX3" fmla="*/ 0 w 1474140"/>
              <a:gd name="connsiteY3" fmla="*/ 2843320 h 2843320"/>
              <a:gd name="connsiteX0" fmla="*/ 0 w 1464036"/>
              <a:gd name="connsiteY0" fmla="*/ 2816939 h 2838862"/>
              <a:gd name="connsiteX1" fmla="*/ 822880 w 1464036"/>
              <a:gd name="connsiteY1" fmla="*/ 0 h 2838862"/>
              <a:gd name="connsiteX2" fmla="*/ 1464036 w 1464036"/>
              <a:gd name="connsiteY2" fmla="*/ 2838862 h 2838862"/>
              <a:gd name="connsiteX3" fmla="*/ 0 w 1464036"/>
              <a:gd name="connsiteY3" fmla="*/ 2816939 h 2838862"/>
              <a:gd name="connsiteX0" fmla="*/ 0 w 1464036"/>
              <a:gd name="connsiteY0" fmla="*/ 2825732 h 2838862"/>
              <a:gd name="connsiteX1" fmla="*/ 822880 w 1464036"/>
              <a:gd name="connsiteY1" fmla="*/ 0 h 2838862"/>
              <a:gd name="connsiteX2" fmla="*/ 1464036 w 1464036"/>
              <a:gd name="connsiteY2" fmla="*/ 2838862 h 2838862"/>
              <a:gd name="connsiteX3" fmla="*/ 0 w 1464036"/>
              <a:gd name="connsiteY3" fmla="*/ 2825732 h 2838862"/>
              <a:gd name="connsiteX0" fmla="*/ 0 w 1464036"/>
              <a:gd name="connsiteY0" fmla="*/ 2825732 h 2825732"/>
              <a:gd name="connsiteX1" fmla="*/ 822880 w 1464036"/>
              <a:gd name="connsiteY1" fmla="*/ 0 h 2825732"/>
              <a:gd name="connsiteX2" fmla="*/ 1464036 w 1464036"/>
              <a:gd name="connsiteY2" fmla="*/ 2821275 h 2825732"/>
              <a:gd name="connsiteX3" fmla="*/ 0 w 1464036"/>
              <a:gd name="connsiteY3" fmla="*/ 2825732 h 282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4036" h="2825732">
                <a:moveTo>
                  <a:pt x="0" y="2825732"/>
                </a:moveTo>
                <a:lnTo>
                  <a:pt x="822880" y="0"/>
                </a:lnTo>
                <a:lnTo>
                  <a:pt x="1464036" y="2821275"/>
                </a:lnTo>
                <a:lnTo>
                  <a:pt x="0" y="2825732"/>
                </a:lnTo>
                <a:close/>
              </a:path>
            </a:pathLst>
          </a:custGeom>
          <a:solidFill>
            <a:srgbClr val="A3CEC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0" y="-224661"/>
            <a:ext cx="3299791" cy="50907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69" y="231614"/>
            <a:ext cx="4672944" cy="1703807"/>
          </a:xfrm>
          <a:prstGeom prst="rect">
            <a:avLst/>
          </a:prstGeom>
        </p:spPr>
      </p:pic>
      <p:sp>
        <p:nvSpPr>
          <p:cNvPr id="13" name="Text Placeholder 23"/>
          <p:cNvSpPr txBox="1">
            <a:spLocks/>
          </p:cNvSpPr>
          <p:nvPr/>
        </p:nvSpPr>
        <p:spPr>
          <a:xfrm>
            <a:off x="394023" y="2088995"/>
            <a:ext cx="5944937" cy="2589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/>
              <a:buNone/>
              <a:defRPr sz="3600" b="0" kern="1200" baseline="0">
                <a:solidFill>
                  <a:srgbClr val="392E8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A3CEC2"/>
                </a:solidFill>
              </a:rPr>
              <a:t>Módulo</a:t>
            </a:r>
            <a:r>
              <a:rPr lang="en-US" b="1" dirty="0">
                <a:solidFill>
                  <a:srgbClr val="A3CEC2"/>
                </a:solidFill>
              </a:rPr>
              <a:t> 5</a:t>
            </a:r>
            <a:br>
              <a:rPr lang="en-US" b="1" dirty="0">
                <a:solidFill>
                  <a:srgbClr val="7F4182"/>
                </a:solidFill>
              </a:rPr>
            </a:br>
            <a:r>
              <a:rPr lang="pt-PT" b="1" dirty="0">
                <a:solidFill>
                  <a:srgbClr val="7F4182"/>
                </a:solidFill>
              </a:rPr>
              <a:t>Financiamento de Projetos de Regeneração Comunitária</a:t>
            </a:r>
            <a:endParaRPr lang="en-US" b="1" dirty="0">
              <a:solidFill>
                <a:srgbClr val="68BBAF"/>
              </a:solidFill>
            </a:endParaRPr>
          </a:p>
        </p:txBody>
      </p:sp>
      <p:sp>
        <p:nvSpPr>
          <p:cNvPr id="14" name="Footer Placeholder 6"/>
          <p:cNvSpPr txBox="1">
            <a:spLocks noGrp="1"/>
          </p:cNvSpPr>
          <p:nvPr/>
        </p:nvSpPr>
        <p:spPr bwMode="auto">
          <a:xfrm>
            <a:off x="2085976" y="5364007"/>
            <a:ext cx="24622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IE" altLang="en-US" sz="1000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GB" sz="1000" dirty="0"/>
              <a:t>Este </a:t>
            </a:r>
            <a:r>
              <a:rPr lang="en-GB" sz="1000" dirty="0" err="1"/>
              <a:t>projeto</a:t>
            </a:r>
            <a:r>
              <a:rPr lang="en-GB" sz="1000" dirty="0"/>
              <a:t> </a:t>
            </a:r>
            <a:r>
              <a:rPr lang="en-GB" sz="1000" dirty="0" err="1"/>
              <a:t>foi</a:t>
            </a:r>
            <a:r>
              <a:rPr lang="en-GB" sz="1000" dirty="0"/>
              <a:t> </a:t>
            </a:r>
            <a:r>
              <a:rPr lang="en-GB" sz="1000" dirty="0" err="1"/>
              <a:t>financiado</a:t>
            </a:r>
            <a:r>
              <a:rPr lang="en-GB" sz="1000" dirty="0"/>
              <a:t> com o </a:t>
            </a:r>
            <a:r>
              <a:rPr lang="en-GB" sz="1000" dirty="0" err="1"/>
              <a:t>apoio</a:t>
            </a:r>
            <a:r>
              <a:rPr lang="en-GB" sz="1000" dirty="0"/>
              <a:t> da </a:t>
            </a:r>
            <a:r>
              <a:rPr lang="en-GB" sz="1000" dirty="0" err="1"/>
              <a:t>Comissão</a:t>
            </a:r>
            <a:r>
              <a:rPr lang="en-GB" sz="1000" dirty="0"/>
              <a:t> </a:t>
            </a:r>
            <a:r>
              <a:rPr lang="en-GB" sz="1000" dirty="0" err="1"/>
              <a:t>Europeia</a:t>
            </a:r>
            <a:r>
              <a:rPr lang="en-GB" sz="1000" dirty="0"/>
              <a:t>.</a:t>
            </a:r>
            <a:endParaRPr lang="en-IE" altLang="en-US" sz="1000" dirty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69" y="5323998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/>
          <p:nvPr/>
        </p:nvSpPr>
        <p:spPr>
          <a:xfrm flipH="1">
            <a:off x="-36524" y="3990169"/>
            <a:ext cx="4584712" cy="1022313"/>
          </a:xfrm>
          <a:custGeom>
            <a:avLst/>
            <a:gdLst>
              <a:gd name="connsiteX0" fmla="*/ 0 w 8070574"/>
              <a:gd name="connsiteY0" fmla="*/ 0 h 914400"/>
              <a:gd name="connsiteX1" fmla="*/ 8070574 w 8070574"/>
              <a:gd name="connsiteY1" fmla="*/ 0 h 914400"/>
              <a:gd name="connsiteX2" fmla="*/ 8070574 w 8070574"/>
              <a:gd name="connsiteY2" fmla="*/ 914400 h 914400"/>
              <a:gd name="connsiteX3" fmla="*/ 0 w 8070574"/>
              <a:gd name="connsiteY3" fmla="*/ 914400 h 914400"/>
              <a:gd name="connsiteX4" fmla="*/ 0 w 8070574"/>
              <a:gd name="connsiteY4" fmla="*/ 0 h 914400"/>
              <a:gd name="connsiteX0" fmla="*/ 781878 w 8070574"/>
              <a:gd name="connsiteY0" fmla="*/ 0 h 1152939"/>
              <a:gd name="connsiteX1" fmla="*/ 8070574 w 8070574"/>
              <a:gd name="connsiteY1" fmla="*/ 238539 h 1152939"/>
              <a:gd name="connsiteX2" fmla="*/ 8070574 w 8070574"/>
              <a:gd name="connsiteY2" fmla="*/ 1152939 h 1152939"/>
              <a:gd name="connsiteX3" fmla="*/ 0 w 8070574"/>
              <a:gd name="connsiteY3" fmla="*/ 1152939 h 1152939"/>
              <a:gd name="connsiteX4" fmla="*/ 781878 w 8070574"/>
              <a:gd name="connsiteY4" fmla="*/ 0 h 1152939"/>
              <a:gd name="connsiteX0" fmla="*/ 1126434 w 8415130"/>
              <a:gd name="connsiteY0" fmla="*/ 0 h 1258956"/>
              <a:gd name="connsiteX1" fmla="*/ 8415130 w 8415130"/>
              <a:gd name="connsiteY1" fmla="*/ 238539 h 1258956"/>
              <a:gd name="connsiteX2" fmla="*/ 8415130 w 8415130"/>
              <a:gd name="connsiteY2" fmla="*/ 1152939 h 1258956"/>
              <a:gd name="connsiteX3" fmla="*/ 0 w 8415130"/>
              <a:gd name="connsiteY3" fmla="*/ 1258956 h 1258956"/>
              <a:gd name="connsiteX4" fmla="*/ 1126434 w 8415130"/>
              <a:gd name="connsiteY4" fmla="*/ 0 h 125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5130" h="1258956">
                <a:moveTo>
                  <a:pt x="1126434" y="0"/>
                </a:moveTo>
                <a:lnTo>
                  <a:pt x="8415130" y="238539"/>
                </a:lnTo>
                <a:lnTo>
                  <a:pt x="8415130" y="1152939"/>
                </a:lnTo>
                <a:lnTo>
                  <a:pt x="0" y="1258956"/>
                </a:lnTo>
                <a:lnTo>
                  <a:pt x="1126434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3"/>
          <p:cNvSpPr txBox="1">
            <a:spLocks/>
          </p:cNvSpPr>
          <p:nvPr/>
        </p:nvSpPr>
        <p:spPr>
          <a:xfrm>
            <a:off x="598492" y="4241772"/>
            <a:ext cx="4088056" cy="8947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/>
              <a:buNone/>
              <a:defRPr sz="3600" b="0" kern="1200" baseline="0">
                <a:solidFill>
                  <a:srgbClr val="392E8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www.</a:t>
            </a:r>
            <a:r>
              <a:rPr lang="en-US" b="1" dirty="0" err="1">
                <a:solidFill>
                  <a:schemeClr val="bg1"/>
                </a:solidFill>
              </a:rPr>
              <a:t>restart</a:t>
            </a:r>
            <a:r>
              <a:rPr lang="en-US" dirty="0" err="1">
                <a:solidFill>
                  <a:schemeClr val="bg1"/>
                </a:solidFill>
              </a:rPr>
              <a:t>.how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7F969F-EAE8-4B42-87AC-B5BA57301CB7}"/>
              </a:ext>
            </a:extLst>
          </p:cNvPr>
          <p:cNvSpPr txBox="1"/>
          <p:nvPr/>
        </p:nvSpPr>
        <p:spPr>
          <a:xfrm>
            <a:off x="330175" y="5830672"/>
            <a:ext cx="493093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Este </a:t>
            </a:r>
            <a:r>
              <a:rPr lang="en-GB" sz="1100" dirty="0" err="1"/>
              <a:t>projeto</a:t>
            </a:r>
            <a:r>
              <a:rPr lang="en-GB" sz="1100" dirty="0"/>
              <a:t> </a:t>
            </a:r>
            <a:r>
              <a:rPr lang="en-GB" sz="1100" dirty="0" err="1"/>
              <a:t>foi</a:t>
            </a:r>
            <a:r>
              <a:rPr lang="en-GB" sz="1100" dirty="0"/>
              <a:t> </a:t>
            </a:r>
            <a:r>
              <a:rPr lang="en-GB" sz="1100" dirty="0" err="1"/>
              <a:t>financiado</a:t>
            </a:r>
            <a:r>
              <a:rPr lang="en-GB" sz="1100" dirty="0"/>
              <a:t> com o </a:t>
            </a:r>
            <a:r>
              <a:rPr lang="en-GB" sz="1100" dirty="0" err="1"/>
              <a:t>apoio</a:t>
            </a:r>
            <a:r>
              <a:rPr lang="en-GB" sz="1100" dirty="0"/>
              <a:t> da </a:t>
            </a:r>
            <a:r>
              <a:rPr lang="en-GB" sz="1100" dirty="0" err="1"/>
              <a:t>Comissão</a:t>
            </a:r>
            <a:r>
              <a:rPr lang="en-GB" sz="1100" dirty="0"/>
              <a:t> </a:t>
            </a:r>
            <a:r>
              <a:rPr lang="en-GB" sz="1100" dirty="0" err="1"/>
              <a:t>Europeia</a:t>
            </a:r>
            <a:r>
              <a:rPr lang="en-GB" sz="1100" dirty="0"/>
              <a:t>. </a:t>
            </a:r>
            <a:r>
              <a:rPr lang="en-GB" sz="1100" dirty="0" err="1"/>
              <a:t>Esta</a:t>
            </a:r>
            <a:r>
              <a:rPr lang="en-GB" sz="1100" dirty="0"/>
              <a:t> </a:t>
            </a:r>
            <a:r>
              <a:rPr lang="en-GB" sz="1100" dirty="0" err="1"/>
              <a:t>publicação</a:t>
            </a:r>
            <a:r>
              <a:rPr lang="en-GB" sz="1100" dirty="0"/>
              <a:t> </a:t>
            </a:r>
            <a:r>
              <a:rPr lang="en-GB" sz="1100" dirty="0" err="1"/>
              <a:t>reflete</a:t>
            </a:r>
            <a:r>
              <a:rPr lang="en-GB" sz="1100" dirty="0"/>
              <a:t> </a:t>
            </a:r>
            <a:r>
              <a:rPr lang="en-GB" sz="1100" dirty="0" err="1"/>
              <a:t>apenas</a:t>
            </a:r>
            <a:r>
              <a:rPr lang="en-GB" sz="1100" dirty="0"/>
              <a:t> as </a:t>
            </a:r>
            <a:r>
              <a:rPr lang="en-GB" sz="1100" dirty="0" err="1"/>
              <a:t>opiniões</a:t>
            </a:r>
            <a:r>
              <a:rPr lang="en-GB" sz="1100" dirty="0"/>
              <a:t> do </a:t>
            </a:r>
            <a:r>
              <a:rPr lang="en-GB" sz="1100" dirty="0" err="1"/>
              <a:t>autor</a:t>
            </a:r>
            <a:r>
              <a:rPr lang="en-GB" sz="1100" dirty="0"/>
              <a:t>, e a </a:t>
            </a:r>
            <a:r>
              <a:rPr lang="en-GB" sz="1100" dirty="0" err="1"/>
              <a:t>Comissão</a:t>
            </a:r>
            <a:r>
              <a:rPr lang="en-GB" sz="1100" dirty="0"/>
              <a:t> </a:t>
            </a:r>
            <a:r>
              <a:rPr lang="en-GB" sz="1100" dirty="0" err="1"/>
              <a:t>não</a:t>
            </a:r>
            <a:r>
              <a:rPr lang="en-GB" sz="1100" dirty="0"/>
              <a:t> </a:t>
            </a:r>
            <a:r>
              <a:rPr lang="en-GB" sz="1100" dirty="0" err="1"/>
              <a:t>pode</a:t>
            </a:r>
            <a:r>
              <a:rPr lang="en-GB" sz="1100" dirty="0"/>
              <a:t> ser </a:t>
            </a:r>
            <a:r>
              <a:rPr lang="en-GB" sz="1100" dirty="0" err="1"/>
              <a:t>responsabilizada</a:t>
            </a:r>
            <a:r>
              <a:rPr lang="en-GB" sz="1100" dirty="0"/>
              <a:t> por </a:t>
            </a:r>
            <a:r>
              <a:rPr lang="en-GB" sz="1100" dirty="0" err="1"/>
              <a:t>qualquer</a:t>
            </a:r>
            <a:r>
              <a:rPr lang="en-GB" sz="1100" dirty="0"/>
              <a:t> </a:t>
            </a:r>
            <a:r>
              <a:rPr lang="en-GB" sz="1100" dirty="0" err="1"/>
              <a:t>uso</a:t>
            </a:r>
            <a:r>
              <a:rPr lang="en-GB" sz="1100" dirty="0"/>
              <a:t> que </a:t>
            </a:r>
            <a:r>
              <a:rPr lang="en-GB" sz="1100" dirty="0" err="1"/>
              <a:t>possa</a:t>
            </a:r>
            <a:r>
              <a:rPr lang="en-GB" sz="1100" dirty="0"/>
              <a:t> ser </a:t>
            </a:r>
            <a:r>
              <a:rPr lang="en-GB" sz="1100" dirty="0" err="1"/>
              <a:t>feito</a:t>
            </a:r>
            <a:r>
              <a:rPr lang="en-GB" sz="1100" dirty="0"/>
              <a:t> das </a:t>
            </a:r>
            <a:r>
              <a:rPr lang="en-GB" sz="1100" dirty="0" err="1"/>
              <a:t>informações</a:t>
            </a:r>
            <a:r>
              <a:rPr lang="en-GB" sz="1100" dirty="0"/>
              <a:t> </a:t>
            </a:r>
            <a:r>
              <a:rPr lang="en-GB" sz="1100" dirty="0" err="1"/>
              <a:t>nela</a:t>
            </a:r>
            <a:r>
              <a:rPr lang="en-GB" sz="1100" dirty="0"/>
              <a:t> </a:t>
            </a:r>
            <a:r>
              <a:rPr lang="en-GB" sz="1100" dirty="0" err="1"/>
              <a:t>contidas</a:t>
            </a:r>
            <a:r>
              <a:rPr lang="en-GB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0556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B874C8-5B6B-4DA9-9124-455EFFF38F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3939"/>
            <a:ext cx="12192000" cy="70448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7F4182"/>
                </a:solidFill>
              </a:rPr>
              <a:t>Crowdfunder Trust for London Connected Communities (</a:t>
            </a:r>
            <a:r>
              <a:rPr lang="en-US" sz="2800" b="1" dirty="0" err="1">
                <a:solidFill>
                  <a:srgbClr val="7F4182"/>
                </a:solidFill>
              </a:rPr>
              <a:t>Reino</a:t>
            </a:r>
            <a:r>
              <a:rPr lang="en-US" sz="2800" b="1" dirty="0">
                <a:solidFill>
                  <a:srgbClr val="7F4182"/>
                </a:solidFill>
              </a:rPr>
              <a:t> </a:t>
            </a:r>
            <a:r>
              <a:rPr lang="en-US" sz="2800" b="1" dirty="0" err="1">
                <a:solidFill>
                  <a:srgbClr val="7F4182"/>
                </a:solidFill>
              </a:rPr>
              <a:t>Unido</a:t>
            </a:r>
            <a:r>
              <a:rPr lang="en-US" sz="2800" b="1" dirty="0">
                <a:solidFill>
                  <a:srgbClr val="7F4182"/>
                </a:solidFill>
              </a:rPr>
              <a:t>)</a:t>
            </a:r>
            <a:endParaRPr lang="en-IE" sz="2800" b="1" dirty="0">
              <a:solidFill>
                <a:srgbClr val="7F418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D2BBA-1C2D-42BE-BEFF-C03AC0F52E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dirty="0">
                <a:hlinkClick r:id="rId2"/>
              </a:rPr>
              <a:t>Connected Communities </a:t>
            </a:r>
            <a:r>
              <a:rPr lang="en-US" sz="2400" dirty="0" err="1">
                <a:hlinkClick r:id="rId2"/>
              </a:rPr>
              <a:t>Matchfund</a:t>
            </a:r>
            <a:r>
              <a:rPr lang="en-US" sz="2400" dirty="0">
                <a:hlinkClick r:id="rId2"/>
              </a:rPr>
              <a:t> | Crowdfunder UK</a:t>
            </a:r>
            <a:endParaRPr lang="en-IE" sz="240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C643B6C-C64E-429A-B73C-D9ABBA41DA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8CDE1-95EC-4545-8958-A4ADD2F2DF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070" y="1893434"/>
            <a:ext cx="5645607" cy="27547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1FC1E4-6040-43C2-A649-CFBD85C938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4071" y="4638675"/>
            <a:ext cx="5645604" cy="79057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8C5BCBD-BA6D-4360-B9BF-97732E4C96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94364" y="1777322"/>
            <a:ext cx="1300196" cy="68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96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159748-13D7-46F9-A08B-3C94975CA9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2469" y="4448093"/>
            <a:ext cx="11545518" cy="1467776"/>
          </a:xfrm>
        </p:spPr>
        <p:txBody>
          <a:bodyPr>
            <a:normAutofit/>
          </a:bodyPr>
          <a:lstStyle/>
          <a:p>
            <a:r>
              <a:rPr lang="en-IE" dirty="0"/>
              <a:t>Orla Casey do RESTART+ </a:t>
            </a:r>
            <a:r>
              <a:rPr lang="en-IE" dirty="0" err="1"/>
              <a:t>Irlanda</a:t>
            </a:r>
            <a:r>
              <a:rPr lang="en-IE" dirty="0"/>
              <a:t> </a:t>
            </a:r>
            <a:r>
              <a:rPr lang="en-IE" dirty="0" err="1"/>
              <a:t>é</a:t>
            </a:r>
            <a:r>
              <a:rPr lang="en-IE" dirty="0"/>
              <a:t> </a:t>
            </a:r>
            <a:r>
              <a:rPr lang="en-IE" dirty="0" err="1"/>
              <a:t>especialista</a:t>
            </a:r>
            <a:r>
              <a:rPr lang="en-IE" dirty="0"/>
              <a:t>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Financiamento</a:t>
            </a:r>
            <a:r>
              <a:rPr lang="en-IE" dirty="0"/>
              <a:t> </a:t>
            </a:r>
            <a:r>
              <a:rPr lang="en-IE" dirty="0" err="1"/>
              <a:t>Comunitário</a:t>
            </a:r>
            <a:r>
              <a:rPr lang="en-IE" dirty="0"/>
              <a:t> de </a:t>
            </a:r>
            <a:r>
              <a:rPr lang="en-IE" dirty="0" err="1"/>
              <a:t>Regeneração</a:t>
            </a:r>
            <a:r>
              <a:rPr lang="en-IE" dirty="0"/>
              <a:t>, e </a:t>
            </a:r>
            <a:r>
              <a:rPr lang="en-IE" dirty="0" err="1"/>
              <a:t>nesta</a:t>
            </a:r>
            <a:r>
              <a:rPr lang="en-IE" dirty="0"/>
              <a:t> </a:t>
            </a:r>
            <a:r>
              <a:rPr lang="en-IE" dirty="0" err="1"/>
              <a:t>seção</a:t>
            </a:r>
            <a:r>
              <a:rPr lang="en-IE" dirty="0"/>
              <a:t> </a:t>
            </a:r>
            <a:r>
              <a:rPr lang="en-IE" dirty="0" err="1"/>
              <a:t>ela</a:t>
            </a:r>
            <a:r>
              <a:rPr lang="en-IE" dirty="0"/>
              <a:t> </a:t>
            </a:r>
            <a:r>
              <a:rPr lang="en-IE" dirty="0" err="1"/>
              <a:t>compartilha</a:t>
            </a:r>
            <a:r>
              <a:rPr lang="en-IE" dirty="0"/>
              <a:t> 18 </a:t>
            </a:r>
            <a:r>
              <a:rPr lang="en-IE" dirty="0" err="1"/>
              <a:t>dicas</a:t>
            </a:r>
            <a:r>
              <a:rPr lang="en-IE" dirty="0"/>
              <a:t> para o </a:t>
            </a:r>
            <a:r>
              <a:rPr lang="en-IE" dirty="0" err="1"/>
              <a:t>sucesso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A2CD7-ACA3-42D1-B1A4-153C2536E2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2508" y="3082305"/>
            <a:ext cx="11545518" cy="933453"/>
          </a:xfrm>
        </p:spPr>
        <p:txBody>
          <a:bodyPr/>
          <a:lstStyle/>
          <a:p>
            <a:r>
              <a:rPr lang="en-IE" sz="4400" dirty="0"/>
              <a:t>SEÇÃO UM: </a:t>
            </a:r>
            <a:r>
              <a:rPr lang="en-IE" sz="4400" dirty="0" err="1"/>
              <a:t>Dicas</a:t>
            </a:r>
            <a:r>
              <a:rPr lang="en-IE" sz="4400" dirty="0"/>
              <a:t> para </a:t>
            </a:r>
            <a:r>
              <a:rPr lang="en-IE" sz="4400" dirty="0" err="1"/>
              <a:t>ter</a:t>
            </a:r>
            <a:r>
              <a:rPr lang="en-IE" sz="4400" dirty="0"/>
              <a:t> </a:t>
            </a:r>
            <a:r>
              <a:rPr lang="en-IE" sz="4400" dirty="0" err="1"/>
              <a:t>sucesso</a:t>
            </a:r>
            <a:r>
              <a:rPr lang="en-IE" sz="4400" dirty="0"/>
              <a:t> </a:t>
            </a:r>
            <a:r>
              <a:rPr lang="en-IE" sz="4400" dirty="0" err="1"/>
              <a:t>na</a:t>
            </a:r>
            <a:r>
              <a:rPr lang="en-IE" sz="4400" dirty="0"/>
              <a:t> </a:t>
            </a:r>
            <a:r>
              <a:rPr lang="en-IE" sz="4400" dirty="0" err="1"/>
              <a:t>elaboração</a:t>
            </a:r>
            <a:r>
              <a:rPr lang="en-IE" sz="4400" dirty="0"/>
              <a:t> das </a:t>
            </a:r>
            <a:r>
              <a:rPr lang="en-IE" sz="4400" dirty="0" err="1"/>
              <a:t>candidaturas</a:t>
            </a:r>
            <a:r>
              <a:rPr lang="en-IE" sz="4400" dirty="0"/>
              <a:t> a </a:t>
            </a:r>
            <a:r>
              <a:rPr lang="en-IE" sz="4400" dirty="0" err="1"/>
              <a:t>subvenções</a:t>
            </a:r>
            <a:r>
              <a:rPr lang="en-IE" sz="4400" dirty="0"/>
              <a:t> </a:t>
            </a:r>
            <a:r>
              <a:rPr lang="en-IE" sz="4400" dirty="0" err="1"/>
              <a:t>comunitárias</a:t>
            </a:r>
            <a:endParaRPr lang="en-IE" sz="4400" dirty="0"/>
          </a:p>
        </p:txBody>
      </p:sp>
      <p:pic>
        <p:nvPicPr>
          <p:cNvPr id="20" name="Picture Placeholder 19" descr="Father and son fishing on lake">
            <a:extLst>
              <a:ext uri="{FF2B5EF4-FFF2-40B4-BE49-F238E27FC236}">
                <a16:creationId xmlns:a16="http://schemas.microsoft.com/office/drawing/2014/main" id="{19F56D6F-D0E1-4DF9-8D0C-4FA16F69B60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7628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DBC317-B00E-48D8-86E5-E420B14EB8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56521" y="1839433"/>
            <a:ext cx="6358270" cy="3763421"/>
          </a:xfrm>
          <a:solidFill>
            <a:srgbClr val="68BBAF"/>
          </a:solidFill>
        </p:spPr>
        <p:txBody>
          <a:bodyPr/>
          <a:lstStyle/>
          <a:p>
            <a:r>
              <a:rPr lang="en-IE" sz="2300" dirty="0">
                <a:solidFill>
                  <a:schemeClr val="bg1"/>
                </a:solidFill>
              </a:rPr>
              <a:t>Orla Casey </a:t>
            </a:r>
            <a:r>
              <a:rPr lang="en-IE" sz="2300" dirty="0" err="1">
                <a:solidFill>
                  <a:schemeClr val="bg1"/>
                </a:solidFill>
              </a:rPr>
              <a:t>encontra</a:t>
            </a:r>
            <a:r>
              <a:rPr lang="en-IE" sz="2300" dirty="0">
                <a:solidFill>
                  <a:schemeClr val="bg1"/>
                </a:solidFill>
              </a:rPr>
              <a:t>-se </a:t>
            </a:r>
            <a:r>
              <a:rPr lang="en-IE" sz="2300" dirty="0" err="1">
                <a:solidFill>
                  <a:schemeClr val="bg1"/>
                </a:solidFill>
              </a:rPr>
              <a:t>na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vanguarda</a:t>
            </a:r>
            <a:r>
              <a:rPr lang="en-IE" sz="2300" dirty="0">
                <a:solidFill>
                  <a:schemeClr val="bg1"/>
                </a:solidFill>
              </a:rPr>
              <a:t> da </a:t>
            </a:r>
            <a:r>
              <a:rPr lang="en-IE" sz="2300" dirty="0" err="1">
                <a:solidFill>
                  <a:schemeClr val="bg1"/>
                </a:solidFill>
              </a:rPr>
              <a:t>regeneração</a:t>
            </a:r>
            <a:r>
              <a:rPr lang="en-IE" sz="2300" dirty="0">
                <a:solidFill>
                  <a:schemeClr val="bg1"/>
                </a:solidFill>
              </a:rPr>
              <a:t> da </a:t>
            </a:r>
            <a:r>
              <a:rPr lang="en-IE" sz="2300" dirty="0" err="1">
                <a:solidFill>
                  <a:schemeClr val="bg1"/>
                </a:solidFill>
              </a:rPr>
              <a:t>comunidade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na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Irlanda</a:t>
            </a:r>
            <a:r>
              <a:rPr lang="en-IE" sz="2300" dirty="0">
                <a:solidFill>
                  <a:schemeClr val="bg1"/>
                </a:solidFill>
              </a:rPr>
              <a:t>, </a:t>
            </a:r>
            <a:r>
              <a:rPr lang="en-IE" sz="2300" dirty="0" err="1">
                <a:solidFill>
                  <a:schemeClr val="bg1"/>
                </a:solidFill>
              </a:rPr>
              <a:t>trabalhando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em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estreita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colaboração</a:t>
            </a:r>
            <a:r>
              <a:rPr lang="en-IE" sz="2300" dirty="0">
                <a:solidFill>
                  <a:schemeClr val="bg1"/>
                </a:solidFill>
              </a:rPr>
              <a:t> com as </a:t>
            </a:r>
            <a:r>
              <a:rPr lang="en-IE" sz="2300" dirty="0" err="1">
                <a:solidFill>
                  <a:schemeClr val="bg1"/>
                </a:solidFill>
              </a:rPr>
              <a:t>autoridades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locais</a:t>
            </a:r>
            <a:r>
              <a:rPr lang="en-IE" sz="2300" dirty="0">
                <a:solidFill>
                  <a:schemeClr val="bg1"/>
                </a:solidFill>
              </a:rPr>
              <a:t> e </a:t>
            </a:r>
            <a:r>
              <a:rPr lang="en-IE" sz="2300" dirty="0" err="1">
                <a:solidFill>
                  <a:schemeClr val="bg1"/>
                </a:solidFill>
              </a:rPr>
              <a:t>centenas</a:t>
            </a:r>
            <a:r>
              <a:rPr lang="en-IE" sz="2300" dirty="0">
                <a:solidFill>
                  <a:schemeClr val="bg1"/>
                </a:solidFill>
              </a:rPr>
              <a:t> de </a:t>
            </a:r>
            <a:r>
              <a:rPr lang="en-IE" sz="2300" dirty="0" err="1">
                <a:solidFill>
                  <a:schemeClr val="bg1"/>
                </a:solidFill>
              </a:rPr>
              <a:t>comunidades</a:t>
            </a:r>
            <a:r>
              <a:rPr lang="en-IE" sz="2300" dirty="0">
                <a:solidFill>
                  <a:schemeClr val="bg1"/>
                </a:solidFill>
              </a:rPr>
              <a:t> no </a:t>
            </a:r>
            <a:r>
              <a:rPr lang="en-IE" sz="2300" dirty="0" err="1">
                <a:solidFill>
                  <a:schemeClr val="bg1"/>
                </a:solidFill>
              </a:rPr>
              <a:t>sentido</a:t>
            </a:r>
            <a:r>
              <a:rPr lang="en-IE" sz="2300" dirty="0">
                <a:solidFill>
                  <a:schemeClr val="bg1"/>
                </a:solidFill>
              </a:rPr>
              <a:t> de </a:t>
            </a:r>
            <a:r>
              <a:rPr lang="en-IE" sz="2300" dirty="0" err="1">
                <a:solidFill>
                  <a:schemeClr val="bg1"/>
                </a:solidFill>
              </a:rPr>
              <a:t>dar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vida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aos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seus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projetos</a:t>
            </a:r>
            <a:r>
              <a:rPr lang="en-IE" sz="2300" dirty="0">
                <a:solidFill>
                  <a:schemeClr val="bg1"/>
                </a:solidFill>
              </a:rPr>
              <a:t> de </a:t>
            </a:r>
            <a:r>
              <a:rPr lang="en-IE" sz="2300" dirty="0" err="1">
                <a:solidFill>
                  <a:schemeClr val="bg1"/>
                </a:solidFill>
              </a:rPr>
              <a:t>regeneração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comunitária</a:t>
            </a:r>
            <a:r>
              <a:rPr lang="en-IE" sz="2300" dirty="0">
                <a:solidFill>
                  <a:schemeClr val="bg1"/>
                </a:solidFill>
              </a:rPr>
              <a:t>. </a:t>
            </a:r>
          </a:p>
          <a:p>
            <a:r>
              <a:rPr lang="en-IE" sz="2300" dirty="0">
                <a:solidFill>
                  <a:schemeClr val="bg1"/>
                </a:solidFill>
              </a:rPr>
              <a:t>A Orla Casey </a:t>
            </a:r>
            <a:r>
              <a:rPr lang="en-IE" sz="2300" dirty="0" err="1">
                <a:solidFill>
                  <a:schemeClr val="bg1"/>
                </a:solidFill>
              </a:rPr>
              <a:t>tem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liderado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estes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grupos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na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angariação</a:t>
            </a:r>
            <a:r>
              <a:rPr lang="en-IE" sz="2300" dirty="0">
                <a:solidFill>
                  <a:schemeClr val="bg1"/>
                </a:solidFill>
              </a:rPr>
              <a:t> de </a:t>
            </a:r>
            <a:r>
              <a:rPr lang="en-IE" sz="2300" dirty="0" err="1">
                <a:solidFill>
                  <a:schemeClr val="bg1"/>
                </a:solidFill>
              </a:rPr>
              <a:t>milhões</a:t>
            </a:r>
            <a:r>
              <a:rPr lang="en-IE" sz="2300" dirty="0">
                <a:solidFill>
                  <a:schemeClr val="bg1"/>
                </a:solidFill>
              </a:rPr>
              <a:t> de euros </a:t>
            </a:r>
            <a:r>
              <a:rPr lang="en-IE" sz="2300" dirty="0" err="1">
                <a:solidFill>
                  <a:schemeClr val="bg1"/>
                </a:solidFill>
              </a:rPr>
              <a:t>em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financiamento</a:t>
            </a:r>
            <a:r>
              <a:rPr lang="en-IE" sz="2300" dirty="0">
                <a:solidFill>
                  <a:schemeClr val="bg1"/>
                </a:solidFill>
              </a:rPr>
              <a:t> de </a:t>
            </a:r>
            <a:r>
              <a:rPr lang="en-IE" sz="2300" dirty="0" err="1">
                <a:solidFill>
                  <a:schemeClr val="bg1"/>
                </a:solidFill>
              </a:rPr>
              <a:t>projetos</a:t>
            </a:r>
            <a:r>
              <a:rPr lang="en-IE" sz="2300" dirty="0">
                <a:solidFill>
                  <a:schemeClr val="bg1"/>
                </a:solidFill>
              </a:rPr>
              <a:t> e </a:t>
            </a:r>
            <a:r>
              <a:rPr lang="en-IE" sz="2300" dirty="0" err="1">
                <a:solidFill>
                  <a:schemeClr val="bg1"/>
                </a:solidFill>
              </a:rPr>
              <a:t>partilha</a:t>
            </a:r>
            <a:r>
              <a:rPr lang="en-IE" sz="2300" dirty="0">
                <a:solidFill>
                  <a:schemeClr val="bg1"/>
                </a:solidFill>
              </a:rPr>
              <a:t> 18 das </a:t>
            </a:r>
            <a:r>
              <a:rPr lang="en-IE" sz="2300" dirty="0" err="1">
                <a:solidFill>
                  <a:schemeClr val="bg1"/>
                </a:solidFill>
              </a:rPr>
              <a:t>suas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melhores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dicas</a:t>
            </a:r>
            <a:r>
              <a:rPr lang="en-IE" sz="2300" dirty="0">
                <a:solidFill>
                  <a:schemeClr val="bg1"/>
                </a:solidFill>
              </a:rPr>
              <a:t> para o </a:t>
            </a:r>
            <a:r>
              <a:rPr lang="en-IE" sz="2300" dirty="0" err="1">
                <a:solidFill>
                  <a:schemeClr val="bg1"/>
                </a:solidFill>
              </a:rPr>
              <a:t>Sucesso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na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Elaboração</a:t>
            </a:r>
            <a:r>
              <a:rPr lang="en-IE" sz="2300" dirty="0">
                <a:solidFill>
                  <a:schemeClr val="bg1"/>
                </a:solidFill>
              </a:rPr>
              <a:t> de um </a:t>
            </a:r>
            <a:r>
              <a:rPr lang="en-IE" sz="2300" dirty="0" err="1">
                <a:solidFill>
                  <a:schemeClr val="bg1"/>
                </a:solidFill>
              </a:rPr>
              <a:t>Pedido</a:t>
            </a:r>
            <a:r>
              <a:rPr lang="en-IE" sz="2300" dirty="0">
                <a:solidFill>
                  <a:schemeClr val="bg1"/>
                </a:solidFill>
              </a:rPr>
              <a:t> de </a:t>
            </a:r>
            <a:r>
              <a:rPr lang="en-IE" sz="2300" dirty="0" err="1">
                <a:solidFill>
                  <a:schemeClr val="bg1"/>
                </a:solidFill>
              </a:rPr>
              <a:t>Subvenção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Comunitária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na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seção</a:t>
            </a:r>
            <a:r>
              <a:rPr lang="en-IE" sz="2300" dirty="0">
                <a:solidFill>
                  <a:schemeClr val="bg1"/>
                </a:solidFill>
              </a:rPr>
              <a:t> que se segue.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92324-49C5-4AB0-9A98-CEFF9A399FF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56520" y="638719"/>
            <a:ext cx="6358269" cy="857158"/>
          </a:xfrm>
          <a:solidFill>
            <a:srgbClr val="7F4182"/>
          </a:solidFill>
        </p:spPr>
        <p:txBody>
          <a:bodyPr>
            <a:normAutofit fontScale="70000" lnSpcReduction="20000"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Dicas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uma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especialista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financiamento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projetos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regeneração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comunitária</a:t>
            </a:r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58547E-A4CA-43EA-96DA-6670C303B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7" y="767883"/>
            <a:ext cx="4935048" cy="48349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0A6D1B-5E32-475F-B469-7691132C896E}"/>
              </a:ext>
            </a:extLst>
          </p:cNvPr>
          <p:cNvSpPr txBox="1"/>
          <p:nvPr/>
        </p:nvSpPr>
        <p:spPr>
          <a:xfrm>
            <a:off x="490537" y="5905451"/>
            <a:ext cx="11210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Orla Casey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é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membro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equipa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RESTART+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Irlanda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perita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em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financiamento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www.momentumconsulting.ie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e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diretora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 Leitrim Food Enterprise Zone CLG. </a:t>
            </a:r>
          </a:p>
        </p:txBody>
      </p:sp>
    </p:spTree>
    <p:extLst>
      <p:ext uri="{BB962C8B-B14F-4D97-AF65-F5344CB8AC3E}">
        <p14:creationId xmlns:p14="http://schemas.microsoft.com/office/powerpoint/2010/main" val="2602886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A4776-05EF-43B4-90B8-B678486D14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1646" y="371475"/>
            <a:ext cx="5491155" cy="1303567"/>
          </a:xfrm>
        </p:spPr>
        <p:txBody>
          <a:bodyPr>
            <a:normAutofit fontScale="92500" lnSpcReduction="20000"/>
          </a:bodyPr>
          <a:lstStyle/>
          <a:p>
            <a:r>
              <a:rPr lang="en-IE" dirty="0"/>
              <a:t>O SUCESSO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manter</a:t>
            </a:r>
            <a:r>
              <a:rPr lang="en-IE" dirty="0"/>
              <a:t> o FINANCIAMENTO </a:t>
            </a:r>
            <a:r>
              <a:rPr lang="en-IE" dirty="0" err="1"/>
              <a:t>é</a:t>
            </a:r>
            <a:r>
              <a:rPr lang="en-IE" dirty="0"/>
              <a:t> </a:t>
            </a:r>
            <a:r>
              <a:rPr lang="en-IE" dirty="0" err="1"/>
              <a:t>como</a:t>
            </a:r>
            <a:r>
              <a:rPr lang="en-IE" dirty="0"/>
              <a:t> </a:t>
            </a:r>
            <a:r>
              <a:rPr lang="en-IE" dirty="0" err="1"/>
              <a:t>fazer</a:t>
            </a:r>
            <a:r>
              <a:rPr lang="en-IE" dirty="0"/>
              <a:t> um bolo!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57172-9CA6-46AA-B12D-83F9F9D072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3071" y="1907761"/>
            <a:ext cx="6550654" cy="3947440"/>
          </a:xfrm>
        </p:spPr>
        <p:txBody>
          <a:bodyPr/>
          <a:lstStyle/>
          <a:p>
            <a:pPr algn="just"/>
            <a:r>
              <a:rPr lang="en-IE" sz="2300" dirty="0"/>
              <a:t>Para </a:t>
            </a:r>
            <a:r>
              <a:rPr lang="en-IE" sz="2300" dirty="0" err="1"/>
              <a:t>qualquer</a:t>
            </a:r>
            <a:r>
              <a:rPr lang="en-IE" sz="2300" dirty="0"/>
              <a:t> </a:t>
            </a:r>
            <a:r>
              <a:rPr lang="en-IE" sz="2300" dirty="0" err="1"/>
              <a:t>grupo</a:t>
            </a:r>
            <a:r>
              <a:rPr lang="en-IE" sz="2300" dirty="0"/>
              <a:t> </a:t>
            </a:r>
            <a:r>
              <a:rPr lang="en-IE" sz="2300" dirty="0" err="1"/>
              <a:t>ou</a:t>
            </a:r>
            <a:r>
              <a:rPr lang="en-IE" sz="2300" dirty="0"/>
              <a:t> </a:t>
            </a:r>
            <a:r>
              <a:rPr lang="en-IE" sz="2300" dirty="0" err="1"/>
              <a:t>comité</a:t>
            </a:r>
            <a:r>
              <a:rPr lang="en-IE" sz="2300" dirty="0"/>
              <a:t> </a:t>
            </a:r>
            <a:r>
              <a:rPr lang="en-IE" sz="2300" dirty="0" err="1"/>
              <a:t>comunitário</a:t>
            </a:r>
            <a:r>
              <a:rPr lang="en-IE" sz="2300" dirty="0"/>
              <a:t>, o </a:t>
            </a:r>
            <a:r>
              <a:rPr lang="en-IE" sz="2300" dirty="0" err="1"/>
              <a:t>desafio</a:t>
            </a:r>
            <a:r>
              <a:rPr lang="en-IE" sz="2300" dirty="0"/>
              <a:t> de </a:t>
            </a:r>
            <a:r>
              <a:rPr lang="en-IE" sz="2300" dirty="0" err="1"/>
              <a:t>reunir</a:t>
            </a:r>
            <a:r>
              <a:rPr lang="en-IE" sz="2300" dirty="0"/>
              <a:t> </a:t>
            </a:r>
            <a:r>
              <a:rPr lang="en-IE" sz="2300" dirty="0" err="1"/>
              <a:t>financiamento</a:t>
            </a:r>
            <a:r>
              <a:rPr lang="en-IE" sz="2300" dirty="0"/>
              <a:t> para </a:t>
            </a:r>
            <a:r>
              <a:rPr lang="en-IE" sz="2300" dirty="0" err="1"/>
              <a:t>projetos</a:t>
            </a:r>
            <a:r>
              <a:rPr lang="en-IE" sz="2300" dirty="0"/>
              <a:t> </a:t>
            </a:r>
            <a:r>
              <a:rPr lang="en-IE" sz="2300" dirty="0" err="1"/>
              <a:t>pode</a:t>
            </a:r>
            <a:r>
              <a:rPr lang="en-IE" sz="2300" dirty="0"/>
              <a:t> ser </a:t>
            </a:r>
            <a:r>
              <a:rPr lang="en-IE" sz="2300" dirty="0" err="1"/>
              <a:t>bastante</a:t>
            </a:r>
            <a:r>
              <a:rPr lang="en-IE" sz="2300" dirty="0"/>
              <a:t> </a:t>
            </a:r>
            <a:r>
              <a:rPr lang="en-IE" sz="2300" dirty="0" err="1"/>
              <a:t>assustador</a:t>
            </a:r>
            <a:r>
              <a:rPr lang="en-IE" sz="2300" dirty="0"/>
              <a:t>. </a:t>
            </a:r>
          </a:p>
          <a:p>
            <a:pPr algn="just"/>
            <a:r>
              <a:rPr lang="en-IE" sz="2300" dirty="0"/>
              <a:t>Para </a:t>
            </a:r>
            <a:r>
              <a:rPr lang="en-IE" sz="2300" dirty="0" err="1"/>
              <a:t>pequenos</a:t>
            </a:r>
            <a:r>
              <a:rPr lang="en-IE" sz="2300" dirty="0"/>
              <a:t> </a:t>
            </a:r>
            <a:r>
              <a:rPr lang="en-IE" sz="2300" dirty="0" err="1"/>
              <a:t>projetos</a:t>
            </a:r>
            <a:r>
              <a:rPr lang="en-IE" sz="2300" dirty="0"/>
              <a:t> de </a:t>
            </a:r>
            <a:r>
              <a:rPr lang="en-IE" sz="2300" dirty="0" err="1"/>
              <a:t>regeneração</a:t>
            </a:r>
            <a:r>
              <a:rPr lang="en-IE" sz="2300" dirty="0"/>
              <a:t> </a:t>
            </a:r>
            <a:r>
              <a:rPr lang="en-IE" sz="2300" dirty="0" err="1"/>
              <a:t>comunitária</a:t>
            </a:r>
            <a:r>
              <a:rPr lang="en-IE" sz="2300" dirty="0"/>
              <a:t>, </a:t>
            </a:r>
            <a:r>
              <a:rPr lang="en-IE" sz="2300" dirty="0" err="1"/>
              <a:t>poderá</a:t>
            </a:r>
            <a:r>
              <a:rPr lang="en-IE" sz="2300" dirty="0"/>
              <a:t> ser </a:t>
            </a:r>
            <a:r>
              <a:rPr lang="en-IE" sz="2300" dirty="0" err="1"/>
              <a:t>necessária</a:t>
            </a:r>
            <a:r>
              <a:rPr lang="en-IE" sz="2300" dirty="0"/>
              <a:t> </a:t>
            </a:r>
            <a:r>
              <a:rPr lang="en-IE" sz="2300" dirty="0" err="1"/>
              <a:t>apenas</a:t>
            </a:r>
            <a:r>
              <a:rPr lang="en-IE" sz="2300" dirty="0"/>
              <a:t> </a:t>
            </a:r>
            <a:r>
              <a:rPr lang="en-IE" sz="2300" dirty="0" err="1"/>
              <a:t>uma</a:t>
            </a:r>
            <a:r>
              <a:rPr lang="en-IE" sz="2300" dirty="0"/>
              <a:t> </a:t>
            </a:r>
            <a:r>
              <a:rPr lang="en-IE" sz="2300" dirty="0" err="1"/>
              <a:t>fonte</a:t>
            </a:r>
            <a:r>
              <a:rPr lang="en-IE" sz="2300" dirty="0"/>
              <a:t> de </a:t>
            </a:r>
            <a:r>
              <a:rPr lang="en-IE" sz="2300" dirty="0" err="1"/>
              <a:t>financiamento</a:t>
            </a:r>
            <a:r>
              <a:rPr lang="en-IE" sz="2300" dirty="0"/>
              <a:t>, mas para </a:t>
            </a:r>
            <a:r>
              <a:rPr lang="en-IE" sz="2300" dirty="0" err="1"/>
              <a:t>os</a:t>
            </a:r>
            <a:r>
              <a:rPr lang="en-IE" sz="2300" dirty="0"/>
              <a:t> </a:t>
            </a:r>
            <a:r>
              <a:rPr lang="en-IE" sz="2300" dirty="0" err="1"/>
              <a:t>projetos</a:t>
            </a:r>
            <a:r>
              <a:rPr lang="en-IE" sz="2300" dirty="0"/>
              <a:t> de </a:t>
            </a:r>
            <a:r>
              <a:rPr lang="en-IE" sz="2300" dirty="0" err="1"/>
              <a:t>maior</a:t>
            </a:r>
            <a:r>
              <a:rPr lang="en-IE" sz="2300" dirty="0"/>
              <a:t> </a:t>
            </a:r>
            <a:r>
              <a:rPr lang="en-IE" sz="2300" dirty="0" err="1"/>
              <a:t>escala</a:t>
            </a:r>
            <a:r>
              <a:rPr lang="en-IE" sz="2300" dirty="0"/>
              <a:t> </a:t>
            </a:r>
            <a:r>
              <a:rPr lang="en-IE" sz="2300" dirty="0" err="1"/>
              <a:t>poderão</a:t>
            </a:r>
            <a:r>
              <a:rPr lang="en-IE" sz="2300" dirty="0"/>
              <a:t> ser </a:t>
            </a:r>
            <a:r>
              <a:rPr lang="en-IE" sz="2300" dirty="0" err="1"/>
              <a:t>necessárias</a:t>
            </a:r>
            <a:r>
              <a:rPr lang="en-IE" sz="2300" dirty="0"/>
              <a:t> </a:t>
            </a:r>
            <a:r>
              <a:rPr lang="en-IE" sz="2300" dirty="0" err="1"/>
              <a:t>múltiplas</a:t>
            </a:r>
            <a:r>
              <a:rPr lang="en-IE" sz="2300" dirty="0"/>
              <a:t> </a:t>
            </a:r>
            <a:r>
              <a:rPr lang="en-IE" sz="2300" dirty="0" err="1"/>
              <a:t>fontes</a:t>
            </a:r>
            <a:r>
              <a:rPr lang="en-IE" sz="2300" dirty="0"/>
              <a:t> de </a:t>
            </a:r>
            <a:r>
              <a:rPr lang="en-IE" sz="2300" dirty="0" err="1"/>
              <a:t>financiamento</a:t>
            </a:r>
            <a:r>
              <a:rPr lang="en-IE" sz="2300" dirty="0"/>
              <a:t> e </a:t>
            </a:r>
            <a:r>
              <a:rPr lang="en-IE" sz="2300" dirty="0" err="1"/>
              <a:t>financiadores</a:t>
            </a:r>
            <a:r>
              <a:rPr lang="en-IE" sz="2300" dirty="0"/>
              <a:t>. A forma de </a:t>
            </a:r>
            <a:r>
              <a:rPr lang="en-IE" sz="2300" dirty="0" err="1"/>
              <a:t>abordar</a:t>
            </a:r>
            <a:r>
              <a:rPr lang="en-IE" sz="2300" dirty="0"/>
              <a:t> o </a:t>
            </a:r>
            <a:r>
              <a:rPr lang="en-IE" sz="2300" dirty="0" err="1"/>
              <a:t>financiamento</a:t>
            </a:r>
            <a:r>
              <a:rPr lang="en-IE" sz="2300" dirty="0"/>
              <a:t> </a:t>
            </a:r>
            <a:r>
              <a:rPr lang="en-IE" sz="2300" dirty="0" err="1"/>
              <a:t>depende</a:t>
            </a:r>
            <a:r>
              <a:rPr lang="en-IE" sz="2300" dirty="0"/>
              <a:t> dos </a:t>
            </a:r>
            <a:r>
              <a:rPr lang="en-IE" sz="2300" dirty="0" err="1"/>
              <a:t>ingredientes</a:t>
            </a:r>
            <a:r>
              <a:rPr lang="en-IE" sz="2300" dirty="0"/>
              <a:t> (</a:t>
            </a:r>
            <a:r>
              <a:rPr lang="en-IE" sz="2300" dirty="0" err="1"/>
              <a:t>você</a:t>
            </a:r>
            <a:r>
              <a:rPr lang="en-IE" sz="2300" dirty="0"/>
              <a:t> e o </a:t>
            </a:r>
            <a:r>
              <a:rPr lang="en-IE" sz="2300" dirty="0" err="1"/>
              <a:t>seu</a:t>
            </a:r>
            <a:r>
              <a:rPr lang="en-IE" sz="2300" dirty="0"/>
              <a:t> </a:t>
            </a:r>
            <a:r>
              <a:rPr lang="en-IE" sz="2300" dirty="0" err="1"/>
              <a:t>projeto</a:t>
            </a:r>
            <a:r>
              <a:rPr lang="en-IE" sz="2300" dirty="0"/>
              <a:t>) e </a:t>
            </a:r>
            <a:r>
              <a:rPr lang="en-IE" sz="2300" dirty="0" err="1"/>
              <a:t>é</a:t>
            </a:r>
            <a:r>
              <a:rPr lang="en-IE" sz="2300" dirty="0"/>
              <a:t> </a:t>
            </a:r>
            <a:r>
              <a:rPr lang="en-IE" sz="2300" dirty="0" err="1"/>
              <a:t>necessário</a:t>
            </a:r>
            <a:r>
              <a:rPr lang="en-IE" sz="2300" dirty="0"/>
              <a:t> </a:t>
            </a:r>
            <a:r>
              <a:rPr lang="en-IE" sz="2300" dirty="0" err="1"/>
              <a:t>seguir</a:t>
            </a:r>
            <a:r>
              <a:rPr lang="en-IE" sz="2300" dirty="0"/>
              <a:t> </a:t>
            </a:r>
            <a:r>
              <a:rPr lang="en-IE" sz="2300" dirty="0" err="1"/>
              <a:t>uma</a:t>
            </a:r>
            <a:r>
              <a:rPr lang="en-IE" sz="2300" dirty="0"/>
              <a:t> </a:t>
            </a:r>
            <a:r>
              <a:rPr lang="en-IE" sz="2300" dirty="0" err="1"/>
              <a:t>receita</a:t>
            </a:r>
            <a:r>
              <a:rPr lang="en-IE" sz="2300" dirty="0"/>
              <a:t>. </a:t>
            </a:r>
          </a:p>
          <a:p>
            <a:pPr algn="just"/>
            <a:r>
              <a:rPr lang="en-IE" sz="2300" dirty="0" err="1"/>
              <a:t>Seguir</a:t>
            </a:r>
            <a:r>
              <a:rPr lang="en-IE" sz="2300" dirty="0"/>
              <a:t> a </a:t>
            </a:r>
            <a:r>
              <a:rPr lang="en-IE" sz="2300" dirty="0" err="1"/>
              <a:t>receita</a:t>
            </a:r>
            <a:r>
              <a:rPr lang="en-IE" sz="2300" dirty="0"/>
              <a:t> </a:t>
            </a:r>
            <a:r>
              <a:rPr lang="en-IE" sz="2300" dirty="0" err="1"/>
              <a:t>é</a:t>
            </a:r>
            <a:r>
              <a:rPr lang="en-IE" sz="2300" dirty="0"/>
              <a:t> </a:t>
            </a:r>
            <a:r>
              <a:rPr lang="en-IE" sz="2300" dirty="0" err="1"/>
              <a:t>fácil</a:t>
            </a:r>
            <a:r>
              <a:rPr lang="en-IE" sz="2300" dirty="0"/>
              <a:t> </a:t>
            </a:r>
            <a:r>
              <a:rPr lang="en-IE" sz="2300" dirty="0" err="1"/>
              <a:t>quando</a:t>
            </a:r>
            <a:r>
              <a:rPr lang="en-IE" sz="2300" dirty="0"/>
              <a:t> se </a:t>
            </a:r>
            <a:r>
              <a:rPr lang="en-IE" sz="2300" dirty="0" err="1"/>
              <a:t>tem</a:t>
            </a:r>
            <a:r>
              <a:rPr lang="en-IE" sz="2300" dirty="0"/>
              <a:t> um conjunto de </a:t>
            </a:r>
            <a:r>
              <a:rPr lang="en-IE" sz="2300" dirty="0" err="1"/>
              <a:t>orientações</a:t>
            </a:r>
            <a:r>
              <a:rPr lang="en-IE" sz="2300" dirty="0"/>
              <a:t>, e </a:t>
            </a:r>
            <a:r>
              <a:rPr lang="en-IE" sz="2300" dirty="0" err="1"/>
              <a:t>é</a:t>
            </a:r>
            <a:r>
              <a:rPr lang="en-IE" sz="2300" dirty="0"/>
              <a:t> </a:t>
            </a:r>
            <a:r>
              <a:rPr lang="en-IE" sz="2300" dirty="0" err="1"/>
              <a:t>isso</a:t>
            </a:r>
            <a:r>
              <a:rPr lang="en-IE" sz="2300" dirty="0"/>
              <a:t> que </a:t>
            </a:r>
            <a:r>
              <a:rPr lang="en-IE" sz="2300" dirty="0" err="1"/>
              <a:t>tentaremos</a:t>
            </a:r>
            <a:r>
              <a:rPr lang="en-IE" sz="2300" dirty="0"/>
              <a:t> </a:t>
            </a:r>
            <a:r>
              <a:rPr lang="en-IE" sz="2300" dirty="0" err="1"/>
              <a:t>fornecer-lhe</a:t>
            </a:r>
            <a:r>
              <a:rPr lang="en-IE" sz="2300" dirty="0"/>
              <a:t> </a:t>
            </a:r>
            <a:r>
              <a:rPr lang="en-IE" sz="2300" dirty="0" err="1"/>
              <a:t>neste</a:t>
            </a:r>
            <a:r>
              <a:rPr lang="en-IE" sz="2300" dirty="0"/>
              <a:t> </a:t>
            </a:r>
            <a:r>
              <a:rPr lang="en-IE" sz="2300" dirty="0" err="1"/>
              <a:t>módulo</a:t>
            </a:r>
            <a:r>
              <a:rPr lang="en-IE" sz="2300" dirty="0"/>
              <a:t>!</a:t>
            </a:r>
          </a:p>
        </p:txBody>
      </p:sp>
      <p:pic>
        <p:nvPicPr>
          <p:cNvPr id="8" name="Picture Placeholder 7" descr="Line of cupcakes">
            <a:extLst>
              <a:ext uri="{FF2B5EF4-FFF2-40B4-BE49-F238E27FC236}">
                <a16:creationId xmlns:a16="http://schemas.microsoft.com/office/drawing/2014/main" id="{13AE33A2-AF3D-4600-93F4-B873787E604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0588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A6D323-3EB6-476E-A8AE-C10D594BF1F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95265" y="1354501"/>
            <a:ext cx="9611009" cy="38721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Tire um </a:t>
            </a:r>
            <a:r>
              <a:rPr lang="en-US" dirty="0" err="1"/>
              <a:t>momento</a:t>
            </a:r>
            <a:r>
              <a:rPr lang="en-US" dirty="0"/>
              <a:t> para </a:t>
            </a:r>
            <a:r>
              <a:rPr lang="en-US" dirty="0" err="1"/>
              <a:t>rever</a:t>
            </a:r>
            <a:r>
              <a:rPr lang="en-US" dirty="0"/>
              <a:t> e </a:t>
            </a:r>
            <a:r>
              <a:rPr lang="en-US" dirty="0" err="1"/>
              <a:t>concentrar</a:t>
            </a:r>
            <a:r>
              <a:rPr lang="en-US" dirty="0"/>
              <a:t>-se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prioridades</a:t>
            </a:r>
            <a:r>
              <a:rPr lang="en-US" dirty="0"/>
              <a:t> do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projeto</a:t>
            </a:r>
            <a:r>
              <a:rPr lang="en-US" dirty="0"/>
              <a:t> de </a:t>
            </a:r>
            <a:r>
              <a:rPr lang="en-US" dirty="0" err="1"/>
              <a:t>regeneração</a:t>
            </a:r>
            <a:r>
              <a:rPr lang="en-US" dirty="0"/>
              <a:t> </a:t>
            </a:r>
            <a:r>
              <a:rPr lang="en-US" dirty="0" err="1"/>
              <a:t>comunitária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  <a:r>
              <a:rPr lang="en-US" dirty="0" err="1"/>
              <a:t>Quais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as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prioridades</a:t>
            </a:r>
            <a:r>
              <a:rPr lang="en-US" dirty="0"/>
              <a:t> para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próximos</a:t>
            </a:r>
            <a:r>
              <a:rPr lang="en-US" dirty="0"/>
              <a:t> 1 - 3 </a:t>
            </a:r>
            <a:r>
              <a:rPr lang="en-US" dirty="0" err="1"/>
              <a:t>anos</a:t>
            </a:r>
            <a:r>
              <a:rPr lang="en-US" dirty="0"/>
              <a:t>? 3 - 5 </a:t>
            </a:r>
            <a:r>
              <a:rPr lang="en-US" dirty="0" err="1"/>
              <a:t>anos</a:t>
            </a:r>
            <a:r>
              <a:rPr lang="en-US" dirty="0"/>
              <a:t>?</a:t>
            </a:r>
          </a:p>
          <a:p>
            <a:r>
              <a:rPr lang="en-US" dirty="0" err="1"/>
              <a:t>Sobrevivência</a:t>
            </a:r>
            <a:r>
              <a:rPr lang="en-US" dirty="0"/>
              <a:t>, </a:t>
            </a:r>
            <a:r>
              <a:rPr lang="en-US" dirty="0" err="1"/>
              <a:t>regeneração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crescimento</a:t>
            </a:r>
            <a:r>
              <a:rPr lang="en-US" dirty="0"/>
              <a:t> ?  </a:t>
            </a:r>
          </a:p>
          <a:p>
            <a:r>
              <a:rPr lang="en-US" dirty="0" err="1"/>
              <a:t>Novas</a:t>
            </a:r>
            <a:r>
              <a:rPr lang="en-US" dirty="0"/>
              <a:t> </a:t>
            </a:r>
            <a:r>
              <a:rPr lang="en-US" dirty="0" err="1"/>
              <a:t>oportunidades</a:t>
            </a:r>
            <a:r>
              <a:rPr lang="en-US" dirty="0"/>
              <a:t> ? </a:t>
            </a:r>
          </a:p>
          <a:p>
            <a:r>
              <a:rPr lang="en-US" dirty="0"/>
              <a:t>As </a:t>
            </a:r>
            <a:r>
              <a:rPr lang="en-US" dirty="0" err="1"/>
              <a:t>mesmas</a:t>
            </a:r>
            <a:r>
              <a:rPr lang="en-US" dirty="0"/>
              <a:t> </a:t>
            </a:r>
            <a:r>
              <a:rPr lang="en-US" dirty="0" err="1"/>
              <a:t>actividades</a:t>
            </a:r>
            <a:r>
              <a:rPr lang="en-US" dirty="0"/>
              <a:t> mas </a:t>
            </a:r>
            <a:r>
              <a:rPr lang="en-US" dirty="0" err="1"/>
              <a:t>melhoradas</a:t>
            </a:r>
            <a:r>
              <a:rPr lang="en-US" dirty="0"/>
              <a:t> ?</a:t>
            </a:r>
          </a:p>
          <a:p>
            <a:r>
              <a:rPr lang="en-US" dirty="0"/>
              <a:t>A </a:t>
            </a:r>
            <a:r>
              <a:rPr lang="en-US" dirty="0" err="1"/>
              <a:t>mesma</a:t>
            </a:r>
            <a:r>
              <a:rPr lang="en-US" dirty="0"/>
              <a:t>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captação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longe</a:t>
            </a:r>
            <a:r>
              <a:rPr lang="en-US" dirty="0"/>
              <a:t>?</a:t>
            </a:r>
          </a:p>
          <a:p>
            <a:r>
              <a:rPr lang="en-US" dirty="0"/>
              <a:t>As </a:t>
            </a:r>
            <a:r>
              <a:rPr lang="en-US" dirty="0" err="1"/>
              <a:t>mesmas</a:t>
            </a:r>
            <a:r>
              <a:rPr lang="en-US" dirty="0"/>
              <a:t> </a:t>
            </a:r>
            <a:r>
              <a:rPr lang="en-US" dirty="0" err="1"/>
              <a:t>estruturas</a:t>
            </a:r>
            <a:r>
              <a:rPr lang="en-US" dirty="0"/>
              <a:t> de </a:t>
            </a:r>
            <a:r>
              <a:rPr lang="en-US" dirty="0" err="1"/>
              <a:t>gestão</a:t>
            </a:r>
            <a:r>
              <a:rPr lang="en-US" dirty="0"/>
              <a:t> ?</a:t>
            </a:r>
          </a:p>
          <a:p>
            <a:r>
              <a:rPr lang="en-US" dirty="0"/>
              <a:t>As </a:t>
            </a:r>
            <a:r>
              <a:rPr lang="en-US" dirty="0" err="1"/>
              <a:t>mesmas</a:t>
            </a:r>
            <a:r>
              <a:rPr lang="en-US" dirty="0"/>
              <a:t> </a:t>
            </a:r>
            <a:r>
              <a:rPr lang="en-US" dirty="0" err="1"/>
              <a:t>modalidades</a:t>
            </a:r>
            <a:r>
              <a:rPr lang="en-US" dirty="0"/>
              <a:t> de </a:t>
            </a:r>
            <a:r>
              <a:rPr lang="en-US" dirty="0" err="1"/>
              <a:t>execução</a:t>
            </a:r>
            <a:r>
              <a:rPr lang="en-US" dirty="0"/>
              <a:t>/</a:t>
            </a:r>
            <a:r>
              <a:rPr lang="en-US" dirty="0" err="1"/>
              <a:t>apoio</a:t>
            </a:r>
            <a:r>
              <a:rPr lang="en-US" dirty="0"/>
              <a:t>? </a:t>
            </a:r>
          </a:p>
          <a:p>
            <a:pPr marL="0" indent="0">
              <a:buNone/>
            </a:pPr>
            <a:r>
              <a:rPr lang="en-US" dirty="0" err="1"/>
              <a:t>Todas</a:t>
            </a:r>
            <a:r>
              <a:rPr lang="en-US" dirty="0"/>
              <a:t> </a:t>
            </a:r>
            <a:r>
              <a:rPr lang="en-US" dirty="0" err="1"/>
              <a:t>estas</a:t>
            </a:r>
            <a:r>
              <a:rPr lang="en-US" dirty="0"/>
              <a:t> </a:t>
            </a:r>
            <a:r>
              <a:rPr lang="en-US" dirty="0" err="1"/>
              <a:t>questões</a:t>
            </a:r>
            <a:r>
              <a:rPr lang="en-US" dirty="0"/>
              <a:t> </a:t>
            </a:r>
            <a:r>
              <a:rPr lang="en-US" dirty="0" err="1"/>
              <a:t>ajudá</a:t>
            </a:r>
            <a:r>
              <a:rPr lang="en-US" dirty="0"/>
              <a:t>-lo-</a:t>
            </a:r>
            <a:r>
              <a:rPr lang="en-US" dirty="0" err="1"/>
              <a:t>ão</a:t>
            </a:r>
            <a:r>
              <a:rPr lang="en-US" dirty="0"/>
              <a:t> a </a:t>
            </a:r>
            <a:r>
              <a:rPr lang="en-US" dirty="0" err="1"/>
              <a:t>definir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ingredientes</a:t>
            </a:r>
            <a:r>
              <a:rPr lang="en-US" dirty="0"/>
              <a:t> para um </a:t>
            </a:r>
            <a:r>
              <a:rPr lang="en-US" dirty="0" err="1"/>
              <a:t>pedido</a:t>
            </a:r>
            <a:r>
              <a:rPr lang="en-US" dirty="0"/>
              <a:t> de </a:t>
            </a:r>
            <a:r>
              <a:rPr lang="en-US" dirty="0" err="1"/>
              <a:t>financiamento</a:t>
            </a:r>
            <a:r>
              <a:rPr lang="en-US" dirty="0"/>
              <a:t> </a:t>
            </a:r>
            <a:r>
              <a:rPr lang="en-US" dirty="0" err="1"/>
              <a:t>bem-sucedido</a:t>
            </a:r>
            <a:r>
              <a:rPr lang="en-US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CF97-F4B0-4DCE-ABA9-B83C6A42E1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5266" y="170272"/>
            <a:ext cx="8403792" cy="857158"/>
          </a:xfrm>
        </p:spPr>
        <p:txBody>
          <a:bodyPr>
            <a:normAutofit/>
          </a:bodyPr>
          <a:lstStyle/>
          <a:p>
            <a:r>
              <a:rPr lang="en-IE" dirty="0"/>
              <a:t>Antes de </a:t>
            </a:r>
            <a:r>
              <a:rPr lang="en-IE" dirty="0" err="1"/>
              <a:t>começar</a:t>
            </a:r>
            <a:r>
              <a:rPr lang="en-I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17844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BEF6AC-E117-406D-B102-D2BFFCE1230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62636" y="1876424"/>
            <a:ext cx="6119814" cy="4524375"/>
          </a:xfrm>
        </p:spPr>
        <p:txBody>
          <a:bodyPr/>
          <a:lstStyle/>
          <a:p>
            <a:r>
              <a:rPr lang="en-IE" dirty="0"/>
              <a:t>A </a:t>
            </a:r>
            <a:r>
              <a:rPr lang="en-IE" dirty="0" err="1"/>
              <a:t>nível</a:t>
            </a:r>
            <a:r>
              <a:rPr lang="en-IE" dirty="0"/>
              <a:t> </a:t>
            </a:r>
            <a:r>
              <a:rPr lang="en-IE" dirty="0" err="1"/>
              <a:t>nacional</a:t>
            </a:r>
            <a:r>
              <a:rPr lang="en-IE" dirty="0"/>
              <a:t>,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investidores</a:t>
            </a:r>
            <a:r>
              <a:rPr lang="en-IE" dirty="0"/>
              <a:t> </a:t>
            </a:r>
            <a:r>
              <a:rPr lang="en-IE" dirty="0" err="1"/>
              <a:t>estimam</a:t>
            </a:r>
            <a:r>
              <a:rPr lang="en-IE" dirty="0"/>
              <a:t> que entre 50 e 60% de </a:t>
            </a:r>
            <a:r>
              <a:rPr lang="en-IE" dirty="0" err="1"/>
              <a:t>todas</a:t>
            </a:r>
            <a:r>
              <a:rPr lang="en-IE" dirty="0"/>
              <a:t> as </a:t>
            </a:r>
            <a:r>
              <a:rPr lang="en-IE" dirty="0" err="1"/>
              <a:t>candidaturas</a:t>
            </a:r>
            <a:r>
              <a:rPr lang="en-IE" dirty="0"/>
              <a:t> que </a:t>
            </a:r>
            <a:r>
              <a:rPr lang="en-IE" dirty="0" err="1"/>
              <a:t>recebem</a:t>
            </a:r>
            <a:r>
              <a:rPr lang="en-IE" dirty="0"/>
              <a:t> </a:t>
            </a:r>
            <a:r>
              <a:rPr lang="en-IE" dirty="0" err="1"/>
              <a:t>são</a:t>
            </a:r>
            <a:r>
              <a:rPr lang="en-IE" dirty="0"/>
              <a:t> </a:t>
            </a:r>
            <a:r>
              <a:rPr lang="en-IE" dirty="0" err="1"/>
              <a:t>imediatamente</a:t>
            </a:r>
            <a:r>
              <a:rPr lang="en-IE" dirty="0"/>
              <a:t> </a:t>
            </a:r>
            <a:r>
              <a:rPr lang="en-IE" dirty="0" err="1"/>
              <a:t>recusadas</a:t>
            </a:r>
            <a:r>
              <a:rPr lang="en-IE" dirty="0"/>
              <a:t> por </a:t>
            </a:r>
            <a:r>
              <a:rPr lang="en-IE" dirty="0" err="1"/>
              <a:t>serem</a:t>
            </a:r>
            <a:r>
              <a:rPr lang="en-IE" dirty="0"/>
              <a:t> </a:t>
            </a:r>
            <a:r>
              <a:rPr lang="en-IE" dirty="0" err="1"/>
              <a:t>inelegíveis</a:t>
            </a:r>
            <a:r>
              <a:rPr lang="en-IE" dirty="0"/>
              <a:t>, </a:t>
            </a:r>
            <a:r>
              <a:rPr lang="en-IE" dirty="0" err="1"/>
              <a:t>não</a:t>
            </a:r>
            <a:r>
              <a:rPr lang="en-IE" dirty="0"/>
              <a:t> </a:t>
            </a:r>
            <a:r>
              <a:rPr lang="en-IE" dirty="0" err="1"/>
              <a:t>preenchendo</a:t>
            </a:r>
            <a:r>
              <a:rPr lang="en-IE" dirty="0"/>
              <a:t> as </a:t>
            </a:r>
            <a:r>
              <a:rPr lang="en-IE" dirty="0" err="1"/>
              <a:t>orientações</a:t>
            </a:r>
            <a:r>
              <a:rPr lang="en-IE" dirty="0"/>
              <a:t> </a:t>
            </a:r>
            <a:r>
              <a:rPr lang="en-IE" dirty="0" err="1"/>
              <a:t>claramente</a:t>
            </a:r>
            <a:r>
              <a:rPr lang="en-IE" dirty="0"/>
              <a:t> </a:t>
            </a:r>
            <a:r>
              <a:rPr lang="en-IE" dirty="0" err="1"/>
              <a:t>estabelecidas</a:t>
            </a:r>
            <a:r>
              <a:rPr lang="en-IE" dirty="0"/>
              <a:t>.</a:t>
            </a:r>
          </a:p>
          <a:p>
            <a:r>
              <a:rPr lang="en-IE" dirty="0"/>
              <a:t>"</a:t>
            </a:r>
            <a:r>
              <a:rPr lang="en-IE" dirty="0">
                <a:solidFill>
                  <a:srgbClr val="7F4182"/>
                </a:solidFill>
              </a:rPr>
              <a:t>Estamos </a:t>
            </a:r>
            <a:r>
              <a:rPr lang="en-IE" dirty="0" err="1">
                <a:solidFill>
                  <a:srgbClr val="7F4182"/>
                </a:solidFill>
              </a:rPr>
              <a:t>inundados</a:t>
            </a:r>
            <a:r>
              <a:rPr lang="en-IE" dirty="0">
                <a:solidFill>
                  <a:srgbClr val="7F4182"/>
                </a:solidFill>
              </a:rPr>
              <a:t> com um </a:t>
            </a:r>
            <a:r>
              <a:rPr lang="en-IE" dirty="0" err="1">
                <a:solidFill>
                  <a:srgbClr val="7F4182"/>
                </a:solidFill>
              </a:rPr>
              <a:t>grande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número</a:t>
            </a:r>
            <a:r>
              <a:rPr lang="en-IE" dirty="0">
                <a:solidFill>
                  <a:srgbClr val="7F4182"/>
                </a:solidFill>
              </a:rPr>
              <a:t> de </a:t>
            </a:r>
            <a:r>
              <a:rPr lang="en-IE" dirty="0" err="1">
                <a:solidFill>
                  <a:srgbClr val="7F4182"/>
                </a:solidFill>
              </a:rPr>
              <a:t>candidaturas</a:t>
            </a:r>
            <a:r>
              <a:rPr lang="en-IE" dirty="0">
                <a:solidFill>
                  <a:srgbClr val="7F4182"/>
                </a:solidFill>
              </a:rPr>
              <a:t> mal </a:t>
            </a:r>
            <a:r>
              <a:rPr lang="en-IE" dirty="0" err="1">
                <a:solidFill>
                  <a:srgbClr val="7F4182"/>
                </a:solidFill>
              </a:rPr>
              <a:t>orientadas</a:t>
            </a:r>
            <a:r>
              <a:rPr lang="en-IE" dirty="0">
                <a:solidFill>
                  <a:srgbClr val="7F4182"/>
                </a:solidFill>
              </a:rPr>
              <a:t> e </a:t>
            </a:r>
            <a:r>
              <a:rPr lang="en-IE" dirty="0" err="1">
                <a:solidFill>
                  <a:srgbClr val="7F4182"/>
                </a:solidFill>
              </a:rPr>
              <a:t>executadas</a:t>
            </a:r>
            <a:r>
              <a:rPr lang="en-IE" dirty="0">
                <a:solidFill>
                  <a:srgbClr val="7F4182"/>
                </a:solidFill>
              </a:rPr>
              <a:t>, o que </a:t>
            </a:r>
            <a:r>
              <a:rPr lang="en-IE" dirty="0" err="1">
                <a:solidFill>
                  <a:srgbClr val="7F4182"/>
                </a:solidFill>
              </a:rPr>
              <a:t>dificulta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aos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administradores</a:t>
            </a:r>
            <a:r>
              <a:rPr lang="en-IE" dirty="0">
                <a:solidFill>
                  <a:srgbClr val="7F4182"/>
                </a:solidFill>
              </a:rPr>
              <a:t> a </a:t>
            </a:r>
            <a:r>
              <a:rPr lang="en-IE" dirty="0" err="1">
                <a:solidFill>
                  <a:srgbClr val="7F4182"/>
                </a:solidFill>
              </a:rPr>
              <a:t>identificação</a:t>
            </a:r>
            <a:r>
              <a:rPr lang="en-IE" dirty="0">
                <a:solidFill>
                  <a:srgbClr val="7F4182"/>
                </a:solidFill>
              </a:rPr>
              <a:t> das </a:t>
            </a:r>
            <a:r>
              <a:rPr lang="en-IE" dirty="0" err="1">
                <a:solidFill>
                  <a:srgbClr val="7F4182"/>
                </a:solidFill>
              </a:rPr>
              <a:t>organizações</a:t>
            </a:r>
            <a:r>
              <a:rPr lang="en-IE" dirty="0">
                <a:solidFill>
                  <a:srgbClr val="7F4182"/>
                </a:solidFill>
              </a:rPr>
              <a:t> que </a:t>
            </a:r>
            <a:r>
              <a:rPr lang="en-IE" dirty="0" err="1">
                <a:solidFill>
                  <a:srgbClr val="7F4182"/>
                </a:solidFill>
              </a:rPr>
              <a:t>merecem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mais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apoio</a:t>
            </a:r>
            <a:r>
              <a:rPr lang="en-IE" dirty="0">
                <a:solidFill>
                  <a:srgbClr val="7F4182"/>
                </a:solidFill>
              </a:rPr>
              <a:t>" </a:t>
            </a:r>
            <a:r>
              <a:rPr lang="en-IE" dirty="0"/>
              <a:t>- ACT, Association of Charitable Foundations </a:t>
            </a:r>
          </a:p>
        </p:txBody>
      </p:sp>
      <p:pic>
        <p:nvPicPr>
          <p:cNvPr id="8" name="Picture Placeholder 7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B3516832-C4F3-4D49-AC87-EC50AE6824E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2B528-4E37-47F6-BD31-0B12BB62E0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62636" y="767883"/>
            <a:ext cx="5838827" cy="857158"/>
          </a:xfrm>
        </p:spPr>
        <p:txBody>
          <a:bodyPr/>
          <a:lstStyle/>
          <a:p>
            <a:r>
              <a:rPr lang="en-IE" dirty="0"/>
              <a:t>Sabia que…?</a:t>
            </a:r>
          </a:p>
        </p:txBody>
      </p:sp>
    </p:spTree>
    <p:extLst>
      <p:ext uri="{BB962C8B-B14F-4D97-AF65-F5344CB8AC3E}">
        <p14:creationId xmlns:p14="http://schemas.microsoft.com/office/powerpoint/2010/main" val="2335210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6F3E7C-4CA6-42F7-A1FB-7293AAC6FB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86467" y="1886979"/>
            <a:ext cx="6210258" cy="4633742"/>
          </a:xfrm>
        </p:spPr>
        <p:txBody>
          <a:bodyPr/>
          <a:lstStyle/>
          <a:p>
            <a:r>
              <a:rPr lang="en-IE" dirty="0"/>
              <a:t>A </a:t>
            </a:r>
            <a:r>
              <a:rPr lang="en-IE" dirty="0" err="1"/>
              <a:t>preocupação</a:t>
            </a:r>
            <a:r>
              <a:rPr lang="en-IE" dirty="0"/>
              <a:t> primordial dos </a:t>
            </a:r>
            <a:r>
              <a:rPr lang="en-IE" dirty="0" err="1"/>
              <a:t>investidores</a:t>
            </a:r>
            <a:r>
              <a:rPr lang="en-IE" dirty="0"/>
              <a:t> </a:t>
            </a:r>
            <a:r>
              <a:rPr lang="en-IE" dirty="0" err="1"/>
              <a:t>é</a:t>
            </a:r>
            <a:r>
              <a:rPr lang="en-IE" dirty="0"/>
              <a:t> que o </a:t>
            </a:r>
            <a:r>
              <a:rPr lang="en-IE" dirty="0" err="1"/>
              <a:t>seu</a:t>
            </a:r>
            <a:r>
              <a:rPr lang="en-IE" dirty="0"/>
              <a:t> </a:t>
            </a:r>
            <a:r>
              <a:rPr lang="en-IE" dirty="0" err="1"/>
              <a:t>projeto</a:t>
            </a:r>
            <a:r>
              <a:rPr lang="en-IE" dirty="0"/>
              <a:t> </a:t>
            </a:r>
            <a:r>
              <a:rPr lang="en-IE" dirty="0" err="1"/>
              <a:t>seja</a:t>
            </a:r>
            <a:r>
              <a:rPr lang="en-IE" dirty="0"/>
              <a:t> </a:t>
            </a:r>
            <a:r>
              <a:rPr lang="en-IE" dirty="0" err="1"/>
              <a:t>bem</a:t>
            </a:r>
            <a:r>
              <a:rPr lang="en-IE" dirty="0"/>
              <a:t> </a:t>
            </a:r>
            <a:r>
              <a:rPr lang="en-IE" dirty="0" err="1"/>
              <a:t>planeado</a:t>
            </a:r>
            <a:r>
              <a:rPr lang="en-IE" dirty="0"/>
              <a:t> e que </a:t>
            </a:r>
            <a:r>
              <a:rPr lang="en-IE" dirty="0" err="1"/>
              <a:t>faça</a:t>
            </a:r>
            <a:r>
              <a:rPr lang="en-IE" dirty="0"/>
              <a:t> </a:t>
            </a:r>
            <a:r>
              <a:rPr lang="en-IE" dirty="0" err="1"/>
              <a:t>verdadeiramente</a:t>
            </a:r>
            <a:r>
              <a:rPr lang="en-IE" dirty="0"/>
              <a:t> a </a:t>
            </a:r>
            <a:r>
              <a:rPr lang="en-IE" dirty="0" err="1"/>
              <a:t>diferença</a:t>
            </a:r>
            <a:r>
              <a:rPr lang="en-IE" dirty="0"/>
              <a:t>.   </a:t>
            </a:r>
            <a:r>
              <a:rPr lang="en-IE" dirty="0" err="1"/>
              <a:t>Ao</a:t>
            </a:r>
            <a:r>
              <a:rPr lang="en-IE" dirty="0"/>
              <a:t> </a:t>
            </a:r>
            <a:r>
              <a:rPr lang="en-IE" dirty="0" err="1"/>
              <a:t>fazer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candidatura</a:t>
            </a:r>
            <a:r>
              <a:rPr lang="en-IE" dirty="0"/>
              <a:t> </a:t>
            </a:r>
            <a:r>
              <a:rPr lang="en-IE" dirty="0" err="1"/>
              <a:t>eficaz</a:t>
            </a:r>
            <a:r>
              <a:rPr lang="en-IE" dirty="0"/>
              <a:t>, as </a:t>
            </a:r>
            <a:r>
              <a:rPr lang="en-IE" dirty="0" err="1"/>
              <a:t>questões</a:t>
            </a:r>
            <a:r>
              <a:rPr lang="en-IE" dirty="0"/>
              <a:t> </a:t>
            </a:r>
            <a:r>
              <a:rPr lang="en-IE" dirty="0" err="1"/>
              <a:t>importantes</a:t>
            </a:r>
            <a:r>
              <a:rPr lang="en-IE" dirty="0"/>
              <a:t> </a:t>
            </a:r>
            <a:r>
              <a:rPr lang="en-IE" dirty="0" err="1"/>
              <a:t>devem</a:t>
            </a:r>
            <a:r>
              <a:rPr lang="en-IE" dirty="0"/>
              <a:t> </a:t>
            </a:r>
            <a:r>
              <a:rPr lang="en-IE" dirty="0" err="1"/>
              <a:t>incluir</a:t>
            </a:r>
            <a:r>
              <a:rPr lang="en-IE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O que </a:t>
            </a:r>
            <a:r>
              <a:rPr lang="en-IE" dirty="0" err="1"/>
              <a:t>está</a:t>
            </a:r>
            <a:r>
              <a:rPr lang="en-IE" dirty="0"/>
              <a:t> a </a:t>
            </a:r>
            <a:r>
              <a:rPr lang="en-IE" dirty="0" err="1"/>
              <a:t>tentar</a:t>
            </a:r>
            <a:r>
              <a:rPr lang="en-IE" dirty="0"/>
              <a:t> </a:t>
            </a:r>
            <a:r>
              <a:rPr lang="en-IE" dirty="0" err="1"/>
              <a:t>alcançar</a:t>
            </a:r>
            <a:r>
              <a:rPr lang="en-IE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Novo </a:t>
            </a:r>
            <a:r>
              <a:rPr lang="en-IE" dirty="0" err="1"/>
              <a:t>espaço</a:t>
            </a:r>
            <a:r>
              <a:rPr lang="en-IE" dirty="0"/>
              <a:t> </a:t>
            </a:r>
            <a:r>
              <a:rPr lang="en-IE" dirty="0" err="1"/>
              <a:t>ou</a:t>
            </a:r>
            <a:r>
              <a:rPr lang="en-IE" dirty="0"/>
              <a:t> </a:t>
            </a:r>
            <a:r>
              <a:rPr lang="en-IE" dirty="0" err="1"/>
              <a:t>serviço</a:t>
            </a:r>
            <a:r>
              <a:rPr lang="en-IE" dirty="0"/>
              <a:t> </a:t>
            </a:r>
            <a:r>
              <a:rPr lang="en-IE" dirty="0" err="1"/>
              <a:t>comunitário</a:t>
            </a:r>
            <a:r>
              <a:rPr lang="en-IE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Adquirir</a:t>
            </a:r>
            <a:r>
              <a:rPr lang="en-IE" dirty="0"/>
              <a:t> novo </a:t>
            </a:r>
            <a:r>
              <a:rPr lang="en-IE" dirty="0" err="1"/>
              <a:t>equipamento</a:t>
            </a:r>
            <a:r>
              <a:rPr lang="en-IE" dirty="0"/>
              <a:t> </a:t>
            </a:r>
            <a:r>
              <a:rPr lang="en-IE" dirty="0" err="1"/>
              <a:t>comunitário</a:t>
            </a:r>
            <a:r>
              <a:rPr lang="en-IE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Continuar</a:t>
            </a:r>
            <a:r>
              <a:rPr lang="en-IE" dirty="0"/>
              <a:t> a </a:t>
            </a:r>
            <a:r>
              <a:rPr lang="en-IE" dirty="0" err="1"/>
              <a:t>desenvolver</a:t>
            </a:r>
            <a:r>
              <a:rPr lang="en-IE" dirty="0"/>
              <a:t> um </a:t>
            </a:r>
            <a:r>
              <a:rPr lang="en-IE" dirty="0" err="1"/>
              <a:t>projeto</a:t>
            </a:r>
            <a:r>
              <a:rPr lang="en-IE" dirty="0"/>
              <a:t> </a:t>
            </a:r>
            <a:r>
              <a:rPr lang="en-IE" dirty="0" err="1"/>
              <a:t>ou</a:t>
            </a:r>
            <a:r>
              <a:rPr lang="en-IE" dirty="0"/>
              <a:t> </a:t>
            </a:r>
            <a:r>
              <a:rPr lang="en-IE" dirty="0" err="1"/>
              <a:t>recurso</a:t>
            </a:r>
            <a:r>
              <a:rPr lang="en-IE" dirty="0"/>
              <a:t> </a:t>
            </a:r>
            <a:r>
              <a:rPr lang="en-IE" dirty="0" err="1"/>
              <a:t>comunitário</a:t>
            </a:r>
            <a:r>
              <a:rPr lang="en-IE" dirty="0"/>
              <a:t> </a:t>
            </a:r>
            <a:r>
              <a:rPr lang="en-IE" dirty="0" err="1"/>
              <a:t>existente</a:t>
            </a:r>
            <a:r>
              <a:rPr lang="en-IE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Proporcionar</a:t>
            </a:r>
            <a:r>
              <a:rPr lang="en-IE" dirty="0"/>
              <a:t> </a:t>
            </a:r>
            <a:r>
              <a:rPr lang="en-IE" dirty="0" err="1"/>
              <a:t>formação</a:t>
            </a:r>
            <a:r>
              <a:rPr lang="en-IE" dirty="0"/>
              <a:t> </a:t>
            </a:r>
            <a:r>
              <a:rPr lang="en-IE" dirty="0" err="1"/>
              <a:t>comunitária</a:t>
            </a:r>
            <a:r>
              <a:rPr lang="en-IE" dirty="0"/>
              <a:t>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FD44A-2272-4F33-8693-3BD5D1C440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57775" y="371475"/>
            <a:ext cx="6643688" cy="1253566"/>
          </a:xfrm>
        </p:spPr>
        <p:txBody>
          <a:bodyPr>
            <a:normAutofit fontScale="92500" lnSpcReduction="20000"/>
          </a:bodyPr>
          <a:lstStyle/>
          <a:p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en-IE" dirty="0" err="1">
                <a:solidFill>
                  <a:schemeClr val="bg1"/>
                </a:solidFill>
                <a:highlight>
                  <a:srgbClr val="7F4182"/>
                </a:highlight>
              </a:rPr>
              <a:t>Dica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1: </a:t>
            </a:r>
            <a:r>
              <a:rPr lang="en-IE" dirty="0">
                <a:solidFill>
                  <a:schemeClr val="bg1"/>
                </a:solidFill>
              </a:rPr>
              <a:t>  </a:t>
            </a:r>
            <a:r>
              <a:rPr lang="en-US" dirty="0" err="1"/>
              <a:t>Esqueça</a:t>
            </a:r>
            <a:r>
              <a:rPr lang="en-US" dirty="0"/>
              <a:t> o </a:t>
            </a:r>
            <a:r>
              <a:rPr lang="en-US" dirty="0" err="1"/>
              <a:t>dinheiro</a:t>
            </a:r>
            <a:r>
              <a:rPr lang="en-US" dirty="0"/>
              <a:t>! (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menos</a:t>
            </a:r>
            <a:r>
              <a:rPr lang="en-US" dirty="0"/>
              <a:t> no </a:t>
            </a:r>
            <a:r>
              <a:rPr lang="en-US" dirty="0" err="1"/>
              <a:t>início</a:t>
            </a:r>
            <a:r>
              <a:rPr lang="en-US" dirty="0"/>
              <a:t>...) e </a:t>
            </a:r>
            <a:r>
              <a:rPr lang="en-US" dirty="0" err="1"/>
              <a:t>defina</a:t>
            </a:r>
            <a:r>
              <a:rPr lang="en-US" dirty="0"/>
              <a:t> 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projeto</a:t>
            </a:r>
            <a:endParaRPr lang="en-US" dirty="0"/>
          </a:p>
          <a:p>
            <a:pPr>
              <a:lnSpc>
                <a:spcPct val="100000"/>
              </a:lnSpc>
            </a:pPr>
            <a:endParaRPr lang="en-IE" dirty="0"/>
          </a:p>
        </p:txBody>
      </p:sp>
      <p:pic>
        <p:nvPicPr>
          <p:cNvPr id="14" name="Picture Placeholder 1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047BF220-71BF-45EE-BFC2-3B927054D42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167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CF9818-4769-4CFC-8469-A737E45E4DD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81399" y="1316401"/>
            <a:ext cx="8448675" cy="5369212"/>
          </a:xfrm>
        </p:spPr>
        <p:txBody>
          <a:bodyPr/>
          <a:lstStyle/>
          <a:p>
            <a:pPr marL="0" indent="0">
              <a:buNone/>
            </a:pPr>
            <a:endParaRPr lang="en-IE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sz="2300" dirty="0"/>
              <a:t>Woodford Youth Hall, </a:t>
            </a:r>
            <a:r>
              <a:rPr lang="en-IE" sz="2300" dirty="0" err="1"/>
              <a:t>outrora</a:t>
            </a:r>
            <a:r>
              <a:rPr lang="en-IE" sz="2300" dirty="0"/>
              <a:t> um </a:t>
            </a:r>
            <a:r>
              <a:rPr lang="en-IE" sz="2300" dirty="0" err="1"/>
              <a:t>próspero</a:t>
            </a:r>
            <a:r>
              <a:rPr lang="en-IE" sz="2300" dirty="0"/>
              <a:t> </a:t>
            </a:r>
            <a:r>
              <a:rPr lang="en-IE" sz="2300" dirty="0" err="1"/>
              <a:t>centro</a:t>
            </a:r>
            <a:r>
              <a:rPr lang="en-IE" sz="2300" dirty="0"/>
              <a:t> da </a:t>
            </a:r>
            <a:r>
              <a:rPr lang="en-IE" sz="2300" dirty="0" err="1"/>
              <a:t>juventude</a:t>
            </a:r>
            <a:r>
              <a:rPr lang="en-IE" sz="2300" dirty="0"/>
              <a:t>, </a:t>
            </a:r>
            <a:r>
              <a:rPr lang="en-IE" sz="2300" dirty="0" err="1"/>
              <a:t>enfrenta</a:t>
            </a:r>
            <a:r>
              <a:rPr lang="en-IE" sz="2300" dirty="0"/>
              <a:t> </a:t>
            </a:r>
            <a:r>
              <a:rPr lang="en-IE" sz="2300" dirty="0" err="1"/>
              <a:t>actividades</a:t>
            </a:r>
            <a:r>
              <a:rPr lang="en-IE" sz="2300" dirty="0"/>
              <a:t> </a:t>
            </a:r>
            <a:r>
              <a:rPr lang="en-IE" sz="2300" dirty="0" err="1"/>
              <a:t>limitadas</a:t>
            </a:r>
            <a:r>
              <a:rPr lang="en-IE" sz="2300" dirty="0"/>
              <a:t> e </a:t>
            </a:r>
            <a:r>
              <a:rPr lang="en-IE" sz="2300" dirty="0" err="1"/>
              <a:t>mesmo</a:t>
            </a:r>
            <a:r>
              <a:rPr lang="en-IE" sz="2300" dirty="0"/>
              <a:t> o </a:t>
            </a:r>
            <a:r>
              <a:rPr lang="en-IE" sz="2300" dirty="0" err="1"/>
              <a:t>encerramento</a:t>
            </a:r>
            <a:r>
              <a:rPr lang="en-IE" sz="2300" dirty="0"/>
              <a:t> </a:t>
            </a:r>
            <a:r>
              <a:rPr lang="en-IE" sz="2300" dirty="0" err="1"/>
              <a:t>devido</a:t>
            </a:r>
            <a:r>
              <a:rPr lang="en-IE" sz="2300" dirty="0"/>
              <a:t> a um </a:t>
            </a:r>
            <a:r>
              <a:rPr lang="en-IE" sz="2300" dirty="0" err="1"/>
              <a:t>telhado</a:t>
            </a:r>
            <a:r>
              <a:rPr lang="en-IE" sz="2300" dirty="0"/>
              <a:t> </a:t>
            </a:r>
            <a:r>
              <a:rPr lang="en-IE" sz="2300" dirty="0" err="1"/>
              <a:t>inseguro</a:t>
            </a:r>
            <a:r>
              <a:rPr lang="en-IE" sz="2300" dirty="0"/>
              <a:t> que </a:t>
            </a:r>
            <a:r>
              <a:rPr lang="en-IE" sz="2300" dirty="0" err="1"/>
              <a:t>necessita</a:t>
            </a:r>
            <a:r>
              <a:rPr lang="en-IE" sz="2300" dirty="0"/>
              <a:t> </a:t>
            </a:r>
            <a:r>
              <a:rPr lang="en-IE" sz="2300" dirty="0" err="1"/>
              <a:t>urgentemente</a:t>
            </a:r>
            <a:r>
              <a:rPr lang="en-IE" sz="2300" dirty="0"/>
              <a:t> de ser </a:t>
            </a:r>
            <a:r>
              <a:rPr lang="en-IE" sz="2300" dirty="0" err="1"/>
              <a:t>remodelado</a:t>
            </a:r>
            <a:r>
              <a:rPr lang="en-IE" sz="2300" dirty="0"/>
              <a:t>.  </a:t>
            </a:r>
          </a:p>
          <a:p>
            <a:pPr marL="0" indent="0">
              <a:buNone/>
            </a:pPr>
            <a:r>
              <a:rPr lang="en-IE" sz="2300" dirty="0"/>
              <a:t>Com um </a:t>
            </a:r>
            <a:r>
              <a:rPr lang="en-IE" sz="2300" dirty="0" err="1"/>
              <a:t>comité</a:t>
            </a:r>
            <a:r>
              <a:rPr lang="en-IE" sz="2300" dirty="0"/>
              <a:t> </a:t>
            </a:r>
            <a:r>
              <a:rPr lang="en-IE" sz="2300" dirty="0" err="1"/>
              <a:t>rejuvenescido</a:t>
            </a:r>
            <a:r>
              <a:rPr lang="en-IE" sz="2300" dirty="0"/>
              <a:t> (2018), </a:t>
            </a:r>
            <a:r>
              <a:rPr lang="en-IE" sz="2300" dirty="0" err="1"/>
              <a:t>os</a:t>
            </a:r>
            <a:r>
              <a:rPr lang="en-IE" sz="2300" dirty="0"/>
              <a:t> </a:t>
            </a:r>
            <a:r>
              <a:rPr lang="en-IE" sz="2300" dirty="0" err="1"/>
              <a:t>promotores</a:t>
            </a:r>
            <a:r>
              <a:rPr lang="en-IE" sz="2300" dirty="0"/>
              <a:t> </a:t>
            </a:r>
            <a:r>
              <a:rPr lang="en-IE" sz="2300" dirty="0" err="1"/>
              <a:t>desejavam</a:t>
            </a:r>
            <a:r>
              <a:rPr lang="en-IE" sz="2300" dirty="0"/>
              <a:t> </a:t>
            </a:r>
            <a:r>
              <a:rPr lang="en-IE" sz="2300" dirty="0" err="1"/>
              <a:t>concluir</a:t>
            </a:r>
            <a:r>
              <a:rPr lang="en-IE" sz="2300" dirty="0"/>
              <a:t> a </a:t>
            </a:r>
            <a:r>
              <a:rPr lang="en-IE" sz="2300" dirty="0" err="1"/>
              <a:t>remodelação</a:t>
            </a:r>
            <a:r>
              <a:rPr lang="en-IE" sz="2300" dirty="0"/>
              <a:t> do </a:t>
            </a:r>
            <a:r>
              <a:rPr lang="en-IE" sz="2300" dirty="0" err="1"/>
              <a:t>edifício</a:t>
            </a:r>
            <a:r>
              <a:rPr lang="en-IE" sz="2300" dirty="0"/>
              <a:t> para </a:t>
            </a:r>
            <a:r>
              <a:rPr lang="en-IE" sz="2300" dirty="0" err="1"/>
              <a:t>lançar</a:t>
            </a:r>
            <a:r>
              <a:rPr lang="en-IE" sz="2300" dirty="0"/>
              <a:t> um novo </a:t>
            </a:r>
            <a:r>
              <a:rPr lang="en-IE" sz="2300" dirty="0" err="1"/>
              <a:t>programa</a:t>
            </a:r>
            <a:r>
              <a:rPr lang="en-IE" sz="2300" dirty="0"/>
              <a:t> de </a:t>
            </a:r>
            <a:r>
              <a:rPr lang="en-IE" sz="2300" dirty="0" err="1"/>
              <a:t>atividades</a:t>
            </a:r>
            <a:r>
              <a:rPr lang="en-IE" sz="2300" dirty="0"/>
              <a:t> </a:t>
            </a:r>
            <a:r>
              <a:rPr lang="en-IE" sz="2300" dirty="0" err="1"/>
              <a:t>juvenis</a:t>
            </a:r>
            <a:r>
              <a:rPr lang="en-IE" sz="2300" dirty="0"/>
              <a:t> para a </a:t>
            </a:r>
            <a:r>
              <a:rPr lang="en-IE" sz="2300" dirty="0" err="1"/>
              <a:t>sua</a:t>
            </a:r>
            <a:r>
              <a:rPr lang="en-IE" sz="2300" dirty="0"/>
              <a:t> </a:t>
            </a:r>
            <a:r>
              <a:rPr lang="en-IE" sz="2300" dirty="0" err="1"/>
              <a:t>população</a:t>
            </a:r>
            <a:r>
              <a:rPr lang="en-IE" sz="2300" dirty="0"/>
              <a:t> </a:t>
            </a:r>
            <a:r>
              <a:rPr lang="en-IE" sz="2300" dirty="0" err="1"/>
              <a:t>em</a:t>
            </a:r>
            <a:r>
              <a:rPr lang="en-IE" sz="2300" dirty="0"/>
              <a:t> </a:t>
            </a:r>
            <a:r>
              <a:rPr lang="en-IE" sz="2300" dirty="0" err="1"/>
              <a:t>crescimento</a:t>
            </a:r>
            <a:r>
              <a:rPr lang="en-IE" sz="2300" dirty="0"/>
              <a:t>.  </a:t>
            </a:r>
          </a:p>
          <a:p>
            <a:pPr marL="0" indent="0">
              <a:buNone/>
            </a:pPr>
            <a:r>
              <a:rPr lang="en-IE" sz="2300" dirty="0"/>
              <a:t>Para </a:t>
            </a:r>
            <a:r>
              <a:rPr lang="en-IE" sz="2300" dirty="0" err="1"/>
              <a:t>além</a:t>
            </a:r>
            <a:r>
              <a:rPr lang="en-IE" sz="2300" dirty="0"/>
              <a:t> da </a:t>
            </a:r>
            <a:r>
              <a:rPr lang="en-IE" sz="2300" dirty="0" err="1"/>
              <a:t>reparação</a:t>
            </a:r>
            <a:r>
              <a:rPr lang="en-IE" sz="2300" dirty="0"/>
              <a:t> do </a:t>
            </a:r>
            <a:r>
              <a:rPr lang="en-IE" sz="2300" dirty="0" err="1"/>
              <a:t>telhado</a:t>
            </a:r>
            <a:r>
              <a:rPr lang="en-IE" sz="2300" dirty="0"/>
              <a:t> (</a:t>
            </a:r>
            <a:r>
              <a:rPr lang="en-IE" sz="2300" dirty="0" err="1"/>
              <a:t>remoção</a:t>
            </a:r>
            <a:r>
              <a:rPr lang="en-IE" sz="2300" dirty="0"/>
              <a:t>, </a:t>
            </a:r>
            <a:r>
              <a:rPr lang="en-IE" sz="2300" dirty="0" err="1"/>
              <a:t>eliminação</a:t>
            </a:r>
            <a:r>
              <a:rPr lang="en-IE" sz="2300" dirty="0"/>
              <a:t> e </a:t>
            </a:r>
            <a:r>
              <a:rPr lang="en-IE" sz="2300" dirty="0" err="1"/>
              <a:t>substituição</a:t>
            </a:r>
            <a:r>
              <a:rPr lang="en-IE" sz="2300" dirty="0"/>
              <a:t> de um </a:t>
            </a:r>
            <a:r>
              <a:rPr lang="en-IE" sz="2300" dirty="0" err="1"/>
              <a:t>telhado</a:t>
            </a:r>
            <a:r>
              <a:rPr lang="en-IE" sz="2300" dirty="0"/>
              <a:t> de </a:t>
            </a:r>
            <a:r>
              <a:rPr lang="en-IE" sz="2300" dirty="0" err="1"/>
              <a:t>amianto</a:t>
            </a:r>
            <a:r>
              <a:rPr lang="en-IE" sz="2300" dirty="0"/>
              <a:t> de </a:t>
            </a:r>
            <a:r>
              <a:rPr lang="en-IE" sz="2300" dirty="0" err="1"/>
              <a:t>pele</a:t>
            </a:r>
            <a:r>
              <a:rPr lang="en-IE" sz="2300" dirty="0"/>
              <a:t> </a:t>
            </a:r>
            <a:r>
              <a:rPr lang="en-IE" sz="2300" dirty="0" err="1"/>
              <a:t>dupla</a:t>
            </a:r>
            <a:r>
              <a:rPr lang="en-IE" sz="2300" dirty="0"/>
              <a:t>), </a:t>
            </a:r>
            <a:r>
              <a:rPr lang="en-IE" sz="2300" dirty="0" err="1"/>
              <a:t>esta</a:t>
            </a:r>
            <a:r>
              <a:rPr lang="en-IE" sz="2300" dirty="0"/>
              <a:t> </a:t>
            </a:r>
            <a:r>
              <a:rPr lang="en-IE" sz="2300" dirty="0" err="1"/>
              <a:t>remodelação</a:t>
            </a:r>
            <a:r>
              <a:rPr lang="en-IE" sz="2300" dirty="0"/>
              <a:t> </a:t>
            </a:r>
            <a:r>
              <a:rPr lang="en-IE" sz="2300" dirty="0" err="1"/>
              <a:t>assistirá</a:t>
            </a:r>
            <a:r>
              <a:rPr lang="en-IE" sz="2300" dirty="0"/>
              <a:t> </a:t>
            </a:r>
            <a:r>
              <a:rPr lang="en-IE" sz="2300" dirty="0" err="1"/>
              <a:t>à</a:t>
            </a:r>
            <a:r>
              <a:rPr lang="en-IE" sz="2300" dirty="0"/>
              <a:t> </a:t>
            </a:r>
            <a:r>
              <a:rPr lang="en-IE" sz="2300" dirty="0" err="1"/>
              <a:t>instalação</a:t>
            </a:r>
            <a:r>
              <a:rPr lang="en-IE" sz="2300" dirty="0"/>
              <a:t> de </a:t>
            </a:r>
            <a:r>
              <a:rPr lang="en-IE" sz="2300" dirty="0" err="1"/>
              <a:t>painéis</a:t>
            </a:r>
            <a:r>
              <a:rPr lang="en-IE" sz="2300" dirty="0"/>
              <a:t> </a:t>
            </a:r>
            <a:r>
              <a:rPr lang="en-IE" sz="2300" dirty="0" err="1"/>
              <a:t>acústicos</a:t>
            </a:r>
            <a:r>
              <a:rPr lang="en-IE" sz="2300" dirty="0"/>
              <a:t> (para </a:t>
            </a:r>
            <a:r>
              <a:rPr lang="en-IE" sz="2300" dirty="0" err="1"/>
              <a:t>aumentar</a:t>
            </a:r>
            <a:r>
              <a:rPr lang="en-IE" sz="2300" dirty="0"/>
              <a:t> o </a:t>
            </a:r>
            <a:r>
              <a:rPr lang="en-IE" sz="2300" dirty="0" err="1"/>
              <a:t>uso</a:t>
            </a:r>
            <a:r>
              <a:rPr lang="en-IE" sz="2300" dirty="0"/>
              <a:t> de </a:t>
            </a:r>
            <a:r>
              <a:rPr lang="en-IE" sz="2300" dirty="0" err="1"/>
              <a:t>música</a:t>
            </a:r>
            <a:r>
              <a:rPr lang="en-IE" sz="2300" dirty="0"/>
              <a:t> e </a:t>
            </a:r>
            <a:r>
              <a:rPr lang="en-IE" sz="2300" dirty="0" err="1"/>
              <a:t>dança</a:t>
            </a:r>
            <a:r>
              <a:rPr lang="en-IE" sz="2300" dirty="0"/>
              <a:t> no </a:t>
            </a:r>
            <a:r>
              <a:rPr lang="en-IE" sz="2300" dirty="0" err="1"/>
              <a:t>salão</a:t>
            </a:r>
            <a:r>
              <a:rPr lang="en-IE" sz="2300" dirty="0"/>
              <a:t>) e </a:t>
            </a:r>
            <a:r>
              <a:rPr lang="en-IE" sz="2300" dirty="0" err="1"/>
              <a:t>à</a:t>
            </a:r>
            <a:r>
              <a:rPr lang="en-IE" sz="2300" dirty="0"/>
              <a:t> </a:t>
            </a:r>
            <a:r>
              <a:rPr lang="en-IE" sz="2300" dirty="0" err="1"/>
              <a:t>compra</a:t>
            </a:r>
            <a:r>
              <a:rPr lang="en-IE" sz="2300" dirty="0"/>
              <a:t> de </a:t>
            </a:r>
            <a:r>
              <a:rPr lang="en-IE" sz="2300" dirty="0" err="1"/>
              <a:t>equipamento</a:t>
            </a:r>
            <a:r>
              <a:rPr lang="en-IE" sz="2300" dirty="0"/>
              <a:t> de </a:t>
            </a:r>
            <a:r>
              <a:rPr lang="en-IE" sz="2300" dirty="0" err="1"/>
              <a:t>jogo</a:t>
            </a:r>
            <a:r>
              <a:rPr lang="en-IE" sz="2300" dirty="0"/>
              <a:t> sensorial especial que </a:t>
            </a:r>
            <a:r>
              <a:rPr lang="en-IE" sz="2300" dirty="0" err="1"/>
              <a:t>será</a:t>
            </a:r>
            <a:r>
              <a:rPr lang="en-IE" sz="2300" dirty="0"/>
              <a:t> </a:t>
            </a:r>
            <a:r>
              <a:rPr lang="en-IE" sz="2300" dirty="0" err="1"/>
              <a:t>utilizado</a:t>
            </a:r>
            <a:r>
              <a:rPr lang="en-IE" sz="2300" dirty="0"/>
              <a:t> </a:t>
            </a:r>
            <a:r>
              <a:rPr lang="en-IE" sz="2300" dirty="0" err="1"/>
              <a:t>pelos</a:t>
            </a:r>
            <a:r>
              <a:rPr lang="en-IE" sz="2300" dirty="0"/>
              <a:t> </a:t>
            </a:r>
            <a:r>
              <a:rPr lang="en-IE" sz="2300" dirty="0" err="1"/>
              <a:t>muito</a:t>
            </a:r>
            <a:r>
              <a:rPr lang="en-IE" sz="2300" dirty="0"/>
              <a:t> </a:t>
            </a:r>
            <a:r>
              <a:rPr lang="en-IE" sz="2300" dirty="0" err="1"/>
              <a:t>ativos</a:t>
            </a:r>
            <a:r>
              <a:rPr lang="en-IE" sz="2300" dirty="0"/>
              <a:t> Woodford Parent e Toddler Group que se </a:t>
            </a:r>
            <a:r>
              <a:rPr lang="en-IE" sz="2300" dirty="0" err="1"/>
              <a:t>reúnem</a:t>
            </a:r>
            <a:r>
              <a:rPr lang="en-IE" sz="2300" dirty="0"/>
              <a:t> </a:t>
            </a:r>
            <a:r>
              <a:rPr lang="en-IE" sz="2300" dirty="0" err="1"/>
              <a:t>semanalmente</a:t>
            </a:r>
            <a:r>
              <a:rPr lang="en-IE" sz="2300" dirty="0"/>
              <a:t> no </a:t>
            </a:r>
            <a:r>
              <a:rPr lang="en-IE" sz="2300" dirty="0" err="1"/>
              <a:t>salão</a:t>
            </a:r>
            <a:r>
              <a:rPr lang="en-IE" sz="2300" dirty="0"/>
              <a:t>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BE07F0-0A8C-4C62-8E7F-9078649E64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33340" y="66675"/>
            <a:ext cx="9439559" cy="101790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IE" dirty="0">
                <a:solidFill>
                  <a:schemeClr val="bg1"/>
                </a:solidFill>
                <a:highlight>
                  <a:srgbClr val="68BBAF"/>
                </a:highlight>
              </a:rPr>
              <a:t> </a:t>
            </a:r>
            <a:r>
              <a:rPr lang="en-IE" dirty="0" err="1">
                <a:solidFill>
                  <a:schemeClr val="bg1"/>
                </a:solidFill>
                <a:highlight>
                  <a:srgbClr val="68BBAF"/>
                </a:highlight>
              </a:rPr>
              <a:t>Dica</a:t>
            </a:r>
            <a:r>
              <a:rPr lang="en-IE" dirty="0">
                <a:solidFill>
                  <a:schemeClr val="bg1"/>
                </a:solidFill>
                <a:highlight>
                  <a:srgbClr val="68BBAF"/>
                </a:highlight>
              </a:rPr>
              <a:t> 1: EXEMPLO </a:t>
            </a:r>
            <a:r>
              <a:rPr lang="en-IE" dirty="0">
                <a:solidFill>
                  <a:schemeClr val="bg1"/>
                </a:solidFill>
              </a:rPr>
              <a:t>  </a:t>
            </a:r>
            <a:r>
              <a:rPr lang="en-US" dirty="0" err="1"/>
              <a:t>Esqueça</a:t>
            </a:r>
            <a:r>
              <a:rPr lang="en-US" dirty="0"/>
              <a:t> o </a:t>
            </a:r>
            <a:r>
              <a:rPr lang="en-US" dirty="0" err="1"/>
              <a:t>dinheiro</a:t>
            </a:r>
            <a:r>
              <a:rPr lang="en-US" dirty="0"/>
              <a:t>! (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menos</a:t>
            </a:r>
            <a:r>
              <a:rPr lang="en-US" dirty="0"/>
              <a:t> no </a:t>
            </a:r>
            <a:r>
              <a:rPr lang="en-US" dirty="0" err="1"/>
              <a:t>início</a:t>
            </a:r>
            <a:r>
              <a:rPr lang="en-US" dirty="0"/>
              <a:t>...) e </a:t>
            </a:r>
            <a:r>
              <a:rPr lang="en-US" dirty="0" err="1"/>
              <a:t>defina</a:t>
            </a:r>
            <a:r>
              <a:rPr lang="en-US" dirty="0"/>
              <a:t> 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projeto</a:t>
            </a:r>
            <a:endParaRPr lang="en-IE" dirty="0"/>
          </a:p>
        </p:txBody>
      </p:sp>
      <p:pic>
        <p:nvPicPr>
          <p:cNvPr id="7" name="Picture 6" descr="A picture containing car, parked, building, front&#10;&#10;Description automatically generated">
            <a:extLst>
              <a:ext uri="{FF2B5EF4-FFF2-40B4-BE49-F238E27FC236}">
                <a16:creationId xmlns:a16="http://schemas.microsoft.com/office/drawing/2014/main" id="{7071E26A-934A-4922-BBA6-83D6B9E40B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0" y="2175853"/>
            <a:ext cx="3609256" cy="38721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79EA29-DBF0-437E-B69B-2441C60E68AD}"/>
              </a:ext>
            </a:extLst>
          </p:cNvPr>
          <p:cNvSpPr txBox="1"/>
          <p:nvPr/>
        </p:nvSpPr>
        <p:spPr>
          <a:xfrm>
            <a:off x="2212974" y="1316401"/>
            <a:ext cx="9817099" cy="701731"/>
          </a:xfrm>
          <a:prstGeom prst="rect">
            <a:avLst/>
          </a:prstGeom>
          <a:solidFill>
            <a:srgbClr val="BA0A94"/>
          </a:solidFill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68BBAF"/>
              </a:buClr>
              <a:defRPr/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EXEMPLO - WOODFORD YOUTH HALL, CO. GALWAY: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formulário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candidatura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o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problema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 a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solução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apresentados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forma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muito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clara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desde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início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130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6F3E7C-4CA6-42F7-A1FB-7293AAC6FB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86466" y="1886979"/>
            <a:ext cx="6391233" cy="4783644"/>
          </a:xfrm>
        </p:spPr>
        <p:txBody>
          <a:bodyPr/>
          <a:lstStyle/>
          <a:p>
            <a:pPr>
              <a:defRPr/>
            </a:pPr>
            <a:r>
              <a:rPr lang="en-IE" dirty="0" err="1"/>
              <a:t>É</a:t>
            </a:r>
            <a:r>
              <a:rPr lang="en-IE" dirty="0"/>
              <a:t> </a:t>
            </a:r>
            <a:r>
              <a:rPr lang="en-IE" sz="2300" dirty="0"/>
              <a:t>fundamental que </a:t>
            </a:r>
            <a:r>
              <a:rPr lang="en-IE" sz="2300" dirty="0" err="1"/>
              <a:t>aborde</a:t>
            </a:r>
            <a:r>
              <a:rPr lang="en-IE" sz="2300" dirty="0"/>
              <a:t> </a:t>
            </a:r>
            <a:r>
              <a:rPr lang="en-IE" sz="2300" dirty="0" err="1"/>
              <a:t>como</a:t>
            </a:r>
            <a:r>
              <a:rPr lang="en-IE" sz="2300" dirty="0"/>
              <a:t> </a:t>
            </a:r>
            <a:r>
              <a:rPr lang="en-IE" sz="2300" dirty="0" err="1"/>
              <a:t>é</a:t>
            </a:r>
            <a:r>
              <a:rPr lang="en-IE" sz="2300" dirty="0"/>
              <a:t> que o </a:t>
            </a:r>
            <a:r>
              <a:rPr lang="en-IE" sz="2300" dirty="0" err="1"/>
              <a:t>seu</a:t>
            </a:r>
            <a:r>
              <a:rPr lang="en-IE" sz="2300" dirty="0"/>
              <a:t> </a:t>
            </a:r>
            <a:r>
              <a:rPr lang="en-IE" sz="2300" dirty="0" err="1"/>
              <a:t>projeto</a:t>
            </a:r>
            <a:r>
              <a:rPr lang="en-IE" sz="2300" dirty="0"/>
              <a:t> </a:t>
            </a:r>
            <a:r>
              <a:rPr lang="en-IE" sz="2300" dirty="0" err="1"/>
              <a:t>cumpre</a:t>
            </a:r>
            <a:r>
              <a:rPr lang="en-IE" sz="2300" dirty="0"/>
              <a:t> </a:t>
            </a:r>
            <a:r>
              <a:rPr lang="en-IE" sz="2300" dirty="0" err="1"/>
              <a:t>os</a:t>
            </a:r>
            <a:r>
              <a:rPr lang="en-IE" sz="2300" dirty="0"/>
              <a:t> </a:t>
            </a:r>
            <a:r>
              <a:rPr lang="en-IE" sz="2300" dirty="0" err="1"/>
              <a:t>objetivos</a:t>
            </a:r>
            <a:r>
              <a:rPr lang="en-IE" sz="2300" dirty="0"/>
              <a:t> do </a:t>
            </a:r>
            <a:r>
              <a:rPr lang="en-IE" sz="2300" dirty="0" err="1"/>
              <a:t>financiador</a:t>
            </a:r>
            <a:r>
              <a:rPr lang="en-IE" sz="2300" dirty="0"/>
              <a:t>. </a:t>
            </a:r>
            <a:r>
              <a:rPr lang="en-IE" sz="2300" dirty="0" err="1"/>
              <a:t>Relacione</a:t>
            </a:r>
            <a:r>
              <a:rPr lang="en-IE" sz="2300" dirty="0"/>
              <a:t> o </a:t>
            </a:r>
            <a:r>
              <a:rPr lang="en-IE" sz="2300" dirty="0" err="1"/>
              <a:t>seu</a:t>
            </a:r>
            <a:r>
              <a:rPr lang="en-IE" sz="2300" dirty="0"/>
              <a:t> </a:t>
            </a:r>
            <a:r>
              <a:rPr lang="en-IE" sz="2300" dirty="0" err="1"/>
              <a:t>projeto</a:t>
            </a:r>
            <a:r>
              <a:rPr lang="en-IE" sz="2300" dirty="0"/>
              <a:t> com </a:t>
            </a:r>
            <a:r>
              <a:rPr lang="en-IE" sz="2300" dirty="0" err="1"/>
              <a:t>os</a:t>
            </a:r>
            <a:r>
              <a:rPr lang="en-IE" sz="2300" dirty="0"/>
              <a:t> </a:t>
            </a:r>
            <a:r>
              <a:rPr lang="en-IE" sz="2300" dirty="0" err="1"/>
              <a:t>critérios-chave</a:t>
            </a:r>
            <a:r>
              <a:rPr lang="en-IE" sz="2300" dirty="0"/>
              <a:t> do </a:t>
            </a:r>
            <a:r>
              <a:rPr lang="en-IE" sz="2300" dirty="0" err="1"/>
              <a:t>financiador</a:t>
            </a:r>
            <a:r>
              <a:rPr lang="en-IE" sz="2300" dirty="0"/>
              <a:t> e </a:t>
            </a:r>
            <a:r>
              <a:rPr lang="en-IE" sz="2300" dirty="0" err="1"/>
              <a:t>demonstre</a:t>
            </a:r>
            <a:r>
              <a:rPr lang="en-IE" sz="2300" dirty="0"/>
              <a:t> </a:t>
            </a:r>
            <a:r>
              <a:rPr lang="en-IE" sz="2300" dirty="0" err="1"/>
              <a:t>como</a:t>
            </a:r>
            <a:r>
              <a:rPr lang="en-IE" sz="2300" dirty="0"/>
              <a:t> o </a:t>
            </a:r>
            <a:r>
              <a:rPr lang="en-IE" sz="2300" dirty="0" err="1"/>
              <a:t>seu</a:t>
            </a:r>
            <a:r>
              <a:rPr lang="en-IE" sz="2300" dirty="0"/>
              <a:t> </a:t>
            </a:r>
            <a:r>
              <a:rPr lang="en-IE" sz="2300" dirty="0" err="1"/>
              <a:t>projeto</a:t>
            </a:r>
            <a:r>
              <a:rPr lang="en-IE" sz="2300" dirty="0"/>
              <a:t> </a:t>
            </a:r>
            <a:r>
              <a:rPr lang="en-IE" sz="2300" dirty="0" err="1"/>
              <a:t>promove</a:t>
            </a:r>
            <a:r>
              <a:rPr lang="en-IE" sz="2300" dirty="0"/>
              <a:t> as </a:t>
            </a:r>
            <a:r>
              <a:rPr lang="en-IE" sz="2300" dirty="0" err="1"/>
              <a:t>metas</a:t>
            </a:r>
            <a:r>
              <a:rPr lang="en-IE" sz="2300" dirty="0"/>
              <a:t> e </a:t>
            </a:r>
            <a:r>
              <a:rPr lang="en-IE" sz="2300" dirty="0" err="1"/>
              <a:t>objetivos</a:t>
            </a:r>
            <a:r>
              <a:rPr lang="en-IE" sz="2300" dirty="0"/>
              <a:t> </a:t>
            </a:r>
            <a:r>
              <a:rPr lang="en-IE" sz="2300" dirty="0" err="1"/>
              <a:t>propostos</a:t>
            </a:r>
            <a:r>
              <a:rPr lang="en-IE" sz="2300" dirty="0"/>
              <a:t>. </a:t>
            </a:r>
            <a:r>
              <a:rPr lang="en-IE" sz="2300" dirty="0" err="1"/>
              <a:t>Isto</a:t>
            </a:r>
            <a:r>
              <a:rPr lang="en-IE" sz="2300" dirty="0"/>
              <a:t> </a:t>
            </a:r>
            <a:r>
              <a:rPr lang="en-IE" sz="2300" dirty="0" err="1"/>
              <a:t>significa</a:t>
            </a:r>
            <a:r>
              <a:rPr lang="en-IE" sz="2300" dirty="0"/>
              <a:t> que </a:t>
            </a:r>
            <a:r>
              <a:rPr lang="en-IE" sz="2300" dirty="0" err="1"/>
              <a:t>precisa</a:t>
            </a:r>
            <a:r>
              <a:rPr lang="en-IE" sz="2300" dirty="0"/>
              <a:t> de </a:t>
            </a:r>
            <a:r>
              <a:rPr lang="en-IE" sz="2300" dirty="0" err="1"/>
              <a:t>investigar</a:t>
            </a:r>
            <a:r>
              <a:rPr lang="en-IE" sz="2300" dirty="0"/>
              <a:t> </a:t>
            </a:r>
            <a:r>
              <a:rPr lang="en-IE" sz="2300" dirty="0" err="1"/>
              <a:t>minuciosamente</a:t>
            </a:r>
            <a:r>
              <a:rPr lang="en-IE" sz="2300" dirty="0"/>
              <a:t> </a:t>
            </a:r>
            <a:r>
              <a:rPr lang="en-IE" sz="2300" dirty="0" err="1"/>
              <a:t>os</a:t>
            </a:r>
            <a:r>
              <a:rPr lang="en-IE" sz="2300" dirty="0"/>
              <a:t> </a:t>
            </a:r>
            <a:r>
              <a:rPr lang="en-IE" sz="2300" dirty="0" err="1"/>
              <a:t>objetivos</a:t>
            </a:r>
            <a:r>
              <a:rPr lang="en-IE" sz="2300" dirty="0"/>
              <a:t> do </a:t>
            </a:r>
            <a:r>
              <a:rPr lang="en-IE" sz="2300" dirty="0" err="1"/>
              <a:t>seu</a:t>
            </a:r>
            <a:r>
              <a:rPr lang="en-IE" sz="2300" dirty="0"/>
              <a:t> </a:t>
            </a:r>
            <a:r>
              <a:rPr lang="en-IE" sz="2300" dirty="0" err="1"/>
              <a:t>projeto</a:t>
            </a:r>
            <a:r>
              <a:rPr lang="en-IE" sz="2300" dirty="0"/>
              <a:t>. </a:t>
            </a:r>
            <a:r>
              <a:rPr lang="en-IE" sz="2300" dirty="0" err="1"/>
              <a:t>Porquê</a:t>
            </a:r>
            <a:r>
              <a:rPr lang="en-IE" sz="2300" dirty="0"/>
              <a:t>? Como </a:t>
            </a:r>
            <a:r>
              <a:rPr lang="en-IE" sz="2300" dirty="0" err="1"/>
              <a:t>mencionámos</a:t>
            </a:r>
            <a:r>
              <a:rPr lang="en-IE" sz="2300" dirty="0"/>
              <a:t> </a:t>
            </a:r>
            <a:r>
              <a:rPr lang="en-IE" sz="2300" dirty="0" err="1"/>
              <a:t>na</a:t>
            </a:r>
            <a:r>
              <a:rPr lang="en-IE" sz="2300" dirty="0"/>
              <a:t> </a:t>
            </a:r>
            <a:r>
              <a:rPr lang="en-IE" sz="2300" dirty="0" err="1"/>
              <a:t>introdução</a:t>
            </a:r>
            <a:r>
              <a:rPr lang="en-IE" sz="2300" dirty="0"/>
              <a:t>, </a:t>
            </a:r>
            <a:r>
              <a:rPr lang="en-IE" sz="2300" dirty="0" err="1"/>
              <a:t>até</a:t>
            </a:r>
            <a:r>
              <a:rPr lang="en-IE" sz="2300" dirty="0"/>
              <a:t> 50% das </a:t>
            </a:r>
            <a:r>
              <a:rPr lang="en-IE" sz="2300" dirty="0" err="1"/>
              <a:t>candidaturas</a:t>
            </a:r>
            <a:r>
              <a:rPr lang="en-IE" sz="2300" dirty="0"/>
              <a:t> </a:t>
            </a:r>
            <a:r>
              <a:rPr lang="en-IE" sz="2300" dirty="0" err="1"/>
              <a:t>recebidas</a:t>
            </a:r>
            <a:r>
              <a:rPr lang="en-IE" sz="2300" dirty="0"/>
              <a:t> </a:t>
            </a:r>
            <a:r>
              <a:rPr lang="en-IE" sz="2300" dirty="0" err="1"/>
              <a:t>pelos</a:t>
            </a:r>
            <a:r>
              <a:rPr lang="en-IE" sz="2300" dirty="0"/>
              <a:t> </a:t>
            </a:r>
            <a:r>
              <a:rPr lang="en-IE" sz="2300" dirty="0" err="1"/>
              <a:t>financiadores</a:t>
            </a:r>
            <a:r>
              <a:rPr lang="en-IE" sz="2300" dirty="0"/>
              <a:t> </a:t>
            </a:r>
            <a:r>
              <a:rPr lang="en-IE" sz="2300" dirty="0" err="1"/>
              <a:t>não</a:t>
            </a:r>
            <a:r>
              <a:rPr lang="en-IE" sz="2300" dirty="0"/>
              <a:t> </a:t>
            </a:r>
            <a:r>
              <a:rPr lang="en-IE" sz="2300" dirty="0" err="1"/>
              <a:t>preenchem</a:t>
            </a:r>
            <a:r>
              <a:rPr lang="en-IE" sz="2300" dirty="0"/>
              <a:t> </a:t>
            </a:r>
            <a:r>
              <a:rPr lang="en-IE" sz="2300" dirty="0" err="1"/>
              <a:t>os</a:t>
            </a:r>
            <a:r>
              <a:rPr lang="en-IE" sz="2300" dirty="0"/>
              <a:t> </a:t>
            </a:r>
            <a:r>
              <a:rPr lang="en-IE" sz="2300" dirty="0" err="1"/>
              <a:t>seus</a:t>
            </a:r>
            <a:r>
              <a:rPr lang="en-IE" sz="2300" dirty="0"/>
              <a:t> </a:t>
            </a:r>
            <a:r>
              <a:rPr lang="en-IE" sz="2300" dirty="0" err="1"/>
              <a:t>critérios</a:t>
            </a:r>
            <a:r>
              <a:rPr lang="en-IE" sz="2300" dirty="0"/>
              <a:t> </a:t>
            </a:r>
            <a:r>
              <a:rPr lang="en-IE" sz="2300" dirty="0" err="1"/>
              <a:t>publicados</a:t>
            </a:r>
            <a:r>
              <a:rPr lang="en-IE" sz="2300" dirty="0"/>
              <a:t>.</a:t>
            </a:r>
          </a:p>
          <a:p>
            <a:pPr>
              <a:defRPr/>
            </a:pPr>
            <a:r>
              <a:rPr lang="en-IE" sz="2300" dirty="0"/>
              <a:t>Como </a:t>
            </a:r>
            <a:r>
              <a:rPr lang="en-IE" sz="2300" dirty="0" err="1"/>
              <a:t>mínimo</a:t>
            </a:r>
            <a:r>
              <a:rPr lang="en-IE" sz="2300" dirty="0"/>
              <a:t> </a:t>
            </a:r>
            <a:r>
              <a:rPr lang="en-IE" sz="2300" dirty="0" err="1"/>
              <a:t>básico</a:t>
            </a:r>
            <a:r>
              <a:rPr lang="en-IE" sz="2300" dirty="0"/>
              <a:t>, </a:t>
            </a:r>
            <a:r>
              <a:rPr lang="en-IE" sz="2300" dirty="0" err="1"/>
              <a:t>deverá</a:t>
            </a:r>
            <a:r>
              <a:rPr lang="en-IE" sz="2300" dirty="0"/>
              <a:t> </a:t>
            </a:r>
            <a:r>
              <a:rPr lang="en-IE" sz="2300" dirty="0" err="1"/>
              <a:t>ler</a:t>
            </a:r>
            <a:r>
              <a:rPr lang="en-IE" sz="2300" dirty="0"/>
              <a:t> as </a:t>
            </a:r>
            <a:r>
              <a:rPr lang="en-IE" sz="2300" dirty="0" err="1"/>
              <a:t>directrizes</a:t>
            </a:r>
            <a:r>
              <a:rPr lang="en-IE" sz="2300" dirty="0"/>
              <a:t> </a:t>
            </a:r>
            <a:r>
              <a:rPr lang="en-IE" sz="2300" dirty="0" err="1"/>
              <a:t>publicadas</a:t>
            </a:r>
            <a:r>
              <a:rPr lang="en-IE" sz="2300" dirty="0"/>
              <a:t> </a:t>
            </a:r>
            <a:r>
              <a:rPr lang="en-IE" sz="2300" dirty="0" err="1"/>
              <a:t>pelo</a:t>
            </a:r>
            <a:r>
              <a:rPr lang="en-IE" sz="2300" dirty="0"/>
              <a:t> </a:t>
            </a:r>
            <a:r>
              <a:rPr lang="en-IE" sz="2300" dirty="0" err="1"/>
              <a:t>financiador</a:t>
            </a:r>
            <a:r>
              <a:rPr lang="en-IE" sz="2300" dirty="0"/>
              <a:t>. </a:t>
            </a:r>
            <a:r>
              <a:rPr lang="en-IE" sz="2300" dirty="0" err="1"/>
              <a:t>Considere</a:t>
            </a:r>
            <a:r>
              <a:rPr lang="en-IE" sz="2300" dirty="0"/>
              <a:t> a </a:t>
            </a:r>
            <a:r>
              <a:rPr lang="en-IE" sz="2300" dirty="0" err="1"/>
              <a:t>motivação</a:t>
            </a:r>
            <a:r>
              <a:rPr lang="en-IE" sz="2300" dirty="0"/>
              <a:t> do </a:t>
            </a:r>
            <a:r>
              <a:rPr lang="en-IE" sz="2300" dirty="0" err="1"/>
              <a:t>financiador</a:t>
            </a:r>
            <a:r>
              <a:rPr lang="en-IE" sz="2300" dirty="0"/>
              <a:t>, o </a:t>
            </a:r>
            <a:r>
              <a:rPr lang="en-IE" sz="2300" dirty="0" err="1"/>
              <a:t>formato</a:t>
            </a:r>
            <a:r>
              <a:rPr lang="en-IE" sz="2300" dirty="0"/>
              <a:t> da </a:t>
            </a:r>
            <a:r>
              <a:rPr lang="en-IE" sz="2300" dirty="0" err="1"/>
              <a:t>candidatura</a:t>
            </a:r>
            <a:r>
              <a:rPr lang="en-IE" sz="2300" dirty="0"/>
              <a:t>, o </a:t>
            </a:r>
            <a:r>
              <a:rPr lang="en-IE" sz="2300" dirty="0" err="1"/>
              <a:t>nível</a:t>
            </a:r>
            <a:r>
              <a:rPr lang="en-IE" sz="2300" dirty="0"/>
              <a:t> de </a:t>
            </a:r>
            <a:r>
              <a:rPr lang="en-IE" sz="2300" dirty="0" err="1"/>
              <a:t>financiamento</a:t>
            </a:r>
            <a:r>
              <a:rPr lang="en-IE" sz="2300" dirty="0"/>
              <a:t>, </a:t>
            </a:r>
            <a:r>
              <a:rPr lang="en-IE" sz="2300" dirty="0" err="1"/>
              <a:t>os</a:t>
            </a:r>
            <a:r>
              <a:rPr lang="en-IE" sz="2300" dirty="0"/>
              <a:t> </a:t>
            </a:r>
            <a:r>
              <a:rPr lang="en-IE" sz="2300" dirty="0" err="1"/>
              <a:t>prazos</a:t>
            </a:r>
            <a:r>
              <a:rPr lang="en-IE" sz="2300" dirty="0"/>
              <a:t> de </a:t>
            </a:r>
            <a:r>
              <a:rPr lang="en-IE" sz="2300" dirty="0" err="1"/>
              <a:t>apresentação</a:t>
            </a:r>
            <a:r>
              <a:rPr lang="en-IE" sz="2300" dirty="0"/>
              <a:t>, a </a:t>
            </a:r>
            <a:r>
              <a:rPr lang="en-IE" sz="2300" dirty="0" err="1"/>
              <a:t>elegibilidade</a:t>
            </a:r>
            <a:r>
              <a:rPr lang="en-IE" sz="2300" dirty="0"/>
              <a:t> e o </a:t>
            </a:r>
            <a:r>
              <a:rPr lang="en-IE" sz="2300" dirty="0" err="1"/>
              <a:t>processo</a:t>
            </a:r>
            <a:r>
              <a:rPr lang="en-IE" sz="2300" dirty="0"/>
              <a:t> de </a:t>
            </a:r>
            <a:r>
              <a:rPr lang="en-IE" sz="2300" dirty="0" err="1"/>
              <a:t>tomada</a:t>
            </a:r>
            <a:r>
              <a:rPr lang="en-IE" sz="2300" dirty="0"/>
              <a:t> de </a:t>
            </a:r>
            <a:r>
              <a:rPr lang="en-IE" sz="2300" dirty="0" err="1"/>
              <a:t>decisão</a:t>
            </a:r>
            <a:r>
              <a:rPr lang="en-IE" sz="2300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FD44A-2272-4F33-8693-3BD5D1C440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57775" y="371475"/>
            <a:ext cx="6643688" cy="1253566"/>
          </a:xfrm>
        </p:spPr>
        <p:txBody>
          <a:bodyPr>
            <a:normAutofit fontScale="92500" lnSpcReduction="20000"/>
          </a:bodyPr>
          <a:lstStyle/>
          <a:p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en-IE" dirty="0" err="1">
                <a:solidFill>
                  <a:schemeClr val="bg1"/>
                </a:solidFill>
                <a:highlight>
                  <a:srgbClr val="7F4182"/>
                </a:highlight>
              </a:rPr>
              <a:t>Dica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2: 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/>
              <a:t>Demonstre</a:t>
            </a:r>
            <a:r>
              <a:rPr lang="en-IE" dirty="0"/>
              <a:t> </a:t>
            </a:r>
            <a:r>
              <a:rPr lang="en-IE" dirty="0" err="1"/>
              <a:t>como</a:t>
            </a:r>
            <a:r>
              <a:rPr lang="en-IE" dirty="0"/>
              <a:t> o </a:t>
            </a:r>
            <a:r>
              <a:rPr lang="en-IE" dirty="0" err="1"/>
              <a:t>projeto</a:t>
            </a:r>
            <a:r>
              <a:rPr lang="en-IE" dirty="0"/>
              <a:t> se </a:t>
            </a:r>
            <a:r>
              <a:rPr lang="en-IE" dirty="0" err="1"/>
              <a:t>alinha</a:t>
            </a:r>
            <a:r>
              <a:rPr lang="en-IE" dirty="0"/>
              <a:t> com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objetivos</a:t>
            </a:r>
            <a:r>
              <a:rPr lang="en-IE" dirty="0"/>
              <a:t> dos </a:t>
            </a:r>
            <a:r>
              <a:rPr lang="en-IE" dirty="0" err="1"/>
              <a:t>financiadores</a:t>
            </a:r>
            <a:endParaRPr lang="en-IE" dirty="0"/>
          </a:p>
        </p:txBody>
      </p:sp>
      <p:pic>
        <p:nvPicPr>
          <p:cNvPr id="12" name="Picture Placeholder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E8BA169-6390-4B0D-A13B-220539DF518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160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CF9818-4769-4CFC-8469-A737E45E4DD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42413" y="808400"/>
            <a:ext cx="8249588" cy="5757291"/>
          </a:xfrm>
        </p:spPr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/>
              <a:t>A </a:t>
            </a:r>
            <a:r>
              <a:rPr lang="en-IE" dirty="0" err="1"/>
              <a:t>vila</a:t>
            </a:r>
            <a:r>
              <a:rPr lang="en-IE" dirty="0"/>
              <a:t> de Woodford </a:t>
            </a:r>
            <a:r>
              <a:rPr lang="en-IE" dirty="0" err="1"/>
              <a:t>sofreu</a:t>
            </a:r>
            <a:r>
              <a:rPr lang="en-IE" dirty="0"/>
              <a:t> um </a:t>
            </a:r>
            <a:r>
              <a:rPr lang="en-IE" dirty="0" err="1"/>
              <a:t>rejuvenescimento</a:t>
            </a:r>
            <a:r>
              <a:rPr lang="en-IE" dirty="0"/>
              <a:t> </a:t>
            </a:r>
            <a:r>
              <a:rPr lang="en-IE" dirty="0" err="1"/>
              <a:t>comunitário</a:t>
            </a:r>
            <a:r>
              <a:rPr lang="en-IE" dirty="0"/>
              <a:t> </a:t>
            </a:r>
            <a:r>
              <a:rPr lang="en-IE" dirty="0" err="1"/>
              <a:t>liderado</a:t>
            </a:r>
            <a:r>
              <a:rPr lang="en-IE" dirty="0"/>
              <a:t> </a:t>
            </a:r>
            <a:r>
              <a:rPr lang="en-IE" dirty="0" err="1"/>
              <a:t>pelo</a:t>
            </a:r>
            <a:r>
              <a:rPr lang="en-IE" dirty="0"/>
              <a:t> Town and Village Renewal Programme, com </a:t>
            </a:r>
            <a:r>
              <a:rPr lang="en-IE" dirty="0" err="1"/>
              <a:t>aperfeiçoamentos</a:t>
            </a:r>
            <a:r>
              <a:rPr lang="en-IE" dirty="0"/>
              <a:t> </a:t>
            </a:r>
            <a:r>
              <a:rPr lang="en-IE" dirty="0" err="1"/>
              <a:t>físicos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paisagem</a:t>
            </a:r>
            <a:r>
              <a:rPr lang="en-IE" dirty="0"/>
              <a:t> da </a:t>
            </a:r>
            <a:r>
              <a:rPr lang="en-IE" dirty="0" err="1"/>
              <a:t>rua</a:t>
            </a:r>
            <a:r>
              <a:rPr lang="en-IE" dirty="0"/>
              <a:t> e no </a:t>
            </a:r>
            <a:r>
              <a:rPr lang="en-IE" dirty="0" err="1"/>
              <a:t>ambiente</a:t>
            </a:r>
            <a:r>
              <a:rPr lang="en-IE" dirty="0"/>
              <a:t>. No Youth Hall </a:t>
            </a:r>
            <a:r>
              <a:rPr lang="en-IE" dirty="0" err="1"/>
              <a:t>existe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área</a:t>
            </a:r>
            <a:r>
              <a:rPr lang="en-IE" dirty="0"/>
              <a:t> de </a:t>
            </a:r>
            <a:r>
              <a:rPr lang="en-IE" dirty="0" err="1"/>
              <a:t>captação</a:t>
            </a:r>
            <a:r>
              <a:rPr lang="en-IE" dirty="0"/>
              <a:t> de seis </a:t>
            </a:r>
            <a:r>
              <a:rPr lang="en-IE" dirty="0" err="1"/>
              <a:t>escolas</a:t>
            </a:r>
            <a:r>
              <a:rPr lang="en-IE" dirty="0"/>
              <a:t> </a:t>
            </a:r>
            <a:r>
              <a:rPr lang="en-IE" dirty="0" err="1"/>
              <a:t>primárias</a:t>
            </a:r>
            <a:r>
              <a:rPr lang="en-IE" dirty="0"/>
              <a:t> - </a:t>
            </a:r>
            <a:r>
              <a:rPr lang="en-IE" dirty="0" err="1"/>
              <a:t>Derryoober</a:t>
            </a:r>
            <a:r>
              <a:rPr lang="en-IE" dirty="0"/>
              <a:t>, Woodford, </a:t>
            </a:r>
            <a:r>
              <a:rPr lang="en-IE" dirty="0" err="1"/>
              <a:t>Ballinakill</a:t>
            </a:r>
            <a:r>
              <a:rPr lang="en-IE" dirty="0"/>
              <a:t>, </a:t>
            </a:r>
            <a:r>
              <a:rPr lang="en-IE" dirty="0" err="1"/>
              <a:t>Drim</a:t>
            </a:r>
            <a:r>
              <a:rPr lang="en-IE" dirty="0"/>
              <a:t>, </a:t>
            </a:r>
            <a:r>
              <a:rPr lang="en-IE" dirty="0" err="1"/>
              <a:t>Moyglass</a:t>
            </a:r>
            <a:r>
              <a:rPr lang="en-IE" dirty="0"/>
              <a:t> e </a:t>
            </a:r>
            <a:r>
              <a:rPr lang="en-IE" dirty="0" err="1"/>
              <a:t>Derrybrien</a:t>
            </a:r>
            <a:r>
              <a:rPr lang="en-IE" dirty="0"/>
              <a:t>; e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escola</a:t>
            </a:r>
            <a:r>
              <a:rPr lang="en-IE" dirty="0"/>
              <a:t> </a:t>
            </a:r>
            <a:r>
              <a:rPr lang="en-IE" dirty="0" err="1"/>
              <a:t>secundária</a:t>
            </a:r>
            <a:r>
              <a:rPr lang="en-IE" dirty="0"/>
              <a:t> - Mercy College Woodford com </a:t>
            </a:r>
            <a:r>
              <a:rPr lang="en-IE" dirty="0" err="1"/>
              <a:t>mais</a:t>
            </a:r>
            <a:r>
              <a:rPr lang="en-IE" dirty="0"/>
              <a:t> de 360 </a:t>
            </a:r>
            <a:r>
              <a:rPr lang="en-IE" dirty="0" err="1"/>
              <a:t>jovens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área</a:t>
            </a:r>
            <a:r>
              <a:rPr lang="en-IE" dirty="0"/>
              <a:t> de </a:t>
            </a:r>
            <a:r>
              <a:rPr lang="en-IE" dirty="0" err="1"/>
              <a:t>captação</a:t>
            </a:r>
            <a:r>
              <a:rPr lang="en-IE" dirty="0"/>
              <a:t> </a:t>
            </a:r>
            <a:r>
              <a:rPr lang="en-IE" dirty="0" err="1"/>
              <a:t>direta</a:t>
            </a:r>
            <a:r>
              <a:rPr lang="en-IE" dirty="0"/>
              <a:t>.    </a:t>
            </a:r>
          </a:p>
          <a:p>
            <a:pPr marL="0" indent="0">
              <a:buNone/>
            </a:pPr>
            <a:r>
              <a:rPr lang="en-IE" dirty="0"/>
              <a:t>O </a:t>
            </a:r>
            <a:r>
              <a:rPr lang="en-IE" dirty="0" err="1"/>
              <a:t>Salão</a:t>
            </a:r>
            <a:r>
              <a:rPr lang="en-IE" dirty="0"/>
              <a:t> </a:t>
            </a:r>
            <a:r>
              <a:rPr lang="en-IE" dirty="0" err="1"/>
              <a:t>requer</a:t>
            </a:r>
            <a:r>
              <a:rPr lang="en-IE" dirty="0"/>
              <a:t> a </a:t>
            </a:r>
            <a:r>
              <a:rPr lang="en-IE" dirty="0" err="1"/>
              <a:t>substituição</a:t>
            </a:r>
            <a:r>
              <a:rPr lang="en-IE" dirty="0"/>
              <a:t> </a:t>
            </a:r>
            <a:r>
              <a:rPr lang="en-IE" dirty="0" err="1"/>
              <a:t>urgente</a:t>
            </a:r>
            <a:r>
              <a:rPr lang="en-IE" dirty="0"/>
              <a:t> do </a:t>
            </a:r>
            <a:r>
              <a:rPr lang="en-IE" dirty="0" err="1"/>
              <a:t>telhado</a:t>
            </a:r>
            <a:r>
              <a:rPr lang="en-IE" dirty="0"/>
              <a:t> e a </a:t>
            </a:r>
            <a:r>
              <a:rPr lang="en-IE" dirty="0" err="1"/>
              <a:t>adição</a:t>
            </a:r>
            <a:r>
              <a:rPr lang="en-IE" dirty="0"/>
              <a:t> de </a:t>
            </a:r>
            <a:r>
              <a:rPr lang="en-IE" dirty="0" err="1"/>
              <a:t>novas</a:t>
            </a:r>
            <a:r>
              <a:rPr lang="en-IE" dirty="0"/>
              <a:t> </a:t>
            </a:r>
            <a:r>
              <a:rPr lang="en-IE" dirty="0" err="1"/>
              <a:t>instalações</a:t>
            </a:r>
            <a:r>
              <a:rPr lang="en-IE" dirty="0"/>
              <a:t> para </a:t>
            </a:r>
            <a:r>
              <a:rPr lang="en-IE" dirty="0" err="1"/>
              <a:t>jovens</a:t>
            </a:r>
            <a:r>
              <a:rPr lang="en-IE" dirty="0"/>
              <a:t>, de modo a </a:t>
            </a:r>
            <a:r>
              <a:rPr lang="en-IE" dirty="0" err="1"/>
              <a:t>poder</a:t>
            </a:r>
            <a:r>
              <a:rPr lang="en-IE" dirty="0"/>
              <a:t> </a:t>
            </a:r>
            <a:r>
              <a:rPr lang="en-IE" dirty="0" err="1"/>
              <a:t>oferecer</a:t>
            </a:r>
            <a:r>
              <a:rPr lang="en-IE" dirty="0"/>
              <a:t> um forte </a:t>
            </a:r>
            <a:r>
              <a:rPr lang="en-IE" dirty="0" err="1"/>
              <a:t>serviço</a:t>
            </a:r>
            <a:r>
              <a:rPr lang="en-IE" dirty="0"/>
              <a:t> </a:t>
            </a:r>
            <a:r>
              <a:rPr lang="en-IE" dirty="0" err="1"/>
              <a:t>abrangente</a:t>
            </a:r>
            <a:r>
              <a:rPr lang="en-IE" dirty="0"/>
              <a:t> para a </a:t>
            </a:r>
            <a:r>
              <a:rPr lang="en-IE" dirty="0" err="1"/>
              <a:t>área</a:t>
            </a:r>
            <a:r>
              <a:rPr lang="en-IE" dirty="0"/>
              <a:t> de </a:t>
            </a:r>
            <a:r>
              <a:rPr lang="en-IE" dirty="0" err="1"/>
              <a:t>captação</a:t>
            </a:r>
            <a:r>
              <a:rPr lang="en-IE" dirty="0"/>
              <a:t> que se </a:t>
            </a:r>
            <a:r>
              <a:rPr lang="en-IE" dirty="0" err="1"/>
              <a:t>baseie</a:t>
            </a:r>
            <a:r>
              <a:rPr lang="en-IE" dirty="0"/>
              <a:t> </a:t>
            </a:r>
            <a:r>
              <a:rPr lang="en-IE" dirty="0" err="1"/>
              <a:t>nos</a:t>
            </a:r>
            <a:r>
              <a:rPr lang="en-IE" dirty="0"/>
              <a:t> </a:t>
            </a:r>
            <a:r>
              <a:rPr lang="en-IE" dirty="0" err="1"/>
              <a:t>serviços</a:t>
            </a:r>
            <a:r>
              <a:rPr lang="en-IE" dirty="0"/>
              <a:t> </a:t>
            </a:r>
            <a:r>
              <a:rPr lang="en-IE" dirty="0" err="1"/>
              <a:t>existentes</a:t>
            </a:r>
            <a:r>
              <a:rPr lang="en-IE" dirty="0"/>
              <a:t>.  </a:t>
            </a:r>
            <a:r>
              <a:rPr lang="en-IE" dirty="0" err="1"/>
              <a:t>Permitirá</a:t>
            </a:r>
            <a:r>
              <a:rPr lang="en-IE" dirty="0"/>
              <a:t> </a:t>
            </a:r>
            <a:r>
              <a:rPr lang="en-IE" dirty="0" err="1"/>
              <a:t>planos</a:t>
            </a:r>
            <a:r>
              <a:rPr lang="en-IE" dirty="0"/>
              <a:t> para um </a:t>
            </a:r>
            <a:r>
              <a:rPr lang="en-IE" dirty="0" err="1"/>
              <a:t>clube</a:t>
            </a:r>
            <a:r>
              <a:rPr lang="en-IE" dirty="0"/>
              <a:t> </a:t>
            </a:r>
            <a:r>
              <a:rPr lang="en-IE" dirty="0" err="1"/>
              <a:t>juvenil</a:t>
            </a:r>
            <a:r>
              <a:rPr lang="en-IE" dirty="0"/>
              <a:t> </a:t>
            </a:r>
            <a:r>
              <a:rPr lang="en-IE" dirty="0" err="1"/>
              <a:t>rejuvenescido</a:t>
            </a:r>
            <a:r>
              <a:rPr lang="en-IE" dirty="0"/>
              <a:t> (e </a:t>
            </a:r>
            <a:r>
              <a:rPr lang="en-IE" dirty="0" err="1"/>
              <a:t>contribuição</a:t>
            </a:r>
            <a:r>
              <a:rPr lang="en-IE" dirty="0"/>
              <a:t> para </a:t>
            </a:r>
            <a:r>
              <a:rPr lang="en-IE" dirty="0" err="1"/>
              <a:t>Comhaile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N'og</a:t>
            </a:r>
            <a:r>
              <a:rPr lang="en-IE" dirty="0"/>
              <a:t>).  </a:t>
            </a:r>
            <a:r>
              <a:rPr lang="en-IE" dirty="0" err="1"/>
              <a:t>Responde</a:t>
            </a:r>
            <a:r>
              <a:rPr lang="en-IE" dirty="0"/>
              <a:t> </a:t>
            </a:r>
            <a:r>
              <a:rPr lang="en-IE" dirty="0" err="1"/>
              <a:t>plenamente</a:t>
            </a:r>
            <a:r>
              <a:rPr lang="en-IE" dirty="0"/>
              <a:t> </a:t>
            </a:r>
            <a:r>
              <a:rPr lang="en-IE" dirty="0" err="1"/>
              <a:t>à</a:t>
            </a:r>
            <a:r>
              <a:rPr lang="en-IE" dirty="0"/>
              <a:t> </a:t>
            </a:r>
            <a:r>
              <a:rPr lang="en-IE" dirty="0" err="1"/>
              <a:t>Ação</a:t>
            </a:r>
            <a:r>
              <a:rPr lang="en-IE" dirty="0"/>
              <a:t> </a:t>
            </a:r>
            <a:r>
              <a:rPr lang="en-IE" dirty="0" err="1"/>
              <a:t>Estratégica</a:t>
            </a:r>
            <a:r>
              <a:rPr lang="en-IE" dirty="0"/>
              <a:t> GRD 5.2 e </a:t>
            </a:r>
            <a:r>
              <a:rPr lang="en-IE" dirty="0" err="1"/>
              <a:t>oferecerá</a:t>
            </a:r>
            <a:r>
              <a:rPr lang="en-IE" dirty="0"/>
              <a:t> um </a:t>
            </a:r>
            <a:r>
              <a:rPr lang="en-IE" dirty="0" err="1"/>
              <a:t>centro</a:t>
            </a:r>
            <a:r>
              <a:rPr lang="en-IE" dirty="0"/>
              <a:t> de </a:t>
            </a:r>
            <a:r>
              <a:rPr lang="en-IE" dirty="0" err="1"/>
              <a:t>bem-estar</a:t>
            </a:r>
            <a:r>
              <a:rPr lang="en-IE" dirty="0"/>
              <a:t> e </a:t>
            </a:r>
            <a:r>
              <a:rPr lang="en-IE" dirty="0" err="1"/>
              <a:t>recreação</a:t>
            </a:r>
            <a:r>
              <a:rPr lang="en-IE" dirty="0"/>
              <a:t> para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jovens</a:t>
            </a:r>
            <a:r>
              <a:rPr lang="en-IE" dirty="0"/>
              <a:t>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BE07F0-0A8C-4C62-8E7F-9078649E64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33340" y="66675"/>
            <a:ext cx="9439559" cy="101790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IE" dirty="0">
                <a:solidFill>
                  <a:schemeClr val="bg1"/>
                </a:solidFill>
                <a:highlight>
                  <a:srgbClr val="68BBAF"/>
                </a:highlight>
              </a:rPr>
              <a:t> </a:t>
            </a:r>
            <a:r>
              <a:rPr lang="en-IE" dirty="0" err="1">
                <a:solidFill>
                  <a:schemeClr val="bg1"/>
                </a:solidFill>
                <a:highlight>
                  <a:srgbClr val="68BBAF"/>
                </a:highlight>
              </a:rPr>
              <a:t>Dica</a:t>
            </a:r>
            <a:r>
              <a:rPr lang="en-IE" dirty="0">
                <a:solidFill>
                  <a:schemeClr val="bg1"/>
                </a:solidFill>
                <a:highlight>
                  <a:srgbClr val="68BBAF"/>
                </a:highlight>
              </a:rPr>
              <a:t> 2: EXEMPLO 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US" sz="4100" dirty="0" err="1">
                <a:solidFill>
                  <a:srgbClr val="7F4182"/>
                </a:solidFill>
              </a:rPr>
              <a:t>Demonstre</a:t>
            </a:r>
            <a:r>
              <a:rPr lang="en-US" sz="4100" dirty="0">
                <a:solidFill>
                  <a:srgbClr val="7F4182"/>
                </a:solidFill>
              </a:rPr>
              <a:t> que o </a:t>
            </a:r>
            <a:r>
              <a:rPr lang="en-US" sz="4100" dirty="0" err="1">
                <a:solidFill>
                  <a:srgbClr val="7F4182"/>
                </a:solidFill>
              </a:rPr>
              <a:t>seu</a:t>
            </a:r>
            <a:r>
              <a:rPr lang="en-US" sz="4100" dirty="0">
                <a:solidFill>
                  <a:srgbClr val="7F4182"/>
                </a:solidFill>
              </a:rPr>
              <a:t> </a:t>
            </a:r>
            <a:r>
              <a:rPr lang="en-US" sz="4100" dirty="0" err="1">
                <a:solidFill>
                  <a:srgbClr val="7F4182"/>
                </a:solidFill>
              </a:rPr>
              <a:t>projeto</a:t>
            </a:r>
            <a:r>
              <a:rPr lang="en-US" sz="4100" dirty="0">
                <a:solidFill>
                  <a:srgbClr val="7F4182"/>
                </a:solidFill>
              </a:rPr>
              <a:t> </a:t>
            </a:r>
            <a:r>
              <a:rPr lang="en-US" sz="4100" dirty="0" err="1">
                <a:solidFill>
                  <a:srgbClr val="7F4182"/>
                </a:solidFill>
              </a:rPr>
              <a:t>alinha</a:t>
            </a:r>
            <a:r>
              <a:rPr lang="en-US" sz="4100" dirty="0">
                <a:solidFill>
                  <a:srgbClr val="7F4182"/>
                </a:solidFill>
              </a:rPr>
              <a:t>-se com </a:t>
            </a:r>
            <a:r>
              <a:rPr lang="en-US" sz="4100" dirty="0" err="1">
                <a:solidFill>
                  <a:srgbClr val="7F4182"/>
                </a:solidFill>
              </a:rPr>
              <a:t>os</a:t>
            </a:r>
            <a:r>
              <a:rPr lang="en-US" sz="4100" dirty="0">
                <a:solidFill>
                  <a:srgbClr val="7F4182"/>
                </a:solidFill>
              </a:rPr>
              <a:t> </a:t>
            </a:r>
            <a:r>
              <a:rPr lang="en-US" sz="4100" dirty="0" err="1">
                <a:solidFill>
                  <a:srgbClr val="7F4182"/>
                </a:solidFill>
              </a:rPr>
              <a:t>objetivos</a:t>
            </a:r>
            <a:r>
              <a:rPr lang="en-US" sz="4100" dirty="0">
                <a:solidFill>
                  <a:srgbClr val="7F4182"/>
                </a:solidFill>
              </a:rPr>
              <a:t> dos </a:t>
            </a:r>
            <a:r>
              <a:rPr lang="en-US" sz="4100" dirty="0" err="1">
                <a:solidFill>
                  <a:srgbClr val="7F4182"/>
                </a:solidFill>
              </a:rPr>
              <a:t>financiadores</a:t>
            </a:r>
            <a:r>
              <a:rPr lang="en-US" sz="4100" dirty="0">
                <a:solidFill>
                  <a:srgbClr val="7F4182"/>
                </a:solidFill>
              </a:rPr>
              <a:t>. EXTRATO... </a:t>
            </a:r>
            <a:r>
              <a:rPr lang="en-US" sz="4100" dirty="0" err="1">
                <a:solidFill>
                  <a:srgbClr val="7F4182"/>
                </a:solidFill>
              </a:rPr>
              <a:t>Mostre</a:t>
            </a:r>
            <a:r>
              <a:rPr lang="en-US" sz="4100" dirty="0">
                <a:solidFill>
                  <a:srgbClr val="7F4182"/>
                </a:solidFill>
              </a:rPr>
              <a:t> </a:t>
            </a:r>
            <a:r>
              <a:rPr lang="en-US" sz="4100" dirty="0" err="1">
                <a:solidFill>
                  <a:srgbClr val="7F4182"/>
                </a:solidFill>
              </a:rPr>
              <a:t>alinhamento</a:t>
            </a:r>
            <a:r>
              <a:rPr lang="en-US" sz="4100" dirty="0">
                <a:solidFill>
                  <a:srgbClr val="7F4182"/>
                </a:solidFill>
              </a:rPr>
              <a:t> com </a:t>
            </a:r>
            <a:r>
              <a:rPr lang="en-US" sz="4100" dirty="0" err="1">
                <a:solidFill>
                  <a:srgbClr val="7F4182"/>
                </a:solidFill>
              </a:rPr>
              <a:t>precisão</a:t>
            </a:r>
            <a:r>
              <a:rPr lang="en-US" sz="4100" dirty="0">
                <a:solidFill>
                  <a:srgbClr val="7F4182"/>
                </a:solidFill>
              </a:rPr>
              <a:t> e com </a:t>
            </a:r>
            <a:r>
              <a:rPr lang="en-US" sz="4100" dirty="0" err="1">
                <a:solidFill>
                  <a:srgbClr val="7F4182"/>
                </a:solidFill>
              </a:rPr>
              <a:t>factos</a:t>
            </a:r>
            <a:endParaRPr lang="en-US" sz="4100" b="1" dirty="0">
              <a:solidFill>
                <a:srgbClr val="7F4182"/>
              </a:solidFill>
            </a:endParaRPr>
          </a:p>
          <a:p>
            <a:pPr>
              <a:lnSpc>
                <a:spcPct val="120000"/>
              </a:lnSpc>
            </a:pPr>
            <a:endParaRPr lang="en-IE" dirty="0"/>
          </a:p>
        </p:txBody>
      </p:sp>
      <p:pic>
        <p:nvPicPr>
          <p:cNvPr id="4" name="Picture 3" descr="A picture containing car, parked, building, front&#10;&#10;Description automatically generated">
            <a:extLst>
              <a:ext uri="{FF2B5EF4-FFF2-40B4-BE49-F238E27FC236}">
                <a16:creationId xmlns:a16="http://schemas.microsoft.com/office/drawing/2014/main" id="{31FAB224-F366-4215-9724-EAF89DE6E8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0" y="2175853"/>
            <a:ext cx="3609256" cy="38721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CEEAB4-296A-475F-A63C-30BD13238308}"/>
              </a:ext>
            </a:extLst>
          </p:cNvPr>
          <p:cNvSpPr txBox="1"/>
          <p:nvPr/>
        </p:nvSpPr>
        <p:spPr>
          <a:xfrm>
            <a:off x="0" y="5748980"/>
            <a:ext cx="3883025" cy="424732"/>
          </a:xfrm>
          <a:prstGeom prst="rect">
            <a:avLst/>
          </a:prstGeom>
          <a:solidFill>
            <a:srgbClr val="BA0A94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8BBAF"/>
              </a:buClr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EXTRATO DA CANDIDATURA</a:t>
            </a:r>
          </a:p>
        </p:txBody>
      </p:sp>
    </p:spTree>
    <p:extLst>
      <p:ext uri="{BB962C8B-B14F-4D97-AF65-F5344CB8AC3E}">
        <p14:creationId xmlns:p14="http://schemas.microsoft.com/office/powerpoint/2010/main" val="793750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176541-6247-431B-B95B-35663DC053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434" y="151760"/>
            <a:ext cx="4267199" cy="1624848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68BBAF"/>
                </a:solidFill>
              </a:rPr>
              <a:t>MÓDULO 5 </a:t>
            </a:r>
          </a:p>
          <a:p>
            <a:r>
              <a:rPr lang="en-US" sz="4800" b="1" dirty="0">
                <a:solidFill>
                  <a:srgbClr val="68BBAF"/>
                </a:solidFill>
              </a:rPr>
              <a:t>SÍNTESE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77A13-144A-4283-848C-4CA3EF01C9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5920" y="1992987"/>
            <a:ext cx="4562265" cy="4267136"/>
          </a:xfrm>
        </p:spPr>
        <p:txBody>
          <a:bodyPr/>
          <a:lstStyle/>
          <a:p>
            <a:r>
              <a:rPr lang="en-IE" sz="2200" dirty="0" err="1"/>
              <a:t>É</a:t>
            </a:r>
            <a:r>
              <a:rPr lang="en-IE" sz="2200" dirty="0"/>
              <a:t> tempo de </a:t>
            </a:r>
            <a:r>
              <a:rPr lang="en-IE" sz="2200" dirty="0" err="1"/>
              <a:t>falar</a:t>
            </a:r>
            <a:r>
              <a:rPr lang="en-IE" sz="2200" dirty="0"/>
              <a:t> </a:t>
            </a:r>
            <a:r>
              <a:rPr lang="en-IE" sz="2200" dirty="0" err="1"/>
              <a:t>sobre</a:t>
            </a:r>
            <a:r>
              <a:rPr lang="en-IE" sz="2200" dirty="0"/>
              <a:t> </a:t>
            </a:r>
            <a:r>
              <a:rPr lang="en-IE" sz="2200" dirty="0" err="1"/>
              <a:t>finanças</a:t>
            </a:r>
            <a:r>
              <a:rPr lang="en-IE" sz="2200" dirty="0"/>
              <a:t>. Neste </a:t>
            </a:r>
            <a:r>
              <a:rPr lang="en-IE" sz="2200" dirty="0" err="1"/>
              <a:t>módulo</a:t>
            </a:r>
            <a:r>
              <a:rPr lang="en-IE" sz="2200" dirty="0"/>
              <a:t>, </a:t>
            </a:r>
            <a:r>
              <a:rPr lang="en-IE" sz="2200" dirty="0" err="1"/>
              <a:t>desmistificamos</a:t>
            </a:r>
            <a:r>
              <a:rPr lang="en-IE" sz="2200" dirty="0"/>
              <a:t> as </a:t>
            </a:r>
            <a:r>
              <a:rPr lang="en-IE" sz="2200" dirty="0" err="1"/>
              <a:t>oportunidades</a:t>
            </a:r>
            <a:r>
              <a:rPr lang="en-IE" sz="2200" dirty="0"/>
              <a:t> de </a:t>
            </a:r>
            <a:r>
              <a:rPr lang="en-IE" sz="2200" dirty="0" err="1"/>
              <a:t>financiamento</a:t>
            </a:r>
            <a:r>
              <a:rPr lang="en-IE" sz="2200" dirty="0"/>
              <a:t>, e </a:t>
            </a:r>
            <a:r>
              <a:rPr lang="en-IE" sz="2200" dirty="0" err="1"/>
              <a:t>ajudamo</a:t>
            </a:r>
            <a:r>
              <a:rPr lang="en-IE" sz="2200" dirty="0"/>
              <a:t>-lo a </a:t>
            </a:r>
            <a:r>
              <a:rPr lang="en-IE" sz="2200" dirty="0" err="1"/>
              <a:t>orientar</a:t>
            </a:r>
            <a:r>
              <a:rPr lang="en-IE" sz="2200" dirty="0"/>
              <a:t>-se para </a:t>
            </a:r>
            <a:r>
              <a:rPr lang="en-IE" sz="2200" dirty="0" err="1"/>
              <a:t>algumas</a:t>
            </a:r>
            <a:r>
              <a:rPr lang="en-IE" sz="2200" dirty="0"/>
              <a:t> </a:t>
            </a:r>
            <a:r>
              <a:rPr lang="en-IE" sz="2200" dirty="0" err="1"/>
              <a:t>oportunidades</a:t>
            </a:r>
            <a:r>
              <a:rPr lang="en-IE" sz="2200" dirty="0"/>
              <a:t> de </a:t>
            </a:r>
            <a:r>
              <a:rPr lang="en-IE" sz="2200" dirty="0" err="1"/>
              <a:t>financiamento</a:t>
            </a:r>
            <a:r>
              <a:rPr lang="en-IE" sz="2200" dirty="0"/>
              <a:t> de </a:t>
            </a:r>
            <a:r>
              <a:rPr lang="en-IE" sz="2200" dirty="0" err="1"/>
              <a:t>regeneração</a:t>
            </a:r>
            <a:r>
              <a:rPr lang="en-IE" sz="2200" dirty="0"/>
              <a:t> da </a:t>
            </a:r>
            <a:r>
              <a:rPr lang="en-IE" sz="2200" dirty="0" err="1"/>
              <a:t>comunidade</a:t>
            </a:r>
            <a:r>
              <a:rPr lang="en-IE" sz="2200" dirty="0"/>
              <a:t>.</a:t>
            </a:r>
          </a:p>
          <a:p>
            <a:r>
              <a:rPr lang="en-IE" sz="2200" dirty="0" err="1">
                <a:solidFill>
                  <a:srgbClr val="BA0A94"/>
                </a:solidFill>
              </a:rPr>
              <a:t>Aprenderá</a:t>
            </a:r>
            <a:r>
              <a:rPr lang="en-IE" sz="2200" dirty="0">
                <a:solidFill>
                  <a:srgbClr val="BA0A94"/>
                </a:solidFill>
              </a:rPr>
              <a:t> </a:t>
            </a:r>
            <a:r>
              <a:rPr lang="en-IE" sz="2200" dirty="0" err="1">
                <a:solidFill>
                  <a:srgbClr val="BA0A94"/>
                </a:solidFill>
              </a:rPr>
              <a:t>igualmente</a:t>
            </a:r>
            <a:r>
              <a:rPr lang="en-IE" sz="2200" dirty="0">
                <a:solidFill>
                  <a:srgbClr val="BA0A94"/>
                </a:solidFill>
              </a:rPr>
              <a:t> </a:t>
            </a:r>
            <a:r>
              <a:rPr lang="en-IE" sz="2200" dirty="0" err="1">
                <a:solidFill>
                  <a:srgbClr val="BA0A94"/>
                </a:solidFill>
              </a:rPr>
              <a:t>dicas</a:t>
            </a:r>
            <a:r>
              <a:rPr lang="en-IE" sz="2200" dirty="0">
                <a:solidFill>
                  <a:srgbClr val="BA0A94"/>
                </a:solidFill>
              </a:rPr>
              <a:t> </a:t>
            </a:r>
            <a:r>
              <a:rPr lang="en-IE" sz="2200" dirty="0" err="1">
                <a:solidFill>
                  <a:srgbClr val="BA0A94"/>
                </a:solidFill>
              </a:rPr>
              <a:t>fundamentais</a:t>
            </a:r>
            <a:r>
              <a:rPr lang="en-IE" sz="2200" dirty="0">
                <a:solidFill>
                  <a:srgbClr val="BA0A94"/>
                </a:solidFill>
              </a:rPr>
              <a:t> </a:t>
            </a:r>
            <a:r>
              <a:rPr lang="en-IE" sz="2200" dirty="0" err="1">
                <a:solidFill>
                  <a:srgbClr val="BA0A94"/>
                </a:solidFill>
              </a:rPr>
              <a:t>na</a:t>
            </a:r>
            <a:r>
              <a:rPr lang="en-IE" sz="2200" dirty="0">
                <a:solidFill>
                  <a:srgbClr val="BA0A94"/>
                </a:solidFill>
              </a:rPr>
              <a:t> </a:t>
            </a:r>
            <a:r>
              <a:rPr lang="en-IE" sz="2200" dirty="0" err="1">
                <a:solidFill>
                  <a:srgbClr val="BA0A94"/>
                </a:solidFill>
              </a:rPr>
              <a:t>escrita</a:t>
            </a:r>
            <a:r>
              <a:rPr lang="en-IE" sz="2200" dirty="0">
                <a:solidFill>
                  <a:srgbClr val="BA0A94"/>
                </a:solidFill>
              </a:rPr>
              <a:t> e </a:t>
            </a:r>
            <a:r>
              <a:rPr lang="en-IE" sz="2200" dirty="0" err="1">
                <a:solidFill>
                  <a:srgbClr val="BA0A94"/>
                </a:solidFill>
              </a:rPr>
              <a:t>apresentação</a:t>
            </a:r>
            <a:r>
              <a:rPr lang="en-IE" sz="2200" dirty="0">
                <a:solidFill>
                  <a:srgbClr val="BA0A94"/>
                </a:solidFill>
              </a:rPr>
              <a:t> de </a:t>
            </a:r>
            <a:r>
              <a:rPr lang="en-IE" sz="2200" dirty="0" err="1">
                <a:solidFill>
                  <a:srgbClr val="BA0A94"/>
                </a:solidFill>
              </a:rPr>
              <a:t>candidaturas</a:t>
            </a:r>
            <a:r>
              <a:rPr lang="en-IE" sz="2200" dirty="0">
                <a:solidFill>
                  <a:srgbClr val="BA0A94"/>
                </a:solidFill>
              </a:rPr>
              <a:t>, e </a:t>
            </a:r>
            <a:r>
              <a:rPr lang="en-IE" sz="2200" dirty="0" err="1">
                <a:solidFill>
                  <a:srgbClr val="BA0A94"/>
                </a:solidFill>
              </a:rPr>
              <a:t>como</a:t>
            </a:r>
            <a:r>
              <a:rPr lang="en-IE" sz="2200" dirty="0">
                <a:solidFill>
                  <a:srgbClr val="BA0A94"/>
                </a:solidFill>
              </a:rPr>
              <a:t> </a:t>
            </a:r>
            <a:r>
              <a:rPr lang="en-IE" sz="2200" dirty="0" err="1">
                <a:solidFill>
                  <a:srgbClr val="BA0A94"/>
                </a:solidFill>
              </a:rPr>
              <a:t>alavancar</a:t>
            </a:r>
            <a:r>
              <a:rPr lang="en-IE" sz="2200" dirty="0">
                <a:solidFill>
                  <a:srgbClr val="BA0A94"/>
                </a:solidFill>
              </a:rPr>
              <a:t> o </a:t>
            </a:r>
            <a:r>
              <a:rPr lang="en-IE" sz="2200" dirty="0" err="1">
                <a:solidFill>
                  <a:srgbClr val="BA0A94"/>
                </a:solidFill>
              </a:rPr>
              <a:t>poder</a:t>
            </a:r>
            <a:r>
              <a:rPr lang="en-IE" sz="2200" dirty="0">
                <a:solidFill>
                  <a:srgbClr val="BA0A94"/>
                </a:solidFill>
              </a:rPr>
              <a:t> do crowdfunding e de </a:t>
            </a:r>
            <a:r>
              <a:rPr lang="en-IE" sz="2200" dirty="0" err="1">
                <a:solidFill>
                  <a:srgbClr val="BA0A94"/>
                </a:solidFill>
              </a:rPr>
              <a:t>mecanismos</a:t>
            </a:r>
            <a:r>
              <a:rPr lang="en-IE" sz="2200" dirty="0">
                <a:solidFill>
                  <a:srgbClr val="BA0A94"/>
                </a:solidFill>
              </a:rPr>
              <a:t> </a:t>
            </a:r>
            <a:r>
              <a:rPr lang="en-IE" sz="2200" dirty="0" err="1">
                <a:solidFill>
                  <a:srgbClr val="BA0A94"/>
                </a:solidFill>
              </a:rPr>
              <a:t>inovadores</a:t>
            </a:r>
            <a:r>
              <a:rPr lang="en-IE" sz="2200" dirty="0">
                <a:solidFill>
                  <a:srgbClr val="BA0A94"/>
                </a:solidFill>
              </a:rPr>
              <a:t> de </a:t>
            </a:r>
            <a:r>
              <a:rPr lang="en-IE" sz="2200" dirty="0" err="1">
                <a:solidFill>
                  <a:srgbClr val="BA0A94"/>
                </a:solidFill>
              </a:rPr>
              <a:t>partilha</a:t>
            </a:r>
            <a:r>
              <a:rPr lang="en-IE" sz="2200" dirty="0">
                <a:solidFill>
                  <a:srgbClr val="BA0A94"/>
                </a:solidFill>
              </a:rPr>
              <a:t> </a:t>
            </a:r>
            <a:r>
              <a:rPr lang="en-IE" sz="2200" dirty="0" err="1">
                <a:solidFill>
                  <a:srgbClr val="BA0A94"/>
                </a:solidFill>
              </a:rPr>
              <a:t>comunitária</a:t>
            </a:r>
            <a:r>
              <a:rPr lang="en-IE" sz="2200" dirty="0">
                <a:solidFill>
                  <a:srgbClr val="BA0A94"/>
                </a:solidFill>
              </a:rPr>
              <a:t>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0A378-0F86-4755-B2BF-0C5C7DEC15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ln>
            <a:noFill/>
          </a:ln>
        </p:spPr>
        <p:txBody>
          <a:bodyPr/>
          <a:lstStyle/>
          <a:p>
            <a:r>
              <a:rPr lang="en-IE" dirty="0"/>
              <a:t>Intro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32EBDA-D8CE-46BE-8086-EE51F5AE01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0577" y="1232371"/>
            <a:ext cx="5731763" cy="8980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E" dirty="0" err="1"/>
              <a:t>Dicas</a:t>
            </a:r>
            <a:r>
              <a:rPr lang="en-IE" dirty="0"/>
              <a:t> para o </a:t>
            </a:r>
            <a:r>
              <a:rPr lang="en-IE" dirty="0" err="1"/>
              <a:t>Sucesso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Elaboração</a:t>
            </a:r>
            <a:r>
              <a:rPr lang="en-IE" dirty="0"/>
              <a:t> de um </a:t>
            </a:r>
            <a:r>
              <a:rPr lang="en-IE" dirty="0" err="1"/>
              <a:t>Pedido</a:t>
            </a:r>
            <a:r>
              <a:rPr lang="en-IE" dirty="0"/>
              <a:t> de </a:t>
            </a:r>
            <a:r>
              <a:rPr lang="en-IE" dirty="0" err="1"/>
              <a:t>Subvenção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D8F2D6-9483-477F-BA1F-1ECA0BFE20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E" dirty="0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54401A-27CE-4DF1-B3D7-877FD566D0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10577" y="2331018"/>
            <a:ext cx="5682103" cy="946384"/>
          </a:xfrm>
        </p:spPr>
        <p:txBody>
          <a:bodyPr>
            <a:normAutofit/>
          </a:bodyPr>
          <a:lstStyle/>
          <a:p>
            <a:r>
              <a:rPr lang="en-IE" dirty="0"/>
              <a:t>Pitch </a:t>
            </a:r>
            <a:r>
              <a:rPr lang="en-IE" dirty="0" err="1"/>
              <a:t>perfeito</a:t>
            </a:r>
            <a:r>
              <a:rPr lang="en-IE" dirty="0"/>
              <a:t> - </a:t>
            </a:r>
            <a:r>
              <a:rPr lang="en-IE" dirty="0" err="1"/>
              <a:t>como</a:t>
            </a:r>
            <a:r>
              <a:rPr lang="en-IE" dirty="0"/>
              <a:t> </a:t>
            </a:r>
            <a:r>
              <a:rPr lang="en-IE" dirty="0" err="1"/>
              <a:t>apresentar</a:t>
            </a:r>
            <a:r>
              <a:rPr lang="en-IE" dirty="0"/>
              <a:t> a </a:t>
            </a:r>
            <a:r>
              <a:rPr lang="en-IE" dirty="0" err="1"/>
              <a:t>sua</a:t>
            </a:r>
            <a:r>
              <a:rPr lang="en-IE" dirty="0"/>
              <a:t> </a:t>
            </a:r>
            <a:r>
              <a:rPr lang="en-IE" dirty="0" err="1"/>
              <a:t>ideia</a:t>
            </a:r>
            <a:r>
              <a:rPr lang="en-IE" dirty="0"/>
              <a:t> a </a:t>
            </a:r>
            <a:r>
              <a:rPr lang="en-IE" dirty="0" err="1"/>
              <a:t>potenciais</a:t>
            </a:r>
            <a:r>
              <a:rPr lang="en-IE" dirty="0"/>
              <a:t> </a:t>
            </a:r>
            <a:r>
              <a:rPr lang="en-IE" dirty="0" err="1"/>
              <a:t>financiadores</a:t>
            </a:r>
            <a:endParaRPr lang="en-I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484E57-7868-4167-8118-924799EA74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IE" dirty="0"/>
              <a:t>02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65E8B33-D126-425C-8A1B-EA500F4368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59544" y="4671717"/>
            <a:ext cx="1176670" cy="927495"/>
          </a:xfrm>
        </p:spPr>
        <p:txBody>
          <a:bodyPr/>
          <a:lstStyle/>
          <a:p>
            <a:r>
              <a:rPr lang="en-IE" dirty="0"/>
              <a:t>04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99F8F62-ECD1-4623-B818-79ED572CC66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60097" y="3580598"/>
            <a:ext cx="5731763" cy="898040"/>
          </a:xfrm>
        </p:spPr>
        <p:txBody>
          <a:bodyPr>
            <a:normAutofit/>
          </a:bodyPr>
          <a:lstStyle/>
          <a:p>
            <a:r>
              <a:rPr lang="en-IE" dirty="0" err="1"/>
              <a:t>Angariação</a:t>
            </a:r>
            <a:r>
              <a:rPr lang="en-IE" dirty="0"/>
              <a:t> de </a:t>
            </a:r>
            <a:r>
              <a:rPr lang="en-IE" dirty="0" err="1"/>
              <a:t>fundos</a:t>
            </a:r>
            <a:r>
              <a:rPr lang="en-IE" dirty="0"/>
              <a:t> </a:t>
            </a:r>
            <a:r>
              <a:rPr lang="en-IE" dirty="0" err="1"/>
              <a:t>comunitários</a:t>
            </a:r>
            <a:r>
              <a:rPr lang="en-IE" dirty="0"/>
              <a:t> </a:t>
            </a:r>
            <a:r>
              <a:rPr lang="en-IE" dirty="0" err="1"/>
              <a:t>inovadores</a:t>
            </a:r>
            <a:r>
              <a:rPr lang="en-IE" dirty="0"/>
              <a:t> e crowdfunding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FBEA182-1DEF-4D6A-98B5-66D9A7ABCAB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60097" y="4736666"/>
            <a:ext cx="5731763" cy="898040"/>
          </a:xfrm>
        </p:spPr>
        <p:txBody>
          <a:bodyPr>
            <a:noAutofit/>
          </a:bodyPr>
          <a:lstStyle/>
          <a:p>
            <a:r>
              <a:rPr lang="en-IE" dirty="0" err="1"/>
              <a:t>ubvenções</a:t>
            </a:r>
            <a:r>
              <a:rPr lang="en-IE" dirty="0"/>
              <a:t> </a:t>
            </a:r>
            <a:r>
              <a:rPr lang="en-IE" dirty="0" err="1"/>
              <a:t>Comunitárias</a:t>
            </a:r>
            <a:r>
              <a:rPr lang="en-IE" dirty="0"/>
              <a:t> de </a:t>
            </a:r>
            <a:r>
              <a:rPr lang="en-IE" dirty="0" err="1"/>
              <a:t>Regeneração</a:t>
            </a:r>
            <a:r>
              <a:rPr lang="en-IE" dirty="0"/>
              <a:t> </a:t>
            </a:r>
            <a:r>
              <a:rPr lang="en-IE" dirty="0" err="1"/>
              <a:t>disponíveis</a:t>
            </a:r>
            <a:r>
              <a:rPr lang="en-IE" dirty="0"/>
              <a:t> a </a:t>
            </a:r>
            <a:r>
              <a:rPr lang="en-IE" dirty="0" err="1"/>
              <a:t>nível</a:t>
            </a:r>
            <a:r>
              <a:rPr lang="en-IE" dirty="0"/>
              <a:t> Local, Nacional e </a:t>
            </a:r>
            <a:r>
              <a:rPr lang="en-IE" dirty="0" err="1"/>
              <a:t>Europeu</a:t>
            </a:r>
            <a:endParaRPr lang="en-IE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6829981D-8F4D-4333-BA2D-E9D110CE679C}"/>
              </a:ext>
            </a:extLst>
          </p:cNvPr>
          <p:cNvSpPr txBox="1">
            <a:spLocks/>
          </p:cNvSpPr>
          <p:nvPr/>
        </p:nvSpPr>
        <p:spPr>
          <a:xfrm>
            <a:off x="4985821" y="3594408"/>
            <a:ext cx="1176670" cy="927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/>
              <a:t>03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31DD43E-0CA5-40AB-9D0F-F8FAF5295BF2}"/>
              </a:ext>
            </a:extLst>
          </p:cNvPr>
          <p:cNvSpPr txBox="1">
            <a:spLocks/>
          </p:cNvSpPr>
          <p:nvPr/>
        </p:nvSpPr>
        <p:spPr>
          <a:xfrm>
            <a:off x="6285746" y="0"/>
            <a:ext cx="5731763" cy="898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0E3C5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0E3C5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0E3C5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E" dirty="0" err="1"/>
              <a:t>Financiamento</a:t>
            </a:r>
            <a:r>
              <a:rPr lang="en-IE" dirty="0"/>
              <a:t> de </a:t>
            </a:r>
            <a:r>
              <a:rPr lang="en-IE" dirty="0" err="1"/>
              <a:t>projetos</a:t>
            </a:r>
            <a:r>
              <a:rPr lang="en-IE" dirty="0"/>
              <a:t> de </a:t>
            </a:r>
            <a:r>
              <a:rPr lang="en-IE" dirty="0" err="1"/>
              <a:t>regeneração</a:t>
            </a:r>
            <a:r>
              <a:rPr lang="en-IE" dirty="0"/>
              <a:t> </a:t>
            </a:r>
            <a:r>
              <a:rPr lang="en-IE" dirty="0" err="1"/>
              <a:t>comunitária</a:t>
            </a:r>
            <a:r>
              <a:rPr lang="en-IE" dirty="0"/>
              <a:t> - </a:t>
            </a:r>
            <a:r>
              <a:rPr lang="en-IE" dirty="0" err="1"/>
              <a:t>durante</a:t>
            </a:r>
            <a:r>
              <a:rPr lang="en-IE" dirty="0"/>
              <a:t> e </a:t>
            </a:r>
            <a:r>
              <a:rPr lang="en-IE" dirty="0" err="1"/>
              <a:t>após</a:t>
            </a:r>
            <a:r>
              <a:rPr lang="en-IE" dirty="0"/>
              <a:t> o Covid19</a:t>
            </a:r>
          </a:p>
        </p:txBody>
      </p:sp>
    </p:spTree>
    <p:extLst>
      <p:ext uri="{BB962C8B-B14F-4D97-AF65-F5344CB8AC3E}">
        <p14:creationId xmlns:p14="http://schemas.microsoft.com/office/powerpoint/2010/main" val="3274729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6F3E7C-4CA6-42F7-A1FB-7293AAC6FB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00700" y="1801254"/>
            <a:ext cx="6476999" cy="505674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Quais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as </a:t>
            </a:r>
            <a:r>
              <a:rPr lang="en-US" dirty="0" err="1"/>
              <a:t>diferenças</a:t>
            </a:r>
            <a:r>
              <a:rPr lang="en-US" dirty="0"/>
              <a:t> </a:t>
            </a:r>
            <a:r>
              <a:rPr lang="en-US" dirty="0" err="1"/>
              <a:t>concretas</a:t>
            </a:r>
            <a:r>
              <a:rPr lang="en-US" dirty="0"/>
              <a:t> e </a:t>
            </a:r>
            <a:r>
              <a:rPr lang="en-US" dirty="0" err="1"/>
              <a:t>positivas</a:t>
            </a:r>
            <a:r>
              <a:rPr lang="en-US" dirty="0"/>
              <a:t> que o </a:t>
            </a:r>
            <a:r>
              <a:rPr lang="en-US" dirty="0" err="1"/>
              <a:t>projecto</a:t>
            </a:r>
            <a:r>
              <a:rPr lang="en-US" dirty="0"/>
              <a:t> </a:t>
            </a:r>
            <a:r>
              <a:rPr lang="en-US" dirty="0" err="1"/>
              <a:t>financiado</a:t>
            </a:r>
            <a:r>
              <a:rPr lang="en-US" dirty="0"/>
              <a:t> </a:t>
            </a:r>
            <a:r>
              <a:rPr lang="en-US" dirty="0" err="1"/>
              <a:t>irá</a:t>
            </a:r>
            <a:r>
              <a:rPr lang="en-US" dirty="0"/>
              <a:t> </a:t>
            </a:r>
            <a:r>
              <a:rPr lang="en-US" dirty="0" err="1"/>
              <a:t>causar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comunidade</a:t>
            </a:r>
            <a:r>
              <a:rPr lang="en-US" dirty="0"/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Quem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comunidade</a:t>
            </a:r>
            <a:r>
              <a:rPr lang="en-US" dirty="0"/>
              <a:t> </a:t>
            </a:r>
            <a:r>
              <a:rPr lang="en-US" dirty="0" err="1"/>
              <a:t>beneficiará</a:t>
            </a:r>
            <a:r>
              <a:rPr lang="en-US" dirty="0"/>
              <a:t> e </a:t>
            </a:r>
            <a:r>
              <a:rPr lang="en-US" dirty="0" err="1"/>
              <a:t>como</a:t>
            </a:r>
            <a:r>
              <a:rPr lang="en-US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Como </a:t>
            </a:r>
            <a:r>
              <a:rPr lang="en-US" dirty="0" err="1"/>
              <a:t>é</a:t>
            </a:r>
            <a:r>
              <a:rPr lang="en-US" dirty="0"/>
              <a:t> que o </a:t>
            </a:r>
            <a:r>
              <a:rPr lang="en-US" dirty="0" err="1"/>
              <a:t>projeto</a:t>
            </a:r>
            <a:r>
              <a:rPr lang="en-US" dirty="0"/>
              <a:t> </a:t>
            </a:r>
            <a:r>
              <a:rPr lang="en-US" dirty="0" err="1"/>
              <a:t>satisfaz</a:t>
            </a:r>
            <a:r>
              <a:rPr lang="en-US" dirty="0"/>
              <a:t> as </a:t>
            </a:r>
            <a:r>
              <a:rPr lang="en-US" dirty="0" err="1"/>
              <a:t>necessidades</a:t>
            </a:r>
            <a:r>
              <a:rPr lang="en-US" dirty="0"/>
              <a:t> da </a:t>
            </a:r>
            <a:r>
              <a:rPr lang="en-US" dirty="0" err="1"/>
              <a:t>comunidade</a:t>
            </a:r>
            <a:r>
              <a:rPr lang="en-US" dirty="0"/>
              <a:t> e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que </a:t>
            </a:r>
            <a:r>
              <a:rPr lang="en-US" dirty="0" err="1"/>
              <a:t>estas</a:t>
            </a:r>
            <a:r>
              <a:rPr lang="en-US" dirty="0"/>
              <a:t> </a:t>
            </a:r>
            <a:r>
              <a:rPr lang="en-US" dirty="0" err="1"/>
              <a:t>necessidades</a:t>
            </a:r>
            <a:r>
              <a:rPr lang="en-US" dirty="0"/>
              <a:t> </a:t>
            </a:r>
            <a:r>
              <a:rPr lang="en-US" dirty="0" err="1"/>
              <a:t>foram</a:t>
            </a:r>
            <a:r>
              <a:rPr lang="en-US" dirty="0"/>
              <a:t> </a:t>
            </a:r>
            <a:r>
              <a:rPr lang="en-US" dirty="0" err="1"/>
              <a:t>descobertas</a:t>
            </a:r>
            <a:r>
              <a:rPr lang="en-US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Qual </a:t>
            </a:r>
            <a:r>
              <a:rPr lang="en-US" dirty="0" err="1"/>
              <a:t>é</a:t>
            </a:r>
            <a:r>
              <a:rPr lang="en-US" dirty="0"/>
              <a:t> o </a:t>
            </a:r>
            <a:r>
              <a:rPr lang="en-US" dirty="0" err="1"/>
              <a:t>impacto</a:t>
            </a:r>
            <a:r>
              <a:rPr lang="en-US" dirty="0"/>
              <a:t> </a:t>
            </a:r>
            <a:r>
              <a:rPr lang="en-US" dirty="0" err="1"/>
              <a:t>económico</a:t>
            </a:r>
            <a:r>
              <a:rPr lang="en-US" dirty="0"/>
              <a:t> do </a:t>
            </a:r>
            <a:r>
              <a:rPr lang="en-US" dirty="0" err="1"/>
              <a:t>projeto</a:t>
            </a:r>
            <a:r>
              <a:rPr lang="en-US" dirty="0"/>
              <a:t>? (Nota - </a:t>
            </a:r>
            <a:r>
              <a:rPr lang="en-US" dirty="0" err="1"/>
              <a:t>Pode</a:t>
            </a:r>
            <a:r>
              <a:rPr lang="en-US" dirty="0"/>
              <a:t> usar o </a:t>
            </a:r>
            <a:r>
              <a:rPr lang="en-US" dirty="0" err="1"/>
              <a:t>nosso</a:t>
            </a:r>
            <a:r>
              <a:rPr lang="en-US" dirty="0"/>
              <a:t> </a:t>
            </a:r>
            <a:r>
              <a:rPr lang="en-US" dirty="0" err="1"/>
              <a:t>Exercício</a:t>
            </a:r>
            <a:r>
              <a:rPr lang="en-US" dirty="0"/>
              <a:t> de </a:t>
            </a:r>
            <a:r>
              <a:rPr lang="en-US" dirty="0" err="1"/>
              <a:t>Impacto</a:t>
            </a:r>
            <a:r>
              <a:rPr lang="en-US" dirty="0"/>
              <a:t> </a:t>
            </a:r>
            <a:r>
              <a:rPr lang="en-US" dirty="0" err="1"/>
              <a:t>Económico</a:t>
            </a:r>
            <a:r>
              <a:rPr lang="en-US" dirty="0"/>
              <a:t> Local do </a:t>
            </a:r>
            <a:r>
              <a:rPr lang="en-US" dirty="0" err="1"/>
              <a:t>Módulo</a:t>
            </a:r>
            <a:r>
              <a:rPr lang="en-US" dirty="0"/>
              <a:t> 4 </a:t>
            </a:r>
            <a:r>
              <a:rPr lang="en-US" dirty="0" err="1"/>
              <a:t>como</a:t>
            </a:r>
            <a:r>
              <a:rPr lang="en-US" dirty="0"/>
              <a:t> base)</a:t>
            </a:r>
          </a:p>
          <a:p>
            <a:pPr>
              <a:defRPr/>
            </a:pPr>
            <a:r>
              <a:rPr lang="en-US" dirty="0" err="1"/>
              <a:t>Assegure</a:t>
            </a:r>
            <a:r>
              <a:rPr lang="en-US" dirty="0"/>
              <a:t>-se de responder a </a:t>
            </a:r>
            <a:r>
              <a:rPr lang="en-US" dirty="0" err="1"/>
              <a:t>estas</a:t>
            </a:r>
            <a:r>
              <a:rPr lang="en-US" dirty="0"/>
              <a:t> </a:t>
            </a:r>
            <a:r>
              <a:rPr lang="en-US" dirty="0" err="1"/>
              <a:t>questões</a:t>
            </a:r>
            <a:r>
              <a:rPr lang="en-US" dirty="0"/>
              <a:t> de forma </a:t>
            </a:r>
            <a:r>
              <a:rPr lang="en-US" dirty="0" err="1"/>
              <a:t>qualitativa</a:t>
            </a:r>
            <a:r>
              <a:rPr lang="en-US" dirty="0"/>
              <a:t> e </a:t>
            </a:r>
            <a:r>
              <a:rPr lang="en-US" dirty="0" err="1"/>
              <a:t>quantitativa</a:t>
            </a:r>
            <a:r>
              <a:rPr lang="en-US" dirty="0"/>
              <a:t>.</a:t>
            </a:r>
          </a:p>
          <a:p>
            <a:pPr>
              <a:defRPr/>
            </a:pP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FD44A-2272-4F33-8693-3BD5D1C440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57775" y="371475"/>
            <a:ext cx="6643688" cy="1253566"/>
          </a:xfrm>
        </p:spPr>
        <p:txBody>
          <a:bodyPr>
            <a:normAutofit fontScale="92500"/>
          </a:bodyPr>
          <a:lstStyle/>
          <a:p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en-IE" dirty="0" err="1">
                <a:solidFill>
                  <a:schemeClr val="bg1"/>
                </a:solidFill>
                <a:highlight>
                  <a:srgbClr val="7F4182"/>
                </a:highlight>
              </a:rPr>
              <a:t>Dica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3: 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/>
              <a:t>Venda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benefícios</a:t>
            </a:r>
            <a:r>
              <a:rPr lang="en-IE" dirty="0"/>
              <a:t> do </a:t>
            </a:r>
            <a:r>
              <a:rPr lang="en-IE" dirty="0" err="1"/>
              <a:t>projeto</a:t>
            </a:r>
            <a:r>
              <a:rPr lang="en-IE" dirty="0"/>
              <a:t> de </a:t>
            </a:r>
            <a:r>
              <a:rPr lang="en-IE" dirty="0" err="1"/>
              <a:t>regeneração</a:t>
            </a:r>
            <a:r>
              <a:rPr lang="en-IE" dirty="0"/>
              <a:t> </a:t>
            </a:r>
            <a:r>
              <a:rPr lang="en-IE" dirty="0" err="1"/>
              <a:t>comunitária</a:t>
            </a:r>
            <a:endParaRPr lang="en-IE" dirty="0"/>
          </a:p>
        </p:txBody>
      </p:sp>
      <p:pic>
        <p:nvPicPr>
          <p:cNvPr id="7" name="Picture Placeholder 6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E6FC0923-A3AD-44D9-8873-E692FC47883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716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79E21F-804F-49AD-BE76-F34118D80D9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6E6D2-1062-4BA6-9574-62B76E8E36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5266" y="189322"/>
            <a:ext cx="8403792" cy="857158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kumimoji="0" lang="en-I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7F4182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IE" dirty="0" err="1">
                <a:solidFill>
                  <a:prstClr val="white"/>
                </a:solidFill>
                <a:highlight>
                  <a:srgbClr val="7F4182"/>
                </a:highlight>
                <a:latin typeface="Calibri" panose="020F0502020204030204"/>
              </a:rPr>
              <a:t>Dica</a:t>
            </a:r>
            <a:r>
              <a:rPr lang="en-IE" dirty="0">
                <a:solidFill>
                  <a:prstClr val="white"/>
                </a:solidFill>
                <a:highlight>
                  <a:srgbClr val="7F4182"/>
                </a:highlight>
                <a:latin typeface="Calibri" panose="020F0502020204030204"/>
              </a:rPr>
              <a:t> </a:t>
            </a:r>
            <a:r>
              <a:rPr kumimoji="0" lang="en-I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7F4182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3: </a:t>
            </a:r>
            <a:r>
              <a:rPr kumimoji="0" lang="en-I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IE" dirty="0">
                <a:solidFill>
                  <a:srgbClr val="7F4182"/>
                </a:solidFill>
              </a:rPr>
              <a:t>Venda </a:t>
            </a:r>
            <a:r>
              <a:rPr lang="en-IE" dirty="0" err="1">
                <a:solidFill>
                  <a:srgbClr val="7F4182"/>
                </a:solidFill>
              </a:rPr>
              <a:t>os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benefícios</a:t>
            </a:r>
            <a:r>
              <a:rPr lang="en-IE" dirty="0">
                <a:solidFill>
                  <a:srgbClr val="7F4182"/>
                </a:solidFill>
              </a:rPr>
              <a:t> do </a:t>
            </a:r>
            <a:r>
              <a:rPr lang="en-IE" dirty="0" err="1">
                <a:solidFill>
                  <a:srgbClr val="7F4182"/>
                </a:solidFill>
              </a:rPr>
              <a:t>seu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projeto</a:t>
            </a:r>
            <a:r>
              <a:rPr lang="en-IE" dirty="0">
                <a:solidFill>
                  <a:srgbClr val="7F4182"/>
                </a:solidFill>
              </a:rPr>
              <a:t> de </a:t>
            </a:r>
            <a:r>
              <a:rPr lang="en-IE" dirty="0" err="1">
                <a:solidFill>
                  <a:srgbClr val="7F4182"/>
                </a:solidFill>
              </a:rPr>
              <a:t>regeneração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comunitária</a:t>
            </a:r>
            <a:r>
              <a:rPr lang="en-IE" dirty="0">
                <a:solidFill>
                  <a:srgbClr val="7F4182"/>
                </a:solidFill>
              </a:rPr>
              <a:t> - utilize o </a:t>
            </a:r>
            <a:r>
              <a:rPr lang="en-IE" dirty="0" err="1">
                <a:solidFill>
                  <a:srgbClr val="7F4182"/>
                </a:solidFill>
              </a:rPr>
              <a:t>impacto</a:t>
            </a:r>
            <a:r>
              <a:rPr lang="en-IE" dirty="0">
                <a:solidFill>
                  <a:srgbClr val="7F4182"/>
                </a:solidFill>
              </a:rPr>
              <a:t> visual </a:t>
            </a:r>
            <a:r>
              <a:rPr lang="en-IE" dirty="0" err="1">
                <a:solidFill>
                  <a:srgbClr val="7F4182"/>
                </a:solidFill>
              </a:rPr>
              <a:t>onde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puder</a:t>
            </a:r>
            <a:r>
              <a:rPr lang="en-IE" dirty="0">
                <a:solidFill>
                  <a:srgbClr val="7F4182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72B776-7632-477B-B39B-74FA3193E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1448672"/>
            <a:ext cx="8526462" cy="49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46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79E21F-804F-49AD-BE76-F34118D80D9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6E6D2-1062-4BA6-9574-62B76E8E36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5266" y="189321"/>
            <a:ext cx="9473214" cy="907959"/>
          </a:xfrm>
        </p:spPr>
        <p:txBody>
          <a:bodyPr>
            <a:normAutofit fontScale="70000" lnSpcReduction="20000"/>
          </a:bodyPr>
          <a:lstStyle/>
          <a:p>
            <a:pPr lvl="0">
              <a:defRPr/>
            </a:pPr>
            <a:r>
              <a:rPr kumimoji="0" lang="en-I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7F4182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IE" dirty="0" err="1">
                <a:solidFill>
                  <a:prstClr val="white"/>
                </a:solidFill>
                <a:highlight>
                  <a:srgbClr val="7F4182"/>
                </a:highlight>
                <a:latin typeface="Calibri" panose="020F0502020204030204"/>
              </a:rPr>
              <a:t>Dica</a:t>
            </a:r>
            <a:r>
              <a:rPr kumimoji="0" lang="en-I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7F4182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I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IE" dirty="0">
                <a:solidFill>
                  <a:srgbClr val="7F4182"/>
                </a:solidFill>
              </a:rPr>
              <a:t>Venda </a:t>
            </a:r>
            <a:r>
              <a:rPr lang="en-IE" dirty="0" err="1">
                <a:solidFill>
                  <a:srgbClr val="7F4182"/>
                </a:solidFill>
              </a:rPr>
              <a:t>os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benefícios</a:t>
            </a:r>
            <a:r>
              <a:rPr lang="en-IE" dirty="0">
                <a:solidFill>
                  <a:srgbClr val="7F4182"/>
                </a:solidFill>
              </a:rPr>
              <a:t> do </a:t>
            </a:r>
            <a:r>
              <a:rPr lang="en-IE" dirty="0" err="1">
                <a:solidFill>
                  <a:srgbClr val="7F4182"/>
                </a:solidFill>
              </a:rPr>
              <a:t>seu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projeto</a:t>
            </a:r>
            <a:r>
              <a:rPr lang="en-IE" dirty="0">
                <a:solidFill>
                  <a:srgbClr val="7F4182"/>
                </a:solidFill>
              </a:rPr>
              <a:t> de </a:t>
            </a:r>
            <a:r>
              <a:rPr lang="en-IE" dirty="0" err="1">
                <a:solidFill>
                  <a:srgbClr val="7F4182"/>
                </a:solidFill>
              </a:rPr>
              <a:t>regeneração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comunitária</a:t>
            </a:r>
            <a:r>
              <a:rPr lang="en-IE" dirty="0">
                <a:solidFill>
                  <a:srgbClr val="7F4182"/>
                </a:solidFill>
              </a:rPr>
              <a:t> - o que </a:t>
            </a:r>
            <a:r>
              <a:rPr lang="en-IE" dirty="0" err="1">
                <a:solidFill>
                  <a:srgbClr val="7F4182"/>
                </a:solidFill>
              </a:rPr>
              <a:t>significa</a:t>
            </a:r>
            <a:r>
              <a:rPr lang="en-IE" dirty="0">
                <a:solidFill>
                  <a:srgbClr val="7F4182"/>
                </a:solidFill>
              </a:rPr>
              <a:t> o </a:t>
            </a:r>
            <a:r>
              <a:rPr lang="en-IE" dirty="0" err="1">
                <a:solidFill>
                  <a:srgbClr val="7F4182"/>
                </a:solidFill>
              </a:rPr>
              <a:t>projeto</a:t>
            </a:r>
            <a:r>
              <a:rPr lang="en-IE" dirty="0">
                <a:solidFill>
                  <a:srgbClr val="7F4182"/>
                </a:solidFill>
              </a:rPr>
              <a:t> para a </a:t>
            </a:r>
            <a:r>
              <a:rPr lang="en-IE" dirty="0" err="1">
                <a:solidFill>
                  <a:srgbClr val="7F4182"/>
                </a:solidFill>
              </a:rPr>
              <a:t>comunidade</a:t>
            </a:r>
            <a:r>
              <a:rPr lang="en-IE" dirty="0">
                <a:solidFill>
                  <a:srgbClr val="7F4182"/>
                </a:solidFill>
              </a:rPr>
              <a:t> - </a:t>
            </a:r>
            <a:r>
              <a:rPr lang="en-IE" dirty="0" err="1">
                <a:solidFill>
                  <a:srgbClr val="7F4182"/>
                </a:solidFill>
              </a:rPr>
              <a:t>isto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é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especialmente</a:t>
            </a:r>
            <a:r>
              <a:rPr lang="en-IE" dirty="0">
                <a:solidFill>
                  <a:srgbClr val="7F4182"/>
                </a:solidFill>
              </a:rPr>
              <a:t> vital para </a:t>
            </a:r>
            <a:r>
              <a:rPr lang="en-IE" dirty="0" err="1">
                <a:solidFill>
                  <a:srgbClr val="7F4182"/>
                </a:solidFill>
              </a:rPr>
              <a:t>os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projetos</a:t>
            </a:r>
            <a:r>
              <a:rPr lang="en-IE" dirty="0">
                <a:solidFill>
                  <a:srgbClr val="7F4182"/>
                </a:solidFill>
              </a:rPr>
              <a:t> de </a:t>
            </a:r>
            <a:r>
              <a:rPr lang="en-IE" dirty="0" err="1">
                <a:solidFill>
                  <a:srgbClr val="7F4182"/>
                </a:solidFill>
              </a:rPr>
              <a:t>regeneração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económica</a:t>
            </a:r>
            <a:r>
              <a:rPr lang="en-IE" dirty="0">
                <a:solidFill>
                  <a:srgbClr val="7F4182"/>
                </a:solidFill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E" sz="3600" b="0" i="0" u="none" strike="noStrike" kern="1200" cap="none" spc="0" normalizeH="0" baseline="0" noProof="0" dirty="0">
              <a:ln>
                <a:noFill/>
              </a:ln>
              <a:solidFill>
                <a:srgbClr val="7F418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92EA96-AAE7-4057-B110-9FF76024C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" y="1754551"/>
            <a:ext cx="10906125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6F3E7C-4CA6-42F7-A1FB-7293AAC6FB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00700" y="2138816"/>
            <a:ext cx="6476999" cy="3631644"/>
          </a:xfrm>
        </p:spPr>
        <p:txBody>
          <a:bodyPr/>
          <a:lstStyle/>
          <a:p>
            <a:pPr>
              <a:defRPr/>
            </a:pPr>
            <a:r>
              <a:rPr lang="en-IE" dirty="0"/>
              <a:t>Uma das </a:t>
            </a:r>
            <a:r>
              <a:rPr lang="en-IE" dirty="0" err="1"/>
              <a:t>razões</a:t>
            </a:r>
            <a:r>
              <a:rPr lang="en-IE" dirty="0"/>
              <a:t> </a:t>
            </a:r>
            <a:r>
              <a:rPr lang="en-IE" dirty="0" err="1"/>
              <a:t>pelas</a:t>
            </a:r>
            <a:r>
              <a:rPr lang="en-IE" dirty="0"/>
              <a:t> </a:t>
            </a:r>
            <a:r>
              <a:rPr lang="en-IE" dirty="0" err="1"/>
              <a:t>quais</a:t>
            </a:r>
            <a:r>
              <a:rPr lang="en-IE" dirty="0"/>
              <a:t> o </a:t>
            </a:r>
            <a:r>
              <a:rPr lang="en-IE" dirty="0" err="1"/>
              <a:t>pedido</a:t>
            </a:r>
            <a:r>
              <a:rPr lang="en-IE" dirty="0"/>
              <a:t> de </a:t>
            </a:r>
            <a:r>
              <a:rPr lang="en-IE" dirty="0" err="1"/>
              <a:t>financiamento</a:t>
            </a:r>
            <a:r>
              <a:rPr lang="en-IE" dirty="0"/>
              <a:t> </a:t>
            </a:r>
            <a:r>
              <a:rPr lang="en-IE" dirty="0" err="1"/>
              <a:t>comunitário</a:t>
            </a:r>
            <a:r>
              <a:rPr lang="en-IE" dirty="0"/>
              <a:t> </a:t>
            </a:r>
            <a:r>
              <a:rPr lang="en-IE" dirty="0" err="1"/>
              <a:t>é</a:t>
            </a:r>
            <a:r>
              <a:rPr lang="en-IE" dirty="0"/>
              <a:t> </a:t>
            </a:r>
            <a:r>
              <a:rPr lang="en-IE" dirty="0" err="1"/>
              <a:t>aceite</a:t>
            </a:r>
            <a:r>
              <a:rPr lang="en-IE" dirty="0"/>
              <a:t>, </a:t>
            </a:r>
            <a:r>
              <a:rPr lang="en-IE" dirty="0" err="1"/>
              <a:t>é</a:t>
            </a:r>
            <a:r>
              <a:rPr lang="en-IE" dirty="0"/>
              <a:t> o facto de a </a:t>
            </a:r>
            <a:r>
              <a:rPr lang="en-IE" dirty="0" err="1"/>
              <a:t>organização</a:t>
            </a:r>
            <a:r>
              <a:rPr lang="en-IE" dirty="0"/>
              <a:t> candidate ser:</a:t>
            </a:r>
          </a:p>
          <a:p>
            <a:pPr marL="457200" indent="-457200">
              <a:buAutoNum type="arabicPeriod"/>
              <a:defRPr/>
            </a:pPr>
            <a:r>
              <a:rPr lang="en-IE" dirty="0" err="1"/>
              <a:t>Bem</a:t>
            </a:r>
            <a:r>
              <a:rPr lang="en-IE" dirty="0"/>
              <a:t> </a:t>
            </a:r>
            <a:r>
              <a:rPr lang="en-IE" dirty="0" err="1"/>
              <a:t>organizada</a:t>
            </a:r>
            <a:endParaRPr lang="en-IE" dirty="0"/>
          </a:p>
          <a:p>
            <a:pPr marL="457200" indent="-457200">
              <a:buAutoNum type="arabicPeriod"/>
              <a:defRPr/>
            </a:pPr>
            <a:r>
              <a:rPr lang="en-IE" dirty="0"/>
              <a:t>Ter um </a:t>
            </a:r>
            <a:r>
              <a:rPr lang="en-IE" dirty="0" err="1"/>
              <a:t>bom</a:t>
            </a:r>
            <a:r>
              <a:rPr lang="en-IE" dirty="0"/>
              <a:t> </a:t>
            </a:r>
            <a:r>
              <a:rPr lang="en-IE" dirty="0" err="1"/>
              <a:t>historial</a:t>
            </a:r>
            <a:endParaRPr lang="en-IE" dirty="0"/>
          </a:p>
          <a:p>
            <a:pPr marL="457200" indent="-457200">
              <a:buAutoNum type="arabicPeriod"/>
              <a:defRPr/>
            </a:pPr>
            <a:r>
              <a:rPr lang="en-IE" dirty="0" err="1"/>
              <a:t>É</a:t>
            </a:r>
            <a:r>
              <a:rPr lang="en-IE" dirty="0"/>
              <a:t> um promotor </a:t>
            </a:r>
            <a:r>
              <a:rPr lang="en-IE" dirty="0" err="1"/>
              <a:t>capaz</a:t>
            </a:r>
            <a:r>
              <a:rPr lang="en-IE" dirty="0"/>
              <a:t> de </a:t>
            </a:r>
            <a:r>
              <a:rPr lang="en-IE" dirty="0" err="1"/>
              <a:t>realizar</a:t>
            </a:r>
            <a:r>
              <a:rPr lang="en-IE" dirty="0"/>
              <a:t> o </a:t>
            </a:r>
            <a:r>
              <a:rPr lang="en-IE" dirty="0" err="1"/>
              <a:t>projeto</a:t>
            </a:r>
            <a:endParaRPr lang="en-IE" dirty="0"/>
          </a:p>
          <a:p>
            <a:pPr marL="457200" indent="-457200">
              <a:buAutoNum type="arabicPeriod"/>
              <a:defRPr/>
            </a:pPr>
            <a:endParaRPr lang="en-IE" dirty="0"/>
          </a:p>
          <a:p>
            <a:pPr>
              <a:defRPr/>
            </a:pPr>
            <a:r>
              <a:rPr lang="en-IE" dirty="0"/>
              <a:t>Para </a:t>
            </a:r>
            <a:r>
              <a:rPr lang="en-IE" dirty="0" err="1"/>
              <a:t>convencer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financiadores</a:t>
            </a:r>
            <a:r>
              <a:rPr lang="en-IE" dirty="0"/>
              <a:t>, </a:t>
            </a:r>
            <a:r>
              <a:rPr lang="en-IE" dirty="0" err="1"/>
              <a:t>é</a:t>
            </a:r>
            <a:r>
              <a:rPr lang="en-IE" dirty="0"/>
              <a:t> </a:t>
            </a:r>
            <a:r>
              <a:rPr lang="en-IE" dirty="0" err="1"/>
              <a:t>necessário</a:t>
            </a:r>
            <a:r>
              <a:rPr lang="en-IE" dirty="0"/>
              <a:t> </a:t>
            </a:r>
            <a:r>
              <a:rPr lang="en-IE" dirty="0" err="1"/>
              <a:t>abordar</a:t>
            </a:r>
            <a:r>
              <a:rPr lang="en-IE" dirty="0"/>
              <a:t> o </a:t>
            </a:r>
            <a:r>
              <a:rPr lang="en-IE" dirty="0" err="1"/>
              <a:t>processo</a:t>
            </a:r>
            <a:r>
              <a:rPr lang="en-IE" dirty="0"/>
              <a:t> de </a:t>
            </a:r>
            <a:r>
              <a:rPr lang="en-IE" dirty="0" err="1"/>
              <a:t>criação</a:t>
            </a:r>
            <a:r>
              <a:rPr lang="en-IE" dirty="0"/>
              <a:t> do </a:t>
            </a:r>
            <a:r>
              <a:rPr lang="en-IE" dirty="0" err="1"/>
              <a:t>pedido</a:t>
            </a:r>
            <a:r>
              <a:rPr lang="en-IE" dirty="0"/>
              <a:t> de </a:t>
            </a:r>
            <a:r>
              <a:rPr lang="en-IE" dirty="0" err="1"/>
              <a:t>financiamento</a:t>
            </a:r>
            <a:r>
              <a:rPr lang="en-IE" dirty="0"/>
              <a:t> de </a:t>
            </a:r>
            <a:r>
              <a:rPr lang="en-IE" dirty="0" err="1"/>
              <a:t>uma</a:t>
            </a:r>
            <a:r>
              <a:rPr lang="en-IE" dirty="0"/>
              <a:t> forma </a:t>
            </a:r>
            <a:r>
              <a:rPr lang="en-IE" dirty="0" err="1"/>
              <a:t>profissional</a:t>
            </a:r>
            <a:r>
              <a:rPr lang="en-IE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FD44A-2272-4F33-8693-3BD5D1C440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57775" y="371475"/>
            <a:ext cx="6643688" cy="1253566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en-IE" dirty="0" err="1">
                <a:solidFill>
                  <a:schemeClr val="bg1"/>
                </a:solidFill>
                <a:highlight>
                  <a:srgbClr val="7F4182"/>
                </a:highlight>
              </a:rPr>
              <a:t>Dica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4: 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US" dirty="0" err="1"/>
              <a:t>Construa</a:t>
            </a:r>
            <a:r>
              <a:rPr lang="en-US" dirty="0"/>
              <a:t> a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credibilidade</a:t>
            </a:r>
            <a:r>
              <a:rPr lang="en-US" dirty="0"/>
              <a:t> e </a:t>
            </a:r>
            <a:r>
              <a:rPr lang="en-US" dirty="0" err="1"/>
              <a:t>seja</a:t>
            </a:r>
            <a:r>
              <a:rPr lang="en-US" dirty="0"/>
              <a:t> </a:t>
            </a:r>
            <a:r>
              <a:rPr lang="en-US" dirty="0" err="1"/>
              <a:t>profissional</a:t>
            </a:r>
            <a:r>
              <a:rPr lang="en-US" dirty="0"/>
              <a:t>!</a:t>
            </a:r>
          </a:p>
          <a:p>
            <a:endParaRPr lang="en-IE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35CBAF8-F683-4FCA-B9F0-9DC2A1C8437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961" r="169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0697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6F3E7C-4CA6-42F7-A1FB-7293AAC6FB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00700" y="1952625"/>
            <a:ext cx="6476999" cy="4905375"/>
          </a:xfrm>
        </p:spPr>
        <p:txBody>
          <a:bodyPr/>
          <a:lstStyle/>
          <a:p>
            <a:pPr>
              <a:defRPr/>
            </a:pPr>
            <a:r>
              <a:rPr lang="en-IE" sz="2300" i="1" dirty="0"/>
              <a:t>"As </a:t>
            </a:r>
            <a:r>
              <a:rPr lang="en-IE" sz="2300" i="1" dirty="0" err="1"/>
              <a:t>pessoas</a:t>
            </a:r>
            <a:r>
              <a:rPr lang="en-IE" sz="2300" i="1" dirty="0"/>
              <a:t> </a:t>
            </a:r>
            <a:r>
              <a:rPr lang="en-IE" sz="2300" i="1" dirty="0" err="1"/>
              <a:t>esquecerão</a:t>
            </a:r>
            <a:r>
              <a:rPr lang="en-IE" sz="2300" i="1" dirty="0"/>
              <a:t> </a:t>
            </a:r>
            <a:r>
              <a:rPr lang="en-IE" sz="2300" i="1" dirty="0" err="1"/>
              <a:t>aquilo</a:t>
            </a:r>
            <a:r>
              <a:rPr lang="en-IE" sz="2300" i="1" dirty="0"/>
              <a:t> que </a:t>
            </a:r>
            <a:r>
              <a:rPr lang="en-IE" sz="2300" i="1" dirty="0" err="1"/>
              <a:t>disse</a:t>
            </a:r>
            <a:r>
              <a:rPr lang="en-IE" sz="2300" i="1" dirty="0"/>
              <a:t>. As </a:t>
            </a:r>
            <a:r>
              <a:rPr lang="en-IE" sz="2300" i="1" dirty="0" err="1"/>
              <a:t>pessoas</a:t>
            </a:r>
            <a:r>
              <a:rPr lang="en-IE" sz="2300" i="1" dirty="0"/>
              <a:t> </a:t>
            </a:r>
            <a:r>
              <a:rPr lang="en-IE" sz="2300" i="1" dirty="0" err="1"/>
              <a:t>esquecerão</a:t>
            </a:r>
            <a:r>
              <a:rPr lang="en-IE" sz="2300" i="1" dirty="0"/>
              <a:t> o que fez. Mas as </a:t>
            </a:r>
            <a:r>
              <a:rPr lang="en-IE" sz="2300" i="1" dirty="0" err="1"/>
              <a:t>pessoas</a:t>
            </a:r>
            <a:r>
              <a:rPr lang="en-IE" sz="2300" i="1" dirty="0"/>
              <a:t> </a:t>
            </a:r>
            <a:r>
              <a:rPr lang="en-IE" sz="2300" i="1" dirty="0" err="1"/>
              <a:t>nunca</a:t>
            </a:r>
            <a:r>
              <a:rPr lang="en-IE" sz="2300" i="1" dirty="0"/>
              <a:t> </a:t>
            </a:r>
            <a:r>
              <a:rPr lang="en-IE" sz="2300" i="1" dirty="0" err="1"/>
              <a:t>esquecerão</a:t>
            </a:r>
            <a:r>
              <a:rPr lang="en-IE" sz="2300" i="1" dirty="0"/>
              <a:t> </a:t>
            </a:r>
            <a:r>
              <a:rPr lang="en-IE" sz="2300" i="1" dirty="0" err="1"/>
              <a:t>como</a:t>
            </a:r>
            <a:r>
              <a:rPr lang="en-IE" sz="2300" i="1" dirty="0"/>
              <a:t> as fez </a:t>
            </a:r>
            <a:r>
              <a:rPr lang="en-IE" sz="2300" i="1" dirty="0" err="1"/>
              <a:t>sentir</a:t>
            </a:r>
            <a:r>
              <a:rPr lang="en-IE" sz="2300" dirty="0"/>
              <a:t>". - Maya Angelou</a:t>
            </a:r>
          </a:p>
          <a:p>
            <a:pPr>
              <a:defRPr/>
            </a:pPr>
            <a:r>
              <a:rPr lang="en-IE" sz="2300" dirty="0"/>
              <a:t>Se </a:t>
            </a:r>
            <a:r>
              <a:rPr lang="en-IE" sz="2300" dirty="0" err="1"/>
              <a:t>está</a:t>
            </a:r>
            <a:r>
              <a:rPr lang="en-IE" sz="2300" dirty="0"/>
              <a:t> </a:t>
            </a:r>
            <a:r>
              <a:rPr lang="en-IE" sz="2300" dirty="0" err="1"/>
              <a:t>entusiasmado</a:t>
            </a:r>
            <a:r>
              <a:rPr lang="en-IE" sz="2300" dirty="0"/>
              <a:t> com o </a:t>
            </a:r>
            <a:r>
              <a:rPr lang="en-IE" sz="2300" dirty="0" err="1"/>
              <a:t>potencial</a:t>
            </a:r>
            <a:r>
              <a:rPr lang="en-IE" sz="2300" dirty="0"/>
              <a:t> de um </a:t>
            </a:r>
            <a:r>
              <a:rPr lang="en-IE" sz="2300" dirty="0" err="1"/>
              <a:t>projeto</a:t>
            </a:r>
            <a:r>
              <a:rPr lang="en-IE" sz="2300" dirty="0"/>
              <a:t> - </a:t>
            </a:r>
            <a:r>
              <a:rPr lang="en-IE" sz="2300" dirty="0" err="1"/>
              <a:t>partilhe</a:t>
            </a:r>
            <a:r>
              <a:rPr lang="en-IE" sz="2300" dirty="0"/>
              <a:t> </a:t>
            </a:r>
            <a:r>
              <a:rPr lang="en-IE" sz="2300" dirty="0" err="1"/>
              <a:t>esse</a:t>
            </a:r>
            <a:r>
              <a:rPr lang="en-IE" sz="2300" dirty="0"/>
              <a:t> </a:t>
            </a:r>
            <a:r>
              <a:rPr lang="en-IE" sz="2300" dirty="0" err="1"/>
              <a:t>entusiasmo</a:t>
            </a:r>
            <a:r>
              <a:rPr lang="en-IE" sz="2300" dirty="0"/>
              <a:t>. Se </a:t>
            </a:r>
            <a:r>
              <a:rPr lang="en-IE" sz="2300" dirty="0" err="1"/>
              <a:t>acredita</a:t>
            </a:r>
            <a:r>
              <a:rPr lang="en-IE" sz="2300" dirty="0"/>
              <a:t> no </a:t>
            </a:r>
            <a:r>
              <a:rPr lang="en-IE" sz="2300" dirty="0" err="1"/>
              <a:t>projeto</a:t>
            </a:r>
            <a:r>
              <a:rPr lang="en-IE" sz="2300" dirty="0"/>
              <a:t> - </a:t>
            </a:r>
            <a:r>
              <a:rPr lang="en-IE" sz="2300" dirty="0" err="1"/>
              <a:t>partilhe</a:t>
            </a:r>
            <a:r>
              <a:rPr lang="en-IE" sz="2300" dirty="0"/>
              <a:t> </a:t>
            </a:r>
            <a:r>
              <a:rPr lang="en-IE" sz="2300" dirty="0" err="1"/>
              <a:t>essa</a:t>
            </a:r>
            <a:r>
              <a:rPr lang="en-IE" sz="2300" dirty="0"/>
              <a:t> </a:t>
            </a:r>
            <a:r>
              <a:rPr lang="en-IE" sz="2300" dirty="0" err="1"/>
              <a:t>crença</a:t>
            </a:r>
            <a:r>
              <a:rPr lang="en-IE" sz="2300" dirty="0"/>
              <a:t>.</a:t>
            </a:r>
          </a:p>
          <a:p>
            <a:pPr>
              <a:defRPr/>
            </a:pPr>
            <a:r>
              <a:rPr lang="en-IE" sz="2300" dirty="0"/>
              <a:t> </a:t>
            </a:r>
            <a:r>
              <a:rPr lang="en-IE" sz="2300" dirty="0" err="1"/>
              <a:t>Lembre</a:t>
            </a:r>
            <a:r>
              <a:rPr lang="en-IE" sz="2300" dirty="0"/>
              <a:t>-se de que </a:t>
            </a:r>
            <a:r>
              <a:rPr lang="en-IE" sz="2300" dirty="0" err="1"/>
              <a:t>os</a:t>
            </a:r>
            <a:r>
              <a:rPr lang="en-IE" sz="2300" dirty="0"/>
              <a:t> </a:t>
            </a:r>
            <a:r>
              <a:rPr lang="en-IE" sz="2300" dirty="0" err="1"/>
              <a:t>financiadores</a:t>
            </a:r>
            <a:r>
              <a:rPr lang="en-IE" sz="2300" dirty="0"/>
              <a:t> </a:t>
            </a:r>
            <a:r>
              <a:rPr lang="en-IE" sz="2300" dirty="0" err="1"/>
              <a:t>também</a:t>
            </a:r>
            <a:r>
              <a:rPr lang="en-IE" sz="2300" dirty="0"/>
              <a:t> </a:t>
            </a:r>
            <a:r>
              <a:rPr lang="en-IE" sz="2300" dirty="0" err="1"/>
              <a:t>são</a:t>
            </a:r>
            <a:r>
              <a:rPr lang="en-IE" sz="2300" dirty="0"/>
              <a:t> </a:t>
            </a:r>
            <a:r>
              <a:rPr lang="en-IE" sz="2300" dirty="0" err="1"/>
              <a:t>pessoas</a:t>
            </a:r>
            <a:r>
              <a:rPr lang="en-IE" sz="2300" dirty="0"/>
              <a:t> e </a:t>
            </a:r>
            <a:r>
              <a:rPr lang="en-IE" sz="2300" dirty="0" err="1"/>
              <a:t>vêm</a:t>
            </a:r>
            <a:r>
              <a:rPr lang="en-IE" sz="2300" dirty="0"/>
              <a:t> de </a:t>
            </a:r>
            <a:r>
              <a:rPr lang="en-IE" sz="2300" dirty="0" err="1"/>
              <a:t>comunidades</a:t>
            </a:r>
            <a:r>
              <a:rPr lang="en-IE" sz="2300" dirty="0"/>
              <a:t> com </a:t>
            </a:r>
            <a:r>
              <a:rPr lang="en-IE" sz="2300" dirty="0" err="1"/>
              <a:t>problemas</a:t>
            </a:r>
            <a:r>
              <a:rPr lang="en-IE" sz="2300" dirty="0"/>
              <a:t> que </a:t>
            </a:r>
            <a:r>
              <a:rPr lang="en-IE" sz="2300" dirty="0" err="1"/>
              <a:t>podem</a:t>
            </a:r>
            <a:r>
              <a:rPr lang="en-IE" sz="2300" dirty="0"/>
              <a:t> ser </a:t>
            </a:r>
            <a:r>
              <a:rPr lang="en-IE" sz="2300" dirty="0" err="1"/>
              <a:t>muito</a:t>
            </a:r>
            <a:r>
              <a:rPr lang="en-IE" sz="2300" dirty="0"/>
              <a:t> </a:t>
            </a:r>
            <a:r>
              <a:rPr lang="en-IE" sz="2300" dirty="0" err="1"/>
              <a:t>semelhantes</a:t>
            </a:r>
            <a:r>
              <a:rPr lang="en-IE" sz="2300" dirty="0"/>
              <a:t> </a:t>
            </a:r>
            <a:r>
              <a:rPr lang="en-IE" sz="2300" dirty="0" err="1"/>
              <a:t>àquele</a:t>
            </a:r>
            <a:r>
              <a:rPr lang="en-IE" sz="2300" dirty="0"/>
              <a:t> que </a:t>
            </a:r>
            <a:r>
              <a:rPr lang="en-IE" sz="2300" dirty="0" err="1"/>
              <a:t>está</a:t>
            </a:r>
            <a:r>
              <a:rPr lang="en-IE" sz="2300" dirty="0"/>
              <a:t> a </a:t>
            </a:r>
            <a:r>
              <a:rPr lang="en-IE" sz="2300" dirty="0" err="1"/>
              <a:t>procurar</a:t>
            </a:r>
            <a:r>
              <a:rPr lang="en-IE" sz="2300" dirty="0"/>
              <a:t> </a:t>
            </a:r>
            <a:r>
              <a:rPr lang="en-IE" sz="2300" dirty="0" err="1"/>
              <a:t>solucionar</a:t>
            </a:r>
            <a:r>
              <a:rPr lang="en-IE" sz="2300" dirty="0"/>
              <a:t>. </a:t>
            </a:r>
          </a:p>
          <a:p>
            <a:pPr>
              <a:defRPr/>
            </a:pPr>
            <a:r>
              <a:rPr lang="en-IE" sz="2300" dirty="0"/>
              <a:t>As </a:t>
            </a:r>
            <a:r>
              <a:rPr lang="en-IE" sz="2300" dirty="0" err="1"/>
              <a:t>pessoas</a:t>
            </a:r>
            <a:r>
              <a:rPr lang="en-IE" sz="2300" dirty="0"/>
              <a:t> </a:t>
            </a:r>
            <a:r>
              <a:rPr lang="en-IE" sz="2300" dirty="0" err="1"/>
              <a:t>dão</a:t>
            </a:r>
            <a:r>
              <a:rPr lang="en-IE" sz="2300" dirty="0"/>
              <a:t> </a:t>
            </a:r>
            <a:r>
              <a:rPr lang="en-IE" sz="2300" dirty="0" err="1"/>
              <a:t>às</a:t>
            </a:r>
            <a:r>
              <a:rPr lang="en-IE" sz="2300" dirty="0"/>
              <a:t> </a:t>
            </a:r>
            <a:r>
              <a:rPr lang="en-IE" sz="2300" dirty="0" err="1"/>
              <a:t>pessoas</a:t>
            </a:r>
            <a:r>
              <a:rPr lang="en-IE" sz="2300" dirty="0"/>
              <a:t> - por </a:t>
            </a:r>
            <a:r>
              <a:rPr lang="en-IE" sz="2300" dirty="0" err="1"/>
              <a:t>isso</a:t>
            </a:r>
            <a:r>
              <a:rPr lang="en-IE" sz="2300" dirty="0"/>
              <a:t> </a:t>
            </a:r>
            <a:r>
              <a:rPr lang="en-IE" sz="2300" dirty="0" err="1"/>
              <a:t>lembre</a:t>
            </a:r>
            <a:r>
              <a:rPr lang="en-IE" sz="2300" dirty="0"/>
              <a:t>-se sempre do </a:t>
            </a:r>
            <a:r>
              <a:rPr lang="en-IE" sz="2300" dirty="0" err="1"/>
              <a:t>elemento</a:t>
            </a:r>
            <a:r>
              <a:rPr lang="en-IE" sz="2300" dirty="0"/>
              <a:t> </a:t>
            </a:r>
            <a:r>
              <a:rPr lang="en-IE" sz="2300" dirty="0" err="1"/>
              <a:t>humano</a:t>
            </a:r>
            <a:r>
              <a:rPr lang="en-IE" sz="2300" dirty="0"/>
              <a:t> </a:t>
            </a:r>
            <a:r>
              <a:rPr lang="en-IE" sz="2300" dirty="0" err="1"/>
              <a:t>ao</a:t>
            </a:r>
            <a:r>
              <a:rPr lang="en-IE" sz="2300" dirty="0"/>
              <a:t> </a:t>
            </a:r>
            <a:r>
              <a:rPr lang="en-IE" sz="2300" dirty="0" err="1"/>
              <a:t>elaborar</a:t>
            </a:r>
            <a:r>
              <a:rPr lang="en-IE" sz="2300" dirty="0"/>
              <a:t> um </a:t>
            </a:r>
            <a:r>
              <a:rPr lang="en-IE" sz="2300" dirty="0" err="1"/>
              <a:t>pedido</a:t>
            </a:r>
            <a:r>
              <a:rPr lang="en-IE" sz="2300" dirty="0"/>
              <a:t> de </a:t>
            </a:r>
            <a:r>
              <a:rPr lang="en-IE" sz="2300" dirty="0" err="1"/>
              <a:t>financiamento</a:t>
            </a:r>
            <a:r>
              <a:rPr lang="en-IE" sz="2300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FD44A-2272-4F33-8693-3BD5D1C440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57775" y="161925"/>
            <a:ext cx="6643688" cy="1463116"/>
          </a:xfrm>
        </p:spPr>
        <p:txBody>
          <a:bodyPr>
            <a:normAutofit lnSpcReduction="10000"/>
          </a:bodyPr>
          <a:lstStyle/>
          <a:p>
            <a:r>
              <a:rPr lang="en-IE" dirty="0" err="1">
                <a:solidFill>
                  <a:schemeClr val="bg1"/>
                </a:solidFill>
                <a:highlight>
                  <a:srgbClr val="7F4182"/>
                </a:highlight>
              </a:rPr>
              <a:t>Dica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5: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/>
              <a:t>Partilhe</a:t>
            </a:r>
            <a:r>
              <a:rPr lang="en-US" dirty="0"/>
              <a:t> a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paixão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projeto</a:t>
            </a:r>
            <a:r>
              <a:rPr lang="en-US" dirty="0"/>
              <a:t> e </a:t>
            </a:r>
            <a:r>
              <a:rPr lang="en-US" dirty="0" err="1"/>
              <a:t>lembre</a:t>
            </a:r>
            <a:r>
              <a:rPr lang="en-US" dirty="0"/>
              <a:t>-se que as </a:t>
            </a:r>
            <a:r>
              <a:rPr lang="en-US" dirty="0" err="1"/>
              <a:t>pessoas</a:t>
            </a:r>
            <a:r>
              <a:rPr lang="en-US" dirty="0"/>
              <a:t> </a:t>
            </a:r>
            <a:r>
              <a:rPr lang="en-US" dirty="0" err="1"/>
              <a:t>dão</a:t>
            </a:r>
            <a:r>
              <a:rPr lang="en-US" dirty="0"/>
              <a:t> </a:t>
            </a:r>
            <a:r>
              <a:rPr lang="en-US" dirty="0" err="1"/>
              <a:t>às</a:t>
            </a:r>
            <a:r>
              <a:rPr lang="en-US" dirty="0"/>
              <a:t> </a:t>
            </a:r>
            <a:r>
              <a:rPr lang="en-US" dirty="0" err="1"/>
              <a:t>pessoas</a:t>
            </a:r>
            <a:r>
              <a:rPr lang="en-US" dirty="0"/>
              <a:t>...</a:t>
            </a:r>
          </a:p>
        </p:txBody>
      </p:sp>
      <p:pic>
        <p:nvPicPr>
          <p:cNvPr id="7" name="Picture Placeholder 6" descr="A picture containing person, young, person, laying&#10;&#10;Description automatically generated">
            <a:extLst>
              <a:ext uri="{FF2B5EF4-FFF2-40B4-BE49-F238E27FC236}">
                <a16:creationId xmlns:a16="http://schemas.microsoft.com/office/drawing/2014/main" id="{3300CF2A-1FB4-40F2-B237-E3C3C787F14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9363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6F3E7C-4CA6-42F7-A1FB-7293AAC6FB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00700" y="1952625"/>
            <a:ext cx="6181725" cy="3817835"/>
          </a:xfrm>
        </p:spPr>
        <p:txBody>
          <a:bodyPr/>
          <a:lstStyle/>
          <a:p>
            <a:pPr>
              <a:defRPr/>
            </a:pPr>
            <a:r>
              <a:rPr lang="en-IE" dirty="0" err="1"/>
              <a:t>Frequentemente</a:t>
            </a:r>
            <a:r>
              <a:rPr lang="en-IE" dirty="0"/>
              <a:t>, </a:t>
            </a:r>
            <a:r>
              <a:rPr lang="en-IE" dirty="0" err="1"/>
              <a:t>uma</a:t>
            </a:r>
            <a:r>
              <a:rPr lang="en-IE" dirty="0"/>
              <a:t> boa forma de </a:t>
            </a:r>
            <a:r>
              <a:rPr lang="en-IE" dirty="0" err="1"/>
              <a:t>reforçar</a:t>
            </a:r>
            <a:r>
              <a:rPr lang="en-IE" dirty="0"/>
              <a:t> o </a:t>
            </a:r>
            <a:r>
              <a:rPr lang="en-IE" dirty="0" err="1"/>
              <a:t>seu</a:t>
            </a:r>
            <a:r>
              <a:rPr lang="en-IE" dirty="0"/>
              <a:t> </a:t>
            </a:r>
            <a:r>
              <a:rPr lang="en-IE" dirty="0" err="1"/>
              <a:t>pedido</a:t>
            </a:r>
            <a:r>
              <a:rPr lang="en-IE" dirty="0"/>
              <a:t> de </a:t>
            </a:r>
            <a:r>
              <a:rPr lang="en-IE" dirty="0" err="1"/>
              <a:t>financiamento</a:t>
            </a:r>
            <a:r>
              <a:rPr lang="en-IE" dirty="0"/>
              <a:t> </a:t>
            </a:r>
            <a:r>
              <a:rPr lang="en-IE" dirty="0" err="1"/>
              <a:t>é</a:t>
            </a:r>
            <a:r>
              <a:rPr lang="en-IE" dirty="0"/>
              <a:t> </a:t>
            </a:r>
            <a:r>
              <a:rPr lang="en-IE" dirty="0" err="1"/>
              <a:t>tentar</a:t>
            </a:r>
            <a:r>
              <a:rPr lang="en-IE" dirty="0"/>
              <a:t> </a:t>
            </a:r>
            <a:r>
              <a:rPr lang="en-IE" dirty="0" err="1"/>
              <a:t>encontrar</a:t>
            </a:r>
            <a:r>
              <a:rPr lang="en-IE" dirty="0"/>
              <a:t> lacunas no </a:t>
            </a:r>
            <a:r>
              <a:rPr lang="en-IE" dirty="0" err="1"/>
              <a:t>mesmo</a:t>
            </a:r>
            <a:r>
              <a:rPr lang="en-IE" dirty="0"/>
              <a:t>. </a:t>
            </a:r>
          </a:p>
          <a:p>
            <a:pPr>
              <a:defRPr/>
            </a:pPr>
            <a:r>
              <a:rPr lang="en-IE" dirty="0"/>
              <a:t>Por </a:t>
            </a:r>
            <a:r>
              <a:rPr lang="en-IE" dirty="0" err="1"/>
              <a:t>isso</a:t>
            </a:r>
            <a:r>
              <a:rPr lang="en-IE" dirty="0"/>
              <a:t>, </a:t>
            </a:r>
            <a:r>
              <a:rPr lang="en-IE" dirty="0" err="1"/>
              <a:t>pergunte</a:t>
            </a:r>
            <a:r>
              <a:rPr lang="en-IE" dirty="0"/>
              <a:t>-se: "Por que </a:t>
            </a:r>
            <a:r>
              <a:rPr lang="en-IE" dirty="0" err="1"/>
              <a:t>é</a:t>
            </a:r>
            <a:r>
              <a:rPr lang="en-IE" dirty="0"/>
              <a:t> que </a:t>
            </a:r>
            <a:r>
              <a:rPr lang="en-IE" dirty="0" err="1"/>
              <a:t>não</a:t>
            </a:r>
            <a:r>
              <a:rPr lang="en-IE" dirty="0"/>
              <a:t> </a:t>
            </a:r>
            <a:r>
              <a:rPr lang="en-IE" dirty="0" err="1"/>
              <a:t>financiariam</a:t>
            </a:r>
            <a:r>
              <a:rPr lang="en-IE" dirty="0"/>
              <a:t> </a:t>
            </a:r>
            <a:r>
              <a:rPr lang="en-IE" dirty="0" err="1"/>
              <a:t>este</a:t>
            </a:r>
            <a:r>
              <a:rPr lang="en-IE" dirty="0"/>
              <a:t> </a:t>
            </a:r>
            <a:r>
              <a:rPr lang="en-IE" dirty="0" err="1"/>
              <a:t>projeto</a:t>
            </a:r>
            <a:r>
              <a:rPr lang="en-IE" dirty="0"/>
              <a:t>?</a:t>
            </a:r>
          </a:p>
          <a:p>
            <a:pPr>
              <a:defRPr/>
            </a:pPr>
            <a:r>
              <a:rPr lang="en-IE" dirty="0"/>
              <a:t>Tendo </a:t>
            </a:r>
            <a:r>
              <a:rPr lang="en-IE" dirty="0" err="1"/>
              <a:t>identificado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pontos</a:t>
            </a:r>
            <a:r>
              <a:rPr lang="en-IE" dirty="0"/>
              <a:t> </a:t>
            </a:r>
            <a:r>
              <a:rPr lang="en-IE" dirty="0" err="1"/>
              <a:t>fracos</a:t>
            </a:r>
            <a:r>
              <a:rPr lang="en-IE" dirty="0"/>
              <a:t>, </a:t>
            </a:r>
            <a:r>
              <a:rPr lang="en-IE" dirty="0" err="1"/>
              <a:t>pode</a:t>
            </a:r>
            <a:r>
              <a:rPr lang="en-IE" dirty="0"/>
              <a:t> </a:t>
            </a:r>
            <a:r>
              <a:rPr lang="en-IE" dirty="0" err="1"/>
              <a:t>então</a:t>
            </a:r>
            <a:r>
              <a:rPr lang="en-IE" dirty="0"/>
              <a:t> </a:t>
            </a:r>
            <a:r>
              <a:rPr lang="en-IE" dirty="0" err="1"/>
              <a:t>trabalhar</a:t>
            </a:r>
            <a:r>
              <a:rPr lang="en-IE" dirty="0"/>
              <a:t> para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corrigir</a:t>
            </a:r>
            <a:r>
              <a:rPr lang="en-IE" dirty="0"/>
              <a:t>.</a:t>
            </a:r>
          </a:p>
          <a:p>
            <a:pPr>
              <a:defRPr/>
            </a:pPr>
            <a:r>
              <a:rPr lang="en-IE" dirty="0"/>
              <a:t>Este </a:t>
            </a:r>
            <a:r>
              <a:rPr lang="en-IE" dirty="0" err="1"/>
              <a:t>é</a:t>
            </a:r>
            <a:r>
              <a:rPr lang="en-IE" dirty="0"/>
              <a:t> um </a:t>
            </a:r>
            <a:r>
              <a:rPr lang="en-IE" dirty="0" err="1"/>
              <a:t>grande</a:t>
            </a:r>
            <a:r>
              <a:rPr lang="en-IE" dirty="0"/>
              <a:t> </a:t>
            </a:r>
            <a:r>
              <a:rPr lang="en-IE" dirty="0" err="1"/>
              <a:t>exercício</a:t>
            </a:r>
            <a:r>
              <a:rPr lang="en-IE" dirty="0"/>
              <a:t> a </a:t>
            </a:r>
            <a:r>
              <a:rPr lang="en-IE" dirty="0" err="1"/>
              <a:t>fazer</a:t>
            </a:r>
            <a:r>
              <a:rPr lang="en-IE" dirty="0"/>
              <a:t> com o </a:t>
            </a:r>
            <a:r>
              <a:rPr lang="en-IE" dirty="0" err="1"/>
              <a:t>seu</a:t>
            </a:r>
            <a:r>
              <a:rPr lang="en-IE" dirty="0"/>
              <a:t> </a:t>
            </a:r>
            <a:r>
              <a:rPr lang="en-IE" dirty="0" err="1"/>
              <a:t>comité</a:t>
            </a:r>
            <a:r>
              <a:rPr lang="en-IE" dirty="0"/>
              <a:t> </a:t>
            </a:r>
            <a:r>
              <a:rPr lang="en-IE" dirty="0" err="1"/>
              <a:t>comunitário</a:t>
            </a:r>
            <a:r>
              <a:rPr lang="en-IE" dirty="0"/>
              <a:t>,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vez</a:t>
            </a:r>
            <a:r>
              <a:rPr lang="en-IE" dirty="0"/>
              <a:t> que outros </a:t>
            </a:r>
            <a:r>
              <a:rPr lang="en-IE" dirty="0" err="1"/>
              <a:t>poderão</a:t>
            </a:r>
            <a:r>
              <a:rPr lang="en-IE" dirty="0"/>
              <a:t> </a:t>
            </a:r>
            <a:r>
              <a:rPr lang="en-IE" dirty="0" err="1"/>
              <a:t>encontrar</a:t>
            </a:r>
            <a:r>
              <a:rPr lang="en-IE" dirty="0"/>
              <a:t> lacunas que </a:t>
            </a:r>
            <a:r>
              <a:rPr lang="en-IE" dirty="0" err="1"/>
              <a:t>não</a:t>
            </a:r>
            <a:r>
              <a:rPr lang="en-IE" dirty="0"/>
              <a:t> </a:t>
            </a:r>
            <a:r>
              <a:rPr lang="en-IE" dirty="0" err="1"/>
              <a:t>percebeu</a:t>
            </a:r>
            <a:r>
              <a:rPr lang="en-IE" dirty="0"/>
              <a:t> que </a:t>
            </a:r>
            <a:r>
              <a:rPr lang="en-IE" dirty="0" err="1"/>
              <a:t>existiam</a:t>
            </a:r>
            <a:r>
              <a:rPr lang="en-IE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FD44A-2272-4F33-8693-3BD5D1C440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00700" y="489509"/>
            <a:ext cx="6643688" cy="1463116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en-IE" dirty="0" err="1">
                <a:solidFill>
                  <a:schemeClr val="bg1"/>
                </a:solidFill>
                <a:highlight>
                  <a:srgbClr val="7F4182"/>
                </a:highlight>
              </a:rPr>
              <a:t>Dica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6: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/>
              <a:t>Pergunte</a:t>
            </a:r>
            <a:r>
              <a:rPr lang="en-US" dirty="0"/>
              <a:t>-se: 'Por que </a:t>
            </a:r>
            <a:r>
              <a:rPr lang="en-US" dirty="0" err="1"/>
              <a:t>é</a:t>
            </a:r>
            <a:r>
              <a:rPr lang="en-US" dirty="0"/>
              <a:t> que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financiariam</a:t>
            </a:r>
            <a:r>
              <a:rPr lang="en-US" dirty="0"/>
              <a:t> o </a:t>
            </a:r>
            <a:r>
              <a:rPr lang="en-US" dirty="0" err="1"/>
              <a:t>projeto</a:t>
            </a:r>
            <a:r>
              <a:rPr lang="en-US" dirty="0"/>
              <a:t>?</a:t>
            </a:r>
          </a:p>
        </p:txBody>
      </p:sp>
      <p:pic>
        <p:nvPicPr>
          <p:cNvPr id="8" name="Picture Placeholder 7" descr="A picture containing piece, sitting, table, small&#10;&#10;Description automatically generated">
            <a:extLst>
              <a:ext uri="{FF2B5EF4-FFF2-40B4-BE49-F238E27FC236}">
                <a16:creationId xmlns:a16="http://schemas.microsoft.com/office/drawing/2014/main" id="{2A83FC47-7B81-439C-9DAD-1C2FAACD2A4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8335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6F3E7C-4CA6-42F7-A1FB-7293AAC6FB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00700" y="1952625"/>
            <a:ext cx="6181725" cy="4905375"/>
          </a:xfrm>
        </p:spPr>
        <p:txBody>
          <a:bodyPr/>
          <a:lstStyle/>
          <a:p>
            <a:pPr algn="just">
              <a:defRPr/>
            </a:pPr>
            <a:r>
              <a:rPr lang="en-IE" dirty="0"/>
              <a:t>Prepare o </a:t>
            </a:r>
            <a:r>
              <a:rPr lang="en-IE" dirty="0" err="1"/>
              <a:t>seu</a:t>
            </a:r>
            <a:r>
              <a:rPr lang="en-IE" dirty="0"/>
              <a:t> </a:t>
            </a:r>
            <a:r>
              <a:rPr lang="en-IE" dirty="0" err="1"/>
              <a:t>orçamento</a:t>
            </a:r>
            <a:r>
              <a:rPr lang="en-IE" dirty="0"/>
              <a:t> com </a:t>
            </a:r>
            <a:r>
              <a:rPr lang="en-IE" dirty="0" err="1"/>
              <a:t>muito</a:t>
            </a:r>
            <a:r>
              <a:rPr lang="en-IE" dirty="0"/>
              <a:t> </a:t>
            </a:r>
            <a:r>
              <a:rPr lang="en-IE" dirty="0" err="1"/>
              <a:t>cuidado</a:t>
            </a:r>
            <a:endParaRPr lang="en-IE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IE" dirty="0" err="1"/>
              <a:t>Seja</a:t>
            </a:r>
            <a:r>
              <a:rPr lang="en-IE" dirty="0"/>
              <a:t> </a:t>
            </a:r>
            <a:r>
              <a:rPr lang="en-IE" dirty="0" err="1"/>
              <a:t>minucioso</a:t>
            </a:r>
            <a:r>
              <a:rPr lang="en-IE" dirty="0"/>
              <a:t> no </a:t>
            </a:r>
            <a:r>
              <a:rPr lang="en-IE" dirty="0" err="1"/>
              <a:t>planeamento</a:t>
            </a:r>
            <a:r>
              <a:rPr lang="en-IE" dirty="0"/>
              <a:t> </a:t>
            </a:r>
            <a:r>
              <a:rPr lang="en-IE" dirty="0" err="1"/>
              <a:t>financeiro</a:t>
            </a:r>
            <a:r>
              <a:rPr lang="en-IE" dirty="0"/>
              <a:t> do </a:t>
            </a:r>
            <a:r>
              <a:rPr lang="en-IE" dirty="0" err="1"/>
              <a:t>seu</a:t>
            </a:r>
            <a:r>
              <a:rPr lang="en-IE" dirty="0"/>
              <a:t> </a:t>
            </a:r>
            <a:r>
              <a:rPr lang="en-IE" dirty="0" err="1"/>
              <a:t>projeto</a:t>
            </a:r>
            <a:r>
              <a:rPr lang="en-IE" dirty="0"/>
              <a:t>, </a:t>
            </a:r>
            <a:r>
              <a:rPr lang="en-IE" dirty="0" err="1"/>
              <a:t>calculando</a:t>
            </a:r>
            <a:r>
              <a:rPr lang="en-IE" dirty="0"/>
              <a:t> as </a:t>
            </a:r>
            <a:r>
              <a:rPr lang="en-IE" dirty="0" err="1"/>
              <a:t>despesas</a:t>
            </a:r>
            <a:r>
              <a:rPr lang="en-IE" dirty="0"/>
              <a:t> de </a:t>
            </a:r>
            <a:r>
              <a:rPr lang="en-IE" dirty="0" err="1"/>
              <a:t>acordo</a:t>
            </a:r>
            <a:r>
              <a:rPr lang="en-IE" dirty="0"/>
              <a:t> com o </a:t>
            </a:r>
            <a:r>
              <a:rPr lang="en-IE" dirty="0" err="1"/>
              <a:t>processo</a:t>
            </a:r>
            <a:r>
              <a:rPr lang="en-IE" dirty="0"/>
              <a:t> de </a:t>
            </a:r>
            <a:r>
              <a:rPr lang="en-IE" dirty="0" err="1"/>
              <a:t>concurso</a:t>
            </a:r>
            <a:r>
              <a:rPr lang="en-IE" dirty="0"/>
              <a:t> </a:t>
            </a:r>
            <a:r>
              <a:rPr lang="en-IE" dirty="0" err="1"/>
              <a:t>destacado</a:t>
            </a:r>
            <a:r>
              <a:rPr lang="en-IE" dirty="0"/>
              <a:t> </a:t>
            </a:r>
            <a:r>
              <a:rPr lang="en-IE" dirty="0" err="1"/>
              <a:t>pelo</a:t>
            </a:r>
            <a:r>
              <a:rPr lang="en-IE" dirty="0"/>
              <a:t> </a:t>
            </a:r>
            <a:r>
              <a:rPr lang="en-IE" dirty="0" err="1"/>
              <a:t>financiador</a:t>
            </a:r>
            <a:r>
              <a:rPr lang="en-IE" dirty="0"/>
              <a:t>,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IE" dirty="0" err="1"/>
              <a:t>Conheça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custos </a:t>
            </a:r>
            <a:r>
              <a:rPr lang="en-IE" dirty="0" err="1"/>
              <a:t>gerais</a:t>
            </a:r>
            <a:endParaRPr lang="en-IE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IE" dirty="0" err="1"/>
              <a:t>Tenha</a:t>
            </a:r>
            <a:r>
              <a:rPr lang="en-IE" dirty="0"/>
              <a:t> as </a:t>
            </a:r>
            <a:r>
              <a:rPr lang="en-IE" dirty="0" err="1"/>
              <a:t>suas</a:t>
            </a:r>
            <a:r>
              <a:rPr lang="en-IE" dirty="0"/>
              <a:t> </a:t>
            </a:r>
            <a:r>
              <a:rPr lang="en-IE" dirty="0" err="1"/>
              <a:t>contas</a:t>
            </a:r>
            <a:r>
              <a:rPr lang="en-IE" dirty="0"/>
              <a:t> do </a:t>
            </a:r>
            <a:r>
              <a:rPr lang="en-IE" dirty="0" err="1"/>
              <a:t>ano</a:t>
            </a:r>
            <a:r>
              <a:rPr lang="en-IE" dirty="0"/>
              <a:t> </a:t>
            </a:r>
            <a:r>
              <a:rPr lang="en-IE" dirty="0" err="1"/>
              <a:t>passado</a:t>
            </a:r>
            <a:r>
              <a:rPr lang="en-IE" dirty="0"/>
              <a:t> </a:t>
            </a:r>
            <a:r>
              <a:rPr lang="en-IE" dirty="0" err="1"/>
              <a:t>auditadas</a:t>
            </a:r>
            <a:endParaRPr lang="en-IE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IE" dirty="0" err="1"/>
              <a:t>Projeções</a:t>
            </a:r>
            <a:r>
              <a:rPr lang="en-IE" dirty="0"/>
              <a:t> </a:t>
            </a:r>
            <a:r>
              <a:rPr lang="en-IE" dirty="0" err="1"/>
              <a:t>financeiras</a:t>
            </a:r>
            <a:r>
              <a:rPr lang="en-IE" dirty="0"/>
              <a:t> - </a:t>
            </a:r>
            <a:r>
              <a:rPr lang="en-IE" dirty="0" err="1"/>
              <a:t>obtenha</a:t>
            </a:r>
            <a:r>
              <a:rPr lang="en-IE" dirty="0"/>
              <a:t> um mentor </a:t>
            </a:r>
            <a:r>
              <a:rPr lang="en-IE" dirty="0" err="1"/>
              <a:t>financeiro</a:t>
            </a:r>
            <a:r>
              <a:rPr lang="en-IE" dirty="0"/>
              <a:t> </a:t>
            </a:r>
            <a:r>
              <a:rPr lang="en-IE" dirty="0" err="1"/>
              <a:t>ou</a:t>
            </a:r>
            <a:r>
              <a:rPr lang="en-IE" dirty="0"/>
              <a:t> um </a:t>
            </a:r>
            <a:r>
              <a:rPr lang="en-IE" dirty="0" err="1"/>
              <a:t>voluntário</a:t>
            </a:r>
            <a:r>
              <a:rPr lang="en-IE" dirty="0"/>
              <a:t> para o </a:t>
            </a:r>
            <a:r>
              <a:rPr lang="en-IE" dirty="0" err="1"/>
              <a:t>ajudar</a:t>
            </a:r>
            <a:endParaRPr lang="en-IE" dirty="0"/>
          </a:p>
          <a:p>
            <a:pPr algn="just">
              <a:defRPr/>
            </a:pP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FD44A-2272-4F33-8693-3BD5D1C440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00700" y="489509"/>
            <a:ext cx="6643688" cy="1463116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en-IE" dirty="0" err="1">
                <a:solidFill>
                  <a:schemeClr val="bg1"/>
                </a:solidFill>
                <a:highlight>
                  <a:srgbClr val="7F4182"/>
                </a:highlight>
              </a:rPr>
              <a:t>Dica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7: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GB" dirty="0" err="1"/>
              <a:t>Orçamento</a:t>
            </a:r>
            <a:r>
              <a:rPr lang="en-GB" dirty="0"/>
              <a:t> - </a:t>
            </a:r>
            <a:r>
              <a:rPr lang="en-GB" dirty="0" err="1"/>
              <a:t>conheça</a:t>
            </a:r>
            <a:r>
              <a:rPr lang="en-GB" dirty="0"/>
              <a:t> as </a:t>
            </a:r>
            <a:r>
              <a:rPr lang="en-GB" dirty="0" err="1"/>
              <a:t>suas</a:t>
            </a:r>
            <a:r>
              <a:rPr lang="en-GB" dirty="0"/>
              <a:t> </a:t>
            </a:r>
            <a:r>
              <a:rPr lang="en-GB" dirty="0" err="1"/>
              <a:t>finanças</a:t>
            </a:r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BFE3CD1-4EFC-4AE2-A3CF-C31453093A9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7939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6F3E7C-4CA6-42F7-A1FB-7293AAC6FB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00700" y="1952625"/>
            <a:ext cx="6181725" cy="4658037"/>
          </a:xfrm>
        </p:spPr>
        <p:txBody>
          <a:bodyPr/>
          <a:lstStyle/>
          <a:p>
            <a:r>
              <a:rPr lang="en-GB" dirty="0"/>
              <a:t>Tal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já</a:t>
            </a:r>
            <a:r>
              <a:rPr lang="en-GB" dirty="0"/>
              <a:t> </a:t>
            </a:r>
            <a:r>
              <a:rPr lang="en-GB" dirty="0" err="1"/>
              <a:t>aprendemos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módulos</a:t>
            </a:r>
            <a:r>
              <a:rPr lang="en-GB" dirty="0"/>
              <a:t> </a:t>
            </a:r>
            <a:r>
              <a:rPr lang="en-GB" dirty="0" err="1"/>
              <a:t>anteriores</a:t>
            </a:r>
            <a:r>
              <a:rPr lang="en-GB" dirty="0"/>
              <a:t>, a </a:t>
            </a:r>
            <a:r>
              <a:rPr lang="en-GB" dirty="0" err="1"/>
              <a:t>sustentabilidade</a:t>
            </a:r>
            <a:r>
              <a:rPr lang="en-GB" dirty="0"/>
              <a:t> </a:t>
            </a:r>
            <a:r>
              <a:rPr lang="en-GB" dirty="0" err="1"/>
              <a:t>é</a:t>
            </a:r>
            <a:r>
              <a:rPr lang="en-GB" dirty="0"/>
              <a:t> fundamental. Com </a:t>
            </a:r>
            <a:r>
              <a:rPr lang="en-GB" dirty="0" err="1"/>
              <a:t>isto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mente</a:t>
            </a:r>
            <a:r>
              <a:rPr lang="en-GB" dirty="0"/>
              <a:t>, </a:t>
            </a:r>
            <a:r>
              <a:rPr lang="en-GB" dirty="0" err="1"/>
              <a:t>deve</a:t>
            </a:r>
            <a:r>
              <a:rPr lang="en-GB" dirty="0"/>
              <a:t> </a:t>
            </a:r>
            <a:r>
              <a:rPr lang="en-GB" dirty="0" err="1"/>
              <a:t>preparar</a:t>
            </a:r>
            <a:r>
              <a:rPr lang="en-GB" dirty="0"/>
              <a:t> </a:t>
            </a:r>
            <a:r>
              <a:rPr lang="en-GB" dirty="0" err="1"/>
              <a:t>respostas</a:t>
            </a:r>
            <a:r>
              <a:rPr lang="en-GB" dirty="0"/>
              <a:t> que </a:t>
            </a:r>
            <a:r>
              <a:rPr lang="en-GB" dirty="0" err="1"/>
              <a:t>abordem</a:t>
            </a:r>
            <a:r>
              <a:rPr lang="en-GB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Como </a:t>
            </a:r>
            <a:r>
              <a:rPr lang="en-GB" dirty="0" err="1"/>
              <a:t>é</a:t>
            </a:r>
            <a:r>
              <a:rPr lang="en-GB" dirty="0"/>
              <a:t> que o </a:t>
            </a:r>
            <a:r>
              <a:rPr lang="en-GB" dirty="0" err="1"/>
              <a:t>impacto</a:t>
            </a:r>
            <a:r>
              <a:rPr lang="en-GB" dirty="0"/>
              <a:t> </a:t>
            </a:r>
            <a:r>
              <a:rPr lang="en-GB" dirty="0" err="1"/>
              <a:t>continuará</a:t>
            </a:r>
            <a:r>
              <a:rPr lang="en-GB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Riscos</a:t>
            </a:r>
            <a:r>
              <a:rPr lang="en-GB" dirty="0"/>
              <a:t> (</a:t>
            </a:r>
            <a:r>
              <a:rPr lang="en-GB" dirty="0" err="1"/>
              <a:t>internos</a:t>
            </a:r>
            <a:r>
              <a:rPr lang="en-GB" dirty="0"/>
              <a:t>, </a:t>
            </a:r>
            <a:r>
              <a:rPr lang="en-GB" dirty="0" err="1"/>
              <a:t>externos</a:t>
            </a:r>
            <a:r>
              <a:rPr lang="en-GB" dirty="0"/>
              <a:t>)</a:t>
            </a:r>
          </a:p>
          <a:p>
            <a:endParaRPr lang="en-GB" dirty="0">
              <a:solidFill>
                <a:srgbClr val="7F4182"/>
              </a:solidFill>
            </a:endParaRPr>
          </a:p>
          <a:p>
            <a:r>
              <a:rPr lang="en-GB" dirty="0">
                <a:solidFill>
                  <a:srgbClr val="7F4182"/>
                </a:solidFill>
              </a:rPr>
              <a:t>Como </a:t>
            </a:r>
            <a:r>
              <a:rPr lang="en-GB" dirty="0" err="1">
                <a:solidFill>
                  <a:srgbClr val="7F4182"/>
                </a:solidFill>
              </a:rPr>
              <a:t>irá</a:t>
            </a:r>
            <a:r>
              <a:rPr lang="en-GB" dirty="0">
                <a:solidFill>
                  <a:srgbClr val="7F4182"/>
                </a:solidFill>
              </a:rPr>
              <a:t> </a:t>
            </a:r>
            <a:r>
              <a:rPr lang="en-GB" dirty="0" err="1">
                <a:solidFill>
                  <a:srgbClr val="7F4182"/>
                </a:solidFill>
              </a:rPr>
              <a:t>implementar</a:t>
            </a:r>
            <a:r>
              <a:rPr lang="en-GB" dirty="0">
                <a:solidFill>
                  <a:srgbClr val="7F4182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monitorização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avaliação</a:t>
            </a:r>
            <a:r>
              <a:rPr lang="en-GB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relatórios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algn="just">
              <a:defRPr/>
            </a:pP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FD44A-2272-4F33-8693-3BD5D1C440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00700" y="489509"/>
            <a:ext cx="6643688" cy="1463116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en-IE" dirty="0" err="1">
                <a:solidFill>
                  <a:schemeClr val="bg1"/>
                </a:solidFill>
                <a:highlight>
                  <a:srgbClr val="7F4182"/>
                </a:highlight>
              </a:rPr>
              <a:t>Dica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8: </a:t>
            </a:r>
            <a:r>
              <a:rPr lang="en-IE" dirty="0" err="1"/>
              <a:t>Preste</a:t>
            </a:r>
            <a:r>
              <a:rPr lang="en-IE" dirty="0"/>
              <a:t> especial </a:t>
            </a:r>
            <a:r>
              <a:rPr lang="en-IE" dirty="0" err="1"/>
              <a:t>atenção</a:t>
            </a:r>
            <a:r>
              <a:rPr lang="en-IE" dirty="0"/>
              <a:t> </a:t>
            </a:r>
            <a:r>
              <a:rPr lang="en-IE" dirty="0" err="1"/>
              <a:t>à</a:t>
            </a:r>
            <a:r>
              <a:rPr lang="en-IE" dirty="0"/>
              <a:t> </a:t>
            </a:r>
            <a:r>
              <a:rPr lang="en-IE" dirty="0" err="1"/>
              <a:t>seção</a:t>
            </a:r>
            <a:r>
              <a:rPr lang="en-IE" dirty="0"/>
              <a:t> da </a:t>
            </a:r>
            <a:r>
              <a:rPr lang="en-IE" dirty="0" err="1"/>
              <a:t>sustentabilidade</a:t>
            </a:r>
            <a:endParaRPr lang="en-US" dirty="0"/>
          </a:p>
        </p:txBody>
      </p:sp>
      <p:pic>
        <p:nvPicPr>
          <p:cNvPr id="8" name="Picture Placeholder 7" descr="A person wearing a costume&#10;&#10;Description automatically generated">
            <a:extLst>
              <a:ext uri="{FF2B5EF4-FFF2-40B4-BE49-F238E27FC236}">
                <a16:creationId xmlns:a16="http://schemas.microsoft.com/office/drawing/2014/main" id="{2DAE9EE9-2911-4380-8AED-197323CE9B2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8160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18CD38-646B-4388-A21F-3B711CEA0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1481455"/>
            <a:ext cx="11153775" cy="501015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en-IE" dirty="0" err="1">
                <a:solidFill>
                  <a:schemeClr val="bg1"/>
                </a:solidFill>
                <a:highlight>
                  <a:srgbClr val="7F4182"/>
                </a:highlight>
              </a:rPr>
              <a:t>Dica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9: 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não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/>
              <a:t>assuma</a:t>
            </a:r>
            <a:r>
              <a:rPr lang="en-US" dirty="0"/>
              <a:t> que o </a:t>
            </a:r>
            <a:r>
              <a:rPr lang="en-US" dirty="0" err="1"/>
              <a:t>financiador</a:t>
            </a:r>
            <a:r>
              <a:rPr lang="en-US" dirty="0"/>
              <a:t> </a:t>
            </a:r>
            <a:r>
              <a:rPr lang="en-US" dirty="0" err="1"/>
              <a:t>terá</a:t>
            </a:r>
            <a:r>
              <a:rPr lang="en-US" dirty="0"/>
              <a:t> </a:t>
            </a:r>
            <a:r>
              <a:rPr lang="en-US" dirty="0" err="1"/>
              <a:t>conhecimento</a:t>
            </a:r>
            <a:r>
              <a:rPr lang="en-US" dirty="0"/>
              <a:t> da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organização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projeto</a:t>
            </a:r>
            <a:r>
              <a:rPr lang="en-US" dirty="0"/>
              <a:t>.  </a:t>
            </a:r>
            <a:r>
              <a:rPr lang="en-US" dirty="0" err="1"/>
              <a:t>Descreva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seus</a:t>
            </a:r>
            <a:r>
              <a:rPr lang="en-US" dirty="0"/>
              <a:t> </a:t>
            </a:r>
            <a:r>
              <a:rPr lang="en-US" dirty="0" err="1"/>
              <a:t>antecedentes</a:t>
            </a:r>
            <a:r>
              <a:rPr lang="en-US" dirty="0"/>
              <a:t> e </a:t>
            </a:r>
            <a:r>
              <a:rPr lang="en-US" dirty="0" err="1"/>
              <a:t>capacidades</a:t>
            </a:r>
            <a:r>
              <a:rPr lang="en-US" dirty="0"/>
              <a:t> com </a:t>
            </a:r>
            <a:r>
              <a:rPr lang="en-US" dirty="0" err="1"/>
              <a:t>convicção</a:t>
            </a:r>
            <a:r>
              <a:rPr lang="en-US" dirty="0"/>
              <a:t> e </a:t>
            </a:r>
            <a:r>
              <a:rPr lang="en-US" dirty="0" err="1"/>
              <a:t>descreva</a:t>
            </a:r>
            <a:r>
              <a:rPr lang="en-US" dirty="0"/>
              <a:t> 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projeto</a:t>
            </a:r>
            <a:r>
              <a:rPr lang="en-US" dirty="0"/>
              <a:t> de forma </a:t>
            </a:r>
            <a:r>
              <a:rPr lang="en-US" dirty="0" err="1"/>
              <a:t>sucinta</a:t>
            </a:r>
            <a:r>
              <a:rPr lang="en-US" dirty="0"/>
              <a:t>. 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en-IE" dirty="0" err="1">
                <a:solidFill>
                  <a:schemeClr val="bg1"/>
                </a:solidFill>
                <a:highlight>
                  <a:srgbClr val="7F4182"/>
                </a:highlight>
              </a:rPr>
              <a:t>Dica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10: </a:t>
            </a:r>
            <a:r>
              <a:rPr lang="en-US" dirty="0"/>
              <a:t> </a:t>
            </a:r>
            <a:r>
              <a:rPr lang="en-US" dirty="0" err="1"/>
              <a:t>Divida</a:t>
            </a:r>
            <a:r>
              <a:rPr lang="en-US" dirty="0"/>
              <a:t> a </a:t>
            </a:r>
            <a:r>
              <a:rPr lang="en-US" dirty="0" err="1"/>
              <a:t>escrita</a:t>
            </a:r>
            <a:r>
              <a:rPr lang="en-US" dirty="0"/>
              <a:t> da </a:t>
            </a:r>
            <a:r>
              <a:rPr lang="en-US" dirty="0" err="1"/>
              <a:t>candidatura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pequenos</a:t>
            </a:r>
            <a:r>
              <a:rPr lang="en-US" dirty="0"/>
              <a:t> </a:t>
            </a:r>
            <a:r>
              <a:rPr lang="en-US" dirty="0" err="1"/>
              <a:t>fragmentos</a:t>
            </a:r>
            <a:r>
              <a:rPr lang="en-US" dirty="0"/>
              <a:t>. </a:t>
            </a:r>
            <a:r>
              <a:rPr lang="en-US" dirty="0" err="1"/>
              <a:t>Muitas</a:t>
            </a:r>
            <a:r>
              <a:rPr lang="en-US" dirty="0"/>
              <a:t> </a:t>
            </a:r>
            <a:r>
              <a:rPr lang="en-US" dirty="0" err="1"/>
              <a:t>pessoas</a:t>
            </a:r>
            <a:r>
              <a:rPr lang="en-US" dirty="0"/>
              <a:t> </a:t>
            </a:r>
            <a:r>
              <a:rPr lang="en-US" dirty="0" err="1"/>
              <a:t>começam</a:t>
            </a:r>
            <a:r>
              <a:rPr lang="en-US" dirty="0"/>
              <a:t> </a:t>
            </a:r>
            <a:r>
              <a:rPr lang="en-US" dirty="0" err="1"/>
              <a:t>bem</a:t>
            </a:r>
            <a:r>
              <a:rPr lang="en-US" dirty="0"/>
              <a:t>, mas </a:t>
            </a:r>
            <a:r>
              <a:rPr lang="en-US" dirty="0" err="1"/>
              <a:t>esbatem</a:t>
            </a:r>
            <a:r>
              <a:rPr lang="en-US" dirty="0"/>
              <a:t>-se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medida</a:t>
            </a:r>
            <a:r>
              <a:rPr lang="en-US" dirty="0"/>
              <a:t> que o </a:t>
            </a:r>
            <a:r>
              <a:rPr lang="en-US" dirty="0" err="1"/>
              <a:t>formulário</a:t>
            </a:r>
            <a:r>
              <a:rPr lang="en-US" dirty="0"/>
              <a:t> de </a:t>
            </a:r>
            <a:r>
              <a:rPr lang="en-US" dirty="0" err="1"/>
              <a:t>candidatura</a:t>
            </a:r>
            <a:r>
              <a:rPr lang="en-US" dirty="0"/>
              <a:t> </a:t>
            </a:r>
            <a:r>
              <a:rPr lang="en-US" dirty="0" err="1"/>
              <a:t>avança</a:t>
            </a:r>
            <a:r>
              <a:rPr lang="en-US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en-IE" dirty="0" err="1">
                <a:solidFill>
                  <a:schemeClr val="bg1"/>
                </a:solidFill>
                <a:highlight>
                  <a:srgbClr val="7F4182"/>
                </a:highlight>
              </a:rPr>
              <a:t>Dica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11: </a:t>
            </a:r>
            <a:r>
              <a:rPr lang="en-US" dirty="0"/>
              <a:t> </a:t>
            </a:r>
            <a:r>
              <a:rPr lang="en-US" dirty="0" err="1"/>
              <a:t>Pense</a:t>
            </a:r>
            <a:r>
              <a:rPr lang="en-US" dirty="0"/>
              <a:t> </a:t>
            </a:r>
            <a:r>
              <a:rPr lang="en-US" dirty="0" err="1"/>
              <a:t>cuidadosamente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a </a:t>
            </a:r>
            <a:r>
              <a:rPr lang="en-US" dirty="0" err="1"/>
              <a:t>apresentação</a:t>
            </a:r>
            <a:r>
              <a:rPr lang="en-US" dirty="0"/>
              <a:t> da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candidatura</a:t>
            </a:r>
            <a:r>
              <a:rPr lang="en-US" dirty="0"/>
              <a:t> - as </a:t>
            </a:r>
            <a:r>
              <a:rPr lang="en-US" dirty="0" err="1"/>
              <a:t>aparências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importantes</a:t>
            </a:r>
            <a:r>
              <a:rPr lang="en-US" dirty="0"/>
              <a:t>. A </a:t>
            </a:r>
            <a:r>
              <a:rPr lang="en-US" dirty="0" err="1"/>
              <a:t>maioria</a:t>
            </a:r>
            <a:r>
              <a:rPr lang="en-US" dirty="0"/>
              <a:t> dos </a:t>
            </a:r>
            <a:r>
              <a:rPr lang="en-US" dirty="0" err="1"/>
              <a:t>financiadores</a:t>
            </a:r>
            <a:r>
              <a:rPr lang="en-US" dirty="0"/>
              <a:t> </a:t>
            </a:r>
            <a:r>
              <a:rPr lang="en-US" dirty="0" err="1"/>
              <a:t>irá</a:t>
            </a:r>
            <a:r>
              <a:rPr lang="en-US" dirty="0"/>
              <a:t> </a:t>
            </a:r>
            <a:r>
              <a:rPr lang="en-US" dirty="0" err="1"/>
              <a:t>ler</a:t>
            </a:r>
            <a:r>
              <a:rPr lang="en-US" dirty="0"/>
              <a:t> </a:t>
            </a:r>
            <a:r>
              <a:rPr lang="en-US" dirty="0" err="1"/>
              <a:t>muitas</a:t>
            </a:r>
            <a:r>
              <a:rPr lang="en-US" dirty="0"/>
              <a:t> </a:t>
            </a:r>
            <a:r>
              <a:rPr lang="en-US" dirty="0" err="1"/>
              <a:t>candidaturas</a:t>
            </a:r>
            <a:r>
              <a:rPr lang="en-US" dirty="0"/>
              <a:t> e se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candidatura</a:t>
            </a:r>
            <a:r>
              <a:rPr lang="en-US" dirty="0"/>
              <a:t> for </a:t>
            </a:r>
            <a:r>
              <a:rPr lang="en-US" dirty="0" err="1"/>
              <a:t>fácil</a:t>
            </a:r>
            <a:r>
              <a:rPr lang="en-US" dirty="0"/>
              <a:t> de </a:t>
            </a:r>
            <a:r>
              <a:rPr lang="en-US" dirty="0" err="1"/>
              <a:t>ler</a:t>
            </a:r>
            <a:r>
              <a:rPr lang="en-US" dirty="0"/>
              <a:t> e </a:t>
            </a:r>
            <a:r>
              <a:rPr lang="en-US" dirty="0" err="1"/>
              <a:t>bem</a:t>
            </a:r>
            <a:r>
              <a:rPr lang="en-US" dirty="0"/>
              <a:t> </a:t>
            </a:r>
            <a:r>
              <a:rPr lang="en-US" dirty="0" err="1"/>
              <a:t>apresentada</a:t>
            </a:r>
            <a:r>
              <a:rPr lang="en-US" dirty="0"/>
              <a:t>, </a:t>
            </a:r>
            <a:r>
              <a:rPr lang="en-US" dirty="0" err="1"/>
              <a:t>facilitará</a:t>
            </a:r>
            <a:r>
              <a:rPr lang="en-US" dirty="0"/>
              <a:t> a </a:t>
            </a:r>
            <a:r>
              <a:rPr lang="en-US" dirty="0" err="1"/>
              <a:t>interpretação</a:t>
            </a:r>
            <a:r>
              <a:rPr lang="en-US" dirty="0"/>
              <a:t> da </a:t>
            </a:r>
            <a:r>
              <a:rPr lang="en-US" dirty="0" err="1"/>
              <a:t>candidatura</a:t>
            </a:r>
            <a:r>
              <a:rPr lang="en-US" dirty="0"/>
              <a:t>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74A92-A618-4406-B832-92C8241EC5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3925" y="103597"/>
            <a:ext cx="10858499" cy="857158"/>
          </a:xfrm>
        </p:spPr>
        <p:txBody>
          <a:bodyPr>
            <a:normAutofit fontScale="92500" lnSpcReduction="20000"/>
          </a:bodyPr>
          <a:lstStyle/>
          <a:p>
            <a:r>
              <a:rPr lang="en-IE" dirty="0" err="1">
                <a:solidFill>
                  <a:srgbClr val="7F4182"/>
                </a:solidFill>
              </a:rPr>
              <a:t>Mais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Dicas</a:t>
            </a:r>
            <a:r>
              <a:rPr lang="en-IE" dirty="0">
                <a:solidFill>
                  <a:srgbClr val="7F4182"/>
                </a:solidFill>
              </a:rPr>
              <a:t> para o </a:t>
            </a:r>
            <a:r>
              <a:rPr lang="en-IE" dirty="0" err="1">
                <a:solidFill>
                  <a:srgbClr val="7F4182"/>
                </a:solidFill>
              </a:rPr>
              <a:t>Sucesso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na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Elaboração</a:t>
            </a:r>
            <a:r>
              <a:rPr lang="en-IE" dirty="0">
                <a:solidFill>
                  <a:srgbClr val="7F4182"/>
                </a:solidFill>
              </a:rPr>
              <a:t> de um </a:t>
            </a:r>
            <a:r>
              <a:rPr lang="en-IE" dirty="0" err="1">
                <a:solidFill>
                  <a:srgbClr val="7F4182"/>
                </a:solidFill>
              </a:rPr>
              <a:t>Pedido</a:t>
            </a:r>
            <a:r>
              <a:rPr lang="en-IE" dirty="0">
                <a:solidFill>
                  <a:srgbClr val="7F4182"/>
                </a:solidFill>
              </a:rPr>
              <a:t> de </a:t>
            </a:r>
            <a:r>
              <a:rPr lang="en-IE" dirty="0" err="1">
                <a:solidFill>
                  <a:srgbClr val="7F4182"/>
                </a:solidFill>
              </a:rPr>
              <a:t>Subvenção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Comunitária</a:t>
            </a:r>
            <a:endParaRPr lang="en-IE" dirty="0">
              <a:solidFill>
                <a:srgbClr val="7F41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685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18CD38-646B-4388-A21F-3B711CEA0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4656" y="1481455"/>
            <a:ext cx="11467319" cy="501015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IE" dirty="0" err="1">
                <a:solidFill>
                  <a:schemeClr val="bg1"/>
                </a:solidFill>
                <a:highlight>
                  <a:srgbClr val="7F4182"/>
                </a:highlight>
              </a:rPr>
              <a:t>Dica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12: 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prometa</a:t>
            </a:r>
            <a:r>
              <a:rPr lang="en-US" dirty="0"/>
              <a:t> </a:t>
            </a:r>
            <a:r>
              <a:rPr lang="en-US" dirty="0" err="1"/>
              <a:t>demasiado</a:t>
            </a:r>
            <a:r>
              <a:rPr lang="en-US" dirty="0"/>
              <a:t> – pois </a:t>
            </a:r>
            <a:r>
              <a:rPr lang="en-US" dirty="0" err="1"/>
              <a:t>terá</a:t>
            </a:r>
            <a:r>
              <a:rPr lang="en-US" dirty="0"/>
              <a:t> de </a:t>
            </a:r>
            <a:r>
              <a:rPr lang="en-US" dirty="0" err="1"/>
              <a:t>cumprir</a:t>
            </a:r>
            <a:r>
              <a:rPr lang="en-US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en-IE" dirty="0" err="1">
                <a:solidFill>
                  <a:schemeClr val="bg1"/>
                </a:solidFill>
                <a:highlight>
                  <a:srgbClr val="7F4182"/>
                </a:highlight>
              </a:rPr>
              <a:t>Dica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13: 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sempre </a:t>
            </a:r>
            <a:r>
              <a:rPr lang="en-US" dirty="0" err="1"/>
              <a:t>necessário</a:t>
            </a:r>
            <a:r>
              <a:rPr lang="en-US" dirty="0"/>
              <a:t>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tempo do que </a:t>
            </a:r>
            <a:r>
              <a:rPr lang="en-US" dirty="0" err="1"/>
              <a:t>aquilo</a:t>
            </a:r>
            <a:r>
              <a:rPr lang="en-US" dirty="0"/>
              <a:t> que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inicialmente</a:t>
            </a:r>
            <a:r>
              <a:rPr lang="en-US" dirty="0"/>
              <a:t> </a:t>
            </a:r>
            <a:r>
              <a:rPr lang="en-US" dirty="0" err="1"/>
              <a:t>proposto</a:t>
            </a:r>
            <a:r>
              <a:rPr lang="en-US" dirty="0"/>
              <a:t>, para </a:t>
            </a:r>
            <a:r>
              <a:rPr lang="en-US" dirty="0" err="1"/>
              <a:t>apresentar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candidatura</a:t>
            </a:r>
            <a:r>
              <a:rPr lang="en-US" dirty="0"/>
              <a:t> a </a:t>
            </a:r>
            <a:r>
              <a:rPr lang="en-US" dirty="0" err="1"/>
              <a:t>subvenções</a:t>
            </a: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en-IE" dirty="0" err="1">
                <a:solidFill>
                  <a:schemeClr val="bg1"/>
                </a:solidFill>
                <a:highlight>
                  <a:srgbClr val="7F4182"/>
                </a:highlight>
              </a:rPr>
              <a:t>Dica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14: 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Lembre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-se que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este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é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um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processo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competitivo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.</a:t>
            </a: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IE" dirty="0" err="1">
                <a:solidFill>
                  <a:schemeClr val="bg1"/>
                </a:solidFill>
                <a:highlight>
                  <a:srgbClr val="7F4182"/>
                </a:highlight>
              </a:rPr>
              <a:t>Dica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15: </a:t>
            </a:r>
            <a:r>
              <a:rPr lang="en-US" dirty="0"/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Escreva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de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uma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forma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interessante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que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capte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a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energia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e o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espírito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do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seu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projeto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(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estilo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jornalístico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) </a:t>
            </a:r>
            <a:endParaRPr lang="en-GB" sz="2400" dirty="0">
              <a:solidFill>
                <a:srgbClr val="7A7C7E"/>
              </a:solidFill>
              <a:cs typeface="Arial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74A92-A618-4406-B832-92C8241EC5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3925" y="103597"/>
            <a:ext cx="10858499" cy="857158"/>
          </a:xfrm>
        </p:spPr>
        <p:txBody>
          <a:bodyPr>
            <a:normAutofit fontScale="92500" lnSpcReduction="20000"/>
          </a:bodyPr>
          <a:lstStyle/>
          <a:p>
            <a:r>
              <a:rPr lang="en-IE" dirty="0" err="1">
                <a:solidFill>
                  <a:srgbClr val="7F4182"/>
                </a:solidFill>
              </a:rPr>
              <a:t>Mais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Dicas</a:t>
            </a:r>
            <a:r>
              <a:rPr lang="en-IE" dirty="0">
                <a:solidFill>
                  <a:srgbClr val="7F4182"/>
                </a:solidFill>
              </a:rPr>
              <a:t> para o </a:t>
            </a:r>
            <a:r>
              <a:rPr lang="en-IE" dirty="0" err="1">
                <a:solidFill>
                  <a:srgbClr val="7F4182"/>
                </a:solidFill>
              </a:rPr>
              <a:t>Sucesso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na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Elaboração</a:t>
            </a:r>
            <a:r>
              <a:rPr lang="en-IE" dirty="0">
                <a:solidFill>
                  <a:srgbClr val="7F4182"/>
                </a:solidFill>
              </a:rPr>
              <a:t> de um </a:t>
            </a:r>
            <a:r>
              <a:rPr lang="en-IE" dirty="0" err="1">
                <a:solidFill>
                  <a:srgbClr val="7F4182"/>
                </a:solidFill>
              </a:rPr>
              <a:t>Pedido</a:t>
            </a:r>
            <a:r>
              <a:rPr lang="en-IE" dirty="0">
                <a:solidFill>
                  <a:srgbClr val="7F4182"/>
                </a:solidFill>
              </a:rPr>
              <a:t> de </a:t>
            </a:r>
            <a:r>
              <a:rPr lang="en-IE" dirty="0" err="1">
                <a:solidFill>
                  <a:srgbClr val="7F4182"/>
                </a:solidFill>
              </a:rPr>
              <a:t>Subvenção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Comunitária</a:t>
            </a:r>
            <a:endParaRPr lang="en-IE" dirty="0">
              <a:solidFill>
                <a:srgbClr val="7F4182"/>
              </a:solidFill>
            </a:endParaRPr>
          </a:p>
          <a:p>
            <a:endParaRPr lang="en-IE" dirty="0">
              <a:solidFill>
                <a:srgbClr val="7F41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18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0DD1C4-85DB-4D0E-8DBB-8D35FB67E8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2931" y="4018164"/>
            <a:ext cx="11545518" cy="1730666"/>
          </a:xfrm>
        </p:spPr>
        <p:txBody>
          <a:bodyPr>
            <a:normAutofit/>
          </a:bodyPr>
          <a:lstStyle/>
          <a:p>
            <a:r>
              <a:rPr lang="en-IE" sz="3200" dirty="0"/>
              <a:t>Durante e </a:t>
            </a:r>
            <a:r>
              <a:rPr lang="en-IE" sz="3200" dirty="0" err="1"/>
              <a:t>após</a:t>
            </a:r>
            <a:r>
              <a:rPr lang="en-IE" sz="3200" dirty="0"/>
              <a:t> o Covid-19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D1380-6FA3-4E01-8A87-8223993449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9690" y="3107209"/>
            <a:ext cx="11972619" cy="1513729"/>
          </a:xfrm>
        </p:spPr>
        <p:txBody>
          <a:bodyPr/>
          <a:lstStyle/>
          <a:p>
            <a:r>
              <a:rPr lang="en-IE" sz="4800" dirty="0"/>
              <a:t>INTRODUÇÃO: FINANCIAMENTO DE PROJETOS DE REGENERAÇÃO COMUNITÁRIA  </a:t>
            </a:r>
          </a:p>
        </p:txBody>
      </p:sp>
      <p:pic>
        <p:nvPicPr>
          <p:cNvPr id="12" name="Picture Placeholder 11" descr="A field of grass&#10;&#10;Description automatically generated">
            <a:extLst>
              <a:ext uri="{FF2B5EF4-FFF2-40B4-BE49-F238E27FC236}">
                <a16:creationId xmlns:a16="http://schemas.microsoft.com/office/drawing/2014/main" id="{45734B57-BBB1-4973-B208-78A71D40F494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9597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18CD38-646B-4388-A21F-3B711CEA0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1247775"/>
            <a:ext cx="11153775" cy="501015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en-IE" dirty="0" err="1">
                <a:solidFill>
                  <a:schemeClr val="bg1"/>
                </a:solidFill>
                <a:highlight>
                  <a:srgbClr val="7F4182"/>
                </a:highlight>
              </a:rPr>
              <a:t>Dica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16: </a:t>
            </a:r>
            <a:r>
              <a:rPr lang="en-US" dirty="0"/>
              <a:t> 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O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poder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de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evidência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da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necessidade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.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Não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é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suficiente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dizer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: "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sabemos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...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pensamos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....", com base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na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investigação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relevante</a:t>
            </a:r>
            <a:endParaRPr lang="en-GB" sz="2400" dirty="0">
              <a:solidFill>
                <a:srgbClr val="7A7C7E"/>
              </a:solidFill>
              <a:cs typeface="Arial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en-IE" dirty="0" err="1">
                <a:solidFill>
                  <a:schemeClr val="bg1"/>
                </a:solidFill>
                <a:highlight>
                  <a:srgbClr val="7F4182"/>
                </a:highlight>
              </a:rPr>
              <a:t>Dica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17: </a:t>
            </a:r>
            <a:r>
              <a:rPr lang="en-US" dirty="0" err="1"/>
              <a:t>Demonstre</a:t>
            </a:r>
            <a:r>
              <a:rPr lang="en-US" dirty="0"/>
              <a:t> que 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projecto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adicional</a:t>
            </a:r>
            <a:r>
              <a:rPr lang="en-US" dirty="0"/>
              <a:t> - </a:t>
            </a:r>
            <a:r>
              <a:rPr lang="en-US" dirty="0" err="1"/>
              <a:t>não</a:t>
            </a:r>
            <a:r>
              <a:rPr lang="en-US" dirty="0"/>
              <a:t> compete com outros</a:t>
            </a:r>
            <a:endParaRPr lang="en-US" sz="2400" dirty="0">
              <a:solidFill>
                <a:srgbClr val="7A7C7E"/>
              </a:solidFill>
              <a:cs typeface="Arial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rgbClr val="7A7C7E"/>
              </a:solidFill>
              <a:highlight>
                <a:srgbClr val="7F4182"/>
              </a:highlight>
              <a:cs typeface="Arial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IE" dirty="0" err="1">
                <a:solidFill>
                  <a:schemeClr val="bg1"/>
                </a:solidFill>
                <a:highlight>
                  <a:srgbClr val="7F4182"/>
                </a:highlight>
              </a:rPr>
              <a:t>Dica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18: </a:t>
            </a:r>
            <a:r>
              <a:rPr lang="en-US" dirty="0" err="1"/>
              <a:t>Contacte</a:t>
            </a:r>
            <a:r>
              <a:rPr lang="en-US" dirty="0"/>
              <a:t> a </a:t>
            </a:r>
            <a:r>
              <a:rPr lang="en-US" dirty="0" err="1"/>
              <a:t>agência</a:t>
            </a:r>
            <a:r>
              <a:rPr lang="en-US" dirty="0"/>
              <a:t> </a:t>
            </a:r>
            <a:r>
              <a:rPr lang="en-US" dirty="0" err="1"/>
              <a:t>financiadora</a:t>
            </a:r>
            <a:r>
              <a:rPr lang="en-US" dirty="0"/>
              <a:t> antes de se </a:t>
            </a:r>
            <a:r>
              <a:rPr lang="en-US" dirty="0" err="1"/>
              <a:t>candidatar</a:t>
            </a:r>
            <a:endParaRPr lang="en-IE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A77F0C-5F53-4014-866D-E30CBE4BC53B}"/>
              </a:ext>
            </a:extLst>
          </p:cNvPr>
          <p:cNvSpPr txBox="1">
            <a:spLocks/>
          </p:cNvSpPr>
          <p:nvPr/>
        </p:nvSpPr>
        <p:spPr>
          <a:xfrm>
            <a:off x="923925" y="103597"/>
            <a:ext cx="10858499" cy="85715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6D6E6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err="1">
                <a:solidFill>
                  <a:srgbClr val="7F4182"/>
                </a:solidFill>
              </a:rPr>
              <a:t>Mais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Dicas</a:t>
            </a:r>
            <a:r>
              <a:rPr lang="en-IE" dirty="0">
                <a:solidFill>
                  <a:srgbClr val="7F4182"/>
                </a:solidFill>
              </a:rPr>
              <a:t> para o </a:t>
            </a:r>
            <a:r>
              <a:rPr lang="en-IE" dirty="0" err="1">
                <a:solidFill>
                  <a:srgbClr val="7F4182"/>
                </a:solidFill>
              </a:rPr>
              <a:t>Sucesso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na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Elaboração</a:t>
            </a:r>
            <a:r>
              <a:rPr lang="en-IE" dirty="0">
                <a:solidFill>
                  <a:srgbClr val="7F4182"/>
                </a:solidFill>
              </a:rPr>
              <a:t> de um </a:t>
            </a:r>
            <a:r>
              <a:rPr lang="en-IE" dirty="0" err="1">
                <a:solidFill>
                  <a:srgbClr val="7F4182"/>
                </a:solidFill>
              </a:rPr>
              <a:t>Pedido</a:t>
            </a:r>
            <a:r>
              <a:rPr lang="en-IE" dirty="0">
                <a:solidFill>
                  <a:srgbClr val="7F4182"/>
                </a:solidFill>
              </a:rPr>
              <a:t> de </a:t>
            </a:r>
            <a:r>
              <a:rPr lang="en-IE" dirty="0" err="1">
                <a:solidFill>
                  <a:srgbClr val="7F4182"/>
                </a:solidFill>
              </a:rPr>
              <a:t>Subvenção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Comunitária</a:t>
            </a:r>
            <a:endParaRPr lang="en-IE" dirty="0">
              <a:solidFill>
                <a:srgbClr val="7F4182"/>
              </a:solidFill>
            </a:endParaRPr>
          </a:p>
          <a:p>
            <a:endParaRPr lang="en-IE" dirty="0">
              <a:solidFill>
                <a:srgbClr val="7F41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480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ABACD-8526-43C9-9FCA-5DB7E3600F8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6080" y="3237832"/>
            <a:ext cx="11545518" cy="99126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IE" sz="4800" dirty="0">
                <a:solidFill>
                  <a:prstClr val="white"/>
                </a:solidFill>
                <a:latin typeface="Calibri Light" panose="020F0302020204030204"/>
              </a:rPr>
              <a:t>SEÇÃO DOIS: O PITCH PERFEITO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4800" dirty="0">
              <a:solidFill>
                <a:prstClr val="white"/>
              </a:solidFill>
              <a:latin typeface="Calibri Light" panose="020F0302020204030204"/>
            </a:endParaRPr>
          </a:p>
          <a:p>
            <a:pPr lvl="0">
              <a:defRPr/>
            </a:pPr>
            <a:r>
              <a:rPr lang="en-IE" dirty="0"/>
              <a:t>Como </a:t>
            </a:r>
            <a:r>
              <a:rPr lang="en-IE" dirty="0" err="1"/>
              <a:t>apresentar</a:t>
            </a:r>
            <a:r>
              <a:rPr lang="en-IE" dirty="0"/>
              <a:t> a </a:t>
            </a:r>
            <a:r>
              <a:rPr lang="en-IE" dirty="0" err="1"/>
              <a:t>sua</a:t>
            </a:r>
            <a:r>
              <a:rPr lang="en-IE" dirty="0"/>
              <a:t> </a:t>
            </a:r>
            <a:r>
              <a:rPr lang="en-IE" dirty="0" err="1"/>
              <a:t>ideia</a:t>
            </a:r>
            <a:r>
              <a:rPr lang="en-IE" dirty="0"/>
              <a:t> a </a:t>
            </a:r>
            <a:r>
              <a:rPr lang="en-IE" dirty="0" err="1"/>
              <a:t>potenciais</a:t>
            </a:r>
            <a:r>
              <a:rPr lang="en-IE" dirty="0"/>
              <a:t> </a:t>
            </a:r>
            <a:r>
              <a:rPr lang="en-IE" dirty="0" err="1"/>
              <a:t>financiadores</a:t>
            </a:r>
            <a:r>
              <a:rPr lang="en-IE" dirty="0"/>
              <a:t> e para a </a:t>
            </a:r>
            <a:r>
              <a:rPr lang="en-IE" dirty="0" err="1"/>
              <a:t>angariação</a:t>
            </a:r>
            <a:r>
              <a:rPr lang="en-IE" dirty="0"/>
              <a:t> de </a:t>
            </a:r>
            <a:r>
              <a:rPr lang="en-IE" dirty="0" err="1"/>
              <a:t>fundos</a:t>
            </a:r>
            <a:r>
              <a:rPr lang="en-IE" dirty="0"/>
              <a:t> </a:t>
            </a:r>
            <a:r>
              <a:rPr lang="en-IE" dirty="0" err="1"/>
              <a:t>comunitários</a:t>
            </a:r>
            <a:endParaRPr lang="en-IE" dirty="0"/>
          </a:p>
        </p:txBody>
      </p:sp>
      <p:pic>
        <p:nvPicPr>
          <p:cNvPr id="8" name="Picture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DC8BB6BE-516B-4724-9432-E40721E665DB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0249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A667B2-0BC2-4D6C-A6A8-20C8C82FB7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9575" y="799392"/>
            <a:ext cx="5503226" cy="87565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IE" dirty="0"/>
              <a:t>PORQUÊ E QUANDO SERÁ NECESSÁRIO UM PITCH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BF7A3-882A-4BF7-9415-80BFDA24B1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9575" y="1901618"/>
            <a:ext cx="6109805" cy="3947440"/>
          </a:xfrm>
        </p:spPr>
        <p:txBody>
          <a:bodyPr/>
          <a:lstStyle/>
          <a:p>
            <a:pPr algn="just"/>
            <a:r>
              <a:rPr lang="en-IE" sz="2300" dirty="0"/>
              <a:t>Por </a:t>
            </a:r>
            <a:r>
              <a:rPr lang="en-IE" sz="2300" dirty="0" err="1"/>
              <a:t>vezes</a:t>
            </a:r>
            <a:r>
              <a:rPr lang="en-IE" sz="2300" dirty="0"/>
              <a:t>, </a:t>
            </a:r>
            <a:r>
              <a:rPr lang="en-IE" sz="2300" dirty="0" err="1"/>
              <a:t>quando</a:t>
            </a:r>
            <a:r>
              <a:rPr lang="en-IE" sz="2300" dirty="0"/>
              <a:t> se </a:t>
            </a:r>
            <a:r>
              <a:rPr lang="en-IE" sz="2300" dirty="0" err="1"/>
              <a:t>procura</a:t>
            </a:r>
            <a:r>
              <a:rPr lang="en-IE" sz="2300" dirty="0"/>
              <a:t> </a:t>
            </a:r>
            <a:r>
              <a:rPr lang="en-IE" sz="2300" dirty="0" err="1"/>
              <a:t>financiamento</a:t>
            </a:r>
            <a:r>
              <a:rPr lang="en-IE" sz="2300" dirty="0"/>
              <a:t>, </a:t>
            </a:r>
            <a:r>
              <a:rPr lang="en-IE" sz="2300" dirty="0" err="1"/>
              <a:t>poderá</a:t>
            </a:r>
            <a:r>
              <a:rPr lang="en-IE" sz="2300" dirty="0"/>
              <a:t> </a:t>
            </a:r>
            <a:r>
              <a:rPr lang="en-IE" sz="2300" dirty="0" err="1"/>
              <a:t>ter</a:t>
            </a:r>
            <a:r>
              <a:rPr lang="en-IE" sz="2300" dirty="0"/>
              <a:t> de </a:t>
            </a:r>
            <a:r>
              <a:rPr lang="en-IE" sz="2300" dirty="0" err="1"/>
              <a:t>apresentar</a:t>
            </a:r>
            <a:r>
              <a:rPr lang="en-IE" sz="2300" dirty="0"/>
              <a:t> </a:t>
            </a:r>
            <a:r>
              <a:rPr lang="en-IE" sz="2300" dirty="0" err="1"/>
              <a:t>ou</a:t>
            </a:r>
            <a:r>
              <a:rPr lang="en-IE" sz="2300" dirty="0"/>
              <a:t> </a:t>
            </a:r>
            <a:r>
              <a:rPr lang="en-IE" sz="2300" dirty="0" err="1"/>
              <a:t>lançar</a:t>
            </a:r>
            <a:r>
              <a:rPr lang="en-IE" sz="2300" dirty="0"/>
              <a:t> a </a:t>
            </a:r>
            <a:r>
              <a:rPr lang="en-IE" sz="2300" dirty="0" err="1"/>
              <a:t>ideia</a:t>
            </a:r>
            <a:r>
              <a:rPr lang="en-IE" sz="2300" dirty="0"/>
              <a:t> do </a:t>
            </a:r>
            <a:r>
              <a:rPr lang="en-IE" sz="2300" dirty="0" err="1"/>
              <a:t>projeto</a:t>
            </a:r>
            <a:r>
              <a:rPr lang="en-IE" sz="2300" dirty="0"/>
              <a:t> a </a:t>
            </a:r>
            <a:r>
              <a:rPr lang="en-IE" sz="2300" dirty="0" err="1"/>
              <a:t>financiadores</a:t>
            </a:r>
            <a:r>
              <a:rPr lang="en-IE" sz="2300" dirty="0"/>
              <a:t>, </a:t>
            </a:r>
            <a:r>
              <a:rPr lang="en-IE" sz="2300" dirty="0" err="1"/>
              <a:t>ou</a:t>
            </a:r>
            <a:r>
              <a:rPr lang="en-IE" sz="2300" dirty="0"/>
              <a:t> </a:t>
            </a:r>
            <a:r>
              <a:rPr lang="en-IE" sz="2300" dirty="0" err="1"/>
              <a:t>mesmo</a:t>
            </a:r>
            <a:r>
              <a:rPr lang="en-IE" sz="2300" dirty="0"/>
              <a:t> a </a:t>
            </a:r>
            <a:r>
              <a:rPr lang="en-IE" sz="2300" dirty="0" err="1"/>
              <a:t>empresas</a:t>
            </a:r>
            <a:r>
              <a:rPr lang="en-IE" sz="2300" dirty="0"/>
              <a:t> da </a:t>
            </a:r>
            <a:r>
              <a:rPr lang="en-IE" sz="2300" dirty="0" err="1"/>
              <a:t>sua</a:t>
            </a:r>
            <a:r>
              <a:rPr lang="en-IE" sz="2300" dirty="0"/>
              <a:t> </a:t>
            </a:r>
            <a:r>
              <a:rPr lang="en-IE" sz="2300" dirty="0" err="1"/>
              <a:t>comunidade</a:t>
            </a:r>
            <a:r>
              <a:rPr lang="en-IE" sz="2300" dirty="0"/>
              <a:t>, </a:t>
            </a:r>
            <a:r>
              <a:rPr lang="en-IE" sz="2300" dirty="0" err="1"/>
              <a:t>à</a:t>
            </a:r>
            <a:r>
              <a:rPr lang="en-IE" sz="2300" dirty="0"/>
              <a:t> </a:t>
            </a:r>
            <a:r>
              <a:rPr lang="en-IE" sz="2300" dirty="0" err="1"/>
              <a:t>medida</a:t>
            </a:r>
            <a:r>
              <a:rPr lang="en-IE" sz="2300" dirty="0"/>
              <a:t> que </a:t>
            </a:r>
            <a:r>
              <a:rPr lang="en-IE" sz="2300" dirty="0" err="1"/>
              <a:t>procura</a:t>
            </a:r>
            <a:r>
              <a:rPr lang="en-IE" sz="2300" dirty="0"/>
              <a:t> o </a:t>
            </a:r>
            <a:r>
              <a:rPr lang="en-IE" sz="2300" dirty="0" err="1"/>
              <a:t>apoio</a:t>
            </a:r>
            <a:r>
              <a:rPr lang="en-IE" sz="2300" dirty="0"/>
              <a:t> </a:t>
            </a:r>
            <a:r>
              <a:rPr lang="en-IE" sz="2300" dirty="0" err="1"/>
              <a:t>financeiro</a:t>
            </a:r>
            <a:r>
              <a:rPr lang="en-IE" sz="2300" dirty="0"/>
              <a:t>. </a:t>
            </a:r>
          </a:p>
          <a:p>
            <a:pPr algn="just"/>
            <a:r>
              <a:rPr lang="en-IE" sz="2300" dirty="0"/>
              <a:t>Se </a:t>
            </a:r>
            <a:r>
              <a:rPr lang="en-IE" sz="2300" dirty="0" err="1"/>
              <a:t>viu</a:t>
            </a:r>
            <a:r>
              <a:rPr lang="en-IE" sz="2300" dirty="0"/>
              <a:t> </a:t>
            </a:r>
            <a:r>
              <a:rPr lang="en-IE" sz="2300" dirty="0" err="1"/>
              <a:t>programas</a:t>
            </a:r>
            <a:r>
              <a:rPr lang="en-IE" sz="2300" dirty="0"/>
              <a:t> de </a:t>
            </a:r>
            <a:r>
              <a:rPr lang="en-IE" sz="2300" dirty="0" err="1"/>
              <a:t>televisão</a:t>
            </a:r>
            <a:r>
              <a:rPr lang="en-IE" sz="2300" dirty="0"/>
              <a:t> </a:t>
            </a:r>
            <a:r>
              <a:rPr lang="en-IE" sz="2300" dirty="0" err="1"/>
              <a:t>como</a:t>
            </a:r>
            <a:r>
              <a:rPr lang="en-IE" sz="2300" dirty="0"/>
              <a:t> o Dragons Den, </a:t>
            </a:r>
            <a:r>
              <a:rPr lang="en-IE" sz="2300" dirty="0" err="1"/>
              <a:t>terá</a:t>
            </a:r>
            <a:r>
              <a:rPr lang="en-IE" sz="2300" dirty="0"/>
              <a:t> </a:t>
            </a:r>
            <a:r>
              <a:rPr lang="en-IE" sz="2300" dirty="0" err="1"/>
              <a:t>uma</a:t>
            </a:r>
            <a:r>
              <a:rPr lang="en-IE" sz="2300" dirty="0"/>
              <a:t> </a:t>
            </a:r>
            <a:r>
              <a:rPr lang="en-IE" sz="2300" dirty="0" err="1"/>
              <a:t>ideia</a:t>
            </a:r>
            <a:r>
              <a:rPr lang="en-IE" sz="2300" dirty="0"/>
              <a:t> do </a:t>
            </a:r>
            <a:r>
              <a:rPr lang="en-IE" sz="2300" dirty="0" err="1"/>
              <a:t>processo</a:t>
            </a:r>
            <a:r>
              <a:rPr lang="en-IE" sz="2300" dirty="0"/>
              <a:t> de </a:t>
            </a:r>
            <a:r>
              <a:rPr lang="en-IE" sz="2300" dirty="0" err="1"/>
              <a:t>apresentação</a:t>
            </a:r>
            <a:r>
              <a:rPr lang="en-IE" sz="2300" dirty="0"/>
              <a:t> e do que </a:t>
            </a:r>
            <a:r>
              <a:rPr lang="en-IE" sz="2300" dirty="0" err="1"/>
              <a:t>precisa</a:t>
            </a:r>
            <a:r>
              <a:rPr lang="en-IE" sz="2300" dirty="0"/>
              <a:t> de ser </a:t>
            </a:r>
            <a:r>
              <a:rPr lang="en-IE" sz="2300" dirty="0" err="1"/>
              <a:t>feito</a:t>
            </a:r>
            <a:r>
              <a:rPr lang="en-IE" sz="2300" dirty="0"/>
              <a:t> para </a:t>
            </a:r>
            <a:r>
              <a:rPr lang="en-IE" sz="2300" dirty="0" err="1"/>
              <a:t>garantir</a:t>
            </a:r>
            <a:r>
              <a:rPr lang="en-IE" sz="2300" dirty="0"/>
              <a:t> o </a:t>
            </a:r>
            <a:r>
              <a:rPr lang="en-IE" sz="2300" dirty="0" err="1"/>
              <a:t>apoio</a:t>
            </a:r>
            <a:r>
              <a:rPr lang="en-IE" sz="2300" dirty="0"/>
              <a:t>. </a:t>
            </a:r>
          </a:p>
          <a:p>
            <a:pPr algn="just"/>
            <a:r>
              <a:rPr lang="en-IE" sz="2300" dirty="0"/>
              <a:t>Na </a:t>
            </a:r>
            <a:r>
              <a:rPr lang="en-IE" sz="2300" dirty="0" err="1"/>
              <a:t>seção</a:t>
            </a:r>
            <a:r>
              <a:rPr lang="en-IE" sz="2300" dirty="0"/>
              <a:t> que se segue, </a:t>
            </a:r>
            <a:r>
              <a:rPr lang="en-IE" sz="2300" dirty="0" err="1"/>
              <a:t>partilhamos</a:t>
            </a:r>
            <a:r>
              <a:rPr lang="en-IE" sz="2300" dirty="0"/>
              <a:t> </a:t>
            </a:r>
            <a:r>
              <a:rPr lang="en-IE" sz="2300" dirty="0" err="1"/>
              <a:t>algumas</a:t>
            </a:r>
            <a:r>
              <a:rPr lang="en-IE" sz="2300" dirty="0"/>
              <a:t> </a:t>
            </a:r>
            <a:r>
              <a:rPr lang="en-IE" sz="2300" dirty="0" err="1"/>
              <a:t>ideias</a:t>
            </a:r>
            <a:r>
              <a:rPr lang="en-IE" sz="2300" dirty="0"/>
              <a:t> </a:t>
            </a:r>
            <a:r>
              <a:rPr lang="en-IE" sz="2300" dirty="0" err="1"/>
              <a:t>chave</a:t>
            </a:r>
            <a:r>
              <a:rPr lang="en-IE" sz="2300" dirty="0"/>
              <a:t> para </a:t>
            </a:r>
            <a:r>
              <a:rPr lang="en-IE" sz="2300" dirty="0" err="1"/>
              <a:t>criar</a:t>
            </a:r>
            <a:r>
              <a:rPr lang="en-IE" sz="2300" dirty="0"/>
              <a:t> um pitch </a:t>
            </a:r>
            <a:r>
              <a:rPr lang="en-IE" sz="2300" dirty="0" err="1"/>
              <a:t>perfeito</a:t>
            </a:r>
            <a:r>
              <a:rPr lang="en-IE" sz="2300" dirty="0"/>
              <a:t> de que </a:t>
            </a:r>
            <a:r>
              <a:rPr lang="en-IE" sz="2300" dirty="0" err="1"/>
              <a:t>os</a:t>
            </a:r>
            <a:r>
              <a:rPr lang="en-IE" sz="2300" dirty="0"/>
              <a:t> </a:t>
            </a:r>
            <a:r>
              <a:rPr lang="en-IE" sz="2300" dirty="0" err="1"/>
              <a:t>projetos</a:t>
            </a:r>
            <a:r>
              <a:rPr lang="en-IE" sz="2300" dirty="0"/>
              <a:t> de </a:t>
            </a:r>
            <a:r>
              <a:rPr lang="en-IE" sz="2300" dirty="0" err="1"/>
              <a:t>regeneração</a:t>
            </a:r>
            <a:r>
              <a:rPr lang="en-IE" sz="2300" dirty="0"/>
              <a:t> da </a:t>
            </a:r>
            <a:r>
              <a:rPr lang="en-IE" sz="2300" dirty="0" err="1"/>
              <a:t>comunidade</a:t>
            </a:r>
            <a:r>
              <a:rPr lang="en-IE" sz="2300" dirty="0"/>
              <a:t> </a:t>
            </a:r>
            <a:r>
              <a:rPr lang="en-IE" sz="2300" dirty="0" err="1"/>
              <a:t>poderão</a:t>
            </a:r>
            <a:r>
              <a:rPr lang="en-IE" sz="2300" dirty="0"/>
              <a:t> </a:t>
            </a:r>
            <a:r>
              <a:rPr lang="en-IE" sz="2300" dirty="0" err="1"/>
              <a:t>beneficiar</a:t>
            </a:r>
            <a:r>
              <a:rPr lang="en-IE" sz="2300" dirty="0"/>
              <a:t>.</a:t>
            </a:r>
          </a:p>
          <a:p>
            <a:pPr algn="just"/>
            <a:endParaRPr lang="en-IE" sz="2300" dirty="0"/>
          </a:p>
          <a:p>
            <a:pPr algn="just"/>
            <a:endParaRPr lang="en-IE" dirty="0"/>
          </a:p>
        </p:txBody>
      </p:sp>
      <p:pic>
        <p:nvPicPr>
          <p:cNvPr id="14" name="Picture Placeholder 13" descr="Gift boxes">
            <a:extLst>
              <a:ext uri="{FF2B5EF4-FFF2-40B4-BE49-F238E27FC236}">
                <a16:creationId xmlns:a16="http://schemas.microsoft.com/office/drawing/2014/main" id="{B104E815-ADEF-4CAC-99E0-FF2523CEBA8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20311" r="20311"/>
          <a:stretch/>
        </p:blipFill>
        <p:spPr>
          <a:xfrm>
            <a:off x="6082195" y="0"/>
            <a:ext cx="6109805" cy="6858000"/>
          </a:xfrm>
        </p:spPr>
      </p:pic>
    </p:spTree>
    <p:extLst>
      <p:ext uri="{BB962C8B-B14F-4D97-AF65-F5344CB8AC3E}">
        <p14:creationId xmlns:p14="http://schemas.microsoft.com/office/powerpoint/2010/main" val="38271493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A667B2-0BC2-4D6C-A6A8-20C8C82FB7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9575" y="949118"/>
            <a:ext cx="5503226" cy="875650"/>
          </a:xfrm>
        </p:spPr>
        <p:txBody>
          <a:bodyPr>
            <a:normAutofit/>
          </a:bodyPr>
          <a:lstStyle/>
          <a:p>
            <a:pPr algn="l"/>
            <a:r>
              <a:rPr lang="en-IE" dirty="0"/>
              <a:t>O que </a:t>
            </a:r>
            <a:r>
              <a:rPr lang="en-IE" dirty="0" err="1"/>
              <a:t>é</a:t>
            </a:r>
            <a:r>
              <a:rPr lang="en-IE" dirty="0"/>
              <a:t> um PITCH 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BF7A3-882A-4BF7-9415-80BFDA24B1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9575" y="1901618"/>
            <a:ext cx="6257925" cy="3947440"/>
          </a:xfrm>
        </p:spPr>
        <p:txBody>
          <a:bodyPr/>
          <a:lstStyle/>
          <a:p>
            <a:pPr algn="just"/>
            <a:r>
              <a:rPr lang="en-US" dirty="0"/>
              <a:t>Um pitch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geralmente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apresentação</a:t>
            </a:r>
            <a:r>
              <a:rPr lang="en-US" dirty="0"/>
              <a:t> </a:t>
            </a:r>
            <a:r>
              <a:rPr lang="en-US" dirty="0" err="1"/>
              <a:t>curta</a:t>
            </a:r>
            <a:r>
              <a:rPr lang="en-US" dirty="0"/>
              <a:t> e </a:t>
            </a:r>
            <a:r>
              <a:rPr lang="en-US" dirty="0" err="1"/>
              <a:t>concisa</a:t>
            </a:r>
            <a:r>
              <a:rPr lang="en-US" dirty="0"/>
              <a:t> que </a:t>
            </a:r>
            <a:r>
              <a:rPr lang="en-US" dirty="0" err="1"/>
              <a:t>proporciona</a:t>
            </a:r>
            <a:r>
              <a:rPr lang="en-US" dirty="0"/>
              <a:t> </a:t>
            </a:r>
            <a:r>
              <a:rPr lang="en-US" dirty="0" err="1"/>
              <a:t>toda</a:t>
            </a:r>
            <a:r>
              <a:rPr lang="en-US" dirty="0"/>
              <a:t> a </a:t>
            </a:r>
            <a:r>
              <a:rPr lang="en-US" dirty="0" err="1"/>
              <a:t>informação</a:t>
            </a:r>
            <a:r>
              <a:rPr lang="en-US" dirty="0"/>
              <a:t> </a:t>
            </a:r>
            <a:r>
              <a:rPr lang="en-US" dirty="0" err="1"/>
              <a:t>relevante</a:t>
            </a:r>
            <a:r>
              <a:rPr lang="en-US" dirty="0"/>
              <a:t> e </a:t>
            </a:r>
            <a:r>
              <a:rPr lang="en-US" dirty="0" err="1"/>
              <a:t>realista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PORQUÊ </a:t>
            </a:r>
            <a:r>
              <a:rPr lang="en-US" dirty="0" err="1"/>
              <a:t>é</a:t>
            </a:r>
            <a:r>
              <a:rPr lang="en-US" dirty="0"/>
              <a:t> que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financiadores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a </a:t>
            </a:r>
            <a:r>
              <a:rPr lang="en-US" dirty="0" err="1"/>
              <a:t>comunidade</a:t>
            </a:r>
            <a:r>
              <a:rPr lang="en-US" dirty="0"/>
              <a:t> </a:t>
            </a:r>
            <a:r>
              <a:rPr lang="en-US" dirty="0" err="1"/>
              <a:t>devem</a:t>
            </a:r>
            <a:r>
              <a:rPr lang="en-US" dirty="0"/>
              <a:t> </a:t>
            </a:r>
            <a:r>
              <a:rPr lang="en-US" dirty="0" err="1"/>
              <a:t>apoiar</a:t>
            </a:r>
            <a:r>
              <a:rPr lang="en-US" dirty="0"/>
              <a:t> </a:t>
            </a:r>
            <a:r>
              <a:rPr lang="en-US" dirty="0" err="1"/>
              <a:t>financeiramente</a:t>
            </a:r>
            <a:r>
              <a:rPr lang="en-US" dirty="0"/>
              <a:t> o </a:t>
            </a:r>
            <a:r>
              <a:rPr lang="en-US" dirty="0" err="1"/>
              <a:t>projeto</a:t>
            </a:r>
            <a:r>
              <a:rPr lang="en-US" dirty="0"/>
              <a:t>. </a:t>
            </a:r>
          </a:p>
          <a:p>
            <a:pPr algn="just"/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melhores</a:t>
            </a:r>
            <a:r>
              <a:rPr lang="en-US" dirty="0"/>
              <a:t> pitches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aqueles</a:t>
            </a:r>
            <a:r>
              <a:rPr lang="en-US" dirty="0"/>
              <a:t> que </a:t>
            </a:r>
            <a:r>
              <a:rPr lang="en-US" dirty="0" err="1"/>
              <a:t>contam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história</a:t>
            </a:r>
            <a:r>
              <a:rPr lang="en-US" dirty="0"/>
              <a:t> e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entregues</a:t>
            </a:r>
            <a:r>
              <a:rPr lang="en-US" dirty="0"/>
              <a:t> com </a:t>
            </a:r>
            <a:r>
              <a:rPr lang="en-US" dirty="0" err="1"/>
              <a:t>entusiasmo</a:t>
            </a:r>
            <a:r>
              <a:rPr lang="en-US" dirty="0"/>
              <a:t>, </a:t>
            </a:r>
            <a:r>
              <a:rPr lang="en-US" dirty="0" err="1"/>
              <a:t>conhecimento</a:t>
            </a:r>
            <a:r>
              <a:rPr lang="en-US" dirty="0"/>
              <a:t> do </a:t>
            </a:r>
            <a:r>
              <a:rPr lang="en-US" dirty="0" err="1"/>
              <a:t>assunto</a:t>
            </a:r>
            <a:r>
              <a:rPr lang="en-US" dirty="0"/>
              <a:t> e </a:t>
            </a:r>
            <a:r>
              <a:rPr lang="en-US" dirty="0" err="1"/>
              <a:t>confiança</a:t>
            </a:r>
            <a:r>
              <a:rPr lang="en-US" dirty="0"/>
              <a:t>.  </a:t>
            </a:r>
            <a:r>
              <a:rPr lang="en-US" dirty="0" err="1"/>
              <a:t>Criam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ligação</a:t>
            </a:r>
            <a:r>
              <a:rPr lang="en-US" dirty="0"/>
              <a:t> </a:t>
            </a:r>
            <a:r>
              <a:rPr lang="en-US" dirty="0" err="1"/>
              <a:t>emocional</a:t>
            </a:r>
            <a:r>
              <a:rPr lang="en-US" dirty="0"/>
              <a:t> e </a:t>
            </a:r>
            <a:r>
              <a:rPr lang="en-US" dirty="0" err="1"/>
              <a:t>atraem</a:t>
            </a:r>
            <a:r>
              <a:rPr lang="en-US" dirty="0"/>
              <a:t> as </a:t>
            </a:r>
            <a:r>
              <a:rPr lang="en-US" dirty="0" err="1"/>
              <a:t>pessoas</a:t>
            </a:r>
            <a:r>
              <a:rPr lang="en-US" dirty="0"/>
              <a:t> para </a:t>
            </a:r>
            <a:r>
              <a:rPr lang="en-US" dirty="0" err="1"/>
              <a:t>serem</a:t>
            </a:r>
            <a:r>
              <a:rPr lang="en-US" dirty="0"/>
              <a:t> </a:t>
            </a:r>
            <a:r>
              <a:rPr lang="en-US" dirty="0" err="1"/>
              <a:t>investidas</a:t>
            </a:r>
            <a:r>
              <a:rPr lang="en-US" dirty="0"/>
              <a:t> no </a:t>
            </a:r>
            <a:r>
              <a:rPr lang="en-US" dirty="0" err="1"/>
              <a:t>projeto</a:t>
            </a:r>
            <a:r>
              <a:rPr lang="en-US" dirty="0"/>
              <a:t>.</a:t>
            </a:r>
          </a:p>
          <a:p>
            <a:pPr algn="just"/>
            <a:r>
              <a:rPr lang="en-US" dirty="0" err="1"/>
              <a:t>Descobrir</a:t>
            </a:r>
            <a:r>
              <a:rPr lang="en-US" dirty="0"/>
              <a:t> </a:t>
            </a:r>
            <a:r>
              <a:rPr lang="en-US" dirty="0" err="1"/>
              <a:t>quem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o </a:t>
            </a:r>
            <a:r>
              <a:rPr lang="en-US" dirty="0" err="1"/>
              <a:t>melhor</a:t>
            </a:r>
            <a:r>
              <a:rPr lang="en-US" dirty="0"/>
              <a:t> </a:t>
            </a:r>
            <a:r>
              <a:rPr lang="en-US" dirty="0" err="1"/>
              <a:t>contador</a:t>
            </a:r>
            <a:r>
              <a:rPr lang="en-US" dirty="0"/>
              <a:t> de </a:t>
            </a:r>
            <a:r>
              <a:rPr lang="en-US" dirty="0" err="1"/>
              <a:t>histórias</a:t>
            </a:r>
            <a:r>
              <a:rPr lang="en-US" dirty="0"/>
              <a:t> no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projeto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a </a:t>
            </a:r>
            <a:r>
              <a:rPr lang="en-US" dirty="0" err="1"/>
              <a:t>chave</a:t>
            </a:r>
            <a:r>
              <a:rPr lang="en-US" dirty="0"/>
              <a:t> para o </a:t>
            </a:r>
            <a:r>
              <a:rPr lang="en-US" dirty="0" err="1"/>
              <a:t>sucesso</a:t>
            </a:r>
            <a:r>
              <a:rPr lang="en-US" dirty="0"/>
              <a:t> do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lançamento</a:t>
            </a:r>
            <a:r>
              <a:rPr lang="en-US" dirty="0"/>
              <a:t>.</a:t>
            </a:r>
          </a:p>
          <a:p>
            <a:pPr algn="just"/>
            <a:endParaRPr lang="en-IE" dirty="0"/>
          </a:p>
        </p:txBody>
      </p:sp>
      <p:pic>
        <p:nvPicPr>
          <p:cNvPr id="9" name="Picture Placeholder 8" descr="Graphical user interface&#10;&#10;Description automatically generated">
            <a:extLst>
              <a:ext uri="{FF2B5EF4-FFF2-40B4-BE49-F238E27FC236}">
                <a16:creationId xmlns:a16="http://schemas.microsoft.com/office/drawing/2014/main" id="{6CE78248-7862-4A99-9447-16DEEAEEA67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B93629-F9B1-4528-855C-E12A229303C8}"/>
              </a:ext>
            </a:extLst>
          </p:cNvPr>
          <p:cNvSpPr txBox="1"/>
          <p:nvPr/>
        </p:nvSpPr>
        <p:spPr>
          <a:xfrm>
            <a:off x="6082195" y="6858000"/>
            <a:ext cx="61098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 dirty="0">
                <a:hlinkClick r:id="rId3" tooltip="http://blog.ncce.org/2014/10/16/presentation-slides-finding-teacher-voice-online-courses/"/>
              </a:rPr>
              <a:t>This Photo</a:t>
            </a:r>
            <a:r>
              <a:rPr lang="en-IE" sz="900" dirty="0"/>
              <a:t> by Unknown Author is licensed under </a:t>
            </a:r>
            <a:r>
              <a:rPr lang="en-IE" sz="900" dirty="0">
                <a:hlinkClick r:id="rId4" tooltip="https://creativecommons.org/licenses/by-sa/3.0/"/>
              </a:rPr>
              <a:t>CC BY-SA</a:t>
            </a:r>
            <a:endParaRPr lang="en-IE" sz="900" dirty="0"/>
          </a:p>
        </p:txBody>
      </p:sp>
    </p:spTree>
    <p:extLst>
      <p:ext uri="{BB962C8B-B14F-4D97-AF65-F5344CB8AC3E}">
        <p14:creationId xmlns:p14="http://schemas.microsoft.com/office/powerpoint/2010/main" val="4364271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CC96EA87-A5B4-4A39-9C1F-AF29FCB055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2153462"/>
              </p:ext>
            </p:extLst>
          </p:nvPr>
        </p:nvGraphicFramePr>
        <p:xfrm>
          <a:off x="1676400" y="344553"/>
          <a:ext cx="8921750" cy="6275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26BA583D-6FBB-47A4-88E1-F44A343206D9}"/>
              </a:ext>
            </a:extLst>
          </p:cNvPr>
          <p:cNvSpPr txBox="1">
            <a:spLocks/>
          </p:cNvSpPr>
          <p:nvPr/>
        </p:nvSpPr>
        <p:spPr>
          <a:xfrm>
            <a:off x="1" y="185539"/>
            <a:ext cx="3009900" cy="1152525"/>
          </a:xfrm>
          <a:prstGeom prst="rect">
            <a:avLst/>
          </a:prstGeom>
          <a:solidFill>
            <a:srgbClr val="7F4182"/>
          </a:solidFill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>
                <a:solidFill>
                  <a:schemeClr val="bg1"/>
                </a:solidFill>
              </a:rPr>
              <a:t>INGREDIENTES PARA UM PITCH PERFEITO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D11DDD29-E309-447B-8F13-AE3A26E59712}"/>
              </a:ext>
            </a:extLst>
          </p:cNvPr>
          <p:cNvSpPr/>
          <p:nvPr/>
        </p:nvSpPr>
        <p:spPr>
          <a:xfrm>
            <a:off x="990600" y="4705350"/>
            <a:ext cx="3181350" cy="1857375"/>
          </a:xfrm>
          <a:prstGeom prst="cloud">
            <a:avLst/>
          </a:prstGeom>
          <a:solidFill>
            <a:srgbClr val="BA0A94"/>
          </a:solidFill>
          <a:ln>
            <a:solidFill>
              <a:srgbClr val="BA0A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>
                <a:solidFill>
                  <a:schemeClr val="bg1"/>
                </a:solidFill>
              </a:rPr>
              <a:t>Escolha</a:t>
            </a:r>
            <a:r>
              <a:rPr lang="en-IE" dirty="0">
                <a:solidFill>
                  <a:schemeClr val="bg1"/>
                </a:solidFill>
              </a:rPr>
              <a:t> o </a:t>
            </a:r>
            <a:r>
              <a:rPr lang="en-IE" dirty="0" err="1">
                <a:solidFill>
                  <a:schemeClr val="bg1"/>
                </a:solidFill>
              </a:rPr>
              <a:t>orador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mais</a:t>
            </a:r>
            <a:r>
              <a:rPr lang="en-IE" dirty="0">
                <a:solidFill>
                  <a:schemeClr val="bg1"/>
                </a:solidFill>
              </a:rPr>
              <a:t> forte do </a:t>
            </a:r>
            <a:r>
              <a:rPr lang="en-IE" dirty="0" err="1">
                <a:solidFill>
                  <a:schemeClr val="bg1"/>
                </a:solidFill>
              </a:rPr>
              <a:t>seu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comité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independentemente</a:t>
            </a:r>
            <a:r>
              <a:rPr lang="en-IE" dirty="0">
                <a:solidFill>
                  <a:schemeClr val="bg1"/>
                </a:solidFill>
              </a:rPr>
              <a:t> da </a:t>
            </a:r>
            <a:r>
              <a:rPr lang="en-IE" dirty="0" err="1">
                <a:solidFill>
                  <a:schemeClr val="bg1"/>
                </a:solidFill>
              </a:rPr>
              <a:t>sua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posição</a:t>
            </a:r>
            <a:r>
              <a:rPr lang="en-IE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45D45696-C6F3-4819-BA38-2A40D3633BA4}"/>
              </a:ext>
            </a:extLst>
          </p:cNvPr>
          <p:cNvSpPr/>
          <p:nvPr/>
        </p:nvSpPr>
        <p:spPr>
          <a:xfrm>
            <a:off x="8029575" y="325503"/>
            <a:ext cx="3181350" cy="1857375"/>
          </a:xfrm>
          <a:prstGeom prst="cloud">
            <a:avLst/>
          </a:prstGeom>
          <a:solidFill>
            <a:srgbClr val="BA0A94"/>
          </a:solidFill>
          <a:ln>
            <a:solidFill>
              <a:srgbClr val="BA0A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bg1"/>
                </a:solidFill>
              </a:rPr>
              <a:t>Use </a:t>
            </a:r>
            <a:r>
              <a:rPr lang="en-IE" dirty="0" err="1">
                <a:solidFill>
                  <a:schemeClr val="bg1"/>
                </a:solidFill>
              </a:rPr>
              <a:t>audiovisuais</a:t>
            </a:r>
            <a:r>
              <a:rPr lang="en-IE" dirty="0">
                <a:solidFill>
                  <a:schemeClr val="bg1"/>
                </a:solidFill>
              </a:rPr>
              <a:t> fortes e/</a:t>
            </a:r>
            <a:r>
              <a:rPr lang="en-IE" dirty="0" err="1">
                <a:solidFill>
                  <a:schemeClr val="bg1"/>
                </a:solidFill>
              </a:rPr>
              <a:t>ou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convincentes</a:t>
            </a:r>
            <a:r>
              <a:rPr lang="en-IE" dirty="0">
                <a:solidFill>
                  <a:schemeClr val="bg1"/>
                </a:solidFill>
              </a:rPr>
              <a:t>. As </a:t>
            </a:r>
            <a:r>
              <a:rPr lang="en-IE" dirty="0" err="1">
                <a:solidFill>
                  <a:schemeClr val="bg1"/>
                </a:solidFill>
              </a:rPr>
              <a:t>pessoas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retêm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apenas</a:t>
            </a:r>
            <a:r>
              <a:rPr lang="en-IE" dirty="0">
                <a:solidFill>
                  <a:schemeClr val="bg1"/>
                </a:solidFill>
              </a:rPr>
              <a:t> 10% do que </a:t>
            </a:r>
            <a:r>
              <a:rPr lang="en-IE" dirty="0" err="1">
                <a:solidFill>
                  <a:schemeClr val="bg1"/>
                </a:solidFill>
              </a:rPr>
              <a:t>ouvem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3A9739BE-A0C7-4888-B0EE-0966B49743A2}"/>
              </a:ext>
            </a:extLst>
          </p:cNvPr>
          <p:cNvSpPr/>
          <p:nvPr/>
        </p:nvSpPr>
        <p:spPr>
          <a:xfrm>
            <a:off x="550862" y="1868355"/>
            <a:ext cx="2085975" cy="1458978"/>
          </a:xfrm>
          <a:prstGeom prst="cloud">
            <a:avLst/>
          </a:prstGeom>
          <a:solidFill>
            <a:srgbClr val="BA0A94"/>
          </a:solidFill>
          <a:ln>
            <a:solidFill>
              <a:srgbClr val="BA0A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>
                <a:solidFill>
                  <a:schemeClr val="bg1"/>
                </a:solidFill>
              </a:rPr>
              <a:t>Conheça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os</a:t>
            </a:r>
            <a:r>
              <a:rPr lang="en-IE" dirty="0">
                <a:solidFill>
                  <a:schemeClr val="bg1"/>
                </a:solidFill>
              </a:rPr>
              <a:t> custos do </a:t>
            </a:r>
            <a:r>
              <a:rPr lang="en-IE" dirty="0" err="1">
                <a:solidFill>
                  <a:schemeClr val="bg1"/>
                </a:solidFill>
              </a:rPr>
              <a:t>seu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projeto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5EE2250E-E012-4243-863F-CA4C57A881D7}"/>
              </a:ext>
            </a:extLst>
          </p:cNvPr>
          <p:cNvSpPr/>
          <p:nvPr/>
        </p:nvSpPr>
        <p:spPr>
          <a:xfrm>
            <a:off x="8180387" y="4619625"/>
            <a:ext cx="3916363" cy="2159263"/>
          </a:xfrm>
          <a:prstGeom prst="cloud">
            <a:avLst/>
          </a:prstGeom>
          <a:solidFill>
            <a:srgbClr val="BA0A94"/>
          </a:solidFill>
          <a:ln>
            <a:solidFill>
              <a:srgbClr val="BA0A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>
                <a:solidFill>
                  <a:schemeClr val="bg1"/>
                </a:solidFill>
              </a:rPr>
              <a:t>Fornecer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uma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pequena</a:t>
            </a:r>
            <a:r>
              <a:rPr lang="en-IE" dirty="0">
                <a:solidFill>
                  <a:schemeClr val="bg1"/>
                </a:solidFill>
              </a:rPr>
              <a:t> base </a:t>
            </a:r>
            <a:r>
              <a:rPr lang="en-IE" dirty="0" err="1">
                <a:solidFill>
                  <a:schemeClr val="bg1"/>
                </a:solidFill>
              </a:rPr>
              <a:t>sobre</a:t>
            </a:r>
            <a:r>
              <a:rPr lang="en-IE" dirty="0">
                <a:solidFill>
                  <a:schemeClr val="bg1"/>
                </a:solidFill>
              </a:rPr>
              <a:t> a </a:t>
            </a:r>
            <a:r>
              <a:rPr lang="en-IE" dirty="0" err="1">
                <a:solidFill>
                  <a:schemeClr val="bg1"/>
                </a:solidFill>
              </a:rPr>
              <a:t>história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desenvolvimento</a:t>
            </a:r>
            <a:r>
              <a:rPr lang="en-IE" dirty="0">
                <a:solidFill>
                  <a:schemeClr val="bg1"/>
                </a:solidFill>
              </a:rPr>
              <a:t> das </a:t>
            </a:r>
            <a:r>
              <a:rPr lang="en-IE" dirty="0" err="1">
                <a:solidFill>
                  <a:schemeClr val="bg1"/>
                </a:solidFill>
              </a:rPr>
              <a:t>comunidades</a:t>
            </a:r>
            <a:r>
              <a:rPr lang="en-IE" dirty="0">
                <a:solidFill>
                  <a:schemeClr val="bg1"/>
                </a:solidFill>
              </a:rPr>
              <a:t> e a </a:t>
            </a:r>
            <a:r>
              <a:rPr lang="en-IE" dirty="0" err="1">
                <a:solidFill>
                  <a:schemeClr val="bg1"/>
                </a:solidFill>
              </a:rPr>
              <a:t>atual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equipa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liderança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931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9BE586-F75C-4DD6-9B55-223C72AC8349}"/>
              </a:ext>
            </a:extLst>
          </p:cNvPr>
          <p:cNvSpPr txBox="1"/>
          <p:nvPr/>
        </p:nvSpPr>
        <p:spPr>
          <a:xfrm>
            <a:off x="361949" y="5880556"/>
            <a:ext cx="11420476" cy="1200329"/>
          </a:xfrm>
          <a:prstGeom prst="rect">
            <a:avLst/>
          </a:prstGeom>
          <a:solidFill>
            <a:srgbClr val="AB5AB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>
                <a:solidFill>
                  <a:schemeClr val="bg1"/>
                </a:solidFill>
              </a:rPr>
              <a:t>Em</a:t>
            </a:r>
            <a:r>
              <a:rPr lang="en-IE" sz="2400" dirty="0">
                <a:solidFill>
                  <a:schemeClr val="bg1"/>
                </a:solidFill>
              </a:rPr>
              <a:t> 2013, a Sutton Community Farm Crowdfunding Campaign </a:t>
            </a:r>
            <a:r>
              <a:rPr lang="en-IE" sz="2400" dirty="0" err="1">
                <a:solidFill>
                  <a:schemeClr val="bg1"/>
                </a:solidFill>
              </a:rPr>
              <a:t>angariou</a:t>
            </a:r>
            <a:r>
              <a:rPr lang="en-IE" sz="2400" dirty="0">
                <a:solidFill>
                  <a:schemeClr val="bg1"/>
                </a:solidFill>
              </a:rPr>
              <a:t> 17.172 libras da </a:t>
            </a:r>
            <a:r>
              <a:rPr lang="en-IE" sz="2400" dirty="0" err="1">
                <a:solidFill>
                  <a:schemeClr val="bg1"/>
                </a:solidFill>
              </a:rPr>
              <a:t>comunidade</a:t>
            </a:r>
            <a:r>
              <a:rPr lang="en-IE" sz="2400" dirty="0">
                <a:solidFill>
                  <a:schemeClr val="bg1"/>
                </a:solidFill>
              </a:rPr>
              <a:t>. Este </a:t>
            </a:r>
            <a:r>
              <a:rPr lang="en-IE" sz="2400" dirty="0" err="1">
                <a:solidFill>
                  <a:schemeClr val="bg1"/>
                </a:solidFill>
              </a:rPr>
              <a:t>vídeo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foi</a:t>
            </a:r>
            <a:r>
              <a:rPr lang="en-IE" sz="2400" dirty="0">
                <a:solidFill>
                  <a:schemeClr val="bg1"/>
                </a:solidFill>
              </a:rPr>
              <a:t> fundamental para </a:t>
            </a:r>
            <a:r>
              <a:rPr lang="en-IE" sz="2400" dirty="0" err="1">
                <a:solidFill>
                  <a:schemeClr val="bg1"/>
                </a:solidFill>
              </a:rPr>
              <a:t>ajudar</a:t>
            </a:r>
            <a:r>
              <a:rPr lang="en-IE" sz="2400" dirty="0">
                <a:solidFill>
                  <a:schemeClr val="bg1"/>
                </a:solidFill>
              </a:rPr>
              <a:t> a </a:t>
            </a:r>
            <a:r>
              <a:rPr lang="en-IE" sz="2400" dirty="0" err="1">
                <a:solidFill>
                  <a:schemeClr val="bg1"/>
                </a:solidFill>
              </a:rPr>
              <a:t>sua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empresa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pecuária</a:t>
            </a:r>
            <a:r>
              <a:rPr lang="en-IE" sz="2400" dirty="0">
                <a:solidFill>
                  <a:schemeClr val="bg1"/>
                </a:solidFill>
              </a:rPr>
              <a:t> a </a:t>
            </a:r>
            <a:r>
              <a:rPr lang="en-IE" sz="2400" dirty="0" err="1">
                <a:solidFill>
                  <a:schemeClr val="bg1"/>
                </a:solidFill>
              </a:rPr>
              <a:t>expandir</a:t>
            </a:r>
            <a:r>
              <a:rPr lang="en-IE" sz="2400" dirty="0">
                <a:solidFill>
                  <a:schemeClr val="bg1"/>
                </a:solidFill>
              </a:rPr>
              <a:t>-se.</a:t>
            </a:r>
          </a:p>
        </p:txBody>
      </p:sp>
      <p:pic>
        <p:nvPicPr>
          <p:cNvPr id="4" name="Online Media 3" title="Sutton Community Farm Crowdfunding Video 2013">
            <a:hlinkClick r:id="" action="ppaction://media"/>
            <a:extLst>
              <a:ext uri="{FF2B5EF4-FFF2-40B4-BE49-F238E27FC236}">
                <a16:creationId xmlns:a16="http://schemas.microsoft.com/office/drawing/2014/main" id="{01F7D77D-F131-4688-861F-C4FD766DA29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84473" y="146844"/>
            <a:ext cx="10193266" cy="57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2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2E9EEA-822F-4FBC-A011-C3A92C555EF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2508" y="4540470"/>
            <a:ext cx="11545518" cy="1450428"/>
          </a:xfrm>
        </p:spPr>
        <p:txBody>
          <a:bodyPr>
            <a:normAutofit/>
          </a:bodyPr>
          <a:lstStyle/>
          <a:p>
            <a:r>
              <a:rPr lang="en-IE" dirty="0"/>
              <a:t>Nesta </a:t>
            </a:r>
            <a:r>
              <a:rPr lang="en-IE" dirty="0" err="1"/>
              <a:t>seção</a:t>
            </a:r>
            <a:r>
              <a:rPr lang="en-IE" dirty="0"/>
              <a:t>, </a:t>
            </a:r>
            <a:r>
              <a:rPr lang="en-IE" dirty="0" err="1"/>
              <a:t>aprofundamos</a:t>
            </a:r>
            <a:r>
              <a:rPr lang="en-IE" dirty="0"/>
              <a:t> </a:t>
            </a:r>
            <a:r>
              <a:rPr lang="en-IE" dirty="0" err="1"/>
              <a:t>novas</a:t>
            </a:r>
            <a:r>
              <a:rPr lang="en-IE" dirty="0"/>
              <a:t> </a:t>
            </a:r>
            <a:r>
              <a:rPr lang="en-IE" dirty="0" err="1"/>
              <a:t>formas</a:t>
            </a:r>
            <a:r>
              <a:rPr lang="en-IE" dirty="0"/>
              <a:t> de </a:t>
            </a:r>
            <a:r>
              <a:rPr lang="en-IE" dirty="0" err="1"/>
              <a:t>atrair</a:t>
            </a:r>
            <a:r>
              <a:rPr lang="en-IE" dirty="0"/>
              <a:t> </a:t>
            </a:r>
            <a:r>
              <a:rPr lang="en-IE" dirty="0" err="1"/>
              <a:t>financiamento</a:t>
            </a:r>
            <a:r>
              <a:rPr lang="en-IE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8A50A-F225-48FE-BE4E-62998D6DE2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8412" y="3134199"/>
            <a:ext cx="11545518" cy="2657000"/>
          </a:xfrm>
        </p:spPr>
        <p:txBody>
          <a:bodyPr/>
          <a:lstStyle/>
          <a:p>
            <a:r>
              <a:rPr lang="en-IE" sz="4400" dirty="0">
                <a:latin typeface="+mn-lt"/>
              </a:rPr>
              <a:t>SEÇÃO TRES: ANGARIAÇÃO DE FUNDOS COMUNITÁRIOS INOVADORES E CROWDFUNDING </a:t>
            </a:r>
          </a:p>
          <a:p>
            <a:endParaRPr lang="en-IE" sz="3200" dirty="0">
              <a:latin typeface="+mn-lt"/>
            </a:endParaRPr>
          </a:p>
        </p:txBody>
      </p:sp>
      <p:pic>
        <p:nvPicPr>
          <p:cNvPr id="8" name="Picture Placeholder 7" descr="A picture containing small, sitting, little, table&#10;&#10;Description automatically generated">
            <a:extLst>
              <a:ext uri="{FF2B5EF4-FFF2-40B4-BE49-F238E27FC236}">
                <a16:creationId xmlns:a16="http://schemas.microsoft.com/office/drawing/2014/main" id="{D819FA44-46AD-468B-8075-793044228CB2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50517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85204A-DF37-4BAA-BB70-40F8859D7F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3773" y="545889"/>
            <a:ext cx="5279028" cy="697353"/>
          </a:xfrm>
        </p:spPr>
        <p:txBody>
          <a:bodyPr/>
          <a:lstStyle/>
          <a:p>
            <a:r>
              <a:rPr lang="en-IE" dirty="0"/>
              <a:t>Participações </a:t>
            </a:r>
            <a:r>
              <a:rPr lang="en-IE" dirty="0" err="1"/>
              <a:t>Comunitárias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BFAD7-2567-44CD-9B70-C14C30BFA1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5294" y="1472993"/>
            <a:ext cx="6389206" cy="4916084"/>
          </a:xfrm>
        </p:spPr>
        <p:txBody>
          <a:bodyPr/>
          <a:lstStyle/>
          <a:p>
            <a:pPr algn="just"/>
            <a:r>
              <a:rPr lang="en-US" dirty="0"/>
              <a:t>As </a:t>
            </a:r>
            <a:r>
              <a:rPr lang="en-US" dirty="0" err="1"/>
              <a:t>participações</a:t>
            </a:r>
            <a:r>
              <a:rPr lang="en-US" dirty="0"/>
              <a:t> </a:t>
            </a:r>
            <a:r>
              <a:rPr lang="en-US" dirty="0" err="1"/>
              <a:t>comunitárias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um </a:t>
            </a:r>
            <a:r>
              <a:rPr lang="en-US" dirty="0" err="1"/>
              <a:t>mecanismo</a:t>
            </a:r>
            <a:r>
              <a:rPr lang="en-US" dirty="0"/>
              <a:t> de </a:t>
            </a:r>
            <a:r>
              <a:rPr lang="en-US" dirty="0" err="1"/>
              <a:t>financiamento</a:t>
            </a:r>
            <a:r>
              <a:rPr lang="en-US" dirty="0"/>
              <a:t> </a:t>
            </a:r>
            <a:r>
              <a:rPr lang="en-US" dirty="0" err="1"/>
              <a:t>inovador</a:t>
            </a:r>
            <a:r>
              <a:rPr lang="en-US" dirty="0"/>
              <a:t> que </a:t>
            </a:r>
            <a:r>
              <a:rPr lang="en-US" dirty="0" err="1"/>
              <a:t>pode</a:t>
            </a:r>
            <a:r>
              <a:rPr lang="en-US" dirty="0"/>
              <a:t> ser </a:t>
            </a:r>
            <a:r>
              <a:rPr lang="en-US" dirty="0" err="1"/>
              <a:t>utilizado</a:t>
            </a:r>
            <a:r>
              <a:rPr lang="en-US" dirty="0"/>
              <a:t> para </a:t>
            </a:r>
            <a:r>
              <a:rPr lang="en-US" dirty="0" err="1"/>
              <a:t>regenerar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projetos</a:t>
            </a:r>
            <a:r>
              <a:rPr lang="en-US" dirty="0"/>
              <a:t> </a:t>
            </a:r>
            <a:r>
              <a:rPr lang="en-US" dirty="0" err="1"/>
              <a:t>comunitários</a:t>
            </a:r>
            <a:r>
              <a:rPr lang="en-US" dirty="0"/>
              <a:t>, </a:t>
            </a:r>
            <a:r>
              <a:rPr lang="en-US" dirty="0" err="1"/>
              <a:t>incluindo</a:t>
            </a:r>
            <a:r>
              <a:rPr lang="en-US" dirty="0"/>
              <a:t> </a:t>
            </a:r>
          </a:p>
          <a:p>
            <a:pPr algn="just"/>
            <a:r>
              <a:rPr lang="en-US" dirty="0" err="1"/>
              <a:t>Transformação</a:t>
            </a:r>
            <a:r>
              <a:rPr lang="en-US" dirty="0"/>
              <a:t> das </a:t>
            </a:r>
            <a:r>
              <a:rPr lang="en-US" dirty="0" err="1"/>
              <a:t>instalações</a:t>
            </a:r>
            <a:r>
              <a:rPr lang="en-US" dirty="0"/>
              <a:t> da </a:t>
            </a:r>
            <a:r>
              <a:rPr lang="en-US" dirty="0" err="1"/>
              <a:t>comunidade</a:t>
            </a:r>
            <a:r>
              <a:rPr lang="en-US" dirty="0"/>
              <a:t> </a:t>
            </a:r>
          </a:p>
          <a:p>
            <a:pPr algn="just"/>
            <a:r>
              <a:rPr lang="en-US" dirty="0" err="1"/>
              <a:t>Financiar</a:t>
            </a:r>
            <a:r>
              <a:rPr lang="en-US" dirty="0"/>
              <a:t> </a:t>
            </a:r>
            <a:r>
              <a:rPr lang="en-US" dirty="0" err="1"/>
              <a:t>esquemas</a:t>
            </a:r>
            <a:r>
              <a:rPr lang="en-US" dirty="0"/>
              <a:t> de </a:t>
            </a:r>
            <a:r>
              <a:rPr lang="en-US" dirty="0" err="1"/>
              <a:t>energias</a:t>
            </a:r>
            <a:r>
              <a:rPr lang="en-US" dirty="0"/>
              <a:t> </a:t>
            </a:r>
            <a:r>
              <a:rPr lang="en-US" dirty="0" err="1"/>
              <a:t>renováveis</a:t>
            </a:r>
            <a:r>
              <a:rPr lang="en-US" dirty="0"/>
              <a:t>,</a:t>
            </a:r>
          </a:p>
          <a:p>
            <a:pPr algn="just"/>
            <a:r>
              <a:rPr lang="en-US" dirty="0" err="1"/>
              <a:t>Apoiar</a:t>
            </a:r>
            <a:r>
              <a:rPr lang="en-US" dirty="0"/>
              <a:t> o </a:t>
            </a:r>
            <a:r>
              <a:rPr lang="en-US" dirty="0" err="1"/>
              <a:t>cultivo</a:t>
            </a:r>
            <a:r>
              <a:rPr lang="en-US" dirty="0"/>
              <a:t> local de </a:t>
            </a:r>
            <a:r>
              <a:rPr lang="en-US" dirty="0" err="1"/>
              <a:t>alimentos</a:t>
            </a:r>
            <a:r>
              <a:rPr lang="en-US" dirty="0"/>
              <a:t>, </a:t>
            </a:r>
          </a:p>
          <a:p>
            <a:pPr algn="just"/>
            <a:r>
              <a:rPr lang="en-US" dirty="0" err="1"/>
              <a:t>Financiar</a:t>
            </a:r>
            <a:r>
              <a:rPr lang="en-US" dirty="0"/>
              <a:t> </a:t>
            </a:r>
            <a:r>
              <a:rPr lang="en-US" dirty="0" err="1"/>
              <a:t>novos</a:t>
            </a:r>
            <a:r>
              <a:rPr lang="en-US" dirty="0"/>
              <a:t> </a:t>
            </a:r>
            <a:r>
              <a:rPr lang="en-US" dirty="0" err="1"/>
              <a:t>clubes</a:t>
            </a:r>
            <a:r>
              <a:rPr lang="en-US" dirty="0"/>
              <a:t> de </a:t>
            </a:r>
            <a:r>
              <a:rPr lang="en-US" dirty="0" err="1"/>
              <a:t>futebol</a:t>
            </a:r>
            <a:r>
              <a:rPr lang="en-US" dirty="0"/>
              <a:t>,</a:t>
            </a:r>
          </a:p>
          <a:p>
            <a:pPr algn="just"/>
            <a:r>
              <a:rPr lang="en-US" dirty="0" err="1"/>
              <a:t>Restauro</a:t>
            </a:r>
            <a:r>
              <a:rPr lang="en-US" dirty="0"/>
              <a:t> de </a:t>
            </a:r>
            <a:r>
              <a:rPr lang="en-US" dirty="0" err="1"/>
              <a:t>edifícios</a:t>
            </a:r>
            <a:r>
              <a:rPr lang="en-US" dirty="0"/>
              <a:t> </a:t>
            </a:r>
            <a:r>
              <a:rPr lang="en-US" dirty="0" err="1"/>
              <a:t>patrimoniais</a:t>
            </a:r>
            <a:r>
              <a:rPr lang="en-US" dirty="0"/>
              <a:t>,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e </a:t>
            </a:r>
            <a:r>
              <a:rPr lang="en-US" dirty="0" err="1"/>
              <a:t>sobretudo</a:t>
            </a:r>
            <a:r>
              <a:rPr lang="en-US" dirty="0"/>
              <a:t>, </a:t>
            </a:r>
            <a:r>
              <a:rPr lang="en-US" dirty="0" err="1"/>
              <a:t>construir</a:t>
            </a:r>
            <a:r>
              <a:rPr lang="en-US" dirty="0"/>
              <a:t> </a:t>
            </a:r>
            <a:r>
              <a:rPr lang="en-US" dirty="0" err="1"/>
              <a:t>comunidades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fortes, </a:t>
            </a:r>
            <a:r>
              <a:rPr lang="en-US" dirty="0" err="1"/>
              <a:t>dinâmicas</a:t>
            </a:r>
            <a:r>
              <a:rPr lang="en-US" dirty="0"/>
              <a:t>, e </a:t>
            </a:r>
            <a:r>
              <a:rPr lang="en-US" dirty="0" err="1"/>
              <a:t>independentes</a:t>
            </a:r>
            <a:r>
              <a:rPr lang="en-US" dirty="0"/>
              <a:t>.</a:t>
            </a:r>
          </a:p>
        </p:txBody>
      </p:sp>
      <p:pic>
        <p:nvPicPr>
          <p:cNvPr id="6" name="Picture Placeholder 5" descr="Background pattern&#10;&#10;Description automatically generated">
            <a:extLst>
              <a:ext uri="{FF2B5EF4-FFF2-40B4-BE49-F238E27FC236}">
                <a16:creationId xmlns:a16="http://schemas.microsoft.com/office/drawing/2014/main" id="{6F1A992F-68B8-4ABA-A08A-99D64331719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59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85204A-DF37-4BAA-BB70-40F8859D7F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3773" y="545889"/>
            <a:ext cx="5279028" cy="697353"/>
          </a:xfrm>
        </p:spPr>
        <p:txBody>
          <a:bodyPr/>
          <a:lstStyle/>
          <a:p>
            <a:r>
              <a:rPr lang="en-IE" dirty="0"/>
              <a:t>Participações </a:t>
            </a:r>
            <a:r>
              <a:rPr lang="en-IE" dirty="0" err="1"/>
              <a:t>Comunitárias</a:t>
            </a:r>
            <a:endParaRPr lang="en-IE" dirty="0"/>
          </a:p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BFAD7-2567-44CD-9B70-C14C30BFA1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1509" y="1308870"/>
            <a:ext cx="6401906" cy="3947440"/>
          </a:xfrm>
        </p:spPr>
        <p:txBody>
          <a:bodyPr/>
          <a:lstStyle/>
          <a:p>
            <a:pPr algn="just"/>
            <a:r>
              <a:rPr lang="en-GB" sz="2300" dirty="0" err="1"/>
              <a:t>Estão</a:t>
            </a:r>
            <a:r>
              <a:rPr lang="en-GB" sz="2300" dirty="0"/>
              <a:t> a </a:t>
            </a:r>
            <a:r>
              <a:rPr lang="en-GB" sz="2300" dirty="0" err="1"/>
              <a:t>tornar</a:t>
            </a:r>
            <a:r>
              <a:rPr lang="en-GB" sz="2300" dirty="0"/>
              <a:t>-se </a:t>
            </a:r>
            <a:r>
              <a:rPr lang="en-GB" sz="2300" dirty="0" err="1"/>
              <a:t>cada</a:t>
            </a:r>
            <a:r>
              <a:rPr lang="en-GB" sz="2300" dirty="0"/>
              <a:t> </a:t>
            </a:r>
            <a:r>
              <a:rPr lang="en-GB" sz="2300" dirty="0" err="1"/>
              <a:t>vez</a:t>
            </a:r>
            <a:r>
              <a:rPr lang="en-GB" sz="2300" dirty="0"/>
              <a:t> </a:t>
            </a:r>
            <a:r>
              <a:rPr lang="en-GB" sz="2300" dirty="0" err="1"/>
              <a:t>mais</a:t>
            </a:r>
            <a:r>
              <a:rPr lang="en-GB" sz="2300" dirty="0"/>
              <a:t> </a:t>
            </a:r>
            <a:r>
              <a:rPr lang="en-GB" sz="2300" dirty="0" err="1"/>
              <a:t>populares</a:t>
            </a:r>
            <a:r>
              <a:rPr lang="en-GB" sz="2300" dirty="0"/>
              <a:t> no </a:t>
            </a:r>
            <a:r>
              <a:rPr lang="en-GB" sz="2300" dirty="0" err="1"/>
              <a:t>Reino</a:t>
            </a:r>
            <a:r>
              <a:rPr lang="en-GB" sz="2300" dirty="0"/>
              <a:t> </a:t>
            </a:r>
            <a:r>
              <a:rPr lang="en-GB" sz="2300" dirty="0" err="1"/>
              <a:t>Unido</a:t>
            </a:r>
            <a:r>
              <a:rPr lang="en-GB" sz="2300" dirty="0"/>
              <a:t> </a:t>
            </a:r>
            <a:r>
              <a:rPr lang="en-GB" sz="2300" dirty="0" err="1"/>
              <a:t>graças</a:t>
            </a:r>
            <a:r>
              <a:rPr lang="en-GB" sz="2300" dirty="0"/>
              <a:t> a </a:t>
            </a:r>
            <a:r>
              <a:rPr lang="en-GB" sz="2300" dirty="0" err="1"/>
              <a:t>uma</a:t>
            </a:r>
            <a:r>
              <a:rPr lang="en-GB" sz="2300" dirty="0"/>
              <a:t> </a:t>
            </a:r>
            <a:r>
              <a:rPr lang="en-GB" sz="2300" dirty="0" err="1"/>
              <a:t>organização</a:t>
            </a:r>
            <a:r>
              <a:rPr lang="en-GB" sz="2300" dirty="0"/>
              <a:t> </a:t>
            </a:r>
            <a:r>
              <a:rPr lang="en-GB" sz="2300" dirty="0" err="1"/>
              <a:t>chamada</a:t>
            </a:r>
            <a:r>
              <a:rPr lang="en-GB" sz="2300" dirty="0"/>
              <a:t> Community Shares | . </a:t>
            </a:r>
            <a:r>
              <a:rPr lang="en-GB" sz="2300" dirty="0" err="1"/>
              <a:t>Desde</a:t>
            </a:r>
            <a:r>
              <a:rPr lang="en-GB" sz="2300" dirty="0"/>
              <a:t> 2009, </a:t>
            </a:r>
            <a:r>
              <a:rPr lang="en-GB" sz="2300" dirty="0" err="1"/>
              <a:t>quase</a:t>
            </a:r>
            <a:r>
              <a:rPr lang="en-GB" sz="2300" dirty="0"/>
              <a:t> 120.000 </a:t>
            </a:r>
            <a:r>
              <a:rPr lang="en-GB" sz="2300" dirty="0" err="1"/>
              <a:t>pessoas</a:t>
            </a:r>
            <a:r>
              <a:rPr lang="en-GB" sz="2300" dirty="0"/>
              <a:t> </a:t>
            </a:r>
            <a:r>
              <a:rPr lang="en-GB" sz="2300" dirty="0" err="1"/>
              <a:t>investiram</a:t>
            </a:r>
            <a:r>
              <a:rPr lang="en-GB" sz="2300" dirty="0"/>
              <a:t> </a:t>
            </a:r>
            <a:r>
              <a:rPr lang="en-GB" sz="2300" dirty="0" err="1"/>
              <a:t>mais</a:t>
            </a:r>
            <a:r>
              <a:rPr lang="en-GB" sz="2300" dirty="0"/>
              <a:t> de £100m para </a:t>
            </a:r>
            <a:r>
              <a:rPr lang="en-GB" sz="2300" dirty="0" err="1"/>
              <a:t>apoiar</a:t>
            </a:r>
            <a:r>
              <a:rPr lang="en-GB" sz="2300" dirty="0"/>
              <a:t> 350 </a:t>
            </a:r>
            <a:r>
              <a:rPr lang="en-GB" sz="2300" dirty="0" err="1"/>
              <a:t>empresas</a:t>
            </a:r>
            <a:r>
              <a:rPr lang="en-GB" sz="2300" dirty="0"/>
              <a:t> </a:t>
            </a:r>
            <a:r>
              <a:rPr lang="en-GB" sz="2300" dirty="0" err="1"/>
              <a:t>comunitárias</a:t>
            </a:r>
            <a:r>
              <a:rPr lang="en-GB" sz="2300" dirty="0"/>
              <a:t> </a:t>
            </a:r>
            <a:r>
              <a:rPr lang="en-GB" sz="2300" dirty="0" err="1"/>
              <a:t>em</a:t>
            </a:r>
            <a:r>
              <a:rPr lang="en-GB" sz="2300" dirty="0"/>
              <a:t> </a:t>
            </a:r>
            <a:r>
              <a:rPr lang="en-GB" sz="2300" dirty="0" err="1"/>
              <a:t>todo</a:t>
            </a:r>
            <a:r>
              <a:rPr lang="en-GB" sz="2300" dirty="0"/>
              <a:t> o </a:t>
            </a:r>
            <a:r>
              <a:rPr lang="en-GB" sz="2300" dirty="0" err="1"/>
              <a:t>Reino</a:t>
            </a:r>
            <a:r>
              <a:rPr lang="en-GB" sz="2300" dirty="0"/>
              <a:t> </a:t>
            </a:r>
            <a:r>
              <a:rPr lang="en-GB" sz="2300" dirty="0" err="1"/>
              <a:t>Unido</a:t>
            </a:r>
            <a:r>
              <a:rPr lang="en-GB" sz="2300" dirty="0"/>
              <a:t>. </a:t>
            </a:r>
          </a:p>
          <a:p>
            <a:pPr algn="just"/>
            <a:r>
              <a:rPr lang="en-GB" sz="2300" dirty="0"/>
              <a:t>A Community Shares Step-by-Step </a:t>
            </a:r>
            <a:r>
              <a:rPr lang="en-GB" sz="2300" dirty="0" err="1"/>
              <a:t>é</a:t>
            </a:r>
            <a:r>
              <a:rPr lang="en-GB" sz="2300" dirty="0"/>
              <a:t> </a:t>
            </a:r>
            <a:r>
              <a:rPr lang="en-GB" sz="2300" dirty="0" err="1"/>
              <a:t>uma</a:t>
            </a:r>
            <a:r>
              <a:rPr lang="en-GB" sz="2300" dirty="0"/>
              <a:t> ferramenta online que </a:t>
            </a:r>
            <a:r>
              <a:rPr lang="en-GB" sz="2300" dirty="0" err="1"/>
              <a:t>lhe</a:t>
            </a:r>
            <a:r>
              <a:rPr lang="en-GB" sz="2300" dirty="0"/>
              <a:t> </a:t>
            </a:r>
            <a:r>
              <a:rPr lang="en-GB" sz="2300" dirty="0" err="1"/>
              <a:t>permite</a:t>
            </a:r>
            <a:r>
              <a:rPr lang="en-GB" sz="2300" dirty="0"/>
              <a:t> </a:t>
            </a:r>
            <a:r>
              <a:rPr lang="en-GB" sz="2300" dirty="0" err="1"/>
              <a:t>trabalhar</a:t>
            </a:r>
            <a:r>
              <a:rPr lang="en-GB" sz="2300" dirty="0"/>
              <a:t> no </a:t>
            </a:r>
            <a:r>
              <a:rPr lang="en-GB" sz="2300" dirty="0" err="1"/>
              <a:t>sentido</a:t>
            </a:r>
            <a:r>
              <a:rPr lang="en-GB" sz="2300" dirty="0"/>
              <a:t> de </a:t>
            </a:r>
            <a:r>
              <a:rPr lang="en-GB" sz="2300" dirty="0" err="1"/>
              <a:t>lançar</a:t>
            </a:r>
            <a:r>
              <a:rPr lang="en-GB" sz="2300" dirty="0"/>
              <a:t> </a:t>
            </a:r>
            <a:r>
              <a:rPr lang="en-GB" sz="2300" dirty="0" err="1"/>
              <a:t>uma</a:t>
            </a:r>
            <a:r>
              <a:rPr lang="en-GB" sz="2300" dirty="0"/>
              <a:t> </a:t>
            </a:r>
            <a:r>
              <a:rPr lang="en-GB" sz="2300" dirty="0" err="1"/>
              <a:t>oferta</a:t>
            </a:r>
            <a:r>
              <a:rPr lang="en-GB" sz="2300" dirty="0"/>
              <a:t> de </a:t>
            </a:r>
            <a:r>
              <a:rPr lang="en-GB" sz="2300" dirty="0" err="1"/>
              <a:t>participação</a:t>
            </a:r>
            <a:r>
              <a:rPr lang="en-GB" sz="2300" dirty="0"/>
              <a:t> </a:t>
            </a:r>
            <a:r>
              <a:rPr lang="en-GB" sz="2300" dirty="0" err="1"/>
              <a:t>comunitária</a:t>
            </a:r>
            <a:r>
              <a:rPr lang="en-GB" sz="2300" dirty="0"/>
              <a:t>. </a:t>
            </a:r>
            <a:r>
              <a:rPr lang="en-GB" sz="2300" dirty="0" err="1"/>
              <a:t>Foi</a:t>
            </a:r>
            <a:r>
              <a:rPr lang="en-GB" sz="2300" dirty="0"/>
              <a:t> </a:t>
            </a:r>
            <a:r>
              <a:rPr lang="en-GB" sz="2300" dirty="0" err="1"/>
              <a:t>concebida</a:t>
            </a:r>
            <a:r>
              <a:rPr lang="en-GB" sz="2300" dirty="0"/>
              <a:t> para </a:t>
            </a:r>
            <a:r>
              <a:rPr lang="en-GB" sz="2300" dirty="0" err="1"/>
              <a:t>ajudar</a:t>
            </a:r>
            <a:r>
              <a:rPr lang="en-GB" sz="2300" dirty="0"/>
              <a:t> </a:t>
            </a:r>
            <a:r>
              <a:rPr lang="en-GB" sz="2300" dirty="0" err="1"/>
              <a:t>qualquer</a:t>
            </a:r>
            <a:r>
              <a:rPr lang="en-GB" sz="2300" dirty="0"/>
              <a:t> </a:t>
            </a:r>
            <a:r>
              <a:rPr lang="en-GB" sz="2300" dirty="0" err="1"/>
              <a:t>pessoa</a:t>
            </a:r>
            <a:r>
              <a:rPr lang="en-GB" sz="2300" dirty="0"/>
              <a:t> que </a:t>
            </a:r>
            <a:r>
              <a:rPr lang="en-GB" sz="2300" dirty="0" err="1"/>
              <a:t>considere</a:t>
            </a:r>
            <a:r>
              <a:rPr lang="en-GB" sz="2300" dirty="0"/>
              <a:t> </a:t>
            </a:r>
            <a:r>
              <a:rPr lang="en-GB" sz="2300" dirty="0" err="1"/>
              <a:t>aumentar</a:t>
            </a:r>
            <a:r>
              <a:rPr lang="en-GB" sz="2300" dirty="0"/>
              <a:t> as quotas da </a:t>
            </a:r>
            <a:r>
              <a:rPr lang="en-GB" sz="2300" dirty="0" err="1"/>
              <a:t>comunidade</a:t>
            </a:r>
            <a:r>
              <a:rPr lang="en-GB" sz="2300" dirty="0"/>
              <a:t> </a:t>
            </a:r>
            <a:r>
              <a:rPr lang="en-GB" sz="2300" dirty="0" err="1"/>
              <a:t>em</a:t>
            </a:r>
            <a:r>
              <a:rPr lang="en-GB" sz="2300" dirty="0"/>
              <a:t> </a:t>
            </a:r>
            <a:r>
              <a:rPr lang="en-GB" sz="2300" dirty="0" err="1"/>
              <a:t>qualquer</a:t>
            </a:r>
            <a:r>
              <a:rPr lang="en-GB" sz="2300" dirty="0"/>
              <a:t> </a:t>
            </a:r>
            <a:r>
              <a:rPr lang="en-GB" sz="2300" dirty="0" err="1"/>
              <a:t>fase</a:t>
            </a:r>
            <a:r>
              <a:rPr lang="en-GB" sz="2300" dirty="0"/>
              <a:t> de </a:t>
            </a:r>
            <a:r>
              <a:rPr lang="en-GB" sz="2300" dirty="0" err="1"/>
              <a:t>desenvolvimento</a:t>
            </a:r>
            <a:r>
              <a:rPr lang="en-GB" sz="2300" dirty="0"/>
              <a:t>, </a:t>
            </a:r>
            <a:r>
              <a:rPr lang="en-GB" sz="2300" dirty="0" err="1"/>
              <a:t>desde</a:t>
            </a:r>
            <a:r>
              <a:rPr lang="en-GB" sz="2300" dirty="0"/>
              <a:t> </a:t>
            </a:r>
            <a:r>
              <a:rPr lang="en-GB" sz="2300" dirty="0" err="1"/>
              <a:t>aqueles</a:t>
            </a:r>
            <a:r>
              <a:rPr lang="en-GB" sz="2300" dirty="0"/>
              <a:t> que </a:t>
            </a:r>
            <a:r>
              <a:rPr lang="en-GB" sz="2300" dirty="0" err="1"/>
              <a:t>investigam</a:t>
            </a:r>
            <a:r>
              <a:rPr lang="en-GB" sz="2300" dirty="0"/>
              <a:t> a </a:t>
            </a:r>
            <a:r>
              <a:rPr lang="en-GB" sz="2300" dirty="0" err="1"/>
              <a:t>ideia</a:t>
            </a:r>
            <a:r>
              <a:rPr lang="en-GB" sz="2300" dirty="0"/>
              <a:t> pela </a:t>
            </a:r>
            <a:r>
              <a:rPr lang="en-GB" sz="2300" dirty="0" err="1"/>
              <a:t>primeira</a:t>
            </a:r>
            <a:r>
              <a:rPr lang="en-GB" sz="2300" dirty="0"/>
              <a:t> </a:t>
            </a:r>
            <a:r>
              <a:rPr lang="en-GB" sz="2300" dirty="0" err="1"/>
              <a:t>vez</a:t>
            </a:r>
            <a:r>
              <a:rPr lang="en-GB" sz="2300" dirty="0"/>
              <a:t>, </a:t>
            </a:r>
            <a:r>
              <a:rPr lang="en-GB" sz="2300" dirty="0" err="1"/>
              <a:t>até</a:t>
            </a:r>
            <a:r>
              <a:rPr lang="en-GB" sz="2300" dirty="0"/>
              <a:t> </a:t>
            </a:r>
            <a:r>
              <a:rPr lang="en-GB" sz="2300" dirty="0" err="1"/>
              <a:t>àqueles</a:t>
            </a:r>
            <a:r>
              <a:rPr lang="en-GB" sz="2300" dirty="0"/>
              <a:t> que </a:t>
            </a:r>
            <a:r>
              <a:rPr lang="en-GB" sz="2300" dirty="0" err="1"/>
              <a:t>estão</a:t>
            </a:r>
            <a:r>
              <a:rPr lang="en-GB" sz="2300" dirty="0"/>
              <a:t> </a:t>
            </a:r>
            <a:r>
              <a:rPr lang="en-GB" sz="2300" dirty="0" err="1"/>
              <a:t>à</a:t>
            </a:r>
            <a:r>
              <a:rPr lang="en-GB" sz="2300" dirty="0"/>
              <a:t> </a:t>
            </a:r>
            <a:r>
              <a:rPr lang="en-GB" sz="2300" dirty="0" err="1"/>
              <a:t>beira</a:t>
            </a:r>
            <a:r>
              <a:rPr lang="en-GB" sz="2300" dirty="0"/>
              <a:t> de </a:t>
            </a:r>
            <a:r>
              <a:rPr lang="en-GB" sz="2300" dirty="0" err="1"/>
              <a:t>emitir</a:t>
            </a:r>
            <a:r>
              <a:rPr lang="en-GB" sz="2300" dirty="0"/>
              <a:t> </a:t>
            </a:r>
            <a:r>
              <a:rPr lang="en-GB" sz="2300" dirty="0" err="1"/>
              <a:t>uma</a:t>
            </a:r>
            <a:r>
              <a:rPr lang="en-GB" sz="2300" dirty="0"/>
              <a:t> </a:t>
            </a:r>
            <a:r>
              <a:rPr lang="en-GB" sz="2300" dirty="0" err="1"/>
              <a:t>oferta</a:t>
            </a:r>
            <a:r>
              <a:rPr lang="en-GB" sz="2300" dirty="0"/>
              <a:t>.</a:t>
            </a:r>
          </a:p>
          <a:p>
            <a:pPr algn="just"/>
            <a:r>
              <a:rPr lang="en-IE" sz="2300" dirty="0">
                <a:hlinkClick r:id="rId2"/>
              </a:rPr>
              <a:t>The Community Shares Handbook</a:t>
            </a:r>
            <a:endParaRPr lang="en-IE" sz="2300" dirty="0"/>
          </a:p>
        </p:txBody>
      </p:sp>
      <p:pic>
        <p:nvPicPr>
          <p:cNvPr id="6" name="Picture Placeholder 5" descr="Background pattern&#10;&#10;Description automatically generated">
            <a:extLst>
              <a:ext uri="{FF2B5EF4-FFF2-40B4-BE49-F238E27FC236}">
                <a16:creationId xmlns:a16="http://schemas.microsoft.com/office/drawing/2014/main" id="{6F1A992F-68B8-4ABA-A08A-99D64331719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52916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Community Shares Case Study - Rush Farm, Worcestershire">
            <a:hlinkClick r:id="" action="ppaction://media"/>
            <a:extLst>
              <a:ext uri="{FF2B5EF4-FFF2-40B4-BE49-F238E27FC236}">
                <a16:creationId xmlns:a16="http://schemas.microsoft.com/office/drawing/2014/main" id="{30A4C33E-EFC7-492F-B209-6CD00CB3BF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87022" y="0"/>
            <a:ext cx="11198578" cy="629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873E97-7F92-40D4-910B-F9D33A0F0F99}"/>
              </a:ext>
            </a:extLst>
          </p:cNvPr>
          <p:cNvSpPr txBox="1"/>
          <p:nvPr/>
        </p:nvSpPr>
        <p:spPr>
          <a:xfrm>
            <a:off x="125589" y="5470436"/>
            <a:ext cx="11940822" cy="1015663"/>
          </a:xfrm>
          <a:prstGeom prst="rect">
            <a:avLst/>
          </a:prstGeom>
          <a:solidFill>
            <a:srgbClr val="68BBAF"/>
          </a:solidFill>
        </p:spPr>
        <p:txBody>
          <a:bodyPr wrap="square">
            <a:spAutoFit/>
          </a:bodyPr>
          <a:lstStyle/>
          <a:p>
            <a:pPr algn="ctr"/>
            <a:r>
              <a:rPr lang="en-IE" sz="2000" dirty="0">
                <a:solidFill>
                  <a:schemeClr val="bg1"/>
                </a:solidFill>
              </a:rPr>
              <a:t>A Stockwood Community Benefit Society (Stockwood CBS) </a:t>
            </a:r>
            <a:r>
              <a:rPr lang="en-IE" sz="2000" dirty="0" err="1">
                <a:solidFill>
                  <a:schemeClr val="bg1"/>
                </a:solidFill>
              </a:rPr>
              <a:t>foi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criada</a:t>
            </a:r>
            <a:r>
              <a:rPr lang="en-IE" sz="2000" dirty="0">
                <a:solidFill>
                  <a:schemeClr val="bg1"/>
                </a:solidFill>
              </a:rPr>
              <a:t> para </a:t>
            </a:r>
            <a:r>
              <a:rPr lang="en-IE" sz="2000" dirty="0" err="1">
                <a:solidFill>
                  <a:schemeClr val="bg1"/>
                </a:solidFill>
              </a:rPr>
              <a:t>assegurar</a:t>
            </a:r>
            <a:r>
              <a:rPr lang="en-IE" sz="2000" dirty="0">
                <a:solidFill>
                  <a:schemeClr val="bg1"/>
                </a:solidFill>
              </a:rPr>
              <a:t> a </a:t>
            </a:r>
            <a:r>
              <a:rPr lang="en-IE" sz="2000" dirty="0" err="1">
                <a:solidFill>
                  <a:schemeClr val="bg1"/>
                </a:solidFill>
              </a:rPr>
              <a:t>propriedade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comunitária</a:t>
            </a:r>
            <a:r>
              <a:rPr lang="en-IE" sz="2000" dirty="0">
                <a:solidFill>
                  <a:schemeClr val="bg1"/>
                </a:solidFill>
              </a:rPr>
              <a:t> a </a:t>
            </a:r>
            <a:r>
              <a:rPr lang="en-IE" sz="2000" dirty="0" err="1">
                <a:solidFill>
                  <a:schemeClr val="bg1"/>
                </a:solidFill>
              </a:rPr>
              <a:t>longo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prazo</a:t>
            </a:r>
            <a:r>
              <a:rPr lang="en-IE" sz="2000" dirty="0">
                <a:solidFill>
                  <a:schemeClr val="bg1"/>
                </a:solidFill>
              </a:rPr>
              <a:t> da Rush Farm, </a:t>
            </a:r>
            <a:r>
              <a:rPr lang="en-IE" sz="2000" dirty="0" err="1">
                <a:solidFill>
                  <a:schemeClr val="bg1"/>
                </a:solidFill>
              </a:rPr>
              <a:t>uma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quinta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biológica-orgânica</a:t>
            </a:r>
            <a:r>
              <a:rPr lang="en-IE" sz="2000" dirty="0">
                <a:solidFill>
                  <a:schemeClr val="bg1"/>
                </a:solidFill>
              </a:rPr>
              <a:t> e o Parque </a:t>
            </a:r>
            <a:r>
              <a:rPr lang="en-IE" sz="2000" dirty="0" err="1">
                <a:solidFill>
                  <a:schemeClr val="bg1"/>
                </a:solidFill>
              </a:rPr>
              <a:t>Empresarial</a:t>
            </a:r>
            <a:r>
              <a:rPr lang="en-IE" sz="2000" dirty="0">
                <a:solidFill>
                  <a:schemeClr val="bg1"/>
                </a:solidFill>
              </a:rPr>
              <a:t> Stockwood co-</a:t>
            </a:r>
            <a:r>
              <a:rPr lang="en-IE" sz="2000" dirty="0" err="1">
                <a:solidFill>
                  <a:schemeClr val="bg1"/>
                </a:solidFill>
              </a:rPr>
              <a:t>localizado</a:t>
            </a:r>
            <a:r>
              <a:rPr lang="en-IE" sz="2000" dirty="0">
                <a:solidFill>
                  <a:schemeClr val="bg1"/>
                </a:solidFill>
              </a:rPr>
              <a:t>. </a:t>
            </a:r>
            <a:r>
              <a:rPr lang="en-IE" sz="2000" dirty="0" err="1">
                <a:solidFill>
                  <a:schemeClr val="bg1"/>
                </a:solidFill>
              </a:rPr>
              <a:t>Desde</a:t>
            </a:r>
            <a:r>
              <a:rPr lang="en-IE" sz="2000" dirty="0">
                <a:solidFill>
                  <a:schemeClr val="bg1"/>
                </a:solidFill>
              </a:rPr>
              <a:t> 2013, </a:t>
            </a:r>
            <a:r>
              <a:rPr lang="en-IE" sz="2000" dirty="0" err="1">
                <a:solidFill>
                  <a:schemeClr val="bg1"/>
                </a:solidFill>
              </a:rPr>
              <a:t>foram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angariados</a:t>
            </a:r>
            <a:r>
              <a:rPr lang="en-IE" sz="2000" dirty="0">
                <a:solidFill>
                  <a:schemeClr val="bg1"/>
                </a:solidFill>
              </a:rPr>
              <a:t> 431.000 libras. A </a:t>
            </a:r>
            <a:r>
              <a:rPr lang="en-IE" sz="2000" dirty="0" err="1">
                <a:solidFill>
                  <a:schemeClr val="bg1"/>
                </a:solidFill>
              </a:rPr>
              <a:t>sociedade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tem</a:t>
            </a:r>
            <a:r>
              <a:rPr lang="en-IE" sz="2000" dirty="0">
                <a:solidFill>
                  <a:schemeClr val="bg1"/>
                </a:solidFill>
              </a:rPr>
              <a:t> 144 </a:t>
            </a:r>
            <a:r>
              <a:rPr lang="en-IE" sz="2000" dirty="0" err="1">
                <a:solidFill>
                  <a:schemeClr val="bg1"/>
                </a:solidFill>
              </a:rPr>
              <a:t>membros</a:t>
            </a:r>
            <a:endParaRPr lang="en-I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9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B950F-FFAA-4E7D-98EB-7FEC8C9D71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1" y="195943"/>
            <a:ext cx="6190592" cy="994833"/>
          </a:xfrm>
        </p:spPr>
        <p:txBody>
          <a:bodyPr>
            <a:normAutofit fontScale="92500"/>
          </a:bodyPr>
          <a:lstStyle/>
          <a:p>
            <a:r>
              <a:rPr lang="en-IE" sz="2800" dirty="0">
                <a:solidFill>
                  <a:srgbClr val="7F4182"/>
                </a:solidFill>
              </a:rPr>
              <a:t>Como </a:t>
            </a:r>
            <a:r>
              <a:rPr lang="en-IE" sz="2800" dirty="0" err="1">
                <a:solidFill>
                  <a:srgbClr val="7F4182"/>
                </a:solidFill>
              </a:rPr>
              <a:t>é</a:t>
            </a:r>
            <a:r>
              <a:rPr lang="en-IE" sz="2800" dirty="0">
                <a:solidFill>
                  <a:srgbClr val="7F4182"/>
                </a:solidFill>
              </a:rPr>
              <a:t> que o COVID19 </a:t>
            </a:r>
            <a:r>
              <a:rPr lang="en-IE" sz="2800" dirty="0" err="1">
                <a:solidFill>
                  <a:srgbClr val="7F4182"/>
                </a:solidFill>
              </a:rPr>
              <a:t>impactou</a:t>
            </a:r>
            <a:r>
              <a:rPr lang="en-IE" sz="2800" dirty="0">
                <a:solidFill>
                  <a:srgbClr val="7F4182"/>
                </a:solidFill>
              </a:rPr>
              <a:t> as </a:t>
            </a:r>
            <a:r>
              <a:rPr lang="en-IE" sz="2800" dirty="0" err="1">
                <a:solidFill>
                  <a:srgbClr val="7F4182"/>
                </a:solidFill>
              </a:rPr>
              <a:t>Subvenções</a:t>
            </a:r>
            <a:r>
              <a:rPr lang="en-IE" sz="2800" dirty="0">
                <a:solidFill>
                  <a:srgbClr val="7F4182"/>
                </a:solidFill>
              </a:rPr>
              <a:t> e o </a:t>
            </a:r>
            <a:r>
              <a:rPr lang="en-IE" sz="2800" dirty="0" err="1">
                <a:solidFill>
                  <a:srgbClr val="7F4182"/>
                </a:solidFill>
              </a:rPr>
              <a:t>Financiamento</a:t>
            </a:r>
            <a:r>
              <a:rPr lang="en-IE" sz="2800" dirty="0">
                <a:solidFill>
                  <a:srgbClr val="7F4182"/>
                </a:solidFill>
              </a:rPr>
              <a:t> </a:t>
            </a:r>
            <a:r>
              <a:rPr lang="en-IE" sz="2800" dirty="0" err="1">
                <a:solidFill>
                  <a:srgbClr val="7F4182"/>
                </a:solidFill>
              </a:rPr>
              <a:t>Comunitário</a:t>
            </a:r>
            <a:endParaRPr lang="en-IE" sz="2800" dirty="0">
              <a:solidFill>
                <a:srgbClr val="7F418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082E5B-70D2-4D11-8CC4-6F86775DB7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1460223"/>
            <a:ext cx="7081520" cy="5150439"/>
          </a:xfrm>
        </p:spPr>
        <p:txBody>
          <a:bodyPr/>
          <a:lstStyle/>
          <a:p>
            <a:r>
              <a:rPr lang="en-US" sz="2000" dirty="0" err="1">
                <a:solidFill>
                  <a:srgbClr val="444444"/>
                </a:solidFill>
                <a:latin typeface="MuseoSans"/>
              </a:rPr>
              <a:t>Em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muitos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países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europeus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, as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subvenções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públicas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/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financiamentos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comunitários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disponíveis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alteraram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-se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em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resposta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à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crise.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Os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fundos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foram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transferidos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para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respostas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de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emergência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e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desviados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de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projetos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de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desenvolvimento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. </a:t>
            </a:r>
          </a:p>
          <a:p>
            <a:r>
              <a:rPr lang="en-US" sz="2000" dirty="0">
                <a:solidFill>
                  <a:srgbClr val="444444"/>
                </a:solidFill>
                <a:latin typeface="MuseoSans"/>
              </a:rPr>
              <a:t>Nos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próximos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anos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,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é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de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esperar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que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ocorram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novas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mudanças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.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Espera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-se que a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competição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por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fundos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seja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mais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intensa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e que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os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projetos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bem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pensados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possam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ter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mais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dificuldade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em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obter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o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financiamento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de que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necessitam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. </a:t>
            </a:r>
          </a:p>
          <a:p>
            <a:r>
              <a:rPr lang="en-US" sz="2000" dirty="0" err="1">
                <a:solidFill>
                  <a:srgbClr val="444444"/>
                </a:solidFill>
                <a:latin typeface="MuseoSans"/>
              </a:rPr>
              <a:t>Encontrar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financiamento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para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subvenções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significa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fazer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ligações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.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Trata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-se de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conhecer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o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financiamento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que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existe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decidir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se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é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adequado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ou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não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.</a:t>
            </a:r>
          </a:p>
          <a:p>
            <a:r>
              <a:rPr lang="en-US" sz="2000" dirty="0" err="1">
                <a:solidFill>
                  <a:srgbClr val="444444"/>
                </a:solidFill>
                <a:latin typeface="MuseoSans"/>
              </a:rPr>
              <a:t>Inúmeros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financiadores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de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maior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dimensão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deixaram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de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gerir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os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seus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programas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habituais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e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desviaram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fundos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para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novos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recursos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relacionados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com a crise.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Vamos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dar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uma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vista de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olhos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a </a:t>
            </a:r>
            <a:r>
              <a:rPr lang="en-US" sz="2000" dirty="0" err="1">
                <a:solidFill>
                  <a:srgbClr val="444444"/>
                </a:solidFill>
                <a:latin typeface="MuseoSans"/>
              </a:rPr>
              <a:t>alguns</a:t>
            </a:r>
            <a:r>
              <a:rPr lang="en-US" sz="2000" dirty="0">
                <a:solidFill>
                  <a:srgbClr val="444444"/>
                </a:solidFill>
                <a:latin typeface="MuseoSans"/>
              </a:rPr>
              <a:t> deles.</a:t>
            </a:r>
            <a:endParaRPr lang="en-US" sz="2000" b="0" i="0" dirty="0">
              <a:solidFill>
                <a:srgbClr val="444444"/>
              </a:solidFill>
              <a:effectLst/>
              <a:latin typeface="MuseoSans"/>
            </a:endParaRPr>
          </a:p>
          <a:p>
            <a:endParaRPr lang="en-IE" dirty="0"/>
          </a:p>
        </p:txBody>
      </p:sp>
      <p:sp>
        <p:nvSpPr>
          <p:cNvPr id="2" name="TextBox 1">
            <a:hlinkClick r:id="rId2"/>
            <a:extLst>
              <a:ext uri="{FF2B5EF4-FFF2-40B4-BE49-F238E27FC236}">
                <a16:creationId xmlns:a16="http://schemas.microsoft.com/office/drawing/2014/main" id="{867E0105-3BB4-4036-9F12-515550A5C055}"/>
              </a:ext>
            </a:extLst>
          </p:cNvPr>
          <p:cNvSpPr txBox="1"/>
          <p:nvPr/>
        </p:nvSpPr>
        <p:spPr>
          <a:xfrm>
            <a:off x="4647372" y="6494917"/>
            <a:ext cx="624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>
                <a:hlinkClick r:id="rId2"/>
              </a:rPr>
              <a:t>Fonte: UK National Council for Voluntary Organisations</a:t>
            </a:r>
            <a:endParaRPr lang="en-IE" sz="1200" dirty="0"/>
          </a:p>
        </p:txBody>
      </p:sp>
      <p:pic>
        <p:nvPicPr>
          <p:cNvPr id="9" name="Picture Placeholder 8" descr="Icon&#10;&#10;Description automatically generated">
            <a:extLst>
              <a:ext uri="{FF2B5EF4-FFF2-40B4-BE49-F238E27FC236}">
                <a16:creationId xmlns:a16="http://schemas.microsoft.com/office/drawing/2014/main" id="{032455BF-1D6D-4C70-9BC7-E8E85FD649F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0261" r="102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23819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AE631B-7D86-4C98-9676-8CB01B7139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5300" y="515707"/>
            <a:ext cx="5600700" cy="840925"/>
          </a:xfrm>
        </p:spPr>
        <p:txBody>
          <a:bodyPr>
            <a:normAutofit fontScale="92500"/>
          </a:bodyPr>
          <a:lstStyle/>
          <a:p>
            <a:r>
              <a:rPr lang="en-IE" dirty="0"/>
              <a:t>O QUE </a:t>
            </a:r>
            <a:r>
              <a:rPr lang="en-IE" dirty="0" err="1"/>
              <a:t>É</a:t>
            </a:r>
            <a:r>
              <a:rPr lang="en-IE" dirty="0"/>
              <a:t> O CROWDFUNDING?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BACDF-0920-4057-B251-85743096CB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7484" y="1467840"/>
            <a:ext cx="6626855" cy="4956406"/>
          </a:xfrm>
        </p:spPr>
        <p:txBody>
          <a:bodyPr/>
          <a:lstStyle/>
          <a:p>
            <a:pPr algn="just"/>
            <a:r>
              <a:rPr lang="en-IE" sz="2200" dirty="0"/>
              <a:t>O crowdfunding </a:t>
            </a:r>
            <a:r>
              <a:rPr lang="en-IE" sz="2200" dirty="0" err="1"/>
              <a:t>é</a:t>
            </a:r>
            <a:r>
              <a:rPr lang="en-IE" sz="2200" dirty="0"/>
              <a:t> </a:t>
            </a:r>
            <a:r>
              <a:rPr lang="en-IE" sz="2200" dirty="0" err="1"/>
              <a:t>uma</a:t>
            </a:r>
            <a:r>
              <a:rPr lang="en-IE" sz="2200" dirty="0"/>
              <a:t> </a:t>
            </a:r>
            <a:r>
              <a:rPr lang="en-IE" sz="2200" dirty="0" err="1"/>
              <a:t>abordagem</a:t>
            </a:r>
            <a:r>
              <a:rPr lang="en-IE" sz="2200" dirty="0"/>
              <a:t> de </a:t>
            </a:r>
            <a:r>
              <a:rPr lang="en-IE" sz="2200" dirty="0" err="1"/>
              <a:t>financiamento</a:t>
            </a:r>
            <a:r>
              <a:rPr lang="en-IE" sz="2200" dirty="0"/>
              <a:t> </a:t>
            </a:r>
            <a:r>
              <a:rPr lang="en-IE" sz="2200" dirty="0" err="1"/>
              <a:t>eficaz</a:t>
            </a:r>
            <a:r>
              <a:rPr lang="en-IE" sz="2200" dirty="0"/>
              <a:t> que as </a:t>
            </a:r>
            <a:r>
              <a:rPr lang="en-IE" sz="2200" dirty="0" err="1"/>
              <a:t>comunidades</a:t>
            </a:r>
            <a:r>
              <a:rPr lang="en-IE" sz="2200" dirty="0"/>
              <a:t> </a:t>
            </a:r>
            <a:r>
              <a:rPr lang="en-IE" sz="2200" dirty="0" err="1"/>
              <a:t>podem</a:t>
            </a:r>
            <a:r>
              <a:rPr lang="en-IE" sz="2200" dirty="0"/>
              <a:t> </a:t>
            </a:r>
            <a:r>
              <a:rPr lang="en-IE" sz="2200" dirty="0" err="1"/>
              <a:t>utilizar</a:t>
            </a:r>
            <a:r>
              <a:rPr lang="en-IE" sz="2200" dirty="0"/>
              <a:t> para </a:t>
            </a:r>
            <a:r>
              <a:rPr lang="en-IE" sz="2200" dirty="0" err="1"/>
              <a:t>construir</a:t>
            </a:r>
            <a:r>
              <a:rPr lang="en-IE" sz="2200" dirty="0"/>
              <a:t> </a:t>
            </a:r>
            <a:r>
              <a:rPr lang="en-IE" sz="2200" dirty="0" err="1"/>
              <a:t>apoio</a:t>
            </a:r>
            <a:r>
              <a:rPr lang="en-IE" sz="2200" dirty="0"/>
              <a:t> </a:t>
            </a:r>
            <a:r>
              <a:rPr lang="en-IE" sz="2200" dirty="0" err="1"/>
              <a:t>financeiro</a:t>
            </a:r>
            <a:r>
              <a:rPr lang="en-IE" sz="2200" dirty="0"/>
              <a:t> e de </a:t>
            </a:r>
            <a:r>
              <a:rPr lang="en-IE" sz="2200" dirty="0" err="1"/>
              <a:t>colaboração</a:t>
            </a:r>
            <a:r>
              <a:rPr lang="en-IE" sz="2200" dirty="0"/>
              <a:t> para </a:t>
            </a:r>
            <a:r>
              <a:rPr lang="en-IE" sz="2200" dirty="0" err="1"/>
              <a:t>desenvolver</a:t>
            </a:r>
            <a:r>
              <a:rPr lang="en-IE" sz="2200" dirty="0"/>
              <a:t> e </a:t>
            </a:r>
            <a:r>
              <a:rPr lang="en-IE" sz="2200" dirty="0" err="1"/>
              <a:t>criar</a:t>
            </a:r>
            <a:r>
              <a:rPr lang="en-IE" sz="2200" dirty="0"/>
              <a:t> </a:t>
            </a:r>
            <a:r>
              <a:rPr lang="en-IE" sz="2200" dirty="0" err="1"/>
              <a:t>os</a:t>
            </a:r>
            <a:r>
              <a:rPr lang="en-IE" sz="2200" dirty="0"/>
              <a:t> </a:t>
            </a:r>
            <a:r>
              <a:rPr lang="en-IE" sz="2200" dirty="0" err="1"/>
              <a:t>seus</a:t>
            </a:r>
            <a:r>
              <a:rPr lang="en-IE" sz="2200" dirty="0"/>
              <a:t> </a:t>
            </a:r>
            <a:r>
              <a:rPr lang="en-IE" sz="2200" dirty="0" err="1"/>
              <a:t>próprios</a:t>
            </a:r>
            <a:r>
              <a:rPr lang="en-IE" sz="2200" dirty="0"/>
              <a:t> </a:t>
            </a:r>
            <a:r>
              <a:rPr lang="en-IE" sz="2200" dirty="0" err="1"/>
              <a:t>projetos</a:t>
            </a:r>
            <a:r>
              <a:rPr lang="en-IE" sz="2200" dirty="0"/>
              <a:t>. </a:t>
            </a:r>
          </a:p>
          <a:p>
            <a:pPr algn="just"/>
            <a:r>
              <a:rPr lang="en-IE" sz="2200" dirty="0"/>
              <a:t>O crowdfunding </a:t>
            </a:r>
            <a:r>
              <a:rPr lang="en-IE" sz="2200" dirty="0" err="1"/>
              <a:t>é</a:t>
            </a:r>
            <a:r>
              <a:rPr lang="en-IE" sz="2200" dirty="0"/>
              <a:t> </a:t>
            </a:r>
            <a:r>
              <a:rPr lang="en-IE" sz="2200" dirty="0" err="1"/>
              <a:t>uma</a:t>
            </a:r>
            <a:r>
              <a:rPr lang="en-IE" sz="2200" dirty="0"/>
              <a:t> forma de </a:t>
            </a:r>
            <a:r>
              <a:rPr lang="en-IE" sz="2200" dirty="0" err="1"/>
              <a:t>angariação</a:t>
            </a:r>
            <a:r>
              <a:rPr lang="en-IE" sz="2200" dirty="0"/>
              <a:t> de </a:t>
            </a:r>
            <a:r>
              <a:rPr lang="en-IE" sz="2200" dirty="0" err="1"/>
              <a:t>fundos</a:t>
            </a:r>
            <a:r>
              <a:rPr lang="en-IE" sz="2200" dirty="0"/>
              <a:t>, que se </a:t>
            </a:r>
            <a:r>
              <a:rPr lang="en-IE" sz="2200" dirty="0" err="1"/>
              <a:t>baseia</a:t>
            </a:r>
            <a:r>
              <a:rPr lang="en-IE" sz="2200" dirty="0"/>
              <a:t> </a:t>
            </a:r>
            <a:r>
              <a:rPr lang="en-IE" sz="2200" dirty="0" err="1"/>
              <a:t>na</a:t>
            </a:r>
            <a:r>
              <a:rPr lang="en-IE" sz="2200" dirty="0"/>
              <a:t> </a:t>
            </a:r>
            <a:r>
              <a:rPr lang="en-IE" sz="2200" dirty="0" err="1"/>
              <a:t>teoria</a:t>
            </a:r>
            <a:r>
              <a:rPr lang="en-IE" sz="2200" dirty="0"/>
              <a:t> de que se </a:t>
            </a:r>
            <a:r>
              <a:rPr lang="en-IE" sz="2200" dirty="0" err="1"/>
              <a:t>muitas</a:t>
            </a:r>
            <a:r>
              <a:rPr lang="en-IE" sz="2200" dirty="0"/>
              <a:t> </a:t>
            </a:r>
            <a:r>
              <a:rPr lang="en-IE" sz="2200" dirty="0" err="1"/>
              <a:t>pessoas</a:t>
            </a:r>
            <a:r>
              <a:rPr lang="en-IE" sz="2200" dirty="0"/>
              <a:t> </a:t>
            </a:r>
            <a:r>
              <a:rPr lang="en-IE" sz="2200" dirty="0" err="1"/>
              <a:t>estiverem</a:t>
            </a:r>
            <a:r>
              <a:rPr lang="en-IE" sz="2200" dirty="0"/>
              <a:t> </a:t>
            </a:r>
            <a:r>
              <a:rPr lang="en-IE" sz="2200" dirty="0" err="1"/>
              <a:t>dispostas</a:t>
            </a:r>
            <a:r>
              <a:rPr lang="en-IE" sz="2200" dirty="0"/>
              <a:t> a </a:t>
            </a:r>
            <a:r>
              <a:rPr lang="en-IE" sz="2200" dirty="0" err="1"/>
              <a:t>doar</a:t>
            </a:r>
            <a:r>
              <a:rPr lang="en-IE" sz="2200" dirty="0"/>
              <a:t> </a:t>
            </a:r>
            <a:r>
              <a:rPr lang="en-IE" sz="2200" dirty="0" err="1"/>
              <a:t>uma</a:t>
            </a:r>
            <a:r>
              <a:rPr lang="en-IE" sz="2200" dirty="0"/>
              <a:t> </a:t>
            </a:r>
            <a:r>
              <a:rPr lang="en-IE" sz="2200" dirty="0" err="1"/>
              <a:t>pequena</a:t>
            </a:r>
            <a:r>
              <a:rPr lang="en-IE" sz="2200" dirty="0"/>
              <a:t> </a:t>
            </a:r>
            <a:r>
              <a:rPr lang="en-IE" sz="2200" dirty="0" err="1"/>
              <a:t>quantia</a:t>
            </a:r>
            <a:r>
              <a:rPr lang="en-IE" sz="2200" dirty="0"/>
              <a:t> de </a:t>
            </a:r>
            <a:r>
              <a:rPr lang="en-IE" sz="2200" dirty="0" err="1"/>
              <a:t>dinheiro</a:t>
            </a:r>
            <a:r>
              <a:rPr lang="en-IE" sz="2200" dirty="0"/>
              <a:t> para um </a:t>
            </a:r>
            <a:r>
              <a:rPr lang="en-IE" sz="2200" dirty="0" err="1"/>
              <a:t>projeto</a:t>
            </a:r>
            <a:r>
              <a:rPr lang="en-IE" sz="2200" dirty="0"/>
              <a:t>, </a:t>
            </a:r>
            <a:r>
              <a:rPr lang="en-IE" sz="2200" dirty="0" err="1"/>
              <a:t>então</a:t>
            </a:r>
            <a:r>
              <a:rPr lang="en-IE" sz="2200" dirty="0"/>
              <a:t> </a:t>
            </a:r>
            <a:r>
              <a:rPr lang="en-IE" sz="2200" dirty="0" err="1"/>
              <a:t>é</a:t>
            </a:r>
            <a:r>
              <a:rPr lang="en-IE" sz="2200" dirty="0"/>
              <a:t> </a:t>
            </a:r>
            <a:r>
              <a:rPr lang="en-IE" sz="2200" dirty="0" err="1"/>
              <a:t>provável</a:t>
            </a:r>
            <a:r>
              <a:rPr lang="en-IE" sz="2200" dirty="0"/>
              <a:t> que o </a:t>
            </a:r>
            <a:r>
              <a:rPr lang="en-IE" sz="2200" dirty="0" err="1"/>
              <a:t>projeto</a:t>
            </a:r>
            <a:r>
              <a:rPr lang="en-IE" sz="2200" dirty="0"/>
              <a:t> </a:t>
            </a:r>
            <a:r>
              <a:rPr lang="en-IE" sz="2200" dirty="0" err="1"/>
              <a:t>seja</a:t>
            </a:r>
            <a:r>
              <a:rPr lang="en-IE" sz="2200" dirty="0"/>
              <a:t> </a:t>
            </a:r>
            <a:r>
              <a:rPr lang="en-IE" sz="2200" dirty="0" err="1"/>
              <a:t>bem</a:t>
            </a:r>
            <a:r>
              <a:rPr lang="en-IE" sz="2200" dirty="0"/>
              <a:t> </a:t>
            </a:r>
            <a:r>
              <a:rPr lang="en-IE" sz="2200" dirty="0" err="1"/>
              <a:t>sucedido</a:t>
            </a:r>
            <a:r>
              <a:rPr lang="en-IE" sz="2200" dirty="0"/>
              <a:t>. </a:t>
            </a:r>
            <a:r>
              <a:rPr lang="en-IE" sz="2200" dirty="0" err="1"/>
              <a:t>Esta</a:t>
            </a:r>
            <a:r>
              <a:rPr lang="en-IE" sz="2200" dirty="0"/>
              <a:t> </a:t>
            </a:r>
            <a:r>
              <a:rPr lang="en-IE" sz="2200" dirty="0" err="1"/>
              <a:t>é</a:t>
            </a:r>
            <a:r>
              <a:rPr lang="en-IE" sz="2200" dirty="0"/>
              <a:t> </a:t>
            </a:r>
            <a:r>
              <a:rPr lang="en-IE" sz="2200" dirty="0" err="1"/>
              <a:t>uma</a:t>
            </a:r>
            <a:r>
              <a:rPr lang="en-IE" sz="2200" dirty="0"/>
              <a:t> </a:t>
            </a:r>
            <a:r>
              <a:rPr lang="en-IE" sz="2200" dirty="0" err="1"/>
              <a:t>ideia</a:t>
            </a:r>
            <a:r>
              <a:rPr lang="en-IE" sz="2200" dirty="0"/>
              <a:t> </a:t>
            </a:r>
            <a:r>
              <a:rPr lang="en-IE" sz="2200" dirty="0" err="1"/>
              <a:t>antiga</a:t>
            </a:r>
            <a:r>
              <a:rPr lang="en-IE" sz="2200" dirty="0"/>
              <a:t>, que </a:t>
            </a:r>
            <a:r>
              <a:rPr lang="en-IE" sz="2200" dirty="0" err="1"/>
              <a:t>foi</a:t>
            </a:r>
            <a:r>
              <a:rPr lang="en-IE" sz="2200" dirty="0"/>
              <a:t> </a:t>
            </a:r>
            <a:r>
              <a:rPr lang="en-IE" sz="2200" dirty="0" err="1"/>
              <a:t>revolucionada</a:t>
            </a:r>
            <a:r>
              <a:rPr lang="en-IE" sz="2200" dirty="0"/>
              <a:t> pela Internet, e </a:t>
            </a:r>
            <a:r>
              <a:rPr lang="en-IE" sz="2200" dirty="0" err="1"/>
              <a:t>é</a:t>
            </a:r>
            <a:r>
              <a:rPr lang="en-IE" sz="2200" dirty="0"/>
              <a:t> agora </a:t>
            </a:r>
            <a:r>
              <a:rPr lang="en-IE" sz="2200" dirty="0" err="1"/>
              <a:t>uma</a:t>
            </a:r>
            <a:r>
              <a:rPr lang="en-IE" sz="2200" dirty="0"/>
              <a:t> ferramenta </a:t>
            </a:r>
            <a:r>
              <a:rPr lang="en-IE" sz="2200" dirty="0" err="1"/>
              <a:t>comum</a:t>
            </a:r>
            <a:r>
              <a:rPr lang="en-IE" sz="2200" dirty="0"/>
              <a:t> que </a:t>
            </a:r>
            <a:r>
              <a:rPr lang="en-IE" sz="2200" dirty="0" err="1"/>
              <a:t>é</a:t>
            </a:r>
            <a:r>
              <a:rPr lang="en-IE" sz="2200" dirty="0"/>
              <a:t> </a:t>
            </a:r>
            <a:r>
              <a:rPr lang="en-IE" sz="2200" dirty="0" err="1"/>
              <a:t>utilizada</a:t>
            </a:r>
            <a:r>
              <a:rPr lang="en-IE" sz="2200" dirty="0"/>
              <a:t> para </a:t>
            </a:r>
            <a:r>
              <a:rPr lang="en-IE" sz="2200" dirty="0" err="1"/>
              <a:t>ajudar</a:t>
            </a:r>
            <a:r>
              <a:rPr lang="en-IE" sz="2200" dirty="0"/>
              <a:t> a </a:t>
            </a:r>
            <a:r>
              <a:rPr lang="en-IE" sz="2200" dirty="0" err="1"/>
              <a:t>financiar</a:t>
            </a:r>
            <a:r>
              <a:rPr lang="en-IE" sz="2200" dirty="0"/>
              <a:t> um </a:t>
            </a:r>
            <a:r>
              <a:rPr lang="en-IE" sz="2200" dirty="0" err="1"/>
              <a:t>projeto</a:t>
            </a:r>
            <a:r>
              <a:rPr lang="en-IE" sz="2200" dirty="0"/>
              <a:t>, </a:t>
            </a:r>
            <a:r>
              <a:rPr lang="en-IE" sz="2200" dirty="0" err="1"/>
              <a:t>recolher</a:t>
            </a:r>
            <a:r>
              <a:rPr lang="en-IE" sz="2200" dirty="0"/>
              <a:t> </a:t>
            </a:r>
            <a:r>
              <a:rPr lang="en-IE" sz="2200" dirty="0" err="1"/>
              <a:t>dinheiro</a:t>
            </a:r>
            <a:r>
              <a:rPr lang="en-IE" sz="2200" dirty="0"/>
              <a:t> para </a:t>
            </a:r>
            <a:r>
              <a:rPr lang="en-IE" sz="2200" dirty="0" err="1"/>
              <a:t>uma</a:t>
            </a:r>
            <a:r>
              <a:rPr lang="en-IE" sz="2200" dirty="0"/>
              <a:t> boa causa. As </a:t>
            </a:r>
            <a:r>
              <a:rPr lang="en-IE" sz="2200" dirty="0" err="1"/>
              <a:t>campanhas</a:t>
            </a:r>
            <a:r>
              <a:rPr lang="en-IE" sz="2200" dirty="0"/>
              <a:t> de </a:t>
            </a:r>
            <a:r>
              <a:rPr lang="en-IE" sz="2200" dirty="0" err="1"/>
              <a:t>financiamento</a:t>
            </a:r>
            <a:r>
              <a:rPr lang="en-IE" sz="2200" dirty="0"/>
              <a:t> de </a:t>
            </a:r>
            <a:r>
              <a:rPr lang="en-IE" sz="2200" dirty="0" err="1"/>
              <a:t>multidões</a:t>
            </a:r>
            <a:r>
              <a:rPr lang="en-IE" sz="2200" dirty="0"/>
              <a:t> </a:t>
            </a:r>
            <a:r>
              <a:rPr lang="en-IE" sz="2200" dirty="0" err="1"/>
              <a:t>são</a:t>
            </a:r>
            <a:r>
              <a:rPr lang="en-IE" sz="2200" dirty="0"/>
              <a:t> </a:t>
            </a:r>
            <a:r>
              <a:rPr lang="en-IE" sz="2200" dirty="0" err="1"/>
              <a:t>geralmente</a:t>
            </a:r>
            <a:r>
              <a:rPr lang="en-IE" sz="2200" dirty="0"/>
              <a:t> </a:t>
            </a:r>
            <a:r>
              <a:rPr lang="en-IE" sz="2200" dirty="0" err="1"/>
              <a:t>entregues</a:t>
            </a:r>
            <a:r>
              <a:rPr lang="en-IE" sz="2200" dirty="0"/>
              <a:t> </a:t>
            </a:r>
            <a:r>
              <a:rPr lang="en-IE" sz="2200" dirty="0" err="1"/>
              <a:t>através</a:t>
            </a:r>
            <a:r>
              <a:rPr lang="en-IE" sz="2200" dirty="0"/>
              <a:t> de </a:t>
            </a:r>
            <a:r>
              <a:rPr lang="en-IE" sz="2200" dirty="0" err="1"/>
              <a:t>uma</a:t>
            </a:r>
            <a:r>
              <a:rPr lang="en-IE" sz="2200" dirty="0"/>
              <a:t> </a:t>
            </a:r>
            <a:r>
              <a:rPr lang="en-IE" sz="2200" dirty="0" err="1"/>
              <a:t>plataforma</a:t>
            </a:r>
            <a:r>
              <a:rPr lang="en-IE" sz="2200" dirty="0"/>
              <a:t> online </a:t>
            </a:r>
            <a:r>
              <a:rPr lang="en-IE" sz="2200" dirty="0" err="1"/>
              <a:t>apoiada</a:t>
            </a:r>
            <a:r>
              <a:rPr lang="en-IE" sz="2200" dirty="0"/>
              <a:t> </a:t>
            </a:r>
            <a:r>
              <a:rPr lang="en-IE" sz="2200" dirty="0" err="1"/>
              <a:t>pelos</a:t>
            </a:r>
            <a:r>
              <a:rPr lang="en-IE" sz="2200" dirty="0"/>
              <a:t> </a:t>
            </a:r>
            <a:r>
              <a:rPr lang="en-IE" sz="2200" dirty="0" err="1"/>
              <a:t>meios</a:t>
            </a:r>
            <a:r>
              <a:rPr lang="en-IE" sz="2200" dirty="0"/>
              <a:t> de </a:t>
            </a:r>
            <a:r>
              <a:rPr lang="en-IE" sz="2200" dirty="0" err="1"/>
              <a:t>comunicação</a:t>
            </a:r>
            <a:r>
              <a:rPr lang="en-IE" sz="2200" dirty="0"/>
              <a:t> social.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FF201C-52F6-43E2-A8ED-6A0FCDEEB2C1}"/>
              </a:ext>
            </a:extLst>
          </p:cNvPr>
          <p:cNvSpPr txBox="1"/>
          <p:nvPr/>
        </p:nvSpPr>
        <p:spPr>
          <a:xfrm>
            <a:off x="7267574" y="6306234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>
                <a:hlinkClick r:id="rId2"/>
              </a:rPr>
              <a:t>Source: Exeter City Futures</a:t>
            </a:r>
            <a:endParaRPr lang="en-IE" sz="1200" dirty="0"/>
          </a:p>
        </p:txBody>
      </p:sp>
      <p:pic>
        <p:nvPicPr>
          <p:cNvPr id="10" name="Picture Placeholder 9" descr="A picture containing bottle&#10;&#10;Description automatically generated">
            <a:extLst>
              <a:ext uri="{FF2B5EF4-FFF2-40B4-BE49-F238E27FC236}">
                <a16:creationId xmlns:a16="http://schemas.microsoft.com/office/drawing/2014/main" id="{9FBD7C14-15F8-4A37-9A9E-979B58EDC17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DDC646-B03B-4B9D-9ED5-9918D6FB604B}"/>
              </a:ext>
            </a:extLst>
          </p:cNvPr>
          <p:cNvSpPr txBox="1"/>
          <p:nvPr/>
        </p:nvSpPr>
        <p:spPr>
          <a:xfrm>
            <a:off x="6082195" y="6858000"/>
            <a:ext cx="61098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>
                <a:hlinkClick r:id="rId4" tooltip="https://pursuit.unimelb.edu.au/articles/equity-crowdfunding-seeing-through-the-hard-sell"/>
              </a:rPr>
              <a:t>This Photo</a:t>
            </a:r>
            <a:r>
              <a:rPr lang="en-IE" sz="900"/>
              <a:t> by Unknown Author is licensed under </a:t>
            </a:r>
            <a:r>
              <a:rPr lang="en-IE" sz="900">
                <a:hlinkClick r:id="rId5" tooltip="https://creativecommons.org/licenses/by-nd/3.0/"/>
              </a:rPr>
              <a:t>CC BY-ND</a:t>
            </a:r>
            <a:endParaRPr lang="en-IE" sz="900"/>
          </a:p>
        </p:txBody>
      </p:sp>
    </p:spTree>
    <p:extLst>
      <p:ext uri="{BB962C8B-B14F-4D97-AF65-F5344CB8AC3E}">
        <p14:creationId xmlns:p14="http://schemas.microsoft.com/office/powerpoint/2010/main" val="7564923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852E35-D262-4EB4-BB9F-8315A430B9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467" y="3852927"/>
            <a:ext cx="2672815" cy="2526474"/>
          </a:xfrm>
          <a:solidFill>
            <a:srgbClr val="7F4182"/>
          </a:solidFill>
        </p:spPr>
        <p:txBody>
          <a:bodyPr>
            <a:normAutofit fontScale="92500"/>
          </a:bodyPr>
          <a:lstStyle/>
          <a:p>
            <a:r>
              <a:rPr lang="en-IE" dirty="0">
                <a:solidFill>
                  <a:schemeClr val="bg1"/>
                </a:solidFill>
              </a:rPr>
              <a:t>CARIDADE </a:t>
            </a:r>
            <a:r>
              <a:rPr lang="en-IE" dirty="0" err="1">
                <a:solidFill>
                  <a:schemeClr val="bg1"/>
                </a:solidFill>
              </a:rPr>
              <a:t>é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quando</a:t>
            </a:r>
            <a:r>
              <a:rPr lang="en-IE" dirty="0">
                <a:solidFill>
                  <a:schemeClr val="bg1"/>
                </a:solidFill>
              </a:rPr>
              <a:t> as </a:t>
            </a:r>
            <a:r>
              <a:rPr lang="en-IE" dirty="0" err="1">
                <a:solidFill>
                  <a:schemeClr val="bg1"/>
                </a:solidFill>
              </a:rPr>
              <a:t>pessoas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fazem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donativos</a:t>
            </a:r>
            <a:r>
              <a:rPr lang="en-IE" dirty="0">
                <a:solidFill>
                  <a:schemeClr val="bg1"/>
                </a:solidFill>
              </a:rPr>
              <a:t> a um </a:t>
            </a:r>
            <a:r>
              <a:rPr lang="en-IE" dirty="0" err="1">
                <a:solidFill>
                  <a:schemeClr val="bg1"/>
                </a:solidFill>
              </a:rPr>
              <a:t>indivíduo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projeto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ou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organização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sem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receber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retorno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financeiro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ou</a:t>
            </a:r>
            <a:r>
              <a:rPr lang="en-IE" dirty="0">
                <a:solidFill>
                  <a:schemeClr val="bg1"/>
                </a:solidFill>
              </a:rPr>
              <a:t> material </a:t>
            </a:r>
            <a:r>
              <a:rPr lang="en-IE" dirty="0" err="1">
                <a:solidFill>
                  <a:schemeClr val="bg1"/>
                </a:solidFill>
              </a:rPr>
              <a:t>em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troca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B7EB9-2E56-4552-A911-DACD3CD9DF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43611" y="285750"/>
            <a:ext cx="2672815" cy="1877278"/>
          </a:xfrm>
          <a:solidFill>
            <a:srgbClr val="68BBAF"/>
          </a:solidFill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PRE-SELLING </a:t>
            </a:r>
            <a:r>
              <a:rPr lang="en-US" dirty="0" err="1">
                <a:solidFill>
                  <a:schemeClr val="bg1"/>
                </a:solidFill>
              </a:rPr>
              <a:t>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quando</a:t>
            </a:r>
            <a:r>
              <a:rPr lang="en-US" dirty="0">
                <a:solidFill>
                  <a:schemeClr val="bg1"/>
                </a:solidFill>
              </a:rPr>
              <a:t> as </a:t>
            </a:r>
            <a:r>
              <a:rPr lang="en-US" dirty="0" err="1">
                <a:solidFill>
                  <a:schemeClr val="bg1"/>
                </a:solidFill>
              </a:rPr>
              <a:t>pessoas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fazem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doações</a:t>
            </a:r>
            <a:r>
              <a:rPr lang="en-US" dirty="0">
                <a:solidFill>
                  <a:schemeClr val="bg1"/>
                </a:solidFill>
              </a:rPr>
              <a:t> para a </a:t>
            </a:r>
            <a:r>
              <a:rPr lang="en-US" dirty="0" err="1">
                <a:solidFill>
                  <a:schemeClr val="bg1"/>
                </a:solidFill>
              </a:rPr>
              <a:t>criação</a:t>
            </a:r>
            <a:r>
              <a:rPr lang="en-US" dirty="0">
                <a:solidFill>
                  <a:schemeClr val="bg1"/>
                </a:solidFill>
              </a:rPr>
              <a:t> de um </a:t>
            </a:r>
            <a:r>
              <a:rPr lang="en-US" dirty="0" err="1">
                <a:solidFill>
                  <a:schemeClr val="bg1"/>
                </a:solidFill>
              </a:rPr>
              <a:t>produto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específico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como</a:t>
            </a:r>
            <a:r>
              <a:rPr lang="en-US" dirty="0">
                <a:solidFill>
                  <a:schemeClr val="bg1"/>
                </a:solidFill>
              </a:rPr>
              <a:t> um CD, um design, um gadget, etc.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56839-97FC-439F-AE0F-5C68840765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91226" y="3845751"/>
            <a:ext cx="2971800" cy="2697924"/>
          </a:xfrm>
          <a:solidFill>
            <a:srgbClr val="AB5AB0"/>
          </a:solidFill>
        </p:spPr>
        <p:txBody>
          <a:bodyPr>
            <a:noAutofit/>
          </a:bodyPr>
          <a:lstStyle/>
          <a:p>
            <a:r>
              <a:rPr lang="en-IE" sz="2000" dirty="0">
                <a:solidFill>
                  <a:schemeClr val="bg1"/>
                </a:solidFill>
              </a:rPr>
              <a:t>PEER-TO-PEER LENDING </a:t>
            </a:r>
            <a:r>
              <a:rPr lang="en-IE" sz="2000" dirty="0" err="1">
                <a:solidFill>
                  <a:schemeClr val="bg1"/>
                </a:solidFill>
              </a:rPr>
              <a:t>é</a:t>
            </a:r>
            <a:r>
              <a:rPr lang="en-IE" sz="2000" dirty="0">
                <a:solidFill>
                  <a:schemeClr val="bg1"/>
                </a:solidFill>
              </a:rPr>
              <a:t> um </a:t>
            </a:r>
            <a:r>
              <a:rPr lang="en-IE" sz="2000" dirty="0" err="1">
                <a:solidFill>
                  <a:schemeClr val="bg1"/>
                </a:solidFill>
              </a:rPr>
              <a:t>empréstimo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contraído</a:t>
            </a:r>
            <a:r>
              <a:rPr lang="en-IE" sz="2000" dirty="0">
                <a:solidFill>
                  <a:schemeClr val="bg1"/>
                </a:solidFill>
              </a:rPr>
              <a:t> junto de </a:t>
            </a:r>
            <a:r>
              <a:rPr lang="en-IE" sz="2000" dirty="0" err="1">
                <a:solidFill>
                  <a:schemeClr val="bg1"/>
                </a:solidFill>
              </a:rPr>
              <a:t>vários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credores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através</a:t>
            </a:r>
            <a:r>
              <a:rPr lang="en-IE" sz="2000" dirty="0">
                <a:solidFill>
                  <a:schemeClr val="bg1"/>
                </a:solidFill>
              </a:rPr>
              <a:t> de </a:t>
            </a:r>
            <a:r>
              <a:rPr lang="en-IE" sz="2000" dirty="0" err="1">
                <a:solidFill>
                  <a:schemeClr val="bg1"/>
                </a:solidFill>
              </a:rPr>
              <a:t>uma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plataforma</a:t>
            </a:r>
            <a:r>
              <a:rPr lang="en-IE" sz="2000" dirty="0">
                <a:solidFill>
                  <a:schemeClr val="bg1"/>
                </a:solidFill>
              </a:rPr>
              <a:t> online, </a:t>
            </a:r>
            <a:r>
              <a:rPr lang="en-IE" sz="2000" dirty="0" err="1">
                <a:solidFill>
                  <a:schemeClr val="bg1"/>
                </a:solidFill>
              </a:rPr>
              <a:t>cada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credor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empresta</a:t>
            </a:r>
            <a:r>
              <a:rPr lang="en-IE" sz="2000" dirty="0">
                <a:solidFill>
                  <a:schemeClr val="bg1"/>
                </a:solidFill>
              </a:rPr>
              <a:t> um (</a:t>
            </a:r>
            <a:r>
              <a:rPr lang="en-IE" sz="2000" dirty="0" err="1">
                <a:solidFill>
                  <a:schemeClr val="bg1"/>
                </a:solidFill>
              </a:rPr>
              <a:t>pequeno</a:t>
            </a:r>
            <a:r>
              <a:rPr lang="en-IE" sz="2000" dirty="0">
                <a:solidFill>
                  <a:schemeClr val="bg1"/>
                </a:solidFill>
              </a:rPr>
              <a:t>) </a:t>
            </a:r>
            <a:r>
              <a:rPr lang="en-IE" sz="2000" dirty="0" err="1">
                <a:solidFill>
                  <a:schemeClr val="bg1"/>
                </a:solidFill>
              </a:rPr>
              <a:t>montante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em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troca</a:t>
            </a:r>
            <a:r>
              <a:rPr lang="en-IE" sz="2000" dirty="0">
                <a:solidFill>
                  <a:schemeClr val="bg1"/>
                </a:solidFill>
              </a:rPr>
              <a:t> de </a:t>
            </a:r>
            <a:r>
              <a:rPr lang="en-IE" sz="2000" dirty="0" err="1">
                <a:solidFill>
                  <a:schemeClr val="bg1"/>
                </a:solidFill>
              </a:rPr>
              <a:t>uma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compensação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financeira</a:t>
            </a:r>
            <a:endParaRPr lang="en-IE" sz="20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39EE88-5D1B-4A84-8D5C-ABCAD0853E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63026" y="134558"/>
            <a:ext cx="2980730" cy="2039207"/>
          </a:xfrm>
          <a:solidFill>
            <a:srgbClr val="A3CEC2"/>
          </a:solidFill>
        </p:spPr>
        <p:txBody>
          <a:bodyPr>
            <a:normAutofit lnSpcReduction="10000"/>
          </a:bodyPr>
          <a:lstStyle/>
          <a:p>
            <a:pPr>
              <a:tabLst>
                <a:tab pos="2565400" algn="l"/>
              </a:tabLst>
            </a:pPr>
            <a:r>
              <a:rPr lang="en-US" altLang="en-US" sz="2200" dirty="0">
                <a:solidFill>
                  <a:schemeClr val="bg1"/>
                </a:solidFill>
              </a:rPr>
              <a:t>EQUITY </a:t>
            </a:r>
            <a:r>
              <a:rPr lang="en-US" altLang="en-US" sz="2200" dirty="0" err="1">
                <a:solidFill>
                  <a:schemeClr val="bg1"/>
                </a:solidFill>
              </a:rPr>
              <a:t>LENDINGé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quando</a:t>
            </a:r>
            <a:r>
              <a:rPr lang="en-US" altLang="en-US" sz="2200" dirty="0">
                <a:solidFill>
                  <a:schemeClr val="bg1"/>
                </a:solidFill>
              </a:rPr>
              <a:t> as </a:t>
            </a:r>
            <a:r>
              <a:rPr lang="en-US" altLang="en-US" sz="2200" dirty="0" err="1">
                <a:solidFill>
                  <a:schemeClr val="bg1"/>
                </a:solidFill>
              </a:rPr>
              <a:t>pessoas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emprestam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dinheiro</a:t>
            </a:r>
            <a:r>
              <a:rPr lang="en-US" altLang="en-US" sz="2200" dirty="0">
                <a:solidFill>
                  <a:schemeClr val="bg1"/>
                </a:solidFill>
              </a:rPr>
              <a:t> a </a:t>
            </a:r>
            <a:r>
              <a:rPr lang="en-US" altLang="en-US" sz="2200" dirty="0" err="1">
                <a:solidFill>
                  <a:schemeClr val="bg1"/>
                </a:solidFill>
              </a:rPr>
              <a:t>indivíduos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ou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organizações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em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troca</a:t>
            </a:r>
            <a:r>
              <a:rPr lang="en-US" altLang="en-US" sz="2200" dirty="0">
                <a:solidFill>
                  <a:schemeClr val="bg1"/>
                </a:solidFill>
              </a:rPr>
              <a:t> de </a:t>
            </a:r>
            <a:r>
              <a:rPr lang="en-US" altLang="en-US" sz="2200" dirty="0" err="1">
                <a:solidFill>
                  <a:schemeClr val="bg1"/>
                </a:solidFill>
              </a:rPr>
              <a:t>participações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na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empresa</a:t>
            </a:r>
            <a:r>
              <a:rPr lang="en-US" altLang="en-US" sz="22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3E4CF7-5980-47E6-A9D5-47CE3C03D09A}"/>
              </a:ext>
            </a:extLst>
          </p:cNvPr>
          <p:cNvSpPr txBox="1"/>
          <p:nvPr/>
        </p:nvSpPr>
        <p:spPr>
          <a:xfrm>
            <a:off x="939786" y="2665127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 err="1">
                <a:solidFill>
                  <a:schemeClr val="bg1"/>
                </a:solidFill>
              </a:rPr>
              <a:t>Comum</a:t>
            </a:r>
            <a:r>
              <a:rPr lang="en-IE" sz="1600" dirty="0">
                <a:solidFill>
                  <a:schemeClr val="bg1"/>
                </a:solidFill>
              </a:rPr>
              <a:t> </a:t>
            </a:r>
            <a:r>
              <a:rPr lang="en-IE" sz="1600" dirty="0" err="1">
                <a:solidFill>
                  <a:schemeClr val="bg1"/>
                </a:solidFill>
              </a:rPr>
              <a:t>às</a:t>
            </a:r>
            <a:r>
              <a:rPr lang="en-IE" sz="1600" dirty="0">
                <a:solidFill>
                  <a:schemeClr val="bg1"/>
                </a:solidFill>
              </a:rPr>
              <a:t> </a:t>
            </a:r>
            <a:r>
              <a:rPr lang="en-IE" sz="1600" dirty="0" err="1">
                <a:solidFill>
                  <a:schemeClr val="bg1"/>
                </a:solidFill>
              </a:rPr>
              <a:t>comunidades</a:t>
            </a:r>
            <a:endParaRPr lang="en-IE" sz="16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696877-4AA7-41AE-B5D6-99F5A05B57F9}"/>
              </a:ext>
            </a:extLst>
          </p:cNvPr>
          <p:cNvSpPr txBox="1"/>
          <p:nvPr/>
        </p:nvSpPr>
        <p:spPr>
          <a:xfrm>
            <a:off x="3879930" y="2665127"/>
            <a:ext cx="1400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 err="1">
                <a:solidFill>
                  <a:schemeClr val="bg1"/>
                </a:solidFill>
              </a:rPr>
              <a:t>Também</a:t>
            </a:r>
            <a:r>
              <a:rPr lang="en-IE" sz="1600" dirty="0">
                <a:solidFill>
                  <a:schemeClr val="bg1"/>
                </a:solidFill>
              </a:rPr>
              <a:t> </a:t>
            </a:r>
            <a:r>
              <a:rPr lang="en-IE" sz="1600" dirty="0" err="1">
                <a:solidFill>
                  <a:schemeClr val="bg1"/>
                </a:solidFill>
              </a:rPr>
              <a:t>bastante</a:t>
            </a:r>
            <a:r>
              <a:rPr lang="en-IE" sz="1600" dirty="0">
                <a:solidFill>
                  <a:schemeClr val="bg1"/>
                </a:solidFill>
              </a:rPr>
              <a:t> </a:t>
            </a:r>
            <a:r>
              <a:rPr lang="en-IE" sz="1600" dirty="0" err="1">
                <a:solidFill>
                  <a:schemeClr val="bg1"/>
                </a:solidFill>
              </a:rPr>
              <a:t>comum</a:t>
            </a:r>
            <a:endParaRPr lang="en-IE" sz="16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05AA62-7D97-49F3-8C41-174567643D4E}"/>
              </a:ext>
            </a:extLst>
          </p:cNvPr>
          <p:cNvSpPr txBox="1"/>
          <p:nvPr/>
        </p:nvSpPr>
        <p:spPr>
          <a:xfrm>
            <a:off x="6721461" y="2503915"/>
            <a:ext cx="1400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 err="1">
                <a:solidFill>
                  <a:schemeClr val="bg1"/>
                </a:solidFill>
              </a:rPr>
              <a:t>Não</a:t>
            </a:r>
            <a:r>
              <a:rPr lang="en-IE" sz="1600" dirty="0">
                <a:solidFill>
                  <a:schemeClr val="bg1"/>
                </a:solidFill>
              </a:rPr>
              <a:t> </a:t>
            </a:r>
            <a:r>
              <a:rPr lang="en-IE" sz="1600" dirty="0" err="1">
                <a:solidFill>
                  <a:schemeClr val="bg1"/>
                </a:solidFill>
              </a:rPr>
              <a:t>muito</a:t>
            </a:r>
            <a:r>
              <a:rPr lang="en-IE" sz="1600" dirty="0">
                <a:solidFill>
                  <a:schemeClr val="bg1"/>
                </a:solidFill>
              </a:rPr>
              <a:t> </a:t>
            </a:r>
            <a:r>
              <a:rPr lang="en-IE" sz="1600" dirty="0" err="1">
                <a:solidFill>
                  <a:schemeClr val="bg1"/>
                </a:solidFill>
              </a:rPr>
              <a:t>comum</a:t>
            </a:r>
            <a:r>
              <a:rPr lang="en-IE" sz="1600" dirty="0">
                <a:solidFill>
                  <a:schemeClr val="bg1"/>
                </a:solidFill>
              </a:rPr>
              <a:t> </a:t>
            </a:r>
            <a:r>
              <a:rPr lang="en-IE" sz="1600" dirty="0" err="1">
                <a:solidFill>
                  <a:schemeClr val="bg1"/>
                </a:solidFill>
              </a:rPr>
              <a:t>nas</a:t>
            </a:r>
            <a:r>
              <a:rPr lang="en-IE" sz="1600" dirty="0">
                <a:solidFill>
                  <a:schemeClr val="bg1"/>
                </a:solidFill>
              </a:rPr>
              <a:t> </a:t>
            </a:r>
            <a:r>
              <a:rPr lang="en-IE" sz="1600" dirty="0" err="1">
                <a:solidFill>
                  <a:schemeClr val="bg1"/>
                </a:solidFill>
              </a:rPr>
              <a:t>comunidades</a:t>
            </a:r>
            <a:endParaRPr lang="en-IE" sz="16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B457E1-9755-49A4-AAD2-6D687AC1CA63}"/>
              </a:ext>
            </a:extLst>
          </p:cNvPr>
          <p:cNvSpPr txBox="1"/>
          <p:nvPr/>
        </p:nvSpPr>
        <p:spPr>
          <a:xfrm>
            <a:off x="9765026" y="2637832"/>
            <a:ext cx="1400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chemeClr val="bg1"/>
                </a:solidFill>
              </a:rPr>
              <a:t>Por </a:t>
            </a:r>
            <a:r>
              <a:rPr lang="en-IE" sz="1600" dirty="0" err="1">
                <a:solidFill>
                  <a:schemeClr val="bg1"/>
                </a:solidFill>
              </a:rPr>
              <a:t>vezes</a:t>
            </a:r>
            <a:r>
              <a:rPr lang="en-IE" sz="1600" dirty="0">
                <a:solidFill>
                  <a:schemeClr val="bg1"/>
                </a:solidFill>
              </a:rPr>
              <a:t> para </a:t>
            </a:r>
            <a:r>
              <a:rPr lang="en-IE" sz="1600" dirty="0" err="1">
                <a:solidFill>
                  <a:schemeClr val="bg1"/>
                </a:solidFill>
              </a:rPr>
              <a:t>projetos</a:t>
            </a:r>
            <a:r>
              <a:rPr lang="en-IE" sz="1600" dirty="0">
                <a:solidFill>
                  <a:schemeClr val="bg1"/>
                </a:solidFill>
              </a:rPr>
              <a:t> </a:t>
            </a:r>
            <a:r>
              <a:rPr lang="en-IE" sz="1600" dirty="0" err="1">
                <a:solidFill>
                  <a:schemeClr val="bg1"/>
                </a:solidFill>
              </a:rPr>
              <a:t>maiores</a:t>
            </a:r>
            <a:endParaRPr lang="en-IE" sz="16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584B29-1217-4250-BE46-7E24A67E4D24}"/>
              </a:ext>
            </a:extLst>
          </p:cNvPr>
          <p:cNvSpPr txBox="1"/>
          <p:nvPr/>
        </p:nvSpPr>
        <p:spPr>
          <a:xfrm>
            <a:off x="0" y="132476"/>
            <a:ext cx="297628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D6E6C"/>
                </a:solidFill>
              </a:rPr>
              <a:t>Crowdfunding </a:t>
            </a:r>
            <a:r>
              <a:rPr lang="en-US" sz="2000" dirty="0" err="1">
                <a:solidFill>
                  <a:srgbClr val="6D6E6C"/>
                </a:solidFill>
              </a:rPr>
              <a:t>representa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uma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variedade</a:t>
            </a:r>
            <a:r>
              <a:rPr lang="en-US" sz="2000" dirty="0">
                <a:solidFill>
                  <a:srgbClr val="6D6E6C"/>
                </a:solidFill>
              </a:rPr>
              <a:t> de </a:t>
            </a:r>
            <a:r>
              <a:rPr lang="en-US" sz="2000" dirty="0" err="1">
                <a:solidFill>
                  <a:srgbClr val="6D6E6C"/>
                </a:solidFill>
              </a:rPr>
              <a:t>modelos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diferentes</a:t>
            </a:r>
            <a:r>
              <a:rPr lang="en-US" sz="2000" dirty="0">
                <a:solidFill>
                  <a:srgbClr val="6D6E6C"/>
                </a:solidFill>
              </a:rPr>
              <a:t> de '</a:t>
            </a:r>
            <a:r>
              <a:rPr lang="en-US" sz="2000" dirty="0" err="1">
                <a:solidFill>
                  <a:srgbClr val="6D6E6C"/>
                </a:solidFill>
              </a:rPr>
              <a:t>angariação</a:t>
            </a:r>
            <a:r>
              <a:rPr lang="en-US" sz="2000" dirty="0">
                <a:solidFill>
                  <a:srgbClr val="6D6E6C"/>
                </a:solidFill>
              </a:rPr>
              <a:t> de </a:t>
            </a:r>
            <a:r>
              <a:rPr lang="en-US" sz="2000" dirty="0" err="1">
                <a:solidFill>
                  <a:srgbClr val="6D6E6C"/>
                </a:solidFill>
              </a:rPr>
              <a:t>fundos</a:t>
            </a:r>
            <a:r>
              <a:rPr lang="en-US" sz="2000" dirty="0">
                <a:solidFill>
                  <a:srgbClr val="6D6E6C"/>
                </a:solidFill>
              </a:rPr>
              <a:t>'. </a:t>
            </a:r>
            <a:r>
              <a:rPr lang="en-US" sz="2000" dirty="0" err="1">
                <a:solidFill>
                  <a:srgbClr val="6D6E6C"/>
                </a:solidFill>
              </a:rPr>
              <a:t>Pode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assumir</a:t>
            </a:r>
            <a:r>
              <a:rPr lang="en-US" sz="2000" dirty="0">
                <a:solidFill>
                  <a:srgbClr val="6D6E6C"/>
                </a:solidFill>
              </a:rPr>
              <a:t> a forma de: </a:t>
            </a:r>
          </a:p>
        </p:txBody>
      </p:sp>
    </p:spTree>
    <p:extLst>
      <p:ext uri="{BB962C8B-B14F-4D97-AF65-F5344CB8AC3E}">
        <p14:creationId xmlns:p14="http://schemas.microsoft.com/office/powerpoint/2010/main" val="28266064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63573E-0DBE-46ED-8327-56CC36766D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01" y="140308"/>
            <a:ext cx="7407087" cy="697353"/>
          </a:xfrm>
        </p:spPr>
        <p:txBody>
          <a:bodyPr>
            <a:normAutofit fontScale="85000" lnSpcReduction="10000"/>
          </a:bodyPr>
          <a:lstStyle/>
          <a:p>
            <a:r>
              <a:rPr lang="en-IE" dirty="0" err="1">
                <a:solidFill>
                  <a:srgbClr val="7F4182"/>
                </a:solidFill>
              </a:rPr>
              <a:t>Escolher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uma</a:t>
            </a:r>
            <a:r>
              <a:rPr lang="en-IE" dirty="0">
                <a:solidFill>
                  <a:srgbClr val="7F4182"/>
                </a:solidFill>
              </a:rPr>
              <a:t> Plataforma de Crowdfunding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78A4A-576A-4427-9683-0EE47429A5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8150" y="1193287"/>
            <a:ext cx="11325225" cy="5289575"/>
          </a:xfrm>
        </p:spPr>
        <p:txBody>
          <a:bodyPr/>
          <a:lstStyle/>
          <a:p>
            <a:r>
              <a:rPr lang="en-IE" sz="2300" dirty="0" err="1"/>
              <a:t>Diferentes</a:t>
            </a:r>
            <a:r>
              <a:rPr lang="en-IE" sz="2300" dirty="0"/>
              <a:t> </a:t>
            </a:r>
            <a:r>
              <a:rPr lang="en-IE" sz="2300" dirty="0" err="1"/>
              <a:t>plataformas</a:t>
            </a:r>
            <a:r>
              <a:rPr lang="en-IE" sz="2300" dirty="0"/>
              <a:t> </a:t>
            </a:r>
            <a:r>
              <a:rPr lang="en-IE" sz="2300" dirty="0" err="1"/>
              <a:t>aplicam</a:t>
            </a:r>
            <a:r>
              <a:rPr lang="en-IE" sz="2300" dirty="0"/>
              <a:t> </a:t>
            </a:r>
            <a:r>
              <a:rPr lang="en-IE" sz="2300" dirty="0" err="1"/>
              <a:t>taxas</a:t>
            </a:r>
            <a:r>
              <a:rPr lang="en-IE" sz="2300" dirty="0"/>
              <a:t> </a:t>
            </a:r>
            <a:r>
              <a:rPr lang="en-IE" sz="2300" dirty="0" err="1"/>
              <a:t>diferentes</a:t>
            </a:r>
            <a:r>
              <a:rPr lang="en-IE" sz="2300" dirty="0"/>
              <a:t>, </a:t>
            </a:r>
            <a:r>
              <a:rPr lang="en-IE" sz="2300" dirty="0" err="1"/>
              <a:t>dependendo</a:t>
            </a:r>
            <a:r>
              <a:rPr lang="en-IE" sz="2300" dirty="0"/>
              <a:t> do </a:t>
            </a:r>
            <a:r>
              <a:rPr lang="en-IE" sz="2300" dirty="0" err="1"/>
              <a:t>modelo</a:t>
            </a:r>
            <a:r>
              <a:rPr lang="en-IE" sz="2300" dirty="0"/>
              <a:t> </a:t>
            </a:r>
            <a:r>
              <a:rPr lang="en-IE" sz="2300" dirty="0" err="1"/>
              <a:t>escolhido</a:t>
            </a:r>
            <a:r>
              <a:rPr lang="en-IE" sz="2300" dirty="0"/>
              <a:t>. </a:t>
            </a:r>
            <a:r>
              <a:rPr lang="en-IE" sz="2300" dirty="0" err="1"/>
              <a:t>Os</a:t>
            </a:r>
            <a:r>
              <a:rPr lang="en-IE" sz="2300" dirty="0"/>
              <a:t> Custos:</a:t>
            </a:r>
          </a:p>
          <a:p>
            <a:r>
              <a:rPr lang="en-IE" sz="2300" b="1" dirty="0"/>
              <a:t>Taxa de </a:t>
            </a:r>
            <a:r>
              <a:rPr lang="en-IE" sz="2300" b="1" dirty="0" err="1"/>
              <a:t>Alojamento</a:t>
            </a:r>
            <a:r>
              <a:rPr lang="en-IE" sz="2300" b="1" dirty="0"/>
              <a:t> da Plataforma: </a:t>
            </a:r>
            <a:r>
              <a:rPr lang="en-IE" sz="2300" dirty="0" err="1"/>
              <a:t>Algumas</a:t>
            </a:r>
            <a:r>
              <a:rPr lang="en-IE" sz="2300" dirty="0"/>
              <a:t> </a:t>
            </a:r>
            <a:r>
              <a:rPr lang="en-IE" sz="2300" dirty="0" err="1"/>
              <a:t>plataformas</a:t>
            </a:r>
            <a:r>
              <a:rPr lang="en-IE" sz="2300" dirty="0"/>
              <a:t>, </a:t>
            </a:r>
            <a:r>
              <a:rPr lang="en-IE" sz="2300" dirty="0" err="1"/>
              <a:t>embora</a:t>
            </a:r>
            <a:r>
              <a:rPr lang="en-IE" sz="2300" dirty="0"/>
              <a:t> </a:t>
            </a:r>
            <a:r>
              <a:rPr lang="en-IE" sz="2300" dirty="0" err="1"/>
              <a:t>não</a:t>
            </a:r>
            <a:r>
              <a:rPr lang="en-IE" sz="2300" dirty="0"/>
              <a:t> </a:t>
            </a:r>
            <a:r>
              <a:rPr lang="en-IE" sz="2300" dirty="0" err="1"/>
              <a:t>todas</a:t>
            </a:r>
            <a:r>
              <a:rPr lang="en-IE" sz="2300" dirty="0"/>
              <a:t>, </a:t>
            </a:r>
            <a:r>
              <a:rPr lang="en-IE" sz="2300" dirty="0" err="1"/>
              <a:t>cobram</a:t>
            </a:r>
            <a:r>
              <a:rPr lang="en-IE" sz="2300" dirty="0"/>
              <a:t> um </a:t>
            </a:r>
            <a:r>
              <a:rPr lang="en-IE" sz="2300" dirty="0" err="1"/>
              <a:t>custo</a:t>
            </a:r>
            <a:r>
              <a:rPr lang="en-IE" sz="2300" dirty="0"/>
              <a:t> </a:t>
            </a:r>
            <a:r>
              <a:rPr lang="en-IE" sz="2300" dirty="0" err="1"/>
              <a:t>inicial</a:t>
            </a:r>
            <a:r>
              <a:rPr lang="en-IE" sz="2300" dirty="0"/>
              <a:t> </a:t>
            </a:r>
            <a:r>
              <a:rPr lang="en-IE" sz="2300" dirty="0" err="1"/>
              <a:t>apenas</a:t>
            </a:r>
            <a:r>
              <a:rPr lang="en-IE" sz="2300" dirty="0"/>
              <a:t> </a:t>
            </a:r>
            <a:r>
              <a:rPr lang="en-IE" sz="2300" dirty="0" err="1"/>
              <a:t>pelo</a:t>
            </a:r>
            <a:r>
              <a:rPr lang="en-IE" sz="2300" dirty="0"/>
              <a:t> </a:t>
            </a:r>
            <a:r>
              <a:rPr lang="en-IE" sz="2300" dirty="0" err="1"/>
              <a:t>alojamento</a:t>
            </a:r>
            <a:r>
              <a:rPr lang="en-IE" sz="2300" dirty="0"/>
              <a:t> da </a:t>
            </a:r>
            <a:r>
              <a:rPr lang="en-IE" sz="2300" dirty="0" err="1"/>
              <a:t>sua</a:t>
            </a:r>
            <a:r>
              <a:rPr lang="en-IE" sz="2300" dirty="0"/>
              <a:t> </a:t>
            </a:r>
            <a:r>
              <a:rPr lang="en-IE" sz="2300" dirty="0" err="1"/>
              <a:t>campanha</a:t>
            </a:r>
            <a:r>
              <a:rPr lang="en-IE" sz="2300" dirty="0"/>
              <a:t>. Este </a:t>
            </a:r>
            <a:r>
              <a:rPr lang="en-IE" sz="2300" dirty="0" err="1"/>
              <a:t>custo</a:t>
            </a:r>
            <a:r>
              <a:rPr lang="en-IE" sz="2300" dirty="0"/>
              <a:t> varia de 0-300 euros e </a:t>
            </a:r>
            <a:r>
              <a:rPr lang="en-IE" sz="2300" dirty="0" err="1"/>
              <a:t>será</a:t>
            </a:r>
            <a:r>
              <a:rPr lang="en-IE" sz="2300" dirty="0"/>
              <a:t> </a:t>
            </a:r>
            <a:r>
              <a:rPr lang="en-IE" sz="2300" dirty="0" err="1"/>
              <a:t>cobrado</a:t>
            </a:r>
            <a:r>
              <a:rPr lang="en-IE" sz="2300" dirty="0"/>
              <a:t> a </a:t>
            </a:r>
            <a:r>
              <a:rPr lang="en-IE" sz="2300" dirty="0" err="1"/>
              <a:t>todos</a:t>
            </a:r>
            <a:r>
              <a:rPr lang="en-IE" sz="2300" dirty="0"/>
              <a:t> </a:t>
            </a:r>
            <a:r>
              <a:rPr lang="en-IE" sz="2300" dirty="0" err="1"/>
              <a:t>os</a:t>
            </a:r>
            <a:r>
              <a:rPr lang="en-IE" sz="2300" dirty="0"/>
              <a:t> </a:t>
            </a:r>
            <a:r>
              <a:rPr lang="en-IE" sz="2300" dirty="0" err="1"/>
              <a:t>projetos</a:t>
            </a:r>
            <a:r>
              <a:rPr lang="en-IE" sz="2300" dirty="0"/>
              <a:t>, </a:t>
            </a:r>
            <a:r>
              <a:rPr lang="en-IE" sz="2300" dirty="0" err="1"/>
              <a:t>quer</a:t>
            </a:r>
            <a:r>
              <a:rPr lang="en-IE" sz="2300" dirty="0"/>
              <a:t> </a:t>
            </a:r>
            <a:r>
              <a:rPr lang="en-IE" sz="2300" dirty="0" err="1"/>
              <a:t>sejam</a:t>
            </a:r>
            <a:r>
              <a:rPr lang="en-IE" sz="2300" dirty="0"/>
              <a:t> </a:t>
            </a:r>
            <a:r>
              <a:rPr lang="en-IE" sz="2300" dirty="0" err="1"/>
              <a:t>ou</a:t>
            </a:r>
            <a:r>
              <a:rPr lang="en-IE" sz="2300" dirty="0"/>
              <a:t> </a:t>
            </a:r>
            <a:r>
              <a:rPr lang="en-IE" sz="2300" dirty="0" err="1"/>
              <a:t>não</a:t>
            </a:r>
            <a:r>
              <a:rPr lang="en-IE" sz="2300" dirty="0"/>
              <a:t> </a:t>
            </a:r>
            <a:r>
              <a:rPr lang="en-IE" sz="2300" dirty="0" err="1"/>
              <a:t>financiados</a:t>
            </a:r>
            <a:r>
              <a:rPr lang="en-IE" sz="2300" dirty="0"/>
              <a:t> com </a:t>
            </a:r>
            <a:r>
              <a:rPr lang="en-IE" sz="2300" dirty="0" err="1"/>
              <a:t>sucesso</a:t>
            </a:r>
            <a:r>
              <a:rPr lang="en-IE" sz="2300" dirty="0"/>
              <a:t>. Informe-se junto das </a:t>
            </a:r>
            <a:r>
              <a:rPr lang="en-IE" sz="2300" dirty="0" err="1"/>
              <a:t>plataformas</a:t>
            </a:r>
            <a:r>
              <a:rPr lang="en-IE" sz="2300" dirty="0"/>
              <a:t> </a:t>
            </a:r>
            <a:r>
              <a:rPr lang="en-IE" sz="2300" dirty="0" err="1"/>
              <a:t>sobre</a:t>
            </a:r>
            <a:r>
              <a:rPr lang="en-IE" sz="2300" dirty="0"/>
              <a:t> a taxa que </a:t>
            </a:r>
            <a:r>
              <a:rPr lang="en-IE" sz="2300" dirty="0" err="1"/>
              <a:t>lhes</a:t>
            </a:r>
            <a:r>
              <a:rPr lang="en-IE" sz="2300" dirty="0"/>
              <a:t> </a:t>
            </a:r>
            <a:r>
              <a:rPr lang="en-IE" sz="2300" dirty="0" err="1"/>
              <a:t>é</a:t>
            </a:r>
            <a:r>
              <a:rPr lang="en-IE" sz="2300" dirty="0"/>
              <a:t> </a:t>
            </a:r>
            <a:r>
              <a:rPr lang="en-IE" sz="2300" dirty="0" err="1"/>
              <a:t>cobrada</a:t>
            </a:r>
            <a:r>
              <a:rPr lang="en-IE" sz="2300" dirty="0"/>
              <a:t> antes de </a:t>
            </a:r>
            <a:r>
              <a:rPr lang="en-IE" sz="2300" dirty="0" err="1"/>
              <a:t>iniciar</a:t>
            </a:r>
            <a:r>
              <a:rPr lang="en-IE" sz="2300" dirty="0"/>
              <a:t> a </a:t>
            </a:r>
            <a:r>
              <a:rPr lang="en-IE" sz="2300" dirty="0" err="1"/>
              <a:t>campanha</a:t>
            </a:r>
            <a:r>
              <a:rPr lang="en-IE" sz="2300" dirty="0"/>
              <a:t>.</a:t>
            </a:r>
          </a:p>
          <a:p>
            <a:r>
              <a:rPr lang="en-IE" sz="2300" b="1" dirty="0"/>
              <a:t>Taxa de </a:t>
            </a:r>
            <a:r>
              <a:rPr lang="en-IE" sz="2300" b="1" dirty="0" err="1"/>
              <a:t>sucesso</a:t>
            </a:r>
            <a:r>
              <a:rPr lang="en-IE" sz="2300" dirty="0"/>
              <a:t>: A </a:t>
            </a:r>
            <a:r>
              <a:rPr lang="en-IE" sz="2300" dirty="0" err="1"/>
              <a:t>maior</a:t>
            </a:r>
            <a:r>
              <a:rPr lang="en-IE" sz="2300" dirty="0"/>
              <a:t> </a:t>
            </a:r>
            <a:r>
              <a:rPr lang="en-IE" sz="2300" dirty="0" err="1"/>
              <a:t>parte</a:t>
            </a:r>
            <a:r>
              <a:rPr lang="en-IE" sz="2300" dirty="0"/>
              <a:t> das </a:t>
            </a:r>
            <a:r>
              <a:rPr lang="en-IE" sz="2300" dirty="0" err="1"/>
              <a:t>plataformas</a:t>
            </a:r>
            <a:r>
              <a:rPr lang="en-IE" sz="2300" dirty="0"/>
              <a:t> de crowdfunding </a:t>
            </a:r>
            <a:r>
              <a:rPr lang="en-IE" sz="2300" dirty="0" err="1"/>
              <a:t>irá</a:t>
            </a:r>
            <a:r>
              <a:rPr lang="en-IE" sz="2300" dirty="0"/>
              <a:t> </a:t>
            </a:r>
            <a:r>
              <a:rPr lang="en-IE" sz="2300" dirty="0" err="1"/>
              <a:t>receber</a:t>
            </a:r>
            <a:r>
              <a:rPr lang="en-IE" sz="2300" dirty="0"/>
              <a:t> </a:t>
            </a:r>
            <a:r>
              <a:rPr lang="en-IE" sz="2300" dirty="0" err="1"/>
              <a:t>uma</a:t>
            </a:r>
            <a:r>
              <a:rPr lang="en-IE" sz="2300" dirty="0"/>
              <a:t> </a:t>
            </a:r>
            <a:r>
              <a:rPr lang="en-IE" sz="2300" dirty="0" err="1"/>
              <a:t>percentagem</a:t>
            </a:r>
            <a:r>
              <a:rPr lang="en-IE" sz="2300" dirty="0"/>
              <a:t> do </a:t>
            </a:r>
            <a:r>
              <a:rPr lang="en-IE" sz="2300" dirty="0" err="1"/>
              <a:t>montante</a:t>
            </a:r>
            <a:r>
              <a:rPr lang="en-IE" sz="2300" dirty="0"/>
              <a:t> total </a:t>
            </a:r>
            <a:r>
              <a:rPr lang="en-IE" sz="2300" dirty="0" err="1"/>
              <a:t>angariado</a:t>
            </a:r>
            <a:r>
              <a:rPr lang="en-IE" sz="2300" dirty="0"/>
              <a:t>. A </a:t>
            </a:r>
            <a:r>
              <a:rPr lang="en-IE" sz="2300" dirty="0" err="1"/>
              <a:t>percentagem</a:t>
            </a:r>
            <a:r>
              <a:rPr lang="en-IE" sz="2300" dirty="0"/>
              <a:t> varia de </a:t>
            </a:r>
            <a:r>
              <a:rPr lang="en-IE" sz="2300" dirty="0" err="1"/>
              <a:t>plataforma</a:t>
            </a:r>
            <a:r>
              <a:rPr lang="en-IE" sz="2300" dirty="0"/>
              <a:t> para </a:t>
            </a:r>
            <a:r>
              <a:rPr lang="en-IE" sz="2300" dirty="0" err="1"/>
              <a:t>plataforma</a:t>
            </a:r>
            <a:r>
              <a:rPr lang="en-IE" sz="2300" dirty="0"/>
              <a:t> e varia entre 3% e 12% do total </a:t>
            </a:r>
            <a:r>
              <a:rPr lang="en-IE" sz="2300" dirty="0" err="1"/>
              <a:t>angariado</a:t>
            </a:r>
            <a:r>
              <a:rPr lang="en-IE" sz="2300" dirty="0"/>
              <a:t>.</a:t>
            </a:r>
          </a:p>
          <a:p>
            <a:r>
              <a:rPr lang="en-IE" sz="2300" b="1" dirty="0" err="1"/>
              <a:t>Taxas</a:t>
            </a:r>
            <a:r>
              <a:rPr lang="en-IE" sz="2300" b="1" dirty="0"/>
              <a:t> de </a:t>
            </a:r>
            <a:r>
              <a:rPr lang="en-IE" sz="2300" b="1" dirty="0" err="1"/>
              <a:t>processamento</a:t>
            </a:r>
            <a:r>
              <a:rPr lang="en-IE" sz="2300" b="1" dirty="0"/>
              <a:t> de </a:t>
            </a:r>
            <a:r>
              <a:rPr lang="en-IE" sz="2300" b="1" dirty="0" err="1"/>
              <a:t>pagamentos</a:t>
            </a:r>
            <a:r>
              <a:rPr lang="en-IE" sz="2300" b="1" dirty="0"/>
              <a:t>: </a:t>
            </a:r>
            <a:r>
              <a:rPr lang="en-IE" sz="2300" dirty="0" err="1"/>
              <a:t>Tenha</a:t>
            </a:r>
            <a:r>
              <a:rPr lang="en-IE" sz="2300" dirty="0"/>
              <a:t> </a:t>
            </a:r>
            <a:r>
              <a:rPr lang="en-IE" sz="2300" dirty="0" err="1"/>
              <a:t>também</a:t>
            </a:r>
            <a:r>
              <a:rPr lang="en-IE" sz="2300" dirty="0"/>
              <a:t> </a:t>
            </a:r>
            <a:r>
              <a:rPr lang="en-IE" sz="2300" dirty="0" err="1"/>
              <a:t>em</a:t>
            </a:r>
            <a:r>
              <a:rPr lang="en-IE" sz="2300" dirty="0"/>
              <a:t> </a:t>
            </a:r>
            <a:r>
              <a:rPr lang="en-IE" sz="2300" dirty="0" err="1"/>
              <a:t>atenção</a:t>
            </a:r>
            <a:r>
              <a:rPr lang="en-IE" sz="2300" dirty="0"/>
              <a:t> </a:t>
            </a:r>
            <a:r>
              <a:rPr lang="en-IE" sz="2300" dirty="0" err="1"/>
              <a:t>uma</a:t>
            </a:r>
            <a:r>
              <a:rPr lang="en-IE" sz="2300" dirty="0"/>
              <a:t> taxa de </a:t>
            </a:r>
            <a:r>
              <a:rPr lang="en-IE" sz="2300" dirty="0" err="1"/>
              <a:t>serviço</a:t>
            </a:r>
            <a:r>
              <a:rPr lang="en-IE" sz="2300" dirty="0"/>
              <a:t> para </a:t>
            </a:r>
            <a:r>
              <a:rPr lang="en-IE" sz="2300" dirty="0" err="1"/>
              <a:t>cada</a:t>
            </a:r>
            <a:r>
              <a:rPr lang="en-IE" sz="2300" dirty="0"/>
              <a:t> </a:t>
            </a:r>
            <a:r>
              <a:rPr lang="en-IE" sz="2300" dirty="0" err="1"/>
              <a:t>transacção</a:t>
            </a:r>
            <a:r>
              <a:rPr lang="en-IE" sz="2300" dirty="0"/>
              <a:t> </a:t>
            </a:r>
            <a:r>
              <a:rPr lang="en-IE" sz="2300" dirty="0" err="1"/>
              <a:t>efetuada</a:t>
            </a:r>
            <a:r>
              <a:rPr lang="en-IE" sz="2300" dirty="0"/>
              <a:t>. </a:t>
            </a:r>
            <a:r>
              <a:rPr lang="en-IE" sz="2300" dirty="0" err="1"/>
              <a:t>Normalmente</a:t>
            </a:r>
            <a:r>
              <a:rPr lang="en-IE" sz="2300" dirty="0"/>
              <a:t> </a:t>
            </a:r>
            <a:r>
              <a:rPr lang="en-IE" sz="2300" dirty="0" err="1"/>
              <a:t>esta</a:t>
            </a:r>
            <a:r>
              <a:rPr lang="en-IE" sz="2300" dirty="0"/>
              <a:t> taxa </a:t>
            </a:r>
            <a:r>
              <a:rPr lang="en-IE" sz="2300" dirty="0" err="1"/>
              <a:t>é</a:t>
            </a:r>
            <a:r>
              <a:rPr lang="en-IE" sz="2300" dirty="0"/>
              <a:t>, </a:t>
            </a:r>
            <a:r>
              <a:rPr lang="en-IE" sz="2300" dirty="0" err="1"/>
              <a:t>em</a:t>
            </a:r>
            <a:r>
              <a:rPr lang="en-IE" sz="2300" dirty="0"/>
              <a:t> </a:t>
            </a:r>
            <a:r>
              <a:rPr lang="en-IE" sz="2300" dirty="0" err="1"/>
              <a:t>média</a:t>
            </a:r>
            <a:r>
              <a:rPr lang="en-IE" sz="2300" dirty="0"/>
              <a:t>, de 3%. Por </a:t>
            </a:r>
            <a:r>
              <a:rPr lang="en-IE" sz="2300" dirty="0" err="1"/>
              <a:t>exemplo</a:t>
            </a:r>
            <a:r>
              <a:rPr lang="en-IE" sz="2300" dirty="0"/>
              <a:t>, por </a:t>
            </a:r>
            <a:r>
              <a:rPr lang="en-IE" sz="2300" dirty="0" err="1"/>
              <a:t>cada</a:t>
            </a:r>
            <a:r>
              <a:rPr lang="en-IE" sz="2300" dirty="0"/>
              <a:t> </a:t>
            </a:r>
            <a:r>
              <a:rPr lang="en-IE" sz="2300" dirty="0" err="1"/>
              <a:t>doação</a:t>
            </a:r>
            <a:r>
              <a:rPr lang="en-IE" sz="2300" dirty="0"/>
              <a:t>/</a:t>
            </a:r>
            <a:r>
              <a:rPr lang="en-IE" sz="2300" dirty="0" err="1"/>
              <a:t>investimento</a:t>
            </a:r>
            <a:r>
              <a:rPr lang="en-IE" sz="2300" dirty="0"/>
              <a:t> de 100 euros, </a:t>
            </a:r>
            <a:r>
              <a:rPr lang="en-IE" sz="2300" dirty="0" err="1"/>
              <a:t>apenas</a:t>
            </a:r>
            <a:r>
              <a:rPr lang="en-IE" sz="2300" dirty="0"/>
              <a:t> 97 euros </a:t>
            </a:r>
            <a:r>
              <a:rPr lang="en-IE" sz="2300" dirty="0" err="1"/>
              <a:t>chegam</a:t>
            </a:r>
            <a:r>
              <a:rPr lang="en-IE" sz="2300" dirty="0"/>
              <a:t> </a:t>
            </a:r>
            <a:r>
              <a:rPr lang="en-IE" sz="2300" dirty="0" err="1"/>
              <a:t>à</a:t>
            </a:r>
            <a:r>
              <a:rPr lang="en-IE" sz="2300" dirty="0"/>
              <a:t> </a:t>
            </a:r>
            <a:r>
              <a:rPr lang="en-IE" sz="2300" dirty="0" err="1"/>
              <a:t>campanha</a:t>
            </a:r>
            <a:r>
              <a:rPr lang="en-IE" sz="2300" dirty="0"/>
              <a:t>. </a:t>
            </a:r>
          </a:p>
          <a:p>
            <a:r>
              <a:rPr lang="en-IE" sz="2300" dirty="0" err="1"/>
              <a:t>Verifique</a:t>
            </a:r>
            <a:r>
              <a:rPr lang="en-IE" sz="2300" dirty="0"/>
              <a:t> </a:t>
            </a:r>
            <a:r>
              <a:rPr lang="en-IE" sz="2300" dirty="0" err="1"/>
              <a:t>cuidadosamente</a:t>
            </a:r>
            <a:r>
              <a:rPr lang="en-IE" sz="2300" dirty="0"/>
              <a:t> </a:t>
            </a:r>
            <a:r>
              <a:rPr lang="en-IE" sz="2300" dirty="0" err="1"/>
              <a:t>cada</a:t>
            </a:r>
            <a:r>
              <a:rPr lang="en-IE" sz="2300" dirty="0"/>
              <a:t> </a:t>
            </a:r>
            <a:r>
              <a:rPr lang="en-IE" sz="2300" dirty="0" err="1"/>
              <a:t>plataforma</a:t>
            </a:r>
            <a:r>
              <a:rPr lang="en-IE" sz="2300" dirty="0"/>
              <a:t> para </a:t>
            </a:r>
            <a:r>
              <a:rPr lang="en-IE" sz="2300" dirty="0" err="1"/>
              <a:t>avaliar</a:t>
            </a:r>
            <a:r>
              <a:rPr lang="en-IE" sz="2300" dirty="0"/>
              <a:t> </a:t>
            </a:r>
            <a:r>
              <a:rPr lang="en-IE" sz="2300" dirty="0" err="1"/>
              <a:t>os</a:t>
            </a:r>
            <a:r>
              <a:rPr lang="en-IE" sz="2300" dirty="0"/>
              <a:t> custos reais por </a:t>
            </a:r>
            <a:r>
              <a:rPr lang="en-IE" sz="2300" dirty="0" err="1"/>
              <a:t>detrás</a:t>
            </a:r>
            <a:r>
              <a:rPr lang="en-IE" sz="2300" dirty="0"/>
              <a:t> da </a:t>
            </a:r>
            <a:r>
              <a:rPr lang="en-IE" sz="2300" dirty="0" err="1"/>
              <a:t>mesma</a:t>
            </a:r>
            <a:r>
              <a:rPr lang="en-IE" sz="2300" dirty="0"/>
              <a:t>. Nos slides </a:t>
            </a:r>
            <a:r>
              <a:rPr lang="en-IE" sz="2300" dirty="0" err="1"/>
              <a:t>seguintes</a:t>
            </a:r>
            <a:r>
              <a:rPr lang="en-IE" sz="2300" dirty="0"/>
              <a:t> </a:t>
            </a:r>
            <a:r>
              <a:rPr lang="en-IE" sz="2300" dirty="0" err="1"/>
              <a:t>apresentamos</a:t>
            </a:r>
            <a:r>
              <a:rPr lang="en-IE" sz="2300" dirty="0"/>
              <a:t> </a:t>
            </a:r>
            <a:r>
              <a:rPr lang="en-IE" sz="2300" dirty="0" err="1"/>
              <a:t>algumas</a:t>
            </a:r>
            <a:r>
              <a:rPr lang="en-IE" sz="2300" dirty="0"/>
              <a:t> das </a:t>
            </a:r>
            <a:r>
              <a:rPr lang="en-IE" sz="2300" dirty="0" err="1"/>
              <a:t>plataformas</a:t>
            </a:r>
            <a:r>
              <a:rPr lang="en-IE" sz="2300" dirty="0"/>
              <a:t> </a:t>
            </a:r>
            <a:r>
              <a:rPr lang="en-IE" sz="2300" dirty="0" err="1"/>
              <a:t>mais</a:t>
            </a:r>
            <a:r>
              <a:rPr lang="en-IE" sz="2300" dirty="0"/>
              <a:t> </a:t>
            </a:r>
            <a:r>
              <a:rPr lang="en-IE" sz="2300" dirty="0" err="1"/>
              <a:t>comuns</a:t>
            </a:r>
            <a:r>
              <a:rPr lang="en-IE" sz="23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42449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897B8DB-0CD9-4153-BAAE-C1315CFA01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FA314-6F16-41B6-84D8-B47202D245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4148" y="1079254"/>
            <a:ext cx="6361734" cy="697353"/>
          </a:xfrm>
          <a:solidFill>
            <a:srgbClr val="68BBAF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Spacehive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1411D-BAFB-4385-ACDA-6DD6F4010C3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7473" y="1992037"/>
            <a:ext cx="7214902" cy="3642009"/>
          </a:xfrm>
        </p:spPr>
        <p:txBody>
          <a:bodyPr/>
          <a:lstStyle/>
          <a:p>
            <a:r>
              <a:rPr lang="en-US" sz="2400" dirty="0"/>
              <a:t>Spacehive </a:t>
            </a:r>
            <a:r>
              <a:rPr lang="en-US" sz="2400" dirty="0" err="1"/>
              <a:t>é</a:t>
            </a:r>
            <a:r>
              <a:rPr lang="en-US" sz="2400" dirty="0"/>
              <a:t>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plataforma</a:t>
            </a:r>
            <a:r>
              <a:rPr lang="en-US" sz="2400" dirty="0"/>
              <a:t> de </a:t>
            </a:r>
            <a:r>
              <a:rPr lang="en-US" sz="2400" dirty="0" err="1"/>
              <a:t>financiamento</a:t>
            </a:r>
            <a:r>
              <a:rPr lang="en-US" sz="2400" dirty="0"/>
              <a:t> </a:t>
            </a:r>
            <a:r>
              <a:rPr lang="en-US" sz="2400" dirty="0" err="1"/>
              <a:t>centrada</a:t>
            </a:r>
            <a:r>
              <a:rPr lang="en-US" sz="2400" dirty="0"/>
              <a:t> no </a:t>
            </a:r>
            <a:r>
              <a:rPr lang="en-US" sz="2400" dirty="0" err="1"/>
              <a:t>apoio</a:t>
            </a:r>
            <a:r>
              <a:rPr lang="en-US" sz="2400" dirty="0"/>
              <a:t> a </a:t>
            </a:r>
            <a:r>
              <a:rPr lang="en-US" sz="2400" dirty="0" err="1"/>
              <a:t>projetos</a:t>
            </a:r>
            <a:r>
              <a:rPr lang="en-US" sz="2400" dirty="0"/>
              <a:t> que </a:t>
            </a:r>
            <a:r>
              <a:rPr lang="en-US" sz="2400" dirty="0" err="1"/>
              <a:t>tornem</a:t>
            </a:r>
            <a:r>
              <a:rPr lang="en-US" sz="2400" dirty="0"/>
              <a:t> as </a:t>
            </a:r>
            <a:r>
              <a:rPr lang="en-US" sz="2400" dirty="0" err="1"/>
              <a:t>localidades</a:t>
            </a:r>
            <a:r>
              <a:rPr lang="en-US" sz="2400" dirty="0"/>
              <a:t> </a:t>
            </a:r>
            <a:r>
              <a:rPr lang="en-US" sz="2400" dirty="0" err="1"/>
              <a:t>melhores</a:t>
            </a:r>
            <a:r>
              <a:rPr lang="en-US" sz="2400" dirty="0"/>
              <a:t>. A Spacehive </a:t>
            </a:r>
            <a:r>
              <a:rPr lang="en-US" sz="2400" dirty="0" err="1"/>
              <a:t>estabelece</a:t>
            </a:r>
            <a:r>
              <a:rPr lang="en-US" sz="2400" dirty="0"/>
              <a:t> a </a:t>
            </a:r>
            <a:r>
              <a:rPr lang="en-US" sz="2400" dirty="0" err="1"/>
              <a:t>ligação</a:t>
            </a:r>
            <a:r>
              <a:rPr lang="en-US" sz="2400" dirty="0"/>
              <a:t> entre </a:t>
            </a:r>
            <a:r>
              <a:rPr lang="en-US" sz="2400" dirty="0" err="1"/>
              <a:t>projetos</a:t>
            </a:r>
            <a:r>
              <a:rPr lang="en-US" sz="2400" dirty="0"/>
              <a:t> e </a:t>
            </a:r>
            <a:r>
              <a:rPr lang="en-US" sz="2400" dirty="0" err="1"/>
              <a:t>conselhos</a:t>
            </a:r>
            <a:r>
              <a:rPr lang="en-US" sz="2400" dirty="0"/>
              <a:t> </a:t>
            </a:r>
            <a:r>
              <a:rPr lang="en-US" sz="2400" dirty="0" err="1"/>
              <a:t>locais</a:t>
            </a:r>
            <a:r>
              <a:rPr lang="en-US" sz="2400" dirty="0"/>
              <a:t>, </a:t>
            </a:r>
            <a:r>
              <a:rPr lang="en-US" sz="2400" dirty="0" err="1"/>
              <a:t>empresas</a:t>
            </a:r>
            <a:r>
              <a:rPr lang="en-US" sz="2400" dirty="0"/>
              <a:t> e </a:t>
            </a:r>
            <a:r>
              <a:rPr lang="en-US" sz="2400" dirty="0" err="1"/>
              <a:t>criadores</a:t>
            </a:r>
            <a:r>
              <a:rPr lang="en-US" sz="2400" dirty="0"/>
              <a:t> de </a:t>
            </a:r>
            <a:r>
              <a:rPr lang="en-US" sz="2400" dirty="0" err="1"/>
              <a:t>subsídios</a:t>
            </a:r>
            <a:r>
              <a:rPr lang="en-US" sz="2400" dirty="0"/>
              <a:t> </a:t>
            </a:r>
            <a:r>
              <a:rPr lang="en-US" sz="2400" dirty="0" err="1"/>
              <a:t>dispostos</a:t>
            </a:r>
            <a:r>
              <a:rPr lang="en-US" sz="2400" dirty="0"/>
              <a:t> a </a:t>
            </a:r>
            <a:r>
              <a:rPr lang="en-US" sz="2400" dirty="0" err="1"/>
              <a:t>financiá</a:t>
            </a:r>
            <a:r>
              <a:rPr lang="en-US" sz="2400" dirty="0"/>
              <a:t>-los.  </a:t>
            </a:r>
          </a:p>
          <a:p>
            <a:r>
              <a:rPr lang="en-US" sz="2400" dirty="0" err="1"/>
              <a:t>Spachive</a:t>
            </a:r>
            <a:r>
              <a:rPr lang="en-US" sz="2400" dirty="0"/>
              <a:t> opera um </a:t>
            </a:r>
            <a:r>
              <a:rPr lang="en-US" sz="2400" dirty="0" err="1"/>
              <a:t>modelo</a:t>
            </a:r>
            <a:r>
              <a:rPr lang="en-US" sz="2400" dirty="0"/>
              <a:t> de "</a:t>
            </a:r>
            <a:r>
              <a:rPr lang="en-US" sz="2400" dirty="0" err="1"/>
              <a:t>tudo</a:t>
            </a:r>
            <a:r>
              <a:rPr lang="en-US" sz="2400" dirty="0"/>
              <a:t> </a:t>
            </a:r>
            <a:r>
              <a:rPr lang="en-US" sz="2400" dirty="0" err="1"/>
              <a:t>ou</a:t>
            </a:r>
            <a:r>
              <a:rPr lang="en-US" sz="2400" dirty="0"/>
              <a:t> nada", o que </a:t>
            </a:r>
            <a:r>
              <a:rPr lang="en-US" sz="2400" dirty="0" err="1"/>
              <a:t>significa</a:t>
            </a:r>
            <a:r>
              <a:rPr lang="en-US" sz="2400" dirty="0"/>
              <a:t> que se um </a:t>
            </a:r>
            <a:r>
              <a:rPr lang="en-US" sz="2400" dirty="0" err="1"/>
              <a:t>alvo</a:t>
            </a:r>
            <a:r>
              <a:rPr lang="en-US" sz="2400" dirty="0"/>
              <a:t> </a:t>
            </a:r>
            <a:r>
              <a:rPr lang="en-US" sz="2400" dirty="0" err="1"/>
              <a:t>financeiro</a:t>
            </a:r>
            <a:r>
              <a:rPr lang="en-US" sz="2400" dirty="0"/>
              <a:t> </a:t>
            </a:r>
            <a:r>
              <a:rPr lang="en-US" sz="2400" dirty="0" err="1"/>
              <a:t>não</a:t>
            </a:r>
            <a:r>
              <a:rPr lang="en-US" sz="2400" dirty="0"/>
              <a:t> for </a:t>
            </a:r>
            <a:r>
              <a:rPr lang="en-US" sz="2400" dirty="0" err="1"/>
              <a:t>atingido</a:t>
            </a:r>
            <a:r>
              <a:rPr lang="en-US" sz="2400" dirty="0"/>
              <a:t>, </a:t>
            </a:r>
            <a:r>
              <a:rPr lang="en-US" sz="2400" dirty="0" err="1"/>
              <a:t>nenhuma</a:t>
            </a:r>
            <a:r>
              <a:rPr lang="en-US" sz="2400" dirty="0"/>
              <a:t> das </a:t>
            </a:r>
            <a:r>
              <a:rPr lang="en-US" sz="2400" dirty="0" err="1"/>
              <a:t>promessas</a:t>
            </a:r>
            <a:r>
              <a:rPr lang="en-US" sz="2400" dirty="0"/>
              <a:t> da </a:t>
            </a:r>
            <a:r>
              <a:rPr lang="en-US" sz="2400" dirty="0" err="1"/>
              <a:t>audiência</a:t>
            </a:r>
            <a:r>
              <a:rPr lang="en-US" sz="2400" dirty="0"/>
              <a:t> </a:t>
            </a:r>
            <a:r>
              <a:rPr lang="en-US" sz="2400" dirty="0" err="1"/>
              <a:t>é</a:t>
            </a:r>
            <a:r>
              <a:rPr lang="en-US" sz="2400" dirty="0"/>
              <a:t> </a:t>
            </a:r>
            <a:r>
              <a:rPr lang="en-US" sz="2400" dirty="0" err="1"/>
              <a:t>recolhida</a:t>
            </a:r>
            <a:r>
              <a:rPr lang="en-US" sz="2400" dirty="0"/>
              <a:t>.</a:t>
            </a:r>
          </a:p>
          <a:p>
            <a:r>
              <a:rPr lang="en-US" sz="1400" dirty="0">
                <a:hlinkClick r:id="rId2"/>
              </a:rPr>
              <a:t>Visite: Spacehive - Crowdfunding For Local Projects</a:t>
            </a:r>
            <a:endParaRPr lang="en-IE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06F0C9-21ED-467D-9AD3-66892E50DBCB}"/>
              </a:ext>
            </a:extLst>
          </p:cNvPr>
          <p:cNvSpPr txBox="1"/>
          <p:nvPr/>
        </p:nvSpPr>
        <p:spPr>
          <a:xfrm flipH="1">
            <a:off x="140674" y="350102"/>
            <a:ext cx="7572377" cy="461665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Exemplos</a:t>
            </a:r>
            <a:r>
              <a:rPr lang="en-IE" sz="2400" dirty="0">
                <a:solidFill>
                  <a:schemeClr val="bg1"/>
                </a:solidFill>
              </a:rPr>
              <a:t> de Plataformas de Crowdfunding </a:t>
            </a:r>
            <a:r>
              <a:rPr lang="en-IE" sz="2400" dirty="0" err="1">
                <a:solidFill>
                  <a:schemeClr val="bg1"/>
                </a:solidFill>
              </a:rPr>
              <a:t>Comunitário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BF41BD-4719-408F-8EF2-A13CA0CBD5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0667" y="1223693"/>
            <a:ext cx="3389565" cy="403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19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mall house in the background&#10;&#10;Description automatically generated">
            <a:extLst>
              <a:ext uri="{FF2B5EF4-FFF2-40B4-BE49-F238E27FC236}">
                <a16:creationId xmlns:a16="http://schemas.microsoft.com/office/drawing/2014/main" id="{15448990-2A90-487D-A8E5-849072D89C2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6E6D3-A125-418E-8C7D-23A68F3A064F}"/>
              </a:ext>
            </a:extLst>
          </p:cNvPr>
          <p:cNvSpPr txBox="1"/>
          <p:nvPr/>
        </p:nvSpPr>
        <p:spPr>
          <a:xfrm>
            <a:off x="0" y="5671425"/>
            <a:ext cx="2291255" cy="1077218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E" sz="3200" dirty="0">
                <a:solidFill>
                  <a:schemeClr val="bg1"/>
                </a:solidFill>
              </a:rPr>
              <a:t>CASO DE ESTUDO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618219" cy="1291231"/>
          </a:xfrm>
          <a:solidFill>
            <a:srgbClr val="7F4182"/>
          </a:solidFill>
        </p:spPr>
        <p:txBody>
          <a:bodyPr>
            <a:normAutofit fontScale="92500"/>
          </a:bodyPr>
          <a:lstStyle/>
          <a:p>
            <a:r>
              <a:rPr lang="en-IE" dirty="0">
                <a:solidFill>
                  <a:schemeClr val="bg1"/>
                </a:solidFill>
              </a:rPr>
              <a:t>O Centro </a:t>
            </a:r>
            <a:r>
              <a:rPr lang="en-IE" dirty="0" err="1">
                <a:solidFill>
                  <a:schemeClr val="bg1"/>
                </a:solidFill>
              </a:rPr>
              <a:t>Comunitário</a:t>
            </a:r>
            <a:r>
              <a:rPr lang="en-IE" dirty="0">
                <a:solidFill>
                  <a:schemeClr val="bg1"/>
                </a:solidFill>
              </a:rPr>
              <a:t> de Glyncoch </a:t>
            </a:r>
            <a:r>
              <a:rPr lang="en-IE" dirty="0" err="1">
                <a:solidFill>
                  <a:schemeClr val="bg1"/>
                </a:solidFill>
              </a:rPr>
              <a:t>precisava</a:t>
            </a:r>
            <a:r>
              <a:rPr lang="en-IE" dirty="0">
                <a:solidFill>
                  <a:schemeClr val="bg1"/>
                </a:solidFill>
              </a:rPr>
              <a:t> de £30,000 mas </a:t>
            </a:r>
            <a:r>
              <a:rPr lang="en-IE" dirty="0" err="1">
                <a:solidFill>
                  <a:schemeClr val="bg1"/>
                </a:solidFill>
              </a:rPr>
              <a:t>angariou</a:t>
            </a:r>
            <a:r>
              <a:rPr lang="en-IE" dirty="0">
                <a:solidFill>
                  <a:schemeClr val="bg1"/>
                </a:solidFill>
              </a:rPr>
              <a:t> £792,021 </a:t>
            </a:r>
            <a:r>
              <a:rPr lang="en-IE" dirty="0" err="1">
                <a:solidFill>
                  <a:schemeClr val="bg1"/>
                </a:solidFill>
              </a:rPr>
              <a:t>na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Spacehive</a:t>
            </a:r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F3000FC6-99B9-4CE4-AD96-8EC69B7C3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69137" y="5659621"/>
            <a:ext cx="1218841" cy="121884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6025DF-8C38-40A1-BA02-E68D9A2163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570" y="1560857"/>
            <a:ext cx="8618219" cy="3975101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sz="2300" dirty="0" err="1"/>
              <a:t>cidade</a:t>
            </a:r>
            <a:r>
              <a:rPr lang="en-US" sz="2300" dirty="0"/>
              <a:t> de </a:t>
            </a:r>
            <a:r>
              <a:rPr lang="en-US" sz="2300" dirty="0" err="1"/>
              <a:t>Glyncoch</a:t>
            </a:r>
            <a:r>
              <a:rPr lang="en-US" sz="2300" dirty="0"/>
              <a:t>, País de Gales, </a:t>
            </a:r>
            <a:r>
              <a:rPr lang="en-US" sz="2300" dirty="0" err="1"/>
              <a:t>lutava</a:t>
            </a:r>
            <a:r>
              <a:rPr lang="en-US" sz="2300" dirty="0"/>
              <a:t> </a:t>
            </a:r>
            <a:r>
              <a:rPr lang="en-US" sz="2300" dirty="0" err="1"/>
              <a:t>há</a:t>
            </a:r>
            <a:r>
              <a:rPr lang="en-US" sz="2300" dirty="0"/>
              <a:t> </a:t>
            </a:r>
            <a:r>
              <a:rPr lang="en-US" sz="2300" dirty="0" err="1"/>
              <a:t>sete</a:t>
            </a:r>
            <a:r>
              <a:rPr lang="en-US" sz="2300" dirty="0"/>
              <a:t> </a:t>
            </a:r>
            <a:r>
              <a:rPr lang="en-US" sz="2300" dirty="0" err="1"/>
              <a:t>anos</a:t>
            </a:r>
            <a:r>
              <a:rPr lang="en-US" sz="2300" dirty="0"/>
              <a:t> para </a:t>
            </a:r>
            <a:r>
              <a:rPr lang="en-US" sz="2300" dirty="0" err="1"/>
              <a:t>construir</a:t>
            </a:r>
            <a:r>
              <a:rPr lang="en-US" sz="2300" dirty="0"/>
              <a:t> um </a:t>
            </a:r>
            <a:r>
              <a:rPr lang="en-US" sz="2300" dirty="0" err="1"/>
              <a:t>centro</a:t>
            </a:r>
            <a:r>
              <a:rPr lang="en-US" sz="2300" dirty="0"/>
              <a:t> </a:t>
            </a:r>
            <a:r>
              <a:rPr lang="en-US" sz="2300" dirty="0" err="1"/>
              <a:t>comunitário</a:t>
            </a:r>
            <a:r>
              <a:rPr lang="en-US" sz="2300" dirty="0"/>
              <a:t> </a:t>
            </a:r>
            <a:r>
              <a:rPr lang="en-US" sz="2300" dirty="0" err="1"/>
              <a:t>muito</a:t>
            </a:r>
            <a:r>
              <a:rPr lang="en-US" sz="2300" dirty="0"/>
              <a:t> </a:t>
            </a:r>
            <a:r>
              <a:rPr lang="en-US" sz="2300" dirty="0" err="1"/>
              <a:t>necessário</a:t>
            </a:r>
            <a:r>
              <a:rPr lang="en-US" sz="2300" dirty="0"/>
              <a:t>. </a:t>
            </a:r>
            <a:r>
              <a:rPr lang="en-US" sz="2300" dirty="0" err="1"/>
              <a:t>Tinham</a:t>
            </a:r>
            <a:r>
              <a:rPr lang="en-US" sz="2300" dirty="0"/>
              <a:t> </a:t>
            </a:r>
            <a:r>
              <a:rPr lang="en-US" sz="2300" dirty="0" err="1"/>
              <a:t>angariado</a:t>
            </a:r>
            <a:r>
              <a:rPr lang="en-US" sz="2300" dirty="0"/>
              <a:t> 95% do </a:t>
            </a:r>
            <a:r>
              <a:rPr lang="en-US" sz="2300" dirty="0" err="1"/>
              <a:t>seu</a:t>
            </a:r>
            <a:r>
              <a:rPr lang="en-US" sz="2300" dirty="0"/>
              <a:t> </a:t>
            </a:r>
            <a:r>
              <a:rPr lang="en-US" sz="2300" dirty="0" err="1"/>
              <a:t>objetivo</a:t>
            </a:r>
            <a:r>
              <a:rPr lang="en-US" sz="2300" dirty="0"/>
              <a:t> de </a:t>
            </a:r>
            <a:r>
              <a:rPr lang="en-US" sz="2300" dirty="0" err="1"/>
              <a:t>financiamento</a:t>
            </a:r>
            <a:r>
              <a:rPr lang="en-US" sz="2300" dirty="0"/>
              <a:t>, mas a 30 de </a:t>
            </a:r>
            <a:r>
              <a:rPr lang="en-US" sz="2300" dirty="0" err="1"/>
              <a:t>março</a:t>
            </a:r>
            <a:r>
              <a:rPr lang="en-US" sz="2300" dirty="0"/>
              <a:t> de 2012 as </a:t>
            </a:r>
            <a:r>
              <a:rPr lang="en-US" sz="2300" dirty="0" err="1"/>
              <a:t>suas</a:t>
            </a:r>
            <a:r>
              <a:rPr lang="en-US" sz="2300" dirty="0"/>
              <a:t> </a:t>
            </a:r>
            <a:r>
              <a:rPr lang="en-US" sz="2300" dirty="0" err="1"/>
              <a:t>subvenções</a:t>
            </a:r>
            <a:r>
              <a:rPr lang="en-US" sz="2300" dirty="0"/>
              <a:t> </a:t>
            </a:r>
            <a:r>
              <a:rPr lang="en-US" sz="2300" dirty="0" err="1"/>
              <a:t>tinham</a:t>
            </a:r>
            <a:r>
              <a:rPr lang="en-US" sz="2300" dirty="0"/>
              <a:t> </a:t>
            </a:r>
            <a:r>
              <a:rPr lang="en-US" sz="2300" dirty="0" err="1"/>
              <a:t>expirado</a:t>
            </a:r>
            <a:r>
              <a:rPr lang="en-US" sz="2300" dirty="0"/>
              <a:t>.</a:t>
            </a:r>
          </a:p>
          <a:p>
            <a:endParaRPr lang="en-US" sz="23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IE" dirty="0" err="1"/>
              <a:t>Saiba</a:t>
            </a:r>
            <a:r>
              <a:rPr lang="en-IE" dirty="0"/>
              <a:t> </a:t>
            </a:r>
            <a:r>
              <a:rPr lang="en-IE" dirty="0" err="1"/>
              <a:t>mais</a:t>
            </a:r>
            <a:r>
              <a:rPr lang="en-IE" dirty="0"/>
              <a:t> </a:t>
            </a:r>
            <a:r>
              <a:rPr lang="en-IE" dirty="0" err="1"/>
              <a:t>aqui</a:t>
            </a:r>
            <a:r>
              <a:rPr lang="en-IE" dirty="0"/>
              <a:t>: </a:t>
            </a:r>
            <a:r>
              <a:rPr lang="en-US" dirty="0">
                <a:hlinkClick r:id="rId3"/>
              </a:rPr>
              <a:t>Glyncoch Community Centre – About Spacehive</a:t>
            </a:r>
            <a:endParaRPr lang="en-IE" b="0" i="0" dirty="0">
              <a:effectLst/>
            </a:endParaRPr>
          </a:p>
          <a:p>
            <a:endParaRPr lang="en-I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A7223B-42F2-4F27-AD24-10A2E00FBEEE}"/>
              </a:ext>
            </a:extLst>
          </p:cNvPr>
          <p:cNvSpPr txBox="1"/>
          <p:nvPr/>
        </p:nvSpPr>
        <p:spPr>
          <a:xfrm flipH="1">
            <a:off x="-2" y="234434"/>
            <a:ext cx="2291254" cy="830997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Crowdfunding e </a:t>
            </a:r>
            <a:r>
              <a:rPr lang="en-IE" sz="2400" dirty="0" err="1">
                <a:solidFill>
                  <a:schemeClr val="bg1"/>
                </a:solidFill>
              </a:rPr>
              <a:t>Comunidades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072AA8-7719-4EDB-B6F8-646BF3FE21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3336" y="2923780"/>
            <a:ext cx="3338664" cy="23733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2594F8-9561-4E54-B7F4-23CD6BD61715}"/>
              </a:ext>
            </a:extLst>
          </p:cNvPr>
          <p:cNvSpPr txBox="1"/>
          <p:nvPr/>
        </p:nvSpPr>
        <p:spPr>
          <a:xfrm>
            <a:off x="3058823" y="2879691"/>
            <a:ext cx="5794513" cy="3277820"/>
          </a:xfrm>
          <a:prstGeom prst="rect">
            <a:avLst/>
          </a:prstGeom>
          <a:solidFill>
            <a:srgbClr val="A3CEC2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300" dirty="0" err="1">
                <a:solidFill>
                  <a:schemeClr val="bg1"/>
                </a:solidFill>
              </a:rPr>
              <a:t>Assim</a:t>
            </a:r>
            <a:r>
              <a:rPr lang="en-US" sz="2300" dirty="0">
                <a:solidFill>
                  <a:schemeClr val="bg1"/>
                </a:solidFill>
              </a:rPr>
              <a:t>, a </a:t>
            </a:r>
            <a:r>
              <a:rPr lang="en-US" sz="2300" dirty="0" err="1">
                <a:solidFill>
                  <a:schemeClr val="bg1"/>
                </a:solidFill>
              </a:rPr>
              <a:t>comunidade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recorreu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à</a:t>
            </a:r>
            <a:r>
              <a:rPr lang="en-US" sz="2300" dirty="0">
                <a:solidFill>
                  <a:schemeClr val="bg1"/>
                </a:solidFill>
              </a:rPr>
              <a:t> Spacehive num </a:t>
            </a:r>
            <a:r>
              <a:rPr lang="en-US" sz="2300" dirty="0" err="1">
                <a:solidFill>
                  <a:schemeClr val="bg1"/>
                </a:solidFill>
              </a:rPr>
              <a:t>esforço</a:t>
            </a:r>
            <a:r>
              <a:rPr lang="en-US" sz="2300" dirty="0">
                <a:solidFill>
                  <a:schemeClr val="bg1"/>
                </a:solidFill>
              </a:rPr>
              <a:t> para </a:t>
            </a:r>
            <a:r>
              <a:rPr lang="en-US" sz="2300" dirty="0" err="1">
                <a:solidFill>
                  <a:schemeClr val="bg1"/>
                </a:solidFill>
              </a:rPr>
              <a:t>financiar</a:t>
            </a:r>
            <a:r>
              <a:rPr lang="en-US" sz="2300" dirty="0">
                <a:solidFill>
                  <a:schemeClr val="bg1"/>
                </a:solidFill>
              </a:rPr>
              <a:t> as </a:t>
            </a:r>
            <a:r>
              <a:rPr lang="en-US" sz="2300" dirty="0" err="1">
                <a:solidFill>
                  <a:schemeClr val="bg1"/>
                </a:solidFill>
              </a:rPr>
              <a:t>restantes</a:t>
            </a:r>
            <a:r>
              <a:rPr lang="en-US" sz="2300" dirty="0">
                <a:solidFill>
                  <a:schemeClr val="bg1"/>
                </a:solidFill>
              </a:rPr>
              <a:t> 30.000 libras. 5 </a:t>
            </a:r>
            <a:r>
              <a:rPr lang="en-US" sz="2300" dirty="0" err="1">
                <a:solidFill>
                  <a:schemeClr val="bg1"/>
                </a:solidFill>
              </a:rPr>
              <a:t>semanas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após</a:t>
            </a:r>
            <a:r>
              <a:rPr lang="en-US" sz="2300" dirty="0">
                <a:solidFill>
                  <a:schemeClr val="bg1"/>
                </a:solidFill>
              </a:rPr>
              <a:t> o </a:t>
            </a:r>
            <a:r>
              <a:rPr lang="en-US" sz="2300" dirty="0" err="1">
                <a:solidFill>
                  <a:schemeClr val="bg1"/>
                </a:solidFill>
              </a:rPr>
              <a:t>lançamento</a:t>
            </a:r>
            <a:r>
              <a:rPr lang="en-US" sz="2300" dirty="0">
                <a:solidFill>
                  <a:schemeClr val="bg1"/>
                </a:solidFill>
              </a:rPr>
              <a:t> da </a:t>
            </a:r>
            <a:r>
              <a:rPr lang="en-US" sz="2300" dirty="0" err="1">
                <a:solidFill>
                  <a:schemeClr val="bg1"/>
                </a:solidFill>
              </a:rPr>
              <a:t>sua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campanha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na</a:t>
            </a:r>
            <a:r>
              <a:rPr lang="en-US" sz="2300" dirty="0">
                <a:solidFill>
                  <a:schemeClr val="bg1"/>
                </a:solidFill>
              </a:rPr>
              <a:t> Spacehive, o </a:t>
            </a:r>
            <a:r>
              <a:rPr lang="en-US" sz="2300" dirty="0" err="1">
                <a:solidFill>
                  <a:schemeClr val="bg1"/>
                </a:solidFill>
              </a:rPr>
              <a:t>centro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comunitário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recebeu</a:t>
            </a:r>
            <a:r>
              <a:rPr lang="en-US" sz="2300" dirty="0">
                <a:solidFill>
                  <a:schemeClr val="bg1"/>
                </a:solidFill>
              </a:rPr>
              <a:t> o </a:t>
            </a:r>
            <a:r>
              <a:rPr lang="en-US" sz="2300" dirty="0" err="1">
                <a:solidFill>
                  <a:schemeClr val="bg1"/>
                </a:solidFill>
              </a:rPr>
              <a:t>apoio</a:t>
            </a:r>
            <a:r>
              <a:rPr lang="en-US" sz="2300" dirty="0">
                <a:solidFill>
                  <a:schemeClr val="bg1"/>
                </a:solidFill>
              </a:rPr>
              <a:t> de 107 </a:t>
            </a:r>
            <a:r>
              <a:rPr lang="en-US" sz="2300" dirty="0" err="1">
                <a:solidFill>
                  <a:schemeClr val="bg1"/>
                </a:solidFill>
              </a:rPr>
              <a:t>pessoas</a:t>
            </a:r>
            <a:r>
              <a:rPr lang="en-US" sz="2300" dirty="0">
                <a:solidFill>
                  <a:schemeClr val="bg1"/>
                </a:solidFill>
              </a:rPr>
              <a:t> e </a:t>
            </a:r>
            <a:r>
              <a:rPr lang="en-US" sz="2300" dirty="0" err="1">
                <a:solidFill>
                  <a:schemeClr val="bg1"/>
                </a:solidFill>
              </a:rPr>
              <a:t>empresas</a:t>
            </a:r>
            <a:r>
              <a:rPr lang="en-US" sz="2300" dirty="0">
                <a:solidFill>
                  <a:schemeClr val="bg1"/>
                </a:solidFill>
              </a:rPr>
              <a:t>, </a:t>
            </a:r>
            <a:r>
              <a:rPr lang="en-US" sz="2300" dirty="0" err="1">
                <a:solidFill>
                  <a:schemeClr val="bg1"/>
                </a:solidFill>
              </a:rPr>
              <a:t>incluindo</a:t>
            </a:r>
            <a:r>
              <a:rPr lang="en-US" sz="2300" dirty="0">
                <a:solidFill>
                  <a:schemeClr val="bg1"/>
                </a:solidFill>
              </a:rPr>
              <a:t> o actor </a:t>
            </a:r>
            <a:r>
              <a:rPr lang="en-US" sz="2300" dirty="0" err="1">
                <a:solidFill>
                  <a:schemeClr val="bg1"/>
                </a:solidFill>
              </a:rPr>
              <a:t>famoso</a:t>
            </a:r>
            <a:r>
              <a:rPr lang="en-US" sz="2300" dirty="0">
                <a:solidFill>
                  <a:schemeClr val="bg1"/>
                </a:solidFill>
              </a:rPr>
              <a:t> Stephen Fry, o </a:t>
            </a:r>
            <a:r>
              <a:rPr lang="en-US" sz="2300" dirty="0" err="1">
                <a:solidFill>
                  <a:schemeClr val="bg1"/>
                </a:solidFill>
              </a:rPr>
              <a:t>presidente</a:t>
            </a:r>
            <a:r>
              <a:rPr lang="en-US" sz="2300" dirty="0">
                <a:solidFill>
                  <a:schemeClr val="bg1"/>
                </a:solidFill>
              </a:rPr>
              <a:t> da </a:t>
            </a:r>
            <a:r>
              <a:rPr lang="en-US" sz="2300" dirty="0" err="1">
                <a:solidFill>
                  <a:schemeClr val="bg1"/>
                </a:solidFill>
              </a:rPr>
              <a:t>câmara</a:t>
            </a:r>
            <a:r>
              <a:rPr lang="en-US" sz="2300" dirty="0">
                <a:solidFill>
                  <a:schemeClr val="bg1"/>
                </a:solidFill>
              </a:rPr>
              <a:t> local e o Tesco Charity Trust, </a:t>
            </a:r>
            <a:r>
              <a:rPr lang="en-US" sz="2300" dirty="0" err="1">
                <a:solidFill>
                  <a:schemeClr val="bg1"/>
                </a:solidFill>
              </a:rPr>
              <a:t>elevando</a:t>
            </a:r>
            <a:r>
              <a:rPr lang="en-US" sz="2300" dirty="0">
                <a:solidFill>
                  <a:schemeClr val="bg1"/>
                </a:solidFill>
              </a:rPr>
              <a:t> o total das </a:t>
            </a:r>
            <a:r>
              <a:rPr lang="en-US" sz="2300" dirty="0" err="1">
                <a:solidFill>
                  <a:schemeClr val="bg1"/>
                </a:solidFill>
              </a:rPr>
              <a:t>suas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promessas</a:t>
            </a:r>
            <a:r>
              <a:rPr lang="en-US" sz="2300" dirty="0">
                <a:solidFill>
                  <a:schemeClr val="bg1"/>
                </a:solidFill>
              </a:rPr>
              <a:t> para £792,021!</a:t>
            </a:r>
            <a:endParaRPr lang="en-US" sz="2300" b="0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014968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C2F02CD-C23F-4A9B-8298-A92587B2E06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30125" r="30125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FA314-6F16-41B6-84D8-B47202D245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4148" y="1079254"/>
            <a:ext cx="6361734" cy="697353"/>
          </a:xfrm>
          <a:solidFill>
            <a:srgbClr val="68BBAF"/>
          </a:solidFill>
        </p:spPr>
        <p:txBody>
          <a:bodyPr/>
          <a:lstStyle/>
          <a:p>
            <a:r>
              <a:rPr lang="en-IE" dirty="0">
                <a:solidFill>
                  <a:schemeClr val="bg1"/>
                </a:solidFill>
              </a:rPr>
              <a:t>Crowdfunder UK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1411D-BAFB-4385-ACDA-6DD6F4010C3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7473" y="1992037"/>
            <a:ext cx="7214902" cy="3642009"/>
          </a:xfrm>
        </p:spPr>
        <p:txBody>
          <a:bodyPr/>
          <a:lstStyle/>
          <a:p>
            <a:r>
              <a:rPr lang="en-US" sz="2400" dirty="0"/>
              <a:t>Crowdfunder </a:t>
            </a:r>
            <a:r>
              <a:rPr lang="en-US" sz="2400" dirty="0" err="1"/>
              <a:t>é</a:t>
            </a:r>
            <a:r>
              <a:rPr lang="en-US" sz="2400" dirty="0"/>
              <a:t> a </a:t>
            </a:r>
            <a:r>
              <a:rPr lang="en-US" sz="2400" dirty="0" err="1"/>
              <a:t>plataforma</a:t>
            </a:r>
            <a:r>
              <a:rPr lang="en-US" sz="2400" dirty="0"/>
              <a:t> </a:t>
            </a:r>
            <a:r>
              <a:rPr lang="en-US" sz="2400" dirty="0" err="1"/>
              <a:t>britânica</a:t>
            </a:r>
            <a:r>
              <a:rPr lang="en-US" sz="2400" dirty="0"/>
              <a:t> nº 1 de crowdfunding que </a:t>
            </a:r>
            <a:r>
              <a:rPr lang="en-US" sz="2400" dirty="0" err="1"/>
              <a:t>reúne</a:t>
            </a:r>
            <a:r>
              <a:rPr lang="en-US" sz="2400" dirty="0"/>
              <a:t> </a:t>
            </a:r>
            <a:r>
              <a:rPr lang="en-US" sz="2400" dirty="0" err="1"/>
              <a:t>projetos</a:t>
            </a:r>
            <a:r>
              <a:rPr lang="en-US" sz="2400" dirty="0"/>
              <a:t> </a:t>
            </a:r>
            <a:r>
              <a:rPr lang="en-US" sz="2400" dirty="0" err="1"/>
              <a:t>pessoais</a:t>
            </a:r>
            <a:r>
              <a:rPr lang="en-US" sz="2400" dirty="0"/>
              <a:t>, </a:t>
            </a:r>
            <a:r>
              <a:rPr lang="en-US" sz="2400" dirty="0" err="1"/>
              <a:t>comunitários</a:t>
            </a:r>
            <a:r>
              <a:rPr lang="en-US" sz="2400" dirty="0"/>
              <a:t>, </a:t>
            </a:r>
            <a:r>
              <a:rPr lang="en-US" sz="2400" dirty="0" err="1"/>
              <a:t>empresariais</a:t>
            </a:r>
            <a:r>
              <a:rPr lang="en-US" sz="2400" dirty="0"/>
              <a:t> e </a:t>
            </a:r>
            <a:r>
              <a:rPr lang="en-US" sz="2400" dirty="0" err="1"/>
              <a:t>comerciais</a:t>
            </a:r>
            <a:r>
              <a:rPr lang="en-US" sz="2400" dirty="0"/>
              <a:t> num </a:t>
            </a:r>
            <a:r>
              <a:rPr lang="en-US" sz="2400" dirty="0" err="1"/>
              <a:t>único</a:t>
            </a:r>
            <a:r>
              <a:rPr lang="en-US" sz="2400" dirty="0"/>
              <a:t> local. </a:t>
            </a:r>
          </a:p>
          <a:p>
            <a:r>
              <a:rPr lang="en-US" sz="2400" dirty="0" err="1"/>
              <a:t>É</a:t>
            </a:r>
            <a:r>
              <a:rPr lang="en-US" sz="2400" dirty="0"/>
              <a:t> </a:t>
            </a:r>
            <a:r>
              <a:rPr lang="en-US" sz="2400" dirty="0" err="1"/>
              <a:t>possível</a:t>
            </a:r>
            <a:r>
              <a:rPr lang="en-US" sz="2400" dirty="0"/>
              <a:t> </a:t>
            </a:r>
            <a:r>
              <a:rPr lang="en-US" sz="2400" dirty="0" err="1"/>
              <a:t>aceder</a:t>
            </a:r>
            <a:r>
              <a:rPr lang="en-US" sz="2400" dirty="0"/>
              <a:t> a </a:t>
            </a:r>
            <a:r>
              <a:rPr lang="en-US" sz="2400" dirty="0" err="1"/>
              <a:t>financiamento</a:t>
            </a:r>
            <a:r>
              <a:rPr lang="en-US" sz="2400" dirty="0"/>
              <a:t> extra a </a:t>
            </a:r>
            <a:r>
              <a:rPr lang="en-US" sz="2400" dirty="0" err="1"/>
              <a:t>partir</a:t>
            </a:r>
            <a:r>
              <a:rPr lang="en-US" sz="2400" dirty="0"/>
              <a:t> dos </a:t>
            </a:r>
            <a:r>
              <a:rPr lang="en-US" sz="2400" dirty="0" err="1"/>
              <a:t>seus</a:t>
            </a:r>
            <a:r>
              <a:rPr lang="en-US" sz="2400" dirty="0"/>
              <a:t> </a:t>
            </a:r>
            <a:r>
              <a:rPr lang="en-US" sz="2400" dirty="0" err="1"/>
              <a:t>parceiros</a:t>
            </a:r>
            <a:r>
              <a:rPr lang="en-US" sz="2400" dirty="0"/>
              <a:t> </a:t>
            </a:r>
            <a:r>
              <a:rPr lang="en-US" sz="2400" dirty="0" err="1"/>
              <a:t>criativos</a:t>
            </a:r>
            <a:r>
              <a:rPr lang="en-US" sz="2400" dirty="0"/>
              <a:t> e </a:t>
            </a:r>
            <a:r>
              <a:rPr lang="en-US" sz="2400" dirty="0" err="1"/>
              <a:t>culturais</a:t>
            </a:r>
            <a:r>
              <a:rPr lang="en-US" sz="2400" dirty="0"/>
              <a:t>, </a:t>
            </a:r>
            <a:r>
              <a:rPr lang="en-US" sz="2400" dirty="0" err="1"/>
              <a:t>empresariais</a:t>
            </a:r>
            <a:r>
              <a:rPr lang="en-US" sz="2400" dirty="0"/>
              <a:t> </a:t>
            </a:r>
            <a:r>
              <a:rPr lang="en-US" sz="2400" dirty="0" err="1"/>
              <a:t>comunitários</a:t>
            </a:r>
            <a:r>
              <a:rPr lang="en-US" sz="2400" dirty="0"/>
              <a:t> e </a:t>
            </a:r>
            <a:r>
              <a:rPr lang="en-US" sz="2400" dirty="0" err="1"/>
              <a:t>sociais</a:t>
            </a:r>
            <a:r>
              <a:rPr lang="en-US" sz="2400" dirty="0"/>
              <a:t>, de </a:t>
            </a:r>
            <a:r>
              <a:rPr lang="en-US" sz="2400" dirty="0" err="1"/>
              <a:t>inovação</a:t>
            </a:r>
            <a:r>
              <a:rPr lang="en-US" sz="2400" dirty="0"/>
              <a:t>, </a:t>
            </a:r>
            <a:r>
              <a:rPr lang="en-US" sz="2400" dirty="0" err="1"/>
              <a:t>empresariais</a:t>
            </a:r>
            <a:r>
              <a:rPr lang="en-US" sz="2400" dirty="0"/>
              <a:t> e de </a:t>
            </a:r>
            <a:r>
              <a:rPr lang="en-US" sz="2400" dirty="0" err="1"/>
              <a:t>autoridades</a:t>
            </a:r>
            <a:r>
              <a:rPr lang="en-US" sz="2400" dirty="0"/>
              <a:t> </a:t>
            </a:r>
            <a:r>
              <a:rPr lang="en-US" sz="2400" dirty="0" err="1"/>
              <a:t>locais</a:t>
            </a:r>
            <a:r>
              <a:rPr lang="en-US" sz="2400" dirty="0"/>
              <a:t>. O Crowdfunder </a:t>
            </a:r>
            <a:r>
              <a:rPr lang="en-US" sz="2400" dirty="0" err="1"/>
              <a:t>oferece</a:t>
            </a:r>
            <a:r>
              <a:rPr lang="en-US" sz="2400" dirty="0"/>
              <a:t> </a:t>
            </a:r>
            <a:r>
              <a:rPr lang="en-US" sz="2400" dirty="0" err="1"/>
              <a:t>duas</a:t>
            </a:r>
            <a:r>
              <a:rPr lang="en-US" sz="2400" dirty="0"/>
              <a:t> </a:t>
            </a:r>
            <a:r>
              <a:rPr lang="en-US" sz="2400" dirty="0" err="1"/>
              <a:t>opções</a:t>
            </a:r>
            <a:r>
              <a:rPr lang="en-US" sz="2400" dirty="0"/>
              <a:t>; </a:t>
            </a:r>
            <a:r>
              <a:rPr lang="en-US" sz="2400" dirty="0" err="1"/>
              <a:t>tudo</a:t>
            </a:r>
            <a:r>
              <a:rPr lang="en-US" sz="2400" dirty="0"/>
              <a:t> </a:t>
            </a:r>
            <a:r>
              <a:rPr lang="en-US" sz="2400" dirty="0" err="1"/>
              <a:t>ou</a:t>
            </a:r>
            <a:r>
              <a:rPr lang="en-US" sz="2400" dirty="0"/>
              <a:t> nada 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manter</a:t>
            </a:r>
            <a:r>
              <a:rPr lang="en-US" sz="2400" dirty="0"/>
              <a:t> o que </a:t>
            </a:r>
            <a:r>
              <a:rPr lang="en-US" sz="2400" dirty="0" err="1"/>
              <a:t>angariou</a:t>
            </a:r>
            <a:r>
              <a:rPr lang="en-US" sz="2400" dirty="0"/>
              <a:t>. </a:t>
            </a:r>
          </a:p>
          <a:p>
            <a:r>
              <a:rPr lang="en-US" sz="1400" dirty="0">
                <a:hlinkClick r:id="rId3"/>
              </a:rPr>
              <a:t>Crowdfunder UK - Where Ideas Happen | Crowdfunder UK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06F0C9-21ED-467D-9AD3-66892E50DBCB}"/>
              </a:ext>
            </a:extLst>
          </p:cNvPr>
          <p:cNvSpPr txBox="1"/>
          <p:nvPr/>
        </p:nvSpPr>
        <p:spPr>
          <a:xfrm flipH="1">
            <a:off x="0" y="234434"/>
            <a:ext cx="4488181" cy="369332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Plataformas de Crowdfunding </a:t>
            </a:r>
            <a:r>
              <a:rPr lang="en-IE" dirty="0" err="1">
                <a:solidFill>
                  <a:schemeClr val="bg1"/>
                </a:solidFill>
              </a:rPr>
              <a:t>Comunitário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445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close up of a flower&#10;&#10;Description automatically generated">
            <a:extLst>
              <a:ext uri="{FF2B5EF4-FFF2-40B4-BE49-F238E27FC236}">
                <a16:creationId xmlns:a16="http://schemas.microsoft.com/office/drawing/2014/main" id="{3B6E0814-84AB-4976-9C7F-99EF4BFBFCC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6E6D3-A125-418E-8C7D-23A68F3A064F}"/>
              </a:ext>
            </a:extLst>
          </p:cNvPr>
          <p:cNvSpPr txBox="1"/>
          <p:nvPr/>
        </p:nvSpPr>
        <p:spPr>
          <a:xfrm>
            <a:off x="0" y="5671425"/>
            <a:ext cx="2291255" cy="1200329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E" sz="3600" dirty="0">
                <a:solidFill>
                  <a:schemeClr val="bg1"/>
                </a:solidFill>
              </a:rPr>
              <a:t>CASO DE ESTUDO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618219" cy="1291231"/>
          </a:xfrm>
          <a:solidFill>
            <a:srgbClr val="7F4182"/>
          </a:solidFill>
        </p:spPr>
        <p:txBody>
          <a:bodyPr>
            <a:normAutofit fontScale="92500" lnSpcReduction="20000"/>
          </a:bodyPr>
          <a:lstStyle/>
          <a:p>
            <a:r>
              <a:rPr lang="en-IE" dirty="0">
                <a:solidFill>
                  <a:schemeClr val="bg1"/>
                </a:solidFill>
              </a:rPr>
              <a:t>Uma </a:t>
            </a:r>
            <a:r>
              <a:rPr lang="en-IE" dirty="0" err="1">
                <a:solidFill>
                  <a:schemeClr val="bg1"/>
                </a:solidFill>
              </a:rPr>
              <a:t>Campanha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Financiamento</a:t>
            </a:r>
            <a:r>
              <a:rPr lang="en-IE" dirty="0">
                <a:solidFill>
                  <a:schemeClr val="bg1"/>
                </a:solidFill>
              </a:rPr>
              <a:t> de Crowdfunding para </a:t>
            </a:r>
            <a:r>
              <a:rPr lang="en-IE" dirty="0" err="1">
                <a:solidFill>
                  <a:schemeClr val="bg1"/>
                </a:solidFill>
              </a:rPr>
              <a:t>Loteamentos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Comunitários</a:t>
            </a:r>
            <a:r>
              <a:rPr lang="en-IE" dirty="0">
                <a:solidFill>
                  <a:schemeClr val="bg1"/>
                </a:solidFill>
              </a:rPr>
              <a:t> e Pomares para </a:t>
            </a:r>
            <a:r>
              <a:rPr lang="en-IE" dirty="0" err="1">
                <a:solidFill>
                  <a:schemeClr val="bg1"/>
                </a:solidFill>
              </a:rPr>
              <a:t>Polperro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Cornualha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Reino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Unido</a:t>
            </a:r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F3000FC6-99B9-4CE4-AD96-8EC69B7C3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74645" y="5639159"/>
            <a:ext cx="1218841" cy="121884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6025DF-8C38-40A1-BA02-E68D9A2163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40986" y="1485429"/>
            <a:ext cx="6042769" cy="3975101"/>
          </a:xfrm>
        </p:spPr>
        <p:txBody>
          <a:bodyPr/>
          <a:lstStyle/>
          <a:p>
            <a:r>
              <a:rPr lang="en-US" sz="2200" i="1" dirty="0">
                <a:solidFill>
                  <a:srgbClr val="7F4182"/>
                </a:solidFill>
              </a:rPr>
              <a:t>A </a:t>
            </a:r>
            <a:r>
              <a:rPr lang="en-US" sz="2200" i="1" dirty="0" err="1">
                <a:solidFill>
                  <a:srgbClr val="7F4182"/>
                </a:solidFill>
              </a:rPr>
              <a:t>visão</a:t>
            </a:r>
            <a:r>
              <a:rPr lang="en-US" sz="2200" i="1" dirty="0">
                <a:solidFill>
                  <a:srgbClr val="7F4182"/>
                </a:solidFill>
              </a:rPr>
              <a:t>:</a:t>
            </a:r>
          </a:p>
          <a:p>
            <a:r>
              <a:rPr lang="en-US" sz="2200" i="1" dirty="0" err="1">
                <a:solidFill>
                  <a:srgbClr val="7F4182"/>
                </a:solidFill>
              </a:rPr>
              <a:t>Dispomos</a:t>
            </a:r>
            <a:r>
              <a:rPr lang="en-US" sz="2200" i="1" dirty="0">
                <a:solidFill>
                  <a:srgbClr val="7F4182"/>
                </a:solidFill>
              </a:rPr>
              <a:t> de um </a:t>
            </a:r>
            <a:r>
              <a:rPr lang="en-US" sz="2200" i="1" dirty="0" err="1">
                <a:solidFill>
                  <a:srgbClr val="7F4182"/>
                </a:solidFill>
              </a:rPr>
              <a:t>arrendamento</a:t>
            </a:r>
            <a:r>
              <a:rPr lang="en-US" sz="2200" i="1" dirty="0">
                <a:solidFill>
                  <a:srgbClr val="7F4182"/>
                </a:solidFill>
              </a:rPr>
              <a:t> de 50 </a:t>
            </a:r>
            <a:r>
              <a:rPr lang="en-US" sz="2200" i="1" dirty="0" err="1">
                <a:solidFill>
                  <a:srgbClr val="7F4182"/>
                </a:solidFill>
              </a:rPr>
              <a:t>anos</a:t>
            </a:r>
            <a:r>
              <a:rPr lang="en-US" sz="2200" i="1" dirty="0">
                <a:solidFill>
                  <a:srgbClr val="7F4182"/>
                </a:solidFill>
              </a:rPr>
              <a:t> de um </a:t>
            </a:r>
            <a:r>
              <a:rPr lang="en-US" sz="2200" i="1" dirty="0" err="1">
                <a:solidFill>
                  <a:srgbClr val="7F4182"/>
                </a:solidFill>
              </a:rPr>
              <a:t>terreno</a:t>
            </a:r>
            <a:r>
              <a:rPr lang="en-US" sz="2200" i="1" dirty="0">
                <a:solidFill>
                  <a:srgbClr val="7F4182"/>
                </a:solidFill>
              </a:rPr>
              <a:t> de 5,5 acres a que </a:t>
            </a:r>
            <a:r>
              <a:rPr lang="en-US" sz="2200" i="1" dirty="0" err="1">
                <a:solidFill>
                  <a:srgbClr val="7F4182"/>
                </a:solidFill>
              </a:rPr>
              <a:t>chamamos</a:t>
            </a:r>
            <a:r>
              <a:rPr lang="en-US" sz="2200" i="1" dirty="0">
                <a:solidFill>
                  <a:srgbClr val="7F4182"/>
                </a:solidFill>
              </a:rPr>
              <a:t> "</a:t>
            </a:r>
            <a:r>
              <a:rPr lang="en-US" sz="2200" i="1" dirty="0" err="1">
                <a:solidFill>
                  <a:srgbClr val="7F4182"/>
                </a:solidFill>
              </a:rPr>
              <a:t>Kellow</a:t>
            </a:r>
            <a:r>
              <a:rPr lang="en-US" sz="2200" i="1" dirty="0">
                <a:solidFill>
                  <a:srgbClr val="7F4182"/>
                </a:solidFill>
              </a:rPr>
              <a:t> Farm Allotments". A terra </a:t>
            </a:r>
            <a:r>
              <a:rPr lang="en-US" sz="2200" i="1" dirty="0" err="1">
                <a:solidFill>
                  <a:srgbClr val="7F4182"/>
                </a:solidFill>
              </a:rPr>
              <a:t>é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selvagem</a:t>
            </a:r>
            <a:r>
              <a:rPr lang="en-US" sz="2200" i="1" dirty="0">
                <a:solidFill>
                  <a:srgbClr val="7F4182"/>
                </a:solidFill>
              </a:rPr>
              <a:t> e </a:t>
            </a:r>
            <a:r>
              <a:rPr lang="en-US" sz="2200" i="1" dirty="0" err="1">
                <a:solidFill>
                  <a:srgbClr val="7F4182"/>
                </a:solidFill>
              </a:rPr>
              <a:t>sobre-criada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numa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encosta</a:t>
            </a:r>
            <a:r>
              <a:rPr lang="en-US" sz="2200" i="1" dirty="0">
                <a:solidFill>
                  <a:srgbClr val="7F4182"/>
                </a:solidFill>
              </a:rPr>
              <a:t> de </a:t>
            </a:r>
            <a:r>
              <a:rPr lang="en-US" sz="2200" i="1" dirty="0" err="1">
                <a:solidFill>
                  <a:srgbClr val="7F4182"/>
                </a:solidFill>
              </a:rPr>
              <a:t>colinas</a:t>
            </a:r>
            <a:r>
              <a:rPr lang="en-US" sz="2200" i="1" dirty="0">
                <a:solidFill>
                  <a:srgbClr val="7F4182"/>
                </a:solidFill>
              </a:rPr>
              <a:t>. O </a:t>
            </a:r>
            <a:r>
              <a:rPr lang="en-US" sz="2200" i="1" dirty="0" err="1">
                <a:solidFill>
                  <a:srgbClr val="7F4182"/>
                </a:solidFill>
              </a:rPr>
              <a:t>nosso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objetivo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consiste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em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limpar</a:t>
            </a:r>
            <a:r>
              <a:rPr lang="en-US" sz="2200" i="1" dirty="0">
                <a:solidFill>
                  <a:srgbClr val="7F4182"/>
                </a:solidFill>
              </a:rPr>
              <a:t> o </a:t>
            </a:r>
            <a:r>
              <a:rPr lang="en-US" sz="2200" i="1" dirty="0" err="1">
                <a:solidFill>
                  <a:srgbClr val="7F4182"/>
                </a:solidFill>
              </a:rPr>
              <a:t>terreno</a:t>
            </a:r>
            <a:r>
              <a:rPr lang="en-US" sz="2200" i="1" dirty="0">
                <a:solidFill>
                  <a:srgbClr val="7F4182"/>
                </a:solidFill>
              </a:rPr>
              <a:t>, </a:t>
            </a:r>
            <a:r>
              <a:rPr lang="en-US" sz="2200" i="1" dirty="0" err="1">
                <a:solidFill>
                  <a:srgbClr val="7F4182"/>
                </a:solidFill>
              </a:rPr>
              <a:t>criar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terraços</a:t>
            </a:r>
            <a:r>
              <a:rPr lang="en-US" sz="2200" i="1" dirty="0">
                <a:solidFill>
                  <a:srgbClr val="7F4182"/>
                </a:solidFill>
              </a:rPr>
              <a:t> e </a:t>
            </a:r>
            <a:r>
              <a:rPr lang="en-US" sz="2200" i="1" dirty="0" err="1">
                <a:solidFill>
                  <a:srgbClr val="7F4182"/>
                </a:solidFill>
              </a:rPr>
              <a:t>disponibilizar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lotes</a:t>
            </a:r>
            <a:r>
              <a:rPr lang="en-US" sz="2200" i="1" dirty="0">
                <a:solidFill>
                  <a:srgbClr val="7F4182"/>
                </a:solidFill>
              </a:rPr>
              <a:t> para </a:t>
            </a:r>
            <a:r>
              <a:rPr lang="en-US" sz="2200" i="1" dirty="0" err="1">
                <a:solidFill>
                  <a:srgbClr val="7F4182"/>
                </a:solidFill>
              </a:rPr>
              <a:t>membros</a:t>
            </a:r>
            <a:r>
              <a:rPr lang="en-US" sz="2200" i="1" dirty="0">
                <a:solidFill>
                  <a:srgbClr val="7F4182"/>
                </a:solidFill>
              </a:rPr>
              <a:t> e </a:t>
            </a:r>
            <a:r>
              <a:rPr lang="en-US" sz="2200" i="1" dirty="0" err="1">
                <a:solidFill>
                  <a:srgbClr val="7F4182"/>
                </a:solidFill>
              </a:rPr>
              <a:t>famílias</a:t>
            </a:r>
            <a:r>
              <a:rPr lang="en-US" sz="2200" i="1" dirty="0">
                <a:solidFill>
                  <a:srgbClr val="7F4182"/>
                </a:solidFill>
              </a:rPr>
              <a:t> da </a:t>
            </a:r>
            <a:r>
              <a:rPr lang="en-US" sz="2200" i="1" dirty="0" err="1">
                <a:solidFill>
                  <a:srgbClr val="7F4182"/>
                </a:solidFill>
              </a:rPr>
              <a:t>nossa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comunidade</a:t>
            </a:r>
            <a:r>
              <a:rPr lang="en-US" sz="2200" i="1" dirty="0">
                <a:solidFill>
                  <a:srgbClr val="7F4182"/>
                </a:solidFill>
              </a:rPr>
              <a:t>, </a:t>
            </a:r>
            <a:r>
              <a:rPr lang="en-US" sz="2200" i="1" dirty="0" err="1">
                <a:solidFill>
                  <a:srgbClr val="7F4182"/>
                </a:solidFill>
              </a:rPr>
              <a:t>bem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como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recuperar</a:t>
            </a:r>
            <a:r>
              <a:rPr lang="en-US" sz="2200" i="1" dirty="0">
                <a:solidFill>
                  <a:srgbClr val="7F4182"/>
                </a:solidFill>
              </a:rPr>
              <a:t> e cultivar o </a:t>
            </a:r>
            <a:r>
              <a:rPr lang="en-US" sz="2200" i="1" dirty="0" err="1">
                <a:solidFill>
                  <a:srgbClr val="7F4182"/>
                </a:solidFill>
              </a:rPr>
              <a:t>velho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pomar</a:t>
            </a:r>
            <a:r>
              <a:rPr lang="en-US" sz="2200" i="1" dirty="0">
                <a:solidFill>
                  <a:srgbClr val="7F4182"/>
                </a:solidFill>
              </a:rPr>
              <a:t> no </a:t>
            </a:r>
            <a:r>
              <a:rPr lang="en-US" sz="2200" i="1" dirty="0" err="1">
                <a:solidFill>
                  <a:srgbClr val="7F4182"/>
                </a:solidFill>
              </a:rPr>
              <a:t>extremo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remoto</a:t>
            </a:r>
            <a:r>
              <a:rPr lang="en-US" sz="2200" i="1" dirty="0">
                <a:solidFill>
                  <a:srgbClr val="7F4182"/>
                </a:solidFill>
              </a:rPr>
              <a:t> do </a:t>
            </a:r>
            <a:r>
              <a:rPr lang="en-US" sz="2200" i="1" dirty="0" err="1">
                <a:solidFill>
                  <a:srgbClr val="7F4182"/>
                </a:solidFill>
              </a:rPr>
              <a:t>terreno</a:t>
            </a:r>
            <a:r>
              <a:rPr lang="en-US" sz="2200" i="1" dirty="0">
                <a:solidFill>
                  <a:srgbClr val="7F4182"/>
                </a:solidFill>
              </a:rPr>
              <a:t>. A </a:t>
            </a:r>
            <a:r>
              <a:rPr lang="en-US" sz="2200" i="1" dirty="0" err="1">
                <a:solidFill>
                  <a:srgbClr val="7F4182"/>
                </a:solidFill>
              </a:rPr>
              <a:t>produção</a:t>
            </a:r>
            <a:r>
              <a:rPr lang="en-US" sz="2200" i="1" dirty="0">
                <a:solidFill>
                  <a:srgbClr val="7F4182"/>
                </a:solidFill>
              </a:rPr>
              <a:t> de </a:t>
            </a:r>
            <a:r>
              <a:rPr lang="en-US" sz="2200" i="1" dirty="0" err="1">
                <a:solidFill>
                  <a:srgbClr val="7F4182"/>
                </a:solidFill>
              </a:rPr>
              <a:t>alimentos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locais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tem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sido</a:t>
            </a:r>
            <a:r>
              <a:rPr lang="en-US" sz="2200" i="1" dirty="0">
                <a:solidFill>
                  <a:srgbClr val="7F4182"/>
                </a:solidFill>
              </a:rPr>
              <a:t>, </a:t>
            </a:r>
            <a:r>
              <a:rPr lang="en-US" sz="2200" i="1" dirty="0" err="1">
                <a:solidFill>
                  <a:srgbClr val="7F4182"/>
                </a:solidFill>
              </a:rPr>
              <a:t>durante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muitos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anos</a:t>
            </a:r>
            <a:r>
              <a:rPr lang="en-US" sz="2200" i="1" dirty="0">
                <a:solidFill>
                  <a:srgbClr val="7F4182"/>
                </a:solidFill>
              </a:rPr>
              <a:t>, </a:t>
            </a:r>
            <a:r>
              <a:rPr lang="en-US" sz="2200" i="1" dirty="0" err="1">
                <a:solidFill>
                  <a:srgbClr val="7F4182"/>
                </a:solidFill>
              </a:rPr>
              <a:t>considerada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uma</a:t>
            </a:r>
            <a:r>
              <a:rPr lang="en-US" sz="2200" i="1" dirty="0">
                <a:solidFill>
                  <a:srgbClr val="7F4182"/>
                </a:solidFill>
              </a:rPr>
              <a:t> forma </a:t>
            </a:r>
            <a:r>
              <a:rPr lang="en-US" sz="2200" i="1" dirty="0" err="1">
                <a:solidFill>
                  <a:srgbClr val="7F4182"/>
                </a:solidFill>
              </a:rPr>
              <a:t>positiva</a:t>
            </a:r>
            <a:r>
              <a:rPr lang="en-US" sz="2200" i="1" dirty="0">
                <a:solidFill>
                  <a:srgbClr val="7F4182"/>
                </a:solidFill>
              </a:rPr>
              <a:t>, </a:t>
            </a:r>
            <a:r>
              <a:rPr lang="en-US" sz="2200" i="1" dirty="0" err="1">
                <a:solidFill>
                  <a:srgbClr val="7F4182"/>
                </a:solidFill>
              </a:rPr>
              <a:t>saudável</a:t>
            </a:r>
            <a:r>
              <a:rPr lang="en-US" sz="2200" i="1" dirty="0">
                <a:solidFill>
                  <a:srgbClr val="7F4182"/>
                </a:solidFill>
              </a:rPr>
              <a:t>, </a:t>
            </a:r>
            <a:r>
              <a:rPr lang="en-US" sz="2200" i="1" dirty="0" err="1">
                <a:solidFill>
                  <a:srgbClr val="7F4182"/>
                </a:solidFill>
              </a:rPr>
              <a:t>resiliente</a:t>
            </a:r>
            <a:r>
              <a:rPr lang="en-US" sz="2200" i="1" dirty="0">
                <a:solidFill>
                  <a:srgbClr val="7F4182"/>
                </a:solidFill>
              </a:rPr>
              <a:t> e </a:t>
            </a:r>
            <a:r>
              <a:rPr lang="en-US" sz="2200" i="1" dirty="0" err="1">
                <a:solidFill>
                  <a:srgbClr val="7F4182"/>
                </a:solidFill>
              </a:rPr>
              <a:t>sustentável</a:t>
            </a:r>
            <a:r>
              <a:rPr lang="en-US" sz="2200" i="1" dirty="0">
                <a:solidFill>
                  <a:srgbClr val="7F4182"/>
                </a:solidFill>
              </a:rPr>
              <a:t> de </a:t>
            </a:r>
            <a:r>
              <a:rPr lang="en-US" sz="2200" i="1" dirty="0" err="1">
                <a:solidFill>
                  <a:srgbClr val="7F4182"/>
                </a:solidFill>
              </a:rPr>
              <a:t>viver</a:t>
            </a:r>
            <a:r>
              <a:rPr lang="en-US" sz="2200" i="1" dirty="0">
                <a:solidFill>
                  <a:srgbClr val="7F4182"/>
                </a:solidFill>
              </a:rPr>
              <a:t> e </a:t>
            </a:r>
            <a:r>
              <a:rPr lang="en-US" sz="2200" i="1" dirty="0" err="1">
                <a:solidFill>
                  <a:srgbClr val="7F4182"/>
                </a:solidFill>
              </a:rPr>
              <a:t>temos</a:t>
            </a:r>
            <a:r>
              <a:rPr lang="en-US" sz="2200" i="1" dirty="0">
                <a:solidFill>
                  <a:srgbClr val="7F4182"/>
                </a:solidFill>
              </a:rPr>
              <a:t> agora a </a:t>
            </a:r>
            <a:r>
              <a:rPr lang="en-US" sz="2200" i="1" dirty="0" err="1">
                <a:solidFill>
                  <a:srgbClr val="7F4182"/>
                </a:solidFill>
              </a:rPr>
              <a:t>oportunidade</a:t>
            </a:r>
            <a:r>
              <a:rPr lang="en-US" sz="2200" i="1" dirty="0">
                <a:solidFill>
                  <a:srgbClr val="7F4182"/>
                </a:solidFill>
              </a:rPr>
              <a:t> de </a:t>
            </a:r>
            <a:r>
              <a:rPr lang="en-US" sz="2200" i="1" dirty="0" err="1">
                <a:solidFill>
                  <a:srgbClr val="7F4182"/>
                </a:solidFill>
              </a:rPr>
              <a:t>oferecer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estas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oportunidades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à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nossa</a:t>
            </a:r>
            <a:r>
              <a:rPr lang="en-US" sz="2200" i="1" dirty="0">
                <a:solidFill>
                  <a:srgbClr val="7F4182"/>
                </a:solidFill>
              </a:rPr>
              <a:t> </a:t>
            </a:r>
            <a:r>
              <a:rPr lang="en-US" sz="2200" i="1" dirty="0" err="1">
                <a:solidFill>
                  <a:srgbClr val="7F4182"/>
                </a:solidFill>
              </a:rPr>
              <a:t>comunidade</a:t>
            </a:r>
            <a:r>
              <a:rPr lang="en-US" sz="2200" i="1" dirty="0">
                <a:solidFill>
                  <a:srgbClr val="7F4182"/>
                </a:solidFill>
              </a:rPr>
              <a:t>..</a:t>
            </a:r>
            <a:endParaRPr lang="en-US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A7223B-42F2-4F27-AD24-10A2E00FBEEE}"/>
              </a:ext>
            </a:extLst>
          </p:cNvPr>
          <p:cNvSpPr txBox="1"/>
          <p:nvPr/>
        </p:nvSpPr>
        <p:spPr>
          <a:xfrm flipH="1">
            <a:off x="-2" y="234434"/>
            <a:ext cx="2291254" cy="830997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Crowdfunding e </a:t>
            </a:r>
            <a:r>
              <a:rPr lang="en-IE" sz="2400" dirty="0" err="1">
                <a:solidFill>
                  <a:schemeClr val="bg1"/>
                </a:solidFill>
              </a:rPr>
              <a:t>Comunidades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176805-CEB4-4B56-BF54-01B9CAA989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4426" y="1950190"/>
            <a:ext cx="3324377" cy="33469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BD4A3E-9165-4FA9-92B5-5BDCDDFE1D3F}"/>
              </a:ext>
            </a:extLst>
          </p:cNvPr>
          <p:cNvSpPr txBox="1"/>
          <p:nvPr/>
        </p:nvSpPr>
        <p:spPr>
          <a:xfrm>
            <a:off x="3140986" y="5970197"/>
            <a:ext cx="8696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 err="1"/>
              <a:t>Saiba</a:t>
            </a:r>
            <a:r>
              <a:rPr lang="en-IE" dirty="0"/>
              <a:t> </a:t>
            </a:r>
            <a:r>
              <a:rPr lang="en-IE" dirty="0" err="1"/>
              <a:t>mais</a:t>
            </a:r>
            <a:r>
              <a:rPr lang="en-IE" dirty="0"/>
              <a:t> </a:t>
            </a:r>
            <a:r>
              <a:rPr lang="en-IE" dirty="0" err="1"/>
              <a:t>aqui</a:t>
            </a:r>
            <a:r>
              <a:rPr lang="en-IE" sz="1800" dirty="0"/>
              <a:t>: </a:t>
            </a:r>
            <a:r>
              <a:rPr lang="en-US" sz="1800" dirty="0">
                <a:hlinkClick r:id="rId7"/>
              </a:rPr>
              <a:t> Community crowdfunding project in Polperro by Polperro Environmental Group (crowdfunder.co.uk)</a:t>
            </a:r>
            <a:endParaRPr lang="en-IE" sz="1800" dirty="0"/>
          </a:p>
        </p:txBody>
      </p:sp>
    </p:spTree>
    <p:extLst>
      <p:ext uri="{BB962C8B-B14F-4D97-AF65-F5344CB8AC3E}">
        <p14:creationId xmlns:p14="http://schemas.microsoft.com/office/powerpoint/2010/main" val="28255537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0DD1C4-85DB-4D0E-8DBB-8D35FB67E8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2508" y="4260559"/>
            <a:ext cx="11545518" cy="1730666"/>
          </a:xfrm>
        </p:spPr>
        <p:txBody>
          <a:bodyPr>
            <a:normAutofit/>
          </a:bodyPr>
          <a:lstStyle/>
          <a:p>
            <a:r>
              <a:rPr lang="en-US" sz="3200" dirty="0"/>
              <a:t>O que </a:t>
            </a:r>
            <a:r>
              <a:rPr lang="en-US" sz="3200" dirty="0" err="1"/>
              <a:t>é</a:t>
            </a:r>
            <a:r>
              <a:rPr lang="en-US" sz="3200" dirty="0"/>
              <a:t> que </a:t>
            </a:r>
            <a:r>
              <a:rPr lang="en-US" sz="3200" dirty="0" err="1"/>
              <a:t>está</a:t>
            </a:r>
            <a:r>
              <a:rPr lang="en-US" sz="3200" dirty="0"/>
              <a:t> </a:t>
            </a:r>
            <a:r>
              <a:rPr lang="en-US" sz="3200" dirty="0" err="1"/>
              <a:t>disponível</a:t>
            </a:r>
            <a:r>
              <a:rPr lang="en-US" sz="3200" dirty="0"/>
              <a:t> a </a:t>
            </a:r>
            <a:r>
              <a:rPr lang="en-US" sz="3200" dirty="0" err="1"/>
              <a:t>nível</a:t>
            </a:r>
            <a:r>
              <a:rPr lang="en-US" sz="3200" dirty="0"/>
              <a:t> Local/Nacional e </a:t>
            </a:r>
            <a:r>
              <a:rPr lang="en-US" sz="3200" dirty="0" err="1"/>
              <a:t>Europeu</a:t>
            </a:r>
            <a:r>
              <a:rPr lang="en-US" sz="3200" dirty="0"/>
              <a:t>?</a:t>
            </a:r>
          </a:p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D1380-6FA3-4E01-8A87-8223993449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2508" y="3158505"/>
            <a:ext cx="11545518" cy="1119830"/>
          </a:xfrm>
        </p:spPr>
        <p:txBody>
          <a:bodyPr/>
          <a:lstStyle/>
          <a:p>
            <a:r>
              <a:rPr lang="en-IE" sz="4800" dirty="0"/>
              <a:t>SEÇÃO QUATRO: SUBVENÇÕES DE REGENERAÇÃO COMUNITÁRIA</a:t>
            </a:r>
          </a:p>
        </p:txBody>
      </p:sp>
      <p:pic>
        <p:nvPicPr>
          <p:cNvPr id="13" name="Picture Placeholder 12" descr="Summer meadow in evening light">
            <a:extLst>
              <a:ext uri="{FF2B5EF4-FFF2-40B4-BE49-F238E27FC236}">
                <a16:creationId xmlns:a16="http://schemas.microsoft.com/office/drawing/2014/main" id="{07E7B147-EA23-409F-8D5C-ABAAEE60713A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54624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9F418E-6268-4A79-AC71-2EFB93CD5B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3773" y="673101"/>
            <a:ext cx="5279028" cy="1001942"/>
          </a:xfrm>
        </p:spPr>
        <p:txBody>
          <a:bodyPr>
            <a:normAutofit lnSpcReduction="10000"/>
          </a:bodyPr>
          <a:lstStyle/>
          <a:p>
            <a:r>
              <a:rPr lang="en-IE" dirty="0"/>
              <a:t>SUBVENÇÕES/FUNDOS LOCAIS/NACIONAIS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CC7E3-BCD0-4225-BE27-567A9AF859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IE" sz="2000" dirty="0"/>
              <a:t>O </a:t>
            </a:r>
            <a:r>
              <a:rPr lang="en-IE" sz="2000" dirty="0" err="1"/>
              <a:t>financiamento</a:t>
            </a:r>
            <a:r>
              <a:rPr lang="en-IE" sz="2000" dirty="0"/>
              <a:t> local e </a:t>
            </a:r>
            <a:r>
              <a:rPr lang="en-IE" sz="2000" dirty="0" err="1"/>
              <a:t>nacional</a:t>
            </a:r>
            <a:r>
              <a:rPr lang="en-IE" sz="2000" dirty="0"/>
              <a:t> </a:t>
            </a:r>
            <a:r>
              <a:rPr lang="en-IE" sz="2000" dirty="0" err="1"/>
              <a:t>é</a:t>
            </a:r>
            <a:r>
              <a:rPr lang="en-IE" sz="2000" dirty="0"/>
              <a:t> um </a:t>
            </a:r>
            <a:r>
              <a:rPr lang="en-IE" sz="2000" dirty="0" err="1"/>
              <a:t>ponto</a:t>
            </a:r>
            <a:r>
              <a:rPr lang="en-IE" sz="2000" dirty="0"/>
              <a:t> de </a:t>
            </a:r>
            <a:r>
              <a:rPr lang="en-IE" sz="2000" dirty="0" err="1"/>
              <a:t>partida</a:t>
            </a:r>
            <a:r>
              <a:rPr lang="en-IE" sz="2000" dirty="0"/>
              <a:t> para </a:t>
            </a:r>
            <a:r>
              <a:rPr lang="en-IE" sz="2000" dirty="0" err="1"/>
              <a:t>projetos</a:t>
            </a:r>
            <a:r>
              <a:rPr lang="en-IE" sz="2000" dirty="0"/>
              <a:t> de </a:t>
            </a:r>
            <a:r>
              <a:rPr lang="en-IE" sz="2000" dirty="0" err="1"/>
              <a:t>regeneração</a:t>
            </a:r>
            <a:r>
              <a:rPr lang="en-IE" sz="2000" dirty="0"/>
              <a:t> </a:t>
            </a:r>
            <a:r>
              <a:rPr lang="en-IE" sz="2000" dirty="0" err="1"/>
              <a:t>comunitária</a:t>
            </a:r>
            <a:r>
              <a:rPr lang="en-IE" sz="2000" dirty="0"/>
              <a:t>. </a:t>
            </a:r>
          </a:p>
          <a:p>
            <a:r>
              <a:rPr lang="en-IE" sz="2000" b="1" dirty="0"/>
              <a:t>PORTUGAL</a:t>
            </a:r>
          </a:p>
          <a:p>
            <a:r>
              <a:rPr lang="en-IE" sz="2000" dirty="0" err="1"/>
              <a:t>Apresentamos-lhe</a:t>
            </a:r>
            <a:r>
              <a:rPr lang="en-IE" sz="2000" dirty="0"/>
              <a:t> agora as </a:t>
            </a:r>
            <a:r>
              <a:rPr lang="en-IE" sz="2000" dirty="0" err="1"/>
              <a:t>oportunidades</a:t>
            </a:r>
            <a:r>
              <a:rPr lang="en-IE" sz="2000" dirty="0"/>
              <a:t> de </a:t>
            </a:r>
            <a:r>
              <a:rPr lang="en-IE" sz="2000" dirty="0" err="1"/>
              <a:t>financiamento</a:t>
            </a:r>
            <a:r>
              <a:rPr lang="en-IE" sz="2000" dirty="0"/>
              <a:t> </a:t>
            </a:r>
            <a:r>
              <a:rPr lang="en-IE" sz="2000" dirty="0" err="1"/>
              <a:t>disponíveis</a:t>
            </a:r>
            <a:r>
              <a:rPr lang="en-IE" sz="2000" dirty="0"/>
              <a:t> </a:t>
            </a:r>
            <a:r>
              <a:rPr lang="en-IE" sz="2000" dirty="0" err="1"/>
              <a:t>em</a:t>
            </a:r>
            <a:r>
              <a:rPr lang="en-IE" sz="2000" dirty="0"/>
              <a:t> Portugal.</a:t>
            </a:r>
          </a:p>
          <a:p>
            <a:r>
              <a:rPr lang="en-IE" sz="2000" dirty="0"/>
              <a:t>(nota - </a:t>
            </a:r>
            <a:r>
              <a:rPr lang="en-IE" sz="2000" dirty="0" err="1"/>
              <a:t>verifique</a:t>
            </a:r>
            <a:r>
              <a:rPr lang="en-IE" sz="2000" dirty="0"/>
              <a:t> por </a:t>
            </a:r>
            <a:r>
              <a:rPr lang="en-IE" sz="2000" dirty="0" err="1"/>
              <a:t>favor</a:t>
            </a:r>
            <a:r>
              <a:rPr lang="en-IE" sz="2000" dirty="0"/>
              <a:t> a </a:t>
            </a:r>
            <a:r>
              <a:rPr lang="en-IE" sz="2000" dirty="0" err="1"/>
              <a:t>disponibilidade</a:t>
            </a:r>
            <a:r>
              <a:rPr lang="en-IE" sz="2000" dirty="0"/>
              <a:t> de </a:t>
            </a:r>
            <a:r>
              <a:rPr lang="en-IE" sz="2000" dirty="0" err="1"/>
              <a:t>cada</a:t>
            </a:r>
            <a:r>
              <a:rPr lang="en-IE" sz="2000" dirty="0"/>
              <a:t> </a:t>
            </a:r>
            <a:r>
              <a:rPr lang="en-IE" sz="2000" dirty="0" err="1"/>
              <a:t>financiamento</a:t>
            </a:r>
            <a:r>
              <a:rPr lang="en-IE" sz="2000" dirty="0"/>
              <a:t> e </a:t>
            </a:r>
            <a:r>
              <a:rPr lang="en-IE" sz="2000" dirty="0" err="1"/>
              <a:t>datas</a:t>
            </a:r>
            <a:r>
              <a:rPr lang="en-IE" sz="2000" dirty="0"/>
              <a:t> de </a:t>
            </a:r>
            <a:r>
              <a:rPr lang="en-IE" sz="2000" dirty="0" err="1"/>
              <a:t>abertura</a:t>
            </a:r>
            <a:r>
              <a:rPr lang="en-IE" sz="2000" dirty="0"/>
              <a:t> </a:t>
            </a:r>
            <a:r>
              <a:rPr lang="en-IE" sz="2000" dirty="0" err="1"/>
              <a:t>aos</a:t>
            </a:r>
            <a:r>
              <a:rPr lang="en-IE" sz="2000" dirty="0"/>
              <a:t> </a:t>
            </a:r>
            <a:r>
              <a:rPr lang="en-IE" sz="2000" dirty="0" err="1"/>
              <a:t>concursos</a:t>
            </a:r>
            <a:r>
              <a:rPr lang="en-IE" sz="2000" dirty="0"/>
              <a:t>) </a:t>
            </a:r>
          </a:p>
        </p:txBody>
      </p:sp>
      <p:pic>
        <p:nvPicPr>
          <p:cNvPr id="6" name="Picture Placeholder 5" descr="A picture containing building, outdoor, ground, sidewalk&#10;&#10;Description automatically generated">
            <a:extLst>
              <a:ext uri="{FF2B5EF4-FFF2-40B4-BE49-F238E27FC236}">
                <a16:creationId xmlns:a16="http://schemas.microsoft.com/office/drawing/2014/main" id="{E0B4981B-7674-430C-ADCA-B08B277EB88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16589" r="165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7687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607376-4000-4DDC-AA7F-EFFCE3F28F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0061" y="1520458"/>
            <a:ext cx="8542248" cy="4810003"/>
          </a:xfrm>
        </p:spPr>
        <p:txBody>
          <a:bodyPr/>
          <a:lstStyle/>
          <a:p>
            <a:r>
              <a:rPr lang="pt-PT" sz="2200" dirty="0"/>
              <a:t>O </a:t>
            </a:r>
            <a:r>
              <a:rPr lang="pt-PT" sz="2200" dirty="0">
                <a:hlinkClick r:id="rId2"/>
              </a:rPr>
              <a:t>SI2E </a:t>
            </a:r>
            <a:r>
              <a:rPr lang="pt-PT" sz="2200" dirty="0"/>
              <a:t>pretende estimular o surgimento de iniciativas empresariais e a </a:t>
            </a:r>
            <a:r>
              <a:rPr lang="pt-PT" sz="2200" b="1" dirty="0">
                <a:solidFill>
                  <a:srgbClr val="7F4182"/>
                </a:solidFill>
              </a:rPr>
              <a:t>criação de emprego em territórios de baixa densidade e por essa via promover o desenvolvimento e a coesão económica e social do país.</a:t>
            </a:r>
            <a:r>
              <a:rPr lang="pt-PT" sz="2200" dirty="0"/>
              <a:t> Não se aplica exclusivamente aos territórios de baixa densidade, o SI2E favorece através de majorações específicas os investimentos nelas realizados e sobretudo cria condições para uma maior dinâmica empresarial ao ajustar tipologias de projetos às condições reais das micro e pequenas empresas do interior.</a:t>
            </a:r>
          </a:p>
          <a:p>
            <a:r>
              <a:rPr lang="pt-PT" sz="2200" dirty="0"/>
              <a:t>São passíveis de financiamento do SI2E micro ou pequenas empresas inseridas em todas as atividades económicas, com a exceção das que integrem: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200" dirty="0"/>
              <a:t>O setor da pesca e da aquicultura;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200" dirty="0"/>
              <a:t>O setor da produção agrícola primária e florestas.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D2477-459E-4B46-87BF-30C736AB94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6482" y="127023"/>
            <a:ext cx="7365918" cy="857158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>
                <a:solidFill>
                  <a:srgbClr val="004D44"/>
                </a:solidFill>
                <a:latin typeface="inherit"/>
              </a:rPr>
              <a:t>SI2E - Sistema de </a:t>
            </a:r>
            <a:r>
              <a:rPr lang="en-GB" b="1" dirty="0" err="1">
                <a:solidFill>
                  <a:srgbClr val="004D44"/>
                </a:solidFill>
                <a:latin typeface="inherit"/>
              </a:rPr>
              <a:t>Incentivos</a:t>
            </a:r>
            <a:r>
              <a:rPr lang="en-GB" b="1" dirty="0">
                <a:solidFill>
                  <a:srgbClr val="004D44"/>
                </a:solidFill>
                <a:latin typeface="inherit"/>
              </a:rPr>
              <a:t> </a:t>
            </a:r>
            <a:r>
              <a:rPr lang="en-GB" b="1" dirty="0" err="1">
                <a:solidFill>
                  <a:srgbClr val="004D44"/>
                </a:solidFill>
                <a:latin typeface="inherit"/>
              </a:rPr>
              <a:t>ao</a:t>
            </a:r>
            <a:r>
              <a:rPr lang="en-GB" b="1" dirty="0">
                <a:solidFill>
                  <a:srgbClr val="004D44"/>
                </a:solidFill>
                <a:latin typeface="inherit"/>
              </a:rPr>
              <a:t> </a:t>
            </a:r>
            <a:r>
              <a:rPr lang="en-GB" b="1" dirty="0" err="1">
                <a:solidFill>
                  <a:srgbClr val="004D44"/>
                </a:solidFill>
                <a:latin typeface="inherit"/>
              </a:rPr>
              <a:t>Empreendedorismo</a:t>
            </a:r>
            <a:r>
              <a:rPr lang="en-GB" b="1" dirty="0">
                <a:solidFill>
                  <a:srgbClr val="004D44"/>
                </a:solidFill>
                <a:latin typeface="inherit"/>
              </a:rPr>
              <a:t> e </a:t>
            </a:r>
            <a:r>
              <a:rPr lang="en-GB" b="1" dirty="0" err="1">
                <a:solidFill>
                  <a:srgbClr val="004D44"/>
                </a:solidFill>
                <a:latin typeface="inherit"/>
              </a:rPr>
              <a:t>ao</a:t>
            </a:r>
            <a:r>
              <a:rPr lang="en-GB" b="1" dirty="0">
                <a:solidFill>
                  <a:srgbClr val="004D44"/>
                </a:solidFill>
                <a:latin typeface="inherit"/>
              </a:rPr>
              <a:t> </a:t>
            </a:r>
            <a:r>
              <a:rPr lang="en-GB" b="1" dirty="0" err="1">
                <a:solidFill>
                  <a:srgbClr val="004D44"/>
                </a:solidFill>
                <a:latin typeface="inherit"/>
              </a:rPr>
              <a:t>Emprego</a:t>
            </a:r>
            <a:endParaRPr lang="en-GB" b="1" dirty="0">
              <a:solidFill>
                <a:srgbClr val="004D44"/>
              </a:solidFill>
              <a:latin typeface="inherit"/>
            </a:endParaRPr>
          </a:p>
          <a:p>
            <a:endParaRPr lang="en-GB" b="1" dirty="0">
              <a:solidFill>
                <a:srgbClr val="004D44"/>
              </a:solidFill>
              <a:latin typeface="inherit"/>
            </a:endParaRPr>
          </a:p>
        </p:txBody>
      </p:sp>
      <p:pic>
        <p:nvPicPr>
          <p:cNvPr id="6" name="Picture 4" descr="Illustration of portugal flag Free Vector">
            <a:extLst>
              <a:ext uri="{FF2B5EF4-FFF2-40B4-BE49-F238E27FC236}">
                <a16:creationId xmlns:a16="http://schemas.microsoft.com/office/drawing/2014/main" id="{681513A6-1FF3-0B4F-82DD-B5D1509CA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670" y="304799"/>
            <a:ext cx="1540004" cy="81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4FB08EA-8EF7-5447-9FFB-BE6B75DC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669" y="4783015"/>
            <a:ext cx="4110869" cy="128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476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B874C8-5B6B-4DA9-9124-455EFFF38F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800" b="1" dirty="0">
                <a:solidFill>
                  <a:srgbClr val="7F4182"/>
                </a:solidFill>
              </a:rPr>
              <a:t>EXEMPLOS DE CANDIDATURAS A SUBVENÇÕES ESPECÍFICAS PARA RESPONDER </a:t>
            </a:r>
            <a:r>
              <a:rPr lang="en-US" sz="2800" b="1" dirty="0" err="1">
                <a:solidFill>
                  <a:srgbClr val="7F4182"/>
                </a:solidFill>
              </a:rPr>
              <a:t>À</a:t>
            </a:r>
            <a:r>
              <a:rPr lang="en-US" sz="2800" b="1" dirty="0">
                <a:solidFill>
                  <a:srgbClr val="7F4182"/>
                </a:solidFill>
              </a:rPr>
              <a:t> CRISE</a:t>
            </a:r>
          </a:p>
          <a:p>
            <a:r>
              <a:rPr lang="en-US" sz="2800" b="1" dirty="0">
                <a:solidFill>
                  <a:srgbClr val="7F4182"/>
                </a:solidFill>
              </a:rPr>
              <a:t>COMIC RELIEF: Apply For A Covid-19 Community Grant (</a:t>
            </a:r>
            <a:r>
              <a:rPr lang="en-US" sz="2800" b="1" dirty="0" err="1">
                <a:solidFill>
                  <a:srgbClr val="7F4182"/>
                </a:solidFill>
              </a:rPr>
              <a:t>Inglaterra</a:t>
            </a:r>
            <a:r>
              <a:rPr lang="en-US" sz="2800" b="1" dirty="0">
                <a:solidFill>
                  <a:srgbClr val="7F4182"/>
                </a:solidFill>
              </a:rPr>
              <a:t>)</a:t>
            </a:r>
            <a:endParaRPr lang="en-IE" sz="2800" b="1" dirty="0">
              <a:solidFill>
                <a:srgbClr val="7F418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D2BBA-1C2D-42BE-BEFF-C03AC0F52E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E" sz="1800" dirty="0">
                <a:hlinkClick r:id="rId2"/>
              </a:rPr>
              <a:t>www.groundwork.org.uk/comic-relief-apply-for-a-covid-19-community-grant/</a:t>
            </a:r>
            <a:r>
              <a:rPr lang="en-IE" sz="1800" dirty="0"/>
              <a:t> </a:t>
            </a:r>
          </a:p>
        </p:txBody>
      </p:sp>
      <p:pic>
        <p:nvPicPr>
          <p:cNvPr id="7" name="Picture Placeholder 6" descr="Logo, company name&#10;&#10;Description automatically generated">
            <a:extLst>
              <a:ext uri="{FF2B5EF4-FFF2-40B4-BE49-F238E27FC236}">
                <a16:creationId xmlns:a16="http://schemas.microsoft.com/office/drawing/2014/main" id="{640F0C36-79BE-4872-8CEC-170B5B527BC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3997" b="3997"/>
          <a:stretch>
            <a:fillRect/>
          </a:stretch>
        </p:blipFill>
        <p:spPr/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1AB1B5-3D01-4711-82A5-B8AE896C9A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4071" y="1772130"/>
            <a:ext cx="5665788" cy="37208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E487C1-2178-4FB0-BE32-5ACAE1974109}"/>
              </a:ext>
            </a:extLst>
          </p:cNvPr>
          <p:cNvSpPr txBox="1"/>
          <p:nvPr/>
        </p:nvSpPr>
        <p:spPr>
          <a:xfrm>
            <a:off x="3184071" y="5371646"/>
            <a:ext cx="56657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>
                <a:hlinkClick r:id="rId4" tooltip="https://www.privateinternetaccess.com/blog/2012/05/big-brother-is-watching-007-style/"/>
              </a:rPr>
              <a:t>This Photo</a:t>
            </a:r>
            <a:r>
              <a:rPr lang="en-IE" sz="900"/>
              <a:t> by Unknown Author is licensed under </a:t>
            </a:r>
            <a:r>
              <a:rPr lang="en-IE" sz="900">
                <a:hlinkClick r:id="rId6" tooltip="https://creativecommons.org/licenses/by-sa/3.0/"/>
              </a:rPr>
              <a:t>CC BY-SA</a:t>
            </a:r>
            <a:endParaRPr lang="en-IE" sz="900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4303A23-EAB0-429F-93B0-023FC78448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94364" y="1777322"/>
            <a:ext cx="1300196" cy="68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917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607376-4000-4DDC-AA7F-EFFCE3F28F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6523" y="1413885"/>
            <a:ext cx="7834924" cy="4670391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pt-PT" sz="1800" dirty="0"/>
              <a:t>O</a:t>
            </a:r>
            <a:r>
              <a:rPr lang="pt-PT" sz="1800" dirty="0">
                <a:hlinkClick r:id="rId2"/>
              </a:rPr>
              <a:t> +CO3SO </a:t>
            </a:r>
            <a:r>
              <a:rPr lang="pt-PT" sz="1800" dirty="0"/>
              <a:t>é um conjunto de </a:t>
            </a:r>
            <a:r>
              <a:rPr lang="pt-PT" sz="1800" b="1" dirty="0"/>
              <a:t>programas transversais e multissetoriais </a:t>
            </a:r>
            <a:r>
              <a:rPr lang="pt-PT" sz="1800" dirty="0"/>
              <a:t>dedicados a empresas, entidades da economia social e entidades do sistema científico e tecnológico.</a:t>
            </a:r>
          </a:p>
          <a:p>
            <a:pPr algn="just">
              <a:lnSpc>
                <a:spcPct val="100000"/>
              </a:lnSpc>
            </a:pPr>
            <a:r>
              <a:rPr lang="pt-PT" sz="1800" dirty="0"/>
              <a:t>Visa a criação de condições para o desenvolvimento social e económico dos territórios, com promoção de emprego qualificado e inovação e transferência de tecnologia. </a:t>
            </a:r>
            <a:r>
              <a:rPr lang="pt-PT" sz="1800" b="1" dirty="0">
                <a:solidFill>
                  <a:srgbClr val="BA0A94"/>
                </a:solidFill>
              </a:rPr>
              <a:t>Prevê avisos com orçamentos dedicados ao Interior do país, adaptados às necessidades específicas destes territórios</a:t>
            </a:r>
            <a:r>
              <a:rPr lang="pt-PT" sz="1800" b="1" dirty="0"/>
              <a:t>. </a:t>
            </a:r>
            <a:r>
              <a:rPr lang="pt-PT" sz="1800" dirty="0"/>
              <a:t>Inclui vários programas complementares: +CO3SO Emprego, +CO3SO Competitividade, +CO3SO Conhecimento e +CO3SO Digital. Os dois últimos são alimentados pelos avisos disponibilizados através do +CO3SO Competitividade.</a:t>
            </a:r>
          </a:p>
          <a:p>
            <a:pPr algn="just">
              <a:lnSpc>
                <a:spcPct val="100000"/>
              </a:lnSpc>
            </a:pPr>
            <a:r>
              <a:rPr lang="pt-PT" sz="1800" dirty="0"/>
              <a:t>O +COESO Emprego é operacionalizado com opção pelas seguintes modalidades: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PT" sz="1800" dirty="0"/>
              <a:t>+CO3SO Emprego Interior;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PT" sz="1800" dirty="0"/>
              <a:t>+CO3SO Emprego Urbano;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PT" sz="1800" dirty="0"/>
              <a:t>+CO3SO Emprego Empreendedorismo Social.</a:t>
            </a:r>
          </a:p>
          <a:p>
            <a:pPr algn="l"/>
            <a:endParaRPr lang="en-GB" b="0" i="0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D2477-459E-4B46-87BF-30C736AB94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7528" y="349762"/>
            <a:ext cx="5579898" cy="857158"/>
          </a:xfrm>
        </p:spPr>
        <p:txBody>
          <a:bodyPr>
            <a:normAutofit/>
          </a:bodyPr>
          <a:lstStyle/>
          <a:p>
            <a:pPr algn="l"/>
            <a:r>
              <a:rPr lang="en-GB" b="1" i="0" dirty="0">
                <a:solidFill>
                  <a:srgbClr val="004D44"/>
                </a:solidFill>
                <a:effectLst/>
                <a:latin typeface="inherit"/>
              </a:rPr>
              <a:t>+CO3SO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7199664-512E-E049-A45D-E7558775D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098" y="2414954"/>
            <a:ext cx="3752361" cy="215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llustration of portugal flag Free Vector">
            <a:extLst>
              <a:ext uri="{FF2B5EF4-FFF2-40B4-BE49-F238E27FC236}">
                <a16:creationId xmlns:a16="http://schemas.microsoft.com/office/drawing/2014/main" id="{F54C19D5-EF78-FF48-AF7C-44E45DC60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639" y="246184"/>
            <a:ext cx="1540004" cy="81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5866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607376-4000-4DDC-AA7F-EFFCE3F28F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0061" y="1520459"/>
            <a:ext cx="8542248" cy="3631644"/>
          </a:xfrm>
        </p:spPr>
        <p:txBody>
          <a:bodyPr/>
          <a:lstStyle/>
          <a:p>
            <a:r>
              <a:rPr lang="pt-PT" dirty="0"/>
              <a:t>São passíveis de </a:t>
            </a:r>
            <a:r>
              <a:rPr lang="pt-PT" dirty="0">
                <a:hlinkClick r:id="rId2"/>
              </a:rPr>
              <a:t>financiamento</a:t>
            </a:r>
            <a:r>
              <a:rPr lang="pt-PT" dirty="0"/>
              <a:t> do +</a:t>
            </a:r>
            <a:r>
              <a:rPr lang="pt-PT" dirty="0">
                <a:solidFill>
                  <a:srgbClr val="BA0A94"/>
                </a:solidFill>
              </a:rPr>
              <a:t>CO3SO Emprego Interior</a:t>
            </a:r>
            <a:r>
              <a:rPr lang="pt-PT" dirty="0"/>
              <a:t>, as microempresas e do </a:t>
            </a:r>
            <a:r>
              <a:rPr lang="pt-PT" dirty="0">
                <a:solidFill>
                  <a:srgbClr val="BA0A94"/>
                </a:solidFill>
              </a:rPr>
              <a:t>+CO3SO Emprego Urbano</a:t>
            </a:r>
            <a:r>
              <a:rPr lang="pt-PT" dirty="0"/>
              <a:t>, as pequenas e médias empresas. Para a modalidade +</a:t>
            </a:r>
            <a:r>
              <a:rPr lang="pt-PT" b="1" dirty="0"/>
              <a:t>CO3SO Emprego Empreendedorismo Social</a:t>
            </a:r>
            <a:r>
              <a:rPr lang="pt-PT" dirty="0"/>
              <a:t>, são passíveis as entidades da economia social nomeadamente cooperativas, associações mutualistas, misericórdias, fundações e IPSS.</a:t>
            </a:r>
          </a:p>
          <a:p>
            <a:r>
              <a:rPr lang="pt-PT" dirty="0"/>
              <a:t>Com a exceção das que integrem: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O setor da pesca e da agricultura;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O setor da produção agrícola primária e florestas;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O setor da transformação e comercialização de produtos agrícolas;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Os projetos de diversificação de atividades nas explorações agrícolas;</a:t>
            </a:r>
          </a:p>
          <a:p>
            <a:endParaRPr lang="pt-PT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D2477-459E-4B46-87BF-30C736AB94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b="1" dirty="0">
                <a:solidFill>
                  <a:srgbClr val="004D44"/>
                </a:solidFill>
                <a:latin typeface="inherit"/>
              </a:rPr>
              <a:t>+CO3SO</a:t>
            </a:r>
            <a:endParaRPr lang="en-IE" b="1" dirty="0">
              <a:solidFill>
                <a:srgbClr val="004D44"/>
              </a:solidFill>
              <a:latin typeface="inherit"/>
            </a:endParaRPr>
          </a:p>
          <a:p>
            <a:r>
              <a:rPr lang="en-GB" b="1" dirty="0" err="1">
                <a:solidFill>
                  <a:srgbClr val="004D44"/>
                </a:solidFill>
                <a:latin typeface="inherit"/>
              </a:rPr>
              <a:t>Beneficiários</a:t>
            </a:r>
            <a:endParaRPr lang="en-GB" b="1" dirty="0">
              <a:solidFill>
                <a:srgbClr val="004D44"/>
              </a:solidFill>
              <a:latin typeface="inherit"/>
            </a:endParaRPr>
          </a:p>
        </p:txBody>
      </p:sp>
      <p:pic>
        <p:nvPicPr>
          <p:cNvPr id="6" name="Picture 4" descr="Illustration of portugal flag Free Vector">
            <a:extLst>
              <a:ext uri="{FF2B5EF4-FFF2-40B4-BE49-F238E27FC236}">
                <a16:creationId xmlns:a16="http://schemas.microsoft.com/office/drawing/2014/main" id="{681513A6-1FF3-0B4F-82DD-B5D1509CA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670" y="304799"/>
            <a:ext cx="1540004" cy="81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oto profissional grátis de ambiente de trabalho, área de trabalho, atividade">
            <a:extLst>
              <a:ext uri="{FF2B5EF4-FFF2-40B4-BE49-F238E27FC236}">
                <a16:creationId xmlns:a16="http://schemas.microsoft.com/office/drawing/2014/main" id="{B5EC6F76-BE8B-6743-B21C-6E1052094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432" y="1758461"/>
            <a:ext cx="2930768" cy="439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2972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607376-4000-4DDC-AA7F-EFFCE3F28F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0061" y="1520459"/>
            <a:ext cx="8178831" cy="4821726"/>
          </a:xfrm>
        </p:spPr>
        <p:txBody>
          <a:bodyPr/>
          <a:lstStyle/>
          <a:p>
            <a:r>
              <a:rPr lang="pt-PT" dirty="0"/>
              <a:t>O </a:t>
            </a:r>
            <a:r>
              <a:rPr lang="pt-PT" b="1" dirty="0">
                <a:hlinkClick r:id="rId2"/>
              </a:rPr>
              <a:t>IFRRU 2020</a:t>
            </a:r>
            <a:r>
              <a:rPr lang="pt-PT" dirty="0">
                <a:hlinkClick r:id="rId2"/>
              </a:rPr>
              <a:t> </a:t>
            </a:r>
            <a:r>
              <a:rPr lang="pt-PT" dirty="0"/>
              <a:t>disponibiliza empréstimos em condições mais favoráveis face às do mercado, para a reabilitação integral de edifícios, destinados à habitação ou a outras atividades, incluindo as soluções integradas de eficiência energética mais adequadas no âmbito dessa reabilitação.</a:t>
            </a:r>
          </a:p>
          <a:p>
            <a:r>
              <a:rPr lang="pt-PT" dirty="0"/>
              <a:t>Os edifícios reabilitados podem destinar-se a qualquer uso como habitação própria, arrendamento, venda, atividades económicas e equipamentos de utilização coletiva. Pode candidatar-se ao </a:t>
            </a:r>
            <a:r>
              <a:rPr lang="pt-PT" b="1" dirty="0"/>
              <a:t>IFFRU</a:t>
            </a:r>
            <a:r>
              <a:rPr lang="pt-PT" dirty="0"/>
              <a:t> qualquer entidade, singular ou coletiva, público ou privada, com ou sem fins lucrativos.</a:t>
            </a:r>
          </a:p>
          <a:p>
            <a:br>
              <a:rPr lang="pt-PT" sz="2000" dirty="0"/>
            </a:br>
            <a:endParaRPr lang="pt-PT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D2477-459E-4B46-87BF-30C736AB94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62500" lnSpcReduction="20000"/>
          </a:bodyPr>
          <a:lstStyle/>
          <a:p>
            <a:br>
              <a:rPr lang="en-GB" b="1" dirty="0">
                <a:solidFill>
                  <a:srgbClr val="004D44"/>
                </a:solidFill>
                <a:latin typeface="inherit"/>
              </a:rPr>
            </a:br>
            <a:r>
              <a:rPr lang="en-GB" b="1" dirty="0">
                <a:solidFill>
                  <a:srgbClr val="004D44"/>
                </a:solidFill>
                <a:latin typeface="inherit"/>
              </a:rPr>
              <a:t>IFFRU - </a:t>
            </a:r>
            <a:r>
              <a:rPr lang="en-GB" b="1" dirty="0" err="1">
                <a:solidFill>
                  <a:srgbClr val="004D44"/>
                </a:solidFill>
                <a:latin typeface="inherit"/>
              </a:rPr>
              <a:t>Instrumento</a:t>
            </a:r>
            <a:r>
              <a:rPr lang="en-GB" b="1" dirty="0">
                <a:solidFill>
                  <a:srgbClr val="004D44"/>
                </a:solidFill>
                <a:latin typeface="inherit"/>
              </a:rPr>
              <a:t> </a:t>
            </a:r>
            <a:r>
              <a:rPr lang="en-GB" b="1" dirty="0" err="1">
                <a:solidFill>
                  <a:srgbClr val="004D44"/>
                </a:solidFill>
                <a:latin typeface="inherit"/>
              </a:rPr>
              <a:t>Financeiro</a:t>
            </a:r>
            <a:r>
              <a:rPr lang="en-GB" b="1" dirty="0">
                <a:solidFill>
                  <a:srgbClr val="004D44"/>
                </a:solidFill>
                <a:latin typeface="inherit"/>
              </a:rPr>
              <a:t> para a </a:t>
            </a:r>
            <a:r>
              <a:rPr lang="en-GB" b="1" dirty="0" err="1">
                <a:solidFill>
                  <a:srgbClr val="004D44"/>
                </a:solidFill>
                <a:latin typeface="inherit"/>
              </a:rPr>
              <a:t>Reabilitação</a:t>
            </a:r>
            <a:r>
              <a:rPr lang="en-GB" b="1" dirty="0">
                <a:solidFill>
                  <a:srgbClr val="004D44"/>
                </a:solidFill>
                <a:latin typeface="inherit"/>
              </a:rPr>
              <a:t> e </a:t>
            </a:r>
            <a:r>
              <a:rPr lang="en-GB" b="1" dirty="0" err="1">
                <a:solidFill>
                  <a:srgbClr val="004D44"/>
                </a:solidFill>
                <a:latin typeface="inherit"/>
              </a:rPr>
              <a:t>Revitalização</a:t>
            </a:r>
            <a:r>
              <a:rPr lang="en-GB" b="1" dirty="0">
                <a:solidFill>
                  <a:srgbClr val="004D44"/>
                </a:solidFill>
                <a:latin typeface="inherit"/>
              </a:rPr>
              <a:t> </a:t>
            </a:r>
            <a:r>
              <a:rPr lang="en-GB" b="1" dirty="0" err="1">
                <a:solidFill>
                  <a:srgbClr val="004D44"/>
                </a:solidFill>
                <a:latin typeface="inherit"/>
              </a:rPr>
              <a:t>Urbanas</a:t>
            </a:r>
            <a:endParaRPr lang="en-GB" b="1" dirty="0">
              <a:solidFill>
                <a:srgbClr val="004D44"/>
              </a:solidFill>
              <a:latin typeface="inherit"/>
            </a:endParaRPr>
          </a:p>
        </p:txBody>
      </p:sp>
      <p:pic>
        <p:nvPicPr>
          <p:cNvPr id="6" name="Picture 4" descr="Illustration of portugal flag Free Vector">
            <a:extLst>
              <a:ext uri="{FF2B5EF4-FFF2-40B4-BE49-F238E27FC236}">
                <a16:creationId xmlns:a16="http://schemas.microsoft.com/office/drawing/2014/main" id="{681513A6-1FF3-0B4F-82DD-B5D1509CA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670" y="304799"/>
            <a:ext cx="1540004" cy="81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9D89FF4A-6406-3A4A-A584-3C5F37F7B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539" y="3903786"/>
            <a:ext cx="3376246" cy="225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0917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607376-4000-4DDC-AA7F-EFFCE3F28F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0061" y="1520459"/>
            <a:ext cx="7956093" cy="4821726"/>
          </a:xfrm>
        </p:spPr>
        <p:txBody>
          <a:bodyPr/>
          <a:lstStyle/>
          <a:p>
            <a:r>
              <a:rPr lang="pt-PT" dirty="0"/>
              <a:t>O </a:t>
            </a:r>
            <a:r>
              <a:rPr lang="pt-PT" dirty="0">
                <a:hlinkClick r:id="rId2"/>
              </a:rPr>
              <a:t>SI Inovação </a:t>
            </a:r>
            <a:r>
              <a:rPr lang="pt-PT" dirty="0"/>
              <a:t>apoia projetos de investimento de inovação produtiva promovidos por empresas, a título individual ou em cooperação. Os objetivos são: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Promover a inovação no tecido empresarial, pela via da produção de novos bens, serviços e processos que suportem a sua progressão na cadeia de valor;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Reforçar a orientação das empresas para os mercados internacionais;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Estimular o empreendedorismo qualificado e o investimento estruturante em novas áreas com potencial crescimento.</a:t>
            </a:r>
          </a:p>
          <a:p>
            <a:endParaRPr lang="pt-PT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D2477-459E-4B46-87BF-30C736AB94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004D44"/>
                </a:solidFill>
                <a:latin typeface="inherit"/>
              </a:rPr>
              <a:t>SI INOVAÇÃO</a:t>
            </a:r>
          </a:p>
        </p:txBody>
      </p:sp>
      <p:pic>
        <p:nvPicPr>
          <p:cNvPr id="6" name="Picture 4" descr="Illustration of portugal flag Free Vector">
            <a:extLst>
              <a:ext uri="{FF2B5EF4-FFF2-40B4-BE49-F238E27FC236}">
                <a16:creationId xmlns:a16="http://schemas.microsoft.com/office/drawing/2014/main" id="{681513A6-1FF3-0B4F-82DD-B5D1509CA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670" y="304799"/>
            <a:ext cx="1540004" cy="81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hite paper plane on white background">
            <a:extLst>
              <a:ext uri="{FF2B5EF4-FFF2-40B4-BE49-F238E27FC236}">
                <a16:creationId xmlns:a16="http://schemas.microsoft.com/office/drawing/2014/main" id="{A1AF45C1-DFA6-5649-97AD-7FEAC343F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1" y="3505199"/>
            <a:ext cx="3465080" cy="22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8785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607376-4000-4DDC-AA7F-EFFCE3F28F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0061" y="1438398"/>
            <a:ext cx="8178831" cy="4821726"/>
          </a:xfrm>
        </p:spPr>
        <p:txBody>
          <a:bodyPr/>
          <a:lstStyle/>
          <a:p>
            <a:r>
              <a:rPr lang="pt-PT" sz="2000" dirty="0"/>
              <a:t>O </a:t>
            </a:r>
            <a:r>
              <a:rPr lang="pt-PT" sz="2000" dirty="0">
                <a:hlinkClick r:id="rId2"/>
              </a:rPr>
              <a:t>Investe Jovem </a:t>
            </a:r>
            <a:r>
              <a:rPr lang="pt-PT" sz="2000" b="1" dirty="0"/>
              <a:t>tem por objetivo promover o empreendedorismo</a:t>
            </a:r>
            <a:r>
              <a:rPr lang="pt-PT" sz="2000" dirty="0"/>
              <a:t>, bem como promover a criação de emprego e o crescimento económico através das seguintes medidas: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dirty="0"/>
              <a:t>Apoio financeiro ao investimento;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dirty="0"/>
              <a:t>Apoio financeiro à criação do próprio emprego dos promotores;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dirty="0"/>
              <a:t>Apoio técnico na área do empreendedorismo para reforço de competências e para a estruturação do projeto, bem como à consolidação do mesmo.</a:t>
            </a:r>
          </a:p>
          <a:p>
            <a:r>
              <a:rPr lang="pt-PT" sz="2000" dirty="0"/>
              <a:t>São destinatários do presente apoio, quem cumpre os seguintes requisitos: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t-PT" sz="2000" dirty="0"/>
              <a:t>Jovens inscritos como desempregados no IEFP;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t-PT" sz="2000" dirty="0"/>
              <a:t>Idade superior a 18 anos e inferior a 30 anos;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t-PT" sz="2000" dirty="0"/>
              <a:t>Possuem uma ideia de negócio viável e formação adequada para o desenvolvimento do negócio;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D2477-459E-4B46-87BF-30C736AB94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20000"/>
          </a:bodyPr>
          <a:lstStyle/>
          <a:p>
            <a:br>
              <a:rPr lang="en-GB" b="1" dirty="0">
                <a:solidFill>
                  <a:srgbClr val="004D44"/>
                </a:solidFill>
                <a:latin typeface="inherit"/>
              </a:rPr>
            </a:br>
            <a:r>
              <a:rPr lang="en-GB" b="1" dirty="0" err="1">
                <a:solidFill>
                  <a:srgbClr val="004D44"/>
                </a:solidFill>
                <a:latin typeface="inherit"/>
              </a:rPr>
              <a:t>Investe</a:t>
            </a:r>
            <a:r>
              <a:rPr lang="en-GB" b="1" dirty="0">
                <a:solidFill>
                  <a:srgbClr val="004D44"/>
                </a:solidFill>
                <a:latin typeface="inherit"/>
              </a:rPr>
              <a:t> </a:t>
            </a:r>
            <a:r>
              <a:rPr lang="en-GB" b="1" dirty="0" err="1">
                <a:solidFill>
                  <a:srgbClr val="004D44"/>
                </a:solidFill>
                <a:latin typeface="inherit"/>
              </a:rPr>
              <a:t>Jovem</a:t>
            </a:r>
            <a:endParaRPr lang="en-GB" b="1" dirty="0">
              <a:solidFill>
                <a:srgbClr val="004D44"/>
              </a:solidFill>
              <a:latin typeface="inherit"/>
            </a:endParaRPr>
          </a:p>
        </p:txBody>
      </p:sp>
      <p:pic>
        <p:nvPicPr>
          <p:cNvPr id="6" name="Picture 4" descr="Illustration of portugal flag Free Vector">
            <a:extLst>
              <a:ext uri="{FF2B5EF4-FFF2-40B4-BE49-F238E27FC236}">
                <a16:creationId xmlns:a16="http://schemas.microsoft.com/office/drawing/2014/main" id="{681513A6-1FF3-0B4F-82DD-B5D1509CA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670" y="304799"/>
            <a:ext cx="1540004" cy="81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en sitting in front of their laptop computer">
            <a:extLst>
              <a:ext uri="{FF2B5EF4-FFF2-40B4-BE49-F238E27FC236}">
                <a16:creationId xmlns:a16="http://schemas.microsoft.com/office/drawing/2014/main" id="{1A19A65D-0E6B-6F41-96A2-14180E2E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383" y="1488831"/>
            <a:ext cx="3167428" cy="474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1620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9F418E-6268-4A79-AC71-2EFB93CD5B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6400" y="622301"/>
            <a:ext cx="5675795" cy="1052742"/>
          </a:xfrm>
        </p:spPr>
        <p:txBody>
          <a:bodyPr>
            <a:normAutofit lnSpcReduction="10000"/>
          </a:bodyPr>
          <a:lstStyle/>
          <a:p>
            <a:r>
              <a:rPr lang="en-IE" dirty="0"/>
              <a:t>SUBVENÇÕES/PROGRAMAS EUROPEUS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CC7E3-BCD0-4225-BE27-567A9AF859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6400" y="1996868"/>
            <a:ext cx="6426200" cy="3947440"/>
          </a:xfrm>
        </p:spPr>
        <p:txBody>
          <a:bodyPr/>
          <a:lstStyle/>
          <a:p>
            <a:pPr algn="l"/>
            <a:r>
              <a:rPr lang="en-IE" dirty="0" err="1"/>
              <a:t>Disponíveis</a:t>
            </a:r>
            <a:r>
              <a:rPr lang="en-IE" dirty="0"/>
              <a:t> para </a:t>
            </a:r>
            <a:r>
              <a:rPr lang="en-IE" dirty="0" err="1"/>
              <a:t>todos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países</a:t>
            </a:r>
            <a:r>
              <a:rPr lang="en-IE" dirty="0"/>
              <a:t> da UE, as </a:t>
            </a:r>
            <a:r>
              <a:rPr lang="en-IE" dirty="0" err="1"/>
              <a:t>subvenções</a:t>
            </a:r>
            <a:r>
              <a:rPr lang="en-IE" dirty="0"/>
              <a:t> </a:t>
            </a:r>
            <a:r>
              <a:rPr lang="en-IE" dirty="0" err="1"/>
              <a:t>são</a:t>
            </a:r>
            <a:r>
              <a:rPr lang="en-IE" dirty="0"/>
              <a:t> e </a:t>
            </a:r>
            <a:r>
              <a:rPr lang="en-IE" dirty="0" err="1"/>
              <a:t>têm</a:t>
            </a:r>
            <a:r>
              <a:rPr lang="en-IE" dirty="0"/>
              <a:t> </a:t>
            </a:r>
            <a:r>
              <a:rPr lang="en-IE" dirty="0" err="1"/>
              <a:t>sido</a:t>
            </a:r>
            <a:r>
              <a:rPr lang="en-IE" dirty="0"/>
              <a:t> </a:t>
            </a:r>
            <a:r>
              <a:rPr lang="en-IE" dirty="0" err="1"/>
              <a:t>fundamentais</a:t>
            </a:r>
            <a:r>
              <a:rPr lang="en-IE" dirty="0"/>
              <a:t> para </a:t>
            </a:r>
            <a:r>
              <a:rPr lang="en-IE" dirty="0" err="1"/>
              <a:t>ajudar</a:t>
            </a:r>
            <a:r>
              <a:rPr lang="en-IE" dirty="0"/>
              <a:t> as </a:t>
            </a:r>
            <a:r>
              <a:rPr lang="en-IE" dirty="0" err="1"/>
              <a:t>comunidades</a:t>
            </a:r>
            <a:r>
              <a:rPr lang="en-IE" dirty="0"/>
              <a:t> a </a:t>
            </a:r>
            <a:r>
              <a:rPr lang="en-IE" dirty="0" err="1"/>
              <a:t>regenerar</a:t>
            </a:r>
            <a:r>
              <a:rPr lang="en-IE" dirty="0"/>
              <a:t>-se, </a:t>
            </a:r>
            <a:r>
              <a:rPr lang="en-IE" dirty="0" err="1"/>
              <a:t>conhecer</a:t>
            </a:r>
            <a:r>
              <a:rPr lang="en-IE" dirty="0"/>
              <a:t> as </a:t>
            </a:r>
            <a:r>
              <a:rPr lang="en-IE" dirty="0" err="1"/>
              <a:t>melhores</a:t>
            </a:r>
            <a:r>
              <a:rPr lang="en-IE" dirty="0"/>
              <a:t> </a:t>
            </a:r>
            <a:r>
              <a:rPr lang="en-IE" dirty="0" err="1"/>
              <a:t>práticas</a:t>
            </a:r>
            <a:r>
              <a:rPr lang="en-IE" dirty="0"/>
              <a:t> e </a:t>
            </a:r>
            <a:r>
              <a:rPr lang="en-IE" dirty="0" err="1"/>
              <a:t>construir</a:t>
            </a:r>
            <a:r>
              <a:rPr lang="en-IE" dirty="0"/>
              <a:t> as </a:t>
            </a:r>
            <a:r>
              <a:rPr lang="en-IE" dirty="0" err="1"/>
              <a:t>suas</a:t>
            </a:r>
            <a:r>
              <a:rPr lang="en-IE" dirty="0"/>
              <a:t> </a:t>
            </a:r>
            <a:r>
              <a:rPr lang="en-IE" dirty="0" err="1"/>
              <a:t>competências</a:t>
            </a:r>
            <a:r>
              <a:rPr lang="en-IE" dirty="0"/>
              <a:t> de </a:t>
            </a:r>
            <a:r>
              <a:rPr lang="en-IE" dirty="0" err="1"/>
              <a:t>regeneração</a:t>
            </a:r>
            <a:r>
              <a:rPr lang="en-IE" dirty="0"/>
              <a:t>. Nesta </a:t>
            </a:r>
            <a:r>
              <a:rPr lang="en-IE" dirty="0" err="1"/>
              <a:t>seção</a:t>
            </a:r>
            <a:r>
              <a:rPr lang="en-IE" dirty="0"/>
              <a:t>, </a:t>
            </a:r>
            <a:r>
              <a:rPr lang="en-IE" dirty="0" err="1"/>
              <a:t>vamos</a:t>
            </a:r>
            <a:r>
              <a:rPr lang="en-IE" dirty="0"/>
              <a:t> </a:t>
            </a:r>
            <a:r>
              <a:rPr lang="en-IE" dirty="0" err="1"/>
              <a:t>conhecer</a:t>
            </a:r>
            <a:r>
              <a:rPr lang="en-IE" dirty="0"/>
              <a:t>:</a:t>
            </a:r>
          </a:p>
          <a:p>
            <a:pPr marL="457200" indent="-457200" algn="l">
              <a:buAutoNum type="arabicPeriod"/>
            </a:pPr>
            <a:r>
              <a:rPr lang="en-IE" dirty="0"/>
              <a:t>O </a:t>
            </a:r>
            <a:r>
              <a:rPr lang="en-IE" dirty="0" err="1"/>
              <a:t>Programa</a:t>
            </a:r>
            <a:r>
              <a:rPr lang="en-IE" dirty="0"/>
              <a:t> LEADER</a:t>
            </a:r>
          </a:p>
          <a:p>
            <a:pPr marL="457200" indent="-457200" algn="l">
              <a:buAutoNum type="arabicPeriod"/>
            </a:pPr>
            <a:r>
              <a:rPr lang="en-IE" dirty="0" err="1"/>
              <a:t>Subvenções</a:t>
            </a:r>
            <a:r>
              <a:rPr lang="en-IE" dirty="0"/>
              <a:t> </a:t>
            </a:r>
            <a:r>
              <a:rPr lang="en-IE" dirty="0" err="1"/>
              <a:t>comunitárias</a:t>
            </a:r>
            <a:r>
              <a:rPr lang="en-IE" dirty="0"/>
              <a:t> do Fundo Social </a:t>
            </a:r>
            <a:r>
              <a:rPr lang="en-IE" dirty="0" err="1"/>
              <a:t>Europeu</a:t>
            </a:r>
            <a:endParaRPr lang="en-IE" dirty="0"/>
          </a:p>
          <a:p>
            <a:pPr marL="457200" indent="-457200" algn="l">
              <a:buAutoNum type="arabicPeriod"/>
            </a:pPr>
            <a:endParaRPr lang="en-IE" dirty="0"/>
          </a:p>
          <a:p>
            <a:pPr algn="l"/>
            <a:endParaRPr lang="en-IE" dirty="0"/>
          </a:p>
        </p:txBody>
      </p:sp>
      <p:pic>
        <p:nvPicPr>
          <p:cNvPr id="9" name="Picture Placeholder 8" descr="Background pattern&#10;&#10;Description automatically generated">
            <a:extLst>
              <a:ext uri="{FF2B5EF4-FFF2-40B4-BE49-F238E27FC236}">
                <a16:creationId xmlns:a16="http://schemas.microsoft.com/office/drawing/2014/main" id="{6F6F2A49-CCDF-477C-A6CF-33EE7031B25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19992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607376-4000-4DDC-AA7F-EFFCE3F28F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4377" y="1802422"/>
            <a:ext cx="5569469" cy="4621824"/>
          </a:xfrm>
        </p:spPr>
        <p:txBody>
          <a:bodyPr/>
          <a:lstStyle/>
          <a:p>
            <a:r>
              <a:rPr lang="en-US" dirty="0"/>
              <a:t>O LEADER </a:t>
            </a:r>
            <a:r>
              <a:rPr lang="en-US" dirty="0" err="1"/>
              <a:t>é</a:t>
            </a:r>
            <a:r>
              <a:rPr lang="en-US" dirty="0"/>
              <a:t> um </a:t>
            </a:r>
            <a:r>
              <a:rPr lang="en-US" dirty="0" err="1"/>
              <a:t>programa</a:t>
            </a:r>
            <a:r>
              <a:rPr lang="en-US" dirty="0"/>
              <a:t> de </a:t>
            </a:r>
            <a:r>
              <a:rPr lang="en-US" dirty="0" err="1"/>
              <a:t>desenvolvimento</a:t>
            </a:r>
            <a:r>
              <a:rPr lang="en-US" dirty="0"/>
              <a:t> local que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utilizado</a:t>
            </a:r>
            <a:r>
              <a:rPr lang="en-US" dirty="0"/>
              <a:t> </a:t>
            </a:r>
            <a:r>
              <a:rPr lang="en-US" dirty="0" err="1"/>
              <a:t>há</a:t>
            </a:r>
            <a:r>
              <a:rPr lang="en-US" dirty="0"/>
              <a:t> 20 </a:t>
            </a:r>
            <a:r>
              <a:rPr lang="en-US" dirty="0" err="1"/>
              <a:t>anos</a:t>
            </a:r>
            <a:r>
              <a:rPr lang="en-US" dirty="0"/>
              <a:t> para </a:t>
            </a:r>
            <a:r>
              <a:rPr lang="en-US" dirty="0" err="1"/>
              <a:t>envolver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agentes</a:t>
            </a:r>
            <a:r>
              <a:rPr lang="en-US" dirty="0"/>
              <a:t> </a:t>
            </a:r>
            <a:r>
              <a:rPr lang="en-US" dirty="0" err="1"/>
              <a:t>locais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elaboração</a:t>
            </a:r>
            <a:r>
              <a:rPr lang="en-US" dirty="0"/>
              <a:t> e </a:t>
            </a:r>
            <a:r>
              <a:rPr lang="en-US" dirty="0" err="1"/>
              <a:t>execução</a:t>
            </a:r>
            <a:r>
              <a:rPr lang="en-US" dirty="0"/>
              <a:t> de </a:t>
            </a:r>
            <a:r>
              <a:rPr lang="en-US" dirty="0" err="1"/>
              <a:t>estratégias</a:t>
            </a:r>
            <a:r>
              <a:rPr lang="en-US" dirty="0"/>
              <a:t>, </a:t>
            </a:r>
            <a:r>
              <a:rPr lang="en-US" dirty="0" err="1"/>
              <a:t>tomada</a:t>
            </a:r>
            <a:r>
              <a:rPr lang="en-US" dirty="0"/>
              <a:t> de </a:t>
            </a:r>
            <a:r>
              <a:rPr lang="en-US" dirty="0" err="1"/>
              <a:t>decisões</a:t>
            </a:r>
            <a:r>
              <a:rPr lang="en-US" dirty="0"/>
              <a:t> e </a:t>
            </a:r>
            <a:r>
              <a:rPr lang="en-US" dirty="0" err="1"/>
              <a:t>atribuição</a:t>
            </a:r>
            <a:r>
              <a:rPr lang="en-US" dirty="0"/>
              <a:t> de </a:t>
            </a:r>
            <a:r>
              <a:rPr lang="en-US" dirty="0" err="1"/>
              <a:t>recursos</a:t>
            </a:r>
            <a:r>
              <a:rPr lang="en-US" dirty="0"/>
              <a:t> para o </a:t>
            </a:r>
            <a:r>
              <a:rPr lang="en-US" dirty="0" err="1"/>
              <a:t>desenvolvimento</a:t>
            </a:r>
            <a:r>
              <a:rPr lang="en-US" dirty="0"/>
              <a:t> das zonas </a:t>
            </a:r>
            <a:r>
              <a:rPr lang="en-US" dirty="0" err="1"/>
              <a:t>rurais</a:t>
            </a:r>
            <a:r>
              <a:rPr lang="en-US" dirty="0"/>
              <a:t>.</a:t>
            </a:r>
          </a:p>
          <a:p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implementado</a:t>
            </a:r>
            <a:r>
              <a:rPr lang="en-US" dirty="0"/>
              <a:t> </a:t>
            </a:r>
            <a:r>
              <a:rPr lang="en-US" dirty="0" err="1"/>
              <a:t>pelos</a:t>
            </a:r>
            <a:r>
              <a:rPr lang="en-US" dirty="0"/>
              <a:t> </a:t>
            </a:r>
            <a:r>
              <a:rPr lang="en-US" dirty="0" err="1"/>
              <a:t>cerca</a:t>
            </a:r>
            <a:r>
              <a:rPr lang="en-US" dirty="0"/>
              <a:t> de 3.000 </a:t>
            </a:r>
            <a:r>
              <a:rPr lang="en-US" dirty="0" err="1"/>
              <a:t>Grupos</a:t>
            </a:r>
            <a:r>
              <a:rPr lang="en-US" dirty="0"/>
              <a:t> de </a:t>
            </a:r>
            <a:r>
              <a:rPr lang="en-US" dirty="0" err="1"/>
              <a:t>Acção</a:t>
            </a:r>
            <a:r>
              <a:rPr lang="en-US" dirty="0"/>
              <a:t> Local (GAL), </a:t>
            </a:r>
            <a:r>
              <a:rPr lang="en-US" dirty="0" err="1"/>
              <a:t>cobrindo</a:t>
            </a:r>
            <a:r>
              <a:rPr lang="en-US" dirty="0"/>
              <a:t> 61% da </a:t>
            </a:r>
            <a:r>
              <a:rPr lang="en-US" dirty="0" err="1"/>
              <a:t>população</a:t>
            </a:r>
            <a:r>
              <a:rPr lang="en-US" dirty="0"/>
              <a:t> rural da UE e </a:t>
            </a:r>
            <a:r>
              <a:rPr lang="en-US" dirty="0" err="1"/>
              <a:t>reunindo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intervenientes</a:t>
            </a:r>
            <a:r>
              <a:rPr lang="en-US" dirty="0"/>
              <a:t> </a:t>
            </a:r>
            <a:r>
              <a:rPr lang="en-US" dirty="0" err="1"/>
              <a:t>públicos</a:t>
            </a:r>
            <a:r>
              <a:rPr lang="en-US" dirty="0"/>
              <a:t>, privados e da </a:t>
            </a:r>
            <a:r>
              <a:rPr lang="en-US" dirty="0" err="1"/>
              <a:t>sociedade</a:t>
            </a:r>
            <a:r>
              <a:rPr lang="en-US" dirty="0"/>
              <a:t> civil </a:t>
            </a:r>
            <a:r>
              <a:rPr lang="en-US" dirty="0" err="1"/>
              <a:t>numa</a:t>
            </a:r>
            <a:r>
              <a:rPr lang="en-US" dirty="0"/>
              <a:t> </a:t>
            </a:r>
            <a:r>
              <a:rPr lang="en-US" dirty="0" err="1"/>
              <a:t>área</a:t>
            </a:r>
            <a:r>
              <a:rPr lang="en-US" dirty="0"/>
              <a:t> </a:t>
            </a:r>
            <a:r>
              <a:rPr lang="en-US" dirty="0" err="1"/>
              <a:t>específica</a:t>
            </a:r>
            <a:r>
              <a:rPr lang="en-US" dirty="0"/>
              <a:t>. </a:t>
            </a:r>
            <a:endParaRPr lang="en-US" b="0" i="0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D2477-459E-4B46-87BF-30C736AB94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6700" y="127023"/>
            <a:ext cx="8356600" cy="857158"/>
          </a:xfrm>
        </p:spPr>
        <p:txBody>
          <a:bodyPr>
            <a:normAutofit/>
          </a:bodyPr>
          <a:lstStyle/>
          <a:p>
            <a:r>
              <a:rPr lang="en-IE" dirty="0"/>
              <a:t>PROGRAMA LEADER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52DC1-8F18-4AD2-8B76-C5F0348B4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9702800" y="127022"/>
            <a:ext cx="2495516" cy="1663677"/>
          </a:xfrm>
          <a:prstGeom prst="rect">
            <a:avLst/>
          </a:prstGeom>
        </p:spPr>
      </p:pic>
      <p:pic>
        <p:nvPicPr>
          <p:cNvPr id="5" name="Online Media 4" title="Short animation explaining EU initiative CLLD (ES, DE, FR, IT, PL)">
            <a:hlinkClick r:id="" action="ppaction://media"/>
            <a:extLst>
              <a:ext uri="{FF2B5EF4-FFF2-40B4-BE49-F238E27FC236}">
                <a16:creationId xmlns:a16="http://schemas.microsoft.com/office/drawing/2014/main" id="{501ECF98-3A79-408B-A17D-751B55E1E70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740400" y="1993343"/>
            <a:ext cx="6096000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210282-4CA0-4FB5-BE58-DDEF4F02C695}"/>
              </a:ext>
            </a:extLst>
          </p:cNvPr>
          <p:cNvSpPr txBox="1"/>
          <p:nvPr/>
        </p:nvSpPr>
        <p:spPr>
          <a:xfrm>
            <a:off x="5857875" y="5624987"/>
            <a:ext cx="6102350" cy="923330"/>
          </a:xfrm>
          <a:prstGeom prst="rect">
            <a:avLst/>
          </a:prstGeom>
          <a:solidFill>
            <a:srgbClr val="A3CEC2"/>
          </a:solidFill>
        </p:spPr>
        <p:txBody>
          <a:bodyPr wrap="square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Este </a:t>
            </a:r>
            <a:r>
              <a:rPr lang="en-IE" dirty="0" err="1">
                <a:solidFill>
                  <a:schemeClr val="bg1"/>
                </a:solidFill>
              </a:rPr>
              <a:t>pequeno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vídeo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explica</a:t>
            </a:r>
            <a:r>
              <a:rPr lang="en-IE" dirty="0">
                <a:solidFill>
                  <a:schemeClr val="bg1"/>
                </a:solidFill>
              </a:rPr>
              <a:t> a forma </a:t>
            </a:r>
            <a:r>
              <a:rPr lang="en-IE" dirty="0" err="1">
                <a:solidFill>
                  <a:schemeClr val="bg1"/>
                </a:solidFill>
              </a:rPr>
              <a:t>como</a:t>
            </a:r>
            <a:r>
              <a:rPr lang="en-IE" dirty="0">
                <a:solidFill>
                  <a:schemeClr val="bg1"/>
                </a:solidFill>
              </a:rPr>
              <a:t> a UE, </a:t>
            </a:r>
            <a:r>
              <a:rPr lang="en-IE" dirty="0" err="1">
                <a:solidFill>
                  <a:schemeClr val="bg1"/>
                </a:solidFill>
              </a:rPr>
              <a:t>através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programas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como</a:t>
            </a:r>
            <a:r>
              <a:rPr lang="en-IE" dirty="0">
                <a:solidFill>
                  <a:schemeClr val="bg1"/>
                </a:solidFill>
              </a:rPr>
              <a:t> o LEADER, </a:t>
            </a:r>
            <a:r>
              <a:rPr lang="en-IE" dirty="0" err="1">
                <a:solidFill>
                  <a:schemeClr val="bg1"/>
                </a:solidFill>
              </a:rPr>
              <a:t>procura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promover</a:t>
            </a:r>
            <a:r>
              <a:rPr lang="en-IE" dirty="0">
                <a:solidFill>
                  <a:schemeClr val="bg1"/>
                </a:solidFill>
              </a:rPr>
              <a:t> o </a:t>
            </a:r>
            <a:r>
              <a:rPr lang="en-IE" dirty="0" err="1">
                <a:solidFill>
                  <a:schemeClr val="bg1"/>
                </a:solidFill>
              </a:rPr>
              <a:t>desenvolvimento</a:t>
            </a:r>
            <a:r>
              <a:rPr lang="en-IE" dirty="0">
                <a:solidFill>
                  <a:schemeClr val="bg1"/>
                </a:solidFill>
              </a:rPr>
              <a:t> local </a:t>
            </a:r>
            <a:r>
              <a:rPr lang="en-IE" dirty="0" err="1">
                <a:solidFill>
                  <a:schemeClr val="bg1"/>
                </a:solidFill>
              </a:rPr>
              <a:t>liderado</a:t>
            </a:r>
            <a:r>
              <a:rPr lang="en-IE" dirty="0">
                <a:solidFill>
                  <a:schemeClr val="bg1"/>
                </a:solidFill>
              </a:rPr>
              <a:t> pela </a:t>
            </a:r>
            <a:r>
              <a:rPr lang="en-IE" dirty="0" err="1">
                <a:solidFill>
                  <a:schemeClr val="bg1"/>
                </a:solidFill>
              </a:rPr>
              <a:t>comunidade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6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EU Leader Programme - David Ross">
            <a:hlinkClick r:id="" action="ppaction://media"/>
            <a:extLst>
              <a:ext uri="{FF2B5EF4-FFF2-40B4-BE49-F238E27FC236}">
                <a16:creationId xmlns:a16="http://schemas.microsoft.com/office/drawing/2014/main" id="{A0CB8AD0-FC19-48DA-BA08-A21E154D8BE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9555" y="0"/>
            <a:ext cx="10272889" cy="5778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DDE758-843F-4C2A-A053-F571C917D4C1}"/>
              </a:ext>
            </a:extLst>
          </p:cNvPr>
          <p:cNvSpPr txBox="1"/>
          <p:nvPr/>
        </p:nvSpPr>
        <p:spPr>
          <a:xfrm>
            <a:off x="254000" y="5778500"/>
            <a:ext cx="11938000" cy="707886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pPr algn="ctr"/>
            <a:r>
              <a:rPr lang="en-IE" sz="2000" dirty="0">
                <a:solidFill>
                  <a:schemeClr val="bg1"/>
                </a:solidFill>
              </a:rPr>
              <a:t>David Ross </a:t>
            </a:r>
            <a:r>
              <a:rPr lang="en-IE" sz="2000" dirty="0" err="1">
                <a:solidFill>
                  <a:schemeClr val="bg1"/>
                </a:solidFill>
              </a:rPr>
              <a:t>aborda</a:t>
            </a:r>
            <a:r>
              <a:rPr lang="en-IE" sz="2000" dirty="0">
                <a:solidFill>
                  <a:schemeClr val="bg1"/>
                </a:solidFill>
              </a:rPr>
              <a:t> o modo </a:t>
            </a:r>
            <a:r>
              <a:rPr lang="en-IE" sz="2000" dirty="0" err="1">
                <a:solidFill>
                  <a:schemeClr val="bg1"/>
                </a:solidFill>
              </a:rPr>
              <a:t>como</a:t>
            </a:r>
            <a:r>
              <a:rPr lang="en-IE" sz="2000" dirty="0">
                <a:solidFill>
                  <a:schemeClr val="bg1"/>
                </a:solidFill>
              </a:rPr>
              <a:t> o </a:t>
            </a:r>
            <a:r>
              <a:rPr lang="en-IE" sz="2000" dirty="0" err="1">
                <a:solidFill>
                  <a:schemeClr val="bg1"/>
                </a:solidFill>
              </a:rPr>
              <a:t>financiamento</a:t>
            </a:r>
            <a:r>
              <a:rPr lang="en-IE" sz="2000" dirty="0">
                <a:solidFill>
                  <a:schemeClr val="bg1"/>
                </a:solidFill>
              </a:rPr>
              <a:t> do </a:t>
            </a:r>
            <a:r>
              <a:rPr lang="en-IE" sz="2000" dirty="0" err="1">
                <a:solidFill>
                  <a:schemeClr val="bg1"/>
                </a:solidFill>
              </a:rPr>
              <a:t>programa</a:t>
            </a:r>
            <a:r>
              <a:rPr lang="en-IE" sz="2000" dirty="0">
                <a:solidFill>
                  <a:schemeClr val="bg1"/>
                </a:solidFill>
              </a:rPr>
              <a:t> Leader da UE </a:t>
            </a:r>
            <a:r>
              <a:rPr lang="en-IE" sz="2000" dirty="0" err="1">
                <a:solidFill>
                  <a:schemeClr val="bg1"/>
                </a:solidFill>
              </a:rPr>
              <a:t>contribuiu</a:t>
            </a:r>
            <a:r>
              <a:rPr lang="en-IE" sz="2000" dirty="0">
                <a:solidFill>
                  <a:schemeClr val="bg1"/>
                </a:solidFill>
              </a:rPr>
              <a:t> para o </a:t>
            </a:r>
            <a:r>
              <a:rPr lang="en-IE" sz="2000" dirty="0" err="1">
                <a:solidFill>
                  <a:schemeClr val="bg1"/>
                </a:solidFill>
              </a:rPr>
              <a:t>desenvolvimento</a:t>
            </a:r>
            <a:r>
              <a:rPr lang="en-IE" sz="2000" dirty="0">
                <a:solidFill>
                  <a:schemeClr val="bg1"/>
                </a:solidFill>
              </a:rPr>
              <a:t> do </a:t>
            </a:r>
            <a:r>
              <a:rPr lang="en-IE" sz="2000" dirty="0" err="1">
                <a:solidFill>
                  <a:schemeClr val="bg1"/>
                </a:solidFill>
              </a:rPr>
              <a:t>potencial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turístico</a:t>
            </a:r>
            <a:r>
              <a:rPr lang="en-IE" sz="2000" dirty="0">
                <a:solidFill>
                  <a:schemeClr val="bg1"/>
                </a:solidFill>
              </a:rPr>
              <a:t> de </a:t>
            </a:r>
            <a:r>
              <a:rPr lang="en-IE" sz="2000" dirty="0" err="1">
                <a:solidFill>
                  <a:schemeClr val="bg1"/>
                </a:solidFill>
              </a:rPr>
              <a:t>Drimoleague</a:t>
            </a:r>
            <a:r>
              <a:rPr lang="en-IE" sz="2000" dirty="0">
                <a:solidFill>
                  <a:schemeClr val="bg1"/>
                </a:solidFill>
              </a:rPr>
              <a:t> in Co. Cork, </a:t>
            </a:r>
            <a:r>
              <a:rPr lang="en-IE" sz="2000" dirty="0" err="1">
                <a:solidFill>
                  <a:schemeClr val="bg1"/>
                </a:solidFill>
              </a:rPr>
              <a:t>incluindo</a:t>
            </a:r>
            <a:r>
              <a:rPr lang="en-IE" sz="2000" dirty="0">
                <a:solidFill>
                  <a:schemeClr val="bg1"/>
                </a:solidFill>
              </a:rPr>
              <a:t> o </a:t>
            </a:r>
            <a:r>
              <a:rPr lang="en-IE" sz="2000" dirty="0" err="1">
                <a:solidFill>
                  <a:schemeClr val="bg1"/>
                </a:solidFill>
              </a:rPr>
              <a:t>desenvolvimento</a:t>
            </a:r>
            <a:r>
              <a:rPr lang="en-IE" sz="2000" dirty="0">
                <a:solidFill>
                  <a:schemeClr val="bg1"/>
                </a:solidFill>
              </a:rPr>
              <a:t> de </a:t>
            </a:r>
            <a:r>
              <a:rPr lang="en-IE" sz="2000" dirty="0" err="1">
                <a:solidFill>
                  <a:schemeClr val="bg1"/>
                </a:solidFill>
              </a:rPr>
              <a:t>novas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empresas</a:t>
            </a:r>
            <a:r>
              <a:rPr lang="en-IE" sz="2000" dirty="0">
                <a:solidFill>
                  <a:schemeClr val="bg1"/>
                </a:solidFill>
              </a:rPr>
              <a:t> a </a:t>
            </a:r>
            <a:r>
              <a:rPr lang="en-IE" sz="2000" dirty="0" err="1">
                <a:solidFill>
                  <a:schemeClr val="bg1"/>
                </a:solidFill>
              </a:rPr>
              <a:t>partir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daí</a:t>
            </a:r>
            <a:r>
              <a:rPr lang="en-IE" sz="2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274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607376-4000-4DDC-AA7F-EFFCE3F28F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0931" y="1268413"/>
            <a:ext cx="9531869" cy="5226172"/>
          </a:xfrm>
        </p:spPr>
        <p:txBody>
          <a:bodyPr/>
          <a:lstStyle/>
          <a:p>
            <a:r>
              <a:rPr lang="en-US" sz="2200" dirty="0"/>
              <a:t>As </a:t>
            </a:r>
            <a:r>
              <a:rPr lang="en-US" sz="2200" dirty="0" err="1"/>
              <a:t>subvenções</a:t>
            </a:r>
            <a:r>
              <a:rPr lang="en-US" sz="2200" dirty="0"/>
              <a:t> </a:t>
            </a:r>
            <a:r>
              <a:rPr lang="en-US" sz="2200" dirty="0" err="1"/>
              <a:t>comunitárias</a:t>
            </a:r>
            <a:r>
              <a:rPr lang="en-US" sz="2200" dirty="0"/>
              <a:t> do FSE </a:t>
            </a:r>
            <a:r>
              <a:rPr lang="en-US" sz="2200" dirty="0" err="1"/>
              <a:t>permitem</a:t>
            </a:r>
            <a:r>
              <a:rPr lang="en-US" sz="2200" dirty="0"/>
              <a:t> </a:t>
            </a:r>
            <a:r>
              <a:rPr lang="en-US" sz="2200" dirty="0" err="1"/>
              <a:t>às</a:t>
            </a:r>
            <a:r>
              <a:rPr lang="en-US" sz="2200" dirty="0"/>
              <a:t> </a:t>
            </a:r>
            <a:r>
              <a:rPr lang="en-US" sz="2200" dirty="0" err="1"/>
              <a:t>pequenas</a:t>
            </a:r>
            <a:r>
              <a:rPr lang="en-US" sz="2200" dirty="0"/>
              <a:t> </a:t>
            </a:r>
            <a:r>
              <a:rPr lang="en-US" sz="2200" dirty="0" err="1"/>
              <a:t>organizações</a:t>
            </a:r>
            <a:r>
              <a:rPr lang="en-US" sz="2200" dirty="0"/>
              <a:t> do </a:t>
            </a:r>
            <a:r>
              <a:rPr lang="en-US" sz="2200" dirty="0" err="1"/>
              <a:t>Terceiro</a:t>
            </a:r>
            <a:r>
              <a:rPr lang="en-US" sz="2200" dirty="0"/>
              <a:t> Sector </a:t>
            </a:r>
            <a:r>
              <a:rPr lang="en-US" sz="2200" dirty="0" err="1"/>
              <a:t>candidatarem</a:t>
            </a:r>
            <a:r>
              <a:rPr lang="en-US" sz="2200" dirty="0"/>
              <a:t>-se a </a:t>
            </a:r>
            <a:r>
              <a:rPr lang="en-US" sz="2200" dirty="0" err="1"/>
              <a:t>pequenas</a:t>
            </a:r>
            <a:r>
              <a:rPr lang="en-US" sz="2200" dirty="0"/>
              <a:t> </a:t>
            </a:r>
            <a:r>
              <a:rPr lang="en-US" sz="2200" dirty="0" err="1"/>
              <a:t>subvenções</a:t>
            </a:r>
            <a:r>
              <a:rPr lang="en-US" sz="2200" dirty="0"/>
              <a:t> </a:t>
            </a:r>
            <a:r>
              <a:rPr lang="en-US" sz="2200" dirty="0" err="1"/>
              <a:t>através</a:t>
            </a:r>
            <a:r>
              <a:rPr lang="en-US" sz="2200" dirty="0"/>
              <a:t> de </a:t>
            </a:r>
            <a:r>
              <a:rPr lang="en-US" sz="2200" dirty="0" err="1"/>
              <a:t>modalidades</a:t>
            </a:r>
            <a:r>
              <a:rPr lang="en-US" sz="2200" dirty="0"/>
              <a:t> de </a:t>
            </a:r>
            <a:r>
              <a:rPr lang="en-US" sz="2200" dirty="0" err="1"/>
              <a:t>candidatura</a:t>
            </a:r>
            <a:r>
              <a:rPr lang="en-US" sz="2200" dirty="0"/>
              <a:t> </a:t>
            </a:r>
            <a:r>
              <a:rPr lang="en-US" sz="2200" dirty="0" err="1"/>
              <a:t>simplificadas</a:t>
            </a:r>
            <a:r>
              <a:rPr lang="en-US" sz="2200" dirty="0"/>
              <a:t>. As </a:t>
            </a:r>
            <a:r>
              <a:rPr lang="en-US" sz="2200" dirty="0" err="1"/>
              <a:t>Subvenções</a:t>
            </a:r>
            <a:r>
              <a:rPr lang="en-US" sz="2200" dirty="0"/>
              <a:t> </a:t>
            </a:r>
            <a:r>
              <a:rPr lang="en-US" sz="2200" dirty="0" err="1"/>
              <a:t>Comunitárias</a:t>
            </a:r>
            <a:r>
              <a:rPr lang="en-US" sz="2200" dirty="0"/>
              <a:t> do FSE </a:t>
            </a:r>
            <a:r>
              <a:rPr lang="en-US" sz="2200" dirty="0" err="1"/>
              <a:t>apoiam</a:t>
            </a:r>
            <a:r>
              <a:rPr lang="en-US" sz="2200" dirty="0"/>
              <a:t> </a:t>
            </a:r>
            <a:r>
              <a:rPr lang="en-US" sz="2200" dirty="0" err="1"/>
              <a:t>uma</a:t>
            </a:r>
            <a:r>
              <a:rPr lang="en-US" sz="2200" dirty="0"/>
              <a:t> </a:t>
            </a:r>
            <a:r>
              <a:rPr lang="en-US" sz="2200" dirty="0" err="1"/>
              <a:t>série</a:t>
            </a:r>
            <a:r>
              <a:rPr lang="en-US" sz="2200" dirty="0"/>
              <a:t> de </a:t>
            </a:r>
            <a:r>
              <a:rPr lang="en-US" sz="2200" dirty="0" err="1"/>
              <a:t>atividades</a:t>
            </a:r>
            <a:r>
              <a:rPr lang="en-US" sz="2200" dirty="0"/>
              <a:t> que </a:t>
            </a:r>
            <a:r>
              <a:rPr lang="en-US" sz="2200" dirty="0" err="1"/>
              <a:t>visam</a:t>
            </a:r>
            <a:r>
              <a:rPr lang="en-US" sz="2200" dirty="0"/>
              <a:t> </a:t>
            </a:r>
            <a:r>
              <a:rPr lang="en-US" sz="2200" dirty="0" err="1"/>
              <a:t>apoiar</a:t>
            </a:r>
            <a:r>
              <a:rPr lang="en-US" sz="2200" dirty="0"/>
              <a:t> </a:t>
            </a:r>
            <a:r>
              <a:rPr lang="en-US" sz="2200" dirty="0" err="1"/>
              <a:t>os</a:t>
            </a:r>
            <a:r>
              <a:rPr lang="en-US" sz="2200" dirty="0"/>
              <a:t> </a:t>
            </a:r>
            <a:r>
              <a:rPr lang="en-US" sz="2200" dirty="0" err="1"/>
              <a:t>mais</a:t>
            </a:r>
            <a:r>
              <a:rPr lang="en-US" sz="2200" dirty="0"/>
              <a:t> </a:t>
            </a:r>
            <a:r>
              <a:rPr lang="en-US" sz="2200" dirty="0" err="1"/>
              <a:t>desfavorecidos</a:t>
            </a:r>
            <a:r>
              <a:rPr lang="en-US" sz="2200" dirty="0"/>
              <a:t> </a:t>
            </a:r>
            <a:r>
              <a:rPr lang="en-US" sz="2200" dirty="0" err="1"/>
              <a:t>ou</a:t>
            </a:r>
            <a:r>
              <a:rPr lang="en-US" sz="2200" dirty="0"/>
              <a:t> </a:t>
            </a:r>
            <a:r>
              <a:rPr lang="en-US" sz="2200" dirty="0" err="1"/>
              <a:t>excluídos</a:t>
            </a:r>
            <a:r>
              <a:rPr lang="en-US" sz="2200" dirty="0"/>
              <a:t> a </a:t>
            </a:r>
            <a:r>
              <a:rPr lang="en-US" sz="2200" dirty="0" err="1"/>
              <a:t>aproximarem</a:t>
            </a:r>
            <a:r>
              <a:rPr lang="en-US" sz="2200" dirty="0"/>
              <a:t>-se do mercado de </a:t>
            </a:r>
            <a:r>
              <a:rPr lang="en-US" sz="2200" dirty="0" err="1"/>
              <a:t>trabalho</a:t>
            </a:r>
            <a:r>
              <a:rPr lang="en-US" sz="2200" dirty="0"/>
              <a:t>, </a:t>
            </a:r>
            <a:r>
              <a:rPr lang="en-US" sz="2200" dirty="0" err="1"/>
              <a:t>melhorando</a:t>
            </a:r>
            <a:r>
              <a:rPr lang="en-US" sz="2200" dirty="0"/>
              <a:t> o </a:t>
            </a:r>
            <a:r>
              <a:rPr lang="en-US" sz="2200" dirty="0" err="1"/>
              <a:t>seu</a:t>
            </a:r>
            <a:r>
              <a:rPr lang="en-US" sz="2200" dirty="0"/>
              <a:t> </a:t>
            </a:r>
            <a:r>
              <a:rPr lang="en-US" sz="2200" dirty="0" err="1"/>
              <a:t>acesso</a:t>
            </a:r>
            <a:r>
              <a:rPr lang="en-US" sz="2200" dirty="0"/>
              <a:t> </a:t>
            </a:r>
            <a:r>
              <a:rPr lang="en-US" sz="2200" dirty="0" err="1"/>
              <a:t>ao</a:t>
            </a:r>
            <a:r>
              <a:rPr lang="en-US" sz="2200" dirty="0"/>
              <a:t> FSE e </a:t>
            </a:r>
            <a:r>
              <a:rPr lang="en-US" sz="2200" dirty="0" err="1"/>
              <a:t>ao</a:t>
            </a:r>
            <a:r>
              <a:rPr lang="en-US" sz="2200" dirty="0"/>
              <a:t> </a:t>
            </a:r>
            <a:r>
              <a:rPr lang="en-US" sz="2200" dirty="0" err="1"/>
              <a:t>emprego</a:t>
            </a:r>
            <a:r>
              <a:rPr lang="en-US" sz="2200" dirty="0"/>
              <a:t> </a:t>
            </a:r>
            <a:r>
              <a:rPr lang="en-US" sz="2200" dirty="0" err="1"/>
              <a:t>doméstico</a:t>
            </a:r>
            <a:r>
              <a:rPr lang="en-US" sz="2200" dirty="0"/>
              <a:t> e </a:t>
            </a:r>
            <a:r>
              <a:rPr lang="en-US" sz="2200" dirty="0" err="1"/>
              <a:t>à</a:t>
            </a:r>
            <a:r>
              <a:rPr lang="en-US" sz="2200" dirty="0"/>
              <a:t> </a:t>
            </a:r>
            <a:r>
              <a:rPr lang="en-US" sz="2200" dirty="0" err="1"/>
              <a:t>oferta</a:t>
            </a:r>
            <a:r>
              <a:rPr lang="en-US" sz="2200" dirty="0"/>
              <a:t> de </a:t>
            </a:r>
            <a:r>
              <a:rPr lang="en-US" sz="2200" dirty="0" err="1"/>
              <a:t>qualificações</a:t>
            </a:r>
            <a:r>
              <a:rPr lang="en-US" sz="2200" dirty="0"/>
              <a:t>. As </a:t>
            </a:r>
            <a:r>
              <a:rPr lang="en-US" sz="2200" dirty="0" err="1"/>
              <a:t>subvenções</a:t>
            </a:r>
            <a:r>
              <a:rPr lang="en-US" sz="2200" dirty="0"/>
              <a:t> </a:t>
            </a:r>
            <a:r>
              <a:rPr lang="en-US" sz="2200" dirty="0" err="1"/>
              <a:t>apoiam</a:t>
            </a:r>
            <a:r>
              <a:rPr lang="en-US" sz="2200" dirty="0"/>
              <a:t> </a:t>
            </a:r>
            <a:r>
              <a:rPr lang="en-US" sz="2200" dirty="0" err="1"/>
              <a:t>uma</a:t>
            </a:r>
            <a:r>
              <a:rPr lang="en-US" sz="2200" dirty="0"/>
              <a:t> </a:t>
            </a:r>
            <a:r>
              <a:rPr lang="en-US" sz="2200" dirty="0" err="1"/>
              <a:t>vasta</a:t>
            </a:r>
            <a:r>
              <a:rPr lang="en-US" sz="2200" dirty="0"/>
              <a:t> </a:t>
            </a:r>
            <a:r>
              <a:rPr lang="en-US" sz="2200" dirty="0" err="1"/>
              <a:t>gama</a:t>
            </a:r>
            <a:r>
              <a:rPr lang="en-US" sz="2200" dirty="0"/>
              <a:t> de </a:t>
            </a:r>
            <a:r>
              <a:rPr lang="en-US" sz="2200" dirty="0" err="1"/>
              <a:t>atividades</a:t>
            </a:r>
            <a:r>
              <a:rPr lang="en-US" sz="2200" dirty="0"/>
              <a:t>, </a:t>
            </a:r>
            <a:r>
              <a:rPr lang="en-US" sz="2200" dirty="0" err="1"/>
              <a:t>incluindo</a:t>
            </a:r>
            <a:r>
              <a:rPr lang="en-US" sz="22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i="0" dirty="0" err="1">
                <a:effectLst/>
              </a:rPr>
              <a:t>Aquisição</a:t>
            </a:r>
            <a:r>
              <a:rPr lang="en-US" sz="2200" b="0" i="0" dirty="0">
                <a:effectLst/>
              </a:rPr>
              <a:t> de </a:t>
            </a:r>
            <a:r>
              <a:rPr lang="en-US" sz="2200" b="0" i="0" dirty="0" err="1">
                <a:effectLst/>
              </a:rPr>
              <a:t>competências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básicas</a:t>
            </a:r>
            <a:endParaRPr lang="en-US" sz="2200" b="0" i="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i="0" dirty="0" err="1">
                <a:effectLst/>
              </a:rPr>
              <a:t>Educação</a:t>
            </a:r>
            <a:r>
              <a:rPr lang="en-US" sz="2200" b="0" i="0" dirty="0">
                <a:effectLst/>
              </a:rPr>
              <a:t>, </a:t>
            </a:r>
            <a:r>
              <a:rPr lang="en-US" sz="2200" b="0" i="0" dirty="0" err="1">
                <a:effectLst/>
              </a:rPr>
              <a:t>formação</a:t>
            </a:r>
            <a:r>
              <a:rPr lang="en-US" sz="2200" b="0" i="0" dirty="0">
                <a:effectLst/>
              </a:rPr>
              <a:t> e </a:t>
            </a:r>
            <a:r>
              <a:rPr lang="en-US" sz="2200" b="0" i="0" dirty="0" err="1">
                <a:effectLst/>
              </a:rPr>
              <a:t>mentoria</a:t>
            </a:r>
            <a:endParaRPr lang="en-US" sz="2200" b="0" i="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/>
              <a:t>Trabalho</a:t>
            </a:r>
            <a:r>
              <a:rPr lang="en-US" sz="2200" dirty="0"/>
              <a:t> </a:t>
            </a:r>
            <a:r>
              <a:rPr lang="en-US" sz="2200" dirty="0" err="1"/>
              <a:t>voluntário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/>
              <a:t>Promoção</a:t>
            </a:r>
            <a:r>
              <a:rPr lang="en-US" sz="2200" dirty="0"/>
              <a:t> da </a:t>
            </a:r>
            <a:r>
              <a:rPr lang="en-US" sz="2200" dirty="0" err="1"/>
              <a:t>confiança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/>
              <a:t>Ajuda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procura</a:t>
            </a:r>
            <a:r>
              <a:rPr lang="en-US" sz="2200" dirty="0"/>
              <a:t> de </a:t>
            </a:r>
            <a:r>
              <a:rPr lang="en-US" sz="2200" dirty="0" err="1"/>
              <a:t>emprego</a:t>
            </a:r>
            <a:r>
              <a:rPr lang="en-US" sz="2200" dirty="0"/>
              <a:t>, </a:t>
            </a:r>
            <a:r>
              <a:rPr lang="en-US" sz="2200" dirty="0" err="1"/>
              <a:t>incluindo</a:t>
            </a:r>
            <a:r>
              <a:rPr lang="en-US" sz="2200" dirty="0"/>
              <a:t> a </a:t>
            </a:r>
            <a:r>
              <a:rPr lang="en-US" sz="2200" dirty="0" err="1"/>
              <a:t>disponibilização</a:t>
            </a:r>
            <a:r>
              <a:rPr lang="en-US" sz="2200" dirty="0"/>
              <a:t> de </a:t>
            </a:r>
            <a:r>
              <a:rPr lang="en-US" sz="2200" dirty="0" err="1"/>
              <a:t>equipamento</a:t>
            </a:r>
            <a:r>
              <a:rPr lang="en-US" sz="2200" dirty="0"/>
              <a:t> e </a:t>
            </a:r>
            <a:r>
              <a:rPr lang="en-US" sz="2200" dirty="0" err="1"/>
              <a:t>outras</a:t>
            </a:r>
            <a:r>
              <a:rPr lang="en-US" sz="2200" dirty="0"/>
              <a:t> </a:t>
            </a:r>
            <a:r>
              <a:rPr lang="en-US" sz="2200" dirty="0" err="1"/>
              <a:t>medidas</a:t>
            </a:r>
            <a:r>
              <a:rPr lang="en-US" sz="2200" dirty="0"/>
              <a:t> de </a:t>
            </a:r>
            <a:r>
              <a:rPr lang="en-US" sz="2200" dirty="0" err="1"/>
              <a:t>assistência</a:t>
            </a:r>
            <a:r>
              <a:rPr lang="en-US" sz="2200" dirty="0"/>
              <a:t> </a:t>
            </a:r>
            <a:r>
              <a:rPr lang="en-US" sz="2200" dirty="0" err="1"/>
              <a:t>necessárias</a:t>
            </a:r>
            <a:r>
              <a:rPr lang="en-US" sz="2200" dirty="0"/>
              <a:t> para </a:t>
            </a:r>
            <a:r>
              <a:rPr lang="en-US" sz="2200" dirty="0" err="1"/>
              <a:t>garantir</a:t>
            </a:r>
            <a:r>
              <a:rPr lang="en-US" sz="2200" dirty="0"/>
              <a:t> o </a:t>
            </a:r>
            <a:r>
              <a:rPr lang="en-US" sz="2200" dirty="0" err="1"/>
              <a:t>emprego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  <a:hlinkClick r:id="rId2"/>
            </a:endParaRPr>
          </a:p>
          <a:p>
            <a:r>
              <a:rPr lang="en-US" sz="2200" dirty="0">
                <a:hlinkClick r:id="rId2"/>
              </a:rPr>
              <a:t>Community Grants | Network for Europe</a:t>
            </a:r>
            <a:endParaRPr lang="en-US" sz="2200" dirty="0">
              <a:hlinkClick r:id="rId3"/>
            </a:endParaRPr>
          </a:p>
          <a:p>
            <a:endParaRPr lang="en-US" dirty="0">
              <a:hlinkClick r:id="rId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D2477-459E-4B46-87BF-30C736AB94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6700" y="127023"/>
            <a:ext cx="8356600" cy="857158"/>
          </a:xfrm>
        </p:spPr>
        <p:txBody>
          <a:bodyPr>
            <a:normAutofit/>
          </a:bodyPr>
          <a:lstStyle/>
          <a:p>
            <a:r>
              <a:rPr lang="en-US" dirty="0"/>
              <a:t>Fundo Social </a:t>
            </a:r>
            <a:r>
              <a:rPr lang="en-US" dirty="0" err="1"/>
              <a:t>Europeu</a:t>
            </a:r>
            <a:r>
              <a:rPr lang="en-US" dirty="0"/>
              <a:t> (ESF)</a:t>
            </a: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52DC1-8F18-4AD2-8B76-C5F0348B4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9702800" y="127022"/>
            <a:ext cx="2495516" cy="16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675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ESF Community Grants - Tang Hall SMART">
            <a:hlinkClick r:id="" action="ppaction://media"/>
            <a:extLst>
              <a:ext uri="{FF2B5EF4-FFF2-40B4-BE49-F238E27FC236}">
                <a16:creationId xmlns:a16="http://schemas.microsoft.com/office/drawing/2014/main" id="{A73F7126-BEC7-484E-A68D-9EAF07D3178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11011" y="0"/>
            <a:ext cx="10768189" cy="60571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742525-3F84-4E40-A357-5E3AF0EBB72B}"/>
              </a:ext>
            </a:extLst>
          </p:cNvPr>
          <p:cNvSpPr txBox="1"/>
          <p:nvPr/>
        </p:nvSpPr>
        <p:spPr>
          <a:xfrm>
            <a:off x="254000" y="5933707"/>
            <a:ext cx="11684000" cy="707886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r>
              <a:rPr lang="en-IE" sz="2000" dirty="0">
                <a:solidFill>
                  <a:schemeClr val="bg1"/>
                </a:solidFill>
              </a:rPr>
              <a:t>Este </a:t>
            </a:r>
            <a:r>
              <a:rPr lang="en-IE" sz="2000" dirty="0" err="1">
                <a:solidFill>
                  <a:schemeClr val="bg1"/>
                </a:solidFill>
              </a:rPr>
              <a:t>pequeno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vídeo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destaca</a:t>
            </a:r>
            <a:r>
              <a:rPr lang="en-IE" sz="2000" dirty="0">
                <a:solidFill>
                  <a:schemeClr val="bg1"/>
                </a:solidFill>
              </a:rPr>
              <a:t> o </a:t>
            </a:r>
            <a:r>
              <a:rPr lang="en-IE" sz="2000" dirty="0" err="1">
                <a:solidFill>
                  <a:schemeClr val="bg1"/>
                </a:solidFill>
              </a:rPr>
              <a:t>trabalho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realizado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pelo</a:t>
            </a:r>
            <a:r>
              <a:rPr lang="en-IE" sz="2000" dirty="0">
                <a:solidFill>
                  <a:schemeClr val="bg1"/>
                </a:solidFill>
              </a:rPr>
              <a:t> Tang Hall SMART de York, com o </a:t>
            </a:r>
            <a:r>
              <a:rPr lang="en-IE" sz="2000" dirty="0" err="1">
                <a:solidFill>
                  <a:schemeClr val="bg1"/>
                </a:solidFill>
              </a:rPr>
              <a:t>financiamento</a:t>
            </a:r>
            <a:r>
              <a:rPr lang="en-IE" sz="2000" dirty="0">
                <a:solidFill>
                  <a:schemeClr val="bg1"/>
                </a:solidFill>
              </a:rPr>
              <a:t> do </a:t>
            </a:r>
            <a:r>
              <a:rPr lang="en-IE" sz="2000" dirty="0" err="1">
                <a:solidFill>
                  <a:schemeClr val="bg1"/>
                </a:solidFill>
              </a:rPr>
              <a:t>programa</a:t>
            </a:r>
            <a:r>
              <a:rPr lang="en-IE" sz="2000" dirty="0">
                <a:solidFill>
                  <a:schemeClr val="bg1"/>
                </a:solidFill>
              </a:rPr>
              <a:t> de </a:t>
            </a:r>
            <a:r>
              <a:rPr lang="en-IE" sz="2000" dirty="0" err="1">
                <a:solidFill>
                  <a:schemeClr val="bg1"/>
                </a:solidFill>
              </a:rPr>
              <a:t>Subsídios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Comunitários</a:t>
            </a:r>
            <a:r>
              <a:rPr lang="en-IE" sz="2000" dirty="0">
                <a:solidFill>
                  <a:schemeClr val="bg1"/>
                </a:solidFill>
              </a:rPr>
              <a:t> do FSE </a:t>
            </a:r>
            <a:r>
              <a:rPr lang="en-IE" sz="2000" dirty="0" err="1">
                <a:solidFill>
                  <a:schemeClr val="bg1"/>
                </a:solidFill>
              </a:rPr>
              <a:t>administrado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pelo</a:t>
            </a:r>
            <a:r>
              <a:rPr lang="en-IE" sz="2000" dirty="0">
                <a:solidFill>
                  <a:schemeClr val="bg1"/>
                </a:solidFill>
              </a:rPr>
              <a:t> Your Consortium, </a:t>
            </a:r>
            <a:r>
              <a:rPr lang="en-IE" sz="2000" dirty="0" err="1">
                <a:solidFill>
                  <a:schemeClr val="bg1"/>
                </a:solidFill>
              </a:rPr>
              <a:t>Reino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Unido</a:t>
            </a:r>
            <a:r>
              <a:rPr lang="en-IE" sz="2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280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B874C8-5B6B-4DA9-9124-455EFFF38F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23523"/>
            <a:ext cx="12192000" cy="853336"/>
          </a:xfrm>
        </p:spPr>
        <p:txBody>
          <a:bodyPr>
            <a:normAutofit fontScale="70000" lnSpcReduction="20000"/>
          </a:bodyPr>
          <a:lstStyle/>
          <a:p>
            <a:r>
              <a:rPr lang="en-US" sz="2800" b="1" dirty="0">
                <a:solidFill>
                  <a:srgbClr val="7F4182"/>
                </a:solidFill>
              </a:rPr>
              <a:t>EXEMPLOS DE CANDIDATURAS A SUBVENÇÕES ESPECÍFICAS PARA RESPONDER </a:t>
            </a:r>
            <a:r>
              <a:rPr lang="en-US" sz="2800" b="1" dirty="0" err="1">
                <a:solidFill>
                  <a:srgbClr val="7F4182"/>
                </a:solidFill>
              </a:rPr>
              <a:t>À</a:t>
            </a:r>
            <a:r>
              <a:rPr lang="en-US" sz="2800" b="1" dirty="0">
                <a:solidFill>
                  <a:srgbClr val="7F4182"/>
                </a:solidFill>
              </a:rPr>
              <a:t> CRISE</a:t>
            </a:r>
          </a:p>
          <a:p>
            <a:r>
              <a:rPr lang="en-US" sz="2700" b="1" dirty="0" err="1">
                <a:solidFill>
                  <a:srgbClr val="7F4182"/>
                </a:solidFill>
              </a:rPr>
              <a:t>Programa</a:t>
            </a:r>
            <a:r>
              <a:rPr lang="en-US" sz="2700" b="1" dirty="0">
                <a:solidFill>
                  <a:srgbClr val="7F4182"/>
                </a:solidFill>
              </a:rPr>
              <a:t> ADAPTAR: S</a:t>
            </a:r>
            <a:r>
              <a:rPr lang="pt-PT" sz="2700" b="1" dirty="0" err="1">
                <a:solidFill>
                  <a:srgbClr val="7F4182"/>
                </a:solidFill>
              </a:rPr>
              <a:t>istema</a:t>
            </a:r>
            <a:r>
              <a:rPr lang="pt-PT" sz="2700" b="1" dirty="0">
                <a:solidFill>
                  <a:srgbClr val="7F4182"/>
                </a:solidFill>
              </a:rPr>
              <a:t> de incentivos à segurança nas micro, pequenas e médias empresas, no contexto da doença COVID-19 </a:t>
            </a:r>
            <a:r>
              <a:rPr lang="en-US" sz="2700" b="1" dirty="0">
                <a:solidFill>
                  <a:srgbClr val="7F4182"/>
                </a:solidFill>
              </a:rPr>
              <a:t>(Portugal)</a:t>
            </a:r>
            <a:endParaRPr lang="en-IE" sz="2700" b="1" dirty="0">
              <a:solidFill>
                <a:srgbClr val="7F418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D2BBA-1C2D-42BE-BEFF-C03AC0F52E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E" sz="1800" dirty="0">
                <a:hlinkClick r:id="rId2"/>
              </a:rPr>
              <a:t>https://www.portaldosincentivos.pt/index.php/29-noticias/noticias-centro/707-sistema-incentivos-seguranca-micro-pequenas-medias-empresas-covid19-programa-adaptar</a:t>
            </a:r>
            <a:endParaRPr lang="en-IE" sz="1800" dirty="0"/>
          </a:p>
          <a:p>
            <a:endParaRPr lang="en-IE" sz="1800" dirty="0"/>
          </a:p>
        </p:txBody>
      </p:sp>
      <p:pic>
        <p:nvPicPr>
          <p:cNvPr id="11" name="Picture 4" descr="Illustration of portugal flag Free Vector">
            <a:extLst>
              <a:ext uri="{FF2B5EF4-FFF2-40B4-BE49-F238E27FC236}">
                <a16:creationId xmlns:a16="http://schemas.microsoft.com/office/drawing/2014/main" id="{1A50D013-29FE-AE40-B4A6-96B517F02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39" y="2215660"/>
            <a:ext cx="1540004" cy="81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arcador de Posição da Imagem 4" descr="Uma imagem com texto&#10;&#10;Descrição gerada automaticamente">
            <a:extLst>
              <a:ext uri="{FF2B5EF4-FFF2-40B4-BE49-F238E27FC236}">
                <a16:creationId xmlns:a16="http://schemas.microsoft.com/office/drawing/2014/main" id="{B9234DDD-FEC6-884E-BE20-2D4FB5B17D0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5664" r="5664"/>
          <a:stretch>
            <a:fillRect/>
          </a:stretch>
        </p:blipFill>
        <p:spPr>
          <a:xfrm>
            <a:off x="3155169" y="1908000"/>
            <a:ext cx="5752745" cy="3531616"/>
          </a:xfrm>
        </p:spPr>
      </p:pic>
    </p:spTree>
    <p:extLst>
      <p:ext uri="{BB962C8B-B14F-4D97-AF65-F5344CB8AC3E}">
        <p14:creationId xmlns:p14="http://schemas.microsoft.com/office/powerpoint/2010/main" val="40451030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Obrigada</a:t>
            </a:r>
            <a:r>
              <a:rPr lang="en-US" dirty="0"/>
              <a:t>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alguma</a:t>
            </a:r>
            <a:r>
              <a:rPr lang="en-US" dirty="0"/>
              <a:t> </a:t>
            </a:r>
            <a:r>
              <a:rPr lang="en-US" dirty="0" err="1"/>
              <a:t>questão</a:t>
            </a:r>
            <a:r>
              <a:rPr lang="en-US" dirty="0"/>
              <a:t>?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9F39B9C-A9A4-48D0-9266-26BED881377F}"/>
              </a:ext>
            </a:extLst>
          </p:cNvPr>
          <p:cNvSpPr txBox="1">
            <a:spLocks/>
          </p:cNvSpPr>
          <p:nvPr/>
        </p:nvSpPr>
        <p:spPr>
          <a:xfrm>
            <a:off x="635420" y="557216"/>
            <a:ext cx="9427779" cy="3975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IE" sz="1800" dirty="0"/>
          </a:p>
        </p:txBody>
      </p:sp>
    </p:spTree>
    <p:extLst>
      <p:ext uri="{BB962C8B-B14F-4D97-AF65-F5344CB8AC3E}">
        <p14:creationId xmlns:p14="http://schemas.microsoft.com/office/powerpoint/2010/main" val="411681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B874C8-5B6B-4DA9-9124-455EFFF38F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84510"/>
            <a:ext cx="12192000" cy="853336"/>
          </a:xfrm>
        </p:spPr>
        <p:txBody>
          <a:bodyPr>
            <a:normAutofit fontScale="70000" lnSpcReduction="20000"/>
          </a:bodyPr>
          <a:lstStyle/>
          <a:p>
            <a:r>
              <a:rPr lang="en-US" sz="2800" b="1" dirty="0">
                <a:solidFill>
                  <a:srgbClr val="7F4182"/>
                </a:solidFill>
              </a:rPr>
              <a:t>EXEMPLOS DE CANDIDATURAS A SUBVENÇÕES ESPECÍFICAS PARA RESPONDER </a:t>
            </a:r>
            <a:r>
              <a:rPr lang="en-US" sz="2800" b="1" dirty="0" err="1">
                <a:solidFill>
                  <a:srgbClr val="7F4182"/>
                </a:solidFill>
              </a:rPr>
              <a:t>À</a:t>
            </a:r>
            <a:r>
              <a:rPr lang="en-US" sz="2800" b="1" dirty="0">
                <a:solidFill>
                  <a:srgbClr val="7F4182"/>
                </a:solidFill>
              </a:rPr>
              <a:t> CRISE</a:t>
            </a:r>
          </a:p>
          <a:p>
            <a:r>
              <a:rPr lang="en-US" sz="2700" b="1" dirty="0" err="1">
                <a:solidFill>
                  <a:srgbClr val="7F4182"/>
                </a:solidFill>
              </a:rPr>
              <a:t>Programa</a:t>
            </a:r>
            <a:r>
              <a:rPr lang="en-US" sz="2700" b="1" dirty="0">
                <a:solidFill>
                  <a:srgbClr val="7F4182"/>
                </a:solidFill>
              </a:rPr>
              <a:t> </a:t>
            </a:r>
            <a:r>
              <a:rPr lang="en-US" sz="2700" b="1" dirty="0" err="1">
                <a:solidFill>
                  <a:srgbClr val="7F4182"/>
                </a:solidFill>
              </a:rPr>
              <a:t>Apoiar</a:t>
            </a:r>
            <a:r>
              <a:rPr lang="en-US" sz="2700" b="1" dirty="0">
                <a:solidFill>
                  <a:srgbClr val="7F4182"/>
                </a:solidFill>
              </a:rPr>
              <a:t>+: </a:t>
            </a:r>
            <a:r>
              <a:rPr lang="pt-PT" sz="2700" b="1" dirty="0">
                <a:solidFill>
                  <a:srgbClr val="7F4182"/>
                </a:solidFill>
              </a:rPr>
              <a:t>instrumento de apoio à tesouraria das micro e pequenas empresas, que atuem em setores particularmente afetados pelas medidas de confinamento</a:t>
            </a:r>
            <a:r>
              <a:rPr lang="en-US" sz="2700" b="1" dirty="0">
                <a:solidFill>
                  <a:srgbClr val="7F4182"/>
                </a:solidFill>
              </a:rPr>
              <a:t> (Portugal)</a:t>
            </a:r>
            <a:endParaRPr lang="en-IE" sz="2700" b="1" dirty="0">
              <a:solidFill>
                <a:srgbClr val="7F418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D2BBA-1C2D-42BE-BEFF-C03AC0F52E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E" sz="1800" dirty="0">
                <a:hlinkClick r:id="rId2"/>
              </a:rPr>
              <a:t>http://portaldosincentivos.pt/index.php/29-noticias/noticias-centro/719-programa-apoiar-abertura-de-candidaturas</a:t>
            </a:r>
            <a:endParaRPr lang="en-IE" sz="1800" dirty="0"/>
          </a:p>
          <a:p>
            <a:endParaRPr lang="en-IE" sz="1800" dirty="0"/>
          </a:p>
        </p:txBody>
      </p:sp>
      <p:pic>
        <p:nvPicPr>
          <p:cNvPr id="11" name="Picture 4" descr="Illustration of portugal flag Free Vector">
            <a:extLst>
              <a:ext uri="{FF2B5EF4-FFF2-40B4-BE49-F238E27FC236}">
                <a16:creationId xmlns:a16="http://schemas.microsoft.com/office/drawing/2014/main" id="{1A50D013-29FE-AE40-B4A6-96B517F02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39" y="2215660"/>
            <a:ext cx="1540004" cy="81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arcador de Posição da Imagem 4" descr="Uma imagem com texto&#10;&#10;Descrição gerada automaticamente">
            <a:extLst>
              <a:ext uri="{FF2B5EF4-FFF2-40B4-BE49-F238E27FC236}">
                <a16:creationId xmlns:a16="http://schemas.microsoft.com/office/drawing/2014/main" id="{50FB4BF9-4678-AA49-BCB9-2F5C1485C8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5664" r="5664"/>
          <a:stretch>
            <a:fillRect/>
          </a:stretch>
        </p:blipFill>
        <p:spPr>
          <a:xfrm>
            <a:off x="3184071" y="1893434"/>
            <a:ext cx="5608534" cy="3443064"/>
          </a:xfrm>
        </p:spPr>
      </p:pic>
    </p:spTree>
    <p:extLst>
      <p:ext uri="{BB962C8B-B14F-4D97-AF65-F5344CB8AC3E}">
        <p14:creationId xmlns:p14="http://schemas.microsoft.com/office/powerpoint/2010/main" val="1122336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B874C8-5B6B-4DA9-9124-455EFFF38F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7F4182"/>
                </a:solidFill>
              </a:rPr>
              <a:t>Novo Fundo </a:t>
            </a:r>
            <a:r>
              <a:rPr lang="en-US" sz="2400" b="1" dirty="0" err="1">
                <a:solidFill>
                  <a:srgbClr val="7F4182"/>
                </a:solidFill>
              </a:rPr>
              <a:t>criado</a:t>
            </a:r>
            <a:r>
              <a:rPr lang="en-US" sz="2400" b="1" dirty="0">
                <a:solidFill>
                  <a:srgbClr val="7F4182"/>
                </a:solidFill>
              </a:rPr>
              <a:t> para </a:t>
            </a:r>
            <a:r>
              <a:rPr lang="en-US" sz="2400" b="1" dirty="0" err="1">
                <a:solidFill>
                  <a:srgbClr val="7F4182"/>
                </a:solidFill>
              </a:rPr>
              <a:t>ajudar</a:t>
            </a:r>
            <a:r>
              <a:rPr lang="en-US" sz="2400" b="1" dirty="0">
                <a:solidFill>
                  <a:srgbClr val="7F4182"/>
                </a:solidFill>
              </a:rPr>
              <a:t> as </a:t>
            </a:r>
            <a:r>
              <a:rPr lang="en-US" sz="2400" b="1" dirty="0" err="1">
                <a:solidFill>
                  <a:srgbClr val="7F4182"/>
                </a:solidFill>
              </a:rPr>
              <a:t>comunidades</a:t>
            </a:r>
            <a:r>
              <a:rPr lang="en-US" sz="2400" b="1" dirty="0">
                <a:solidFill>
                  <a:srgbClr val="7F4182"/>
                </a:solidFill>
              </a:rPr>
              <a:t> </a:t>
            </a:r>
            <a:r>
              <a:rPr lang="en-US" sz="2400" b="1" dirty="0" err="1">
                <a:solidFill>
                  <a:srgbClr val="7F4182"/>
                </a:solidFill>
              </a:rPr>
              <a:t>vulneráveis</a:t>
            </a:r>
            <a:r>
              <a:rPr lang="en-US" sz="2400" b="1" dirty="0">
                <a:solidFill>
                  <a:srgbClr val="7F4182"/>
                </a:solidFill>
              </a:rPr>
              <a:t> com o Covid-19 (</a:t>
            </a:r>
            <a:r>
              <a:rPr lang="en-US" sz="2400" b="1" dirty="0" err="1">
                <a:solidFill>
                  <a:srgbClr val="7F4182"/>
                </a:solidFill>
              </a:rPr>
              <a:t>Irlanda</a:t>
            </a:r>
            <a:r>
              <a:rPr lang="en-US" sz="2400" b="1" dirty="0">
                <a:solidFill>
                  <a:srgbClr val="7F4182"/>
                </a:solidFill>
              </a:rPr>
              <a:t>)</a:t>
            </a:r>
            <a:endParaRPr lang="en-IE" sz="2400" b="1" dirty="0">
              <a:solidFill>
                <a:srgbClr val="7F418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D2BBA-1C2D-42BE-BEFF-C03AC0F52E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054567"/>
            <a:ext cx="12192000" cy="590599"/>
          </a:xfrm>
        </p:spPr>
        <p:txBody>
          <a:bodyPr/>
          <a:lstStyle/>
          <a:p>
            <a:r>
              <a:rPr lang="en-IE" sz="1800" dirty="0">
                <a:hlinkClick r:id="rId2"/>
              </a:rPr>
              <a:t>www.communityfoundation.ie/insights/news/new-fund-established-to-help-vulnerable-communities-with-covid-19</a:t>
            </a:r>
            <a:r>
              <a:rPr lang="en-IE" sz="1800" dirty="0"/>
              <a:t>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8EA3134-9FA2-4866-87DA-CA324CA5B0F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9277" r="9277"/>
          <a:stretch>
            <a:fillRect/>
          </a:stretch>
        </p:blipFill>
        <p:spPr/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0323BD-A67B-4533-B21F-3577A7EDDA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6"/>
          <a:stretch/>
        </p:blipFill>
        <p:spPr>
          <a:xfrm>
            <a:off x="3126921" y="1864859"/>
            <a:ext cx="5751513" cy="35643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C4728B-DDDB-4663-8CC5-E882070E895E}"/>
              </a:ext>
            </a:extLst>
          </p:cNvPr>
          <p:cNvSpPr txBox="1"/>
          <p:nvPr/>
        </p:nvSpPr>
        <p:spPr>
          <a:xfrm>
            <a:off x="3184071" y="5371646"/>
            <a:ext cx="56657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>
                <a:hlinkClick r:id="rId4" tooltip="https://en.wikipedia.org/wiki/Flag_of_Ireland"/>
              </a:rPr>
              <a:t>This Photo</a:t>
            </a:r>
            <a:r>
              <a:rPr lang="en-IE" sz="900"/>
              <a:t> by Unknown Author is licensed under </a:t>
            </a:r>
            <a:r>
              <a:rPr lang="en-IE" sz="900">
                <a:hlinkClick r:id="rId6" tooltip="https://creativecommons.org/licenses/by-sa/3.0/"/>
              </a:rPr>
              <a:t>CC BY-SA</a:t>
            </a:r>
            <a:endParaRPr lang="en-IE" sz="9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30F949-D401-448B-BA6B-BF487CAAA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9836" y="1773094"/>
            <a:ext cx="1368044" cy="6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B874C8-5B6B-4DA9-9124-455EFFF38F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3939"/>
            <a:ext cx="12192000" cy="70448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7F4182"/>
                </a:solidFill>
              </a:rPr>
              <a:t>Fundo </a:t>
            </a:r>
            <a:r>
              <a:rPr lang="en-US" sz="2800" b="1" dirty="0" err="1">
                <a:solidFill>
                  <a:srgbClr val="7F4182"/>
                </a:solidFill>
              </a:rPr>
              <a:t>Comunitário</a:t>
            </a:r>
            <a:r>
              <a:rPr lang="en-US" sz="2800" b="1" dirty="0">
                <a:solidFill>
                  <a:srgbClr val="7F4182"/>
                </a:solidFill>
              </a:rPr>
              <a:t> - </a:t>
            </a:r>
            <a:r>
              <a:rPr lang="en-US" sz="2800" b="1" dirty="0" err="1">
                <a:solidFill>
                  <a:srgbClr val="7F4182"/>
                </a:solidFill>
              </a:rPr>
              <a:t>Financiamento</a:t>
            </a:r>
            <a:r>
              <a:rPr lang="en-US" sz="2800" b="1" dirty="0">
                <a:solidFill>
                  <a:srgbClr val="7F4182"/>
                </a:solidFill>
              </a:rPr>
              <a:t> </a:t>
            </a:r>
            <a:r>
              <a:rPr lang="en-US" sz="2800" b="1" dirty="0" err="1">
                <a:solidFill>
                  <a:srgbClr val="7F4182"/>
                </a:solidFill>
              </a:rPr>
              <a:t>durante</a:t>
            </a:r>
            <a:r>
              <a:rPr lang="en-US" sz="2800" b="1" dirty="0">
                <a:solidFill>
                  <a:srgbClr val="7F4182"/>
                </a:solidFill>
              </a:rPr>
              <a:t> a COVID-19 (</a:t>
            </a:r>
            <a:r>
              <a:rPr lang="en-US" sz="2800" b="1" dirty="0" err="1">
                <a:solidFill>
                  <a:srgbClr val="7F4182"/>
                </a:solidFill>
              </a:rPr>
              <a:t>Reino</a:t>
            </a:r>
            <a:r>
              <a:rPr lang="en-US" sz="2800" b="1" dirty="0">
                <a:solidFill>
                  <a:srgbClr val="7F4182"/>
                </a:solidFill>
              </a:rPr>
              <a:t> </a:t>
            </a:r>
            <a:r>
              <a:rPr lang="en-US" sz="2800" b="1" dirty="0" err="1">
                <a:solidFill>
                  <a:srgbClr val="7F4182"/>
                </a:solidFill>
              </a:rPr>
              <a:t>Unido</a:t>
            </a:r>
            <a:r>
              <a:rPr lang="en-US" sz="2800" b="1" dirty="0">
                <a:solidFill>
                  <a:srgbClr val="7F4182"/>
                </a:solidFill>
              </a:rPr>
              <a:t>)</a:t>
            </a:r>
            <a:endParaRPr lang="en-IE" sz="2800" b="1" dirty="0">
              <a:solidFill>
                <a:srgbClr val="7F418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D2BBA-1C2D-42BE-BEFF-C03AC0F52E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E" sz="1800" dirty="0">
                <a:hlinkClick r:id="rId2"/>
              </a:rPr>
              <a:t>https://www.tnlcommunityfund.org.uk/funding/covid-19</a:t>
            </a:r>
            <a:r>
              <a:rPr lang="en-IE" sz="1800" dirty="0"/>
              <a:t>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C643B6C-C64E-429A-B73C-D9ABBA41DA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8CBE98-8A98-42BB-96C5-2E4BB3FD0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072" y="1762734"/>
            <a:ext cx="5690764" cy="3608912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5ACC807-F6CE-4540-BC0D-12404534E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94364" y="1777322"/>
            <a:ext cx="1300196" cy="68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79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5144</TotalTime>
  <Words>4964</Words>
  <Application>Microsoft Macintosh PowerPoint</Application>
  <PresentationFormat>Ecrã Panorâmico</PresentationFormat>
  <Paragraphs>307</Paragraphs>
  <Slides>60</Slides>
  <Notes>0</Notes>
  <HiddenSlides>0</HiddenSlides>
  <MMClips>5</MMClips>
  <ScaleCrop>false</ScaleCrop>
  <HeadingPairs>
    <vt:vector size="6" baseType="variant">
      <vt:variant>
        <vt:lpstr>Tipos de letra usados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60</vt:i4>
      </vt:variant>
    </vt:vector>
  </HeadingPairs>
  <TitlesOfParts>
    <vt:vector size="70" baseType="lpstr">
      <vt:lpstr>Arial</vt:lpstr>
      <vt:lpstr>Calibri</vt:lpstr>
      <vt:lpstr>Calibri Light</vt:lpstr>
      <vt:lpstr>inherit</vt:lpstr>
      <vt:lpstr>Lucida Grande</vt:lpstr>
      <vt:lpstr>MuseoSans</vt:lpstr>
      <vt:lpstr>Quattrocento Sans</vt:lpstr>
      <vt:lpstr>Times New Roman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Lyons</dc:creator>
  <cp:lastModifiedBy>Vanessa Gomes</cp:lastModifiedBy>
  <cp:revision>185</cp:revision>
  <dcterms:created xsi:type="dcterms:W3CDTF">2020-09-10T15:25:35Z</dcterms:created>
  <dcterms:modified xsi:type="dcterms:W3CDTF">2021-01-04T07:06:26Z</dcterms:modified>
</cp:coreProperties>
</file>