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310" r:id="rId2"/>
    <p:sldId id="563" r:id="rId3"/>
    <p:sldId id="419" r:id="rId4"/>
    <p:sldId id="449" r:id="rId5"/>
    <p:sldId id="568" r:id="rId6"/>
    <p:sldId id="569" r:id="rId7"/>
    <p:sldId id="584" r:id="rId8"/>
    <p:sldId id="570" r:id="rId9"/>
    <p:sldId id="585" r:id="rId10"/>
    <p:sldId id="571" r:id="rId11"/>
    <p:sldId id="580" r:id="rId12"/>
    <p:sldId id="583" r:id="rId13"/>
    <p:sldId id="572" r:id="rId14"/>
    <p:sldId id="581" r:id="rId15"/>
    <p:sldId id="582" r:id="rId16"/>
    <p:sldId id="423" r:id="rId17"/>
    <p:sldId id="620" r:id="rId18"/>
    <p:sldId id="586" r:id="rId19"/>
    <p:sldId id="429" r:id="rId20"/>
    <p:sldId id="539" r:id="rId21"/>
    <p:sldId id="587" r:id="rId22"/>
    <p:sldId id="602" r:id="rId23"/>
    <p:sldId id="607" r:id="rId24"/>
    <p:sldId id="424" r:id="rId25"/>
    <p:sldId id="622" r:id="rId26"/>
    <p:sldId id="588" r:id="rId27"/>
    <p:sldId id="274" r:id="rId28"/>
    <p:sldId id="589" r:id="rId29"/>
    <p:sldId id="593" r:id="rId30"/>
    <p:sldId id="614" r:id="rId31"/>
    <p:sldId id="597" r:id="rId32"/>
    <p:sldId id="591" r:id="rId33"/>
    <p:sldId id="575" r:id="rId34"/>
    <p:sldId id="592" r:id="rId35"/>
    <p:sldId id="599" r:id="rId36"/>
    <p:sldId id="590" r:id="rId37"/>
    <p:sldId id="594" r:id="rId38"/>
    <p:sldId id="598" r:id="rId39"/>
    <p:sldId id="507" r:id="rId40"/>
    <p:sldId id="501" r:id="rId41"/>
    <p:sldId id="601" r:id="rId42"/>
    <p:sldId id="579" r:id="rId43"/>
    <p:sldId id="604" r:id="rId44"/>
    <p:sldId id="606" r:id="rId45"/>
    <p:sldId id="564" r:id="rId46"/>
    <p:sldId id="610" r:id="rId47"/>
    <p:sldId id="608" r:id="rId48"/>
    <p:sldId id="611" r:id="rId49"/>
    <p:sldId id="612" r:id="rId50"/>
    <p:sldId id="613" r:id="rId51"/>
    <p:sldId id="609" r:id="rId52"/>
    <p:sldId id="565" r:id="rId53"/>
    <p:sldId id="615" r:id="rId54"/>
    <p:sldId id="616" r:id="rId55"/>
    <p:sldId id="619" r:id="rId56"/>
    <p:sldId id="617" r:id="rId57"/>
    <p:sldId id="519" r:id="rId58"/>
    <p:sldId id="56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5" clrIdx="0">
    <p:extLst>
      <p:ext uri="{19B8F6BF-5375-455C-9EA6-DF929625EA0E}">
        <p15:presenceInfo xmlns:p15="http://schemas.microsoft.com/office/powerpoint/2012/main" userId="S::orla@momentumconsulting.ie::ee9f56f0-43a2-47ae-a5b8-d4a7d2f5cec3" providerId="AD"/>
      </p:ext>
    </p:extLst>
  </p:cmAuthor>
  <p:cmAuthor id="2" name="Grace Roche" initials="GR" lastIdx="1" clrIdx="1">
    <p:extLst>
      <p:ext uri="{19B8F6BF-5375-455C-9EA6-DF929625EA0E}">
        <p15:presenceInfo xmlns:p15="http://schemas.microsoft.com/office/powerpoint/2012/main" userId="Grace Roche" providerId="None"/>
      </p:ext>
    </p:extLst>
  </p:cmAuthor>
  <p:cmAuthor id="3" name="Grace Lyons" initials="GL" lastIdx="2" clrIdx="2">
    <p:extLst>
      <p:ext uri="{19B8F6BF-5375-455C-9EA6-DF929625EA0E}">
        <p15:presenceInfo xmlns:p15="http://schemas.microsoft.com/office/powerpoint/2012/main" userId="b64fb77dec8691cc" providerId="Windows Live"/>
      </p:ext>
    </p:extLst>
  </p:cmAuthor>
  <p:cmAuthor id="4" name="Grace Lyons" initials="GL [2]" lastIdx="1" clrIdx="3">
    <p:extLst>
      <p:ext uri="{19B8F6BF-5375-455C-9EA6-DF929625EA0E}">
        <p15:presenceInfo xmlns:p15="http://schemas.microsoft.com/office/powerpoint/2012/main" userId="277e941111883b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5AB0"/>
    <a:srgbClr val="6D6E6C"/>
    <a:srgbClr val="7F4182"/>
    <a:srgbClr val="68BBAF"/>
    <a:srgbClr val="A3CEC2"/>
    <a:srgbClr val="E5CCE6"/>
    <a:srgbClr val="BA0A94"/>
    <a:srgbClr val="161741"/>
    <a:srgbClr val="392E85"/>
    <a:srgbClr val="4852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2024" autoAdjust="0"/>
  </p:normalViewPr>
  <p:slideViewPr>
    <p:cSldViewPr snapToGrid="0" snapToObjects="1">
      <p:cViewPr varScale="1">
        <p:scale>
          <a:sx n="103" d="100"/>
          <a:sy n="103" d="100"/>
        </p:scale>
        <p:origin x="92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4048"/>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12/27/20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‹nº›</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12/27/20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‹nº›</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24669" y="528535"/>
            <a:ext cx="5987561" cy="1446550"/>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a:t>
            </a:r>
            <a:r>
              <a:rPr lang="en-IE" sz="4400" b="0"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THE </a:t>
            </a:r>
            <a:r>
              <a:rPr lang="en-IE" sz="4400" b="1" i="0" u="none" strike="noStrike" kern="1200">
                <a:solidFill>
                  <a:schemeClr val="bg1"/>
                </a:solidFill>
                <a:effectLst/>
                <a:latin typeface="+mn-lt"/>
                <a:ea typeface="+mn-ea"/>
                <a:cs typeface="+mn-cs"/>
              </a:rPr>
              <a:t>RESTART+</a:t>
            </a:r>
            <a:r>
              <a:rPr lang="en-IE" sz="4400" b="1"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6" name="Rectangle 5"/>
          <p:cNvSpPr/>
          <p:nvPr userDrawn="1"/>
        </p:nvSpPr>
        <p:spPr>
          <a:xfrm>
            <a:off x="6660924" y="1251810"/>
            <a:ext cx="5282381" cy="4616648"/>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RESTART+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25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RESTART+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7" name="Rectangle 6"/>
          <p:cNvSpPr/>
          <p:nvPr userDrawn="1"/>
        </p:nvSpPr>
        <p:spPr>
          <a:xfrm>
            <a:off x="424669" y="2614038"/>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8" name="Straight Connector 7"/>
          <p:cNvCxnSpPr/>
          <p:nvPr userDrawn="1"/>
        </p:nvCxnSpPr>
        <p:spPr>
          <a:xfrm>
            <a:off x="6399849"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 y="2261959"/>
            <a:ext cx="63998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8" name="Straight Connector 1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4" name="Straight Connector 13"/>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quote box on left ">
    <p:spTree>
      <p:nvGrpSpPr>
        <p:cNvPr id="1" name=""/>
        <p:cNvGrpSpPr/>
        <p:nvPr/>
      </p:nvGrpSpPr>
      <p:grpSpPr>
        <a:xfrm>
          <a:off x="0" y="0"/>
          <a:ext cx="0" cy="0"/>
          <a:chOff x="0" y="0"/>
          <a:chExt cx="0" cy="0"/>
        </a:xfrm>
      </p:grpSpPr>
      <p:sp>
        <p:nvSpPr>
          <p:cNvPr id="20"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cxnSp>
        <p:nvCxnSpPr>
          <p:cNvPr id="27" name="Straight Connector 26"/>
          <p:cNvCxnSpPr/>
          <p:nvPr userDrawn="1"/>
        </p:nvCxnSpPr>
        <p:spPr>
          <a:xfrm flipH="1">
            <a:off x="6275355" y="1725078"/>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userDrawn="1">
            <p:ph type="body" sz="quarter" idx="14" hasCustomPrompt="1"/>
          </p:nvPr>
        </p:nvSpPr>
        <p:spPr>
          <a:xfrm>
            <a:off x="3990197" y="5158502"/>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userDrawn="1">
            <p:ph type="body" sz="quarter" idx="15" hasCustomPrompt="1"/>
          </p:nvPr>
        </p:nvSpPr>
        <p:spPr>
          <a:xfrm>
            <a:off x="397379" y="2544123"/>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userDrawn="1">
            <p:ph type="body" sz="quarter" idx="13" hasCustomPrompt="1"/>
          </p:nvPr>
        </p:nvSpPr>
        <p:spPr>
          <a:xfrm>
            <a:off x="410631" y="3189657"/>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quote box on right ">
    <p:spTree>
      <p:nvGrpSpPr>
        <p:cNvPr id="1" name=""/>
        <p:cNvGrpSpPr/>
        <p:nvPr/>
      </p:nvGrpSpPr>
      <p:grpSpPr>
        <a:xfrm>
          <a:off x="0" y="0"/>
          <a:ext cx="0" cy="0"/>
          <a:chOff x="0" y="0"/>
          <a:chExt cx="0" cy="0"/>
        </a:xfrm>
      </p:grpSpPr>
      <p:grpSp>
        <p:nvGrpSpPr>
          <p:cNvPr id="2" name="Group 1"/>
          <p:cNvGrpSpPr/>
          <p:nvPr userDrawn="1"/>
        </p:nvGrpSpPr>
        <p:grpSpPr>
          <a:xfrm flipH="1">
            <a:off x="6124844" y="-446328"/>
            <a:ext cx="6371956" cy="7304328"/>
            <a:chOff x="-289208" y="-433076"/>
            <a:chExt cx="6371956" cy="7304328"/>
          </a:xfrm>
        </p:grpSpPr>
        <p:sp>
          <p:nvSpPr>
            <p:cNvPr id="16"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grpSp>
      <p:sp>
        <p:nvSpPr>
          <p:cNvPr id="17" name="Text Placeholder 23"/>
          <p:cNvSpPr>
            <a:spLocks noGrp="1"/>
          </p:cNvSpPr>
          <p:nvPr>
            <p:ph type="body" sz="quarter" idx="16" hasCustomPrompt="1"/>
          </p:nvPr>
        </p:nvSpPr>
        <p:spPr>
          <a:xfrm>
            <a:off x="554879" y="63313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561827" y="176661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231503" y="555035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619279" y="293597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651937" y="358150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362914" y="1525359"/>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7F4182"/>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2783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left - right photo">
    <p:spTree>
      <p:nvGrpSpPr>
        <p:cNvPr id="1" name=""/>
        <p:cNvGrpSpPr/>
        <p:nvPr/>
      </p:nvGrpSpPr>
      <p:grpSpPr>
        <a:xfrm>
          <a:off x="0" y="0"/>
          <a:ext cx="0" cy="0"/>
          <a:chOff x="0" y="0"/>
          <a:chExt cx="0" cy="0"/>
        </a:xfrm>
      </p:grpSpPr>
      <p:grpSp>
        <p:nvGrpSpPr>
          <p:cNvPr id="2" name="Group 1"/>
          <p:cNvGrpSpPr/>
          <p:nvPr userDrawn="1"/>
        </p:nvGrpSpPr>
        <p:grpSpPr>
          <a:xfrm>
            <a:off x="0" y="-14664"/>
            <a:ext cx="9568070" cy="6887327"/>
            <a:chOff x="-26505" y="-29327"/>
            <a:chExt cx="6096001" cy="6887327"/>
          </a:xfrm>
          <a:solidFill>
            <a:srgbClr val="AB5AB0"/>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165922" y="-502168"/>
            <a:ext cx="3299791" cy="5090734"/>
          </a:xfrm>
          <a:prstGeom prst="rect">
            <a:avLst/>
          </a:prstGeom>
        </p:spPr>
      </p:pic>
      <p:sp>
        <p:nvSpPr>
          <p:cNvPr id="27" name="Text Placeholder 23"/>
          <p:cNvSpPr>
            <a:spLocks noGrp="1"/>
          </p:cNvSpPr>
          <p:nvPr userDrawn="1">
            <p:ph type="body" sz="quarter" idx="16" hasCustomPrompt="1"/>
          </p:nvPr>
        </p:nvSpPr>
        <p:spPr>
          <a:xfrm>
            <a:off x="640721" y="259294"/>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263861"/>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80467"/>
            <a:ext cx="8906651"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22353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left - right photo">
    <p:spTree>
      <p:nvGrpSpPr>
        <p:cNvPr id="1" name=""/>
        <p:cNvGrpSpPr/>
        <p:nvPr/>
      </p:nvGrpSpPr>
      <p:grpSpPr>
        <a:xfrm>
          <a:off x="0" y="0"/>
          <a:ext cx="0" cy="0"/>
          <a:chOff x="0" y="0"/>
          <a:chExt cx="0" cy="0"/>
        </a:xfrm>
      </p:grpSpPr>
      <p:sp>
        <p:nvSpPr>
          <p:cNvPr id="18" name="Rectangle 3"/>
          <p:cNvSpPr/>
          <p:nvPr userDrawn="1"/>
        </p:nvSpPr>
        <p:spPr>
          <a:xfrm flipH="1">
            <a:off x="-26505"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5788087" y="-24706"/>
            <a:ext cx="6479257"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48563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78409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3376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hoto - Right Text">
    <p:spTree>
      <p:nvGrpSpPr>
        <p:cNvPr id="1" name=""/>
        <p:cNvGrpSpPr/>
        <p:nvPr/>
      </p:nvGrpSpPr>
      <p:grpSpPr>
        <a:xfrm>
          <a:off x="0" y="0"/>
          <a:ext cx="0" cy="0"/>
          <a:chOff x="0" y="0"/>
          <a:chExt cx="0" cy="0"/>
        </a:xfrm>
      </p:grpSpPr>
      <p:sp>
        <p:nvSpPr>
          <p:cNvPr id="18" name="Rectangle 3"/>
          <p:cNvSpPr/>
          <p:nvPr userDrawn="1"/>
        </p:nvSpPr>
        <p:spPr>
          <a:xfrm>
            <a:off x="2757243"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a:off x="2681389" y="-16075"/>
            <a:ext cx="405136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flipH="1">
            <a:off x="9316278" y="-438891"/>
            <a:ext cx="3299791" cy="5090734"/>
          </a:xfrm>
          <a:prstGeom prst="rect">
            <a:avLst/>
          </a:prstGeom>
        </p:spPr>
      </p:pic>
      <p:sp>
        <p:nvSpPr>
          <p:cNvPr id="27" name="Text Placeholder 23"/>
          <p:cNvSpPr>
            <a:spLocks noGrp="1"/>
          </p:cNvSpPr>
          <p:nvPr userDrawn="1">
            <p:ph type="body" sz="quarter" idx="16" hasCustomPrompt="1"/>
          </p:nvPr>
        </p:nvSpPr>
        <p:spPr>
          <a:xfrm>
            <a:off x="6213053" y="1057202"/>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220001" y="2190681"/>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9" name="Straight Connector 28"/>
          <p:cNvCxnSpPr/>
          <p:nvPr userDrawn="1"/>
        </p:nvCxnSpPr>
        <p:spPr>
          <a:xfrm flipH="1">
            <a:off x="6021088" y="1949429"/>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sp>
        <p:nvSpPr>
          <p:cNvPr id="3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4" name="Picture Placeholder 3"/>
          <p:cNvSpPr>
            <a:spLocks noGrp="1"/>
          </p:cNvSpPr>
          <p:nvPr userDrawn="1">
            <p:ph type="pic" sz="quarter" idx="18"/>
          </p:nvPr>
        </p:nvSpPr>
        <p:spPr>
          <a:xfrm>
            <a:off x="0" y="0"/>
            <a:ext cx="6080953" cy="6875463"/>
          </a:xfrm>
          <a:custGeom>
            <a:avLst/>
            <a:gdLst>
              <a:gd name="connsiteX0" fmla="*/ 0 w 6213475"/>
              <a:gd name="connsiteY0" fmla="*/ 0 h 6875463"/>
              <a:gd name="connsiteX1" fmla="*/ 6213475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213475"/>
              <a:gd name="connsiteY0" fmla="*/ 0 h 6875463"/>
              <a:gd name="connsiteX1" fmla="*/ 6080953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080953"/>
              <a:gd name="connsiteY0" fmla="*/ 0 h 6875463"/>
              <a:gd name="connsiteX1" fmla="*/ 6080953 w 6080953"/>
              <a:gd name="connsiteY1" fmla="*/ 0 h 6875463"/>
              <a:gd name="connsiteX2" fmla="*/ 2688397 w 6080953"/>
              <a:gd name="connsiteY2" fmla="*/ 6862211 h 6875463"/>
              <a:gd name="connsiteX3" fmla="*/ 0 w 6080953"/>
              <a:gd name="connsiteY3" fmla="*/ 6875463 h 6875463"/>
              <a:gd name="connsiteX4" fmla="*/ 0 w 6080953"/>
              <a:gd name="connsiteY4" fmla="*/ 0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953" h="6875463">
                <a:moveTo>
                  <a:pt x="0" y="0"/>
                </a:moveTo>
                <a:lnTo>
                  <a:pt x="6080953" y="0"/>
                </a:lnTo>
                <a:lnTo>
                  <a:pt x="2688397" y="6862211"/>
                </a:lnTo>
                <a:lnTo>
                  <a:pt x="0" y="6875463"/>
                </a:lnTo>
                <a:lnTo>
                  <a:pt x="0" y="0"/>
                </a:lnTo>
                <a:close/>
              </a:path>
            </a:pathLst>
          </a:custGeom>
        </p:spPr>
        <p:txBody>
          <a:bodyPr>
            <a:normAutofit/>
          </a:bodyPr>
          <a:lstStyle>
            <a:lvl1pPr algn="ctr">
              <a:defRPr sz="2400" baseline="0">
                <a:solidFill>
                  <a:schemeClr val="bg1">
                    <a:lumMod val="50000"/>
                  </a:schemeClr>
                </a:solidFill>
              </a:defRPr>
            </a:lvl1pPr>
          </a:lstStyle>
          <a:p>
            <a:endParaRPr lang="en-US" dirty="0"/>
          </a:p>
          <a:p>
            <a:endParaRPr lang="en-US" dirty="0"/>
          </a:p>
          <a:p>
            <a:endParaRPr lang="en-US" dirty="0"/>
          </a:p>
          <a:p>
            <a:r>
              <a:rPr lang="en-US" dirty="0"/>
              <a:t>Click here to add photo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16" name="Rectangle 15"/>
          <p:cNvSpPr/>
          <p:nvPr userDrawn="1"/>
        </p:nvSpPr>
        <p:spPr>
          <a:xfrm>
            <a:off x="0" y="-1"/>
            <a:ext cx="12192000" cy="6858001"/>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RESTART+                           </a:t>
            </a: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8" name="Rectangle 17"/>
          <p:cNvSpPr/>
          <p:nvPr userDrawn="1"/>
        </p:nvSpPr>
        <p:spPr>
          <a:xfrm>
            <a:off x="7523385" y="528535"/>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9" name="Rectangle 18"/>
          <p:cNvSpPr/>
          <p:nvPr userDrawn="1"/>
        </p:nvSpPr>
        <p:spPr>
          <a:xfrm>
            <a:off x="424669" y="3172202"/>
            <a:ext cx="5489434" cy="2677656"/>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RESTART+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p>
          <a:p>
            <a:pPr fontAlgn="base"/>
            <a:endParaRPr lang="en-IE" sz="3600" b="1" i="1" baseline="0" dirty="0">
              <a:solidFill>
                <a:schemeClr val="bg1"/>
              </a:solidFill>
              <a:latin typeface="+mn-lt"/>
              <a:ea typeface="Quattrocento Sans"/>
              <a:cs typeface="Quattrocento Sans"/>
              <a:sym typeface="Quattrocento Sans"/>
            </a:endParaRPr>
          </a:p>
        </p:txBody>
      </p:sp>
      <p:cxnSp>
        <p:nvCxnSpPr>
          <p:cNvPr id="20" name="Straight Connector 1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7F4182"/>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517684"/>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11298735" y="5444234"/>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BA0A94"/>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406643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AB5AB0"/>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228543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68BBAF"/>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screen">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391137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9" name="Oval 8"/>
          <p:cNvSpPr/>
          <p:nvPr userDrawn="1"/>
        </p:nvSpPr>
        <p:spPr>
          <a:xfrm>
            <a:off x="881389" y="1278097"/>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2180082" y="-2180079"/>
            <a:ext cx="8033550" cy="12393711"/>
          </a:xfrm>
          <a:prstGeom prst="rect">
            <a:avLst/>
          </a:prstGeom>
        </p:spPr>
      </p:pic>
    </p:spTree>
    <p:extLst>
      <p:ext uri="{BB962C8B-B14F-4D97-AF65-F5344CB8AC3E}">
        <p14:creationId xmlns:p14="http://schemas.microsoft.com/office/powerpoint/2010/main" val="218884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437631"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409126"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5400000" flipV="1">
            <a:off x="3425670" y="-1870501"/>
            <a:ext cx="6892753" cy="10633754"/>
          </a:xfrm>
          <a:prstGeom prst="rect">
            <a:avLst/>
          </a:prstGeom>
        </p:spPr>
      </p:pic>
    </p:spTree>
    <p:extLst>
      <p:ext uri="{BB962C8B-B14F-4D97-AF65-F5344CB8AC3E}">
        <p14:creationId xmlns:p14="http://schemas.microsoft.com/office/powerpoint/2010/main" val="40229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7F418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Rectangle 1"/>
          <p:cNvSpPr/>
          <p:nvPr userDrawn="1"/>
        </p:nvSpPr>
        <p:spPr>
          <a:xfrm>
            <a:off x="0" y="1"/>
            <a:ext cx="12192000" cy="6858000"/>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01176" y="505425"/>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RESTART +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49267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Quote Slide - PURPLE">
    <p:spTree>
      <p:nvGrpSpPr>
        <p:cNvPr id="1" name=""/>
        <p:cNvGrpSpPr/>
        <p:nvPr/>
      </p:nvGrpSpPr>
      <p:grpSpPr>
        <a:xfrm>
          <a:off x="0" y="0"/>
          <a:ext cx="0" cy="0"/>
          <a:chOff x="0" y="0"/>
          <a:chExt cx="0" cy="0"/>
        </a:xfrm>
      </p:grpSpPr>
      <p:cxnSp>
        <p:nvCxnSpPr>
          <p:cNvPr id="11" name="Straight Connector 10"/>
          <p:cNvCxnSpPr/>
          <p:nvPr userDrawn="1"/>
        </p:nvCxnSpPr>
        <p:spPr>
          <a:xfrm flipV="1">
            <a:off x="6099983" y="-14288"/>
            <a:ext cx="0" cy="1008418"/>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5570770" y="994130"/>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34" name="Rectangle 33"/>
          <p:cNvSpPr/>
          <p:nvPr userDrawn="1"/>
        </p:nvSpPr>
        <p:spPr>
          <a:xfrm>
            <a:off x="4903304" y="119570"/>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269239"/>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451950"/>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20640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15175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8121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32158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340479"/>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31429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532224"/>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796156"/>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140362"/>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83704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29960" y="516763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596851"/>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901671"/>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2578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56139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84566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19158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319007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392E85"/>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4" name="Rectangle 3"/>
          <p:cNvSpPr/>
          <p:nvPr userDrawn="1"/>
        </p:nvSpPr>
        <p:spPr>
          <a:xfrm>
            <a:off x="3600176" y="0"/>
            <a:ext cx="8627166" cy="6858000"/>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66050" y="-13254"/>
            <a:ext cx="364434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349" h="5107143">
                <a:moveTo>
                  <a:pt x="3101010" y="0"/>
                </a:moveTo>
                <a:lnTo>
                  <a:pt x="3644349" y="13252"/>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screen">
            <a:alphaModFix amt="11000"/>
            <a:extLst>
              <a:ext uri="{28A0092B-C50C-407E-A947-70E740481C1C}">
                <a14:useLocalDpi xmlns:a14="http://schemas.microsoft.com/office/drawing/2010/main"/>
              </a:ext>
            </a:extLst>
          </a:blip>
          <a:srcRect b="-4010"/>
          <a:stretch/>
        </p:blipFill>
        <p:spPr>
          <a:xfrm rot="10800000">
            <a:off x="-15032" y="-269520"/>
            <a:ext cx="3299791" cy="509073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790" y="685529"/>
            <a:ext cx="4049163" cy="1476370"/>
          </a:xfrm>
          <a:prstGeom prst="rect">
            <a:avLst/>
          </a:prstGeom>
        </p:spPr>
      </p:pic>
      <p:sp>
        <p:nvSpPr>
          <p:cNvPr id="10" name="Oval 9"/>
          <p:cNvSpPr/>
          <p:nvPr userDrawn="1"/>
        </p:nvSpPr>
        <p:spPr>
          <a:xfrm>
            <a:off x="5597626" y="740090"/>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02064" y="945481"/>
            <a:ext cx="885435" cy="786561"/>
          </a:xfrm>
          <a:prstGeom prst="rect">
            <a:avLst/>
          </a:prstGeom>
        </p:spPr>
      </p:pic>
      <p:sp>
        <p:nvSpPr>
          <p:cNvPr id="27" name="Oval 26"/>
          <p:cNvSpPr/>
          <p:nvPr userDrawn="1"/>
        </p:nvSpPr>
        <p:spPr>
          <a:xfrm>
            <a:off x="3600176" y="4942083"/>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5" cstate="screen">
            <a:extLst>
              <a:ext uri="{28A0092B-C50C-407E-A947-70E740481C1C}">
                <a14:useLocalDpi xmlns:a14="http://schemas.microsoft.com/office/drawing/2010/main"/>
              </a:ext>
            </a:extLst>
          </a:blip>
          <a:srcRect l="-9165" b="-62"/>
          <a:stretch/>
        </p:blipFill>
        <p:spPr>
          <a:xfrm>
            <a:off x="3765028" y="5155653"/>
            <a:ext cx="885435" cy="786561"/>
          </a:xfrm>
          <a:prstGeom prst="rect">
            <a:avLst/>
          </a:prstGeom>
        </p:spPr>
      </p:pic>
      <p:sp>
        <p:nvSpPr>
          <p:cNvPr id="29" name="Oval 28"/>
          <p:cNvSpPr/>
          <p:nvPr userDrawn="1"/>
        </p:nvSpPr>
        <p:spPr>
          <a:xfrm>
            <a:off x="4600769" y="2867809"/>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6" cstate="screen">
            <a:extLst>
              <a:ext uri="{28A0092B-C50C-407E-A947-70E740481C1C}">
                <a14:useLocalDpi xmlns:a14="http://schemas.microsoft.com/office/drawing/2010/main"/>
              </a:ext>
            </a:extLst>
          </a:blip>
          <a:srcRect b="-5561"/>
          <a:stretch/>
        </p:blipFill>
        <p:spPr>
          <a:xfrm>
            <a:off x="4756212" y="3103241"/>
            <a:ext cx="885435" cy="786561"/>
          </a:xfrm>
          <a:prstGeom prst="rect">
            <a:avLst/>
          </a:prstGeom>
        </p:spPr>
      </p:pic>
      <p:sp>
        <p:nvSpPr>
          <p:cNvPr id="39" name="Text Placeholder 13"/>
          <p:cNvSpPr>
            <a:spLocks noGrp="1"/>
          </p:cNvSpPr>
          <p:nvPr>
            <p:ph type="body" sz="quarter" idx="13" hasCustomPrompt="1"/>
          </p:nvPr>
        </p:nvSpPr>
        <p:spPr>
          <a:xfrm>
            <a:off x="6019935" y="3281247"/>
            <a:ext cx="4903787" cy="1273175"/>
          </a:xfrm>
        </p:spPr>
        <p:txBody>
          <a:bodyPr/>
          <a:lstStyle>
            <a:lvl1pPr>
              <a:defRPr sz="3600" b="1">
                <a:solidFill>
                  <a:schemeClr val="bg1"/>
                </a:solidFill>
              </a:defRPr>
            </a:lvl1pPr>
          </a:lstStyle>
          <a:p>
            <a:pPr lvl="0"/>
            <a:r>
              <a:rPr lang="en-US" dirty="0"/>
              <a:t>WE TRAIN</a:t>
            </a:r>
          </a:p>
        </p:txBody>
      </p:sp>
      <p:sp>
        <p:nvSpPr>
          <p:cNvPr id="40" name="Text Placeholder 13"/>
          <p:cNvSpPr>
            <a:spLocks noGrp="1"/>
          </p:cNvSpPr>
          <p:nvPr>
            <p:ph type="body" sz="quarter" idx="14" hasCustomPrompt="1"/>
          </p:nvPr>
        </p:nvSpPr>
        <p:spPr>
          <a:xfrm>
            <a:off x="8261062" y="3322052"/>
            <a:ext cx="3636830" cy="1167491"/>
          </a:xfrm>
        </p:spPr>
        <p:txBody>
          <a:bodyPr>
            <a:noAutofit/>
          </a:bodyPr>
          <a:lstStyle>
            <a:lvl1pPr>
              <a:lnSpc>
                <a:spcPts val="2200"/>
              </a:lnSpc>
              <a:spcBef>
                <a:spcPts val="200"/>
              </a:spcBef>
              <a:defRPr sz="2400" baseline="0">
                <a:solidFill>
                  <a:schemeClr val="bg1"/>
                </a:solidFill>
              </a:defRPr>
            </a:lvl1pPr>
          </a:lstStyle>
          <a:p>
            <a:pPr lvl="0"/>
            <a:r>
              <a:rPr lang="en-US" dirty="0"/>
              <a:t>the facilitators of transformative community regeneration</a:t>
            </a:r>
          </a:p>
        </p:txBody>
      </p:sp>
      <p:sp>
        <p:nvSpPr>
          <p:cNvPr id="41" name="Text Placeholder 13"/>
          <p:cNvSpPr>
            <a:spLocks noGrp="1"/>
          </p:cNvSpPr>
          <p:nvPr>
            <p:ph type="body" sz="quarter" idx="15" hasCustomPrompt="1"/>
          </p:nvPr>
        </p:nvSpPr>
        <p:spPr>
          <a:xfrm>
            <a:off x="5017408" y="5374964"/>
            <a:ext cx="4903787" cy="1273175"/>
          </a:xfrm>
        </p:spPr>
        <p:txBody>
          <a:bodyPr/>
          <a:lstStyle>
            <a:lvl1pPr>
              <a:defRPr sz="3600" b="1">
                <a:solidFill>
                  <a:schemeClr val="bg1"/>
                </a:solidFill>
              </a:defRPr>
            </a:lvl1pPr>
          </a:lstStyle>
          <a:p>
            <a:pPr lvl="0"/>
            <a:r>
              <a:rPr lang="en-US" dirty="0"/>
              <a:t>WE PROMOTE</a:t>
            </a:r>
          </a:p>
        </p:txBody>
      </p:sp>
      <p:sp>
        <p:nvSpPr>
          <p:cNvPr id="42" name="Text Placeholder 13"/>
          <p:cNvSpPr>
            <a:spLocks noGrp="1"/>
          </p:cNvSpPr>
          <p:nvPr>
            <p:ph type="body" sz="quarter" idx="16" hasCustomPrompt="1"/>
          </p:nvPr>
        </p:nvSpPr>
        <p:spPr>
          <a:xfrm>
            <a:off x="7968313" y="5417199"/>
            <a:ext cx="3780345" cy="1167491"/>
          </a:xfrm>
        </p:spPr>
        <p:txBody>
          <a:bodyPr>
            <a:noAutofit/>
          </a:bodyPr>
          <a:lstStyle>
            <a:lvl1pPr>
              <a:lnSpc>
                <a:spcPts val="2200"/>
              </a:lnSpc>
              <a:spcBef>
                <a:spcPts val="200"/>
              </a:spcBef>
              <a:defRPr sz="2400">
                <a:solidFill>
                  <a:schemeClr val="bg1"/>
                </a:solidFill>
              </a:defRPr>
            </a:lvl1pPr>
          </a:lstStyle>
          <a:p>
            <a:pPr lvl="0"/>
            <a:r>
              <a:rPr lang="en-US" dirty="0"/>
              <a:t>self-learning through open </a:t>
            </a:r>
          </a:p>
          <a:p>
            <a:pPr lvl="0"/>
            <a:r>
              <a:rPr lang="en-US" dirty="0"/>
              <a:t>education resources</a:t>
            </a:r>
          </a:p>
        </p:txBody>
      </p:sp>
      <p:sp>
        <p:nvSpPr>
          <p:cNvPr id="4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46" name="Picture 4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47" name="Picture 46"/>
          <p:cNvPicPr>
            <a:picLocks noChangeAspect="1"/>
          </p:cNvPicPr>
          <p:nvPr userDrawn="1"/>
        </p:nvPicPr>
        <p:blipFill rotWithShape="1">
          <a:blip r:embed="rId2" cstate="screen">
            <a:biLevel thresh="25000"/>
            <a:alphaModFix amt="10000"/>
            <a:extLst>
              <a:ext uri="{28A0092B-C50C-407E-A947-70E740481C1C}">
                <a14:useLocalDpi xmlns:a14="http://schemas.microsoft.com/office/drawing/2010/main"/>
              </a:ext>
            </a:extLst>
          </a:blip>
          <a:srcRect b="-4010"/>
          <a:stretch/>
        </p:blipFill>
        <p:spPr>
          <a:xfrm rot="10800000" flipH="1">
            <a:off x="8983917" y="-168905"/>
            <a:ext cx="3299791" cy="5090734"/>
          </a:xfrm>
          <a:prstGeom prst="rect">
            <a:avLst/>
          </a:prstGeom>
        </p:spPr>
      </p:pic>
      <p:sp>
        <p:nvSpPr>
          <p:cNvPr id="48" name="Text Placeholder 13"/>
          <p:cNvSpPr>
            <a:spLocks noGrp="1"/>
          </p:cNvSpPr>
          <p:nvPr>
            <p:ph type="body" sz="quarter" idx="11" hasCustomPrompt="1"/>
          </p:nvPr>
        </p:nvSpPr>
        <p:spPr>
          <a:xfrm>
            <a:off x="6945886" y="1103286"/>
            <a:ext cx="4903787" cy="1273175"/>
          </a:xfrm>
        </p:spPr>
        <p:txBody>
          <a:bodyPr/>
          <a:lstStyle>
            <a:lvl1pPr>
              <a:defRPr sz="3600" b="1">
                <a:solidFill>
                  <a:schemeClr val="bg1"/>
                </a:solidFill>
              </a:defRPr>
            </a:lvl1pPr>
          </a:lstStyle>
          <a:p>
            <a:pPr lvl="0"/>
            <a:r>
              <a:rPr lang="en-US" dirty="0"/>
              <a:t>WE BUILD</a:t>
            </a:r>
          </a:p>
        </p:txBody>
      </p:sp>
      <p:sp>
        <p:nvSpPr>
          <p:cNvPr id="49" name="Text Placeholder 13"/>
          <p:cNvSpPr>
            <a:spLocks noGrp="1"/>
          </p:cNvSpPr>
          <p:nvPr>
            <p:ph type="body" sz="quarter" idx="12" hasCustomPrompt="1"/>
          </p:nvPr>
        </p:nvSpPr>
        <p:spPr>
          <a:xfrm>
            <a:off x="9072359" y="1118209"/>
            <a:ext cx="2890047" cy="1167491"/>
          </a:xfrm>
        </p:spPr>
        <p:txBody>
          <a:bodyPr>
            <a:noAutofit/>
          </a:bodyPr>
          <a:lstStyle>
            <a:lvl1pPr>
              <a:lnSpc>
                <a:spcPts val="2200"/>
              </a:lnSpc>
              <a:spcBef>
                <a:spcPts val="200"/>
              </a:spcBef>
              <a:defRPr sz="2400">
                <a:solidFill>
                  <a:schemeClr val="bg1"/>
                </a:solidFill>
              </a:defRPr>
            </a:lvl1pPr>
          </a:lstStyle>
          <a:p>
            <a:pPr lvl="0"/>
            <a:r>
              <a:rPr lang="en-US" dirty="0"/>
              <a:t>regional alliances for community growth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alphaModFix amt="14000"/>
            <a:extLst>
              <a:ext uri="{28A0092B-C50C-407E-A947-70E740481C1C}">
                <a14:useLocalDpi xmlns:a14="http://schemas.microsoft.com/office/drawing/2010/main"/>
              </a:ext>
            </a:extLst>
          </a:blip>
          <a:srcRect l="-5005" t="-25453" r="-31029"/>
          <a:stretch/>
        </p:blipFill>
        <p:spPr>
          <a:xfrm rot="3005780" flipH="1" flipV="1">
            <a:off x="2845620" y="351349"/>
            <a:ext cx="6044601" cy="7455177"/>
          </a:xfrm>
          <a:prstGeom prst="rect">
            <a:avLst/>
          </a:prstGeom>
        </p:spPr>
      </p:pic>
      <p:sp>
        <p:nvSpPr>
          <p:cNvPr id="23" name="Freeform 22"/>
          <p:cNvSpPr/>
          <p:nvPr userDrawn="1"/>
        </p:nvSpPr>
        <p:spPr>
          <a:xfrm flipV="1">
            <a:off x="-3863" y="5101881"/>
            <a:ext cx="12195863" cy="1763770"/>
          </a:xfrm>
          <a:custGeom>
            <a:avLst/>
            <a:gdLst>
              <a:gd name="connsiteX0" fmla="*/ 12228395 w 12255690"/>
              <a:gd name="connsiteY0" fmla="*/ 1337481 h 2088107"/>
              <a:gd name="connsiteX1" fmla="*/ 0 w 12255690"/>
              <a:gd name="connsiteY1" fmla="*/ 2088107 h 2088107"/>
              <a:gd name="connsiteX2" fmla="*/ 0 w 12255690"/>
              <a:gd name="connsiteY2" fmla="*/ 0 h 2088107"/>
              <a:gd name="connsiteX3" fmla="*/ 12255690 w 12255690"/>
              <a:gd name="connsiteY3" fmla="*/ 0 h 2088107"/>
              <a:gd name="connsiteX4" fmla="*/ 12228395 w 12255690"/>
              <a:gd name="connsiteY4" fmla="*/ 1337481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690" h="2088107">
                <a:moveTo>
                  <a:pt x="12228395" y="1337481"/>
                </a:moveTo>
                <a:lnTo>
                  <a:pt x="0" y="2088107"/>
                </a:lnTo>
                <a:lnTo>
                  <a:pt x="0" y="0"/>
                </a:lnTo>
                <a:lnTo>
                  <a:pt x="12255690" y="0"/>
                </a:lnTo>
                <a:lnTo>
                  <a:pt x="12228395" y="1337481"/>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7634502" y="0"/>
            <a:ext cx="4656309" cy="6858000"/>
          </a:xfrm>
          <a:custGeom>
            <a:avLst/>
            <a:gdLst>
              <a:gd name="connsiteX0" fmla="*/ 1167619 w 4262511"/>
              <a:gd name="connsiteY0" fmla="*/ 0 h 6963508"/>
              <a:gd name="connsiteX1" fmla="*/ 4262511 w 4262511"/>
              <a:gd name="connsiteY1" fmla="*/ 0 h 6963508"/>
              <a:gd name="connsiteX2" fmla="*/ 4262511 w 4262511"/>
              <a:gd name="connsiteY2" fmla="*/ 6963508 h 6963508"/>
              <a:gd name="connsiteX3" fmla="*/ 0 w 4262511"/>
              <a:gd name="connsiteY3" fmla="*/ 6963508 h 6963508"/>
              <a:gd name="connsiteX4" fmla="*/ 1167619 w 4262511"/>
              <a:gd name="connsiteY4" fmla="*/ 0 h 696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511" h="6963508">
                <a:moveTo>
                  <a:pt x="1167619" y="0"/>
                </a:moveTo>
                <a:lnTo>
                  <a:pt x="4262511" y="0"/>
                </a:lnTo>
                <a:lnTo>
                  <a:pt x="4262511" y="6963508"/>
                </a:lnTo>
                <a:lnTo>
                  <a:pt x="0" y="6963508"/>
                </a:lnTo>
                <a:lnTo>
                  <a:pt x="1167619"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340348" y="1437862"/>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6" name="Oval 25"/>
          <p:cNvSpPr/>
          <p:nvPr userDrawn="1"/>
        </p:nvSpPr>
        <p:spPr>
          <a:xfrm>
            <a:off x="7948463" y="3538204"/>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8" name="Oval 27"/>
          <p:cNvSpPr/>
          <p:nvPr userDrawn="1"/>
        </p:nvSpPr>
        <p:spPr>
          <a:xfrm>
            <a:off x="8149323" y="2583419"/>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2" name="Text Placeholder 23"/>
          <p:cNvSpPr>
            <a:spLocks noGrp="1"/>
          </p:cNvSpPr>
          <p:nvPr userDrawn="1">
            <p:ph type="body" sz="quarter" idx="13" hasCustomPrompt="1"/>
          </p:nvPr>
        </p:nvSpPr>
        <p:spPr>
          <a:xfrm>
            <a:off x="343865" y="5627165"/>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779980" y="5632776"/>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cxnSp>
        <p:nvCxnSpPr>
          <p:cNvPr id="19" name="Straight Connector 18"/>
          <p:cNvCxnSpPr/>
          <p:nvPr userDrawn="1"/>
        </p:nvCxnSpPr>
        <p:spPr>
          <a:xfrm>
            <a:off x="3623161" y="5539408"/>
            <a:ext cx="0" cy="804289"/>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8656967" y="3682823"/>
            <a:ext cx="2812464" cy="323455"/>
          </a:xfrm>
        </p:spPr>
        <p:txBody>
          <a:bodyPr anchor="t">
            <a:normAutofit/>
          </a:bodyPr>
          <a:lstStyle>
            <a:lvl1pPr marL="0" indent="0">
              <a:buNone/>
              <a:defRPr sz="1600">
                <a:solidFill>
                  <a:schemeClr val="bg1"/>
                </a:solidFill>
              </a:defRPr>
            </a:lvl1pPr>
          </a:lstStyle>
          <a:p>
            <a:pPr lvl="0"/>
            <a:r>
              <a:rPr lang="en-US" dirty="0"/>
              <a:t>@</a:t>
            </a:r>
            <a:r>
              <a:rPr lang="en-US" dirty="0" err="1"/>
              <a:t>RestartEntrepreneurship</a:t>
            </a:r>
            <a:endParaRPr lang="en-US" dirty="0"/>
          </a:p>
        </p:txBody>
      </p:sp>
      <p:sp>
        <p:nvSpPr>
          <p:cNvPr id="20" name="Text Placeholder 2"/>
          <p:cNvSpPr>
            <a:spLocks noGrp="1"/>
          </p:cNvSpPr>
          <p:nvPr userDrawn="1">
            <p:ph type="body" sz="quarter" idx="16" hasCustomPrompt="1"/>
          </p:nvPr>
        </p:nvSpPr>
        <p:spPr>
          <a:xfrm>
            <a:off x="9070793" y="1542835"/>
            <a:ext cx="1932766" cy="382588"/>
          </a:xfrm>
        </p:spPr>
        <p:txBody>
          <a:bodyPr anchor="t">
            <a:normAutofit/>
          </a:bodyPr>
          <a:lstStyle>
            <a:lvl1pPr marL="0" indent="0">
              <a:buNone/>
              <a:defRPr sz="1600">
                <a:solidFill>
                  <a:schemeClr val="bg1"/>
                </a:solidFill>
              </a:defRPr>
            </a:lvl1pPr>
          </a:lstStyle>
          <a:p>
            <a:pPr lvl="0"/>
            <a:r>
              <a:rPr lang="en-US" dirty="0"/>
              <a:t>@</a:t>
            </a:r>
            <a:r>
              <a:rPr lang="en-US" dirty="0" err="1"/>
              <a:t>RESTART_europe</a:t>
            </a:r>
            <a:r>
              <a:rPr lang="en-US" dirty="0"/>
              <a:t> </a:t>
            </a:r>
          </a:p>
        </p:txBody>
      </p:sp>
      <p:sp>
        <p:nvSpPr>
          <p:cNvPr id="21" name="Text Placeholder 2"/>
          <p:cNvSpPr>
            <a:spLocks noGrp="1"/>
          </p:cNvSpPr>
          <p:nvPr userDrawn="1">
            <p:ph type="body" sz="quarter" idx="17" hasCustomPrompt="1"/>
          </p:nvPr>
        </p:nvSpPr>
        <p:spPr>
          <a:xfrm>
            <a:off x="8873139" y="2645407"/>
            <a:ext cx="2757540" cy="416755"/>
          </a:xfrm>
        </p:spPr>
        <p:txBody>
          <a:bodyPr anchor="t">
            <a:normAutofit/>
          </a:bodyPr>
          <a:lstStyle>
            <a:lvl1pPr marL="0" indent="0">
              <a:buNone/>
              <a:defRPr sz="1600">
                <a:solidFill>
                  <a:schemeClr val="bg1"/>
                </a:solidFill>
              </a:defRPr>
            </a:lvl1pPr>
          </a:lstStyle>
          <a:p>
            <a:pPr lvl="0"/>
            <a:r>
              <a:rPr lang="en-US" dirty="0"/>
              <a:t>RESTART Entrepreneurship</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44" y="492099"/>
            <a:ext cx="3375286" cy="1230667"/>
          </a:xfrm>
          <a:prstGeom prst="rect">
            <a:avLst/>
          </a:prstGeom>
        </p:spPr>
      </p:pic>
      <p:sp>
        <p:nvSpPr>
          <p:cNvPr id="5" name="Rectangle 4"/>
          <p:cNvSpPr/>
          <p:nvPr userDrawn="1"/>
        </p:nvSpPr>
        <p:spPr>
          <a:xfrm>
            <a:off x="8141526" y="5640417"/>
            <a:ext cx="4142135" cy="67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6"/>
          <p:cNvSpPr txBox="1">
            <a:spLocks noGrp="1"/>
          </p:cNvSpPr>
          <p:nvPr userDrawn="1"/>
        </p:nvSpPr>
        <p:spPr bwMode="auto">
          <a:xfrm>
            <a:off x="10010672" y="5842695"/>
            <a:ext cx="205123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900" dirty="0">
                <a:solidFill>
                  <a:schemeClr val="tx1">
                    <a:lumMod val="50000"/>
                    <a:lumOff val="50000"/>
                  </a:schemeClr>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11576" y="5763754"/>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userDrawn="1"/>
        </p:nvSpPr>
        <p:spPr>
          <a:xfrm>
            <a:off x="7795228" y="4585526"/>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9" name="Text Placeholder 2"/>
          <p:cNvSpPr>
            <a:spLocks noGrp="1"/>
          </p:cNvSpPr>
          <p:nvPr>
            <p:ph type="body" sz="quarter" idx="18" hasCustomPrompt="1"/>
          </p:nvPr>
        </p:nvSpPr>
        <p:spPr>
          <a:xfrm>
            <a:off x="8503732" y="4730145"/>
            <a:ext cx="2812464" cy="323455"/>
          </a:xfrm>
        </p:spPr>
        <p:txBody>
          <a:bodyPr anchor="t">
            <a:normAutofit/>
          </a:bodyPr>
          <a:lstStyle>
            <a:lvl1pPr marL="0" indent="0">
              <a:buNone/>
              <a:defRPr sz="1600">
                <a:solidFill>
                  <a:schemeClr val="bg1"/>
                </a:solidFill>
              </a:defRPr>
            </a:lvl1pPr>
          </a:lstStyle>
          <a:p>
            <a:pPr lvl="0"/>
            <a:r>
              <a:rPr lang="en-US" dirty="0" err="1"/>
              <a:t>www.restart.how</a:t>
            </a:r>
            <a:endParaRPr lang="en-US" dirty="0"/>
          </a:p>
        </p:txBody>
      </p:sp>
      <p:grpSp>
        <p:nvGrpSpPr>
          <p:cNvPr id="39" name="Google Shape;664;p39"/>
          <p:cNvGrpSpPr/>
          <p:nvPr userDrawn="1"/>
        </p:nvGrpSpPr>
        <p:grpSpPr>
          <a:xfrm>
            <a:off x="7917788" y="4694282"/>
            <a:ext cx="301041" cy="301041"/>
            <a:chOff x="5941025" y="3634400"/>
            <a:chExt cx="467650" cy="467650"/>
          </a:xfrm>
        </p:grpSpPr>
        <p:sp>
          <p:nvSpPr>
            <p:cNvPr id="40"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l="-34744" t="-1" b="-33623"/>
          <a:stretch/>
        </p:blipFill>
        <p:spPr>
          <a:xfrm>
            <a:off x="8340348" y="1521013"/>
            <a:ext cx="540733" cy="457582"/>
          </a:xfrm>
          <a:prstGeom prst="rect">
            <a:avLst/>
          </a:prstGeom>
        </p:spPr>
      </p:pic>
      <p:pic>
        <p:nvPicPr>
          <p:cNvPr id="46" name="Picture 45"/>
          <p:cNvPicPr>
            <a:picLocks noChangeAspect="1"/>
          </p:cNvPicPr>
          <p:nvPr userDrawn="1"/>
        </p:nvPicPr>
        <p:blipFill rotWithShape="1">
          <a:blip r:embed="rId6" cstate="screen">
            <a:extLst>
              <a:ext uri="{28A0092B-C50C-407E-A947-70E740481C1C}">
                <a14:useLocalDpi xmlns:a14="http://schemas.microsoft.com/office/drawing/2010/main"/>
              </a:ext>
            </a:extLst>
          </a:blip>
          <a:srcRect b="-40549"/>
          <a:stretch/>
        </p:blipFill>
        <p:spPr>
          <a:xfrm>
            <a:off x="8116234" y="2666570"/>
            <a:ext cx="540733" cy="457582"/>
          </a:xfrm>
          <a:prstGeom prst="rect">
            <a:avLst/>
          </a:prstGeom>
        </p:spPr>
      </p:pic>
      <p:pic>
        <p:nvPicPr>
          <p:cNvPr id="47" name="Picture 46"/>
          <p:cNvPicPr>
            <a:picLocks noChangeAspect="1"/>
          </p:cNvPicPr>
          <p:nvPr userDrawn="1"/>
        </p:nvPicPr>
        <p:blipFill rotWithShape="1">
          <a:blip r:embed="rId7" cstate="screen">
            <a:extLst>
              <a:ext uri="{28A0092B-C50C-407E-A947-70E740481C1C}">
                <a14:useLocalDpi xmlns:a14="http://schemas.microsoft.com/office/drawing/2010/main"/>
              </a:ext>
            </a:extLst>
          </a:blip>
          <a:srcRect t="-9981" r="-44768" b="-23643"/>
          <a:stretch/>
        </p:blipFill>
        <p:spPr>
          <a:xfrm>
            <a:off x="7962438" y="3612926"/>
            <a:ext cx="540733" cy="457582"/>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3 bullets slide">
    <p:spTree>
      <p:nvGrpSpPr>
        <p:cNvPr id="1" name=""/>
        <p:cNvGrpSpPr/>
        <p:nvPr/>
      </p:nvGrpSpPr>
      <p:grpSpPr>
        <a:xfrm>
          <a:off x="0" y="0"/>
          <a:ext cx="0" cy="0"/>
          <a:chOff x="0" y="0"/>
          <a:chExt cx="0" cy="0"/>
        </a:xfrm>
      </p:grpSpPr>
      <p:sp>
        <p:nvSpPr>
          <p:cNvPr id="34" name="Rectangle 33"/>
          <p:cNvSpPr/>
          <p:nvPr userDrawn="1"/>
        </p:nvSpPr>
        <p:spPr>
          <a:xfrm>
            <a:off x="4903304" y="-3718"/>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125403"/>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267018"/>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1036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4901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6820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19830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19664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22183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388388"/>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498210"/>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808178"/>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56991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59544" y="5810357"/>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41191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60372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91540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376458"/>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56826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85940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Rectangle 1">
            <a:extLst>
              <a:ext uri="{FF2B5EF4-FFF2-40B4-BE49-F238E27FC236}">
                <a16:creationId xmlns:a16="http://schemas.microsoft.com/office/drawing/2014/main" id="{F0ACC96D-4607-4AC9-82B4-BC8F0C9F4CFF}"/>
              </a:ext>
            </a:extLst>
          </p:cNvPr>
          <p:cNvSpPr/>
          <p:nvPr userDrawn="1"/>
        </p:nvSpPr>
        <p:spPr>
          <a:xfrm>
            <a:off x="4897248" y="4646341"/>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73F39BD-34D3-4650-99B1-1B54F7CDC217}"/>
              </a:ext>
            </a:extLst>
          </p:cNvPr>
          <p:cNvCxnSpPr>
            <a:cxnSpLocks/>
          </p:cNvCxnSpPr>
          <p:nvPr userDrawn="1"/>
        </p:nvCxnSpPr>
        <p:spPr>
          <a:xfrm>
            <a:off x="6262848" y="4762986"/>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36773288-BCFF-4B58-84DD-CEFEB7B178BC}"/>
              </a:ext>
            </a:extLst>
          </p:cNvPr>
          <p:cNvSpPr>
            <a:spLocks noGrp="1"/>
          </p:cNvSpPr>
          <p:nvPr>
            <p:ph type="body" sz="quarter" idx="24" hasCustomPrompt="1"/>
          </p:nvPr>
        </p:nvSpPr>
        <p:spPr>
          <a:xfrm>
            <a:off x="4969283" y="468919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50" name="Text Placeholder 2">
            <a:extLst>
              <a:ext uri="{FF2B5EF4-FFF2-40B4-BE49-F238E27FC236}">
                <a16:creationId xmlns:a16="http://schemas.microsoft.com/office/drawing/2014/main" id="{1F0873FD-C64B-4E2C-BD47-FA5A56C869EE}"/>
              </a:ext>
            </a:extLst>
          </p:cNvPr>
          <p:cNvSpPr>
            <a:spLocks noGrp="1"/>
          </p:cNvSpPr>
          <p:nvPr>
            <p:ph type="body" sz="quarter" idx="25" hasCustomPrompt="1"/>
          </p:nvPr>
        </p:nvSpPr>
        <p:spPr>
          <a:xfrm>
            <a:off x="6409757" y="470698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11246124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3909059" y="55057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909060" y="166024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429000" y="144454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12" name="Picture Placeholder 3"/>
          <p:cNvSpPr>
            <a:spLocks noGrp="1"/>
          </p:cNvSpPr>
          <p:nvPr>
            <p:ph type="pic" sz="quarter" idx="18"/>
          </p:nvPr>
        </p:nvSpPr>
        <p:spPr>
          <a:xfrm flipH="1">
            <a:off x="0" y="-1143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3" name="Freeform 12"/>
          <p:cNvSpPr/>
          <p:nvPr userDrawn="1"/>
        </p:nvSpPr>
        <p:spPr>
          <a:xfrm flipH="1">
            <a:off x="2024799" y="404098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753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3416BA-CDC5-0C4C-809B-629E7A6F3989}" type="datetimeFigureOut">
              <a:rPr lang="en-US" smtClean="0"/>
              <a:t>12/27/20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9CC8C3-527B-F242-AF11-83DC42FCFD3D}" type="slidenum">
              <a:rPr lang="en-US" smtClean="0"/>
              <a:t>‹nº›</a:t>
            </a:fld>
            <a:endParaRPr lang="en-US"/>
          </a:p>
        </p:txBody>
      </p:sp>
    </p:spTree>
    <p:extLst>
      <p:ext uri="{BB962C8B-B14F-4D97-AF65-F5344CB8AC3E}">
        <p14:creationId xmlns:p14="http://schemas.microsoft.com/office/powerpoint/2010/main" val="56714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5" y="112488"/>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134394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76071" y="1096203"/>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9" name="Straight Connector 8"/>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10" name="Straight Connector 9"/>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64301" y="12094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97708" y="1146599"/>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3" name="Straight Connector 12"/>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12/27/20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‹nº›</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42" r:id="rId3"/>
    <p:sldLayoutId id="2147483700" r:id="rId4"/>
    <p:sldLayoutId id="2147483767" r:id="rId5"/>
    <p:sldLayoutId id="2147483743" r:id="rId6"/>
    <p:sldLayoutId id="2147483710" r:id="rId7"/>
    <p:sldLayoutId id="2147483745" r:id="rId8"/>
    <p:sldLayoutId id="2147483707" r:id="rId9"/>
    <p:sldLayoutId id="2147483744" r:id="rId10"/>
    <p:sldLayoutId id="2147483698" r:id="rId11"/>
    <p:sldLayoutId id="2147483708" r:id="rId12"/>
    <p:sldLayoutId id="2147483717" r:id="rId13"/>
    <p:sldLayoutId id="2147483771" r:id="rId14"/>
    <p:sldLayoutId id="2147483774" r:id="rId15"/>
    <p:sldLayoutId id="2147483775" r:id="rId16"/>
    <p:sldLayoutId id="2147483773" r:id="rId17"/>
    <p:sldLayoutId id="2147483772" r:id="rId18"/>
    <p:sldLayoutId id="2147483718" r:id="rId19"/>
    <p:sldLayoutId id="2147483723" r:id="rId20"/>
    <p:sldLayoutId id="2147483787" r:id="rId21"/>
    <p:sldLayoutId id="2147483790" r:id="rId22"/>
    <p:sldLayoutId id="2147483789" r:id="rId23"/>
    <p:sldLayoutId id="2147483737" r:id="rId24"/>
    <p:sldLayoutId id="2147483699" r:id="rId25"/>
    <p:sldLayoutId id="2147483705" r:id="rId26"/>
    <p:sldLayoutId id="2147483776" r:id="rId27"/>
    <p:sldLayoutId id="2147483777" r:id="rId28"/>
    <p:sldLayoutId id="2147483738" r:id="rId29"/>
    <p:sldLayoutId id="2147483740" r:id="rId30"/>
    <p:sldLayoutId id="2147483741" r:id="rId31"/>
    <p:sldLayoutId id="2147483746" r:id="rId32"/>
    <p:sldLayoutId id="2147483734" r:id="rId33"/>
    <p:sldLayoutId id="2147483748" r:id="rId34"/>
    <p:sldLayoutId id="2147483770" r:id="rId35"/>
    <p:sldLayoutId id="2147483749" r:id="rId36"/>
    <p:sldLayoutId id="2147483750" r:id="rId37"/>
    <p:sldLayoutId id="2147483751" r:id="rId38"/>
    <p:sldLayoutId id="2147483752" r:id="rId39"/>
    <p:sldLayoutId id="2147483687" r:id="rId40"/>
    <p:sldLayoutId id="2147483726" r:id="rId41"/>
    <p:sldLayoutId id="2147483791" r:id="rId42"/>
    <p:sldLayoutId id="2147483792" r:id="rId43"/>
    <p:sldLayoutId id="2147483793" r:id="rId44"/>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hyperlink" Target="http://www.momentumconsulting.ie/" TargetMode="External"/><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agenda-gantt-gantt-chart-project-153555/" TargetMode="External"/><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cupcakedelivers.com/product/great-job-with-rainbow-stars-balloon/" TargetMode="External"/><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thefoodhub.com/what-we-do/food-sector-training/" TargetMode="External"/><Relationship Id="rId2" Type="http://schemas.openxmlformats.org/officeDocument/2006/relationships/image" Target="../media/image40.jpeg"/><Relationship Id="rId1" Type="http://schemas.openxmlformats.org/officeDocument/2006/relationships/slideLayout" Target="../slideLayouts/slideLayout43.xml"/><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www.exchangeinishowen.ie/community-christmas-dinner.html" TargetMode="External"/><Relationship Id="rId2" Type="http://schemas.openxmlformats.org/officeDocument/2006/relationships/image" Target="../media/image43.jpeg"/><Relationship Id="rId1" Type="http://schemas.openxmlformats.org/officeDocument/2006/relationships/slideLayout" Target="../slideLayouts/slideLayout4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www.exchangeinishowen.i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stevegarfield/3965884030" TargetMode="External"/><Relationship Id="rId2" Type="http://schemas.openxmlformats.org/officeDocument/2006/relationships/image" Target="../media/image44.jpeg"/><Relationship Id="rId1" Type="http://schemas.openxmlformats.org/officeDocument/2006/relationships/slideLayout" Target="../slideLayouts/slideLayout43.xml"/><Relationship Id="rId6" Type="http://schemas.openxmlformats.org/officeDocument/2006/relationships/hyperlink" Target="https://clarechampion.ie/visionary-plan-to-boost-ennis-post-covid-recovery/"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43.xml"/><Relationship Id="rId5" Type="http://schemas.openxmlformats.org/officeDocument/2006/relationships/hyperlink" Target="http://www.ballyhouradevelopment.com/" TargetMode="Externa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scottishgovernment/16702138067/" TargetMode="External"/><Relationship Id="rId2" Type="http://schemas.openxmlformats.org/officeDocument/2006/relationships/image" Target="../media/image46.jpeg"/><Relationship Id="rId1" Type="http://schemas.openxmlformats.org/officeDocument/2006/relationships/slideLayout" Target="../slideLayouts/slideLayout43.xml"/><Relationship Id="rId6" Type="http://schemas.openxmlformats.org/officeDocument/2006/relationships/hyperlink" Target="http://www.aigasforest.org.uk/"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41.xml"/><Relationship Id="rId1" Type="http://schemas.openxmlformats.org/officeDocument/2006/relationships/video" Target="https://www.youtube.com/embed/XvRLTaHDYAw?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hyperlink" Target="http://www.lovethispic.com/image/53925/home-is-where-the-heart-is" TargetMode="External"/><Relationship Id="rId2" Type="http://schemas.openxmlformats.org/officeDocument/2006/relationships/image" Target="../media/image49.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hyperlink" Target="https://www.ellevatenetwork.com/events/6350-storytelling-workshop" TargetMode="External"/><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hyperlink" Target="https://katzandassociates.com/2015/04/storytelling-community-engagement-too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ourworld.unu.edu/en/the-story-of-solutions" TargetMode="External"/><Relationship Id="rId2" Type="http://schemas.openxmlformats.org/officeDocument/2006/relationships/image" Target="../media/image53.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hyperlink" Target="https://blog.mozilla.org/internetcitizen/2017/09/18/accelerate-change/" TargetMode="External"/><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www.smartrural21.eu/villages/dingle_ie/?fbclid=IwAR3hbQ3CWnbAEV-DKEemK7IMg_hiEW0YAe4hKKWFoNIDTD1JsfZwxK1R1m4" TargetMode="External"/><Relationship Id="rId2" Type="http://schemas.openxmlformats.org/officeDocument/2006/relationships/image" Target="../media/image55.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hyperlink" Target="https://www.theglobeandmail.com/report-on-business/careers/management/eight-tips-to-increase-diversity/article14707577/" TargetMode="External"/><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exchangeinishowen.ie/" TargetMode="Externa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hyperlink" Target="https://www.pcworld.com/article/3328550/computers/tech-that-died-in-2018.html" TargetMode="External"/><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geobrava.wordpress.com/2018/11/15/how-remote-work-enables-digital-productivity/" TargetMode="External"/><Relationship Id="rId2" Type="http://schemas.openxmlformats.org/officeDocument/2006/relationships/image" Target="../media/image58.jpeg"/><Relationship Id="rId1" Type="http://schemas.openxmlformats.org/officeDocument/2006/relationships/slideLayout" Target="../slideLayouts/slideLayout28.xml"/><Relationship Id="rId5" Type="http://schemas.openxmlformats.org/officeDocument/2006/relationships/hyperlink" Target="http://yonah.org/channel/questions-about-virtual-volunteering" TargetMode="Externa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yoursay.stirling.wa.gov.au/strategic-community-plan" TargetMode="External"/><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coworker.com/ireland/arranmore-island/modam" TargetMode="External"/><Relationship Id="rId2" Type="http://schemas.openxmlformats.org/officeDocument/2006/relationships/image" Target="../media/image62.jpeg"/><Relationship Id="rId1" Type="http://schemas.openxmlformats.org/officeDocument/2006/relationships/slideLayout" Target="../slideLayouts/slideLayout43.xml"/><Relationship Id="rId5" Type="http://schemas.openxmlformats.org/officeDocument/2006/relationships/image" Target="../media/image42.sv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41.xml"/><Relationship Id="rId1" Type="http://schemas.openxmlformats.org/officeDocument/2006/relationships/video" Target="https://www.youtube.com/embed/i4PcOZ8xMsA?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4.png"/><Relationship Id="rId1" Type="http://schemas.openxmlformats.org/officeDocument/2006/relationships/slideLayout" Target="../slideLayouts/slideLayout43.xml"/><Relationship Id="rId4" Type="http://schemas.openxmlformats.org/officeDocument/2006/relationships/image" Target="../media/image42.svg"/></Relationships>
</file>

<file path=ppt/slides/_rels/slide43.xml.rels><?xml version="1.0" encoding="UTF-8" standalone="yes"?>
<Relationships xmlns="http://schemas.openxmlformats.org/package/2006/relationships"><Relationship Id="rId3" Type="http://schemas.openxmlformats.org/officeDocument/2006/relationships/hyperlink" Target="https://ggwash.org/view/62837/in-our-region-people-are-flocking-to-both-cities-and-outer-suburban-areas" TargetMode="External"/><Relationship Id="rId7" Type="http://schemas.openxmlformats.org/officeDocument/2006/relationships/image" Target="../media/image42.svg"/><Relationship Id="rId2" Type="http://schemas.openxmlformats.org/officeDocument/2006/relationships/image" Target="../media/image65.jpeg"/><Relationship Id="rId1" Type="http://schemas.openxmlformats.org/officeDocument/2006/relationships/slideLayout" Target="../slideLayouts/slideLayout43.xml"/><Relationship Id="rId6" Type="http://schemas.openxmlformats.org/officeDocument/2006/relationships/image" Target="../media/image41.png"/><Relationship Id="rId5" Type="http://schemas.openxmlformats.org/officeDocument/2006/relationships/hyperlink" Target="http://www.improvementdistricts.scot/" TargetMode="External"/><Relationship Id="rId4" Type="http://schemas.openxmlformats.org/officeDocument/2006/relationships/hyperlink" Target="https://improvementdistricts.scot/our-member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41.xml"/><Relationship Id="rId1" Type="http://schemas.openxmlformats.org/officeDocument/2006/relationships/video" Target="https://www.youtube.com/embed/iQ8qky_hlUw?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saadaqeelalzaroonimapping.wordpress.com/2011/04/12/design-charrette-knowledge-visualization-through-participatory-mapping/" TargetMode="External"/><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www.80grados.net/ciudadanias/" TargetMode="External"/><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hyperlink" Target="http://strictlybusinessomaha.com/features/supporting-local-economy-omaha-nebraska/" TargetMode="External"/><Relationship Id="rId2" Type="http://schemas.openxmlformats.org/officeDocument/2006/relationships/image" Target="../media/image72.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vistacampus.gov/sites/vistacampus/files/uploads/2014/04/TheCommunityWheel.pdf" TargetMode="External"/><Relationship Id="rId1" Type="http://schemas.openxmlformats.org/officeDocument/2006/relationships/slideLayout" Target="../slideLayouts/slideLayout5.xml"/><Relationship Id="rId4" Type="http://schemas.openxmlformats.org/officeDocument/2006/relationships/hyperlink" Target="https://www.vistacampus.gov/two-visual-tool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vistacampus.gov/two-visual-tools" TargetMode="External"/><Relationship Id="rId2" Type="http://schemas.openxmlformats.org/officeDocument/2006/relationships/hyperlink" Target="https://www.vistacampus.gov/sites/vistacampus/files/uploads/2014/04/ConnectingTool.pdf" TargetMode="External"/><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55.xml.rels><?xml version="1.0" encoding="UTF-8" standalone="yes"?>
<Relationships xmlns="http://schemas.openxmlformats.org/package/2006/relationships"><Relationship Id="rId3" Type="http://schemas.openxmlformats.org/officeDocument/2006/relationships/hyperlink" Target="https://www.vistacampus.gov/sites/vistacampus/files/uploads/2014/04/AssociationPartnershipsTool.pdf" TargetMode="External"/><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hyperlink" Target="https://www.vistacampus.gov/two-visual-tool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hyperlink" Target="https://www.vistacampus.gov/lessons/strengthening-your-organization-your-community-and-your-projects" TargetMode="External"/><Relationship Id="rId2" Type="http://schemas.openxmlformats.org/officeDocument/2006/relationships/hyperlink" Target="https://ctb.ku.edu/en" TargetMode="Externa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exchangeinishowen.ie/" TargetMode="Externa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w8centre.ie/" TargetMode="Externa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4"/>
          <p:cNvSpPr txBox="1">
            <a:spLocks/>
          </p:cNvSpPr>
          <p:nvPr/>
        </p:nvSpPr>
        <p:spPr>
          <a:xfrm>
            <a:off x="5261114" y="-40456"/>
            <a:ext cx="6930886" cy="6908556"/>
          </a:xfrm>
          <a:custGeom>
            <a:avLst/>
            <a:gdLst>
              <a:gd name="connsiteX0" fmla="*/ 0 w 6215062"/>
              <a:gd name="connsiteY0" fmla="*/ 0 h 7050088"/>
              <a:gd name="connsiteX1" fmla="*/ 5179198 w 6215062"/>
              <a:gd name="connsiteY1" fmla="*/ 0 h 7050088"/>
              <a:gd name="connsiteX2" fmla="*/ 6215062 w 6215062"/>
              <a:gd name="connsiteY2" fmla="*/ 1035864 h 7050088"/>
              <a:gd name="connsiteX3" fmla="*/ 6215062 w 6215062"/>
              <a:gd name="connsiteY3" fmla="*/ 7050088 h 7050088"/>
              <a:gd name="connsiteX4" fmla="*/ 0 w 6215062"/>
              <a:gd name="connsiteY4" fmla="*/ 7050088 h 7050088"/>
              <a:gd name="connsiteX5" fmla="*/ 0 w 621506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6215062 w 6239372"/>
              <a:gd name="connsiteY3" fmla="*/ 705008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0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6840316"/>
              <a:gd name="connsiteX1" fmla="*/ 6239372 w 6239372"/>
              <a:gd name="connsiteY1" fmla="*/ 0 h 6840316"/>
              <a:gd name="connsiteX2" fmla="*/ 6162054 w 6239372"/>
              <a:gd name="connsiteY2" fmla="*/ 6840316 h 6840316"/>
              <a:gd name="connsiteX3" fmla="*/ 1126227 w 6239372"/>
              <a:gd name="connsiteY3" fmla="*/ 6626018 h 6840316"/>
              <a:gd name="connsiteX4" fmla="*/ 0 w 6239372"/>
              <a:gd name="connsiteY4" fmla="*/ 5632105 h 6840316"/>
              <a:gd name="connsiteX5" fmla="*/ 0 w 6239372"/>
              <a:gd name="connsiteY5" fmla="*/ 0 h 6840316"/>
              <a:gd name="connsiteX0" fmla="*/ 689320 w 6928692"/>
              <a:gd name="connsiteY0" fmla="*/ 0 h 6851305"/>
              <a:gd name="connsiteX1" fmla="*/ 6928692 w 6928692"/>
              <a:gd name="connsiteY1" fmla="*/ 0 h 6851305"/>
              <a:gd name="connsiteX2" fmla="*/ 6851374 w 6928692"/>
              <a:gd name="connsiteY2" fmla="*/ 6840316 h 6851305"/>
              <a:gd name="connsiteX3" fmla="*/ 0 w 6928692"/>
              <a:gd name="connsiteY3" fmla="*/ 6851305 h 6851305"/>
              <a:gd name="connsiteX4" fmla="*/ 689320 w 6928692"/>
              <a:gd name="connsiteY4" fmla="*/ 5632105 h 6851305"/>
              <a:gd name="connsiteX5" fmla="*/ 689320 w 6928692"/>
              <a:gd name="connsiteY5" fmla="*/ 0 h 6851305"/>
              <a:gd name="connsiteX0" fmla="*/ 689320 w 6928692"/>
              <a:gd name="connsiteY0" fmla="*/ 0 h 6853568"/>
              <a:gd name="connsiteX1" fmla="*/ 6928692 w 6928692"/>
              <a:gd name="connsiteY1" fmla="*/ 0 h 6853568"/>
              <a:gd name="connsiteX2" fmla="*/ 6851374 w 6928692"/>
              <a:gd name="connsiteY2" fmla="*/ 6853568 h 6853568"/>
              <a:gd name="connsiteX3" fmla="*/ 0 w 6928692"/>
              <a:gd name="connsiteY3" fmla="*/ 6851305 h 6853568"/>
              <a:gd name="connsiteX4" fmla="*/ 689320 w 6928692"/>
              <a:gd name="connsiteY4" fmla="*/ 5632105 h 6853568"/>
              <a:gd name="connsiteX5" fmla="*/ 689320 w 6928692"/>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649563 w 6888935"/>
              <a:gd name="connsiteY4" fmla="*/ 5632105 h 6853568"/>
              <a:gd name="connsiteX5" fmla="*/ 649563 w 6888935"/>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649563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66740"/>
              <a:gd name="connsiteX1" fmla="*/ 6888935 w 6888935"/>
              <a:gd name="connsiteY1" fmla="*/ 0 h 6866740"/>
              <a:gd name="connsiteX2" fmla="*/ 6877477 w 6888935"/>
              <a:gd name="connsiteY2" fmla="*/ 6866740 h 6866740"/>
              <a:gd name="connsiteX3" fmla="*/ 0 w 6888935"/>
              <a:gd name="connsiteY3" fmla="*/ 6851305 h 6866740"/>
              <a:gd name="connsiteX4" fmla="*/ 2094050 w 6888935"/>
              <a:gd name="connsiteY4" fmla="*/ 1629948 h 6866740"/>
              <a:gd name="connsiteX5" fmla="*/ 1272415 w 6888935"/>
              <a:gd name="connsiteY5" fmla="*/ 0 h 68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35" h="6866740">
                <a:moveTo>
                  <a:pt x="1272415" y="0"/>
                </a:moveTo>
                <a:lnTo>
                  <a:pt x="6888935" y="0"/>
                </a:lnTo>
                <a:cubicBezTo>
                  <a:pt x="6885116" y="2288913"/>
                  <a:pt x="6881296" y="4577827"/>
                  <a:pt x="6877477" y="6866740"/>
                </a:cubicBezTo>
                <a:lnTo>
                  <a:pt x="0" y="6851305"/>
                </a:lnTo>
                <a:lnTo>
                  <a:pt x="2094050" y="1629948"/>
                </a:lnTo>
                <a:lnTo>
                  <a:pt x="1272415" y="0"/>
                </a:lnTo>
                <a:close/>
              </a:path>
            </a:pathLst>
          </a:custGeom>
          <a:blipFill>
            <a:blip r:embed="rId2"/>
            <a:stretch>
              <a:fillRect/>
            </a:stretch>
          </a:blip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Rectangle 1"/>
          <p:cNvSpPr/>
          <p:nvPr/>
        </p:nvSpPr>
        <p:spPr>
          <a:xfrm>
            <a:off x="5282566" y="-30640"/>
            <a:ext cx="3730817" cy="6888640"/>
          </a:xfrm>
          <a:custGeom>
            <a:avLst/>
            <a:gdLst>
              <a:gd name="connsiteX0" fmla="*/ 0 w 914400"/>
              <a:gd name="connsiteY0" fmla="*/ 0 h 6853276"/>
              <a:gd name="connsiteX1" fmla="*/ 914400 w 914400"/>
              <a:gd name="connsiteY1" fmla="*/ 0 h 6853276"/>
              <a:gd name="connsiteX2" fmla="*/ 914400 w 914400"/>
              <a:gd name="connsiteY2" fmla="*/ 6853276 h 6853276"/>
              <a:gd name="connsiteX3" fmla="*/ 0 w 914400"/>
              <a:gd name="connsiteY3" fmla="*/ 6853276 h 6853276"/>
              <a:gd name="connsiteX4" fmla="*/ 0 w 914400"/>
              <a:gd name="connsiteY4" fmla="*/ 0 h 6853276"/>
              <a:gd name="connsiteX0" fmla="*/ 0 w 3710609"/>
              <a:gd name="connsiteY0" fmla="*/ 0 h 6853276"/>
              <a:gd name="connsiteX1" fmla="*/ 3710609 w 3710609"/>
              <a:gd name="connsiteY1" fmla="*/ 13252 h 6853276"/>
              <a:gd name="connsiteX2" fmla="*/ 914400 w 3710609"/>
              <a:gd name="connsiteY2" fmla="*/ 6853276 h 6853276"/>
              <a:gd name="connsiteX3" fmla="*/ 0 w 3710609"/>
              <a:gd name="connsiteY3" fmla="*/ 6853276 h 6853276"/>
              <a:gd name="connsiteX4" fmla="*/ 0 w 3710609"/>
              <a:gd name="connsiteY4" fmla="*/ 0 h 6853276"/>
              <a:gd name="connsiteX0" fmla="*/ 2332383 w 3710609"/>
              <a:gd name="connsiteY0" fmla="*/ 384314 h 6840024"/>
              <a:gd name="connsiteX1" fmla="*/ 3710609 w 3710609"/>
              <a:gd name="connsiteY1" fmla="*/ 0 h 6840024"/>
              <a:gd name="connsiteX2" fmla="*/ 914400 w 3710609"/>
              <a:gd name="connsiteY2" fmla="*/ 6840024 h 6840024"/>
              <a:gd name="connsiteX3" fmla="*/ 0 w 3710609"/>
              <a:gd name="connsiteY3" fmla="*/ 6840024 h 6840024"/>
              <a:gd name="connsiteX4" fmla="*/ 2332383 w 3710609"/>
              <a:gd name="connsiteY4" fmla="*/ 384314 h 6840024"/>
              <a:gd name="connsiteX0" fmla="*/ 2729948 w 3710609"/>
              <a:gd name="connsiteY0" fmla="*/ 0 h 6866527"/>
              <a:gd name="connsiteX1" fmla="*/ 3710609 w 3710609"/>
              <a:gd name="connsiteY1" fmla="*/ 26503 h 6866527"/>
              <a:gd name="connsiteX2" fmla="*/ 914400 w 3710609"/>
              <a:gd name="connsiteY2" fmla="*/ 6866527 h 6866527"/>
              <a:gd name="connsiteX3" fmla="*/ 0 w 3710609"/>
              <a:gd name="connsiteY3" fmla="*/ 6866527 h 6866527"/>
              <a:gd name="connsiteX4" fmla="*/ 2729948 w 3710609"/>
              <a:gd name="connsiteY4" fmla="*/ 0 h 6866527"/>
              <a:gd name="connsiteX0" fmla="*/ 2729948 w 3710609"/>
              <a:gd name="connsiteY0" fmla="*/ 0 h 6879779"/>
              <a:gd name="connsiteX1" fmla="*/ 3710609 w 3710609"/>
              <a:gd name="connsiteY1" fmla="*/ 26503 h 6879779"/>
              <a:gd name="connsiteX2" fmla="*/ 1020417 w 3710609"/>
              <a:gd name="connsiteY2" fmla="*/ 6879779 h 6879779"/>
              <a:gd name="connsiteX3" fmla="*/ 0 w 3710609"/>
              <a:gd name="connsiteY3" fmla="*/ 6866527 h 6879779"/>
              <a:gd name="connsiteX4" fmla="*/ 2729948 w 3710609"/>
              <a:gd name="connsiteY4" fmla="*/ 0 h 6879779"/>
              <a:gd name="connsiteX0" fmla="*/ 2729948 w 3730817"/>
              <a:gd name="connsiteY0" fmla="*/ 8861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8861 h 6888640"/>
              <a:gd name="connsiteX0" fmla="*/ 2729948 w 3730817"/>
              <a:gd name="connsiteY0" fmla="*/ 3809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3809 h 68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17" h="6888640">
                <a:moveTo>
                  <a:pt x="2729948" y="3809"/>
                </a:moveTo>
                <a:lnTo>
                  <a:pt x="3730817" y="0"/>
                </a:lnTo>
                <a:lnTo>
                  <a:pt x="1020417" y="6888640"/>
                </a:lnTo>
                <a:lnTo>
                  <a:pt x="0" y="6875388"/>
                </a:lnTo>
                <a:lnTo>
                  <a:pt x="2729948" y="3809"/>
                </a:lnTo>
                <a:close/>
              </a:path>
            </a:pathLst>
          </a:custGeom>
          <a:solidFill>
            <a:srgbClr val="68BBA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p:nvSpPr>
        <p:spPr>
          <a:xfrm>
            <a:off x="6311182" y="2874147"/>
            <a:ext cx="3107305" cy="3983853"/>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32565"/>
              <a:gd name="connsiteY0" fmla="*/ 3997105 h 3997105"/>
              <a:gd name="connsiteX1" fmla="*/ 1568808 w 3132565"/>
              <a:gd name="connsiteY1" fmla="*/ 0 h 3997105"/>
              <a:gd name="connsiteX2" fmla="*/ 3132565 w 3132565"/>
              <a:gd name="connsiteY2" fmla="*/ 3988905 h 3997105"/>
              <a:gd name="connsiteX3" fmla="*/ 0 w 3132565"/>
              <a:gd name="connsiteY3" fmla="*/ 3997105 h 3997105"/>
              <a:gd name="connsiteX0" fmla="*/ 0 w 3107305"/>
              <a:gd name="connsiteY0" fmla="*/ 3997105 h 3999009"/>
              <a:gd name="connsiteX1" fmla="*/ 1568808 w 3107305"/>
              <a:gd name="connsiteY1" fmla="*/ 0 h 3999009"/>
              <a:gd name="connsiteX2" fmla="*/ 3107305 w 3107305"/>
              <a:gd name="connsiteY2" fmla="*/ 3999009 h 3999009"/>
              <a:gd name="connsiteX3" fmla="*/ 0 w 3107305"/>
              <a:gd name="connsiteY3" fmla="*/ 3997105 h 3999009"/>
              <a:gd name="connsiteX0" fmla="*/ 0 w 3107305"/>
              <a:gd name="connsiteY0" fmla="*/ 3992053 h 3993957"/>
              <a:gd name="connsiteX1" fmla="*/ 1690054 w 3107305"/>
              <a:gd name="connsiteY1" fmla="*/ 0 h 3993957"/>
              <a:gd name="connsiteX2" fmla="*/ 3107305 w 3107305"/>
              <a:gd name="connsiteY2" fmla="*/ 3993957 h 3993957"/>
              <a:gd name="connsiteX3" fmla="*/ 0 w 3107305"/>
              <a:gd name="connsiteY3" fmla="*/ 3992053 h 3993957"/>
              <a:gd name="connsiteX0" fmla="*/ 0 w 3107305"/>
              <a:gd name="connsiteY0" fmla="*/ 3981949 h 3983853"/>
              <a:gd name="connsiteX1" fmla="*/ 1558704 w 3107305"/>
              <a:gd name="connsiteY1" fmla="*/ 0 h 3983853"/>
              <a:gd name="connsiteX2" fmla="*/ 3107305 w 3107305"/>
              <a:gd name="connsiteY2" fmla="*/ 3983853 h 3983853"/>
              <a:gd name="connsiteX3" fmla="*/ 0 w 3107305"/>
              <a:gd name="connsiteY3" fmla="*/ 3981949 h 3983853"/>
            </a:gdLst>
            <a:ahLst/>
            <a:cxnLst>
              <a:cxn ang="0">
                <a:pos x="connsiteX0" y="connsiteY0"/>
              </a:cxn>
              <a:cxn ang="0">
                <a:pos x="connsiteX1" y="connsiteY1"/>
              </a:cxn>
              <a:cxn ang="0">
                <a:pos x="connsiteX2" y="connsiteY2"/>
              </a:cxn>
              <a:cxn ang="0">
                <a:pos x="connsiteX3" y="connsiteY3"/>
              </a:cxn>
            </a:cxnLst>
            <a:rect l="l" t="t" r="r" b="b"/>
            <a:pathLst>
              <a:path w="3107305" h="3983853">
                <a:moveTo>
                  <a:pt x="0" y="3981949"/>
                </a:moveTo>
                <a:lnTo>
                  <a:pt x="1558704" y="0"/>
                </a:lnTo>
                <a:lnTo>
                  <a:pt x="3107305" y="3983853"/>
                </a:lnTo>
                <a:lnTo>
                  <a:pt x="0" y="3981949"/>
                </a:lnTo>
                <a:close/>
              </a:path>
            </a:pathLst>
          </a:custGeom>
          <a:solidFill>
            <a:srgbClr val="A3CEC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2"/>
          <p:cNvSpPr/>
          <p:nvPr/>
        </p:nvSpPr>
        <p:spPr>
          <a:xfrm flipV="1">
            <a:off x="6543428" y="-28080"/>
            <a:ext cx="1464036" cy="1623392"/>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27513"/>
              <a:gd name="connsiteY0" fmla="*/ 2825730 h 2825730"/>
              <a:gd name="connsiteX1" fmla="*/ 2531165 w 3127513"/>
              <a:gd name="connsiteY1" fmla="*/ 0 h 2825730"/>
              <a:gd name="connsiteX2" fmla="*/ 3127513 w 3127513"/>
              <a:gd name="connsiteY2" fmla="*/ 2812478 h 2825730"/>
              <a:gd name="connsiteX3" fmla="*/ 0 w 3127513"/>
              <a:gd name="connsiteY3" fmla="*/ 2825730 h 2825730"/>
              <a:gd name="connsiteX0" fmla="*/ 0 w 3167269"/>
              <a:gd name="connsiteY0" fmla="*/ 2825730 h 2825730"/>
              <a:gd name="connsiteX1" fmla="*/ 2531165 w 3167269"/>
              <a:gd name="connsiteY1" fmla="*/ 0 h 2825730"/>
              <a:gd name="connsiteX2" fmla="*/ 3167269 w 3167269"/>
              <a:gd name="connsiteY2" fmla="*/ 2812479 h 2825730"/>
              <a:gd name="connsiteX3" fmla="*/ 0 w 3167269"/>
              <a:gd name="connsiteY3" fmla="*/ 2825730 h 2825730"/>
              <a:gd name="connsiteX0" fmla="*/ 0 w 980661"/>
              <a:gd name="connsiteY0" fmla="*/ 2571991 h 2812479"/>
              <a:gd name="connsiteX1" fmla="*/ 344557 w 980661"/>
              <a:gd name="connsiteY1" fmla="*/ 0 h 2812479"/>
              <a:gd name="connsiteX2" fmla="*/ 980661 w 980661"/>
              <a:gd name="connsiteY2" fmla="*/ 2812479 h 2812479"/>
              <a:gd name="connsiteX3" fmla="*/ 0 w 980661"/>
              <a:gd name="connsiteY3" fmla="*/ 2571991 h 2812479"/>
              <a:gd name="connsiteX0" fmla="*/ 0 w 1484243"/>
              <a:gd name="connsiteY0" fmla="*/ 2825730 h 2825730"/>
              <a:gd name="connsiteX1" fmla="*/ 848139 w 1484243"/>
              <a:gd name="connsiteY1" fmla="*/ 0 h 2825730"/>
              <a:gd name="connsiteX2" fmla="*/ 1484243 w 1484243"/>
              <a:gd name="connsiteY2" fmla="*/ 2812479 h 2825730"/>
              <a:gd name="connsiteX3" fmla="*/ 0 w 1484243"/>
              <a:gd name="connsiteY3" fmla="*/ 2825730 h 2825730"/>
              <a:gd name="connsiteX0" fmla="*/ 0 w 1494347"/>
              <a:gd name="connsiteY0" fmla="*/ 2825730 h 2865241"/>
              <a:gd name="connsiteX1" fmla="*/ 848139 w 1494347"/>
              <a:gd name="connsiteY1" fmla="*/ 0 h 2865241"/>
              <a:gd name="connsiteX2" fmla="*/ 1494347 w 1494347"/>
              <a:gd name="connsiteY2" fmla="*/ 2865241 h 2865241"/>
              <a:gd name="connsiteX3" fmla="*/ 0 w 1494347"/>
              <a:gd name="connsiteY3" fmla="*/ 2825730 h 2865241"/>
              <a:gd name="connsiteX0" fmla="*/ 0 w 1504451"/>
              <a:gd name="connsiteY0" fmla="*/ 2860905 h 2865241"/>
              <a:gd name="connsiteX1" fmla="*/ 858243 w 1504451"/>
              <a:gd name="connsiteY1" fmla="*/ 0 h 2865241"/>
              <a:gd name="connsiteX2" fmla="*/ 1504451 w 1504451"/>
              <a:gd name="connsiteY2" fmla="*/ 2865241 h 2865241"/>
              <a:gd name="connsiteX3" fmla="*/ 0 w 1504451"/>
              <a:gd name="connsiteY3" fmla="*/ 2860905 h 2865241"/>
              <a:gd name="connsiteX0" fmla="*/ 0 w 1474140"/>
              <a:gd name="connsiteY0" fmla="*/ 2869699 h 2869699"/>
              <a:gd name="connsiteX1" fmla="*/ 827932 w 1474140"/>
              <a:gd name="connsiteY1" fmla="*/ 0 h 2869699"/>
              <a:gd name="connsiteX2" fmla="*/ 1474140 w 1474140"/>
              <a:gd name="connsiteY2" fmla="*/ 2865241 h 2869699"/>
              <a:gd name="connsiteX3" fmla="*/ 0 w 1474140"/>
              <a:gd name="connsiteY3" fmla="*/ 2869699 h 2869699"/>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64036"/>
              <a:gd name="connsiteY0" fmla="*/ 2816939 h 2838862"/>
              <a:gd name="connsiteX1" fmla="*/ 822880 w 1464036"/>
              <a:gd name="connsiteY1" fmla="*/ 0 h 2838862"/>
              <a:gd name="connsiteX2" fmla="*/ 1464036 w 1464036"/>
              <a:gd name="connsiteY2" fmla="*/ 2838862 h 2838862"/>
              <a:gd name="connsiteX3" fmla="*/ 0 w 1464036"/>
              <a:gd name="connsiteY3" fmla="*/ 2816939 h 2838862"/>
              <a:gd name="connsiteX0" fmla="*/ 0 w 1464036"/>
              <a:gd name="connsiteY0" fmla="*/ 2825732 h 2838862"/>
              <a:gd name="connsiteX1" fmla="*/ 822880 w 1464036"/>
              <a:gd name="connsiteY1" fmla="*/ 0 h 2838862"/>
              <a:gd name="connsiteX2" fmla="*/ 1464036 w 1464036"/>
              <a:gd name="connsiteY2" fmla="*/ 2838862 h 2838862"/>
              <a:gd name="connsiteX3" fmla="*/ 0 w 1464036"/>
              <a:gd name="connsiteY3" fmla="*/ 2825732 h 2838862"/>
              <a:gd name="connsiteX0" fmla="*/ 0 w 1464036"/>
              <a:gd name="connsiteY0" fmla="*/ 2825732 h 2825732"/>
              <a:gd name="connsiteX1" fmla="*/ 822880 w 1464036"/>
              <a:gd name="connsiteY1" fmla="*/ 0 h 2825732"/>
              <a:gd name="connsiteX2" fmla="*/ 1464036 w 1464036"/>
              <a:gd name="connsiteY2" fmla="*/ 2821275 h 2825732"/>
              <a:gd name="connsiteX3" fmla="*/ 0 w 1464036"/>
              <a:gd name="connsiteY3" fmla="*/ 2825732 h 2825732"/>
            </a:gdLst>
            <a:ahLst/>
            <a:cxnLst>
              <a:cxn ang="0">
                <a:pos x="connsiteX0" y="connsiteY0"/>
              </a:cxn>
              <a:cxn ang="0">
                <a:pos x="connsiteX1" y="connsiteY1"/>
              </a:cxn>
              <a:cxn ang="0">
                <a:pos x="connsiteX2" y="connsiteY2"/>
              </a:cxn>
              <a:cxn ang="0">
                <a:pos x="connsiteX3" y="connsiteY3"/>
              </a:cxn>
            </a:cxnLst>
            <a:rect l="l" t="t" r="r" b="b"/>
            <a:pathLst>
              <a:path w="1464036" h="2825732">
                <a:moveTo>
                  <a:pt x="0" y="2825732"/>
                </a:moveTo>
                <a:lnTo>
                  <a:pt x="822880" y="0"/>
                </a:lnTo>
                <a:lnTo>
                  <a:pt x="1464036" y="2821275"/>
                </a:lnTo>
                <a:lnTo>
                  <a:pt x="0" y="2825732"/>
                </a:lnTo>
                <a:close/>
              </a:path>
            </a:pathLst>
          </a:custGeom>
          <a:solidFill>
            <a:srgbClr val="A3CEC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screen">
            <a:alphaModFix amt="11000"/>
            <a:extLst>
              <a:ext uri="{28A0092B-C50C-407E-A947-70E740481C1C}">
                <a14:useLocalDpi xmlns:a14="http://schemas.microsoft.com/office/drawing/2010/main"/>
              </a:ext>
            </a:extLst>
          </a:blip>
          <a:srcRect b="-4010"/>
          <a:stretch/>
        </p:blipFill>
        <p:spPr>
          <a:xfrm rot="10800000">
            <a:off x="-66029" y="-273764"/>
            <a:ext cx="3299791" cy="50907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229" y="114312"/>
            <a:ext cx="4672944" cy="1703807"/>
          </a:xfrm>
          <a:prstGeom prst="rect">
            <a:avLst/>
          </a:prstGeom>
        </p:spPr>
      </p:pic>
      <p:sp>
        <p:nvSpPr>
          <p:cNvPr id="13" name="Text Placeholder 23"/>
          <p:cNvSpPr txBox="1">
            <a:spLocks/>
          </p:cNvSpPr>
          <p:nvPr/>
        </p:nvSpPr>
        <p:spPr>
          <a:xfrm>
            <a:off x="268225" y="1964912"/>
            <a:ext cx="5986272" cy="2589777"/>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err="1">
                <a:solidFill>
                  <a:srgbClr val="A3CEC2"/>
                </a:solidFill>
              </a:rPr>
              <a:t>Módulo</a:t>
            </a:r>
            <a:r>
              <a:rPr lang="en-US" b="1" dirty="0">
                <a:solidFill>
                  <a:srgbClr val="A3CEC2"/>
                </a:solidFill>
              </a:rPr>
              <a:t> 4</a:t>
            </a:r>
            <a:br>
              <a:rPr lang="en-US" b="1" dirty="0">
                <a:solidFill>
                  <a:srgbClr val="7F4182"/>
                </a:solidFill>
              </a:rPr>
            </a:br>
            <a:r>
              <a:rPr lang="en-US" b="1" dirty="0">
                <a:solidFill>
                  <a:srgbClr val="7F4182"/>
                </a:solidFill>
              </a:rPr>
              <a:t>Transformar </a:t>
            </a:r>
            <a:r>
              <a:rPr lang="en-US" b="1" dirty="0" err="1">
                <a:solidFill>
                  <a:srgbClr val="7F4182"/>
                </a:solidFill>
              </a:rPr>
              <a:t>Projetos</a:t>
            </a:r>
            <a:r>
              <a:rPr lang="en-US" b="1" dirty="0">
                <a:solidFill>
                  <a:srgbClr val="7F4182"/>
                </a:solidFill>
              </a:rPr>
              <a:t> de </a:t>
            </a:r>
            <a:r>
              <a:rPr lang="en-US" b="1" dirty="0" err="1">
                <a:solidFill>
                  <a:srgbClr val="7F4182"/>
                </a:solidFill>
              </a:rPr>
              <a:t>Regeneração</a:t>
            </a:r>
            <a:r>
              <a:rPr lang="en-US" b="1" dirty="0">
                <a:solidFill>
                  <a:srgbClr val="7F4182"/>
                </a:solidFill>
              </a:rPr>
              <a:t> </a:t>
            </a:r>
            <a:r>
              <a:rPr lang="en-US" b="1" dirty="0" err="1">
                <a:solidFill>
                  <a:srgbClr val="7F4182"/>
                </a:solidFill>
              </a:rPr>
              <a:t>Comunitária</a:t>
            </a:r>
            <a:r>
              <a:rPr lang="en-US" b="1" dirty="0">
                <a:solidFill>
                  <a:srgbClr val="7F4182"/>
                </a:solidFill>
              </a:rPr>
              <a:t> </a:t>
            </a:r>
            <a:r>
              <a:rPr lang="en-US" b="1" dirty="0" err="1">
                <a:solidFill>
                  <a:srgbClr val="7F4182"/>
                </a:solidFill>
              </a:rPr>
              <a:t>em</a:t>
            </a:r>
            <a:r>
              <a:rPr lang="en-US" b="1" dirty="0">
                <a:solidFill>
                  <a:srgbClr val="7F4182"/>
                </a:solidFill>
              </a:rPr>
              <a:t> </a:t>
            </a:r>
            <a:r>
              <a:rPr lang="en-US" b="1" dirty="0" err="1">
                <a:solidFill>
                  <a:srgbClr val="7F4182"/>
                </a:solidFill>
              </a:rPr>
              <a:t>Ação</a:t>
            </a:r>
            <a:endParaRPr lang="en-US" b="1" dirty="0">
              <a:solidFill>
                <a:srgbClr val="68BBAF"/>
              </a:solidFill>
            </a:endParaRPr>
          </a:p>
        </p:txBody>
      </p:sp>
      <p:sp>
        <p:nvSpPr>
          <p:cNvPr id="14" name="Footer Placeholder 6"/>
          <p:cNvSpPr txBox="1">
            <a:spLocks noGrp="1"/>
          </p:cNvSpPr>
          <p:nvPr/>
        </p:nvSpPr>
        <p:spPr bwMode="auto">
          <a:xfrm>
            <a:off x="2103949" y="531800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None/>
            </a:pPr>
            <a:r>
              <a:rPr lang="en-IE" altLang="en-US" sz="1000" dirty="0">
                <a:solidFill>
                  <a:schemeClr val="tx1"/>
                </a:solidFill>
                <a:latin typeface="Calibri" charset="0"/>
              </a:rPr>
              <a:t> </a:t>
            </a:r>
            <a:r>
              <a:rPr lang="en-GB" sz="1000" dirty="0"/>
              <a:t>Este </a:t>
            </a:r>
            <a:r>
              <a:rPr lang="en-GB" sz="1000" dirty="0" err="1"/>
              <a:t>projeto</a:t>
            </a:r>
            <a:r>
              <a:rPr lang="en-GB" sz="1000" dirty="0"/>
              <a:t> </a:t>
            </a:r>
            <a:r>
              <a:rPr lang="en-GB" sz="1000" dirty="0" err="1"/>
              <a:t>foi</a:t>
            </a:r>
            <a:r>
              <a:rPr lang="en-GB" sz="1000" dirty="0"/>
              <a:t> </a:t>
            </a:r>
            <a:r>
              <a:rPr lang="en-GB" sz="1000" dirty="0" err="1"/>
              <a:t>financiado</a:t>
            </a:r>
            <a:r>
              <a:rPr lang="en-GB" sz="1000" dirty="0"/>
              <a:t> com o </a:t>
            </a:r>
            <a:r>
              <a:rPr lang="en-GB" sz="1000" dirty="0" err="1"/>
              <a:t>apoio</a:t>
            </a:r>
            <a:r>
              <a:rPr lang="en-GB" sz="1000" dirty="0"/>
              <a:t> da </a:t>
            </a:r>
            <a:r>
              <a:rPr lang="en-GB" sz="1000" dirty="0" err="1"/>
              <a:t>Comissão</a:t>
            </a:r>
            <a:r>
              <a:rPr lang="en-GB" sz="1000" dirty="0"/>
              <a:t> </a:t>
            </a:r>
            <a:r>
              <a:rPr lang="en-GB" sz="1000" dirty="0" err="1"/>
              <a:t>Europeia</a:t>
            </a:r>
            <a:r>
              <a:rPr lang="en-GB" sz="1000" dirty="0"/>
              <a:t>.</a:t>
            </a:r>
            <a:endParaRPr lang="en-IE" altLang="en-US" sz="1000" dirty="0">
              <a:solidFill>
                <a:schemeClr val="tx1"/>
              </a:solidFill>
              <a:latin typeface="Calibri" charset="0"/>
            </a:endParaRP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469" y="5249432"/>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flipH="1">
            <a:off x="-36524" y="4000329"/>
            <a:ext cx="4584712" cy="1022313"/>
          </a:xfrm>
          <a:custGeom>
            <a:avLst/>
            <a:gdLst>
              <a:gd name="connsiteX0" fmla="*/ 0 w 8070574"/>
              <a:gd name="connsiteY0" fmla="*/ 0 h 914400"/>
              <a:gd name="connsiteX1" fmla="*/ 8070574 w 8070574"/>
              <a:gd name="connsiteY1" fmla="*/ 0 h 914400"/>
              <a:gd name="connsiteX2" fmla="*/ 8070574 w 8070574"/>
              <a:gd name="connsiteY2" fmla="*/ 914400 h 914400"/>
              <a:gd name="connsiteX3" fmla="*/ 0 w 8070574"/>
              <a:gd name="connsiteY3" fmla="*/ 914400 h 914400"/>
              <a:gd name="connsiteX4" fmla="*/ 0 w 8070574"/>
              <a:gd name="connsiteY4" fmla="*/ 0 h 914400"/>
              <a:gd name="connsiteX0" fmla="*/ 781878 w 8070574"/>
              <a:gd name="connsiteY0" fmla="*/ 0 h 1152939"/>
              <a:gd name="connsiteX1" fmla="*/ 8070574 w 8070574"/>
              <a:gd name="connsiteY1" fmla="*/ 238539 h 1152939"/>
              <a:gd name="connsiteX2" fmla="*/ 8070574 w 8070574"/>
              <a:gd name="connsiteY2" fmla="*/ 1152939 h 1152939"/>
              <a:gd name="connsiteX3" fmla="*/ 0 w 8070574"/>
              <a:gd name="connsiteY3" fmla="*/ 1152939 h 1152939"/>
              <a:gd name="connsiteX4" fmla="*/ 781878 w 8070574"/>
              <a:gd name="connsiteY4" fmla="*/ 0 h 1152939"/>
              <a:gd name="connsiteX0" fmla="*/ 1126434 w 8415130"/>
              <a:gd name="connsiteY0" fmla="*/ 0 h 1258956"/>
              <a:gd name="connsiteX1" fmla="*/ 8415130 w 8415130"/>
              <a:gd name="connsiteY1" fmla="*/ 238539 h 1258956"/>
              <a:gd name="connsiteX2" fmla="*/ 8415130 w 8415130"/>
              <a:gd name="connsiteY2" fmla="*/ 1152939 h 1258956"/>
              <a:gd name="connsiteX3" fmla="*/ 0 w 8415130"/>
              <a:gd name="connsiteY3" fmla="*/ 1258956 h 1258956"/>
              <a:gd name="connsiteX4" fmla="*/ 1126434 w 8415130"/>
              <a:gd name="connsiteY4" fmla="*/ 0 h 125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130" h="1258956">
                <a:moveTo>
                  <a:pt x="1126434" y="0"/>
                </a:moveTo>
                <a:lnTo>
                  <a:pt x="8415130" y="238539"/>
                </a:lnTo>
                <a:lnTo>
                  <a:pt x="8415130" y="1152939"/>
                </a:lnTo>
                <a:lnTo>
                  <a:pt x="0" y="1258956"/>
                </a:lnTo>
                <a:lnTo>
                  <a:pt x="1126434"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txBox="1">
            <a:spLocks/>
          </p:cNvSpPr>
          <p:nvPr/>
        </p:nvSpPr>
        <p:spPr>
          <a:xfrm>
            <a:off x="598492" y="4251932"/>
            <a:ext cx="4088056" cy="894793"/>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www.</a:t>
            </a:r>
            <a:r>
              <a:rPr lang="en-US" b="1" dirty="0" err="1">
                <a:solidFill>
                  <a:schemeClr val="bg1"/>
                </a:solidFill>
              </a:rPr>
              <a:t>restart</a:t>
            </a:r>
            <a:r>
              <a:rPr lang="en-US" dirty="0" err="1">
                <a:solidFill>
                  <a:schemeClr val="bg1"/>
                </a:solidFill>
              </a:rPr>
              <a:t>.how</a:t>
            </a:r>
            <a:endParaRPr lang="en-US" dirty="0">
              <a:solidFill>
                <a:schemeClr val="bg1"/>
              </a:solidFill>
            </a:endParaRPr>
          </a:p>
        </p:txBody>
      </p:sp>
      <p:sp>
        <p:nvSpPr>
          <p:cNvPr id="18" name="TextBox 17">
            <a:extLst>
              <a:ext uri="{FF2B5EF4-FFF2-40B4-BE49-F238E27FC236}">
                <a16:creationId xmlns:a16="http://schemas.microsoft.com/office/drawing/2014/main" id="{C1A27CDD-A426-4AC7-B488-7D5237B08DF3}"/>
              </a:ext>
            </a:extLst>
          </p:cNvPr>
          <p:cNvSpPr txBox="1"/>
          <p:nvPr/>
        </p:nvSpPr>
        <p:spPr>
          <a:xfrm>
            <a:off x="330175" y="5983108"/>
            <a:ext cx="4930939" cy="600164"/>
          </a:xfrm>
          <a:prstGeom prst="rect">
            <a:avLst/>
          </a:prstGeom>
          <a:noFill/>
        </p:spPr>
        <p:txBody>
          <a:bodyPr wrap="square">
            <a:spAutoFit/>
          </a:bodyPr>
          <a:lstStyle/>
          <a:p>
            <a:r>
              <a:rPr lang="en-GB" sz="1100" dirty="0"/>
              <a:t>Este </a:t>
            </a:r>
            <a:r>
              <a:rPr lang="en-GB" sz="1100" dirty="0" err="1"/>
              <a:t>projeto</a:t>
            </a:r>
            <a:r>
              <a:rPr lang="en-GB" sz="1100" dirty="0"/>
              <a:t> </a:t>
            </a:r>
            <a:r>
              <a:rPr lang="en-GB" sz="1100" dirty="0" err="1"/>
              <a:t>foi</a:t>
            </a:r>
            <a:r>
              <a:rPr lang="en-GB" sz="1100" dirty="0"/>
              <a:t> </a:t>
            </a:r>
            <a:r>
              <a:rPr lang="en-GB" sz="1100" dirty="0" err="1"/>
              <a:t>financiado</a:t>
            </a:r>
            <a:r>
              <a:rPr lang="en-GB" sz="1100" dirty="0"/>
              <a:t> com o </a:t>
            </a:r>
            <a:r>
              <a:rPr lang="en-GB" sz="1100" dirty="0" err="1"/>
              <a:t>apoio</a:t>
            </a:r>
            <a:r>
              <a:rPr lang="en-GB" sz="1100" dirty="0"/>
              <a:t> da </a:t>
            </a:r>
            <a:r>
              <a:rPr lang="en-GB" sz="1100" dirty="0" err="1"/>
              <a:t>Comissão</a:t>
            </a:r>
            <a:r>
              <a:rPr lang="en-GB" sz="1100" dirty="0"/>
              <a:t> </a:t>
            </a:r>
            <a:r>
              <a:rPr lang="en-GB" sz="1100" dirty="0" err="1"/>
              <a:t>Europeia</a:t>
            </a:r>
            <a:r>
              <a:rPr lang="en-GB" sz="1100" dirty="0"/>
              <a:t>. </a:t>
            </a:r>
            <a:r>
              <a:rPr lang="en-GB" sz="1100" dirty="0" err="1"/>
              <a:t>Esta</a:t>
            </a:r>
            <a:r>
              <a:rPr lang="en-GB" sz="1100" dirty="0"/>
              <a:t> </a:t>
            </a:r>
            <a:r>
              <a:rPr lang="en-GB" sz="1100" dirty="0" err="1"/>
              <a:t>publicação</a:t>
            </a:r>
            <a:r>
              <a:rPr lang="en-GB" sz="1100" dirty="0"/>
              <a:t> </a:t>
            </a:r>
            <a:r>
              <a:rPr lang="en-GB" sz="1100" dirty="0" err="1"/>
              <a:t>reflete</a:t>
            </a:r>
            <a:r>
              <a:rPr lang="en-GB" sz="1100" dirty="0"/>
              <a:t> </a:t>
            </a:r>
            <a:r>
              <a:rPr lang="en-GB" sz="1100" dirty="0" err="1"/>
              <a:t>apenas</a:t>
            </a:r>
            <a:r>
              <a:rPr lang="en-GB" sz="1100" dirty="0"/>
              <a:t> as </a:t>
            </a:r>
            <a:r>
              <a:rPr lang="en-GB" sz="1100" dirty="0" err="1"/>
              <a:t>opiniões</a:t>
            </a:r>
            <a:r>
              <a:rPr lang="en-GB" sz="1100" dirty="0"/>
              <a:t> do </a:t>
            </a:r>
            <a:r>
              <a:rPr lang="en-GB" sz="1100" dirty="0" err="1"/>
              <a:t>autor</a:t>
            </a:r>
            <a:r>
              <a:rPr lang="en-GB" sz="1100" dirty="0"/>
              <a:t>, e a </a:t>
            </a:r>
            <a:r>
              <a:rPr lang="en-GB" sz="1100" dirty="0" err="1"/>
              <a:t>Comissão</a:t>
            </a:r>
            <a:r>
              <a:rPr lang="en-GB" sz="1100" dirty="0"/>
              <a:t> </a:t>
            </a:r>
            <a:r>
              <a:rPr lang="en-GB" sz="1100" dirty="0" err="1"/>
              <a:t>não</a:t>
            </a:r>
            <a:r>
              <a:rPr lang="en-GB" sz="1100" dirty="0"/>
              <a:t> </a:t>
            </a:r>
            <a:r>
              <a:rPr lang="en-GB" sz="1100" dirty="0" err="1"/>
              <a:t>pode</a:t>
            </a:r>
            <a:r>
              <a:rPr lang="en-GB" sz="1100" dirty="0"/>
              <a:t> ser </a:t>
            </a:r>
            <a:r>
              <a:rPr lang="en-GB" sz="1100" dirty="0" err="1"/>
              <a:t>responsabilizada</a:t>
            </a:r>
            <a:r>
              <a:rPr lang="en-GB" sz="1100" dirty="0"/>
              <a:t> por </a:t>
            </a:r>
            <a:r>
              <a:rPr lang="en-GB" sz="1100" dirty="0" err="1"/>
              <a:t>qualquer</a:t>
            </a:r>
            <a:r>
              <a:rPr lang="en-GB" sz="1100" dirty="0"/>
              <a:t> </a:t>
            </a:r>
            <a:r>
              <a:rPr lang="en-GB" sz="1100" dirty="0" err="1"/>
              <a:t>uso</a:t>
            </a:r>
            <a:r>
              <a:rPr lang="en-GB" sz="1100" dirty="0"/>
              <a:t> que </a:t>
            </a:r>
            <a:r>
              <a:rPr lang="en-GB" sz="1100" dirty="0" err="1"/>
              <a:t>possa</a:t>
            </a:r>
            <a:r>
              <a:rPr lang="en-GB" sz="1100" dirty="0"/>
              <a:t> ser </a:t>
            </a:r>
            <a:r>
              <a:rPr lang="en-GB" sz="1100" dirty="0" err="1"/>
              <a:t>feito</a:t>
            </a:r>
            <a:r>
              <a:rPr lang="en-GB" sz="1100" dirty="0"/>
              <a:t> das </a:t>
            </a:r>
            <a:r>
              <a:rPr lang="en-GB" sz="1100" dirty="0" err="1"/>
              <a:t>informações</a:t>
            </a:r>
            <a:r>
              <a:rPr lang="en-GB" sz="1100" dirty="0"/>
              <a:t> </a:t>
            </a:r>
            <a:r>
              <a:rPr lang="en-GB" sz="1100" dirty="0" err="1"/>
              <a:t>nela</a:t>
            </a:r>
            <a:r>
              <a:rPr lang="en-GB" sz="1100" dirty="0"/>
              <a:t> </a:t>
            </a:r>
            <a:r>
              <a:rPr lang="en-GB" sz="1100" dirty="0" err="1"/>
              <a:t>contidas</a:t>
            </a:r>
            <a:r>
              <a:rPr lang="en-GB" sz="1100" dirty="0"/>
              <a:t>.</a:t>
            </a:r>
          </a:p>
        </p:txBody>
      </p:sp>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20248" y="1912864"/>
            <a:ext cx="6209413" cy="4158752"/>
          </a:xfrm>
        </p:spPr>
        <p:txBody>
          <a:bodyPr/>
          <a:lstStyle/>
          <a:p>
            <a:r>
              <a:rPr lang="en-US" sz="2200" dirty="0"/>
              <a:t>A </a:t>
            </a:r>
            <a:r>
              <a:rPr lang="en-US" sz="2200" dirty="0" err="1"/>
              <a:t>definição</a:t>
            </a:r>
            <a:r>
              <a:rPr lang="en-US" sz="2200" dirty="0"/>
              <a:t> de </a:t>
            </a:r>
            <a:r>
              <a:rPr lang="en-US" sz="2200" dirty="0" err="1"/>
              <a:t>objectivos</a:t>
            </a:r>
            <a:r>
              <a:rPr lang="en-US" sz="2200" dirty="0"/>
              <a:t> </a:t>
            </a:r>
            <a:r>
              <a:rPr lang="en-US" sz="2200" dirty="0" err="1"/>
              <a:t>ajudará</a:t>
            </a:r>
            <a:r>
              <a:rPr lang="en-US" sz="2200" dirty="0"/>
              <a:t> a </a:t>
            </a:r>
            <a:r>
              <a:rPr lang="en-US" sz="2200" dirty="0" err="1"/>
              <a:t>manter</a:t>
            </a:r>
            <a:r>
              <a:rPr lang="en-US" sz="2200" dirty="0"/>
              <a:t> o </a:t>
            </a:r>
            <a:r>
              <a:rPr lang="en-US" sz="2200" dirty="0" err="1"/>
              <a:t>seu</a:t>
            </a:r>
            <a:r>
              <a:rPr lang="en-US" sz="2200" dirty="0"/>
              <a:t> </a:t>
            </a:r>
            <a:r>
              <a:rPr lang="en-US" sz="2200" dirty="0" err="1"/>
              <a:t>comité</a:t>
            </a:r>
            <a:r>
              <a:rPr lang="en-US" sz="2200" dirty="0"/>
              <a:t> local </a:t>
            </a:r>
            <a:r>
              <a:rPr lang="en-US" sz="2200" dirty="0" err="1"/>
              <a:t>concentrado</a:t>
            </a:r>
            <a:r>
              <a:rPr lang="en-US" sz="2200" dirty="0"/>
              <a:t> </a:t>
            </a:r>
            <a:r>
              <a:rPr lang="en-US" sz="2200" dirty="0" err="1"/>
              <a:t>nos</a:t>
            </a:r>
            <a:r>
              <a:rPr lang="en-US" sz="2200" dirty="0"/>
              <a:t> </a:t>
            </a:r>
            <a:r>
              <a:rPr lang="en-US" sz="2200" dirty="0" err="1"/>
              <a:t>resultados</a:t>
            </a:r>
            <a:r>
              <a:rPr lang="en-US" sz="2200" dirty="0"/>
              <a:t> </a:t>
            </a:r>
            <a:r>
              <a:rPr lang="en-US" sz="2200" dirty="0" err="1"/>
              <a:t>desejados</a:t>
            </a:r>
            <a:r>
              <a:rPr lang="en-US" sz="2200" dirty="0"/>
              <a:t>. </a:t>
            </a:r>
          </a:p>
          <a:p>
            <a:r>
              <a:rPr lang="en-US" sz="2200" dirty="0"/>
              <a:t>Uma </a:t>
            </a:r>
            <a:r>
              <a:rPr lang="en-US" sz="2200" dirty="0" err="1"/>
              <a:t>vez</a:t>
            </a:r>
            <a:r>
              <a:rPr lang="en-US" sz="2200" dirty="0"/>
              <a:t> </a:t>
            </a:r>
            <a:r>
              <a:rPr lang="en-US" sz="2200" dirty="0" err="1"/>
              <a:t>estabelecidos</a:t>
            </a:r>
            <a:r>
              <a:rPr lang="en-US" sz="2200" dirty="0"/>
              <a:t> </a:t>
            </a:r>
            <a:r>
              <a:rPr lang="en-US" sz="2200" dirty="0" err="1"/>
              <a:t>os</a:t>
            </a:r>
            <a:r>
              <a:rPr lang="en-US" sz="2200" dirty="0"/>
              <a:t> </a:t>
            </a:r>
            <a:r>
              <a:rPr lang="en-US" sz="2200" dirty="0" err="1"/>
              <a:t>seus</a:t>
            </a:r>
            <a:r>
              <a:rPr lang="en-US" sz="2200" dirty="0"/>
              <a:t> </a:t>
            </a:r>
            <a:r>
              <a:rPr lang="en-US" sz="2200" dirty="0" err="1"/>
              <a:t>objetivos</a:t>
            </a:r>
            <a:r>
              <a:rPr lang="en-US" sz="2200" dirty="0"/>
              <a:t>, </a:t>
            </a:r>
            <a:r>
              <a:rPr lang="en-US" sz="2200" dirty="0" err="1"/>
              <a:t>poderá</a:t>
            </a:r>
            <a:r>
              <a:rPr lang="en-US" sz="2200" dirty="0"/>
              <a:t> </a:t>
            </a:r>
            <a:r>
              <a:rPr lang="en-US" sz="2200" dirty="0" err="1"/>
              <a:t>começar</a:t>
            </a:r>
            <a:r>
              <a:rPr lang="en-US" sz="2200" dirty="0"/>
              <a:t> a </a:t>
            </a:r>
            <a:r>
              <a:rPr lang="en-US" sz="2200" dirty="0" err="1"/>
              <a:t>definir</a:t>
            </a:r>
            <a:r>
              <a:rPr lang="en-US" sz="2200" dirty="0"/>
              <a:t> as </a:t>
            </a:r>
            <a:r>
              <a:rPr lang="en-US" sz="2200" dirty="0" err="1"/>
              <a:t>tarefas</a:t>
            </a:r>
            <a:r>
              <a:rPr lang="en-US" sz="2200" dirty="0"/>
              <a:t> que </a:t>
            </a:r>
            <a:r>
              <a:rPr lang="en-US" sz="2200" dirty="0" err="1"/>
              <a:t>necessitam</a:t>
            </a:r>
            <a:r>
              <a:rPr lang="en-US" sz="2200" dirty="0"/>
              <a:t> de ser </a:t>
            </a:r>
            <a:r>
              <a:rPr lang="en-US" sz="2200" u="sng" dirty="0" err="1"/>
              <a:t>concluídas</a:t>
            </a:r>
            <a:r>
              <a:rPr lang="en-US" sz="2200" dirty="0"/>
              <a:t> para que o </a:t>
            </a:r>
            <a:r>
              <a:rPr lang="en-US" sz="2200" dirty="0" err="1"/>
              <a:t>projeto</a:t>
            </a:r>
            <a:r>
              <a:rPr lang="en-US" sz="2200" dirty="0"/>
              <a:t> </a:t>
            </a:r>
            <a:r>
              <a:rPr lang="en-US" sz="2200" dirty="0" err="1"/>
              <a:t>possa</a:t>
            </a:r>
            <a:r>
              <a:rPr lang="en-US" sz="2200" dirty="0"/>
              <a:t> ser </a:t>
            </a:r>
            <a:r>
              <a:rPr lang="en-US" sz="2200" dirty="0" err="1"/>
              <a:t>realizado</a:t>
            </a:r>
            <a:r>
              <a:rPr lang="en-US" sz="2200" dirty="0"/>
              <a:t>. </a:t>
            </a:r>
          </a:p>
          <a:p>
            <a:r>
              <a:rPr lang="en-US" sz="2200" dirty="0"/>
              <a:t>No </a:t>
            </a:r>
            <a:r>
              <a:rPr lang="en-US" sz="2200" dirty="0" err="1"/>
              <a:t>Módulo</a:t>
            </a:r>
            <a:r>
              <a:rPr lang="en-US" sz="2200" dirty="0"/>
              <a:t> 3, </a:t>
            </a:r>
            <a:r>
              <a:rPr lang="en-US" sz="2200" dirty="0" err="1"/>
              <a:t>aprendemos</a:t>
            </a:r>
            <a:r>
              <a:rPr lang="en-US" sz="2200" dirty="0"/>
              <a:t> </a:t>
            </a:r>
            <a:r>
              <a:rPr lang="en-US" sz="2200" dirty="0" err="1"/>
              <a:t>sobre</a:t>
            </a:r>
            <a:r>
              <a:rPr lang="en-US" sz="2200" dirty="0"/>
              <a:t> </a:t>
            </a:r>
            <a:r>
              <a:rPr lang="en-US" sz="2200" dirty="0" err="1"/>
              <a:t>Kiltylive</a:t>
            </a:r>
            <a:r>
              <a:rPr lang="en-US" sz="2200" dirty="0"/>
              <a:t> - a </a:t>
            </a:r>
            <a:r>
              <a:rPr lang="en-US" sz="2200" dirty="0" err="1"/>
              <a:t>campanha</a:t>
            </a:r>
            <a:r>
              <a:rPr lang="en-US" sz="2200" dirty="0"/>
              <a:t> de </a:t>
            </a:r>
            <a:r>
              <a:rPr lang="en-US" sz="2200" dirty="0" err="1"/>
              <a:t>comunicação</a:t>
            </a:r>
            <a:r>
              <a:rPr lang="en-US" sz="2200" dirty="0"/>
              <a:t> social online </a:t>
            </a:r>
            <a:r>
              <a:rPr lang="en-US" sz="2200" dirty="0" err="1"/>
              <a:t>lançada</a:t>
            </a:r>
            <a:r>
              <a:rPr lang="en-US" sz="2200" dirty="0"/>
              <a:t> pela </a:t>
            </a:r>
            <a:r>
              <a:rPr lang="en-US" sz="2200" dirty="0" err="1"/>
              <a:t>aldeia</a:t>
            </a:r>
            <a:r>
              <a:rPr lang="en-US" sz="2200" dirty="0"/>
              <a:t> de </a:t>
            </a:r>
            <a:r>
              <a:rPr lang="en-US" sz="2200" dirty="0" err="1"/>
              <a:t>Kiltyclogher</a:t>
            </a:r>
            <a:r>
              <a:rPr lang="en-US" sz="2200" dirty="0"/>
              <a:t>, </a:t>
            </a:r>
            <a:r>
              <a:rPr lang="en-US" sz="2200" dirty="0" err="1"/>
              <a:t>Irlanda</a:t>
            </a:r>
            <a:r>
              <a:rPr lang="en-US" sz="2200" dirty="0"/>
              <a:t>, para </a:t>
            </a:r>
            <a:r>
              <a:rPr lang="en-US" sz="2200" dirty="0" err="1"/>
              <a:t>atrair</a:t>
            </a:r>
            <a:r>
              <a:rPr lang="en-US" sz="2200" dirty="0"/>
              <a:t> </a:t>
            </a:r>
            <a:r>
              <a:rPr lang="en-US" sz="2200" dirty="0" err="1"/>
              <a:t>uma</a:t>
            </a:r>
            <a:r>
              <a:rPr lang="en-US" sz="2200" dirty="0"/>
              <a:t> nova </a:t>
            </a:r>
            <a:r>
              <a:rPr lang="en-US" sz="2200" dirty="0" err="1"/>
              <a:t>família</a:t>
            </a:r>
            <a:r>
              <a:rPr lang="en-US" sz="2200" dirty="0"/>
              <a:t> para a </a:t>
            </a:r>
            <a:r>
              <a:rPr lang="en-US" sz="2200" dirty="0" err="1"/>
              <a:t>sua</a:t>
            </a:r>
            <a:r>
              <a:rPr lang="en-US" sz="2200" dirty="0"/>
              <a:t> </a:t>
            </a:r>
            <a:r>
              <a:rPr lang="en-US" sz="2200" dirty="0" err="1"/>
              <a:t>aldeia</a:t>
            </a:r>
            <a:r>
              <a:rPr lang="en-US" sz="2200" dirty="0"/>
              <a:t>, </a:t>
            </a:r>
            <a:r>
              <a:rPr lang="en-US" sz="2200" dirty="0" err="1"/>
              <a:t>numa</a:t>
            </a:r>
            <a:r>
              <a:rPr lang="en-US" sz="2200" dirty="0"/>
              <a:t> </a:t>
            </a:r>
            <a:r>
              <a:rPr lang="en-US" sz="2200" dirty="0" err="1"/>
              <a:t>tentativa</a:t>
            </a:r>
            <a:r>
              <a:rPr lang="en-US" sz="2200" dirty="0"/>
              <a:t> de </a:t>
            </a:r>
            <a:r>
              <a:rPr lang="en-US" sz="2200" dirty="0" err="1"/>
              <a:t>manter</a:t>
            </a:r>
            <a:r>
              <a:rPr lang="en-US" sz="2200" dirty="0"/>
              <a:t> a </a:t>
            </a:r>
            <a:r>
              <a:rPr lang="en-US" sz="2200" dirty="0" err="1"/>
              <a:t>sua</a:t>
            </a:r>
            <a:r>
              <a:rPr lang="en-US" sz="2200" dirty="0"/>
              <a:t> </a:t>
            </a:r>
            <a:r>
              <a:rPr lang="en-US" sz="2200" dirty="0" err="1"/>
              <a:t>escola</a:t>
            </a:r>
            <a:r>
              <a:rPr lang="en-US" sz="2200" dirty="0"/>
              <a:t> </a:t>
            </a:r>
            <a:r>
              <a:rPr lang="en-US" sz="2200" dirty="0" err="1"/>
              <a:t>aberta</a:t>
            </a:r>
            <a:r>
              <a:rPr lang="en-US" sz="2200" dirty="0"/>
              <a:t>. </a:t>
            </a:r>
            <a:r>
              <a:rPr lang="en-US" sz="2200" dirty="0" err="1"/>
              <a:t>Ultrapassaram</a:t>
            </a:r>
            <a:r>
              <a:rPr lang="en-US" sz="2200" dirty="0"/>
              <a:t> o </a:t>
            </a:r>
            <a:r>
              <a:rPr lang="en-US" sz="2200" dirty="0" err="1"/>
              <a:t>seu</a:t>
            </a:r>
            <a:r>
              <a:rPr lang="en-US" sz="2200" dirty="0"/>
              <a:t> </a:t>
            </a:r>
            <a:r>
              <a:rPr lang="en-US" sz="2200" dirty="0" err="1"/>
              <a:t>objectivo</a:t>
            </a:r>
            <a:r>
              <a:rPr lang="en-US" sz="2200" dirty="0"/>
              <a:t> </a:t>
            </a:r>
            <a:r>
              <a:rPr lang="en-US" sz="2200" dirty="0" err="1"/>
              <a:t>em</a:t>
            </a:r>
            <a:r>
              <a:rPr lang="en-US" sz="2200" dirty="0"/>
              <a:t> 800% no </a:t>
            </a:r>
            <a:r>
              <a:rPr lang="en-US" sz="2200" dirty="0" err="1"/>
              <a:t>prazo</a:t>
            </a:r>
            <a:r>
              <a:rPr lang="en-US" sz="2200" dirty="0"/>
              <a:t> de seis </a:t>
            </a:r>
            <a:r>
              <a:rPr lang="en-US" sz="2200" dirty="0" err="1"/>
              <a:t>semanas</a:t>
            </a:r>
            <a:r>
              <a:rPr lang="en-US" sz="2200" dirty="0"/>
              <a:t>, </a:t>
            </a:r>
            <a:r>
              <a:rPr lang="en-US" sz="2200" dirty="0" err="1"/>
              <a:t>quando</a:t>
            </a:r>
            <a:r>
              <a:rPr lang="en-US" sz="2200" dirty="0"/>
              <a:t> 8 </a:t>
            </a:r>
            <a:r>
              <a:rPr lang="en-US" sz="2200" dirty="0" err="1"/>
              <a:t>novas</a:t>
            </a:r>
            <a:r>
              <a:rPr lang="en-US" sz="2200" dirty="0"/>
              <a:t> </a:t>
            </a:r>
            <a:r>
              <a:rPr lang="en-US" sz="2200" dirty="0" err="1"/>
              <a:t>famílias</a:t>
            </a:r>
            <a:r>
              <a:rPr lang="en-US" sz="2200" dirty="0"/>
              <a:t> se </a:t>
            </a:r>
            <a:r>
              <a:rPr lang="en-US" sz="2200" dirty="0" err="1"/>
              <a:t>mudaram</a:t>
            </a:r>
            <a:r>
              <a:rPr lang="en-US" sz="2200" dirty="0"/>
              <a:t> para a </a:t>
            </a:r>
            <a:r>
              <a:rPr lang="en-US" sz="2200" dirty="0" err="1"/>
              <a:t>aldeia</a:t>
            </a:r>
            <a:r>
              <a:rPr lang="en-US" sz="2200" dirty="0"/>
              <a:t>.</a:t>
            </a:r>
          </a:p>
          <a:p>
            <a:endParaRPr lang="en-US"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75039" y="828843"/>
            <a:ext cx="5938616" cy="857158"/>
          </a:xfrm>
        </p:spPr>
        <p:txBody>
          <a:bodyPr>
            <a:normAutofit fontScale="92500"/>
          </a:bodyPr>
          <a:lstStyle/>
          <a:p>
            <a:r>
              <a:rPr lang="en-IE" sz="2800" dirty="0"/>
              <a:t>3º </a:t>
            </a:r>
            <a:r>
              <a:rPr lang="en-IE" sz="2800" dirty="0" err="1"/>
              <a:t>passo</a:t>
            </a:r>
            <a:r>
              <a:rPr lang="en-IE" sz="2800" dirty="0"/>
              <a:t>: </a:t>
            </a:r>
            <a:r>
              <a:rPr lang="en-IE" sz="2800" dirty="0" err="1"/>
              <a:t>Estabelecer</a:t>
            </a:r>
            <a:r>
              <a:rPr lang="en-IE" sz="2800" dirty="0"/>
              <a:t> </a:t>
            </a:r>
            <a:r>
              <a:rPr lang="en-IE" sz="2800" dirty="0" err="1"/>
              <a:t>objetivos</a:t>
            </a:r>
            <a:r>
              <a:rPr lang="en-IE" sz="2800" dirty="0"/>
              <a:t> para o </a:t>
            </a:r>
            <a:r>
              <a:rPr lang="en-IE" sz="2800" dirty="0" err="1"/>
              <a:t>seu</a:t>
            </a:r>
            <a:r>
              <a:rPr lang="en-IE" sz="2800" dirty="0"/>
              <a:t> </a:t>
            </a:r>
            <a:r>
              <a:rPr lang="en-IE" sz="2800" dirty="0" err="1"/>
              <a:t>projeto</a:t>
            </a:r>
            <a:r>
              <a:rPr lang="en-IE" sz="2800" dirty="0"/>
              <a:t> de </a:t>
            </a:r>
            <a:r>
              <a:rPr lang="en-IE" sz="2800" dirty="0" err="1"/>
              <a:t>regeneração</a:t>
            </a:r>
            <a:r>
              <a:rPr lang="en-IE" sz="2800" dirty="0"/>
              <a:t> </a:t>
            </a:r>
            <a:r>
              <a:rPr lang="en-IE" sz="2800" dirty="0" err="1"/>
              <a:t>comunitária</a:t>
            </a:r>
            <a:endParaRPr lang="en-IE" sz="2800" dirty="0"/>
          </a:p>
        </p:txBody>
      </p:sp>
      <p:pic>
        <p:nvPicPr>
          <p:cNvPr id="8" name="Picture Placeholder 7" descr="A picture containing person, table, person, using&#10;&#10;Description automatically generated">
            <a:extLst>
              <a:ext uri="{FF2B5EF4-FFF2-40B4-BE49-F238E27FC236}">
                <a16:creationId xmlns:a16="http://schemas.microsoft.com/office/drawing/2014/main" id="{0EA07F8D-CF16-4033-8759-1792A4EA033A}"/>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02A86158-10C8-408B-8ACC-27AEABDD9226}"/>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spTree>
    <p:extLst>
      <p:ext uri="{BB962C8B-B14F-4D97-AF65-F5344CB8AC3E}">
        <p14:creationId xmlns:p14="http://schemas.microsoft.com/office/powerpoint/2010/main" val="322862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56522" y="2157413"/>
            <a:ext cx="6315738" cy="3631644"/>
          </a:xfrm>
        </p:spPr>
        <p:txBody>
          <a:bodyPr/>
          <a:lstStyle/>
          <a:p>
            <a:r>
              <a:rPr lang="en-IE" dirty="0"/>
              <a:t>A </a:t>
            </a:r>
            <a:r>
              <a:rPr lang="en-IE" dirty="0" err="1"/>
              <a:t>maioria</a:t>
            </a:r>
            <a:r>
              <a:rPr lang="en-IE" dirty="0"/>
              <a:t> dos </a:t>
            </a:r>
            <a:r>
              <a:rPr lang="en-IE" dirty="0" err="1"/>
              <a:t>projetos</a:t>
            </a:r>
            <a:r>
              <a:rPr lang="en-IE" dirty="0"/>
              <a:t> de </a:t>
            </a:r>
            <a:r>
              <a:rPr lang="en-IE" dirty="0" err="1"/>
              <a:t>regeneração</a:t>
            </a:r>
            <a:r>
              <a:rPr lang="en-IE" dirty="0"/>
              <a:t> </a:t>
            </a:r>
            <a:r>
              <a:rPr lang="en-IE" dirty="0" err="1"/>
              <a:t>comunitária</a:t>
            </a:r>
            <a:r>
              <a:rPr lang="en-IE" dirty="0"/>
              <a:t> </a:t>
            </a:r>
            <a:r>
              <a:rPr lang="en-IE" dirty="0" err="1"/>
              <a:t>necessita</a:t>
            </a:r>
            <a:r>
              <a:rPr lang="en-IE" dirty="0"/>
              <a:t> de </a:t>
            </a:r>
            <a:r>
              <a:rPr lang="en-IE" dirty="0" err="1"/>
              <a:t>financiamento</a:t>
            </a:r>
            <a:r>
              <a:rPr lang="en-IE" dirty="0"/>
              <a:t> para </a:t>
            </a:r>
            <a:r>
              <a:rPr lang="en-IE" dirty="0" err="1"/>
              <a:t>iniciar</a:t>
            </a:r>
            <a:r>
              <a:rPr lang="en-IE" dirty="0"/>
              <a:t> o </a:t>
            </a:r>
            <a:r>
              <a:rPr lang="en-IE" dirty="0" err="1"/>
              <a:t>projecto</a:t>
            </a:r>
            <a:r>
              <a:rPr lang="en-IE" dirty="0"/>
              <a:t>.</a:t>
            </a:r>
          </a:p>
          <a:p>
            <a:r>
              <a:rPr lang="en-IE" dirty="0" err="1"/>
              <a:t>Os</a:t>
            </a:r>
            <a:r>
              <a:rPr lang="en-IE" dirty="0"/>
              <a:t> </a:t>
            </a:r>
            <a:r>
              <a:rPr lang="en-IE" dirty="0" err="1"/>
              <a:t>projetos</a:t>
            </a:r>
            <a:r>
              <a:rPr lang="en-IE" dirty="0"/>
              <a:t> de </a:t>
            </a:r>
            <a:r>
              <a:rPr lang="en-IE" dirty="0" err="1"/>
              <a:t>pequena</a:t>
            </a:r>
            <a:r>
              <a:rPr lang="en-IE" dirty="0"/>
              <a:t> </a:t>
            </a:r>
            <a:r>
              <a:rPr lang="en-IE" dirty="0" err="1"/>
              <a:t>dimensão</a:t>
            </a:r>
            <a:r>
              <a:rPr lang="en-IE" dirty="0"/>
              <a:t> </a:t>
            </a:r>
            <a:r>
              <a:rPr lang="en-IE" dirty="0" err="1"/>
              <a:t>podem</a:t>
            </a:r>
            <a:r>
              <a:rPr lang="en-IE" dirty="0"/>
              <a:t> ser </a:t>
            </a:r>
            <a:r>
              <a:rPr lang="en-IE" dirty="0" err="1"/>
              <a:t>financiados</a:t>
            </a:r>
            <a:r>
              <a:rPr lang="en-IE" dirty="0"/>
              <a:t> a </a:t>
            </a:r>
            <a:r>
              <a:rPr lang="en-IE" dirty="0" err="1"/>
              <a:t>partir</a:t>
            </a:r>
            <a:r>
              <a:rPr lang="en-IE" dirty="0"/>
              <a:t> de </a:t>
            </a:r>
            <a:r>
              <a:rPr lang="en-IE" dirty="0" err="1"/>
              <a:t>fundos</a:t>
            </a:r>
            <a:r>
              <a:rPr lang="en-IE" dirty="0"/>
              <a:t> </a:t>
            </a:r>
            <a:r>
              <a:rPr lang="en-IE" dirty="0" err="1"/>
              <a:t>comunitários</a:t>
            </a:r>
            <a:r>
              <a:rPr lang="en-IE" dirty="0"/>
              <a:t> </a:t>
            </a:r>
            <a:r>
              <a:rPr lang="en-IE" dirty="0" err="1"/>
              <a:t>existentes</a:t>
            </a:r>
            <a:r>
              <a:rPr lang="en-IE" dirty="0"/>
              <a:t> </a:t>
            </a:r>
            <a:r>
              <a:rPr lang="en-IE" dirty="0" err="1"/>
              <a:t>ou</a:t>
            </a:r>
            <a:r>
              <a:rPr lang="en-IE" dirty="0"/>
              <a:t> de </a:t>
            </a:r>
            <a:r>
              <a:rPr lang="en-IE" dirty="0" err="1"/>
              <a:t>angariação</a:t>
            </a:r>
            <a:r>
              <a:rPr lang="en-IE" dirty="0"/>
              <a:t> de </a:t>
            </a:r>
            <a:r>
              <a:rPr lang="en-IE" dirty="0" err="1"/>
              <a:t>fundos</a:t>
            </a:r>
            <a:r>
              <a:rPr lang="en-IE" dirty="0"/>
              <a:t> </a:t>
            </a:r>
            <a:r>
              <a:rPr lang="en-IE" dirty="0" err="1"/>
              <a:t>locais</a:t>
            </a:r>
            <a:r>
              <a:rPr lang="en-IE" dirty="0"/>
              <a:t>, mas </a:t>
            </a:r>
            <a:r>
              <a:rPr lang="en-IE" dirty="0" err="1"/>
              <a:t>os</a:t>
            </a:r>
            <a:r>
              <a:rPr lang="en-IE" dirty="0"/>
              <a:t> </a:t>
            </a:r>
            <a:r>
              <a:rPr lang="en-IE" dirty="0" err="1"/>
              <a:t>projetos</a:t>
            </a:r>
            <a:r>
              <a:rPr lang="en-IE" dirty="0"/>
              <a:t> de </a:t>
            </a:r>
            <a:r>
              <a:rPr lang="en-IE" dirty="0" err="1"/>
              <a:t>grande</a:t>
            </a:r>
            <a:r>
              <a:rPr lang="en-IE" dirty="0"/>
              <a:t> </a:t>
            </a:r>
            <a:r>
              <a:rPr lang="en-IE" dirty="0" err="1"/>
              <a:t>escala</a:t>
            </a:r>
            <a:r>
              <a:rPr lang="en-IE" dirty="0"/>
              <a:t> </a:t>
            </a:r>
            <a:r>
              <a:rPr lang="en-IE" dirty="0" err="1"/>
              <a:t>necessitarão</a:t>
            </a:r>
            <a:r>
              <a:rPr lang="en-IE" dirty="0"/>
              <a:t> de </a:t>
            </a:r>
            <a:r>
              <a:rPr lang="en-IE" dirty="0" err="1"/>
              <a:t>financiamento</a:t>
            </a:r>
            <a:r>
              <a:rPr lang="en-IE" dirty="0"/>
              <a:t> de </a:t>
            </a:r>
            <a:r>
              <a:rPr lang="en-IE" dirty="0" err="1"/>
              <a:t>múltiplas</a:t>
            </a:r>
            <a:r>
              <a:rPr lang="en-IE" dirty="0"/>
              <a:t> </a:t>
            </a:r>
            <a:r>
              <a:rPr lang="en-IE" dirty="0" err="1"/>
              <a:t>fontes</a:t>
            </a:r>
            <a:r>
              <a:rPr lang="en-IE" dirty="0"/>
              <a:t> para </a:t>
            </a:r>
            <a:r>
              <a:rPr lang="en-IE" dirty="0" err="1"/>
              <a:t>arrancar</a:t>
            </a:r>
            <a:r>
              <a:rPr lang="en-IE" dirty="0"/>
              <a:t>.</a:t>
            </a:r>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492050" y="767883"/>
            <a:ext cx="6209413" cy="857158"/>
          </a:xfrm>
        </p:spPr>
        <p:txBody>
          <a:bodyPr>
            <a:normAutofit fontScale="92500"/>
          </a:bodyPr>
          <a:lstStyle/>
          <a:p>
            <a:r>
              <a:rPr lang="en-IE" sz="2800" dirty="0"/>
              <a:t>4º </a:t>
            </a:r>
            <a:r>
              <a:rPr lang="en-IE" sz="2800" dirty="0" err="1"/>
              <a:t>passo</a:t>
            </a:r>
            <a:r>
              <a:rPr lang="en-IE" sz="2800" dirty="0"/>
              <a:t>: </a:t>
            </a:r>
            <a:r>
              <a:rPr lang="en-IE" sz="2800" dirty="0" err="1"/>
              <a:t>Despesas</a:t>
            </a:r>
            <a:r>
              <a:rPr lang="en-IE" sz="2800" dirty="0"/>
              <a:t> do </a:t>
            </a:r>
            <a:r>
              <a:rPr lang="en-IE" sz="2800" dirty="0" err="1"/>
              <a:t>projeto</a:t>
            </a:r>
            <a:r>
              <a:rPr lang="en-IE" sz="2800" dirty="0"/>
              <a:t> e </a:t>
            </a:r>
            <a:r>
              <a:rPr lang="en-IE" sz="2800" dirty="0" err="1"/>
              <a:t>mecanismos</a:t>
            </a:r>
            <a:r>
              <a:rPr lang="en-IE" sz="2800" dirty="0"/>
              <a:t> de </a:t>
            </a:r>
            <a:r>
              <a:rPr lang="en-IE" sz="2800" dirty="0" err="1"/>
              <a:t>financiamento</a:t>
            </a:r>
            <a:r>
              <a:rPr lang="en-IE" sz="2800" dirty="0"/>
              <a:t> da </a:t>
            </a:r>
            <a:r>
              <a:rPr lang="en-IE" sz="2800" dirty="0" err="1"/>
              <a:t>investigação</a:t>
            </a:r>
            <a:endParaRPr lang="en-IE" sz="2800" dirty="0"/>
          </a:p>
        </p:txBody>
      </p:sp>
      <p:sp>
        <p:nvSpPr>
          <p:cNvPr id="12" name="TextBox 11">
            <a:extLst>
              <a:ext uri="{FF2B5EF4-FFF2-40B4-BE49-F238E27FC236}">
                <a16:creationId xmlns:a16="http://schemas.microsoft.com/office/drawing/2014/main" id="{5275E277-1E9A-4F54-98C6-F8746B99A1C6}"/>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pic>
        <p:nvPicPr>
          <p:cNvPr id="11" name="Picture Placeholder 10" descr="A picture containing food&#10;&#10;Description automatically generated">
            <a:extLst>
              <a:ext uri="{FF2B5EF4-FFF2-40B4-BE49-F238E27FC236}">
                <a16:creationId xmlns:a16="http://schemas.microsoft.com/office/drawing/2014/main" id="{5791FA93-DE2A-4D4F-8269-47BADA3FA863}"/>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31F227B2-E3EC-42AD-B9EB-78EC4692452F}"/>
              </a:ext>
            </a:extLst>
          </p:cNvPr>
          <p:cNvSpPr txBox="1"/>
          <p:nvPr/>
        </p:nvSpPr>
        <p:spPr>
          <a:xfrm flipH="1">
            <a:off x="-1" y="6018028"/>
            <a:ext cx="5348177" cy="646331"/>
          </a:xfrm>
          <a:prstGeom prst="rect">
            <a:avLst/>
          </a:prstGeom>
          <a:solidFill>
            <a:srgbClr val="7F4182"/>
          </a:solidFill>
        </p:spPr>
        <p:txBody>
          <a:bodyPr wrap="square" rtlCol="0">
            <a:spAutoFit/>
          </a:bodyPr>
          <a:lstStyle/>
          <a:p>
            <a:r>
              <a:rPr lang="en-IE" dirty="0" err="1">
                <a:solidFill>
                  <a:schemeClr val="bg1"/>
                </a:solidFill>
              </a:rPr>
              <a:t>Analisaremos</a:t>
            </a:r>
            <a:r>
              <a:rPr lang="en-IE" dirty="0">
                <a:solidFill>
                  <a:schemeClr val="bg1"/>
                </a:solidFill>
              </a:rPr>
              <a:t> o </a:t>
            </a:r>
            <a:r>
              <a:rPr lang="en-IE" dirty="0" err="1">
                <a:solidFill>
                  <a:schemeClr val="bg1"/>
                </a:solidFill>
              </a:rPr>
              <a:t>financiamento</a:t>
            </a:r>
            <a:r>
              <a:rPr lang="en-IE" dirty="0">
                <a:solidFill>
                  <a:schemeClr val="bg1"/>
                </a:solidFill>
              </a:rPr>
              <a:t> dos </a:t>
            </a:r>
            <a:r>
              <a:rPr lang="en-IE" dirty="0" err="1">
                <a:solidFill>
                  <a:schemeClr val="bg1"/>
                </a:solidFill>
              </a:rPr>
              <a:t>seus</a:t>
            </a:r>
            <a:r>
              <a:rPr lang="en-IE" dirty="0">
                <a:solidFill>
                  <a:schemeClr val="bg1"/>
                </a:solidFill>
              </a:rPr>
              <a:t> </a:t>
            </a:r>
            <a:r>
              <a:rPr lang="en-IE" dirty="0" err="1">
                <a:solidFill>
                  <a:schemeClr val="bg1"/>
                </a:solidFill>
              </a:rPr>
              <a:t>projetos</a:t>
            </a:r>
            <a:r>
              <a:rPr lang="en-IE" dirty="0">
                <a:solidFill>
                  <a:schemeClr val="bg1"/>
                </a:solidFill>
              </a:rPr>
              <a:t> com </a:t>
            </a:r>
            <a:r>
              <a:rPr lang="en-IE" dirty="0" err="1">
                <a:solidFill>
                  <a:schemeClr val="bg1"/>
                </a:solidFill>
              </a:rPr>
              <a:t>mais</a:t>
            </a:r>
            <a:r>
              <a:rPr lang="en-IE" dirty="0">
                <a:solidFill>
                  <a:schemeClr val="bg1"/>
                </a:solidFill>
              </a:rPr>
              <a:t> </a:t>
            </a:r>
            <a:r>
              <a:rPr lang="en-IE" dirty="0" err="1">
                <a:solidFill>
                  <a:schemeClr val="bg1"/>
                </a:solidFill>
              </a:rPr>
              <a:t>detalhe</a:t>
            </a:r>
            <a:r>
              <a:rPr lang="en-IE" dirty="0">
                <a:solidFill>
                  <a:schemeClr val="bg1"/>
                </a:solidFill>
              </a:rPr>
              <a:t> no </a:t>
            </a:r>
            <a:r>
              <a:rPr lang="en-IE" dirty="0" err="1">
                <a:solidFill>
                  <a:schemeClr val="bg1"/>
                </a:solidFill>
              </a:rPr>
              <a:t>Módulo</a:t>
            </a:r>
            <a:r>
              <a:rPr lang="en-IE" dirty="0">
                <a:solidFill>
                  <a:schemeClr val="bg1"/>
                </a:solidFill>
              </a:rPr>
              <a:t> 5.</a:t>
            </a:r>
          </a:p>
        </p:txBody>
      </p:sp>
    </p:spTree>
    <p:extLst>
      <p:ext uri="{BB962C8B-B14F-4D97-AF65-F5344CB8AC3E}">
        <p14:creationId xmlns:p14="http://schemas.microsoft.com/office/powerpoint/2010/main" val="305416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a:xfrm>
            <a:off x="5656521" y="1839433"/>
            <a:ext cx="6358270" cy="3949624"/>
          </a:xfrm>
          <a:solidFill>
            <a:srgbClr val="68BBAF"/>
          </a:solidFill>
        </p:spPr>
        <p:txBody>
          <a:bodyPr/>
          <a:lstStyle/>
          <a:p>
            <a:r>
              <a:rPr lang="en-GB" sz="2200" i="1" dirty="0">
                <a:solidFill>
                  <a:schemeClr val="bg1"/>
                </a:solidFill>
              </a:rPr>
              <a:t>“</a:t>
            </a:r>
            <a:r>
              <a:rPr lang="en-GB" sz="2200" i="1" dirty="0" err="1">
                <a:solidFill>
                  <a:schemeClr val="bg1"/>
                </a:solidFill>
              </a:rPr>
              <a:t>Obter</a:t>
            </a:r>
            <a:r>
              <a:rPr lang="en-GB" sz="2200" i="1" dirty="0">
                <a:solidFill>
                  <a:schemeClr val="bg1"/>
                </a:solidFill>
              </a:rPr>
              <a:t> </a:t>
            </a:r>
            <a:r>
              <a:rPr lang="en-GB" sz="2200" i="1" dirty="0" err="1">
                <a:solidFill>
                  <a:schemeClr val="bg1"/>
                </a:solidFill>
              </a:rPr>
              <a:t>financiamento</a:t>
            </a:r>
            <a:r>
              <a:rPr lang="en-GB" sz="2200" i="1" dirty="0">
                <a:solidFill>
                  <a:schemeClr val="bg1"/>
                </a:solidFill>
              </a:rPr>
              <a:t> para </a:t>
            </a:r>
            <a:r>
              <a:rPr lang="en-GB" sz="2200" i="1" dirty="0" err="1">
                <a:solidFill>
                  <a:schemeClr val="bg1"/>
                </a:solidFill>
              </a:rPr>
              <a:t>desenvolver</a:t>
            </a:r>
            <a:r>
              <a:rPr lang="en-GB" sz="2200" i="1" dirty="0">
                <a:solidFill>
                  <a:schemeClr val="bg1"/>
                </a:solidFill>
              </a:rPr>
              <a:t> as </a:t>
            </a:r>
            <a:r>
              <a:rPr lang="en-GB" sz="2200" i="1" dirty="0" err="1">
                <a:solidFill>
                  <a:schemeClr val="bg1"/>
                </a:solidFill>
              </a:rPr>
              <a:t>suas</a:t>
            </a:r>
            <a:r>
              <a:rPr lang="en-GB" sz="2200" i="1" dirty="0">
                <a:solidFill>
                  <a:schemeClr val="bg1"/>
                </a:solidFill>
              </a:rPr>
              <a:t> infra-</a:t>
            </a:r>
            <a:r>
              <a:rPr lang="en-GB" sz="2200" i="1" dirty="0" err="1">
                <a:solidFill>
                  <a:schemeClr val="bg1"/>
                </a:solidFill>
              </a:rPr>
              <a:t>estruturas</a:t>
            </a:r>
            <a:r>
              <a:rPr lang="en-GB" sz="2200" i="1" dirty="0">
                <a:solidFill>
                  <a:schemeClr val="bg1"/>
                </a:solidFill>
              </a:rPr>
              <a:t>, </a:t>
            </a:r>
            <a:r>
              <a:rPr lang="en-GB" sz="2200" i="1" dirty="0" err="1">
                <a:solidFill>
                  <a:schemeClr val="bg1"/>
                </a:solidFill>
              </a:rPr>
              <a:t>gerir</a:t>
            </a:r>
            <a:r>
              <a:rPr lang="en-GB" sz="2200" i="1" dirty="0">
                <a:solidFill>
                  <a:schemeClr val="bg1"/>
                </a:solidFill>
              </a:rPr>
              <a:t> </a:t>
            </a:r>
            <a:r>
              <a:rPr lang="en-GB" sz="2200" i="1" dirty="0" err="1">
                <a:solidFill>
                  <a:schemeClr val="bg1"/>
                </a:solidFill>
              </a:rPr>
              <a:t>adequadamente</a:t>
            </a:r>
            <a:r>
              <a:rPr lang="en-GB" sz="2200" i="1" dirty="0">
                <a:solidFill>
                  <a:schemeClr val="bg1"/>
                </a:solidFill>
              </a:rPr>
              <a:t> </a:t>
            </a:r>
            <a:r>
              <a:rPr lang="en-GB" sz="2200" i="1" dirty="0" err="1">
                <a:solidFill>
                  <a:schemeClr val="bg1"/>
                </a:solidFill>
              </a:rPr>
              <a:t>os</a:t>
            </a:r>
            <a:r>
              <a:rPr lang="en-GB" sz="2200" i="1" dirty="0">
                <a:solidFill>
                  <a:schemeClr val="bg1"/>
                </a:solidFill>
              </a:rPr>
              <a:t> </a:t>
            </a:r>
            <a:r>
              <a:rPr lang="en-GB" sz="2200" i="1" dirty="0" err="1">
                <a:solidFill>
                  <a:schemeClr val="bg1"/>
                </a:solidFill>
              </a:rPr>
              <a:t>seus</a:t>
            </a:r>
            <a:r>
              <a:rPr lang="en-GB" sz="2200" i="1" dirty="0">
                <a:solidFill>
                  <a:schemeClr val="bg1"/>
                </a:solidFill>
              </a:rPr>
              <a:t> </a:t>
            </a:r>
            <a:r>
              <a:rPr lang="en-GB" sz="2200" i="1" dirty="0" err="1">
                <a:solidFill>
                  <a:schemeClr val="bg1"/>
                </a:solidFill>
              </a:rPr>
              <a:t>serviços</a:t>
            </a:r>
            <a:r>
              <a:rPr lang="en-GB" sz="2200" i="1" dirty="0">
                <a:solidFill>
                  <a:schemeClr val="bg1"/>
                </a:solidFill>
              </a:rPr>
              <a:t>, </a:t>
            </a:r>
            <a:r>
              <a:rPr lang="en-GB" sz="2200" i="1" dirty="0" err="1">
                <a:solidFill>
                  <a:schemeClr val="bg1"/>
                </a:solidFill>
              </a:rPr>
              <a:t>cobrir</a:t>
            </a:r>
            <a:r>
              <a:rPr lang="en-GB" sz="2200" i="1" dirty="0">
                <a:solidFill>
                  <a:schemeClr val="bg1"/>
                </a:solidFill>
              </a:rPr>
              <a:t> </a:t>
            </a:r>
            <a:r>
              <a:rPr lang="en-GB" sz="2200" i="1" dirty="0" err="1">
                <a:solidFill>
                  <a:schemeClr val="bg1"/>
                </a:solidFill>
              </a:rPr>
              <a:t>os</a:t>
            </a:r>
            <a:r>
              <a:rPr lang="en-GB" sz="2200" i="1" dirty="0">
                <a:solidFill>
                  <a:schemeClr val="bg1"/>
                </a:solidFill>
              </a:rPr>
              <a:t> custos </a:t>
            </a:r>
            <a:r>
              <a:rPr lang="en-GB" sz="2200" i="1" dirty="0" err="1">
                <a:solidFill>
                  <a:schemeClr val="bg1"/>
                </a:solidFill>
              </a:rPr>
              <a:t>essenciais</a:t>
            </a:r>
            <a:r>
              <a:rPr lang="en-GB" sz="2200" i="1" dirty="0">
                <a:solidFill>
                  <a:schemeClr val="bg1"/>
                </a:solidFill>
              </a:rPr>
              <a:t>, </a:t>
            </a:r>
            <a:r>
              <a:rPr lang="en-GB" sz="2200" i="1" dirty="0" err="1">
                <a:solidFill>
                  <a:schemeClr val="bg1"/>
                </a:solidFill>
              </a:rPr>
              <a:t>formar</a:t>
            </a:r>
            <a:r>
              <a:rPr lang="en-GB" sz="2200" i="1" dirty="0">
                <a:solidFill>
                  <a:schemeClr val="bg1"/>
                </a:solidFill>
              </a:rPr>
              <a:t> </a:t>
            </a:r>
            <a:r>
              <a:rPr lang="en-GB" sz="2200" i="1" dirty="0" err="1">
                <a:solidFill>
                  <a:schemeClr val="bg1"/>
                </a:solidFill>
              </a:rPr>
              <a:t>pessoal</a:t>
            </a:r>
            <a:r>
              <a:rPr lang="en-GB" sz="2200" i="1" dirty="0">
                <a:solidFill>
                  <a:schemeClr val="bg1"/>
                </a:solidFill>
              </a:rPr>
              <a:t> e </a:t>
            </a:r>
            <a:r>
              <a:rPr lang="en-GB" sz="2200" i="1" dirty="0" err="1">
                <a:solidFill>
                  <a:schemeClr val="bg1"/>
                </a:solidFill>
              </a:rPr>
              <a:t>voluntários</a:t>
            </a:r>
            <a:r>
              <a:rPr lang="en-GB" sz="2200" i="1" dirty="0">
                <a:solidFill>
                  <a:schemeClr val="bg1"/>
                </a:solidFill>
              </a:rPr>
              <a:t>, e </a:t>
            </a:r>
            <a:r>
              <a:rPr lang="en-GB" sz="2200" i="1" dirty="0" err="1">
                <a:solidFill>
                  <a:schemeClr val="bg1"/>
                </a:solidFill>
              </a:rPr>
              <a:t>tornar</a:t>
            </a:r>
            <a:r>
              <a:rPr lang="en-GB" sz="2200" i="1" dirty="0">
                <a:solidFill>
                  <a:schemeClr val="bg1"/>
                </a:solidFill>
              </a:rPr>
              <a:t>-se </a:t>
            </a:r>
            <a:r>
              <a:rPr lang="en-GB" sz="2200" i="1" dirty="0" err="1">
                <a:solidFill>
                  <a:schemeClr val="bg1"/>
                </a:solidFill>
              </a:rPr>
              <a:t>uma</a:t>
            </a:r>
            <a:r>
              <a:rPr lang="en-GB" sz="2200" i="1" dirty="0">
                <a:solidFill>
                  <a:schemeClr val="bg1"/>
                </a:solidFill>
              </a:rPr>
              <a:t> </a:t>
            </a:r>
            <a:r>
              <a:rPr lang="en-GB" sz="2200" i="1" dirty="0" err="1">
                <a:solidFill>
                  <a:schemeClr val="bg1"/>
                </a:solidFill>
              </a:rPr>
              <a:t>organização</a:t>
            </a:r>
            <a:r>
              <a:rPr lang="en-GB" sz="2200" i="1" dirty="0">
                <a:solidFill>
                  <a:schemeClr val="bg1"/>
                </a:solidFill>
              </a:rPr>
              <a:t> </a:t>
            </a:r>
            <a:r>
              <a:rPr lang="en-GB" sz="2200" i="1" dirty="0" err="1">
                <a:solidFill>
                  <a:schemeClr val="bg1"/>
                </a:solidFill>
              </a:rPr>
              <a:t>sustentável</a:t>
            </a:r>
            <a:r>
              <a:rPr lang="en-GB" sz="2200" i="1" dirty="0">
                <a:solidFill>
                  <a:schemeClr val="bg1"/>
                </a:solidFill>
              </a:rPr>
              <a:t> </a:t>
            </a:r>
            <a:r>
              <a:rPr lang="en-GB" sz="2200" i="1" dirty="0" err="1">
                <a:solidFill>
                  <a:schemeClr val="bg1"/>
                </a:solidFill>
              </a:rPr>
              <a:t>é</a:t>
            </a:r>
            <a:r>
              <a:rPr lang="en-GB" sz="2200" i="1" dirty="0">
                <a:solidFill>
                  <a:schemeClr val="bg1"/>
                </a:solidFill>
              </a:rPr>
              <a:t> um dos </a:t>
            </a:r>
            <a:r>
              <a:rPr lang="en-GB" sz="2200" i="1" dirty="0" err="1">
                <a:solidFill>
                  <a:schemeClr val="bg1"/>
                </a:solidFill>
              </a:rPr>
              <a:t>maiores</a:t>
            </a:r>
            <a:r>
              <a:rPr lang="en-GB" sz="2200" i="1" dirty="0">
                <a:solidFill>
                  <a:schemeClr val="bg1"/>
                </a:solidFill>
              </a:rPr>
              <a:t> </a:t>
            </a:r>
            <a:r>
              <a:rPr lang="en-GB" sz="2200" i="1" dirty="0" err="1">
                <a:solidFill>
                  <a:schemeClr val="bg1"/>
                </a:solidFill>
              </a:rPr>
              <a:t>desafios</a:t>
            </a:r>
            <a:r>
              <a:rPr lang="en-GB" sz="2200" i="1" dirty="0">
                <a:solidFill>
                  <a:schemeClr val="bg1"/>
                </a:solidFill>
              </a:rPr>
              <a:t> que </a:t>
            </a:r>
            <a:r>
              <a:rPr lang="en-GB" sz="2200" i="1" dirty="0" err="1">
                <a:solidFill>
                  <a:schemeClr val="bg1"/>
                </a:solidFill>
              </a:rPr>
              <a:t>qualquer</a:t>
            </a:r>
            <a:r>
              <a:rPr lang="en-GB" sz="2200" i="1" dirty="0">
                <a:solidFill>
                  <a:schemeClr val="bg1"/>
                </a:solidFill>
              </a:rPr>
              <a:t> </a:t>
            </a:r>
            <a:r>
              <a:rPr lang="en-GB" sz="2200" i="1" dirty="0" err="1">
                <a:solidFill>
                  <a:schemeClr val="bg1"/>
                </a:solidFill>
              </a:rPr>
              <a:t>comunidade</a:t>
            </a:r>
            <a:r>
              <a:rPr lang="en-GB" sz="2200" i="1" dirty="0">
                <a:solidFill>
                  <a:schemeClr val="bg1"/>
                </a:solidFill>
              </a:rPr>
              <a:t> </a:t>
            </a:r>
            <a:r>
              <a:rPr lang="en-GB" sz="2200" i="1" dirty="0" err="1">
                <a:solidFill>
                  <a:schemeClr val="bg1"/>
                </a:solidFill>
              </a:rPr>
              <a:t>enfrenta</a:t>
            </a:r>
            <a:r>
              <a:rPr lang="en-GB" sz="2200" i="1" dirty="0">
                <a:solidFill>
                  <a:schemeClr val="bg1"/>
                </a:solidFill>
              </a:rPr>
              <a:t>, e </a:t>
            </a:r>
            <a:r>
              <a:rPr lang="en-GB" sz="2200" i="1" dirty="0" err="1">
                <a:solidFill>
                  <a:schemeClr val="bg1"/>
                </a:solidFill>
              </a:rPr>
              <a:t>é</a:t>
            </a:r>
            <a:r>
              <a:rPr lang="en-GB" sz="2200" i="1" dirty="0">
                <a:solidFill>
                  <a:schemeClr val="bg1"/>
                </a:solidFill>
              </a:rPr>
              <a:t> um </a:t>
            </a:r>
            <a:r>
              <a:rPr lang="en-GB" sz="2200" i="1" dirty="0" err="1">
                <a:solidFill>
                  <a:schemeClr val="bg1"/>
                </a:solidFill>
              </a:rPr>
              <a:t>desafio</a:t>
            </a:r>
            <a:r>
              <a:rPr lang="en-GB" sz="2200" i="1" dirty="0">
                <a:solidFill>
                  <a:schemeClr val="bg1"/>
                </a:solidFill>
              </a:rPr>
              <a:t> </a:t>
            </a:r>
            <a:r>
              <a:rPr lang="en-GB" sz="2200" i="1" dirty="0" err="1">
                <a:solidFill>
                  <a:schemeClr val="bg1"/>
                </a:solidFill>
              </a:rPr>
              <a:t>permanente</a:t>
            </a:r>
            <a:r>
              <a:rPr lang="en-GB" sz="2200" i="1" dirty="0">
                <a:solidFill>
                  <a:schemeClr val="bg1"/>
                </a:solidFill>
              </a:rPr>
              <a:t>. </a:t>
            </a:r>
          </a:p>
          <a:p>
            <a:r>
              <a:rPr lang="en-IE" sz="2200" i="1" dirty="0" err="1">
                <a:solidFill>
                  <a:schemeClr val="bg1"/>
                </a:solidFill>
              </a:rPr>
              <a:t>Certifique</a:t>
            </a:r>
            <a:r>
              <a:rPr lang="en-IE" sz="2200" i="1" dirty="0">
                <a:solidFill>
                  <a:schemeClr val="bg1"/>
                </a:solidFill>
              </a:rPr>
              <a:t>-se de que </a:t>
            </a:r>
            <a:r>
              <a:rPr lang="en-IE" sz="2200" i="1" dirty="0" err="1">
                <a:solidFill>
                  <a:schemeClr val="bg1"/>
                </a:solidFill>
              </a:rPr>
              <a:t>só</a:t>
            </a:r>
            <a:r>
              <a:rPr lang="en-IE" sz="2200" i="1" dirty="0">
                <a:solidFill>
                  <a:schemeClr val="bg1"/>
                </a:solidFill>
              </a:rPr>
              <a:t> se </a:t>
            </a:r>
            <a:r>
              <a:rPr lang="en-IE" sz="2200" i="1" dirty="0" err="1">
                <a:solidFill>
                  <a:schemeClr val="bg1"/>
                </a:solidFill>
              </a:rPr>
              <a:t>candidata</a:t>
            </a:r>
            <a:r>
              <a:rPr lang="en-IE" sz="2200" i="1" dirty="0">
                <a:solidFill>
                  <a:schemeClr val="bg1"/>
                </a:solidFill>
              </a:rPr>
              <a:t> a </a:t>
            </a:r>
            <a:r>
              <a:rPr lang="en-IE" sz="2200" i="1" dirty="0" err="1">
                <a:solidFill>
                  <a:schemeClr val="bg1"/>
                </a:solidFill>
              </a:rPr>
              <a:t>fundos</a:t>
            </a:r>
            <a:r>
              <a:rPr lang="en-IE" sz="2200" i="1" dirty="0">
                <a:solidFill>
                  <a:schemeClr val="bg1"/>
                </a:solidFill>
              </a:rPr>
              <a:t> que </a:t>
            </a:r>
            <a:r>
              <a:rPr lang="en-IE" sz="2200" i="1" dirty="0" err="1">
                <a:solidFill>
                  <a:schemeClr val="bg1"/>
                </a:solidFill>
              </a:rPr>
              <a:t>correspondam</a:t>
            </a:r>
            <a:r>
              <a:rPr lang="en-IE" sz="2200" i="1" dirty="0">
                <a:solidFill>
                  <a:schemeClr val="bg1"/>
                </a:solidFill>
              </a:rPr>
              <a:t> </a:t>
            </a:r>
            <a:r>
              <a:rPr lang="en-IE" sz="2200" i="1" dirty="0" err="1">
                <a:solidFill>
                  <a:schemeClr val="bg1"/>
                </a:solidFill>
              </a:rPr>
              <a:t>realmente</a:t>
            </a:r>
            <a:r>
              <a:rPr lang="en-IE" sz="2200" i="1" dirty="0">
                <a:solidFill>
                  <a:schemeClr val="bg1"/>
                </a:solidFill>
              </a:rPr>
              <a:t> </a:t>
            </a:r>
            <a:r>
              <a:rPr lang="en-IE" sz="2200" i="1" dirty="0" err="1">
                <a:solidFill>
                  <a:schemeClr val="bg1"/>
                </a:solidFill>
              </a:rPr>
              <a:t>ao</a:t>
            </a:r>
            <a:r>
              <a:rPr lang="en-IE" sz="2200" i="1" dirty="0">
                <a:solidFill>
                  <a:schemeClr val="bg1"/>
                </a:solidFill>
              </a:rPr>
              <a:t> </a:t>
            </a:r>
            <a:r>
              <a:rPr lang="en-IE" sz="2200" i="1" dirty="0" err="1">
                <a:solidFill>
                  <a:schemeClr val="bg1"/>
                </a:solidFill>
              </a:rPr>
              <a:t>seu</a:t>
            </a:r>
            <a:r>
              <a:rPr lang="en-IE" sz="2200" i="1" dirty="0">
                <a:solidFill>
                  <a:schemeClr val="bg1"/>
                </a:solidFill>
              </a:rPr>
              <a:t> </a:t>
            </a:r>
            <a:r>
              <a:rPr lang="en-IE" sz="2200" i="1" dirty="0" err="1">
                <a:solidFill>
                  <a:schemeClr val="bg1"/>
                </a:solidFill>
              </a:rPr>
              <a:t>projecto</a:t>
            </a:r>
            <a:r>
              <a:rPr lang="en-IE" sz="2200" i="1" dirty="0">
                <a:solidFill>
                  <a:schemeClr val="bg1"/>
                </a:solidFill>
              </a:rPr>
              <a:t> e de que a </a:t>
            </a:r>
            <a:r>
              <a:rPr lang="en-IE" sz="2200" i="1" dirty="0" err="1">
                <a:solidFill>
                  <a:schemeClr val="bg1"/>
                </a:solidFill>
              </a:rPr>
              <a:t>sua</a:t>
            </a:r>
            <a:r>
              <a:rPr lang="en-IE" sz="2200" i="1" dirty="0">
                <a:solidFill>
                  <a:schemeClr val="bg1"/>
                </a:solidFill>
              </a:rPr>
              <a:t> </a:t>
            </a:r>
            <a:r>
              <a:rPr lang="en-IE" sz="2200" i="1" dirty="0" err="1">
                <a:solidFill>
                  <a:schemeClr val="bg1"/>
                </a:solidFill>
              </a:rPr>
              <a:t>submissão</a:t>
            </a:r>
            <a:r>
              <a:rPr lang="en-IE" sz="2200" i="1" dirty="0">
                <a:solidFill>
                  <a:schemeClr val="bg1"/>
                </a:solidFill>
              </a:rPr>
              <a:t> </a:t>
            </a:r>
            <a:r>
              <a:rPr lang="en-IE" sz="2200" i="1" dirty="0" err="1">
                <a:solidFill>
                  <a:schemeClr val="bg1"/>
                </a:solidFill>
              </a:rPr>
              <a:t>está</a:t>
            </a:r>
            <a:r>
              <a:rPr lang="en-IE" sz="2200" i="1" dirty="0">
                <a:solidFill>
                  <a:schemeClr val="bg1"/>
                </a:solidFill>
              </a:rPr>
              <a:t> </a:t>
            </a:r>
            <a:r>
              <a:rPr lang="en-IE" sz="2200" i="1" dirty="0" err="1">
                <a:solidFill>
                  <a:schemeClr val="bg1"/>
                </a:solidFill>
              </a:rPr>
              <a:t>exactamente</a:t>
            </a:r>
            <a:r>
              <a:rPr lang="en-IE" sz="2200" i="1" dirty="0">
                <a:solidFill>
                  <a:schemeClr val="bg1"/>
                </a:solidFill>
              </a:rPr>
              <a:t> no </a:t>
            </a:r>
            <a:r>
              <a:rPr lang="en-IE" sz="2200" i="1" dirty="0" err="1">
                <a:solidFill>
                  <a:schemeClr val="bg1"/>
                </a:solidFill>
              </a:rPr>
              <a:t>formato</a:t>
            </a:r>
            <a:r>
              <a:rPr lang="en-IE" sz="2200" i="1" dirty="0">
                <a:solidFill>
                  <a:schemeClr val="bg1"/>
                </a:solidFill>
              </a:rPr>
              <a:t> </a:t>
            </a:r>
            <a:r>
              <a:rPr lang="en-IE" sz="2200" i="1" dirty="0" err="1">
                <a:solidFill>
                  <a:schemeClr val="bg1"/>
                </a:solidFill>
              </a:rPr>
              <a:t>correcto</a:t>
            </a:r>
            <a:r>
              <a:rPr lang="en-IE" sz="2200" i="1" dirty="0">
                <a:solidFill>
                  <a:schemeClr val="bg1"/>
                </a:solidFill>
              </a:rPr>
              <a:t>. No </a:t>
            </a:r>
            <a:r>
              <a:rPr lang="en-IE" sz="2200" i="1" dirty="0" err="1">
                <a:solidFill>
                  <a:schemeClr val="bg1"/>
                </a:solidFill>
              </a:rPr>
              <a:t>Módulo</a:t>
            </a:r>
            <a:r>
              <a:rPr lang="en-IE" sz="2200" i="1" dirty="0">
                <a:solidFill>
                  <a:schemeClr val="bg1"/>
                </a:solidFill>
              </a:rPr>
              <a:t> 5, </a:t>
            </a:r>
            <a:r>
              <a:rPr lang="en-IE" sz="2200" i="1" dirty="0" err="1">
                <a:solidFill>
                  <a:schemeClr val="bg1"/>
                </a:solidFill>
              </a:rPr>
              <a:t>poderá</a:t>
            </a:r>
            <a:r>
              <a:rPr lang="en-IE" sz="2200" i="1" dirty="0">
                <a:solidFill>
                  <a:schemeClr val="bg1"/>
                </a:solidFill>
              </a:rPr>
              <a:t> </a:t>
            </a:r>
            <a:r>
              <a:rPr lang="en-IE" sz="2200" i="1" dirty="0" err="1">
                <a:solidFill>
                  <a:schemeClr val="bg1"/>
                </a:solidFill>
              </a:rPr>
              <a:t>encontrar</a:t>
            </a:r>
            <a:r>
              <a:rPr lang="en-IE" sz="2200" i="1" dirty="0">
                <a:solidFill>
                  <a:schemeClr val="bg1"/>
                </a:solidFill>
              </a:rPr>
              <a:t> um </a:t>
            </a:r>
            <a:r>
              <a:rPr lang="en-IE" sz="2200" i="1" dirty="0" err="1">
                <a:solidFill>
                  <a:schemeClr val="bg1"/>
                </a:solidFill>
              </a:rPr>
              <a:t>guia</a:t>
            </a:r>
            <a:r>
              <a:rPr lang="en-IE" sz="2200" i="1" dirty="0">
                <a:solidFill>
                  <a:schemeClr val="bg1"/>
                </a:solidFill>
              </a:rPr>
              <a:t> que </a:t>
            </a:r>
            <a:r>
              <a:rPr lang="en-IE" sz="2200" i="1" dirty="0" err="1">
                <a:solidFill>
                  <a:schemeClr val="bg1"/>
                </a:solidFill>
              </a:rPr>
              <a:t>lhe</a:t>
            </a:r>
            <a:r>
              <a:rPr lang="en-IE" sz="2200" i="1" dirty="0">
                <a:solidFill>
                  <a:schemeClr val="bg1"/>
                </a:solidFill>
              </a:rPr>
              <a:t> </a:t>
            </a:r>
            <a:r>
              <a:rPr lang="en-IE" sz="2200" i="1" dirty="0" err="1">
                <a:solidFill>
                  <a:schemeClr val="bg1"/>
                </a:solidFill>
              </a:rPr>
              <a:t>dará</a:t>
            </a:r>
            <a:r>
              <a:rPr lang="en-IE" sz="2200" i="1" dirty="0">
                <a:solidFill>
                  <a:schemeClr val="bg1"/>
                </a:solidFill>
              </a:rPr>
              <a:t> </a:t>
            </a:r>
            <a:r>
              <a:rPr lang="en-IE" sz="2200" i="1" dirty="0" err="1">
                <a:solidFill>
                  <a:schemeClr val="bg1"/>
                </a:solidFill>
              </a:rPr>
              <a:t>conselhos</a:t>
            </a:r>
            <a:r>
              <a:rPr lang="en-IE" sz="2200" i="1" dirty="0">
                <a:solidFill>
                  <a:schemeClr val="bg1"/>
                </a:solidFill>
              </a:rPr>
              <a:t> para um </a:t>
            </a:r>
            <a:r>
              <a:rPr lang="en-IE" sz="2200" i="1" dirty="0" err="1">
                <a:solidFill>
                  <a:schemeClr val="bg1"/>
                </a:solidFill>
              </a:rPr>
              <a:t>financiamento</a:t>
            </a:r>
            <a:r>
              <a:rPr lang="en-IE" sz="2200" i="1" dirty="0">
                <a:solidFill>
                  <a:schemeClr val="bg1"/>
                </a:solidFill>
              </a:rPr>
              <a:t> de </a:t>
            </a:r>
            <a:r>
              <a:rPr lang="en-IE" sz="2200" i="1" dirty="0" err="1">
                <a:solidFill>
                  <a:schemeClr val="bg1"/>
                </a:solidFill>
              </a:rPr>
              <a:t>sucesso</a:t>
            </a:r>
            <a:r>
              <a:rPr lang="en-IE" sz="2200" i="1" dirty="0">
                <a:solidFill>
                  <a:schemeClr val="bg1"/>
                </a:solidFill>
              </a:rPr>
              <a:t>.”</a:t>
            </a:r>
          </a:p>
          <a:p>
            <a:endParaRPr lang="en-IE" i="1" dirty="0">
              <a:solidFill>
                <a:schemeClr val="bg1"/>
              </a:solidFill>
            </a:endParaRPr>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656520" y="638719"/>
            <a:ext cx="6358269" cy="857158"/>
          </a:xfrm>
          <a:solidFill>
            <a:srgbClr val="7F4182"/>
          </a:solidFill>
        </p:spPr>
        <p:txBody>
          <a:bodyPr>
            <a:normAutofit fontScale="92500" lnSpcReduction="20000"/>
          </a:bodyPr>
          <a:lstStyle/>
          <a:p>
            <a:r>
              <a:rPr lang="en-IE" dirty="0" err="1">
                <a:solidFill>
                  <a:schemeClr val="bg1"/>
                </a:solidFill>
              </a:rPr>
              <a:t>Conselhos</a:t>
            </a:r>
            <a:r>
              <a:rPr lang="en-IE" dirty="0">
                <a:solidFill>
                  <a:schemeClr val="bg1"/>
                </a:solidFill>
              </a:rPr>
              <a:t> de </a:t>
            </a:r>
            <a:r>
              <a:rPr lang="en-IE" dirty="0" err="1">
                <a:solidFill>
                  <a:schemeClr val="bg1"/>
                </a:solidFill>
              </a:rPr>
              <a:t>peritos</a:t>
            </a:r>
            <a:r>
              <a:rPr lang="en-IE" dirty="0">
                <a:solidFill>
                  <a:schemeClr val="bg1"/>
                </a:solidFill>
              </a:rPr>
              <a:t> </a:t>
            </a:r>
            <a:r>
              <a:rPr lang="en-IE" dirty="0" err="1">
                <a:solidFill>
                  <a:schemeClr val="bg1"/>
                </a:solidFill>
              </a:rPr>
              <a:t>em</a:t>
            </a:r>
            <a:r>
              <a:rPr lang="en-IE" dirty="0">
                <a:solidFill>
                  <a:schemeClr val="bg1"/>
                </a:solidFill>
              </a:rPr>
              <a:t> </a:t>
            </a:r>
            <a:r>
              <a:rPr lang="en-IE" dirty="0" err="1">
                <a:solidFill>
                  <a:schemeClr val="bg1"/>
                </a:solidFill>
              </a:rPr>
              <a:t>financiamento</a:t>
            </a:r>
            <a:r>
              <a:rPr lang="en-IE" dirty="0">
                <a:solidFill>
                  <a:schemeClr val="bg1"/>
                </a:solidFill>
              </a:rPr>
              <a:t> </a:t>
            </a:r>
            <a:r>
              <a:rPr lang="en-IE" dirty="0" err="1">
                <a:solidFill>
                  <a:schemeClr val="bg1"/>
                </a:solidFill>
              </a:rPr>
              <a:t>comunitário</a:t>
            </a:r>
            <a:endParaRPr lang="en-IE" dirty="0">
              <a:solidFill>
                <a:schemeClr val="bg1"/>
              </a:solidFill>
            </a:endParaRPr>
          </a:p>
        </p:txBody>
      </p:sp>
      <p:pic>
        <p:nvPicPr>
          <p:cNvPr id="5" name="Picture 4">
            <a:extLst>
              <a:ext uri="{FF2B5EF4-FFF2-40B4-BE49-F238E27FC236}">
                <a16:creationId xmlns:a16="http://schemas.microsoft.com/office/drawing/2014/main" id="{7658547E-A4CA-43EA-96DA-6670C303BC6C}"/>
              </a:ext>
            </a:extLst>
          </p:cNvPr>
          <p:cNvPicPr>
            <a:picLocks noChangeAspect="1"/>
          </p:cNvPicPr>
          <p:nvPr/>
        </p:nvPicPr>
        <p:blipFill>
          <a:blip r:embed="rId2"/>
          <a:stretch>
            <a:fillRect/>
          </a:stretch>
        </p:blipFill>
        <p:spPr>
          <a:xfrm>
            <a:off x="490537" y="767883"/>
            <a:ext cx="4935048" cy="4834971"/>
          </a:xfrm>
          <a:prstGeom prst="rect">
            <a:avLst/>
          </a:prstGeom>
        </p:spPr>
      </p:pic>
      <p:sp>
        <p:nvSpPr>
          <p:cNvPr id="7" name="TextBox 6">
            <a:extLst>
              <a:ext uri="{FF2B5EF4-FFF2-40B4-BE49-F238E27FC236}">
                <a16:creationId xmlns:a16="http://schemas.microsoft.com/office/drawing/2014/main" id="{050A6D1B-5E32-475F-B469-7691132C896E}"/>
              </a:ext>
            </a:extLst>
          </p:cNvPr>
          <p:cNvSpPr txBox="1"/>
          <p:nvPr/>
        </p:nvSpPr>
        <p:spPr>
          <a:xfrm>
            <a:off x="490536" y="5905451"/>
            <a:ext cx="11408855" cy="369332"/>
          </a:xfrm>
          <a:prstGeom prst="rect">
            <a:avLst/>
          </a:prstGeom>
          <a:noFill/>
        </p:spPr>
        <p:txBody>
          <a:bodyPr wrap="square">
            <a:spAutoFit/>
          </a:bodyPr>
          <a:lstStyle/>
          <a:p>
            <a:r>
              <a:rPr lang="en-IE" b="0" i="0" dirty="0">
                <a:solidFill>
                  <a:schemeClr val="tx1">
                    <a:lumMod val="50000"/>
                    <a:lumOff val="50000"/>
                  </a:schemeClr>
                </a:solidFill>
                <a:effectLst/>
              </a:rPr>
              <a:t>Orla Casey </a:t>
            </a:r>
            <a:r>
              <a:rPr lang="en-IE" b="0" i="0" dirty="0" err="1">
                <a:solidFill>
                  <a:schemeClr val="tx1">
                    <a:lumMod val="50000"/>
                    <a:lumOff val="50000"/>
                  </a:schemeClr>
                </a:solidFill>
                <a:effectLst/>
              </a:rPr>
              <a:t>é</a:t>
            </a:r>
            <a:r>
              <a:rPr lang="en-IE" b="0" i="0" dirty="0">
                <a:solidFill>
                  <a:schemeClr val="tx1">
                    <a:lumMod val="50000"/>
                    <a:lumOff val="50000"/>
                  </a:schemeClr>
                </a:solidFill>
                <a:effectLst/>
              </a:rPr>
              <a:t> a </a:t>
            </a:r>
            <a:r>
              <a:rPr lang="en-IE" b="0" i="0" dirty="0" err="1">
                <a:solidFill>
                  <a:schemeClr val="tx1">
                    <a:lumMod val="50000"/>
                    <a:lumOff val="50000"/>
                  </a:schemeClr>
                </a:solidFill>
                <a:effectLst/>
              </a:rPr>
              <a:t>perita</a:t>
            </a:r>
            <a:r>
              <a:rPr lang="en-IE" b="0" i="0" dirty="0">
                <a:solidFill>
                  <a:schemeClr val="tx1">
                    <a:lumMod val="50000"/>
                    <a:lumOff val="50000"/>
                  </a:schemeClr>
                </a:solidFill>
                <a:effectLst/>
              </a:rPr>
              <a:t> de </a:t>
            </a:r>
            <a:r>
              <a:rPr lang="en-IE" b="0" i="0" dirty="0" err="1">
                <a:solidFill>
                  <a:schemeClr val="tx1">
                    <a:lumMod val="50000"/>
                    <a:lumOff val="50000"/>
                  </a:schemeClr>
                </a:solidFill>
                <a:effectLst/>
              </a:rPr>
              <a:t>financiamento</a:t>
            </a:r>
            <a:r>
              <a:rPr lang="en-IE" b="0" i="0" dirty="0">
                <a:solidFill>
                  <a:schemeClr val="tx1">
                    <a:lumMod val="50000"/>
                    <a:lumOff val="50000"/>
                  </a:schemeClr>
                </a:solidFill>
                <a:effectLst/>
              </a:rPr>
              <a:t> </a:t>
            </a:r>
            <a:r>
              <a:rPr lang="en-IE" dirty="0">
                <a:solidFill>
                  <a:schemeClr val="tx1">
                    <a:lumMod val="50000"/>
                    <a:lumOff val="50000"/>
                  </a:schemeClr>
                </a:solidFill>
              </a:rPr>
              <a:t>(</a:t>
            </a:r>
            <a:r>
              <a:rPr lang="en-IE" sz="1800" dirty="0">
                <a:solidFill>
                  <a:srgbClr val="000000"/>
                </a:solidFill>
                <a:hlinkClick r:id="rId3"/>
              </a:rPr>
              <a:t>www.momentumconsulting.ie</a:t>
            </a:r>
            <a:r>
              <a:rPr lang="en-IE" dirty="0">
                <a:solidFill>
                  <a:schemeClr val="tx1">
                    <a:lumMod val="50000"/>
                    <a:lumOff val="50000"/>
                  </a:schemeClr>
                </a:solidFill>
              </a:rPr>
              <a:t>) e </a:t>
            </a:r>
            <a:r>
              <a:rPr lang="en-IE" dirty="0" err="1">
                <a:solidFill>
                  <a:schemeClr val="tx1">
                    <a:lumMod val="50000"/>
                    <a:lumOff val="50000"/>
                  </a:schemeClr>
                </a:solidFill>
              </a:rPr>
              <a:t>diretora</a:t>
            </a:r>
            <a:r>
              <a:rPr lang="en-IE" dirty="0">
                <a:solidFill>
                  <a:schemeClr val="tx1">
                    <a:lumMod val="50000"/>
                    <a:lumOff val="50000"/>
                  </a:schemeClr>
                </a:solidFill>
              </a:rPr>
              <a:t> do </a:t>
            </a:r>
            <a:r>
              <a:rPr lang="en-IE" b="0" i="0" dirty="0">
                <a:solidFill>
                  <a:schemeClr val="tx1">
                    <a:lumMod val="50000"/>
                    <a:lumOff val="50000"/>
                  </a:schemeClr>
                </a:solidFill>
                <a:effectLst/>
              </a:rPr>
              <a:t>Leitrim Food Enterprise Zone CLG  </a:t>
            </a:r>
            <a:endParaRPr lang="en-IE" dirty="0">
              <a:solidFill>
                <a:schemeClr val="tx1">
                  <a:lumMod val="50000"/>
                  <a:lumOff val="50000"/>
                </a:schemeClr>
              </a:solidFill>
            </a:endParaRPr>
          </a:p>
        </p:txBody>
      </p:sp>
      <p:sp>
        <p:nvSpPr>
          <p:cNvPr id="9" name="TextBox 8">
            <a:extLst>
              <a:ext uri="{FF2B5EF4-FFF2-40B4-BE49-F238E27FC236}">
                <a16:creationId xmlns:a16="http://schemas.microsoft.com/office/drawing/2014/main" id="{F87252AF-7CAF-457F-B046-45AF6C4F8D98}"/>
              </a:ext>
            </a:extLst>
          </p:cNvPr>
          <p:cNvSpPr txBox="1"/>
          <p:nvPr/>
        </p:nvSpPr>
        <p:spPr>
          <a:xfrm>
            <a:off x="0" y="127591"/>
            <a:ext cx="3462528" cy="461665"/>
          </a:xfrm>
          <a:prstGeom prst="rect">
            <a:avLst/>
          </a:prstGeom>
          <a:solidFill>
            <a:srgbClr val="7F4182"/>
          </a:solidFill>
        </p:spPr>
        <p:txBody>
          <a:bodyPr wrap="square" rtlCol="0">
            <a:spAutoFit/>
          </a:bodyPr>
          <a:lstStyle/>
          <a:p>
            <a:r>
              <a:rPr lang="en-IE" sz="2400" dirty="0">
                <a:solidFill>
                  <a:schemeClr val="bg1"/>
                </a:solidFill>
              </a:rPr>
              <a:t>INFORMAÇÕES-CHAVE</a:t>
            </a:r>
          </a:p>
        </p:txBody>
      </p:sp>
    </p:spTree>
    <p:extLst>
      <p:ext uri="{BB962C8B-B14F-4D97-AF65-F5344CB8AC3E}">
        <p14:creationId xmlns:p14="http://schemas.microsoft.com/office/powerpoint/2010/main" val="2602886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2157413"/>
            <a:ext cx="6209413" cy="3631644"/>
          </a:xfrm>
        </p:spPr>
        <p:txBody>
          <a:bodyPr/>
          <a:lstStyle/>
          <a:p>
            <a:r>
              <a:rPr lang="en-US" dirty="0"/>
              <a:t>Uma </a:t>
            </a:r>
            <a:r>
              <a:rPr lang="en-US" dirty="0" err="1"/>
              <a:t>linha</a:t>
            </a:r>
            <a:r>
              <a:rPr lang="en-US" dirty="0"/>
              <a:t> temporal do </a:t>
            </a:r>
            <a:r>
              <a:rPr lang="en-US" dirty="0" err="1"/>
              <a:t>projeto</a:t>
            </a:r>
            <a:r>
              <a:rPr lang="en-US" dirty="0"/>
              <a:t> </a:t>
            </a:r>
            <a:r>
              <a:rPr lang="en-US" dirty="0" err="1"/>
              <a:t>irá</a:t>
            </a:r>
            <a:r>
              <a:rPr lang="en-US" dirty="0"/>
              <a:t> </a:t>
            </a:r>
            <a:r>
              <a:rPr lang="en-US" dirty="0" err="1"/>
              <a:t>manter</a:t>
            </a:r>
            <a:r>
              <a:rPr lang="en-US" dirty="0"/>
              <a:t> </a:t>
            </a:r>
            <a:r>
              <a:rPr lang="en-US" dirty="0" err="1"/>
              <a:t>toda</a:t>
            </a:r>
            <a:r>
              <a:rPr lang="en-US" dirty="0"/>
              <a:t> a </a:t>
            </a:r>
            <a:r>
              <a:rPr lang="en-US" dirty="0" err="1"/>
              <a:t>equipa</a:t>
            </a:r>
            <a:r>
              <a:rPr lang="en-US" dirty="0"/>
              <a:t> </a:t>
            </a:r>
            <a:r>
              <a:rPr lang="en-US" dirty="0" err="1"/>
              <a:t>concentrada</a:t>
            </a:r>
            <a:r>
              <a:rPr lang="en-US" dirty="0"/>
              <a:t> e no </a:t>
            </a:r>
            <a:r>
              <a:rPr lang="en-US" dirty="0" err="1"/>
              <a:t>caminho</a:t>
            </a:r>
            <a:r>
              <a:rPr lang="en-US" dirty="0"/>
              <a:t> </a:t>
            </a:r>
            <a:r>
              <a:rPr lang="en-US" dirty="0" err="1"/>
              <a:t>certo</a:t>
            </a:r>
            <a:r>
              <a:rPr lang="en-US" dirty="0"/>
              <a:t>.</a:t>
            </a:r>
          </a:p>
          <a:p>
            <a:r>
              <a:rPr lang="en-US" dirty="0" err="1"/>
              <a:t>Pode</a:t>
            </a:r>
            <a:r>
              <a:rPr lang="en-US" dirty="0"/>
              <a:t> </a:t>
            </a:r>
            <a:r>
              <a:rPr lang="en-US" dirty="0" err="1"/>
              <a:t>utilizar</a:t>
            </a:r>
            <a:r>
              <a:rPr lang="en-US" dirty="0"/>
              <a:t> </a:t>
            </a:r>
            <a:r>
              <a:rPr lang="en-US" dirty="0" err="1"/>
              <a:t>uma</a:t>
            </a:r>
            <a:r>
              <a:rPr lang="en-US" dirty="0"/>
              <a:t> ferramenta simples </a:t>
            </a:r>
            <a:r>
              <a:rPr lang="en-US" dirty="0" err="1"/>
              <a:t>como</a:t>
            </a:r>
            <a:r>
              <a:rPr lang="en-US" dirty="0"/>
              <a:t> um </a:t>
            </a:r>
            <a:r>
              <a:rPr lang="en-US" dirty="0" err="1"/>
              <a:t>gráfico</a:t>
            </a:r>
            <a:r>
              <a:rPr lang="en-US" dirty="0"/>
              <a:t> de Gantt (</a:t>
            </a:r>
            <a:r>
              <a:rPr lang="en-US" dirty="0" err="1"/>
              <a:t>ver</a:t>
            </a:r>
            <a:r>
              <a:rPr lang="en-US" dirty="0"/>
              <a:t> </a:t>
            </a:r>
            <a:r>
              <a:rPr lang="en-US" dirty="0" err="1"/>
              <a:t>modelo</a:t>
            </a:r>
            <a:r>
              <a:rPr lang="en-US" dirty="0"/>
              <a:t> no final </a:t>
            </a:r>
            <a:r>
              <a:rPr lang="en-US" dirty="0" err="1"/>
              <a:t>deste</a:t>
            </a:r>
            <a:r>
              <a:rPr lang="en-US" dirty="0"/>
              <a:t> </a:t>
            </a:r>
            <a:r>
              <a:rPr lang="en-US" dirty="0" err="1"/>
              <a:t>módulo</a:t>
            </a:r>
            <a:r>
              <a:rPr lang="en-US" dirty="0"/>
              <a:t>) </a:t>
            </a:r>
            <a:r>
              <a:rPr lang="en-US" dirty="0" err="1"/>
              <a:t>ou</a:t>
            </a:r>
            <a:r>
              <a:rPr lang="en-US" dirty="0"/>
              <a:t> ferramentas de </a:t>
            </a:r>
            <a:r>
              <a:rPr lang="en-US" dirty="0" err="1"/>
              <a:t>acompanhamento</a:t>
            </a:r>
            <a:r>
              <a:rPr lang="en-US" dirty="0"/>
              <a:t> online. </a:t>
            </a:r>
          </a:p>
          <a:p>
            <a:r>
              <a:rPr lang="en-US" dirty="0"/>
              <a:t>Para </a:t>
            </a:r>
            <a:r>
              <a:rPr lang="en-US" dirty="0" err="1"/>
              <a:t>projetos</a:t>
            </a:r>
            <a:r>
              <a:rPr lang="en-US" dirty="0"/>
              <a:t> de </a:t>
            </a:r>
            <a:r>
              <a:rPr lang="en-US" dirty="0" err="1"/>
              <a:t>grande</a:t>
            </a:r>
            <a:r>
              <a:rPr lang="en-US" dirty="0"/>
              <a:t> </a:t>
            </a:r>
            <a:r>
              <a:rPr lang="en-US" dirty="0" err="1"/>
              <a:t>escala</a:t>
            </a:r>
            <a:r>
              <a:rPr lang="en-US" dirty="0"/>
              <a:t>, </a:t>
            </a:r>
            <a:r>
              <a:rPr lang="en-US" dirty="0" err="1"/>
              <a:t>tenha</a:t>
            </a:r>
            <a:r>
              <a:rPr lang="en-US" dirty="0"/>
              <a:t> </a:t>
            </a:r>
            <a:r>
              <a:rPr lang="en-US" dirty="0" err="1"/>
              <a:t>em</a:t>
            </a:r>
            <a:r>
              <a:rPr lang="en-US" dirty="0"/>
              <a:t> </a:t>
            </a:r>
            <a:r>
              <a:rPr lang="en-US" dirty="0" err="1"/>
              <a:t>conta</a:t>
            </a:r>
            <a:r>
              <a:rPr lang="en-US" dirty="0"/>
              <a:t> que a </a:t>
            </a:r>
            <a:r>
              <a:rPr lang="en-US" dirty="0" err="1"/>
              <a:t>angariação</a:t>
            </a:r>
            <a:r>
              <a:rPr lang="en-US" dirty="0"/>
              <a:t> de </a:t>
            </a:r>
            <a:r>
              <a:rPr lang="en-US" dirty="0" err="1"/>
              <a:t>fundos</a:t>
            </a:r>
            <a:r>
              <a:rPr lang="en-US" dirty="0"/>
              <a:t> </a:t>
            </a:r>
            <a:r>
              <a:rPr lang="en-US" dirty="0" err="1"/>
              <a:t>pode</a:t>
            </a:r>
            <a:r>
              <a:rPr lang="en-US" dirty="0"/>
              <a:t> </a:t>
            </a:r>
            <a:r>
              <a:rPr lang="en-US" dirty="0" err="1"/>
              <a:t>ocupar</a:t>
            </a:r>
            <a:r>
              <a:rPr lang="en-US" dirty="0"/>
              <a:t> </a:t>
            </a:r>
            <a:r>
              <a:rPr lang="en-US" dirty="0" err="1"/>
              <a:t>até</a:t>
            </a:r>
            <a:r>
              <a:rPr lang="en-US" dirty="0"/>
              <a:t> 2/3 da </a:t>
            </a:r>
            <a:r>
              <a:rPr lang="en-US" dirty="0" err="1"/>
              <a:t>linha</a:t>
            </a:r>
            <a:r>
              <a:rPr lang="en-US" dirty="0"/>
              <a:t> temporal do </a:t>
            </a:r>
            <a:r>
              <a:rPr lang="en-US" dirty="0" err="1"/>
              <a:t>projeto</a:t>
            </a:r>
            <a:r>
              <a:rPr lang="en-US" dirty="0"/>
              <a:t> e ser um </a:t>
            </a:r>
            <a:r>
              <a:rPr lang="en-US" dirty="0" err="1"/>
              <a:t>foco</a:t>
            </a:r>
            <a:r>
              <a:rPr lang="en-US" dirty="0"/>
              <a:t> </a:t>
            </a:r>
            <a:r>
              <a:rPr lang="en-US" dirty="0" err="1"/>
              <a:t>contínuo</a:t>
            </a:r>
            <a:r>
              <a:rPr lang="en-US" dirty="0"/>
              <a:t>!</a:t>
            </a:r>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lnSpcReduction="20000"/>
          </a:bodyPr>
          <a:lstStyle/>
          <a:p>
            <a:r>
              <a:rPr lang="en-IE" dirty="0"/>
              <a:t>5º </a:t>
            </a:r>
            <a:r>
              <a:rPr lang="en-IE" dirty="0" err="1"/>
              <a:t>passo</a:t>
            </a:r>
            <a:r>
              <a:rPr lang="en-IE" dirty="0"/>
              <a:t>: </a:t>
            </a:r>
            <a:r>
              <a:rPr lang="en-IE" dirty="0" err="1"/>
              <a:t>Criação</a:t>
            </a:r>
            <a:r>
              <a:rPr lang="en-IE" dirty="0"/>
              <a:t> de </a:t>
            </a:r>
            <a:r>
              <a:rPr lang="en-IE" dirty="0" err="1"/>
              <a:t>uma</a:t>
            </a:r>
            <a:r>
              <a:rPr lang="en-IE" dirty="0"/>
              <a:t> </a:t>
            </a:r>
            <a:r>
              <a:rPr lang="en-IE" dirty="0" err="1"/>
              <a:t>linha</a:t>
            </a:r>
            <a:r>
              <a:rPr lang="en-IE" dirty="0"/>
              <a:t> temporal do </a:t>
            </a:r>
            <a:r>
              <a:rPr lang="en-IE" dirty="0" err="1"/>
              <a:t>projeto</a:t>
            </a:r>
            <a:endParaRPr lang="en-IE" dirty="0"/>
          </a:p>
          <a:p>
            <a:endParaRPr lang="en-IE" dirty="0"/>
          </a:p>
        </p:txBody>
      </p:sp>
      <p:sp>
        <p:nvSpPr>
          <p:cNvPr id="10" name="TextBox 9">
            <a:extLst>
              <a:ext uri="{FF2B5EF4-FFF2-40B4-BE49-F238E27FC236}">
                <a16:creationId xmlns:a16="http://schemas.microsoft.com/office/drawing/2014/main" id="{6FE710C2-778B-40C8-AC46-3B91DE301775}"/>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pic>
        <p:nvPicPr>
          <p:cNvPr id="14" name="Picture Placeholder 13" descr="A picture containing stationary, implement, box, computer&#10;&#10;Description automatically generated">
            <a:extLst>
              <a:ext uri="{FF2B5EF4-FFF2-40B4-BE49-F238E27FC236}">
                <a16:creationId xmlns:a16="http://schemas.microsoft.com/office/drawing/2014/main" id="{A48FE0FB-B191-43E7-A372-3741496BCA95}"/>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4026" r="14026"/>
          <a:stretch>
            <a:fillRect/>
          </a:stretch>
        </p:blipFill>
        <p:spPr/>
      </p:pic>
    </p:spTree>
    <p:extLst>
      <p:ext uri="{BB962C8B-B14F-4D97-AF65-F5344CB8AC3E}">
        <p14:creationId xmlns:p14="http://schemas.microsoft.com/office/powerpoint/2010/main" val="85689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2157413"/>
            <a:ext cx="6209413" cy="3631644"/>
          </a:xfrm>
        </p:spPr>
        <p:txBody>
          <a:bodyPr/>
          <a:lstStyle/>
          <a:p>
            <a:r>
              <a:rPr lang="en-US" dirty="0"/>
              <a:t>Uma </a:t>
            </a:r>
            <a:r>
              <a:rPr lang="en-US" dirty="0" err="1"/>
              <a:t>linha</a:t>
            </a:r>
            <a:r>
              <a:rPr lang="en-US" dirty="0"/>
              <a:t> temporal do </a:t>
            </a:r>
            <a:r>
              <a:rPr lang="en-US" dirty="0" err="1"/>
              <a:t>projeto</a:t>
            </a:r>
            <a:r>
              <a:rPr lang="en-US" dirty="0"/>
              <a:t> </a:t>
            </a:r>
            <a:r>
              <a:rPr lang="en-US" dirty="0" err="1"/>
              <a:t>irá</a:t>
            </a:r>
            <a:r>
              <a:rPr lang="en-US" dirty="0"/>
              <a:t> </a:t>
            </a:r>
            <a:r>
              <a:rPr lang="en-US" dirty="0" err="1"/>
              <a:t>manter</a:t>
            </a:r>
            <a:r>
              <a:rPr lang="en-US" dirty="0"/>
              <a:t> </a:t>
            </a:r>
            <a:r>
              <a:rPr lang="en-US" dirty="0" err="1"/>
              <a:t>toda</a:t>
            </a:r>
            <a:r>
              <a:rPr lang="en-US" dirty="0"/>
              <a:t> a </a:t>
            </a:r>
            <a:r>
              <a:rPr lang="en-US" dirty="0" err="1"/>
              <a:t>equipa</a:t>
            </a:r>
            <a:r>
              <a:rPr lang="en-US" dirty="0"/>
              <a:t> </a:t>
            </a:r>
            <a:r>
              <a:rPr lang="en-US" dirty="0" err="1"/>
              <a:t>concentrada</a:t>
            </a:r>
            <a:r>
              <a:rPr lang="en-US" dirty="0"/>
              <a:t> e no </a:t>
            </a:r>
            <a:r>
              <a:rPr lang="en-US" dirty="0" err="1"/>
              <a:t>caminho</a:t>
            </a:r>
            <a:r>
              <a:rPr lang="en-US" dirty="0"/>
              <a:t> </a:t>
            </a:r>
            <a:r>
              <a:rPr lang="en-US" dirty="0" err="1"/>
              <a:t>certo</a:t>
            </a:r>
            <a:r>
              <a:rPr lang="en-US" dirty="0"/>
              <a:t>.</a:t>
            </a:r>
          </a:p>
          <a:p>
            <a:r>
              <a:rPr lang="en-US" dirty="0"/>
              <a:t>A </a:t>
            </a:r>
            <a:r>
              <a:rPr lang="en-US" dirty="0" err="1"/>
              <a:t>linha</a:t>
            </a:r>
            <a:r>
              <a:rPr lang="en-US" dirty="0"/>
              <a:t> do tempo </a:t>
            </a:r>
            <a:r>
              <a:rPr lang="en-US" dirty="0" err="1"/>
              <a:t>servirá</a:t>
            </a:r>
            <a:r>
              <a:rPr lang="en-US" dirty="0"/>
              <a:t> </a:t>
            </a:r>
            <a:r>
              <a:rPr lang="en-US" dirty="0" err="1"/>
              <a:t>também</a:t>
            </a:r>
            <a:r>
              <a:rPr lang="en-US" dirty="0"/>
              <a:t> </a:t>
            </a:r>
            <a:r>
              <a:rPr lang="en-US" dirty="0" err="1"/>
              <a:t>como</a:t>
            </a:r>
            <a:r>
              <a:rPr lang="en-US" dirty="0"/>
              <a:t> </a:t>
            </a:r>
            <a:r>
              <a:rPr lang="en-US" dirty="0" err="1"/>
              <a:t>referência</a:t>
            </a:r>
            <a:r>
              <a:rPr lang="en-US" dirty="0"/>
              <a:t> para </a:t>
            </a:r>
            <a:r>
              <a:rPr lang="en-US" dirty="0" err="1"/>
              <a:t>ter</a:t>
            </a:r>
            <a:r>
              <a:rPr lang="en-US" dirty="0"/>
              <a:t> a </a:t>
            </a:r>
            <a:r>
              <a:rPr lang="en-US" dirty="0" err="1"/>
              <a:t>certeza</a:t>
            </a:r>
            <a:r>
              <a:rPr lang="en-US" dirty="0"/>
              <a:t> que a </a:t>
            </a:r>
            <a:r>
              <a:rPr lang="en-US" dirty="0" err="1"/>
              <a:t>implementação</a:t>
            </a:r>
            <a:r>
              <a:rPr lang="en-US" dirty="0"/>
              <a:t> do </a:t>
            </a:r>
            <a:r>
              <a:rPr lang="en-US" dirty="0" err="1"/>
              <a:t>projeto</a:t>
            </a:r>
            <a:r>
              <a:rPr lang="en-US" dirty="0"/>
              <a:t> </a:t>
            </a:r>
            <a:r>
              <a:rPr lang="en-US" dirty="0" err="1"/>
              <a:t>está</a:t>
            </a:r>
            <a:r>
              <a:rPr lang="en-US" dirty="0"/>
              <a:t> a ser </a:t>
            </a:r>
            <a:r>
              <a:rPr lang="en-US" dirty="0" err="1"/>
              <a:t>realizada</a:t>
            </a:r>
            <a:r>
              <a:rPr lang="en-US" dirty="0"/>
              <a:t> </a:t>
            </a:r>
            <a:r>
              <a:rPr lang="en-US" dirty="0" err="1"/>
              <a:t>consoante</a:t>
            </a:r>
            <a:r>
              <a:rPr lang="en-US" dirty="0"/>
              <a:t> o </a:t>
            </a:r>
            <a:r>
              <a:rPr lang="en-US" dirty="0" err="1"/>
              <a:t>planeado</a:t>
            </a:r>
            <a:r>
              <a:rPr lang="en-US" dirty="0"/>
              <a:t>.</a:t>
            </a:r>
          </a:p>
          <a:p>
            <a:r>
              <a:rPr lang="en-US" dirty="0"/>
              <a:t>Para </a:t>
            </a:r>
            <a:r>
              <a:rPr lang="en-US" dirty="0" err="1"/>
              <a:t>projetos</a:t>
            </a:r>
            <a:r>
              <a:rPr lang="en-US" dirty="0"/>
              <a:t> de </a:t>
            </a:r>
            <a:r>
              <a:rPr lang="en-US" dirty="0" err="1"/>
              <a:t>grande</a:t>
            </a:r>
            <a:r>
              <a:rPr lang="en-US" dirty="0"/>
              <a:t> </a:t>
            </a:r>
            <a:r>
              <a:rPr lang="en-US" dirty="0" err="1"/>
              <a:t>escala</a:t>
            </a:r>
            <a:r>
              <a:rPr lang="en-US" dirty="0"/>
              <a:t>, </a:t>
            </a:r>
            <a:r>
              <a:rPr lang="en-US" dirty="0" err="1"/>
              <a:t>tenha</a:t>
            </a:r>
            <a:r>
              <a:rPr lang="en-US" dirty="0"/>
              <a:t> </a:t>
            </a:r>
            <a:r>
              <a:rPr lang="en-US" dirty="0" err="1"/>
              <a:t>em</a:t>
            </a:r>
            <a:r>
              <a:rPr lang="en-US" dirty="0"/>
              <a:t> </a:t>
            </a:r>
            <a:r>
              <a:rPr lang="en-US" dirty="0" err="1"/>
              <a:t>conta</a:t>
            </a:r>
            <a:r>
              <a:rPr lang="en-US" dirty="0"/>
              <a:t> que a </a:t>
            </a:r>
            <a:r>
              <a:rPr lang="en-US" dirty="0" err="1"/>
              <a:t>angariação</a:t>
            </a:r>
            <a:r>
              <a:rPr lang="en-US" dirty="0"/>
              <a:t> de </a:t>
            </a:r>
            <a:r>
              <a:rPr lang="en-US" dirty="0" err="1"/>
              <a:t>fundos</a:t>
            </a:r>
            <a:r>
              <a:rPr lang="en-US" dirty="0"/>
              <a:t> </a:t>
            </a:r>
            <a:r>
              <a:rPr lang="en-US" dirty="0" err="1"/>
              <a:t>pode</a:t>
            </a:r>
            <a:r>
              <a:rPr lang="en-US" dirty="0"/>
              <a:t> </a:t>
            </a:r>
            <a:r>
              <a:rPr lang="en-US" dirty="0" err="1"/>
              <a:t>ocupar</a:t>
            </a:r>
            <a:r>
              <a:rPr lang="en-US" dirty="0"/>
              <a:t> </a:t>
            </a:r>
            <a:r>
              <a:rPr lang="en-US" dirty="0" err="1"/>
              <a:t>até</a:t>
            </a:r>
            <a:r>
              <a:rPr lang="en-US" dirty="0"/>
              <a:t> 2/3 da </a:t>
            </a:r>
            <a:r>
              <a:rPr lang="en-US" dirty="0" err="1"/>
              <a:t>linha</a:t>
            </a:r>
            <a:r>
              <a:rPr lang="en-US" dirty="0"/>
              <a:t> temporal do </a:t>
            </a:r>
            <a:r>
              <a:rPr lang="en-US" dirty="0" err="1"/>
              <a:t>projeto</a:t>
            </a:r>
            <a:r>
              <a:rPr lang="en-US" dirty="0"/>
              <a:t> e ser um </a:t>
            </a:r>
            <a:r>
              <a:rPr lang="en-US" dirty="0" err="1"/>
              <a:t>foco</a:t>
            </a:r>
            <a:r>
              <a:rPr lang="en-US" dirty="0"/>
              <a:t> </a:t>
            </a:r>
            <a:r>
              <a:rPr lang="en-US" dirty="0" err="1"/>
              <a:t>contínuo</a:t>
            </a:r>
            <a:r>
              <a:rPr lang="en-US" dirty="0"/>
              <a:t>!</a:t>
            </a:r>
          </a:p>
          <a:p>
            <a:endParaRPr lang="en-US"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lnSpcReduction="20000"/>
          </a:bodyPr>
          <a:lstStyle/>
          <a:p>
            <a:r>
              <a:rPr lang="en-IE" dirty="0"/>
              <a:t>6º </a:t>
            </a:r>
            <a:r>
              <a:rPr lang="en-IE" dirty="0" err="1"/>
              <a:t>passo</a:t>
            </a:r>
            <a:r>
              <a:rPr lang="en-IE" dirty="0"/>
              <a:t>: </a:t>
            </a:r>
            <a:r>
              <a:rPr lang="en-IE" dirty="0" err="1"/>
              <a:t>Implementação</a:t>
            </a:r>
            <a:r>
              <a:rPr lang="en-IE" dirty="0"/>
              <a:t> do </a:t>
            </a:r>
            <a:r>
              <a:rPr lang="en-IE" dirty="0" err="1"/>
              <a:t>Projeto</a:t>
            </a:r>
            <a:endParaRPr lang="en-IE" dirty="0"/>
          </a:p>
        </p:txBody>
      </p:sp>
      <p:sp>
        <p:nvSpPr>
          <p:cNvPr id="10" name="TextBox 9">
            <a:extLst>
              <a:ext uri="{FF2B5EF4-FFF2-40B4-BE49-F238E27FC236}">
                <a16:creationId xmlns:a16="http://schemas.microsoft.com/office/drawing/2014/main" id="{6FE710C2-778B-40C8-AC46-3B91DE301775}"/>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pic>
        <p:nvPicPr>
          <p:cNvPr id="7" name="Picture Placeholder 6" descr="A picture containing person, outdoor, cutting, person&#10;&#10;Description automatically generated">
            <a:extLst>
              <a:ext uri="{FF2B5EF4-FFF2-40B4-BE49-F238E27FC236}">
                <a16:creationId xmlns:a16="http://schemas.microsoft.com/office/drawing/2014/main" id="{47D69250-C0EE-46EF-969D-11FC52A92387}"/>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0811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27448" y="1828519"/>
            <a:ext cx="6469302" cy="3631644"/>
          </a:xfrm>
        </p:spPr>
        <p:txBody>
          <a:bodyPr/>
          <a:lstStyle/>
          <a:p>
            <a:r>
              <a:rPr lang="en-US" sz="2200" dirty="0" err="1"/>
              <a:t>Muitos</a:t>
            </a:r>
            <a:r>
              <a:rPr lang="en-US" sz="2200" dirty="0"/>
              <a:t> dos </a:t>
            </a:r>
            <a:r>
              <a:rPr lang="en-US" sz="2200" dirty="0" err="1"/>
              <a:t>projectos</a:t>
            </a:r>
            <a:r>
              <a:rPr lang="en-US" sz="2200" dirty="0"/>
              <a:t> </a:t>
            </a:r>
            <a:r>
              <a:rPr lang="en-US" sz="2200" dirty="0" err="1"/>
              <a:t>comunitários</a:t>
            </a:r>
            <a:r>
              <a:rPr lang="en-US" sz="2200" dirty="0"/>
              <a:t> </a:t>
            </a:r>
            <a:r>
              <a:rPr lang="en-US" sz="2200" dirty="0" err="1"/>
              <a:t>podem</a:t>
            </a:r>
            <a:r>
              <a:rPr lang="en-US" sz="2200" dirty="0"/>
              <a:t> </a:t>
            </a:r>
            <a:r>
              <a:rPr lang="en-US" sz="2200" dirty="0" err="1"/>
              <a:t>parecer</a:t>
            </a:r>
            <a:r>
              <a:rPr lang="en-US" sz="2200" dirty="0"/>
              <a:t> </a:t>
            </a:r>
            <a:r>
              <a:rPr lang="en-US" sz="2200" dirty="0" err="1"/>
              <a:t>convincentes</a:t>
            </a:r>
            <a:r>
              <a:rPr lang="en-US" sz="2200" dirty="0"/>
              <a:t>, mas </a:t>
            </a:r>
            <a:r>
              <a:rPr lang="en-US" sz="2200" dirty="0" err="1"/>
              <a:t>é</a:t>
            </a:r>
            <a:r>
              <a:rPr lang="en-US" sz="2200" dirty="0"/>
              <a:t> </a:t>
            </a:r>
            <a:r>
              <a:rPr lang="en-US" sz="2200" dirty="0" err="1"/>
              <a:t>difícil</a:t>
            </a:r>
            <a:r>
              <a:rPr lang="en-US" sz="2200" dirty="0"/>
              <a:t> saber se </a:t>
            </a:r>
            <a:r>
              <a:rPr lang="en-US" sz="2200" dirty="0" err="1"/>
              <a:t>realmente</a:t>
            </a:r>
            <a:r>
              <a:rPr lang="en-US" sz="2200" dirty="0"/>
              <a:t> </a:t>
            </a:r>
            <a:r>
              <a:rPr lang="en-US" sz="2200" u="sng" dirty="0" err="1"/>
              <a:t>atingem</a:t>
            </a:r>
            <a:r>
              <a:rPr lang="en-US" sz="2200" u="sng" dirty="0"/>
              <a:t> </a:t>
            </a:r>
            <a:r>
              <a:rPr lang="en-US" sz="2200" u="sng" dirty="0" err="1"/>
              <a:t>os</a:t>
            </a:r>
            <a:r>
              <a:rPr lang="en-US" sz="2200" u="sng" dirty="0"/>
              <a:t> </a:t>
            </a:r>
            <a:r>
              <a:rPr lang="en-US" sz="2200" u="sng" dirty="0" err="1"/>
              <a:t>objetivos</a:t>
            </a:r>
            <a:r>
              <a:rPr lang="en-US" sz="2200" u="sng" dirty="0"/>
              <a:t> </a:t>
            </a:r>
            <a:r>
              <a:rPr lang="en-US" sz="2200" u="sng" dirty="0" err="1"/>
              <a:t>propostos</a:t>
            </a:r>
            <a:r>
              <a:rPr lang="en-US" sz="2200" u="sng" dirty="0"/>
              <a:t> </a:t>
            </a:r>
            <a:r>
              <a:rPr lang="en-US" sz="2200" dirty="0" err="1"/>
              <a:t>sem</a:t>
            </a:r>
            <a:r>
              <a:rPr lang="en-US" sz="2200" dirty="0"/>
              <a:t> a </a:t>
            </a:r>
            <a:r>
              <a:rPr lang="en-US" sz="2200" dirty="0" err="1"/>
              <a:t>recolha</a:t>
            </a:r>
            <a:r>
              <a:rPr lang="en-US" sz="2200" dirty="0"/>
              <a:t> de dados e a </a:t>
            </a:r>
            <a:r>
              <a:rPr lang="en-US" sz="2200" dirty="0" err="1"/>
              <a:t>respetiva</a:t>
            </a:r>
            <a:r>
              <a:rPr lang="en-US" sz="2200" dirty="0"/>
              <a:t> </a:t>
            </a:r>
            <a:r>
              <a:rPr lang="en-US" sz="2200" dirty="0" err="1"/>
              <a:t>avaliação</a:t>
            </a:r>
            <a:r>
              <a:rPr lang="en-US" sz="2200" dirty="0"/>
              <a:t>. </a:t>
            </a:r>
          </a:p>
          <a:p>
            <a:r>
              <a:rPr lang="en-US" sz="2200" dirty="0"/>
              <a:t>A </a:t>
            </a:r>
            <a:r>
              <a:rPr lang="en-US" sz="2200" dirty="0" err="1"/>
              <a:t>avaliação</a:t>
            </a:r>
            <a:r>
              <a:rPr lang="en-US" sz="2200" dirty="0"/>
              <a:t> </a:t>
            </a:r>
            <a:r>
              <a:rPr lang="en-US" sz="2200" dirty="0" err="1"/>
              <a:t>proporciona</a:t>
            </a:r>
            <a:r>
              <a:rPr lang="en-US" sz="2200" dirty="0"/>
              <a:t> </a:t>
            </a:r>
            <a:r>
              <a:rPr lang="en-US" sz="2200" dirty="0" err="1"/>
              <a:t>uma</a:t>
            </a:r>
            <a:r>
              <a:rPr lang="en-US" sz="2200" dirty="0"/>
              <a:t> </a:t>
            </a:r>
            <a:r>
              <a:rPr lang="en-US" sz="2200" dirty="0" err="1"/>
              <a:t>oportunidade</a:t>
            </a:r>
            <a:r>
              <a:rPr lang="en-US" sz="2200" dirty="0"/>
              <a:t> de </a:t>
            </a:r>
            <a:r>
              <a:rPr lang="en-US" sz="2200" dirty="0" err="1"/>
              <a:t>verificar</a:t>
            </a:r>
            <a:r>
              <a:rPr lang="en-US" sz="2200" dirty="0"/>
              <a:t> se, </a:t>
            </a:r>
            <a:r>
              <a:rPr lang="en-US" sz="2200" dirty="0" err="1"/>
              <a:t>como</a:t>
            </a:r>
            <a:r>
              <a:rPr lang="en-US" sz="2200" dirty="0"/>
              <a:t> e </a:t>
            </a:r>
            <a:r>
              <a:rPr lang="en-US" sz="2200" dirty="0" err="1"/>
              <a:t>porquê</a:t>
            </a:r>
            <a:r>
              <a:rPr lang="en-US" sz="2200" dirty="0"/>
              <a:t> </a:t>
            </a:r>
            <a:r>
              <a:rPr lang="en-US" sz="2200" dirty="0" err="1"/>
              <a:t>os</a:t>
            </a:r>
            <a:r>
              <a:rPr lang="en-US" sz="2200" dirty="0"/>
              <a:t> </a:t>
            </a:r>
            <a:r>
              <a:rPr lang="en-US" sz="2200" dirty="0" err="1"/>
              <a:t>projetos</a:t>
            </a:r>
            <a:r>
              <a:rPr lang="en-US" sz="2200" dirty="0"/>
              <a:t> </a:t>
            </a:r>
            <a:r>
              <a:rPr lang="en-US" sz="2200" dirty="0" err="1"/>
              <a:t>atingem</a:t>
            </a:r>
            <a:r>
              <a:rPr lang="en-US" sz="2200" dirty="0"/>
              <a:t> </a:t>
            </a:r>
            <a:r>
              <a:rPr lang="en-US" sz="2200" dirty="0" err="1"/>
              <a:t>os</a:t>
            </a:r>
            <a:r>
              <a:rPr lang="en-US" sz="2200" dirty="0"/>
              <a:t>  </a:t>
            </a:r>
            <a:r>
              <a:rPr lang="en-US" sz="2200" dirty="0" err="1"/>
              <a:t>objetivos</a:t>
            </a:r>
            <a:r>
              <a:rPr lang="en-US" sz="2200" dirty="0"/>
              <a:t>. A </a:t>
            </a:r>
            <a:r>
              <a:rPr lang="en-US" sz="2200" dirty="0" err="1"/>
              <a:t>avaliação</a:t>
            </a:r>
            <a:r>
              <a:rPr lang="en-US" sz="2200" dirty="0"/>
              <a:t> </a:t>
            </a:r>
            <a:r>
              <a:rPr lang="en-US" sz="2200" dirty="0" err="1"/>
              <a:t>é</a:t>
            </a:r>
            <a:r>
              <a:rPr lang="en-US" sz="2200" dirty="0"/>
              <a:t> </a:t>
            </a:r>
            <a:r>
              <a:rPr lang="en-US" sz="2200" dirty="0" err="1"/>
              <a:t>igualmente</a:t>
            </a:r>
            <a:r>
              <a:rPr lang="en-US" sz="2200" dirty="0"/>
              <a:t> </a:t>
            </a:r>
            <a:r>
              <a:rPr lang="en-US" sz="2200" dirty="0" err="1"/>
              <a:t>essencial</a:t>
            </a:r>
            <a:r>
              <a:rPr lang="en-US" sz="2200" dirty="0"/>
              <a:t> para </a:t>
            </a:r>
            <a:r>
              <a:rPr lang="en-US" sz="2200" dirty="0" err="1"/>
              <a:t>assegurar</a:t>
            </a:r>
            <a:r>
              <a:rPr lang="en-US" sz="2200" dirty="0"/>
              <a:t> que </a:t>
            </a:r>
            <a:r>
              <a:rPr lang="en-US" sz="2200" dirty="0" err="1"/>
              <a:t>os</a:t>
            </a:r>
            <a:r>
              <a:rPr lang="en-US" sz="2200" dirty="0"/>
              <a:t> </a:t>
            </a:r>
            <a:r>
              <a:rPr lang="en-US" sz="2200" dirty="0" err="1"/>
              <a:t>recursos</a:t>
            </a:r>
            <a:r>
              <a:rPr lang="en-US" sz="2200" dirty="0"/>
              <a:t> e </a:t>
            </a:r>
            <a:r>
              <a:rPr lang="en-US" sz="2200" dirty="0" err="1"/>
              <a:t>fundos</a:t>
            </a:r>
            <a:r>
              <a:rPr lang="en-US" sz="2200" dirty="0"/>
              <a:t> </a:t>
            </a:r>
            <a:r>
              <a:rPr lang="en-US" sz="2200" dirty="0" err="1"/>
              <a:t>comunitários</a:t>
            </a:r>
            <a:r>
              <a:rPr lang="en-US" sz="2200" dirty="0"/>
              <a:t> </a:t>
            </a:r>
            <a:r>
              <a:rPr lang="en-US" sz="2200" dirty="0" err="1"/>
              <a:t>sejam</a:t>
            </a:r>
            <a:r>
              <a:rPr lang="en-US" sz="2200" dirty="0"/>
              <a:t> </a:t>
            </a:r>
            <a:r>
              <a:rPr lang="en-US" sz="2200" dirty="0" err="1"/>
              <a:t>utilizados</a:t>
            </a:r>
            <a:r>
              <a:rPr lang="en-US" sz="2200" dirty="0"/>
              <a:t> de forma </a:t>
            </a:r>
            <a:r>
              <a:rPr lang="en-US" sz="2200" dirty="0" err="1"/>
              <a:t>eficiente</a:t>
            </a:r>
            <a:r>
              <a:rPr lang="en-US" sz="2200" dirty="0"/>
              <a:t> e </a:t>
            </a:r>
            <a:r>
              <a:rPr lang="en-US" sz="2200" dirty="0" err="1"/>
              <a:t>alcançar</a:t>
            </a:r>
            <a:r>
              <a:rPr lang="en-US" sz="2200" dirty="0"/>
              <a:t> o </a:t>
            </a:r>
            <a:r>
              <a:rPr lang="en-US" sz="2200" dirty="0" err="1"/>
              <a:t>maior</a:t>
            </a:r>
            <a:r>
              <a:rPr lang="en-US" sz="2200" dirty="0"/>
              <a:t> </a:t>
            </a:r>
            <a:r>
              <a:rPr lang="en-US" sz="2200" dirty="0" err="1"/>
              <a:t>impacto</a:t>
            </a:r>
            <a:r>
              <a:rPr lang="en-US" sz="2200" dirty="0"/>
              <a:t> </a:t>
            </a:r>
            <a:r>
              <a:rPr lang="en-US" sz="2200" dirty="0" err="1"/>
              <a:t>possível</a:t>
            </a:r>
            <a:r>
              <a:rPr lang="en-US" sz="2200" dirty="0"/>
              <a:t>.</a:t>
            </a:r>
          </a:p>
          <a:p>
            <a:r>
              <a:rPr lang="en-US" sz="2200" dirty="0"/>
              <a:t>A </a:t>
            </a:r>
            <a:r>
              <a:rPr lang="en-US" sz="2200" dirty="0" err="1"/>
              <a:t>avaliação</a:t>
            </a:r>
            <a:r>
              <a:rPr lang="en-US" sz="2200" dirty="0"/>
              <a:t> dos </a:t>
            </a:r>
            <a:r>
              <a:rPr lang="en-US" sz="2200" dirty="0" err="1"/>
              <a:t>projetos</a:t>
            </a:r>
            <a:r>
              <a:rPr lang="en-US" sz="2200" dirty="0"/>
              <a:t> </a:t>
            </a:r>
            <a:r>
              <a:rPr lang="en-US" sz="2200" dirty="0" err="1"/>
              <a:t>é</a:t>
            </a:r>
            <a:r>
              <a:rPr lang="en-US" sz="2200" dirty="0"/>
              <a:t> </a:t>
            </a:r>
            <a:r>
              <a:rPr lang="en-US" sz="2200" dirty="0" err="1"/>
              <a:t>frequentemente</a:t>
            </a:r>
            <a:r>
              <a:rPr lang="en-US" sz="2200" dirty="0"/>
              <a:t> um </a:t>
            </a:r>
            <a:r>
              <a:rPr lang="en-US" sz="2200" dirty="0" err="1"/>
              <a:t>requisito</a:t>
            </a:r>
            <a:r>
              <a:rPr lang="en-US" sz="2200" dirty="0"/>
              <a:t> de </a:t>
            </a:r>
            <a:r>
              <a:rPr lang="en-US" sz="2200" dirty="0" err="1"/>
              <a:t>financiamento</a:t>
            </a:r>
            <a:r>
              <a:rPr lang="en-US" sz="2200" dirty="0"/>
              <a:t>. </a:t>
            </a:r>
            <a:r>
              <a:rPr lang="en-US" sz="2200" dirty="0" err="1"/>
              <a:t>É</a:t>
            </a:r>
            <a:r>
              <a:rPr lang="en-US" sz="2200" dirty="0"/>
              <a:t> </a:t>
            </a:r>
            <a:r>
              <a:rPr lang="en-US" sz="2200" dirty="0" err="1"/>
              <a:t>também</a:t>
            </a:r>
            <a:r>
              <a:rPr lang="en-US" sz="2200" dirty="0"/>
              <a:t> </a:t>
            </a:r>
            <a:r>
              <a:rPr lang="en-US" sz="2200" dirty="0" err="1"/>
              <a:t>uma</a:t>
            </a:r>
            <a:r>
              <a:rPr lang="en-US" sz="2200" dirty="0"/>
              <a:t> boa </a:t>
            </a:r>
            <a:r>
              <a:rPr lang="en-US" sz="2200" dirty="0" err="1"/>
              <a:t>prática</a:t>
            </a:r>
            <a:r>
              <a:rPr lang="en-US" sz="2200" dirty="0"/>
              <a:t> para </a:t>
            </a:r>
            <a:r>
              <a:rPr lang="en-US" sz="2200" dirty="0" err="1"/>
              <a:t>descobrir</a:t>
            </a:r>
            <a:r>
              <a:rPr lang="en-US" sz="2200" dirty="0"/>
              <a:t> </a:t>
            </a:r>
            <a:r>
              <a:rPr lang="en-US" sz="2200" dirty="0" err="1"/>
              <a:t>eventuais</a:t>
            </a:r>
            <a:r>
              <a:rPr lang="en-US" sz="2200" dirty="0"/>
              <a:t> </a:t>
            </a:r>
            <a:r>
              <a:rPr lang="en-US" sz="2200" dirty="0" err="1"/>
              <a:t>propostas</a:t>
            </a:r>
            <a:r>
              <a:rPr lang="en-US" sz="2200" dirty="0"/>
              <a:t> de </a:t>
            </a:r>
            <a:r>
              <a:rPr lang="en-US" sz="2200" dirty="0" err="1"/>
              <a:t>melhoria</a:t>
            </a:r>
            <a:r>
              <a:rPr lang="en-US" sz="2200" dirty="0"/>
              <a:t>.</a:t>
            </a:r>
            <a:endParaRPr lang="en-IE" sz="2200"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a:bodyPr>
          <a:lstStyle/>
          <a:p>
            <a:r>
              <a:rPr lang="en-IE" dirty="0"/>
              <a:t>7º </a:t>
            </a:r>
            <a:r>
              <a:rPr lang="en-IE" dirty="0" err="1"/>
              <a:t>Passo</a:t>
            </a:r>
            <a:r>
              <a:rPr lang="en-IE" dirty="0"/>
              <a:t>: </a:t>
            </a:r>
            <a:r>
              <a:rPr lang="en-IE" dirty="0" err="1"/>
              <a:t>Avaliação</a:t>
            </a:r>
            <a:r>
              <a:rPr lang="en-IE" dirty="0"/>
              <a:t> do </a:t>
            </a:r>
            <a:r>
              <a:rPr lang="en-IE" dirty="0" err="1"/>
              <a:t>Projeto</a:t>
            </a:r>
            <a:endParaRPr lang="en-IE" dirty="0"/>
          </a:p>
        </p:txBody>
      </p:sp>
      <p:sp>
        <p:nvSpPr>
          <p:cNvPr id="10" name="TextBox 9">
            <a:extLst>
              <a:ext uri="{FF2B5EF4-FFF2-40B4-BE49-F238E27FC236}">
                <a16:creationId xmlns:a16="http://schemas.microsoft.com/office/drawing/2014/main" id="{6FE710C2-778B-40C8-AC46-3B91DE301775}"/>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pic>
        <p:nvPicPr>
          <p:cNvPr id="11" name="Picture Placeholder 10" descr="Shape, arrow&#10;&#10;Description automatically generated">
            <a:extLst>
              <a:ext uri="{FF2B5EF4-FFF2-40B4-BE49-F238E27FC236}">
                <a16:creationId xmlns:a16="http://schemas.microsoft.com/office/drawing/2014/main" id="{E228CE0C-143C-4791-ACCA-C06408CF834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Box 2">
            <a:extLst>
              <a:ext uri="{FF2B5EF4-FFF2-40B4-BE49-F238E27FC236}">
                <a16:creationId xmlns:a16="http://schemas.microsoft.com/office/drawing/2014/main" id="{B9C06B9C-BC95-4315-9FEF-FAC054E73BED}"/>
              </a:ext>
            </a:extLst>
          </p:cNvPr>
          <p:cNvSpPr txBox="1"/>
          <p:nvPr/>
        </p:nvSpPr>
        <p:spPr>
          <a:xfrm flipH="1">
            <a:off x="-1" y="6018028"/>
            <a:ext cx="5348177" cy="584775"/>
          </a:xfrm>
          <a:prstGeom prst="rect">
            <a:avLst/>
          </a:prstGeom>
          <a:solidFill>
            <a:srgbClr val="7F4182"/>
          </a:solidFill>
        </p:spPr>
        <p:txBody>
          <a:bodyPr wrap="square" rtlCol="0">
            <a:spAutoFit/>
          </a:bodyPr>
          <a:lstStyle/>
          <a:p>
            <a:r>
              <a:rPr lang="en-IE" sz="1600" dirty="0" err="1">
                <a:solidFill>
                  <a:schemeClr val="bg1"/>
                </a:solidFill>
              </a:rPr>
              <a:t>Analisaremos</a:t>
            </a:r>
            <a:r>
              <a:rPr lang="en-IE" sz="1600" dirty="0">
                <a:solidFill>
                  <a:schemeClr val="bg1"/>
                </a:solidFill>
              </a:rPr>
              <a:t> </a:t>
            </a:r>
            <a:r>
              <a:rPr lang="en-IE" sz="1600" dirty="0" err="1">
                <a:solidFill>
                  <a:schemeClr val="bg1"/>
                </a:solidFill>
              </a:rPr>
              <a:t>os</a:t>
            </a:r>
            <a:r>
              <a:rPr lang="en-IE" sz="1600" dirty="0">
                <a:solidFill>
                  <a:schemeClr val="bg1"/>
                </a:solidFill>
              </a:rPr>
              <a:t> </a:t>
            </a:r>
            <a:r>
              <a:rPr lang="en-IE" sz="1600" dirty="0" err="1">
                <a:solidFill>
                  <a:schemeClr val="bg1"/>
                </a:solidFill>
              </a:rPr>
              <a:t>factores-chave</a:t>
            </a:r>
            <a:r>
              <a:rPr lang="en-IE" sz="1600" dirty="0">
                <a:solidFill>
                  <a:schemeClr val="bg1"/>
                </a:solidFill>
              </a:rPr>
              <a:t> de </a:t>
            </a:r>
            <a:r>
              <a:rPr lang="en-IE" sz="1600" dirty="0" err="1">
                <a:solidFill>
                  <a:schemeClr val="bg1"/>
                </a:solidFill>
              </a:rPr>
              <a:t>sucesso</a:t>
            </a:r>
            <a:r>
              <a:rPr lang="en-IE" sz="1600" dirty="0">
                <a:solidFill>
                  <a:schemeClr val="bg1"/>
                </a:solidFill>
              </a:rPr>
              <a:t> e </a:t>
            </a:r>
            <a:r>
              <a:rPr lang="en-IE" sz="1600" dirty="0" err="1">
                <a:solidFill>
                  <a:schemeClr val="bg1"/>
                </a:solidFill>
              </a:rPr>
              <a:t>avaliaremos</a:t>
            </a:r>
            <a:r>
              <a:rPr lang="en-IE" sz="1600" dirty="0">
                <a:solidFill>
                  <a:schemeClr val="bg1"/>
                </a:solidFill>
              </a:rPr>
              <a:t> </a:t>
            </a:r>
            <a:r>
              <a:rPr lang="en-IE" sz="1600" dirty="0" err="1">
                <a:solidFill>
                  <a:schemeClr val="bg1"/>
                </a:solidFill>
              </a:rPr>
              <a:t>os</a:t>
            </a:r>
            <a:r>
              <a:rPr lang="en-IE" sz="1600" dirty="0">
                <a:solidFill>
                  <a:schemeClr val="bg1"/>
                </a:solidFill>
              </a:rPr>
              <a:t> </a:t>
            </a:r>
            <a:r>
              <a:rPr lang="en-IE" sz="1600" dirty="0" err="1">
                <a:solidFill>
                  <a:schemeClr val="bg1"/>
                </a:solidFill>
              </a:rPr>
              <a:t>seus</a:t>
            </a:r>
            <a:r>
              <a:rPr lang="en-IE" sz="1600" dirty="0">
                <a:solidFill>
                  <a:schemeClr val="bg1"/>
                </a:solidFill>
              </a:rPr>
              <a:t> </a:t>
            </a:r>
            <a:r>
              <a:rPr lang="en-IE" sz="1600" dirty="0" err="1">
                <a:solidFill>
                  <a:schemeClr val="bg1"/>
                </a:solidFill>
              </a:rPr>
              <a:t>projetos</a:t>
            </a:r>
            <a:r>
              <a:rPr lang="en-IE" sz="1600" dirty="0">
                <a:solidFill>
                  <a:schemeClr val="bg1"/>
                </a:solidFill>
              </a:rPr>
              <a:t> com </a:t>
            </a:r>
            <a:r>
              <a:rPr lang="en-IE" sz="1600" dirty="0" err="1">
                <a:solidFill>
                  <a:schemeClr val="bg1"/>
                </a:solidFill>
              </a:rPr>
              <a:t>mais</a:t>
            </a:r>
            <a:r>
              <a:rPr lang="en-IE" sz="1600" dirty="0">
                <a:solidFill>
                  <a:schemeClr val="bg1"/>
                </a:solidFill>
              </a:rPr>
              <a:t> </a:t>
            </a:r>
            <a:r>
              <a:rPr lang="en-IE" sz="1600" dirty="0" err="1">
                <a:solidFill>
                  <a:schemeClr val="bg1"/>
                </a:solidFill>
              </a:rPr>
              <a:t>detalhe</a:t>
            </a:r>
            <a:r>
              <a:rPr lang="en-IE" sz="1600" dirty="0">
                <a:solidFill>
                  <a:schemeClr val="bg1"/>
                </a:solidFill>
              </a:rPr>
              <a:t> no </a:t>
            </a:r>
            <a:r>
              <a:rPr lang="en-IE" sz="1600" dirty="0" err="1">
                <a:solidFill>
                  <a:schemeClr val="bg1"/>
                </a:solidFill>
              </a:rPr>
              <a:t>Módulo</a:t>
            </a:r>
            <a:r>
              <a:rPr lang="en-IE" sz="1600" dirty="0">
                <a:solidFill>
                  <a:schemeClr val="bg1"/>
                </a:solidFill>
              </a:rPr>
              <a:t> 6.</a:t>
            </a:r>
          </a:p>
        </p:txBody>
      </p:sp>
    </p:spTree>
    <p:extLst>
      <p:ext uri="{BB962C8B-B14F-4D97-AF65-F5344CB8AC3E}">
        <p14:creationId xmlns:p14="http://schemas.microsoft.com/office/powerpoint/2010/main" val="62836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59748-13D7-46F9-A08B-3C94975CA9A9}"/>
              </a:ext>
            </a:extLst>
          </p:cNvPr>
          <p:cNvSpPr>
            <a:spLocks noGrp="1"/>
          </p:cNvSpPr>
          <p:nvPr>
            <p:ph type="body" sz="quarter" idx="25"/>
          </p:nvPr>
        </p:nvSpPr>
        <p:spPr>
          <a:xfrm>
            <a:off x="332508" y="4612984"/>
            <a:ext cx="11545518" cy="1467776"/>
          </a:xfrm>
        </p:spPr>
        <p:txBody>
          <a:bodyPr>
            <a:normAutofit/>
          </a:bodyPr>
          <a:lstStyle/>
          <a:p>
            <a:r>
              <a:rPr lang="en-IE" dirty="0" err="1"/>
              <a:t>Aproveitar</a:t>
            </a:r>
            <a:r>
              <a:rPr lang="en-IE" dirty="0"/>
              <a:t> as </a:t>
            </a:r>
            <a:r>
              <a:rPr lang="en-IE" dirty="0" err="1"/>
              <a:t>especificidades</a:t>
            </a:r>
            <a:r>
              <a:rPr lang="en-IE" dirty="0"/>
              <a:t>, </a:t>
            </a:r>
            <a:r>
              <a:rPr lang="en-IE" dirty="0" err="1"/>
              <a:t>recursos</a:t>
            </a:r>
            <a:r>
              <a:rPr lang="en-IE" dirty="0"/>
              <a:t> e </a:t>
            </a:r>
            <a:r>
              <a:rPr lang="en-IE" dirty="0" err="1"/>
              <a:t>possibilidades</a:t>
            </a:r>
            <a:endParaRPr lang="en-IE" dirty="0"/>
          </a:p>
        </p:txBody>
      </p:sp>
      <p:sp>
        <p:nvSpPr>
          <p:cNvPr id="3" name="Text Placeholder 2">
            <a:extLst>
              <a:ext uri="{FF2B5EF4-FFF2-40B4-BE49-F238E27FC236}">
                <a16:creationId xmlns:a16="http://schemas.microsoft.com/office/drawing/2014/main" id="{DE8A2CD7-ACA3-42D1-B1A4-153C2536E284}"/>
              </a:ext>
            </a:extLst>
          </p:cNvPr>
          <p:cNvSpPr>
            <a:spLocks noGrp="1"/>
          </p:cNvSpPr>
          <p:nvPr>
            <p:ph type="body" sz="quarter" idx="20"/>
          </p:nvPr>
        </p:nvSpPr>
        <p:spPr>
          <a:xfrm>
            <a:off x="332508" y="3244834"/>
            <a:ext cx="11545518" cy="933453"/>
          </a:xfrm>
        </p:spPr>
        <p:txBody>
          <a:bodyPr/>
          <a:lstStyle/>
          <a:p>
            <a:r>
              <a:rPr lang="en-IE" sz="4400" dirty="0"/>
              <a:t>SEÇÃO UM: ATIVAR O ADN COMUNITÁRIO</a:t>
            </a:r>
          </a:p>
        </p:txBody>
      </p:sp>
      <p:pic>
        <p:nvPicPr>
          <p:cNvPr id="10" name="Picture Placeholder 9" descr="A large brick building with green grass in front of a house&#10;&#10;Description automatically generated">
            <a:extLst>
              <a:ext uri="{FF2B5EF4-FFF2-40B4-BE49-F238E27FC236}">
                <a16:creationId xmlns:a16="http://schemas.microsoft.com/office/drawing/2014/main" id="{E802392F-324E-4794-BAE5-0BDA31B2FDED}"/>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7628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762846" y="1919288"/>
            <a:ext cx="6209413" cy="3631644"/>
          </a:xfrm>
        </p:spPr>
        <p:txBody>
          <a:bodyPr/>
          <a:lstStyle/>
          <a:p>
            <a:r>
              <a:rPr lang="en-IE" sz="2300" dirty="0"/>
              <a:t>No </a:t>
            </a:r>
            <a:r>
              <a:rPr lang="en-IE" sz="2300" dirty="0" err="1"/>
              <a:t>módulo</a:t>
            </a:r>
            <a:r>
              <a:rPr lang="en-IE" sz="2300" dirty="0"/>
              <a:t> 1, </a:t>
            </a:r>
            <a:r>
              <a:rPr lang="en-IE" sz="2300" dirty="0" err="1"/>
              <a:t>analisámos</a:t>
            </a:r>
            <a:r>
              <a:rPr lang="en-IE" sz="2300" dirty="0"/>
              <a:t> as </a:t>
            </a:r>
            <a:r>
              <a:rPr lang="en-IE" sz="2300" dirty="0" err="1"/>
              <a:t>características</a:t>
            </a:r>
            <a:r>
              <a:rPr lang="en-IE" sz="2300" dirty="0"/>
              <a:t> das </a:t>
            </a:r>
            <a:r>
              <a:rPr lang="en-IE" sz="2300" dirty="0" err="1"/>
              <a:t>comunidades</a:t>
            </a:r>
            <a:r>
              <a:rPr lang="en-IE" sz="2300" dirty="0"/>
              <a:t> de </a:t>
            </a:r>
            <a:r>
              <a:rPr lang="en-IE" sz="2300" dirty="0" err="1"/>
              <a:t>excelência</a:t>
            </a:r>
            <a:r>
              <a:rPr lang="en-IE" sz="2300" dirty="0"/>
              <a:t> e </a:t>
            </a:r>
            <a:r>
              <a:rPr lang="en-IE" sz="2300" dirty="0" err="1"/>
              <a:t>como</a:t>
            </a:r>
            <a:r>
              <a:rPr lang="en-IE" sz="2300" dirty="0"/>
              <a:t> </a:t>
            </a:r>
            <a:r>
              <a:rPr lang="en-IE" sz="2300" dirty="0" err="1"/>
              <a:t>estas</a:t>
            </a:r>
            <a:r>
              <a:rPr lang="en-IE" sz="2300" dirty="0"/>
              <a:t> </a:t>
            </a:r>
            <a:r>
              <a:rPr lang="en-IE" sz="2300" dirty="0" err="1"/>
              <a:t>conhecem</a:t>
            </a:r>
            <a:r>
              <a:rPr lang="en-IE" sz="2300" dirty="0"/>
              <a:t> </a:t>
            </a:r>
            <a:r>
              <a:rPr lang="en-IE" sz="2300" dirty="0" err="1"/>
              <a:t>os</a:t>
            </a:r>
            <a:r>
              <a:rPr lang="en-IE" sz="2300" dirty="0"/>
              <a:t> </a:t>
            </a:r>
            <a:r>
              <a:rPr lang="en-IE" sz="2300" dirty="0" err="1"/>
              <a:t>seus</a:t>
            </a:r>
            <a:r>
              <a:rPr lang="en-IE" sz="2300" dirty="0"/>
              <a:t> </a:t>
            </a:r>
            <a:r>
              <a:rPr lang="en-IE" sz="2300" dirty="0" err="1"/>
              <a:t>pontos</a:t>
            </a:r>
            <a:r>
              <a:rPr lang="en-IE" sz="2300" dirty="0"/>
              <a:t> fortes e </a:t>
            </a:r>
            <a:r>
              <a:rPr lang="en-IE" sz="2300" dirty="0" err="1"/>
              <a:t>oportunidades</a:t>
            </a:r>
            <a:r>
              <a:rPr lang="en-IE" sz="2300" dirty="0"/>
              <a:t> e as </a:t>
            </a:r>
            <a:r>
              <a:rPr lang="en-IE" sz="2300" dirty="0" err="1"/>
              <a:t>combinam</a:t>
            </a:r>
            <a:r>
              <a:rPr lang="en-IE" sz="2300" dirty="0"/>
              <a:t> para </a:t>
            </a:r>
            <a:r>
              <a:rPr lang="en-IE" sz="2300" dirty="0" err="1"/>
              <a:t>criar</a:t>
            </a:r>
            <a:r>
              <a:rPr lang="en-IE" sz="2300" dirty="0"/>
              <a:t> um </a:t>
            </a:r>
            <a:r>
              <a:rPr lang="en-IE" sz="2300" dirty="0" err="1"/>
              <a:t>futuro</a:t>
            </a:r>
            <a:r>
              <a:rPr lang="en-IE" sz="2300" dirty="0"/>
              <a:t> </a:t>
            </a:r>
            <a:r>
              <a:rPr lang="en-IE" sz="2300" dirty="0" err="1"/>
              <a:t>sustentável</a:t>
            </a:r>
            <a:r>
              <a:rPr lang="en-IE" sz="2300" dirty="0"/>
              <a:t>.</a:t>
            </a:r>
          </a:p>
          <a:p>
            <a:r>
              <a:rPr lang="en-IE" sz="2300" dirty="0" err="1"/>
              <a:t>Descobrimos</a:t>
            </a:r>
            <a:r>
              <a:rPr lang="en-IE" sz="2300" dirty="0"/>
              <a:t> </a:t>
            </a:r>
            <a:r>
              <a:rPr lang="en-IE" sz="2300" dirty="0" err="1"/>
              <a:t>como</a:t>
            </a:r>
            <a:r>
              <a:rPr lang="en-IE" sz="2300" dirty="0"/>
              <a:t> a </a:t>
            </a:r>
            <a:r>
              <a:rPr lang="en-IE" sz="2300" dirty="0" err="1"/>
              <a:t>combinação</a:t>
            </a:r>
            <a:r>
              <a:rPr lang="en-IE" sz="2300" dirty="0"/>
              <a:t> </a:t>
            </a:r>
            <a:r>
              <a:rPr lang="en-IE" sz="2300" dirty="0" err="1"/>
              <a:t>única</a:t>
            </a:r>
            <a:r>
              <a:rPr lang="en-IE" sz="2300" dirty="0"/>
              <a:t> de </a:t>
            </a:r>
            <a:r>
              <a:rPr lang="en-IE" sz="2300" dirty="0" err="1"/>
              <a:t>recursos</a:t>
            </a:r>
            <a:r>
              <a:rPr lang="en-IE" sz="2300" dirty="0"/>
              <a:t> de </a:t>
            </a:r>
            <a:r>
              <a:rPr lang="en-IE" sz="2300" dirty="0" err="1"/>
              <a:t>cada</a:t>
            </a:r>
            <a:r>
              <a:rPr lang="en-IE" sz="2300" dirty="0"/>
              <a:t> </a:t>
            </a:r>
            <a:r>
              <a:rPr lang="en-IE" sz="2300" dirty="0" err="1"/>
              <a:t>comunidade</a:t>
            </a:r>
            <a:r>
              <a:rPr lang="en-IE" sz="2300" dirty="0"/>
              <a:t> </a:t>
            </a:r>
            <a:r>
              <a:rPr lang="en-IE" sz="2300" dirty="0" err="1"/>
              <a:t>constitui</a:t>
            </a:r>
            <a:r>
              <a:rPr lang="en-IE" sz="2300" dirty="0"/>
              <a:t> o </a:t>
            </a:r>
            <a:r>
              <a:rPr lang="en-IE" sz="2300" dirty="0" err="1"/>
              <a:t>seu</a:t>
            </a:r>
            <a:r>
              <a:rPr lang="en-IE" sz="2300" dirty="0"/>
              <a:t> ADN e </a:t>
            </a:r>
            <a:r>
              <a:rPr lang="en-IE" sz="2300" dirty="0" err="1"/>
              <a:t>uma</a:t>
            </a:r>
            <a:r>
              <a:rPr lang="en-IE" sz="2300" dirty="0"/>
              <a:t> base </a:t>
            </a:r>
            <a:r>
              <a:rPr lang="en-IE" sz="2300" dirty="0" err="1"/>
              <a:t>sobre</a:t>
            </a:r>
            <a:r>
              <a:rPr lang="en-IE" sz="2300" dirty="0"/>
              <a:t> a qual </a:t>
            </a:r>
            <a:r>
              <a:rPr lang="en-IE" sz="2300" dirty="0" err="1"/>
              <a:t>será</a:t>
            </a:r>
            <a:r>
              <a:rPr lang="en-IE" sz="2300" dirty="0"/>
              <a:t> </a:t>
            </a:r>
            <a:r>
              <a:rPr lang="en-IE" sz="2300" dirty="0" err="1"/>
              <a:t>possível</a:t>
            </a:r>
            <a:r>
              <a:rPr lang="en-IE" sz="2300" dirty="0"/>
              <a:t> </a:t>
            </a:r>
            <a:r>
              <a:rPr lang="en-IE" sz="2300" dirty="0" err="1"/>
              <a:t>construir</a:t>
            </a:r>
            <a:r>
              <a:rPr lang="en-IE" sz="2300" dirty="0"/>
              <a:t> um </a:t>
            </a:r>
            <a:r>
              <a:rPr lang="en-IE" sz="2300" dirty="0" err="1"/>
              <a:t>futuro</a:t>
            </a:r>
            <a:r>
              <a:rPr lang="en-IE" sz="2300" dirty="0"/>
              <a:t> </a:t>
            </a:r>
            <a:r>
              <a:rPr lang="en-IE" sz="2300" dirty="0" err="1"/>
              <a:t>sustentável</a:t>
            </a:r>
            <a:r>
              <a:rPr lang="en-IE" sz="2300" dirty="0"/>
              <a:t>. </a:t>
            </a:r>
          </a:p>
          <a:p>
            <a:r>
              <a:rPr lang="en-IE" sz="2300" dirty="0" err="1"/>
              <a:t>Seguidamente</a:t>
            </a:r>
            <a:r>
              <a:rPr lang="en-IE" sz="2300" dirty="0"/>
              <a:t>, </a:t>
            </a:r>
            <a:r>
              <a:rPr lang="en-IE" sz="2300" dirty="0" err="1"/>
              <a:t>iremos</a:t>
            </a:r>
            <a:r>
              <a:rPr lang="en-IE" sz="2300" dirty="0"/>
              <a:t> </a:t>
            </a:r>
            <a:r>
              <a:rPr lang="en-IE" sz="2300" dirty="0" err="1"/>
              <a:t>explorar</a:t>
            </a:r>
            <a:r>
              <a:rPr lang="en-IE" sz="2300" dirty="0"/>
              <a:t> o ADN de </a:t>
            </a:r>
            <a:r>
              <a:rPr lang="en-IE" sz="2300" dirty="0" err="1"/>
              <a:t>determinadas</a:t>
            </a:r>
            <a:r>
              <a:rPr lang="en-IE" sz="2300" dirty="0"/>
              <a:t> </a:t>
            </a:r>
            <a:r>
              <a:rPr lang="en-IE" sz="2300" dirty="0" err="1"/>
              <a:t>comunidades</a:t>
            </a:r>
            <a:r>
              <a:rPr lang="en-IE" sz="2300" dirty="0"/>
              <a:t> e o modo </a:t>
            </a:r>
            <a:r>
              <a:rPr lang="en-IE" sz="2300" dirty="0" err="1"/>
              <a:t>como</a:t>
            </a:r>
            <a:r>
              <a:rPr lang="en-IE" sz="2300" dirty="0"/>
              <a:t> o </a:t>
            </a:r>
            <a:r>
              <a:rPr lang="en-IE" sz="2300" dirty="0" err="1"/>
              <a:t>utilizaram</a:t>
            </a:r>
            <a:r>
              <a:rPr lang="en-IE" sz="2300" dirty="0"/>
              <a:t> para </a:t>
            </a:r>
            <a:r>
              <a:rPr lang="en-IE" sz="2300" dirty="0" err="1"/>
              <a:t>construir</a:t>
            </a:r>
            <a:r>
              <a:rPr lang="en-IE" sz="2300" dirty="0"/>
              <a:t> </a:t>
            </a:r>
            <a:r>
              <a:rPr lang="en-IE" sz="2300" dirty="0" err="1"/>
              <a:t>projetos</a:t>
            </a:r>
            <a:r>
              <a:rPr lang="en-IE" sz="2300" dirty="0"/>
              <a:t> de </a:t>
            </a:r>
            <a:r>
              <a:rPr lang="en-IE" sz="2300" dirty="0" err="1"/>
              <a:t>regeneração</a:t>
            </a:r>
            <a:r>
              <a:rPr lang="en-IE" sz="2300" dirty="0"/>
              <a:t> </a:t>
            </a:r>
            <a:r>
              <a:rPr lang="en-IE" sz="2300" dirty="0" err="1"/>
              <a:t>comunitária</a:t>
            </a:r>
            <a:r>
              <a:rPr lang="en-IE" sz="2300" dirty="0"/>
              <a:t>.</a:t>
            </a:r>
          </a:p>
        </p:txBody>
      </p:sp>
      <p:pic>
        <p:nvPicPr>
          <p:cNvPr id="4" name="Picture Placeholder 3" descr="Render of clear molecular structure">
            <a:extLst>
              <a:ext uri="{FF2B5EF4-FFF2-40B4-BE49-F238E27FC236}">
                <a16:creationId xmlns:a16="http://schemas.microsoft.com/office/drawing/2014/main" id="{21044FA7-C4A9-4746-9AFE-344A8A7F1554}"/>
              </a:ext>
            </a:extLst>
          </p:cNvPr>
          <p:cNvPicPr>
            <a:picLocks noGrp="1" noChangeAspect="1"/>
          </p:cNvPicPr>
          <p:nvPr>
            <p:ph type="pic" sz="quarter" idx="21"/>
          </p:nvPr>
        </p:nvPicPr>
        <p:blipFill>
          <a:blip r:embed="rId2"/>
          <a:srcRect l="22073" r="22073"/>
          <a:stretch>
            <a:fillRect/>
          </a:stretch>
        </p:blipFill>
        <p:spPr/>
      </p:pic>
      <p:sp>
        <p:nvSpPr>
          <p:cNvPr id="8" name="Text Placeholder 7">
            <a:extLst>
              <a:ext uri="{FF2B5EF4-FFF2-40B4-BE49-F238E27FC236}">
                <a16:creationId xmlns:a16="http://schemas.microsoft.com/office/drawing/2014/main" id="{5186FF1D-3797-4DFE-A5CD-31D38CE1EEDB}"/>
              </a:ext>
            </a:extLst>
          </p:cNvPr>
          <p:cNvSpPr>
            <a:spLocks noGrp="1"/>
          </p:cNvSpPr>
          <p:nvPr>
            <p:ph type="body" sz="quarter" idx="22"/>
          </p:nvPr>
        </p:nvSpPr>
        <p:spPr>
          <a:xfrm>
            <a:off x="5762846" y="285750"/>
            <a:ext cx="6324379" cy="1339291"/>
          </a:xfrm>
        </p:spPr>
        <p:txBody>
          <a:bodyPr>
            <a:normAutofit fontScale="92500" lnSpcReduction="10000"/>
          </a:bodyPr>
          <a:lstStyle/>
          <a:p>
            <a:r>
              <a:rPr lang="en-IE" dirty="0"/>
              <a:t>O ADN da </a:t>
            </a:r>
            <a:r>
              <a:rPr lang="en-IE" dirty="0" err="1"/>
              <a:t>sua</a:t>
            </a:r>
            <a:r>
              <a:rPr lang="en-IE" dirty="0"/>
              <a:t> </a:t>
            </a:r>
            <a:r>
              <a:rPr lang="en-IE" dirty="0" err="1"/>
              <a:t>comunidade</a:t>
            </a:r>
            <a:r>
              <a:rPr lang="en-IE" dirty="0"/>
              <a:t>- </a:t>
            </a:r>
            <a:r>
              <a:rPr lang="en-IE" dirty="0" err="1"/>
              <a:t>características</a:t>
            </a:r>
            <a:r>
              <a:rPr lang="en-IE" dirty="0"/>
              <a:t>, </a:t>
            </a:r>
            <a:r>
              <a:rPr lang="en-IE" dirty="0" err="1"/>
              <a:t>recursos</a:t>
            </a:r>
            <a:r>
              <a:rPr lang="en-IE" dirty="0"/>
              <a:t> e </a:t>
            </a:r>
            <a:r>
              <a:rPr lang="en-IE" dirty="0" err="1"/>
              <a:t>potencialidades</a:t>
            </a:r>
            <a:endParaRPr lang="en-IE" dirty="0"/>
          </a:p>
        </p:txBody>
      </p:sp>
    </p:spTree>
    <p:extLst>
      <p:ext uri="{BB962C8B-B14F-4D97-AF65-F5344CB8AC3E}">
        <p14:creationId xmlns:p14="http://schemas.microsoft.com/office/powerpoint/2010/main" val="54751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in a room&#10;&#10;Description automatically generated">
            <a:extLst>
              <a:ext uri="{FF2B5EF4-FFF2-40B4-BE49-F238E27FC236}">
                <a16:creationId xmlns:a16="http://schemas.microsoft.com/office/drawing/2014/main" id="{3F18D165-A30F-4F5D-8741-9A5DA8B25ECA}"/>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flipH="1">
            <a:off x="0" y="-139022"/>
            <a:ext cx="3279963" cy="6869430"/>
          </a:xfrm>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20844" y="154582"/>
            <a:ext cx="8614945" cy="1190295"/>
          </a:xfrm>
          <a:solidFill>
            <a:srgbClr val="68BBAF"/>
          </a:solidFill>
        </p:spPr>
        <p:txBody>
          <a:bodyPr>
            <a:normAutofit fontScale="92500" lnSpcReduction="20000"/>
          </a:bodyPr>
          <a:lstStyle/>
          <a:p>
            <a:r>
              <a:rPr lang="en-IE" dirty="0">
                <a:solidFill>
                  <a:schemeClr val="bg1"/>
                </a:solidFill>
              </a:rPr>
              <a:t>The Food Hub e Leitrim Food Enterprise Zone - </a:t>
            </a:r>
            <a:r>
              <a:rPr lang="en-IE" dirty="0" err="1">
                <a:solidFill>
                  <a:schemeClr val="bg1"/>
                </a:solidFill>
              </a:rPr>
              <a:t>elementos</a:t>
            </a:r>
            <a:r>
              <a:rPr lang="en-IE" dirty="0">
                <a:solidFill>
                  <a:schemeClr val="bg1"/>
                </a:solidFill>
              </a:rPr>
              <a:t> </a:t>
            </a:r>
            <a:r>
              <a:rPr lang="en-IE" dirty="0" err="1">
                <a:solidFill>
                  <a:schemeClr val="bg1"/>
                </a:solidFill>
              </a:rPr>
              <a:t>essenciais</a:t>
            </a:r>
            <a:r>
              <a:rPr lang="en-IE" dirty="0">
                <a:solidFill>
                  <a:schemeClr val="bg1"/>
                </a:solidFill>
              </a:rPr>
              <a:t> para um ADN no </a:t>
            </a:r>
            <a:r>
              <a:rPr lang="en-IE" dirty="0" err="1">
                <a:solidFill>
                  <a:schemeClr val="bg1"/>
                </a:solidFill>
              </a:rPr>
              <a:t>património</a:t>
            </a:r>
            <a:r>
              <a:rPr lang="en-IE" dirty="0">
                <a:solidFill>
                  <a:schemeClr val="bg1"/>
                </a:solidFill>
              </a:rPr>
              <a:t> </a:t>
            </a:r>
            <a:r>
              <a:rPr lang="en-IE" dirty="0" err="1">
                <a:solidFill>
                  <a:schemeClr val="bg1"/>
                </a:solidFill>
              </a:rPr>
              <a:t>alimentar</a:t>
            </a:r>
            <a:r>
              <a:rPr lang="en-IE" dirty="0">
                <a:solidFill>
                  <a:schemeClr val="bg1"/>
                </a:solidFill>
              </a:rPr>
              <a:t> da </a:t>
            </a:r>
            <a:r>
              <a:rPr lang="en-IE" dirty="0" err="1">
                <a:solidFill>
                  <a:schemeClr val="bg1"/>
                </a:solidFill>
              </a:rPr>
              <a:t>Irlanda</a:t>
            </a:r>
            <a:endParaRPr lang="en-IE" dirty="0">
              <a:solidFill>
                <a:schemeClr val="bg1"/>
              </a:solidFill>
            </a:endParaRP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20844" y="1441449"/>
            <a:ext cx="8614944" cy="5117847"/>
          </a:xfrm>
        </p:spPr>
        <p:txBody>
          <a:bodyPr/>
          <a:lstStyle/>
          <a:p>
            <a:r>
              <a:rPr lang="en-US" sz="2200" dirty="0">
                <a:solidFill>
                  <a:srgbClr val="666666"/>
                </a:solidFill>
              </a:rPr>
              <a:t>No </a:t>
            </a:r>
            <a:r>
              <a:rPr lang="en-US" sz="2200" dirty="0" err="1">
                <a:solidFill>
                  <a:srgbClr val="666666"/>
                </a:solidFill>
              </a:rPr>
              <a:t>Módulo</a:t>
            </a:r>
            <a:r>
              <a:rPr lang="en-US" sz="2200" dirty="0">
                <a:solidFill>
                  <a:srgbClr val="666666"/>
                </a:solidFill>
              </a:rPr>
              <a:t> 1, </a:t>
            </a:r>
            <a:r>
              <a:rPr lang="en-US" sz="2200" dirty="0" err="1">
                <a:solidFill>
                  <a:srgbClr val="666666"/>
                </a:solidFill>
              </a:rPr>
              <a:t>aprendeu</a:t>
            </a:r>
            <a:r>
              <a:rPr lang="en-US" sz="2200" dirty="0">
                <a:solidFill>
                  <a:srgbClr val="666666"/>
                </a:solidFill>
              </a:rPr>
              <a:t> </a:t>
            </a:r>
            <a:r>
              <a:rPr lang="en-US" sz="2200" dirty="0" err="1">
                <a:solidFill>
                  <a:srgbClr val="666666"/>
                </a:solidFill>
              </a:rPr>
              <a:t>sobre</a:t>
            </a:r>
            <a:r>
              <a:rPr lang="en-US" sz="2200" dirty="0">
                <a:solidFill>
                  <a:srgbClr val="666666"/>
                </a:solidFill>
              </a:rPr>
              <a:t> o Food Hub e </a:t>
            </a:r>
            <a:r>
              <a:rPr lang="en-US" sz="2200" dirty="0" err="1">
                <a:solidFill>
                  <a:srgbClr val="666666"/>
                </a:solidFill>
              </a:rPr>
              <a:t>como</a:t>
            </a:r>
            <a:r>
              <a:rPr lang="en-US" sz="2200" dirty="0">
                <a:solidFill>
                  <a:srgbClr val="666666"/>
                </a:solidFill>
              </a:rPr>
              <a:t> a </a:t>
            </a:r>
            <a:r>
              <a:rPr lang="en-US" sz="2200" dirty="0" err="1">
                <a:solidFill>
                  <a:srgbClr val="666666"/>
                </a:solidFill>
              </a:rPr>
              <a:t>fábrica</a:t>
            </a:r>
            <a:r>
              <a:rPr lang="en-US" sz="2200" dirty="0">
                <a:solidFill>
                  <a:srgbClr val="666666"/>
                </a:solidFill>
              </a:rPr>
              <a:t> de </a:t>
            </a:r>
            <a:r>
              <a:rPr lang="en-US" sz="2200" dirty="0" err="1">
                <a:solidFill>
                  <a:srgbClr val="666666"/>
                </a:solidFill>
              </a:rPr>
              <a:t>compota</a:t>
            </a:r>
            <a:r>
              <a:rPr lang="en-US" sz="2200" dirty="0">
                <a:solidFill>
                  <a:srgbClr val="666666"/>
                </a:solidFill>
              </a:rPr>
              <a:t> Lairds </a:t>
            </a:r>
            <a:r>
              <a:rPr lang="en-US" sz="2200" dirty="0" err="1">
                <a:solidFill>
                  <a:srgbClr val="666666"/>
                </a:solidFill>
              </a:rPr>
              <a:t>foi</a:t>
            </a:r>
            <a:r>
              <a:rPr lang="en-US" sz="2200" dirty="0">
                <a:solidFill>
                  <a:srgbClr val="666666"/>
                </a:solidFill>
              </a:rPr>
              <a:t> </a:t>
            </a:r>
            <a:r>
              <a:rPr lang="en-US" sz="2200" dirty="0" err="1">
                <a:solidFill>
                  <a:srgbClr val="666666"/>
                </a:solidFill>
              </a:rPr>
              <a:t>transformada</a:t>
            </a:r>
            <a:r>
              <a:rPr lang="en-US" sz="2200" dirty="0">
                <a:solidFill>
                  <a:srgbClr val="666666"/>
                </a:solidFill>
              </a:rPr>
              <a:t> </a:t>
            </a:r>
            <a:r>
              <a:rPr lang="en-US" sz="2200" dirty="0" err="1">
                <a:solidFill>
                  <a:srgbClr val="666666"/>
                </a:solidFill>
              </a:rPr>
              <a:t>em</a:t>
            </a:r>
            <a:r>
              <a:rPr lang="en-US" sz="2200" dirty="0">
                <a:solidFill>
                  <a:srgbClr val="666666"/>
                </a:solidFill>
              </a:rPr>
              <a:t> 2004 </a:t>
            </a:r>
            <a:r>
              <a:rPr lang="en-US" sz="2200" dirty="0" err="1">
                <a:solidFill>
                  <a:srgbClr val="666666"/>
                </a:solidFill>
              </a:rPr>
              <a:t>pelo</a:t>
            </a:r>
            <a:r>
              <a:rPr lang="en-US" sz="2200" dirty="0">
                <a:solidFill>
                  <a:srgbClr val="666666"/>
                </a:solidFill>
              </a:rPr>
              <a:t> </a:t>
            </a:r>
            <a:r>
              <a:rPr lang="en-US" sz="2200" dirty="0" err="1">
                <a:solidFill>
                  <a:srgbClr val="666666"/>
                </a:solidFill>
              </a:rPr>
              <a:t>Drumshanbo</a:t>
            </a:r>
            <a:r>
              <a:rPr lang="en-US" sz="2200" dirty="0">
                <a:solidFill>
                  <a:srgbClr val="666666"/>
                </a:solidFill>
              </a:rPr>
              <a:t> Community Council </a:t>
            </a:r>
            <a:r>
              <a:rPr lang="en-US" sz="2200" dirty="0" err="1">
                <a:solidFill>
                  <a:srgbClr val="666666"/>
                </a:solidFill>
              </a:rPr>
              <a:t>numa</a:t>
            </a:r>
            <a:r>
              <a:rPr lang="en-US" sz="2200" dirty="0">
                <a:solidFill>
                  <a:srgbClr val="666666"/>
                </a:solidFill>
              </a:rPr>
              <a:t> infra-</a:t>
            </a:r>
            <a:r>
              <a:rPr lang="en-US" sz="2200" dirty="0" err="1">
                <a:solidFill>
                  <a:srgbClr val="666666"/>
                </a:solidFill>
              </a:rPr>
              <a:t>estrutura</a:t>
            </a:r>
            <a:r>
              <a:rPr lang="en-US" sz="2200" dirty="0">
                <a:solidFill>
                  <a:srgbClr val="666666"/>
                </a:solidFill>
              </a:rPr>
              <a:t> </a:t>
            </a:r>
            <a:r>
              <a:rPr lang="en-US" sz="2200" dirty="0" err="1">
                <a:solidFill>
                  <a:srgbClr val="666666"/>
                </a:solidFill>
              </a:rPr>
              <a:t>estratégica</a:t>
            </a:r>
            <a:r>
              <a:rPr lang="en-US" sz="2200" dirty="0">
                <a:solidFill>
                  <a:srgbClr val="666666"/>
                </a:solidFill>
              </a:rPr>
              <a:t> </a:t>
            </a:r>
            <a:r>
              <a:rPr lang="en-US" sz="2200" dirty="0" err="1">
                <a:solidFill>
                  <a:srgbClr val="666666"/>
                </a:solidFill>
              </a:rPr>
              <a:t>dedicada</a:t>
            </a:r>
            <a:r>
              <a:rPr lang="en-US" sz="2200" dirty="0">
                <a:solidFill>
                  <a:srgbClr val="666666"/>
                </a:solidFill>
              </a:rPr>
              <a:t> </a:t>
            </a:r>
            <a:r>
              <a:rPr lang="en-US" sz="2200" dirty="0" err="1">
                <a:solidFill>
                  <a:srgbClr val="666666"/>
                </a:solidFill>
              </a:rPr>
              <a:t>ao</a:t>
            </a:r>
            <a:r>
              <a:rPr lang="en-US" sz="2200" dirty="0">
                <a:solidFill>
                  <a:srgbClr val="666666"/>
                </a:solidFill>
              </a:rPr>
              <a:t> </a:t>
            </a:r>
            <a:r>
              <a:rPr lang="en-US" sz="2200" dirty="0" err="1">
                <a:solidFill>
                  <a:srgbClr val="666666"/>
                </a:solidFill>
              </a:rPr>
              <a:t>setor</a:t>
            </a:r>
            <a:r>
              <a:rPr lang="en-US" sz="2200" dirty="0">
                <a:solidFill>
                  <a:srgbClr val="666666"/>
                </a:solidFill>
              </a:rPr>
              <a:t> </a:t>
            </a:r>
            <a:r>
              <a:rPr lang="en-US" sz="2200" dirty="0" err="1">
                <a:solidFill>
                  <a:srgbClr val="666666"/>
                </a:solidFill>
              </a:rPr>
              <a:t>alimentar</a:t>
            </a:r>
            <a:r>
              <a:rPr lang="en-US" sz="2200" dirty="0">
                <a:solidFill>
                  <a:srgbClr val="666666"/>
                </a:solidFill>
              </a:rPr>
              <a:t>. </a:t>
            </a:r>
          </a:p>
          <a:p>
            <a:r>
              <a:rPr lang="en-US" sz="2200" dirty="0" err="1">
                <a:solidFill>
                  <a:srgbClr val="666666"/>
                </a:solidFill>
              </a:rPr>
              <a:t>Partindo</a:t>
            </a:r>
            <a:r>
              <a:rPr lang="en-US" sz="2200" dirty="0">
                <a:solidFill>
                  <a:srgbClr val="666666"/>
                </a:solidFill>
              </a:rPr>
              <a:t> do </a:t>
            </a:r>
            <a:r>
              <a:rPr lang="en-US" sz="2200" dirty="0" err="1">
                <a:solidFill>
                  <a:srgbClr val="666666"/>
                </a:solidFill>
              </a:rPr>
              <a:t>sucesso</a:t>
            </a:r>
            <a:r>
              <a:rPr lang="en-US" sz="2200" dirty="0">
                <a:solidFill>
                  <a:srgbClr val="666666"/>
                </a:solidFill>
              </a:rPr>
              <a:t> do Food Hub e do forte </a:t>
            </a:r>
            <a:r>
              <a:rPr lang="en-US" sz="2200" dirty="0" err="1">
                <a:solidFill>
                  <a:srgbClr val="666666"/>
                </a:solidFill>
              </a:rPr>
              <a:t>legado</a:t>
            </a:r>
            <a:r>
              <a:rPr lang="en-US" sz="2200" dirty="0">
                <a:solidFill>
                  <a:srgbClr val="666666"/>
                </a:solidFill>
              </a:rPr>
              <a:t> </a:t>
            </a:r>
            <a:r>
              <a:rPr lang="en-US" sz="2200" dirty="0" err="1">
                <a:solidFill>
                  <a:srgbClr val="666666"/>
                </a:solidFill>
              </a:rPr>
              <a:t>alimentar</a:t>
            </a:r>
            <a:r>
              <a:rPr lang="en-US" sz="2200" dirty="0">
                <a:solidFill>
                  <a:srgbClr val="666666"/>
                </a:solidFill>
              </a:rPr>
              <a:t> de </a:t>
            </a:r>
            <a:r>
              <a:rPr lang="en-US" sz="2200" dirty="0" err="1">
                <a:solidFill>
                  <a:srgbClr val="666666"/>
                </a:solidFill>
              </a:rPr>
              <a:t>Drumshanbo</a:t>
            </a:r>
            <a:r>
              <a:rPr lang="en-US" sz="2200" dirty="0">
                <a:solidFill>
                  <a:srgbClr val="666666"/>
                </a:solidFill>
              </a:rPr>
              <a:t>, </a:t>
            </a:r>
            <a:r>
              <a:rPr lang="en-US" sz="2200" dirty="0" err="1">
                <a:solidFill>
                  <a:srgbClr val="666666"/>
                </a:solidFill>
              </a:rPr>
              <a:t>foi</a:t>
            </a:r>
            <a:r>
              <a:rPr lang="en-US" sz="2200" dirty="0">
                <a:solidFill>
                  <a:srgbClr val="666666"/>
                </a:solidFill>
              </a:rPr>
              <a:t> </a:t>
            </a:r>
            <a:r>
              <a:rPr lang="en-US" sz="2200" dirty="0" err="1">
                <a:solidFill>
                  <a:srgbClr val="666666"/>
                </a:solidFill>
              </a:rPr>
              <a:t>iniciado</a:t>
            </a:r>
            <a:r>
              <a:rPr lang="en-US" sz="2200" dirty="0">
                <a:solidFill>
                  <a:srgbClr val="666666"/>
                </a:solidFill>
              </a:rPr>
              <a:t> um </a:t>
            </a:r>
            <a:r>
              <a:rPr lang="en-US" sz="2200" dirty="0" err="1">
                <a:solidFill>
                  <a:srgbClr val="666666"/>
                </a:solidFill>
              </a:rPr>
              <a:t>projeto</a:t>
            </a:r>
            <a:r>
              <a:rPr lang="en-US" sz="2200" dirty="0">
                <a:solidFill>
                  <a:srgbClr val="666666"/>
                </a:solidFill>
              </a:rPr>
              <a:t> </a:t>
            </a:r>
            <a:r>
              <a:rPr lang="en-US" sz="2200" dirty="0" err="1">
                <a:solidFill>
                  <a:srgbClr val="666666"/>
                </a:solidFill>
              </a:rPr>
              <a:t>inovador</a:t>
            </a:r>
            <a:r>
              <a:rPr lang="en-US" sz="2200" dirty="0">
                <a:solidFill>
                  <a:srgbClr val="666666"/>
                </a:solidFill>
              </a:rPr>
              <a:t> </a:t>
            </a:r>
            <a:r>
              <a:rPr lang="en-US" sz="2200" dirty="0" err="1">
                <a:solidFill>
                  <a:srgbClr val="666666"/>
                </a:solidFill>
              </a:rPr>
              <a:t>em</a:t>
            </a:r>
            <a:r>
              <a:rPr lang="en-US" sz="2200" dirty="0">
                <a:solidFill>
                  <a:srgbClr val="666666"/>
                </a:solidFill>
              </a:rPr>
              <a:t> 2018, que </a:t>
            </a:r>
            <a:r>
              <a:rPr lang="en-US" sz="2200" dirty="0" err="1">
                <a:solidFill>
                  <a:srgbClr val="666666"/>
                </a:solidFill>
              </a:rPr>
              <a:t>assegurou</a:t>
            </a:r>
            <a:r>
              <a:rPr lang="en-US" sz="2200" dirty="0">
                <a:solidFill>
                  <a:srgbClr val="666666"/>
                </a:solidFill>
              </a:rPr>
              <a:t> o </a:t>
            </a:r>
            <a:r>
              <a:rPr lang="en-US" sz="2200" dirty="0" err="1">
                <a:solidFill>
                  <a:srgbClr val="666666"/>
                </a:solidFill>
              </a:rPr>
              <a:t>respetivo</a:t>
            </a:r>
            <a:r>
              <a:rPr lang="en-US" sz="2200" dirty="0">
                <a:solidFill>
                  <a:srgbClr val="666666"/>
                </a:solidFill>
              </a:rPr>
              <a:t> </a:t>
            </a:r>
            <a:r>
              <a:rPr lang="en-US" sz="2200" dirty="0" err="1">
                <a:solidFill>
                  <a:srgbClr val="666666"/>
                </a:solidFill>
              </a:rPr>
              <a:t>financiamento</a:t>
            </a:r>
            <a:r>
              <a:rPr lang="en-US" sz="2200" dirty="0">
                <a:solidFill>
                  <a:srgbClr val="666666"/>
                </a:solidFill>
              </a:rPr>
              <a:t> e se </a:t>
            </a:r>
            <a:r>
              <a:rPr lang="en-US" sz="2200" dirty="0" err="1">
                <a:solidFill>
                  <a:srgbClr val="666666"/>
                </a:solidFill>
              </a:rPr>
              <a:t>encontra</a:t>
            </a:r>
            <a:r>
              <a:rPr lang="en-US" sz="2200" dirty="0">
                <a:solidFill>
                  <a:srgbClr val="666666"/>
                </a:solidFill>
              </a:rPr>
              <a:t> </a:t>
            </a:r>
            <a:r>
              <a:rPr lang="en-US" sz="2200" dirty="0" err="1">
                <a:solidFill>
                  <a:srgbClr val="666666"/>
                </a:solidFill>
              </a:rPr>
              <a:t>na</a:t>
            </a:r>
            <a:r>
              <a:rPr lang="en-US" sz="2200" dirty="0">
                <a:solidFill>
                  <a:srgbClr val="666666"/>
                </a:solidFill>
              </a:rPr>
              <a:t> </a:t>
            </a:r>
            <a:r>
              <a:rPr lang="en-US" sz="2200" dirty="0" err="1">
                <a:solidFill>
                  <a:srgbClr val="666666"/>
                </a:solidFill>
              </a:rPr>
              <a:t>fase</a:t>
            </a:r>
            <a:r>
              <a:rPr lang="en-US" sz="2200" dirty="0">
                <a:solidFill>
                  <a:srgbClr val="666666"/>
                </a:solidFill>
              </a:rPr>
              <a:t> de </a:t>
            </a:r>
            <a:r>
              <a:rPr lang="en-US" sz="2200" dirty="0" err="1">
                <a:solidFill>
                  <a:srgbClr val="666666"/>
                </a:solidFill>
              </a:rPr>
              <a:t>implementação</a:t>
            </a:r>
            <a:r>
              <a:rPr lang="en-US" sz="2200" dirty="0">
                <a:solidFill>
                  <a:srgbClr val="666666"/>
                </a:solidFill>
              </a:rPr>
              <a:t> (2021).</a:t>
            </a:r>
            <a:endParaRPr lang="en-US" sz="2200" b="0" i="0" dirty="0">
              <a:solidFill>
                <a:srgbClr val="666666"/>
              </a:solidFill>
              <a:effectLst/>
            </a:endParaRPr>
          </a:p>
          <a:p>
            <a:r>
              <a:rPr lang="en-US" sz="2200" dirty="0" err="1"/>
              <a:t>Drumshanbo</a:t>
            </a:r>
            <a:r>
              <a:rPr lang="en-US" sz="2200" dirty="0"/>
              <a:t> </a:t>
            </a:r>
            <a:r>
              <a:rPr lang="en-US" sz="2200" dirty="0" err="1"/>
              <a:t>aceitou</a:t>
            </a:r>
            <a:r>
              <a:rPr lang="en-US" sz="2200" dirty="0"/>
              <a:t> </a:t>
            </a:r>
            <a:r>
              <a:rPr lang="en-US" sz="2200" dirty="0" err="1"/>
              <a:t>verdadeiramente</a:t>
            </a:r>
            <a:r>
              <a:rPr lang="en-US" sz="2200" dirty="0"/>
              <a:t> o </a:t>
            </a:r>
            <a:r>
              <a:rPr lang="en-US" sz="2200" dirty="0" err="1"/>
              <a:t>seu</a:t>
            </a:r>
            <a:r>
              <a:rPr lang="en-US" sz="2200" dirty="0"/>
              <a:t> </a:t>
            </a:r>
            <a:r>
              <a:rPr lang="en-US" sz="2200" dirty="0" err="1"/>
              <a:t>legado</a:t>
            </a:r>
            <a:r>
              <a:rPr lang="en-US" sz="2200" dirty="0"/>
              <a:t> </a:t>
            </a:r>
            <a:r>
              <a:rPr lang="en-US" sz="2200" dirty="0" err="1"/>
              <a:t>alimentar</a:t>
            </a:r>
            <a:r>
              <a:rPr lang="en-US" sz="2200" dirty="0"/>
              <a:t> </a:t>
            </a:r>
            <a:r>
              <a:rPr lang="en-US" sz="2200" dirty="0" err="1"/>
              <a:t>como</a:t>
            </a:r>
            <a:r>
              <a:rPr lang="en-US" sz="2200" dirty="0"/>
              <a:t> </a:t>
            </a:r>
            <a:r>
              <a:rPr lang="en-US" sz="2200" dirty="0" err="1"/>
              <a:t>parte</a:t>
            </a:r>
            <a:r>
              <a:rPr lang="en-US" sz="2200" dirty="0"/>
              <a:t> do </a:t>
            </a:r>
            <a:r>
              <a:rPr lang="en-US" sz="2200" dirty="0" err="1"/>
              <a:t>seu</a:t>
            </a:r>
            <a:r>
              <a:rPr lang="en-US" sz="2200" dirty="0"/>
              <a:t> ADN e continua a </a:t>
            </a:r>
            <a:r>
              <a:rPr lang="en-US" sz="2200" dirty="0" err="1"/>
              <a:t>explorar</a:t>
            </a:r>
            <a:r>
              <a:rPr lang="en-US" sz="2200" dirty="0"/>
              <a:t> </a:t>
            </a:r>
            <a:r>
              <a:rPr lang="en-US" sz="2200" dirty="0" err="1"/>
              <a:t>projetos</a:t>
            </a:r>
            <a:r>
              <a:rPr lang="en-US" sz="2200" dirty="0"/>
              <a:t> no </a:t>
            </a:r>
            <a:r>
              <a:rPr lang="en-US" sz="2200" dirty="0" err="1"/>
              <a:t>setor</a:t>
            </a:r>
            <a:r>
              <a:rPr lang="en-US" sz="2200" dirty="0"/>
              <a:t> </a:t>
            </a:r>
            <a:r>
              <a:rPr lang="en-US" sz="2200" dirty="0" err="1"/>
              <a:t>alimentar</a:t>
            </a:r>
            <a:r>
              <a:rPr lang="en-US" sz="2200" dirty="0"/>
              <a:t>, </a:t>
            </a:r>
            <a:r>
              <a:rPr lang="en-US" sz="2200" dirty="0" err="1"/>
              <a:t>susceptíveis</a:t>
            </a:r>
            <a:r>
              <a:rPr lang="en-US" sz="2200" dirty="0"/>
              <a:t> de </a:t>
            </a:r>
            <a:r>
              <a:rPr lang="en-US" sz="2200" dirty="0" err="1"/>
              <a:t>desenvolver</a:t>
            </a:r>
            <a:r>
              <a:rPr lang="en-US" sz="2200" dirty="0"/>
              <a:t> </a:t>
            </a:r>
            <a:r>
              <a:rPr lang="en-US" sz="2200" dirty="0" err="1"/>
              <a:t>continuamente</a:t>
            </a:r>
            <a:r>
              <a:rPr lang="en-US" sz="2200" dirty="0"/>
              <a:t> a </a:t>
            </a:r>
            <a:r>
              <a:rPr lang="en-US" sz="2200" dirty="0" err="1"/>
              <a:t>regeneração</a:t>
            </a:r>
            <a:r>
              <a:rPr lang="en-US" sz="2200" dirty="0"/>
              <a:t> </a:t>
            </a:r>
            <a:r>
              <a:rPr lang="en-US" sz="2200" dirty="0" err="1"/>
              <a:t>económica</a:t>
            </a:r>
            <a:r>
              <a:rPr lang="en-US" sz="2200" dirty="0"/>
              <a:t> local e a </a:t>
            </a:r>
            <a:r>
              <a:rPr lang="en-US" sz="2200" dirty="0" err="1"/>
              <a:t>prosperidade</a:t>
            </a:r>
            <a:r>
              <a:rPr lang="en-US" sz="2200" dirty="0"/>
              <a:t> da </a:t>
            </a:r>
            <a:r>
              <a:rPr lang="en-US" sz="2200" dirty="0" err="1"/>
              <a:t>sua</a:t>
            </a:r>
            <a:r>
              <a:rPr lang="en-US" sz="2200" dirty="0"/>
              <a:t> </a:t>
            </a:r>
            <a:r>
              <a:rPr lang="en-US" sz="2200" dirty="0" err="1"/>
              <a:t>comunidade</a:t>
            </a:r>
            <a:r>
              <a:rPr lang="en-US" sz="2200" dirty="0"/>
              <a:t>.</a:t>
            </a:r>
            <a:endParaRPr lang="en-US" sz="2200" b="0" i="0" dirty="0">
              <a:effectLst/>
            </a:endParaRPr>
          </a:p>
          <a:p>
            <a:pPr algn="ctr"/>
            <a:r>
              <a:rPr lang="en-US" b="1" dirty="0">
                <a:solidFill>
                  <a:srgbClr val="7F4182"/>
                </a:solidFill>
              </a:rPr>
              <a:t>A </a:t>
            </a:r>
            <a:r>
              <a:rPr lang="en-US" b="1" dirty="0" err="1">
                <a:solidFill>
                  <a:srgbClr val="7F4182"/>
                </a:solidFill>
              </a:rPr>
              <a:t>Leitrim</a:t>
            </a:r>
            <a:r>
              <a:rPr lang="en-US" b="1" dirty="0">
                <a:solidFill>
                  <a:srgbClr val="7F4182"/>
                </a:solidFill>
              </a:rPr>
              <a:t> Food Enterprise Zone </a:t>
            </a:r>
            <a:r>
              <a:rPr lang="en-US" b="1" dirty="0" err="1">
                <a:solidFill>
                  <a:srgbClr val="7F4182"/>
                </a:solidFill>
              </a:rPr>
              <a:t>é</a:t>
            </a:r>
            <a:r>
              <a:rPr lang="en-US" b="1" dirty="0">
                <a:solidFill>
                  <a:srgbClr val="7F4182"/>
                </a:solidFill>
              </a:rPr>
              <a:t> a </a:t>
            </a:r>
            <a:r>
              <a:rPr lang="en-US" b="1" dirty="0" err="1">
                <a:solidFill>
                  <a:srgbClr val="7F4182"/>
                </a:solidFill>
              </a:rPr>
              <a:t>primeira</a:t>
            </a:r>
            <a:r>
              <a:rPr lang="en-US" b="1" dirty="0">
                <a:solidFill>
                  <a:srgbClr val="7F4182"/>
                </a:solidFill>
              </a:rPr>
              <a:t> </a:t>
            </a:r>
            <a:r>
              <a:rPr lang="en-US" b="1" dirty="0" err="1">
                <a:solidFill>
                  <a:srgbClr val="7F4182"/>
                </a:solidFill>
              </a:rPr>
              <a:t>área</a:t>
            </a:r>
            <a:r>
              <a:rPr lang="en-US" b="1" dirty="0">
                <a:solidFill>
                  <a:srgbClr val="7F4182"/>
                </a:solidFill>
              </a:rPr>
              <a:t> de </a:t>
            </a:r>
            <a:r>
              <a:rPr lang="en-US" b="1" dirty="0" err="1">
                <a:solidFill>
                  <a:srgbClr val="7F4182"/>
                </a:solidFill>
              </a:rPr>
              <a:t>empresas</a:t>
            </a:r>
            <a:r>
              <a:rPr lang="en-US" b="1" dirty="0">
                <a:solidFill>
                  <a:srgbClr val="7F4182"/>
                </a:solidFill>
              </a:rPr>
              <a:t> </a:t>
            </a:r>
            <a:r>
              <a:rPr lang="en-US" b="1" dirty="0" err="1">
                <a:solidFill>
                  <a:srgbClr val="7F4182"/>
                </a:solidFill>
              </a:rPr>
              <a:t>alimentares</a:t>
            </a:r>
            <a:r>
              <a:rPr lang="en-US" b="1" dirty="0">
                <a:solidFill>
                  <a:srgbClr val="7F4182"/>
                </a:solidFill>
              </a:rPr>
              <a:t> da </a:t>
            </a:r>
            <a:r>
              <a:rPr lang="en-US" b="1" dirty="0" err="1">
                <a:solidFill>
                  <a:srgbClr val="7F4182"/>
                </a:solidFill>
              </a:rPr>
              <a:t>Irlanda</a:t>
            </a:r>
            <a:r>
              <a:rPr lang="en-US" b="1" dirty="0">
                <a:solidFill>
                  <a:srgbClr val="7F4182"/>
                </a:solidFill>
              </a:rPr>
              <a:t>, </a:t>
            </a:r>
            <a:r>
              <a:rPr lang="en-US" b="1" dirty="0" err="1">
                <a:solidFill>
                  <a:srgbClr val="7F4182"/>
                </a:solidFill>
              </a:rPr>
              <a:t>constituindo</a:t>
            </a:r>
            <a:r>
              <a:rPr lang="en-US" b="1" dirty="0">
                <a:solidFill>
                  <a:srgbClr val="7F4182"/>
                </a:solidFill>
              </a:rPr>
              <a:t> um </a:t>
            </a:r>
            <a:r>
              <a:rPr lang="en-US" b="1" dirty="0" err="1">
                <a:solidFill>
                  <a:srgbClr val="7F4182"/>
                </a:solidFill>
              </a:rPr>
              <a:t>conceito</a:t>
            </a:r>
            <a:r>
              <a:rPr lang="en-US" b="1" dirty="0">
                <a:solidFill>
                  <a:srgbClr val="7F4182"/>
                </a:solidFill>
              </a:rPr>
              <a:t> </a:t>
            </a:r>
            <a:r>
              <a:rPr lang="en-US" b="1" dirty="0" err="1">
                <a:solidFill>
                  <a:srgbClr val="7F4182"/>
                </a:solidFill>
              </a:rPr>
              <a:t>visionário</a:t>
            </a:r>
            <a:r>
              <a:rPr lang="en-US" b="1" dirty="0">
                <a:solidFill>
                  <a:srgbClr val="7F4182"/>
                </a:solidFill>
              </a:rPr>
              <a:t> e </a:t>
            </a:r>
            <a:r>
              <a:rPr lang="en-US" b="1" dirty="0" err="1">
                <a:solidFill>
                  <a:srgbClr val="7F4182"/>
                </a:solidFill>
              </a:rPr>
              <a:t>uma</a:t>
            </a:r>
            <a:r>
              <a:rPr lang="en-US" b="1" dirty="0">
                <a:solidFill>
                  <a:srgbClr val="7F4182"/>
                </a:solidFill>
              </a:rPr>
              <a:t> </a:t>
            </a:r>
            <a:r>
              <a:rPr lang="en-US" b="1" dirty="0" err="1">
                <a:solidFill>
                  <a:srgbClr val="7F4182"/>
                </a:solidFill>
              </a:rPr>
              <a:t>abordagem</a:t>
            </a:r>
            <a:r>
              <a:rPr lang="en-US" b="1" dirty="0">
                <a:solidFill>
                  <a:srgbClr val="7F4182"/>
                </a:solidFill>
              </a:rPr>
              <a:t> </a:t>
            </a:r>
            <a:r>
              <a:rPr lang="en-US" b="1" dirty="0" err="1">
                <a:solidFill>
                  <a:srgbClr val="7F4182"/>
                </a:solidFill>
              </a:rPr>
              <a:t>inovadora</a:t>
            </a:r>
            <a:r>
              <a:rPr lang="en-US" b="1" dirty="0">
                <a:solidFill>
                  <a:srgbClr val="7F4182"/>
                </a:solidFill>
              </a:rPr>
              <a:t> que </a:t>
            </a:r>
            <a:r>
              <a:rPr lang="en-US" b="1" dirty="0" err="1">
                <a:solidFill>
                  <a:srgbClr val="7F4182"/>
                </a:solidFill>
              </a:rPr>
              <a:t>funcionará</a:t>
            </a:r>
            <a:r>
              <a:rPr lang="en-US" b="1" dirty="0">
                <a:solidFill>
                  <a:srgbClr val="7F4182"/>
                </a:solidFill>
              </a:rPr>
              <a:t> </a:t>
            </a:r>
            <a:r>
              <a:rPr lang="en-US" b="1" dirty="0" err="1">
                <a:solidFill>
                  <a:srgbClr val="7F4182"/>
                </a:solidFill>
              </a:rPr>
              <a:t>como</a:t>
            </a:r>
            <a:r>
              <a:rPr lang="en-US" b="1" dirty="0">
                <a:solidFill>
                  <a:srgbClr val="7F4182"/>
                </a:solidFill>
              </a:rPr>
              <a:t> um </a:t>
            </a:r>
            <a:r>
              <a:rPr lang="en-US" b="1" dirty="0" err="1">
                <a:solidFill>
                  <a:srgbClr val="7F4182"/>
                </a:solidFill>
              </a:rPr>
              <a:t>íman</a:t>
            </a:r>
            <a:r>
              <a:rPr lang="en-US" b="1" dirty="0">
                <a:solidFill>
                  <a:srgbClr val="7F4182"/>
                </a:solidFill>
              </a:rPr>
              <a:t> de </a:t>
            </a:r>
            <a:r>
              <a:rPr lang="en-US" b="1" dirty="0" err="1">
                <a:solidFill>
                  <a:srgbClr val="7F4182"/>
                </a:solidFill>
              </a:rPr>
              <a:t>localização</a:t>
            </a:r>
            <a:r>
              <a:rPr lang="en-US" b="1" dirty="0">
                <a:solidFill>
                  <a:srgbClr val="7F4182"/>
                </a:solidFill>
              </a:rPr>
              <a:t> </a:t>
            </a:r>
            <a:r>
              <a:rPr lang="en-US" b="1" dirty="0" err="1">
                <a:solidFill>
                  <a:srgbClr val="7F4182"/>
                </a:solidFill>
              </a:rPr>
              <a:t>privilegiada</a:t>
            </a:r>
            <a:r>
              <a:rPr lang="en-US" b="1" dirty="0">
                <a:solidFill>
                  <a:srgbClr val="7F4182"/>
                </a:solidFill>
              </a:rPr>
              <a:t> para a </a:t>
            </a:r>
            <a:r>
              <a:rPr lang="en-US" b="1" dirty="0" err="1">
                <a:solidFill>
                  <a:srgbClr val="7F4182"/>
                </a:solidFill>
              </a:rPr>
              <a:t>criação</a:t>
            </a:r>
            <a:r>
              <a:rPr lang="en-US" b="1" dirty="0">
                <a:solidFill>
                  <a:srgbClr val="7F4182"/>
                </a:solidFill>
              </a:rPr>
              <a:t> </a:t>
            </a:r>
            <a:r>
              <a:rPr lang="en-US" b="1" dirty="0" err="1">
                <a:solidFill>
                  <a:srgbClr val="7F4182"/>
                </a:solidFill>
              </a:rPr>
              <a:t>relocalização</a:t>
            </a:r>
            <a:r>
              <a:rPr lang="en-US" b="1" dirty="0">
                <a:solidFill>
                  <a:srgbClr val="7F4182"/>
                </a:solidFill>
              </a:rPr>
              <a:t> de </a:t>
            </a:r>
            <a:r>
              <a:rPr lang="en-US" b="1" dirty="0" err="1">
                <a:solidFill>
                  <a:srgbClr val="7F4182"/>
                </a:solidFill>
              </a:rPr>
              <a:t>empresas</a:t>
            </a:r>
            <a:r>
              <a:rPr lang="en-US" b="1" dirty="0">
                <a:solidFill>
                  <a:srgbClr val="7F4182"/>
                </a:solidFill>
              </a:rPr>
              <a:t> </a:t>
            </a:r>
            <a:r>
              <a:rPr lang="en-US" b="1" dirty="0" err="1">
                <a:solidFill>
                  <a:srgbClr val="7F4182"/>
                </a:solidFill>
              </a:rPr>
              <a:t>alimentares</a:t>
            </a:r>
            <a:endParaRPr lang="en-US" b="1" i="0" dirty="0">
              <a:solidFill>
                <a:srgbClr val="7F4182"/>
              </a:solidFill>
              <a:effectLst/>
            </a:endParaRPr>
          </a:p>
          <a:p>
            <a:endParaRPr lang="en-IE" b="0" i="0" dirty="0">
              <a:solidFill>
                <a:srgbClr val="666666"/>
              </a:solidFill>
              <a:effectLst/>
            </a:endParaRPr>
          </a:p>
          <a:p>
            <a:endParaRPr lang="en-IE" dirty="0"/>
          </a:p>
          <a:p>
            <a:endParaRPr lang="en-IE" dirty="0"/>
          </a:p>
          <a:p>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0"/>
            <a:ext cx="2902688" cy="1569660"/>
          </a:xfrm>
          <a:prstGeom prst="rect">
            <a:avLst/>
          </a:prstGeom>
          <a:solidFill>
            <a:srgbClr val="68BBAF"/>
          </a:solidFill>
        </p:spPr>
        <p:txBody>
          <a:bodyPr wrap="square" rtlCol="0">
            <a:spAutoFit/>
          </a:bodyPr>
          <a:lstStyle/>
          <a:p>
            <a:pPr lvl="0" algn="ctr">
              <a:defRPr/>
            </a:pPr>
            <a:r>
              <a:rPr lang="en-IE" sz="2400" dirty="0">
                <a:solidFill>
                  <a:prstClr val="white"/>
                </a:solidFill>
              </a:rPr>
              <a:t>A CONTINUAÇÃO DE UM LEGADO DE PRODUÇÃO ALIMENTAR</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881" y="5640682"/>
            <a:ext cx="1217318" cy="1217318"/>
          </a:xfrm>
          <a:prstGeom prst="rect">
            <a:avLst/>
          </a:prstGeom>
        </p:spPr>
      </p:pic>
    </p:spTree>
    <p:extLst>
      <p:ext uri="{BB962C8B-B14F-4D97-AF65-F5344CB8AC3E}">
        <p14:creationId xmlns:p14="http://schemas.microsoft.com/office/powerpoint/2010/main" val="2794842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in a room&#10;&#10;Description automatically generated">
            <a:extLst>
              <a:ext uri="{FF2B5EF4-FFF2-40B4-BE49-F238E27FC236}">
                <a16:creationId xmlns:a16="http://schemas.microsoft.com/office/drawing/2014/main" id="{4342B70D-E3C2-4935-9A8F-78F5523ED6E5}"/>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20844" y="154582"/>
            <a:ext cx="8614945" cy="1190295"/>
          </a:xfrm>
          <a:solidFill>
            <a:srgbClr val="68BBAF"/>
          </a:solidFill>
        </p:spPr>
        <p:txBody>
          <a:bodyPr>
            <a:normAutofit fontScale="92500" lnSpcReduction="20000"/>
          </a:bodyPr>
          <a:lstStyle/>
          <a:p>
            <a:r>
              <a:rPr lang="en-IE" dirty="0">
                <a:solidFill>
                  <a:schemeClr val="bg1"/>
                </a:solidFill>
              </a:rPr>
              <a:t>O BEM-ESTAR DA COMUNIDADE NA CENTRALIDADE DA INTERVENÇÃO - THE EXCHANGE INISHOWEN, DONEGAL</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279964" y="1441449"/>
            <a:ext cx="8912036" cy="3975101"/>
          </a:xfrm>
        </p:spPr>
        <p:txBody>
          <a:bodyPr/>
          <a:lstStyle/>
          <a:p>
            <a:r>
              <a:rPr lang="en-US" dirty="0" err="1">
                <a:solidFill>
                  <a:srgbClr val="626262"/>
                </a:solidFill>
                <a:latin typeface="Quattrocento"/>
              </a:rPr>
              <a:t>Criado</a:t>
            </a:r>
            <a:r>
              <a:rPr lang="en-US" dirty="0">
                <a:solidFill>
                  <a:srgbClr val="626262"/>
                </a:solidFill>
                <a:latin typeface="Quattrocento"/>
              </a:rPr>
              <a:t> </a:t>
            </a:r>
            <a:r>
              <a:rPr lang="en-US" dirty="0" err="1">
                <a:solidFill>
                  <a:srgbClr val="626262"/>
                </a:solidFill>
                <a:latin typeface="Quattrocento"/>
              </a:rPr>
              <a:t>em</a:t>
            </a:r>
            <a:r>
              <a:rPr lang="en-US" dirty="0">
                <a:solidFill>
                  <a:srgbClr val="626262"/>
                </a:solidFill>
                <a:latin typeface="Quattrocento"/>
              </a:rPr>
              <a:t> 2013, The Exchange </a:t>
            </a:r>
            <a:r>
              <a:rPr lang="en-US" dirty="0" err="1">
                <a:solidFill>
                  <a:srgbClr val="626262"/>
                </a:solidFill>
                <a:latin typeface="Quattrocento"/>
              </a:rPr>
              <a:t>Inishowen</a:t>
            </a:r>
            <a:r>
              <a:rPr lang="en-US" dirty="0">
                <a:solidFill>
                  <a:srgbClr val="626262"/>
                </a:solidFill>
                <a:latin typeface="Quattrocento"/>
              </a:rPr>
              <a:t> </a:t>
            </a:r>
            <a:r>
              <a:rPr lang="en-US" dirty="0" err="1">
                <a:solidFill>
                  <a:srgbClr val="626262"/>
                </a:solidFill>
                <a:latin typeface="Quattrocento"/>
              </a:rPr>
              <a:t>é</a:t>
            </a:r>
            <a:r>
              <a:rPr lang="en-US" dirty="0">
                <a:solidFill>
                  <a:srgbClr val="626262"/>
                </a:solidFill>
                <a:latin typeface="Quattrocento"/>
              </a:rPr>
              <a:t> um </a:t>
            </a:r>
            <a:r>
              <a:rPr lang="en-US" dirty="0" err="1">
                <a:solidFill>
                  <a:srgbClr val="626262"/>
                </a:solidFill>
                <a:latin typeface="Quattrocento"/>
              </a:rPr>
              <a:t>centro</a:t>
            </a:r>
            <a:r>
              <a:rPr lang="en-US" dirty="0">
                <a:solidFill>
                  <a:srgbClr val="626262"/>
                </a:solidFill>
                <a:latin typeface="Quattrocento"/>
              </a:rPr>
              <a:t> </a:t>
            </a:r>
            <a:r>
              <a:rPr lang="en-US" dirty="0" err="1">
                <a:solidFill>
                  <a:srgbClr val="626262"/>
                </a:solidFill>
                <a:latin typeface="Quattrocento"/>
              </a:rPr>
              <a:t>comunitário</a:t>
            </a:r>
            <a:r>
              <a:rPr lang="en-US" dirty="0">
                <a:solidFill>
                  <a:srgbClr val="626262"/>
                </a:solidFill>
                <a:latin typeface="Quattrocento"/>
              </a:rPr>
              <a:t> </a:t>
            </a:r>
            <a:r>
              <a:rPr lang="en-US" dirty="0" err="1">
                <a:solidFill>
                  <a:srgbClr val="626262"/>
                </a:solidFill>
                <a:latin typeface="Quattrocento"/>
              </a:rPr>
              <a:t>premiado</a:t>
            </a:r>
            <a:r>
              <a:rPr lang="en-US" dirty="0">
                <a:solidFill>
                  <a:srgbClr val="626262"/>
                </a:solidFill>
                <a:latin typeface="Quattrocento"/>
              </a:rPr>
              <a:t> e </a:t>
            </a:r>
            <a:r>
              <a:rPr lang="en-US" dirty="0" err="1">
                <a:solidFill>
                  <a:srgbClr val="626262"/>
                </a:solidFill>
                <a:latin typeface="Quattrocento"/>
              </a:rPr>
              <a:t>gerido</a:t>
            </a:r>
            <a:r>
              <a:rPr lang="en-US" dirty="0">
                <a:solidFill>
                  <a:srgbClr val="626262"/>
                </a:solidFill>
                <a:latin typeface="Quattrocento"/>
              </a:rPr>
              <a:t> </a:t>
            </a:r>
            <a:r>
              <a:rPr lang="en-US" dirty="0" err="1">
                <a:solidFill>
                  <a:srgbClr val="626262"/>
                </a:solidFill>
                <a:latin typeface="Quattrocento"/>
              </a:rPr>
              <a:t>voluntariamente</a:t>
            </a:r>
            <a:r>
              <a:rPr lang="en-US" dirty="0">
                <a:solidFill>
                  <a:srgbClr val="626262"/>
                </a:solidFill>
                <a:latin typeface="Quattrocento"/>
              </a:rPr>
              <a:t> , </a:t>
            </a:r>
            <a:r>
              <a:rPr lang="en-US" dirty="0" err="1">
                <a:solidFill>
                  <a:srgbClr val="626262"/>
                </a:solidFill>
                <a:latin typeface="Quattrocento"/>
              </a:rPr>
              <a:t>dedicado</a:t>
            </a:r>
            <a:r>
              <a:rPr lang="en-US" dirty="0">
                <a:solidFill>
                  <a:srgbClr val="626262"/>
                </a:solidFill>
                <a:latin typeface="Quattrocento"/>
              </a:rPr>
              <a:t> a </a:t>
            </a:r>
            <a:r>
              <a:rPr lang="en-US" dirty="0" err="1">
                <a:solidFill>
                  <a:srgbClr val="626262"/>
                </a:solidFill>
                <a:latin typeface="Quattrocento"/>
              </a:rPr>
              <a:t>apoiar</a:t>
            </a:r>
            <a:r>
              <a:rPr lang="en-US" dirty="0">
                <a:solidFill>
                  <a:srgbClr val="626262"/>
                </a:solidFill>
                <a:latin typeface="Quattrocento"/>
              </a:rPr>
              <a:t> e </a:t>
            </a:r>
            <a:r>
              <a:rPr lang="en-US" dirty="0" err="1">
                <a:solidFill>
                  <a:srgbClr val="626262"/>
                </a:solidFill>
                <a:latin typeface="Quattrocento"/>
              </a:rPr>
              <a:t>desenvolver</a:t>
            </a:r>
            <a:r>
              <a:rPr lang="en-US" dirty="0">
                <a:solidFill>
                  <a:srgbClr val="626262"/>
                </a:solidFill>
                <a:latin typeface="Quattrocento"/>
              </a:rPr>
              <a:t> a </a:t>
            </a:r>
            <a:r>
              <a:rPr lang="en-US" dirty="0" err="1">
                <a:solidFill>
                  <a:srgbClr val="626262"/>
                </a:solidFill>
                <a:latin typeface="Quattrocento"/>
              </a:rPr>
              <a:t>sua</a:t>
            </a:r>
            <a:r>
              <a:rPr lang="en-US" dirty="0">
                <a:solidFill>
                  <a:srgbClr val="626262"/>
                </a:solidFill>
                <a:latin typeface="Quattrocento"/>
              </a:rPr>
              <a:t> </a:t>
            </a:r>
            <a:r>
              <a:rPr lang="en-US" dirty="0" err="1">
                <a:solidFill>
                  <a:srgbClr val="626262"/>
                </a:solidFill>
                <a:latin typeface="Quattrocento"/>
              </a:rPr>
              <a:t>comunidade</a:t>
            </a:r>
            <a:r>
              <a:rPr lang="en-US" dirty="0">
                <a:solidFill>
                  <a:srgbClr val="626262"/>
                </a:solidFill>
                <a:latin typeface="Quattrocento"/>
              </a:rPr>
              <a:t> local, </a:t>
            </a:r>
            <a:r>
              <a:rPr lang="en-US" dirty="0" err="1">
                <a:solidFill>
                  <a:srgbClr val="626262"/>
                </a:solidFill>
                <a:latin typeface="Quattrocento"/>
              </a:rPr>
              <a:t>através</a:t>
            </a:r>
            <a:r>
              <a:rPr lang="en-US" dirty="0">
                <a:solidFill>
                  <a:srgbClr val="626262"/>
                </a:solidFill>
                <a:latin typeface="Quattrocento"/>
              </a:rPr>
              <a:t> da </a:t>
            </a:r>
            <a:r>
              <a:rPr lang="en-US" dirty="0" err="1">
                <a:solidFill>
                  <a:srgbClr val="626262"/>
                </a:solidFill>
                <a:latin typeface="Quattrocento"/>
              </a:rPr>
              <a:t>capacitação</a:t>
            </a:r>
            <a:r>
              <a:rPr lang="en-US" dirty="0">
                <a:solidFill>
                  <a:srgbClr val="626262"/>
                </a:solidFill>
                <a:latin typeface="Quattrocento"/>
              </a:rPr>
              <a:t> de </a:t>
            </a:r>
            <a:r>
              <a:rPr lang="en-US" dirty="0" err="1">
                <a:solidFill>
                  <a:srgbClr val="626262"/>
                </a:solidFill>
                <a:latin typeface="Quattrocento"/>
              </a:rPr>
              <a:t>empresas</a:t>
            </a:r>
            <a:r>
              <a:rPr lang="en-US" dirty="0">
                <a:solidFill>
                  <a:srgbClr val="626262"/>
                </a:solidFill>
                <a:latin typeface="Quattrocento"/>
              </a:rPr>
              <a:t> </a:t>
            </a:r>
            <a:r>
              <a:rPr lang="en-US" dirty="0" err="1">
                <a:solidFill>
                  <a:srgbClr val="626262"/>
                </a:solidFill>
                <a:latin typeface="Quattrocento"/>
              </a:rPr>
              <a:t>sociais</a:t>
            </a:r>
            <a:r>
              <a:rPr lang="en-US" dirty="0">
                <a:solidFill>
                  <a:srgbClr val="626262"/>
                </a:solidFill>
                <a:latin typeface="Quattrocento"/>
              </a:rPr>
              <a:t> e </a:t>
            </a:r>
            <a:r>
              <a:rPr lang="en-US" dirty="0" err="1">
                <a:solidFill>
                  <a:srgbClr val="626262"/>
                </a:solidFill>
                <a:latin typeface="Quattrocento"/>
              </a:rPr>
              <a:t>pequenas</a:t>
            </a:r>
            <a:r>
              <a:rPr lang="en-US" dirty="0">
                <a:solidFill>
                  <a:srgbClr val="626262"/>
                </a:solidFill>
                <a:latin typeface="Quattrocento"/>
              </a:rPr>
              <a:t> </a:t>
            </a:r>
            <a:r>
              <a:rPr lang="en-US" dirty="0" err="1">
                <a:solidFill>
                  <a:srgbClr val="626262"/>
                </a:solidFill>
                <a:latin typeface="Quattrocento"/>
              </a:rPr>
              <a:t>empresas</a:t>
            </a:r>
            <a:r>
              <a:rPr lang="en-US" dirty="0">
                <a:solidFill>
                  <a:srgbClr val="626262"/>
                </a:solidFill>
                <a:latin typeface="Quattrocento"/>
              </a:rPr>
              <a:t>, da </a:t>
            </a:r>
            <a:r>
              <a:rPr lang="en-US" dirty="0" err="1">
                <a:solidFill>
                  <a:srgbClr val="626262"/>
                </a:solidFill>
                <a:latin typeface="Quattrocento"/>
              </a:rPr>
              <a:t>promoção</a:t>
            </a:r>
            <a:r>
              <a:rPr lang="en-US" dirty="0">
                <a:solidFill>
                  <a:srgbClr val="626262"/>
                </a:solidFill>
                <a:latin typeface="Quattrocento"/>
              </a:rPr>
              <a:t> da </a:t>
            </a:r>
            <a:r>
              <a:rPr lang="en-US" dirty="0" err="1">
                <a:solidFill>
                  <a:srgbClr val="626262"/>
                </a:solidFill>
                <a:latin typeface="Quattrocento"/>
              </a:rPr>
              <a:t>saúde</a:t>
            </a:r>
            <a:r>
              <a:rPr lang="en-US" dirty="0">
                <a:solidFill>
                  <a:srgbClr val="626262"/>
                </a:solidFill>
                <a:latin typeface="Quattrocento"/>
              </a:rPr>
              <a:t> mental e o </a:t>
            </a:r>
            <a:r>
              <a:rPr lang="en-US" dirty="0" err="1">
                <a:solidFill>
                  <a:srgbClr val="626262"/>
                </a:solidFill>
                <a:latin typeface="Quattrocento"/>
              </a:rPr>
              <a:t>bem-estar</a:t>
            </a:r>
            <a:r>
              <a:rPr lang="en-US" dirty="0">
                <a:solidFill>
                  <a:srgbClr val="626262"/>
                </a:solidFill>
                <a:latin typeface="Quattrocento"/>
              </a:rPr>
              <a:t> e da </a:t>
            </a:r>
            <a:r>
              <a:rPr lang="en-US" dirty="0" err="1">
                <a:solidFill>
                  <a:srgbClr val="626262"/>
                </a:solidFill>
                <a:latin typeface="Quattrocento"/>
              </a:rPr>
              <a:t>promoção</a:t>
            </a:r>
            <a:r>
              <a:rPr lang="en-US" dirty="0">
                <a:solidFill>
                  <a:srgbClr val="626262"/>
                </a:solidFill>
                <a:latin typeface="Quattrocento"/>
              </a:rPr>
              <a:t> da </a:t>
            </a:r>
            <a:r>
              <a:rPr lang="en-US" dirty="0" err="1">
                <a:solidFill>
                  <a:srgbClr val="626262"/>
                </a:solidFill>
                <a:latin typeface="Quattrocento"/>
              </a:rPr>
              <a:t>cultura</a:t>
            </a:r>
            <a:r>
              <a:rPr lang="en-US" dirty="0">
                <a:solidFill>
                  <a:srgbClr val="626262"/>
                </a:solidFill>
                <a:latin typeface="Quattrocento"/>
              </a:rPr>
              <a:t> e </a:t>
            </a:r>
            <a:r>
              <a:rPr lang="en-US" dirty="0" err="1">
                <a:solidFill>
                  <a:srgbClr val="626262"/>
                </a:solidFill>
                <a:latin typeface="Quattrocento"/>
              </a:rPr>
              <a:t>património</a:t>
            </a:r>
            <a:r>
              <a:rPr lang="en-US" dirty="0">
                <a:solidFill>
                  <a:srgbClr val="626262"/>
                </a:solidFill>
                <a:latin typeface="Quattrocento"/>
              </a:rPr>
              <a:t>. O Exchange </a:t>
            </a:r>
            <a:r>
              <a:rPr lang="en-US" dirty="0" err="1">
                <a:solidFill>
                  <a:srgbClr val="626262"/>
                </a:solidFill>
                <a:latin typeface="Quattrocento"/>
              </a:rPr>
              <a:t>está</a:t>
            </a:r>
            <a:r>
              <a:rPr lang="en-US" dirty="0">
                <a:solidFill>
                  <a:srgbClr val="626262"/>
                </a:solidFill>
                <a:latin typeface="Quattrocento"/>
              </a:rPr>
              <a:t> </a:t>
            </a:r>
            <a:r>
              <a:rPr lang="en-US" dirty="0" err="1">
                <a:solidFill>
                  <a:srgbClr val="626262"/>
                </a:solidFill>
                <a:latin typeface="Quattrocento"/>
              </a:rPr>
              <a:t>empenhado</a:t>
            </a:r>
            <a:r>
              <a:rPr lang="en-US" dirty="0">
                <a:solidFill>
                  <a:srgbClr val="626262"/>
                </a:solidFill>
                <a:latin typeface="Quattrocento"/>
              </a:rPr>
              <a:t> </a:t>
            </a:r>
            <a:r>
              <a:rPr lang="en-US" dirty="0" err="1">
                <a:solidFill>
                  <a:srgbClr val="626262"/>
                </a:solidFill>
                <a:latin typeface="Quattrocento"/>
              </a:rPr>
              <a:t>em</a:t>
            </a:r>
            <a:r>
              <a:rPr lang="en-US" dirty="0">
                <a:solidFill>
                  <a:srgbClr val="626262"/>
                </a:solidFill>
                <a:latin typeface="Quattrocento"/>
              </a:rPr>
              <a:t> </a:t>
            </a:r>
            <a:r>
              <a:rPr lang="en-US" dirty="0" err="1">
                <a:solidFill>
                  <a:srgbClr val="626262"/>
                </a:solidFill>
                <a:latin typeface="Quattrocento"/>
              </a:rPr>
              <a:t>apostar</a:t>
            </a:r>
            <a:r>
              <a:rPr lang="en-US" dirty="0">
                <a:solidFill>
                  <a:srgbClr val="626262"/>
                </a:solidFill>
                <a:latin typeface="Quattrocento"/>
              </a:rPr>
              <a:t> </a:t>
            </a:r>
            <a:r>
              <a:rPr lang="en-US" dirty="0" err="1">
                <a:solidFill>
                  <a:srgbClr val="626262"/>
                </a:solidFill>
                <a:latin typeface="Quattrocento"/>
              </a:rPr>
              <a:t>em</a:t>
            </a:r>
            <a:r>
              <a:rPr lang="en-US" dirty="0">
                <a:solidFill>
                  <a:srgbClr val="626262"/>
                </a:solidFill>
                <a:latin typeface="Quattrocento"/>
              </a:rPr>
              <a:t> </a:t>
            </a:r>
            <a:r>
              <a:rPr lang="en-US" dirty="0" err="1">
                <a:solidFill>
                  <a:srgbClr val="626262"/>
                </a:solidFill>
                <a:latin typeface="Quattrocento"/>
              </a:rPr>
              <a:t>projetos</a:t>
            </a:r>
            <a:r>
              <a:rPr lang="en-US" dirty="0">
                <a:solidFill>
                  <a:srgbClr val="626262"/>
                </a:solidFill>
                <a:latin typeface="Quattrocento"/>
              </a:rPr>
              <a:t> </a:t>
            </a:r>
            <a:r>
              <a:rPr lang="en-US" dirty="0" err="1">
                <a:solidFill>
                  <a:srgbClr val="626262"/>
                </a:solidFill>
                <a:latin typeface="Quattrocento"/>
              </a:rPr>
              <a:t>inovadores</a:t>
            </a:r>
            <a:r>
              <a:rPr lang="en-US" dirty="0">
                <a:solidFill>
                  <a:srgbClr val="626262"/>
                </a:solidFill>
                <a:latin typeface="Quattrocento"/>
              </a:rPr>
              <a:t> para </a:t>
            </a:r>
            <a:r>
              <a:rPr lang="en-US" dirty="0" err="1">
                <a:solidFill>
                  <a:srgbClr val="626262"/>
                </a:solidFill>
                <a:latin typeface="Quattrocento"/>
              </a:rPr>
              <a:t>beneficiar</a:t>
            </a:r>
            <a:r>
              <a:rPr lang="en-US" dirty="0">
                <a:solidFill>
                  <a:srgbClr val="626262"/>
                </a:solidFill>
                <a:latin typeface="Quattrocento"/>
              </a:rPr>
              <a:t> a </a:t>
            </a:r>
            <a:r>
              <a:rPr lang="en-US" dirty="0" err="1">
                <a:solidFill>
                  <a:srgbClr val="626262"/>
                </a:solidFill>
                <a:latin typeface="Quattrocento"/>
              </a:rPr>
              <a:t>comunidade</a:t>
            </a:r>
            <a:r>
              <a:rPr lang="en-US" dirty="0">
                <a:solidFill>
                  <a:srgbClr val="626262"/>
                </a:solidFill>
                <a:latin typeface="Quattrocento"/>
              </a:rPr>
              <a:t> local.</a:t>
            </a:r>
            <a:endParaRPr lang="en-US" b="0" i="0" dirty="0">
              <a:solidFill>
                <a:srgbClr val="626262"/>
              </a:solidFill>
              <a:effectLst/>
              <a:latin typeface="Quattrocento"/>
            </a:endParaRPr>
          </a:p>
          <a:p>
            <a:r>
              <a:rPr lang="en-US" b="1" dirty="0" err="1">
                <a:solidFill>
                  <a:srgbClr val="7F4182"/>
                </a:solidFill>
                <a:latin typeface="Quattrocento"/>
              </a:rPr>
              <a:t>Consciente</a:t>
            </a:r>
            <a:r>
              <a:rPr lang="en-US" b="1" dirty="0">
                <a:solidFill>
                  <a:srgbClr val="7F4182"/>
                </a:solidFill>
                <a:latin typeface="Quattrocento"/>
              </a:rPr>
              <a:t> da </a:t>
            </a:r>
            <a:r>
              <a:rPr lang="en-US" b="1" dirty="0" err="1">
                <a:solidFill>
                  <a:srgbClr val="7F4182"/>
                </a:solidFill>
                <a:latin typeface="Quattrocento"/>
              </a:rPr>
              <a:t>população</a:t>
            </a:r>
            <a:r>
              <a:rPr lang="en-US" b="1" dirty="0">
                <a:solidFill>
                  <a:srgbClr val="7F4182"/>
                </a:solidFill>
                <a:latin typeface="Quattrocento"/>
              </a:rPr>
              <a:t> </a:t>
            </a:r>
            <a:r>
              <a:rPr lang="en-US" b="1" dirty="0" err="1">
                <a:solidFill>
                  <a:srgbClr val="7F4182"/>
                </a:solidFill>
                <a:latin typeface="Quattrocento"/>
              </a:rPr>
              <a:t>dispersa</a:t>
            </a:r>
            <a:r>
              <a:rPr lang="en-US" b="1" dirty="0">
                <a:solidFill>
                  <a:srgbClr val="7F4182"/>
                </a:solidFill>
                <a:latin typeface="Quattrocento"/>
              </a:rPr>
              <a:t> e do </a:t>
            </a:r>
            <a:r>
              <a:rPr lang="en-US" b="1" dirty="0" err="1">
                <a:solidFill>
                  <a:srgbClr val="7F4182"/>
                </a:solidFill>
                <a:latin typeface="Quattrocento"/>
              </a:rPr>
              <a:t>perfil</a:t>
            </a:r>
            <a:r>
              <a:rPr lang="en-US" b="1" dirty="0">
                <a:solidFill>
                  <a:srgbClr val="7F4182"/>
                </a:solidFill>
                <a:latin typeface="Quattrocento"/>
              </a:rPr>
              <a:t> </a:t>
            </a:r>
            <a:r>
              <a:rPr lang="en-US" b="1" dirty="0" err="1">
                <a:solidFill>
                  <a:srgbClr val="7F4182"/>
                </a:solidFill>
                <a:latin typeface="Quattrocento"/>
              </a:rPr>
              <a:t>etário</a:t>
            </a:r>
            <a:r>
              <a:rPr lang="en-US" b="1" dirty="0">
                <a:solidFill>
                  <a:srgbClr val="7F4182"/>
                </a:solidFill>
                <a:latin typeface="Quattrocento"/>
              </a:rPr>
              <a:t> </a:t>
            </a:r>
            <a:r>
              <a:rPr lang="en-US" b="1" dirty="0" err="1">
                <a:solidFill>
                  <a:srgbClr val="7F4182"/>
                </a:solidFill>
                <a:latin typeface="Quattrocento"/>
              </a:rPr>
              <a:t>dependente</a:t>
            </a:r>
            <a:r>
              <a:rPr lang="en-US" b="1" dirty="0">
                <a:solidFill>
                  <a:srgbClr val="7F4182"/>
                </a:solidFill>
                <a:latin typeface="Quattrocento"/>
              </a:rPr>
              <a:t>, o The Exchange </a:t>
            </a:r>
            <a:r>
              <a:rPr lang="en-US" b="1" dirty="0" err="1">
                <a:solidFill>
                  <a:srgbClr val="7F4182"/>
                </a:solidFill>
                <a:latin typeface="Quattrocento"/>
              </a:rPr>
              <a:t>centraliza</a:t>
            </a:r>
            <a:r>
              <a:rPr lang="en-US" b="1" dirty="0">
                <a:solidFill>
                  <a:srgbClr val="7F4182"/>
                </a:solidFill>
                <a:latin typeface="Quattrocento"/>
              </a:rPr>
              <a:t> a </a:t>
            </a:r>
            <a:r>
              <a:rPr lang="en-US" b="1" dirty="0" err="1">
                <a:solidFill>
                  <a:srgbClr val="7F4182"/>
                </a:solidFill>
                <a:latin typeface="Quattrocento"/>
              </a:rPr>
              <a:t>sua</a:t>
            </a:r>
            <a:r>
              <a:rPr lang="en-US" b="1" dirty="0">
                <a:solidFill>
                  <a:srgbClr val="7F4182"/>
                </a:solidFill>
                <a:latin typeface="Quattrocento"/>
              </a:rPr>
              <a:t> </a:t>
            </a:r>
            <a:r>
              <a:rPr lang="en-US" b="1" dirty="0" err="1">
                <a:solidFill>
                  <a:srgbClr val="7F4182"/>
                </a:solidFill>
                <a:latin typeface="Quattrocento"/>
              </a:rPr>
              <a:t>intervenção</a:t>
            </a:r>
            <a:r>
              <a:rPr lang="en-US" b="1" dirty="0">
                <a:solidFill>
                  <a:srgbClr val="7F4182"/>
                </a:solidFill>
                <a:latin typeface="Quattrocento"/>
              </a:rPr>
              <a:t> </a:t>
            </a:r>
            <a:r>
              <a:rPr lang="en-US" b="1" dirty="0" err="1">
                <a:solidFill>
                  <a:srgbClr val="7F4182"/>
                </a:solidFill>
                <a:latin typeface="Quattrocento"/>
              </a:rPr>
              <a:t>na</a:t>
            </a:r>
            <a:r>
              <a:rPr lang="en-US" b="1" dirty="0">
                <a:solidFill>
                  <a:srgbClr val="7F4182"/>
                </a:solidFill>
                <a:latin typeface="Quattrocento"/>
              </a:rPr>
              <a:t> </a:t>
            </a:r>
            <a:r>
              <a:rPr lang="en-US" b="1" dirty="0" err="1">
                <a:solidFill>
                  <a:srgbClr val="7F4182"/>
                </a:solidFill>
                <a:latin typeface="Quattrocento"/>
              </a:rPr>
              <a:t>promoção</a:t>
            </a:r>
            <a:r>
              <a:rPr lang="en-US" b="1" dirty="0">
                <a:solidFill>
                  <a:srgbClr val="7F4182"/>
                </a:solidFill>
                <a:latin typeface="Quattrocento"/>
              </a:rPr>
              <a:t> do </a:t>
            </a:r>
            <a:r>
              <a:rPr lang="en-US" b="1" dirty="0" err="1">
                <a:solidFill>
                  <a:srgbClr val="7F4182"/>
                </a:solidFill>
                <a:latin typeface="Quattrocento"/>
              </a:rPr>
              <a:t>bem-estar</a:t>
            </a:r>
            <a:r>
              <a:rPr lang="en-US" b="1" dirty="0">
                <a:solidFill>
                  <a:srgbClr val="7F4182"/>
                </a:solidFill>
                <a:latin typeface="Quattrocento"/>
              </a:rPr>
              <a:t> da </a:t>
            </a:r>
            <a:r>
              <a:rPr lang="en-US" b="1" dirty="0" err="1">
                <a:solidFill>
                  <a:srgbClr val="7F4182"/>
                </a:solidFill>
                <a:latin typeface="Quattrocento"/>
              </a:rPr>
              <a:t>comunidade</a:t>
            </a:r>
            <a:r>
              <a:rPr lang="en-US" b="1" dirty="0">
                <a:solidFill>
                  <a:srgbClr val="7F4182"/>
                </a:solidFill>
                <a:latin typeface="Quattrocento"/>
              </a:rPr>
              <a:t>.</a:t>
            </a:r>
            <a:endParaRPr lang="en-US" b="0" i="0" dirty="0">
              <a:solidFill>
                <a:srgbClr val="626262"/>
              </a:solidFill>
              <a:effectLst/>
              <a:latin typeface="Quattrocento"/>
            </a:endParaRPr>
          </a:p>
          <a:p>
            <a:r>
              <a:rPr lang="en-US" dirty="0" err="1">
                <a:solidFill>
                  <a:srgbClr val="626262"/>
                </a:solidFill>
                <a:latin typeface="Quattrocento"/>
              </a:rPr>
              <a:t>Desde</a:t>
            </a:r>
            <a:r>
              <a:rPr lang="en-US" dirty="0">
                <a:solidFill>
                  <a:srgbClr val="626262"/>
                </a:solidFill>
                <a:latin typeface="Quattrocento"/>
              </a:rPr>
              <a:t> 2014, </a:t>
            </a:r>
            <a:r>
              <a:rPr lang="en-US" dirty="0" err="1">
                <a:solidFill>
                  <a:srgbClr val="626262"/>
                </a:solidFill>
                <a:latin typeface="Quattrocento"/>
              </a:rPr>
              <a:t>têm</a:t>
            </a:r>
            <a:r>
              <a:rPr lang="en-US" dirty="0">
                <a:solidFill>
                  <a:srgbClr val="626262"/>
                </a:solidFill>
                <a:latin typeface="Quattrocento"/>
              </a:rPr>
              <a:t> </a:t>
            </a:r>
            <a:r>
              <a:rPr lang="en-US" dirty="0" err="1">
                <a:solidFill>
                  <a:srgbClr val="626262"/>
                </a:solidFill>
                <a:latin typeface="Quattrocento"/>
              </a:rPr>
              <a:t>oferecido</a:t>
            </a:r>
            <a:r>
              <a:rPr lang="en-US" dirty="0">
                <a:solidFill>
                  <a:srgbClr val="626262"/>
                </a:solidFill>
                <a:latin typeface="Quattrocento"/>
              </a:rPr>
              <a:t> </a:t>
            </a:r>
            <a:r>
              <a:rPr lang="en-US" dirty="0" err="1">
                <a:solidFill>
                  <a:srgbClr val="626262"/>
                </a:solidFill>
                <a:latin typeface="Quattrocento"/>
              </a:rPr>
              <a:t>todos</a:t>
            </a:r>
            <a:r>
              <a:rPr lang="en-US" dirty="0">
                <a:solidFill>
                  <a:srgbClr val="626262"/>
                </a:solidFill>
                <a:latin typeface="Quattrocento"/>
              </a:rPr>
              <a:t> </a:t>
            </a:r>
            <a:r>
              <a:rPr lang="en-US" dirty="0" err="1">
                <a:solidFill>
                  <a:srgbClr val="626262"/>
                </a:solidFill>
                <a:latin typeface="Quattrocento"/>
              </a:rPr>
              <a:t>os</a:t>
            </a:r>
            <a:r>
              <a:rPr lang="en-US" dirty="0">
                <a:solidFill>
                  <a:srgbClr val="626262"/>
                </a:solidFill>
                <a:latin typeface="Quattrocento"/>
              </a:rPr>
              <a:t> </a:t>
            </a:r>
            <a:r>
              <a:rPr lang="en-US" dirty="0" err="1">
                <a:solidFill>
                  <a:srgbClr val="626262"/>
                </a:solidFill>
                <a:latin typeface="Quattrocento"/>
              </a:rPr>
              <a:t>anos</a:t>
            </a:r>
            <a:r>
              <a:rPr lang="en-US" dirty="0">
                <a:solidFill>
                  <a:srgbClr val="626262"/>
                </a:solidFill>
                <a:latin typeface="Quattrocento"/>
              </a:rPr>
              <a:t> um </a:t>
            </a:r>
            <a:r>
              <a:rPr lang="en-US" dirty="0" err="1">
                <a:solidFill>
                  <a:srgbClr val="626262"/>
                </a:solidFill>
                <a:latin typeface="Quattrocento"/>
              </a:rPr>
              <a:t>jantar</a:t>
            </a:r>
            <a:r>
              <a:rPr lang="en-US" dirty="0">
                <a:solidFill>
                  <a:srgbClr val="626262"/>
                </a:solidFill>
                <a:latin typeface="Quattrocento"/>
              </a:rPr>
              <a:t> de Natal de </a:t>
            </a:r>
            <a:r>
              <a:rPr lang="en-US" dirty="0" err="1">
                <a:solidFill>
                  <a:srgbClr val="626262"/>
                </a:solidFill>
                <a:latin typeface="Quattrocento"/>
              </a:rPr>
              <a:t>três</a:t>
            </a:r>
            <a:r>
              <a:rPr lang="en-US" dirty="0">
                <a:solidFill>
                  <a:srgbClr val="626262"/>
                </a:solidFill>
                <a:latin typeface="Quattrocento"/>
              </a:rPr>
              <a:t> </a:t>
            </a:r>
            <a:r>
              <a:rPr lang="en-US" dirty="0" err="1">
                <a:solidFill>
                  <a:srgbClr val="626262"/>
                </a:solidFill>
                <a:latin typeface="Quattrocento"/>
              </a:rPr>
              <a:t>pratos</a:t>
            </a:r>
            <a:r>
              <a:rPr lang="en-US" dirty="0">
                <a:solidFill>
                  <a:srgbClr val="626262"/>
                </a:solidFill>
                <a:latin typeface="Quattrocento"/>
              </a:rPr>
              <a:t> com </a:t>
            </a:r>
            <a:r>
              <a:rPr lang="en-US" dirty="0" err="1">
                <a:solidFill>
                  <a:srgbClr val="626262"/>
                </a:solidFill>
                <a:latin typeface="Quattrocento"/>
              </a:rPr>
              <a:t>entretenimento</a:t>
            </a:r>
            <a:r>
              <a:rPr lang="en-US" dirty="0">
                <a:solidFill>
                  <a:srgbClr val="626262"/>
                </a:solidFill>
                <a:latin typeface="Quattrocento"/>
              </a:rPr>
              <a:t> </a:t>
            </a:r>
            <a:r>
              <a:rPr lang="en-US" dirty="0" err="1">
                <a:solidFill>
                  <a:srgbClr val="626262"/>
                </a:solidFill>
                <a:latin typeface="Quattrocento"/>
              </a:rPr>
              <a:t>ao</a:t>
            </a:r>
            <a:r>
              <a:rPr lang="en-US" dirty="0">
                <a:solidFill>
                  <a:srgbClr val="626262"/>
                </a:solidFill>
                <a:latin typeface="Quattrocento"/>
              </a:rPr>
              <a:t> vivo para </a:t>
            </a:r>
            <a:r>
              <a:rPr lang="en-US" dirty="0" err="1">
                <a:solidFill>
                  <a:srgbClr val="626262"/>
                </a:solidFill>
                <a:latin typeface="Quattrocento"/>
              </a:rPr>
              <a:t>pessoas</a:t>
            </a:r>
            <a:r>
              <a:rPr lang="en-US" dirty="0">
                <a:solidFill>
                  <a:srgbClr val="626262"/>
                </a:solidFill>
                <a:latin typeface="Quattrocento"/>
              </a:rPr>
              <a:t> que </a:t>
            </a:r>
            <a:r>
              <a:rPr lang="en-US" dirty="0" err="1">
                <a:solidFill>
                  <a:srgbClr val="626262"/>
                </a:solidFill>
                <a:latin typeface="Quattrocento"/>
              </a:rPr>
              <a:t>estão</a:t>
            </a:r>
            <a:r>
              <a:rPr lang="en-US" dirty="0">
                <a:solidFill>
                  <a:srgbClr val="626262"/>
                </a:solidFill>
                <a:latin typeface="Quattrocento"/>
              </a:rPr>
              <a:t> </a:t>
            </a:r>
            <a:r>
              <a:rPr lang="en-US" dirty="0" err="1">
                <a:solidFill>
                  <a:srgbClr val="626262"/>
                </a:solidFill>
                <a:latin typeface="Quattrocento"/>
              </a:rPr>
              <a:t>sozinhas</a:t>
            </a:r>
            <a:r>
              <a:rPr lang="en-US" dirty="0">
                <a:solidFill>
                  <a:srgbClr val="626262"/>
                </a:solidFill>
                <a:latin typeface="Quattrocento"/>
              </a:rPr>
              <a:t>, a lidar com o </a:t>
            </a:r>
            <a:r>
              <a:rPr lang="en-US" dirty="0" err="1">
                <a:solidFill>
                  <a:srgbClr val="626262"/>
                </a:solidFill>
                <a:latin typeface="Quattrocento"/>
              </a:rPr>
              <a:t>luto</a:t>
            </a:r>
            <a:r>
              <a:rPr lang="en-US" dirty="0">
                <a:solidFill>
                  <a:srgbClr val="626262"/>
                </a:solidFill>
                <a:latin typeface="Quattrocento"/>
              </a:rPr>
              <a:t> </a:t>
            </a:r>
            <a:r>
              <a:rPr lang="en-US" dirty="0" err="1">
                <a:solidFill>
                  <a:srgbClr val="626262"/>
                </a:solidFill>
                <a:latin typeface="Quattrocento"/>
              </a:rPr>
              <a:t>ou</a:t>
            </a:r>
            <a:r>
              <a:rPr lang="en-US" dirty="0">
                <a:solidFill>
                  <a:srgbClr val="626262"/>
                </a:solidFill>
                <a:latin typeface="Quattrocento"/>
              </a:rPr>
              <a:t> </a:t>
            </a:r>
            <a:r>
              <a:rPr lang="en-US" dirty="0" err="1">
                <a:solidFill>
                  <a:srgbClr val="626262"/>
                </a:solidFill>
                <a:latin typeface="Quattrocento"/>
              </a:rPr>
              <a:t>vivem</a:t>
            </a:r>
            <a:r>
              <a:rPr lang="en-US" dirty="0">
                <a:solidFill>
                  <a:srgbClr val="626262"/>
                </a:solidFill>
                <a:latin typeface="Quattrocento"/>
              </a:rPr>
              <a:t> </a:t>
            </a:r>
            <a:r>
              <a:rPr lang="en-US" dirty="0" err="1">
                <a:solidFill>
                  <a:srgbClr val="626262"/>
                </a:solidFill>
                <a:latin typeface="Quattrocento"/>
              </a:rPr>
              <a:t>em</a:t>
            </a:r>
            <a:r>
              <a:rPr lang="en-US" dirty="0">
                <a:solidFill>
                  <a:srgbClr val="626262"/>
                </a:solidFill>
                <a:latin typeface="Quattrocento"/>
              </a:rPr>
              <a:t> </a:t>
            </a:r>
            <a:r>
              <a:rPr lang="en-US" dirty="0" err="1">
                <a:solidFill>
                  <a:srgbClr val="626262"/>
                </a:solidFill>
                <a:latin typeface="Quattrocento"/>
              </a:rPr>
              <a:t>circunstâncias</a:t>
            </a:r>
            <a:r>
              <a:rPr lang="en-US" dirty="0">
                <a:solidFill>
                  <a:srgbClr val="626262"/>
                </a:solidFill>
                <a:latin typeface="Quattrocento"/>
              </a:rPr>
              <a:t> </a:t>
            </a:r>
            <a:r>
              <a:rPr lang="en-US" dirty="0" err="1">
                <a:solidFill>
                  <a:srgbClr val="626262"/>
                </a:solidFill>
                <a:latin typeface="Quattrocento"/>
              </a:rPr>
              <a:t>adversas</a:t>
            </a:r>
            <a:r>
              <a:rPr lang="en-US" dirty="0">
                <a:solidFill>
                  <a:srgbClr val="626262"/>
                </a:solidFill>
                <a:latin typeface="Quattrocento"/>
              </a:rPr>
              <a:t>. </a:t>
            </a:r>
            <a:r>
              <a:rPr lang="en-US" dirty="0" err="1">
                <a:solidFill>
                  <a:srgbClr val="626262"/>
                </a:solidFill>
                <a:latin typeface="Quattrocento"/>
              </a:rPr>
              <a:t>Saiba</a:t>
            </a:r>
            <a:r>
              <a:rPr lang="en-US" dirty="0">
                <a:solidFill>
                  <a:srgbClr val="626262"/>
                </a:solidFill>
                <a:latin typeface="Quattrocento"/>
              </a:rPr>
              <a:t> </a:t>
            </a:r>
            <a:r>
              <a:rPr lang="en-US" dirty="0" err="1">
                <a:solidFill>
                  <a:srgbClr val="626262"/>
                </a:solidFill>
                <a:latin typeface="Quattrocento"/>
              </a:rPr>
              <a:t>mais</a:t>
            </a:r>
            <a:r>
              <a:rPr lang="en-US" dirty="0">
                <a:solidFill>
                  <a:srgbClr val="626262"/>
                </a:solidFill>
                <a:latin typeface="Quattrocento"/>
              </a:rPr>
              <a:t> </a:t>
            </a:r>
            <a:r>
              <a:rPr lang="en-US" dirty="0" err="1">
                <a:solidFill>
                  <a:srgbClr val="626262"/>
                </a:solidFill>
                <a:latin typeface="Quattrocento"/>
              </a:rPr>
              <a:t>aqui</a:t>
            </a:r>
            <a:r>
              <a:rPr lang="en-US" b="0" i="0" dirty="0">
                <a:solidFill>
                  <a:srgbClr val="626262"/>
                </a:solidFill>
                <a:effectLst/>
                <a:latin typeface="Quattrocento"/>
              </a:rPr>
              <a:t>: </a:t>
            </a:r>
            <a:r>
              <a:rPr lang="en-US" b="0" i="0" dirty="0">
                <a:solidFill>
                  <a:srgbClr val="626262"/>
                </a:solidFill>
                <a:effectLst/>
                <a:latin typeface="Quattrocento"/>
                <a:hlinkClick r:id="rId4"/>
              </a:rPr>
              <a:t>www.exchangeinishowen.ie</a:t>
            </a:r>
            <a:r>
              <a:rPr lang="en-US" b="0" i="0" dirty="0">
                <a:solidFill>
                  <a:srgbClr val="626262"/>
                </a:solidFill>
                <a:effectLst/>
                <a:latin typeface="Quattrocento"/>
              </a:rPr>
              <a:t> </a:t>
            </a:r>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124244"/>
            <a:ext cx="2291254" cy="1938992"/>
          </a:xfrm>
          <a:prstGeom prst="rect">
            <a:avLst/>
          </a:prstGeom>
          <a:solidFill>
            <a:srgbClr val="7F4182"/>
          </a:solidFill>
        </p:spPr>
        <p:txBody>
          <a:bodyPr wrap="square" rtlCol="0">
            <a:spAutoFit/>
          </a:bodyPr>
          <a:lstStyle/>
          <a:p>
            <a:pPr lvl="0" algn="ctr">
              <a:defRPr/>
            </a:pPr>
            <a:r>
              <a:rPr lang="en-IE" sz="2400" dirty="0">
                <a:solidFill>
                  <a:prstClr val="white"/>
                </a:solidFill>
              </a:rPr>
              <a:t>FOCAR NAS NECESSIDADES E BEM-ESTAR DA COMUNIDADE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881" y="5640682"/>
            <a:ext cx="1217318" cy="1217318"/>
          </a:xfrm>
          <a:prstGeom prst="rect">
            <a:avLst/>
          </a:prstGeom>
        </p:spPr>
      </p:pic>
    </p:spTree>
    <p:extLst>
      <p:ext uri="{BB962C8B-B14F-4D97-AF65-F5344CB8AC3E}">
        <p14:creationId xmlns:p14="http://schemas.microsoft.com/office/powerpoint/2010/main" val="486770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76541-6247-431B-B95B-35663DC05350}"/>
              </a:ext>
            </a:extLst>
          </p:cNvPr>
          <p:cNvSpPr>
            <a:spLocks noGrp="1"/>
          </p:cNvSpPr>
          <p:nvPr>
            <p:ph type="body" sz="quarter" idx="13"/>
          </p:nvPr>
        </p:nvSpPr>
        <p:spPr>
          <a:xfrm>
            <a:off x="441434" y="151760"/>
            <a:ext cx="4267199" cy="1624848"/>
          </a:xfrm>
        </p:spPr>
        <p:txBody>
          <a:bodyPr>
            <a:noAutofit/>
          </a:bodyPr>
          <a:lstStyle/>
          <a:p>
            <a:r>
              <a:rPr lang="en-US" sz="4800" b="1" dirty="0">
                <a:solidFill>
                  <a:srgbClr val="68BBAF"/>
                </a:solidFill>
              </a:rPr>
              <a:t>MÓDULO 4 </a:t>
            </a:r>
          </a:p>
          <a:p>
            <a:r>
              <a:rPr lang="en-US" sz="4800" b="1" dirty="0">
                <a:solidFill>
                  <a:srgbClr val="68BBAF"/>
                </a:solidFill>
              </a:rPr>
              <a:t>SÍNTESE</a:t>
            </a:r>
          </a:p>
        </p:txBody>
      </p:sp>
      <p:sp>
        <p:nvSpPr>
          <p:cNvPr id="3" name="Text Placeholder 2">
            <a:extLst>
              <a:ext uri="{FF2B5EF4-FFF2-40B4-BE49-F238E27FC236}">
                <a16:creationId xmlns:a16="http://schemas.microsoft.com/office/drawing/2014/main" id="{BF177A13-144A-4283-848C-4CA3EF01C92B}"/>
              </a:ext>
            </a:extLst>
          </p:cNvPr>
          <p:cNvSpPr>
            <a:spLocks noGrp="1"/>
          </p:cNvSpPr>
          <p:nvPr>
            <p:ph type="body" sz="quarter" idx="14"/>
          </p:nvPr>
        </p:nvSpPr>
        <p:spPr>
          <a:xfrm>
            <a:off x="377840" y="1895451"/>
            <a:ext cx="4551335" cy="4865013"/>
          </a:xfrm>
        </p:spPr>
        <p:txBody>
          <a:bodyPr/>
          <a:lstStyle/>
          <a:p>
            <a:r>
              <a:rPr lang="en-IE" sz="2000" dirty="0" err="1">
                <a:solidFill>
                  <a:srgbClr val="7F4182"/>
                </a:solidFill>
              </a:rPr>
              <a:t>Após</a:t>
            </a:r>
            <a:r>
              <a:rPr lang="en-IE" sz="2000" dirty="0">
                <a:solidFill>
                  <a:srgbClr val="7F4182"/>
                </a:solidFill>
              </a:rPr>
              <a:t> </a:t>
            </a:r>
            <a:r>
              <a:rPr lang="en-IE" sz="2000" dirty="0" err="1">
                <a:solidFill>
                  <a:srgbClr val="7F4182"/>
                </a:solidFill>
              </a:rPr>
              <a:t>ter</a:t>
            </a:r>
            <a:r>
              <a:rPr lang="en-IE" sz="2000" dirty="0">
                <a:solidFill>
                  <a:srgbClr val="7F4182"/>
                </a:solidFill>
              </a:rPr>
              <a:t> </a:t>
            </a:r>
            <a:r>
              <a:rPr lang="en-IE" sz="2000" dirty="0" err="1">
                <a:solidFill>
                  <a:srgbClr val="7F4182"/>
                </a:solidFill>
              </a:rPr>
              <a:t>aprendido</a:t>
            </a:r>
            <a:r>
              <a:rPr lang="en-IE" sz="2000" dirty="0">
                <a:solidFill>
                  <a:srgbClr val="7F4182"/>
                </a:solidFill>
              </a:rPr>
              <a:t> </a:t>
            </a:r>
            <a:r>
              <a:rPr lang="en-IE" sz="2000" dirty="0" err="1">
                <a:solidFill>
                  <a:srgbClr val="7F4182"/>
                </a:solidFill>
              </a:rPr>
              <a:t>os</a:t>
            </a:r>
            <a:r>
              <a:rPr lang="en-IE" sz="2000" dirty="0">
                <a:solidFill>
                  <a:srgbClr val="7F4182"/>
                </a:solidFill>
              </a:rPr>
              <a:t> </a:t>
            </a:r>
            <a:r>
              <a:rPr lang="en-IE" sz="2000" dirty="0" err="1">
                <a:solidFill>
                  <a:srgbClr val="7F4182"/>
                </a:solidFill>
              </a:rPr>
              <a:t>benefícios</a:t>
            </a:r>
            <a:r>
              <a:rPr lang="en-IE" sz="2000" dirty="0">
                <a:solidFill>
                  <a:srgbClr val="7F4182"/>
                </a:solidFill>
              </a:rPr>
              <a:t> da </a:t>
            </a:r>
            <a:r>
              <a:rPr lang="en-IE" sz="2000" dirty="0" err="1">
                <a:solidFill>
                  <a:srgbClr val="7F4182"/>
                </a:solidFill>
              </a:rPr>
              <a:t>regeneração</a:t>
            </a:r>
            <a:r>
              <a:rPr lang="en-IE" sz="2000" dirty="0">
                <a:solidFill>
                  <a:srgbClr val="7F4182"/>
                </a:solidFill>
              </a:rPr>
              <a:t> </a:t>
            </a:r>
            <a:r>
              <a:rPr lang="en-IE" sz="2000" dirty="0" err="1">
                <a:solidFill>
                  <a:srgbClr val="7F4182"/>
                </a:solidFill>
              </a:rPr>
              <a:t>sustentável</a:t>
            </a:r>
            <a:r>
              <a:rPr lang="en-IE" sz="2000" dirty="0">
                <a:solidFill>
                  <a:srgbClr val="7F4182"/>
                </a:solidFill>
              </a:rPr>
              <a:t> da </a:t>
            </a:r>
            <a:r>
              <a:rPr lang="en-IE" sz="2000" dirty="0" err="1">
                <a:solidFill>
                  <a:srgbClr val="7F4182"/>
                </a:solidFill>
              </a:rPr>
              <a:t>comunidade</a:t>
            </a:r>
            <a:r>
              <a:rPr lang="en-IE" sz="2000" dirty="0">
                <a:solidFill>
                  <a:srgbClr val="7F4182"/>
                </a:solidFill>
              </a:rPr>
              <a:t> </a:t>
            </a:r>
            <a:r>
              <a:rPr lang="en-IE" sz="2000" dirty="0" err="1">
                <a:solidFill>
                  <a:srgbClr val="7F4182"/>
                </a:solidFill>
              </a:rPr>
              <a:t>nos</a:t>
            </a:r>
            <a:r>
              <a:rPr lang="en-IE" sz="2000" dirty="0">
                <a:solidFill>
                  <a:srgbClr val="7F4182"/>
                </a:solidFill>
              </a:rPr>
              <a:t> </a:t>
            </a:r>
            <a:r>
              <a:rPr lang="en-IE" sz="2000" dirty="0" err="1">
                <a:solidFill>
                  <a:srgbClr val="7F4182"/>
                </a:solidFill>
              </a:rPr>
              <a:t>módulos</a:t>
            </a:r>
            <a:r>
              <a:rPr lang="en-IE" sz="2000" dirty="0">
                <a:solidFill>
                  <a:srgbClr val="7F4182"/>
                </a:solidFill>
              </a:rPr>
              <a:t> 1-3, </a:t>
            </a:r>
            <a:r>
              <a:rPr lang="en-IE" sz="2000" dirty="0" err="1">
                <a:solidFill>
                  <a:srgbClr val="7F4182"/>
                </a:solidFill>
              </a:rPr>
              <a:t>encontra</a:t>
            </a:r>
            <a:r>
              <a:rPr lang="en-IE" sz="2000" dirty="0">
                <a:solidFill>
                  <a:srgbClr val="7F4182"/>
                </a:solidFill>
              </a:rPr>
              <a:t>-se agora </a:t>
            </a:r>
            <a:r>
              <a:rPr lang="en-IE" sz="2000" dirty="0" err="1">
                <a:solidFill>
                  <a:srgbClr val="7F4182"/>
                </a:solidFill>
              </a:rPr>
              <a:t>apto</a:t>
            </a:r>
            <a:r>
              <a:rPr lang="en-IE" sz="2000" dirty="0">
                <a:solidFill>
                  <a:srgbClr val="7F4182"/>
                </a:solidFill>
              </a:rPr>
              <a:t> a </a:t>
            </a:r>
            <a:r>
              <a:rPr lang="en-IE" sz="2000" dirty="0" err="1">
                <a:solidFill>
                  <a:srgbClr val="7F4182"/>
                </a:solidFill>
              </a:rPr>
              <a:t>conceber</a:t>
            </a:r>
            <a:r>
              <a:rPr lang="en-IE" sz="2000" dirty="0">
                <a:solidFill>
                  <a:srgbClr val="7F4182"/>
                </a:solidFill>
              </a:rPr>
              <a:t> e </a:t>
            </a:r>
            <a:r>
              <a:rPr lang="en-IE" sz="2000" dirty="0" err="1">
                <a:solidFill>
                  <a:srgbClr val="7F4182"/>
                </a:solidFill>
              </a:rPr>
              <a:t>implementar</a:t>
            </a:r>
            <a:r>
              <a:rPr lang="en-IE" sz="2000" dirty="0">
                <a:solidFill>
                  <a:srgbClr val="7F4182"/>
                </a:solidFill>
              </a:rPr>
              <a:t> </a:t>
            </a:r>
            <a:r>
              <a:rPr lang="en-IE" sz="2000" dirty="0" err="1">
                <a:solidFill>
                  <a:srgbClr val="7F4182"/>
                </a:solidFill>
              </a:rPr>
              <a:t>os</a:t>
            </a:r>
            <a:r>
              <a:rPr lang="en-IE" sz="2000" dirty="0">
                <a:solidFill>
                  <a:srgbClr val="7F4182"/>
                </a:solidFill>
              </a:rPr>
              <a:t> </a:t>
            </a:r>
            <a:r>
              <a:rPr lang="en-IE" sz="2000" dirty="0" err="1">
                <a:solidFill>
                  <a:srgbClr val="7F4182"/>
                </a:solidFill>
              </a:rPr>
              <a:t>seus</a:t>
            </a:r>
            <a:r>
              <a:rPr lang="en-IE" sz="2000" dirty="0">
                <a:solidFill>
                  <a:srgbClr val="7F4182"/>
                </a:solidFill>
              </a:rPr>
              <a:t> </a:t>
            </a:r>
            <a:r>
              <a:rPr lang="en-IE" sz="2000" dirty="0" err="1">
                <a:solidFill>
                  <a:srgbClr val="7F4182"/>
                </a:solidFill>
              </a:rPr>
              <a:t>projetos</a:t>
            </a:r>
            <a:r>
              <a:rPr lang="en-IE" sz="2000" dirty="0">
                <a:solidFill>
                  <a:srgbClr val="7F4182"/>
                </a:solidFill>
              </a:rPr>
              <a:t> </a:t>
            </a:r>
            <a:r>
              <a:rPr lang="en-IE" sz="2000" dirty="0" err="1">
                <a:solidFill>
                  <a:srgbClr val="7F4182"/>
                </a:solidFill>
              </a:rPr>
              <a:t>comunitários</a:t>
            </a:r>
            <a:r>
              <a:rPr lang="en-IE" sz="2000" dirty="0">
                <a:solidFill>
                  <a:srgbClr val="7F4182"/>
                </a:solidFill>
              </a:rPr>
              <a:t>. </a:t>
            </a:r>
          </a:p>
          <a:p>
            <a:r>
              <a:rPr lang="en-IE" sz="2000" dirty="0"/>
              <a:t>No </a:t>
            </a:r>
            <a:r>
              <a:rPr lang="en-IE" sz="2000" dirty="0" err="1"/>
              <a:t>Módulo</a:t>
            </a:r>
            <a:r>
              <a:rPr lang="en-IE" sz="2000" dirty="0"/>
              <a:t> 4, </a:t>
            </a:r>
            <a:r>
              <a:rPr lang="en-IE" sz="2000" dirty="0" err="1"/>
              <a:t>examinaremos</a:t>
            </a:r>
            <a:r>
              <a:rPr lang="en-IE" sz="2000" dirty="0"/>
              <a:t> </a:t>
            </a:r>
            <a:r>
              <a:rPr lang="en-IE" sz="2000" dirty="0" err="1"/>
              <a:t>os</a:t>
            </a:r>
            <a:r>
              <a:rPr lang="en-IE" sz="2000" dirty="0"/>
              <a:t> </a:t>
            </a:r>
            <a:r>
              <a:rPr lang="en-IE" sz="2000" dirty="0" err="1"/>
              <a:t>elementos</a:t>
            </a:r>
            <a:r>
              <a:rPr lang="en-IE" sz="2000" dirty="0"/>
              <a:t> </a:t>
            </a:r>
            <a:r>
              <a:rPr lang="en-IE" sz="2000" dirty="0" err="1"/>
              <a:t>necessários</a:t>
            </a:r>
            <a:r>
              <a:rPr lang="en-IE" sz="2000" dirty="0"/>
              <a:t> para </a:t>
            </a:r>
            <a:r>
              <a:rPr lang="en-IE" sz="2000" dirty="0" err="1"/>
              <a:t>transformar</a:t>
            </a:r>
            <a:r>
              <a:rPr lang="en-IE" sz="2000" dirty="0"/>
              <a:t> as </a:t>
            </a:r>
            <a:r>
              <a:rPr lang="en-IE" sz="2000" dirty="0" err="1"/>
              <a:t>suas</a:t>
            </a:r>
            <a:r>
              <a:rPr lang="en-IE" sz="2000" dirty="0"/>
              <a:t> </a:t>
            </a:r>
            <a:r>
              <a:rPr lang="en-IE" sz="2000" dirty="0" err="1"/>
              <a:t>ideias</a:t>
            </a:r>
            <a:r>
              <a:rPr lang="en-IE" sz="2000" dirty="0"/>
              <a:t> de </a:t>
            </a:r>
            <a:r>
              <a:rPr lang="en-IE" sz="2000" dirty="0" err="1"/>
              <a:t>regeneração</a:t>
            </a:r>
            <a:r>
              <a:rPr lang="en-IE" sz="2000" dirty="0"/>
              <a:t> da </a:t>
            </a:r>
            <a:r>
              <a:rPr lang="en-IE" sz="2000" dirty="0" err="1"/>
              <a:t>comunidade</a:t>
            </a:r>
            <a:r>
              <a:rPr lang="en-IE" sz="2000" dirty="0"/>
              <a:t> </a:t>
            </a:r>
            <a:r>
              <a:rPr lang="en-IE" sz="2000" dirty="0" err="1"/>
              <a:t>em</a:t>
            </a:r>
            <a:r>
              <a:rPr lang="en-IE" sz="2000" dirty="0"/>
              <a:t> </a:t>
            </a:r>
            <a:r>
              <a:rPr lang="en-IE" sz="2000" dirty="0" err="1"/>
              <a:t>projetos</a:t>
            </a:r>
            <a:r>
              <a:rPr lang="en-IE" sz="2000" dirty="0"/>
              <a:t>. </a:t>
            </a:r>
            <a:r>
              <a:rPr lang="en-IE" sz="2000" dirty="0" err="1"/>
              <a:t>Iremos</a:t>
            </a:r>
            <a:r>
              <a:rPr lang="en-IE" sz="2000" dirty="0"/>
              <a:t> </a:t>
            </a:r>
            <a:r>
              <a:rPr lang="en-IE" sz="2000" dirty="0" err="1"/>
              <a:t>explorar</a:t>
            </a:r>
            <a:r>
              <a:rPr lang="en-IE" sz="2000" dirty="0"/>
              <a:t> o ADN da </a:t>
            </a:r>
            <a:r>
              <a:rPr lang="en-IE" sz="2000" dirty="0" err="1"/>
              <a:t>sua</a:t>
            </a:r>
            <a:r>
              <a:rPr lang="en-IE" sz="2000" dirty="0"/>
              <a:t> </a:t>
            </a:r>
            <a:r>
              <a:rPr lang="en-IE" sz="2000" dirty="0" err="1"/>
              <a:t>comunidade</a:t>
            </a:r>
            <a:r>
              <a:rPr lang="en-IE" sz="2000" dirty="0"/>
              <a:t>, </a:t>
            </a:r>
            <a:r>
              <a:rPr lang="en-IE" sz="2000" dirty="0" err="1"/>
              <a:t>construção</a:t>
            </a:r>
            <a:r>
              <a:rPr lang="en-IE" sz="2000" dirty="0"/>
              <a:t> de </a:t>
            </a:r>
            <a:r>
              <a:rPr lang="en-IE" sz="2000" dirty="0" err="1"/>
              <a:t>parcerias</a:t>
            </a:r>
            <a:r>
              <a:rPr lang="en-IE" sz="2000" dirty="0"/>
              <a:t>, </a:t>
            </a:r>
            <a:r>
              <a:rPr lang="en-IE" sz="2000" dirty="0" err="1"/>
              <a:t>bem</a:t>
            </a:r>
            <a:r>
              <a:rPr lang="en-IE" sz="2000" dirty="0"/>
              <a:t> </a:t>
            </a:r>
            <a:r>
              <a:rPr lang="en-IE" sz="2000" dirty="0" err="1"/>
              <a:t>como</a:t>
            </a:r>
            <a:r>
              <a:rPr lang="en-IE" sz="2000" dirty="0"/>
              <a:t> marketing e </a:t>
            </a:r>
            <a:r>
              <a:rPr lang="en-IE" sz="2000" dirty="0" err="1"/>
              <a:t>comunicação</a:t>
            </a:r>
            <a:r>
              <a:rPr lang="en-IE" sz="2000" dirty="0"/>
              <a:t>.</a:t>
            </a:r>
          </a:p>
          <a:p>
            <a:r>
              <a:rPr lang="en-IE" sz="2000" dirty="0">
                <a:solidFill>
                  <a:srgbClr val="BA0A94"/>
                </a:solidFill>
              </a:rPr>
              <a:t>Na </a:t>
            </a:r>
            <a:r>
              <a:rPr lang="en-IE" sz="2000" dirty="0" err="1">
                <a:solidFill>
                  <a:srgbClr val="BA0A94"/>
                </a:solidFill>
              </a:rPr>
              <a:t>seção</a:t>
            </a:r>
            <a:r>
              <a:rPr lang="en-IE" sz="2000" dirty="0">
                <a:solidFill>
                  <a:srgbClr val="BA0A94"/>
                </a:solidFill>
              </a:rPr>
              <a:t> final, </a:t>
            </a:r>
            <a:r>
              <a:rPr lang="en-IE" sz="2000" dirty="0" err="1">
                <a:solidFill>
                  <a:srgbClr val="BA0A94"/>
                </a:solidFill>
              </a:rPr>
              <a:t>apresentaremos</a:t>
            </a:r>
            <a:r>
              <a:rPr lang="en-IE" sz="2000" dirty="0">
                <a:solidFill>
                  <a:srgbClr val="BA0A94"/>
                </a:solidFill>
              </a:rPr>
              <a:t> </a:t>
            </a:r>
            <a:r>
              <a:rPr lang="en-IE" sz="2000" dirty="0" err="1">
                <a:solidFill>
                  <a:srgbClr val="BA0A94"/>
                </a:solidFill>
              </a:rPr>
              <a:t>modelos</a:t>
            </a:r>
            <a:r>
              <a:rPr lang="en-IE" sz="2000" dirty="0">
                <a:solidFill>
                  <a:srgbClr val="BA0A94"/>
                </a:solidFill>
              </a:rPr>
              <a:t> e </a:t>
            </a:r>
            <a:r>
              <a:rPr lang="en-IE" sz="2000" dirty="0" err="1">
                <a:solidFill>
                  <a:srgbClr val="BA0A94"/>
                </a:solidFill>
              </a:rPr>
              <a:t>recursos</a:t>
            </a:r>
            <a:r>
              <a:rPr lang="en-IE" sz="2000" dirty="0">
                <a:solidFill>
                  <a:srgbClr val="BA0A94"/>
                </a:solidFill>
              </a:rPr>
              <a:t> para o </a:t>
            </a:r>
            <a:r>
              <a:rPr lang="en-IE" sz="2000" dirty="0" err="1">
                <a:solidFill>
                  <a:srgbClr val="BA0A94"/>
                </a:solidFill>
              </a:rPr>
              <a:t>ajudar</a:t>
            </a:r>
            <a:r>
              <a:rPr lang="en-IE" sz="2000" dirty="0">
                <a:solidFill>
                  <a:srgbClr val="BA0A94"/>
                </a:solidFill>
              </a:rPr>
              <a:t> a </a:t>
            </a:r>
            <a:r>
              <a:rPr lang="en-IE" sz="2000" dirty="0" err="1">
                <a:solidFill>
                  <a:srgbClr val="BA0A94"/>
                </a:solidFill>
              </a:rPr>
              <a:t>pôr</a:t>
            </a:r>
            <a:r>
              <a:rPr lang="en-IE" sz="2000" dirty="0">
                <a:solidFill>
                  <a:srgbClr val="BA0A94"/>
                </a:solidFill>
              </a:rPr>
              <a:t> </a:t>
            </a:r>
            <a:r>
              <a:rPr lang="en-IE" sz="2000" dirty="0" err="1">
                <a:solidFill>
                  <a:srgbClr val="BA0A94"/>
                </a:solidFill>
              </a:rPr>
              <a:t>em</a:t>
            </a:r>
            <a:r>
              <a:rPr lang="en-IE" sz="2000" dirty="0">
                <a:solidFill>
                  <a:srgbClr val="BA0A94"/>
                </a:solidFill>
              </a:rPr>
              <a:t> </a:t>
            </a:r>
            <a:r>
              <a:rPr lang="en-IE" sz="2000" dirty="0" err="1">
                <a:solidFill>
                  <a:srgbClr val="BA0A94"/>
                </a:solidFill>
              </a:rPr>
              <a:t>prática</a:t>
            </a:r>
            <a:r>
              <a:rPr lang="en-IE" sz="2000" dirty="0">
                <a:solidFill>
                  <a:srgbClr val="BA0A94"/>
                </a:solidFill>
              </a:rPr>
              <a:t> </a:t>
            </a:r>
            <a:r>
              <a:rPr lang="en-IE" sz="2000" dirty="0" err="1">
                <a:solidFill>
                  <a:srgbClr val="BA0A94"/>
                </a:solidFill>
              </a:rPr>
              <a:t>os</a:t>
            </a:r>
            <a:r>
              <a:rPr lang="en-IE" sz="2000" dirty="0">
                <a:solidFill>
                  <a:srgbClr val="BA0A94"/>
                </a:solidFill>
              </a:rPr>
              <a:t> </a:t>
            </a:r>
            <a:r>
              <a:rPr lang="en-IE" sz="2000" dirty="0" err="1">
                <a:solidFill>
                  <a:srgbClr val="BA0A94"/>
                </a:solidFill>
              </a:rPr>
              <a:t>seus</a:t>
            </a:r>
            <a:r>
              <a:rPr lang="en-IE" sz="2000" dirty="0">
                <a:solidFill>
                  <a:srgbClr val="BA0A94"/>
                </a:solidFill>
              </a:rPr>
              <a:t> </a:t>
            </a:r>
            <a:r>
              <a:rPr lang="en-IE" sz="2000" dirty="0" err="1">
                <a:solidFill>
                  <a:srgbClr val="BA0A94"/>
                </a:solidFill>
              </a:rPr>
              <a:t>projetos</a:t>
            </a:r>
            <a:r>
              <a:rPr lang="en-IE" sz="2000" dirty="0">
                <a:solidFill>
                  <a:srgbClr val="BA0A94"/>
                </a:solidFill>
              </a:rPr>
              <a:t> de </a:t>
            </a:r>
            <a:r>
              <a:rPr lang="en-IE" sz="2000" dirty="0" err="1">
                <a:solidFill>
                  <a:srgbClr val="BA0A94"/>
                </a:solidFill>
              </a:rPr>
              <a:t>regeneração</a:t>
            </a:r>
            <a:r>
              <a:rPr lang="en-IE" sz="2000" dirty="0">
                <a:solidFill>
                  <a:srgbClr val="BA0A94"/>
                </a:solidFill>
              </a:rPr>
              <a:t> </a:t>
            </a:r>
            <a:r>
              <a:rPr lang="en-IE" sz="2000" dirty="0" err="1">
                <a:solidFill>
                  <a:srgbClr val="BA0A94"/>
                </a:solidFill>
              </a:rPr>
              <a:t>comunitária</a:t>
            </a:r>
            <a:r>
              <a:rPr lang="en-IE" sz="2000" dirty="0">
                <a:solidFill>
                  <a:srgbClr val="BA0A94"/>
                </a:solidFill>
              </a:rPr>
              <a:t>.</a:t>
            </a:r>
          </a:p>
          <a:p>
            <a:endParaRPr lang="en-IE" sz="2200" dirty="0"/>
          </a:p>
        </p:txBody>
      </p:sp>
      <p:sp>
        <p:nvSpPr>
          <p:cNvPr id="4" name="Text Placeholder 3">
            <a:extLst>
              <a:ext uri="{FF2B5EF4-FFF2-40B4-BE49-F238E27FC236}">
                <a16:creationId xmlns:a16="http://schemas.microsoft.com/office/drawing/2014/main" id="{BF40A378-0F86-4755-B2BF-0C5C7DEC1508}"/>
              </a:ext>
            </a:extLst>
          </p:cNvPr>
          <p:cNvSpPr>
            <a:spLocks noGrp="1"/>
          </p:cNvSpPr>
          <p:nvPr>
            <p:ph type="body" sz="quarter" idx="15"/>
          </p:nvPr>
        </p:nvSpPr>
        <p:spPr>
          <a:ln>
            <a:noFill/>
          </a:ln>
        </p:spPr>
        <p:txBody>
          <a:bodyPr/>
          <a:lstStyle/>
          <a:p>
            <a:r>
              <a:rPr lang="en-IE" dirty="0"/>
              <a:t>Intro</a:t>
            </a:r>
          </a:p>
        </p:txBody>
      </p:sp>
      <p:sp>
        <p:nvSpPr>
          <p:cNvPr id="5" name="Text Placeholder 4">
            <a:extLst>
              <a:ext uri="{FF2B5EF4-FFF2-40B4-BE49-F238E27FC236}">
                <a16:creationId xmlns:a16="http://schemas.microsoft.com/office/drawing/2014/main" id="{D532EBDA-D8CE-46BE-8086-EE51F5AE013A}"/>
              </a:ext>
            </a:extLst>
          </p:cNvPr>
          <p:cNvSpPr>
            <a:spLocks noGrp="1"/>
          </p:cNvSpPr>
          <p:nvPr>
            <p:ph type="body" sz="quarter" idx="12"/>
          </p:nvPr>
        </p:nvSpPr>
        <p:spPr>
          <a:xfrm>
            <a:off x="6310577" y="1232371"/>
            <a:ext cx="5881423" cy="898040"/>
          </a:xfrm>
        </p:spPr>
        <p:txBody>
          <a:bodyPr>
            <a:noAutofit/>
          </a:bodyPr>
          <a:lstStyle/>
          <a:p>
            <a:pPr>
              <a:lnSpc>
                <a:spcPct val="100000"/>
              </a:lnSpc>
              <a:spcBef>
                <a:spcPts val="0"/>
              </a:spcBef>
            </a:pPr>
            <a:r>
              <a:rPr lang="en-IE" sz="2000" dirty="0" err="1"/>
              <a:t>Ativar</a:t>
            </a:r>
            <a:r>
              <a:rPr lang="en-IE" sz="2000" dirty="0"/>
              <a:t> o ADN das </a:t>
            </a:r>
            <a:r>
              <a:rPr lang="en-IE" sz="2000" dirty="0" err="1"/>
              <a:t>suas</a:t>
            </a:r>
            <a:r>
              <a:rPr lang="en-IE" sz="2000" dirty="0"/>
              <a:t> </a:t>
            </a:r>
            <a:r>
              <a:rPr lang="en-IE" sz="2000" dirty="0" err="1"/>
              <a:t>Comunidades</a:t>
            </a:r>
            <a:r>
              <a:rPr lang="en-IE" sz="2000" dirty="0"/>
              <a:t> - </a:t>
            </a:r>
            <a:r>
              <a:rPr lang="en-IE" sz="2000" dirty="0" err="1"/>
              <a:t>características</a:t>
            </a:r>
            <a:r>
              <a:rPr lang="en-IE" sz="2000" dirty="0"/>
              <a:t>, </a:t>
            </a:r>
            <a:r>
              <a:rPr lang="en-IE" sz="2000" dirty="0" err="1"/>
              <a:t>recursos</a:t>
            </a:r>
            <a:r>
              <a:rPr lang="en-IE" sz="2000" dirty="0"/>
              <a:t> e </a:t>
            </a:r>
            <a:r>
              <a:rPr lang="en-IE" sz="2000" dirty="0" err="1"/>
              <a:t>forças</a:t>
            </a:r>
            <a:endParaRPr lang="en-IE" sz="2000" dirty="0"/>
          </a:p>
        </p:txBody>
      </p:sp>
      <p:sp>
        <p:nvSpPr>
          <p:cNvPr id="6" name="Text Placeholder 5">
            <a:extLst>
              <a:ext uri="{FF2B5EF4-FFF2-40B4-BE49-F238E27FC236}">
                <a16:creationId xmlns:a16="http://schemas.microsoft.com/office/drawing/2014/main" id="{23D8F2D6-9483-477F-BA1F-1ECA0BFE20A3}"/>
              </a:ext>
            </a:extLst>
          </p:cNvPr>
          <p:cNvSpPr>
            <a:spLocks noGrp="1"/>
          </p:cNvSpPr>
          <p:nvPr>
            <p:ph type="body" sz="quarter" idx="16"/>
          </p:nvPr>
        </p:nvSpPr>
        <p:spPr/>
        <p:txBody>
          <a:bodyPr/>
          <a:lstStyle/>
          <a:p>
            <a:r>
              <a:rPr lang="en-IE" dirty="0"/>
              <a:t>01</a:t>
            </a:r>
          </a:p>
        </p:txBody>
      </p:sp>
      <p:sp>
        <p:nvSpPr>
          <p:cNvPr id="7" name="Text Placeholder 6">
            <a:extLst>
              <a:ext uri="{FF2B5EF4-FFF2-40B4-BE49-F238E27FC236}">
                <a16:creationId xmlns:a16="http://schemas.microsoft.com/office/drawing/2014/main" id="{A454401A-27CE-4DF1-B3D7-877FD566D0F7}"/>
              </a:ext>
            </a:extLst>
          </p:cNvPr>
          <p:cNvSpPr>
            <a:spLocks noGrp="1"/>
          </p:cNvSpPr>
          <p:nvPr>
            <p:ph type="body" sz="quarter" idx="17"/>
          </p:nvPr>
        </p:nvSpPr>
        <p:spPr>
          <a:xfrm>
            <a:off x="6310577" y="2331018"/>
            <a:ext cx="5682103" cy="946384"/>
          </a:xfrm>
        </p:spPr>
        <p:txBody>
          <a:bodyPr>
            <a:normAutofit/>
          </a:bodyPr>
          <a:lstStyle/>
          <a:p>
            <a:r>
              <a:rPr lang="en-IE" sz="2000" dirty="0" err="1"/>
              <a:t>Aproveitar</a:t>
            </a:r>
            <a:r>
              <a:rPr lang="en-IE" sz="2000" dirty="0"/>
              <a:t> o </a:t>
            </a:r>
            <a:r>
              <a:rPr lang="en-IE" sz="2000" dirty="0" err="1"/>
              <a:t>apoio</a:t>
            </a:r>
            <a:r>
              <a:rPr lang="en-IE" sz="2000" dirty="0"/>
              <a:t> e o </a:t>
            </a:r>
            <a:r>
              <a:rPr lang="en-IE" sz="2000" dirty="0" err="1"/>
              <a:t>empenho</a:t>
            </a:r>
            <a:r>
              <a:rPr lang="en-IE" sz="2000" dirty="0"/>
              <a:t> da </a:t>
            </a:r>
            <a:r>
              <a:rPr lang="en-IE" sz="2000" dirty="0" err="1"/>
              <a:t>sua</a:t>
            </a:r>
            <a:r>
              <a:rPr lang="en-IE" sz="2000" dirty="0"/>
              <a:t> </a:t>
            </a:r>
            <a:r>
              <a:rPr lang="en-IE" sz="2000" dirty="0" err="1"/>
              <a:t>comunidade</a:t>
            </a:r>
            <a:r>
              <a:rPr lang="en-IE" sz="2000" dirty="0"/>
              <a:t> e da </a:t>
            </a:r>
            <a:r>
              <a:rPr lang="en-IE" sz="2000" dirty="0" err="1"/>
              <a:t>diáspora</a:t>
            </a:r>
            <a:r>
              <a:rPr lang="en-IE" sz="2000" dirty="0"/>
              <a:t> </a:t>
            </a:r>
            <a:r>
              <a:rPr lang="en-IE" sz="2000" dirty="0" err="1"/>
              <a:t>comunitária</a:t>
            </a:r>
            <a:endParaRPr lang="en-IE" sz="2000" dirty="0"/>
          </a:p>
        </p:txBody>
      </p:sp>
      <p:sp>
        <p:nvSpPr>
          <p:cNvPr id="8" name="Text Placeholder 7">
            <a:extLst>
              <a:ext uri="{FF2B5EF4-FFF2-40B4-BE49-F238E27FC236}">
                <a16:creationId xmlns:a16="http://schemas.microsoft.com/office/drawing/2014/main" id="{D4484E57-7868-4167-8118-924799EA7415}"/>
              </a:ext>
            </a:extLst>
          </p:cNvPr>
          <p:cNvSpPr>
            <a:spLocks noGrp="1"/>
          </p:cNvSpPr>
          <p:nvPr>
            <p:ph type="body" sz="quarter" idx="18"/>
          </p:nvPr>
        </p:nvSpPr>
        <p:spPr/>
        <p:txBody>
          <a:bodyPr/>
          <a:lstStyle/>
          <a:p>
            <a:r>
              <a:rPr lang="en-IE" dirty="0"/>
              <a:t>02</a:t>
            </a:r>
          </a:p>
        </p:txBody>
      </p:sp>
      <p:sp>
        <p:nvSpPr>
          <p:cNvPr id="9" name="Text Placeholder 8">
            <a:extLst>
              <a:ext uri="{FF2B5EF4-FFF2-40B4-BE49-F238E27FC236}">
                <a16:creationId xmlns:a16="http://schemas.microsoft.com/office/drawing/2014/main" id="{165E8B33-D126-425C-8A1B-EA500F436889}"/>
              </a:ext>
            </a:extLst>
          </p:cNvPr>
          <p:cNvSpPr>
            <a:spLocks noGrp="1"/>
          </p:cNvSpPr>
          <p:nvPr>
            <p:ph type="body" sz="quarter" idx="19"/>
          </p:nvPr>
        </p:nvSpPr>
        <p:spPr>
          <a:xfrm>
            <a:off x="4959544" y="4671717"/>
            <a:ext cx="1176670" cy="927495"/>
          </a:xfrm>
        </p:spPr>
        <p:txBody>
          <a:bodyPr/>
          <a:lstStyle/>
          <a:p>
            <a:r>
              <a:rPr lang="en-IE" dirty="0"/>
              <a:t>04</a:t>
            </a:r>
          </a:p>
        </p:txBody>
      </p:sp>
      <p:sp>
        <p:nvSpPr>
          <p:cNvPr id="10" name="Text Placeholder 9">
            <a:extLst>
              <a:ext uri="{FF2B5EF4-FFF2-40B4-BE49-F238E27FC236}">
                <a16:creationId xmlns:a16="http://schemas.microsoft.com/office/drawing/2014/main" id="{0F55D0DA-09FF-4318-B954-5A56F2D5FEA3}"/>
              </a:ext>
            </a:extLst>
          </p:cNvPr>
          <p:cNvSpPr>
            <a:spLocks noGrp="1"/>
          </p:cNvSpPr>
          <p:nvPr>
            <p:ph type="body" sz="quarter" idx="20"/>
          </p:nvPr>
        </p:nvSpPr>
        <p:spPr>
          <a:xfrm>
            <a:off x="4959543" y="5810357"/>
            <a:ext cx="1202947" cy="927495"/>
          </a:xfrm>
        </p:spPr>
        <p:txBody>
          <a:bodyPr>
            <a:normAutofit fontScale="55000" lnSpcReduction="20000"/>
          </a:bodyPr>
          <a:lstStyle/>
          <a:p>
            <a:r>
              <a:rPr lang="en-IE" dirty="0"/>
              <a:t>PACK DA AÇÃO-CHAVE 4:</a:t>
            </a:r>
          </a:p>
        </p:txBody>
      </p:sp>
      <p:sp>
        <p:nvSpPr>
          <p:cNvPr id="11" name="Text Placeholder 10">
            <a:extLst>
              <a:ext uri="{FF2B5EF4-FFF2-40B4-BE49-F238E27FC236}">
                <a16:creationId xmlns:a16="http://schemas.microsoft.com/office/drawing/2014/main" id="{699F8F62-ECD1-4623-B818-79ED572CC665}"/>
              </a:ext>
            </a:extLst>
          </p:cNvPr>
          <p:cNvSpPr>
            <a:spLocks noGrp="1"/>
          </p:cNvSpPr>
          <p:nvPr>
            <p:ph type="body" sz="quarter" idx="21"/>
          </p:nvPr>
        </p:nvSpPr>
        <p:spPr>
          <a:xfrm>
            <a:off x="6360097" y="3478009"/>
            <a:ext cx="5731763" cy="1000629"/>
          </a:xfrm>
        </p:spPr>
        <p:txBody>
          <a:bodyPr>
            <a:normAutofit/>
          </a:bodyPr>
          <a:lstStyle/>
          <a:p>
            <a:r>
              <a:rPr lang="en-IE" sz="2000" dirty="0">
                <a:solidFill>
                  <a:prstClr val="white"/>
                </a:solidFill>
              </a:rPr>
              <a:t>Construir </a:t>
            </a:r>
            <a:r>
              <a:rPr lang="en-IE" sz="2000" dirty="0" err="1">
                <a:solidFill>
                  <a:prstClr val="white"/>
                </a:solidFill>
              </a:rPr>
              <a:t>parcerias-chave</a:t>
            </a:r>
            <a:r>
              <a:rPr lang="en-IE" sz="2000" dirty="0">
                <a:solidFill>
                  <a:prstClr val="white"/>
                </a:solidFill>
              </a:rPr>
              <a:t> </a:t>
            </a:r>
            <a:r>
              <a:rPr lang="en-IE" sz="2000" dirty="0" err="1">
                <a:solidFill>
                  <a:prstClr val="white"/>
                </a:solidFill>
              </a:rPr>
              <a:t>públicas</a:t>
            </a:r>
            <a:r>
              <a:rPr lang="en-IE" sz="2000" dirty="0">
                <a:solidFill>
                  <a:prstClr val="white"/>
                </a:solidFill>
              </a:rPr>
              <a:t>, </a:t>
            </a:r>
            <a:r>
              <a:rPr lang="en-IE" sz="2000" dirty="0" err="1">
                <a:solidFill>
                  <a:prstClr val="white"/>
                </a:solidFill>
              </a:rPr>
              <a:t>privadas</a:t>
            </a:r>
            <a:r>
              <a:rPr lang="en-IE" sz="2000" dirty="0">
                <a:solidFill>
                  <a:prstClr val="white"/>
                </a:solidFill>
              </a:rPr>
              <a:t> e </a:t>
            </a:r>
            <a:r>
              <a:rPr lang="en-IE" sz="2000" dirty="0" err="1">
                <a:solidFill>
                  <a:prstClr val="white"/>
                </a:solidFill>
              </a:rPr>
              <a:t>comunitárias</a:t>
            </a:r>
            <a:endParaRPr kumimoji="0" lang="en-I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8FBEA182-1DEF-4D6A-98B5-66D9A7ABCAB3}"/>
              </a:ext>
            </a:extLst>
          </p:cNvPr>
          <p:cNvSpPr>
            <a:spLocks noGrp="1"/>
          </p:cNvSpPr>
          <p:nvPr>
            <p:ph type="body" sz="quarter" idx="22"/>
          </p:nvPr>
        </p:nvSpPr>
        <p:spPr>
          <a:xfrm>
            <a:off x="6360097" y="4736666"/>
            <a:ext cx="5731763" cy="898040"/>
          </a:xfrm>
        </p:spPr>
        <p:txBody>
          <a:bodyPr>
            <a:noAutofit/>
          </a:bodyPr>
          <a:lstStyle/>
          <a:p>
            <a:r>
              <a:rPr lang="en-IE" sz="2000" dirty="0" err="1"/>
              <a:t>Os</a:t>
            </a:r>
            <a:r>
              <a:rPr lang="en-IE" sz="2000" dirty="0"/>
              <a:t> </a:t>
            </a:r>
            <a:r>
              <a:rPr lang="en-IE" sz="2000" dirty="0" err="1"/>
              <a:t>Recursos</a:t>
            </a:r>
            <a:r>
              <a:rPr lang="en-IE" sz="2000" dirty="0"/>
              <a:t> </a:t>
            </a:r>
            <a:r>
              <a:rPr lang="en-IE" sz="2000" dirty="0" err="1"/>
              <a:t>necessários</a:t>
            </a:r>
            <a:r>
              <a:rPr lang="en-IE" sz="2000" dirty="0"/>
              <a:t> - o </a:t>
            </a:r>
            <a:r>
              <a:rPr lang="en-IE" sz="2000" dirty="0" err="1"/>
              <a:t>poder</a:t>
            </a:r>
            <a:r>
              <a:rPr lang="en-IE" sz="2000" dirty="0"/>
              <a:t> das </a:t>
            </a:r>
            <a:r>
              <a:rPr lang="en-IE" sz="2000" dirty="0" err="1"/>
              <a:t>pessoas</a:t>
            </a:r>
            <a:r>
              <a:rPr lang="en-IE" sz="2000" dirty="0"/>
              <a:t>, as </a:t>
            </a:r>
            <a:r>
              <a:rPr lang="en-IE" sz="2000" dirty="0" err="1"/>
              <a:t>finanças</a:t>
            </a:r>
            <a:r>
              <a:rPr lang="en-IE" sz="2000" dirty="0"/>
              <a:t> e </a:t>
            </a:r>
            <a:r>
              <a:rPr lang="en-IE" sz="2000" dirty="0" err="1"/>
              <a:t>muito</a:t>
            </a:r>
            <a:r>
              <a:rPr lang="en-IE" sz="2000" dirty="0"/>
              <a:t> </a:t>
            </a:r>
            <a:r>
              <a:rPr lang="en-IE" sz="2000" dirty="0" err="1"/>
              <a:t>mais</a:t>
            </a:r>
            <a:endParaRPr lang="en-IE" sz="2000" dirty="0"/>
          </a:p>
        </p:txBody>
      </p:sp>
      <p:sp>
        <p:nvSpPr>
          <p:cNvPr id="13" name="Text Placeholder 12">
            <a:extLst>
              <a:ext uri="{FF2B5EF4-FFF2-40B4-BE49-F238E27FC236}">
                <a16:creationId xmlns:a16="http://schemas.microsoft.com/office/drawing/2014/main" id="{FB23D006-1A96-4BB1-9D34-9B136843101D}"/>
              </a:ext>
            </a:extLst>
          </p:cNvPr>
          <p:cNvSpPr>
            <a:spLocks noGrp="1"/>
          </p:cNvSpPr>
          <p:nvPr>
            <p:ph type="body" sz="quarter" idx="23"/>
          </p:nvPr>
        </p:nvSpPr>
        <p:spPr>
          <a:xfrm>
            <a:off x="6310577" y="5751357"/>
            <a:ext cx="5731763" cy="1107804"/>
          </a:xfrm>
        </p:spPr>
        <p:txBody>
          <a:bodyPr>
            <a:noAutofit/>
          </a:bodyPr>
          <a:lstStyle/>
          <a:p>
            <a:r>
              <a:rPr lang="en-IE" sz="2000" dirty="0"/>
              <a:t>Exercícios e </a:t>
            </a:r>
            <a:r>
              <a:rPr lang="en-IE" sz="2000" dirty="0" err="1"/>
              <a:t>modelos</a:t>
            </a:r>
            <a:r>
              <a:rPr lang="en-IE" sz="2000" dirty="0"/>
              <a:t> </a:t>
            </a:r>
            <a:r>
              <a:rPr lang="en-IE" sz="2000" dirty="0" err="1"/>
              <a:t>úteis</a:t>
            </a:r>
            <a:r>
              <a:rPr lang="en-IE" sz="2000" dirty="0"/>
              <a:t> para </a:t>
            </a:r>
            <a:r>
              <a:rPr lang="en-IE" sz="2000" dirty="0" err="1"/>
              <a:t>pôr</a:t>
            </a:r>
            <a:r>
              <a:rPr lang="en-IE" sz="2000" dirty="0"/>
              <a:t> </a:t>
            </a:r>
            <a:r>
              <a:rPr lang="en-IE" sz="2000" dirty="0" err="1"/>
              <a:t>em</a:t>
            </a:r>
            <a:r>
              <a:rPr lang="en-IE" sz="2000" dirty="0"/>
              <a:t> </a:t>
            </a:r>
            <a:r>
              <a:rPr lang="en-IE" sz="2000" dirty="0" err="1"/>
              <a:t>prática</a:t>
            </a:r>
            <a:r>
              <a:rPr lang="en-IE" sz="2000" dirty="0"/>
              <a:t> as </a:t>
            </a:r>
            <a:r>
              <a:rPr lang="en-IE" sz="2000" dirty="0" err="1"/>
              <a:t>suas</a:t>
            </a:r>
            <a:r>
              <a:rPr lang="en-IE" sz="2000" dirty="0"/>
              <a:t> </a:t>
            </a:r>
            <a:r>
              <a:rPr lang="en-IE" sz="2000" dirty="0" err="1"/>
              <a:t>ideias</a:t>
            </a:r>
            <a:r>
              <a:rPr lang="en-IE" sz="2000" dirty="0"/>
              <a:t> de </a:t>
            </a:r>
            <a:r>
              <a:rPr lang="en-IE" sz="2000" dirty="0" err="1"/>
              <a:t>regeneração</a:t>
            </a:r>
            <a:r>
              <a:rPr lang="en-IE" sz="2000" dirty="0"/>
              <a:t> da </a:t>
            </a:r>
            <a:r>
              <a:rPr lang="en-IE" sz="2000" dirty="0" err="1"/>
              <a:t>comunidade</a:t>
            </a:r>
            <a:endParaRPr lang="en-IE" sz="2000" dirty="0"/>
          </a:p>
        </p:txBody>
      </p:sp>
      <p:sp>
        <p:nvSpPr>
          <p:cNvPr id="14" name="Text Placeholder 8">
            <a:extLst>
              <a:ext uri="{FF2B5EF4-FFF2-40B4-BE49-F238E27FC236}">
                <a16:creationId xmlns:a16="http://schemas.microsoft.com/office/drawing/2014/main" id="{6829981D-8F4D-4333-BA2D-E9D110CE679C}"/>
              </a:ext>
            </a:extLst>
          </p:cNvPr>
          <p:cNvSpPr txBox="1">
            <a:spLocks/>
          </p:cNvSpPr>
          <p:nvPr/>
        </p:nvSpPr>
        <p:spPr>
          <a:xfrm>
            <a:off x="4985821" y="3594408"/>
            <a:ext cx="1176670" cy="92749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03</a:t>
            </a:r>
          </a:p>
        </p:txBody>
      </p:sp>
      <p:sp>
        <p:nvSpPr>
          <p:cNvPr id="16" name="Text Placeholder 4">
            <a:extLst>
              <a:ext uri="{FF2B5EF4-FFF2-40B4-BE49-F238E27FC236}">
                <a16:creationId xmlns:a16="http://schemas.microsoft.com/office/drawing/2014/main" id="{231DD43E-0CA5-40AB-9D0F-F8FAF5295BF2}"/>
              </a:ext>
            </a:extLst>
          </p:cNvPr>
          <p:cNvSpPr txBox="1">
            <a:spLocks/>
          </p:cNvSpPr>
          <p:nvPr/>
        </p:nvSpPr>
        <p:spPr>
          <a:xfrm>
            <a:off x="6285746" y="0"/>
            <a:ext cx="5731763" cy="89804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US" sz="2000" dirty="0"/>
              <a:t>Transformar </a:t>
            </a:r>
            <a:r>
              <a:rPr lang="en-US" sz="2000" dirty="0" err="1"/>
              <a:t>Projetos</a:t>
            </a:r>
            <a:r>
              <a:rPr lang="en-US" sz="2000" dirty="0"/>
              <a:t> de </a:t>
            </a:r>
            <a:r>
              <a:rPr lang="en-US" sz="2000" dirty="0" err="1"/>
              <a:t>Regeneração</a:t>
            </a:r>
            <a:r>
              <a:rPr lang="en-US" sz="2000" dirty="0"/>
              <a:t> </a:t>
            </a:r>
            <a:r>
              <a:rPr lang="en-US" sz="2000" dirty="0" err="1"/>
              <a:t>Comunitária</a:t>
            </a:r>
            <a:r>
              <a:rPr lang="en-US" sz="2000" dirty="0"/>
              <a:t> </a:t>
            </a:r>
            <a:r>
              <a:rPr lang="en-US" sz="2000" dirty="0" err="1"/>
              <a:t>em</a:t>
            </a:r>
            <a:r>
              <a:rPr lang="en-US" sz="2000" dirty="0"/>
              <a:t> </a:t>
            </a:r>
            <a:r>
              <a:rPr lang="en-US" sz="2000" dirty="0" err="1"/>
              <a:t>Ação</a:t>
            </a:r>
            <a:r>
              <a:rPr lang="en-US" sz="2000" dirty="0"/>
              <a:t>–  Como </a:t>
            </a:r>
            <a:r>
              <a:rPr lang="en-US" sz="2000" dirty="0" err="1"/>
              <a:t>é</a:t>
            </a:r>
            <a:r>
              <a:rPr lang="en-US" sz="2000" dirty="0"/>
              <a:t> que a </a:t>
            </a:r>
            <a:r>
              <a:rPr lang="en-US" sz="2000" dirty="0" err="1"/>
              <a:t>mudança</a:t>
            </a:r>
            <a:r>
              <a:rPr lang="en-US" sz="2000" dirty="0"/>
              <a:t> </a:t>
            </a:r>
            <a:r>
              <a:rPr lang="en-US" sz="2000" dirty="0" err="1"/>
              <a:t>acontece</a:t>
            </a:r>
            <a:endParaRPr lang="en-IE" sz="2000" dirty="0"/>
          </a:p>
        </p:txBody>
      </p:sp>
    </p:spTree>
    <p:extLst>
      <p:ext uri="{BB962C8B-B14F-4D97-AF65-F5344CB8AC3E}">
        <p14:creationId xmlns:p14="http://schemas.microsoft.com/office/powerpoint/2010/main" val="1965356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narrow city street with people walking on a sidewalk&#10;&#10;Description automatically generated">
            <a:extLst>
              <a:ext uri="{FF2B5EF4-FFF2-40B4-BE49-F238E27FC236}">
                <a16:creationId xmlns:a16="http://schemas.microsoft.com/office/drawing/2014/main" id="{296EE1E8-338A-47B2-86A2-4D307DBD186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fontScale="92500"/>
          </a:bodyPr>
          <a:lstStyle/>
          <a:p>
            <a:r>
              <a:rPr lang="en-IE" dirty="0">
                <a:solidFill>
                  <a:schemeClr val="bg1"/>
                </a:solidFill>
              </a:rPr>
              <a:t>#</a:t>
            </a:r>
            <a:r>
              <a:rPr lang="en-IE" dirty="0" err="1">
                <a:solidFill>
                  <a:schemeClr val="bg1"/>
                </a:solidFill>
              </a:rPr>
              <a:t>EVERYBODYlovesENNIS</a:t>
            </a:r>
            <a:r>
              <a:rPr lang="en-IE" dirty="0">
                <a:solidFill>
                  <a:schemeClr val="bg1"/>
                </a:solidFill>
              </a:rPr>
              <a:t> – Plano </a:t>
            </a:r>
            <a:r>
              <a:rPr lang="en-US" dirty="0">
                <a:solidFill>
                  <a:schemeClr val="bg1"/>
                </a:solidFill>
              </a:rPr>
              <a:t>‘</a:t>
            </a:r>
            <a:r>
              <a:rPr lang="en-US" dirty="0" err="1">
                <a:solidFill>
                  <a:schemeClr val="bg1"/>
                </a:solidFill>
              </a:rPr>
              <a:t>Visionário</a:t>
            </a:r>
            <a:r>
              <a:rPr lang="en-US" dirty="0">
                <a:solidFill>
                  <a:schemeClr val="bg1"/>
                </a:solidFill>
              </a:rPr>
              <a:t>’ para </a:t>
            </a:r>
            <a:r>
              <a:rPr lang="en-US" dirty="0" err="1">
                <a:solidFill>
                  <a:schemeClr val="bg1"/>
                </a:solidFill>
              </a:rPr>
              <a:t>promover</a:t>
            </a:r>
            <a:r>
              <a:rPr lang="en-US" dirty="0">
                <a:solidFill>
                  <a:schemeClr val="bg1"/>
                </a:solidFill>
              </a:rPr>
              <a:t> a </a:t>
            </a:r>
            <a:r>
              <a:rPr lang="en-US" dirty="0" err="1">
                <a:solidFill>
                  <a:schemeClr val="bg1"/>
                </a:solidFill>
              </a:rPr>
              <a:t>recuperação</a:t>
            </a:r>
            <a:r>
              <a:rPr lang="en-US" dirty="0">
                <a:solidFill>
                  <a:schemeClr val="bg1"/>
                </a:solidFill>
              </a:rPr>
              <a:t> </a:t>
            </a:r>
            <a:r>
              <a:rPr lang="en-US" dirty="0" err="1">
                <a:solidFill>
                  <a:schemeClr val="bg1"/>
                </a:solidFill>
              </a:rPr>
              <a:t>pós-covid</a:t>
            </a:r>
            <a:r>
              <a:rPr lang="en-US" dirty="0">
                <a:solidFill>
                  <a:schemeClr val="bg1"/>
                </a:solidFill>
              </a:rPr>
              <a:t> de Ennis</a:t>
            </a:r>
            <a:endParaRPr lang="en-IE" dirty="0">
              <a:solidFill>
                <a:schemeClr val="bg1"/>
              </a:solidFill>
            </a:endParaRP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3975101"/>
          </a:xfrm>
        </p:spPr>
        <p:txBody>
          <a:bodyPr/>
          <a:lstStyle/>
          <a:p>
            <a:r>
              <a:rPr lang="en-US" dirty="0"/>
              <a:t>A </a:t>
            </a:r>
            <a:r>
              <a:rPr lang="en-US" dirty="0" err="1"/>
              <a:t>estratégia</a:t>
            </a:r>
            <a:r>
              <a:rPr lang="en-US" dirty="0"/>
              <a:t> </a:t>
            </a:r>
            <a:r>
              <a:rPr lang="en-IE" dirty="0"/>
              <a:t>#</a:t>
            </a:r>
            <a:r>
              <a:rPr lang="en-IE" dirty="0" err="1"/>
              <a:t>EVERYBODYlovesENNIS</a:t>
            </a:r>
            <a:r>
              <a:rPr lang="en-IE" dirty="0"/>
              <a:t> </a:t>
            </a:r>
            <a:r>
              <a:rPr lang="en-IE" dirty="0" err="1"/>
              <a:t>concentra</a:t>
            </a:r>
            <a:r>
              <a:rPr lang="en-IE" dirty="0"/>
              <a:t>-se no </a:t>
            </a:r>
            <a:r>
              <a:rPr lang="en-IE" dirty="0" err="1"/>
              <a:t>desenvolvimento</a:t>
            </a:r>
            <a:r>
              <a:rPr lang="en-IE" dirty="0"/>
              <a:t> do turismo e da </a:t>
            </a:r>
            <a:r>
              <a:rPr lang="en-IE" dirty="0" err="1"/>
              <a:t>actividade</a:t>
            </a:r>
            <a:r>
              <a:rPr lang="en-IE" dirty="0"/>
              <a:t> </a:t>
            </a:r>
            <a:r>
              <a:rPr lang="en-IE" dirty="0" err="1"/>
              <a:t>económica</a:t>
            </a:r>
            <a:r>
              <a:rPr lang="en-IE" dirty="0"/>
              <a:t> </a:t>
            </a:r>
            <a:r>
              <a:rPr lang="en-IE" dirty="0" err="1"/>
              <a:t>em</a:t>
            </a:r>
            <a:r>
              <a:rPr lang="en-IE" dirty="0"/>
              <a:t> Ennis, </a:t>
            </a:r>
            <a:r>
              <a:rPr lang="en-IE" dirty="0" err="1"/>
              <a:t>brm</a:t>
            </a:r>
            <a:r>
              <a:rPr lang="en-IE" dirty="0"/>
              <a:t> </a:t>
            </a:r>
            <a:r>
              <a:rPr lang="en-IE" dirty="0" err="1"/>
              <a:t>como</a:t>
            </a:r>
            <a:r>
              <a:rPr lang="en-IE" dirty="0"/>
              <a:t> </a:t>
            </a:r>
            <a:r>
              <a:rPr lang="en-IE" dirty="0" err="1"/>
              <a:t>na</a:t>
            </a:r>
            <a:r>
              <a:rPr lang="en-IE" dirty="0"/>
              <a:t> </a:t>
            </a:r>
            <a:r>
              <a:rPr lang="en-IE" dirty="0" err="1"/>
              <a:t>regeneração</a:t>
            </a:r>
            <a:r>
              <a:rPr lang="en-IE" dirty="0"/>
              <a:t> do turismo </a:t>
            </a:r>
            <a:r>
              <a:rPr lang="en-IE" dirty="0" err="1"/>
              <a:t>em</a:t>
            </a:r>
            <a:r>
              <a:rPr lang="en-IE" dirty="0"/>
              <a:t> </a:t>
            </a:r>
            <a:r>
              <a:rPr lang="en-IE" dirty="0" err="1"/>
              <a:t>toda</a:t>
            </a:r>
            <a:r>
              <a:rPr lang="en-IE" dirty="0"/>
              <a:t> a Co. Clare. Ennis </a:t>
            </a:r>
            <a:r>
              <a:rPr lang="en-IE" dirty="0" err="1"/>
              <a:t>contém</a:t>
            </a:r>
            <a:r>
              <a:rPr lang="en-IE" dirty="0"/>
              <a:t> 21% do </a:t>
            </a:r>
            <a:r>
              <a:rPr lang="en-IE" dirty="0" err="1"/>
              <a:t>património</a:t>
            </a:r>
            <a:r>
              <a:rPr lang="en-IE" dirty="0"/>
              <a:t> </a:t>
            </a:r>
            <a:r>
              <a:rPr lang="en-IE" dirty="0" err="1"/>
              <a:t>imobiliário</a:t>
            </a:r>
            <a:r>
              <a:rPr lang="en-IE" dirty="0"/>
              <a:t> do </a:t>
            </a:r>
            <a:r>
              <a:rPr lang="en-IE" dirty="0" err="1"/>
              <a:t>condado</a:t>
            </a:r>
            <a:r>
              <a:rPr lang="en-IE" dirty="0"/>
              <a:t> e </a:t>
            </a:r>
            <a:r>
              <a:rPr lang="en-IE" dirty="0" err="1"/>
              <a:t>constitui</a:t>
            </a:r>
            <a:r>
              <a:rPr lang="en-IE" dirty="0"/>
              <a:t> um </a:t>
            </a:r>
            <a:r>
              <a:rPr lang="en-IE" dirty="0" err="1"/>
              <a:t>fator</a:t>
            </a:r>
            <a:r>
              <a:rPr lang="en-IE" dirty="0"/>
              <a:t> </a:t>
            </a:r>
            <a:r>
              <a:rPr lang="en-IE" dirty="0" err="1"/>
              <a:t>importante</a:t>
            </a:r>
            <a:r>
              <a:rPr lang="en-IE" dirty="0"/>
              <a:t> para </a:t>
            </a:r>
            <a:r>
              <a:rPr lang="en-IE" dirty="0" err="1"/>
              <a:t>atrair</a:t>
            </a:r>
            <a:r>
              <a:rPr lang="en-IE" dirty="0"/>
              <a:t> e </a:t>
            </a:r>
            <a:r>
              <a:rPr lang="en-IE" dirty="0" err="1"/>
              <a:t>reter</a:t>
            </a:r>
            <a:r>
              <a:rPr lang="en-IE" dirty="0"/>
              <a:t> </a:t>
            </a:r>
            <a:r>
              <a:rPr lang="en-IE" dirty="0" err="1"/>
              <a:t>turistas</a:t>
            </a:r>
            <a:r>
              <a:rPr lang="en-US" dirty="0"/>
              <a:t>. </a:t>
            </a:r>
          </a:p>
          <a:p>
            <a:br>
              <a:rPr lang="en-US" dirty="0"/>
            </a:br>
            <a:r>
              <a:rPr lang="en-US" b="1" dirty="0">
                <a:solidFill>
                  <a:srgbClr val="7F4182"/>
                </a:solidFill>
              </a:rPr>
              <a:t>A </a:t>
            </a:r>
            <a:r>
              <a:rPr lang="en-US" b="1" dirty="0" err="1">
                <a:solidFill>
                  <a:srgbClr val="7F4182"/>
                </a:solidFill>
              </a:rPr>
              <a:t>investigação</a:t>
            </a:r>
            <a:r>
              <a:rPr lang="en-US" b="1" dirty="0">
                <a:solidFill>
                  <a:srgbClr val="7F4182"/>
                </a:solidFill>
              </a:rPr>
              <a:t> do </a:t>
            </a:r>
            <a:r>
              <a:rPr lang="en-US" b="1" dirty="0" err="1">
                <a:solidFill>
                  <a:srgbClr val="7F4182"/>
                </a:solidFill>
              </a:rPr>
              <a:t>projeto</a:t>
            </a:r>
            <a:r>
              <a:rPr lang="en-US" b="1" dirty="0">
                <a:solidFill>
                  <a:srgbClr val="7F4182"/>
                </a:solidFill>
              </a:rPr>
              <a:t> </a:t>
            </a:r>
            <a:r>
              <a:rPr lang="en-US" b="1" dirty="0" err="1">
                <a:solidFill>
                  <a:srgbClr val="7F4182"/>
                </a:solidFill>
              </a:rPr>
              <a:t>conduziu</a:t>
            </a:r>
            <a:r>
              <a:rPr lang="en-US" b="1" dirty="0">
                <a:solidFill>
                  <a:srgbClr val="7F4182"/>
                </a:solidFill>
              </a:rPr>
              <a:t> a um novo </a:t>
            </a:r>
            <a:r>
              <a:rPr lang="en-US" b="1" dirty="0" err="1">
                <a:solidFill>
                  <a:srgbClr val="7F4182"/>
                </a:solidFill>
              </a:rPr>
              <a:t>foco</a:t>
            </a:r>
            <a:r>
              <a:rPr lang="en-US" b="1" dirty="0">
                <a:solidFill>
                  <a:srgbClr val="7F4182"/>
                </a:solidFill>
              </a:rPr>
              <a:t> para a </a:t>
            </a:r>
            <a:r>
              <a:rPr lang="en-US" b="1" dirty="0" err="1">
                <a:solidFill>
                  <a:srgbClr val="7F4182"/>
                </a:solidFill>
              </a:rPr>
              <a:t>comercialização</a:t>
            </a:r>
            <a:r>
              <a:rPr lang="en-US" b="1" dirty="0">
                <a:solidFill>
                  <a:srgbClr val="7F4182"/>
                </a:solidFill>
              </a:rPr>
              <a:t> de Ennis, </a:t>
            </a:r>
            <a:r>
              <a:rPr lang="en-US" b="1" dirty="0" err="1">
                <a:solidFill>
                  <a:srgbClr val="7F4182"/>
                </a:solidFill>
              </a:rPr>
              <a:t>realçando</a:t>
            </a:r>
            <a:r>
              <a:rPr lang="en-US" b="1" dirty="0">
                <a:solidFill>
                  <a:srgbClr val="7F4182"/>
                </a:solidFill>
              </a:rPr>
              <a:t> o </a:t>
            </a:r>
            <a:r>
              <a:rPr lang="en-US" b="1" dirty="0" err="1">
                <a:solidFill>
                  <a:srgbClr val="7F4182"/>
                </a:solidFill>
              </a:rPr>
              <a:t>papel</a:t>
            </a:r>
            <a:r>
              <a:rPr lang="en-US" b="1" dirty="0">
                <a:solidFill>
                  <a:srgbClr val="7F4182"/>
                </a:solidFill>
              </a:rPr>
              <a:t> da </a:t>
            </a:r>
            <a:r>
              <a:rPr lang="en-US" b="1" dirty="0" err="1">
                <a:solidFill>
                  <a:srgbClr val="7F4182"/>
                </a:solidFill>
              </a:rPr>
              <a:t>sua</a:t>
            </a:r>
            <a:r>
              <a:rPr lang="en-US" b="1" dirty="0">
                <a:solidFill>
                  <a:srgbClr val="7F4182"/>
                </a:solidFill>
              </a:rPr>
              <a:t> </a:t>
            </a:r>
            <a:r>
              <a:rPr lang="en-US" b="1" dirty="0" err="1">
                <a:solidFill>
                  <a:srgbClr val="7F4182"/>
                </a:solidFill>
              </a:rPr>
              <a:t>comunidade</a:t>
            </a:r>
            <a:r>
              <a:rPr lang="en-US" b="1" dirty="0">
                <a:solidFill>
                  <a:srgbClr val="7F4182"/>
                </a:solidFill>
              </a:rPr>
              <a:t> e forte </a:t>
            </a:r>
            <a:r>
              <a:rPr lang="en-US" b="1" dirty="0" err="1">
                <a:solidFill>
                  <a:srgbClr val="7F4182"/>
                </a:solidFill>
              </a:rPr>
              <a:t>componente</a:t>
            </a:r>
            <a:r>
              <a:rPr lang="en-US" b="1" dirty="0">
                <a:solidFill>
                  <a:srgbClr val="7F4182"/>
                </a:solidFill>
              </a:rPr>
              <a:t> cultural</a:t>
            </a:r>
            <a:endParaRPr lang="en-US" b="1" i="0" dirty="0">
              <a:solidFill>
                <a:srgbClr val="7F4182"/>
              </a:solidFill>
              <a:effectLst/>
            </a:endParaRPr>
          </a:p>
          <a:p>
            <a:r>
              <a:rPr lang="en-US" i="1" dirty="0">
                <a:solidFill>
                  <a:srgbClr val="68BBAF"/>
                </a:solidFill>
              </a:rPr>
              <a:t>‘‘As </a:t>
            </a:r>
            <a:r>
              <a:rPr lang="en-US" i="1" dirty="0" err="1">
                <a:solidFill>
                  <a:srgbClr val="68BBAF"/>
                </a:solidFill>
              </a:rPr>
              <a:t>fundações</a:t>
            </a:r>
            <a:r>
              <a:rPr lang="en-US" i="1" dirty="0">
                <a:solidFill>
                  <a:srgbClr val="68BBAF"/>
                </a:solidFill>
              </a:rPr>
              <a:t> </a:t>
            </a:r>
            <a:r>
              <a:rPr lang="en-US" i="1" dirty="0" err="1">
                <a:solidFill>
                  <a:srgbClr val="68BBAF"/>
                </a:solidFill>
              </a:rPr>
              <a:t>históricas</a:t>
            </a:r>
            <a:r>
              <a:rPr lang="en-US" i="1" dirty="0">
                <a:solidFill>
                  <a:srgbClr val="68BBAF"/>
                </a:solidFill>
              </a:rPr>
              <a:t> de Ennis </a:t>
            </a:r>
            <a:r>
              <a:rPr lang="en-US" i="1" dirty="0" err="1">
                <a:solidFill>
                  <a:srgbClr val="68BBAF"/>
                </a:solidFill>
              </a:rPr>
              <a:t>enquanto</a:t>
            </a:r>
            <a:r>
              <a:rPr lang="en-US" i="1" dirty="0">
                <a:solidFill>
                  <a:srgbClr val="68BBAF"/>
                </a:solidFill>
              </a:rPr>
              <a:t> </a:t>
            </a:r>
            <a:r>
              <a:rPr lang="en-US" i="1" dirty="0" err="1">
                <a:solidFill>
                  <a:srgbClr val="68BBAF"/>
                </a:solidFill>
              </a:rPr>
              <a:t>ilha</a:t>
            </a:r>
            <a:r>
              <a:rPr lang="en-US" i="1" dirty="0">
                <a:solidFill>
                  <a:srgbClr val="68BBAF"/>
                </a:solidFill>
              </a:rPr>
              <a:t> </a:t>
            </a:r>
            <a:r>
              <a:rPr lang="en-US" i="1" dirty="0" err="1">
                <a:solidFill>
                  <a:srgbClr val="68BBAF"/>
                </a:solidFill>
              </a:rPr>
              <a:t>apresentam</a:t>
            </a:r>
            <a:r>
              <a:rPr lang="en-US" i="1" dirty="0">
                <a:solidFill>
                  <a:srgbClr val="68BBAF"/>
                </a:solidFill>
              </a:rPr>
              <a:t> </a:t>
            </a:r>
            <a:r>
              <a:rPr lang="en-US" i="1" dirty="0" err="1">
                <a:solidFill>
                  <a:srgbClr val="68BBAF"/>
                </a:solidFill>
              </a:rPr>
              <a:t>uma</a:t>
            </a:r>
            <a:r>
              <a:rPr lang="en-US" i="1" dirty="0">
                <a:solidFill>
                  <a:srgbClr val="68BBAF"/>
                </a:solidFill>
              </a:rPr>
              <a:t> </a:t>
            </a:r>
            <a:r>
              <a:rPr lang="en-US" i="1" dirty="0" err="1">
                <a:solidFill>
                  <a:srgbClr val="68BBAF"/>
                </a:solidFill>
              </a:rPr>
              <a:t>história</a:t>
            </a:r>
            <a:r>
              <a:rPr lang="en-US" i="1" dirty="0">
                <a:solidFill>
                  <a:srgbClr val="68BBAF"/>
                </a:solidFill>
              </a:rPr>
              <a:t> </a:t>
            </a:r>
            <a:r>
              <a:rPr lang="en-US" i="1" dirty="0" err="1">
                <a:solidFill>
                  <a:srgbClr val="68BBAF"/>
                </a:solidFill>
              </a:rPr>
              <a:t>fascinante</a:t>
            </a:r>
            <a:r>
              <a:rPr lang="en-US" i="1" dirty="0">
                <a:solidFill>
                  <a:srgbClr val="68BBAF"/>
                </a:solidFill>
              </a:rPr>
              <a:t> para </a:t>
            </a:r>
            <a:r>
              <a:rPr lang="en-US" i="1" dirty="0" err="1">
                <a:solidFill>
                  <a:srgbClr val="68BBAF"/>
                </a:solidFill>
              </a:rPr>
              <a:t>os</a:t>
            </a:r>
            <a:r>
              <a:rPr lang="en-US" i="1" dirty="0">
                <a:solidFill>
                  <a:srgbClr val="68BBAF"/>
                </a:solidFill>
              </a:rPr>
              <a:t> </a:t>
            </a:r>
            <a:r>
              <a:rPr lang="en-US" i="1" dirty="0" err="1">
                <a:solidFill>
                  <a:srgbClr val="68BBAF"/>
                </a:solidFill>
              </a:rPr>
              <a:t>turistas</a:t>
            </a:r>
            <a:r>
              <a:rPr lang="en-US" i="1" dirty="0">
                <a:solidFill>
                  <a:srgbClr val="68BBAF"/>
                </a:solidFill>
              </a:rPr>
              <a:t>, </a:t>
            </a:r>
            <a:r>
              <a:rPr lang="en-US" i="1" dirty="0" err="1">
                <a:solidFill>
                  <a:srgbClr val="68BBAF"/>
                </a:solidFill>
              </a:rPr>
              <a:t>enquanto</a:t>
            </a:r>
            <a:r>
              <a:rPr lang="en-US" i="1" dirty="0">
                <a:solidFill>
                  <a:srgbClr val="68BBAF"/>
                </a:solidFill>
              </a:rPr>
              <a:t> que a </a:t>
            </a:r>
            <a:r>
              <a:rPr lang="en-US" i="1" dirty="0" err="1">
                <a:solidFill>
                  <a:srgbClr val="68BBAF"/>
                </a:solidFill>
              </a:rPr>
              <a:t>fronteira</a:t>
            </a:r>
            <a:r>
              <a:rPr lang="en-US" i="1" dirty="0">
                <a:solidFill>
                  <a:srgbClr val="68BBAF"/>
                </a:solidFill>
              </a:rPr>
              <a:t> </a:t>
            </a:r>
            <a:r>
              <a:rPr lang="en-US" i="1" dirty="0" err="1">
                <a:solidFill>
                  <a:srgbClr val="68BBAF"/>
                </a:solidFill>
              </a:rPr>
              <a:t>histórica</a:t>
            </a:r>
            <a:r>
              <a:rPr lang="en-US" i="1" dirty="0">
                <a:solidFill>
                  <a:srgbClr val="68BBAF"/>
                </a:solidFill>
              </a:rPr>
              <a:t> da </a:t>
            </a:r>
            <a:r>
              <a:rPr lang="en-US" i="1" dirty="0" err="1">
                <a:solidFill>
                  <a:srgbClr val="68BBAF"/>
                </a:solidFill>
              </a:rPr>
              <a:t>cidade</a:t>
            </a:r>
            <a:r>
              <a:rPr lang="en-US" i="1" dirty="0">
                <a:solidFill>
                  <a:srgbClr val="68BBAF"/>
                </a:solidFill>
              </a:rPr>
              <a:t> assume a forma de um </a:t>
            </a:r>
            <a:r>
              <a:rPr lang="en-US" i="1" dirty="0" err="1">
                <a:solidFill>
                  <a:srgbClr val="68BBAF"/>
                </a:solidFill>
              </a:rPr>
              <a:t>coração</a:t>
            </a:r>
            <a:r>
              <a:rPr lang="en-US" i="1" dirty="0">
                <a:solidFill>
                  <a:srgbClr val="68BBAF"/>
                </a:solidFill>
              </a:rPr>
              <a:t> </a:t>
            </a:r>
            <a:r>
              <a:rPr lang="en-US" i="1" dirty="0" err="1">
                <a:solidFill>
                  <a:srgbClr val="68BBAF"/>
                </a:solidFill>
              </a:rPr>
              <a:t>atrativo</a:t>
            </a:r>
            <a:r>
              <a:rPr lang="en-US" i="1" dirty="0">
                <a:solidFill>
                  <a:srgbClr val="68BBAF"/>
                </a:solidFill>
              </a:rPr>
              <a:t>. </a:t>
            </a:r>
            <a:r>
              <a:rPr lang="en-US" i="1" dirty="0" err="1">
                <a:solidFill>
                  <a:srgbClr val="68BBAF"/>
                </a:solidFill>
              </a:rPr>
              <a:t>Isto</a:t>
            </a:r>
            <a:r>
              <a:rPr lang="en-US" i="1" dirty="0">
                <a:solidFill>
                  <a:srgbClr val="68BBAF"/>
                </a:solidFill>
              </a:rPr>
              <a:t> </a:t>
            </a:r>
            <a:r>
              <a:rPr lang="en-US" i="1" dirty="0" err="1">
                <a:solidFill>
                  <a:srgbClr val="68BBAF"/>
                </a:solidFill>
              </a:rPr>
              <a:t>constituirá</a:t>
            </a:r>
            <a:r>
              <a:rPr lang="en-US" i="1" dirty="0">
                <a:solidFill>
                  <a:srgbClr val="68BBAF"/>
                </a:solidFill>
              </a:rPr>
              <a:t> a base para </a:t>
            </a:r>
            <a:r>
              <a:rPr lang="en-US" i="1" dirty="0" err="1">
                <a:solidFill>
                  <a:srgbClr val="68BBAF"/>
                </a:solidFill>
              </a:rPr>
              <a:t>uma</a:t>
            </a:r>
            <a:r>
              <a:rPr lang="en-US" i="1" dirty="0">
                <a:solidFill>
                  <a:srgbClr val="68BBAF"/>
                </a:solidFill>
              </a:rPr>
              <a:t> nova </a:t>
            </a:r>
            <a:r>
              <a:rPr lang="en-US" i="1" dirty="0" err="1">
                <a:solidFill>
                  <a:srgbClr val="68BBAF"/>
                </a:solidFill>
              </a:rPr>
              <a:t>abordagem</a:t>
            </a:r>
            <a:r>
              <a:rPr lang="en-US" i="1" dirty="0">
                <a:solidFill>
                  <a:srgbClr val="68BBAF"/>
                </a:solidFill>
              </a:rPr>
              <a:t> de </a:t>
            </a:r>
            <a:r>
              <a:rPr lang="en-US" i="1" dirty="0" err="1">
                <a:solidFill>
                  <a:srgbClr val="68BBAF"/>
                </a:solidFill>
              </a:rPr>
              <a:t>marca</a:t>
            </a:r>
            <a:r>
              <a:rPr lang="en-US" i="1" dirty="0">
                <a:solidFill>
                  <a:srgbClr val="68BBAF"/>
                </a:solidFill>
              </a:rPr>
              <a:t> da </a:t>
            </a:r>
            <a:r>
              <a:rPr lang="en-US" i="1" dirty="0" err="1">
                <a:solidFill>
                  <a:srgbClr val="68BBAF"/>
                </a:solidFill>
              </a:rPr>
              <a:t>cidade</a:t>
            </a:r>
            <a:r>
              <a:rPr lang="en-US" i="1" dirty="0">
                <a:solidFill>
                  <a:srgbClr val="68BBAF"/>
                </a:solidFill>
              </a:rPr>
              <a:t>"</a:t>
            </a:r>
            <a:endParaRPr lang="en-IE" i="1" dirty="0">
              <a:solidFill>
                <a:srgbClr val="68BBAF"/>
              </a:solidFill>
            </a:endParaRPr>
          </a:p>
        </p:txBody>
      </p:sp>
      <p:sp>
        <p:nvSpPr>
          <p:cNvPr id="12" name="TextBox 11">
            <a:extLst>
              <a:ext uri="{FF2B5EF4-FFF2-40B4-BE49-F238E27FC236}">
                <a16:creationId xmlns:a16="http://schemas.microsoft.com/office/drawing/2014/main" id="{2E39573D-56DC-464B-B019-0A4411E3CC4D}"/>
              </a:ext>
            </a:extLst>
          </p:cNvPr>
          <p:cNvSpPr txBox="1"/>
          <p:nvPr/>
        </p:nvSpPr>
        <p:spPr>
          <a:xfrm>
            <a:off x="0" y="217079"/>
            <a:ext cx="2541182" cy="2308324"/>
          </a:xfrm>
          <a:prstGeom prst="rect">
            <a:avLst/>
          </a:prstGeom>
          <a:solidFill>
            <a:srgbClr val="68BBAF"/>
          </a:solidFill>
        </p:spPr>
        <p:txBody>
          <a:bodyPr wrap="square" rtlCol="0">
            <a:spAutoFit/>
          </a:bodyPr>
          <a:lstStyle/>
          <a:p>
            <a:pPr lvl="0" algn="ctr">
              <a:defRPr/>
            </a:pPr>
            <a:r>
              <a:rPr lang="en-IE" sz="2400" dirty="0">
                <a:solidFill>
                  <a:prstClr val="white"/>
                </a:solidFill>
              </a:rPr>
              <a:t>CAMPANHA DE TURISMO BASEADA NOS ALICERCES HISTÓRICOS DA CIDADE</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Box 7">
            <a:extLst>
              <a:ext uri="{FF2B5EF4-FFF2-40B4-BE49-F238E27FC236}">
                <a16:creationId xmlns:a16="http://schemas.microsoft.com/office/drawing/2014/main" id="{0A7BE5FF-C72A-4F00-8D29-F6403FC50F37}"/>
              </a:ext>
            </a:extLst>
          </p:cNvPr>
          <p:cNvSpPr txBox="1"/>
          <p:nvPr/>
        </p:nvSpPr>
        <p:spPr>
          <a:xfrm>
            <a:off x="9744075" y="6472624"/>
            <a:ext cx="4219575" cy="276999"/>
          </a:xfrm>
          <a:prstGeom prst="rect">
            <a:avLst/>
          </a:prstGeom>
          <a:noFill/>
        </p:spPr>
        <p:txBody>
          <a:bodyPr wrap="square" rtlCol="0">
            <a:spAutoFit/>
          </a:bodyPr>
          <a:lstStyle/>
          <a:p>
            <a:r>
              <a:rPr lang="en-IE" sz="1200" dirty="0">
                <a:hlinkClick r:id="rId6"/>
              </a:rPr>
              <a:t>Fonte: Clare Champion</a:t>
            </a:r>
            <a:endParaRPr lang="en-IE" sz="1200" dirty="0"/>
          </a:p>
        </p:txBody>
      </p:sp>
    </p:spTree>
    <p:extLst>
      <p:ext uri="{BB962C8B-B14F-4D97-AF65-F5344CB8AC3E}">
        <p14:creationId xmlns:p14="http://schemas.microsoft.com/office/powerpoint/2010/main" val="1396421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riding a bike down a dirt path in a wooded area&#10;&#10;Description automatically generated">
            <a:extLst>
              <a:ext uri="{FF2B5EF4-FFF2-40B4-BE49-F238E27FC236}">
                <a16:creationId xmlns:a16="http://schemas.microsoft.com/office/drawing/2014/main" id="{45261063-E4AE-4D41-938B-6CDB832E46C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618219" cy="1291231"/>
          </a:xfrm>
          <a:solidFill>
            <a:srgbClr val="68BBAF"/>
          </a:solidFill>
        </p:spPr>
        <p:txBody>
          <a:bodyPr>
            <a:normAutofit/>
          </a:bodyPr>
          <a:lstStyle/>
          <a:p>
            <a:r>
              <a:rPr lang="en-IE" dirty="0">
                <a:solidFill>
                  <a:schemeClr val="bg1"/>
                </a:solidFill>
              </a:rPr>
              <a:t>BALLYHOURA, IRLANDA – UM PARAÍSO PARA AMANTES DE NATUREZA E AVENTURA</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20" cy="4657494"/>
          </a:xfrm>
        </p:spPr>
        <p:txBody>
          <a:bodyPr/>
          <a:lstStyle/>
          <a:p>
            <a:r>
              <a:rPr lang="en-US" sz="2300" dirty="0" err="1"/>
              <a:t>Localizada</a:t>
            </a:r>
            <a:r>
              <a:rPr lang="en-US" sz="2300" dirty="0"/>
              <a:t> </a:t>
            </a:r>
            <a:r>
              <a:rPr lang="en-US" sz="2300" dirty="0" err="1"/>
              <a:t>nas</a:t>
            </a:r>
            <a:r>
              <a:rPr lang="en-US" sz="2300" dirty="0"/>
              <a:t> </a:t>
            </a:r>
            <a:r>
              <a:rPr lang="en-US" sz="2300" dirty="0" err="1"/>
              <a:t>fronteiras</a:t>
            </a:r>
            <a:r>
              <a:rPr lang="en-US" sz="2300" dirty="0"/>
              <a:t> dos </a:t>
            </a:r>
            <a:r>
              <a:rPr lang="en-US" sz="2300" dirty="0" err="1"/>
              <a:t>condados</a:t>
            </a:r>
            <a:r>
              <a:rPr lang="en-US" sz="2300" dirty="0"/>
              <a:t> de Tipperary, Limerick e Cork, </a:t>
            </a:r>
            <a:r>
              <a:rPr lang="en-US" sz="2300" dirty="0" err="1"/>
              <a:t>Ballyhoura</a:t>
            </a:r>
            <a:r>
              <a:rPr lang="en-US" sz="2300" dirty="0"/>
              <a:t> </a:t>
            </a:r>
            <a:r>
              <a:rPr lang="en-US" sz="2300" dirty="0" err="1"/>
              <a:t>é</a:t>
            </a:r>
            <a:r>
              <a:rPr lang="en-US" sz="2300" dirty="0"/>
              <a:t> </a:t>
            </a:r>
            <a:r>
              <a:rPr lang="en-US" sz="2300" dirty="0" err="1"/>
              <a:t>uma</a:t>
            </a:r>
            <a:r>
              <a:rPr lang="en-US" sz="2300" dirty="0"/>
              <a:t> </a:t>
            </a:r>
            <a:r>
              <a:rPr lang="en-US" sz="2300" dirty="0" err="1"/>
              <a:t>área</a:t>
            </a:r>
            <a:r>
              <a:rPr lang="en-US" sz="2300" dirty="0"/>
              <a:t> de </a:t>
            </a:r>
            <a:r>
              <a:rPr lang="en-US" sz="2300" dirty="0" err="1"/>
              <a:t>pastagens</a:t>
            </a:r>
            <a:r>
              <a:rPr lang="en-US" sz="2300" dirty="0"/>
              <a:t> </a:t>
            </a:r>
            <a:r>
              <a:rPr lang="en-US" sz="2300" dirty="0" err="1"/>
              <a:t>verdes</a:t>
            </a:r>
            <a:r>
              <a:rPr lang="en-US" sz="2300" dirty="0"/>
              <a:t> </a:t>
            </a:r>
            <a:r>
              <a:rPr lang="en-US" sz="2300" dirty="0" err="1"/>
              <a:t>onduladas</a:t>
            </a:r>
            <a:r>
              <a:rPr lang="en-US" sz="2300" dirty="0"/>
              <a:t>, bosques, </a:t>
            </a:r>
            <a:r>
              <a:rPr lang="en-US" sz="2300" dirty="0" err="1"/>
              <a:t>colinas</a:t>
            </a:r>
            <a:r>
              <a:rPr lang="en-US" sz="2300" dirty="0"/>
              <a:t> e </a:t>
            </a:r>
            <a:r>
              <a:rPr lang="en-US" sz="2300" dirty="0" err="1"/>
              <a:t>montanhas</a:t>
            </a:r>
            <a:r>
              <a:rPr lang="en-US" sz="2300" dirty="0"/>
              <a:t>.</a:t>
            </a:r>
          </a:p>
          <a:p>
            <a:r>
              <a:rPr lang="en-US" sz="2300" dirty="0"/>
              <a:t>Para </a:t>
            </a:r>
            <a:r>
              <a:rPr lang="en-US" sz="2300" dirty="0" err="1"/>
              <a:t>os</a:t>
            </a:r>
            <a:r>
              <a:rPr lang="en-US" sz="2300" dirty="0"/>
              <a:t> que </a:t>
            </a:r>
            <a:r>
              <a:rPr lang="en-US" sz="2300" dirty="0" err="1"/>
              <a:t>procuram</a:t>
            </a:r>
            <a:r>
              <a:rPr lang="en-US" sz="2300" dirty="0"/>
              <a:t> </a:t>
            </a:r>
            <a:r>
              <a:rPr lang="en-US" sz="2300" dirty="0" err="1"/>
              <a:t>adrenalina</a:t>
            </a:r>
            <a:r>
              <a:rPr lang="en-US" sz="2300" dirty="0"/>
              <a:t>, </a:t>
            </a:r>
            <a:r>
              <a:rPr lang="en-US" sz="2300" dirty="0" err="1"/>
              <a:t>Ballyhouras</a:t>
            </a:r>
            <a:r>
              <a:rPr lang="en-US" sz="2300" dirty="0"/>
              <a:t> </a:t>
            </a:r>
            <a:r>
              <a:rPr lang="en-US" sz="2300" dirty="0" err="1"/>
              <a:t>é</a:t>
            </a:r>
            <a:r>
              <a:rPr lang="en-US" sz="2300" dirty="0"/>
              <a:t> o </a:t>
            </a:r>
            <a:r>
              <a:rPr lang="en-US" sz="2300" dirty="0" err="1"/>
              <a:t>primeiro</a:t>
            </a:r>
            <a:r>
              <a:rPr lang="en-US" sz="2300" dirty="0"/>
              <a:t> </a:t>
            </a:r>
            <a:r>
              <a:rPr lang="en-US" sz="2300" dirty="0" err="1"/>
              <a:t>centro</a:t>
            </a:r>
            <a:r>
              <a:rPr lang="en-US" sz="2300" dirty="0"/>
              <a:t> </a:t>
            </a:r>
            <a:r>
              <a:rPr lang="en-US" sz="2300" dirty="0" err="1"/>
              <a:t>dedicado</a:t>
            </a:r>
            <a:r>
              <a:rPr lang="en-US" sz="2300" dirty="0"/>
              <a:t> </a:t>
            </a:r>
            <a:r>
              <a:rPr lang="en-US" sz="2300" dirty="0" err="1"/>
              <a:t>ao</a:t>
            </a:r>
            <a:r>
              <a:rPr lang="en-US" sz="2300" dirty="0"/>
              <a:t> </a:t>
            </a:r>
            <a:r>
              <a:rPr lang="en-US" sz="2300" dirty="0" err="1"/>
              <a:t>ciclismo</a:t>
            </a:r>
            <a:r>
              <a:rPr lang="en-US" sz="2300" dirty="0"/>
              <a:t> de </a:t>
            </a:r>
            <a:r>
              <a:rPr lang="en-US" sz="2300" dirty="0" err="1"/>
              <a:t>montanha</a:t>
            </a:r>
            <a:r>
              <a:rPr lang="en-US" sz="2300" dirty="0"/>
              <a:t> </a:t>
            </a:r>
            <a:r>
              <a:rPr lang="en-US" sz="2300" dirty="0" err="1"/>
              <a:t>na</a:t>
            </a:r>
            <a:r>
              <a:rPr lang="en-US" sz="2300" dirty="0"/>
              <a:t> </a:t>
            </a:r>
            <a:r>
              <a:rPr lang="en-US" sz="2300" dirty="0" err="1"/>
              <a:t>Irlanda</a:t>
            </a:r>
            <a:r>
              <a:rPr lang="en-US" sz="2300" dirty="0"/>
              <a:t>, com </a:t>
            </a:r>
            <a:r>
              <a:rPr lang="en-US" sz="2300" dirty="0" err="1"/>
              <a:t>mais</a:t>
            </a:r>
            <a:r>
              <a:rPr lang="en-US" sz="2300" dirty="0"/>
              <a:t> de 90 km de </a:t>
            </a:r>
            <a:r>
              <a:rPr lang="en-US" sz="2300" dirty="0" err="1"/>
              <a:t>trilhos</a:t>
            </a:r>
            <a:r>
              <a:rPr lang="en-US" sz="2300" dirty="0"/>
              <a:t> </a:t>
            </a:r>
            <a:r>
              <a:rPr lang="en-US" sz="2300" dirty="0" err="1"/>
              <a:t>disponíveis</a:t>
            </a:r>
            <a:r>
              <a:rPr lang="en-US" sz="2300" dirty="0"/>
              <a:t>. </a:t>
            </a:r>
            <a:r>
              <a:rPr lang="en-US" sz="2300" dirty="0" err="1"/>
              <a:t>Também</a:t>
            </a:r>
            <a:r>
              <a:rPr lang="en-US" sz="2300" dirty="0"/>
              <a:t> </a:t>
            </a:r>
            <a:r>
              <a:rPr lang="en-US" sz="2300" dirty="0" err="1"/>
              <a:t>é</a:t>
            </a:r>
            <a:r>
              <a:rPr lang="en-US" sz="2300" dirty="0"/>
              <a:t> </a:t>
            </a:r>
            <a:r>
              <a:rPr lang="en-US" sz="2300" dirty="0" err="1"/>
              <a:t>possível</a:t>
            </a:r>
            <a:r>
              <a:rPr lang="en-US" sz="2300" dirty="0"/>
              <a:t> </a:t>
            </a:r>
            <a:r>
              <a:rPr lang="en-US" sz="2300" dirty="0" err="1"/>
              <a:t>reservar</a:t>
            </a:r>
            <a:r>
              <a:rPr lang="en-US" sz="2300" dirty="0"/>
              <a:t> </a:t>
            </a:r>
            <a:r>
              <a:rPr lang="en-US" sz="2300" dirty="0" err="1"/>
              <a:t>atividades</a:t>
            </a:r>
            <a:r>
              <a:rPr lang="en-US" sz="2300" dirty="0"/>
              <a:t> </a:t>
            </a:r>
            <a:r>
              <a:rPr lang="en-US" sz="2300" dirty="0" err="1"/>
              <a:t>repletas</a:t>
            </a:r>
            <a:r>
              <a:rPr lang="en-US" sz="2300" dirty="0"/>
              <a:t> de </a:t>
            </a:r>
            <a:r>
              <a:rPr lang="en-US" sz="2300" dirty="0" err="1"/>
              <a:t>ação</a:t>
            </a:r>
            <a:r>
              <a:rPr lang="en-US" sz="2300" dirty="0"/>
              <a:t> </a:t>
            </a:r>
            <a:r>
              <a:rPr lang="en-US" sz="2300" dirty="0" err="1"/>
              <a:t>nos</a:t>
            </a:r>
            <a:r>
              <a:rPr lang="en-US" sz="2300" dirty="0"/>
              <a:t> </a:t>
            </a:r>
            <a:r>
              <a:rPr lang="en-US" sz="2300" dirty="0" err="1"/>
              <a:t>lagos</a:t>
            </a:r>
            <a:r>
              <a:rPr lang="en-US" sz="2300" dirty="0"/>
              <a:t> de </a:t>
            </a:r>
            <a:r>
              <a:rPr lang="en-US" sz="2300" dirty="0" err="1"/>
              <a:t>Ballyhass</a:t>
            </a:r>
            <a:r>
              <a:rPr lang="en-US" sz="2300" dirty="0"/>
              <a:t>, </a:t>
            </a:r>
            <a:r>
              <a:rPr lang="en-US" sz="2300" dirty="0" err="1"/>
              <a:t>tais</a:t>
            </a:r>
            <a:r>
              <a:rPr lang="en-US" sz="2300" dirty="0"/>
              <a:t> </a:t>
            </a:r>
            <a:r>
              <a:rPr lang="en-US" sz="2300" dirty="0" err="1"/>
              <a:t>como</a:t>
            </a:r>
            <a:r>
              <a:rPr lang="en-US" sz="2300" dirty="0"/>
              <a:t> </a:t>
            </a:r>
            <a:r>
              <a:rPr lang="en-US" sz="2300" dirty="0" err="1"/>
              <a:t>caiaque</a:t>
            </a:r>
            <a:r>
              <a:rPr lang="en-US" sz="2300" dirty="0"/>
              <a:t>, </a:t>
            </a:r>
            <a:r>
              <a:rPr lang="en-US" sz="2300" dirty="0" err="1"/>
              <a:t>escalada</a:t>
            </a:r>
            <a:r>
              <a:rPr lang="en-US" sz="2300" dirty="0"/>
              <a:t> </a:t>
            </a:r>
            <a:r>
              <a:rPr lang="en-US" sz="2300" dirty="0" err="1"/>
              <a:t>ou</a:t>
            </a:r>
            <a:r>
              <a:rPr lang="en-US" sz="2300" dirty="0"/>
              <a:t> </a:t>
            </a:r>
            <a:r>
              <a:rPr lang="en-US" sz="2300" dirty="0" err="1"/>
              <a:t>tiro</a:t>
            </a:r>
            <a:r>
              <a:rPr lang="en-US" sz="2300" dirty="0"/>
              <a:t> </a:t>
            </a:r>
            <a:r>
              <a:rPr lang="en-US" sz="2300" dirty="0" err="1"/>
              <a:t>ao</a:t>
            </a:r>
            <a:r>
              <a:rPr lang="en-US" sz="2300" dirty="0"/>
              <a:t> arco.</a:t>
            </a:r>
          </a:p>
          <a:p>
            <a:r>
              <a:rPr lang="en-US" sz="2300" dirty="0"/>
              <a:t>A </a:t>
            </a:r>
            <a:r>
              <a:rPr lang="en-US" sz="2300" dirty="0" err="1"/>
              <a:t>Ballyhoura</a:t>
            </a:r>
            <a:r>
              <a:rPr lang="en-US" sz="2300" dirty="0"/>
              <a:t> Development CLG </a:t>
            </a:r>
            <a:r>
              <a:rPr lang="en-US" sz="2300" dirty="0" err="1"/>
              <a:t>tem</a:t>
            </a:r>
            <a:r>
              <a:rPr lang="en-US" sz="2300" dirty="0"/>
              <a:t> </a:t>
            </a:r>
            <a:r>
              <a:rPr lang="en-US" sz="2300" dirty="0" err="1"/>
              <a:t>financiado</a:t>
            </a:r>
            <a:r>
              <a:rPr lang="en-US" sz="2300" dirty="0"/>
              <a:t> o </a:t>
            </a:r>
            <a:r>
              <a:rPr lang="en-US" sz="2300" dirty="0" err="1"/>
              <a:t>desenvolvimento</a:t>
            </a:r>
            <a:r>
              <a:rPr lang="en-US" sz="2300" dirty="0"/>
              <a:t> de </a:t>
            </a:r>
            <a:r>
              <a:rPr lang="en-US" sz="2300" dirty="0" err="1"/>
              <a:t>vários</a:t>
            </a:r>
            <a:r>
              <a:rPr lang="en-US" sz="2300" dirty="0"/>
              <a:t> </a:t>
            </a:r>
            <a:r>
              <a:rPr lang="en-US" sz="2300" dirty="0" err="1"/>
              <a:t>grupos</a:t>
            </a:r>
            <a:r>
              <a:rPr lang="en-US" sz="2300" dirty="0"/>
              <a:t> </a:t>
            </a:r>
            <a:r>
              <a:rPr lang="en-US" sz="2300" dirty="0" err="1"/>
              <a:t>comunitários</a:t>
            </a:r>
            <a:r>
              <a:rPr lang="en-US" sz="2300" dirty="0"/>
              <a:t> </a:t>
            </a:r>
            <a:r>
              <a:rPr lang="en-US" sz="2300" dirty="0" err="1"/>
              <a:t>regionais</a:t>
            </a:r>
            <a:r>
              <a:rPr lang="en-US" sz="2300" dirty="0"/>
              <a:t>. Por </a:t>
            </a:r>
            <a:r>
              <a:rPr lang="en-US" sz="2300" dirty="0" err="1"/>
              <a:t>exemplo</a:t>
            </a:r>
            <a:r>
              <a:rPr lang="en-US" sz="2300" dirty="0"/>
              <a:t>, a </a:t>
            </a:r>
            <a:r>
              <a:rPr lang="en-US" sz="2300" dirty="0" err="1"/>
              <a:t>Ballyhoura</a:t>
            </a:r>
            <a:r>
              <a:rPr lang="en-US" sz="2300" dirty="0"/>
              <a:t> </a:t>
            </a:r>
            <a:r>
              <a:rPr lang="en-US" sz="2300" dirty="0" err="1"/>
              <a:t>Beo</a:t>
            </a:r>
            <a:r>
              <a:rPr lang="en-US" sz="2300" dirty="0"/>
              <a:t> </a:t>
            </a:r>
            <a:r>
              <a:rPr lang="en-US" sz="2300" dirty="0" err="1"/>
              <a:t>é</a:t>
            </a:r>
            <a:r>
              <a:rPr lang="en-US" sz="2300" dirty="0"/>
              <a:t> um </a:t>
            </a:r>
            <a:r>
              <a:rPr lang="en-US" sz="2300" dirty="0" err="1"/>
              <a:t>Programa</a:t>
            </a:r>
            <a:r>
              <a:rPr lang="en-US" sz="2300" dirty="0"/>
              <a:t> de </a:t>
            </a:r>
            <a:r>
              <a:rPr lang="en-US" sz="2300" dirty="0" err="1"/>
              <a:t>Serviço</a:t>
            </a:r>
            <a:r>
              <a:rPr lang="en-US" sz="2300" dirty="0"/>
              <a:t> </a:t>
            </a:r>
            <a:r>
              <a:rPr lang="en-US" sz="2300" dirty="0" err="1"/>
              <a:t>Comunitário</a:t>
            </a:r>
            <a:r>
              <a:rPr lang="en-US" sz="2300" dirty="0"/>
              <a:t> que </a:t>
            </a:r>
            <a:r>
              <a:rPr lang="en-US" sz="2300" dirty="0" err="1"/>
              <a:t>tem</a:t>
            </a:r>
            <a:r>
              <a:rPr lang="en-US" sz="2300" dirty="0"/>
              <a:t> </a:t>
            </a:r>
            <a:r>
              <a:rPr lang="en-US" sz="2300" dirty="0" err="1"/>
              <a:t>como</a:t>
            </a:r>
            <a:r>
              <a:rPr lang="en-US" sz="2300" dirty="0"/>
              <a:t> </a:t>
            </a:r>
            <a:r>
              <a:rPr lang="en-US" sz="2300" dirty="0" err="1"/>
              <a:t>objectivo</a:t>
            </a:r>
            <a:r>
              <a:rPr lang="en-US" sz="2300" dirty="0"/>
              <a:t> a </a:t>
            </a:r>
            <a:r>
              <a:rPr lang="en-US" sz="2300" dirty="0" err="1"/>
              <a:t>promoção</a:t>
            </a:r>
            <a:r>
              <a:rPr lang="en-US" sz="2300" dirty="0"/>
              <a:t> de </a:t>
            </a:r>
            <a:r>
              <a:rPr lang="en-US" sz="2300" dirty="0" err="1"/>
              <a:t>desportos</a:t>
            </a:r>
            <a:r>
              <a:rPr lang="en-US" sz="2300" dirty="0"/>
              <a:t> </a:t>
            </a:r>
            <a:r>
              <a:rPr lang="en-US" sz="2300" dirty="0" err="1"/>
              <a:t>recreativos</a:t>
            </a:r>
            <a:r>
              <a:rPr lang="en-US" sz="2300" dirty="0"/>
              <a:t> e </a:t>
            </a:r>
            <a:r>
              <a:rPr lang="en-US" sz="2300" dirty="0" err="1"/>
              <a:t>educação</a:t>
            </a:r>
            <a:r>
              <a:rPr lang="en-US" sz="2300" dirty="0"/>
              <a:t> </a:t>
            </a:r>
            <a:r>
              <a:rPr lang="en-US" sz="2300" dirty="0" err="1"/>
              <a:t>ambiental</a:t>
            </a:r>
            <a:r>
              <a:rPr lang="en-US" sz="2300" dirty="0"/>
              <a:t>. </a:t>
            </a:r>
            <a:r>
              <a:rPr lang="en-US" sz="2300" dirty="0" err="1"/>
              <a:t>É</a:t>
            </a:r>
            <a:r>
              <a:rPr lang="en-US" sz="2300" dirty="0"/>
              <a:t> </a:t>
            </a:r>
            <a:r>
              <a:rPr lang="en-US" sz="2300" dirty="0" err="1"/>
              <a:t>uma</a:t>
            </a:r>
            <a:r>
              <a:rPr lang="en-US" sz="2300" dirty="0"/>
              <a:t> </a:t>
            </a:r>
            <a:r>
              <a:rPr lang="en-US" sz="2300" dirty="0" err="1"/>
              <a:t>empresa</a:t>
            </a:r>
            <a:r>
              <a:rPr lang="en-US" sz="2300" dirty="0"/>
              <a:t> social </a:t>
            </a:r>
            <a:r>
              <a:rPr lang="en-US" sz="2300" dirty="0" err="1"/>
              <a:t>sem</a:t>
            </a:r>
            <a:r>
              <a:rPr lang="en-US" sz="2300" dirty="0"/>
              <a:t> fins </a:t>
            </a:r>
            <a:r>
              <a:rPr lang="en-US" sz="2300" dirty="0" err="1"/>
              <a:t>lucrativos</a:t>
            </a:r>
            <a:r>
              <a:rPr lang="en-US" sz="2300" dirty="0"/>
              <a:t>, </a:t>
            </a:r>
            <a:r>
              <a:rPr lang="en-US" sz="2300" dirty="0" err="1"/>
              <a:t>em</a:t>
            </a:r>
            <a:r>
              <a:rPr lang="en-US" sz="2300" dirty="0"/>
              <a:t> que </a:t>
            </a:r>
            <a:r>
              <a:rPr lang="en-US" sz="2300" dirty="0" err="1"/>
              <a:t>todas</a:t>
            </a:r>
            <a:r>
              <a:rPr lang="en-US" sz="2300" dirty="0"/>
              <a:t> as </a:t>
            </a:r>
            <a:r>
              <a:rPr lang="en-US" sz="2300" dirty="0" err="1"/>
              <a:t>verbas</a:t>
            </a:r>
            <a:r>
              <a:rPr lang="en-US" sz="2300" dirty="0"/>
              <a:t> </a:t>
            </a:r>
            <a:r>
              <a:rPr lang="en-US" sz="2300" dirty="0" err="1"/>
              <a:t>angariadas</a:t>
            </a:r>
            <a:r>
              <a:rPr lang="en-US" sz="2300" dirty="0"/>
              <a:t> </a:t>
            </a:r>
            <a:r>
              <a:rPr lang="en-US" sz="2300" dirty="0" err="1"/>
              <a:t>são</a:t>
            </a:r>
            <a:r>
              <a:rPr lang="en-US" sz="2300" dirty="0"/>
              <a:t> </a:t>
            </a:r>
            <a:r>
              <a:rPr lang="en-US" sz="2300" dirty="0" err="1"/>
              <a:t>reinvestidas</a:t>
            </a:r>
            <a:r>
              <a:rPr lang="en-US" sz="2300" dirty="0"/>
              <a:t> </a:t>
            </a:r>
            <a:r>
              <a:rPr lang="en-US" sz="2300" dirty="0" err="1"/>
              <a:t>em</a:t>
            </a:r>
            <a:r>
              <a:rPr lang="en-US" sz="2300" dirty="0"/>
              <a:t> </a:t>
            </a:r>
            <a:r>
              <a:rPr lang="en-US" sz="2300" dirty="0" err="1"/>
              <a:t>amenidades</a:t>
            </a:r>
            <a:r>
              <a:rPr lang="en-US" sz="2300" dirty="0"/>
              <a:t> </a:t>
            </a:r>
            <a:r>
              <a:rPr lang="en-US" sz="2300" dirty="0" err="1"/>
              <a:t>comunitárias</a:t>
            </a:r>
            <a:r>
              <a:rPr lang="en-US" sz="2300" dirty="0"/>
              <a:t>.</a:t>
            </a:r>
            <a:endParaRPr lang="en-IE" sz="2300" dirty="0"/>
          </a:p>
        </p:txBody>
      </p:sp>
      <p:sp>
        <p:nvSpPr>
          <p:cNvPr id="12" name="TextBox 11">
            <a:extLst>
              <a:ext uri="{FF2B5EF4-FFF2-40B4-BE49-F238E27FC236}">
                <a16:creationId xmlns:a16="http://schemas.microsoft.com/office/drawing/2014/main" id="{2E39573D-56DC-464B-B019-0A4411E3CC4D}"/>
              </a:ext>
            </a:extLst>
          </p:cNvPr>
          <p:cNvSpPr txBox="1"/>
          <p:nvPr/>
        </p:nvSpPr>
        <p:spPr>
          <a:xfrm>
            <a:off x="0" y="119543"/>
            <a:ext cx="2541182" cy="1569660"/>
          </a:xfrm>
          <a:prstGeom prst="rect">
            <a:avLst/>
          </a:prstGeom>
          <a:solidFill>
            <a:srgbClr val="68BBAF"/>
          </a:solidFill>
        </p:spPr>
        <p:txBody>
          <a:bodyPr wrap="square" rtlCol="0">
            <a:spAutoFit/>
          </a:bodyPr>
          <a:lstStyle/>
          <a:p>
            <a:pPr lvl="0" algn="ctr">
              <a:defRPr/>
            </a:pPr>
            <a:r>
              <a:rPr lang="en-IE" sz="2400" dirty="0">
                <a:solidFill>
                  <a:prstClr val="white"/>
                </a:solidFill>
              </a:rPr>
              <a:t>A NATUREZA COMO UMA MAIS-VALIA NA COMUNIDADE</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137" y="5659621"/>
            <a:ext cx="1218841" cy="1218841"/>
          </a:xfrm>
          <a:prstGeom prst="rect">
            <a:avLst/>
          </a:prstGeom>
        </p:spPr>
      </p:pic>
      <p:sp>
        <p:nvSpPr>
          <p:cNvPr id="8" name="TextBox 7">
            <a:extLst>
              <a:ext uri="{FF2B5EF4-FFF2-40B4-BE49-F238E27FC236}">
                <a16:creationId xmlns:a16="http://schemas.microsoft.com/office/drawing/2014/main" id="{0A7BE5FF-C72A-4F00-8D29-F6403FC50F37}"/>
              </a:ext>
            </a:extLst>
          </p:cNvPr>
          <p:cNvSpPr txBox="1"/>
          <p:nvPr/>
        </p:nvSpPr>
        <p:spPr>
          <a:xfrm>
            <a:off x="9435731" y="6472624"/>
            <a:ext cx="4219575" cy="276999"/>
          </a:xfrm>
          <a:prstGeom prst="rect">
            <a:avLst/>
          </a:prstGeom>
          <a:noFill/>
        </p:spPr>
        <p:txBody>
          <a:bodyPr wrap="square" rtlCol="0">
            <a:spAutoFit/>
          </a:bodyPr>
          <a:lstStyle/>
          <a:p>
            <a:r>
              <a:rPr lang="en-IE" sz="1200" dirty="0">
                <a:hlinkClick r:id="rId5"/>
              </a:rPr>
              <a:t>Fonte: Ballyhoura Development</a:t>
            </a:r>
            <a:endParaRPr lang="en-IE" sz="1200" dirty="0"/>
          </a:p>
        </p:txBody>
      </p:sp>
    </p:spTree>
    <p:extLst>
      <p:ext uri="{BB962C8B-B14F-4D97-AF65-F5344CB8AC3E}">
        <p14:creationId xmlns:p14="http://schemas.microsoft.com/office/powerpoint/2010/main" val="176391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posing for a picture&#10;&#10;Description automatically generated">
            <a:extLst>
              <a:ext uri="{FF2B5EF4-FFF2-40B4-BE49-F238E27FC236}">
                <a16:creationId xmlns:a16="http://schemas.microsoft.com/office/drawing/2014/main" id="{426FA19C-2274-4297-B560-3926E6AF95A1}"/>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0F46E6D3-A125-418E-8C7D-23A68F3A064F}"/>
              </a:ext>
            </a:extLst>
          </p:cNvPr>
          <p:cNvSpPr txBox="1"/>
          <p:nvPr/>
        </p:nvSpPr>
        <p:spPr>
          <a:xfrm>
            <a:off x="0" y="5671425"/>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051546" y="37480"/>
            <a:ext cx="8984244" cy="1291231"/>
          </a:xfrm>
          <a:solidFill>
            <a:srgbClr val="68BBAF"/>
          </a:solidFill>
        </p:spPr>
        <p:txBody>
          <a:bodyPr>
            <a:normAutofit fontScale="92500"/>
          </a:bodyPr>
          <a:lstStyle/>
          <a:p>
            <a:r>
              <a:rPr lang="en-IE" b="0" i="0" dirty="0">
                <a:solidFill>
                  <a:srgbClr val="FFFFFF"/>
                </a:solidFill>
                <a:effectLst/>
                <a:latin typeface="verdana" panose="020B0604030504040204" pitchFamily="34" charset="0"/>
              </a:rPr>
              <a:t>Aigas Community Forest, </a:t>
            </a:r>
            <a:r>
              <a:rPr lang="en-IE" dirty="0" err="1">
                <a:solidFill>
                  <a:srgbClr val="FFFFFF"/>
                </a:solidFill>
                <a:latin typeface="verdana" panose="020B0604030504040204" pitchFamily="34" charset="0"/>
              </a:rPr>
              <a:t>Escócia</a:t>
            </a:r>
            <a:r>
              <a:rPr lang="en-IE" b="0" i="0" dirty="0">
                <a:solidFill>
                  <a:srgbClr val="FFFFFF"/>
                </a:solidFill>
                <a:effectLst/>
                <a:latin typeface="verdana" panose="020B0604030504040204" pitchFamily="34" charset="0"/>
              </a:rPr>
              <a:t> – </a:t>
            </a:r>
            <a:r>
              <a:rPr lang="en-IE" dirty="0" err="1">
                <a:solidFill>
                  <a:srgbClr val="FFFFFF"/>
                </a:solidFill>
                <a:latin typeface="verdana" panose="020B0604030504040204" pitchFamily="34" charset="0"/>
              </a:rPr>
              <a:t>uma</a:t>
            </a:r>
            <a:r>
              <a:rPr lang="en-IE" dirty="0">
                <a:solidFill>
                  <a:srgbClr val="FFFFFF"/>
                </a:solidFill>
                <a:latin typeface="verdana" panose="020B0604030504040204" pitchFamily="34" charset="0"/>
              </a:rPr>
              <a:t> </a:t>
            </a:r>
            <a:r>
              <a:rPr lang="en-IE" dirty="0" err="1">
                <a:solidFill>
                  <a:srgbClr val="FFFFFF"/>
                </a:solidFill>
                <a:latin typeface="verdana" panose="020B0604030504040204" pitchFamily="34" charset="0"/>
              </a:rPr>
              <a:t>empresa</a:t>
            </a:r>
            <a:r>
              <a:rPr lang="en-IE" dirty="0">
                <a:solidFill>
                  <a:srgbClr val="FFFFFF"/>
                </a:solidFill>
                <a:latin typeface="verdana" panose="020B0604030504040204" pitchFamily="34" charset="0"/>
              </a:rPr>
              <a:t> social </a:t>
            </a:r>
            <a:r>
              <a:rPr lang="en-IE" dirty="0" err="1">
                <a:solidFill>
                  <a:srgbClr val="FFFFFF"/>
                </a:solidFill>
                <a:latin typeface="verdana" panose="020B0604030504040204" pitchFamily="34" charset="0"/>
              </a:rPr>
              <a:t>gerida</a:t>
            </a:r>
            <a:r>
              <a:rPr lang="en-IE" dirty="0">
                <a:solidFill>
                  <a:srgbClr val="FFFFFF"/>
                </a:solidFill>
                <a:latin typeface="verdana" panose="020B0604030504040204" pitchFamily="34" charset="0"/>
              </a:rPr>
              <a:t> pela </a:t>
            </a:r>
            <a:r>
              <a:rPr lang="en-IE" dirty="0" err="1">
                <a:solidFill>
                  <a:srgbClr val="FFFFFF"/>
                </a:solidFill>
                <a:latin typeface="verdana" panose="020B0604030504040204" pitchFamily="34" charset="0"/>
              </a:rPr>
              <a:t>comunidade</a:t>
            </a:r>
            <a:r>
              <a:rPr lang="en-IE" dirty="0">
                <a:solidFill>
                  <a:srgbClr val="FFFFFF"/>
                </a:solidFill>
                <a:latin typeface="verdana" panose="020B0604030504040204" pitchFamily="34" charset="0"/>
              </a:rPr>
              <a:t> </a:t>
            </a:r>
            <a:endParaRPr lang="en-IE" dirty="0">
              <a:solidFill>
                <a:schemeClr val="bg1"/>
              </a:solidFill>
            </a:endParaRPr>
          </a:p>
        </p:txBody>
      </p:sp>
      <p:sp>
        <p:nvSpPr>
          <p:cNvPr id="12" name="TextBox 11">
            <a:extLst>
              <a:ext uri="{FF2B5EF4-FFF2-40B4-BE49-F238E27FC236}">
                <a16:creationId xmlns:a16="http://schemas.microsoft.com/office/drawing/2014/main" id="{2E39573D-56DC-464B-B019-0A4411E3CC4D}"/>
              </a:ext>
            </a:extLst>
          </p:cNvPr>
          <p:cNvSpPr txBox="1"/>
          <p:nvPr/>
        </p:nvSpPr>
        <p:spPr>
          <a:xfrm>
            <a:off x="0" y="217079"/>
            <a:ext cx="2541182" cy="1569660"/>
          </a:xfrm>
          <a:prstGeom prst="rect">
            <a:avLst/>
          </a:prstGeom>
          <a:solidFill>
            <a:srgbClr val="68BBAF"/>
          </a:solidFill>
        </p:spPr>
        <p:txBody>
          <a:bodyPr wrap="square" rtlCol="0">
            <a:spAutoFit/>
          </a:bodyPr>
          <a:lstStyle/>
          <a:p>
            <a:pPr algn="ctr">
              <a:defRPr/>
            </a:pPr>
            <a:r>
              <a:rPr lang="en-IE" sz="2400" dirty="0">
                <a:solidFill>
                  <a:prstClr val="white"/>
                </a:solidFill>
              </a:rPr>
              <a:t>A NATUREZA COMO UMA MAIS-VALIA NA COMUNIDADE</a:t>
            </a:r>
          </a:p>
        </p:txBody>
      </p:sp>
      <p:pic>
        <p:nvPicPr>
          <p:cNvPr id="5" name="Graphic 4" descr="Sunflower">
            <a:extLst>
              <a:ext uri="{FF2B5EF4-FFF2-40B4-BE49-F238E27FC236}">
                <a16:creationId xmlns:a16="http://schemas.microsoft.com/office/drawing/2014/main" id="{F3000FC6-99B9-4CE4-AD96-8EC69B7C3C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137" y="5659621"/>
            <a:ext cx="1218841" cy="1218841"/>
          </a:xfrm>
          <a:prstGeom prst="rect">
            <a:avLst/>
          </a:prstGeom>
        </p:spPr>
      </p:pic>
      <p:sp>
        <p:nvSpPr>
          <p:cNvPr id="8" name="TextBox 7">
            <a:hlinkClick r:id="rId6"/>
            <a:extLst>
              <a:ext uri="{FF2B5EF4-FFF2-40B4-BE49-F238E27FC236}">
                <a16:creationId xmlns:a16="http://schemas.microsoft.com/office/drawing/2014/main" id="{0A7BE5FF-C72A-4F00-8D29-F6403FC50F37}"/>
              </a:ext>
            </a:extLst>
          </p:cNvPr>
          <p:cNvSpPr txBox="1"/>
          <p:nvPr/>
        </p:nvSpPr>
        <p:spPr>
          <a:xfrm>
            <a:off x="9435731" y="6472624"/>
            <a:ext cx="4219575" cy="276999"/>
          </a:xfrm>
          <a:prstGeom prst="rect">
            <a:avLst/>
          </a:prstGeom>
          <a:noFill/>
        </p:spPr>
        <p:txBody>
          <a:bodyPr wrap="square" rtlCol="0">
            <a:spAutoFit/>
          </a:bodyPr>
          <a:lstStyle/>
          <a:p>
            <a:r>
              <a:rPr lang="en-IE" sz="1200" dirty="0">
                <a:hlinkClick r:id="rId6"/>
              </a:rPr>
              <a:t>Fonte: Aigas Community Forest</a:t>
            </a:r>
            <a:endParaRPr lang="en-IE" sz="1200" dirty="0"/>
          </a:p>
        </p:txBody>
      </p:sp>
      <p:sp>
        <p:nvSpPr>
          <p:cNvPr id="7" name="Text Placeholder 6">
            <a:extLst>
              <a:ext uri="{FF2B5EF4-FFF2-40B4-BE49-F238E27FC236}">
                <a16:creationId xmlns:a16="http://schemas.microsoft.com/office/drawing/2014/main" id="{C1B59B5B-F804-4858-8F12-44505A5C12D6}"/>
              </a:ext>
            </a:extLst>
          </p:cNvPr>
          <p:cNvSpPr>
            <a:spLocks noGrp="1"/>
          </p:cNvSpPr>
          <p:nvPr>
            <p:ph type="body" sz="quarter" idx="14"/>
          </p:nvPr>
        </p:nvSpPr>
        <p:spPr>
          <a:xfrm>
            <a:off x="3161272" y="1544937"/>
            <a:ext cx="9030728" cy="4660791"/>
          </a:xfrm>
        </p:spPr>
        <p:txBody>
          <a:bodyPr/>
          <a:lstStyle/>
          <a:p>
            <a:r>
              <a:rPr lang="en-US" sz="2200" dirty="0"/>
              <a:t>A Aigas Community Forest </a:t>
            </a:r>
            <a:r>
              <a:rPr lang="en-US" sz="2200" dirty="0" err="1"/>
              <a:t>é</a:t>
            </a:r>
            <a:r>
              <a:rPr lang="en-US" sz="2200" dirty="0"/>
              <a:t> </a:t>
            </a:r>
            <a:r>
              <a:rPr lang="en-US" sz="2200" dirty="0" err="1"/>
              <a:t>uma</a:t>
            </a:r>
            <a:r>
              <a:rPr lang="en-US" sz="2200" dirty="0"/>
              <a:t> </a:t>
            </a:r>
            <a:r>
              <a:rPr lang="en-US" sz="2200" dirty="0" err="1"/>
              <a:t>empresa</a:t>
            </a:r>
            <a:r>
              <a:rPr lang="en-US" sz="2200" dirty="0"/>
              <a:t> social </a:t>
            </a:r>
            <a:r>
              <a:rPr lang="en-US" sz="2200" dirty="0" err="1"/>
              <a:t>gerida</a:t>
            </a:r>
            <a:r>
              <a:rPr lang="en-US" sz="2200" dirty="0"/>
              <a:t> pela </a:t>
            </a:r>
            <a:r>
              <a:rPr lang="en-US" sz="2200" dirty="0" err="1"/>
              <a:t>comunidade</a:t>
            </a:r>
            <a:r>
              <a:rPr lang="en-US" sz="2200" dirty="0"/>
              <a:t> que </a:t>
            </a:r>
            <a:r>
              <a:rPr lang="en-US" sz="2200" dirty="0" err="1"/>
              <a:t>administra</a:t>
            </a:r>
            <a:r>
              <a:rPr lang="en-US" sz="2200" dirty="0"/>
              <a:t> a Floresta de 260 hectares de Aigas </a:t>
            </a:r>
            <a:r>
              <a:rPr lang="en-US" sz="2200" dirty="0" err="1"/>
              <a:t>como</a:t>
            </a:r>
            <a:r>
              <a:rPr lang="en-US" sz="2200" dirty="0"/>
              <a:t> </a:t>
            </a:r>
            <a:r>
              <a:rPr lang="en-US" sz="2200" dirty="0" err="1"/>
              <a:t>uma</a:t>
            </a:r>
            <a:r>
              <a:rPr lang="en-US" sz="2200" dirty="0"/>
              <a:t> </a:t>
            </a:r>
            <a:r>
              <a:rPr lang="en-US" sz="2200" dirty="0" err="1"/>
              <a:t>floresta</a:t>
            </a:r>
            <a:r>
              <a:rPr lang="en-US" sz="2200" dirty="0"/>
              <a:t> </a:t>
            </a:r>
            <a:r>
              <a:rPr lang="en-US" sz="2200" dirty="0" err="1"/>
              <a:t>produtiva</a:t>
            </a:r>
            <a:r>
              <a:rPr lang="en-US" sz="2200" dirty="0"/>
              <a:t> e </a:t>
            </a:r>
            <a:r>
              <a:rPr lang="en-US" sz="2200" dirty="0" err="1"/>
              <a:t>funcional</a:t>
            </a:r>
            <a:r>
              <a:rPr lang="en-US" sz="2200" dirty="0"/>
              <a:t>, </a:t>
            </a:r>
            <a:r>
              <a:rPr lang="en-US" sz="2200" dirty="0" err="1"/>
              <a:t>proporcionando</a:t>
            </a:r>
            <a:r>
              <a:rPr lang="en-US" sz="2200" dirty="0"/>
              <a:t> </a:t>
            </a:r>
            <a:r>
              <a:rPr lang="en-US" sz="2200" dirty="0" err="1"/>
              <a:t>benefícios</a:t>
            </a:r>
            <a:r>
              <a:rPr lang="en-US" sz="2200" dirty="0"/>
              <a:t> </a:t>
            </a:r>
            <a:r>
              <a:rPr lang="en-US" sz="2200" dirty="0" err="1"/>
              <a:t>sociais</a:t>
            </a:r>
            <a:r>
              <a:rPr lang="en-US" sz="2200" dirty="0"/>
              <a:t>, </a:t>
            </a:r>
            <a:r>
              <a:rPr lang="en-US" sz="2200" dirty="0" err="1"/>
              <a:t>económicos</a:t>
            </a:r>
            <a:r>
              <a:rPr lang="en-US" sz="2200" dirty="0"/>
              <a:t> e </a:t>
            </a:r>
            <a:r>
              <a:rPr lang="en-US" sz="2200" dirty="0" err="1"/>
              <a:t>ambientais</a:t>
            </a:r>
            <a:r>
              <a:rPr lang="en-US" sz="2200" dirty="0"/>
              <a:t> para </a:t>
            </a:r>
            <a:r>
              <a:rPr lang="en-US" sz="2200" dirty="0" err="1"/>
              <a:t>os</a:t>
            </a:r>
            <a:r>
              <a:rPr lang="en-US" sz="2200" dirty="0"/>
              <a:t> </a:t>
            </a:r>
            <a:r>
              <a:rPr lang="en-US" sz="2200" dirty="0" err="1"/>
              <a:t>residentes</a:t>
            </a:r>
            <a:r>
              <a:rPr lang="en-US" sz="2200" dirty="0"/>
              <a:t> e </a:t>
            </a:r>
            <a:r>
              <a:rPr lang="en-US" sz="2200" dirty="0" err="1"/>
              <a:t>visitantes</a:t>
            </a:r>
            <a:r>
              <a:rPr lang="en-US" sz="2200" dirty="0"/>
              <a:t>. A 5 de </a:t>
            </a:r>
            <a:r>
              <a:rPr lang="en-US" sz="2200" dirty="0" err="1"/>
              <a:t>Março</a:t>
            </a:r>
            <a:r>
              <a:rPr lang="en-US" sz="2200" dirty="0"/>
              <a:t> de 2015, a </a:t>
            </a:r>
            <a:r>
              <a:rPr lang="en-US" sz="2200" dirty="0" err="1"/>
              <a:t>compra</a:t>
            </a:r>
            <a:r>
              <a:rPr lang="en-US" sz="2200" dirty="0"/>
              <a:t> da </a:t>
            </a:r>
            <a:r>
              <a:rPr lang="en-US" sz="2200" dirty="0" err="1"/>
              <a:t>floresta</a:t>
            </a:r>
            <a:r>
              <a:rPr lang="en-US" sz="2200" dirty="0"/>
              <a:t> de Aigas </a:t>
            </a:r>
            <a:r>
              <a:rPr lang="en-US" sz="2200" dirty="0" err="1"/>
              <a:t>à</a:t>
            </a:r>
            <a:r>
              <a:rPr lang="en-US" sz="2200" dirty="0"/>
              <a:t> Forestry Commission Scotland pela </a:t>
            </a:r>
            <a:r>
              <a:rPr lang="en-US" sz="2200" dirty="0" err="1"/>
              <a:t>comunidade</a:t>
            </a:r>
            <a:r>
              <a:rPr lang="en-US" sz="2200" dirty="0"/>
              <a:t> </a:t>
            </a:r>
            <a:r>
              <a:rPr lang="en-US" sz="2200" dirty="0" err="1"/>
              <a:t>foi</a:t>
            </a:r>
            <a:r>
              <a:rPr lang="en-US" sz="2200" dirty="0"/>
              <a:t> </a:t>
            </a:r>
            <a:r>
              <a:rPr lang="en-US" sz="2200" dirty="0" err="1"/>
              <a:t>concluída</a:t>
            </a:r>
            <a:r>
              <a:rPr lang="en-US" sz="2200" dirty="0"/>
              <a:t> e, </a:t>
            </a:r>
            <a:r>
              <a:rPr lang="en-US" sz="2200" dirty="0" err="1"/>
              <a:t>após</a:t>
            </a:r>
            <a:r>
              <a:rPr lang="en-US" sz="2200" dirty="0"/>
              <a:t> seis </a:t>
            </a:r>
            <a:r>
              <a:rPr lang="en-US" sz="2200" dirty="0" err="1"/>
              <a:t>anos</a:t>
            </a:r>
            <a:r>
              <a:rPr lang="en-US" sz="2200" dirty="0"/>
              <a:t> de </a:t>
            </a:r>
            <a:r>
              <a:rPr lang="en-US" sz="2200" dirty="0" err="1"/>
              <a:t>planeamento</a:t>
            </a:r>
            <a:r>
              <a:rPr lang="en-US" sz="2200" dirty="0"/>
              <a:t> e </a:t>
            </a:r>
            <a:r>
              <a:rPr lang="en-US" sz="2200" dirty="0" err="1"/>
              <a:t>angariação</a:t>
            </a:r>
            <a:r>
              <a:rPr lang="en-US" sz="2200" dirty="0"/>
              <a:t> de </a:t>
            </a:r>
            <a:r>
              <a:rPr lang="en-US" sz="2200" dirty="0" err="1"/>
              <a:t>fundos</a:t>
            </a:r>
            <a:r>
              <a:rPr lang="en-US" sz="2200" dirty="0"/>
              <a:t>, a Aigas Community Forest </a:t>
            </a:r>
            <a:r>
              <a:rPr lang="en-US" sz="2200" dirty="0" err="1"/>
              <a:t>foi</a:t>
            </a:r>
            <a:r>
              <a:rPr lang="en-US" sz="2200" dirty="0"/>
              <a:t> </a:t>
            </a:r>
            <a:r>
              <a:rPr lang="en-US" sz="2200" dirty="0" err="1"/>
              <a:t>oficialmente</a:t>
            </a:r>
            <a:r>
              <a:rPr lang="en-US" sz="2200" dirty="0"/>
              <a:t> </a:t>
            </a:r>
            <a:r>
              <a:rPr lang="en-US" sz="2200" dirty="0" err="1"/>
              <a:t>aberta</a:t>
            </a:r>
            <a:r>
              <a:rPr lang="en-US" sz="2200" dirty="0"/>
              <a:t> </a:t>
            </a:r>
            <a:r>
              <a:rPr lang="en-US" sz="2200" dirty="0" err="1"/>
              <a:t>ao</a:t>
            </a:r>
            <a:r>
              <a:rPr lang="en-US" sz="2200" dirty="0"/>
              <a:t> </a:t>
            </a:r>
            <a:r>
              <a:rPr lang="en-US" sz="2200" dirty="0" err="1"/>
              <a:t>comércio</a:t>
            </a:r>
            <a:r>
              <a:rPr lang="en-US" sz="2200" dirty="0"/>
              <a:t>. A </a:t>
            </a:r>
            <a:r>
              <a:rPr lang="en-US" sz="2200" dirty="0" err="1"/>
              <a:t>comunidade</a:t>
            </a:r>
            <a:r>
              <a:rPr lang="en-US" sz="2200" dirty="0"/>
              <a:t> </a:t>
            </a:r>
            <a:r>
              <a:rPr lang="en-US" sz="2200" dirty="0" err="1"/>
              <a:t>sentiu</a:t>
            </a:r>
            <a:r>
              <a:rPr lang="en-US" sz="2200" dirty="0"/>
              <a:t>-se </a:t>
            </a:r>
            <a:r>
              <a:rPr lang="en-US" sz="2200" dirty="0" err="1"/>
              <a:t>compelida</a:t>
            </a:r>
            <a:r>
              <a:rPr lang="en-US" sz="2200" dirty="0"/>
              <a:t> a </a:t>
            </a:r>
            <a:r>
              <a:rPr lang="en-US" sz="2200" dirty="0" err="1"/>
              <a:t>envolver</a:t>
            </a:r>
            <a:r>
              <a:rPr lang="en-US" sz="2200" dirty="0"/>
              <a:t>-se </a:t>
            </a:r>
            <a:r>
              <a:rPr lang="en-US" sz="2200" dirty="0" err="1"/>
              <a:t>na</a:t>
            </a:r>
            <a:r>
              <a:rPr lang="en-US" sz="2200" dirty="0"/>
              <a:t> </a:t>
            </a:r>
            <a:r>
              <a:rPr lang="en-US" sz="2200" dirty="0" err="1"/>
              <a:t>gestão</a:t>
            </a:r>
            <a:r>
              <a:rPr lang="en-US" sz="2200" dirty="0"/>
              <a:t> da </a:t>
            </a:r>
            <a:r>
              <a:rPr lang="en-US" sz="2200" dirty="0" err="1"/>
              <a:t>floresta</a:t>
            </a:r>
            <a:r>
              <a:rPr lang="en-US" sz="2200" dirty="0"/>
              <a:t>, </a:t>
            </a:r>
            <a:r>
              <a:rPr lang="en-US" sz="2200" dirty="0" err="1"/>
              <a:t>tendo</a:t>
            </a:r>
            <a:r>
              <a:rPr lang="en-US" sz="2200" dirty="0"/>
              <a:t> </a:t>
            </a:r>
            <a:r>
              <a:rPr lang="en-US" sz="2200" dirty="0" err="1"/>
              <a:t>testemunhado</a:t>
            </a:r>
            <a:r>
              <a:rPr lang="en-US" sz="2200" dirty="0"/>
              <a:t> </a:t>
            </a:r>
            <a:r>
              <a:rPr lang="en-US" sz="2200" dirty="0" err="1"/>
              <a:t>como</a:t>
            </a:r>
            <a:r>
              <a:rPr lang="en-US" sz="2200" dirty="0"/>
              <a:t> </a:t>
            </a:r>
            <a:r>
              <a:rPr lang="en-US" sz="2200" dirty="0" err="1"/>
              <a:t>esta</a:t>
            </a:r>
            <a:r>
              <a:rPr lang="en-US" sz="2200" dirty="0"/>
              <a:t> </a:t>
            </a:r>
            <a:r>
              <a:rPr lang="en-US" sz="2200" dirty="0" err="1"/>
              <a:t>foi</a:t>
            </a:r>
            <a:r>
              <a:rPr lang="en-US" sz="2200" dirty="0"/>
              <a:t> mal </a:t>
            </a:r>
            <a:r>
              <a:rPr lang="en-US" sz="2200" dirty="0" err="1"/>
              <a:t>gerida</a:t>
            </a:r>
            <a:r>
              <a:rPr lang="en-US" sz="2200" dirty="0"/>
              <a:t> </a:t>
            </a:r>
            <a:r>
              <a:rPr lang="en-US" sz="2200" dirty="0" err="1"/>
              <a:t>durante</a:t>
            </a:r>
            <a:r>
              <a:rPr lang="en-US" sz="2200" dirty="0"/>
              <a:t> um </a:t>
            </a:r>
            <a:r>
              <a:rPr lang="en-US" sz="2200" dirty="0" err="1"/>
              <a:t>período</a:t>
            </a:r>
            <a:r>
              <a:rPr lang="en-US" sz="2200" dirty="0"/>
              <a:t> de 20 </a:t>
            </a:r>
            <a:r>
              <a:rPr lang="en-US" sz="2200" dirty="0" err="1"/>
              <a:t>anos</a:t>
            </a:r>
            <a:r>
              <a:rPr lang="en-US" sz="2200" dirty="0"/>
              <a:t>. </a:t>
            </a:r>
            <a:r>
              <a:rPr lang="en-US" sz="2200" dirty="0" err="1"/>
              <a:t>Estudos</a:t>
            </a:r>
            <a:r>
              <a:rPr lang="en-US" sz="2200" dirty="0"/>
              <a:t> </a:t>
            </a:r>
            <a:r>
              <a:rPr lang="en-US" sz="2200" dirty="0" err="1"/>
              <a:t>realizados</a:t>
            </a:r>
            <a:r>
              <a:rPr lang="en-US" sz="2200" dirty="0"/>
              <a:t> </a:t>
            </a:r>
            <a:r>
              <a:rPr lang="en-US" sz="2200" dirty="0" err="1"/>
              <a:t>provaram</a:t>
            </a:r>
            <a:r>
              <a:rPr lang="en-US" sz="2200" dirty="0"/>
              <a:t> que a </a:t>
            </a:r>
            <a:r>
              <a:rPr lang="en-US" sz="2200" dirty="0" err="1"/>
              <a:t>floresta</a:t>
            </a:r>
            <a:r>
              <a:rPr lang="en-US" sz="2200" dirty="0"/>
              <a:t> podia ser </a:t>
            </a:r>
            <a:r>
              <a:rPr lang="en-US" sz="2200" dirty="0" err="1"/>
              <a:t>gerida</a:t>
            </a:r>
            <a:r>
              <a:rPr lang="en-US" sz="2200" dirty="0"/>
              <a:t> </a:t>
            </a:r>
            <a:r>
              <a:rPr lang="en-US" sz="2200" dirty="0" err="1"/>
              <a:t>como</a:t>
            </a:r>
            <a:r>
              <a:rPr lang="en-US" sz="2200" dirty="0"/>
              <a:t> </a:t>
            </a:r>
            <a:r>
              <a:rPr lang="en-US" sz="2200" dirty="0" err="1"/>
              <a:t>uma</a:t>
            </a:r>
            <a:r>
              <a:rPr lang="en-US" sz="2200" dirty="0"/>
              <a:t> </a:t>
            </a:r>
            <a:r>
              <a:rPr lang="en-US" sz="2200" dirty="0" err="1"/>
              <a:t>empresa</a:t>
            </a:r>
            <a:r>
              <a:rPr lang="en-US" sz="2200" dirty="0"/>
              <a:t> </a:t>
            </a:r>
            <a:r>
              <a:rPr lang="en-US" sz="2200" dirty="0" err="1"/>
              <a:t>rentável</a:t>
            </a:r>
            <a:r>
              <a:rPr lang="en-US" sz="2200" dirty="0"/>
              <a:t>, </a:t>
            </a:r>
            <a:r>
              <a:rPr lang="en-US" sz="2200" dirty="0" err="1"/>
              <a:t>proporcionando</a:t>
            </a:r>
            <a:r>
              <a:rPr lang="en-US" sz="2200" dirty="0"/>
              <a:t> </a:t>
            </a:r>
            <a:r>
              <a:rPr lang="en-US" sz="2200" dirty="0" err="1"/>
              <a:t>ao</a:t>
            </a:r>
            <a:r>
              <a:rPr lang="en-US" sz="2200" dirty="0"/>
              <a:t> </a:t>
            </a:r>
            <a:r>
              <a:rPr lang="en-US" sz="2200" dirty="0" err="1"/>
              <a:t>mesmo</a:t>
            </a:r>
            <a:r>
              <a:rPr lang="en-US" sz="2200" dirty="0"/>
              <a:t> tempo </a:t>
            </a:r>
            <a:r>
              <a:rPr lang="en-US" sz="2200" dirty="0" err="1"/>
              <a:t>benefícios</a:t>
            </a:r>
            <a:r>
              <a:rPr lang="en-US" sz="2200" dirty="0"/>
              <a:t> para a </a:t>
            </a:r>
            <a:r>
              <a:rPr lang="en-US" sz="2200" dirty="0" err="1"/>
              <a:t>comunidade</a:t>
            </a:r>
            <a:r>
              <a:rPr lang="en-US" sz="2200" dirty="0"/>
              <a:t>, se fosse </a:t>
            </a:r>
            <a:r>
              <a:rPr lang="en-US" sz="2200" dirty="0" err="1"/>
              <a:t>administrada</a:t>
            </a:r>
            <a:r>
              <a:rPr lang="en-US" sz="2200" dirty="0"/>
              <a:t> com o </a:t>
            </a:r>
            <a:r>
              <a:rPr lang="en-US" sz="2200" dirty="0" err="1"/>
              <a:t>objetivo</a:t>
            </a:r>
            <a:r>
              <a:rPr lang="en-US" sz="2200" dirty="0"/>
              <a:t> de </a:t>
            </a:r>
            <a:r>
              <a:rPr lang="en-US" sz="2200" dirty="0" err="1"/>
              <a:t>conservar</a:t>
            </a:r>
            <a:r>
              <a:rPr lang="en-US" sz="2200" dirty="0"/>
              <a:t> a </a:t>
            </a:r>
            <a:r>
              <a:rPr lang="en-US" sz="2200" dirty="0" err="1"/>
              <a:t>natureza</a:t>
            </a:r>
            <a:r>
              <a:rPr lang="en-US" sz="2200" dirty="0"/>
              <a:t>. </a:t>
            </a:r>
          </a:p>
          <a:p>
            <a:endParaRPr lang="pt-PT" sz="2200" dirty="0"/>
          </a:p>
          <a:p>
            <a:r>
              <a:rPr lang="pt-PT" sz="2200" dirty="0"/>
              <a:t>Este projeto é um excelente exemplo de intervenção e regeneração sustentável da comunidade que trouxe benefícios sociais, económicos e ambientais. </a:t>
            </a:r>
          </a:p>
          <a:p>
            <a:br>
              <a:rPr lang="pt-PT" sz="2200" dirty="0"/>
            </a:br>
            <a:endParaRPr lang="en-US" sz="2200" dirty="0"/>
          </a:p>
        </p:txBody>
      </p:sp>
    </p:spTree>
    <p:extLst>
      <p:ext uri="{BB962C8B-B14F-4D97-AF65-F5344CB8AC3E}">
        <p14:creationId xmlns:p14="http://schemas.microsoft.com/office/powerpoint/2010/main" val="1303875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Lough Neagh Development Trust">
            <a:hlinkClick r:id="" action="ppaction://media"/>
            <a:extLst>
              <a:ext uri="{FF2B5EF4-FFF2-40B4-BE49-F238E27FC236}">
                <a16:creationId xmlns:a16="http://schemas.microsoft.com/office/drawing/2014/main" id="{8F904524-5C91-452A-8D5E-26DB1BAFD24F}"/>
              </a:ext>
            </a:extLst>
          </p:cNvPr>
          <p:cNvPicPr>
            <a:picLocks noRot="1" noChangeAspect="1"/>
          </p:cNvPicPr>
          <p:nvPr>
            <a:videoFile r:link="rId1"/>
          </p:nvPr>
        </p:nvPicPr>
        <p:blipFill>
          <a:blip r:embed="rId3"/>
          <a:stretch>
            <a:fillRect/>
          </a:stretch>
        </p:blipFill>
        <p:spPr>
          <a:xfrm>
            <a:off x="1200297" y="217079"/>
            <a:ext cx="9791405" cy="5507665"/>
          </a:xfrm>
          <a:prstGeom prst="rect">
            <a:avLst/>
          </a:prstGeom>
        </p:spPr>
      </p:pic>
      <p:sp>
        <p:nvSpPr>
          <p:cNvPr id="3" name="TextBox 2">
            <a:extLst>
              <a:ext uri="{FF2B5EF4-FFF2-40B4-BE49-F238E27FC236}">
                <a16:creationId xmlns:a16="http://schemas.microsoft.com/office/drawing/2014/main" id="{8EF18E6E-5A8A-4587-BBE2-78F63FA71AC6}"/>
              </a:ext>
            </a:extLst>
          </p:cNvPr>
          <p:cNvSpPr txBox="1"/>
          <p:nvPr/>
        </p:nvSpPr>
        <p:spPr>
          <a:xfrm>
            <a:off x="657445" y="5288340"/>
            <a:ext cx="10877107" cy="1569660"/>
          </a:xfrm>
          <a:prstGeom prst="rect">
            <a:avLst/>
          </a:prstGeom>
          <a:solidFill>
            <a:srgbClr val="68BBAF"/>
          </a:solidFill>
        </p:spPr>
        <p:txBody>
          <a:bodyPr wrap="square" rtlCol="0">
            <a:spAutoFit/>
          </a:bodyPr>
          <a:lstStyle/>
          <a:p>
            <a:pPr algn="ctr"/>
            <a:r>
              <a:rPr lang="en-US" sz="2400" dirty="0">
                <a:solidFill>
                  <a:schemeClr val="bg1"/>
                </a:solidFill>
              </a:rPr>
              <a:t>O Restart+ da </a:t>
            </a:r>
            <a:r>
              <a:rPr lang="en-US" sz="2400" dirty="0" err="1">
                <a:solidFill>
                  <a:schemeClr val="bg1"/>
                </a:solidFill>
              </a:rPr>
              <a:t>Irlanda</a:t>
            </a:r>
            <a:r>
              <a:rPr lang="en-US" sz="2400" dirty="0">
                <a:solidFill>
                  <a:schemeClr val="bg1"/>
                </a:solidFill>
              </a:rPr>
              <a:t> do Norte </a:t>
            </a:r>
            <a:r>
              <a:rPr lang="en-US" sz="2400" dirty="0" err="1">
                <a:solidFill>
                  <a:schemeClr val="bg1"/>
                </a:solidFill>
              </a:rPr>
              <a:t>apresenta</a:t>
            </a:r>
            <a:r>
              <a:rPr lang="en-US" sz="2400" dirty="0">
                <a:solidFill>
                  <a:schemeClr val="bg1"/>
                </a:solidFill>
              </a:rPr>
              <a:t> </a:t>
            </a:r>
            <a:r>
              <a:rPr lang="en-US" sz="2400" dirty="0" err="1">
                <a:solidFill>
                  <a:schemeClr val="bg1"/>
                </a:solidFill>
              </a:rPr>
              <a:t>esta</a:t>
            </a:r>
            <a:r>
              <a:rPr lang="en-US" sz="2400" dirty="0">
                <a:solidFill>
                  <a:schemeClr val="bg1"/>
                </a:solidFill>
              </a:rPr>
              <a:t> </a:t>
            </a:r>
            <a:r>
              <a:rPr lang="en-US" sz="2400" dirty="0" err="1">
                <a:solidFill>
                  <a:schemeClr val="bg1"/>
                </a:solidFill>
              </a:rPr>
              <a:t>entrevista</a:t>
            </a:r>
            <a:r>
              <a:rPr lang="en-US" sz="2400" dirty="0">
                <a:solidFill>
                  <a:schemeClr val="bg1"/>
                </a:solidFill>
              </a:rPr>
              <a:t> com o Lough </a:t>
            </a:r>
            <a:r>
              <a:rPr lang="en-US" sz="2400" dirty="0" err="1">
                <a:solidFill>
                  <a:schemeClr val="bg1"/>
                </a:solidFill>
              </a:rPr>
              <a:t>Neagh</a:t>
            </a:r>
            <a:r>
              <a:rPr lang="en-US" sz="2400" dirty="0">
                <a:solidFill>
                  <a:schemeClr val="bg1"/>
                </a:solidFill>
              </a:rPr>
              <a:t> Development Trust. Lough </a:t>
            </a:r>
            <a:r>
              <a:rPr lang="en-US" sz="2400" dirty="0" err="1">
                <a:solidFill>
                  <a:schemeClr val="bg1"/>
                </a:solidFill>
              </a:rPr>
              <a:t>Neagh</a:t>
            </a:r>
            <a:r>
              <a:rPr lang="en-US" sz="2400" dirty="0">
                <a:solidFill>
                  <a:schemeClr val="bg1"/>
                </a:solidFill>
              </a:rPr>
              <a:t> </a:t>
            </a:r>
            <a:r>
              <a:rPr lang="en-US" sz="2400" dirty="0" err="1">
                <a:solidFill>
                  <a:schemeClr val="bg1"/>
                </a:solidFill>
              </a:rPr>
              <a:t>é</a:t>
            </a:r>
            <a:r>
              <a:rPr lang="en-US" sz="2400" dirty="0">
                <a:solidFill>
                  <a:schemeClr val="bg1"/>
                </a:solidFill>
              </a:rPr>
              <a:t> o </a:t>
            </a:r>
            <a:r>
              <a:rPr lang="en-US" sz="2400" dirty="0" err="1">
                <a:solidFill>
                  <a:schemeClr val="bg1"/>
                </a:solidFill>
              </a:rPr>
              <a:t>maior</a:t>
            </a:r>
            <a:r>
              <a:rPr lang="en-US" sz="2400" dirty="0">
                <a:solidFill>
                  <a:schemeClr val="bg1"/>
                </a:solidFill>
              </a:rPr>
              <a:t> </a:t>
            </a:r>
            <a:r>
              <a:rPr lang="en-US" sz="2400" dirty="0" err="1">
                <a:solidFill>
                  <a:schemeClr val="bg1"/>
                </a:solidFill>
              </a:rPr>
              <a:t>lago</a:t>
            </a:r>
            <a:r>
              <a:rPr lang="en-US" sz="2400" dirty="0">
                <a:solidFill>
                  <a:schemeClr val="bg1"/>
                </a:solidFill>
              </a:rPr>
              <a:t> de </a:t>
            </a:r>
            <a:r>
              <a:rPr lang="en-US" sz="2400" dirty="0" err="1">
                <a:solidFill>
                  <a:schemeClr val="bg1"/>
                </a:solidFill>
              </a:rPr>
              <a:t>água</a:t>
            </a:r>
            <a:r>
              <a:rPr lang="en-US" sz="2400" dirty="0">
                <a:solidFill>
                  <a:schemeClr val="bg1"/>
                </a:solidFill>
              </a:rPr>
              <a:t> </a:t>
            </a:r>
            <a:r>
              <a:rPr lang="en-US" sz="2400" dirty="0" err="1">
                <a:solidFill>
                  <a:schemeClr val="bg1"/>
                </a:solidFill>
              </a:rPr>
              <a:t>doce</a:t>
            </a:r>
            <a:r>
              <a:rPr lang="en-US" sz="2400" dirty="0">
                <a:solidFill>
                  <a:schemeClr val="bg1"/>
                </a:solidFill>
              </a:rPr>
              <a:t> da </a:t>
            </a:r>
            <a:r>
              <a:rPr lang="en-US" sz="2400" dirty="0" err="1">
                <a:solidFill>
                  <a:schemeClr val="bg1"/>
                </a:solidFill>
              </a:rPr>
              <a:t>Irlanda</a:t>
            </a:r>
            <a:r>
              <a:rPr lang="en-US" sz="2400" dirty="0">
                <a:solidFill>
                  <a:schemeClr val="bg1"/>
                </a:solidFill>
              </a:rPr>
              <a:t>, </a:t>
            </a:r>
            <a:r>
              <a:rPr lang="en-US" sz="2400" dirty="0" err="1">
                <a:solidFill>
                  <a:schemeClr val="bg1"/>
                </a:solidFill>
              </a:rPr>
              <a:t>sendo</a:t>
            </a:r>
            <a:r>
              <a:rPr lang="en-US" sz="2400" dirty="0">
                <a:solidFill>
                  <a:schemeClr val="bg1"/>
                </a:solidFill>
              </a:rPr>
              <a:t> que a </a:t>
            </a:r>
            <a:r>
              <a:rPr lang="en-US" sz="2400" dirty="0" err="1">
                <a:solidFill>
                  <a:schemeClr val="bg1"/>
                </a:solidFill>
              </a:rPr>
              <a:t>própria</a:t>
            </a:r>
            <a:r>
              <a:rPr lang="en-US" sz="2400" dirty="0">
                <a:solidFill>
                  <a:schemeClr val="bg1"/>
                </a:solidFill>
              </a:rPr>
              <a:t> </a:t>
            </a:r>
            <a:r>
              <a:rPr lang="en-US" sz="2400" dirty="0" err="1">
                <a:solidFill>
                  <a:schemeClr val="bg1"/>
                </a:solidFill>
              </a:rPr>
              <a:t>superfície</a:t>
            </a:r>
            <a:r>
              <a:rPr lang="en-US" sz="2400" dirty="0">
                <a:solidFill>
                  <a:schemeClr val="bg1"/>
                </a:solidFill>
              </a:rPr>
              <a:t> e as </a:t>
            </a:r>
            <a:r>
              <a:rPr lang="en-US" sz="2400" dirty="0" err="1">
                <a:solidFill>
                  <a:schemeClr val="bg1"/>
                </a:solidFill>
              </a:rPr>
              <a:t>terras</a:t>
            </a:r>
            <a:r>
              <a:rPr lang="en-US" sz="2400" dirty="0">
                <a:solidFill>
                  <a:schemeClr val="bg1"/>
                </a:solidFill>
              </a:rPr>
              <a:t> </a:t>
            </a:r>
            <a:r>
              <a:rPr lang="en-US" sz="2400" dirty="0" err="1">
                <a:solidFill>
                  <a:schemeClr val="bg1"/>
                </a:solidFill>
              </a:rPr>
              <a:t>em</a:t>
            </a:r>
            <a:r>
              <a:rPr lang="en-US" sz="2400" dirty="0">
                <a:solidFill>
                  <a:schemeClr val="bg1"/>
                </a:solidFill>
              </a:rPr>
              <a:t> </a:t>
            </a:r>
            <a:r>
              <a:rPr lang="en-US" sz="2400" dirty="0" err="1">
                <a:solidFill>
                  <a:schemeClr val="bg1"/>
                </a:solidFill>
              </a:rPr>
              <a:t>redor</a:t>
            </a:r>
            <a:r>
              <a:rPr lang="en-US" sz="2400" dirty="0">
                <a:solidFill>
                  <a:schemeClr val="bg1"/>
                </a:solidFill>
              </a:rPr>
              <a:t> das </a:t>
            </a:r>
            <a:r>
              <a:rPr lang="en-US" sz="2400" dirty="0" err="1">
                <a:solidFill>
                  <a:schemeClr val="bg1"/>
                </a:solidFill>
              </a:rPr>
              <a:t>margens</a:t>
            </a:r>
            <a:r>
              <a:rPr lang="en-US" sz="2400" dirty="0">
                <a:solidFill>
                  <a:schemeClr val="bg1"/>
                </a:solidFill>
              </a:rPr>
              <a:t> </a:t>
            </a:r>
            <a:r>
              <a:rPr lang="en-US" sz="2400" dirty="0" err="1">
                <a:solidFill>
                  <a:schemeClr val="bg1"/>
                </a:solidFill>
              </a:rPr>
              <a:t>proporcionam</a:t>
            </a:r>
            <a:r>
              <a:rPr lang="en-US" sz="2400" dirty="0">
                <a:solidFill>
                  <a:schemeClr val="bg1"/>
                </a:solidFill>
              </a:rPr>
              <a:t> a </a:t>
            </a:r>
            <a:r>
              <a:rPr lang="en-US" sz="2400" dirty="0" err="1">
                <a:solidFill>
                  <a:schemeClr val="bg1"/>
                </a:solidFill>
              </a:rPr>
              <a:t>sustentabilidade</a:t>
            </a:r>
            <a:r>
              <a:rPr lang="en-US" sz="2400" dirty="0">
                <a:solidFill>
                  <a:schemeClr val="bg1"/>
                </a:solidFill>
              </a:rPr>
              <a:t> socio-</a:t>
            </a:r>
            <a:r>
              <a:rPr lang="en-US" sz="2400" dirty="0" err="1">
                <a:solidFill>
                  <a:schemeClr val="bg1"/>
                </a:solidFill>
              </a:rPr>
              <a:t>económica</a:t>
            </a:r>
            <a:r>
              <a:rPr lang="en-US" sz="2400" dirty="0">
                <a:solidFill>
                  <a:schemeClr val="bg1"/>
                </a:solidFill>
              </a:rPr>
              <a:t> de </a:t>
            </a:r>
            <a:r>
              <a:rPr lang="en-US" sz="2400" dirty="0" err="1">
                <a:solidFill>
                  <a:schemeClr val="bg1"/>
                </a:solidFill>
              </a:rPr>
              <a:t>muitas</a:t>
            </a:r>
            <a:r>
              <a:rPr lang="en-US" sz="2400" dirty="0">
                <a:solidFill>
                  <a:schemeClr val="bg1"/>
                </a:solidFill>
              </a:rPr>
              <a:t> </a:t>
            </a:r>
            <a:r>
              <a:rPr lang="en-US" sz="2400" dirty="0" err="1">
                <a:solidFill>
                  <a:schemeClr val="bg1"/>
                </a:solidFill>
              </a:rPr>
              <a:t>comunidades</a:t>
            </a:r>
            <a:r>
              <a:rPr lang="en-US" sz="2400" dirty="0">
                <a:solidFill>
                  <a:schemeClr val="bg1"/>
                </a:solidFill>
              </a:rPr>
              <a:t>.</a:t>
            </a:r>
            <a:endParaRPr lang="en-IE" sz="2400" dirty="0">
              <a:solidFill>
                <a:schemeClr val="bg1"/>
              </a:solidFill>
            </a:endParaRPr>
          </a:p>
        </p:txBody>
      </p:sp>
      <p:sp>
        <p:nvSpPr>
          <p:cNvPr id="5" name="TextBox 4">
            <a:extLst>
              <a:ext uri="{FF2B5EF4-FFF2-40B4-BE49-F238E27FC236}">
                <a16:creationId xmlns:a16="http://schemas.microsoft.com/office/drawing/2014/main" id="{C9816938-CE78-477D-A576-E75BFAE11E45}"/>
              </a:ext>
            </a:extLst>
          </p:cNvPr>
          <p:cNvSpPr txBox="1"/>
          <p:nvPr/>
        </p:nvSpPr>
        <p:spPr>
          <a:xfrm>
            <a:off x="0" y="217079"/>
            <a:ext cx="2541182" cy="1569660"/>
          </a:xfrm>
          <a:prstGeom prst="rect">
            <a:avLst/>
          </a:prstGeom>
          <a:solidFill>
            <a:srgbClr val="68BBAF"/>
          </a:solidFill>
        </p:spPr>
        <p:txBody>
          <a:bodyPr wrap="square" rtlCol="0">
            <a:spAutoFit/>
          </a:bodyPr>
          <a:lstStyle/>
          <a:p>
            <a:pPr algn="ctr">
              <a:defRPr/>
            </a:pPr>
            <a:r>
              <a:rPr lang="en-IE" sz="2400" dirty="0">
                <a:solidFill>
                  <a:prstClr val="white"/>
                </a:solidFill>
              </a:rPr>
              <a:t>A NATUREZA COMO UMA MAIS-VALIA NA COMUNIDADE</a:t>
            </a:r>
          </a:p>
        </p:txBody>
      </p:sp>
    </p:spTree>
    <p:extLst>
      <p:ext uri="{BB962C8B-B14F-4D97-AF65-F5344CB8AC3E}">
        <p14:creationId xmlns:p14="http://schemas.microsoft.com/office/powerpoint/2010/main" val="37650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8F304E-B763-4FDE-89BE-683ABF297AA5}"/>
              </a:ext>
            </a:extLst>
          </p:cNvPr>
          <p:cNvSpPr>
            <a:spLocks noGrp="1"/>
          </p:cNvSpPr>
          <p:nvPr>
            <p:ph type="body" sz="quarter" idx="20"/>
          </p:nvPr>
        </p:nvSpPr>
        <p:spPr>
          <a:xfrm>
            <a:off x="332508" y="3005406"/>
            <a:ext cx="11545518" cy="629984"/>
          </a:xfrm>
        </p:spPr>
        <p:txBody>
          <a:bodyPr/>
          <a:lstStyle/>
          <a:p>
            <a:r>
              <a:rPr lang="en-IE" sz="4800" dirty="0"/>
              <a:t>SEÇÃO DOIS: </a:t>
            </a:r>
          </a:p>
          <a:p>
            <a:r>
              <a:rPr lang="en-IE" sz="4800" dirty="0"/>
              <a:t>5 ESTRATÉGIAS PARA POTENCIAR O APOIO E EMPENHO DA COMUNIDADE</a:t>
            </a:r>
          </a:p>
        </p:txBody>
      </p:sp>
      <p:pic>
        <p:nvPicPr>
          <p:cNvPr id="11" name="Picture Placeholder 10" descr="A group of people posing for the camera&#10;&#10;Description automatically generated">
            <a:extLst>
              <a:ext uri="{FF2B5EF4-FFF2-40B4-BE49-F238E27FC236}">
                <a16:creationId xmlns:a16="http://schemas.microsoft.com/office/drawing/2014/main" id="{230FC697-56F3-4D41-89D9-9D0B1C139CFD}"/>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69971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0C8116-65EF-4F2A-BBD5-92053900D7A2}"/>
              </a:ext>
            </a:extLst>
          </p:cNvPr>
          <p:cNvSpPr>
            <a:spLocks noGrp="1"/>
          </p:cNvSpPr>
          <p:nvPr>
            <p:ph type="body" sz="quarter" idx="20"/>
          </p:nvPr>
        </p:nvSpPr>
        <p:spPr>
          <a:xfrm>
            <a:off x="5766815" y="1852612"/>
            <a:ext cx="6320409" cy="4365307"/>
          </a:xfrm>
        </p:spPr>
        <p:txBody>
          <a:bodyPr/>
          <a:lstStyle/>
          <a:p>
            <a:r>
              <a:rPr lang="en-IE" sz="2200" dirty="0"/>
              <a:t>O </a:t>
            </a:r>
            <a:r>
              <a:rPr lang="en-IE" sz="2200" dirty="0" err="1"/>
              <a:t>sucesso</a:t>
            </a:r>
            <a:r>
              <a:rPr lang="en-IE" sz="2200" dirty="0"/>
              <a:t> do </a:t>
            </a:r>
            <a:r>
              <a:rPr lang="en-IE" sz="2200" dirty="0" err="1"/>
              <a:t>seu</a:t>
            </a:r>
            <a:r>
              <a:rPr lang="en-IE" sz="2200" dirty="0"/>
              <a:t> </a:t>
            </a:r>
            <a:r>
              <a:rPr lang="en-IE" sz="2200" dirty="0" err="1"/>
              <a:t>projeto</a:t>
            </a:r>
            <a:r>
              <a:rPr lang="en-IE" sz="2200" dirty="0"/>
              <a:t> </a:t>
            </a:r>
            <a:r>
              <a:rPr lang="en-IE" sz="2200" dirty="0" err="1"/>
              <a:t>depende</a:t>
            </a:r>
            <a:r>
              <a:rPr lang="en-IE" sz="2200" dirty="0"/>
              <a:t> </a:t>
            </a:r>
            <a:r>
              <a:rPr lang="en-IE" sz="2200" dirty="0" err="1"/>
              <a:t>em</a:t>
            </a:r>
            <a:r>
              <a:rPr lang="en-IE" sz="2200" dirty="0"/>
              <a:t> </a:t>
            </a:r>
            <a:r>
              <a:rPr lang="en-IE" sz="2200" dirty="0" err="1"/>
              <a:t>grande</a:t>
            </a:r>
            <a:r>
              <a:rPr lang="en-IE" sz="2200" dirty="0"/>
              <a:t> </a:t>
            </a:r>
            <a:r>
              <a:rPr lang="en-IE" sz="2200" dirty="0" err="1"/>
              <a:t>parte</a:t>
            </a:r>
            <a:r>
              <a:rPr lang="en-IE" sz="2200" dirty="0"/>
              <a:t> da </a:t>
            </a:r>
            <a:r>
              <a:rPr lang="en-IE" sz="2200" dirty="0" err="1"/>
              <a:t>capacidade</a:t>
            </a:r>
            <a:r>
              <a:rPr lang="en-IE" sz="2200" dirty="0"/>
              <a:t> de </a:t>
            </a:r>
            <a:r>
              <a:rPr lang="en-IE" sz="2200" dirty="0" err="1"/>
              <a:t>envolver</a:t>
            </a:r>
            <a:r>
              <a:rPr lang="en-IE" sz="2200" dirty="0"/>
              <a:t> a </a:t>
            </a:r>
            <a:r>
              <a:rPr lang="en-IE" sz="2200" dirty="0" err="1"/>
              <a:t>sua</a:t>
            </a:r>
            <a:r>
              <a:rPr lang="en-IE" sz="2200" dirty="0"/>
              <a:t> </a:t>
            </a:r>
            <a:r>
              <a:rPr lang="en-IE" sz="2200" dirty="0" err="1"/>
              <a:t>comunidade</a:t>
            </a:r>
            <a:r>
              <a:rPr lang="en-IE" sz="2200" dirty="0"/>
              <a:t>. O </a:t>
            </a:r>
            <a:r>
              <a:rPr lang="en-IE" sz="2200" dirty="0" err="1"/>
              <a:t>contributo</a:t>
            </a:r>
            <a:r>
              <a:rPr lang="en-IE" sz="2200" dirty="0"/>
              <a:t> da </a:t>
            </a:r>
            <a:r>
              <a:rPr lang="en-IE" sz="2200" dirty="0" err="1"/>
              <a:t>comunidade</a:t>
            </a:r>
            <a:r>
              <a:rPr lang="en-IE" sz="2200" dirty="0"/>
              <a:t>/</a:t>
            </a:r>
            <a:r>
              <a:rPr lang="en-IE" sz="2200" dirty="0" err="1"/>
              <a:t>interveniente</a:t>
            </a:r>
            <a:r>
              <a:rPr lang="en-IE" sz="2200" dirty="0"/>
              <a:t> </a:t>
            </a:r>
            <a:r>
              <a:rPr lang="en-IE" sz="2200" dirty="0" err="1"/>
              <a:t>pode</a:t>
            </a:r>
            <a:r>
              <a:rPr lang="en-IE" sz="2200" dirty="0"/>
              <a:t> </a:t>
            </a:r>
            <a:r>
              <a:rPr lang="en-IE" sz="2200" dirty="0" err="1"/>
              <a:t>ajudá</a:t>
            </a:r>
            <a:r>
              <a:rPr lang="en-IE" sz="2200" dirty="0"/>
              <a:t>-lo a </a:t>
            </a:r>
            <a:r>
              <a:rPr lang="en-IE" sz="2200" dirty="0" err="1"/>
              <a:t>moldar</a:t>
            </a:r>
            <a:r>
              <a:rPr lang="en-IE" sz="2200" dirty="0"/>
              <a:t> a </a:t>
            </a:r>
            <a:r>
              <a:rPr lang="en-IE" sz="2200" dirty="0" err="1"/>
              <a:t>visão</a:t>
            </a:r>
            <a:r>
              <a:rPr lang="en-IE" sz="2200" dirty="0"/>
              <a:t> do </a:t>
            </a:r>
            <a:r>
              <a:rPr lang="en-IE" sz="2200" dirty="0" err="1"/>
              <a:t>projeto</a:t>
            </a:r>
            <a:r>
              <a:rPr lang="en-IE" sz="2200" dirty="0"/>
              <a:t>, </a:t>
            </a:r>
            <a:r>
              <a:rPr lang="en-IE" sz="2200" dirty="0" err="1"/>
              <a:t>assegurar</a:t>
            </a:r>
            <a:r>
              <a:rPr lang="en-IE" sz="2200" dirty="0"/>
              <a:t> que </a:t>
            </a:r>
            <a:r>
              <a:rPr lang="en-IE" sz="2200" dirty="0" err="1"/>
              <a:t>está</a:t>
            </a:r>
            <a:r>
              <a:rPr lang="en-IE" sz="2200" dirty="0"/>
              <a:t> a responder </a:t>
            </a:r>
            <a:r>
              <a:rPr lang="en-IE" sz="2200" dirty="0" err="1"/>
              <a:t>às</a:t>
            </a:r>
            <a:r>
              <a:rPr lang="en-IE" sz="2200" dirty="0"/>
              <a:t> </a:t>
            </a:r>
            <a:r>
              <a:rPr lang="en-IE" sz="2200" dirty="0" err="1"/>
              <a:t>necessidades</a:t>
            </a:r>
            <a:r>
              <a:rPr lang="en-IE" sz="2200" dirty="0"/>
              <a:t> </a:t>
            </a:r>
            <a:r>
              <a:rPr lang="en-IE" sz="2200" dirty="0" err="1"/>
              <a:t>locais</a:t>
            </a:r>
            <a:r>
              <a:rPr lang="en-IE" sz="2200" dirty="0"/>
              <a:t>, e </a:t>
            </a:r>
            <a:r>
              <a:rPr lang="en-IE" sz="2200" dirty="0" err="1"/>
              <a:t>ajudá</a:t>
            </a:r>
            <a:r>
              <a:rPr lang="en-IE" sz="2200" dirty="0"/>
              <a:t>-lo a </a:t>
            </a:r>
            <a:r>
              <a:rPr lang="en-IE" sz="2200" dirty="0" err="1"/>
              <a:t>obter</a:t>
            </a:r>
            <a:r>
              <a:rPr lang="en-IE" sz="2200" dirty="0"/>
              <a:t> </a:t>
            </a:r>
            <a:r>
              <a:rPr lang="en-IE" sz="2200" dirty="0" err="1"/>
              <a:t>apoio</a:t>
            </a:r>
            <a:r>
              <a:rPr lang="en-IE" sz="2200" dirty="0"/>
              <a:t> para as </a:t>
            </a:r>
            <a:r>
              <a:rPr lang="en-IE" sz="2200" dirty="0" err="1"/>
              <a:t>suas</a:t>
            </a:r>
            <a:r>
              <a:rPr lang="en-IE" sz="2200" dirty="0"/>
              <a:t> </a:t>
            </a:r>
            <a:r>
              <a:rPr lang="en-IE" sz="2200" dirty="0" err="1"/>
              <a:t>ideias</a:t>
            </a:r>
            <a:r>
              <a:rPr lang="en-IE" sz="2200" dirty="0"/>
              <a:t> de </a:t>
            </a:r>
            <a:r>
              <a:rPr lang="en-IE" sz="2200" dirty="0" err="1"/>
              <a:t>desenvolvimento</a:t>
            </a:r>
            <a:r>
              <a:rPr lang="en-IE" sz="2200" dirty="0"/>
              <a:t>. </a:t>
            </a:r>
            <a:r>
              <a:rPr lang="en-IE" sz="2200" dirty="0" err="1"/>
              <a:t>Idealmente</a:t>
            </a:r>
            <a:r>
              <a:rPr lang="en-IE" sz="2200" dirty="0"/>
              <a:t>, a </a:t>
            </a:r>
            <a:r>
              <a:rPr lang="en-IE" sz="2200" dirty="0" err="1"/>
              <a:t>comunidade</a:t>
            </a:r>
            <a:r>
              <a:rPr lang="en-IE" sz="2200" dirty="0"/>
              <a:t> </a:t>
            </a:r>
            <a:r>
              <a:rPr lang="en-IE" sz="2200" dirty="0" err="1"/>
              <a:t>deve</a:t>
            </a:r>
            <a:r>
              <a:rPr lang="en-IE" sz="2200" dirty="0"/>
              <a:t> ser </a:t>
            </a:r>
            <a:r>
              <a:rPr lang="en-IE" sz="2200" dirty="0" err="1"/>
              <a:t>envolvida</a:t>
            </a:r>
            <a:r>
              <a:rPr lang="en-IE" sz="2200" dirty="0"/>
              <a:t> o </a:t>
            </a:r>
            <a:r>
              <a:rPr lang="en-IE" sz="2200" dirty="0" err="1"/>
              <a:t>mais</a:t>
            </a:r>
            <a:r>
              <a:rPr lang="en-IE" sz="2200" dirty="0"/>
              <a:t> </a:t>
            </a:r>
            <a:r>
              <a:rPr lang="en-IE" sz="2200" dirty="0" err="1"/>
              <a:t>cedo</a:t>
            </a:r>
            <a:r>
              <a:rPr lang="en-IE" sz="2200" dirty="0"/>
              <a:t> </a:t>
            </a:r>
            <a:r>
              <a:rPr lang="en-IE" sz="2200" dirty="0" err="1"/>
              <a:t>possível</a:t>
            </a:r>
            <a:r>
              <a:rPr lang="en-IE" sz="2200" dirty="0"/>
              <a:t>; </a:t>
            </a:r>
            <a:r>
              <a:rPr lang="en-IE" sz="2200" dirty="0" err="1"/>
              <a:t>isto</a:t>
            </a:r>
            <a:r>
              <a:rPr lang="en-IE" sz="2200" dirty="0"/>
              <a:t> </a:t>
            </a:r>
            <a:r>
              <a:rPr lang="en-IE" sz="2200" dirty="0" err="1"/>
              <a:t>irá</a:t>
            </a:r>
            <a:r>
              <a:rPr lang="en-IE" sz="2200" dirty="0"/>
              <a:t> </a:t>
            </a:r>
            <a:r>
              <a:rPr lang="en-IE" sz="2200" dirty="0" err="1"/>
              <a:t>ajudá</a:t>
            </a:r>
            <a:r>
              <a:rPr lang="en-IE" sz="2200" dirty="0"/>
              <a:t>-lo a </a:t>
            </a:r>
            <a:r>
              <a:rPr lang="en-IE" sz="2200" dirty="0" err="1"/>
              <a:t>formar</a:t>
            </a:r>
            <a:r>
              <a:rPr lang="en-IE" sz="2200" dirty="0"/>
              <a:t> </a:t>
            </a:r>
            <a:r>
              <a:rPr lang="en-IE" sz="2200" dirty="0" err="1"/>
              <a:t>relações</a:t>
            </a:r>
            <a:r>
              <a:rPr lang="en-IE" sz="2200" dirty="0"/>
              <a:t> </a:t>
            </a:r>
            <a:r>
              <a:rPr lang="en-IE" sz="2200" dirty="0" err="1"/>
              <a:t>duradouras</a:t>
            </a:r>
            <a:r>
              <a:rPr lang="en-IE" sz="2200" dirty="0"/>
              <a:t> com </a:t>
            </a:r>
            <a:r>
              <a:rPr lang="en-IE" sz="2200" dirty="0" err="1"/>
              <a:t>os</a:t>
            </a:r>
            <a:r>
              <a:rPr lang="en-IE" sz="2200" dirty="0"/>
              <a:t> </a:t>
            </a:r>
            <a:r>
              <a:rPr lang="en-IE" sz="2200" dirty="0" err="1"/>
              <a:t>membros</a:t>
            </a:r>
            <a:r>
              <a:rPr lang="en-IE" sz="2200" dirty="0"/>
              <a:t> da </a:t>
            </a:r>
            <a:r>
              <a:rPr lang="en-IE" sz="2200" dirty="0" err="1"/>
              <a:t>comunidade</a:t>
            </a:r>
            <a:r>
              <a:rPr lang="en-IE" sz="2200" dirty="0"/>
              <a:t>, e </a:t>
            </a:r>
            <a:r>
              <a:rPr lang="en-IE" sz="2200" dirty="0" err="1"/>
              <a:t>garantir</a:t>
            </a:r>
            <a:r>
              <a:rPr lang="en-IE" sz="2200" dirty="0"/>
              <a:t> que o </a:t>
            </a:r>
            <a:r>
              <a:rPr lang="en-IE" sz="2200" dirty="0" err="1"/>
              <a:t>seu</a:t>
            </a:r>
            <a:r>
              <a:rPr lang="en-IE" sz="2200" dirty="0"/>
              <a:t> </a:t>
            </a:r>
            <a:r>
              <a:rPr lang="en-IE" sz="2200" dirty="0" err="1"/>
              <a:t>desenvolvimento</a:t>
            </a:r>
            <a:r>
              <a:rPr lang="en-IE" sz="2200" dirty="0"/>
              <a:t> </a:t>
            </a:r>
            <a:r>
              <a:rPr lang="en-IE" sz="2200" dirty="0" err="1"/>
              <a:t>será</a:t>
            </a:r>
            <a:r>
              <a:rPr lang="en-IE" sz="2200" dirty="0"/>
              <a:t> um </a:t>
            </a:r>
            <a:r>
              <a:rPr lang="en-IE" sz="2200" dirty="0" err="1"/>
              <a:t>acréscimo</a:t>
            </a:r>
            <a:r>
              <a:rPr lang="en-IE" sz="2200" dirty="0"/>
              <a:t> </a:t>
            </a:r>
            <a:r>
              <a:rPr lang="en-IE" sz="2200" dirty="0" err="1"/>
              <a:t>à</a:t>
            </a:r>
            <a:r>
              <a:rPr lang="en-IE" sz="2200" dirty="0"/>
              <a:t> </a:t>
            </a:r>
            <a:r>
              <a:rPr lang="en-IE" sz="2200" dirty="0" err="1"/>
              <a:t>comunidade</a:t>
            </a:r>
            <a:r>
              <a:rPr lang="en-IE" sz="2200" dirty="0"/>
              <a:t> do qual </a:t>
            </a:r>
            <a:r>
              <a:rPr lang="en-IE" sz="2200" dirty="0" err="1"/>
              <a:t>todos</a:t>
            </a:r>
            <a:r>
              <a:rPr lang="en-IE" sz="2200" dirty="0"/>
              <a:t> se </a:t>
            </a:r>
            <a:r>
              <a:rPr lang="en-IE" sz="2200" dirty="0" err="1"/>
              <a:t>podem</a:t>
            </a:r>
            <a:r>
              <a:rPr lang="en-IE" sz="2200" dirty="0"/>
              <a:t> </a:t>
            </a:r>
            <a:r>
              <a:rPr lang="en-IE" sz="2200" dirty="0" err="1"/>
              <a:t>orgulhar</a:t>
            </a:r>
            <a:r>
              <a:rPr lang="en-IE" sz="2200" dirty="0"/>
              <a:t>. Nesta </a:t>
            </a:r>
            <a:r>
              <a:rPr lang="en-IE" sz="2200" dirty="0" err="1"/>
              <a:t>seção</a:t>
            </a:r>
            <a:r>
              <a:rPr lang="en-IE" sz="2200" dirty="0"/>
              <a:t>, </a:t>
            </a:r>
            <a:r>
              <a:rPr lang="en-IE" sz="2200" dirty="0" err="1"/>
              <a:t>exploramos</a:t>
            </a:r>
            <a:r>
              <a:rPr lang="en-IE" sz="2200" dirty="0"/>
              <a:t> 5 </a:t>
            </a:r>
            <a:r>
              <a:rPr lang="en-IE" sz="2200" dirty="0" err="1"/>
              <a:t>estratégias</a:t>
            </a:r>
            <a:r>
              <a:rPr lang="en-IE" sz="2200" dirty="0"/>
              <a:t> que </a:t>
            </a:r>
            <a:r>
              <a:rPr lang="en-IE" sz="2200" dirty="0" err="1"/>
              <a:t>pode</a:t>
            </a:r>
            <a:r>
              <a:rPr lang="en-IE" sz="2200" dirty="0"/>
              <a:t> </a:t>
            </a:r>
            <a:r>
              <a:rPr lang="en-IE" sz="2200" dirty="0" err="1"/>
              <a:t>utilizar</a:t>
            </a:r>
            <a:r>
              <a:rPr lang="en-IE" sz="2200" dirty="0"/>
              <a:t> para </a:t>
            </a:r>
            <a:r>
              <a:rPr lang="en-IE" sz="2200" dirty="0" err="1"/>
              <a:t>envolver</a:t>
            </a:r>
            <a:r>
              <a:rPr lang="en-IE" sz="2200" dirty="0"/>
              <a:t> a </a:t>
            </a:r>
            <a:r>
              <a:rPr lang="en-IE" sz="2200" dirty="0" err="1"/>
              <a:t>sua</a:t>
            </a:r>
            <a:r>
              <a:rPr lang="en-IE" sz="2200" dirty="0"/>
              <a:t> </a:t>
            </a:r>
            <a:r>
              <a:rPr lang="en-IE" sz="2200" dirty="0" err="1"/>
              <a:t>comunidade</a:t>
            </a:r>
            <a:r>
              <a:rPr lang="en-IE" sz="2200" dirty="0"/>
              <a:t> </a:t>
            </a:r>
            <a:r>
              <a:rPr lang="en-IE" sz="2200" dirty="0" err="1"/>
              <a:t>nos</a:t>
            </a:r>
            <a:r>
              <a:rPr lang="en-IE" sz="2200" dirty="0"/>
              <a:t> </a:t>
            </a:r>
            <a:r>
              <a:rPr lang="en-IE" sz="2200" dirty="0" err="1"/>
              <a:t>projetos</a:t>
            </a:r>
            <a:r>
              <a:rPr lang="en-IE" sz="2200" dirty="0"/>
              <a:t>.</a:t>
            </a:r>
          </a:p>
        </p:txBody>
      </p:sp>
      <p:pic>
        <p:nvPicPr>
          <p:cNvPr id="11" name="Picture Placeholder 10" descr="A close up of a piece of paper&#10;&#10;Description automatically generated">
            <a:extLst>
              <a:ext uri="{FF2B5EF4-FFF2-40B4-BE49-F238E27FC236}">
                <a16:creationId xmlns:a16="http://schemas.microsoft.com/office/drawing/2014/main" id="{3E758BC1-C501-488F-B842-65A79D9630C6}"/>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0446" r="10446"/>
          <a:stretch>
            <a:fillRect/>
          </a:stretch>
        </p:blipFill>
        <p:spPr/>
      </p:pic>
      <p:sp>
        <p:nvSpPr>
          <p:cNvPr id="4" name="Text Placeholder 3">
            <a:extLst>
              <a:ext uri="{FF2B5EF4-FFF2-40B4-BE49-F238E27FC236}">
                <a16:creationId xmlns:a16="http://schemas.microsoft.com/office/drawing/2014/main" id="{EF90081E-68DE-43F9-BDE2-A8C9ECDF0DDA}"/>
              </a:ext>
            </a:extLst>
          </p:cNvPr>
          <p:cNvSpPr>
            <a:spLocks noGrp="1"/>
          </p:cNvSpPr>
          <p:nvPr>
            <p:ph type="body" sz="quarter" idx="22"/>
          </p:nvPr>
        </p:nvSpPr>
        <p:spPr>
          <a:xfrm>
            <a:off x="5867400" y="276225"/>
            <a:ext cx="6219825" cy="1348816"/>
          </a:xfrm>
        </p:spPr>
        <p:txBody>
          <a:bodyPr>
            <a:normAutofit fontScale="92500" lnSpcReduction="20000"/>
          </a:bodyPr>
          <a:lstStyle/>
          <a:p>
            <a:endParaRPr lang="en-IE" dirty="0"/>
          </a:p>
          <a:p>
            <a:r>
              <a:rPr lang="en-IE" dirty="0"/>
              <a:t>POTENCIAR O APOIO E EMPENHO da COMUNIDADE</a:t>
            </a:r>
          </a:p>
        </p:txBody>
      </p:sp>
    </p:spTree>
    <p:extLst>
      <p:ext uri="{BB962C8B-B14F-4D97-AF65-F5344CB8AC3E}">
        <p14:creationId xmlns:p14="http://schemas.microsoft.com/office/powerpoint/2010/main" val="251374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33773" y="138224"/>
            <a:ext cx="5279028" cy="1100885"/>
          </a:xfrm>
        </p:spPr>
        <p:txBody>
          <a:bodyPr>
            <a:normAutofit/>
          </a:bodyPr>
          <a:lstStyle/>
          <a:p>
            <a:r>
              <a:rPr lang="en-IE" dirty="0"/>
              <a:t>ESTRATÉGIA 1: EMPATIA E DESIGN THINKING</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418586" y="1430896"/>
            <a:ext cx="6386251" cy="4543184"/>
          </a:xfrm>
        </p:spPr>
        <p:txBody>
          <a:bodyPr/>
          <a:lstStyle/>
          <a:p>
            <a:pPr algn="just"/>
            <a:r>
              <a:rPr lang="en-US" sz="2000" dirty="0"/>
              <a:t>A </a:t>
            </a:r>
            <a:r>
              <a:rPr lang="en-US" sz="2000" dirty="0" err="1"/>
              <a:t>empatia</a:t>
            </a:r>
            <a:r>
              <a:rPr lang="en-US" sz="2000" dirty="0"/>
              <a:t> </a:t>
            </a:r>
            <a:r>
              <a:rPr lang="en-US" sz="2000" dirty="0" err="1"/>
              <a:t>é</a:t>
            </a:r>
            <a:r>
              <a:rPr lang="en-US" sz="2000" dirty="0"/>
              <a:t> </a:t>
            </a:r>
            <a:r>
              <a:rPr lang="en-US" sz="2000" dirty="0" err="1"/>
              <a:t>uma</a:t>
            </a:r>
            <a:r>
              <a:rPr lang="en-US" sz="2000" dirty="0"/>
              <a:t> das </a:t>
            </a:r>
            <a:r>
              <a:rPr lang="en-US" sz="2000" dirty="0" err="1"/>
              <a:t>competências</a:t>
            </a:r>
            <a:r>
              <a:rPr lang="en-US" sz="2000" dirty="0"/>
              <a:t> </a:t>
            </a:r>
            <a:r>
              <a:rPr lang="en-US" sz="2000" dirty="0" err="1"/>
              <a:t>essenciais</a:t>
            </a:r>
            <a:r>
              <a:rPr lang="en-US" sz="2000" dirty="0"/>
              <a:t> de </a:t>
            </a:r>
            <a:r>
              <a:rPr lang="en-US" sz="2000" dirty="0" err="1"/>
              <a:t>qualquer</a:t>
            </a:r>
            <a:r>
              <a:rPr lang="en-US" sz="2000" dirty="0"/>
              <a:t> </a:t>
            </a:r>
            <a:r>
              <a:rPr lang="en-US" sz="2000" dirty="0" err="1"/>
              <a:t>líder</a:t>
            </a:r>
            <a:r>
              <a:rPr lang="en-US" sz="2000" dirty="0"/>
              <a:t> </a:t>
            </a:r>
            <a:r>
              <a:rPr lang="en-US" sz="2000" dirty="0" err="1"/>
              <a:t>comunitário</a:t>
            </a:r>
            <a:r>
              <a:rPr lang="en-US" sz="2000" dirty="0"/>
              <a:t>. A </a:t>
            </a:r>
            <a:r>
              <a:rPr lang="en-US" sz="2000" dirty="0" err="1"/>
              <a:t>empatia</a:t>
            </a:r>
            <a:r>
              <a:rPr lang="en-US" sz="2000" dirty="0"/>
              <a:t> </a:t>
            </a:r>
            <a:r>
              <a:rPr lang="en-US" sz="2000" dirty="0" err="1"/>
              <a:t>torna</a:t>
            </a:r>
            <a:r>
              <a:rPr lang="en-US" sz="2000" dirty="0"/>
              <a:t>-se </a:t>
            </a:r>
            <a:r>
              <a:rPr lang="en-US" sz="2000" dirty="0" err="1"/>
              <a:t>mais</a:t>
            </a:r>
            <a:r>
              <a:rPr lang="en-US" sz="2000" dirty="0"/>
              <a:t> ponderosa </a:t>
            </a:r>
            <a:r>
              <a:rPr lang="en-US" sz="2000" dirty="0" err="1"/>
              <a:t>quando</a:t>
            </a:r>
            <a:r>
              <a:rPr lang="en-US" sz="2000" dirty="0"/>
              <a:t> </a:t>
            </a:r>
            <a:r>
              <a:rPr lang="en-US" sz="2000" dirty="0" err="1"/>
              <a:t>é</a:t>
            </a:r>
            <a:r>
              <a:rPr lang="en-US" sz="2000" dirty="0"/>
              <a:t> </a:t>
            </a:r>
            <a:r>
              <a:rPr lang="en-US" sz="2000" dirty="0" err="1"/>
              <a:t>aliada</a:t>
            </a:r>
            <a:r>
              <a:rPr lang="en-US" sz="2000" dirty="0"/>
              <a:t> </a:t>
            </a:r>
            <a:r>
              <a:rPr lang="en-US" sz="2000" dirty="0" err="1"/>
              <a:t>ao</a:t>
            </a:r>
            <a:r>
              <a:rPr lang="en-US" sz="2000" dirty="0"/>
              <a:t> Design Thinking.</a:t>
            </a:r>
          </a:p>
          <a:p>
            <a:pPr algn="just"/>
            <a:r>
              <a:rPr lang="en-US" sz="2000" dirty="0"/>
              <a:t>O design thinking </a:t>
            </a:r>
            <a:r>
              <a:rPr lang="en-US" sz="2000" dirty="0" err="1"/>
              <a:t>é</a:t>
            </a:r>
            <a:r>
              <a:rPr lang="en-US" sz="2000" dirty="0"/>
              <a:t> </a:t>
            </a:r>
            <a:r>
              <a:rPr lang="en-US" sz="2000" dirty="0" err="1"/>
              <a:t>uma</a:t>
            </a:r>
            <a:r>
              <a:rPr lang="en-US" sz="2000" dirty="0"/>
              <a:t> </a:t>
            </a:r>
            <a:r>
              <a:rPr lang="en-US" sz="2000" dirty="0" err="1"/>
              <a:t>abordagem</a:t>
            </a:r>
            <a:r>
              <a:rPr lang="en-US" sz="2000" dirty="0"/>
              <a:t> de </a:t>
            </a:r>
            <a:r>
              <a:rPr lang="en-US" sz="2000" dirty="0" err="1"/>
              <a:t>resolução</a:t>
            </a:r>
            <a:r>
              <a:rPr lang="en-US" sz="2000" dirty="0"/>
              <a:t> de </a:t>
            </a:r>
            <a:r>
              <a:rPr lang="en-US" sz="2000" dirty="0" err="1"/>
              <a:t>problemas</a:t>
            </a:r>
            <a:r>
              <a:rPr lang="en-US" sz="2000" dirty="0"/>
              <a:t> que </a:t>
            </a:r>
            <a:r>
              <a:rPr lang="en-US" sz="2000" dirty="0" err="1"/>
              <a:t>coloca</a:t>
            </a:r>
            <a:r>
              <a:rPr lang="en-US" sz="2000" dirty="0"/>
              <a:t> as </a:t>
            </a:r>
            <a:r>
              <a:rPr lang="en-US" sz="2000" dirty="0" err="1"/>
              <a:t>pessoas</a:t>
            </a:r>
            <a:r>
              <a:rPr lang="en-US" sz="2000" dirty="0"/>
              <a:t> </a:t>
            </a:r>
            <a:r>
              <a:rPr lang="en-US" sz="2000" dirty="0" err="1"/>
              <a:t>em</a:t>
            </a:r>
            <a:r>
              <a:rPr lang="en-US" sz="2000" dirty="0"/>
              <a:t> </a:t>
            </a:r>
            <a:r>
              <a:rPr lang="en-US" sz="2000" dirty="0" err="1"/>
              <a:t>primeiro</a:t>
            </a:r>
            <a:r>
              <a:rPr lang="en-US" sz="2000" dirty="0"/>
              <a:t> </a:t>
            </a:r>
            <a:r>
              <a:rPr lang="en-US" sz="2000" dirty="0" err="1"/>
              <a:t>lugar</a:t>
            </a:r>
            <a:r>
              <a:rPr lang="en-US" sz="2000" dirty="0"/>
              <a:t>. O design thinking </a:t>
            </a:r>
            <a:r>
              <a:rPr lang="en-US" sz="2000" dirty="0" err="1"/>
              <a:t>em</a:t>
            </a:r>
            <a:r>
              <a:rPr lang="en-US" sz="2000" dirty="0"/>
              <a:t> </a:t>
            </a:r>
            <a:r>
              <a:rPr lang="en-US" sz="2000" dirty="0" err="1"/>
              <a:t>contexto</a:t>
            </a:r>
            <a:r>
              <a:rPr lang="en-US" sz="2000" dirty="0"/>
              <a:t> </a:t>
            </a:r>
            <a:r>
              <a:rPr lang="en-US" sz="2000" dirty="0" err="1"/>
              <a:t>comunitário</a:t>
            </a:r>
            <a:r>
              <a:rPr lang="en-US" sz="2000" dirty="0"/>
              <a:t> </a:t>
            </a:r>
            <a:r>
              <a:rPr lang="en-US" sz="2000" dirty="0" err="1"/>
              <a:t>resulta</a:t>
            </a:r>
            <a:r>
              <a:rPr lang="en-US" sz="2000" dirty="0"/>
              <a:t> do </a:t>
            </a:r>
            <a:r>
              <a:rPr lang="en-US" sz="2000" dirty="0" err="1"/>
              <a:t>desenvolvimento</a:t>
            </a:r>
            <a:r>
              <a:rPr lang="en-US" sz="2000" dirty="0"/>
              <a:t> de </a:t>
            </a:r>
            <a:r>
              <a:rPr lang="en-US" sz="2000" dirty="0" err="1"/>
              <a:t>uma</a:t>
            </a:r>
            <a:r>
              <a:rPr lang="en-US" sz="2000" dirty="0"/>
              <a:t> </a:t>
            </a:r>
            <a:r>
              <a:rPr lang="en-US" sz="2000" dirty="0" err="1"/>
              <a:t>compreensão</a:t>
            </a:r>
            <a:r>
              <a:rPr lang="en-US" sz="2000" dirty="0"/>
              <a:t> dos </a:t>
            </a:r>
            <a:r>
              <a:rPr lang="en-US" sz="2000" dirty="0" err="1"/>
              <a:t>problemas</a:t>
            </a:r>
            <a:r>
              <a:rPr lang="en-US" sz="2000" dirty="0"/>
              <a:t> da </a:t>
            </a:r>
            <a:r>
              <a:rPr lang="en-US" sz="2000" dirty="0" err="1"/>
              <a:t>comunidade</a:t>
            </a:r>
            <a:r>
              <a:rPr lang="en-US" sz="2000" dirty="0"/>
              <a:t> </a:t>
            </a:r>
            <a:r>
              <a:rPr lang="en-US" sz="2000" dirty="0" err="1"/>
              <a:t>através</a:t>
            </a:r>
            <a:r>
              <a:rPr lang="en-US" sz="2000" dirty="0"/>
              <a:t> do </a:t>
            </a:r>
            <a:r>
              <a:rPr lang="en-US" sz="2000" dirty="0" err="1"/>
              <a:t>envolvimento</a:t>
            </a:r>
            <a:r>
              <a:rPr lang="en-US" sz="2000" dirty="0"/>
              <a:t> com as </a:t>
            </a:r>
            <a:r>
              <a:rPr lang="en-US" sz="2000" dirty="0" err="1"/>
              <a:t>pessoas</a:t>
            </a:r>
            <a:r>
              <a:rPr lang="en-US" sz="2000" dirty="0"/>
              <a:t> </a:t>
            </a:r>
            <a:r>
              <a:rPr lang="en-US" sz="2000" dirty="0" err="1"/>
              <a:t>visadas</a:t>
            </a:r>
            <a:r>
              <a:rPr lang="en-US" sz="2000" dirty="0"/>
              <a:t> - </a:t>
            </a:r>
            <a:r>
              <a:rPr lang="en-US" sz="2000" dirty="0" err="1"/>
              <a:t>os</a:t>
            </a:r>
            <a:r>
              <a:rPr lang="en-US" sz="2000" dirty="0"/>
              <a:t> </a:t>
            </a:r>
            <a:r>
              <a:rPr lang="en-US" sz="2000" dirty="0" err="1"/>
              <a:t>membros</a:t>
            </a:r>
            <a:r>
              <a:rPr lang="en-US" sz="2000" dirty="0"/>
              <a:t> da </a:t>
            </a:r>
            <a:r>
              <a:rPr lang="en-US" sz="2000" dirty="0" err="1"/>
              <a:t>comunidade</a:t>
            </a:r>
            <a:r>
              <a:rPr lang="en-US" sz="2000" dirty="0"/>
              <a:t>. </a:t>
            </a:r>
            <a:r>
              <a:rPr lang="en-US" sz="2000" dirty="0" err="1"/>
              <a:t>Trata</a:t>
            </a:r>
            <a:r>
              <a:rPr lang="en-US" sz="2000" dirty="0"/>
              <a:t>-se de </a:t>
            </a:r>
            <a:r>
              <a:rPr lang="en-US" sz="2000" dirty="0" err="1"/>
              <a:t>uma</a:t>
            </a:r>
            <a:r>
              <a:rPr lang="en-US" sz="2000" dirty="0"/>
              <a:t> </a:t>
            </a:r>
            <a:r>
              <a:rPr lang="en-US" sz="2000" dirty="0" err="1"/>
              <a:t>abordagem</a:t>
            </a:r>
            <a:r>
              <a:rPr lang="en-US" sz="2000" dirty="0"/>
              <a:t> </a:t>
            </a:r>
            <a:r>
              <a:rPr lang="en-US" sz="2000" dirty="0" err="1"/>
              <a:t>participativa</a:t>
            </a:r>
            <a:r>
              <a:rPr lang="en-US" sz="2000" dirty="0"/>
              <a:t> para a </a:t>
            </a:r>
            <a:r>
              <a:rPr lang="en-US" sz="2000" dirty="0" err="1"/>
              <a:t>resolução</a:t>
            </a:r>
            <a:r>
              <a:rPr lang="en-US" sz="2000" dirty="0"/>
              <a:t> de </a:t>
            </a:r>
            <a:r>
              <a:rPr lang="en-US" sz="2000" dirty="0" err="1"/>
              <a:t>problemas</a:t>
            </a:r>
            <a:r>
              <a:rPr lang="en-US" sz="2000" dirty="0"/>
              <a:t>, </a:t>
            </a:r>
            <a:r>
              <a:rPr lang="en-US" sz="2000" dirty="0" err="1"/>
              <a:t>envolvendo</a:t>
            </a:r>
            <a:r>
              <a:rPr lang="en-US" sz="2000" dirty="0"/>
              <a:t> </a:t>
            </a:r>
            <a:r>
              <a:rPr lang="en-US" sz="2000" dirty="0" err="1"/>
              <a:t>os</a:t>
            </a:r>
            <a:r>
              <a:rPr lang="en-US" sz="2000" dirty="0"/>
              <a:t> </a:t>
            </a:r>
            <a:r>
              <a:rPr lang="en-US" sz="2000" dirty="0" err="1"/>
              <a:t>beneficiários</a:t>
            </a:r>
            <a:r>
              <a:rPr lang="en-US" sz="2000" dirty="0"/>
              <a:t> </a:t>
            </a:r>
            <a:r>
              <a:rPr lang="en-US" sz="2000" dirty="0" err="1"/>
              <a:t>na</a:t>
            </a:r>
            <a:r>
              <a:rPr lang="en-US" sz="2000" dirty="0"/>
              <a:t> </a:t>
            </a:r>
            <a:r>
              <a:rPr lang="en-US" sz="2000" dirty="0" err="1"/>
              <a:t>procura</a:t>
            </a:r>
            <a:r>
              <a:rPr lang="en-US" sz="2000" dirty="0"/>
              <a:t> de </a:t>
            </a:r>
            <a:r>
              <a:rPr lang="en-US" sz="2000" dirty="0" err="1"/>
              <a:t>soluções</a:t>
            </a:r>
            <a:r>
              <a:rPr lang="en-US" sz="2000" dirty="0"/>
              <a:t>.</a:t>
            </a:r>
          </a:p>
          <a:p>
            <a:pPr algn="just"/>
            <a:endParaRPr lang="en-US" sz="2000" b="1" dirty="0"/>
          </a:p>
          <a:p>
            <a:pPr algn="just"/>
            <a:r>
              <a:rPr lang="en-US" sz="2000" dirty="0" err="1"/>
              <a:t>Vejamos</a:t>
            </a:r>
            <a:r>
              <a:rPr lang="en-US" sz="2000" dirty="0"/>
              <a:t> </a:t>
            </a:r>
            <a:r>
              <a:rPr lang="en-US" sz="2000" dirty="0" err="1"/>
              <a:t>como</a:t>
            </a:r>
            <a:r>
              <a:rPr lang="en-US" sz="2000" dirty="0"/>
              <a:t> </a:t>
            </a:r>
            <a:r>
              <a:rPr lang="en-US" sz="2000" dirty="0" err="1"/>
              <a:t>é</a:t>
            </a:r>
            <a:r>
              <a:rPr lang="en-US" sz="2000" dirty="0"/>
              <a:t> que o Design Thinking </a:t>
            </a:r>
            <a:r>
              <a:rPr lang="en-US" sz="2000" dirty="0" err="1"/>
              <a:t>difere</a:t>
            </a:r>
            <a:r>
              <a:rPr lang="en-US" sz="2000" dirty="0"/>
              <a:t> do Business Thinking e do Creative Thinking. </a:t>
            </a:r>
          </a:p>
        </p:txBody>
      </p:sp>
      <p:pic>
        <p:nvPicPr>
          <p:cNvPr id="6" name="Picture Placeholder 5" descr="A picture containing person, outdoor, building, cellphone&#10;&#10;Description automatically generated">
            <a:extLst>
              <a:ext uri="{FF2B5EF4-FFF2-40B4-BE49-F238E27FC236}">
                <a16:creationId xmlns:a16="http://schemas.microsoft.com/office/drawing/2014/main" id="{672936E0-A29F-42BC-9D11-4DA4E27B4E78}"/>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45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B5AB0"/>
        </a:solidFill>
        <a:effectLst/>
      </p:bgPr>
    </p:bg>
    <p:spTree>
      <p:nvGrpSpPr>
        <p:cNvPr id="1" name=""/>
        <p:cNvGrpSpPr/>
        <p:nvPr/>
      </p:nvGrpSpPr>
      <p:grpSpPr>
        <a:xfrm>
          <a:off x="0" y="0"/>
          <a:ext cx="0" cy="0"/>
          <a:chOff x="0" y="0"/>
          <a:chExt cx="0" cy="0"/>
        </a:xfrm>
      </p:grpSpPr>
      <p:sp>
        <p:nvSpPr>
          <p:cNvPr id="10" name="Text Box 65"/>
          <p:cNvSpPr txBox="1">
            <a:spLocks noChangeArrowheads="1"/>
          </p:cNvSpPr>
          <p:nvPr/>
        </p:nvSpPr>
        <p:spPr bwMode="auto">
          <a:xfrm>
            <a:off x="329609" y="94812"/>
            <a:ext cx="1175961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3200" b="1" dirty="0">
                <a:solidFill>
                  <a:schemeClr val="bg1"/>
                </a:solidFill>
              </a:rPr>
              <a:t>Mindset de </a:t>
            </a:r>
            <a:r>
              <a:rPr lang="en-US" altLang="en-US" sz="3200" b="1" dirty="0" err="1">
                <a:solidFill>
                  <a:schemeClr val="bg1"/>
                </a:solidFill>
              </a:rPr>
              <a:t>Regeneração</a:t>
            </a:r>
            <a:r>
              <a:rPr lang="en-US" altLang="en-US" sz="3200" b="1" dirty="0">
                <a:solidFill>
                  <a:schemeClr val="bg1"/>
                </a:solidFill>
              </a:rPr>
              <a:t> </a:t>
            </a:r>
            <a:r>
              <a:rPr lang="en-US" altLang="en-US" sz="3200" b="1" dirty="0" err="1">
                <a:solidFill>
                  <a:schemeClr val="bg1"/>
                </a:solidFill>
              </a:rPr>
              <a:t>Comunitária</a:t>
            </a:r>
            <a:r>
              <a:rPr lang="en-US" altLang="en-US" sz="3200" b="1" dirty="0">
                <a:solidFill>
                  <a:schemeClr val="bg1"/>
                </a:solidFill>
              </a:rPr>
              <a:t>:</a:t>
            </a:r>
            <a:r>
              <a:rPr lang="en-US" altLang="en-US" sz="3200" dirty="0">
                <a:solidFill>
                  <a:schemeClr val="bg1"/>
                </a:solidFill>
              </a:rPr>
              <a:t> </a:t>
            </a:r>
            <a:r>
              <a:rPr lang="en-US" altLang="en-US" sz="3200" i="1" dirty="0">
                <a:solidFill>
                  <a:schemeClr val="bg1"/>
                </a:solidFill>
              </a:rPr>
              <a:t>Design Thinking</a:t>
            </a:r>
          </a:p>
        </p:txBody>
      </p:sp>
      <p:sp>
        <p:nvSpPr>
          <p:cNvPr id="11" name="Text Box 66"/>
          <p:cNvSpPr txBox="1">
            <a:spLocks noChangeArrowheads="1"/>
          </p:cNvSpPr>
          <p:nvPr/>
        </p:nvSpPr>
        <p:spPr bwMode="auto">
          <a:xfrm>
            <a:off x="169005" y="1408459"/>
            <a:ext cx="3253562" cy="549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1500" dirty="0">
                <a:solidFill>
                  <a:schemeClr val="bg1"/>
                </a:solidFill>
              </a:rPr>
              <a:t>Lado </a:t>
            </a:r>
            <a:r>
              <a:rPr lang="en-US" altLang="en-US" sz="1500" dirty="0" err="1">
                <a:solidFill>
                  <a:schemeClr val="bg1"/>
                </a:solidFill>
              </a:rPr>
              <a:t>esquerdo</a:t>
            </a:r>
            <a:r>
              <a:rPr lang="en-US" altLang="en-US" sz="1500" dirty="0">
                <a:solidFill>
                  <a:schemeClr val="bg1"/>
                </a:solidFill>
              </a:rPr>
              <a:t> do </a:t>
            </a:r>
            <a:r>
              <a:rPr lang="en-US" altLang="en-US" sz="1500" dirty="0" err="1">
                <a:solidFill>
                  <a:schemeClr val="bg1"/>
                </a:solidFill>
              </a:rPr>
              <a:t>cérebro</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Racional</a:t>
            </a:r>
            <a:r>
              <a:rPr lang="en-US" altLang="en-US" sz="1500" dirty="0">
                <a:solidFill>
                  <a:schemeClr val="bg1"/>
                </a:solidFill>
              </a:rPr>
              <a:t> e </a:t>
            </a:r>
            <a:r>
              <a:rPr lang="en-US" altLang="en-US" sz="1500" dirty="0" err="1">
                <a:solidFill>
                  <a:schemeClr val="bg1"/>
                </a:solidFill>
              </a:rPr>
              <a:t>Estruturado</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Foco</a:t>
            </a:r>
            <a:r>
              <a:rPr lang="en-US" altLang="en-US" sz="1500" dirty="0">
                <a:solidFill>
                  <a:schemeClr val="bg1"/>
                </a:solidFill>
              </a:rPr>
              <a:t> </a:t>
            </a:r>
            <a:r>
              <a:rPr lang="en-US" altLang="en-US" sz="1500" dirty="0" err="1">
                <a:solidFill>
                  <a:schemeClr val="bg1"/>
                </a:solidFill>
              </a:rPr>
              <a:t>na</a:t>
            </a:r>
            <a:r>
              <a:rPr lang="en-US" altLang="en-US" sz="1500" dirty="0">
                <a:solidFill>
                  <a:schemeClr val="bg1"/>
                </a:solidFill>
              </a:rPr>
              <a:t> </a:t>
            </a:r>
            <a:r>
              <a:rPr lang="en-US" altLang="en-US" sz="1500" dirty="0" err="1">
                <a:solidFill>
                  <a:schemeClr val="bg1"/>
                </a:solidFill>
              </a:rPr>
              <a:t>análise</a:t>
            </a:r>
            <a:endParaRPr lang="en-US" altLang="en-US" sz="1500" dirty="0">
              <a:solidFill>
                <a:schemeClr val="bg1"/>
              </a:solidFill>
            </a:endParaRPr>
          </a:p>
          <a:p>
            <a:pPr algn="ctr">
              <a:lnSpc>
                <a:spcPct val="60000"/>
              </a:lnSpc>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Resolução</a:t>
            </a:r>
            <a:r>
              <a:rPr lang="en-US" altLang="en-US" sz="1500" dirty="0">
                <a:solidFill>
                  <a:schemeClr val="bg1"/>
                </a:solidFill>
              </a:rPr>
              <a:t> de </a:t>
            </a:r>
            <a:r>
              <a:rPr lang="en-US" altLang="en-US" sz="1500" dirty="0" err="1">
                <a:solidFill>
                  <a:schemeClr val="bg1"/>
                </a:solidFill>
              </a:rPr>
              <a:t>problemas</a:t>
            </a:r>
            <a:r>
              <a:rPr lang="en-US" altLang="en-US" sz="1500" dirty="0">
                <a:solidFill>
                  <a:schemeClr val="bg1"/>
                </a:solidFill>
              </a:rPr>
              <a:t> </a:t>
            </a:r>
            <a:r>
              <a:rPr lang="en-US" altLang="en-US" sz="1500" dirty="0" err="1">
                <a:solidFill>
                  <a:schemeClr val="bg1"/>
                </a:solidFill>
              </a:rPr>
              <a:t>bem</a:t>
            </a:r>
            <a:r>
              <a:rPr lang="en-US" altLang="en-US" sz="1500" dirty="0">
                <a:solidFill>
                  <a:schemeClr val="bg1"/>
                </a:solidFill>
              </a:rPr>
              <a:t> </a:t>
            </a:r>
            <a:r>
              <a:rPr lang="en-US" altLang="en-US" sz="1500" dirty="0" err="1">
                <a:solidFill>
                  <a:schemeClr val="bg1"/>
                </a:solidFill>
              </a:rPr>
              <a:t>definidos</a:t>
            </a:r>
            <a:br>
              <a:rPr lang="en-US" altLang="en-US" sz="1500" dirty="0">
                <a:solidFill>
                  <a:schemeClr val="bg1"/>
                </a:solidFill>
              </a:rPr>
            </a:br>
            <a:endParaRPr lang="en-US" altLang="en-US" sz="1500" dirty="0">
              <a:solidFill>
                <a:schemeClr val="bg1"/>
              </a:solidFill>
            </a:endParaRPr>
          </a:p>
          <a:p>
            <a:pPr algn="ctr">
              <a:lnSpc>
                <a:spcPct val="20000"/>
              </a:lnSpc>
              <a:spcBef>
                <a:spcPct val="50000"/>
              </a:spcBef>
            </a:pPr>
            <a:endParaRPr lang="en-US" altLang="en-US" sz="1500" dirty="0">
              <a:solidFill>
                <a:schemeClr val="bg1"/>
              </a:solidFill>
            </a:endParaRPr>
          </a:p>
          <a:p>
            <a:pPr algn="ctr">
              <a:lnSpc>
                <a:spcPct val="20000"/>
              </a:lnSpc>
              <a:spcBef>
                <a:spcPct val="50000"/>
              </a:spcBef>
            </a:pPr>
            <a:r>
              <a:rPr lang="en-US" altLang="en-US" sz="1500" dirty="0">
                <a:solidFill>
                  <a:schemeClr val="bg1"/>
                </a:solidFill>
              </a:rPr>
              <a:t>O </a:t>
            </a:r>
            <a:r>
              <a:rPr lang="en-US" altLang="en-US" sz="1500" dirty="0" err="1">
                <a:solidFill>
                  <a:schemeClr val="bg1"/>
                </a:solidFill>
              </a:rPr>
              <a:t>problema</a:t>
            </a:r>
            <a:r>
              <a:rPr lang="en-US" altLang="en-US" sz="1500" dirty="0">
                <a:solidFill>
                  <a:schemeClr val="bg1"/>
                </a:solidFill>
              </a:rPr>
              <a:t> </a:t>
            </a:r>
            <a:r>
              <a:rPr lang="en-US" altLang="en-US" sz="1500" dirty="0" err="1">
                <a:solidFill>
                  <a:schemeClr val="bg1"/>
                </a:solidFill>
              </a:rPr>
              <a:t>deve</a:t>
            </a:r>
            <a:r>
              <a:rPr lang="en-US" altLang="en-US" sz="1500" dirty="0">
                <a:solidFill>
                  <a:schemeClr val="bg1"/>
                </a:solidFill>
              </a:rPr>
              <a:t> </a:t>
            </a:r>
            <a:r>
              <a:rPr lang="en-US" altLang="en-US" sz="1500" dirty="0" err="1">
                <a:solidFill>
                  <a:schemeClr val="bg1"/>
                </a:solidFill>
              </a:rPr>
              <a:t>sair</a:t>
            </a:r>
            <a:r>
              <a:rPr lang="en-US" altLang="en-US" sz="1500" dirty="0">
                <a:solidFill>
                  <a:schemeClr val="bg1"/>
                </a:solidFill>
              </a:rPr>
              <a:t> do </a:t>
            </a:r>
            <a:r>
              <a:rPr lang="en-US" altLang="en-US" sz="1500" dirty="0" err="1">
                <a:solidFill>
                  <a:schemeClr val="bg1"/>
                </a:solidFill>
              </a:rPr>
              <a:t>caminho</a:t>
            </a:r>
            <a:endParaRPr lang="en-US" altLang="en-US" sz="1500" dirty="0">
              <a:solidFill>
                <a:schemeClr val="bg1"/>
              </a:solidFill>
            </a:endParaRPr>
          </a:p>
          <a:p>
            <a:pPr algn="ctr">
              <a:lnSpc>
                <a:spcPct val="20000"/>
              </a:lnSpc>
              <a:spcBef>
                <a:spcPct val="50000"/>
              </a:spcBef>
            </a:pPr>
            <a:endParaRPr lang="en-US" altLang="en-US" sz="1500" dirty="0">
              <a:solidFill>
                <a:schemeClr val="bg1"/>
              </a:solidFill>
            </a:endParaRPr>
          </a:p>
          <a:p>
            <a:pPr algn="ctr">
              <a:lnSpc>
                <a:spcPct val="20000"/>
              </a:lnSpc>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Erros</a:t>
            </a:r>
            <a:r>
              <a:rPr lang="en-US" altLang="en-US" sz="1500" dirty="0">
                <a:solidFill>
                  <a:schemeClr val="bg1"/>
                </a:solidFill>
              </a:rPr>
              <a:t> </a:t>
            </a:r>
            <a:r>
              <a:rPr lang="en-US" altLang="en-US" sz="1500" dirty="0" err="1">
                <a:solidFill>
                  <a:schemeClr val="bg1"/>
                </a:solidFill>
              </a:rPr>
              <a:t>não</a:t>
            </a:r>
            <a:r>
              <a:rPr lang="en-US" altLang="en-US" sz="1500" dirty="0">
                <a:solidFill>
                  <a:schemeClr val="bg1"/>
                </a:solidFill>
              </a:rPr>
              <a:t> </a:t>
            </a:r>
            <a:r>
              <a:rPr lang="en-US" altLang="en-US" sz="1500" dirty="0" err="1">
                <a:solidFill>
                  <a:schemeClr val="bg1"/>
                </a:solidFill>
              </a:rPr>
              <a:t>são</a:t>
            </a:r>
            <a:r>
              <a:rPr lang="en-US" altLang="en-US" sz="1500" dirty="0">
                <a:solidFill>
                  <a:schemeClr val="bg1"/>
                </a:solidFill>
              </a:rPr>
              <a:t> </a:t>
            </a:r>
            <a:r>
              <a:rPr lang="en-US" altLang="en-US" sz="1500" dirty="0" err="1">
                <a:solidFill>
                  <a:schemeClr val="bg1"/>
                </a:solidFill>
              </a:rPr>
              <a:t>tolerados</a:t>
            </a: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Analisar</a:t>
            </a:r>
            <a:r>
              <a:rPr lang="en-US" altLang="en-US" sz="1500" dirty="0">
                <a:solidFill>
                  <a:schemeClr val="bg1"/>
                </a:solidFill>
              </a:rPr>
              <a:t> &gt; </a:t>
            </a:r>
            <a:r>
              <a:rPr lang="en-US" altLang="en-US" sz="1500" dirty="0" err="1">
                <a:solidFill>
                  <a:schemeClr val="bg1"/>
                </a:solidFill>
              </a:rPr>
              <a:t>decidir</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Foco</a:t>
            </a:r>
            <a:r>
              <a:rPr lang="en-US" altLang="en-US" sz="1500" dirty="0">
                <a:solidFill>
                  <a:schemeClr val="bg1"/>
                </a:solidFill>
              </a:rPr>
              <a:t> </a:t>
            </a:r>
            <a:r>
              <a:rPr lang="en-US" altLang="en-US" sz="1500" dirty="0" err="1">
                <a:solidFill>
                  <a:schemeClr val="bg1"/>
                </a:solidFill>
              </a:rPr>
              <a:t>em</a:t>
            </a:r>
            <a:r>
              <a:rPr lang="en-US" altLang="en-US" sz="1500" dirty="0">
                <a:solidFill>
                  <a:schemeClr val="bg1"/>
                </a:solidFill>
              </a:rPr>
              <a:t> </a:t>
            </a:r>
            <a:r>
              <a:rPr lang="en-US" altLang="en-US" sz="1500" dirty="0" err="1">
                <a:solidFill>
                  <a:schemeClr val="bg1"/>
                </a:solidFill>
              </a:rPr>
              <a:t>partes</a:t>
            </a:r>
            <a:r>
              <a:rPr lang="en-US" altLang="en-US" sz="1500" dirty="0">
                <a:solidFill>
                  <a:schemeClr val="bg1"/>
                </a:solidFill>
              </a:rPr>
              <a:t> do </a:t>
            </a:r>
            <a:r>
              <a:rPr lang="en-US" altLang="en-US" sz="1500" dirty="0" err="1">
                <a:solidFill>
                  <a:schemeClr val="bg1"/>
                </a:solidFill>
              </a:rPr>
              <a:t>problema</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spcBef>
                <a:spcPct val="50000"/>
              </a:spcBef>
            </a:pPr>
            <a:endParaRPr lang="en-US" altLang="en-US" sz="1500" i="1" dirty="0">
              <a:solidFill>
                <a:schemeClr val="bg1"/>
              </a:solidFill>
            </a:endParaRPr>
          </a:p>
        </p:txBody>
      </p:sp>
      <p:sp>
        <p:nvSpPr>
          <p:cNvPr id="12" name="Text Box 67"/>
          <p:cNvSpPr txBox="1">
            <a:spLocks noChangeArrowheads="1"/>
          </p:cNvSpPr>
          <p:nvPr/>
        </p:nvSpPr>
        <p:spPr bwMode="auto">
          <a:xfrm>
            <a:off x="3464560" y="1469419"/>
            <a:ext cx="4744720" cy="4884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1500" dirty="0" err="1">
                <a:solidFill>
                  <a:schemeClr val="bg1"/>
                </a:solidFill>
              </a:rPr>
              <a:t>Utiliza</a:t>
            </a:r>
            <a:r>
              <a:rPr lang="en-US" altLang="en-US" sz="1500" dirty="0">
                <a:solidFill>
                  <a:schemeClr val="bg1"/>
                </a:solidFill>
              </a:rPr>
              <a:t> ambos </a:t>
            </a:r>
            <a:r>
              <a:rPr lang="en-US" altLang="en-US" sz="1500" dirty="0" err="1">
                <a:solidFill>
                  <a:schemeClr val="bg1"/>
                </a:solidFill>
              </a:rPr>
              <a:t>os</a:t>
            </a:r>
            <a:r>
              <a:rPr lang="en-US" altLang="en-US" sz="1500" dirty="0">
                <a:solidFill>
                  <a:schemeClr val="bg1"/>
                </a:solidFill>
              </a:rPr>
              <a:t> </a:t>
            </a:r>
            <a:r>
              <a:rPr lang="en-US" altLang="en-US" sz="1500" dirty="0" err="1">
                <a:solidFill>
                  <a:schemeClr val="bg1"/>
                </a:solidFill>
              </a:rPr>
              <a:t>lados</a:t>
            </a:r>
            <a:r>
              <a:rPr lang="en-US" altLang="en-US" sz="1500" dirty="0">
                <a:solidFill>
                  <a:schemeClr val="bg1"/>
                </a:solidFill>
              </a:rPr>
              <a:t> do </a:t>
            </a:r>
            <a:r>
              <a:rPr lang="en-US" altLang="en-US" sz="1500" dirty="0" err="1">
                <a:solidFill>
                  <a:schemeClr val="bg1"/>
                </a:solidFill>
              </a:rPr>
              <a:t>cérebro</a:t>
            </a:r>
            <a:r>
              <a:rPr lang="en-US" altLang="en-US" sz="1500" dirty="0">
                <a:solidFill>
                  <a:schemeClr val="bg1"/>
                </a:solidFill>
              </a:rPr>
              <a:t> para resolver </a:t>
            </a:r>
            <a:r>
              <a:rPr lang="en-US" altLang="en-US" sz="1500" dirty="0" err="1">
                <a:solidFill>
                  <a:schemeClr val="bg1"/>
                </a:solidFill>
              </a:rPr>
              <a:t>problemas</a:t>
            </a:r>
            <a:r>
              <a:rPr lang="en-US" altLang="en-US" sz="1500" dirty="0">
                <a:solidFill>
                  <a:schemeClr val="bg1"/>
                </a:solidFill>
              </a:rPr>
              <a:t> </a:t>
            </a:r>
            <a:br>
              <a:rPr lang="en-US" altLang="en-US" sz="1500" dirty="0">
                <a:solidFill>
                  <a:schemeClr val="bg1"/>
                </a:solidFill>
              </a:rPr>
            </a:br>
            <a:endParaRPr lang="en-US" altLang="en-US" sz="1500" dirty="0">
              <a:solidFill>
                <a:schemeClr val="bg1"/>
              </a:solidFill>
            </a:endParaRPr>
          </a:p>
          <a:p>
            <a:pPr algn="ctr">
              <a:spcBef>
                <a:spcPct val="50000"/>
              </a:spcBef>
            </a:pPr>
            <a:r>
              <a:rPr lang="en-US" altLang="en-US" sz="1500" dirty="0" err="1">
                <a:solidFill>
                  <a:schemeClr val="bg1"/>
                </a:solidFill>
              </a:rPr>
              <a:t>Alternar</a:t>
            </a:r>
            <a:r>
              <a:rPr lang="en-US" altLang="en-US" sz="1500" dirty="0">
                <a:solidFill>
                  <a:schemeClr val="bg1"/>
                </a:solidFill>
              </a:rPr>
              <a:t> entre o </a:t>
            </a:r>
            <a:r>
              <a:rPr lang="en-US" altLang="en-US" sz="1500" dirty="0" err="1">
                <a:solidFill>
                  <a:schemeClr val="bg1"/>
                </a:solidFill>
              </a:rPr>
              <a:t>racional</a:t>
            </a:r>
            <a:r>
              <a:rPr lang="en-US" altLang="en-US" sz="1500" dirty="0">
                <a:solidFill>
                  <a:schemeClr val="bg1"/>
                </a:solidFill>
              </a:rPr>
              <a:t> e </a:t>
            </a:r>
            <a:r>
              <a:rPr lang="en-US" altLang="en-US" sz="1500" dirty="0" err="1">
                <a:solidFill>
                  <a:schemeClr val="bg1"/>
                </a:solidFill>
              </a:rPr>
              <a:t>estruturado</a:t>
            </a:r>
            <a:r>
              <a:rPr lang="en-US" altLang="en-US" sz="1500" dirty="0">
                <a:solidFill>
                  <a:schemeClr val="bg1"/>
                </a:solidFill>
              </a:rPr>
              <a:t> para </a:t>
            </a:r>
            <a:r>
              <a:rPr lang="en-US" altLang="en-US" sz="1500" dirty="0" err="1">
                <a:solidFill>
                  <a:schemeClr val="bg1"/>
                </a:solidFill>
              </a:rPr>
              <a:t>uma</a:t>
            </a:r>
            <a:r>
              <a:rPr lang="en-US" altLang="en-US" sz="1500" dirty="0">
                <a:solidFill>
                  <a:schemeClr val="bg1"/>
                </a:solidFill>
              </a:rPr>
              <a:t> </a:t>
            </a:r>
            <a:r>
              <a:rPr lang="en-US" altLang="en-US" sz="1500" dirty="0" err="1">
                <a:solidFill>
                  <a:schemeClr val="bg1"/>
                </a:solidFill>
              </a:rPr>
              <a:t>perspetiva</a:t>
            </a:r>
            <a:r>
              <a:rPr lang="en-US" altLang="en-US" sz="1500" dirty="0">
                <a:solidFill>
                  <a:schemeClr val="bg1"/>
                </a:solidFill>
              </a:rPr>
              <a:t> </a:t>
            </a:r>
            <a:r>
              <a:rPr lang="en-US" altLang="en-US" sz="1500" dirty="0" err="1">
                <a:solidFill>
                  <a:schemeClr val="bg1"/>
                </a:solidFill>
              </a:rPr>
              <a:t>mais</a:t>
            </a:r>
            <a:r>
              <a:rPr lang="en-US" altLang="en-US" sz="1500" dirty="0">
                <a:solidFill>
                  <a:schemeClr val="bg1"/>
                </a:solidFill>
              </a:rPr>
              <a:t> </a:t>
            </a:r>
            <a:r>
              <a:rPr lang="en-US" altLang="en-US" sz="1500" dirty="0" err="1">
                <a:solidFill>
                  <a:schemeClr val="bg1"/>
                </a:solidFill>
              </a:rPr>
              <a:t>emocional</a:t>
            </a:r>
            <a:r>
              <a:rPr lang="en-US" altLang="en-US" sz="1500" dirty="0">
                <a:solidFill>
                  <a:schemeClr val="bg1"/>
                </a:solidFill>
              </a:rPr>
              <a:t> e </a:t>
            </a:r>
            <a:r>
              <a:rPr lang="en-US" altLang="en-US" sz="1500" dirty="0" err="1">
                <a:solidFill>
                  <a:schemeClr val="bg1"/>
                </a:solidFill>
              </a:rPr>
              <a:t>intuitiva</a:t>
            </a:r>
            <a:br>
              <a:rPr lang="en-US" altLang="en-US" sz="1500" dirty="0">
                <a:solidFill>
                  <a:schemeClr val="bg1"/>
                </a:solidFill>
              </a:rPr>
            </a:br>
            <a:br>
              <a:rPr lang="en-US" altLang="en-US" sz="1500" dirty="0">
                <a:solidFill>
                  <a:schemeClr val="bg1"/>
                </a:solidFill>
              </a:rPr>
            </a:br>
            <a:r>
              <a:rPr lang="en-US" altLang="en-US" sz="1500" dirty="0" err="1">
                <a:solidFill>
                  <a:schemeClr val="bg1"/>
                </a:solidFill>
              </a:rPr>
              <a:t>Iteração</a:t>
            </a:r>
            <a:r>
              <a:rPr lang="en-US" altLang="en-US" sz="1500" dirty="0">
                <a:solidFill>
                  <a:schemeClr val="bg1"/>
                </a:solidFill>
              </a:rPr>
              <a:t> entre </a:t>
            </a:r>
            <a:r>
              <a:rPr lang="en-US" altLang="en-US" sz="1500" dirty="0" err="1">
                <a:solidFill>
                  <a:schemeClr val="bg1"/>
                </a:solidFill>
              </a:rPr>
              <a:t>análise</a:t>
            </a:r>
            <a:r>
              <a:rPr lang="en-US" altLang="en-US" sz="1500" dirty="0">
                <a:solidFill>
                  <a:schemeClr val="bg1"/>
                </a:solidFill>
              </a:rPr>
              <a:t> e </a:t>
            </a:r>
            <a:r>
              <a:rPr lang="en-US" altLang="en-US" sz="1500" dirty="0" err="1">
                <a:solidFill>
                  <a:schemeClr val="bg1"/>
                </a:solidFill>
              </a:rPr>
              <a:t>síntese</a:t>
            </a:r>
            <a:br>
              <a:rPr lang="en-US" altLang="en-US" sz="1500" dirty="0">
                <a:solidFill>
                  <a:schemeClr val="bg1"/>
                </a:solidFill>
              </a:rPr>
            </a:br>
            <a:endParaRPr lang="en-US" altLang="en-US" sz="1500" dirty="0">
              <a:solidFill>
                <a:schemeClr val="bg1"/>
              </a:solidFill>
            </a:endParaRPr>
          </a:p>
          <a:p>
            <a:pPr algn="ctr">
              <a:spcBef>
                <a:spcPct val="50000"/>
              </a:spcBef>
            </a:pPr>
            <a:r>
              <a:rPr lang="en-US" altLang="en-US" sz="1500" dirty="0" err="1">
                <a:solidFill>
                  <a:schemeClr val="bg1"/>
                </a:solidFill>
              </a:rPr>
              <a:t>Tratamento</a:t>
            </a:r>
            <a:r>
              <a:rPr lang="en-US" altLang="en-US" sz="1500" dirty="0">
                <a:solidFill>
                  <a:schemeClr val="bg1"/>
                </a:solidFill>
              </a:rPr>
              <a:t> de </a:t>
            </a:r>
            <a:r>
              <a:rPr lang="en-US" altLang="en-US" sz="1500" dirty="0" err="1">
                <a:solidFill>
                  <a:schemeClr val="bg1"/>
                </a:solidFill>
              </a:rPr>
              <a:t>problemas</a:t>
            </a:r>
            <a:r>
              <a:rPr lang="en-US" altLang="en-US" sz="1500" dirty="0">
                <a:solidFill>
                  <a:schemeClr val="bg1"/>
                </a:solidFill>
              </a:rPr>
              <a:t> mal </a:t>
            </a:r>
            <a:r>
              <a:rPr lang="en-US" altLang="en-US" sz="1500" dirty="0" err="1">
                <a:solidFill>
                  <a:schemeClr val="bg1"/>
                </a:solidFill>
              </a:rPr>
              <a:t>definidos</a:t>
            </a:r>
            <a:endParaRPr lang="en-US" altLang="en-US" sz="1500" dirty="0">
              <a:solidFill>
                <a:schemeClr val="bg1"/>
              </a:solidFill>
            </a:endParaRPr>
          </a:p>
          <a:p>
            <a:pPr algn="ctr">
              <a:spcBef>
                <a:spcPct val="50000"/>
              </a:spcBef>
            </a:pPr>
            <a:br>
              <a:rPr lang="en-US" altLang="en-US" sz="1500" dirty="0">
                <a:solidFill>
                  <a:schemeClr val="bg1"/>
                </a:solidFill>
              </a:rPr>
            </a:br>
            <a:r>
              <a:rPr lang="en-US" altLang="en-US" sz="1500" dirty="0">
                <a:solidFill>
                  <a:schemeClr val="bg1"/>
                </a:solidFill>
              </a:rPr>
              <a:t>Um </a:t>
            </a:r>
            <a:r>
              <a:rPr lang="en-US" altLang="en-US" sz="1500" dirty="0" err="1">
                <a:solidFill>
                  <a:schemeClr val="bg1"/>
                </a:solidFill>
              </a:rPr>
              <a:t>problema</a:t>
            </a:r>
            <a:r>
              <a:rPr lang="en-US" altLang="en-US" sz="1500" dirty="0">
                <a:solidFill>
                  <a:schemeClr val="bg1"/>
                </a:solidFill>
              </a:rPr>
              <a:t> </a:t>
            </a:r>
            <a:r>
              <a:rPr lang="en-US" altLang="en-US" sz="1500" dirty="0" err="1">
                <a:solidFill>
                  <a:schemeClr val="bg1"/>
                </a:solidFill>
              </a:rPr>
              <a:t>é</a:t>
            </a:r>
            <a:r>
              <a:rPr lang="en-US" altLang="en-US" sz="1500" dirty="0">
                <a:solidFill>
                  <a:schemeClr val="bg1"/>
                </a:solidFill>
              </a:rPr>
              <a:t> o </a:t>
            </a:r>
            <a:r>
              <a:rPr lang="en-US" altLang="en-US" sz="1500" dirty="0" err="1">
                <a:solidFill>
                  <a:schemeClr val="bg1"/>
                </a:solidFill>
              </a:rPr>
              <a:t>início</a:t>
            </a:r>
            <a:r>
              <a:rPr lang="en-US" altLang="en-US" sz="1500" dirty="0">
                <a:solidFill>
                  <a:schemeClr val="bg1"/>
                </a:solidFill>
              </a:rPr>
              <a:t> do </a:t>
            </a:r>
            <a:r>
              <a:rPr lang="en-US" altLang="en-US" sz="1500" dirty="0" err="1">
                <a:solidFill>
                  <a:schemeClr val="bg1"/>
                </a:solidFill>
              </a:rPr>
              <a:t>processo</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lnSpc>
                <a:spcPct val="0"/>
              </a:lnSpc>
              <a:spcBef>
                <a:spcPct val="50000"/>
              </a:spcBef>
            </a:pPr>
            <a:r>
              <a:rPr lang="en-US" altLang="en-US" sz="1500" dirty="0" err="1">
                <a:solidFill>
                  <a:schemeClr val="bg1"/>
                </a:solidFill>
              </a:rPr>
              <a:t>Os</a:t>
            </a:r>
            <a:r>
              <a:rPr lang="en-US" altLang="en-US" sz="1500" dirty="0">
                <a:solidFill>
                  <a:schemeClr val="bg1"/>
                </a:solidFill>
              </a:rPr>
              <a:t> </a:t>
            </a:r>
            <a:r>
              <a:rPr lang="en-US" altLang="en-US" sz="1500" dirty="0" err="1">
                <a:solidFill>
                  <a:schemeClr val="bg1"/>
                </a:solidFill>
              </a:rPr>
              <a:t>erros</a:t>
            </a:r>
            <a:r>
              <a:rPr lang="en-US" altLang="en-US" sz="1500" dirty="0">
                <a:solidFill>
                  <a:schemeClr val="bg1"/>
                </a:solidFill>
              </a:rPr>
              <a:t> </a:t>
            </a:r>
            <a:r>
              <a:rPr lang="en-US" altLang="en-US" sz="1500" dirty="0" err="1">
                <a:solidFill>
                  <a:schemeClr val="bg1"/>
                </a:solidFill>
              </a:rPr>
              <a:t>são</a:t>
            </a:r>
            <a:r>
              <a:rPr lang="en-US" altLang="en-US" sz="1500" dirty="0">
                <a:solidFill>
                  <a:schemeClr val="bg1"/>
                </a:solidFill>
              </a:rPr>
              <a:t> </a:t>
            </a:r>
            <a:r>
              <a:rPr lang="en-US" altLang="en-US" sz="1500" dirty="0" err="1">
                <a:solidFill>
                  <a:schemeClr val="bg1"/>
                </a:solidFill>
              </a:rPr>
              <a:t>uma</a:t>
            </a:r>
            <a:r>
              <a:rPr lang="en-US" altLang="en-US" sz="1500" dirty="0">
                <a:solidFill>
                  <a:schemeClr val="bg1"/>
                </a:solidFill>
              </a:rPr>
              <a:t> </a:t>
            </a:r>
            <a:r>
              <a:rPr lang="en-US" altLang="en-US" sz="1500" dirty="0" err="1">
                <a:solidFill>
                  <a:schemeClr val="bg1"/>
                </a:solidFill>
              </a:rPr>
              <a:t>oportunidade</a:t>
            </a:r>
            <a:r>
              <a:rPr lang="en-US" altLang="en-US" sz="1500" dirty="0">
                <a:solidFill>
                  <a:schemeClr val="bg1"/>
                </a:solidFill>
              </a:rPr>
              <a:t> de </a:t>
            </a:r>
            <a:r>
              <a:rPr lang="en-US" altLang="en-US" sz="1500" dirty="0" err="1">
                <a:solidFill>
                  <a:schemeClr val="bg1"/>
                </a:solidFill>
              </a:rPr>
              <a:t>aprendizagem</a:t>
            </a: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Analisar</a:t>
            </a:r>
            <a:r>
              <a:rPr lang="en-US" altLang="en-US" sz="1500" dirty="0">
                <a:solidFill>
                  <a:schemeClr val="bg1"/>
                </a:solidFill>
              </a:rPr>
              <a:t> &gt; </a:t>
            </a:r>
            <a:r>
              <a:rPr lang="en-US" altLang="en-US" sz="1500" dirty="0" err="1">
                <a:solidFill>
                  <a:schemeClr val="bg1"/>
                </a:solidFill>
              </a:rPr>
              <a:t>Idealizar</a:t>
            </a:r>
            <a:r>
              <a:rPr lang="en-US" altLang="en-US" sz="1500" dirty="0">
                <a:solidFill>
                  <a:schemeClr val="bg1"/>
                </a:solidFill>
              </a:rPr>
              <a:t> &gt; </a:t>
            </a:r>
            <a:r>
              <a:rPr lang="en-US" altLang="en-US" sz="1500" dirty="0" err="1">
                <a:solidFill>
                  <a:schemeClr val="bg1"/>
                </a:solidFill>
              </a:rPr>
              <a:t>Protótipo</a:t>
            </a:r>
            <a:r>
              <a:rPr lang="en-US" altLang="en-US" sz="1500" dirty="0">
                <a:solidFill>
                  <a:schemeClr val="bg1"/>
                </a:solidFill>
              </a:rPr>
              <a:t> &gt; </a:t>
            </a:r>
            <a:r>
              <a:rPr lang="en-US" altLang="en-US" sz="1500" dirty="0" err="1">
                <a:solidFill>
                  <a:schemeClr val="bg1"/>
                </a:solidFill>
              </a:rPr>
              <a:t>Avaliar</a:t>
            </a:r>
            <a:r>
              <a:rPr lang="en-US" altLang="en-US" sz="1500" dirty="0">
                <a:solidFill>
                  <a:schemeClr val="bg1"/>
                </a:solidFill>
              </a:rPr>
              <a:t> &gt; </a:t>
            </a:r>
            <a:r>
              <a:rPr lang="en-US" altLang="en-US" sz="1500" dirty="0" err="1">
                <a:solidFill>
                  <a:schemeClr val="bg1"/>
                </a:solidFill>
              </a:rPr>
              <a:t>Decidir</a:t>
            </a: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lnSpc>
                <a:spcPct val="90000"/>
              </a:lnSpc>
              <a:spcBef>
                <a:spcPct val="50000"/>
              </a:spcBef>
            </a:pPr>
            <a:br>
              <a:rPr lang="en-US" altLang="en-US" sz="1500" dirty="0">
                <a:solidFill>
                  <a:schemeClr val="bg1"/>
                </a:solidFill>
              </a:rPr>
            </a:br>
            <a:r>
              <a:rPr lang="en-US" altLang="en-US" sz="1500" dirty="0" err="1">
                <a:solidFill>
                  <a:schemeClr val="bg1"/>
                </a:solidFill>
              </a:rPr>
              <a:t>Desmantelar</a:t>
            </a:r>
            <a:r>
              <a:rPr lang="en-US" altLang="en-US" sz="1500" dirty="0">
                <a:solidFill>
                  <a:schemeClr val="bg1"/>
                </a:solidFill>
              </a:rPr>
              <a:t> o </a:t>
            </a:r>
            <a:r>
              <a:rPr lang="en-US" altLang="en-US" sz="1500" dirty="0" err="1">
                <a:solidFill>
                  <a:schemeClr val="bg1"/>
                </a:solidFill>
              </a:rPr>
              <a:t>problema</a:t>
            </a:r>
            <a:r>
              <a:rPr lang="en-US" altLang="en-US" sz="1500" dirty="0">
                <a:solidFill>
                  <a:schemeClr val="bg1"/>
                </a:solidFill>
              </a:rPr>
              <a:t> para o </a:t>
            </a:r>
            <a:r>
              <a:rPr lang="en-US" altLang="en-US" sz="1500" dirty="0" err="1">
                <a:solidFill>
                  <a:schemeClr val="bg1"/>
                </a:solidFill>
              </a:rPr>
              <a:t>reagrupar</a:t>
            </a:r>
            <a:r>
              <a:rPr lang="en-US" altLang="en-US" sz="1500" dirty="0">
                <a:solidFill>
                  <a:schemeClr val="bg1"/>
                </a:solidFill>
              </a:rPr>
              <a:t> de </a:t>
            </a:r>
            <a:r>
              <a:rPr lang="en-US" altLang="en-US" sz="1500" dirty="0" err="1">
                <a:solidFill>
                  <a:schemeClr val="bg1"/>
                </a:solidFill>
              </a:rPr>
              <a:t>uma</a:t>
            </a:r>
            <a:r>
              <a:rPr lang="en-US" altLang="en-US" sz="1500" dirty="0">
                <a:solidFill>
                  <a:schemeClr val="bg1"/>
                </a:solidFill>
              </a:rPr>
              <a:t> forma </a:t>
            </a:r>
            <a:r>
              <a:rPr lang="en-US" altLang="en-US" sz="1500" dirty="0" err="1">
                <a:solidFill>
                  <a:schemeClr val="bg1"/>
                </a:solidFill>
              </a:rPr>
              <a:t>diferente</a:t>
            </a:r>
            <a:r>
              <a:rPr lang="en-US" altLang="en-US" sz="1500" dirty="0">
                <a:solidFill>
                  <a:schemeClr val="bg1"/>
                </a:solidFill>
              </a:rPr>
              <a:t> </a:t>
            </a:r>
          </a:p>
        </p:txBody>
      </p:sp>
      <p:sp>
        <p:nvSpPr>
          <p:cNvPr id="13" name="Text Box 68"/>
          <p:cNvSpPr txBox="1">
            <a:spLocks noChangeArrowheads="1"/>
          </p:cNvSpPr>
          <p:nvPr/>
        </p:nvSpPr>
        <p:spPr bwMode="auto">
          <a:xfrm>
            <a:off x="8162209" y="1548559"/>
            <a:ext cx="3000987" cy="494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1500" dirty="0">
                <a:solidFill>
                  <a:schemeClr val="bg1"/>
                </a:solidFill>
              </a:rPr>
              <a:t>Lado </a:t>
            </a:r>
            <a:r>
              <a:rPr lang="en-US" altLang="en-US" sz="1500" dirty="0" err="1">
                <a:solidFill>
                  <a:schemeClr val="bg1"/>
                </a:solidFill>
              </a:rPr>
              <a:t>direito</a:t>
            </a:r>
            <a:r>
              <a:rPr lang="en-US" altLang="en-US" sz="1500" dirty="0">
                <a:solidFill>
                  <a:schemeClr val="bg1"/>
                </a:solidFill>
              </a:rPr>
              <a:t> do </a:t>
            </a:r>
            <a:r>
              <a:rPr lang="en-US" altLang="en-US" sz="1500" dirty="0" err="1">
                <a:solidFill>
                  <a:schemeClr val="bg1"/>
                </a:solidFill>
              </a:rPr>
              <a:t>cérebro</a:t>
            </a:r>
            <a:endParaRPr lang="en-US" altLang="en-US" sz="1500" dirty="0">
              <a:solidFill>
                <a:schemeClr val="bg1"/>
              </a:solidFill>
            </a:endParaRPr>
          </a:p>
          <a:p>
            <a:pPr algn="ctr">
              <a:spcBef>
                <a:spcPct val="50000"/>
              </a:spcBef>
            </a:pPr>
            <a:br>
              <a:rPr lang="en-US" altLang="en-US" sz="1500" dirty="0">
                <a:solidFill>
                  <a:schemeClr val="bg1"/>
                </a:solidFill>
              </a:rPr>
            </a:br>
            <a:r>
              <a:rPr lang="en-US" altLang="en-US" sz="1500" dirty="0" err="1">
                <a:solidFill>
                  <a:schemeClr val="bg1"/>
                </a:solidFill>
              </a:rPr>
              <a:t>Emocional</a:t>
            </a:r>
            <a:r>
              <a:rPr lang="en-US" altLang="en-US" sz="1500" dirty="0">
                <a:solidFill>
                  <a:schemeClr val="bg1"/>
                </a:solidFill>
              </a:rPr>
              <a:t> e </a:t>
            </a:r>
            <a:r>
              <a:rPr lang="en-US" altLang="en-US" sz="1500" dirty="0" err="1">
                <a:solidFill>
                  <a:schemeClr val="bg1"/>
                </a:solidFill>
              </a:rPr>
              <a:t>intuitivo</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Foco</a:t>
            </a:r>
            <a:r>
              <a:rPr lang="en-US" altLang="en-US" sz="1500" dirty="0">
                <a:solidFill>
                  <a:schemeClr val="bg1"/>
                </a:solidFill>
              </a:rPr>
              <a:t> </a:t>
            </a:r>
            <a:r>
              <a:rPr lang="en-US" altLang="en-US" sz="1500" dirty="0" err="1">
                <a:solidFill>
                  <a:schemeClr val="bg1"/>
                </a:solidFill>
              </a:rPr>
              <a:t>na</a:t>
            </a:r>
            <a:r>
              <a:rPr lang="en-US" altLang="en-US" sz="1500" dirty="0">
                <a:solidFill>
                  <a:schemeClr val="bg1"/>
                </a:solidFill>
              </a:rPr>
              <a:t> </a:t>
            </a:r>
            <a:r>
              <a:rPr lang="en-US" altLang="en-US" sz="1500" dirty="0" err="1">
                <a:solidFill>
                  <a:schemeClr val="bg1"/>
                </a:solidFill>
              </a:rPr>
              <a:t>síntese</a:t>
            </a:r>
            <a:endParaRPr lang="en-US" altLang="en-US" sz="1500" dirty="0">
              <a:solidFill>
                <a:schemeClr val="bg1"/>
              </a:solidFill>
            </a:endParaRPr>
          </a:p>
          <a:p>
            <a:pPr algn="ctr">
              <a:lnSpc>
                <a:spcPct val="50000"/>
              </a:lnSpc>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Resolução</a:t>
            </a:r>
            <a:r>
              <a:rPr lang="en-US" altLang="en-US" sz="1500" dirty="0">
                <a:solidFill>
                  <a:schemeClr val="bg1"/>
                </a:solidFill>
              </a:rPr>
              <a:t> de </a:t>
            </a:r>
            <a:r>
              <a:rPr lang="en-US" altLang="en-US" sz="1500" dirty="0" err="1">
                <a:solidFill>
                  <a:schemeClr val="bg1"/>
                </a:solidFill>
              </a:rPr>
              <a:t>problemas</a:t>
            </a:r>
            <a:r>
              <a:rPr lang="en-US" altLang="en-US" sz="1500" dirty="0">
                <a:solidFill>
                  <a:schemeClr val="bg1"/>
                </a:solidFill>
              </a:rPr>
              <a:t> </a:t>
            </a:r>
            <a:r>
              <a:rPr lang="en-US" altLang="en-US" sz="1500" dirty="0" err="1">
                <a:solidFill>
                  <a:schemeClr val="bg1"/>
                </a:solidFill>
              </a:rPr>
              <a:t>indefinidos</a:t>
            </a:r>
            <a:endParaRPr lang="en-US" altLang="en-US" sz="1500" dirty="0">
              <a:solidFill>
                <a:schemeClr val="bg1"/>
              </a:solidFill>
            </a:endParaRPr>
          </a:p>
          <a:p>
            <a:pPr algn="ctr">
              <a:spcBef>
                <a:spcPct val="50000"/>
              </a:spcBef>
            </a:pPr>
            <a:br>
              <a:rPr lang="en-US" altLang="en-US" sz="1500" dirty="0">
                <a:solidFill>
                  <a:schemeClr val="bg1"/>
                </a:solidFill>
              </a:rPr>
            </a:br>
            <a:r>
              <a:rPr lang="en-US" altLang="en-US" sz="1500" dirty="0" err="1">
                <a:solidFill>
                  <a:schemeClr val="bg1"/>
                </a:solidFill>
              </a:rPr>
              <a:t>Não</a:t>
            </a:r>
            <a:r>
              <a:rPr lang="en-US" altLang="en-US" sz="1500" dirty="0">
                <a:solidFill>
                  <a:schemeClr val="bg1"/>
                </a:solidFill>
              </a:rPr>
              <a:t> </a:t>
            </a:r>
            <a:r>
              <a:rPr lang="en-US" altLang="en-US" sz="1500" dirty="0" err="1">
                <a:solidFill>
                  <a:schemeClr val="bg1"/>
                </a:solidFill>
              </a:rPr>
              <a:t>existem</a:t>
            </a:r>
            <a:r>
              <a:rPr lang="en-US" altLang="en-US" sz="1500" dirty="0">
                <a:solidFill>
                  <a:schemeClr val="bg1"/>
                </a:solidFill>
              </a:rPr>
              <a:t> </a:t>
            </a:r>
            <a:r>
              <a:rPr lang="en-US" altLang="en-US" sz="1500" dirty="0" err="1">
                <a:solidFill>
                  <a:schemeClr val="bg1"/>
                </a:solidFill>
              </a:rPr>
              <a:t>problemas</a:t>
            </a:r>
            <a:endParaRPr lang="en-US" altLang="en-US" sz="1500" dirty="0">
              <a:solidFill>
                <a:schemeClr val="bg1"/>
              </a:solidFill>
            </a:endParaRPr>
          </a:p>
          <a:p>
            <a:pPr algn="ctr">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Não</a:t>
            </a:r>
            <a:r>
              <a:rPr lang="en-US" altLang="en-US" sz="1500" dirty="0">
                <a:solidFill>
                  <a:schemeClr val="bg1"/>
                </a:solidFill>
              </a:rPr>
              <a:t> </a:t>
            </a:r>
            <a:r>
              <a:rPr lang="en-US" altLang="en-US" sz="1500" dirty="0" err="1">
                <a:solidFill>
                  <a:schemeClr val="bg1"/>
                </a:solidFill>
              </a:rPr>
              <a:t>existem</a:t>
            </a:r>
            <a:r>
              <a:rPr lang="en-US" altLang="en-US" sz="1500" dirty="0">
                <a:solidFill>
                  <a:schemeClr val="bg1"/>
                </a:solidFill>
              </a:rPr>
              <a:t> </a:t>
            </a:r>
            <a:r>
              <a:rPr lang="en-US" altLang="en-US" sz="1500" dirty="0" err="1">
                <a:solidFill>
                  <a:schemeClr val="bg1"/>
                </a:solidFill>
              </a:rPr>
              <a:t>erros</a:t>
            </a:r>
            <a:endParaRPr lang="en-US" altLang="en-US" sz="1500" dirty="0">
              <a:solidFill>
                <a:schemeClr val="bg1"/>
              </a:solidFill>
            </a:endParaRPr>
          </a:p>
          <a:p>
            <a:pPr algn="ctr">
              <a:lnSpc>
                <a:spcPct val="0"/>
              </a:lnSpc>
              <a:spcBef>
                <a:spcPct val="50000"/>
              </a:spcBef>
            </a:pPr>
            <a:br>
              <a:rPr lang="en-US" altLang="en-US" sz="1500" dirty="0">
                <a:solidFill>
                  <a:schemeClr val="bg1"/>
                </a:solidFill>
              </a:rPr>
            </a:br>
            <a:endParaRPr lang="en-US" altLang="en-US" sz="1500" dirty="0">
              <a:solidFill>
                <a:schemeClr val="bg1"/>
              </a:solidFill>
            </a:endParaRPr>
          </a:p>
          <a:p>
            <a:pPr algn="ctr">
              <a:lnSpc>
                <a:spcPct val="0"/>
              </a:lnSpc>
              <a:spcBef>
                <a:spcPct val="50000"/>
              </a:spcBef>
            </a:pPr>
            <a:endParaRPr lang="en-US" altLang="en-US" sz="1500" dirty="0">
              <a:solidFill>
                <a:schemeClr val="bg1"/>
              </a:solidFill>
            </a:endParaRPr>
          </a:p>
          <a:p>
            <a:pPr algn="ctr">
              <a:spcBef>
                <a:spcPct val="50000"/>
              </a:spcBef>
            </a:pPr>
            <a:r>
              <a:rPr lang="en-US" altLang="en-US" sz="1500" dirty="0" err="1">
                <a:solidFill>
                  <a:schemeClr val="bg1"/>
                </a:solidFill>
              </a:rPr>
              <a:t>Perceber</a:t>
            </a:r>
            <a:r>
              <a:rPr lang="en-US" altLang="en-US" sz="1500" dirty="0">
                <a:solidFill>
                  <a:schemeClr val="bg1"/>
                </a:solidFill>
              </a:rPr>
              <a:t> &gt; </a:t>
            </a:r>
            <a:r>
              <a:rPr lang="en-US" altLang="en-US" sz="1500" dirty="0" err="1">
                <a:solidFill>
                  <a:schemeClr val="bg1"/>
                </a:solidFill>
              </a:rPr>
              <a:t>idealizar</a:t>
            </a:r>
            <a:r>
              <a:rPr lang="en-US" altLang="en-US" sz="1500" dirty="0">
                <a:solidFill>
                  <a:schemeClr val="bg1"/>
                </a:solidFill>
              </a:rPr>
              <a:t> &gt; </a:t>
            </a:r>
            <a:r>
              <a:rPr lang="en-US" altLang="en-US" sz="1500" dirty="0" err="1">
                <a:solidFill>
                  <a:schemeClr val="bg1"/>
                </a:solidFill>
              </a:rPr>
              <a:t>decidir</a:t>
            </a:r>
            <a:br>
              <a:rPr lang="en-US" altLang="en-US" sz="1500" dirty="0">
                <a:solidFill>
                  <a:schemeClr val="bg1"/>
                </a:solidFill>
              </a:rPr>
            </a:br>
            <a:endParaRPr lang="en-US" altLang="en-US" sz="1500" dirty="0">
              <a:solidFill>
                <a:schemeClr val="bg1"/>
              </a:solidFill>
            </a:endParaRPr>
          </a:p>
          <a:p>
            <a:pPr algn="ctr">
              <a:spcBef>
                <a:spcPct val="50000"/>
              </a:spcBef>
            </a:pPr>
            <a:r>
              <a:rPr lang="en-US" altLang="en-US" sz="1500" dirty="0" err="1">
                <a:solidFill>
                  <a:schemeClr val="bg1"/>
                </a:solidFill>
              </a:rPr>
              <a:t>Intervenção</a:t>
            </a:r>
            <a:r>
              <a:rPr lang="en-US" altLang="en-US" sz="1500" dirty="0">
                <a:solidFill>
                  <a:schemeClr val="bg1"/>
                </a:solidFill>
              </a:rPr>
              <a:t> </a:t>
            </a:r>
            <a:r>
              <a:rPr lang="en-US" altLang="en-US" sz="1500" dirty="0" err="1">
                <a:solidFill>
                  <a:schemeClr val="bg1"/>
                </a:solidFill>
              </a:rPr>
              <a:t>Holística</a:t>
            </a:r>
            <a:endParaRPr lang="en-US" altLang="en-US" sz="1500" dirty="0">
              <a:solidFill>
                <a:schemeClr val="bg1"/>
              </a:solidFill>
            </a:endParaRPr>
          </a:p>
          <a:p>
            <a:pPr algn="ctr">
              <a:spcBef>
                <a:spcPct val="50000"/>
              </a:spcBef>
            </a:pPr>
            <a:endParaRPr lang="en-US" altLang="en-US" sz="1500" dirty="0">
              <a:solidFill>
                <a:schemeClr val="bg1"/>
              </a:solidFill>
            </a:endParaRPr>
          </a:p>
        </p:txBody>
      </p:sp>
      <p:sp>
        <p:nvSpPr>
          <p:cNvPr id="14" name="Text Box 69"/>
          <p:cNvSpPr txBox="1">
            <a:spLocks noChangeArrowheads="1"/>
          </p:cNvSpPr>
          <p:nvPr/>
        </p:nvSpPr>
        <p:spPr bwMode="auto">
          <a:xfrm>
            <a:off x="464192" y="947180"/>
            <a:ext cx="2842953" cy="338554"/>
          </a:xfrm>
          <a:prstGeom prst="rect">
            <a:avLst/>
          </a:prstGeom>
          <a:solidFill>
            <a:srgbClr val="68BBAF"/>
          </a:solidFill>
          <a:ln>
            <a:noFill/>
          </a:ln>
        </p:spPr>
        <p:txBody>
          <a:bodyPr wrap="square">
            <a:spAutoFit/>
          </a:bodyPr>
          <a:lstStyle/>
          <a:p>
            <a:pPr algn="ctr">
              <a:spcBef>
                <a:spcPct val="50000"/>
              </a:spcBef>
            </a:pPr>
            <a:r>
              <a:rPr lang="en-US" altLang="en-US" sz="1600" dirty="0">
                <a:solidFill>
                  <a:schemeClr val="bg1"/>
                </a:solidFill>
                <a:latin typeface="Helvetica" panose="020B0604020202020204" pitchFamily="34" charset="0"/>
              </a:rPr>
              <a:t> Business Thinking</a:t>
            </a:r>
            <a:endParaRPr lang="en-US" altLang="en-US" sz="1600" i="1" dirty="0">
              <a:solidFill>
                <a:schemeClr val="bg1"/>
              </a:solidFill>
              <a:latin typeface="Helvetica" panose="020B0604020202020204" pitchFamily="34" charset="0"/>
            </a:endParaRPr>
          </a:p>
        </p:txBody>
      </p:sp>
      <p:sp>
        <p:nvSpPr>
          <p:cNvPr id="15" name="Text Box 70"/>
          <p:cNvSpPr txBox="1">
            <a:spLocks noChangeArrowheads="1"/>
          </p:cNvSpPr>
          <p:nvPr/>
        </p:nvSpPr>
        <p:spPr bwMode="auto">
          <a:xfrm>
            <a:off x="4067556" y="938684"/>
            <a:ext cx="2842953" cy="338554"/>
          </a:xfrm>
          <a:prstGeom prst="rect">
            <a:avLst/>
          </a:prstGeom>
          <a:solidFill>
            <a:srgbClr val="68BBAF"/>
          </a:solidFill>
          <a:ln>
            <a:noFill/>
          </a:ln>
        </p:spPr>
        <p:txBody>
          <a:bodyPr wrap="square">
            <a:spAutoFit/>
          </a:bodyPr>
          <a:lstStyle/>
          <a:p>
            <a:pPr algn="ctr">
              <a:spcBef>
                <a:spcPct val="50000"/>
              </a:spcBef>
            </a:pPr>
            <a:r>
              <a:rPr lang="en-US" altLang="en-US" sz="1600" dirty="0">
                <a:solidFill>
                  <a:schemeClr val="bg1"/>
                </a:solidFill>
                <a:latin typeface="Helvetica" panose="020B0604020202020204" pitchFamily="34" charset="0"/>
              </a:rPr>
              <a:t>Design Thinking</a:t>
            </a:r>
            <a:endParaRPr lang="en-US" altLang="en-US" sz="1600" i="1" dirty="0">
              <a:solidFill>
                <a:schemeClr val="bg1"/>
              </a:solidFill>
              <a:latin typeface="Helvetica" panose="020B0604020202020204" pitchFamily="34" charset="0"/>
            </a:endParaRPr>
          </a:p>
        </p:txBody>
      </p:sp>
      <p:sp>
        <p:nvSpPr>
          <p:cNvPr id="16" name="Text Box 71"/>
          <p:cNvSpPr txBox="1">
            <a:spLocks noChangeArrowheads="1"/>
          </p:cNvSpPr>
          <p:nvPr/>
        </p:nvSpPr>
        <p:spPr bwMode="auto">
          <a:xfrm>
            <a:off x="8380003" y="1000339"/>
            <a:ext cx="2606040" cy="338554"/>
          </a:xfrm>
          <a:prstGeom prst="rect">
            <a:avLst/>
          </a:prstGeom>
          <a:solidFill>
            <a:srgbClr val="68BBAF"/>
          </a:solidFill>
          <a:ln>
            <a:noFill/>
          </a:ln>
        </p:spPr>
        <p:txBody>
          <a:bodyPr wrap="square">
            <a:spAutoFit/>
          </a:bodyPr>
          <a:lstStyle/>
          <a:p>
            <a:pPr algn="ctr">
              <a:spcBef>
                <a:spcPct val="50000"/>
              </a:spcBef>
            </a:pPr>
            <a:r>
              <a:rPr lang="en-US" altLang="en-US" sz="1600" dirty="0">
                <a:solidFill>
                  <a:schemeClr val="bg1"/>
                </a:solidFill>
                <a:latin typeface="Helvetica" panose="020B0604020202020204" pitchFamily="34" charset="0"/>
              </a:rPr>
              <a:t>Creative Thinking</a:t>
            </a:r>
            <a:endParaRPr lang="en-US" altLang="en-US" sz="1600" i="1" dirty="0">
              <a:solidFill>
                <a:schemeClr val="bg1"/>
              </a:solidFill>
              <a:latin typeface="Helvetica" panose="020B0604020202020204" pitchFamily="34" charset="0"/>
            </a:endParaRPr>
          </a:p>
        </p:txBody>
      </p:sp>
      <p:sp>
        <p:nvSpPr>
          <p:cNvPr id="2" name="Line 72">
            <a:extLst>
              <a:ext uri="{FF2B5EF4-FFF2-40B4-BE49-F238E27FC236}">
                <a16:creationId xmlns:a16="http://schemas.microsoft.com/office/drawing/2014/main" id="{5ABB037E-BBBC-4877-9BB2-49551A84087D}"/>
              </a:ext>
            </a:extLst>
          </p:cNvPr>
          <p:cNvSpPr>
            <a:spLocks noChangeShapeType="1"/>
          </p:cNvSpPr>
          <p:nvPr/>
        </p:nvSpPr>
        <p:spPr bwMode="auto">
          <a:xfrm flipV="1">
            <a:off x="464192" y="1923345"/>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3" name="Line 72">
            <a:extLst>
              <a:ext uri="{FF2B5EF4-FFF2-40B4-BE49-F238E27FC236}">
                <a16:creationId xmlns:a16="http://schemas.microsoft.com/office/drawing/2014/main" id="{FC6E5254-DAF1-4EBD-BC5F-D6BC17753B3C}"/>
              </a:ext>
            </a:extLst>
          </p:cNvPr>
          <p:cNvSpPr>
            <a:spLocks noChangeShapeType="1"/>
          </p:cNvSpPr>
          <p:nvPr/>
        </p:nvSpPr>
        <p:spPr bwMode="auto">
          <a:xfrm flipV="1">
            <a:off x="464192" y="2625111"/>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4" name="Line 72">
            <a:extLst>
              <a:ext uri="{FF2B5EF4-FFF2-40B4-BE49-F238E27FC236}">
                <a16:creationId xmlns:a16="http://schemas.microsoft.com/office/drawing/2014/main" id="{BDA5BF59-B485-4615-8327-E50EF382C71D}"/>
              </a:ext>
            </a:extLst>
          </p:cNvPr>
          <p:cNvSpPr>
            <a:spLocks noChangeShapeType="1"/>
          </p:cNvSpPr>
          <p:nvPr/>
        </p:nvSpPr>
        <p:spPr bwMode="auto">
          <a:xfrm flipV="1">
            <a:off x="464192" y="3209898"/>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5" name="Line 72">
            <a:extLst>
              <a:ext uri="{FF2B5EF4-FFF2-40B4-BE49-F238E27FC236}">
                <a16:creationId xmlns:a16="http://schemas.microsoft.com/office/drawing/2014/main" id="{26E0323B-E555-4C32-BFE7-433845BC52FD}"/>
              </a:ext>
            </a:extLst>
          </p:cNvPr>
          <p:cNvSpPr>
            <a:spLocks noChangeShapeType="1"/>
          </p:cNvSpPr>
          <p:nvPr/>
        </p:nvSpPr>
        <p:spPr bwMode="auto">
          <a:xfrm flipV="1">
            <a:off x="616592" y="3851402"/>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6" name="Line 72">
            <a:extLst>
              <a:ext uri="{FF2B5EF4-FFF2-40B4-BE49-F238E27FC236}">
                <a16:creationId xmlns:a16="http://schemas.microsoft.com/office/drawing/2014/main" id="{6CEA40FB-8FC0-4E4C-9C8E-22D5E5E0F9E0}"/>
              </a:ext>
            </a:extLst>
          </p:cNvPr>
          <p:cNvSpPr>
            <a:spLocks noChangeShapeType="1"/>
          </p:cNvSpPr>
          <p:nvPr/>
        </p:nvSpPr>
        <p:spPr bwMode="auto">
          <a:xfrm flipV="1">
            <a:off x="616592" y="4531884"/>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7" name="Line 72">
            <a:extLst>
              <a:ext uri="{FF2B5EF4-FFF2-40B4-BE49-F238E27FC236}">
                <a16:creationId xmlns:a16="http://schemas.microsoft.com/office/drawing/2014/main" id="{F64FA254-4A20-4A8A-B4E9-5D150BE12295}"/>
              </a:ext>
            </a:extLst>
          </p:cNvPr>
          <p:cNvSpPr>
            <a:spLocks noChangeShapeType="1"/>
          </p:cNvSpPr>
          <p:nvPr/>
        </p:nvSpPr>
        <p:spPr bwMode="auto">
          <a:xfrm flipV="1">
            <a:off x="616592" y="5116675"/>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
        <p:nvSpPr>
          <p:cNvPr id="8" name="Line 72">
            <a:extLst>
              <a:ext uri="{FF2B5EF4-FFF2-40B4-BE49-F238E27FC236}">
                <a16:creationId xmlns:a16="http://schemas.microsoft.com/office/drawing/2014/main" id="{106FAB81-EC3A-4249-8D0E-D3AED51FDD7B}"/>
              </a:ext>
            </a:extLst>
          </p:cNvPr>
          <p:cNvSpPr>
            <a:spLocks noChangeShapeType="1"/>
          </p:cNvSpPr>
          <p:nvPr/>
        </p:nvSpPr>
        <p:spPr bwMode="auto">
          <a:xfrm flipV="1">
            <a:off x="616592" y="5637675"/>
            <a:ext cx="10521851" cy="0"/>
          </a:xfrm>
          <a:prstGeom prst="line">
            <a:avLst/>
          </a:prstGeom>
          <a:noFill/>
          <a:ln w="12700">
            <a:solidFill>
              <a:schemeClr val="bg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IE" sz="2400" dirty="0"/>
          </a:p>
        </p:txBody>
      </p:sp>
    </p:spTree>
    <p:extLst>
      <p:ext uri="{BB962C8B-B14F-4D97-AF65-F5344CB8AC3E}">
        <p14:creationId xmlns:p14="http://schemas.microsoft.com/office/powerpoint/2010/main" val="429564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265814" y="116958"/>
            <a:ext cx="6109804" cy="1189460"/>
          </a:xfrm>
        </p:spPr>
        <p:txBody>
          <a:bodyPr>
            <a:normAutofit fontScale="92500" lnSpcReduction="20000"/>
          </a:bodyPr>
          <a:lstStyle/>
          <a:p>
            <a:r>
              <a:rPr lang="en-IE" dirty="0"/>
              <a:t>ESTRATÉGIA 2: O STORYTELLING COMO ESTRATÉGIA DE COMUNICAÇÃO</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256149" y="1348620"/>
            <a:ext cx="6451196" cy="5249127"/>
          </a:xfrm>
        </p:spPr>
        <p:txBody>
          <a:bodyPr/>
          <a:lstStyle/>
          <a:p>
            <a:pPr algn="just"/>
            <a:r>
              <a:rPr lang="en-US" sz="2100" dirty="0"/>
              <a:t>As </a:t>
            </a:r>
            <a:r>
              <a:rPr lang="en-US" sz="2100" dirty="0" err="1"/>
              <a:t>histórias</a:t>
            </a:r>
            <a:r>
              <a:rPr lang="en-US" sz="2100" dirty="0"/>
              <a:t> </a:t>
            </a:r>
            <a:r>
              <a:rPr lang="en-US" sz="2100" dirty="0" err="1"/>
              <a:t>são</a:t>
            </a:r>
            <a:r>
              <a:rPr lang="en-US" sz="2100" dirty="0"/>
              <a:t> </a:t>
            </a:r>
            <a:r>
              <a:rPr lang="en-US" sz="2100" dirty="0" err="1"/>
              <a:t>importantes</a:t>
            </a:r>
            <a:r>
              <a:rPr lang="en-US" sz="2100" dirty="0"/>
              <a:t> - pois </a:t>
            </a:r>
            <a:r>
              <a:rPr lang="en-US" sz="2100" dirty="0" err="1"/>
              <a:t>transmitem</a:t>
            </a:r>
            <a:r>
              <a:rPr lang="en-US" sz="2100" dirty="0"/>
              <a:t> a </a:t>
            </a:r>
            <a:r>
              <a:rPr lang="en-US" sz="2100" dirty="0" err="1"/>
              <a:t>memória</a:t>
            </a:r>
            <a:r>
              <a:rPr lang="en-US" sz="2100" dirty="0"/>
              <a:t> de </a:t>
            </a:r>
            <a:r>
              <a:rPr lang="en-US" sz="2100" dirty="0" err="1"/>
              <a:t>uma</a:t>
            </a:r>
            <a:r>
              <a:rPr lang="en-US" sz="2100" dirty="0"/>
              <a:t> </a:t>
            </a:r>
            <a:r>
              <a:rPr lang="en-US" sz="2100" dirty="0" err="1"/>
              <a:t>comunidade</a:t>
            </a:r>
            <a:r>
              <a:rPr lang="en-US" sz="2100" dirty="0"/>
              <a:t>. </a:t>
            </a:r>
            <a:r>
              <a:rPr lang="en-US" sz="2100" dirty="0" err="1"/>
              <a:t>Contar</a:t>
            </a:r>
            <a:r>
              <a:rPr lang="en-US" sz="2100" dirty="0"/>
              <a:t> </a:t>
            </a:r>
            <a:r>
              <a:rPr lang="en-US" sz="2100" dirty="0" err="1"/>
              <a:t>histórias</a:t>
            </a:r>
            <a:r>
              <a:rPr lang="en-US" sz="2100" dirty="0"/>
              <a:t> </a:t>
            </a:r>
            <a:r>
              <a:rPr lang="en-US" sz="2100" dirty="0" err="1"/>
              <a:t>é</a:t>
            </a:r>
            <a:r>
              <a:rPr lang="en-US" sz="2100" dirty="0"/>
              <a:t> um </a:t>
            </a:r>
            <a:r>
              <a:rPr lang="en-US" sz="2100" dirty="0" err="1"/>
              <a:t>poderoso</a:t>
            </a:r>
            <a:r>
              <a:rPr lang="en-US" sz="2100" dirty="0"/>
              <a:t> </a:t>
            </a:r>
            <a:r>
              <a:rPr lang="en-US" sz="2100" dirty="0" err="1"/>
              <a:t>catalisador</a:t>
            </a:r>
            <a:r>
              <a:rPr lang="en-US" sz="2100" dirty="0"/>
              <a:t> para </a:t>
            </a:r>
            <a:r>
              <a:rPr lang="en-US" sz="2100" dirty="0" err="1"/>
              <a:t>ligar</a:t>
            </a:r>
            <a:r>
              <a:rPr lang="en-US" sz="2100" dirty="0"/>
              <a:t> </a:t>
            </a:r>
            <a:r>
              <a:rPr lang="en-US" sz="2100" dirty="0" err="1"/>
              <a:t>pessoas</a:t>
            </a:r>
            <a:r>
              <a:rPr lang="en-US" sz="2100" dirty="0"/>
              <a:t> entre </a:t>
            </a:r>
            <a:r>
              <a:rPr lang="en-US" sz="2100" dirty="0" err="1"/>
              <a:t>si</a:t>
            </a:r>
            <a:r>
              <a:rPr lang="en-US" sz="2100" dirty="0"/>
              <a:t> e a outros </a:t>
            </a:r>
            <a:r>
              <a:rPr lang="en-US" sz="2100" dirty="0" err="1"/>
              <a:t>lugares</a:t>
            </a:r>
            <a:r>
              <a:rPr lang="en-US" sz="2100" dirty="0"/>
              <a:t>. Estes </a:t>
            </a:r>
            <a:r>
              <a:rPr lang="en-US" sz="2100" dirty="0" err="1"/>
              <a:t>tipos</a:t>
            </a:r>
            <a:r>
              <a:rPr lang="en-US" sz="2100" dirty="0"/>
              <a:t> de </a:t>
            </a:r>
            <a:r>
              <a:rPr lang="en-US" sz="2100" dirty="0" err="1"/>
              <a:t>ligações</a:t>
            </a:r>
            <a:r>
              <a:rPr lang="en-US" sz="2100" dirty="0"/>
              <a:t> </a:t>
            </a:r>
            <a:r>
              <a:rPr lang="en-US" sz="2100" dirty="0" err="1"/>
              <a:t>representam</a:t>
            </a:r>
            <a:r>
              <a:rPr lang="en-US" sz="2100" dirty="0"/>
              <a:t> </a:t>
            </a:r>
            <a:r>
              <a:rPr lang="en-US" sz="2100" dirty="0" err="1"/>
              <a:t>elementos</a:t>
            </a:r>
            <a:r>
              <a:rPr lang="en-US" sz="2100" dirty="0"/>
              <a:t> </a:t>
            </a:r>
            <a:r>
              <a:rPr lang="en-US" sz="2100" dirty="0" err="1"/>
              <a:t>essenciais</a:t>
            </a:r>
            <a:r>
              <a:rPr lang="en-US" sz="2100" dirty="0"/>
              <a:t> para </a:t>
            </a:r>
            <a:r>
              <a:rPr lang="en-US" sz="2100" dirty="0" err="1"/>
              <a:t>uma</a:t>
            </a:r>
            <a:r>
              <a:rPr lang="en-US" sz="2100" dirty="0"/>
              <a:t> </a:t>
            </a:r>
            <a:r>
              <a:rPr lang="en-US" sz="2100" dirty="0" err="1"/>
              <a:t>mudança</a:t>
            </a:r>
            <a:r>
              <a:rPr lang="en-US" sz="2100" dirty="0"/>
              <a:t> </a:t>
            </a:r>
            <a:r>
              <a:rPr lang="en-US" sz="2100" dirty="0" err="1"/>
              <a:t>positiva</a:t>
            </a:r>
            <a:r>
              <a:rPr lang="en-US" sz="2100" dirty="0"/>
              <a:t> </a:t>
            </a:r>
            <a:r>
              <a:rPr lang="en-US" sz="2100" dirty="0" err="1"/>
              <a:t>através</a:t>
            </a:r>
            <a:r>
              <a:rPr lang="en-US" sz="2100" dirty="0"/>
              <a:t> do </a:t>
            </a:r>
            <a:r>
              <a:rPr lang="en-US" sz="2100" dirty="0" err="1"/>
              <a:t>desenvolvimento</a:t>
            </a:r>
            <a:r>
              <a:rPr lang="en-US" sz="2100" dirty="0"/>
              <a:t> </a:t>
            </a:r>
            <a:r>
              <a:rPr lang="en-US" sz="2100" dirty="0" err="1"/>
              <a:t>comunitário</a:t>
            </a:r>
            <a:r>
              <a:rPr lang="en-US" sz="2100" dirty="0"/>
              <a:t> e </a:t>
            </a:r>
            <a:r>
              <a:rPr lang="en-US" sz="2100" dirty="0" err="1"/>
              <a:t>económico</a:t>
            </a:r>
            <a:r>
              <a:rPr lang="en-US" sz="2100" dirty="0"/>
              <a:t>. As </a:t>
            </a:r>
            <a:r>
              <a:rPr lang="en-US" sz="2100" dirty="0" err="1"/>
              <a:t>histórias</a:t>
            </a:r>
            <a:r>
              <a:rPr lang="en-US" sz="2100" dirty="0"/>
              <a:t> </a:t>
            </a:r>
            <a:r>
              <a:rPr lang="en-US" sz="2100" dirty="0" err="1"/>
              <a:t>são</a:t>
            </a:r>
            <a:r>
              <a:rPr lang="en-US" sz="2100" dirty="0"/>
              <a:t> </a:t>
            </a:r>
            <a:r>
              <a:rPr lang="en-US" sz="2100" dirty="0" err="1"/>
              <a:t>uma</a:t>
            </a:r>
            <a:r>
              <a:rPr lang="en-US" sz="2100" dirty="0"/>
              <a:t> </a:t>
            </a:r>
            <a:r>
              <a:rPr lang="en-US" sz="2100" dirty="0" err="1"/>
              <a:t>perspectiva</a:t>
            </a:r>
            <a:r>
              <a:rPr lang="en-US" sz="2100" dirty="0"/>
              <a:t> </a:t>
            </a:r>
            <a:r>
              <a:rPr lang="en-US" sz="2100" dirty="0" err="1"/>
              <a:t>útil</a:t>
            </a:r>
            <a:r>
              <a:rPr lang="en-US" sz="2100" dirty="0"/>
              <a:t> de </a:t>
            </a:r>
            <a:r>
              <a:rPr lang="en-US" sz="2100" dirty="0" err="1"/>
              <a:t>análise</a:t>
            </a:r>
            <a:r>
              <a:rPr lang="en-US" sz="2100" dirty="0"/>
              <a:t> </a:t>
            </a:r>
            <a:r>
              <a:rPr lang="en-US" sz="2100" dirty="0" err="1"/>
              <a:t>coletiva</a:t>
            </a:r>
            <a:r>
              <a:rPr lang="en-US" sz="2100" dirty="0"/>
              <a:t> e de </a:t>
            </a:r>
            <a:r>
              <a:rPr lang="en-US" sz="2100" dirty="0" err="1"/>
              <a:t>formulação</a:t>
            </a:r>
            <a:r>
              <a:rPr lang="en-US" sz="2100" dirty="0"/>
              <a:t> dos </a:t>
            </a:r>
            <a:r>
              <a:rPr lang="en-US" sz="2100" dirty="0" err="1"/>
              <a:t>passos</a:t>
            </a:r>
            <a:r>
              <a:rPr lang="en-US" sz="2100" dirty="0"/>
              <a:t> </a:t>
            </a:r>
            <a:r>
              <a:rPr lang="en-US" sz="2100" dirty="0" err="1"/>
              <a:t>necessários</a:t>
            </a:r>
            <a:r>
              <a:rPr lang="en-US" sz="2100" dirty="0"/>
              <a:t> para a </a:t>
            </a:r>
            <a:r>
              <a:rPr lang="en-US" sz="2100" dirty="0" err="1"/>
              <a:t>realização</a:t>
            </a:r>
            <a:r>
              <a:rPr lang="en-US" sz="2100" dirty="0"/>
              <a:t> da </a:t>
            </a:r>
            <a:r>
              <a:rPr lang="en-US" sz="2100" dirty="0" err="1"/>
              <a:t>próxima</a:t>
            </a:r>
            <a:r>
              <a:rPr lang="en-US" sz="2100" dirty="0"/>
              <a:t> </a:t>
            </a:r>
            <a:r>
              <a:rPr lang="en-US" sz="2100" dirty="0" err="1"/>
              <a:t>geração</a:t>
            </a:r>
            <a:r>
              <a:rPr lang="en-US" sz="2100" dirty="0"/>
              <a:t> das </a:t>
            </a:r>
            <a:r>
              <a:rPr lang="en-US" sz="2100" dirty="0" err="1"/>
              <a:t>nossas</a:t>
            </a:r>
            <a:r>
              <a:rPr lang="en-US" sz="2100" dirty="0"/>
              <a:t> </a:t>
            </a:r>
            <a:r>
              <a:rPr lang="en-US" sz="2100" dirty="0" err="1"/>
              <a:t>comunidades</a:t>
            </a:r>
            <a:r>
              <a:rPr lang="en-US" sz="2100" dirty="0"/>
              <a:t>. </a:t>
            </a:r>
          </a:p>
          <a:p>
            <a:pPr algn="just"/>
            <a:r>
              <a:rPr lang="en-US" sz="2100" dirty="0"/>
              <a:t>O storytelling </a:t>
            </a:r>
            <a:r>
              <a:rPr lang="en-US" sz="2100" dirty="0" err="1"/>
              <a:t>pode</a:t>
            </a:r>
            <a:r>
              <a:rPr lang="en-US" sz="2100" dirty="0"/>
              <a:t> ser </a:t>
            </a:r>
            <a:r>
              <a:rPr lang="en-US" sz="2100" dirty="0" err="1"/>
              <a:t>utilizado</a:t>
            </a:r>
            <a:r>
              <a:rPr lang="en-US" sz="2100" dirty="0"/>
              <a:t> </a:t>
            </a:r>
            <a:r>
              <a:rPr lang="en-US" sz="2100" dirty="0" err="1"/>
              <a:t>eficazmente</a:t>
            </a:r>
            <a:r>
              <a:rPr lang="en-US" sz="2100" dirty="0"/>
              <a:t> para </a:t>
            </a:r>
            <a:r>
              <a:rPr lang="en-US" sz="2100" dirty="0" err="1"/>
              <a:t>potenciar</a:t>
            </a:r>
            <a:r>
              <a:rPr lang="en-US" sz="2100" dirty="0"/>
              <a:t> o </a:t>
            </a:r>
            <a:r>
              <a:rPr lang="en-US" sz="2100" dirty="0" err="1"/>
              <a:t>envolvimento</a:t>
            </a:r>
            <a:r>
              <a:rPr lang="en-US" sz="2100" dirty="0"/>
              <a:t> da </a:t>
            </a:r>
            <a:r>
              <a:rPr lang="en-US" sz="2100" dirty="0" err="1"/>
              <a:t>comunidade</a:t>
            </a:r>
            <a:r>
              <a:rPr lang="en-US" sz="2100" dirty="0"/>
              <a:t> no </a:t>
            </a:r>
            <a:r>
              <a:rPr lang="en-US" sz="2100" dirty="0" err="1"/>
              <a:t>planeamento</a:t>
            </a:r>
            <a:r>
              <a:rPr lang="en-US" sz="2100" dirty="0"/>
              <a:t> da </a:t>
            </a:r>
            <a:r>
              <a:rPr lang="en-US" sz="2100" dirty="0" err="1"/>
              <a:t>regeneração</a:t>
            </a:r>
            <a:r>
              <a:rPr lang="en-US" sz="2100" dirty="0"/>
              <a:t>. </a:t>
            </a:r>
            <a:r>
              <a:rPr lang="en-US" sz="2100" dirty="0" err="1"/>
              <a:t>Ao</a:t>
            </a:r>
            <a:r>
              <a:rPr lang="en-US" sz="2100" dirty="0"/>
              <a:t> </a:t>
            </a:r>
            <a:r>
              <a:rPr lang="en-US" sz="2100" dirty="0" err="1"/>
              <a:t>invés</a:t>
            </a:r>
            <a:r>
              <a:rPr lang="en-US" sz="2100" dirty="0"/>
              <a:t> de se </a:t>
            </a:r>
            <a:r>
              <a:rPr lang="en-US" sz="2100" dirty="0" err="1"/>
              <a:t>iniciar</a:t>
            </a:r>
            <a:r>
              <a:rPr lang="en-US" sz="2100" dirty="0"/>
              <a:t> </a:t>
            </a:r>
            <a:r>
              <a:rPr lang="en-US" sz="2100" dirty="0" err="1"/>
              <a:t>discussões</a:t>
            </a:r>
            <a:r>
              <a:rPr lang="en-US" sz="2100" dirty="0"/>
              <a:t> </a:t>
            </a:r>
            <a:r>
              <a:rPr lang="en-US" sz="2100" dirty="0" err="1"/>
              <a:t>sobre</a:t>
            </a:r>
            <a:r>
              <a:rPr lang="en-US" sz="2100" dirty="0"/>
              <a:t> as </a:t>
            </a:r>
            <a:r>
              <a:rPr lang="en-US" sz="2100" dirty="0" err="1"/>
              <a:t>questões</a:t>
            </a:r>
            <a:r>
              <a:rPr lang="en-US" sz="2100" dirty="0"/>
              <a:t> </a:t>
            </a:r>
            <a:r>
              <a:rPr lang="en-US" sz="2100" dirty="0" err="1"/>
              <a:t>padrão</a:t>
            </a:r>
            <a:r>
              <a:rPr lang="en-US" sz="2100" dirty="0"/>
              <a:t> de </a:t>
            </a:r>
            <a:r>
              <a:rPr lang="en-US" sz="2100" dirty="0" err="1"/>
              <a:t>visão</a:t>
            </a:r>
            <a:r>
              <a:rPr lang="en-US" sz="2100" dirty="0"/>
              <a:t>, </a:t>
            </a:r>
            <a:r>
              <a:rPr lang="en-US" sz="2100" dirty="0" err="1"/>
              <a:t>objetivos</a:t>
            </a:r>
            <a:r>
              <a:rPr lang="en-US" sz="2100" dirty="0"/>
              <a:t>, </a:t>
            </a:r>
            <a:r>
              <a:rPr lang="en-US" sz="2100" dirty="0" err="1"/>
              <a:t>necessidades</a:t>
            </a:r>
            <a:r>
              <a:rPr lang="en-US" sz="2100" dirty="0"/>
              <a:t> e </a:t>
            </a:r>
            <a:r>
              <a:rPr lang="en-US" sz="2100" dirty="0" err="1"/>
              <a:t>questões</a:t>
            </a:r>
            <a:r>
              <a:rPr lang="en-US" sz="2100" dirty="0"/>
              <a:t>, </a:t>
            </a:r>
            <a:r>
              <a:rPr lang="en-US" sz="2100" dirty="0" err="1"/>
              <a:t>poderíamos</a:t>
            </a:r>
            <a:r>
              <a:rPr lang="en-US" sz="2100" dirty="0"/>
              <a:t> </a:t>
            </a:r>
            <a:r>
              <a:rPr lang="en-US" sz="2100" dirty="0" err="1"/>
              <a:t>pedir</a:t>
            </a:r>
            <a:r>
              <a:rPr lang="en-US" sz="2100" dirty="0"/>
              <a:t> </a:t>
            </a:r>
            <a:r>
              <a:rPr lang="en-US" sz="2100" dirty="0" err="1"/>
              <a:t>às</a:t>
            </a:r>
            <a:r>
              <a:rPr lang="en-US" sz="2100" dirty="0"/>
              <a:t> </a:t>
            </a:r>
            <a:r>
              <a:rPr lang="en-US" sz="2100" dirty="0" err="1"/>
              <a:t>pessoas</a:t>
            </a:r>
            <a:r>
              <a:rPr lang="en-US" sz="2100" dirty="0"/>
              <a:t> para </a:t>
            </a:r>
            <a:r>
              <a:rPr lang="en-US" sz="2100" dirty="0" err="1"/>
              <a:t>partilharem</a:t>
            </a:r>
            <a:r>
              <a:rPr lang="en-US" sz="2100" dirty="0"/>
              <a:t> </a:t>
            </a:r>
            <a:r>
              <a:rPr lang="en-US" sz="2100" dirty="0" err="1"/>
              <a:t>histórias</a:t>
            </a:r>
            <a:r>
              <a:rPr lang="en-US" sz="2100" dirty="0"/>
              <a:t> E, </a:t>
            </a:r>
            <a:r>
              <a:rPr lang="en-US" sz="2100" dirty="0" err="1"/>
              <a:t>como</a:t>
            </a:r>
            <a:r>
              <a:rPr lang="en-US" sz="2100" dirty="0"/>
              <a:t> </a:t>
            </a:r>
            <a:r>
              <a:rPr lang="en-US" sz="2100" dirty="0" err="1"/>
              <a:t>membros</a:t>
            </a:r>
            <a:r>
              <a:rPr lang="en-US" sz="2100" dirty="0"/>
              <a:t> da </a:t>
            </a:r>
            <a:r>
              <a:rPr lang="en-US" sz="2100" dirty="0" err="1"/>
              <a:t>comunidade</a:t>
            </a:r>
            <a:r>
              <a:rPr lang="en-US" sz="2100" dirty="0"/>
              <a:t>, para </a:t>
            </a:r>
            <a:r>
              <a:rPr lang="en-US" sz="2100" dirty="0" err="1"/>
              <a:t>trocarem</a:t>
            </a:r>
            <a:r>
              <a:rPr lang="en-US" sz="2100" dirty="0"/>
              <a:t> </a:t>
            </a:r>
            <a:r>
              <a:rPr lang="en-US" sz="2100" dirty="0" err="1"/>
              <a:t>histórias</a:t>
            </a:r>
            <a:r>
              <a:rPr lang="en-US" sz="2100" dirty="0"/>
              <a:t> </a:t>
            </a:r>
            <a:r>
              <a:rPr lang="en-US" sz="2100" dirty="0" err="1"/>
              <a:t>sobre</a:t>
            </a:r>
            <a:r>
              <a:rPr lang="en-US" sz="2100" dirty="0"/>
              <a:t> a </a:t>
            </a:r>
            <a:r>
              <a:rPr lang="en-US" sz="2100" dirty="0" err="1"/>
              <a:t>razão</a:t>
            </a:r>
            <a:r>
              <a:rPr lang="en-US" sz="2100" dirty="0"/>
              <a:t> pela qual a </a:t>
            </a:r>
            <a:r>
              <a:rPr lang="en-US" sz="2100" dirty="0" err="1"/>
              <a:t>sua</a:t>
            </a:r>
            <a:r>
              <a:rPr lang="en-US" sz="2100" dirty="0"/>
              <a:t> </a:t>
            </a:r>
            <a:r>
              <a:rPr lang="en-US" sz="2100" dirty="0" err="1"/>
              <a:t>comunidade</a:t>
            </a:r>
            <a:r>
              <a:rPr lang="en-US" sz="2100" dirty="0"/>
              <a:t> </a:t>
            </a:r>
            <a:r>
              <a:rPr lang="en-US" sz="2100" dirty="0" err="1"/>
              <a:t>é</a:t>
            </a:r>
            <a:r>
              <a:rPr lang="en-US" sz="2100" dirty="0"/>
              <a:t> </a:t>
            </a:r>
            <a:r>
              <a:rPr lang="en-US" sz="2100" dirty="0" err="1"/>
              <a:t>importante</a:t>
            </a:r>
            <a:r>
              <a:rPr lang="en-US" sz="2100" dirty="0"/>
              <a:t> para </a:t>
            </a:r>
            <a:r>
              <a:rPr lang="en-US" sz="2100" dirty="0" err="1"/>
              <a:t>eles</a:t>
            </a:r>
            <a:r>
              <a:rPr lang="en-US" sz="2100" dirty="0"/>
              <a:t>.</a:t>
            </a:r>
          </a:p>
        </p:txBody>
      </p:sp>
      <p:pic>
        <p:nvPicPr>
          <p:cNvPr id="7" name="Picture Placeholder 6" descr="A group of people standing in a room&#10;&#10;Description automatically generated">
            <a:extLst>
              <a:ext uri="{FF2B5EF4-FFF2-40B4-BE49-F238E27FC236}">
                <a16:creationId xmlns:a16="http://schemas.microsoft.com/office/drawing/2014/main" id="{30A66DFC-99DC-437D-AD7D-621EAEF0C3FE}"/>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5" name="TextBox 4">
            <a:extLst>
              <a:ext uri="{FF2B5EF4-FFF2-40B4-BE49-F238E27FC236}">
                <a16:creationId xmlns:a16="http://schemas.microsoft.com/office/drawing/2014/main" id="{B0BBECFA-EAB0-4936-86D9-BC8069C5B43B}"/>
              </a:ext>
            </a:extLst>
          </p:cNvPr>
          <p:cNvSpPr txBox="1"/>
          <p:nvPr/>
        </p:nvSpPr>
        <p:spPr>
          <a:xfrm>
            <a:off x="11197856" y="6549103"/>
            <a:ext cx="1988288" cy="276999"/>
          </a:xfrm>
          <a:prstGeom prst="rect">
            <a:avLst/>
          </a:prstGeom>
          <a:noFill/>
        </p:spPr>
        <p:txBody>
          <a:bodyPr wrap="square" rtlCol="0">
            <a:spAutoFit/>
          </a:bodyPr>
          <a:lstStyle/>
          <a:p>
            <a:r>
              <a:rPr lang="en-IE" sz="1200" dirty="0">
                <a:hlinkClick r:id="rId4"/>
              </a:rPr>
              <a:t>Source: K&amp;A</a:t>
            </a:r>
            <a:endParaRPr lang="en-IE" sz="1200" dirty="0"/>
          </a:p>
        </p:txBody>
      </p:sp>
    </p:spTree>
    <p:extLst>
      <p:ext uri="{BB962C8B-B14F-4D97-AF65-F5344CB8AC3E}">
        <p14:creationId xmlns:p14="http://schemas.microsoft.com/office/powerpoint/2010/main" val="1429166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44F39-F75E-4F4C-868C-2D6FD8788FB2}"/>
              </a:ext>
            </a:extLst>
          </p:cNvPr>
          <p:cNvSpPr>
            <a:spLocks noGrp="1"/>
          </p:cNvSpPr>
          <p:nvPr>
            <p:ph type="body" sz="quarter" idx="13"/>
          </p:nvPr>
        </p:nvSpPr>
        <p:spPr>
          <a:xfrm>
            <a:off x="492642" y="386761"/>
            <a:ext cx="7407087" cy="697353"/>
          </a:xfrm>
        </p:spPr>
        <p:txBody>
          <a:bodyPr/>
          <a:lstStyle/>
          <a:p>
            <a:r>
              <a:rPr lang="en-IE" dirty="0" err="1">
                <a:solidFill>
                  <a:srgbClr val="7F4182"/>
                </a:solidFill>
              </a:rPr>
              <a:t>Porque</a:t>
            </a:r>
            <a:r>
              <a:rPr lang="en-IE" dirty="0">
                <a:solidFill>
                  <a:srgbClr val="7F4182"/>
                </a:solidFill>
              </a:rPr>
              <a:t> </a:t>
            </a:r>
            <a:r>
              <a:rPr lang="en-IE" dirty="0" err="1">
                <a:solidFill>
                  <a:srgbClr val="7F4182"/>
                </a:solidFill>
              </a:rPr>
              <a:t>é</a:t>
            </a:r>
            <a:r>
              <a:rPr lang="en-IE" dirty="0">
                <a:solidFill>
                  <a:srgbClr val="7F4182"/>
                </a:solidFill>
              </a:rPr>
              <a:t> que o storytelling </a:t>
            </a:r>
            <a:r>
              <a:rPr lang="en-IE" dirty="0" err="1">
                <a:solidFill>
                  <a:srgbClr val="7F4182"/>
                </a:solidFill>
              </a:rPr>
              <a:t>funciona</a:t>
            </a:r>
            <a:r>
              <a:rPr lang="en-IE" dirty="0">
                <a:solidFill>
                  <a:srgbClr val="7F4182"/>
                </a:solidFill>
              </a:rPr>
              <a:t>?</a:t>
            </a:r>
          </a:p>
          <a:p>
            <a:endParaRPr lang="en-IE" dirty="0">
              <a:solidFill>
                <a:srgbClr val="7F4182"/>
              </a:solidFill>
            </a:endParaRPr>
          </a:p>
        </p:txBody>
      </p:sp>
      <p:sp>
        <p:nvSpPr>
          <p:cNvPr id="3" name="Text Placeholder 2">
            <a:extLst>
              <a:ext uri="{FF2B5EF4-FFF2-40B4-BE49-F238E27FC236}">
                <a16:creationId xmlns:a16="http://schemas.microsoft.com/office/drawing/2014/main" id="{684811B4-734D-4CEB-AFA7-47809D12A2EB}"/>
              </a:ext>
            </a:extLst>
          </p:cNvPr>
          <p:cNvSpPr>
            <a:spLocks noGrp="1"/>
          </p:cNvSpPr>
          <p:nvPr>
            <p:ph type="body" sz="quarter" idx="14"/>
          </p:nvPr>
        </p:nvSpPr>
        <p:spPr>
          <a:xfrm>
            <a:off x="492642" y="1341035"/>
            <a:ext cx="8038839" cy="4848750"/>
          </a:xfrm>
        </p:spPr>
        <p:txBody>
          <a:bodyPr/>
          <a:lstStyle/>
          <a:p>
            <a:pPr marL="342900" indent="-342900">
              <a:lnSpc>
                <a:spcPct val="100000"/>
              </a:lnSpc>
              <a:buFont typeface="Wingdings" panose="05000000000000000000" pitchFamily="2" charset="2"/>
              <a:buChar char="ü"/>
            </a:pPr>
            <a:r>
              <a:rPr lang="en-GB" dirty="0"/>
              <a:t>As </a:t>
            </a:r>
            <a:r>
              <a:rPr lang="en-GB" dirty="0" err="1"/>
              <a:t>histórias</a:t>
            </a:r>
            <a:r>
              <a:rPr lang="en-GB" dirty="0"/>
              <a:t> </a:t>
            </a:r>
            <a:r>
              <a:rPr lang="en-GB" dirty="0" err="1"/>
              <a:t>definem</a:t>
            </a:r>
            <a:r>
              <a:rPr lang="en-GB" dirty="0"/>
              <a:t> a </a:t>
            </a:r>
            <a:r>
              <a:rPr lang="en-GB" dirty="0" err="1"/>
              <a:t>essência</a:t>
            </a:r>
            <a:r>
              <a:rPr lang="en-GB" dirty="0"/>
              <a:t> da </a:t>
            </a:r>
            <a:r>
              <a:rPr lang="en-GB" dirty="0" err="1">
                <a:solidFill>
                  <a:srgbClr val="A05096"/>
                </a:solidFill>
              </a:rPr>
              <a:t>vida</a:t>
            </a:r>
            <a:r>
              <a:rPr lang="en-GB" dirty="0">
                <a:solidFill>
                  <a:srgbClr val="A05096"/>
                </a:solidFill>
              </a:rPr>
              <a:t> </a:t>
            </a:r>
            <a:r>
              <a:rPr lang="en-GB" dirty="0" err="1">
                <a:solidFill>
                  <a:srgbClr val="A05096"/>
                </a:solidFill>
              </a:rPr>
              <a:t>humana</a:t>
            </a:r>
            <a:endParaRPr lang="en-GB" dirty="0"/>
          </a:p>
          <a:p>
            <a:pPr marL="342900" indent="-342900">
              <a:lnSpc>
                <a:spcPct val="100000"/>
              </a:lnSpc>
              <a:buFont typeface="Wingdings" panose="05000000000000000000" pitchFamily="2" charset="2"/>
              <a:buChar char="ü"/>
            </a:pPr>
            <a:r>
              <a:rPr lang="en-GB" dirty="0"/>
              <a:t>As </a:t>
            </a:r>
            <a:r>
              <a:rPr lang="en-GB" dirty="0" err="1"/>
              <a:t>histórias</a:t>
            </a:r>
            <a:r>
              <a:rPr lang="en-GB" dirty="0"/>
              <a:t> </a:t>
            </a:r>
            <a:r>
              <a:rPr lang="en-GB" dirty="0" err="1"/>
              <a:t>permitem</a:t>
            </a:r>
            <a:r>
              <a:rPr lang="en-GB" dirty="0"/>
              <a:t> a </a:t>
            </a:r>
            <a:r>
              <a:rPr lang="en-GB" dirty="0" err="1"/>
              <a:t>existência</a:t>
            </a:r>
            <a:r>
              <a:rPr lang="en-GB" dirty="0"/>
              <a:t> de </a:t>
            </a:r>
            <a:r>
              <a:rPr lang="en-GB" dirty="0" err="1">
                <a:solidFill>
                  <a:srgbClr val="A05096"/>
                </a:solidFill>
              </a:rPr>
              <a:t>conexões</a:t>
            </a:r>
            <a:endParaRPr lang="en-GB" dirty="0"/>
          </a:p>
          <a:p>
            <a:pPr marL="342900" indent="-342900">
              <a:lnSpc>
                <a:spcPct val="100000"/>
              </a:lnSpc>
              <a:buFont typeface="Wingdings" panose="05000000000000000000" pitchFamily="2" charset="2"/>
              <a:buChar char="ü"/>
            </a:pPr>
            <a:r>
              <a:rPr lang="en-GB" dirty="0" err="1"/>
              <a:t>Os</a:t>
            </a:r>
            <a:r>
              <a:rPr lang="en-GB" dirty="0"/>
              <a:t> </a:t>
            </a:r>
            <a:r>
              <a:rPr lang="en-GB" dirty="0" err="1"/>
              <a:t>valores</a:t>
            </a:r>
            <a:r>
              <a:rPr lang="en-GB" dirty="0"/>
              <a:t> </a:t>
            </a:r>
            <a:r>
              <a:rPr lang="en-GB" dirty="0" err="1"/>
              <a:t>comuns</a:t>
            </a:r>
            <a:r>
              <a:rPr lang="en-GB" dirty="0"/>
              <a:t> </a:t>
            </a:r>
            <a:r>
              <a:rPr lang="en-GB" dirty="0" err="1"/>
              <a:t>são</a:t>
            </a:r>
            <a:r>
              <a:rPr lang="en-GB" dirty="0"/>
              <a:t> </a:t>
            </a:r>
            <a:r>
              <a:rPr lang="en-GB" dirty="0" err="1">
                <a:solidFill>
                  <a:srgbClr val="AB5AB0"/>
                </a:solidFill>
              </a:rPr>
              <a:t>identificados</a:t>
            </a:r>
            <a:r>
              <a:rPr lang="en-GB" dirty="0"/>
              <a:t> e as </a:t>
            </a:r>
            <a:r>
              <a:rPr lang="en-GB" dirty="0" err="1"/>
              <a:t>mensagens</a:t>
            </a:r>
            <a:r>
              <a:rPr lang="en-GB" dirty="0"/>
              <a:t> </a:t>
            </a:r>
            <a:r>
              <a:rPr lang="en-GB" dirty="0" err="1"/>
              <a:t>são</a:t>
            </a:r>
            <a:r>
              <a:rPr lang="en-GB" dirty="0"/>
              <a:t> </a:t>
            </a:r>
            <a:r>
              <a:rPr lang="en-GB" dirty="0" err="1">
                <a:solidFill>
                  <a:srgbClr val="AB5AB0"/>
                </a:solidFill>
              </a:rPr>
              <a:t>comunicadas</a:t>
            </a:r>
            <a:endParaRPr lang="en-GB" dirty="0">
              <a:solidFill>
                <a:srgbClr val="AB5AB0"/>
              </a:solidFill>
            </a:endParaRPr>
          </a:p>
          <a:p>
            <a:pPr marL="342900" indent="-342900">
              <a:lnSpc>
                <a:spcPct val="100000"/>
              </a:lnSpc>
              <a:buFont typeface="Wingdings" panose="05000000000000000000" pitchFamily="2" charset="2"/>
              <a:buChar char="ü"/>
            </a:pPr>
            <a:r>
              <a:rPr lang="en-GB" dirty="0" err="1"/>
              <a:t>Temas</a:t>
            </a:r>
            <a:r>
              <a:rPr lang="en-GB" dirty="0"/>
              <a:t> </a:t>
            </a:r>
            <a:r>
              <a:rPr lang="en-GB" dirty="0" err="1"/>
              <a:t>como</a:t>
            </a:r>
            <a:r>
              <a:rPr lang="en-GB" dirty="0"/>
              <a:t> </a:t>
            </a:r>
            <a:r>
              <a:rPr lang="en-GB" dirty="0" err="1"/>
              <a:t>família</a:t>
            </a:r>
            <a:r>
              <a:rPr lang="en-GB" dirty="0"/>
              <a:t>, amor, </a:t>
            </a:r>
            <a:r>
              <a:rPr lang="en-GB" dirty="0" err="1"/>
              <a:t>amizade</a:t>
            </a:r>
            <a:r>
              <a:rPr lang="en-GB" dirty="0"/>
              <a:t>, </a:t>
            </a:r>
            <a:r>
              <a:rPr lang="en-GB" dirty="0" err="1"/>
              <a:t>superação</a:t>
            </a:r>
            <a:r>
              <a:rPr lang="en-GB" dirty="0"/>
              <a:t> de </a:t>
            </a:r>
            <a:r>
              <a:rPr lang="en-GB" dirty="0" err="1"/>
              <a:t>desafios</a:t>
            </a:r>
            <a:r>
              <a:rPr lang="en-GB" dirty="0"/>
              <a:t> e outros </a:t>
            </a:r>
            <a:r>
              <a:rPr lang="en-GB" dirty="0" err="1"/>
              <a:t>são</a:t>
            </a:r>
            <a:r>
              <a:rPr lang="en-GB" dirty="0"/>
              <a:t> </a:t>
            </a:r>
            <a:r>
              <a:rPr lang="en-GB" dirty="0" err="1"/>
              <a:t>comuns</a:t>
            </a:r>
            <a:r>
              <a:rPr lang="en-GB" dirty="0"/>
              <a:t> </a:t>
            </a:r>
            <a:r>
              <a:rPr lang="en-GB" dirty="0" err="1"/>
              <a:t>em</a:t>
            </a:r>
            <a:r>
              <a:rPr lang="en-GB" dirty="0"/>
              <a:t> </a:t>
            </a:r>
            <a:r>
              <a:rPr lang="en-GB" dirty="0" err="1"/>
              <a:t>todo</a:t>
            </a:r>
            <a:r>
              <a:rPr lang="en-GB" dirty="0"/>
              <a:t> o </a:t>
            </a:r>
            <a:r>
              <a:rPr lang="en-GB" dirty="0" err="1"/>
              <a:t>mundo</a:t>
            </a:r>
            <a:r>
              <a:rPr lang="en-GB" dirty="0"/>
              <a:t>- </a:t>
            </a:r>
            <a:r>
              <a:rPr lang="en-GB" dirty="0" err="1">
                <a:solidFill>
                  <a:srgbClr val="AB5AB0"/>
                </a:solidFill>
              </a:rPr>
              <a:t>potencial</a:t>
            </a:r>
            <a:r>
              <a:rPr lang="en-GB" dirty="0">
                <a:solidFill>
                  <a:srgbClr val="AB5AB0"/>
                </a:solidFill>
              </a:rPr>
              <a:t> de </a:t>
            </a:r>
            <a:r>
              <a:rPr lang="en-GB" dirty="0" err="1">
                <a:solidFill>
                  <a:srgbClr val="AB5AB0"/>
                </a:solidFill>
              </a:rPr>
              <a:t>alcance</a:t>
            </a:r>
            <a:r>
              <a:rPr lang="en-GB" dirty="0">
                <a:solidFill>
                  <a:srgbClr val="AB5AB0"/>
                </a:solidFill>
              </a:rPr>
              <a:t> global</a:t>
            </a:r>
          </a:p>
          <a:p>
            <a:pPr marL="342900" indent="-342900">
              <a:lnSpc>
                <a:spcPct val="100000"/>
              </a:lnSpc>
              <a:buFont typeface="Wingdings" panose="05000000000000000000" pitchFamily="2" charset="2"/>
              <a:buChar char="ü"/>
            </a:pPr>
            <a:r>
              <a:rPr lang="en-GB" dirty="0" err="1"/>
              <a:t>Mesmo</a:t>
            </a:r>
            <a:r>
              <a:rPr lang="en-GB" dirty="0"/>
              <a:t> que </a:t>
            </a:r>
            <a:r>
              <a:rPr lang="en-GB" dirty="0" err="1"/>
              <a:t>previamente</a:t>
            </a:r>
            <a:r>
              <a:rPr lang="en-GB" dirty="0"/>
              <a:t> </a:t>
            </a:r>
            <a:r>
              <a:rPr lang="en-GB" dirty="0" err="1"/>
              <a:t>não</a:t>
            </a:r>
            <a:r>
              <a:rPr lang="en-GB" dirty="0"/>
              <a:t> </a:t>
            </a:r>
            <a:r>
              <a:rPr lang="en-GB" dirty="0" err="1"/>
              <a:t>houvesse</a:t>
            </a:r>
            <a:r>
              <a:rPr lang="en-GB" dirty="0"/>
              <a:t> </a:t>
            </a:r>
            <a:r>
              <a:rPr lang="en-GB" dirty="0" err="1"/>
              <a:t>qualquer</a:t>
            </a:r>
            <a:r>
              <a:rPr lang="en-GB" dirty="0"/>
              <a:t> </a:t>
            </a:r>
            <a:r>
              <a:rPr lang="en-GB" dirty="0" err="1"/>
              <a:t>interação</a:t>
            </a:r>
            <a:r>
              <a:rPr lang="en-GB" dirty="0"/>
              <a:t> com o </a:t>
            </a:r>
            <a:r>
              <a:rPr lang="en-GB" dirty="0" err="1"/>
              <a:t>seu</a:t>
            </a:r>
            <a:r>
              <a:rPr lang="en-GB" dirty="0"/>
              <a:t> </a:t>
            </a:r>
            <a:r>
              <a:rPr lang="en-GB" dirty="0" err="1"/>
              <a:t>grupo</a:t>
            </a:r>
            <a:r>
              <a:rPr lang="en-GB" dirty="0"/>
              <a:t>/</a:t>
            </a:r>
            <a:r>
              <a:rPr lang="en-GB" dirty="0" err="1"/>
              <a:t>comité</a:t>
            </a:r>
            <a:r>
              <a:rPr lang="en-GB" dirty="0"/>
              <a:t> </a:t>
            </a:r>
            <a:r>
              <a:rPr lang="en-GB" dirty="0" err="1"/>
              <a:t>comunitário</a:t>
            </a:r>
            <a:r>
              <a:rPr lang="en-GB" dirty="0"/>
              <a:t>, </a:t>
            </a:r>
            <a:r>
              <a:rPr lang="en-GB" dirty="0" err="1"/>
              <a:t>uma</a:t>
            </a:r>
            <a:r>
              <a:rPr lang="en-GB" dirty="0"/>
              <a:t> </a:t>
            </a:r>
            <a:r>
              <a:rPr lang="en-GB" dirty="0" err="1"/>
              <a:t>história</a:t>
            </a:r>
            <a:r>
              <a:rPr lang="en-GB" dirty="0"/>
              <a:t> </a:t>
            </a:r>
            <a:r>
              <a:rPr lang="en-GB" dirty="0" err="1"/>
              <a:t>convincente</a:t>
            </a:r>
            <a:r>
              <a:rPr lang="en-GB" dirty="0"/>
              <a:t> </a:t>
            </a:r>
            <a:r>
              <a:rPr lang="en-GB" dirty="0" err="1"/>
              <a:t>pode</a:t>
            </a:r>
            <a:r>
              <a:rPr lang="en-GB" dirty="0"/>
              <a:t> </a:t>
            </a:r>
            <a:r>
              <a:rPr lang="en-GB" dirty="0" err="1"/>
              <a:t>dar</a:t>
            </a:r>
            <a:r>
              <a:rPr lang="en-GB" dirty="0"/>
              <a:t> </a:t>
            </a:r>
            <a:r>
              <a:rPr lang="en-GB" dirty="0" err="1"/>
              <a:t>aos</a:t>
            </a:r>
            <a:r>
              <a:rPr lang="en-GB" dirty="0"/>
              <a:t> </a:t>
            </a:r>
            <a:r>
              <a:rPr lang="en-GB" dirty="0" err="1"/>
              <a:t>membros</a:t>
            </a:r>
            <a:r>
              <a:rPr lang="en-GB" dirty="0"/>
              <a:t> da </a:t>
            </a:r>
            <a:r>
              <a:rPr lang="en-GB" dirty="0" err="1"/>
              <a:t>sua</a:t>
            </a:r>
            <a:r>
              <a:rPr lang="en-GB" dirty="0"/>
              <a:t> </a:t>
            </a:r>
            <a:r>
              <a:rPr lang="en-GB" dirty="0" err="1"/>
              <a:t>comunidade</a:t>
            </a:r>
            <a:r>
              <a:rPr lang="en-GB" dirty="0"/>
              <a:t> um </a:t>
            </a:r>
            <a:r>
              <a:rPr lang="en-GB" dirty="0" err="1">
                <a:solidFill>
                  <a:srgbClr val="AB5AB0"/>
                </a:solidFill>
              </a:rPr>
              <a:t>incentivo</a:t>
            </a:r>
            <a:r>
              <a:rPr lang="en-GB" dirty="0">
                <a:solidFill>
                  <a:srgbClr val="AB5AB0"/>
                </a:solidFill>
              </a:rPr>
              <a:t> </a:t>
            </a:r>
            <a:r>
              <a:rPr lang="en-GB" dirty="0"/>
              <a:t>para se </a:t>
            </a:r>
            <a:r>
              <a:rPr lang="en-GB" dirty="0" err="1"/>
              <a:t>envolverem</a:t>
            </a:r>
            <a:endParaRPr lang="en-IE" dirty="0"/>
          </a:p>
        </p:txBody>
      </p:sp>
      <p:pic>
        <p:nvPicPr>
          <p:cNvPr id="5" name="Picture 4">
            <a:extLst>
              <a:ext uri="{FF2B5EF4-FFF2-40B4-BE49-F238E27FC236}">
                <a16:creationId xmlns:a16="http://schemas.microsoft.com/office/drawing/2014/main" id="{E891AD51-1F69-4326-85A7-D21090D35B52}"/>
              </a:ext>
            </a:extLst>
          </p:cNvPr>
          <p:cNvPicPr>
            <a:picLocks noChangeAspect="1"/>
          </p:cNvPicPr>
          <p:nvPr/>
        </p:nvPicPr>
        <p:blipFill>
          <a:blip r:embed="rId2"/>
          <a:stretch>
            <a:fillRect/>
          </a:stretch>
        </p:blipFill>
        <p:spPr>
          <a:xfrm>
            <a:off x="8791575" y="596429"/>
            <a:ext cx="3400425" cy="5838825"/>
          </a:xfrm>
          <a:prstGeom prst="rect">
            <a:avLst/>
          </a:prstGeom>
        </p:spPr>
      </p:pic>
    </p:spTree>
    <p:extLst>
      <p:ext uri="{BB962C8B-B14F-4D97-AF65-F5344CB8AC3E}">
        <p14:creationId xmlns:p14="http://schemas.microsoft.com/office/powerpoint/2010/main" val="3444022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784434"/>
            <a:ext cx="11545518" cy="1730666"/>
          </a:xfrm>
        </p:spPr>
        <p:txBody>
          <a:bodyPr>
            <a:normAutofit/>
          </a:bodyPr>
          <a:lstStyle/>
          <a:p>
            <a:r>
              <a:rPr lang="en-IE" dirty="0" err="1"/>
              <a:t>Os</a:t>
            </a:r>
            <a:r>
              <a:rPr lang="en-IE" dirty="0"/>
              <a:t> </a:t>
            </a:r>
            <a:r>
              <a:rPr lang="en-IE" dirty="0" err="1"/>
              <a:t>Planos</a:t>
            </a:r>
            <a:r>
              <a:rPr lang="en-IE" dirty="0"/>
              <a:t> de </a:t>
            </a:r>
            <a:r>
              <a:rPr lang="en-IE" dirty="0" err="1"/>
              <a:t>Regeneração</a:t>
            </a:r>
            <a:r>
              <a:rPr lang="en-IE" dirty="0"/>
              <a:t> </a:t>
            </a:r>
            <a:r>
              <a:rPr lang="en-IE" dirty="0" err="1"/>
              <a:t>Comunitária</a:t>
            </a:r>
            <a:r>
              <a:rPr lang="en-IE" dirty="0"/>
              <a:t> </a:t>
            </a:r>
            <a:r>
              <a:rPr lang="en-IE" dirty="0" err="1"/>
              <a:t>podem</a:t>
            </a:r>
            <a:r>
              <a:rPr lang="en-IE" dirty="0"/>
              <a:t> </a:t>
            </a:r>
            <a:r>
              <a:rPr lang="en-IE" dirty="0" err="1"/>
              <a:t>contribuir</a:t>
            </a:r>
            <a:r>
              <a:rPr lang="en-IE" dirty="0"/>
              <a:t> para a </a:t>
            </a:r>
            <a:r>
              <a:rPr lang="en-IE" dirty="0" err="1"/>
              <a:t>mudança</a:t>
            </a:r>
            <a:r>
              <a:rPr lang="en-IE" dirty="0"/>
              <a:t> </a:t>
            </a:r>
            <a:r>
              <a:rPr lang="en-IE" dirty="0" err="1"/>
              <a:t>comunitária</a:t>
            </a:r>
            <a:r>
              <a:rPr lang="en-IE" dirty="0"/>
              <a:t> - </a:t>
            </a:r>
            <a:r>
              <a:rPr lang="en-IE" dirty="0" err="1"/>
              <a:t>nesta</a:t>
            </a:r>
            <a:r>
              <a:rPr lang="en-IE" dirty="0"/>
              <a:t> </a:t>
            </a:r>
            <a:r>
              <a:rPr lang="en-IE" dirty="0" err="1"/>
              <a:t>secção</a:t>
            </a:r>
            <a:r>
              <a:rPr lang="en-IE" dirty="0"/>
              <a:t> </a:t>
            </a:r>
            <a:r>
              <a:rPr lang="en-IE" dirty="0" err="1"/>
              <a:t>exploramos</a:t>
            </a:r>
            <a:r>
              <a:rPr lang="en-IE" dirty="0"/>
              <a:t> </a:t>
            </a:r>
            <a:r>
              <a:rPr lang="en-IE" dirty="0" err="1"/>
              <a:t>os</a:t>
            </a:r>
            <a:r>
              <a:rPr lang="en-IE" dirty="0"/>
              <a:t> 7 </a:t>
            </a:r>
            <a:r>
              <a:rPr lang="en-IE" dirty="0" err="1"/>
              <a:t>pontos-chave</a:t>
            </a:r>
            <a:r>
              <a:rPr lang="en-IE" dirty="0"/>
              <a:t> para o </a:t>
            </a:r>
            <a:r>
              <a:rPr lang="en-IE" dirty="0" err="1"/>
              <a:t>desenvolvimento</a:t>
            </a:r>
            <a:r>
              <a:rPr lang="en-IE" dirty="0"/>
              <a:t> de </a:t>
            </a:r>
            <a:r>
              <a:rPr lang="en-IE" dirty="0" err="1"/>
              <a:t>uma</a:t>
            </a:r>
            <a:r>
              <a:rPr lang="en-IE" dirty="0"/>
              <a:t> </a:t>
            </a:r>
            <a:r>
              <a:rPr lang="en-IE" dirty="0" err="1"/>
              <a:t>abordagem</a:t>
            </a:r>
            <a:r>
              <a:rPr lang="en-IE" dirty="0"/>
              <a:t> </a:t>
            </a:r>
            <a:r>
              <a:rPr lang="en-IE" dirty="0" err="1"/>
              <a:t>estratégica</a:t>
            </a:r>
            <a:endParaRPr lang="en-IE" dirty="0"/>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063255"/>
            <a:ext cx="11545518" cy="1119830"/>
          </a:xfrm>
        </p:spPr>
        <p:txBody>
          <a:bodyPr/>
          <a:lstStyle/>
          <a:p>
            <a:r>
              <a:rPr lang="en-US" sz="4800" dirty="0"/>
              <a:t>INTRO: Transformar </a:t>
            </a:r>
            <a:r>
              <a:rPr lang="en-US" sz="4800" dirty="0" err="1"/>
              <a:t>Projetos</a:t>
            </a:r>
            <a:r>
              <a:rPr lang="en-US" sz="4800" dirty="0"/>
              <a:t> de </a:t>
            </a:r>
            <a:r>
              <a:rPr lang="en-US" sz="4800" dirty="0" err="1"/>
              <a:t>Regeneração</a:t>
            </a:r>
            <a:r>
              <a:rPr lang="en-US" sz="4800" dirty="0"/>
              <a:t> </a:t>
            </a:r>
            <a:r>
              <a:rPr lang="en-US" sz="4800" dirty="0" err="1"/>
              <a:t>Comunitária</a:t>
            </a:r>
            <a:r>
              <a:rPr lang="en-US" sz="4800" dirty="0"/>
              <a:t> </a:t>
            </a:r>
            <a:r>
              <a:rPr lang="en-US" sz="4800" dirty="0" err="1"/>
              <a:t>em</a:t>
            </a:r>
            <a:r>
              <a:rPr lang="en-US" sz="4800" dirty="0"/>
              <a:t> </a:t>
            </a:r>
            <a:r>
              <a:rPr lang="en-US" sz="4800" dirty="0" err="1"/>
              <a:t>Ação</a:t>
            </a:r>
            <a:endParaRPr lang="en-IE" sz="4800" dirty="0"/>
          </a:p>
        </p:txBody>
      </p:sp>
      <p:pic>
        <p:nvPicPr>
          <p:cNvPr id="16" name="Picture Placeholder 15" descr="A picture containing person, outdoor, person, looking&#10;&#10;Description automatically generated">
            <a:extLst>
              <a:ext uri="{FF2B5EF4-FFF2-40B4-BE49-F238E27FC236}">
                <a16:creationId xmlns:a16="http://schemas.microsoft.com/office/drawing/2014/main" id="{D06E37CF-195D-465C-ABD3-AEED974EFE19}"/>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35462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44F39-F75E-4F4C-868C-2D6FD8788FB2}"/>
              </a:ext>
            </a:extLst>
          </p:cNvPr>
          <p:cNvSpPr>
            <a:spLocks noGrp="1"/>
          </p:cNvSpPr>
          <p:nvPr>
            <p:ph type="body" sz="quarter" idx="13"/>
          </p:nvPr>
        </p:nvSpPr>
        <p:spPr>
          <a:xfrm>
            <a:off x="492642" y="386761"/>
            <a:ext cx="8298933" cy="697353"/>
          </a:xfrm>
        </p:spPr>
        <p:txBody>
          <a:bodyPr>
            <a:normAutofit/>
          </a:bodyPr>
          <a:lstStyle/>
          <a:p>
            <a:r>
              <a:rPr lang="en-IE" dirty="0">
                <a:solidFill>
                  <a:srgbClr val="7F4182"/>
                </a:solidFill>
              </a:rPr>
              <a:t>Técnica </a:t>
            </a:r>
            <a:r>
              <a:rPr lang="en-IE" dirty="0" err="1">
                <a:solidFill>
                  <a:srgbClr val="7F4182"/>
                </a:solidFill>
              </a:rPr>
              <a:t>Apreciativa</a:t>
            </a:r>
            <a:r>
              <a:rPr lang="en-IE" dirty="0">
                <a:solidFill>
                  <a:srgbClr val="7F4182"/>
                </a:solidFill>
              </a:rPr>
              <a:t> de Storytelling</a:t>
            </a:r>
          </a:p>
        </p:txBody>
      </p:sp>
      <p:sp>
        <p:nvSpPr>
          <p:cNvPr id="3" name="Text Placeholder 2">
            <a:extLst>
              <a:ext uri="{FF2B5EF4-FFF2-40B4-BE49-F238E27FC236}">
                <a16:creationId xmlns:a16="http://schemas.microsoft.com/office/drawing/2014/main" id="{684811B4-734D-4CEB-AFA7-47809D12A2EB}"/>
              </a:ext>
            </a:extLst>
          </p:cNvPr>
          <p:cNvSpPr>
            <a:spLocks noGrp="1"/>
          </p:cNvSpPr>
          <p:nvPr>
            <p:ph type="body" sz="quarter" idx="14"/>
          </p:nvPr>
        </p:nvSpPr>
        <p:spPr>
          <a:xfrm>
            <a:off x="492642" y="1341035"/>
            <a:ext cx="11033051" cy="5045697"/>
          </a:xfrm>
        </p:spPr>
        <p:txBody>
          <a:bodyPr/>
          <a:lstStyle/>
          <a:p>
            <a:pPr>
              <a:lnSpc>
                <a:spcPct val="100000"/>
              </a:lnSpc>
            </a:pPr>
            <a:r>
              <a:rPr lang="en-US" dirty="0"/>
              <a:t>A Técnica </a:t>
            </a:r>
            <a:r>
              <a:rPr lang="en-US" dirty="0" err="1"/>
              <a:t>Apreciativa</a:t>
            </a:r>
            <a:r>
              <a:rPr lang="en-US" dirty="0"/>
              <a:t> de Storytelling </a:t>
            </a:r>
            <a:r>
              <a:rPr lang="en-US" dirty="0" err="1"/>
              <a:t>não</a:t>
            </a:r>
            <a:r>
              <a:rPr lang="en-US" dirty="0"/>
              <a:t> </a:t>
            </a:r>
            <a:r>
              <a:rPr lang="en-US" dirty="0" err="1"/>
              <a:t>questiona</a:t>
            </a:r>
            <a:r>
              <a:rPr lang="en-US" dirty="0"/>
              <a:t> </a:t>
            </a:r>
            <a:r>
              <a:rPr lang="en-US" dirty="0" err="1"/>
              <a:t>como</a:t>
            </a:r>
            <a:r>
              <a:rPr lang="en-US" dirty="0"/>
              <a:t> </a:t>
            </a:r>
            <a:r>
              <a:rPr lang="en-US" dirty="0" err="1"/>
              <a:t>deveria</a:t>
            </a:r>
            <a:r>
              <a:rPr lang="en-US" dirty="0"/>
              <a:t> de ser </a:t>
            </a:r>
            <a:r>
              <a:rPr lang="en-US" dirty="0" err="1"/>
              <a:t>uma</a:t>
            </a:r>
            <a:r>
              <a:rPr lang="en-US" dirty="0"/>
              <a:t> </a:t>
            </a:r>
            <a:r>
              <a:rPr lang="en-US" dirty="0" err="1"/>
              <a:t>comunidade</a:t>
            </a:r>
            <a:r>
              <a:rPr lang="en-US" dirty="0"/>
              <a:t>. </a:t>
            </a:r>
            <a:r>
              <a:rPr lang="en-US" dirty="0" err="1"/>
              <a:t>Em</a:t>
            </a:r>
            <a:r>
              <a:rPr lang="en-US" dirty="0"/>
              <a:t> </a:t>
            </a:r>
            <a:r>
              <a:rPr lang="en-US" dirty="0" err="1"/>
              <a:t>vez</a:t>
            </a:r>
            <a:r>
              <a:rPr lang="en-US" dirty="0"/>
              <a:t> </a:t>
            </a:r>
            <a:r>
              <a:rPr lang="en-US" dirty="0" err="1"/>
              <a:t>disso</a:t>
            </a:r>
            <a:r>
              <a:rPr lang="en-US" dirty="0"/>
              <a:t>, </a:t>
            </a:r>
            <a:r>
              <a:rPr lang="en-US" dirty="0" err="1"/>
              <a:t>pede</a:t>
            </a:r>
            <a:r>
              <a:rPr lang="en-US" dirty="0"/>
              <a:t> </a:t>
            </a:r>
            <a:r>
              <a:rPr lang="en-US" dirty="0" err="1"/>
              <a:t>aos</a:t>
            </a:r>
            <a:r>
              <a:rPr lang="en-US" dirty="0"/>
              <a:t> </a:t>
            </a:r>
            <a:r>
              <a:rPr lang="en-US" dirty="0" err="1"/>
              <a:t>membros</a:t>
            </a:r>
            <a:r>
              <a:rPr lang="en-US" dirty="0"/>
              <a:t> que se </a:t>
            </a:r>
            <a:r>
              <a:rPr lang="en-US" dirty="0" err="1"/>
              <a:t>lembrem</a:t>
            </a:r>
            <a:r>
              <a:rPr lang="en-US" dirty="0"/>
              <a:t> dos </a:t>
            </a:r>
            <a:r>
              <a:rPr lang="en-US" dirty="0" err="1"/>
              <a:t>melhores</a:t>
            </a:r>
            <a:r>
              <a:rPr lang="en-US" dirty="0"/>
              <a:t> tempos da </a:t>
            </a:r>
            <a:r>
              <a:rPr lang="en-US" dirty="0" err="1"/>
              <a:t>sua</a:t>
            </a:r>
            <a:r>
              <a:rPr lang="en-US" dirty="0"/>
              <a:t> </a:t>
            </a:r>
            <a:r>
              <a:rPr lang="en-US" dirty="0" err="1"/>
              <a:t>comunidade</a:t>
            </a:r>
            <a:r>
              <a:rPr lang="en-US" dirty="0"/>
              <a:t>, e </a:t>
            </a:r>
            <a:r>
              <a:rPr lang="en-US" dirty="0" err="1"/>
              <a:t>determinem</a:t>
            </a:r>
            <a:r>
              <a:rPr lang="en-US" dirty="0"/>
              <a:t> </a:t>
            </a:r>
            <a:r>
              <a:rPr lang="en-US" dirty="0" err="1"/>
              <a:t>como</a:t>
            </a:r>
            <a:r>
              <a:rPr lang="en-US" dirty="0"/>
              <a:t> </a:t>
            </a:r>
            <a:r>
              <a:rPr lang="en-US" dirty="0" err="1"/>
              <a:t>emular</a:t>
            </a:r>
            <a:r>
              <a:rPr lang="en-US" dirty="0"/>
              <a:t> </a:t>
            </a:r>
            <a:r>
              <a:rPr lang="en-US" dirty="0" err="1"/>
              <a:t>esses</a:t>
            </a:r>
            <a:r>
              <a:rPr lang="en-US" dirty="0"/>
              <a:t> tempos para o </a:t>
            </a:r>
            <a:r>
              <a:rPr lang="en-US" dirty="0" err="1"/>
              <a:t>futuro</a:t>
            </a:r>
            <a:r>
              <a:rPr lang="en-US" dirty="0"/>
              <a:t>. </a:t>
            </a:r>
          </a:p>
          <a:p>
            <a:pPr marL="342900" indent="-342900">
              <a:lnSpc>
                <a:spcPct val="100000"/>
              </a:lnSpc>
              <a:buFont typeface="Arial" panose="020B0604020202020204" pitchFamily="34" charset="0"/>
              <a:buChar char="•"/>
            </a:pPr>
            <a:r>
              <a:rPr lang="en-US" dirty="0"/>
              <a:t>As </a:t>
            </a:r>
            <a:r>
              <a:rPr lang="en-US" dirty="0" err="1"/>
              <a:t>histórias</a:t>
            </a:r>
            <a:r>
              <a:rPr lang="en-US" dirty="0"/>
              <a:t> </a:t>
            </a:r>
            <a:r>
              <a:rPr lang="en-US" dirty="0" err="1"/>
              <a:t>comunitárias</a:t>
            </a:r>
            <a:r>
              <a:rPr lang="en-US" dirty="0"/>
              <a:t> </a:t>
            </a:r>
            <a:r>
              <a:rPr lang="en-US" dirty="0" err="1"/>
              <a:t>recolhidas</a:t>
            </a:r>
            <a:r>
              <a:rPr lang="en-US" dirty="0"/>
              <a:t> </a:t>
            </a:r>
            <a:r>
              <a:rPr lang="en-US" dirty="0" err="1"/>
              <a:t>devem</a:t>
            </a:r>
            <a:r>
              <a:rPr lang="en-US" dirty="0"/>
              <a:t> ser </a:t>
            </a:r>
            <a:r>
              <a:rPr lang="en-US" dirty="0" err="1"/>
              <a:t>utilizadas</a:t>
            </a:r>
            <a:r>
              <a:rPr lang="en-US" dirty="0"/>
              <a:t> no </a:t>
            </a:r>
            <a:r>
              <a:rPr lang="en-US" dirty="0" err="1"/>
              <a:t>seu</a:t>
            </a:r>
            <a:r>
              <a:rPr lang="en-US" dirty="0"/>
              <a:t> </a:t>
            </a:r>
            <a:r>
              <a:rPr lang="en-US" dirty="0" err="1"/>
              <a:t>projeto</a:t>
            </a:r>
            <a:r>
              <a:rPr lang="en-US" dirty="0"/>
              <a:t>, </a:t>
            </a:r>
            <a:r>
              <a:rPr lang="en-US" dirty="0" err="1"/>
              <a:t>não</a:t>
            </a:r>
            <a:r>
              <a:rPr lang="en-US" dirty="0"/>
              <a:t> </a:t>
            </a:r>
            <a:r>
              <a:rPr lang="en-US" dirty="0" err="1"/>
              <a:t>só</a:t>
            </a:r>
            <a:r>
              <a:rPr lang="en-US" dirty="0"/>
              <a:t> "</a:t>
            </a:r>
            <a:r>
              <a:rPr lang="en-US" dirty="0" err="1"/>
              <a:t>mapeadas</a:t>
            </a:r>
            <a:r>
              <a:rPr lang="en-US" dirty="0"/>
              <a:t>" e </a:t>
            </a:r>
            <a:r>
              <a:rPr lang="en-US" dirty="0" err="1"/>
              <a:t>listadas</a:t>
            </a:r>
            <a:r>
              <a:rPr lang="en-US" dirty="0"/>
              <a:t> </a:t>
            </a:r>
            <a:r>
              <a:rPr lang="en-US" dirty="0" err="1"/>
              <a:t>como</a:t>
            </a:r>
            <a:r>
              <a:rPr lang="en-US" dirty="0"/>
              <a:t> </a:t>
            </a:r>
            <a:r>
              <a:rPr lang="en-US" dirty="0" err="1"/>
              <a:t>recursos</a:t>
            </a:r>
            <a:r>
              <a:rPr lang="en-US" dirty="0"/>
              <a:t> </a:t>
            </a:r>
            <a:r>
              <a:rPr lang="en-US" dirty="0" err="1"/>
              <a:t>possíveis</a:t>
            </a:r>
            <a:r>
              <a:rPr lang="en-US" dirty="0"/>
              <a:t>.</a:t>
            </a:r>
          </a:p>
          <a:p>
            <a:pPr marL="342900" indent="-342900">
              <a:lnSpc>
                <a:spcPct val="100000"/>
              </a:lnSpc>
              <a:buFont typeface="Arial" panose="020B0604020202020204" pitchFamily="34" charset="0"/>
              <a:buChar char="•"/>
            </a:pPr>
            <a:r>
              <a:rPr lang="en-US" dirty="0" err="1"/>
              <a:t>Colocar</a:t>
            </a:r>
            <a:r>
              <a:rPr lang="en-US" dirty="0"/>
              <a:t> </a:t>
            </a:r>
            <a:r>
              <a:rPr lang="en-US" dirty="0" err="1"/>
              <a:t>aos</a:t>
            </a:r>
            <a:r>
              <a:rPr lang="en-US" dirty="0"/>
              <a:t> </a:t>
            </a:r>
            <a:r>
              <a:rPr lang="en-US" dirty="0" err="1"/>
              <a:t>participantes</a:t>
            </a:r>
            <a:r>
              <a:rPr lang="en-US" dirty="0"/>
              <a:t> </a:t>
            </a:r>
            <a:r>
              <a:rPr lang="en-US" dirty="0" err="1"/>
              <a:t>mais</a:t>
            </a:r>
            <a:r>
              <a:rPr lang="en-US" dirty="0"/>
              <a:t> do que </a:t>
            </a:r>
            <a:r>
              <a:rPr lang="en-US" dirty="0" err="1"/>
              <a:t>apenas</a:t>
            </a:r>
            <a:r>
              <a:rPr lang="en-US" dirty="0"/>
              <a:t> </a:t>
            </a:r>
            <a:r>
              <a:rPr lang="en-US" dirty="0" err="1"/>
              <a:t>perguntas</a:t>
            </a:r>
            <a:r>
              <a:rPr lang="en-US" dirty="0"/>
              <a:t> de "sim </a:t>
            </a:r>
            <a:r>
              <a:rPr lang="en-US" dirty="0" err="1"/>
              <a:t>ou</a:t>
            </a:r>
            <a:r>
              <a:rPr lang="en-US" dirty="0"/>
              <a:t> </a:t>
            </a:r>
            <a:r>
              <a:rPr lang="en-US" dirty="0" err="1"/>
              <a:t>não</a:t>
            </a:r>
            <a:r>
              <a:rPr lang="en-US" dirty="0"/>
              <a:t>".</a:t>
            </a:r>
          </a:p>
          <a:p>
            <a:pPr marL="342900" indent="-342900">
              <a:lnSpc>
                <a:spcPct val="100000"/>
              </a:lnSpc>
              <a:buFont typeface="Arial" panose="020B0604020202020204" pitchFamily="34" charset="0"/>
              <a:buChar char="•"/>
            </a:pPr>
            <a:r>
              <a:rPr lang="en-US" dirty="0" err="1"/>
              <a:t>Esteja</a:t>
            </a:r>
            <a:r>
              <a:rPr lang="en-US" dirty="0"/>
              <a:t> </a:t>
            </a:r>
            <a:r>
              <a:rPr lang="en-US" dirty="0" err="1"/>
              <a:t>preparado</a:t>
            </a:r>
            <a:r>
              <a:rPr lang="en-US" dirty="0"/>
              <a:t> para </a:t>
            </a:r>
            <a:r>
              <a:rPr lang="en-US" dirty="0" err="1"/>
              <a:t>explicar</a:t>
            </a:r>
            <a:r>
              <a:rPr lang="en-US" dirty="0"/>
              <a:t> </a:t>
            </a:r>
            <a:r>
              <a:rPr lang="en-US" dirty="0" err="1"/>
              <a:t>porque</a:t>
            </a:r>
            <a:r>
              <a:rPr lang="en-US" dirty="0"/>
              <a:t> </a:t>
            </a:r>
            <a:r>
              <a:rPr lang="en-US" dirty="0" err="1"/>
              <a:t>razão</a:t>
            </a:r>
            <a:r>
              <a:rPr lang="en-US" dirty="0"/>
              <a:t> </a:t>
            </a:r>
            <a:r>
              <a:rPr lang="en-US" dirty="0" err="1"/>
              <a:t>está</a:t>
            </a:r>
            <a:r>
              <a:rPr lang="en-US" dirty="0"/>
              <a:t> a </a:t>
            </a:r>
            <a:r>
              <a:rPr lang="en-US" dirty="0" err="1"/>
              <a:t>fazer</a:t>
            </a:r>
            <a:r>
              <a:rPr lang="en-US" dirty="0"/>
              <a:t> </a:t>
            </a:r>
            <a:r>
              <a:rPr lang="en-US" dirty="0" err="1"/>
              <a:t>perguntas</a:t>
            </a:r>
            <a:r>
              <a:rPr lang="en-US" dirty="0"/>
              <a:t> </a:t>
            </a:r>
            <a:r>
              <a:rPr lang="en-US" dirty="0" err="1"/>
              <a:t>sobre</a:t>
            </a:r>
            <a:r>
              <a:rPr lang="en-US" dirty="0"/>
              <a:t> a </a:t>
            </a:r>
            <a:r>
              <a:rPr lang="en-US" dirty="0" err="1"/>
              <a:t>comunidade</a:t>
            </a:r>
            <a:r>
              <a:rPr lang="en-US" dirty="0"/>
              <a:t>. NOTA: </a:t>
            </a:r>
            <a:r>
              <a:rPr lang="en-US" dirty="0" err="1"/>
              <a:t>não</a:t>
            </a:r>
            <a:r>
              <a:rPr lang="en-US" dirty="0"/>
              <a:t> </a:t>
            </a:r>
            <a:r>
              <a:rPr lang="en-US" dirty="0" err="1"/>
              <a:t>deve</a:t>
            </a:r>
            <a:r>
              <a:rPr lang="en-US" dirty="0"/>
              <a:t> responder que o </a:t>
            </a:r>
            <a:r>
              <a:rPr lang="en-US" dirty="0" err="1"/>
              <a:t>seu</a:t>
            </a:r>
            <a:r>
              <a:rPr lang="en-US" dirty="0"/>
              <a:t> </a:t>
            </a:r>
            <a:r>
              <a:rPr lang="en-US" dirty="0" err="1"/>
              <a:t>objetivo</a:t>
            </a:r>
            <a:r>
              <a:rPr lang="en-US" dirty="0"/>
              <a:t> </a:t>
            </a:r>
            <a:r>
              <a:rPr lang="en-US" dirty="0" err="1"/>
              <a:t>é</a:t>
            </a:r>
            <a:r>
              <a:rPr lang="en-US" dirty="0"/>
              <a:t> “</a:t>
            </a:r>
            <a:r>
              <a:rPr lang="en-US" dirty="0" err="1"/>
              <a:t>consertar</a:t>
            </a:r>
            <a:r>
              <a:rPr lang="en-US" dirty="0"/>
              <a:t>” a </a:t>
            </a:r>
            <a:r>
              <a:rPr lang="en-US" dirty="0" err="1"/>
              <a:t>comunidade</a:t>
            </a:r>
            <a:r>
              <a:rPr lang="en-US" dirty="0"/>
              <a:t>.</a:t>
            </a:r>
          </a:p>
          <a:p>
            <a:pPr marL="342900" indent="-342900">
              <a:lnSpc>
                <a:spcPct val="100000"/>
              </a:lnSpc>
              <a:buFont typeface="Arial" panose="020B0604020202020204" pitchFamily="34" charset="0"/>
              <a:buChar char="•"/>
            </a:pPr>
            <a:r>
              <a:rPr lang="en-US" dirty="0"/>
              <a:t>As </a:t>
            </a:r>
            <a:r>
              <a:rPr lang="en-US" dirty="0" err="1"/>
              <a:t>histórias</a:t>
            </a:r>
            <a:r>
              <a:rPr lang="en-US" dirty="0"/>
              <a:t> </a:t>
            </a:r>
            <a:r>
              <a:rPr lang="en-US" dirty="0" err="1"/>
              <a:t>ajudá</a:t>
            </a:r>
            <a:r>
              <a:rPr lang="en-US" dirty="0"/>
              <a:t>-lo-</a:t>
            </a:r>
            <a:r>
              <a:rPr lang="en-US" dirty="0" err="1"/>
              <a:t>ão</a:t>
            </a:r>
            <a:r>
              <a:rPr lang="en-US" dirty="0"/>
              <a:t> a </a:t>
            </a:r>
            <a:r>
              <a:rPr lang="en-US" dirty="0" err="1"/>
              <a:t>compreender</a:t>
            </a:r>
            <a:r>
              <a:rPr lang="en-US" dirty="0"/>
              <a:t> o que </a:t>
            </a:r>
            <a:r>
              <a:rPr lang="en-US" dirty="0" err="1"/>
              <a:t>funcionou</a:t>
            </a:r>
            <a:r>
              <a:rPr lang="en-US" dirty="0"/>
              <a:t> </a:t>
            </a:r>
            <a:r>
              <a:rPr lang="en-US" dirty="0" err="1"/>
              <a:t>na</a:t>
            </a:r>
            <a:r>
              <a:rPr lang="en-US" dirty="0"/>
              <a:t> </a:t>
            </a:r>
            <a:r>
              <a:rPr lang="en-US" dirty="0" err="1"/>
              <a:t>comunidade</a:t>
            </a:r>
            <a:r>
              <a:rPr lang="en-US" dirty="0"/>
              <a:t>. </a:t>
            </a:r>
          </a:p>
          <a:p>
            <a:pPr marL="342900" indent="-342900">
              <a:lnSpc>
                <a:spcPct val="100000"/>
              </a:lnSpc>
              <a:buFont typeface="Arial" panose="020B0604020202020204" pitchFamily="34" charset="0"/>
              <a:buChar char="•"/>
            </a:pPr>
            <a:r>
              <a:rPr lang="en-US" dirty="0"/>
              <a:t>Procure </a:t>
            </a:r>
            <a:r>
              <a:rPr lang="en-US" dirty="0" err="1"/>
              <a:t>padrões</a:t>
            </a:r>
            <a:r>
              <a:rPr lang="en-US" dirty="0"/>
              <a:t> </a:t>
            </a:r>
            <a:r>
              <a:rPr lang="en-US" dirty="0" err="1"/>
              <a:t>nas</a:t>
            </a:r>
            <a:r>
              <a:rPr lang="en-US" dirty="0"/>
              <a:t> </a:t>
            </a:r>
            <a:r>
              <a:rPr lang="en-US" dirty="0" err="1"/>
              <a:t>histórias</a:t>
            </a:r>
            <a:r>
              <a:rPr lang="en-US" dirty="0"/>
              <a:t> e </a:t>
            </a:r>
            <a:r>
              <a:rPr lang="en-US" dirty="0" err="1"/>
              <a:t>aplique-os</a:t>
            </a:r>
            <a:r>
              <a:rPr lang="en-US" dirty="0"/>
              <a:t> </a:t>
            </a:r>
            <a:r>
              <a:rPr lang="en-US" dirty="0" err="1"/>
              <a:t>à</a:t>
            </a:r>
            <a:r>
              <a:rPr lang="en-US" dirty="0"/>
              <a:t> </a:t>
            </a:r>
            <a:r>
              <a:rPr lang="en-US" dirty="0" err="1"/>
              <a:t>medida</a:t>
            </a:r>
            <a:r>
              <a:rPr lang="en-US" dirty="0"/>
              <a:t> que o </a:t>
            </a:r>
            <a:r>
              <a:rPr lang="en-US" dirty="0" err="1"/>
              <a:t>seu</a:t>
            </a:r>
            <a:r>
              <a:rPr lang="en-US" dirty="0"/>
              <a:t> </a:t>
            </a:r>
            <a:r>
              <a:rPr lang="en-US" dirty="0" err="1"/>
              <a:t>projeto</a:t>
            </a:r>
            <a:r>
              <a:rPr lang="en-US" dirty="0"/>
              <a:t> </a:t>
            </a:r>
            <a:r>
              <a:rPr lang="en-US" dirty="0" err="1"/>
              <a:t>é</a:t>
            </a:r>
            <a:r>
              <a:rPr lang="en-US" dirty="0"/>
              <a:t> </a:t>
            </a:r>
            <a:r>
              <a:rPr lang="en-US" dirty="0" err="1"/>
              <a:t>desenvolvido</a:t>
            </a:r>
            <a:r>
              <a:rPr lang="en-US" dirty="0"/>
              <a:t> e </a:t>
            </a:r>
            <a:r>
              <a:rPr lang="en-US" dirty="0" err="1"/>
              <a:t>implementado</a:t>
            </a:r>
            <a:r>
              <a:rPr lang="en-US" dirty="0"/>
              <a:t>.</a:t>
            </a:r>
          </a:p>
        </p:txBody>
      </p:sp>
    </p:spTree>
    <p:extLst>
      <p:ext uri="{BB962C8B-B14F-4D97-AF65-F5344CB8AC3E}">
        <p14:creationId xmlns:p14="http://schemas.microsoft.com/office/powerpoint/2010/main" val="2240668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B0811-2F85-4FDD-A8A1-1DB87BB5426F}"/>
              </a:ext>
            </a:extLst>
          </p:cNvPr>
          <p:cNvSpPr>
            <a:spLocks noGrp="1"/>
          </p:cNvSpPr>
          <p:nvPr>
            <p:ph type="body" sz="quarter" idx="20"/>
          </p:nvPr>
        </p:nvSpPr>
        <p:spPr>
          <a:xfrm>
            <a:off x="5600904" y="1838630"/>
            <a:ext cx="6444058" cy="5019370"/>
          </a:xfrm>
        </p:spPr>
        <p:txBody>
          <a:bodyPr/>
          <a:lstStyle/>
          <a:p>
            <a:r>
              <a:rPr lang="en-US" sz="2300" dirty="0" err="1">
                <a:solidFill>
                  <a:srgbClr val="333333"/>
                </a:solidFill>
                <a:latin typeface="FF Meta Serif W01"/>
              </a:rPr>
              <a:t>Há</a:t>
            </a:r>
            <a:r>
              <a:rPr lang="en-US" sz="2300" dirty="0">
                <a:solidFill>
                  <a:srgbClr val="333333"/>
                </a:solidFill>
                <a:latin typeface="FF Meta Serif W01"/>
              </a:rPr>
              <a:t> </a:t>
            </a:r>
            <a:r>
              <a:rPr lang="en-US" sz="2300" b="1" dirty="0" err="1">
                <a:solidFill>
                  <a:srgbClr val="333333"/>
                </a:solidFill>
                <a:latin typeface="FF Meta Serif W01"/>
              </a:rPr>
              <a:t>quatro</a:t>
            </a:r>
            <a:r>
              <a:rPr lang="en-US" sz="2300" dirty="0">
                <a:solidFill>
                  <a:srgbClr val="333333"/>
                </a:solidFill>
                <a:latin typeface="FF Meta Serif W01"/>
              </a:rPr>
              <a:t> </a:t>
            </a:r>
            <a:r>
              <a:rPr lang="en-US" sz="2300" dirty="0" err="1">
                <a:solidFill>
                  <a:srgbClr val="333333"/>
                </a:solidFill>
                <a:latin typeface="FF Meta Serif W01"/>
              </a:rPr>
              <a:t>aspetos</a:t>
            </a:r>
            <a:r>
              <a:rPr lang="en-US" sz="2300" dirty="0">
                <a:solidFill>
                  <a:srgbClr val="333333"/>
                </a:solidFill>
                <a:latin typeface="FF Meta Serif W01"/>
              </a:rPr>
              <a:t> </a:t>
            </a:r>
            <a:r>
              <a:rPr lang="en-US" sz="2300" dirty="0" err="1">
                <a:solidFill>
                  <a:srgbClr val="333333"/>
                </a:solidFill>
                <a:latin typeface="FF Meta Serif W01"/>
              </a:rPr>
              <a:t>fundamentais</a:t>
            </a:r>
            <a:r>
              <a:rPr lang="en-US" sz="2300" dirty="0">
                <a:solidFill>
                  <a:srgbClr val="333333"/>
                </a:solidFill>
                <a:latin typeface="FF Meta Serif W01"/>
              </a:rPr>
              <a:t> para </a:t>
            </a:r>
            <a:r>
              <a:rPr lang="en-US" sz="2300" dirty="0" err="1">
                <a:solidFill>
                  <a:srgbClr val="333333"/>
                </a:solidFill>
                <a:latin typeface="FF Meta Serif W01"/>
              </a:rPr>
              <a:t>contar</a:t>
            </a:r>
            <a:r>
              <a:rPr lang="en-US" sz="2300" dirty="0">
                <a:solidFill>
                  <a:srgbClr val="333333"/>
                </a:solidFill>
                <a:latin typeface="FF Meta Serif W01"/>
              </a:rPr>
              <a:t> </a:t>
            </a:r>
            <a:r>
              <a:rPr lang="en-US" sz="2300" dirty="0" err="1">
                <a:solidFill>
                  <a:srgbClr val="333333"/>
                </a:solidFill>
                <a:latin typeface="FF Meta Serif W01"/>
              </a:rPr>
              <a:t>uma</a:t>
            </a:r>
            <a:r>
              <a:rPr lang="en-US" sz="2300" dirty="0">
                <a:solidFill>
                  <a:srgbClr val="333333"/>
                </a:solidFill>
                <a:latin typeface="FF Meta Serif W01"/>
              </a:rPr>
              <a:t> </a:t>
            </a:r>
            <a:r>
              <a:rPr lang="en-US" sz="2300" dirty="0" err="1">
                <a:solidFill>
                  <a:srgbClr val="333333"/>
                </a:solidFill>
                <a:latin typeface="FF Meta Serif W01"/>
              </a:rPr>
              <a:t>excelente</a:t>
            </a:r>
            <a:r>
              <a:rPr lang="en-US" sz="2300" dirty="0">
                <a:solidFill>
                  <a:srgbClr val="333333"/>
                </a:solidFill>
                <a:latin typeface="FF Meta Serif W01"/>
              </a:rPr>
              <a:t> </a:t>
            </a:r>
            <a:r>
              <a:rPr lang="en-US" sz="2300" dirty="0" err="1">
                <a:solidFill>
                  <a:srgbClr val="333333"/>
                </a:solidFill>
                <a:latin typeface="FF Meta Serif W01"/>
              </a:rPr>
              <a:t>história</a:t>
            </a:r>
            <a:endParaRPr lang="en-US" sz="2300" dirty="0">
              <a:solidFill>
                <a:srgbClr val="333333"/>
              </a:solidFill>
              <a:latin typeface="FF Meta Serif W01"/>
            </a:endParaRPr>
          </a:p>
          <a:p>
            <a:pPr marL="457200" indent="-457200">
              <a:buFont typeface="+mj-lt"/>
              <a:buAutoNum type="arabicPeriod"/>
            </a:pPr>
            <a:r>
              <a:rPr lang="en-US" sz="2300" dirty="0" err="1">
                <a:solidFill>
                  <a:srgbClr val="333333"/>
                </a:solidFill>
                <a:latin typeface="FF Meta Serif W01"/>
              </a:rPr>
              <a:t>Basear</a:t>
            </a:r>
            <a:r>
              <a:rPr lang="en-US" sz="2300" dirty="0">
                <a:solidFill>
                  <a:srgbClr val="333333"/>
                </a:solidFill>
                <a:latin typeface="FF Meta Serif W01"/>
              </a:rPr>
              <a:t> a </a:t>
            </a:r>
            <a:r>
              <a:rPr lang="en-US" sz="2300" dirty="0" err="1">
                <a:solidFill>
                  <a:srgbClr val="333333"/>
                </a:solidFill>
                <a:latin typeface="FF Meta Serif W01"/>
              </a:rPr>
              <a:t>história</a:t>
            </a:r>
            <a:r>
              <a:rPr lang="en-US" sz="2300" dirty="0">
                <a:solidFill>
                  <a:srgbClr val="333333"/>
                </a:solidFill>
                <a:latin typeface="FF Meta Serif W01"/>
              </a:rPr>
              <a:t> </a:t>
            </a:r>
            <a:r>
              <a:rPr lang="en-US" sz="2300" dirty="0" err="1">
                <a:solidFill>
                  <a:srgbClr val="333333"/>
                </a:solidFill>
                <a:latin typeface="FF Meta Serif W01"/>
              </a:rPr>
              <a:t>numa</a:t>
            </a:r>
            <a:r>
              <a:rPr lang="en-US" sz="2300" dirty="0">
                <a:solidFill>
                  <a:srgbClr val="333333"/>
                </a:solidFill>
                <a:latin typeface="FF Meta Serif W01"/>
              </a:rPr>
              <a:t> </a:t>
            </a:r>
            <a:r>
              <a:rPr lang="en-US" sz="2300" dirty="0" err="1">
                <a:solidFill>
                  <a:srgbClr val="333333"/>
                </a:solidFill>
                <a:latin typeface="FF Meta Serif W01"/>
              </a:rPr>
              <a:t>personagem</a:t>
            </a:r>
            <a:r>
              <a:rPr lang="en-US" sz="2300" dirty="0">
                <a:solidFill>
                  <a:srgbClr val="333333"/>
                </a:solidFill>
                <a:latin typeface="FF Meta Serif W01"/>
              </a:rPr>
              <a:t> com a qual o </a:t>
            </a:r>
            <a:r>
              <a:rPr lang="en-US" sz="2300" dirty="0" err="1">
                <a:solidFill>
                  <a:srgbClr val="333333"/>
                </a:solidFill>
                <a:latin typeface="FF Meta Serif W01"/>
              </a:rPr>
              <a:t>público</a:t>
            </a:r>
            <a:r>
              <a:rPr lang="en-US" sz="2300" dirty="0">
                <a:solidFill>
                  <a:srgbClr val="333333"/>
                </a:solidFill>
                <a:latin typeface="FF Meta Serif W01"/>
              </a:rPr>
              <a:t> </a:t>
            </a:r>
            <a:r>
              <a:rPr lang="en-US" sz="2300" dirty="0" err="1">
                <a:solidFill>
                  <a:srgbClr val="333333"/>
                </a:solidFill>
                <a:latin typeface="FF Meta Serif W01"/>
              </a:rPr>
              <a:t>possa</a:t>
            </a:r>
            <a:r>
              <a:rPr lang="en-US" sz="2300" dirty="0">
                <a:solidFill>
                  <a:srgbClr val="333333"/>
                </a:solidFill>
                <a:latin typeface="FF Meta Serif W01"/>
              </a:rPr>
              <a:t> </a:t>
            </a:r>
            <a:r>
              <a:rPr lang="en-US" sz="2300" dirty="0" err="1">
                <a:solidFill>
                  <a:srgbClr val="333333"/>
                </a:solidFill>
                <a:latin typeface="FF Meta Serif W01"/>
              </a:rPr>
              <a:t>empatizar</a:t>
            </a:r>
            <a:r>
              <a:rPr lang="en-US" sz="2300" dirty="0">
                <a:solidFill>
                  <a:srgbClr val="333333"/>
                </a:solidFill>
                <a:latin typeface="FF Meta Serif W01"/>
              </a:rPr>
              <a:t> </a:t>
            </a:r>
            <a:r>
              <a:rPr lang="en-US" sz="2300" dirty="0" err="1">
                <a:solidFill>
                  <a:srgbClr val="333333"/>
                </a:solidFill>
                <a:latin typeface="FF Meta Serif W01"/>
              </a:rPr>
              <a:t>ou</a:t>
            </a:r>
            <a:r>
              <a:rPr lang="en-US" sz="2300" dirty="0">
                <a:solidFill>
                  <a:srgbClr val="333333"/>
                </a:solidFill>
                <a:latin typeface="FF Meta Serif W01"/>
              </a:rPr>
              <a:t> </a:t>
            </a:r>
            <a:r>
              <a:rPr lang="en-US" sz="2300" dirty="0" err="1">
                <a:solidFill>
                  <a:srgbClr val="333333"/>
                </a:solidFill>
                <a:latin typeface="FF Meta Serif W01"/>
              </a:rPr>
              <a:t>em</a:t>
            </a:r>
            <a:r>
              <a:rPr lang="en-US" sz="2300" dirty="0">
                <a:solidFill>
                  <a:srgbClr val="333333"/>
                </a:solidFill>
                <a:latin typeface="FF Meta Serif W01"/>
              </a:rPr>
              <a:t> </a:t>
            </a:r>
            <a:r>
              <a:rPr lang="en-US" sz="2300" dirty="0" err="1">
                <a:solidFill>
                  <a:srgbClr val="333333"/>
                </a:solidFill>
                <a:latin typeface="FF Meta Serif W01"/>
              </a:rPr>
              <a:t>torno</a:t>
            </a:r>
            <a:r>
              <a:rPr lang="en-US" sz="2300" dirty="0">
                <a:solidFill>
                  <a:srgbClr val="333333"/>
                </a:solidFill>
                <a:latin typeface="FF Meta Serif W01"/>
              </a:rPr>
              <a:t> de um </a:t>
            </a:r>
            <a:r>
              <a:rPr lang="en-US" sz="2300" dirty="0" err="1">
                <a:solidFill>
                  <a:srgbClr val="333333"/>
                </a:solidFill>
                <a:latin typeface="FF Meta Serif W01"/>
              </a:rPr>
              <a:t>dilema</a:t>
            </a:r>
            <a:r>
              <a:rPr lang="en-US" sz="2300" dirty="0">
                <a:solidFill>
                  <a:srgbClr val="333333"/>
                </a:solidFill>
                <a:latin typeface="FF Meta Serif W01"/>
              </a:rPr>
              <a:t> </a:t>
            </a:r>
            <a:r>
              <a:rPr lang="en-US" sz="2300" dirty="0" err="1">
                <a:solidFill>
                  <a:srgbClr val="333333"/>
                </a:solidFill>
                <a:latin typeface="FF Meta Serif W01"/>
              </a:rPr>
              <a:t>comunitário</a:t>
            </a:r>
            <a:r>
              <a:rPr lang="en-US" sz="2300" dirty="0">
                <a:solidFill>
                  <a:srgbClr val="333333"/>
                </a:solidFill>
                <a:latin typeface="FF Meta Serif W01"/>
              </a:rPr>
              <a:t> que o </a:t>
            </a:r>
            <a:r>
              <a:rPr lang="en-US" sz="2300" dirty="0" err="1">
                <a:solidFill>
                  <a:srgbClr val="333333"/>
                </a:solidFill>
                <a:latin typeface="FF Meta Serif W01"/>
              </a:rPr>
              <a:t>público</a:t>
            </a:r>
            <a:r>
              <a:rPr lang="en-US" sz="2300" dirty="0">
                <a:solidFill>
                  <a:srgbClr val="333333"/>
                </a:solidFill>
                <a:latin typeface="FF Meta Serif W01"/>
              </a:rPr>
              <a:t> se </a:t>
            </a:r>
            <a:r>
              <a:rPr lang="en-US" sz="2300" dirty="0" err="1">
                <a:solidFill>
                  <a:srgbClr val="333333"/>
                </a:solidFill>
                <a:latin typeface="FF Meta Serif W01"/>
              </a:rPr>
              <a:t>possa</a:t>
            </a:r>
            <a:r>
              <a:rPr lang="en-US" sz="2300" dirty="0">
                <a:solidFill>
                  <a:srgbClr val="333333"/>
                </a:solidFill>
                <a:latin typeface="FF Meta Serif W01"/>
              </a:rPr>
              <a:t> </a:t>
            </a:r>
            <a:r>
              <a:rPr lang="en-US" sz="2300" dirty="0" err="1">
                <a:solidFill>
                  <a:srgbClr val="333333"/>
                </a:solidFill>
                <a:latin typeface="FF Meta Serif W01"/>
              </a:rPr>
              <a:t>relacionar</a:t>
            </a:r>
            <a:r>
              <a:rPr lang="en-US" sz="2300" b="0" i="0" dirty="0">
                <a:solidFill>
                  <a:srgbClr val="333333"/>
                </a:solidFill>
                <a:effectLst/>
                <a:latin typeface="FF Meta Serif W01"/>
              </a:rPr>
              <a:t> </a:t>
            </a:r>
          </a:p>
          <a:p>
            <a:pPr marL="457200" indent="-457200">
              <a:buFont typeface="+mj-lt"/>
              <a:buAutoNum type="arabicPeriod"/>
            </a:pPr>
            <a:r>
              <a:rPr lang="en-US" sz="2300" dirty="0" err="1">
                <a:solidFill>
                  <a:srgbClr val="333333"/>
                </a:solidFill>
                <a:latin typeface="FF Meta Serif W01"/>
              </a:rPr>
              <a:t>Criar</a:t>
            </a:r>
            <a:r>
              <a:rPr lang="en-US" sz="2300" dirty="0">
                <a:solidFill>
                  <a:srgbClr val="333333"/>
                </a:solidFill>
                <a:latin typeface="FF Meta Serif W01"/>
              </a:rPr>
              <a:t> </a:t>
            </a:r>
            <a:r>
              <a:rPr lang="en-US" sz="2300" dirty="0" err="1">
                <a:solidFill>
                  <a:srgbClr val="333333"/>
                </a:solidFill>
                <a:latin typeface="FF Meta Serif W01"/>
              </a:rPr>
              <a:t>tensão</a:t>
            </a:r>
            <a:r>
              <a:rPr lang="en-US" sz="2300" dirty="0">
                <a:solidFill>
                  <a:srgbClr val="333333"/>
                </a:solidFill>
                <a:latin typeface="FF Meta Serif W01"/>
              </a:rPr>
              <a:t>, </a:t>
            </a:r>
            <a:r>
              <a:rPr lang="en-US" sz="2300" dirty="0" err="1">
                <a:solidFill>
                  <a:srgbClr val="333333"/>
                </a:solidFill>
                <a:latin typeface="FF Meta Serif W01"/>
              </a:rPr>
              <a:t>seja</a:t>
            </a:r>
            <a:r>
              <a:rPr lang="en-US" sz="2300" dirty="0">
                <a:solidFill>
                  <a:srgbClr val="333333"/>
                </a:solidFill>
                <a:latin typeface="FF Meta Serif W01"/>
              </a:rPr>
              <a:t> por </a:t>
            </a:r>
            <a:r>
              <a:rPr lang="en-US" sz="2300" dirty="0" err="1">
                <a:solidFill>
                  <a:srgbClr val="333333"/>
                </a:solidFill>
                <a:latin typeface="FF Meta Serif W01"/>
              </a:rPr>
              <a:t>curiosidade</a:t>
            </a:r>
            <a:r>
              <a:rPr lang="en-US" sz="2300" dirty="0">
                <a:solidFill>
                  <a:srgbClr val="333333"/>
                </a:solidFill>
                <a:latin typeface="FF Meta Serif W01"/>
              </a:rPr>
              <a:t>, </a:t>
            </a:r>
            <a:r>
              <a:rPr lang="en-US" sz="2300" dirty="0" err="1">
                <a:solidFill>
                  <a:srgbClr val="333333"/>
                </a:solidFill>
                <a:latin typeface="FF Meta Serif W01"/>
              </a:rPr>
              <a:t>intriga</a:t>
            </a:r>
            <a:r>
              <a:rPr lang="en-US" sz="2300" dirty="0">
                <a:solidFill>
                  <a:srgbClr val="333333"/>
                </a:solidFill>
                <a:latin typeface="FF Meta Serif W01"/>
              </a:rPr>
              <a:t> </a:t>
            </a:r>
            <a:r>
              <a:rPr lang="en-US" sz="2300" dirty="0" err="1">
                <a:solidFill>
                  <a:srgbClr val="333333"/>
                </a:solidFill>
                <a:latin typeface="FF Meta Serif W01"/>
              </a:rPr>
              <a:t>ou</a:t>
            </a:r>
            <a:r>
              <a:rPr lang="en-US" sz="2300" dirty="0">
                <a:solidFill>
                  <a:srgbClr val="333333"/>
                </a:solidFill>
                <a:latin typeface="FF Meta Serif W01"/>
              </a:rPr>
              <a:t> </a:t>
            </a:r>
            <a:r>
              <a:rPr lang="en-US" sz="2300" dirty="0" err="1">
                <a:solidFill>
                  <a:srgbClr val="333333"/>
                </a:solidFill>
                <a:latin typeface="FF Meta Serif W01"/>
              </a:rPr>
              <a:t>perigo</a:t>
            </a:r>
            <a:endParaRPr lang="en-US" sz="2300" dirty="0">
              <a:solidFill>
                <a:srgbClr val="333333"/>
              </a:solidFill>
              <a:latin typeface="FF Meta Serif W01"/>
            </a:endParaRPr>
          </a:p>
          <a:p>
            <a:pPr marL="457200" indent="-457200">
              <a:buFont typeface="+mj-lt"/>
              <a:buAutoNum type="arabicPeriod"/>
            </a:pPr>
            <a:r>
              <a:rPr lang="en-US" sz="2300" dirty="0" err="1">
                <a:solidFill>
                  <a:srgbClr val="333333"/>
                </a:solidFill>
                <a:latin typeface="FF Meta Serif W01"/>
              </a:rPr>
              <a:t>Oferecer</a:t>
            </a:r>
            <a:r>
              <a:rPr lang="en-US" sz="2300" dirty="0">
                <a:solidFill>
                  <a:srgbClr val="333333"/>
                </a:solidFill>
                <a:latin typeface="FF Meta Serif W01"/>
              </a:rPr>
              <a:t> o </a:t>
            </a:r>
            <a:r>
              <a:rPr lang="en-US" sz="2300" dirty="0" err="1">
                <a:solidFill>
                  <a:srgbClr val="333333"/>
                </a:solidFill>
                <a:latin typeface="FF Meta Serif W01"/>
              </a:rPr>
              <a:t>nível</a:t>
            </a:r>
            <a:r>
              <a:rPr lang="en-US" sz="2300" dirty="0">
                <a:solidFill>
                  <a:srgbClr val="333333"/>
                </a:solidFill>
                <a:latin typeface="FF Meta Serif W01"/>
              </a:rPr>
              <a:t> </a:t>
            </a:r>
            <a:r>
              <a:rPr lang="en-US" sz="2300" dirty="0" err="1">
                <a:solidFill>
                  <a:srgbClr val="333333"/>
                </a:solidFill>
                <a:latin typeface="FF Meta Serif W01"/>
              </a:rPr>
              <a:t>certo</a:t>
            </a:r>
            <a:r>
              <a:rPr lang="en-US" sz="2300" dirty="0">
                <a:solidFill>
                  <a:srgbClr val="333333"/>
                </a:solidFill>
                <a:latin typeface="FF Meta Serif W01"/>
              </a:rPr>
              <a:t> de </a:t>
            </a:r>
            <a:r>
              <a:rPr lang="en-US" sz="2300" dirty="0" err="1">
                <a:solidFill>
                  <a:srgbClr val="333333"/>
                </a:solidFill>
                <a:latin typeface="FF Meta Serif W01"/>
              </a:rPr>
              <a:t>detalhe</a:t>
            </a:r>
            <a:r>
              <a:rPr lang="en-US" sz="2300" dirty="0">
                <a:solidFill>
                  <a:srgbClr val="333333"/>
                </a:solidFill>
                <a:latin typeface="FF Meta Serif W01"/>
              </a:rPr>
              <a:t>. </a:t>
            </a:r>
            <a:r>
              <a:rPr lang="en-US" sz="2300" dirty="0" err="1">
                <a:solidFill>
                  <a:srgbClr val="333333"/>
                </a:solidFill>
                <a:latin typeface="FF Meta Serif W01"/>
              </a:rPr>
              <a:t>Muito</a:t>
            </a:r>
            <a:r>
              <a:rPr lang="en-US" sz="2300" dirty="0">
                <a:solidFill>
                  <a:srgbClr val="333333"/>
                </a:solidFill>
                <a:latin typeface="FF Meta Serif W01"/>
              </a:rPr>
              <a:t> </a:t>
            </a:r>
            <a:r>
              <a:rPr lang="en-US" sz="2300" dirty="0" err="1">
                <a:solidFill>
                  <a:srgbClr val="333333"/>
                </a:solidFill>
                <a:latin typeface="FF Meta Serif W01"/>
              </a:rPr>
              <a:t>pouco</a:t>
            </a:r>
            <a:r>
              <a:rPr lang="en-US" sz="2300" dirty="0">
                <a:solidFill>
                  <a:srgbClr val="333333"/>
                </a:solidFill>
                <a:latin typeface="FF Meta Serif W01"/>
              </a:rPr>
              <a:t> e a </a:t>
            </a:r>
            <a:r>
              <a:rPr lang="en-US" sz="2300" dirty="0" err="1">
                <a:solidFill>
                  <a:srgbClr val="333333"/>
                </a:solidFill>
                <a:latin typeface="FF Meta Serif W01"/>
              </a:rPr>
              <a:t>história</a:t>
            </a:r>
            <a:r>
              <a:rPr lang="en-US" sz="2300" dirty="0">
                <a:solidFill>
                  <a:srgbClr val="333333"/>
                </a:solidFill>
                <a:latin typeface="FF Meta Serif W01"/>
              </a:rPr>
              <a:t> </a:t>
            </a:r>
            <a:r>
              <a:rPr lang="en-US" sz="2300" dirty="0" err="1">
                <a:solidFill>
                  <a:srgbClr val="333333"/>
                </a:solidFill>
                <a:latin typeface="FF Meta Serif W01"/>
              </a:rPr>
              <a:t>não</a:t>
            </a:r>
            <a:r>
              <a:rPr lang="en-US" sz="2300" dirty="0">
                <a:solidFill>
                  <a:srgbClr val="333333"/>
                </a:solidFill>
                <a:latin typeface="FF Meta Serif W01"/>
              </a:rPr>
              <a:t> </a:t>
            </a:r>
            <a:r>
              <a:rPr lang="en-US" sz="2300" dirty="0" err="1">
                <a:solidFill>
                  <a:srgbClr val="333333"/>
                </a:solidFill>
                <a:latin typeface="FF Meta Serif W01"/>
              </a:rPr>
              <a:t>é</a:t>
            </a:r>
            <a:r>
              <a:rPr lang="en-US" sz="2300" dirty="0">
                <a:solidFill>
                  <a:srgbClr val="333333"/>
                </a:solidFill>
                <a:latin typeface="FF Meta Serif W01"/>
              </a:rPr>
              <a:t> </a:t>
            </a:r>
            <a:r>
              <a:rPr lang="en-US" sz="2300" dirty="0" err="1">
                <a:solidFill>
                  <a:srgbClr val="333333"/>
                </a:solidFill>
                <a:latin typeface="FF Meta Serif W01"/>
              </a:rPr>
              <a:t>vívida</a:t>
            </a:r>
            <a:r>
              <a:rPr lang="en-US" sz="2300" dirty="0">
                <a:solidFill>
                  <a:srgbClr val="333333"/>
                </a:solidFill>
                <a:latin typeface="FF Meta Serif W01"/>
              </a:rPr>
              <a:t>; </a:t>
            </a:r>
            <a:r>
              <a:rPr lang="en-US" sz="2300" dirty="0" err="1">
                <a:solidFill>
                  <a:srgbClr val="333333"/>
                </a:solidFill>
                <a:latin typeface="FF Meta Serif W01"/>
              </a:rPr>
              <a:t>demasiado</a:t>
            </a:r>
            <a:r>
              <a:rPr lang="en-US" sz="2300" dirty="0">
                <a:solidFill>
                  <a:srgbClr val="333333"/>
                </a:solidFill>
                <a:latin typeface="FF Meta Serif W01"/>
              </a:rPr>
              <a:t> e </a:t>
            </a:r>
            <a:r>
              <a:rPr lang="en-US" sz="2300" dirty="0" err="1">
                <a:solidFill>
                  <a:srgbClr val="333333"/>
                </a:solidFill>
                <a:latin typeface="FF Meta Serif W01"/>
              </a:rPr>
              <a:t>fica</a:t>
            </a:r>
            <a:r>
              <a:rPr lang="en-US" sz="2300" dirty="0">
                <a:solidFill>
                  <a:srgbClr val="333333"/>
                </a:solidFill>
                <a:latin typeface="FF Meta Serif W01"/>
              </a:rPr>
              <a:t> </a:t>
            </a:r>
            <a:r>
              <a:rPr lang="en-US" sz="2300" dirty="0" err="1">
                <a:solidFill>
                  <a:srgbClr val="333333"/>
                </a:solidFill>
                <a:latin typeface="FF Meta Serif W01"/>
              </a:rPr>
              <a:t>confusa</a:t>
            </a:r>
            <a:endParaRPr lang="en-US" sz="2300" dirty="0">
              <a:solidFill>
                <a:srgbClr val="333333"/>
              </a:solidFill>
              <a:latin typeface="FF Meta Serif W01"/>
            </a:endParaRPr>
          </a:p>
          <a:p>
            <a:pPr marL="457200" indent="-457200">
              <a:buFont typeface="+mj-lt"/>
              <a:buAutoNum type="arabicPeriod"/>
            </a:pPr>
            <a:r>
              <a:rPr lang="en-IE" sz="2300" dirty="0" err="1">
                <a:solidFill>
                  <a:schemeClr val="tx1"/>
                </a:solidFill>
              </a:rPr>
              <a:t>Terminar</a:t>
            </a:r>
            <a:r>
              <a:rPr lang="en-IE" sz="2300" dirty="0">
                <a:solidFill>
                  <a:schemeClr val="tx1"/>
                </a:solidFill>
              </a:rPr>
              <a:t> com </a:t>
            </a:r>
            <a:r>
              <a:rPr lang="en-IE" sz="2300" dirty="0" err="1">
                <a:solidFill>
                  <a:schemeClr val="tx1"/>
                </a:solidFill>
              </a:rPr>
              <a:t>uma</a:t>
            </a:r>
            <a:r>
              <a:rPr lang="en-IE" sz="2300" dirty="0">
                <a:solidFill>
                  <a:schemeClr val="tx1"/>
                </a:solidFill>
              </a:rPr>
              <a:t> </a:t>
            </a:r>
            <a:r>
              <a:rPr lang="en-IE" sz="2300" dirty="0" err="1">
                <a:solidFill>
                  <a:schemeClr val="tx1"/>
                </a:solidFill>
              </a:rPr>
              <a:t>resolução</a:t>
            </a:r>
            <a:r>
              <a:rPr lang="en-IE" sz="2300" dirty="0">
                <a:solidFill>
                  <a:schemeClr val="tx1"/>
                </a:solidFill>
              </a:rPr>
              <a:t> </a:t>
            </a:r>
            <a:r>
              <a:rPr lang="en-IE" sz="2300" dirty="0" err="1">
                <a:solidFill>
                  <a:schemeClr val="tx1"/>
                </a:solidFill>
              </a:rPr>
              <a:t>satisfatória</a:t>
            </a:r>
            <a:r>
              <a:rPr lang="en-IE" sz="2300" dirty="0">
                <a:solidFill>
                  <a:schemeClr val="tx1"/>
                </a:solidFill>
              </a:rPr>
              <a:t>, </a:t>
            </a:r>
            <a:r>
              <a:rPr lang="en-IE" sz="2300" dirty="0" err="1">
                <a:solidFill>
                  <a:schemeClr val="tx1"/>
                </a:solidFill>
              </a:rPr>
              <a:t>seja</a:t>
            </a:r>
            <a:r>
              <a:rPr lang="en-IE" sz="2300" dirty="0">
                <a:solidFill>
                  <a:schemeClr val="tx1"/>
                </a:solidFill>
              </a:rPr>
              <a:t> </a:t>
            </a:r>
            <a:r>
              <a:rPr lang="en-IE" sz="2300" dirty="0" err="1">
                <a:solidFill>
                  <a:schemeClr val="tx1"/>
                </a:solidFill>
              </a:rPr>
              <a:t>engraçada</a:t>
            </a:r>
            <a:r>
              <a:rPr lang="en-IE" sz="2300" dirty="0">
                <a:solidFill>
                  <a:schemeClr val="tx1"/>
                </a:solidFill>
              </a:rPr>
              <a:t>, </a:t>
            </a:r>
            <a:r>
              <a:rPr lang="en-IE" sz="2300" dirty="0" err="1">
                <a:solidFill>
                  <a:schemeClr val="tx1"/>
                </a:solidFill>
              </a:rPr>
              <a:t>comovente</a:t>
            </a:r>
            <a:r>
              <a:rPr lang="en-IE" sz="2300" dirty="0">
                <a:solidFill>
                  <a:schemeClr val="tx1"/>
                </a:solidFill>
              </a:rPr>
              <a:t> </a:t>
            </a:r>
            <a:r>
              <a:rPr lang="en-IE" sz="2300" dirty="0" err="1">
                <a:solidFill>
                  <a:schemeClr val="tx1"/>
                </a:solidFill>
              </a:rPr>
              <a:t>ou</a:t>
            </a:r>
            <a:r>
              <a:rPr lang="en-IE" sz="2300" dirty="0">
                <a:solidFill>
                  <a:schemeClr val="tx1"/>
                </a:solidFill>
              </a:rPr>
              <a:t> </a:t>
            </a:r>
            <a:r>
              <a:rPr lang="en-IE" sz="2300" dirty="0" err="1">
                <a:solidFill>
                  <a:schemeClr val="tx1"/>
                </a:solidFill>
              </a:rPr>
              <a:t>reveladora</a:t>
            </a:r>
            <a:r>
              <a:rPr lang="en-IE" sz="2300" dirty="0"/>
              <a:t>.</a:t>
            </a:r>
          </a:p>
        </p:txBody>
      </p:sp>
      <p:pic>
        <p:nvPicPr>
          <p:cNvPr id="8" name="Picture Placeholder 7" descr="A close up of a logo&#10;&#10;Description automatically generated">
            <a:extLst>
              <a:ext uri="{FF2B5EF4-FFF2-40B4-BE49-F238E27FC236}">
                <a16:creationId xmlns:a16="http://schemas.microsoft.com/office/drawing/2014/main" id="{585A9D5E-6A73-48B3-8D98-3C5783D0AAC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8DE719C9-5304-4B1B-A3AC-08D5821ED887}"/>
              </a:ext>
            </a:extLst>
          </p:cNvPr>
          <p:cNvSpPr>
            <a:spLocks noGrp="1"/>
          </p:cNvSpPr>
          <p:nvPr>
            <p:ph type="body" sz="quarter" idx="22"/>
          </p:nvPr>
        </p:nvSpPr>
        <p:spPr>
          <a:xfrm>
            <a:off x="5845118" y="791487"/>
            <a:ext cx="5579898" cy="857158"/>
          </a:xfrm>
        </p:spPr>
        <p:txBody>
          <a:bodyPr>
            <a:normAutofit fontScale="92500" lnSpcReduction="20000"/>
          </a:bodyPr>
          <a:lstStyle/>
          <a:p>
            <a:r>
              <a:rPr lang="en-IE" dirty="0"/>
              <a:t>Como </a:t>
            </a:r>
            <a:r>
              <a:rPr lang="en-IE" dirty="0" err="1"/>
              <a:t>contar</a:t>
            </a:r>
            <a:r>
              <a:rPr lang="en-IE" dirty="0"/>
              <a:t> </a:t>
            </a:r>
            <a:r>
              <a:rPr lang="en-IE" dirty="0" err="1"/>
              <a:t>uma</a:t>
            </a:r>
            <a:r>
              <a:rPr lang="en-IE" dirty="0"/>
              <a:t> </a:t>
            </a:r>
            <a:r>
              <a:rPr lang="en-IE" dirty="0" err="1"/>
              <a:t>história</a:t>
            </a:r>
            <a:r>
              <a:rPr lang="en-IE" dirty="0"/>
              <a:t> de </a:t>
            </a:r>
            <a:r>
              <a:rPr lang="en-IE" dirty="0" err="1"/>
              <a:t>sucesso</a:t>
            </a:r>
            <a:r>
              <a:rPr lang="en-IE" dirty="0"/>
              <a:t>…</a:t>
            </a:r>
          </a:p>
        </p:txBody>
      </p:sp>
    </p:spTree>
    <p:extLst>
      <p:ext uri="{BB962C8B-B14F-4D97-AF65-F5344CB8AC3E}">
        <p14:creationId xmlns:p14="http://schemas.microsoft.com/office/powerpoint/2010/main" val="3557246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40721" y="138223"/>
            <a:ext cx="5279028" cy="1079619"/>
          </a:xfrm>
        </p:spPr>
        <p:txBody>
          <a:bodyPr>
            <a:normAutofit/>
          </a:bodyPr>
          <a:lstStyle/>
          <a:p>
            <a:r>
              <a:rPr lang="en-IE" dirty="0"/>
              <a:t>ESTRATÉGIA 3: ABORDAGEM BOTTOM-UP</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304502" y="1378540"/>
            <a:ext cx="6479070" cy="5479459"/>
          </a:xfrm>
        </p:spPr>
        <p:txBody>
          <a:bodyPr/>
          <a:lstStyle/>
          <a:p>
            <a:pPr algn="just"/>
            <a:r>
              <a:rPr lang="en-US" sz="2300" dirty="0"/>
              <a:t>As </a:t>
            </a:r>
            <a:r>
              <a:rPr lang="en-US" sz="2300" dirty="0" err="1"/>
              <a:t>abordagens</a:t>
            </a:r>
            <a:r>
              <a:rPr lang="en-US" sz="2300" dirty="0"/>
              <a:t> bottom-up </a:t>
            </a:r>
            <a:r>
              <a:rPr lang="en-US" sz="2300" dirty="0" err="1"/>
              <a:t>enfatizam</a:t>
            </a:r>
            <a:r>
              <a:rPr lang="en-US" sz="2300" dirty="0"/>
              <a:t> a </a:t>
            </a:r>
            <a:r>
              <a:rPr lang="en-US" sz="2300" dirty="0" err="1"/>
              <a:t>participação</a:t>
            </a:r>
            <a:r>
              <a:rPr lang="en-US" sz="2300" dirty="0"/>
              <a:t> da </a:t>
            </a:r>
            <a:r>
              <a:rPr lang="en-US" sz="2300" dirty="0" err="1"/>
              <a:t>comunidade</a:t>
            </a:r>
            <a:r>
              <a:rPr lang="en-US" sz="2300" dirty="0"/>
              <a:t> local </a:t>
            </a:r>
            <a:r>
              <a:rPr lang="en-US" sz="2300" dirty="0" err="1"/>
              <a:t>nas</a:t>
            </a:r>
            <a:r>
              <a:rPr lang="en-US" sz="2300" dirty="0"/>
              <a:t> </a:t>
            </a:r>
            <a:r>
              <a:rPr lang="en-US" sz="2300" dirty="0" err="1"/>
              <a:t>iniciativas</a:t>
            </a:r>
            <a:r>
              <a:rPr lang="en-US" sz="2300" dirty="0"/>
              <a:t> de </a:t>
            </a:r>
            <a:r>
              <a:rPr lang="en-US" sz="2300" dirty="0" err="1"/>
              <a:t>desenvolvimento</a:t>
            </a:r>
            <a:r>
              <a:rPr lang="en-US" sz="2300" dirty="0"/>
              <a:t>. As </a:t>
            </a:r>
            <a:r>
              <a:rPr lang="en-US" sz="2300" dirty="0" err="1"/>
              <a:t>abordagens</a:t>
            </a:r>
            <a:r>
              <a:rPr lang="en-US" sz="2300" dirty="0"/>
              <a:t> bottom-up </a:t>
            </a:r>
            <a:r>
              <a:rPr lang="en-US" sz="2300" dirty="0" err="1"/>
              <a:t>permitem</a:t>
            </a:r>
            <a:r>
              <a:rPr lang="en-US" sz="2300" dirty="0"/>
              <a:t> </a:t>
            </a:r>
            <a:r>
              <a:rPr lang="en-US" sz="2300" dirty="0" err="1"/>
              <a:t>aos</a:t>
            </a:r>
            <a:r>
              <a:rPr lang="en-US" sz="2300" dirty="0"/>
              <a:t> </a:t>
            </a:r>
            <a:r>
              <a:rPr lang="en-US" sz="2300" dirty="0" err="1"/>
              <a:t>membros</a:t>
            </a:r>
            <a:r>
              <a:rPr lang="en-US" sz="2300" dirty="0"/>
              <a:t> da </a:t>
            </a:r>
            <a:r>
              <a:rPr lang="en-US" sz="2300" dirty="0" err="1"/>
              <a:t>comunidade</a:t>
            </a:r>
            <a:r>
              <a:rPr lang="en-US" sz="2300" dirty="0"/>
              <a:t> </a:t>
            </a:r>
            <a:r>
              <a:rPr lang="en-US" sz="2300" dirty="0" err="1"/>
              <a:t>estabelecer</a:t>
            </a:r>
            <a:r>
              <a:rPr lang="en-US" sz="2300" dirty="0"/>
              <a:t> </a:t>
            </a:r>
            <a:r>
              <a:rPr lang="en-US" sz="2300" dirty="0" err="1"/>
              <a:t>objetivos</a:t>
            </a:r>
            <a:r>
              <a:rPr lang="en-US" sz="2300" dirty="0"/>
              <a:t> e </a:t>
            </a:r>
            <a:r>
              <a:rPr lang="en-US" sz="2300" dirty="0" err="1"/>
              <a:t>os</a:t>
            </a:r>
            <a:r>
              <a:rPr lang="en-US" sz="2300" dirty="0"/>
              <a:t> </a:t>
            </a:r>
            <a:r>
              <a:rPr lang="en-US" sz="2300" dirty="0" err="1"/>
              <a:t>meios</a:t>
            </a:r>
            <a:r>
              <a:rPr lang="en-US" sz="2300" dirty="0"/>
              <a:t> para </a:t>
            </a:r>
            <a:r>
              <a:rPr lang="en-US" sz="2300" dirty="0" err="1"/>
              <a:t>os</a:t>
            </a:r>
            <a:r>
              <a:rPr lang="en-US" sz="2300" dirty="0"/>
              <a:t> </a:t>
            </a:r>
            <a:r>
              <a:rPr lang="en-US" sz="2300" dirty="0" err="1"/>
              <a:t>alcançar</a:t>
            </a:r>
            <a:r>
              <a:rPr lang="en-US" sz="2300" dirty="0"/>
              <a:t>.</a:t>
            </a:r>
          </a:p>
          <a:p>
            <a:pPr algn="just"/>
            <a:r>
              <a:rPr lang="en-US" sz="2300" dirty="0"/>
              <a:t> </a:t>
            </a:r>
          </a:p>
          <a:p>
            <a:pPr algn="just"/>
            <a:r>
              <a:rPr lang="en-US" sz="2300" dirty="0" err="1"/>
              <a:t>Também</a:t>
            </a:r>
            <a:r>
              <a:rPr lang="en-US" sz="2300" dirty="0"/>
              <a:t> </a:t>
            </a:r>
            <a:r>
              <a:rPr lang="en-US" sz="2300" dirty="0" err="1"/>
              <a:t>asseguram</a:t>
            </a:r>
            <a:r>
              <a:rPr lang="en-US" sz="2300" dirty="0"/>
              <a:t> a </a:t>
            </a:r>
            <a:r>
              <a:rPr lang="en-US" sz="2300" dirty="0" err="1"/>
              <a:t>apropriação</a:t>
            </a:r>
            <a:r>
              <a:rPr lang="en-US" sz="2300" dirty="0"/>
              <a:t> pela </a:t>
            </a:r>
            <a:r>
              <a:rPr lang="en-US" sz="2300" dirty="0" err="1"/>
              <a:t>comunidade</a:t>
            </a:r>
            <a:r>
              <a:rPr lang="en-US" sz="2300" dirty="0"/>
              <a:t>, e o </a:t>
            </a:r>
            <a:r>
              <a:rPr lang="en-US" sz="2300" dirty="0" err="1"/>
              <a:t>compromisso</a:t>
            </a:r>
            <a:r>
              <a:rPr lang="en-US" sz="2300" dirty="0"/>
              <a:t> e a </a:t>
            </a:r>
            <a:r>
              <a:rPr lang="en-US" sz="2300" dirty="0" err="1"/>
              <a:t>responsabilização</a:t>
            </a:r>
            <a:r>
              <a:rPr lang="en-US" sz="2300" dirty="0"/>
              <a:t> </a:t>
            </a:r>
            <a:r>
              <a:rPr lang="en-US" sz="2300" dirty="0" err="1"/>
              <a:t>pelo</a:t>
            </a:r>
            <a:r>
              <a:rPr lang="en-US" sz="2300" dirty="0"/>
              <a:t> </a:t>
            </a:r>
            <a:r>
              <a:rPr lang="en-US" sz="2300" dirty="0" err="1"/>
              <a:t>projeto</a:t>
            </a:r>
            <a:r>
              <a:rPr lang="en-US" sz="2300" dirty="0"/>
              <a:t> de </a:t>
            </a:r>
            <a:r>
              <a:rPr lang="en-US" sz="2300" dirty="0" err="1"/>
              <a:t>desenvolvimento</a:t>
            </a:r>
            <a:r>
              <a:rPr lang="en-US" sz="2300" dirty="0"/>
              <a:t> </a:t>
            </a:r>
            <a:r>
              <a:rPr lang="en-US" sz="2300" dirty="0" err="1"/>
              <a:t>à</a:t>
            </a:r>
            <a:r>
              <a:rPr lang="en-US" sz="2300" dirty="0"/>
              <a:t> </a:t>
            </a:r>
            <a:r>
              <a:rPr lang="en-US" sz="2300" dirty="0" err="1"/>
              <a:t>medida</a:t>
            </a:r>
            <a:r>
              <a:rPr lang="en-US" sz="2300" dirty="0"/>
              <a:t> que </a:t>
            </a:r>
            <a:r>
              <a:rPr lang="en-US" sz="2300" dirty="0" err="1"/>
              <a:t>este</a:t>
            </a:r>
            <a:r>
              <a:rPr lang="en-US" sz="2300" dirty="0"/>
              <a:t> </a:t>
            </a:r>
            <a:r>
              <a:rPr lang="en-US" sz="2300" dirty="0" err="1"/>
              <a:t>procura</a:t>
            </a:r>
            <a:r>
              <a:rPr lang="en-US" sz="2300" dirty="0"/>
              <a:t> o </a:t>
            </a:r>
            <a:r>
              <a:rPr lang="en-US" sz="2300" dirty="0" err="1"/>
              <a:t>desenvolvimento</a:t>
            </a:r>
            <a:r>
              <a:rPr lang="en-US" sz="2300" dirty="0"/>
              <a:t> a </a:t>
            </a:r>
            <a:r>
              <a:rPr lang="en-US" sz="2300" dirty="0" err="1"/>
              <a:t>partir</a:t>
            </a:r>
            <a:r>
              <a:rPr lang="en-US" sz="2300" dirty="0"/>
              <a:t> de </a:t>
            </a:r>
            <a:r>
              <a:rPr lang="en-US" sz="2300" dirty="0" err="1"/>
              <a:t>baixo</a:t>
            </a:r>
            <a:r>
              <a:rPr lang="en-US" sz="2300" dirty="0"/>
              <a:t>. As </a:t>
            </a:r>
            <a:r>
              <a:rPr lang="en-US" sz="2300" dirty="0" err="1"/>
              <a:t>abordagens</a:t>
            </a:r>
            <a:r>
              <a:rPr lang="en-US" sz="2300" dirty="0"/>
              <a:t> bottom-up </a:t>
            </a:r>
            <a:r>
              <a:rPr lang="en-US" sz="2300" dirty="0" err="1"/>
              <a:t>têm</a:t>
            </a:r>
            <a:r>
              <a:rPr lang="en-US" sz="2300" dirty="0"/>
              <a:t> </a:t>
            </a:r>
            <a:r>
              <a:rPr lang="en-US" sz="2300" dirty="0" err="1"/>
              <a:t>grande</a:t>
            </a:r>
            <a:r>
              <a:rPr lang="en-US" sz="2300" dirty="0"/>
              <a:t> </a:t>
            </a:r>
            <a:r>
              <a:rPr lang="en-US" sz="2300" dirty="0" err="1"/>
              <a:t>potencial</a:t>
            </a:r>
            <a:r>
              <a:rPr lang="en-US" sz="2300" dirty="0"/>
              <a:t> para </a:t>
            </a:r>
            <a:r>
              <a:rPr lang="en-US" sz="2300" dirty="0" err="1"/>
              <a:t>alavancar</a:t>
            </a:r>
            <a:r>
              <a:rPr lang="en-US" sz="2300" dirty="0"/>
              <a:t> o </a:t>
            </a:r>
            <a:r>
              <a:rPr lang="en-US" sz="2300" dirty="0" err="1"/>
              <a:t>apoio</a:t>
            </a:r>
            <a:r>
              <a:rPr lang="en-US" sz="2300" dirty="0"/>
              <a:t> da </a:t>
            </a:r>
            <a:r>
              <a:rPr lang="en-US" sz="2300" dirty="0" err="1"/>
              <a:t>sua</a:t>
            </a:r>
            <a:r>
              <a:rPr lang="en-US" sz="2300" dirty="0"/>
              <a:t> </a:t>
            </a:r>
            <a:r>
              <a:rPr lang="en-US" sz="2300" dirty="0" err="1"/>
              <a:t>comunidade</a:t>
            </a:r>
            <a:r>
              <a:rPr lang="en-US" sz="2300" dirty="0"/>
              <a:t> local, </a:t>
            </a:r>
            <a:r>
              <a:rPr lang="en-US" sz="2300" dirty="0" err="1"/>
              <a:t>uma</a:t>
            </a:r>
            <a:r>
              <a:rPr lang="en-US" sz="2300" dirty="0"/>
              <a:t> </a:t>
            </a:r>
            <a:r>
              <a:rPr lang="en-US" sz="2300" dirty="0" err="1"/>
              <a:t>vez</a:t>
            </a:r>
            <a:r>
              <a:rPr lang="en-US" sz="2300" dirty="0"/>
              <a:t> que </a:t>
            </a:r>
            <a:r>
              <a:rPr lang="en-US" sz="2300" dirty="0" err="1"/>
              <a:t>estão</a:t>
            </a:r>
            <a:r>
              <a:rPr lang="en-US" sz="2300" dirty="0"/>
              <a:t> </a:t>
            </a:r>
            <a:r>
              <a:rPr lang="en-US" sz="2300" dirty="0" err="1"/>
              <a:t>incluídas</a:t>
            </a:r>
            <a:r>
              <a:rPr lang="en-US" sz="2300" dirty="0"/>
              <a:t> no </a:t>
            </a:r>
            <a:r>
              <a:rPr lang="en-US" sz="2300" dirty="0" err="1"/>
              <a:t>processo</a:t>
            </a:r>
            <a:r>
              <a:rPr lang="en-US" sz="2300" dirty="0"/>
              <a:t> </a:t>
            </a:r>
            <a:r>
              <a:rPr lang="en-US" sz="2300" dirty="0" err="1"/>
              <a:t>desde</a:t>
            </a:r>
            <a:r>
              <a:rPr lang="en-US" sz="2300" dirty="0"/>
              <a:t> o </a:t>
            </a:r>
            <a:r>
              <a:rPr lang="en-US" sz="2300" dirty="0" err="1"/>
              <a:t>início</a:t>
            </a:r>
            <a:r>
              <a:rPr lang="en-US" sz="2300" dirty="0"/>
              <a:t>. A </a:t>
            </a:r>
            <a:r>
              <a:rPr lang="en-US" sz="2300" dirty="0" err="1"/>
              <a:t>combinação</a:t>
            </a:r>
            <a:r>
              <a:rPr lang="en-US" sz="2300" dirty="0"/>
              <a:t> das </a:t>
            </a:r>
            <a:r>
              <a:rPr lang="en-US" sz="2300" dirty="0" err="1"/>
              <a:t>abordagens</a:t>
            </a:r>
            <a:r>
              <a:rPr lang="en-US" sz="2300" dirty="0"/>
              <a:t> bottom-up com </a:t>
            </a:r>
            <a:r>
              <a:rPr lang="en-US" sz="2300" dirty="0" err="1"/>
              <a:t>planos</a:t>
            </a:r>
            <a:r>
              <a:rPr lang="en-US" sz="2300" dirty="0"/>
              <a:t> de </a:t>
            </a:r>
            <a:r>
              <a:rPr lang="en-US" sz="2300" dirty="0" err="1"/>
              <a:t>desenvolvimento</a:t>
            </a:r>
            <a:r>
              <a:rPr lang="en-US" sz="2300" dirty="0"/>
              <a:t> </a:t>
            </a:r>
            <a:r>
              <a:rPr lang="en-US" sz="2300" dirty="0" err="1"/>
              <a:t>comunitário</a:t>
            </a:r>
            <a:r>
              <a:rPr lang="en-US" sz="2300" dirty="0"/>
              <a:t> top-down (</a:t>
            </a:r>
            <a:r>
              <a:rPr lang="en-US" sz="2300" dirty="0" err="1"/>
              <a:t>governo</a:t>
            </a:r>
            <a:r>
              <a:rPr lang="en-US" sz="2300" dirty="0"/>
              <a:t> local, etc.) </a:t>
            </a:r>
            <a:r>
              <a:rPr lang="en-US" sz="2300" dirty="0" err="1"/>
              <a:t>faz</a:t>
            </a:r>
            <a:r>
              <a:rPr lang="en-US" sz="2300" dirty="0"/>
              <a:t> com que o </a:t>
            </a:r>
            <a:r>
              <a:rPr lang="en-US" sz="2300" dirty="0" err="1"/>
              <a:t>projeto</a:t>
            </a:r>
            <a:r>
              <a:rPr lang="en-US" sz="2300" dirty="0"/>
              <a:t> </a:t>
            </a:r>
            <a:r>
              <a:rPr lang="en-US" sz="2300" dirty="0" err="1"/>
              <a:t>seja</a:t>
            </a:r>
            <a:r>
              <a:rPr lang="en-US" sz="2300" dirty="0"/>
              <a:t> forte.</a:t>
            </a:r>
          </a:p>
        </p:txBody>
      </p:sp>
      <p:pic>
        <p:nvPicPr>
          <p:cNvPr id="9" name="Picture Placeholder 8" descr="Graphical user interface&#10;&#10;Description automatically generated">
            <a:extLst>
              <a:ext uri="{FF2B5EF4-FFF2-40B4-BE49-F238E27FC236}">
                <a16:creationId xmlns:a16="http://schemas.microsoft.com/office/drawing/2014/main" id="{0842BD8D-42F8-40F6-A8A6-28F59066E9D7}"/>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118225" y="0"/>
            <a:ext cx="6108700" cy="6858000"/>
          </a:xfrm>
        </p:spPr>
      </p:pic>
    </p:spTree>
    <p:extLst>
      <p:ext uri="{BB962C8B-B14F-4D97-AF65-F5344CB8AC3E}">
        <p14:creationId xmlns:p14="http://schemas.microsoft.com/office/powerpoint/2010/main" val="3723586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978568-CB6E-4E43-A755-5F6271373C61}"/>
              </a:ext>
            </a:extLst>
          </p:cNvPr>
          <p:cNvSpPr>
            <a:spLocks noGrp="1"/>
          </p:cNvSpPr>
          <p:nvPr>
            <p:ph type="body" sz="quarter" idx="20"/>
          </p:nvPr>
        </p:nvSpPr>
        <p:spPr>
          <a:xfrm>
            <a:off x="85060" y="1966027"/>
            <a:ext cx="6959237" cy="4040878"/>
          </a:xfrm>
        </p:spPr>
        <p:txBody>
          <a:bodyPr/>
          <a:lstStyle/>
          <a:p>
            <a:r>
              <a:rPr lang="en-US" dirty="0"/>
              <a:t>North East and West Kerry Development (NEWKD) </a:t>
            </a:r>
            <a:r>
              <a:rPr lang="en-US" dirty="0" err="1"/>
              <a:t>aplicaram</a:t>
            </a:r>
            <a:r>
              <a:rPr lang="en-US" dirty="0"/>
              <a:t> </a:t>
            </a:r>
            <a:r>
              <a:rPr lang="en-US" dirty="0" err="1"/>
              <a:t>uma</a:t>
            </a:r>
            <a:r>
              <a:rPr lang="en-US" dirty="0"/>
              <a:t> </a:t>
            </a:r>
            <a:r>
              <a:rPr lang="en-US" dirty="0" err="1"/>
              <a:t>abordagem</a:t>
            </a:r>
            <a:r>
              <a:rPr lang="en-US" dirty="0"/>
              <a:t> bottom-up </a:t>
            </a:r>
            <a:r>
              <a:rPr lang="en-US" dirty="0" err="1"/>
              <a:t>na</a:t>
            </a:r>
            <a:r>
              <a:rPr lang="en-US" dirty="0"/>
              <a:t> </a:t>
            </a:r>
            <a:r>
              <a:rPr lang="en-US" dirty="0" err="1"/>
              <a:t>criação</a:t>
            </a:r>
            <a:r>
              <a:rPr lang="en-US" dirty="0"/>
              <a:t> da </a:t>
            </a:r>
            <a:r>
              <a:rPr lang="en-US" dirty="0" err="1"/>
              <a:t>sua</a:t>
            </a:r>
            <a:r>
              <a:rPr lang="en-US" dirty="0"/>
              <a:t> </a:t>
            </a:r>
            <a:r>
              <a:rPr lang="en-US" dirty="0" err="1"/>
              <a:t>Estratégia</a:t>
            </a:r>
            <a:r>
              <a:rPr lang="en-US" dirty="0"/>
              <a:t> de </a:t>
            </a:r>
            <a:r>
              <a:rPr lang="en-US" dirty="0" err="1"/>
              <a:t>Aldeia</a:t>
            </a:r>
            <a:r>
              <a:rPr lang="en-US" dirty="0"/>
              <a:t> </a:t>
            </a:r>
            <a:r>
              <a:rPr lang="en-US" dirty="0" err="1"/>
              <a:t>Inteligente</a:t>
            </a:r>
            <a:r>
              <a:rPr lang="en-US" dirty="0"/>
              <a:t> de Dingle.  </a:t>
            </a:r>
          </a:p>
          <a:p>
            <a:r>
              <a:rPr lang="en-US" dirty="0"/>
              <a:t>Durante seis meses, </a:t>
            </a:r>
            <a:r>
              <a:rPr lang="en-US" dirty="0" err="1"/>
              <a:t>realizaram</a:t>
            </a:r>
            <a:r>
              <a:rPr lang="en-US" dirty="0"/>
              <a:t>-se </a:t>
            </a:r>
            <a:r>
              <a:rPr lang="en-US" dirty="0" err="1"/>
              <a:t>reuniões</a:t>
            </a:r>
            <a:r>
              <a:rPr lang="en-US" dirty="0"/>
              <a:t> </a:t>
            </a:r>
            <a:r>
              <a:rPr lang="en-US" dirty="0" err="1"/>
              <a:t>públicas</a:t>
            </a:r>
            <a:r>
              <a:rPr lang="en-US" dirty="0"/>
              <a:t>, </a:t>
            </a:r>
            <a:r>
              <a:rPr lang="en-US" dirty="0" err="1"/>
              <a:t>encontros</a:t>
            </a:r>
            <a:r>
              <a:rPr lang="en-US" dirty="0"/>
              <a:t> com </a:t>
            </a:r>
            <a:r>
              <a:rPr lang="en-US" dirty="0" err="1"/>
              <a:t>organizações</a:t>
            </a:r>
            <a:r>
              <a:rPr lang="en-US" dirty="0"/>
              <a:t> da </a:t>
            </a:r>
            <a:r>
              <a:rPr lang="en-US" dirty="0" err="1"/>
              <a:t>sociedade</a:t>
            </a:r>
            <a:r>
              <a:rPr lang="en-US" dirty="0"/>
              <a:t> civil, </a:t>
            </a:r>
            <a:r>
              <a:rPr lang="en-US" dirty="0" err="1"/>
              <a:t>ações</a:t>
            </a:r>
            <a:r>
              <a:rPr lang="en-US" dirty="0"/>
              <a:t> de </a:t>
            </a:r>
            <a:r>
              <a:rPr lang="en-US" dirty="0" err="1"/>
              <a:t>sensibilização</a:t>
            </a:r>
            <a:r>
              <a:rPr lang="en-US" dirty="0"/>
              <a:t>, </a:t>
            </a:r>
            <a:r>
              <a:rPr lang="en-US" dirty="0" err="1"/>
              <a:t>inquéritos</a:t>
            </a:r>
            <a:r>
              <a:rPr lang="en-US" dirty="0"/>
              <a:t> de </a:t>
            </a:r>
            <a:r>
              <a:rPr lang="en-US" dirty="0" err="1"/>
              <a:t>grupo</a:t>
            </a:r>
            <a:r>
              <a:rPr lang="en-US" dirty="0"/>
              <a:t> e de </a:t>
            </a:r>
            <a:r>
              <a:rPr lang="en-US" dirty="0" err="1"/>
              <a:t>cidadãos</a:t>
            </a:r>
            <a:r>
              <a:rPr lang="en-US" dirty="0"/>
              <a:t> e </a:t>
            </a:r>
            <a:r>
              <a:rPr lang="en-US" dirty="0" err="1"/>
              <a:t>representações</a:t>
            </a:r>
            <a:r>
              <a:rPr lang="en-US" dirty="0"/>
              <a:t> junto de </a:t>
            </a:r>
            <a:r>
              <a:rPr lang="en-US" dirty="0" err="1"/>
              <a:t>órgãos</a:t>
            </a:r>
            <a:r>
              <a:rPr lang="en-US" dirty="0"/>
              <a:t> </a:t>
            </a:r>
            <a:r>
              <a:rPr lang="en-US" dirty="0" err="1"/>
              <a:t>estatutários</a:t>
            </a:r>
            <a:r>
              <a:rPr lang="en-US" dirty="0"/>
              <a:t>. </a:t>
            </a:r>
          </a:p>
          <a:p>
            <a:r>
              <a:rPr lang="en-US" dirty="0"/>
              <a:t>As </a:t>
            </a:r>
            <a:r>
              <a:rPr lang="en-US" dirty="0" err="1"/>
              <a:t>organizações</a:t>
            </a:r>
            <a:r>
              <a:rPr lang="en-US" dirty="0"/>
              <a:t> </a:t>
            </a:r>
            <a:r>
              <a:rPr lang="en-US" dirty="0" err="1"/>
              <a:t>comunitárias</a:t>
            </a:r>
            <a:r>
              <a:rPr lang="en-US" dirty="0"/>
              <a:t> </a:t>
            </a:r>
            <a:r>
              <a:rPr lang="en-US" dirty="0" err="1"/>
              <a:t>foram</a:t>
            </a:r>
            <a:r>
              <a:rPr lang="en-US" dirty="0"/>
              <a:t> </a:t>
            </a:r>
            <a:r>
              <a:rPr lang="en-US" dirty="0" err="1"/>
              <a:t>diretamente</a:t>
            </a:r>
            <a:r>
              <a:rPr lang="en-US" dirty="0"/>
              <a:t> </a:t>
            </a:r>
            <a:r>
              <a:rPr lang="en-US" dirty="0" err="1"/>
              <a:t>envolvidas</a:t>
            </a:r>
            <a:r>
              <a:rPr lang="en-US" dirty="0"/>
              <a:t> no </a:t>
            </a:r>
            <a:r>
              <a:rPr lang="en-US" dirty="0" err="1"/>
              <a:t>processo</a:t>
            </a:r>
            <a:r>
              <a:rPr lang="en-US" dirty="0"/>
              <a:t>, e a </a:t>
            </a:r>
            <a:r>
              <a:rPr lang="en-US" dirty="0" err="1"/>
              <a:t>sociedade</a:t>
            </a:r>
            <a:r>
              <a:rPr lang="en-US" dirty="0"/>
              <a:t> civil </a:t>
            </a:r>
            <a:r>
              <a:rPr lang="en-US" dirty="0" err="1"/>
              <a:t>terá</a:t>
            </a:r>
            <a:r>
              <a:rPr lang="en-US" dirty="0"/>
              <a:t> um </a:t>
            </a:r>
            <a:r>
              <a:rPr lang="en-US" dirty="0" err="1"/>
              <a:t>papel</a:t>
            </a:r>
            <a:r>
              <a:rPr lang="en-US" dirty="0"/>
              <a:t> central </a:t>
            </a:r>
            <a:r>
              <a:rPr lang="en-US" dirty="0" err="1"/>
              <a:t>na</a:t>
            </a:r>
            <a:r>
              <a:rPr lang="en-US" dirty="0"/>
              <a:t> </a:t>
            </a:r>
            <a:r>
              <a:rPr lang="en-US" dirty="0" err="1"/>
              <a:t>liderança</a:t>
            </a:r>
            <a:r>
              <a:rPr lang="en-US" dirty="0"/>
              <a:t> e </a:t>
            </a:r>
            <a:r>
              <a:rPr lang="en-US" dirty="0" err="1"/>
              <a:t>direção</a:t>
            </a:r>
            <a:r>
              <a:rPr lang="en-US" dirty="0"/>
              <a:t> do </a:t>
            </a:r>
            <a:r>
              <a:rPr lang="en-US" dirty="0" err="1"/>
              <a:t>projeto</a:t>
            </a:r>
            <a:r>
              <a:rPr lang="en-US" dirty="0"/>
              <a:t> </a:t>
            </a:r>
            <a:r>
              <a:rPr lang="en-US" dirty="0" err="1"/>
              <a:t>ao</a:t>
            </a:r>
            <a:r>
              <a:rPr lang="en-US" dirty="0"/>
              <a:t> </a:t>
            </a:r>
            <a:r>
              <a:rPr lang="en-US" dirty="0" err="1"/>
              <a:t>longo</a:t>
            </a:r>
            <a:r>
              <a:rPr lang="en-US" dirty="0"/>
              <a:t> dos </a:t>
            </a:r>
            <a:r>
              <a:rPr lang="en-US" dirty="0" err="1"/>
              <a:t>próximos</a:t>
            </a:r>
            <a:r>
              <a:rPr lang="en-US" dirty="0"/>
              <a:t> </a:t>
            </a:r>
            <a:r>
              <a:rPr lang="en-US" dirty="0" err="1"/>
              <a:t>anos</a:t>
            </a:r>
            <a:r>
              <a:rPr lang="en-US" dirty="0"/>
              <a:t>.</a:t>
            </a:r>
          </a:p>
        </p:txBody>
      </p:sp>
      <p:sp>
        <p:nvSpPr>
          <p:cNvPr id="3" name="Text Placeholder 2">
            <a:extLst>
              <a:ext uri="{FF2B5EF4-FFF2-40B4-BE49-F238E27FC236}">
                <a16:creationId xmlns:a16="http://schemas.microsoft.com/office/drawing/2014/main" id="{349BC9D6-DD32-488C-8CAA-BBCD14B90739}"/>
              </a:ext>
            </a:extLst>
          </p:cNvPr>
          <p:cNvSpPr>
            <a:spLocks noGrp="1"/>
          </p:cNvSpPr>
          <p:nvPr>
            <p:ph type="body" sz="quarter" idx="22"/>
          </p:nvPr>
        </p:nvSpPr>
        <p:spPr>
          <a:xfrm>
            <a:off x="0" y="284952"/>
            <a:ext cx="7208874" cy="1614186"/>
          </a:xfrm>
          <a:solidFill>
            <a:srgbClr val="AB5AB0"/>
          </a:solidFill>
        </p:spPr>
        <p:txBody>
          <a:bodyPr>
            <a:noAutofit/>
          </a:bodyPr>
          <a:lstStyle/>
          <a:p>
            <a:r>
              <a:rPr lang="en-IE" dirty="0">
                <a:solidFill>
                  <a:schemeClr val="bg1"/>
                </a:solidFill>
              </a:rPr>
              <a:t>Boas </a:t>
            </a:r>
            <a:r>
              <a:rPr lang="en-IE" dirty="0" err="1">
                <a:solidFill>
                  <a:schemeClr val="bg1"/>
                </a:solidFill>
              </a:rPr>
              <a:t>práticas</a:t>
            </a:r>
            <a:r>
              <a:rPr lang="en-IE" dirty="0">
                <a:solidFill>
                  <a:schemeClr val="bg1"/>
                </a:solidFill>
              </a:rPr>
              <a:t> no </a:t>
            </a:r>
            <a:r>
              <a:rPr lang="en-IE" dirty="0" err="1">
                <a:solidFill>
                  <a:schemeClr val="bg1"/>
                </a:solidFill>
              </a:rPr>
              <a:t>Planeamento</a:t>
            </a:r>
            <a:r>
              <a:rPr lang="en-IE" dirty="0">
                <a:solidFill>
                  <a:schemeClr val="bg1"/>
                </a:solidFill>
              </a:rPr>
              <a:t> </a:t>
            </a:r>
            <a:r>
              <a:rPr lang="en-IE" dirty="0" err="1">
                <a:solidFill>
                  <a:schemeClr val="bg1"/>
                </a:solidFill>
              </a:rPr>
              <a:t>Estratégico</a:t>
            </a:r>
            <a:r>
              <a:rPr lang="en-IE" dirty="0">
                <a:solidFill>
                  <a:schemeClr val="bg1"/>
                </a:solidFill>
              </a:rPr>
              <a:t> </a:t>
            </a:r>
            <a:r>
              <a:rPr lang="en-IE" dirty="0" err="1">
                <a:solidFill>
                  <a:schemeClr val="bg1"/>
                </a:solidFill>
              </a:rPr>
              <a:t>Comunitário</a:t>
            </a:r>
            <a:r>
              <a:rPr lang="en-IE" dirty="0">
                <a:solidFill>
                  <a:schemeClr val="bg1"/>
                </a:solidFill>
              </a:rPr>
              <a:t>– </a:t>
            </a:r>
            <a:r>
              <a:rPr lang="en-IE" dirty="0" err="1">
                <a:solidFill>
                  <a:schemeClr val="bg1"/>
                </a:solidFill>
              </a:rPr>
              <a:t>Abordagem</a:t>
            </a:r>
            <a:r>
              <a:rPr lang="en-IE" dirty="0">
                <a:solidFill>
                  <a:schemeClr val="bg1"/>
                </a:solidFill>
              </a:rPr>
              <a:t> Bottom Up </a:t>
            </a:r>
          </a:p>
        </p:txBody>
      </p:sp>
      <p:pic>
        <p:nvPicPr>
          <p:cNvPr id="5" name="Picture 4">
            <a:extLst>
              <a:ext uri="{FF2B5EF4-FFF2-40B4-BE49-F238E27FC236}">
                <a16:creationId xmlns:a16="http://schemas.microsoft.com/office/drawing/2014/main" id="{2A57A206-26A4-447E-A1D6-006B2C40A6BD}"/>
              </a:ext>
            </a:extLst>
          </p:cNvPr>
          <p:cNvPicPr>
            <a:picLocks noChangeAspect="1"/>
          </p:cNvPicPr>
          <p:nvPr/>
        </p:nvPicPr>
        <p:blipFill>
          <a:blip r:embed="rId2"/>
          <a:stretch>
            <a:fillRect/>
          </a:stretch>
        </p:blipFill>
        <p:spPr>
          <a:xfrm>
            <a:off x="7208874" y="611428"/>
            <a:ext cx="4312293" cy="5385336"/>
          </a:xfrm>
          <a:prstGeom prst="rect">
            <a:avLst/>
          </a:prstGeom>
        </p:spPr>
      </p:pic>
      <p:sp>
        <p:nvSpPr>
          <p:cNvPr id="4" name="TextBox 3">
            <a:extLst>
              <a:ext uri="{FF2B5EF4-FFF2-40B4-BE49-F238E27FC236}">
                <a16:creationId xmlns:a16="http://schemas.microsoft.com/office/drawing/2014/main" id="{D88CE53E-AD94-4C31-8D03-E9BCD2421E24}"/>
              </a:ext>
            </a:extLst>
          </p:cNvPr>
          <p:cNvSpPr txBox="1"/>
          <p:nvPr/>
        </p:nvSpPr>
        <p:spPr>
          <a:xfrm>
            <a:off x="871870" y="6197786"/>
            <a:ext cx="6453963" cy="369332"/>
          </a:xfrm>
          <a:prstGeom prst="rect">
            <a:avLst/>
          </a:prstGeom>
          <a:noFill/>
        </p:spPr>
        <p:txBody>
          <a:bodyPr wrap="square" rtlCol="0">
            <a:spAutoFit/>
          </a:bodyPr>
          <a:lstStyle/>
          <a:p>
            <a:r>
              <a:rPr lang="en-IE" dirty="0">
                <a:solidFill>
                  <a:srgbClr val="6D6E6C"/>
                </a:solidFill>
              </a:rPr>
              <a:t>Leia: </a:t>
            </a:r>
            <a:r>
              <a:rPr lang="en-IE" dirty="0">
                <a:solidFill>
                  <a:srgbClr val="6D6E6C"/>
                </a:solidFill>
                <a:hlinkClick r:id="rId3"/>
              </a:rPr>
              <a:t>Dingle’s Smart Village Strategy </a:t>
            </a:r>
            <a:endParaRPr lang="en-IE" dirty="0">
              <a:solidFill>
                <a:srgbClr val="6D6E6C"/>
              </a:solidFill>
            </a:endParaRPr>
          </a:p>
        </p:txBody>
      </p:sp>
    </p:spTree>
    <p:extLst>
      <p:ext uri="{BB962C8B-B14F-4D97-AF65-F5344CB8AC3E}">
        <p14:creationId xmlns:p14="http://schemas.microsoft.com/office/powerpoint/2010/main" val="274209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40721" y="55613"/>
            <a:ext cx="5279028" cy="1079619"/>
          </a:xfrm>
        </p:spPr>
        <p:txBody>
          <a:bodyPr>
            <a:normAutofit/>
          </a:bodyPr>
          <a:lstStyle/>
          <a:p>
            <a:r>
              <a:rPr lang="en-IE" dirty="0"/>
              <a:t>ESTRATÉGIA 4: INCLUSÃO / FOCO NA DIVERSIDADE</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364274" y="1277232"/>
            <a:ext cx="6504359" cy="5348649"/>
          </a:xfrm>
        </p:spPr>
        <p:txBody>
          <a:bodyPr/>
          <a:lstStyle/>
          <a:p>
            <a:pPr algn="just"/>
            <a:r>
              <a:rPr lang="en-US" sz="2300" dirty="0"/>
              <a:t>A </a:t>
            </a:r>
            <a:r>
              <a:rPr lang="en-US" sz="2300" dirty="0" err="1"/>
              <a:t>inclusão</a:t>
            </a:r>
            <a:r>
              <a:rPr lang="en-US" sz="2300" dirty="0"/>
              <a:t> </a:t>
            </a:r>
            <a:r>
              <a:rPr lang="en-US" sz="2300" dirty="0" err="1"/>
              <a:t>é</a:t>
            </a:r>
            <a:r>
              <a:rPr lang="en-US" sz="2300" dirty="0"/>
              <a:t> um dos </a:t>
            </a:r>
            <a:r>
              <a:rPr lang="en-US" sz="2300" dirty="0" err="1"/>
              <a:t>elementos</a:t>
            </a:r>
            <a:r>
              <a:rPr lang="en-US" sz="2300" dirty="0"/>
              <a:t> </a:t>
            </a:r>
            <a:r>
              <a:rPr lang="en-US" sz="2300" dirty="0" err="1"/>
              <a:t>mais</a:t>
            </a:r>
            <a:r>
              <a:rPr lang="en-US" sz="2300" dirty="0"/>
              <a:t> </a:t>
            </a:r>
            <a:r>
              <a:rPr lang="en-US" sz="2300" dirty="0" err="1"/>
              <a:t>importantes</a:t>
            </a:r>
            <a:r>
              <a:rPr lang="en-US" sz="2300" dirty="0"/>
              <a:t> do </a:t>
            </a:r>
            <a:r>
              <a:rPr lang="en-US" sz="2300" dirty="0" err="1"/>
              <a:t>desenvolvimento</a:t>
            </a:r>
            <a:r>
              <a:rPr lang="en-US" sz="2300" dirty="0"/>
              <a:t> e </a:t>
            </a:r>
            <a:r>
              <a:rPr lang="en-US" sz="2300" dirty="0" err="1"/>
              <a:t>regeneração</a:t>
            </a:r>
            <a:r>
              <a:rPr lang="en-US" sz="2300" dirty="0"/>
              <a:t> da </a:t>
            </a:r>
            <a:r>
              <a:rPr lang="en-US" sz="2300" dirty="0" err="1"/>
              <a:t>comunidade</a:t>
            </a:r>
            <a:r>
              <a:rPr lang="en-US" sz="2300" dirty="0"/>
              <a:t>. Como </a:t>
            </a:r>
            <a:r>
              <a:rPr lang="en-US" sz="2300" dirty="0" err="1"/>
              <a:t>aprendemos</a:t>
            </a:r>
            <a:r>
              <a:rPr lang="en-US" sz="2300" dirty="0"/>
              <a:t> no </a:t>
            </a:r>
            <a:r>
              <a:rPr lang="en-US" sz="2300" dirty="0" err="1"/>
              <a:t>Módulo</a:t>
            </a:r>
            <a:r>
              <a:rPr lang="en-US" sz="2300" dirty="0"/>
              <a:t> 1, as </a:t>
            </a:r>
            <a:r>
              <a:rPr lang="en-US" sz="2300" dirty="0" err="1"/>
              <a:t>grandes</a:t>
            </a:r>
            <a:r>
              <a:rPr lang="en-US" sz="2300" dirty="0"/>
              <a:t> </a:t>
            </a:r>
            <a:r>
              <a:rPr lang="en-US" sz="2300" dirty="0" err="1"/>
              <a:t>comunidades</a:t>
            </a:r>
            <a:r>
              <a:rPr lang="en-US" sz="2300" dirty="0"/>
              <a:t> </a:t>
            </a:r>
            <a:r>
              <a:rPr lang="en-US" sz="2300" dirty="0" err="1"/>
              <a:t>reconhecem</a:t>
            </a:r>
            <a:r>
              <a:rPr lang="en-US" sz="2300" dirty="0"/>
              <a:t> que a </a:t>
            </a:r>
            <a:r>
              <a:rPr lang="en-US" sz="2300" dirty="0" err="1"/>
              <a:t>inclusão</a:t>
            </a:r>
            <a:r>
              <a:rPr lang="en-US" sz="2300" dirty="0"/>
              <a:t> e o </a:t>
            </a:r>
            <a:r>
              <a:rPr lang="en-US" sz="2300" dirty="0" err="1"/>
              <a:t>sentimento</a:t>
            </a:r>
            <a:r>
              <a:rPr lang="en-US" sz="2300" dirty="0"/>
              <a:t> de </a:t>
            </a:r>
            <a:r>
              <a:rPr lang="en-US" sz="2300" dirty="0" err="1"/>
              <a:t>pertença</a:t>
            </a:r>
            <a:r>
              <a:rPr lang="en-US" sz="2300" dirty="0"/>
              <a:t> </a:t>
            </a:r>
            <a:r>
              <a:rPr lang="en-US" sz="2300" dirty="0" err="1"/>
              <a:t>é</a:t>
            </a:r>
            <a:r>
              <a:rPr lang="en-US" sz="2300" dirty="0"/>
              <a:t> </a:t>
            </a:r>
            <a:r>
              <a:rPr lang="en-US" sz="2300" dirty="0" err="1"/>
              <a:t>importante</a:t>
            </a:r>
            <a:r>
              <a:rPr lang="en-US" sz="2300" dirty="0"/>
              <a:t> para a </a:t>
            </a:r>
            <a:r>
              <a:rPr lang="en-US" sz="2300" dirty="0" err="1"/>
              <a:t>qualidade</a:t>
            </a:r>
            <a:r>
              <a:rPr lang="en-US" sz="2300" dirty="0"/>
              <a:t> de </a:t>
            </a:r>
            <a:r>
              <a:rPr lang="en-US" sz="2300" dirty="0" err="1"/>
              <a:t>vida</a:t>
            </a:r>
            <a:r>
              <a:rPr lang="en-US" sz="2300" dirty="0"/>
              <a:t> de </a:t>
            </a:r>
            <a:r>
              <a:rPr lang="en-US" sz="2300" dirty="0" err="1"/>
              <a:t>cada</a:t>
            </a:r>
            <a:r>
              <a:rPr lang="en-US" sz="2300" dirty="0"/>
              <a:t> um. </a:t>
            </a:r>
            <a:r>
              <a:rPr lang="en-US" sz="2300" dirty="0" err="1"/>
              <a:t>Ao</a:t>
            </a:r>
            <a:r>
              <a:rPr lang="en-US" sz="2300" dirty="0"/>
              <a:t> </a:t>
            </a:r>
            <a:r>
              <a:rPr lang="en-US" sz="2300" dirty="0" err="1"/>
              <a:t>promover</a:t>
            </a:r>
            <a:r>
              <a:rPr lang="en-US" sz="2300" dirty="0"/>
              <a:t> </a:t>
            </a:r>
            <a:r>
              <a:rPr lang="en-US" sz="2300" dirty="0" err="1"/>
              <a:t>uma</a:t>
            </a:r>
            <a:r>
              <a:rPr lang="en-US" sz="2300" dirty="0"/>
              <a:t> </a:t>
            </a:r>
            <a:r>
              <a:rPr lang="en-US" sz="2300" dirty="0" err="1"/>
              <a:t>ética</a:t>
            </a:r>
            <a:r>
              <a:rPr lang="en-US" sz="2300" dirty="0"/>
              <a:t> </a:t>
            </a:r>
            <a:r>
              <a:rPr lang="en-US" sz="2300" dirty="0" err="1"/>
              <a:t>inclusiva</a:t>
            </a:r>
            <a:r>
              <a:rPr lang="en-US" sz="2300" dirty="0"/>
              <a:t> e </a:t>
            </a:r>
            <a:r>
              <a:rPr lang="en-US" sz="2300" dirty="0" err="1"/>
              <a:t>aberta</a:t>
            </a:r>
            <a:r>
              <a:rPr lang="en-US" sz="2300" dirty="0"/>
              <a:t>, o </a:t>
            </a:r>
            <a:r>
              <a:rPr lang="en-US" sz="2300" dirty="0" err="1"/>
              <a:t>seu</a:t>
            </a:r>
            <a:r>
              <a:rPr lang="en-US" sz="2300" dirty="0"/>
              <a:t> </a:t>
            </a:r>
            <a:r>
              <a:rPr lang="en-US" sz="2300" dirty="0" err="1"/>
              <a:t>grupo</a:t>
            </a:r>
            <a:r>
              <a:rPr lang="en-US" sz="2300" dirty="0"/>
              <a:t> </a:t>
            </a:r>
            <a:r>
              <a:rPr lang="en-US" sz="2300" dirty="0" err="1"/>
              <a:t>comunitário</a:t>
            </a:r>
            <a:r>
              <a:rPr lang="en-US" sz="2300" dirty="0"/>
              <a:t> </a:t>
            </a:r>
            <a:r>
              <a:rPr lang="en-US" sz="2300" dirty="0" err="1"/>
              <a:t>pode</a:t>
            </a:r>
            <a:r>
              <a:rPr lang="en-US" sz="2300" dirty="0"/>
              <a:t> </a:t>
            </a:r>
            <a:r>
              <a:rPr lang="en-US" sz="2300" dirty="0" err="1"/>
              <a:t>beneficiar</a:t>
            </a:r>
            <a:r>
              <a:rPr lang="en-US" sz="2300" dirty="0"/>
              <a:t> de </a:t>
            </a:r>
            <a:r>
              <a:rPr lang="en-US" sz="2300" dirty="0" err="1"/>
              <a:t>uma</a:t>
            </a:r>
            <a:r>
              <a:rPr lang="en-US" sz="2300" dirty="0"/>
              <a:t> </a:t>
            </a:r>
            <a:r>
              <a:rPr lang="en-US" sz="2300" dirty="0" err="1"/>
              <a:t>diversidade</a:t>
            </a:r>
            <a:r>
              <a:rPr lang="en-US" sz="2300" dirty="0"/>
              <a:t> de </a:t>
            </a:r>
            <a:r>
              <a:rPr lang="en-US" sz="2300" dirty="0" err="1"/>
              <a:t>pensamento</a:t>
            </a:r>
            <a:r>
              <a:rPr lang="en-US" sz="2300" dirty="0"/>
              <a:t> e </a:t>
            </a:r>
            <a:r>
              <a:rPr lang="en-US" sz="2300" dirty="0" err="1"/>
              <a:t>opinião</a:t>
            </a:r>
            <a:r>
              <a:rPr lang="en-US" sz="2300" dirty="0"/>
              <a:t> e </a:t>
            </a:r>
            <a:r>
              <a:rPr lang="en-US" sz="2300" dirty="0" err="1"/>
              <a:t>alavancar</a:t>
            </a:r>
            <a:r>
              <a:rPr lang="en-US" sz="2300" dirty="0"/>
              <a:t> </a:t>
            </a:r>
            <a:r>
              <a:rPr lang="en-US" sz="2300" dirty="0" err="1"/>
              <a:t>mais</a:t>
            </a:r>
            <a:r>
              <a:rPr lang="en-US" sz="2300" dirty="0"/>
              <a:t> interesse por </a:t>
            </a:r>
            <a:r>
              <a:rPr lang="en-US" sz="2300" dirty="0" err="1"/>
              <a:t>parte</a:t>
            </a:r>
            <a:r>
              <a:rPr lang="en-US" sz="2300" dirty="0"/>
              <a:t> da </a:t>
            </a:r>
            <a:r>
              <a:rPr lang="en-US" sz="2300" dirty="0" err="1"/>
              <a:t>comunidade</a:t>
            </a:r>
            <a:r>
              <a:rPr lang="en-US" sz="2300" dirty="0"/>
              <a:t> </a:t>
            </a:r>
            <a:r>
              <a:rPr lang="en-US" sz="2300" dirty="0" err="1"/>
              <a:t>mais</a:t>
            </a:r>
            <a:r>
              <a:rPr lang="en-US" sz="2300" dirty="0"/>
              <a:t> </a:t>
            </a:r>
            <a:r>
              <a:rPr lang="en-US" sz="2300" dirty="0" err="1"/>
              <a:t>vasta</a:t>
            </a:r>
            <a:r>
              <a:rPr lang="en-US" sz="2300" dirty="0"/>
              <a:t>. </a:t>
            </a:r>
          </a:p>
          <a:p>
            <a:pPr algn="just"/>
            <a:r>
              <a:rPr lang="en-US" sz="2300" dirty="0"/>
              <a:t>A </a:t>
            </a:r>
            <a:r>
              <a:rPr lang="en-US" sz="2300" dirty="0" err="1"/>
              <a:t>diversidade</a:t>
            </a:r>
            <a:r>
              <a:rPr lang="en-US" sz="2300" dirty="0"/>
              <a:t> </a:t>
            </a:r>
            <a:r>
              <a:rPr lang="en-US" sz="2300" dirty="0" err="1"/>
              <a:t>implica</a:t>
            </a:r>
            <a:r>
              <a:rPr lang="en-US" sz="2300" dirty="0"/>
              <a:t> </a:t>
            </a:r>
            <a:r>
              <a:rPr lang="en-US" sz="2300" dirty="0" err="1"/>
              <a:t>perspetivas</a:t>
            </a:r>
            <a:r>
              <a:rPr lang="en-US" sz="2300" dirty="0"/>
              <a:t> </a:t>
            </a:r>
            <a:r>
              <a:rPr lang="en-US" sz="2300" dirty="0" err="1"/>
              <a:t>diferentes</a:t>
            </a:r>
            <a:r>
              <a:rPr lang="en-US" sz="2300" dirty="0"/>
              <a:t>, </a:t>
            </a:r>
            <a:r>
              <a:rPr lang="en-US" sz="2300" dirty="0" err="1"/>
              <a:t>sendo</a:t>
            </a:r>
            <a:r>
              <a:rPr lang="en-US" sz="2300" dirty="0"/>
              <a:t> </a:t>
            </a:r>
            <a:r>
              <a:rPr lang="en-US" sz="2300" dirty="0" err="1"/>
              <a:t>necessária</a:t>
            </a:r>
            <a:r>
              <a:rPr lang="en-US" sz="2300" dirty="0"/>
              <a:t> para o </a:t>
            </a:r>
            <a:r>
              <a:rPr lang="en-US" sz="2300" dirty="0" err="1"/>
              <a:t>ajudar</a:t>
            </a:r>
            <a:r>
              <a:rPr lang="en-US" sz="2300" dirty="0"/>
              <a:t> a </a:t>
            </a:r>
            <a:r>
              <a:rPr lang="en-US" sz="2300" dirty="0" err="1"/>
              <a:t>pensar</a:t>
            </a:r>
            <a:r>
              <a:rPr lang="en-US" sz="2300" dirty="0"/>
              <a:t> de forma </a:t>
            </a:r>
            <a:r>
              <a:rPr lang="en-US" sz="2300" dirty="0" err="1"/>
              <a:t>criativa</a:t>
            </a:r>
            <a:r>
              <a:rPr lang="en-US" sz="2300" dirty="0"/>
              <a:t>, fora da </a:t>
            </a:r>
            <a:r>
              <a:rPr lang="en-US" sz="2300" dirty="0" err="1"/>
              <a:t>caixa</a:t>
            </a:r>
            <a:r>
              <a:rPr lang="en-US" sz="2300" dirty="0"/>
              <a:t>. A </a:t>
            </a:r>
            <a:r>
              <a:rPr lang="en-US" sz="2300" dirty="0" err="1"/>
              <a:t>diversidade</a:t>
            </a:r>
            <a:r>
              <a:rPr lang="en-US" sz="2300" dirty="0"/>
              <a:t> de </a:t>
            </a:r>
            <a:r>
              <a:rPr lang="en-US" sz="2300" dirty="0" err="1"/>
              <a:t>pensamento</a:t>
            </a:r>
            <a:r>
              <a:rPr lang="en-US" sz="2300" dirty="0"/>
              <a:t> </a:t>
            </a:r>
            <a:r>
              <a:rPr lang="en-US" sz="2300" dirty="0" err="1"/>
              <a:t>pode</a:t>
            </a:r>
            <a:r>
              <a:rPr lang="en-US" sz="2300" dirty="0"/>
              <a:t> </a:t>
            </a:r>
            <a:r>
              <a:rPr lang="en-US" sz="2300" dirty="0" err="1"/>
              <a:t>ajudar</a:t>
            </a:r>
            <a:r>
              <a:rPr lang="en-US" sz="2300" dirty="0"/>
              <a:t> o </a:t>
            </a:r>
            <a:r>
              <a:rPr lang="en-US" sz="2300" dirty="0" err="1"/>
              <a:t>seu</a:t>
            </a:r>
            <a:r>
              <a:rPr lang="en-US" sz="2300" dirty="0"/>
              <a:t> </a:t>
            </a:r>
            <a:r>
              <a:rPr lang="en-US" sz="2300" dirty="0" err="1"/>
              <a:t>grupo</a:t>
            </a:r>
            <a:r>
              <a:rPr lang="en-US" sz="2300" dirty="0"/>
              <a:t> </a:t>
            </a:r>
            <a:r>
              <a:rPr lang="en-US" sz="2300" dirty="0" err="1"/>
              <a:t>comunitário</a:t>
            </a:r>
            <a:r>
              <a:rPr lang="en-US" sz="2300" dirty="0"/>
              <a:t> a </a:t>
            </a:r>
            <a:r>
              <a:rPr lang="en-US" sz="2300" dirty="0" err="1"/>
              <a:t>afastar</a:t>
            </a:r>
            <a:r>
              <a:rPr lang="en-US" sz="2300" dirty="0"/>
              <a:t>-se do que </a:t>
            </a:r>
            <a:r>
              <a:rPr lang="en-US" sz="2300" dirty="0" err="1"/>
              <a:t>é</a:t>
            </a:r>
            <a:r>
              <a:rPr lang="en-US" sz="2300" dirty="0"/>
              <a:t> </a:t>
            </a:r>
            <a:r>
              <a:rPr lang="en-US" sz="2300" dirty="0" err="1"/>
              <a:t>demasiado</a:t>
            </a:r>
            <a:r>
              <a:rPr lang="en-US" sz="2300" dirty="0"/>
              <a:t> linear, de </a:t>
            </a:r>
            <a:r>
              <a:rPr lang="en-US" sz="2300" dirty="0" err="1"/>
              <a:t>extrapolar</a:t>
            </a:r>
            <a:r>
              <a:rPr lang="en-US" sz="2300" dirty="0"/>
              <a:t> </a:t>
            </a:r>
            <a:r>
              <a:rPr lang="en-US" sz="2300" dirty="0" err="1"/>
              <a:t>demasiado</a:t>
            </a:r>
            <a:r>
              <a:rPr lang="en-US" sz="2300" dirty="0"/>
              <a:t> </a:t>
            </a:r>
            <a:r>
              <a:rPr lang="en-US" sz="2300" dirty="0" err="1"/>
              <a:t>facilmente</a:t>
            </a:r>
            <a:r>
              <a:rPr lang="en-US" sz="2300" dirty="0"/>
              <a:t> do </a:t>
            </a:r>
            <a:r>
              <a:rPr lang="en-US" sz="2300" dirty="0" err="1"/>
              <a:t>passado</a:t>
            </a:r>
            <a:r>
              <a:rPr lang="en-US" sz="2300" dirty="0"/>
              <a:t> e de </a:t>
            </a:r>
            <a:r>
              <a:rPr lang="en-US" sz="2300" dirty="0" err="1"/>
              <a:t>fazer</a:t>
            </a:r>
            <a:r>
              <a:rPr lang="en-US" sz="2300" dirty="0"/>
              <a:t> </a:t>
            </a:r>
            <a:r>
              <a:rPr lang="en-US" sz="2300" dirty="0" err="1"/>
              <a:t>suposições</a:t>
            </a:r>
            <a:r>
              <a:rPr lang="en-US" sz="2300" dirty="0"/>
              <a:t> </a:t>
            </a:r>
            <a:r>
              <a:rPr lang="en-US" sz="2300" dirty="0" err="1"/>
              <a:t>simplistas</a:t>
            </a:r>
            <a:r>
              <a:rPr lang="en-US" sz="2300" dirty="0"/>
              <a:t> </a:t>
            </a:r>
            <a:r>
              <a:rPr lang="en-US" sz="2300" dirty="0" err="1"/>
              <a:t>sobre</a:t>
            </a:r>
            <a:r>
              <a:rPr lang="en-US" sz="2300" dirty="0"/>
              <a:t> o </a:t>
            </a:r>
            <a:r>
              <a:rPr lang="en-US" sz="2300" dirty="0" err="1"/>
              <a:t>futuro</a:t>
            </a:r>
            <a:r>
              <a:rPr lang="en-US" sz="2300" dirty="0"/>
              <a:t>. </a:t>
            </a:r>
          </a:p>
        </p:txBody>
      </p:sp>
      <p:pic>
        <p:nvPicPr>
          <p:cNvPr id="6" name="Picture Placeholder 5" descr="A close up of a pencil&#10;&#10;Description automatically generated">
            <a:extLst>
              <a:ext uri="{FF2B5EF4-FFF2-40B4-BE49-F238E27FC236}">
                <a16:creationId xmlns:a16="http://schemas.microsoft.com/office/drawing/2014/main" id="{FC723541-924B-4FD6-A9F0-BC85D13EFD28}"/>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096000" y="-1"/>
            <a:ext cx="6110287" cy="6858001"/>
          </a:xfrm>
        </p:spPr>
      </p:pic>
    </p:spTree>
    <p:extLst>
      <p:ext uri="{BB962C8B-B14F-4D97-AF65-F5344CB8AC3E}">
        <p14:creationId xmlns:p14="http://schemas.microsoft.com/office/powerpoint/2010/main" val="775020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4657060" y="265814"/>
            <a:ext cx="7534940" cy="1158522"/>
          </a:xfrm>
          <a:solidFill>
            <a:srgbClr val="7F4182"/>
          </a:solidFill>
        </p:spPr>
        <p:txBody>
          <a:bodyPr>
            <a:normAutofit fontScale="85000" lnSpcReduction="20000"/>
          </a:bodyPr>
          <a:lstStyle/>
          <a:p>
            <a:r>
              <a:rPr lang="en-IE" dirty="0">
                <a:solidFill>
                  <a:schemeClr val="bg1"/>
                </a:solidFill>
              </a:rPr>
              <a:t>A </a:t>
            </a:r>
            <a:r>
              <a:rPr lang="en-IE" dirty="0" err="1">
                <a:solidFill>
                  <a:schemeClr val="bg1"/>
                </a:solidFill>
              </a:rPr>
              <a:t>combinação</a:t>
            </a:r>
            <a:r>
              <a:rPr lang="en-IE" dirty="0">
                <a:solidFill>
                  <a:schemeClr val="bg1"/>
                </a:solidFill>
              </a:rPr>
              <a:t> de </a:t>
            </a:r>
            <a:r>
              <a:rPr lang="en-IE" dirty="0" err="1">
                <a:solidFill>
                  <a:schemeClr val="bg1"/>
                </a:solidFill>
              </a:rPr>
              <a:t>diferentes</a:t>
            </a:r>
            <a:r>
              <a:rPr lang="en-IE" dirty="0">
                <a:solidFill>
                  <a:schemeClr val="bg1"/>
                </a:solidFill>
              </a:rPr>
              <a:t> </a:t>
            </a:r>
            <a:r>
              <a:rPr lang="en-IE" dirty="0" err="1">
                <a:solidFill>
                  <a:schemeClr val="bg1"/>
                </a:solidFill>
              </a:rPr>
              <a:t>grupos</a:t>
            </a:r>
            <a:r>
              <a:rPr lang="en-IE" dirty="0">
                <a:solidFill>
                  <a:schemeClr val="bg1"/>
                </a:solidFill>
              </a:rPr>
              <a:t> e </a:t>
            </a:r>
            <a:r>
              <a:rPr lang="en-IE" dirty="0" err="1">
                <a:solidFill>
                  <a:schemeClr val="bg1"/>
                </a:solidFill>
              </a:rPr>
              <a:t>indivíduos</a:t>
            </a:r>
            <a:r>
              <a:rPr lang="en-IE" dirty="0">
                <a:solidFill>
                  <a:schemeClr val="bg1"/>
                </a:solidFill>
              </a:rPr>
              <a:t> </a:t>
            </a:r>
            <a:r>
              <a:rPr lang="en-IE" dirty="0" err="1">
                <a:solidFill>
                  <a:schemeClr val="bg1"/>
                </a:solidFill>
              </a:rPr>
              <a:t>criativos</a:t>
            </a:r>
            <a:r>
              <a:rPr lang="en-IE" dirty="0">
                <a:solidFill>
                  <a:schemeClr val="bg1"/>
                </a:solidFill>
              </a:rPr>
              <a:t>...</a:t>
            </a:r>
            <a:r>
              <a:rPr lang="en-IE" dirty="0" err="1">
                <a:solidFill>
                  <a:schemeClr val="bg1"/>
                </a:solidFill>
              </a:rPr>
              <a:t>facilitou</a:t>
            </a:r>
            <a:r>
              <a:rPr lang="en-IE" dirty="0">
                <a:solidFill>
                  <a:schemeClr val="bg1"/>
                </a:solidFill>
              </a:rPr>
              <a:t> </a:t>
            </a:r>
            <a:r>
              <a:rPr lang="en-IE" dirty="0" err="1">
                <a:solidFill>
                  <a:schemeClr val="bg1"/>
                </a:solidFill>
              </a:rPr>
              <a:t>uma</a:t>
            </a:r>
            <a:r>
              <a:rPr lang="en-IE" dirty="0">
                <a:solidFill>
                  <a:schemeClr val="bg1"/>
                </a:solidFill>
              </a:rPr>
              <a:t> nova era de </a:t>
            </a:r>
            <a:r>
              <a:rPr lang="en-IE" dirty="0" err="1">
                <a:solidFill>
                  <a:schemeClr val="bg1"/>
                </a:solidFill>
              </a:rPr>
              <a:t>inovação</a:t>
            </a:r>
            <a:endParaRPr lang="en-IE" dirty="0">
              <a:solidFill>
                <a:schemeClr val="bg1"/>
              </a:solidFill>
            </a:endParaRPr>
          </a:p>
        </p:txBody>
      </p:sp>
      <p:sp>
        <p:nvSpPr>
          <p:cNvPr id="7" name="TextBox 6">
            <a:extLst>
              <a:ext uri="{FF2B5EF4-FFF2-40B4-BE49-F238E27FC236}">
                <a16:creationId xmlns:a16="http://schemas.microsoft.com/office/drawing/2014/main" id="{050A6D1B-5E32-475F-B469-7691132C896E}"/>
              </a:ext>
            </a:extLst>
          </p:cNvPr>
          <p:cNvSpPr txBox="1"/>
          <p:nvPr/>
        </p:nvSpPr>
        <p:spPr>
          <a:xfrm>
            <a:off x="219745" y="5849600"/>
            <a:ext cx="11805677" cy="923330"/>
          </a:xfrm>
          <a:prstGeom prst="rect">
            <a:avLst/>
          </a:prstGeom>
          <a:noFill/>
        </p:spPr>
        <p:txBody>
          <a:bodyPr wrap="square">
            <a:spAutoFit/>
          </a:bodyPr>
          <a:lstStyle/>
          <a:p>
            <a:r>
              <a:rPr lang="en-IE" dirty="0">
                <a:solidFill>
                  <a:schemeClr val="tx1">
                    <a:lumMod val="50000"/>
                    <a:lumOff val="50000"/>
                  </a:schemeClr>
                </a:solidFill>
              </a:rPr>
              <a:t>- Ruth Garvey-Williams </a:t>
            </a:r>
            <a:r>
              <a:rPr lang="en-IE" dirty="0" err="1">
                <a:solidFill>
                  <a:schemeClr val="tx1">
                    <a:lumMod val="50000"/>
                    <a:lumOff val="50000"/>
                  </a:schemeClr>
                </a:solidFill>
              </a:rPr>
              <a:t>é</a:t>
            </a:r>
            <a:r>
              <a:rPr lang="en-IE" dirty="0">
                <a:solidFill>
                  <a:schemeClr val="tx1">
                    <a:lumMod val="50000"/>
                    <a:lumOff val="50000"/>
                  </a:schemeClr>
                </a:solidFill>
              </a:rPr>
              <a:t> </a:t>
            </a:r>
            <a:r>
              <a:rPr lang="en-IE" dirty="0" err="1">
                <a:solidFill>
                  <a:schemeClr val="tx1">
                    <a:lumMod val="50000"/>
                    <a:lumOff val="50000"/>
                  </a:schemeClr>
                </a:solidFill>
              </a:rPr>
              <a:t>uma</a:t>
            </a:r>
            <a:r>
              <a:rPr lang="en-IE" dirty="0">
                <a:solidFill>
                  <a:schemeClr val="tx1">
                    <a:lumMod val="50000"/>
                    <a:lumOff val="50000"/>
                  </a:schemeClr>
                </a:solidFill>
              </a:rPr>
              <a:t> das </a:t>
            </a:r>
            <a:r>
              <a:rPr lang="en-IE" dirty="0" err="1">
                <a:solidFill>
                  <a:schemeClr val="tx1">
                    <a:lumMod val="50000"/>
                    <a:lumOff val="50000"/>
                  </a:schemeClr>
                </a:solidFill>
              </a:rPr>
              <a:t>fundadoras</a:t>
            </a:r>
            <a:r>
              <a:rPr lang="en-IE" dirty="0">
                <a:solidFill>
                  <a:schemeClr val="tx1">
                    <a:lumMod val="50000"/>
                    <a:lumOff val="50000"/>
                  </a:schemeClr>
                </a:solidFill>
              </a:rPr>
              <a:t> do</a:t>
            </a:r>
            <a:r>
              <a:rPr lang="en-US" dirty="0">
                <a:solidFill>
                  <a:schemeClr val="tx1">
                    <a:lumMod val="50000"/>
                    <a:lumOff val="50000"/>
                  </a:schemeClr>
                </a:solidFill>
              </a:rPr>
              <a:t> The Exchange (</a:t>
            </a:r>
            <a:r>
              <a:rPr lang="en-US" dirty="0">
                <a:solidFill>
                  <a:schemeClr val="tx1">
                    <a:lumMod val="50000"/>
                    <a:lumOff val="50000"/>
                  </a:schemeClr>
                </a:solidFill>
                <a:hlinkClick r:id="rId2"/>
              </a:rPr>
              <a:t>www.exchangeinishowen.ie</a:t>
            </a:r>
            <a:r>
              <a:rPr lang="en-US" dirty="0">
                <a:solidFill>
                  <a:schemeClr val="tx1">
                    <a:lumMod val="50000"/>
                    <a:lumOff val="50000"/>
                  </a:schemeClr>
                </a:solidFill>
              </a:rPr>
              <a:t>) um </a:t>
            </a:r>
            <a:r>
              <a:rPr lang="en-US" dirty="0" err="1">
                <a:solidFill>
                  <a:schemeClr val="tx1">
                    <a:lumMod val="50000"/>
                    <a:lumOff val="50000"/>
                  </a:schemeClr>
                </a:solidFill>
              </a:rPr>
              <a:t>centro</a:t>
            </a:r>
            <a:r>
              <a:rPr lang="en-US" dirty="0">
                <a:solidFill>
                  <a:schemeClr val="tx1">
                    <a:lumMod val="50000"/>
                    <a:lumOff val="50000"/>
                  </a:schemeClr>
                </a:solidFill>
              </a:rPr>
              <a:t> </a:t>
            </a:r>
            <a:r>
              <a:rPr lang="en-US" dirty="0" err="1">
                <a:solidFill>
                  <a:schemeClr val="tx1">
                    <a:lumMod val="50000"/>
                    <a:lumOff val="50000"/>
                  </a:schemeClr>
                </a:solidFill>
              </a:rPr>
              <a:t>comunitário</a:t>
            </a:r>
            <a:r>
              <a:rPr lang="en-US" dirty="0">
                <a:solidFill>
                  <a:schemeClr val="tx1">
                    <a:lumMod val="50000"/>
                    <a:lumOff val="50000"/>
                  </a:schemeClr>
                </a:solidFill>
              </a:rPr>
              <a:t> </a:t>
            </a:r>
            <a:r>
              <a:rPr lang="en-US" dirty="0" err="1">
                <a:solidFill>
                  <a:schemeClr val="tx1">
                    <a:lumMod val="50000"/>
                    <a:lumOff val="50000"/>
                  </a:schemeClr>
                </a:solidFill>
              </a:rPr>
              <a:t>galardoado</a:t>
            </a:r>
            <a:r>
              <a:rPr lang="en-US" dirty="0">
                <a:solidFill>
                  <a:schemeClr val="tx1">
                    <a:lumMod val="50000"/>
                    <a:lumOff val="50000"/>
                  </a:schemeClr>
                </a:solidFill>
              </a:rPr>
              <a:t>, </a:t>
            </a:r>
            <a:r>
              <a:rPr lang="en-US" dirty="0" err="1">
                <a:solidFill>
                  <a:schemeClr val="tx1">
                    <a:lumMod val="50000"/>
                    <a:lumOff val="50000"/>
                  </a:schemeClr>
                </a:solidFill>
              </a:rPr>
              <a:t>gerido</a:t>
            </a:r>
            <a:r>
              <a:rPr lang="en-US" dirty="0">
                <a:solidFill>
                  <a:schemeClr val="tx1">
                    <a:lumMod val="50000"/>
                    <a:lumOff val="50000"/>
                  </a:schemeClr>
                </a:solidFill>
              </a:rPr>
              <a:t> </a:t>
            </a:r>
            <a:r>
              <a:rPr lang="en-US" dirty="0" err="1">
                <a:solidFill>
                  <a:schemeClr val="tx1">
                    <a:lumMod val="50000"/>
                    <a:lumOff val="50000"/>
                  </a:schemeClr>
                </a:solidFill>
              </a:rPr>
              <a:t>voluntariamente</a:t>
            </a:r>
            <a:r>
              <a:rPr lang="en-US" dirty="0">
                <a:solidFill>
                  <a:schemeClr val="tx1">
                    <a:lumMod val="50000"/>
                    <a:lumOff val="50000"/>
                  </a:schemeClr>
                </a:solidFill>
              </a:rPr>
              <a:t> e </a:t>
            </a:r>
            <a:r>
              <a:rPr lang="en-US" dirty="0" err="1">
                <a:solidFill>
                  <a:schemeClr val="tx1">
                    <a:lumMod val="50000"/>
                    <a:lumOff val="50000"/>
                  </a:schemeClr>
                </a:solidFill>
              </a:rPr>
              <a:t>empenhado</a:t>
            </a:r>
            <a:r>
              <a:rPr lang="en-US" dirty="0">
                <a:solidFill>
                  <a:schemeClr val="tx1">
                    <a:lumMod val="50000"/>
                    <a:lumOff val="50000"/>
                  </a:schemeClr>
                </a:solidFill>
              </a:rPr>
              <a:t> </a:t>
            </a:r>
            <a:r>
              <a:rPr lang="en-US" dirty="0" err="1">
                <a:solidFill>
                  <a:schemeClr val="tx1">
                    <a:lumMod val="50000"/>
                    <a:lumOff val="50000"/>
                  </a:schemeClr>
                </a:solidFill>
              </a:rPr>
              <a:t>na</a:t>
            </a:r>
            <a:r>
              <a:rPr lang="en-US" dirty="0">
                <a:solidFill>
                  <a:schemeClr val="tx1">
                    <a:lumMod val="50000"/>
                    <a:lumOff val="50000"/>
                  </a:schemeClr>
                </a:solidFill>
              </a:rPr>
              <a:t> </a:t>
            </a:r>
            <a:r>
              <a:rPr lang="en-US" dirty="0" err="1">
                <a:solidFill>
                  <a:schemeClr val="tx1">
                    <a:lumMod val="50000"/>
                    <a:lumOff val="50000"/>
                  </a:schemeClr>
                </a:solidFill>
              </a:rPr>
              <a:t>inovação</a:t>
            </a:r>
            <a:r>
              <a:rPr lang="en-US" dirty="0">
                <a:solidFill>
                  <a:schemeClr val="tx1">
                    <a:lumMod val="50000"/>
                    <a:lumOff val="50000"/>
                  </a:schemeClr>
                </a:solidFill>
              </a:rPr>
              <a:t> de </a:t>
            </a:r>
            <a:r>
              <a:rPr lang="en-US" dirty="0" err="1">
                <a:solidFill>
                  <a:schemeClr val="tx1">
                    <a:lumMod val="50000"/>
                    <a:lumOff val="50000"/>
                  </a:schemeClr>
                </a:solidFill>
              </a:rPr>
              <a:t>projetos</a:t>
            </a:r>
            <a:r>
              <a:rPr lang="en-US" dirty="0">
                <a:solidFill>
                  <a:schemeClr val="tx1">
                    <a:lumMod val="50000"/>
                    <a:lumOff val="50000"/>
                  </a:schemeClr>
                </a:solidFill>
              </a:rPr>
              <a:t> </a:t>
            </a:r>
            <a:r>
              <a:rPr lang="en-US" dirty="0" err="1">
                <a:solidFill>
                  <a:schemeClr val="tx1">
                    <a:lumMod val="50000"/>
                    <a:lumOff val="50000"/>
                  </a:schemeClr>
                </a:solidFill>
              </a:rPr>
              <a:t>criativos</a:t>
            </a:r>
            <a:r>
              <a:rPr lang="en-US" dirty="0">
                <a:solidFill>
                  <a:schemeClr val="tx1">
                    <a:lumMod val="50000"/>
                    <a:lumOff val="50000"/>
                  </a:schemeClr>
                </a:solidFill>
              </a:rPr>
              <a:t> </a:t>
            </a:r>
            <a:r>
              <a:rPr lang="en-US" dirty="0" err="1">
                <a:solidFill>
                  <a:schemeClr val="tx1">
                    <a:lumMod val="50000"/>
                    <a:lumOff val="50000"/>
                  </a:schemeClr>
                </a:solidFill>
              </a:rPr>
              <a:t>em</a:t>
            </a:r>
            <a:r>
              <a:rPr lang="en-US" dirty="0">
                <a:solidFill>
                  <a:schemeClr val="tx1">
                    <a:lumMod val="50000"/>
                    <a:lumOff val="50000"/>
                  </a:schemeClr>
                </a:solidFill>
              </a:rPr>
              <a:t> </a:t>
            </a:r>
            <a:r>
              <a:rPr lang="en-US" dirty="0" err="1">
                <a:solidFill>
                  <a:schemeClr val="tx1">
                    <a:lumMod val="50000"/>
                    <a:lumOff val="50000"/>
                  </a:schemeClr>
                </a:solidFill>
              </a:rPr>
              <a:t>benefício</a:t>
            </a:r>
            <a:r>
              <a:rPr lang="en-US" dirty="0">
                <a:solidFill>
                  <a:schemeClr val="tx1">
                    <a:lumMod val="50000"/>
                    <a:lumOff val="50000"/>
                  </a:schemeClr>
                </a:solidFill>
              </a:rPr>
              <a:t> da </a:t>
            </a:r>
            <a:r>
              <a:rPr lang="en-US" dirty="0" err="1">
                <a:solidFill>
                  <a:schemeClr val="tx1">
                    <a:lumMod val="50000"/>
                    <a:lumOff val="50000"/>
                  </a:schemeClr>
                </a:solidFill>
              </a:rPr>
              <a:t>sua</a:t>
            </a:r>
            <a:r>
              <a:rPr lang="en-US" dirty="0">
                <a:solidFill>
                  <a:schemeClr val="tx1">
                    <a:lumMod val="50000"/>
                    <a:lumOff val="50000"/>
                  </a:schemeClr>
                </a:solidFill>
              </a:rPr>
              <a:t> </a:t>
            </a:r>
            <a:r>
              <a:rPr lang="en-US" dirty="0" err="1">
                <a:solidFill>
                  <a:schemeClr val="tx1">
                    <a:lumMod val="50000"/>
                    <a:lumOff val="50000"/>
                  </a:schemeClr>
                </a:solidFill>
              </a:rPr>
              <a:t>comunidade</a:t>
            </a:r>
            <a:r>
              <a:rPr lang="en-US" dirty="0">
                <a:solidFill>
                  <a:schemeClr val="tx1">
                    <a:lumMod val="50000"/>
                    <a:lumOff val="50000"/>
                  </a:schemeClr>
                </a:solidFill>
              </a:rPr>
              <a:t>. Ruth </a:t>
            </a:r>
            <a:r>
              <a:rPr lang="en-US" dirty="0" err="1">
                <a:solidFill>
                  <a:schemeClr val="tx1">
                    <a:lumMod val="50000"/>
                    <a:lumOff val="50000"/>
                  </a:schemeClr>
                </a:solidFill>
              </a:rPr>
              <a:t>escreveu</a:t>
            </a:r>
            <a:r>
              <a:rPr lang="en-US" dirty="0">
                <a:solidFill>
                  <a:schemeClr val="tx1">
                    <a:lumMod val="50000"/>
                    <a:lumOff val="50000"/>
                  </a:schemeClr>
                </a:solidFill>
              </a:rPr>
              <a:t> </a:t>
            </a:r>
            <a:r>
              <a:rPr lang="en-US" dirty="0" err="1">
                <a:solidFill>
                  <a:schemeClr val="tx1">
                    <a:lumMod val="50000"/>
                    <a:lumOff val="50000"/>
                  </a:schemeClr>
                </a:solidFill>
              </a:rPr>
              <a:t>uma</a:t>
            </a:r>
            <a:r>
              <a:rPr lang="en-US" dirty="0">
                <a:solidFill>
                  <a:schemeClr val="tx1">
                    <a:lumMod val="50000"/>
                    <a:lumOff val="50000"/>
                  </a:schemeClr>
                </a:solidFill>
              </a:rPr>
              <a:t> </a:t>
            </a:r>
            <a:r>
              <a:rPr lang="en-US" dirty="0" err="1">
                <a:solidFill>
                  <a:schemeClr val="tx1">
                    <a:lumMod val="50000"/>
                    <a:lumOff val="50000"/>
                  </a:schemeClr>
                </a:solidFill>
              </a:rPr>
              <a:t>série</a:t>
            </a:r>
            <a:r>
              <a:rPr lang="en-US" dirty="0">
                <a:solidFill>
                  <a:schemeClr val="tx1">
                    <a:lumMod val="50000"/>
                    <a:lumOff val="50000"/>
                  </a:schemeClr>
                </a:solidFill>
              </a:rPr>
              <a:t> de </a:t>
            </a:r>
            <a:r>
              <a:rPr lang="en-US" dirty="0" err="1">
                <a:solidFill>
                  <a:schemeClr val="tx1">
                    <a:lumMod val="50000"/>
                    <a:lumOff val="50000"/>
                  </a:schemeClr>
                </a:solidFill>
              </a:rPr>
              <a:t>dez</a:t>
            </a:r>
            <a:r>
              <a:rPr lang="en-US" dirty="0">
                <a:solidFill>
                  <a:schemeClr val="tx1">
                    <a:lumMod val="50000"/>
                    <a:lumOff val="50000"/>
                  </a:schemeClr>
                </a:solidFill>
              </a:rPr>
              <a:t> </a:t>
            </a:r>
            <a:r>
              <a:rPr lang="en-US" dirty="0" err="1">
                <a:solidFill>
                  <a:schemeClr val="tx1">
                    <a:lumMod val="50000"/>
                    <a:lumOff val="50000"/>
                  </a:schemeClr>
                </a:solidFill>
              </a:rPr>
              <a:t>partes</a:t>
            </a:r>
            <a:r>
              <a:rPr lang="en-US" dirty="0">
                <a:solidFill>
                  <a:schemeClr val="tx1">
                    <a:lumMod val="50000"/>
                    <a:lumOff val="50000"/>
                  </a:schemeClr>
                </a:solidFill>
              </a:rPr>
              <a:t> </a:t>
            </a:r>
            <a:r>
              <a:rPr lang="en-US" dirty="0" err="1">
                <a:solidFill>
                  <a:schemeClr val="tx1">
                    <a:lumMod val="50000"/>
                    <a:lumOff val="50000"/>
                  </a:schemeClr>
                </a:solidFill>
              </a:rPr>
              <a:t>sobre</a:t>
            </a:r>
            <a:r>
              <a:rPr lang="en-US" dirty="0">
                <a:solidFill>
                  <a:schemeClr val="tx1">
                    <a:lumMod val="50000"/>
                    <a:lumOff val="50000"/>
                  </a:schemeClr>
                </a:solidFill>
              </a:rPr>
              <a:t> </a:t>
            </a:r>
            <a:r>
              <a:rPr lang="en-US" b="1" u="sng" dirty="0">
                <a:solidFill>
                  <a:schemeClr val="accent1"/>
                </a:solidFill>
              </a:rPr>
              <a:t>The Story of the Exchange no LinkedIn</a:t>
            </a:r>
            <a:endParaRPr lang="en-IE" b="1" u="sng" dirty="0">
              <a:solidFill>
                <a:schemeClr val="accent1"/>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4040372" y="1697539"/>
            <a:ext cx="8151628" cy="4154984"/>
          </a:xfrm>
          <a:prstGeom prst="rect">
            <a:avLst/>
          </a:prstGeom>
          <a:solidFill>
            <a:srgbClr val="68BBAF"/>
          </a:solidFill>
        </p:spPr>
        <p:txBody>
          <a:bodyPr wrap="square">
            <a:spAutoFit/>
          </a:bodyPr>
          <a:lstStyle/>
          <a:p>
            <a:pPr algn="ctr" fontAlgn="base"/>
            <a:r>
              <a:rPr lang="en-US" sz="2400" dirty="0">
                <a:solidFill>
                  <a:schemeClr val="bg1"/>
                </a:solidFill>
                <a:latin typeface="Source Serif Pro"/>
              </a:rPr>
              <a:t>“</a:t>
            </a:r>
            <a:r>
              <a:rPr lang="en-US" sz="2400" i="1" dirty="0">
                <a:solidFill>
                  <a:schemeClr val="bg1"/>
                </a:solidFill>
                <a:latin typeface="Source Serif Pro"/>
              </a:rPr>
              <a:t>Uma das </a:t>
            </a:r>
            <a:r>
              <a:rPr lang="en-US" sz="2400" i="1" dirty="0" err="1">
                <a:solidFill>
                  <a:schemeClr val="bg1"/>
                </a:solidFill>
                <a:latin typeface="Source Serif Pro"/>
              </a:rPr>
              <a:t>experiências</a:t>
            </a:r>
            <a:r>
              <a:rPr lang="en-US" sz="2400" i="1" dirty="0">
                <a:solidFill>
                  <a:schemeClr val="bg1"/>
                </a:solidFill>
                <a:latin typeface="Source Serif Pro"/>
              </a:rPr>
              <a:t> </a:t>
            </a:r>
            <a:r>
              <a:rPr lang="en-US" sz="2400" i="1" dirty="0" err="1">
                <a:solidFill>
                  <a:schemeClr val="bg1"/>
                </a:solidFill>
                <a:latin typeface="Source Serif Pro"/>
              </a:rPr>
              <a:t>científicas</a:t>
            </a:r>
            <a:r>
              <a:rPr lang="en-US" sz="2400" i="1" dirty="0">
                <a:solidFill>
                  <a:schemeClr val="bg1"/>
                </a:solidFill>
                <a:latin typeface="Source Serif Pro"/>
              </a:rPr>
              <a:t> </a:t>
            </a:r>
            <a:r>
              <a:rPr lang="en-US" sz="2400" i="1" dirty="0" err="1">
                <a:solidFill>
                  <a:schemeClr val="bg1"/>
                </a:solidFill>
                <a:latin typeface="Source Serif Pro"/>
              </a:rPr>
              <a:t>mais</a:t>
            </a:r>
            <a:r>
              <a:rPr lang="en-US" sz="2400" i="1" dirty="0">
                <a:solidFill>
                  <a:schemeClr val="bg1"/>
                </a:solidFill>
                <a:latin typeface="Source Serif Pro"/>
              </a:rPr>
              <a:t> simples (e </a:t>
            </a:r>
            <a:r>
              <a:rPr lang="en-US" sz="2400" i="1" dirty="0" err="1">
                <a:solidFill>
                  <a:schemeClr val="bg1"/>
                </a:solidFill>
                <a:latin typeface="Source Serif Pro"/>
              </a:rPr>
              <a:t>populares</a:t>
            </a:r>
            <a:r>
              <a:rPr lang="en-US" sz="2400" i="1" dirty="0">
                <a:solidFill>
                  <a:schemeClr val="bg1"/>
                </a:solidFill>
                <a:latin typeface="Source Serif Pro"/>
              </a:rPr>
              <a:t>) </a:t>
            </a:r>
            <a:r>
              <a:rPr lang="en-US" sz="2400" i="1" dirty="0" err="1">
                <a:solidFill>
                  <a:schemeClr val="bg1"/>
                </a:solidFill>
                <a:latin typeface="Source Serif Pro"/>
              </a:rPr>
              <a:t>envolve</a:t>
            </a:r>
            <a:r>
              <a:rPr lang="en-US" sz="2400" i="1" dirty="0">
                <a:solidFill>
                  <a:schemeClr val="bg1"/>
                </a:solidFill>
                <a:latin typeface="Source Serif Pro"/>
              </a:rPr>
              <a:t> </a:t>
            </a:r>
            <a:r>
              <a:rPr lang="en-US" sz="2400" i="1" dirty="0" err="1">
                <a:solidFill>
                  <a:schemeClr val="bg1"/>
                </a:solidFill>
                <a:latin typeface="Source Serif Pro"/>
              </a:rPr>
              <a:t>adicionar</a:t>
            </a:r>
            <a:r>
              <a:rPr lang="en-US" sz="2400" i="1" dirty="0">
                <a:solidFill>
                  <a:schemeClr val="bg1"/>
                </a:solidFill>
                <a:latin typeface="Source Serif Pro"/>
              </a:rPr>
              <a:t> Mentos </a:t>
            </a:r>
            <a:r>
              <a:rPr lang="en-US" sz="2400" i="1" dirty="0" err="1">
                <a:solidFill>
                  <a:schemeClr val="bg1"/>
                </a:solidFill>
                <a:latin typeface="Source Serif Pro"/>
              </a:rPr>
              <a:t>à</a:t>
            </a:r>
            <a:r>
              <a:rPr lang="en-US" sz="2400" i="1" dirty="0">
                <a:solidFill>
                  <a:schemeClr val="bg1"/>
                </a:solidFill>
                <a:latin typeface="Source Serif Pro"/>
              </a:rPr>
              <a:t> Coca-Cola com </a:t>
            </a:r>
            <a:r>
              <a:rPr lang="en-US" sz="2400" i="1" dirty="0" err="1">
                <a:solidFill>
                  <a:schemeClr val="bg1"/>
                </a:solidFill>
                <a:latin typeface="Source Serif Pro"/>
              </a:rPr>
              <a:t>resultados</a:t>
            </a:r>
            <a:r>
              <a:rPr lang="en-US" sz="2400" i="1" dirty="0">
                <a:solidFill>
                  <a:schemeClr val="bg1"/>
                </a:solidFill>
                <a:latin typeface="Source Serif Pro"/>
              </a:rPr>
              <a:t> </a:t>
            </a:r>
            <a:r>
              <a:rPr lang="en-US" sz="2400" i="1" dirty="0" err="1">
                <a:solidFill>
                  <a:schemeClr val="bg1"/>
                </a:solidFill>
                <a:latin typeface="Source Serif Pro"/>
              </a:rPr>
              <a:t>explosivos</a:t>
            </a:r>
            <a:r>
              <a:rPr lang="en-US" sz="2400" i="1" dirty="0">
                <a:solidFill>
                  <a:schemeClr val="bg1"/>
                </a:solidFill>
                <a:latin typeface="Source Serif Pro"/>
              </a:rPr>
              <a:t>.  </a:t>
            </a:r>
            <a:r>
              <a:rPr lang="en-US" sz="2400" i="1" dirty="0" err="1">
                <a:solidFill>
                  <a:schemeClr val="bg1"/>
                </a:solidFill>
                <a:latin typeface="Source Serif Pro"/>
              </a:rPr>
              <a:t>Reunir</a:t>
            </a:r>
            <a:r>
              <a:rPr lang="en-US" sz="2400" i="1" dirty="0">
                <a:solidFill>
                  <a:schemeClr val="bg1"/>
                </a:solidFill>
                <a:latin typeface="Source Serif Pro"/>
              </a:rPr>
              <a:t> as </a:t>
            </a:r>
            <a:r>
              <a:rPr lang="en-US" sz="2400" i="1" dirty="0" err="1">
                <a:solidFill>
                  <a:schemeClr val="bg1"/>
                </a:solidFill>
                <a:latin typeface="Source Serif Pro"/>
              </a:rPr>
              <a:t>pessoas</a:t>
            </a:r>
            <a:r>
              <a:rPr lang="en-US" sz="2400" i="1" dirty="0">
                <a:solidFill>
                  <a:schemeClr val="bg1"/>
                </a:solidFill>
                <a:latin typeface="Source Serif Pro"/>
              </a:rPr>
              <a:t> </a:t>
            </a:r>
            <a:r>
              <a:rPr lang="en-US" sz="2400" i="1" dirty="0" err="1">
                <a:solidFill>
                  <a:schemeClr val="bg1"/>
                </a:solidFill>
                <a:latin typeface="Source Serif Pro"/>
              </a:rPr>
              <a:t>é</a:t>
            </a:r>
            <a:r>
              <a:rPr lang="en-US" sz="2400" i="1" dirty="0">
                <a:solidFill>
                  <a:schemeClr val="bg1"/>
                </a:solidFill>
                <a:latin typeface="Source Serif Pro"/>
              </a:rPr>
              <a:t> um </a:t>
            </a:r>
            <a:r>
              <a:rPr lang="en-US" sz="2400" i="1" dirty="0" err="1">
                <a:solidFill>
                  <a:schemeClr val="bg1"/>
                </a:solidFill>
                <a:latin typeface="Source Serif Pro"/>
              </a:rPr>
              <a:t>negócio</a:t>
            </a:r>
            <a:r>
              <a:rPr lang="en-US" sz="2400" i="1" dirty="0">
                <a:solidFill>
                  <a:schemeClr val="bg1"/>
                </a:solidFill>
                <a:latin typeface="Source Serif Pro"/>
              </a:rPr>
              <a:t> </a:t>
            </a:r>
            <a:r>
              <a:rPr lang="en-US" sz="2400" i="1" dirty="0" err="1">
                <a:solidFill>
                  <a:schemeClr val="bg1"/>
                </a:solidFill>
                <a:latin typeface="Source Serif Pro"/>
              </a:rPr>
              <a:t>arriscado</a:t>
            </a:r>
            <a:r>
              <a:rPr lang="en-US" sz="2400" i="1" dirty="0">
                <a:solidFill>
                  <a:schemeClr val="bg1"/>
                </a:solidFill>
                <a:latin typeface="Source Serif Pro"/>
              </a:rPr>
              <a:t>, </a:t>
            </a:r>
            <a:r>
              <a:rPr lang="en-US" sz="2400" i="1" dirty="0" err="1">
                <a:solidFill>
                  <a:schemeClr val="bg1"/>
                </a:solidFill>
                <a:latin typeface="Source Serif Pro"/>
              </a:rPr>
              <a:t>especialmente</a:t>
            </a:r>
            <a:r>
              <a:rPr lang="en-US" sz="2400" i="1" dirty="0">
                <a:solidFill>
                  <a:schemeClr val="bg1"/>
                </a:solidFill>
                <a:latin typeface="Source Serif Pro"/>
              </a:rPr>
              <a:t> se </a:t>
            </a:r>
            <a:r>
              <a:rPr lang="en-US" sz="2400" i="1" dirty="0" err="1">
                <a:solidFill>
                  <a:schemeClr val="bg1"/>
                </a:solidFill>
                <a:latin typeface="Source Serif Pro"/>
              </a:rPr>
              <a:t>houver</a:t>
            </a:r>
            <a:r>
              <a:rPr lang="en-US" sz="2400" i="1" dirty="0">
                <a:solidFill>
                  <a:schemeClr val="bg1"/>
                </a:solidFill>
                <a:latin typeface="Source Serif Pro"/>
              </a:rPr>
              <a:t> agendas </a:t>
            </a:r>
            <a:r>
              <a:rPr lang="en-US" sz="2400" i="1" dirty="0" err="1">
                <a:solidFill>
                  <a:schemeClr val="bg1"/>
                </a:solidFill>
                <a:latin typeface="Source Serif Pro"/>
              </a:rPr>
              <a:t>conflituosas</a:t>
            </a:r>
            <a:r>
              <a:rPr lang="en-US" sz="2400" i="1" dirty="0">
                <a:solidFill>
                  <a:schemeClr val="bg1"/>
                </a:solidFill>
                <a:latin typeface="Source Serif Pro"/>
              </a:rPr>
              <a:t> </a:t>
            </a:r>
            <a:r>
              <a:rPr lang="en-US" sz="2400" i="1" dirty="0" err="1">
                <a:solidFill>
                  <a:schemeClr val="bg1"/>
                </a:solidFill>
                <a:latin typeface="Source Serif Pro"/>
              </a:rPr>
              <a:t>ou</a:t>
            </a:r>
            <a:r>
              <a:rPr lang="en-US" sz="2400" i="1" dirty="0">
                <a:solidFill>
                  <a:schemeClr val="bg1"/>
                </a:solidFill>
                <a:latin typeface="Source Serif Pro"/>
              </a:rPr>
              <a:t> </a:t>
            </a:r>
            <a:r>
              <a:rPr lang="en-US" sz="2400" i="1" dirty="0" err="1">
                <a:solidFill>
                  <a:schemeClr val="bg1"/>
                </a:solidFill>
                <a:latin typeface="Source Serif Pro"/>
              </a:rPr>
              <a:t>concorrentes</a:t>
            </a:r>
            <a:r>
              <a:rPr lang="en-US" sz="2400" b="0" i="1" dirty="0">
                <a:solidFill>
                  <a:schemeClr val="bg1"/>
                </a:solidFill>
                <a:effectLst/>
                <a:latin typeface="Source Serif Pro"/>
              </a:rPr>
              <a:t>. </a:t>
            </a:r>
          </a:p>
          <a:p>
            <a:pPr algn="ctr" fontAlgn="base"/>
            <a:endParaRPr lang="en-US" sz="2400" b="0" i="1" dirty="0">
              <a:solidFill>
                <a:schemeClr val="bg1"/>
              </a:solidFill>
              <a:effectLst/>
              <a:latin typeface="Source Serif Pro"/>
            </a:endParaRPr>
          </a:p>
          <a:p>
            <a:pPr algn="ctr" fontAlgn="base"/>
            <a:r>
              <a:rPr lang="en-US" sz="2400" i="1" dirty="0">
                <a:solidFill>
                  <a:schemeClr val="bg1"/>
                </a:solidFill>
                <a:latin typeface="Source Serif Pro"/>
              </a:rPr>
              <a:t>No </a:t>
            </a:r>
            <a:r>
              <a:rPr lang="en-US" sz="2400" i="1" dirty="0" err="1">
                <a:solidFill>
                  <a:schemeClr val="bg1"/>
                </a:solidFill>
                <a:latin typeface="Source Serif Pro"/>
              </a:rPr>
              <a:t>entanto</a:t>
            </a:r>
            <a:r>
              <a:rPr lang="en-US" sz="2400" i="1" dirty="0">
                <a:solidFill>
                  <a:schemeClr val="bg1"/>
                </a:solidFill>
                <a:latin typeface="Source Serif Pro"/>
              </a:rPr>
              <a:t>, </a:t>
            </a:r>
            <a:r>
              <a:rPr lang="en-US" sz="2400" i="1" dirty="0" err="1">
                <a:solidFill>
                  <a:schemeClr val="bg1"/>
                </a:solidFill>
                <a:latin typeface="Source Serif Pro"/>
              </a:rPr>
              <a:t>nos</a:t>
            </a:r>
            <a:r>
              <a:rPr lang="en-US" sz="2400" i="1" dirty="0">
                <a:solidFill>
                  <a:schemeClr val="bg1"/>
                </a:solidFill>
                <a:latin typeface="Source Serif Pro"/>
              </a:rPr>
              <a:t> </a:t>
            </a:r>
            <a:r>
              <a:rPr lang="en-US" sz="2400" i="1" dirty="0" err="1">
                <a:solidFill>
                  <a:schemeClr val="bg1"/>
                </a:solidFill>
                <a:latin typeface="Source Serif Pro"/>
              </a:rPr>
              <a:t>primeiros</a:t>
            </a:r>
            <a:r>
              <a:rPr lang="en-US" sz="2400" i="1" dirty="0">
                <a:solidFill>
                  <a:schemeClr val="bg1"/>
                </a:solidFill>
                <a:latin typeface="Source Serif Pro"/>
              </a:rPr>
              <a:t> </a:t>
            </a:r>
            <a:r>
              <a:rPr lang="en-US" sz="2400" i="1" dirty="0" err="1">
                <a:solidFill>
                  <a:schemeClr val="bg1"/>
                </a:solidFill>
                <a:latin typeface="Source Serif Pro"/>
              </a:rPr>
              <a:t>momentos</a:t>
            </a:r>
            <a:r>
              <a:rPr lang="en-US" sz="2400" i="1" dirty="0">
                <a:solidFill>
                  <a:schemeClr val="bg1"/>
                </a:solidFill>
                <a:latin typeface="Source Serif Pro"/>
              </a:rPr>
              <a:t> do The Exchange, </a:t>
            </a:r>
            <a:r>
              <a:rPr lang="en-US" sz="2400" i="1" dirty="0" err="1">
                <a:solidFill>
                  <a:schemeClr val="bg1"/>
                </a:solidFill>
                <a:latin typeface="Source Serif Pro"/>
              </a:rPr>
              <a:t>evitámos</a:t>
            </a:r>
            <a:r>
              <a:rPr lang="en-US" sz="2400" i="1" dirty="0">
                <a:solidFill>
                  <a:schemeClr val="bg1"/>
                </a:solidFill>
                <a:latin typeface="Source Serif Pro"/>
              </a:rPr>
              <a:t> de </a:t>
            </a:r>
            <a:r>
              <a:rPr lang="en-US" sz="2400" i="1" dirty="0" err="1">
                <a:solidFill>
                  <a:schemeClr val="bg1"/>
                </a:solidFill>
                <a:latin typeface="Source Serif Pro"/>
              </a:rPr>
              <a:t>alguma</a:t>
            </a:r>
            <a:r>
              <a:rPr lang="en-US" sz="2400" i="1" dirty="0">
                <a:solidFill>
                  <a:schemeClr val="bg1"/>
                </a:solidFill>
                <a:latin typeface="Source Serif Pro"/>
              </a:rPr>
              <a:t> forma as </a:t>
            </a:r>
            <a:r>
              <a:rPr lang="en-US" sz="2400" i="1" dirty="0" err="1">
                <a:solidFill>
                  <a:schemeClr val="bg1"/>
                </a:solidFill>
                <a:latin typeface="Source Serif Pro"/>
              </a:rPr>
              <a:t>armadilhas</a:t>
            </a:r>
            <a:r>
              <a:rPr lang="en-US" sz="2400" i="1" dirty="0">
                <a:solidFill>
                  <a:schemeClr val="bg1"/>
                </a:solidFill>
                <a:latin typeface="Source Serif Pro"/>
              </a:rPr>
              <a:t> e, </a:t>
            </a:r>
            <a:r>
              <a:rPr lang="en-US" sz="2400" i="1" dirty="0" err="1">
                <a:solidFill>
                  <a:schemeClr val="bg1"/>
                </a:solidFill>
                <a:latin typeface="Source Serif Pro"/>
              </a:rPr>
              <a:t>em</a:t>
            </a:r>
            <a:r>
              <a:rPr lang="en-US" sz="2400" i="1" dirty="0">
                <a:solidFill>
                  <a:schemeClr val="bg1"/>
                </a:solidFill>
                <a:latin typeface="Source Serif Pro"/>
              </a:rPr>
              <a:t> </a:t>
            </a:r>
            <a:r>
              <a:rPr lang="en-US" sz="2400" i="1" dirty="0" err="1">
                <a:solidFill>
                  <a:schemeClr val="bg1"/>
                </a:solidFill>
                <a:latin typeface="Source Serif Pro"/>
              </a:rPr>
              <a:t>vez</a:t>
            </a:r>
            <a:r>
              <a:rPr lang="en-US" sz="2400" i="1" dirty="0">
                <a:solidFill>
                  <a:schemeClr val="bg1"/>
                </a:solidFill>
                <a:latin typeface="Source Serif Pro"/>
              </a:rPr>
              <a:t> </a:t>
            </a:r>
            <a:r>
              <a:rPr lang="en-US" sz="2400" i="1" dirty="0" err="1">
                <a:solidFill>
                  <a:schemeClr val="bg1"/>
                </a:solidFill>
                <a:latin typeface="Source Serif Pro"/>
              </a:rPr>
              <a:t>disso</a:t>
            </a:r>
            <a:r>
              <a:rPr lang="en-US" sz="2400" i="1" dirty="0">
                <a:solidFill>
                  <a:schemeClr val="bg1"/>
                </a:solidFill>
                <a:latin typeface="Source Serif Pro"/>
              </a:rPr>
              <a:t>, </a:t>
            </a:r>
            <a:r>
              <a:rPr lang="en-US" sz="2400" i="1" dirty="0" err="1">
                <a:solidFill>
                  <a:schemeClr val="bg1"/>
                </a:solidFill>
                <a:latin typeface="Source Serif Pro"/>
              </a:rPr>
              <a:t>assistimos</a:t>
            </a:r>
            <a:r>
              <a:rPr lang="en-US" sz="2400" i="1" dirty="0">
                <a:solidFill>
                  <a:schemeClr val="bg1"/>
                </a:solidFill>
                <a:latin typeface="Source Serif Pro"/>
              </a:rPr>
              <a:t> </a:t>
            </a:r>
            <a:r>
              <a:rPr lang="en-US" sz="2400" i="1" dirty="0" err="1">
                <a:solidFill>
                  <a:schemeClr val="bg1"/>
                </a:solidFill>
                <a:latin typeface="Source Serif Pro"/>
              </a:rPr>
              <a:t>aos</a:t>
            </a:r>
            <a:r>
              <a:rPr lang="en-US" sz="2400" i="1" dirty="0">
                <a:solidFill>
                  <a:schemeClr val="bg1"/>
                </a:solidFill>
                <a:latin typeface="Source Serif Pro"/>
              </a:rPr>
              <a:t> </a:t>
            </a:r>
            <a:r>
              <a:rPr lang="en-US" sz="2400" i="1" dirty="0" err="1">
                <a:solidFill>
                  <a:schemeClr val="bg1"/>
                </a:solidFill>
                <a:latin typeface="Source Serif Pro"/>
              </a:rPr>
              <a:t>pontos</a:t>
            </a:r>
            <a:r>
              <a:rPr lang="en-US" sz="2400" i="1" dirty="0">
                <a:solidFill>
                  <a:schemeClr val="bg1"/>
                </a:solidFill>
                <a:latin typeface="Source Serif Pro"/>
              </a:rPr>
              <a:t> </a:t>
            </a:r>
            <a:r>
              <a:rPr lang="en-US" sz="2400" i="1" dirty="0" err="1">
                <a:solidFill>
                  <a:schemeClr val="bg1"/>
                </a:solidFill>
                <a:latin typeface="Source Serif Pro"/>
              </a:rPr>
              <a:t>positivos</a:t>
            </a:r>
            <a:r>
              <a:rPr lang="en-US" sz="2400" i="1" dirty="0">
                <a:solidFill>
                  <a:schemeClr val="bg1"/>
                </a:solidFill>
                <a:latin typeface="Source Serif Pro"/>
              </a:rPr>
              <a:t> das </a:t>
            </a:r>
            <a:r>
              <a:rPr lang="en-US" sz="2400" i="1" dirty="0" err="1">
                <a:solidFill>
                  <a:schemeClr val="bg1"/>
                </a:solidFill>
                <a:latin typeface="Source Serif Pro"/>
              </a:rPr>
              <a:t>interações</a:t>
            </a:r>
            <a:r>
              <a:rPr lang="en-US" sz="2400" i="1" dirty="0">
                <a:solidFill>
                  <a:schemeClr val="bg1"/>
                </a:solidFill>
                <a:latin typeface="Source Serif Pro"/>
              </a:rPr>
              <a:t> </a:t>
            </a:r>
            <a:r>
              <a:rPr lang="en-US" sz="2400" i="1" dirty="0" err="1">
                <a:solidFill>
                  <a:schemeClr val="bg1"/>
                </a:solidFill>
                <a:latin typeface="Source Serif Pro"/>
              </a:rPr>
              <a:t>dinâmicas</a:t>
            </a:r>
            <a:r>
              <a:rPr lang="en-US" sz="2400" i="1" dirty="0">
                <a:solidFill>
                  <a:schemeClr val="bg1"/>
                </a:solidFill>
                <a:latin typeface="Source Serif Pro"/>
              </a:rPr>
              <a:t>.  A </a:t>
            </a:r>
            <a:r>
              <a:rPr lang="en-US" sz="2400" i="1" dirty="0" err="1">
                <a:solidFill>
                  <a:schemeClr val="bg1"/>
                </a:solidFill>
                <a:latin typeface="Source Serif Pro"/>
              </a:rPr>
              <a:t>combinação</a:t>
            </a:r>
            <a:r>
              <a:rPr lang="en-US" sz="2400" i="1" dirty="0">
                <a:solidFill>
                  <a:schemeClr val="bg1"/>
                </a:solidFill>
                <a:latin typeface="Source Serif Pro"/>
              </a:rPr>
              <a:t> de </a:t>
            </a:r>
            <a:r>
              <a:rPr lang="en-US" sz="2400" i="1" dirty="0" err="1">
                <a:solidFill>
                  <a:schemeClr val="bg1"/>
                </a:solidFill>
                <a:latin typeface="Source Serif Pro"/>
              </a:rPr>
              <a:t>diferentes</a:t>
            </a:r>
            <a:r>
              <a:rPr lang="en-US" sz="2400" i="1" dirty="0">
                <a:solidFill>
                  <a:schemeClr val="bg1"/>
                </a:solidFill>
                <a:latin typeface="Source Serif Pro"/>
              </a:rPr>
              <a:t> </a:t>
            </a:r>
            <a:r>
              <a:rPr lang="en-US" sz="2400" i="1" dirty="0" err="1">
                <a:solidFill>
                  <a:schemeClr val="bg1"/>
                </a:solidFill>
                <a:latin typeface="Source Serif Pro"/>
              </a:rPr>
              <a:t>grupos</a:t>
            </a:r>
            <a:r>
              <a:rPr lang="en-US" sz="2400" i="1" dirty="0">
                <a:solidFill>
                  <a:schemeClr val="bg1"/>
                </a:solidFill>
                <a:latin typeface="Source Serif Pro"/>
              </a:rPr>
              <a:t> e </a:t>
            </a:r>
            <a:r>
              <a:rPr lang="en-US" sz="2400" i="1" dirty="0" err="1">
                <a:solidFill>
                  <a:schemeClr val="bg1"/>
                </a:solidFill>
                <a:latin typeface="Source Serif Pro"/>
              </a:rPr>
              <a:t>indivíduos</a:t>
            </a:r>
            <a:r>
              <a:rPr lang="en-US" sz="2400" i="1" dirty="0">
                <a:solidFill>
                  <a:schemeClr val="bg1"/>
                </a:solidFill>
                <a:latin typeface="Source Serif Pro"/>
              </a:rPr>
              <a:t> </a:t>
            </a:r>
            <a:r>
              <a:rPr lang="en-US" sz="2400" i="1" dirty="0" err="1">
                <a:solidFill>
                  <a:schemeClr val="bg1"/>
                </a:solidFill>
                <a:latin typeface="Source Serif Pro"/>
              </a:rPr>
              <a:t>criativos</a:t>
            </a:r>
            <a:r>
              <a:rPr lang="en-US" sz="2400" i="1" dirty="0">
                <a:solidFill>
                  <a:schemeClr val="bg1"/>
                </a:solidFill>
                <a:latin typeface="Source Serif Pro"/>
              </a:rPr>
              <a:t> num </a:t>
            </a:r>
            <a:r>
              <a:rPr lang="en-US" sz="2400" i="1" dirty="0" err="1">
                <a:solidFill>
                  <a:schemeClr val="bg1"/>
                </a:solidFill>
                <a:latin typeface="Source Serif Pro"/>
              </a:rPr>
              <a:t>espaço</a:t>
            </a:r>
            <a:r>
              <a:rPr lang="en-US" sz="2400" i="1" dirty="0">
                <a:solidFill>
                  <a:schemeClr val="bg1"/>
                </a:solidFill>
                <a:latin typeface="Source Serif Pro"/>
              </a:rPr>
              <a:t> </a:t>
            </a:r>
            <a:r>
              <a:rPr lang="en-US" sz="2400" i="1" dirty="0" err="1">
                <a:solidFill>
                  <a:schemeClr val="bg1"/>
                </a:solidFill>
                <a:latin typeface="Source Serif Pro"/>
              </a:rPr>
              <a:t>partilhado</a:t>
            </a:r>
            <a:r>
              <a:rPr lang="en-US" sz="2400" i="1" dirty="0">
                <a:solidFill>
                  <a:schemeClr val="bg1"/>
                </a:solidFill>
                <a:latin typeface="Source Serif Pro"/>
              </a:rPr>
              <a:t> </a:t>
            </a:r>
            <a:r>
              <a:rPr lang="en-US" sz="2400" i="1" dirty="0" err="1">
                <a:solidFill>
                  <a:schemeClr val="bg1"/>
                </a:solidFill>
                <a:latin typeface="Source Serif Pro"/>
              </a:rPr>
              <a:t>facilitou</a:t>
            </a:r>
            <a:r>
              <a:rPr lang="en-US" sz="2400" i="1" dirty="0">
                <a:solidFill>
                  <a:schemeClr val="bg1"/>
                </a:solidFill>
                <a:latin typeface="Source Serif Pro"/>
              </a:rPr>
              <a:t> </a:t>
            </a:r>
            <a:r>
              <a:rPr lang="en-US" sz="2400" i="1" dirty="0" err="1">
                <a:solidFill>
                  <a:schemeClr val="bg1"/>
                </a:solidFill>
                <a:latin typeface="Source Serif Pro"/>
              </a:rPr>
              <a:t>uma</a:t>
            </a:r>
            <a:r>
              <a:rPr lang="en-US" sz="2400" i="1" dirty="0">
                <a:solidFill>
                  <a:schemeClr val="bg1"/>
                </a:solidFill>
                <a:latin typeface="Source Serif Pro"/>
              </a:rPr>
              <a:t> nova era de </a:t>
            </a:r>
            <a:r>
              <a:rPr lang="en-US" sz="2400" i="1" dirty="0" err="1">
                <a:solidFill>
                  <a:schemeClr val="bg1"/>
                </a:solidFill>
                <a:latin typeface="Source Serif Pro"/>
              </a:rPr>
              <a:t>inovação</a:t>
            </a:r>
            <a:r>
              <a:rPr lang="en-US" sz="2400" i="1" dirty="0">
                <a:solidFill>
                  <a:schemeClr val="bg1"/>
                </a:solidFill>
                <a:latin typeface="Source Serif Pro"/>
              </a:rPr>
              <a:t> e </a:t>
            </a:r>
            <a:r>
              <a:rPr lang="en-US" sz="2400" i="1" dirty="0" err="1">
                <a:solidFill>
                  <a:schemeClr val="bg1"/>
                </a:solidFill>
                <a:latin typeface="Source Serif Pro"/>
              </a:rPr>
              <a:t>experiência</a:t>
            </a:r>
            <a:r>
              <a:rPr lang="en-US" sz="2400" i="1" dirty="0">
                <a:solidFill>
                  <a:schemeClr val="bg1"/>
                </a:solidFill>
                <a:latin typeface="Source Serif Pro"/>
              </a:rPr>
              <a:t>, </a:t>
            </a:r>
            <a:r>
              <a:rPr lang="en-US" sz="2400" i="1" dirty="0" err="1">
                <a:solidFill>
                  <a:schemeClr val="bg1"/>
                </a:solidFill>
                <a:latin typeface="Source Serif Pro"/>
              </a:rPr>
              <a:t>uma</a:t>
            </a:r>
            <a:r>
              <a:rPr lang="en-US" sz="2400" i="1" dirty="0">
                <a:solidFill>
                  <a:schemeClr val="bg1"/>
                </a:solidFill>
                <a:latin typeface="Source Serif Pro"/>
              </a:rPr>
              <a:t> </a:t>
            </a:r>
            <a:r>
              <a:rPr lang="en-US" sz="2400" i="1" dirty="0" err="1">
                <a:solidFill>
                  <a:schemeClr val="bg1"/>
                </a:solidFill>
                <a:latin typeface="Source Serif Pro"/>
              </a:rPr>
              <a:t>emocionante</a:t>
            </a:r>
            <a:r>
              <a:rPr lang="en-US" sz="2400" i="1" dirty="0">
                <a:solidFill>
                  <a:schemeClr val="bg1"/>
                </a:solidFill>
                <a:latin typeface="Source Serif Pro"/>
              </a:rPr>
              <a:t> </a:t>
            </a:r>
            <a:r>
              <a:rPr lang="en-US" sz="2400" i="1" dirty="0" err="1">
                <a:solidFill>
                  <a:schemeClr val="bg1"/>
                </a:solidFill>
                <a:latin typeface="Source Serif Pro"/>
              </a:rPr>
              <a:t>explosão</a:t>
            </a:r>
            <a:r>
              <a:rPr lang="en-US" sz="2400" i="1" dirty="0">
                <a:solidFill>
                  <a:schemeClr val="bg1"/>
                </a:solidFill>
                <a:latin typeface="Source Serif Pro"/>
              </a:rPr>
              <a:t> de </a:t>
            </a:r>
            <a:r>
              <a:rPr lang="en-US" sz="2400" i="1" dirty="0" err="1">
                <a:solidFill>
                  <a:schemeClr val="bg1"/>
                </a:solidFill>
                <a:latin typeface="Source Serif Pro"/>
              </a:rPr>
              <a:t>criatividade</a:t>
            </a:r>
            <a:r>
              <a:rPr lang="en-US" sz="2400" i="1" dirty="0">
                <a:solidFill>
                  <a:schemeClr val="bg1"/>
                </a:solidFill>
                <a:latin typeface="Source Serif Pro"/>
              </a:rPr>
              <a:t>".</a:t>
            </a:r>
            <a:endParaRPr lang="en-US" sz="2400" b="0" i="0" dirty="0">
              <a:solidFill>
                <a:schemeClr val="bg1"/>
              </a:solidFill>
              <a:effectLst/>
              <a:latin typeface="Source Serif Pro"/>
            </a:endParaRPr>
          </a:p>
        </p:txBody>
      </p:sp>
      <p:sp>
        <p:nvSpPr>
          <p:cNvPr id="6" name="TextBox 5">
            <a:extLst>
              <a:ext uri="{FF2B5EF4-FFF2-40B4-BE49-F238E27FC236}">
                <a16:creationId xmlns:a16="http://schemas.microsoft.com/office/drawing/2014/main" id="{846F236B-A07E-4FA6-946E-56DC6C2E5519}"/>
              </a:ext>
            </a:extLst>
          </p:cNvPr>
          <p:cNvSpPr txBox="1"/>
          <p:nvPr/>
        </p:nvSpPr>
        <p:spPr>
          <a:xfrm>
            <a:off x="0" y="127591"/>
            <a:ext cx="2041451" cy="461665"/>
          </a:xfrm>
          <a:prstGeom prst="rect">
            <a:avLst/>
          </a:prstGeom>
          <a:solidFill>
            <a:srgbClr val="7F4182"/>
          </a:solidFill>
        </p:spPr>
        <p:txBody>
          <a:bodyPr wrap="square" rtlCol="0">
            <a:spAutoFit/>
          </a:bodyPr>
          <a:lstStyle/>
          <a:p>
            <a:r>
              <a:rPr lang="en-IE" sz="2400" dirty="0">
                <a:solidFill>
                  <a:schemeClr val="bg1"/>
                </a:solidFill>
              </a:rPr>
              <a:t>IDEIAS-CHAVE</a:t>
            </a:r>
          </a:p>
        </p:txBody>
      </p:sp>
      <p:pic>
        <p:nvPicPr>
          <p:cNvPr id="2052" name="Picture 4" descr="See the source image">
            <a:extLst>
              <a:ext uri="{FF2B5EF4-FFF2-40B4-BE49-F238E27FC236}">
                <a16:creationId xmlns:a16="http://schemas.microsoft.com/office/drawing/2014/main" id="{D5B1A677-B620-4867-8928-55DACC6D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307" y="1314176"/>
            <a:ext cx="3498608" cy="452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09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FB95DF-4F86-4B9C-8625-5C844C68768F}"/>
              </a:ext>
            </a:extLst>
          </p:cNvPr>
          <p:cNvSpPr>
            <a:spLocks noGrp="1"/>
          </p:cNvSpPr>
          <p:nvPr>
            <p:ph type="body" sz="quarter" idx="16"/>
          </p:nvPr>
        </p:nvSpPr>
        <p:spPr>
          <a:xfrm>
            <a:off x="633773" y="55613"/>
            <a:ext cx="5279028" cy="1079619"/>
          </a:xfrm>
        </p:spPr>
        <p:txBody>
          <a:bodyPr>
            <a:normAutofit/>
          </a:bodyPr>
          <a:lstStyle/>
          <a:p>
            <a:r>
              <a:rPr lang="en-IE" dirty="0"/>
              <a:t>ESTRATÉGIA 5: REDES SOCIAIS/TECNOLOGIA</a:t>
            </a:r>
          </a:p>
        </p:txBody>
      </p:sp>
      <p:sp>
        <p:nvSpPr>
          <p:cNvPr id="3" name="Text Placeholder 2">
            <a:extLst>
              <a:ext uri="{FF2B5EF4-FFF2-40B4-BE49-F238E27FC236}">
                <a16:creationId xmlns:a16="http://schemas.microsoft.com/office/drawing/2014/main" id="{AAA6B146-55D6-489C-9DFE-24180A44C3E6}"/>
              </a:ext>
            </a:extLst>
          </p:cNvPr>
          <p:cNvSpPr>
            <a:spLocks noGrp="1"/>
          </p:cNvSpPr>
          <p:nvPr>
            <p:ph type="body" sz="quarter" idx="17"/>
          </p:nvPr>
        </p:nvSpPr>
        <p:spPr>
          <a:xfrm>
            <a:off x="449334" y="1600805"/>
            <a:ext cx="6323606" cy="4926604"/>
          </a:xfrm>
        </p:spPr>
        <p:txBody>
          <a:bodyPr/>
          <a:lstStyle/>
          <a:p>
            <a:pPr algn="just"/>
            <a:r>
              <a:rPr lang="en-US" dirty="0" err="1"/>
              <a:t>Tirar</a:t>
            </a:r>
            <a:r>
              <a:rPr lang="en-US" dirty="0"/>
              <a:t> </a:t>
            </a:r>
            <a:r>
              <a:rPr lang="en-US" dirty="0" err="1"/>
              <a:t>partido</a:t>
            </a:r>
            <a:r>
              <a:rPr lang="en-US" dirty="0"/>
              <a:t> de ferramentas </a:t>
            </a:r>
            <a:r>
              <a:rPr lang="en-US" dirty="0" err="1"/>
              <a:t>digitais</a:t>
            </a:r>
            <a:r>
              <a:rPr lang="en-US" dirty="0"/>
              <a:t> </a:t>
            </a:r>
            <a:r>
              <a:rPr lang="en-US" dirty="0" err="1"/>
              <a:t>existentes</a:t>
            </a:r>
            <a:r>
              <a:rPr lang="en-US" dirty="0"/>
              <a:t> e </a:t>
            </a:r>
            <a:r>
              <a:rPr lang="en-US" dirty="0" err="1"/>
              <a:t>pode</a:t>
            </a:r>
            <a:r>
              <a:rPr lang="en-US" dirty="0"/>
              <a:t> </a:t>
            </a:r>
            <a:r>
              <a:rPr lang="en-US" dirty="0" err="1"/>
              <a:t>ajudar</a:t>
            </a:r>
            <a:r>
              <a:rPr lang="en-US" dirty="0"/>
              <a:t> a </a:t>
            </a:r>
            <a:r>
              <a:rPr lang="en-US" dirty="0" err="1"/>
              <a:t>maximizar</a:t>
            </a:r>
            <a:r>
              <a:rPr lang="en-US" dirty="0"/>
              <a:t> o </a:t>
            </a:r>
            <a:r>
              <a:rPr lang="en-US" dirty="0" err="1"/>
              <a:t>envolvimento</a:t>
            </a:r>
            <a:r>
              <a:rPr lang="en-US" dirty="0"/>
              <a:t> da </a:t>
            </a:r>
            <a:r>
              <a:rPr lang="en-US" dirty="0" err="1"/>
              <a:t>comunidade</a:t>
            </a:r>
            <a:r>
              <a:rPr lang="en-US" dirty="0"/>
              <a:t> no </a:t>
            </a:r>
            <a:r>
              <a:rPr lang="en-US" dirty="0" err="1"/>
              <a:t>seu</a:t>
            </a:r>
            <a:r>
              <a:rPr lang="en-US" dirty="0"/>
              <a:t> </a:t>
            </a:r>
            <a:r>
              <a:rPr lang="en-US" dirty="0" err="1"/>
              <a:t>projeto</a:t>
            </a:r>
            <a:r>
              <a:rPr lang="en-US" dirty="0"/>
              <a:t> de </a:t>
            </a:r>
            <a:r>
              <a:rPr lang="en-US" dirty="0" err="1"/>
              <a:t>regeneração</a:t>
            </a:r>
            <a:r>
              <a:rPr lang="en-US" dirty="0"/>
              <a:t>.</a:t>
            </a:r>
          </a:p>
          <a:p>
            <a:pPr algn="just"/>
            <a:r>
              <a:rPr lang="en-US" dirty="0"/>
              <a:t>Durante a </a:t>
            </a:r>
            <a:r>
              <a:rPr lang="en-US" dirty="0" err="1"/>
              <a:t>pandemia</a:t>
            </a:r>
            <a:r>
              <a:rPr lang="en-US" dirty="0"/>
              <a:t> do COVID-19 , a </a:t>
            </a:r>
            <a:r>
              <a:rPr lang="en-US" dirty="0" err="1"/>
              <a:t>tecnologia</a:t>
            </a:r>
            <a:r>
              <a:rPr lang="en-US" dirty="0"/>
              <a:t> </a:t>
            </a:r>
            <a:r>
              <a:rPr lang="en-US" dirty="0" err="1"/>
              <a:t>permitiu</a:t>
            </a:r>
            <a:r>
              <a:rPr lang="en-US" dirty="0"/>
              <a:t> que </a:t>
            </a:r>
            <a:r>
              <a:rPr lang="en-US" dirty="0" err="1"/>
              <a:t>grupos</a:t>
            </a:r>
            <a:r>
              <a:rPr lang="en-US" dirty="0"/>
              <a:t> </a:t>
            </a:r>
            <a:r>
              <a:rPr lang="en-US" dirty="0" err="1"/>
              <a:t>comunitários</a:t>
            </a:r>
            <a:r>
              <a:rPr lang="en-US" dirty="0"/>
              <a:t> </a:t>
            </a:r>
            <a:r>
              <a:rPr lang="en-US" dirty="0" err="1"/>
              <a:t>continuassem</a:t>
            </a:r>
            <a:r>
              <a:rPr lang="en-US" dirty="0"/>
              <a:t> o </a:t>
            </a:r>
            <a:r>
              <a:rPr lang="en-US" dirty="0" err="1"/>
              <a:t>seu</a:t>
            </a:r>
            <a:r>
              <a:rPr lang="en-US" dirty="0"/>
              <a:t> </a:t>
            </a:r>
            <a:r>
              <a:rPr lang="en-US" dirty="0" err="1"/>
              <a:t>trabalho</a:t>
            </a:r>
            <a:r>
              <a:rPr lang="en-US" dirty="0"/>
              <a:t>. </a:t>
            </a:r>
            <a:r>
              <a:rPr lang="en-US" dirty="0" err="1"/>
              <a:t>Abriu</a:t>
            </a:r>
            <a:r>
              <a:rPr lang="en-US" dirty="0"/>
              <a:t> </a:t>
            </a:r>
            <a:r>
              <a:rPr lang="en-US" dirty="0" err="1"/>
              <a:t>também</a:t>
            </a:r>
            <a:r>
              <a:rPr lang="en-US" dirty="0"/>
              <a:t> </a:t>
            </a:r>
            <a:r>
              <a:rPr lang="en-US" dirty="0" err="1"/>
              <a:t>algumas</a:t>
            </a:r>
            <a:r>
              <a:rPr lang="en-US" dirty="0"/>
              <a:t> </a:t>
            </a:r>
            <a:r>
              <a:rPr lang="en-US" dirty="0" err="1"/>
              <a:t>novas</a:t>
            </a:r>
            <a:r>
              <a:rPr lang="en-US" dirty="0"/>
              <a:t> </a:t>
            </a:r>
            <a:r>
              <a:rPr lang="en-US" dirty="0" err="1"/>
              <a:t>oportunidades</a:t>
            </a:r>
            <a:r>
              <a:rPr lang="en-US" dirty="0"/>
              <a:t> para </a:t>
            </a:r>
            <a:r>
              <a:rPr lang="en-US" dirty="0" err="1"/>
              <a:t>os</a:t>
            </a:r>
            <a:r>
              <a:rPr lang="en-US" dirty="0"/>
              <a:t> </a:t>
            </a:r>
            <a:r>
              <a:rPr lang="en-US" dirty="0" err="1"/>
              <a:t>membros</a:t>
            </a:r>
            <a:r>
              <a:rPr lang="en-US" dirty="0"/>
              <a:t> da </a:t>
            </a:r>
            <a:r>
              <a:rPr lang="en-US" dirty="0" err="1"/>
              <a:t>comunidade</a:t>
            </a:r>
            <a:r>
              <a:rPr lang="en-US" dirty="0"/>
              <a:t> se </a:t>
            </a:r>
            <a:r>
              <a:rPr lang="en-US" dirty="0" err="1"/>
              <a:t>ligarem</a:t>
            </a:r>
            <a:r>
              <a:rPr lang="en-US" dirty="0"/>
              <a:t> </a:t>
            </a:r>
            <a:r>
              <a:rPr lang="en-US" dirty="0" err="1"/>
              <a:t>enquanto</a:t>
            </a:r>
            <a:r>
              <a:rPr lang="en-US" dirty="0"/>
              <a:t> </a:t>
            </a:r>
            <a:r>
              <a:rPr lang="en-US" dirty="0" err="1"/>
              <a:t>separados</a:t>
            </a:r>
            <a:r>
              <a:rPr lang="en-US" dirty="0"/>
              <a:t> </a:t>
            </a:r>
            <a:r>
              <a:rPr lang="en-US" dirty="0" err="1"/>
              <a:t>fisicamente</a:t>
            </a:r>
            <a:r>
              <a:rPr lang="en-US" dirty="0"/>
              <a:t>. Uma das vias </a:t>
            </a:r>
            <a:r>
              <a:rPr lang="en-US" dirty="0" err="1"/>
              <a:t>foi</a:t>
            </a:r>
            <a:r>
              <a:rPr lang="en-US" dirty="0"/>
              <a:t> </a:t>
            </a:r>
            <a:r>
              <a:rPr lang="en-US" dirty="0" err="1"/>
              <a:t>através</a:t>
            </a:r>
            <a:r>
              <a:rPr lang="en-US" dirty="0"/>
              <a:t> do #</a:t>
            </a:r>
            <a:r>
              <a:rPr lang="en-US" dirty="0" err="1"/>
              <a:t>voluntariadovirtual</a:t>
            </a:r>
            <a:r>
              <a:rPr lang="en-US" dirty="0"/>
              <a:t>.</a:t>
            </a:r>
          </a:p>
          <a:p>
            <a:pPr algn="just"/>
            <a:r>
              <a:rPr lang="en-IE" dirty="0"/>
              <a:t>A </a:t>
            </a:r>
            <a:r>
              <a:rPr lang="en-IE" dirty="0" err="1"/>
              <a:t>tecnologia</a:t>
            </a:r>
            <a:r>
              <a:rPr lang="en-IE" dirty="0"/>
              <a:t> </a:t>
            </a:r>
            <a:r>
              <a:rPr lang="en-IE" dirty="0" err="1"/>
              <a:t>pode</a:t>
            </a:r>
            <a:r>
              <a:rPr lang="en-IE" dirty="0"/>
              <a:t> </a:t>
            </a:r>
            <a:r>
              <a:rPr lang="en-IE" dirty="0" err="1"/>
              <a:t>ajudar</a:t>
            </a:r>
            <a:r>
              <a:rPr lang="en-IE" dirty="0"/>
              <a:t> o </a:t>
            </a:r>
            <a:r>
              <a:rPr lang="en-IE" dirty="0" err="1"/>
              <a:t>seu</a:t>
            </a:r>
            <a:r>
              <a:rPr lang="en-IE" dirty="0"/>
              <a:t> </a:t>
            </a:r>
            <a:r>
              <a:rPr lang="en-IE" dirty="0" err="1"/>
              <a:t>comité</a:t>
            </a:r>
            <a:r>
              <a:rPr lang="en-IE" dirty="0"/>
              <a:t> a </a:t>
            </a:r>
            <a:r>
              <a:rPr lang="en-IE" dirty="0" err="1"/>
              <a:t>ligar</a:t>
            </a:r>
            <a:r>
              <a:rPr lang="en-IE" dirty="0"/>
              <a:t>-se </a:t>
            </a:r>
            <a:r>
              <a:rPr lang="en-IE" dirty="0" err="1"/>
              <a:t>à</a:t>
            </a:r>
            <a:r>
              <a:rPr lang="en-IE" dirty="0"/>
              <a:t> </a:t>
            </a:r>
            <a:r>
              <a:rPr lang="en-IE" dirty="0" err="1"/>
              <a:t>diáspora</a:t>
            </a:r>
            <a:r>
              <a:rPr lang="en-IE" dirty="0"/>
              <a:t> da </a:t>
            </a:r>
            <a:r>
              <a:rPr lang="en-IE" dirty="0" err="1"/>
              <a:t>sua</a:t>
            </a:r>
            <a:r>
              <a:rPr lang="en-IE" dirty="0"/>
              <a:t> </a:t>
            </a:r>
            <a:r>
              <a:rPr lang="en-IE" dirty="0" err="1"/>
              <a:t>comunidade</a:t>
            </a:r>
            <a:r>
              <a:rPr lang="en-IE" dirty="0"/>
              <a:t> </a:t>
            </a:r>
            <a:r>
              <a:rPr lang="en-IE" dirty="0" err="1"/>
              <a:t>além</a:t>
            </a:r>
            <a:r>
              <a:rPr lang="en-IE" dirty="0"/>
              <a:t> </a:t>
            </a:r>
            <a:r>
              <a:rPr lang="en-IE" dirty="0" err="1"/>
              <a:t>fronteiras</a:t>
            </a:r>
            <a:r>
              <a:rPr lang="en-IE" dirty="0"/>
              <a:t>, e </a:t>
            </a:r>
            <a:r>
              <a:rPr lang="en-IE" dirty="0" err="1"/>
              <a:t>alavancar</a:t>
            </a:r>
            <a:r>
              <a:rPr lang="en-IE" dirty="0"/>
              <a:t> o </a:t>
            </a:r>
            <a:r>
              <a:rPr lang="en-IE" dirty="0" err="1"/>
              <a:t>apoio</a:t>
            </a:r>
            <a:r>
              <a:rPr lang="en-IE" dirty="0"/>
              <a:t> a </a:t>
            </a:r>
            <a:r>
              <a:rPr lang="en-IE" dirty="0" err="1"/>
              <a:t>projetos</a:t>
            </a:r>
            <a:r>
              <a:rPr lang="en-IE" dirty="0"/>
              <a:t> no </a:t>
            </a:r>
            <a:r>
              <a:rPr lang="en-IE" dirty="0" err="1"/>
              <a:t>seu</a:t>
            </a:r>
            <a:r>
              <a:rPr lang="en-IE" dirty="0"/>
              <a:t> </a:t>
            </a:r>
            <a:r>
              <a:rPr lang="en-IE" dirty="0" err="1"/>
              <a:t>país</a:t>
            </a:r>
            <a:r>
              <a:rPr lang="en-IE" dirty="0"/>
              <a:t>.</a:t>
            </a:r>
          </a:p>
        </p:txBody>
      </p:sp>
      <p:pic>
        <p:nvPicPr>
          <p:cNvPr id="6" name="Picture Placeholder 5" descr="A picture containing building, large, big, sitting&#10;&#10;Description automatically generated">
            <a:extLst>
              <a:ext uri="{FF2B5EF4-FFF2-40B4-BE49-F238E27FC236}">
                <a16:creationId xmlns:a16="http://schemas.microsoft.com/office/drawing/2014/main" id="{311DB709-73E0-4B22-9360-BC350A5D5BA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958109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F9BE63-0158-40C7-A355-84E743DD6519}"/>
              </a:ext>
            </a:extLst>
          </p:cNvPr>
          <p:cNvSpPr>
            <a:spLocks noGrp="1"/>
          </p:cNvSpPr>
          <p:nvPr>
            <p:ph type="body" sz="quarter" idx="20"/>
          </p:nvPr>
        </p:nvSpPr>
        <p:spPr>
          <a:xfrm>
            <a:off x="281354" y="1912863"/>
            <a:ext cx="5814646" cy="4177253"/>
          </a:xfrm>
        </p:spPr>
        <p:txBody>
          <a:bodyPr/>
          <a:lstStyle/>
          <a:p>
            <a:r>
              <a:rPr lang="en-US" dirty="0"/>
              <a:t>O que </a:t>
            </a:r>
            <a:r>
              <a:rPr lang="en-US" dirty="0" err="1"/>
              <a:t>é</a:t>
            </a:r>
            <a:r>
              <a:rPr lang="en-US" dirty="0"/>
              <a:t> o </a:t>
            </a:r>
            <a:r>
              <a:rPr lang="en-US" dirty="0" err="1"/>
              <a:t>Voluntariado</a:t>
            </a:r>
            <a:r>
              <a:rPr lang="en-US" dirty="0"/>
              <a:t> Virtual? O </a:t>
            </a:r>
            <a:r>
              <a:rPr lang="en-US" dirty="0" err="1"/>
              <a:t>voluntariado</a:t>
            </a:r>
            <a:r>
              <a:rPr lang="en-US" dirty="0"/>
              <a:t> virtual </a:t>
            </a:r>
            <a:r>
              <a:rPr lang="en-US" dirty="0" err="1"/>
              <a:t>permite</a:t>
            </a:r>
            <a:r>
              <a:rPr lang="en-US" dirty="0"/>
              <a:t> a </a:t>
            </a:r>
            <a:r>
              <a:rPr lang="en-US" dirty="0" err="1"/>
              <a:t>realização</a:t>
            </a:r>
            <a:r>
              <a:rPr lang="en-US" dirty="0"/>
              <a:t> de </a:t>
            </a:r>
            <a:r>
              <a:rPr lang="en-US" dirty="0" err="1"/>
              <a:t>tarefas</a:t>
            </a:r>
            <a:r>
              <a:rPr lang="en-US" dirty="0"/>
              <a:t> </a:t>
            </a:r>
            <a:r>
              <a:rPr lang="en-US" dirty="0" err="1"/>
              <a:t>voluntárias</a:t>
            </a:r>
            <a:r>
              <a:rPr lang="en-US" dirty="0"/>
              <a:t> </a:t>
            </a:r>
            <a:r>
              <a:rPr lang="en-US" dirty="0" err="1"/>
              <a:t>na</a:t>
            </a:r>
            <a:r>
              <a:rPr lang="en-US" dirty="0"/>
              <a:t> </a:t>
            </a:r>
            <a:r>
              <a:rPr lang="en-US" dirty="0" err="1"/>
              <a:t>totalidade</a:t>
            </a:r>
            <a:r>
              <a:rPr lang="en-US" dirty="0"/>
              <a:t> </a:t>
            </a:r>
            <a:r>
              <a:rPr lang="en-US" dirty="0" err="1"/>
              <a:t>ou</a:t>
            </a:r>
            <a:r>
              <a:rPr lang="en-US" dirty="0"/>
              <a:t> </a:t>
            </a:r>
            <a:r>
              <a:rPr lang="en-US" dirty="0" err="1"/>
              <a:t>parcialmente</a:t>
            </a:r>
            <a:r>
              <a:rPr lang="en-US" dirty="0"/>
              <a:t>, </a:t>
            </a:r>
            <a:r>
              <a:rPr lang="en-US" dirty="0" err="1"/>
              <a:t>através</a:t>
            </a:r>
            <a:r>
              <a:rPr lang="en-US" dirty="0"/>
              <a:t> da Internet e de um </a:t>
            </a:r>
            <a:r>
              <a:rPr lang="en-US" dirty="0" err="1"/>
              <a:t>computador</a:t>
            </a:r>
            <a:r>
              <a:rPr lang="en-US" dirty="0"/>
              <a:t> de casa </a:t>
            </a:r>
            <a:r>
              <a:rPr lang="en-US" dirty="0" err="1"/>
              <a:t>ou</a:t>
            </a:r>
            <a:r>
              <a:rPr lang="en-US" dirty="0"/>
              <a:t> do </a:t>
            </a:r>
            <a:r>
              <a:rPr lang="en-US" dirty="0" err="1"/>
              <a:t>trabalho</a:t>
            </a:r>
            <a:r>
              <a:rPr lang="en-US" dirty="0"/>
              <a:t>. Com a </a:t>
            </a:r>
            <a:r>
              <a:rPr lang="en-US" dirty="0" err="1"/>
              <a:t>pandemia</a:t>
            </a:r>
            <a:r>
              <a:rPr lang="en-US" dirty="0"/>
              <a:t> COVID19 </a:t>
            </a:r>
            <a:r>
              <a:rPr lang="en-US" dirty="0" err="1"/>
              <a:t>em</a:t>
            </a:r>
            <a:r>
              <a:rPr lang="en-US" dirty="0"/>
              <a:t> </a:t>
            </a:r>
            <a:r>
              <a:rPr lang="en-US" dirty="0" err="1"/>
              <a:t>curso</a:t>
            </a:r>
            <a:r>
              <a:rPr lang="en-US" dirty="0"/>
              <a:t>, </a:t>
            </a:r>
            <a:r>
              <a:rPr lang="en-US" dirty="0" err="1"/>
              <a:t>muitas</a:t>
            </a:r>
            <a:r>
              <a:rPr lang="en-US" dirty="0"/>
              <a:t> </a:t>
            </a:r>
            <a:r>
              <a:rPr lang="en-US" dirty="0" err="1"/>
              <a:t>pessoas</a:t>
            </a:r>
            <a:r>
              <a:rPr lang="en-US" dirty="0"/>
              <a:t> </a:t>
            </a:r>
            <a:r>
              <a:rPr lang="en-US" dirty="0" err="1"/>
              <a:t>estão</a:t>
            </a:r>
            <a:r>
              <a:rPr lang="en-US" dirty="0"/>
              <a:t> </a:t>
            </a:r>
            <a:r>
              <a:rPr lang="en-US" dirty="0" err="1"/>
              <a:t>desempregadas</a:t>
            </a:r>
            <a:r>
              <a:rPr lang="en-US" dirty="0"/>
              <a:t>/ </a:t>
            </a:r>
            <a:r>
              <a:rPr lang="en-US" dirty="0" err="1"/>
              <a:t>subempregadas</a:t>
            </a:r>
            <a:r>
              <a:rPr lang="en-US" dirty="0"/>
              <a:t> que </a:t>
            </a:r>
            <a:r>
              <a:rPr lang="en-US" dirty="0" err="1"/>
              <a:t>podem</a:t>
            </a:r>
            <a:r>
              <a:rPr lang="en-US" dirty="0"/>
              <a:t> </a:t>
            </a:r>
            <a:r>
              <a:rPr lang="en-US" dirty="0" err="1"/>
              <a:t>estar</a:t>
            </a:r>
            <a:r>
              <a:rPr lang="en-US" dirty="0"/>
              <a:t> </a:t>
            </a:r>
            <a:r>
              <a:rPr lang="en-US" dirty="0" err="1"/>
              <a:t>interessadas</a:t>
            </a:r>
            <a:r>
              <a:rPr lang="en-US" dirty="0"/>
              <a:t> no </a:t>
            </a:r>
            <a:r>
              <a:rPr lang="en-US" dirty="0" err="1"/>
              <a:t>voluntariado</a:t>
            </a:r>
            <a:r>
              <a:rPr lang="en-US" dirty="0"/>
              <a:t> virtual.</a:t>
            </a:r>
          </a:p>
          <a:p>
            <a:r>
              <a:rPr lang="en-IE" dirty="0" err="1"/>
              <a:t>Espera</a:t>
            </a:r>
            <a:r>
              <a:rPr lang="en-IE" dirty="0"/>
              <a:t>-se que </a:t>
            </a:r>
            <a:r>
              <a:rPr lang="en-IE" dirty="0" err="1"/>
              <a:t>num</a:t>
            </a:r>
            <a:r>
              <a:rPr lang="en-IE" dirty="0"/>
              <a:t> </a:t>
            </a:r>
            <a:r>
              <a:rPr lang="en-IE" dirty="0" err="1"/>
              <a:t>mundo</a:t>
            </a:r>
            <a:r>
              <a:rPr lang="en-IE" dirty="0"/>
              <a:t> </a:t>
            </a:r>
            <a:r>
              <a:rPr lang="en-IE" dirty="0" err="1"/>
              <a:t>pós</a:t>
            </a:r>
            <a:r>
              <a:rPr lang="en-IE" dirty="0"/>
              <a:t> COVID-19, </a:t>
            </a:r>
            <a:r>
              <a:rPr lang="en-IE" dirty="0" err="1"/>
              <a:t>espera</a:t>
            </a:r>
            <a:r>
              <a:rPr lang="en-IE" dirty="0"/>
              <a:t>-se que o </a:t>
            </a:r>
            <a:r>
              <a:rPr lang="en-IE" dirty="0" err="1"/>
              <a:t>Voluntariado</a:t>
            </a:r>
            <a:r>
              <a:rPr lang="en-IE" dirty="0"/>
              <a:t> Virtual (</a:t>
            </a:r>
            <a:r>
              <a:rPr lang="en-IE" dirty="0" err="1"/>
              <a:t>tal</a:t>
            </a:r>
            <a:r>
              <a:rPr lang="en-IE" dirty="0"/>
              <a:t> </a:t>
            </a:r>
            <a:r>
              <a:rPr lang="en-IE" dirty="0" err="1"/>
              <a:t>como</a:t>
            </a:r>
            <a:r>
              <a:rPr lang="en-IE" dirty="0"/>
              <a:t> o </a:t>
            </a:r>
            <a:r>
              <a:rPr lang="en-IE" dirty="0" err="1"/>
              <a:t>trabalho</a:t>
            </a:r>
            <a:r>
              <a:rPr lang="en-IE" dirty="0"/>
              <a:t> </a:t>
            </a:r>
            <a:r>
              <a:rPr lang="en-IE" dirty="0" err="1"/>
              <a:t>remoto</a:t>
            </a:r>
            <a:r>
              <a:rPr lang="en-IE" dirty="0"/>
              <a:t>) se </a:t>
            </a:r>
            <a:r>
              <a:rPr lang="en-IE" dirty="0" err="1"/>
              <a:t>torne</a:t>
            </a:r>
            <a:r>
              <a:rPr lang="en-IE" dirty="0"/>
              <a:t> a </a:t>
            </a:r>
            <a:r>
              <a:rPr lang="en-IE" dirty="0" err="1"/>
              <a:t>norma</a:t>
            </a:r>
            <a:r>
              <a:rPr lang="en-IE" dirty="0"/>
              <a:t>.</a:t>
            </a:r>
          </a:p>
        </p:txBody>
      </p:sp>
      <p:sp>
        <p:nvSpPr>
          <p:cNvPr id="3" name="Text Placeholder 2">
            <a:extLst>
              <a:ext uri="{FF2B5EF4-FFF2-40B4-BE49-F238E27FC236}">
                <a16:creationId xmlns:a16="http://schemas.microsoft.com/office/drawing/2014/main" id="{935505C8-4EFD-4E83-BAB6-279CA3C805CF}"/>
              </a:ext>
            </a:extLst>
          </p:cNvPr>
          <p:cNvSpPr>
            <a:spLocks noGrp="1"/>
          </p:cNvSpPr>
          <p:nvPr>
            <p:ph type="body" sz="quarter" idx="22"/>
          </p:nvPr>
        </p:nvSpPr>
        <p:spPr>
          <a:xfrm>
            <a:off x="327500" y="109044"/>
            <a:ext cx="5793853" cy="1925725"/>
          </a:xfrm>
        </p:spPr>
        <p:txBody>
          <a:bodyPr>
            <a:normAutofit/>
          </a:bodyPr>
          <a:lstStyle/>
          <a:p>
            <a:r>
              <a:rPr lang="en-IE" sz="3000" dirty="0" err="1"/>
              <a:t>Potenciar</a:t>
            </a:r>
            <a:r>
              <a:rPr lang="en-IE" sz="3000" dirty="0"/>
              <a:t> o </a:t>
            </a:r>
            <a:r>
              <a:rPr lang="en-IE" sz="3000" dirty="0" err="1"/>
              <a:t>apoio</a:t>
            </a:r>
            <a:r>
              <a:rPr lang="en-IE" sz="3000" dirty="0"/>
              <a:t>/</a:t>
            </a:r>
            <a:r>
              <a:rPr lang="en-IE" sz="3000" dirty="0" err="1"/>
              <a:t>envolvimento</a:t>
            </a:r>
            <a:r>
              <a:rPr lang="en-IE" sz="3000" dirty="0"/>
              <a:t> </a:t>
            </a:r>
            <a:r>
              <a:rPr lang="en-IE" sz="3000" dirty="0" err="1"/>
              <a:t>comunitário</a:t>
            </a:r>
            <a:r>
              <a:rPr lang="en-IE" sz="3000" dirty="0"/>
              <a:t> de forma </a:t>
            </a:r>
            <a:r>
              <a:rPr lang="en-IE" sz="3000" dirty="0" err="1"/>
              <a:t>inovadora</a:t>
            </a:r>
            <a:r>
              <a:rPr lang="en-IE" sz="3000" dirty="0"/>
              <a:t> </a:t>
            </a:r>
            <a:r>
              <a:rPr lang="en-IE" sz="3000" dirty="0" err="1"/>
              <a:t>através</a:t>
            </a:r>
            <a:r>
              <a:rPr lang="en-IE" sz="3000" dirty="0"/>
              <a:t> de </a:t>
            </a:r>
            <a:r>
              <a:rPr lang="en-IE" sz="3000" dirty="0" err="1"/>
              <a:t>abordagens</a:t>
            </a:r>
            <a:r>
              <a:rPr lang="en-IE" sz="3000" dirty="0"/>
              <a:t> </a:t>
            </a:r>
            <a:r>
              <a:rPr lang="en-IE" sz="3000" dirty="0" err="1"/>
              <a:t>inovadoras</a:t>
            </a:r>
            <a:r>
              <a:rPr lang="en-IE" sz="3000" dirty="0"/>
              <a:t> </a:t>
            </a:r>
            <a:r>
              <a:rPr lang="en-IE" sz="3000" dirty="0" err="1"/>
              <a:t>como</a:t>
            </a:r>
            <a:r>
              <a:rPr lang="en-IE" sz="3000" dirty="0"/>
              <a:t> o </a:t>
            </a:r>
            <a:r>
              <a:rPr lang="en-IE" sz="3000" dirty="0" err="1"/>
              <a:t>Voluntariado</a:t>
            </a:r>
            <a:r>
              <a:rPr lang="en-IE" sz="3000" dirty="0"/>
              <a:t> Virtual</a:t>
            </a:r>
          </a:p>
        </p:txBody>
      </p:sp>
      <p:pic>
        <p:nvPicPr>
          <p:cNvPr id="4" name="Picture Placeholder 5" descr="A computer sitting on top of a table&#10;&#10;Description automatically generated">
            <a:extLst>
              <a:ext uri="{FF2B5EF4-FFF2-40B4-BE49-F238E27FC236}">
                <a16:creationId xmlns:a16="http://schemas.microsoft.com/office/drawing/2014/main" id="{F091FA1C-2A05-43BD-BD1A-50C63291CBBE}"/>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6202979" y="277204"/>
            <a:ext cx="5989021" cy="3151796"/>
          </a:xfrm>
          <a:prstGeom prst="rect">
            <a:avLst/>
          </a:prstGeom>
        </p:spPr>
      </p:pic>
      <p:pic>
        <p:nvPicPr>
          <p:cNvPr id="5" name="Picture Placeholder 6" descr="A close up of a logo&#10;&#10;Description automatically generated">
            <a:extLst>
              <a:ext uri="{FF2B5EF4-FFF2-40B4-BE49-F238E27FC236}">
                <a16:creationId xmlns:a16="http://schemas.microsoft.com/office/drawing/2014/main" id="{F5EAFC5F-20D5-45D5-B32D-7A58A92608CF}"/>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a:xfrm>
            <a:off x="6751674" y="3622361"/>
            <a:ext cx="5193709" cy="2312594"/>
          </a:xfrm>
          <a:prstGeom prst="rect">
            <a:avLst/>
          </a:prstGeom>
        </p:spPr>
      </p:pic>
    </p:spTree>
    <p:extLst>
      <p:ext uri="{BB962C8B-B14F-4D97-AF65-F5344CB8AC3E}">
        <p14:creationId xmlns:p14="http://schemas.microsoft.com/office/powerpoint/2010/main" val="343151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F9BE63-0158-40C7-A355-84E743DD6519}"/>
              </a:ext>
            </a:extLst>
          </p:cNvPr>
          <p:cNvSpPr>
            <a:spLocks noGrp="1"/>
          </p:cNvSpPr>
          <p:nvPr>
            <p:ph type="body" sz="quarter" idx="20"/>
          </p:nvPr>
        </p:nvSpPr>
        <p:spPr>
          <a:xfrm>
            <a:off x="361949" y="1912863"/>
            <a:ext cx="6109189" cy="4177253"/>
          </a:xfrm>
        </p:spPr>
        <p:txBody>
          <a:bodyPr/>
          <a:lstStyle/>
          <a:p>
            <a:r>
              <a:rPr lang="en-US" dirty="0"/>
              <a:t>A era digital e as </a:t>
            </a:r>
            <a:r>
              <a:rPr lang="en-US" dirty="0" err="1"/>
              <a:t>plataformas</a:t>
            </a:r>
            <a:r>
              <a:rPr lang="en-US" dirty="0"/>
              <a:t> de crowdfunding online </a:t>
            </a:r>
            <a:r>
              <a:rPr lang="en-US" dirty="0" err="1"/>
              <a:t>tornaram</a:t>
            </a:r>
            <a:r>
              <a:rPr lang="en-US" dirty="0"/>
              <a:t> a </a:t>
            </a:r>
            <a:r>
              <a:rPr lang="en-US" dirty="0" err="1"/>
              <a:t>angariação</a:t>
            </a:r>
            <a:r>
              <a:rPr lang="en-US" dirty="0"/>
              <a:t> de </a:t>
            </a:r>
            <a:r>
              <a:rPr lang="en-US" dirty="0" err="1"/>
              <a:t>fundos</a:t>
            </a:r>
            <a:r>
              <a:rPr lang="en-US" dirty="0"/>
              <a:t> para </a:t>
            </a:r>
            <a:r>
              <a:rPr lang="en-US" dirty="0" err="1"/>
              <a:t>os</a:t>
            </a:r>
            <a:r>
              <a:rPr lang="en-US" dirty="0"/>
              <a:t> </a:t>
            </a:r>
            <a:r>
              <a:rPr lang="en-US" dirty="0" err="1"/>
              <a:t>projetos</a:t>
            </a:r>
            <a:r>
              <a:rPr lang="en-US" dirty="0"/>
              <a:t> de </a:t>
            </a:r>
            <a:r>
              <a:rPr lang="en-US" dirty="0" err="1"/>
              <a:t>regeneração</a:t>
            </a:r>
            <a:r>
              <a:rPr lang="en-US" dirty="0"/>
              <a:t> </a:t>
            </a:r>
            <a:r>
              <a:rPr lang="en-US" dirty="0" err="1"/>
              <a:t>comunitária</a:t>
            </a:r>
            <a:r>
              <a:rPr lang="en-US" dirty="0"/>
              <a:t> </a:t>
            </a:r>
            <a:r>
              <a:rPr lang="en-US" dirty="0" err="1"/>
              <a:t>bastante</a:t>
            </a:r>
            <a:r>
              <a:rPr lang="en-US" dirty="0"/>
              <a:t> </a:t>
            </a:r>
            <a:r>
              <a:rPr lang="en-US" dirty="0" err="1"/>
              <a:t>fácil</a:t>
            </a:r>
            <a:r>
              <a:rPr lang="en-US" dirty="0"/>
              <a:t> de </a:t>
            </a:r>
            <a:r>
              <a:rPr lang="en-US" dirty="0" err="1"/>
              <a:t>criar</a:t>
            </a:r>
            <a:r>
              <a:rPr lang="en-US" dirty="0"/>
              <a:t> e </a:t>
            </a:r>
            <a:r>
              <a:rPr lang="en-US" dirty="0" err="1"/>
              <a:t>executar</a:t>
            </a:r>
            <a:r>
              <a:rPr lang="en-US" dirty="0"/>
              <a:t>. </a:t>
            </a:r>
          </a:p>
          <a:p>
            <a:r>
              <a:rPr lang="en-US" dirty="0" err="1"/>
              <a:t>Quando</a:t>
            </a:r>
            <a:r>
              <a:rPr lang="en-US" dirty="0"/>
              <a:t> o COVID19 </a:t>
            </a:r>
            <a:r>
              <a:rPr lang="en-US" dirty="0" err="1"/>
              <a:t>atingiu</a:t>
            </a:r>
            <a:r>
              <a:rPr lang="en-US" dirty="0"/>
              <a:t> e as </a:t>
            </a:r>
            <a:r>
              <a:rPr lang="en-US" dirty="0" err="1"/>
              <a:t>sucessivas</a:t>
            </a:r>
            <a:r>
              <a:rPr lang="en-US" dirty="0"/>
              <a:t> </a:t>
            </a:r>
            <a:r>
              <a:rPr lang="en-US" dirty="0" err="1"/>
              <a:t>regras</a:t>
            </a:r>
            <a:r>
              <a:rPr lang="en-US" dirty="0"/>
              <a:t> de </a:t>
            </a:r>
            <a:r>
              <a:rPr lang="en-US" dirty="0" err="1"/>
              <a:t>distanciamento</a:t>
            </a:r>
            <a:r>
              <a:rPr lang="en-US" dirty="0"/>
              <a:t> social </a:t>
            </a:r>
            <a:r>
              <a:rPr lang="en-US" dirty="0" err="1"/>
              <a:t>ocorreram</a:t>
            </a:r>
            <a:r>
              <a:rPr lang="en-US" dirty="0"/>
              <a:t>, A </a:t>
            </a:r>
            <a:r>
              <a:rPr lang="en-US" dirty="0" err="1"/>
              <a:t>angariação</a:t>
            </a:r>
            <a:r>
              <a:rPr lang="en-US" dirty="0"/>
              <a:t> de </a:t>
            </a:r>
            <a:r>
              <a:rPr lang="en-US" dirty="0" err="1"/>
              <a:t>fundos</a:t>
            </a:r>
            <a:r>
              <a:rPr lang="en-US" dirty="0"/>
              <a:t> </a:t>
            </a:r>
            <a:r>
              <a:rPr lang="en-US" dirty="0" err="1"/>
              <a:t>como</a:t>
            </a:r>
            <a:r>
              <a:rPr lang="en-US" dirty="0"/>
              <a:t> </a:t>
            </a:r>
            <a:r>
              <a:rPr lang="en-US" dirty="0" err="1"/>
              <a:t>tudo</a:t>
            </a:r>
            <a:r>
              <a:rPr lang="en-US" dirty="0"/>
              <a:t> o resto (</a:t>
            </a:r>
            <a:r>
              <a:rPr lang="en-US" dirty="0" err="1"/>
              <a:t>trabalho</a:t>
            </a:r>
            <a:r>
              <a:rPr lang="en-US" dirty="0"/>
              <a:t>, </a:t>
            </a:r>
            <a:r>
              <a:rPr lang="en-US" dirty="0" err="1"/>
              <a:t>comunicação</a:t>
            </a:r>
            <a:r>
              <a:rPr lang="en-US" dirty="0"/>
              <a:t>, etc.) </a:t>
            </a:r>
            <a:r>
              <a:rPr lang="en-US" dirty="0" err="1"/>
              <a:t>também</a:t>
            </a:r>
            <a:r>
              <a:rPr lang="en-US" dirty="0"/>
              <a:t> </a:t>
            </a:r>
            <a:r>
              <a:rPr lang="en-US" dirty="0" err="1"/>
              <a:t>passou</a:t>
            </a:r>
            <a:r>
              <a:rPr lang="en-US" dirty="0"/>
              <a:t> a </a:t>
            </a:r>
            <a:r>
              <a:rPr lang="en-US" dirty="0" err="1"/>
              <a:t>funcionar</a:t>
            </a:r>
            <a:r>
              <a:rPr lang="en-US" dirty="0"/>
              <a:t> online, </a:t>
            </a:r>
            <a:r>
              <a:rPr lang="en-US" dirty="0" err="1"/>
              <a:t>sendo</a:t>
            </a:r>
            <a:r>
              <a:rPr lang="en-US" dirty="0"/>
              <a:t> a </a:t>
            </a:r>
            <a:r>
              <a:rPr lang="en-US" dirty="0" err="1"/>
              <a:t>tecnologia</a:t>
            </a:r>
            <a:r>
              <a:rPr lang="en-US" dirty="0"/>
              <a:t> </a:t>
            </a:r>
            <a:r>
              <a:rPr lang="en-US" dirty="0" err="1"/>
              <a:t>não</a:t>
            </a:r>
            <a:r>
              <a:rPr lang="en-US" dirty="0"/>
              <a:t> </a:t>
            </a:r>
            <a:r>
              <a:rPr lang="en-US" dirty="0" err="1"/>
              <a:t>só</a:t>
            </a:r>
            <a:r>
              <a:rPr lang="en-US" dirty="0"/>
              <a:t> fundamental para a </a:t>
            </a:r>
            <a:r>
              <a:rPr lang="en-US" dirty="0" err="1"/>
              <a:t>angariação</a:t>
            </a:r>
            <a:r>
              <a:rPr lang="en-US" dirty="0"/>
              <a:t> de </a:t>
            </a:r>
            <a:r>
              <a:rPr lang="en-US" dirty="0" err="1"/>
              <a:t>fundos</a:t>
            </a:r>
            <a:r>
              <a:rPr lang="en-US" dirty="0"/>
              <a:t> </a:t>
            </a:r>
            <a:r>
              <a:rPr lang="en-US" dirty="0" err="1"/>
              <a:t>localmente</a:t>
            </a:r>
            <a:r>
              <a:rPr lang="en-US" dirty="0"/>
              <a:t>, mas </a:t>
            </a:r>
            <a:r>
              <a:rPr lang="en-US" dirty="0" err="1"/>
              <a:t>também</a:t>
            </a:r>
            <a:r>
              <a:rPr lang="en-US" dirty="0"/>
              <a:t> </a:t>
            </a:r>
            <a:r>
              <a:rPr lang="en-US" dirty="0" err="1"/>
              <a:t>uma</a:t>
            </a:r>
            <a:r>
              <a:rPr lang="en-US" dirty="0"/>
              <a:t> ferramenta </a:t>
            </a:r>
            <a:r>
              <a:rPr lang="en-US" dirty="0" err="1"/>
              <a:t>útil</a:t>
            </a:r>
            <a:r>
              <a:rPr lang="en-US" dirty="0"/>
              <a:t> para </a:t>
            </a:r>
            <a:r>
              <a:rPr lang="en-US" dirty="0" err="1"/>
              <a:t>alavancar</a:t>
            </a:r>
            <a:r>
              <a:rPr lang="en-US" dirty="0"/>
              <a:t> o </a:t>
            </a:r>
            <a:r>
              <a:rPr lang="en-US" dirty="0" err="1"/>
              <a:t>apoio</a:t>
            </a:r>
            <a:r>
              <a:rPr lang="en-US" dirty="0"/>
              <a:t> </a:t>
            </a:r>
            <a:r>
              <a:rPr lang="en-US" dirty="0" err="1"/>
              <a:t>às</a:t>
            </a:r>
            <a:r>
              <a:rPr lang="en-US" dirty="0"/>
              <a:t> </a:t>
            </a:r>
            <a:r>
              <a:rPr lang="en-US" dirty="0" err="1"/>
              <a:t>diásporas</a:t>
            </a:r>
            <a:r>
              <a:rPr lang="en-US" dirty="0"/>
              <a:t> </a:t>
            </a:r>
            <a:r>
              <a:rPr lang="en-US" dirty="0" err="1"/>
              <a:t>comunitárias</a:t>
            </a:r>
            <a:r>
              <a:rPr lang="en-US" dirty="0"/>
              <a:t> </a:t>
            </a:r>
            <a:r>
              <a:rPr lang="en-US" dirty="0" err="1"/>
              <a:t>em</a:t>
            </a:r>
            <a:r>
              <a:rPr lang="en-US" dirty="0"/>
              <a:t> </a:t>
            </a:r>
            <a:r>
              <a:rPr lang="en-US" dirty="0" err="1"/>
              <a:t>todo</a:t>
            </a:r>
            <a:r>
              <a:rPr lang="en-US" dirty="0"/>
              <a:t> o </a:t>
            </a:r>
            <a:r>
              <a:rPr lang="en-US" dirty="0" err="1"/>
              <a:t>mundo</a:t>
            </a:r>
            <a:r>
              <a:rPr lang="en-US" dirty="0"/>
              <a:t>. </a:t>
            </a:r>
          </a:p>
        </p:txBody>
      </p:sp>
      <p:sp>
        <p:nvSpPr>
          <p:cNvPr id="3" name="Text Placeholder 2">
            <a:extLst>
              <a:ext uri="{FF2B5EF4-FFF2-40B4-BE49-F238E27FC236}">
                <a16:creationId xmlns:a16="http://schemas.microsoft.com/office/drawing/2014/main" id="{935505C8-4EFD-4E83-BAB6-279CA3C805CF}"/>
              </a:ext>
            </a:extLst>
          </p:cNvPr>
          <p:cNvSpPr>
            <a:spLocks noGrp="1"/>
          </p:cNvSpPr>
          <p:nvPr>
            <p:ph type="body" sz="quarter" idx="22"/>
          </p:nvPr>
        </p:nvSpPr>
        <p:spPr>
          <a:xfrm>
            <a:off x="285750" y="41296"/>
            <a:ext cx="6243597" cy="1925725"/>
          </a:xfrm>
        </p:spPr>
        <p:txBody>
          <a:bodyPr>
            <a:normAutofit/>
          </a:bodyPr>
          <a:lstStyle/>
          <a:p>
            <a:endParaRPr lang="en-IE" sz="3200" dirty="0"/>
          </a:p>
          <a:p>
            <a:r>
              <a:rPr lang="en-IE" sz="3200" dirty="0"/>
              <a:t>A </a:t>
            </a:r>
            <a:r>
              <a:rPr lang="en-IE" sz="3200" dirty="0" err="1"/>
              <a:t>tecnologia</a:t>
            </a:r>
            <a:r>
              <a:rPr lang="en-IE" sz="3200" dirty="0"/>
              <a:t> </a:t>
            </a:r>
            <a:r>
              <a:rPr lang="en-IE" sz="3200" dirty="0" err="1"/>
              <a:t>também</a:t>
            </a:r>
            <a:r>
              <a:rPr lang="en-IE" sz="3200" dirty="0"/>
              <a:t> </a:t>
            </a:r>
            <a:r>
              <a:rPr lang="en-IE" sz="3200" dirty="0" err="1"/>
              <a:t>pode</a:t>
            </a:r>
            <a:r>
              <a:rPr lang="en-IE" sz="3200" dirty="0"/>
              <a:t> ser </a:t>
            </a:r>
            <a:r>
              <a:rPr lang="en-IE" sz="3200" dirty="0" err="1"/>
              <a:t>utilizada</a:t>
            </a:r>
            <a:r>
              <a:rPr lang="en-IE" sz="3200" dirty="0"/>
              <a:t> no </a:t>
            </a:r>
            <a:r>
              <a:rPr lang="en-IE" sz="3200" dirty="0" err="1"/>
              <a:t>apoio</a:t>
            </a:r>
            <a:r>
              <a:rPr lang="en-IE" sz="3200" dirty="0"/>
              <a:t> </a:t>
            </a:r>
            <a:r>
              <a:rPr lang="en-IE" sz="3200" dirty="0" err="1"/>
              <a:t>financeiro</a:t>
            </a:r>
            <a:endParaRPr lang="en-IE" sz="3200" dirty="0"/>
          </a:p>
        </p:txBody>
      </p:sp>
      <p:pic>
        <p:nvPicPr>
          <p:cNvPr id="7" name="Picture 6">
            <a:extLst>
              <a:ext uri="{FF2B5EF4-FFF2-40B4-BE49-F238E27FC236}">
                <a16:creationId xmlns:a16="http://schemas.microsoft.com/office/drawing/2014/main" id="{D50A7E42-F502-43A2-A492-028954CEBB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9347" y="870635"/>
            <a:ext cx="5662653" cy="4296788"/>
          </a:xfrm>
          <a:prstGeom prst="rect">
            <a:avLst/>
          </a:prstGeom>
        </p:spPr>
      </p:pic>
      <p:sp>
        <p:nvSpPr>
          <p:cNvPr id="9" name="TextBox 8">
            <a:extLst>
              <a:ext uri="{FF2B5EF4-FFF2-40B4-BE49-F238E27FC236}">
                <a16:creationId xmlns:a16="http://schemas.microsoft.com/office/drawing/2014/main" id="{F0FBA163-F0BC-4CA9-8C32-D18447F53D2C}"/>
              </a:ext>
            </a:extLst>
          </p:cNvPr>
          <p:cNvSpPr txBox="1"/>
          <p:nvPr/>
        </p:nvSpPr>
        <p:spPr>
          <a:xfrm flipH="1">
            <a:off x="6843823" y="5443785"/>
            <a:ext cx="5348177" cy="646331"/>
          </a:xfrm>
          <a:prstGeom prst="rect">
            <a:avLst/>
          </a:prstGeom>
          <a:solidFill>
            <a:srgbClr val="7F4182"/>
          </a:solidFill>
        </p:spPr>
        <p:txBody>
          <a:bodyPr wrap="square" rtlCol="0">
            <a:spAutoFit/>
          </a:bodyPr>
          <a:lstStyle/>
          <a:p>
            <a:r>
              <a:rPr lang="en-IE" dirty="0" err="1">
                <a:solidFill>
                  <a:schemeClr val="bg1"/>
                </a:solidFill>
              </a:rPr>
              <a:t>Analisaremos</a:t>
            </a:r>
            <a:r>
              <a:rPr lang="en-IE" dirty="0">
                <a:solidFill>
                  <a:schemeClr val="bg1"/>
                </a:solidFill>
              </a:rPr>
              <a:t> </a:t>
            </a:r>
            <a:r>
              <a:rPr lang="en-IE" dirty="0" err="1">
                <a:solidFill>
                  <a:schemeClr val="bg1"/>
                </a:solidFill>
              </a:rPr>
              <a:t>detalhadamente</a:t>
            </a:r>
            <a:r>
              <a:rPr lang="en-IE" dirty="0">
                <a:solidFill>
                  <a:schemeClr val="bg1"/>
                </a:solidFill>
              </a:rPr>
              <a:t> o </a:t>
            </a:r>
            <a:r>
              <a:rPr lang="en-IE" dirty="0" err="1">
                <a:solidFill>
                  <a:schemeClr val="bg1"/>
                </a:solidFill>
              </a:rPr>
              <a:t>financiamento</a:t>
            </a:r>
            <a:r>
              <a:rPr lang="en-IE" dirty="0">
                <a:solidFill>
                  <a:schemeClr val="bg1"/>
                </a:solidFill>
              </a:rPr>
              <a:t> e o crowdfunding de </a:t>
            </a:r>
            <a:r>
              <a:rPr lang="en-IE" dirty="0" err="1">
                <a:solidFill>
                  <a:schemeClr val="bg1"/>
                </a:solidFill>
              </a:rPr>
              <a:t>projetos</a:t>
            </a:r>
            <a:r>
              <a:rPr lang="en-IE" dirty="0">
                <a:solidFill>
                  <a:schemeClr val="bg1"/>
                </a:solidFill>
              </a:rPr>
              <a:t> no </a:t>
            </a:r>
            <a:r>
              <a:rPr lang="en-IE" dirty="0" err="1">
                <a:solidFill>
                  <a:schemeClr val="bg1"/>
                </a:solidFill>
              </a:rPr>
              <a:t>Módulo</a:t>
            </a:r>
            <a:r>
              <a:rPr lang="en-IE" dirty="0">
                <a:solidFill>
                  <a:schemeClr val="bg1"/>
                </a:solidFill>
              </a:rPr>
              <a:t> 5</a:t>
            </a:r>
          </a:p>
        </p:txBody>
      </p:sp>
    </p:spTree>
    <p:extLst>
      <p:ext uri="{BB962C8B-B14F-4D97-AF65-F5344CB8AC3E}">
        <p14:creationId xmlns:p14="http://schemas.microsoft.com/office/powerpoint/2010/main" val="224238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E9EEA-822F-4FBC-A011-C3A92C555EF3}"/>
              </a:ext>
            </a:extLst>
          </p:cNvPr>
          <p:cNvSpPr>
            <a:spLocks noGrp="1"/>
          </p:cNvSpPr>
          <p:nvPr>
            <p:ph type="body" sz="quarter" idx="25"/>
          </p:nvPr>
        </p:nvSpPr>
        <p:spPr>
          <a:xfrm>
            <a:off x="332508" y="4540470"/>
            <a:ext cx="11545518" cy="1450428"/>
          </a:xfrm>
        </p:spPr>
        <p:txBody>
          <a:bodyPr>
            <a:normAutofit/>
          </a:bodyPr>
          <a:lstStyle/>
          <a:p>
            <a:r>
              <a:rPr lang="en-IE" dirty="0" err="1"/>
              <a:t>Enfoque</a:t>
            </a:r>
            <a:r>
              <a:rPr lang="en-IE" dirty="0"/>
              <a:t> </a:t>
            </a:r>
            <a:r>
              <a:rPr lang="en-IE" dirty="0" err="1"/>
              <a:t>em</a:t>
            </a:r>
            <a:r>
              <a:rPr lang="en-IE" dirty="0"/>
              <a:t> </a:t>
            </a:r>
            <a:r>
              <a:rPr lang="en-IE" dirty="0" err="1"/>
              <a:t>vários</a:t>
            </a:r>
            <a:r>
              <a:rPr lang="en-IE" dirty="0"/>
              <a:t> </a:t>
            </a:r>
            <a:r>
              <a:rPr lang="en-IE" dirty="0" err="1"/>
              <a:t>projetos-chave</a:t>
            </a:r>
            <a:r>
              <a:rPr lang="en-IE" dirty="0"/>
              <a:t> de </a:t>
            </a:r>
            <a:r>
              <a:rPr lang="en-IE" dirty="0" err="1"/>
              <a:t>desenvolvimento</a:t>
            </a:r>
            <a:r>
              <a:rPr lang="en-IE" dirty="0"/>
              <a:t> </a:t>
            </a:r>
            <a:r>
              <a:rPr lang="en-IE" dirty="0" err="1"/>
              <a:t>comunitário</a:t>
            </a:r>
            <a:r>
              <a:rPr lang="en-IE" dirty="0"/>
              <a:t> que </a:t>
            </a:r>
            <a:r>
              <a:rPr lang="en-IE" dirty="0" err="1"/>
              <a:t>foram</a:t>
            </a:r>
            <a:r>
              <a:rPr lang="en-IE" dirty="0"/>
              <a:t> </a:t>
            </a:r>
            <a:r>
              <a:rPr lang="en-IE" dirty="0" err="1"/>
              <a:t>concretizados</a:t>
            </a:r>
            <a:r>
              <a:rPr lang="en-IE" dirty="0"/>
              <a:t> por </a:t>
            </a:r>
            <a:r>
              <a:rPr lang="en-IE" dirty="0" err="1"/>
              <a:t>uma</a:t>
            </a:r>
            <a:r>
              <a:rPr lang="en-IE" dirty="0"/>
              <a:t> </a:t>
            </a:r>
            <a:r>
              <a:rPr lang="en-IE" dirty="0" err="1"/>
              <a:t>parceria</a:t>
            </a:r>
            <a:r>
              <a:rPr lang="en-IE" dirty="0"/>
              <a:t> </a:t>
            </a:r>
            <a:r>
              <a:rPr lang="en-IE" dirty="0" err="1"/>
              <a:t>pública</a:t>
            </a:r>
            <a:r>
              <a:rPr lang="en-IE" dirty="0"/>
              <a:t>, </a:t>
            </a:r>
            <a:r>
              <a:rPr lang="en-IE" dirty="0" err="1"/>
              <a:t>privada</a:t>
            </a:r>
            <a:r>
              <a:rPr lang="en-IE" dirty="0"/>
              <a:t> e </a:t>
            </a:r>
            <a:r>
              <a:rPr lang="en-IE" dirty="0" err="1"/>
              <a:t>comunitária</a:t>
            </a:r>
            <a:endParaRPr lang="en-IE" dirty="0"/>
          </a:p>
        </p:txBody>
      </p:sp>
      <p:sp>
        <p:nvSpPr>
          <p:cNvPr id="3" name="Text Placeholder 2">
            <a:extLst>
              <a:ext uri="{FF2B5EF4-FFF2-40B4-BE49-F238E27FC236}">
                <a16:creationId xmlns:a16="http://schemas.microsoft.com/office/drawing/2014/main" id="{B1C8A50A-F225-48FE-BE4E-62998D6DE269}"/>
              </a:ext>
            </a:extLst>
          </p:cNvPr>
          <p:cNvSpPr>
            <a:spLocks noGrp="1"/>
          </p:cNvSpPr>
          <p:nvPr>
            <p:ph type="body" sz="quarter" idx="20"/>
          </p:nvPr>
        </p:nvSpPr>
        <p:spPr>
          <a:xfrm>
            <a:off x="332509" y="3167631"/>
            <a:ext cx="11545518" cy="629984"/>
          </a:xfrm>
        </p:spPr>
        <p:txBody>
          <a:bodyPr/>
          <a:lstStyle/>
          <a:p>
            <a:r>
              <a:rPr lang="en-IE" sz="4800" dirty="0"/>
              <a:t>SEÇÃO 3: CONSTRUÇÃO DE PARCERIAS-CHAVE PÚBLICAS, PRIVADAS E COMUNITÁRIAS</a:t>
            </a:r>
            <a:endParaRPr lang="en-US" sz="4800" dirty="0"/>
          </a:p>
          <a:p>
            <a:endParaRPr lang="en-IE" sz="4800" dirty="0"/>
          </a:p>
        </p:txBody>
      </p:sp>
      <p:pic>
        <p:nvPicPr>
          <p:cNvPr id="7" name="Picture Placeholder 6" descr="A picture containing person, table, person, using&#10;&#10;Description automatically generated">
            <a:extLst>
              <a:ext uri="{FF2B5EF4-FFF2-40B4-BE49-F238E27FC236}">
                <a16:creationId xmlns:a16="http://schemas.microsoft.com/office/drawing/2014/main" id="{A3D0C3FD-9EF9-4A94-BC10-EC95BCF91395}"/>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8505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9A5F84-6A58-477C-9314-E903CAA4FFDD}"/>
              </a:ext>
            </a:extLst>
          </p:cNvPr>
          <p:cNvSpPr>
            <a:spLocks noGrp="1"/>
          </p:cNvSpPr>
          <p:nvPr>
            <p:ph type="body" sz="quarter" idx="16"/>
          </p:nvPr>
        </p:nvSpPr>
        <p:spPr>
          <a:xfrm>
            <a:off x="6213053" y="563526"/>
            <a:ext cx="5279028" cy="1191029"/>
          </a:xfrm>
        </p:spPr>
        <p:txBody>
          <a:bodyPr>
            <a:normAutofit/>
          </a:bodyPr>
          <a:lstStyle/>
          <a:p>
            <a:r>
              <a:rPr lang="en-IE" dirty="0"/>
              <a:t>O que </a:t>
            </a:r>
            <a:r>
              <a:rPr lang="en-IE" dirty="0" err="1"/>
              <a:t>é</a:t>
            </a:r>
            <a:r>
              <a:rPr lang="en-IE" dirty="0"/>
              <a:t> um Plano de </a:t>
            </a:r>
            <a:r>
              <a:rPr lang="en-IE" dirty="0" err="1"/>
              <a:t>Regeneração</a:t>
            </a:r>
            <a:r>
              <a:rPr lang="en-IE" dirty="0"/>
              <a:t> </a:t>
            </a:r>
            <a:r>
              <a:rPr lang="en-IE" dirty="0" err="1"/>
              <a:t>Comunitária</a:t>
            </a:r>
            <a:r>
              <a:rPr lang="en-IE" dirty="0"/>
              <a:t>?</a:t>
            </a:r>
          </a:p>
        </p:txBody>
      </p:sp>
      <p:sp>
        <p:nvSpPr>
          <p:cNvPr id="3" name="Text Placeholder 2">
            <a:extLst>
              <a:ext uri="{FF2B5EF4-FFF2-40B4-BE49-F238E27FC236}">
                <a16:creationId xmlns:a16="http://schemas.microsoft.com/office/drawing/2014/main" id="{BF2CC1C4-6F58-4576-BE10-D9D0B402CEF9}"/>
              </a:ext>
            </a:extLst>
          </p:cNvPr>
          <p:cNvSpPr>
            <a:spLocks noGrp="1"/>
          </p:cNvSpPr>
          <p:nvPr>
            <p:ph type="body" sz="quarter" idx="17"/>
          </p:nvPr>
        </p:nvSpPr>
        <p:spPr>
          <a:xfrm>
            <a:off x="5667264" y="2190681"/>
            <a:ext cx="6421955" cy="3947440"/>
          </a:xfrm>
        </p:spPr>
        <p:txBody>
          <a:bodyPr/>
          <a:lstStyle/>
          <a:p>
            <a:r>
              <a:rPr lang="en-GB" sz="2800" dirty="0"/>
              <a:t>Um Plano de </a:t>
            </a:r>
            <a:r>
              <a:rPr lang="en-GB" sz="2800" dirty="0" err="1"/>
              <a:t>Regeneração</a:t>
            </a:r>
            <a:r>
              <a:rPr lang="en-GB" sz="2800" dirty="0"/>
              <a:t> </a:t>
            </a:r>
            <a:r>
              <a:rPr lang="en-GB" sz="2800" dirty="0" err="1"/>
              <a:t>Comunitário</a:t>
            </a:r>
            <a:r>
              <a:rPr lang="en-GB" sz="2800" dirty="0"/>
              <a:t> </a:t>
            </a:r>
            <a:r>
              <a:rPr lang="en-GB" sz="2800" dirty="0" err="1"/>
              <a:t>é</a:t>
            </a:r>
            <a:r>
              <a:rPr lang="en-GB" sz="2800" dirty="0"/>
              <a:t> um </a:t>
            </a:r>
            <a:r>
              <a:rPr lang="en-GB" sz="2800" b="1" dirty="0" err="1"/>
              <a:t>quadro</a:t>
            </a:r>
            <a:r>
              <a:rPr lang="en-GB" sz="2800" b="1" dirty="0"/>
              <a:t> global de </a:t>
            </a:r>
            <a:r>
              <a:rPr lang="en-GB" sz="2800" b="1" dirty="0" err="1"/>
              <a:t>ação</a:t>
            </a:r>
            <a:r>
              <a:rPr lang="en-GB" sz="2800" b="1" dirty="0"/>
              <a:t> </a:t>
            </a:r>
            <a:r>
              <a:rPr lang="en-GB" sz="2800" dirty="0"/>
              <a:t>que indica, </a:t>
            </a:r>
            <a:r>
              <a:rPr lang="en-GB" sz="2800" dirty="0" err="1"/>
              <a:t>em</a:t>
            </a:r>
            <a:r>
              <a:rPr lang="en-GB" sz="2800" dirty="0"/>
              <a:t> </a:t>
            </a:r>
            <a:r>
              <a:rPr lang="en-GB" sz="2800" dirty="0" err="1"/>
              <a:t>termos</a:t>
            </a:r>
            <a:r>
              <a:rPr lang="en-GB" sz="2800" dirty="0"/>
              <a:t> </a:t>
            </a:r>
            <a:r>
              <a:rPr lang="en-GB" sz="2800" dirty="0" err="1"/>
              <a:t>gerais</a:t>
            </a:r>
            <a:r>
              <a:rPr lang="en-GB" sz="2800" dirty="0"/>
              <a:t>, </a:t>
            </a:r>
            <a:r>
              <a:rPr lang="en-GB" sz="2800" dirty="0" err="1"/>
              <a:t>como</a:t>
            </a:r>
            <a:r>
              <a:rPr lang="en-GB" sz="2800" dirty="0"/>
              <a:t> </a:t>
            </a:r>
            <a:r>
              <a:rPr lang="en-GB" sz="2800" dirty="0" err="1"/>
              <a:t>será</a:t>
            </a:r>
            <a:r>
              <a:rPr lang="en-GB" sz="2800" dirty="0"/>
              <a:t> </a:t>
            </a:r>
            <a:r>
              <a:rPr lang="en-GB" sz="2800" dirty="0" err="1"/>
              <a:t>alcançada</a:t>
            </a:r>
            <a:r>
              <a:rPr lang="en-GB" sz="2800" dirty="0"/>
              <a:t> a </a:t>
            </a:r>
            <a:r>
              <a:rPr lang="en-GB" sz="2800" dirty="0" err="1"/>
              <a:t>regeneração</a:t>
            </a:r>
            <a:r>
              <a:rPr lang="en-GB" sz="2800" dirty="0"/>
              <a:t> </a:t>
            </a:r>
            <a:r>
              <a:rPr lang="en-GB" sz="2800" dirty="0" err="1"/>
              <a:t>comunitária</a:t>
            </a:r>
            <a:r>
              <a:rPr lang="en-GB" sz="2800" dirty="0"/>
              <a:t> </a:t>
            </a:r>
            <a:r>
              <a:rPr lang="en-GB" sz="2800" dirty="0" err="1"/>
              <a:t>proposta</a:t>
            </a:r>
            <a:r>
              <a:rPr lang="en-GB" sz="2800" dirty="0"/>
              <a:t>.</a:t>
            </a:r>
          </a:p>
          <a:p>
            <a:endParaRPr lang="en-GB" sz="2800" dirty="0"/>
          </a:p>
          <a:p>
            <a:r>
              <a:rPr lang="en-IE" sz="2800" dirty="0"/>
              <a:t>Um </a:t>
            </a:r>
            <a:r>
              <a:rPr lang="en-IE" sz="2800" dirty="0" err="1"/>
              <a:t>bom</a:t>
            </a:r>
            <a:r>
              <a:rPr lang="en-IE" sz="2800" dirty="0"/>
              <a:t> Plano de </a:t>
            </a:r>
            <a:r>
              <a:rPr lang="en-IE" sz="2800" dirty="0" err="1"/>
              <a:t>Regeneração</a:t>
            </a:r>
            <a:r>
              <a:rPr lang="en-IE" sz="2800" dirty="0"/>
              <a:t> </a:t>
            </a:r>
            <a:r>
              <a:rPr lang="en-IE" sz="2800" dirty="0" err="1"/>
              <a:t>Comunitário</a:t>
            </a:r>
            <a:r>
              <a:rPr lang="en-IE" sz="2800" dirty="0"/>
              <a:t> </a:t>
            </a:r>
            <a:r>
              <a:rPr lang="en-IE" sz="2800" dirty="0" err="1"/>
              <a:t>deve</a:t>
            </a:r>
            <a:r>
              <a:rPr lang="en-IE" sz="2800" dirty="0"/>
              <a:t> </a:t>
            </a:r>
            <a:r>
              <a:rPr lang="en-IE" sz="2800" dirty="0" err="1"/>
              <a:t>abordar</a:t>
            </a:r>
            <a:r>
              <a:rPr lang="en-IE" sz="2800" dirty="0"/>
              <a:t> </a:t>
            </a:r>
            <a:r>
              <a:rPr lang="en-IE" sz="2800" dirty="0" err="1"/>
              <a:t>os</a:t>
            </a:r>
            <a:r>
              <a:rPr lang="en-IE" sz="2800" dirty="0"/>
              <a:t> </a:t>
            </a:r>
            <a:r>
              <a:rPr lang="en-IE" sz="2800" dirty="0" err="1"/>
              <a:t>desafios</a:t>
            </a:r>
            <a:r>
              <a:rPr lang="en-IE" sz="2800" dirty="0"/>
              <a:t> e </a:t>
            </a:r>
            <a:r>
              <a:rPr lang="en-IE" sz="2800" dirty="0" err="1"/>
              <a:t>problemas</a:t>
            </a:r>
            <a:r>
              <a:rPr lang="en-IE" sz="2800" dirty="0"/>
              <a:t> </a:t>
            </a:r>
            <a:r>
              <a:rPr lang="en-IE" sz="2800" dirty="0" err="1"/>
              <a:t>enfrentados</a:t>
            </a:r>
            <a:r>
              <a:rPr lang="en-IE" sz="2800" dirty="0"/>
              <a:t> pela </a:t>
            </a:r>
            <a:r>
              <a:rPr lang="en-IE" sz="2800" dirty="0" err="1"/>
              <a:t>comunidade</a:t>
            </a:r>
            <a:r>
              <a:rPr lang="en-IE" sz="2800" dirty="0"/>
              <a:t>, </a:t>
            </a:r>
            <a:r>
              <a:rPr lang="en-IE" sz="2800" dirty="0" err="1"/>
              <a:t>bem</a:t>
            </a:r>
            <a:r>
              <a:rPr lang="en-IE" sz="2800" dirty="0"/>
              <a:t> </a:t>
            </a:r>
            <a:r>
              <a:rPr lang="en-IE" sz="2800" dirty="0" err="1"/>
              <a:t>como</a:t>
            </a:r>
            <a:r>
              <a:rPr lang="en-IE" sz="2800" dirty="0"/>
              <a:t> </a:t>
            </a:r>
            <a:r>
              <a:rPr lang="en-IE" sz="2800" dirty="0" err="1"/>
              <a:t>oferecer</a:t>
            </a:r>
            <a:r>
              <a:rPr lang="en-IE" sz="2800" dirty="0"/>
              <a:t> </a:t>
            </a:r>
            <a:r>
              <a:rPr lang="en-IE" sz="2800" dirty="0" err="1"/>
              <a:t>soluções</a:t>
            </a:r>
            <a:r>
              <a:rPr lang="en-IE" sz="2800" dirty="0"/>
              <a:t>. </a:t>
            </a:r>
          </a:p>
        </p:txBody>
      </p:sp>
      <p:pic>
        <p:nvPicPr>
          <p:cNvPr id="9" name="Picture Placeholder 8" descr="Text, whiteboard&#10;&#10;Description automatically generated">
            <a:extLst>
              <a:ext uri="{FF2B5EF4-FFF2-40B4-BE49-F238E27FC236}">
                <a16:creationId xmlns:a16="http://schemas.microsoft.com/office/drawing/2014/main" id="{14122492-23A0-4009-AF29-B66B2C13E0B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10883"/>
            <a:ext cx="6081713" cy="6875463"/>
          </a:xfrm>
        </p:spPr>
      </p:pic>
    </p:spTree>
    <p:extLst>
      <p:ext uri="{BB962C8B-B14F-4D97-AF65-F5344CB8AC3E}">
        <p14:creationId xmlns:p14="http://schemas.microsoft.com/office/powerpoint/2010/main" val="2352132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room filled with furniture and a large window&#10;&#10;Description automatically generated">
            <a:extLst>
              <a:ext uri="{FF2B5EF4-FFF2-40B4-BE49-F238E27FC236}">
                <a16:creationId xmlns:a16="http://schemas.microsoft.com/office/drawing/2014/main" id="{2572BDEA-226B-4F5B-97CB-7464B9DB381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6" name="TextBox 15">
            <a:extLst>
              <a:ext uri="{FF2B5EF4-FFF2-40B4-BE49-F238E27FC236}">
                <a16:creationId xmlns:a16="http://schemas.microsoft.com/office/drawing/2014/main" id="{957B2EFA-401F-4799-8F0F-4EA6F3E0626C}"/>
              </a:ext>
            </a:extLst>
          </p:cNvPr>
          <p:cNvSpPr txBox="1"/>
          <p:nvPr/>
        </p:nvSpPr>
        <p:spPr>
          <a:xfrm>
            <a:off x="0" y="5671425"/>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532691" cy="1291231"/>
          </a:xfrm>
          <a:solidFill>
            <a:srgbClr val="7F4182"/>
          </a:solidFill>
        </p:spPr>
        <p:txBody>
          <a:bodyPr>
            <a:noAutofit/>
          </a:bodyPr>
          <a:lstStyle/>
          <a:p>
            <a:r>
              <a:rPr lang="en-IE" sz="3200" dirty="0">
                <a:solidFill>
                  <a:schemeClr val="bg1"/>
                </a:solidFill>
              </a:rPr>
              <a:t>UMA PARCERIA PÚBLICA, PRIVADA E COMUNITÁRIA FOI A CHAVE PARA O SUCESSO DA MODAM</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19" cy="5100157"/>
          </a:xfrm>
        </p:spPr>
        <p:txBody>
          <a:bodyPr/>
          <a:lstStyle/>
          <a:p>
            <a:pPr lvl="0">
              <a:lnSpc>
                <a:spcPct val="107000"/>
              </a:lnSpc>
              <a:spcAft>
                <a:spcPts val="800"/>
              </a:spcAft>
            </a:pPr>
            <a:r>
              <a:rPr lang="en-IE" sz="2200" dirty="0"/>
              <a:t>MODAM </a:t>
            </a:r>
            <a:r>
              <a:rPr lang="en-IE" sz="2200" dirty="0" err="1"/>
              <a:t>é</a:t>
            </a:r>
            <a:r>
              <a:rPr lang="en-IE" sz="2200" dirty="0"/>
              <a:t> </a:t>
            </a:r>
            <a:r>
              <a:rPr lang="en-IE" sz="2200" dirty="0" err="1"/>
              <a:t>uma</a:t>
            </a:r>
            <a:r>
              <a:rPr lang="en-IE" sz="2200" dirty="0"/>
              <a:t> </a:t>
            </a:r>
            <a:r>
              <a:rPr lang="en-IE" sz="2200" dirty="0" err="1"/>
              <a:t>iniciativa</a:t>
            </a:r>
            <a:r>
              <a:rPr lang="en-IE" sz="2200" dirty="0"/>
              <a:t> </a:t>
            </a:r>
            <a:r>
              <a:rPr lang="en-IE" sz="2200" dirty="0" err="1"/>
              <a:t>liderada</a:t>
            </a:r>
            <a:r>
              <a:rPr lang="en-IE" sz="2200" dirty="0"/>
              <a:t> </a:t>
            </a:r>
            <a:r>
              <a:rPr lang="en-IE" sz="2200" dirty="0" err="1"/>
              <a:t>pelo</a:t>
            </a:r>
            <a:r>
              <a:rPr lang="en-IE" sz="2200" dirty="0"/>
              <a:t> </a:t>
            </a:r>
            <a:r>
              <a:rPr lang="en-IE" sz="2200" dirty="0" err="1"/>
              <a:t>Arranmore</a:t>
            </a:r>
            <a:r>
              <a:rPr lang="en-IE" sz="2200" dirty="0"/>
              <a:t> Island Community Council </a:t>
            </a:r>
            <a:r>
              <a:rPr lang="en-IE" sz="2200" dirty="0" err="1"/>
              <a:t>em</a:t>
            </a:r>
            <a:r>
              <a:rPr lang="en-IE" sz="2200" dirty="0"/>
              <a:t> </a:t>
            </a:r>
            <a:r>
              <a:rPr lang="en-IE" sz="2200" dirty="0" err="1"/>
              <a:t>parceria</a:t>
            </a:r>
            <a:r>
              <a:rPr lang="en-IE" sz="2200" dirty="0"/>
              <a:t> com o </a:t>
            </a:r>
            <a:r>
              <a:rPr lang="en-IE" sz="2200" b="1" u="sng" dirty="0">
                <a:solidFill>
                  <a:schemeClr val="accent1"/>
                </a:solidFill>
              </a:rPr>
              <a:t>Donegal County Council</a:t>
            </a:r>
            <a:r>
              <a:rPr lang="en-IE" sz="2200" dirty="0">
                <a:solidFill>
                  <a:schemeClr val="accent1"/>
                </a:solidFill>
              </a:rPr>
              <a:t>, </a:t>
            </a:r>
            <a:r>
              <a:rPr lang="en-IE" sz="2200" b="1" u="sng" dirty="0">
                <a:solidFill>
                  <a:schemeClr val="accent1"/>
                </a:solidFill>
              </a:rPr>
              <a:t>The Department of Rural and Community Development, Three Ireland</a:t>
            </a:r>
            <a:r>
              <a:rPr lang="en-IE" sz="2200" dirty="0">
                <a:solidFill>
                  <a:schemeClr val="accent1"/>
                </a:solidFill>
              </a:rPr>
              <a:t> </a:t>
            </a:r>
            <a:r>
              <a:rPr lang="en-IE" sz="2200" dirty="0"/>
              <a:t>and </a:t>
            </a:r>
            <a:r>
              <a:rPr lang="en-IE" sz="2200" b="1" u="sng" dirty="0">
                <a:solidFill>
                  <a:schemeClr val="accent1"/>
                </a:solidFill>
              </a:rPr>
              <a:t>Grow Remote</a:t>
            </a:r>
            <a:r>
              <a:rPr lang="en-IE" sz="2200" dirty="0"/>
              <a:t>. O </a:t>
            </a:r>
            <a:r>
              <a:rPr lang="en-IE" sz="2200" dirty="0" err="1"/>
              <a:t>Arranmore</a:t>
            </a:r>
            <a:r>
              <a:rPr lang="en-IE" sz="2200" dirty="0"/>
              <a:t> Island Community Council </a:t>
            </a:r>
            <a:r>
              <a:rPr lang="en-IE" sz="2200" dirty="0" err="1"/>
              <a:t>é</a:t>
            </a:r>
            <a:r>
              <a:rPr lang="en-IE" sz="2200" dirty="0"/>
              <a:t> um </a:t>
            </a:r>
            <a:r>
              <a:rPr lang="en-IE" sz="2200" dirty="0" err="1"/>
              <a:t>comité</a:t>
            </a:r>
            <a:r>
              <a:rPr lang="en-IE" sz="2200" dirty="0"/>
              <a:t> </a:t>
            </a:r>
            <a:r>
              <a:rPr lang="en-IE" sz="2200" dirty="0" err="1"/>
              <a:t>democraticamente</a:t>
            </a:r>
            <a:r>
              <a:rPr lang="en-IE" sz="2200" dirty="0"/>
              <a:t> </a:t>
            </a:r>
            <a:r>
              <a:rPr lang="en-IE" sz="2200" dirty="0" err="1"/>
              <a:t>eleito</a:t>
            </a:r>
            <a:r>
              <a:rPr lang="en-IE" sz="2200" dirty="0"/>
              <a:t> que </a:t>
            </a:r>
            <a:r>
              <a:rPr lang="en-IE" sz="2200" dirty="0" err="1"/>
              <a:t>trabalha</a:t>
            </a:r>
            <a:r>
              <a:rPr lang="en-IE" sz="2200" dirty="0"/>
              <a:t> para </a:t>
            </a:r>
            <a:r>
              <a:rPr lang="en-IE" sz="2200" dirty="0" err="1"/>
              <a:t>promover</a:t>
            </a:r>
            <a:r>
              <a:rPr lang="en-IE" sz="2200" dirty="0"/>
              <a:t> a </a:t>
            </a:r>
            <a:r>
              <a:rPr lang="en-IE" sz="2200" dirty="0" err="1"/>
              <a:t>sustentabilidade</a:t>
            </a:r>
            <a:r>
              <a:rPr lang="en-IE" sz="2200" dirty="0"/>
              <a:t> da </a:t>
            </a:r>
            <a:r>
              <a:rPr lang="en-IE" sz="2200" dirty="0" err="1"/>
              <a:t>ilha</a:t>
            </a:r>
            <a:r>
              <a:rPr lang="en-IE" sz="2200" dirty="0"/>
              <a:t>. </a:t>
            </a:r>
            <a:r>
              <a:rPr lang="en-IE" sz="2200" dirty="0" err="1"/>
              <a:t>Modam</a:t>
            </a:r>
            <a:r>
              <a:rPr lang="en-IE" sz="2200" dirty="0"/>
              <a:t> </a:t>
            </a:r>
            <a:r>
              <a:rPr lang="en-IE" sz="2200" dirty="0" err="1"/>
              <a:t>é</a:t>
            </a:r>
            <a:r>
              <a:rPr lang="en-IE" sz="2200" dirty="0"/>
              <a:t> </a:t>
            </a:r>
            <a:r>
              <a:rPr lang="en-IE" sz="2200" dirty="0" err="1"/>
              <a:t>uma</a:t>
            </a:r>
            <a:r>
              <a:rPr lang="en-IE" sz="2200" dirty="0"/>
              <a:t> </a:t>
            </a:r>
            <a:r>
              <a:rPr lang="en-IE" sz="2200" dirty="0" err="1"/>
              <a:t>iniciativa</a:t>
            </a:r>
            <a:r>
              <a:rPr lang="en-IE" sz="2200" dirty="0"/>
              <a:t> </a:t>
            </a:r>
            <a:r>
              <a:rPr lang="en-IE" sz="2200" dirty="0" err="1"/>
              <a:t>chave</a:t>
            </a:r>
            <a:r>
              <a:rPr lang="en-IE" sz="2200" dirty="0"/>
              <a:t> </a:t>
            </a:r>
            <a:r>
              <a:rPr lang="en-IE" sz="2200" dirty="0" err="1"/>
              <a:t>concebida</a:t>
            </a:r>
            <a:r>
              <a:rPr lang="en-IE" sz="2200" dirty="0"/>
              <a:t> para </a:t>
            </a:r>
            <a:r>
              <a:rPr lang="en-IE" sz="2200" dirty="0" err="1"/>
              <a:t>atrair</a:t>
            </a:r>
            <a:r>
              <a:rPr lang="en-IE" sz="2200" dirty="0"/>
              <a:t> as </a:t>
            </a:r>
            <a:r>
              <a:rPr lang="en-IE" sz="2200" dirty="0" err="1"/>
              <a:t>pessoas</a:t>
            </a:r>
            <a:r>
              <a:rPr lang="en-IE" sz="2200" dirty="0"/>
              <a:t> a </a:t>
            </a:r>
            <a:r>
              <a:rPr lang="en-IE" sz="2200" dirty="0" err="1"/>
              <a:t>visitarem</a:t>
            </a:r>
            <a:r>
              <a:rPr lang="en-IE" sz="2200" dirty="0"/>
              <a:t> e a </a:t>
            </a:r>
            <a:r>
              <a:rPr lang="en-IE" sz="2200" dirty="0" err="1"/>
              <a:t>regressarem</a:t>
            </a:r>
            <a:r>
              <a:rPr lang="en-IE" sz="2200" dirty="0"/>
              <a:t> </a:t>
            </a:r>
            <a:r>
              <a:rPr lang="en-IE" sz="2200" dirty="0" err="1"/>
              <a:t>à</a:t>
            </a:r>
            <a:r>
              <a:rPr lang="en-IE" sz="2200" dirty="0"/>
              <a:t> </a:t>
            </a:r>
            <a:r>
              <a:rPr lang="en-IE" sz="2200" dirty="0" err="1"/>
              <a:t>ilha</a:t>
            </a:r>
            <a:r>
              <a:rPr lang="en-IE" sz="2200" dirty="0"/>
              <a:t>.</a:t>
            </a:r>
          </a:p>
          <a:p>
            <a:pPr lvl="0">
              <a:lnSpc>
                <a:spcPct val="107000"/>
              </a:lnSpc>
              <a:spcAft>
                <a:spcPts val="800"/>
              </a:spcAft>
            </a:pPr>
            <a:r>
              <a:rPr lang="en-IE" sz="2200" dirty="0" err="1"/>
              <a:t>Localizada</a:t>
            </a:r>
            <a:r>
              <a:rPr lang="en-IE" sz="2200" dirty="0"/>
              <a:t> </a:t>
            </a:r>
            <a:r>
              <a:rPr lang="en-IE" sz="2200" dirty="0" err="1"/>
              <a:t>na</a:t>
            </a:r>
            <a:r>
              <a:rPr lang="en-IE" sz="2200" dirty="0"/>
              <a:t> </a:t>
            </a:r>
            <a:r>
              <a:rPr lang="en-IE" sz="2200" dirty="0" err="1"/>
              <a:t>bela</a:t>
            </a:r>
            <a:r>
              <a:rPr lang="en-IE" sz="2200" dirty="0"/>
              <a:t> </a:t>
            </a:r>
            <a:r>
              <a:rPr lang="en-IE" sz="2200" dirty="0" err="1"/>
              <a:t>ilha</a:t>
            </a:r>
            <a:r>
              <a:rPr lang="en-IE" sz="2200" dirty="0"/>
              <a:t> de </a:t>
            </a:r>
            <a:r>
              <a:rPr lang="en-IE" sz="2200" dirty="0" err="1"/>
              <a:t>Árainn</a:t>
            </a:r>
            <a:r>
              <a:rPr lang="en-IE" sz="2200" dirty="0"/>
              <a:t> </a:t>
            </a:r>
            <a:r>
              <a:rPr lang="en-IE" sz="2200" dirty="0" err="1"/>
              <a:t>Mhór</a:t>
            </a:r>
            <a:r>
              <a:rPr lang="en-IE" sz="2200" dirty="0"/>
              <a:t> (</a:t>
            </a:r>
            <a:r>
              <a:rPr lang="en-IE" sz="2200" dirty="0" err="1"/>
              <a:t>Arranmore</a:t>
            </a:r>
            <a:r>
              <a:rPr lang="en-IE" sz="2200" dirty="0"/>
              <a:t>), </a:t>
            </a:r>
            <a:r>
              <a:rPr lang="en-IE" sz="2200" dirty="0" err="1"/>
              <a:t>Irlanda</a:t>
            </a:r>
            <a:r>
              <a:rPr lang="en-IE" sz="2200" dirty="0"/>
              <a:t>,  </a:t>
            </a:r>
            <a:r>
              <a:rPr lang="en-IE" sz="2200" dirty="0" err="1"/>
              <a:t>situada</a:t>
            </a:r>
            <a:r>
              <a:rPr lang="en-IE" sz="2200" dirty="0"/>
              <a:t> a </a:t>
            </a:r>
            <a:r>
              <a:rPr lang="en-IE" sz="2200" dirty="0" err="1"/>
              <a:t>três</a:t>
            </a:r>
            <a:r>
              <a:rPr lang="en-IE" sz="2200" dirty="0"/>
              <a:t> </a:t>
            </a:r>
            <a:r>
              <a:rPr lang="en-IE" sz="2200" dirty="0" err="1"/>
              <a:t>quilómetros</a:t>
            </a:r>
            <a:r>
              <a:rPr lang="en-IE" sz="2200" dirty="0"/>
              <a:t> da costa de Donegal </a:t>
            </a:r>
            <a:r>
              <a:rPr lang="en-IE" sz="2200" dirty="0" err="1"/>
              <a:t>na</a:t>
            </a:r>
            <a:r>
              <a:rPr lang="en-IE" sz="2200" dirty="0"/>
              <a:t> Wild Atlantic Way, </a:t>
            </a:r>
            <a:r>
              <a:rPr lang="en-IE" sz="2200" b="1" u="sng" dirty="0">
                <a:solidFill>
                  <a:schemeClr val="accent1"/>
                </a:solidFill>
              </a:rPr>
              <a:t>MODAM</a:t>
            </a:r>
            <a:r>
              <a:rPr lang="en-IE" sz="2200" dirty="0"/>
              <a:t> </a:t>
            </a:r>
            <a:r>
              <a:rPr lang="en-IE" sz="2200" dirty="0" err="1"/>
              <a:t>é</a:t>
            </a:r>
            <a:r>
              <a:rPr lang="en-IE" sz="2200" dirty="0"/>
              <a:t> o </a:t>
            </a:r>
            <a:r>
              <a:rPr lang="en-IE" sz="2200" dirty="0" err="1"/>
              <a:t>primeiro</a:t>
            </a:r>
            <a:r>
              <a:rPr lang="en-IE" sz="2200" dirty="0"/>
              <a:t> </a:t>
            </a:r>
            <a:r>
              <a:rPr lang="en-IE" sz="2200" dirty="0" err="1"/>
              <a:t>espaço</a:t>
            </a:r>
            <a:r>
              <a:rPr lang="en-IE" sz="2200" dirty="0"/>
              <a:t> de </a:t>
            </a:r>
            <a:r>
              <a:rPr lang="en-IE" sz="2200" dirty="0" err="1"/>
              <a:t>trabalho</a:t>
            </a:r>
            <a:r>
              <a:rPr lang="en-IE" sz="2200" dirty="0"/>
              <a:t> digital </a:t>
            </a:r>
            <a:r>
              <a:rPr lang="en-IE" sz="2200" dirty="0" err="1"/>
              <a:t>partilhado</a:t>
            </a:r>
            <a:r>
              <a:rPr lang="en-IE" sz="2200" dirty="0"/>
              <a:t> </a:t>
            </a:r>
            <a:r>
              <a:rPr lang="en-IE" sz="2200" dirty="0" err="1"/>
              <a:t>ao</a:t>
            </a:r>
            <a:r>
              <a:rPr lang="en-IE" sz="2200" dirty="0"/>
              <a:t> largo da </a:t>
            </a:r>
            <a:r>
              <a:rPr lang="en-IE" sz="2200" dirty="0" err="1"/>
              <a:t>Irlanda</a:t>
            </a:r>
            <a:r>
              <a:rPr lang="en-IE" sz="2200" dirty="0"/>
              <a:t> com </a:t>
            </a:r>
            <a:r>
              <a:rPr lang="en-IE" sz="2200" dirty="0" err="1"/>
              <a:t>alojamento</a:t>
            </a:r>
            <a:r>
              <a:rPr lang="en-IE" sz="2200" dirty="0"/>
              <a:t> no local, 11 </a:t>
            </a:r>
            <a:r>
              <a:rPr lang="en-IE" sz="2200" dirty="0" err="1"/>
              <a:t>balcões</a:t>
            </a:r>
            <a:r>
              <a:rPr lang="en-IE" sz="2200" dirty="0"/>
              <a:t> e um </a:t>
            </a:r>
            <a:r>
              <a:rPr lang="en-IE" sz="2200" dirty="0" err="1"/>
              <a:t>espaço</a:t>
            </a:r>
            <a:r>
              <a:rPr lang="en-IE" sz="2200" dirty="0"/>
              <a:t> </a:t>
            </a:r>
            <a:r>
              <a:rPr lang="en-IE" sz="2200" dirty="0" err="1"/>
              <a:t>dedicado</a:t>
            </a:r>
            <a:r>
              <a:rPr lang="en-IE" sz="2200" dirty="0"/>
              <a:t> a </a:t>
            </a:r>
            <a:r>
              <a:rPr lang="en-IE" sz="2200" dirty="0" err="1"/>
              <a:t>reuniões</a:t>
            </a:r>
            <a:r>
              <a:rPr lang="en-IE" sz="2200" dirty="0"/>
              <a:t>. MODAM </a:t>
            </a:r>
            <a:r>
              <a:rPr lang="en-IE" sz="2200" dirty="0" err="1"/>
              <a:t>foi</a:t>
            </a:r>
            <a:r>
              <a:rPr lang="en-IE" sz="2200" dirty="0"/>
              <a:t> </a:t>
            </a:r>
            <a:r>
              <a:rPr lang="en-IE" sz="2200" dirty="0" err="1"/>
              <a:t>concebido</a:t>
            </a:r>
            <a:r>
              <a:rPr lang="en-IE" sz="2200" dirty="0"/>
              <a:t> para se </a:t>
            </a:r>
            <a:r>
              <a:rPr lang="en-IE" sz="2200" dirty="0" err="1"/>
              <a:t>adequar</a:t>
            </a:r>
            <a:r>
              <a:rPr lang="en-IE" sz="2200" dirty="0"/>
              <a:t> tanto a </a:t>
            </a:r>
            <a:r>
              <a:rPr lang="en-IE" sz="2200" dirty="0" err="1"/>
              <a:t>curto</a:t>
            </a:r>
            <a:r>
              <a:rPr lang="en-IE" sz="2200" dirty="0"/>
              <a:t> </a:t>
            </a:r>
            <a:r>
              <a:rPr lang="en-IE" sz="2200" dirty="0" err="1"/>
              <a:t>como</a:t>
            </a:r>
            <a:r>
              <a:rPr lang="en-IE" sz="2200" dirty="0"/>
              <a:t> a </a:t>
            </a:r>
            <a:r>
              <a:rPr lang="en-IE" sz="2200" dirty="0" err="1"/>
              <a:t>longo</a:t>
            </a:r>
            <a:r>
              <a:rPr lang="en-IE" sz="2200" dirty="0"/>
              <a:t> </a:t>
            </a:r>
            <a:r>
              <a:rPr lang="en-IE" sz="2200" dirty="0" err="1"/>
              <a:t>prazo</a:t>
            </a:r>
            <a:r>
              <a:rPr lang="en-IE" sz="2200" dirty="0"/>
              <a:t> para </a:t>
            </a:r>
            <a:r>
              <a:rPr lang="en-IE" sz="2200" dirty="0" err="1"/>
              <a:t>trabalhos</a:t>
            </a:r>
            <a:r>
              <a:rPr lang="en-IE" sz="2200" dirty="0"/>
              <a:t> </a:t>
            </a:r>
            <a:r>
              <a:rPr lang="en-IE" sz="2200" dirty="0" err="1"/>
              <a:t>remotos</a:t>
            </a:r>
            <a:r>
              <a:rPr lang="en-IE" sz="2200" dirty="0"/>
              <a:t>, </a:t>
            </a:r>
            <a:r>
              <a:rPr lang="en-IE" sz="2200" dirty="0" err="1"/>
              <a:t>projectos</a:t>
            </a:r>
            <a:r>
              <a:rPr lang="en-IE" sz="2200" dirty="0"/>
              <a:t> </a:t>
            </a:r>
            <a:r>
              <a:rPr lang="en-IE" sz="2200" dirty="0" err="1"/>
              <a:t>ou</a:t>
            </a:r>
            <a:r>
              <a:rPr lang="en-IE" sz="2200" dirty="0"/>
              <a:t> </a:t>
            </a:r>
            <a:r>
              <a:rPr lang="en-IE" sz="2200" dirty="0" err="1"/>
              <a:t>apenas</a:t>
            </a:r>
            <a:r>
              <a:rPr lang="en-IE" sz="2200" dirty="0"/>
              <a:t> </a:t>
            </a:r>
            <a:r>
              <a:rPr lang="en-IE" sz="2200" dirty="0" err="1"/>
              <a:t>uma</a:t>
            </a:r>
            <a:r>
              <a:rPr lang="en-IE" sz="2200" dirty="0"/>
              <a:t> </a:t>
            </a:r>
            <a:r>
              <a:rPr lang="en-IE" sz="2200" dirty="0" err="1"/>
              <a:t>mudança</a:t>
            </a:r>
            <a:r>
              <a:rPr lang="en-IE" sz="2200" dirty="0"/>
              <a:t> de </a:t>
            </a:r>
            <a:r>
              <a:rPr lang="en-IE" sz="2200" dirty="0" err="1"/>
              <a:t>cenário</a:t>
            </a:r>
            <a:r>
              <a:rPr lang="en-IE" sz="2200" dirty="0"/>
              <a:t>.</a:t>
            </a:r>
          </a:p>
        </p:txBody>
      </p:sp>
      <p:sp>
        <p:nvSpPr>
          <p:cNvPr id="4" name="TextBox 3">
            <a:extLst>
              <a:ext uri="{FF2B5EF4-FFF2-40B4-BE49-F238E27FC236}">
                <a16:creationId xmlns:a16="http://schemas.microsoft.com/office/drawing/2014/main" id="{BF862B33-02E1-4E8F-8C7F-5D7F16C32117}"/>
              </a:ext>
            </a:extLst>
          </p:cNvPr>
          <p:cNvSpPr txBox="1"/>
          <p:nvPr/>
        </p:nvSpPr>
        <p:spPr>
          <a:xfrm>
            <a:off x="18196" y="288732"/>
            <a:ext cx="1150620" cy="461665"/>
          </a:xfrm>
          <a:prstGeom prst="rect">
            <a:avLst/>
          </a:prstGeom>
          <a:solidFill>
            <a:srgbClr val="7F4182"/>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SOCIAL</a:t>
            </a:r>
          </a:p>
        </p:txBody>
      </p:sp>
      <p:sp>
        <p:nvSpPr>
          <p:cNvPr id="6" name="TextBox 5">
            <a:extLst>
              <a:ext uri="{FF2B5EF4-FFF2-40B4-BE49-F238E27FC236}">
                <a16:creationId xmlns:a16="http://schemas.microsoft.com/office/drawing/2014/main" id="{2843C550-0F36-4742-825A-D98DD2142CEC}"/>
              </a:ext>
            </a:extLst>
          </p:cNvPr>
          <p:cNvSpPr txBox="1"/>
          <p:nvPr/>
        </p:nvSpPr>
        <p:spPr>
          <a:xfrm>
            <a:off x="0" y="819726"/>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ECONÓMICO</a:t>
            </a:r>
          </a:p>
        </p:txBody>
      </p:sp>
      <p:pic>
        <p:nvPicPr>
          <p:cNvPr id="14" name="Graphic 13" descr="Sunflower">
            <a:extLst>
              <a:ext uri="{FF2B5EF4-FFF2-40B4-BE49-F238E27FC236}">
                <a16:creationId xmlns:a16="http://schemas.microsoft.com/office/drawing/2014/main" id="{DD775E45-495B-48B4-98CC-277EA537BA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666" y="5824892"/>
            <a:ext cx="1032510" cy="1032510"/>
          </a:xfrm>
          <a:prstGeom prst="rect">
            <a:avLst/>
          </a:prstGeom>
        </p:spPr>
      </p:pic>
    </p:spTree>
    <p:extLst>
      <p:ext uri="{BB962C8B-B14F-4D97-AF65-F5344CB8AC3E}">
        <p14:creationId xmlns:p14="http://schemas.microsoft.com/office/powerpoint/2010/main" val="3984021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ree Business | The Island">
            <a:hlinkClick r:id="" action="ppaction://media"/>
            <a:extLst>
              <a:ext uri="{FF2B5EF4-FFF2-40B4-BE49-F238E27FC236}">
                <a16:creationId xmlns:a16="http://schemas.microsoft.com/office/drawing/2014/main" id="{1F011FAF-4EE7-4D8B-842F-A4C61C1896B0}"/>
              </a:ext>
            </a:extLst>
          </p:cNvPr>
          <p:cNvPicPr>
            <a:picLocks noRot="1" noChangeAspect="1"/>
          </p:cNvPicPr>
          <p:nvPr>
            <a:videoFile r:link="rId1"/>
          </p:nvPr>
        </p:nvPicPr>
        <p:blipFill>
          <a:blip r:embed="rId3"/>
          <a:stretch>
            <a:fillRect/>
          </a:stretch>
        </p:blipFill>
        <p:spPr>
          <a:xfrm>
            <a:off x="1201479" y="0"/>
            <a:ext cx="10194259" cy="5734271"/>
          </a:xfrm>
          <a:prstGeom prst="rect">
            <a:avLst/>
          </a:prstGeom>
        </p:spPr>
      </p:pic>
      <p:sp>
        <p:nvSpPr>
          <p:cNvPr id="3" name="TextBox 2">
            <a:extLst>
              <a:ext uri="{FF2B5EF4-FFF2-40B4-BE49-F238E27FC236}">
                <a16:creationId xmlns:a16="http://schemas.microsoft.com/office/drawing/2014/main" id="{8EF18E6E-5A8A-4587-BBE2-78F63FA71AC6}"/>
              </a:ext>
            </a:extLst>
          </p:cNvPr>
          <p:cNvSpPr txBox="1"/>
          <p:nvPr/>
        </p:nvSpPr>
        <p:spPr>
          <a:xfrm>
            <a:off x="808073" y="5879805"/>
            <a:ext cx="10877107" cy="830997"/>
          </a:xfrm>
          <a:prstGeom prst="rect">
            <a:avLst/>
          </a:prstGeom>
          <a:solidFill>
            <a:srgbClr val="68BBAF"/>
          </a:solidFill>
        </p:spPr>
        <p:txBody>
          <a:bodyPr wrap="square" rtlCol="0">
            <a:spAutoFit/>
          </a:bodyPr>
          <a:lstStyle/>
          <a:p>
            <a:pPr algn="ctr"/>
            <a:r>
              <a:rPr lang="en-IE" sz="2400" dirty="0">
                <a:solidFill>
                  <a:schemeClr val="bg1"/>
                </a:solidFill>
              </a:rPr>
              <a:t>Este </a:t>
            </a:r>
            <a:r>
              <a:rPr lang="en-IE" sz="2400" dirty="0" err="1">
                <a:solidFill>
                  <a:schemeClr val="bg1"/>
                </a:solidFill>
              </a:rPr>
              <a:t>vídeo</a:t>
            </a:r>
            <a:r>
              <a:rPr lang="en-IE" sz="2400" dirty="0">
                <a:solidFill>
                  <a:schemeClr val="bg1"/>
                </a:solidFill>
              </a:rPr>
              <a:t> de 9 </a:t>
            </a:r>
            <a:r>
              <a:rPr lang="en-IE" sz="2400" dirty="0" err="1">
                <a:solidFill>
                  <a:schemeClr val="bg1"/>
                </a:solidFill>
              </a:rPr>
              <a:t>minutos</a:t>
            </a:r>
            <a:r>
              <a:rPr lang="en-IE" sz="2400" dirty="0">
                <a:solidFill>
                  <a:schemeClr val="bg1"/>
                </a:solidFill>
              </a:rPr>
              <a:t> de Three Ireland </a:t>
            </a:r>
            <a:r>
              <a:rPr lang="en-IE" sz="2400" dirty="0" err="1">
                <a:solidFill>
                  <a:schemeClr val="bg1"/>
                </a:solidFill>
              </a:rPr>
              <a:t>descreve</a:t>
            </a:r>
            <a:r>
              <a:rPr lang="en-IE" sz="2400" dirty="0">
                <a:solidFill>
                  <a:schemeClr val="bg1"/>
                </a:solidFill>
              </a:rPr>
              <a:t> o </a:t>
            </a:r>
            <a:r>
              <a:rPr lang="en-IE" sz="2400" dirty="0" err="1">
                <a:solidFill>
                  <a:schemeClr val="bg1"/>
                </a:solidFill>
              </a:rPr>
              <a:t>seu</a:t>
            </a:r>
            <a:r>
              <a:rPr lang="en-IE" sz="2400" dirty="0">
                <a:solidFill>
                  <a:schemeClr val="bg1"/>
                </a:solidFill>
              </a:rPr>
              <a:t> </a:t>
            </a:r>
            <a:r>
              <a:rPr lang="en-IE" sz="2400" dirty="0" err="1">
                <a:solidFill>
                  <a:schemeClr val="bg1"/>
                </a:solidFill>
              </a:rPr>
              <a:t>envolvimento</a:t>
            </a:r>
            <a:r>
              <a:rPr lang="en-IE" sz="2400" dirty="0">
                <a:solidFill>
                  <a:schemeClr val="bg1"/>
                </a:solidFill>
              </a:rPr>
              <a:t> </a:t>
            </a:r>
            <a:r>
              <a:rPr lang="en-IE" sz="2400" dirty="0" err="1">
                <a:solidFill>
                  <a:schemeClr val="bg1"/>
                </a:solidFill>
              </a:rPr>
              <a:t>em</a:t>
            </a:r>
            <a:r>
              <a:rPr lang="en-IE" sz="2400" dirty="0">
                <a:solidFill>
                  <a:schemeClr val="bg1"/>
                </a:solidFill>
              </a:rPr>
              <a:t> </a:t>
            </a:r>
            <a:r>
              <a:rPr lang="en-IE" sz="2400" dirty="0" err="1">
                <a:solidFill>
                  <a:schemeClr val="bg1"/>
                </a:solidFill>
              </a:rPr>
              <a:t>tornar</a:t>
            </a:r>
            <a:r>
              <a:rPr lang="en-IE" sz="2400" dirty="0">
                <a:solidFill>
                  <a:schemeClr val="bg1"/>
                </a:solidFill>
              </a:rPr>
              <a:t> </a:t>
            </a:r>
            <a:r>
              <a:rPr lang="en-IE" sz="2400" dirty="0" err="1">
                <a:solidFill>
                  <a:schemeClr val="bg1"/>
                </a:solidFill>
              </a:rPr>
              <a:t>Arranmore</a:t>
            </a:r>
            <a:r>
              <a:rPr lang="en-IE" sz="2400" dirty="0">
                <a:solidFill>
                  <a:schemeClr val="bg1"/>
                </a:solidFill>
              </a:rPr>
              <a:t> a </a:t>
            </a:r>
            <a:r>
              <a:rPr lang="en-IE" sz="2400" dirty="0" err="1">
                <a:solidFill>
                  <a:schemeClr val="bg1"/>
                </a:solidFill>
              </a:rPr>
              <a:t>ilha</a:t>
            </a:r>
            <a:r>
              <a:rPr lang="en-IE" sz="2400" dirty="0">
                <a:solidFill>
                  <a:schemeClr val="bg1"/>
                </a:solidFill>
              </a:rPr>
              <a:t> </a:t>
            </a:r>
            <a:r>
              <a:rPr lang="en-IE" sz="2400" dirty="0" err="1">
                <a:solidFill>
                  <a:schemeClr val="bg1"/>
                </a:solidFill>
              </a:rPr>
              <a:t>mais</a:t>
            </a:r>
            <a:r>
              <a:rPr lang="en-IE" sz="2400" dirty="0">
                <a:solidFill>
                  <a:schemeClr val="bg1"/>
                </a:solidFill>
              </a:rPr>
              <a:t> </a:t>
            </a:r>
            <a:r>
              <a:rPr lang="en-IE" sz="2400" dirty="0" err="1">
                <a:solidFill>
                  <a:schemeClr val="bg1"/>
                </a:solidFill>
              </a:rPr>
              <a:t>interligada</a:t>
            </a:r>
            <a:r>
              <a:rPr lang="en-IE" sz="2400" dirty="0">
                <a:solidFill>
                  <a:schemeClr val="bg1"/>
                </a:solidFill>
              </a:rPr>
              <a:t> do </a:t>
            </a:r>
            <a:r>
              <a:rPr lang="en-IE" sz="2400" dirty="0" err="1">
                <a:solidFill>
                  <a:schemeClr val="bg1"/>
                </a:solidFill>
              </a:rPr>
              <a:t>mundo</a:t>
            </a:r>
            <a:r>
              <a:rPr lang="en-IE" sz="2400" dirty="0">
                <a:solidFill>
                  <a:schemeClr val="bg1"/>
                </a:solidFill>
              </a:rPr>
              <a:t>.</a:t>
            </a:r>
          </a:p>
        </p:txBody>
      </p:sp>
    </p:spTree>
    <p:extLst>
      <p:ext uri="{BB962C8B-B14F-4D97-AF65-F5344CB8AC3E}">
        <p14:creationId xmlns:p14="http://schemas.microsoft.com/office/powerpoint/2010/main" val="36286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card&#10;&#10;Description automatically generated">
            <a:extLst>
              <a:ext uri="{FF2B5EF4-FFF2-40B4-BE49-F238E27FC236}">
                <a16:creationId xmlns:a16="http://schemas.microsoft.com/office/drawing/2014/main" id="{382D3771-128A-48F0-AD8C-4C1124AEA1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000"/>
            <a:ext cx="2897613" cy="6832470"/>
          </a:xfrm>
          <a:prstGeom prst="rect">
            <a:avLst/>
          </a:prstGeom>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55582" y="197112"/>
            <a:ext cx="8580208" cy="1190295"/>
          </a:xfrm>
          <a:solidFill>
            <a:srgbClr val="7F4182"/>
          </a:solidFill>
        </p:spPr>
        <p:txBody>
          <a:bodyPr>
            <a:normAutofit fontScale="92500"/>
          </a:bodyPr>
          <a:lstStyle/>
          <a:p>
            <a:r>
              <a:rPr lang="en-IE" dirty="0">
                <a:solidFill>
                  <a:schemeClr val="bg1"/>
                </a:solidFill>
              </a:rPr>
              <a:t>Leitrim Food Enterprise Zone, </a:t>
            </a:r>
            <a:r>
              <a:rPr lang="en-IE" dirty="0" err="1">
                <a:solidFill>
                  <a:schemeClr val="bg1"/>
                </a:solidFill>
              </a:rPr>
              <a:t>Irlanda</a:t>
            </a:r>
            <a:r>
              <a:rPr lang="en-IE" dirty="0">
                <a:solidFill>
                  <a:schemeClr val="bg1"/>
                </a:solidFill>
              </a:rPr>
              <a:t> – </a:t>
            </a:r>
            <a:r>
              <a:rPr lang="en-IE" dirty="0" err="1">
                <a:solidFill>
                  <a:schemeClr val="bg1"/>
                </a:solidFill>
              </a:rPr>
              <a:t>reúne</a:t>
            </a:r>
            <a:r>
              <a:rPr lang="en-IE" dirty="0">
                <a:solidFill>
                  <a:schemeClr val="bg1"/>
                </a:solidFill>
              </a:rPr>
              <a:t> um </a:t>
            </a:r>
            <a:r>
              <a:rPr lang="en-IE" dirty="0" err="1">
                <a:solidFill>
                  <a:schemeClr val="bg1"/>
                </a:solidFill>
              </a:rPr>
              <a:t>sólido</a:t>
            </a:r>
            <a:r>
              <a:rPr lang="en-IE" dirty="0">
                <a:solidFill>
                  <a:schemeClr val="bg1"/>
                </a:solidFill>
              </a:rPr>
              <a:t> </a:t>
            </a:r>
            <a:r>
              <a:rPr lang="en-IE" dirty="0" err="1">
                <a:solidFill>
                  <a:schemeClr val="bg1"/>
                </a:solidFill>
              </a:rPr>
              <a:t>equilíbrio</a:t>
            </a:r>
            <a:r>
              <a:rPr lang="en-IE" dirty="0">
                <a:solidFill>
                  <a:schemeClr val="bg1"/>
                </a:solidFill>
              </a:rPr>
              <a:t> </a:t>
            </a:r>
            <a:r>
              <a:rPr lang="en-IE" dirty="0" err="1">
                <a:solidFill>
                  <a:schemeClr val="bg1"/>
                </a:solidFill>
              </a:rPr>
              <a:t>público</a:t>
            </a:r>
            <a:r>
              <a:rPr lang="en-IE" dirty="0">
                <a:solidFill>
                  <a:schemeClr val="bg1"/>
                </a:solidFill>
              </a:rPr>
              <a:t>, </a:t>
            </a:r>
            <a:r>
              <a:rPr lang="en-IE" dirty="0" err="1">
                <a:solidFill>
                  <a:schemeClr val="bg1"/>
                </a:solidFill>
              </a:rPr>
              <a:t>comunitário</a:t>
            </a:r>
            <a:r>
              <a:rPr lang="en-IE" dirty="0">
                <a:solidFill>
                  <a:schemeClr val="bg1"/>
                </a:solidFill>
              </a:rPr>
              <a:t> e privado</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41514" y="1511984"/>
            <a:ext cx="8580207" cy="5275676"/>
          </a:xfrm>
        </p:spPr>
        <p:txBody>
          <a:bodyPr/>
          <a:lstStyle/>
          <a:p>
            <a:r>
              <a:rPr lang="en-US" dirty="0">
                <a:solidFill>
                  <a:srgbClr val="666666"/>
                </a:solidFill>
              </a:rPr>
              <a:t>O Food Enterprise Zone </a:t>
            </a:r>
            <a:r>
              <a:rPr lang="en-US" dirty="0" err="1">
                <a:solidFill>
                  <a:srgbClr val="666666"/>
                </a:solidFill>
              </a:rPr>
              <a:t>foi</a:t>
            </a:r>
            <a:r>
              <a:rPr lang="en-US" dirty="0">
                <a:solidFill>
                  <a:srgbClr val="666666"/>
                </a:solidFill>
              </a:rPr>
              <a:t> </a:t>
            </a:r>
            <a:r>
              <a:rPr lang="en-US" dirty="0" err="1">
                <a:solidFill>
                  <a:srgbClr val="666666"/>
                </a:solidFill>
              </a:rPr>
              <a:t>criado</a:t>
            </a:r>
            <a:r>
              <a:rPr lang="en-US" dirty="0">
                <a:solidFill>
                  <a:srgbClr val="666666"/>
                </a:solidFill>
              </a:rPr>
              <a:t> para </a:t>
            </a:r>
            <a:r>
              <a:rPr lang="en-US" dirty="0" err="1">
                <a:solidFill>
                  <a:srgbClr val="666666"/>
                </a:solidFill>
              </a:rPr>
              <a:t>traduzir</a:t>
            </a:r>
            <a:r>
              <a:rPr lang="en-US" dirty="0">
                <a:solidFill>
                  <a:srgbClr val="666666"/>
                </a:solidFill>
              </a:rPr>
              <a:t> um forte </a:t>
            </a:r>
            <a:r>
              <a:rPr lang="en-US" dirty="0" err="1">
                <a:solidFill>
                  <a:srgbClr val="666666"/>
                </a:solidFill>
              </a:rPr>
              <a:t>equilíbrio</a:t>
            </a:r>
            <a:r>
              <a:rPr lang="en-US" dirty="0">
                <a:solidFill>
                  <a:srgbClr val="666666"/>
                </a:solidFill>
              </a:rPr>
              <a:t> </a:t>
            </a:r>
            <a:r>
              <a:rPr lang="en-US" dirty="0" err="1">
                <a:solidFill>
                  <a:srgbClr val="666666"/>
                </a:solidFill>
              </a:rPr>
              <a:t>público</a:t>
            </a:r>
            <a:r>
              <a:rPr lang="en-US" dirty="0">
                <a:solidFill>
                  <a:srgbClr val="666666"/>
                </a:solidFill>
              </a:rPr>
              <a:t> - </a:t>
            </a:r>
            <a:r>
              <a:rPr lang="en-US" dirty="0" err="1">
                <a:solidFill>
                  <a:srgbClr val="666666"/>
                </a:solidFill>
              </a:rPr>
              <a:t>comunitário</a:t>
            </a:r>
            <a:r>
              <a:rPr lang="en-US" dirty="0">
                <a:solidFill>
                  <a:srgbClr val="666666"/>
                </a:solidFill>
              </a:rPr>
              <a:t> - </a:t>
            </a:r>
            <a:r>
              <a:rPr lang="en-US" dirty="0" err="1">
                <a:solidFill>
                  <a:srgbClr val="666666"/>
                </a:solidFill>
              </a:rPr>
              <a:t>empresarial</a:t>
            </a:r>
            <a:r>
              <a:rPr lang="en-US" dirty="0">
                <a:solidFill>
                  <a:srgbClr val="666666"/>
                </a:solidFill>
              </a:rPr>
              <a:t>. </a:t>
            </a:r>
          </a:p>
          <a:p>
            <a:r>
              <a:rPr lang="en-US" dirty="0">
                <a:solidFill>
                  <a:srgbClr val="666666"/>
                </a:solidFill>
              </a:rPr>
              <a:t>Envolve </a:t>
            </a:r>
            <a:r>
              <a:rPr lang="en-US" dirty="0" err="1">
                <a:solidFill>
                  <a:srgbClr val="666666"/>
                </a:solidFill>
              </a:rPr>
              <a:t>representantes</a:t>
            </a:r>
            <a:r>
              <a:rPr lang="en-US" dirty="0">
                <a:solidFill>
                  <a:srgbClr val="666666"/>
                </a:solidFill>
              </a:rPr>
              <a:t> de </a:t>
            </a:r>
            <a:r>
              <a:rPr lang="en-US" dirty="0" err="1">
                <a:solidFill>
                  <a:srgbClr val="666666"/>
                </a:solidFill>
              </a:rPr>
              <a:t>organizações</a:t>
            </a:r>
            <a:r>
              <a:rPr lang="en-US" dirty="0">
                <a:solidFill>
                  <a:srgbClr val="666666"/>
                </a:solidFill>
              </a:rPr>
              <a:t> de </a:t>
            </a:r>
            <a:r>
              <a:rPr lang="en-US" dirty="0" err="1">
                <a:solidFill>
                  <a:srgbClr val="666666"/>
                </a:solidFill>
              </a:rPr>
              <a:t>partes</a:t>
            </a:r>
            <a:r>
              <a:rPr lang="en-US" dirty="0">
                <a:solidFill>
                  <a:srgbClr val="666666"/>
                </a:solidFill>
              </a:rPr>
              <a:t> </a:t>
            </a:r>
            <a:r>
              <a:rPr lang="en-US" dirty="0" err="1">
                <a:solidFill>
                  <a:srgbClr val="666666"/>
                </a:solidFill>
              </a:rPr>
              <a:t>interessadas</a:t>
            </a:r>
            <a:r>
              <a:rPr lang="en-US" dirty="0">
                <a:solidFill>
                  <a:srgbClr val="666666"/>
                </a:solidFill>
              </a:rPr>
              <a:t> </a:t>
            </a:r>
            <a:r>
              <a:rPr lang="en-US" dirty="0" err="1">
                <a:solidFill>
                  <a:srgbClr val="666666"/>
                </a:solidFill>
              </a:rPr>
              <a:t>tais</a:t>
            </a:r>
            <a:r>
              <a:rPr lang="en-US" dirty="0">
                <a:solidFill>
                  <a:srgbClr val="666666"/>
                </a:solidFill>
              </a:rPr>
              <a:t> </a:t>
            </a:r>
            <a:r>
              <a:rPr lang="en-US" dirty="0" err="1">
                <a:solidFill>
                  <a:srgbClr val="666666"/>
                </a:solidFill>
              </a:rPr>
              <a:t>como</a:t>
            </a:r>
            <a:r>
              <a:rPr lang="en-US" dirty="0">
                <a:solidFill>
                  <a:srgbClr val="666666"/>
                </a:solidFill>
              </a:rPr>
              <a:t> IES (Letterkenny e Sligo ITs), </a:t>
            </a:r>
            <a:r>
              <a:rPr lang="en-US" dirty="0" err="1">
                <a:solidFill>
                  <a:srgbClr val="666666"/>
                </a:solidFill>
              </a:rPr>
              <a:t>agências</a:t>
            </a:r>
            <a:r>
              <a:rPr lang="en-US" dirty="0">
                <a:solidFill>
                  <a:srgbClr val="666666"/>
                </a:solidFill>
              </a:rPr>
              <a:t> </a:t>
            </a:r>
            <a:r>
              <a:rPr lang="en-US" dirty="0" err="1">
                <a:solidFill>
                  <a:srgbClr val="666666"/>
                </a:solidFill>
              </a:rPr>
              <a:t>empresariais</a:t>
            </a:r>
            <a:r>
              <a:rPr lang="en-US" dirty="0">
                <a:solidFill>
                  <a:srgbClr val="666666"/>
                </a:solidFill>
              </a:rPr>
              <a:t> (</a:t>
            </a:r>
            <a:r>
              <a:rPr lang="en-US" dirty="0" err="1">
                <a:solidFill>
                  <a:srgbClr val="666666"/>
                </a:solidFill>
              </a:rPr>
              <a:t>Escritórios</a:t>
            </a:r>
            <a:r>
              <a:rPr lang="en-US" dirty="0">
                <a:solidFill>
                  <a:srgbClr val="666666"/>
                </a:solidFill>
              </a:rPr>
              <a:t> </a:t>
            </a:r>
            <a:r>
              <a:rPr lang="en-US" dirty="0" err="1">
                <a:solidFill>
                  <a:srgbClr val="666666"/>
                </a:solidFill>
              </a:rPr>
              <a:t>Locais</a:t>
            </a:r>
            <a:r>
              <a:rPr lang="en-US" dirty="0">
                <a:solidFill>
                  <a:srgbClr val="666666"/>
                </a:solidFill>
              </a:rPr>
              <a:t> de </a:t>
            </a:r>
            <a:r>
              <a:rPr lang="en-US" dirty="0" err="1">
                <a:solidFill>
                  <a:srgbClr val="666666"/>
                </a:solidFill>
              </a:rPr>
              <a:t>Empresas</a:t>
            </a:r>
            <a:r>
              <a:rPr lang="en-US" dirty="0">
                <a:solidFill>
                  <a:srgbClr val="666666"/>
                </a:solidFill>
              </a:rPr>
              <a:t> de </a:t>
            </a:r>
            <a:r>
              <a:rPr lang="en-US" dirty="0" err="1">
                <a:solidFill>
                  <a:srgbClr val="666666"/>
                </a:solidFill>
              </a:rPr>
              <a:t>Leitrim</a:t>
            </a:r>
            <a:r>
              <a:rPr lang="en-US" dirty="0">
                <a:solidFill>
                  <a:srgbClr val="666666"/>
                </a:solidFill>
              </a:rPr>
              <a:t> e Sligo), </a:t>
            </a:r>
            <a:r>
              <a:rPr lang="en-US" dirty="0" err="1">
                <a:solidFill>
                  <a:srgbClr val="666666"/>
                </a:solidFill>
              </a:rPr>
              <a:t>agricultura</a:t>
            </a:r>
            <a:r>
              <a:rPr lang="en-US" dirty="0">
                <a:solidFill>
                  <a:srgbClr val="666666"/>
                </a:solidFill>
              </a:rPr>
              <a:t>, redes e clusters da </a:t>
            </a:r>
            <a:r>
              <a:rPr lang="en-US" dirty="0" err="1">
                <a:solidFill>
                  <a:srgbClr val="666666"/>
                </a:solidFill>
              </a:rPr>
              <a:t>indústria</a:t>
            </a:r>
            <a:r>
              <a:rPr lang="en-US" dirty="0">
                <a:solidFill>
                  <a:srgbClr val="666666"/>
                </a:solidFill>
              </a:rPr>
              <a:t> </a:t>
            </a:r>
            <a:r>
              <a:rPr lang="en-US" dirty="0" err="1">
                <a:solidFill>
                  <a:srgbClr val="666666"/>
                </a:solidFill>
              </a:rPr>
              <a:t>alimentar</a:t>
            </a:r>
            <a:r>
              <a:rPr lang="en-US" dirty="0">
                <a:solidFill>
                  <a:srgbClr val="666666"/>
                </a:solidFill>
              </a:rPr>
              <a:t> (por </a:t>
            </a:r>
            <a:r>
              <a:rPr lang="en-US" dirty="0" err="1">
                <a:solidFill>
                  <a:srgbClr val="666666"/>
                </a:solidFill>
              </a:rPr>
              <a:t>exemplo</a:t>
            </a:r>
            <a:r>
              <a:rPr lang="en-US" dirty="0">
                <a:solidFill>
                  <a:srgbClr val="666666"/>
                </a:solidFill>
              </a:rPr>
              <a:t>, rede Taste </a:t>
            </a:r>
            <a:r>
              <a:rPr lang="en-US" dirty="0" err="1">
                <a:solidFill>
                  <a:srgbClr val="666666"/>
                </a:solidFill>
              </a:rPr>
              <a:t>Leitrim</a:t>
            </a:r>
            <a:r>
              <a:rPr lang="en-US" dirty="0">
                <a:solidFill>
                  <a:srgbClr val="666666"/>
                </a:solidFill>
              </a:rPr>
              <a:t> de 35 </a:t>
            </a:r>
            <a:r>
              <a:rPr lang="en-US" dirty="0" err="1">
                <a:solidFill>
                  <a:srgbClr val="666666"/>
                </a:solidFill>
              </a:rPr>
              <a:t>empresas</a:t>
            </a:r>
            <a:r>
              <a:rPr lang="en-US" dirty="0">
                <a:solidFill>
                  <a:srgbClr val="666666"/>
                </a:solidFill>
              </a:rPr>
              <a:t> </a:t>
            </a:r>
            <a:r>
              <a:rPr lang="en-US" dirty="0" err="1">
                <a:solidFill>
                  <a:srgbClr val="666666"/>
                </a:solidFill>
              </a:rPr>
              <a:t>alimentares</a:t>
            </a:r>
            <a:r>
              <a:rPr lang="en-US" dirty="0">
                <a:solidFill>
                  <a:srgbClr val="666666"/>
                </a:solidFill>
              </a:rPr>
              <a:t> e National Organic Training </a:t>
            </a:r>
            <a:r>
              <a:rPr lang="en-US" dirty="0" err="1">
                <a:solidFill>
                  <a:srgbClr val="666666"/>
                </a:solidFill>
              </a:rPr>
              <a:t>Skillnets</a:t>
            </a:r>
            <a:r>
              <a:rPr lang="en-US" dirty="0">
                <a:solidFill>
                  <a:srgbClr val="666666"/>
                </a:solidFill>
              </a:rPr>
              <a:t>),</a:t>
            </a:r>
            <a:r>
              <a:rPr lang="en-US" dirty="0" err="1">
                <a:solidFill>
                  <a:srgbClr val="666666"/>
                </a:solidFill>
              </a:rPr>
              <a:t>organismos</a:t>
            </a:r>
            <a:r>
              <a:rPr lang="en-US" dirty="0">
                <a:solidFill>
                  <a:srgbClr val="666666"/>
                </a:solidFill>
              </a:rPr>
              <a:t> de </a:t>
            </a:r>
            <a:r>
              <a:rPr lang="en-US" dirty="0" err="1">
                <a:solidFill>
                  <a:srgbClr val="666666"/>
                </a:solidFill>
              </a:rPr>
              <a:t>desenvolvimento</a:t>
            </a:r>
            <a:r>
              <a:rPr lang="en-US" dirty="0">
                <a:solidFill>
                  <a:srgbClr val="666666"/>
                </a:solidFill>
              </a:rPr>
              <a:t> </a:t>
            </a:r>
            <a:r>
              <a:rPr lang="en-US" dirty="0" err="1">
                <a:solidFill>
                  <a:srgbClr val="666666"/>
                </a:solidFill>
              </a:rPr>
              <a:t>económico</a:t>
            </a:r>
            <a:r>
              <a:rPr lang="en-US" dirty="0">
                <a:solidFill>
                  <a:srgbClr val="666666"/>
                </a:solidFill>
              </a:rPr>
              <a:t> regional (Western Development Commission), </a:t>
            </a:r>
            <a:r>
              <a:rPr lang="en-US" dirty="0" err="1">
                <a:solidFill>
                  <a:srgbClr val="666666"/>
                </a:solidFill>
              </a:rPr>
              <a:t>comunidade</a:t>
            </a:r>
            <a:r>
              <a:rPr lang="en-US" dirty="0">
                <a:solidFill>
                  <a:srgbClr val="666666"/>
                </a:solidFill>
              </a:rPr>
              <a:t> (</a:t>
            </a:r>
            <a:r>
              <a:rPr lang="en-US" dirty="0" err="1">
                <a:solidFill>
                  <a:srgbClr val="666666"/>
                </a:solidFill>
              </a:rPr>
              <a:t>apoio</a:t>
            </a:r>
            <a:r>
              <a:rPr lang="en-US" dirty="0">
                <a:solidFill>
                  <a:srgbClr val="666666"/>
                </a:solidFill>
              </a:rPr>
              <a:t> </a:t>
            </a:r>
            <a:r>
              <a:rPr lang="en-US" dirty="0" err="1">
                <a:solidFill>
                  <a:srgbClr val="666666"/>
                </a:solidFill>
              </a:rPr>
              <a:t>financeiro</a:t>
            </a:r>
            <a:r>
              <a:rPr lang="en-US" dirty="0">
                <a:solidFill>
                  <a:srgbClr val="666666"/>
                </a:solidFill>
              </a:rPr>
              <a:t> da </a:t>
            </a:r>
            <a:r>
              <a:rPr lang="en-US" dirty="0" err="1">
                <a:solidFill>
                  <a:srgbClr val="666666"/>
                </a:solidFill>
              </a:rPr>
              <a:t>Drumshanbo</a:t>
            </a:r>
            <a:r>
              <a:rPr lang="en-US" dirty="0">
                <a:solidFill>
                  <a:srgbClr val="666666"/>
                </a:solidFill>
              </a:rPr>
              <a:t> Credit Union) e </a:t>
            </a:r>
            <a:r>
              <a:rPr lang="en-US" dirty="0" err="1">
                <a:solidFill>
                  <a:srgbClr val="666666"/>
                </a:solidFill>
              </a:rPr>
              <a:t>indústria</a:t>
            </a:r>
            <a:r>
              <a:rPr lang="en-US" dirty="0">
                <a:solidFill>
                  <a:srgbClr val="666666"/>
                </a:solidFill>
              </a:rPr>
              <a:t> (</a:t>
            </a:r>
            <a:r>
              <a:rPr lang="en-US" dirty="0" err="1">
                <a:solidFill>
                  <a:srgbClr val="666666"/>
                </a:solidFill>
              </a:rPr>
              <a:t>liderada</a:t>
            </a:r>
            <a:r>
              <a:rPr lang="en-US" dirty="0">
                <a:solidFill>
                  <a:srgbClr val="666666"/>
                </a:solidFill>
              </a:rPr>
              <a:t> </a:t>
            </a:r>
            <a:r>
              <a:rPr lang="en-US" dirty="0" err="1">
                <a:solidFill>
                  <a:srgbClr val="666666"/>
                </a:solidFill>
              </a:rPr>
              <a:t>pelo</a:t>
            </a:r>
            <a:r>
              <a:rPr lang="en-US" dirty="0">
                <a:solidFill>
                  <a:srgbClr val="666666"/>
                </a:solidFill>
              </a:rPr>
              <a:t> </a:t>
            </a:r>
            <a:r>
              <a:rPr lang="en-US" dirty="0" err="1">
                <a:solidFill>
                  <a:srgbClr val="666666"/>
                </a:solidFill>
              </a:rPr>
              <a:t>fundador</a:t>
            </a:r>
            <a:r>
              <a:rPr lang="en-US" dirty="0">
                <a:solidFill>
                  <a:srgbClr val="666666"/>
                </a:solidFill>
              </a:rPr>
              <a:t> da Shed Distillery Pat Rigney).</a:t>
            </a:r>
            <a:endParaRPr lang="en-US" b="1" dirty="0">
              <a:solidFill>
                <a:srgbClr val="7F4182"/>
              </a:solidFill>
            </a:endParaRPr>
          </a:p>
          <a:p>
            <a:r>
              <a:rPr lang="en-US" b="1" dirty="0">
                <a:solidFill>
                  <a:srgbClr val="7F4182"/>
                </a:solidFill>
              </a:rPr>
              <a:t>A </a:t>
            </a:r>
            <a:r>
              <a:rPr lang="en-US" b="1" dirty="0" err="1">
                <a:solidFill>
                  <a:srgbClr val="7F4182"/>
                </a:solidFill>
              </a:rPr>
              <a:t>parceria</a:t>
            </a:r>
            <a:r>
              <a:rPr lang="en-US" b="1" dirty="0">
                <a:solidFill>
                  <a:srgbClr val="7F4182"/>
                </a:solidFill>
              </a:rPr>
              <a:t> </a:t>
            </a:r>
            <a:r>
              <a:rPr lang="en-US" b="1" dirty="0" err="1">
                <a:solidFill>
                  <a:srgbClr val="7F4182"/>
                </a:solidFill>
              </a:rPr>
              <a:t>pública</a:t>
            </a:r>
            <a:r>
              <a:rPr lang="en-US" b="1" dirty="0">
                <a:solidFill>
                  <a:srgbClr val="7F4182"/>
                </a:solidFill>
              </a:rPr>
              <a:t>, </a:t>
            </a:r>
            <a:r>
              <a:rPr lang="en-US" b="1" dirty="0" err="1">
                <a:solidFill>
                  <a:srgbClr val="7F4182"/>
                </a:solidFill>
              </a:rPr>
              <a:t>privada</a:t>
            </a:r>
            <a:r>
              <a:rPr lang="en-US" b="1" dirty="0">
                <a:solidFill>
                  <a:srgbClr val="7F4182"/>
                </a:solidFill>
              </a:rPr>
              <a:t> e </a:t>
            </a:r>
            <a:r>
              <a:rPr lang="en-US" b="1" dirty="0" err="1">
                <a:solidFill>
                  <a:srgbClr val="7F4182"/>
                </a:solidFill>
              </a:rPr>
              <a:t>comunitária</a:t>
            </a:r>
            <a:r>
              <a:rPr lang="en-US" b="1" dirty="0">
                <a:solidFill>
                  <a:srgbClr val="7F4182"/>
                </a:solidFill>
              </a:rPr>
              <a:t> da </a:t>
            </a:r>
            <a:r>
              <a:rPr lang="en-US" b="1" dirty="0" err="1">
                <a:solidFill>
                  <a:srgbClr val="7F4182"/>
                </a:solidFill>
              </a:rPr>
              <a:t>Leitrim</a:t>
            </a:r>
            <a:r>
              <a:rPr lang="en-US" b="1" dirty="0">
                <a:solidFill>
                  <a:srgbClr val="7F4182"/>
                </a:solidFill>
              </a:rPr>
              <a:t> Food Enterprise Zone </a:t>
            </a:r>
            <a:r>
              <a:rPr lang="en-US" b="1" dirty="0" err="1">
                <a:solidFill>
                  <a:srgbClr val="7F4182"/>
                </a:solidFill>
              </a:rPr>
              <a:t>permite</a:t>
            </a:r>
            <a:r>
              <a:rPr lang="en-US" b="1" dirty="0">
                <a:solidFill>
                  <a:srgbClr val="7F4182"/>
                </a:solidFill>
              </a:rPr>
              <a:t> a </a:t>
            </a:r>
            <a:r>
              <a:rPr lang="en-US" b="1" dirty="0" err="1">
                <a:solidFill>
                  <a:srgbClr val="7F4182"/>
                </a:solidFill>
              </a:rPr>
              <a:t>partilha</a:t>
            </a:r>
            <a:r>
              <a:rPr lang="en-US" b="1" dirty="0">
                <a:solidFill>
                  <a:srgbClr val="7F4182"/>
                </a:solidFill>
              </a:rPr>
              <a:t> de </a:t>
            </a:r>
            <a:r>
              <a:rPr lang="en-US" b="1" dirty="0" err="1">
                <a:solidFill>
                  <a:srgbClr val="7F4182"/>
                </a:solidFill>
              </a:rPr>
              <a:t>conhecimentos</a:t>
            </a:r>
            <a:r>
              <a:rPr lang="en-US" b="1" dirty="0">
                <a:solidFill>
                  <a:srgbClr val="7F4182"/>
                </a:solidFill>
              </a:rPr>
              <a:t> e boas </a:t>
            </a:r>
            <a:r>
              <a:rPr lang="en-US" b="1" dirty="0" err="1">
                <a:solidFill>
                  <a:srgbClr val="7F4182"/>
                </a:solidFill>
              </a:rPr>
              <a:t>práticas</a:t>
            </a:r>
            <a:r>
              <a:rPr lang="en-US" b="1" dirty="0">
                <a:solidFill>
                  <a:srgbClr val="7F4182"/>
                </a:solidFill>
              </a:rPr>
              <a:t> entre as </a:t>
            </a:r>
            <a:r>
              <a:rPr lang="en-US" b="1" dirty="0" err="1">
                <a:solidFill>
                  <a:srgbClr val="7F4182"/>
                </a:solidFill>
              </a:rPr>
              <a:t>partes</a:t>
            </a:r>
            <a:r>
              <a:rPr lang="en-US" b="1" dirty="0">
                <a:solidFill>
                  <a:srgbClr val="7F4182"/>
                </a:solidFill>
              </a:rPr>
              <a:t> </a:t>
            </a:r>
            <a:r>
              <a:rPr lang="en-US" b="1" dirty="0" err="1">
                <a:solidFill>
                  <a:srgbClr val="7F4182"/>
                </a:solidFill>
              </a:rPr>
              <a:t>interessadas</a:t>
            </a:r>
            <a:r>
              <a:rPr lang="en-US" b="1" dirty="0">
                <a:solidFill>
                  <a:srgbClr val="7F4182"/>
                </a:solidFill>
              </a:rPr>
              <a:t>, que </a:t>
            </a:r>
            <a:r>
              <a:rPr lang="en-US" b="1" dirty="0" err="1">
                <a:solidFill>
                  <a:srgbClr val="7F4182"/>
                </a:solidFill>
              </a:rPr>
              <a:t>são</a:t>
            </a:r>
            <a:r>
              <a:rPr lang="en-US" b="1" dirty="0">
                <a:solidFill>
                  <a:srgbClr val="7F4182"/>
                </a:solidFill>
              </a:rPr>
              <a:t> </a:t>
            </a:r>
            <a:r>
              <a:rPr lang="en-US" b="1" dirty="0" err="1">
                <a:solidFill>
                  <a:srgbClr val="7F4182"/>
                </a:solidFill>
              </a:rPr>
              <a:t>concertidas</a:t>
            </a:r>
            <a:r>
              <a:rPr lang="en-US" b="1" dirty="0">
                <a:solidFill>
                  <a:srgbClr val="7F4182"/>
                </a:solidFill>
              </a:rPr>
              <a:t> </a:t>
            </a:r>
            <a:r>
              <a:rPr lang="en-US" b="1" dirty="0" err="1">
                <a:solidFill>
                  <a:srgbClr val="7F4182"/>
                </a:solidFill>
              </a:rPr>
              <a:t>em</a:t>
            </a:r>
            <a:r>
              <a:rPr lang="en-US" b="1" dirty="0">
                <a:solidFill>
                  <a:srgbClr val="7F4182"/>
                </a:solidFill>
              </a:rPr>
              <a:t> </a:t>
            </a:r>
            <a:r>
              <a:rPr lang="en-US" b="1" dirty="0" err="1">
                <a:solidFill>
                  <a:srgbClr val="7F4182"/>
                </a:solidFill>
              </a:rPr>
              <a:t>práticas</a:t>
            </a:r>
            <a:r>
              <a:rPr lang="en-US" b="1" dirty="0">
                <a:solidFill>
                  <a:srgbClr val="7F4182"/>
                </a:solidFill>
              </a:rPr>
              <a:t> </a:t>
            </a:r>
            <a:r>
              <a:rPr lang="en-US" b="1" dirty="0" err="1">
                <a:solidFill>
                  <a:srgbClr val="7F4182"/>
                </a:solidFill>
              </a:rPr>
              <a:t>inovadoras</a:t>
            </a:r>
            <a:r>
              <a:rPr lang="en-US" b="1" dirty="0">
                <a:solidFill>
                  <a:srgbClr val="7F4182"/>
                </a:solidFill>
              </a:rPr>
              <a:t> a </a:t>
            </a:r>
            <a:r>
              <a:rPr lang="en-US" b="1" dirty="0" err="1">
                <a:solidFill>
                  <a:srgbClr val="7F4182"/>
                </a:solidFill>
              </a:rPr>
              <a:t>nível</a:t>
            </a:r>
            <a:r>
              <a:rPr lang="en-US" b="1" dirty="0">
                <a:solidFill>
                  <a:srgbClr val="7F4182"/>
                </a:solidFill>
              </a:rPr>
              <a:t> regional/</a:t>
            </a:r>
            <a:r>
              <a:rPr lang="en-US" b="1" dirty="0" err="1">
                <a:solidFill>
                  <a:srgbClr val="7F4182"/>
                </a:solidFill>
              </a:rPr>
              <a:t>nacional</a:t>
            </a:r>
            <a:r>
              <a:rPr lang="en-US" b="1" dirty="0">
                <a:solidFill>
                  <a:srgbClr val="7F4182"/>
                </a:solidFill>
              </a:rPr>
              <a:t>. </a:t>
            </a:r>
            <a:endParaRPr lang="en-IE" dirty="0"/>
          </a:p>
          <a:p>
            <a:endParaRPr lang="en-IE" dirty="0"/>
          </a:p>
          <a:p>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1554188"/>
            <a:ext cx="1802130" cy="461665"/>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ECONOMIC</a:t>
            </a: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881" y="5640682"/>
            <a:ext cx="1217318" cy="1217318"/>
          </a:xfrm>
          <a:prstGeom prst="rect">
            <a:avLst/>
          </a:prstGeom>
        </p:spPr>
      </p:pic>
    </p:spTree>
    <p:extLst>
      <p:ext uri="{BB962C8B-B14F-4D97-AF65-F5344CB8AC3E}">
        <p14:creationId xmlns:p14="http://schemas.microsoft.com/office/powerpoint/2010/main" val="318039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a park&#10;&#10;Description automatically generated">
            <a:extLst>
              <a:ext uri="{FF2B5EF4-FFF2-40B4-BE49-F238E27FC236}">
                <a16:creationId xmlns:a16="http://schemas.microsoft.com/office/drawing/2014/main" id="{FB92E454-4F60-44E7-B223-DE3A332B1AF5}"/>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flipH="1">
            <a:off x="-10633" y="-96505"/>
            <a:ext cx="3279775" cy="6869113"/>
          </a:xfrm>
        </p:spPr>
      </p:pic>
      <p:sp>
        <p:nvSpPr>
          <p:cNvPr id="16" name="TextBox 15">
            <a:extLst>
              <a:ext uri="{FF2B5EF4-FFF2-40B4-BE49-F238E27FC236}">
                <a16:creationId xmlns:a16="http://schemas.microsoft.com/office/drawing/2014/main" id="{957B2EFA-401F-4799-8F0F-4EA6F3E0626C}"/>
              </a:ext>
            </a:extLst>
          </p:cNvPr>
          <p:cNvSpPr txBox="1"/>
          <p:nvPr/>
        </p:nvSpPr>
        <p:spPr>
          <a:xfrm>
            <a:off x="0" y="5780782"/>
            <a:ext cx="2291255" cy="1077218"/>
          </a:xfrm>
          <a:prstGeom prst="rect">
            <a:avLst/>
          </a:prstGeom>
          <a:solidFill>
            <a:srgbClr val="BA0A94"/>
          </a:solidFill>
        </p:spPr>
        <p:txBody>
          <a:bodyPr wrap="square" rtlCol="0">
            <a:spAutoFit/>
          </a:bodyPr>
          <a:lstStyle/>
          <a:p>
            <a:pPr algn="r"/>
            <a:r>
              <a:rPr lang="en-IE" sz="3200" dirty="0">
                <a:solidFill>
                  <a:schemeClr val="bg1"/>
                </a:solidFill>
              </a:rPr>
              <a:t>CASO DE ESTUDO</a:t>
            </a:r>
          </a:p>
        </p:txBody>
      </p:sp>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417570" y="80010"/>
            <a:ext cx="8532691" cy="1291231"/>
          </a:xfrm>
          <a:solidFill>
            <a:srgbClr val="7F4182"/>
          </a:solidFill>
        </p:spPr>
        <p:txBody>
          <a:bodyPr>
            <a:noAutofit/>
          </a:bodyPr>
          <a:lstStyle/>
          <a:p>
            <a:r>
              <a:rPr lang="en-IE" sz="3200" dirty="0">
                <a:solidFill>
                  <a:schemeClr val="bg1"/>
                </a:solidFill>
              </a:rPr>
              <a:t>Scotland’s Business Improvement Districts - </a:t>
            </a:r>
            <a:r>
              <a:rPr lang="en-US" sz="3200" dirty="0">
                <a:solidFill>
                  <a:schemeClr val="bg1"/>
                </a:solidFill>
              </a:rPr>
              <a:t>help local businesses to improve their communities</a:t>
            </a:r>
            <a:r>
              <a:rPr lang="en-IE" sz="3200" dirty="0">
                <a:solidFill>
                  <a:schemeClr val="bg1"/>
                </a:solidFill>
              </a:rPr>
              <a:t> </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417570" y="1511658"/>
            <a:ext cx="8618219" cy="3975101"/>
          </a:xfrm>
        </p:spPr>
        <p:txBody>
          <a:bodyPr/>
          <a:lstStyle/>
          <a:p>
            <a:r>
              <a:rPr lang="en-US" dirty="0">
                <a:solidFill>
                  <a:srgbClr val="666666"/>
                </a:solidFill>
              </a:rPr>
              <a:t>In Scotland, </a:t>
            </a:r>
            <a:r>
              <a:rPr lang="en-US" b="0" i="0" dirty="0">
                <a:solidFill>
                  <a:srgbClr val="666666"/>
                </a:solidFill>
                <a:effectLst/>
              </a:rPr>
              <a:t>Business Improvement Districts (BIS) are part of town, tourism and visitor areas, commercial districts, or specific themes (such as food and drink), in which businesses work together to invest in local improvements. The BIDs model is designed to help local businesses to improve their communities. BIDs can only exist if they get support from a clear majority of local businesses in a vote.</a:t>
            </a:r>
          </a:p>
          <a:p>
            <a:r>
              <a:rPr lang="en-US" b="0" i="0" dirty="0">
                <a:solidFill>
                  <a:srgbClr val="666666"/>
                </a:solidFill>
                <a:effectLst/>
              </a:rPr>
              <a:t>They operate for up to five years and are developed, managed and paid for by businesses through a compulsory BID charge. There are </a:t>
            </a:r>
            <a:r>
              <a:rPr lang="en-US" b="0" i="0" dirty="0">
                <a:solidFill>
                  <a:srgbClr val="666666"/>
                </a:solidFill>
                <a:effectLst/>
                <a:hlinkClick r:id="rId4"/>
              </a:rPr>
              <a:t>37 BIDs in Scotland </a:t>
            </a:r>
            <a:r>
              <a:rPr lang="en-US" b="0" i="0" dirty="0">
                <a:solidFill>
                  <a:srgbClr val="666666"/>
                </a:solidFill>
                <a:effectLst/>
              </a:rPr>
              <a:t>and the model has been used in different environments, including town </a:t>
            </a:r>
            <a:r>
              <a:rPr lang="en-US" b="0" i="0" dirty="0" err="1">
                <a:solidFill>
                  <a:srgbClr val="666666"/>
                </a:solidFill>
                <a:effectLst/>
              </a:rPr>
              <a:t>centres</a:t>
            </a:r>
            <a:r>
              <a:rPr lang="en-US" b="0" i="0" dirty="0">
                <a:solidFill>
                  <a:srgbClr val="666666"/>
                </a:solidFill>
                <a:effectLst/>
              </a:rPr>
              <a:t>, business parks, industrial estates and tourism initiatives. The Scottish Government funds Scotland’s Towns Partnership to provide a national support service for developing and established BIDs. You can learn more on the Nationa</a:t>
            </a:r>
            <a:r>
              <a:rPr lang="en-US" dirty="0">
                <a:solidFill>
                  <a:srgbClr val="666666"/>
                </a:solidFill>
              </a:rPr>
              <a:t>l Improvement Districts website: </a:t>
            </a:r>
            <a:r>
              <a:rPr lang="en-US" dirty="0">
                <a:solidFill>
                  <a:srgbClr val="666666"/>
                </a:solidFill>
                <a:hlinkClick r:id="rId5"/>
              </a:rPr>
              <a:t>www.improvementdistricts.scot</a:t>
            </a:r>
            <a:r>
              <a:rPr lang="en-US" dirty="0">
                <a:solidFill>
                  <a:srgbClr val="666666"/>
                </a:solidFill>
              </a:rPr>
              <a:t> </a:t>
            </a:r>
            <a:endParaRPr lang="en-IE" dirty="0"/>
          </a:p>
          <a:p>
            <a:pPr lvl="0">
              <a:lnSpc>
                <a:spcPct val="107000"/>
              </a:lnSpc>
              <a:spcAft>
                <a:spcPts val="800"/>
              </a:spcAft>
            </a:pPr>
            <a:endParaRPr lang="en-IE" dirty="0"/>
          </a:p>
        </p:txBody>
      </p:sp>
      <p:sp>
        <p:nvSpPr>
          <p:cNvPr id="6" name="TextBox 5">
            <a:extLst>
              <a:ext uri="{FF2B5EF4-FFF2-40B4-BE49-F238E27FC236}">
                <a16:creationId xmlns:a16="http://schemas.microsoft.com/office/drawing/2014/main" id="{2843C550-0F36-4742-825A-D98DD2142CEC}"/>
              </a:ext>
            </a:extLst>
          </p:cNvPr>
          <p:cNvSpPr txBox="1"/>
          <p:nvPr/>
        </p:nvSpPr>
        <p:spPr>
          <a:xfrm>
            <a:off x="-9753" y="359080"/>
            <a:ext cx="2258476" cy="1200329"/>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dirty="0">
                <a:solidFill>
                  <a:prstClr val="white"/>
                </a:solidFill>
                <a:latin typeface="Calibri" panose="020F0502020204030204"/>
              </a:rPr>
              <a:t>BUSINESS LED INNOVATION/ REGENERATION</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descr="Sunflower">
            <a:extLst>
              <a:ext uri="{FF2B5EF4-FFF2-40B4-BE49-F238E27FC236}">
                <a16:creationId xmlns:a16="http://schemas.microsoft.com/office/drawing/2014/main" id="{DD775E45-495B-48B4-98CC-277EA537BA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6" y="5824892"/>
            <a:ext cx="1032510" cy="1032510"/>
          </a:xfrm>
          <a:prstGeom prst="rect">
            <a:avLst/>
          </a:prstGeom>
        </p:spPr>
      </p:pic>
    </p:spTree>
    <p:extLst>
      <p:ext uri="{BB962C8B-B14F-4D97-AF65-F5344CB8AC3E}">
        <p14:creationId xmlns:p14="http://schemas.microsoft.com/office/powerpoint/2010/main" val="3410766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F18E6E-5A8A-4587-BBE2-78F63FA71AC6}"/>
              </a:ext>
            </a:extLst>
          </p:cNvPr>
          <p:cNvSpPr txBox="1"/>
          <p:nvPr/>
        </p:nvSpPr>
        <p:spPr>
          <a:xfrm>
            <a:off x="657445" y="5510473"/>
            <a:ext cx="10877107" cy="1200329"/>
          </a:xfrm>
          <a:prstGeom prst="rect">
            <a:avLst/>
          </a:prstGeom>
          <a:solidFill>
            <a:srgbClr val="68BBAF"/>
          </a:solidFill>
        </p:spPr>
        <p:txBody>
          <a:bodyPr wrap="square" rtlCol="0">
            <a:spAutoFit/>
          </a:bodyPr>
          <a:lstStyle/>
          <a:p>
            <a:pPr algn="ctr"/>
            <a:r>
              <a:rPr lang="en-IE" sz="2400" dirty="0">
                <a:solidFill>
                  <a:schemeClr val="bg1"/>
                </a:solidFill>
              </a:rPr>
              <a:t>O </a:t>
            </a:r>
            <a:r>
              <a:rPr lang="en-IE" sz="2400" dirty="0" err="1">
                <a:solidFill>
                  <a:schemeClr val="bg1"/>
                </a:solidFill>
              </a:rPr>
              <a:t>Giffnock</a:t>
            </a:r>
            <a:r>
              <a:rPr lang="en-IE" sz="2400" dirty="0">
                <a:solidFill>
                  <a:schemeClr val="bg1"/>
                </a:solidFill>
              </a:rPr>
              <a:t> Village BID </a:t>
            </a:r>
            <a:r>
              <a:rPr lang="en-IE" sz="2400" dirty="0" err="1">
                <a:solidFill>
                  <a:schemeClr val="bg1"/>
                </a:solidFill>
              </a:rPr>
              <a:t>foi</a:t>
            </a:r>
            <a:r>
              <a:rPr lang="en-IE" sz="2400" dirty="0">
                <a:solidFill>
                  <a:schemeClr val="bg1"/>
                </a:solidFill>
              </a:rPr>
              <a:t> </a:t>
            </a:r>
            <a:r>
              <a:rPr lang="en-IE" sz="2400" dirty="0" err="1">
                <a:solidFill>
                  <a:schemeClr val="bg1"/>
                </a:solidFill>
              </a:rPr>
              <a:t>criado</a:t>
            </a:r>
            <a:r>
              <a:rPr lang="en-IE" sz="2400" dirty="0">
                <a:solidFill>
                  <a:schemeClr val="bg1"/>
                </a:solidFill>
              </a:rPr>
              <a:t> </a:t>
            </a:r>
            <a:r>
              <a:rPr lang="en-IE" sz="2400" dirty="0" err="1">
                <a:solidFill>
                  <a:schemeClr val="bg1"/>
                </a:solidFill>
              </a:rPr>
              <a:t>em</a:t>
            </a:r>
            <a:r>
              <a:rPr lang="en-IE" sz="2400" dirty="0">
                <a:solidFill>
                  <a:schemeClr val="bg1"/>
                </a:solidFill>
              </a:rPr>
              <a:t> 2013 por </a:t>
            </a:r>
            <a:r>
              <a:rPr lang="en-IE" sz="2400" dirty="0" err="1">
                <a:solidFill>
                  <a:schemeClr val="bg1"/>
                </a:solidFill>
              </a:rPr>
              <a:t>empresas</a:t>
            </a:r>
            <a:r>
              <a:rPr lang="en-IE" sz="2400" dirty="0">
                <a:solidFill>
                  <a:schemeClr val="bg1"/>
                </a:solidFill>
              </a:rPr>
              <a:t> </a:t>
            </a:r>
            <a:r>
              <a:rPr lang="en-IE" sz="2400" dirty="0" err="1">
                <a:solidFill>
                  <a:schemeClr val="bg1"/>
                </a:solidFill>
              </a:rPr>
              <a:t>locais</a:t>
            </a:r>
            <a:r>
              <a:rPr lang="en-IE" sz="2400" dirty="0">
                <a:solidFill>
                  <a:schemeClr val="bg1"/>
                </a:solidFill>
              </a:rPr>
              <a:t>, que </a:t>
            </a:r>
            <a:r>
              <a:rPr lang="en-IE" sz="2400" dirty="0" err="1">
                <a:solidFill>
                  <a:schemeClr val="bg1"/>
                </a:solidFill>
              </a:rPr>
              <a:t>entenderam</a:t>
            </a:r>
            <a:r>
              <a:rPr lang="en-IE" sz="2400" dirty="0">
                <a:solidFill>
                  <a:schemeClr val="bg1"/>
                </a:solidFill>
              </a:rPr>
              <a:t> </a:t>
            </a:r>
            <a:r>
              <a:rPr lang="en-IE" sz="2400" dirty="0" err="1">
                <a:solidFill>
                  <a:schemeClr val="bg1"/>
                </a:solidFill>
              </a:rPr>
              <a:t>necessitar</a:t>
            </a:r>
            <a:r>
              <a:rPr lang="en-IE" sz="2400" dirty="0">
                <a:solidFill>
                  <a:schemeClr val="bg1"/>
                </a:solidFill>
              </a:rPr>
              <a:t> de um </a:t>
            </a:r>
            <a:r>
              <a:rPr lang="en-IE" sz="2400" dirty="0" err="1">
                <a:solidFill>
                  <a:schemeClr val="bg1"/>
                </a:solidFill>
              </a:rPr>
              <a:t>fundo</a:t>
            </a:r>
            <a:r>
              <a:rPr lang="en-IE" sz="2400" dirty="0">
                <a:solidFill>
                  <a:schemeClr val="bg1"/>
                </a:solidFill>
              </a:rPr>
              <a:t> de </a:t>
            </a:r>
            <a:r>
              <a:rPr lang="en-IE" sz="2400" dirty="0" err="1">
                <a:solidFill>
                  <a:schemeClr val="bg1"/>
                </a:solidFill>
              </a:rPr>
              <a:t>financiamento</a:t>
            </a:r>
            <a:r>
              <a:rPr lang="en-IE" sz="2400" dirty="0">
                <a:solidFill>
                  <a:schemeClr val="bg1"/>
                </a:solidFill>
              </a:rPr>
              <a:t> para </a:t>
            </a:r>
            <a:r>
              <a:rPr lang="en-IE" sz="2400" dirty="0" err="1">
                <a:solidFill>
                  <a:schemeClr val="bg1"/>
                </a:solidFill>
              </a:rPr>
              <a:t>desenvolver</a:t>
            </a:r>
            <a:r>
              <a:rPr lang="en-IE" sz="2400" dirty="0">
                <a:solidFill>
                  <a:schemeClr val="bg1"/>
                </a:solidFill>
              </a:rPr>
              <a:t> </a:t>
            </a:r>
            <a:r>
              <a:rPr lang="en-IE" sz="2400" dirty="0" err="1">
                <a:solidFill>
                  <a:schemeClr val="bg1"/>
                </a:solidFill>
              </a:rPr>
              <a:t>eventos</a:t>
            </a:r>
            <a:r>
              <a:rPr lang="en-IE" sz="2400" dirty="0">
                <a:solidFill>
                  <a:schemeClr val="bg1"/>
                </a:solidFill>
              </a:rPr>
              <a:t> </a:t>
            </a:r>
            <a:r>
              <a:rPr lang="en-IE" sz="2400" dirty="0" err="1">
                <a:solidFill>
                  <a:schemeClr val="bg1"/>
                </a:solidFill>
              </a:rPr>
              <a:t>únicos</a:t>
            </a:r>
            <a:r>
              <a:rPr lang="en-IE" sz="2400" dirty="0">
                <a:solidFill>
                  <a:schemeClr val="bg1"/>
                </a:solidFill>
              </a:rPr>
              <a:t>, </a:t>
            </a:r>
            <a:r>
              <a:rPr lang="en-IE" sz="2400" dirty="0" err="1">
                <a:solidFill>
                  <a:schemeClr val="bg1"/>
                </a:solidFill>
              </a:rPr>
              <a:t>tal</a:t>
            </a:r>
            <a:r>
              <a:rPr lang="en-IE" sz="2400" dirty="0">
                <a:solidFill>
                  <a:schemeClr val="bg1"/>
                </a:solidFill>
              </a:rPr>
              <a:t> </a:t>
            </a:r>
            <a:r>
              <a:rPr lang="en-IE" sz="2400" dirty="0" err="1">
                <a:solidFill>
                  <a:schemeClr val="bg1"/>
                </a:solidFill>
              </a:rPr>
              <a:t>como</a:t>
            </a:r>
            <a:r>
              <a:rPr lang="en-IE" sz="2400" dirty="0">
                <a:solidFill>
                  <a:schemeClr val="bg1"/>
                </a:solidFill>
              </a:rPr>
              <a:t> </a:t>
            </a:r>
            <a:r>
              <a:rPr lang="en-IE" sz="2400" dirty="0" err="1">
                <a:solidFill>
                  <a:schemeClr val="bg1"/>
                </a:solidFill>
              </a:rPr>
              <a:t>como</a:t>
            </a:r>
            <a:r>
              <a:rPr lang="en-IE" sz="2400" dirty="0">
                <a:solidFill>
                  <a:schemeClr val="bg1"/>
                </a:solidFill>
              </a:rPr>
              <a:t> o </a:t>
            </a:r>
            <a:r>
              <a:rPr lang="en-IE" sz="2400" dirty="0" err="1">
                <a:solidFill>
                  <a:schemeClr val="bg1"/>
                </a:solidFill>
              </a:rPr>
              <a:t>Giffnock</a:t>
            </a:r>
            <a:r>
              <a:rPr lang="en-IE" sz="2400" dirty="0">
                <a:solidFill>
                  <a:schemeClr val="bg1"/>
                </a:solidFill>
              </a:rPr>
              <a:t> Village Classic Car Spectacular.</a:t>
            </a:r>
          </a:p>
        </p:txBody>
      </p:sp>
      <p:pic>
        <p:nvPicPr>
          <p:cNvPr id="4" name="Online Media 3" title="Giffnock Village Classic Car Spectacular">
            <a:hlinkClick r:id="" action="ppaction://media"/>
            <a:extLst>
              <a:ext uri="{FF2B5EF4-FFF2-40B4-BE49-F238E27FC236}">
                <a16:creationId xmlns:a16="http://schemas.microsoft.com/office/drawing/2014/main" id="{51542AC5-2EEC-4C2B-9C4B-3F62933973CD}"/>
              </a:ext>
            </a:extLst>
          </p:cNvPr>
          <p:cNvPicPr>
            <a:picLocks noRot="1" noChangeAspect="1"/>
          </p:cNvPicPr>
          <p:nvPr>
            <a:videoFile r:link="rId1"/>
          </p:nvPr>
        </p:nvPicPr>
        <p:blipFill>
          <a:blip r:embed="rId3"/>
          <a:stretch>
            <a:fillRect/>
          </a:stretch>
        </p:blipFill>
        <p:spPr>
          <a:xfrm>
            <a:off x="1379869" y="147198"/>
            <a:ext cx="9432261" cy="5305647"/>
          </a:xfrm>
          <a:prstGeom prst="rect">
            <a:avLst/>
          </a:prstGeom>
        </p:spPr>
      </p:pic>
    </p:spTree>
    <p:extLst>
      <p:ext uri="{BB962C8B-B14F-4D97-AF65-F5344CB8AC3E}">
        <p14:creationId xmlns:p14="http://schemas.microsoft.com/office/powerpoint/2010/main" val="35503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404704"/>
            <a:ext cx="11545518" cy="1730666"/>
          </a:xfrm>
        </p:spPr>
        <p:txBody>
          <a:bodyPr>
            <a:normAutofit/>
          </a:bodyPr>
          <a:lstStyle/>
          <a:p>
            <a:r>
              <a:rPr lang="en-IE" dirty="0"/>
              <a:t>O </a:t>
            </a:r>
            <a:r>
              <a:rPr lang="en-IE" dirty="0" err="1"/>
              <a:t>seu</a:t>
            </a:r>
            <a:r>
              <a:rPr lang="en-IE" dirty="0"/>
              <a:t> </a:t>
            </a:r>
            <a:r>
              <a:rPr lang="en-IE" dirty="0" err="1"/>
              <a:t>projeto</a:t>
            </a:r>
            <a:r>
              <a:rPr lang="en-IE" dirty="0"/>
              <a:t> </a:t>
            </a:r>
            <a:r>
              <a:rPr lang="en-IE" dirty="0" err="1"/>
              <a:t>poderá</a:t>
            </a:r>
            <a:r>
              <a:rPr lang="en-IE" dirty="0"/>
              <a:t> </a:t>
            </a:r>
            <a:r>
              <a:rPr lang="en-IE" dirty="0" err="1"/>
              <a:t>necessitar</a:t>
            </a:r>
            <a:r>
              <a:rPr lang="en-IE" dirty="0"/>
              <a:t> de </a:t>
            </a:r>
            <a:r>
              <a:rPr lang="en-IE" dirty="0" err="1"/>
              <a:t>explorar</a:t>
            </a:r>
            <a:r>
              <a:rPr lang="en-IE" dirty="0"/>
              <a:t> </a:t>
            </a:r>
            <a:r>
              <a:rPr lang="en-IE" dirty="0" err="1"/>
              <a:t>uma</a:t>
            </a:r>
            <a:r>
              <a:rPr lang="en-IE" dirty="0"/>
              <a:t> </a:t>
            </a:r>
            <a:r>
              <a:rPr lang="en-IE" dirty="0" err="1"/>
              <a:t>variedade</a:t>
            </a:r>
            <a:r>
              <a:rPr lang="en-IE" dirty="0"/>
              <a:t> de bens </a:t>
            </a:r>
            <a:r>
              <a:rPr lang="en-IE" dirty="0" err="1"/>
              <a:t>ou</a:t>
            </a:r>
            <a:r>
              <a:rPr lang="en-IE" dirty="0"/>
              <a:t> </a:t>
            </a:r>
            <a:r>
              <a:rPr lang="en-IE" dirty="0" err="1"/>
              <a:t>recursos</a:t>
            </a:r>
            <a:r>
              <a:rPr lang="en-IE" dirty="0"/>
              <a:t> da </a:t>
            </a:r>
            <a:r>
              <a:rPr lang="en-IE" dirty="0" err="1"/>
              <a:t>comunidade</a:t>
            </a:r>
            <a:r>
              <a:rPr lang="en-IE" dirty="0"/>
              <a:t>, a </a:t>
            </a:r>
            <a:r>
              <a:rPr lang="en-IE" dirty="0" err="1"/>
              <a:t>fim</a:t>
            </a:r>
            <a:r>
              <a:rPr lang="en-IE" dirty="0"/>
              <a:t> de </a:t>
            </a:r>
            <a:r>
              <a:rPr lang="en-IE" dirty="0" err="1"/>
              <a:t>contribuir</a:t>
            </a:r>
            <a:r>
              <a:rPr lang="en-IE" dirty="0"/>
              <a:t> para a </a:t>
            </a:r>
            <a:r>
              <a:rPr lang="en-IE" dirty="0" err="1"/>
              <a:t>sua</a:t>
            </a:r>
            <a:r>
              <a:rPr lang="en-IE" dirty="0"/>
              <a:t> </a:t>
            </a:r>
            <a:r>
              <a:rPr lang="en-IE" dirty="0" err="1"/>
              <a:t>concretização</a:t>
            </a:r>
            <a:r>
              <a:rPr lang="en-IE" dirty="0"/>
              <a:t>. </a:t>
            </a:r>
            <a:r>
              <a:rPr lang="en-IE" dirty="0" err="1"/>
              <a:t>Vejamos</a:t>
            </a:r>
            <a:r>
              <a:rPr lang="en-IE" dirty="0"/>
              <a:t> </a:t>
            </a:r>
            <a:r>
              <a:rPr lang="en-IE" dirty="0" err="1"/>
              <a:t>alguns</a:t>
            </a:r>
            <a:r>
              <a:rPr lang="en-IE" dirty="0"/>
              <a:t> bens </a:t>
            </a:r>
            <a:r>
              <a:rPr lang="en-IE" dirty="0" err="1"/>
              <a:t>ou</a:t>
            </a:r>
            <a:r>
              <a:rPr lang="en-IE" dirty="0"/>
              <a:t> </a:t>
            </a:r>
            <a:r>
              <a:rPr lang="en-IE" dirty="0" err="1"/>
              <a:t>recursos</a:t>
            </a:r>
            <a:r>
              <a:rPr lang="en-IE" dirty="0"/>
              <a:t> </a:t>
            </a:r>
            <a:r>
              <a:rPr lang="en-IE" dirty="0" err="1"/>
              <a:t>comuns</a:t>
            </a:r>
            <a:r>
              <a:rPr lang="en-IE" dirty="0"/>
              <a:t>.</a:t>
            </a:r>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74711" y="3334896"/>
            <a:ext cx="11545518" cy="1119830"/>
          </a:xfrm>
        </p:spPr>
        <p:txBody>
          <a:bodyPr/>
          <a:lstStyle/>
          <a:p>
            <a:r>
              <a:rPr lang="en-IE" sz="4800" dirty="0"/>
              <a:t>SEÇÃO 4: OS RECURSOS NECESSÁRIOS</a:t>
            </a:r>
          </a:p>
        </p:txBody>
      </p:sp>
      <p:pic>
        <p:nvPicPr>
          <p:cNvPr id="9" name="Picture Placeholder 8" descr="A blue bowl on a table&#10;&#10;Description automatically generated">
            <a:extLst>
              <a:ext uri="{FF2B5EF4-FFF2-40B4-BE49-F238E27FC236}">
                <a16:creationId xmlns:a16="http://schemas.microsoft.com/office/drawing/2014/main" id="{6BF707A6-4E0C-41D7-A152-1338368CA673}"/>
              </a:ext>
            </a:extLst>
          </p:cNvPr>
          <p:cNvPicPr>
            <a:picLocks noGrp="1" noChangeAspect="1"/>
          </p:cNvPicPr>
          <p:nvPr>
            <p:ph type="pic" sz="quarter" idx="26"/>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13373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18709-309A-4799-A0C4-8CCD879E8762}"/>
              </a:ext>
            </a:extLst>
          </p:cNvPr>
          <p:cNvSpPr>
            <a:spLocks noGrp="1"/>
          </p:cNvSpPr>
          <p:nvPr>
            <p:ph type="body" sz="quarter" idx="20"/>
          </p:nvPr>
        </p:nvSpPr>
        <p:spPr>
          <a:xfrm>
            <a:off x="5890438" y="2002664"/>
            <a:ext cx="6301562" cy="4215255"/>
          </a:xfrm>
        </p:spPr>
        <p:txBody>
          <a:bodyPr/>
          <a:lstStyle/>
          <a:p>
            <a:r>
              <a:rPr lang="en-US" dirty="0"/>
              <a:t>Um </a:t>
            </a:r>
            <a:r>
              <a:rPr lang="en-US" dirty="0" err="1"/>
              <a:t>bem</a:t>
            </a:r>
            <a:r>
              <a:rPr lang="en-US" dirty="0"/>
              <a:t> </a:t>
            </a:r>
            <a:r>
              <a:rPr lang="en-US" dirty="0" err="1"/>
              <a:t>comunitário</a:t>
            </a:r>
            <a:r>
              <a:rPr lang="en-US" dirty="0"/>
              <a:t> (</a:t>
            </a:r>
            <a:r>
              <a:rPr lang="en-US" dirty="0" err="1"/>
              <a:t>ou</a:t>
            </a:r>
            <a:r>
              <a:rPr lang="en-US" dirty="0"/>
              <a:t> </a:t>
            </a:r>
            <a:r>
              <a:rPr lang="en-US" dirty="0" err="1"/>
              <a:t>recurso</a:t>
            </a:r>
            <a:r>
              <a:rPr lang="en-US" dirty="0"/>
              <a:t> </a:t>
            </a:r>
            <a:r>
              <a:rPr lang="en-US" dirty="0" err="1"/>
              <a:t>comunitário</a:t>
            </a:r>
            <a:r>
              <a:rPr lang="en-US" dirty="0"/>
              <a:t>) </a:t>
            </a:r>
            <a:r>
              <a:rPr lang="en-US" dirty="0" err="1"/>
              <a:t>é</a:t>
            </a:r>
            <a:r>
              <a:rPr lang="en-US" dirty="0"/>
              <a:t> </a:t>
            </a:r>
            <a:r>
              <a:rPr lang="en-US" dirty="0" err="1"/>
              <a:t>tudo</a:t>
            </a:r>
            <a:r>
              <a:rPr lang="en-US" dirty="0"/>
              <a:t> o que </a:t>
            </a:r>
            <a:r>
              <a:rPr lang="en-US" dirty="0" err="1"/>
              <a:t>possa</a:t>
            </a:r>
            <a:r>
              <a:rPr lang="en-US" dirty="0"/>
              <a:t> ser </a:t>
            </a:r>
            <a:r>
              <a:rPr lang="en-US" dirty="0" err="1"/>
              <a:t>utilizado</a:t>
            </a:r>
            <a:r>
              <a:rPr lang="en-US" dirty="0"/>
              <a:t> para </a:t>
            </a:r>
            <a:r>
              <a:rPr lang="en-US" dirty="0" err="1"/>
              <a:t>melhorar</a:t>
            </a:r>
            <a:r>
              <a:rPr lang="en-US" dirty="0"/>
              <a:t> a </a:t>
            </a:r>
            <a:r>
              <a:rPr lang="en-US" dirty="0" err="1"/>
              <a:t>qualidade</a:t>
            </a:r>
            <a:r>
              <a:rPr lang="en-US" dirty="0"/>
              <a:t> de </a:t>
            </a:r>
            <a:r>
              <a:rPr lang="en-US" dirty="0" err="1"/>
              <a:t>vida</a:t>
            </a:r>
            <a:r>
              <a:rPr lang="en-US" dirty="0"/>
              <a:t> da </a:t>
            </a:r>
            <a:r>
              <a:rPr lang="en-US" dirty="0" err="1"/>
              <a:t>comunidade</a:t>
            </a:r>
            <a:r>
              <a:rPr lang="en-US" dirty="0"/>
              <a:t>. </a:t>
            </a:r>
            <a:r>
              <a:rPr lang="en-US" dirty="0" err="1"/>
              <a:t>Você</a:t>
            </a:r>
            <a:r>
              <a:rPr lang="en-US" dirty="0"/>
              <a:t> e </a:t>
            </a:r>
            <a:r>
              <a:rPr lang="en-US" dirty="0" err="1"/>
              <a:t>todos</a:t>
            </a:r>
            <a:r>
              <a:rPr lang="en-US" dirty="0"/>
              <a:t> </a:t>
            </a:r>
            <a:r>
              <a:rPr lang="en-US" dirty="0" err="1"/>
              <a:t>os</a:t>
            </a:r>
            <a:r>
              <a:rPr lang="en-US" dirty="0"/>
              <a:t> outros </a:t>
            </a:r>
            <a:r>
              <a:rPr lang="en-US" dirty="0" err="1"/>
              <a:t>membros</a:t>
            </a:r>
            <a:r>
              <a:rPr lang="en-US" dirty="0"/>
              <a:t> da </a:t>
            </a:r>
            <a:r>
              <a:rPr lang="en-US" dirty="0" err="1"/>
              <a:t>comunidade</a:t>
            </a:r>
            <a:r>
              <a:rPr lang="en-US" dirty="0"/>
              <a:t> </a:t>
            </a:r>
            <a:r>
              <a:rPr lang="en-US" dirty="0" err="1"/>
              <a:t>são</a:t>
            </a:r>
            <a:r>
              <a:rPr lang="en-US" dirty="0"/>
              <a:t> </a:t>
            </a:r>
            <a:r>
              <a:rPr lang="en-US" dirty="0" err="1"/>
              <a:t>potenciais</a:t>
            </a:r>
            <a:r>
              <a:rPr lang="en-US" dirty="0"/>
              <a:t> bens da </a:t>
            </a:r>
            <a:r>
              <a:rPr lang="en-US" dirty="0" err="1"/>
              <a:t>comunidade</a:t>
            </a:r>
            <a:r>
              <a:rPr lang="en-US" dirty="0"/>
              <a:t>. </a:t>
            </a:r>
            <a:endParaRPr lang="en-IE" dirty="0"/>
          </a:p>
          <a:p>
            <a:r>
              <a:rPr lang="en-IE" dirty="0" err="1"/>
              <a:t>Todos</a:t>
            </a:r>
            <a:r>
              <a:rPr lang="en-IE" dirty="0"/>
              <a:t> </a:t>
            </a:r>
            <a:r>
              <a:rPr lang="en-IE" dirty="0" err="1"/>
              <a:t>possuem</a:t>
            </a:r>
            <a:r>
              <a:rPr lang="en-IE" dirty="0"/>
              <a:t> </a:t>
            </a:r>
            <a:r>
              <a:rPr lang="en-IE" dirty="0" err="1"/>
              <a:t>competências</a:t>
            </a:r>
            <a:r>
              <a:rPr lang="en-IE" dirty="0"/>
              <a:t> </a:t>
            </a:r>
            <a:r>
              <a:rPr lang="en-IE" dirty="0" err="1"/>
              <a:t>ou</a:t>
            </a:r>
            <a:r>
              <a:rPr lang="en-IE" dirty="0"/>
              <a:t> </a:t>
            </a:r>
            <a:r>
              <a:rPr lang="en-IE" dirty="0" err="1"/>
              <a:t>talentos</a:t>
            </a:r>
            <a:r>
              <a:rPr lang="en-IE" dirty="0"/>
              <a:t>, e </a:t>
            </a:r>
            <a:r>
              <a:rPr lang="en-IE" dirty="0" err="1"/>
              <a:t>todos</a:t>
            </a:r>
            <a:r>
              <a:rPr lang="en-IE" dirty="0"/>
              <a:t> </a:t>
            </a:r>
            <a:r>
              <a:rPr lang="en-IE" dirty="0" err="1"/>
              <a:t>podem</a:t>
            </a:r>
            <a:r>
              <a:rPr lang="en-IE" dirty="0"/>
              <a:t> </a:t>
            </a:r>
            <a:r>
              <a:rPr lang="en-IE" dirty="0" err="1"/>
              <a:t>fornecer</a:t>
            </a:r>
            <a:r>
              <a:rPr lang="en-IE" dirty="0"/>
              <a:t> </a:t>
            </a:r>
            <a:r>
              <a:rPr lang="en-IE" dirty="0" err="1"/>
              <a:t>conhecimentos</a:t>
            </a:r>
            <a:r>
              <a:rPr lang="en-IE" dirty="0"/>
              <a:t> </a:t>
            </a:r>
            <a:r>
              <a:rPr lang="en-IE" dirty="0" err="1"/>
              <a:t>sobre</a:t>
            </a:r>
            <a:r>
              <a:rPr lang="en-IE" dirty="0"/>
              <a:t> a </a:t>
            </a:r>
            <a:r>
              <a:rPr lang="en-IE" dirty="0" err="1"/>
              <a:t>comunidade</a:t>
            </a:r>
            <a:r>
              <a:rPr lang="en-IE" dirty="0"/>
              <a:t>, </a:t>
            </a:r>
            <a:r>
              <a:rPr lang="en-IE" dirty="0" err="1"/>
              <a:t>ligações</a:t>
            </a:r>
            <a:r>
              <a:rPr lang="en-IE" dirty="0"/>
              <a:t> com as </a:t>
            </a:r>
            <a:r>
              <a:rPr lang="en-IE" dirty="0" err="1"/>
              <a:t>pessoas</a:t>
            </a:r>
            <a:r>
              <a:rPr lang="en-IE" dirty="0"/>
              <a:t> que </a:t>
            </a:r>
            <a:r>
              <a:rPr lang="en-IE" dirty="0" err="1"/>
              <a:t>conhecem</a:t>
            </a:r>
            <a:r>
              <a:rPr lang="en-IE" dirty="0"/>
              <a:t>, e o </a:t>
            </a:r>
            <a:r>
              <a:rPr lang="en-IE" dirty="0" err="1"/>
              <a:t>tipo</a:t>
            </a:r>
            <a:r>
              <a:rPr lang="en-IE" dirty="0"/>
              <a:t> de </a:t>
            </a:r>
            <a:r>
              <a:rPr lang="en-IE" dirty="0" err="1"/>
              <a:t>apoio</a:t>
            </a:r>
            <a:r>
              <a:rPr lang="en-IE" dirty="0"/>
              <a:t> de que </a:t>
            </a:r>
            <a:r>
              <a:rPr lang="en-IE" dirty="0" err="1"/>
              <a:t>todos</a:t>
            </a:r>
            <a:r>
              <a:rPr lang="en-IE" dirty="0"/>
              <a:t> </a:t>
            </a:r>
            <a:r>
              <a:rPr lang="en-IE" dirty="0" err="1"/>
              <a:t>os</a:t>
            </a:r>
            <a:r>
              <a:rPr lang="en-IE" dirty="0"/>
              <a:t> </a:t>
            </a:r>
            <a:r>
              <a:rPr lang="en-IE" dirty="0" err="1"/>
              <a:t>esforços</a:t>
            </a:r>
            <a:r>
              <a:rPr lang="en-IE" dirty="0"/>
              <a:t> </a:t>
            </a:r>
            <a:r>
              <a:rPr lang="en-IE" dirty="0" err="1"/>
              <a:t>necessitam</a:t>
            </a:r>
            <a:r>
              <a:rPr lang="en-IE" dirty="0"/>
              <a:t> - </a:t>
            </a:r>
            <a:r>
              <a:rPr lang="en-IE" dirty="0" err="1"/>
              <a:t>fazer</a:t>
            </a:r>
            <a:r>
              <a:rPr lang="en-IE" dirty="0"/>
              <a:t> </a:t>
            </a:r>
            <a:r>
              <a:rPr lang="en-IE" dirty="0" err="1"/>
              <a:t>chamadas</a:t>
            </a:r>
            <a:r>
              <a:rPr lang="en-IE" dirty="0"/>
              <a:t> </a:t>
            </a:r>
            <a:r>
              <a:rPr lang="en-IE" dirty="0" err="1"/>
              <a:t>telefónicas</a:t>
            </a:r>
            <a:r>
              <a:rPr lang="en-IE" dirty="0"/>
              <a:t>, </a:t>
            </a:r>
            <a:r>
              <a:rPr lang="en-IE" dirty="0" err="1"/>
              <a:t>embalar</a:t>
            </a:r>
            <a:r>
              <a:rPr lang="en-IE" dirty="0"/>
              <a:t> envelopes, </a:t>
            </a:r>
            <a:r>
              <a:rPr lang="en-IE" dirty="0" err="1"/>
              <a:t>dar</a:t>
            </a:r>
            <a:r>
              <a:rPr lang="en-IE" dirty="0"/>
              <a:t> </a:t>
            </a:r>
            <a:r>
              <a:rPr lang="en-IE" dirty="0" err="1"/>
              <a:t>informações</a:t>
            </a:r>
            <a:r>
              <a:rPr lang="en-IE" dirty="0"/>
              <a:t> </a:t>
            </a:r>
            <a:r>
              <a:rPr lang="en-IE" dirty="0" err="1"/>
              <a:t>às</a:t>
            </a:r>
            <a:r>
              <a:rPr lang="en-IE" dirty="0"/>
              <a:t> </a:t>
            </a:r>
            <a:r>
              <a:rPr lang="en-IE" dirty="0" err="1"/>
              <a:t>pessoas</a:t>
            </a:r>
            <a:r>
              <a:rPr lang="en-IE" dirty="0"/>
              <a:t>, </a:t>
            </a:r>
            <a:r>
              <a:rPr lang="en-IE" dirty="0" err="1"/>
              <a:t>transportar</a:t>
            </a:r>
            <a:r>
              <a:rPr lang="en-IE" dirty="0"/>
              <a:t> </a:t>
            </a:r>
            <a:r>
              <a:rPr lang="en-IE" dirty="0" err="1"/>
              <a:t>equipamento</a:t>
            </a:r>
            <a:r>
              <a:rPr lang="en-IE" dirty="0"/>
              <a:t> </a:t>
            </a:r>
            <a:r>
              <a:rPr lang="en-IE" dirty="0" err="1"/>
              <a:t>ou</a:t>
            </a:r>
            <a:r>
              <a:rPr lang="en-IE" dirty="0"/>
              <a:t> </a:t>
            </a:r>
            <a:r>
              <a:rPr lang="en-IE" dirty="0" err="1"/>
              <a:t>materiais</a:t>
            </a:r>
            <a:r>
              <a:rPr lang="en-IE" dirty="0"/>
              <a:t> - </a:t>
            </a:r>
            <a:r>
              <a:rPr lang="en-IE" dirty="0" err="1"/>
              <a:t>seja</a:t>
            </a:r>
            <a:r>
              <a:rPr lang="en-IE" dirty="0"/>
              <a:t> o que for </a:t>
            </a:r>
            <a:r>
              <a:rPr lang="en-IE" dirty="0" err="1"/>
              <a:t>necessário</a:t>
            </a:r>
            <a:r>
              <a:rPr lang="en-IE" dirty="0"/>
              <a:t> </a:t>
            </a:r>
            <a:r>
              <a:rPr lang="en-IE" dirty="0" err="1"/>
              <a:t>fazer</a:t>
            </a:r>
            <a:r>
              <a:rPr lang="en-IE" dirty="0"/>
              <a:t>. </a:t>
            </a:r>
          </a:p>
        </p:txBody>
      </p:sp>
      <p:sp>
        <p:nvSpPr>
          <p:cNvPr id="4" name="Text Placeholder 3">
            <a:extLst>
              <a:ext uri="{FF2B5EF4-FFF2-40B4-BE49-F238E27FC236}">
                <a16:creationId xmlns:a16="http://schemas.microsoft.com/office/drawing/2014/main" id="{9932E204-1908-4609-98EF-585784A17E29}"/>
              </a:ext>
            </a:extLst>
          </p:cNvPr>
          <p:cNvSpPr>
            <a:spLocks noGrp="1"/>
          </p:cNvSpPr>
          <p:nvPr>
            <p:ph type="body" sz="quarter" idx="22"/>
          </p:nvPr>
        </p:nvSpPr>
        <p:spPr>
          <a:xfrm>
            <a:off x="5890438" y="767883"/>
            <a:ext cx="5579898" cy="857158"/>
          </a:xfrm>
        </p:spPr>
        <p:txBody>
          <a:bodyPr/>
          <a:lstStyle/>
          <a:p>
            <a:r>
              <a:rPr lang="en-IE" dirty="0"/>
              <a:t>BENS COMUNITÁRIOS</a:t>
            </a:r>
          </a:p>
        </p:txBody>
      </p:sp>
      <p:pic>
        <p:nvPicPr>
          <p:cNvPr id="13" name="Picture Placeholder 12" descr="A picture containing device&#10;&#10;Description automatically generated">
            <a:extLst>
              <a:ext uri="{FF2B5EF4-FFF2-40B4-BE49-F238E27FC236}">
                <a16:creationId xmlns:a16="http://schemas.microsoft.com/office/drawing/2014/main" id="{A7B65ADF-F814-4CDB-BE2F-C5E6ACBBC250}"/>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l="12794" r="12794"/>
          <a:stretch>
            <a:fillRect/>
          </a:stretch>
        </p:blipFill>
        <p:spPr/>
      </p:pic>
    </p:spTree>
    <p:extLst>
      <p:ext uri="{BB962C8B-B14F-4D97-AF65-F5344CB8AC3E}">
        <p14:creationId xmlns:p14="http://schemas.microsoft.com/office/powerpoint/2010/main" val="3644028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618709-309A-4799-A0C4-8CCD879E8762}"/>
              </a:ext>
            </a:extLst>
          </p:cNvPr>
          <p:cNvSpPr>
            <a:spLocks noGrp="1"/>
          </p:cNvSpPr>
          <p:nvPr>
            <p:ph type="body" sz="quarter" idx="20"/>
          </p:nvPr>
        </p:nvSpPr>
        <p:spPr>
          <a:xfrm>
            <a:off x="5882758" y="1934130"/>
            <a:ext cx="6121400" cy="4002435"/>
          </a:xfrm>
        </p:spPr>
        <p:txBody>
          <a:bodyPr/>
          <a:lstStyle/>
          <a:p>
            <a:r>
              <a:rPr lang="en-US" dirty="0"/>
              <a:t>A </a:t>
            </a:r>
            <a:r>
              <a:rPr lang="en-US" dirty="0" err="1"/>
              <a:t>população</a:t>
            </a:r>
            <a:r>
              <a:rPr lang="en-US" dirty="0"/>
              <a:t> </a:t>
            </a:r>
            <a:r>
              <a:rPr lang="en-US" dirty="0" err="1"/>
              <a:t>pode</a:t>
            </a:r>
            <a:r>
              <a:rPr lang="en-US" dirty="0"/>
              <a:t> ser </a:t>
            </a:r>
            <a:r>
              <a:rPr lang="en-US" dirty="0" err="1"/>
              <a:t>capacitada</a:t>
            </a:r>
            <a:r>
              <a:rPr lang="en-US" dirty="0"/>
              <a:t> para </a:t>
            </a:r>
            <a:r>
              <a:rPr lang="en-US" dirty="0" err="1"/>
              <a:t>realizar</a:t>
            </a:r>
            <a:r>
              <a:rPr lang="en-US" dirty="0"/>
              <a:t> e </a:t>
            </a:r>
            <a:r>
              <a:rPr lang="en-US" dirty="0" err="1"/>
              <a:t>utilizar</a:t>
            </a:r>
            <a:r>
              <a:rPr lang="en-US" dirty="0"/>
              <a:t> as </a:t>
            </a:r>
            <a:r>
              <a:rPr lang="en-US" dirty="0" err="1"/>
              <a:t>suas</a:t>
            </a:r>
            <a:r>
              <a:rPr lang="en-US" dirty="0"/>
              <a:t> </a:t>
            </a:r>
            <a:r>
              <a:rPr lang="en-US" dirty="0" err="1"/>
              <a:t>capacidades</a:t>
            </a:r>
            <a:r>
              <a:rPr lang="en-US" dirty="0"/>
              <a:t> para </a:t>
            </a:r>
            <a:r>
              <a:rPr lang="en-US" dirty="0" err="1"/>
              <a:t>construir</a:t>
            </a:r>
            <a:r>
              <a:rPr lang="en-US" dirty="0"/>
              <a:t> e </a:t>
            </a:r>
            <a:r>
              <a:rPr lang="en-US" dirty="0" err="1"/>
              <a:t>transformar</a:t>
            </a:r>
            <a:r>
              <a:rPr lang="en-US" dirty="0"/>
              <a:t> a </a:t>
            </a:r>
            <a:r>
              <a:rPr lang="en-US" dirty="0" err="1"/>
              <a:t>comunidade</a:t>
            </a:r>
            <a:r>
              <a:rPr lang="en-US" dirty="0"/>
              <a:t>. A </a:t>
            </a:r>
            <a:r>
              <a:rPr lang="en-US" dirty="0" err="1"/>
              <a:t>mãe</a:t>
            </a:r>
            <a:r>
              <a:rPr lang="en-US" dirty="0"/>
              <a:t> </a:t>
            </a:r>
            <a:r>
              <a:rPr lang="en-US" dirty="0" err="1"/>
              <a:t>ou</a:t>
            </a:r>
            <a:r>
              <a:rPr lang="en-US" dirty="0"/>
              <a:t> o pai que </a:t>
            </a:r>
            <a:r>
              <a:rPr lang="en-US" dirty="0" err="1"/>
              <a:t>organiza</a:t>
            </a:r>
            <a:r>
              <a:rPr lang="en-US" dirty="0"/>
              <a:t> um </a:t>
            </a:r>
            <a:r>
              <a:rPr lang="en-US" dirty="0" err="1"/>
              <a:t>grupo</a:t>
            </a:r>
            <a:r>
              <a:rPr lang="en-US" dirty="0"/>
              <a:t> </a:t>
            </a:r>
            <a:r>
              <a:rPr lang="en-US" dirty="0" err="1"/>
              <a:t>lúdico</a:t>
            </a:r>
            <a:r>
              <a:rPr lang="en-US" dirty="0"/>
              <a:t>. O </a:t>
            </a:r>
            <a:r>
              <a:rPr lang="en-US" dirty="0" err="1"/>
              <a:t>líder</a:t>
            </a:r>
            <a:r>
              <a:rPr lang="en-US" dirty="0"/>
              <a:t> informal do </a:t>
            </a:r>
            <a:r>
              <a:rPr lang="en-US" dirty="0" err="1"/>
              <a:t>bairro</a:t>
            </a:r>
            <a:r>
              <a:rPr lang="en-US" dirty="0"/>
              <a:t>. O </a:t>
            </a:r>
            <a:r>
              <a:rPr lang="en-US" dirty="0" err="1"/>
              <a:t>bombeiro</a:t>
            </a:r>
            <a:r>
              <a:rPr lang="en-US" dirty="0"/>
              <a:t> que </a:t>
            </a:r>
            <a:r>
              <a:rPr lang="en-US" dirty="0" err="1"/>
              <a:t>arrisca</a:t>
            </a:r>
            <a:r>
              <a:rPr lang="en-US" dirty="0"/>
              <a:t> a </a:t>
            </a:r>
            <a:r>
              <a:rPr lang="en-US" dirty="0" err="1"/>
              <a:t>sua</a:t>
            </a:r>
            <a:r>
              <a:rPr lang="en-US" dirty="0"/>
              <a:t> </a:t>
            </a:r>
            <a:r>
              <a:rPr lang="en-US" dirty="0" err="1"/>
              <a:t>vida</a:t>
            </a:r>
            <a:r>
              <a:rPr lang="en-US" dirty="0"/>
              <a:t> para </a:t>
            </a:r>
            <a:r>
              <a:rPr lang="en-US" dirty="0" err="1"/>
              <a:t>manter</a:t>
            </a:r>
            <a:r>
              <a:rPr lang="en-US" dirty="0"/>
              <a:t> a </a:t>
            </a:r>
            <a:r>
              <a:rPr lang="en-US" dirty="0" err="1"/>
              <a:t>comunidade</a:t>
            </a:r>
            <a:r>
              <a:rPr lang="en-US" dirty="0"/>
              <a:t> a salvo. </a:t>
            </a:r>
            <a:r>
              <a:rPr lang="en-US" dirty="0" err="1"/>
              <a:t>Todos</a:t>
            </a:r>
            <a:r>
              <a:rPr lang="en-US" dirty="0"/>
              <a:t> </a:t>
            </a:r>
            <a:r>
              <a:rPr lang="en-US" dirty="0" err="1"/>
              <a:t>estes</a:t>
            </a:r>
            <a:r>
              <a:rPr lang="en-US" dirty="0"/>
              <a:t> </a:t>
            </a:r>
            <a:r>
              <a:rPr lang="en-US" dirty="0" err="1"/>
              <a:t>são</a:t>
            </a:r>
            <a:r>
              <a:rPr lang="en-US" dirty="0"/>
              <a:t> bens da </a:t>
            </a:r>
            <a:r>
              <a:rPr lang="en-US" dirty="0" err="1"/>
              <a:t>comunidade</a:t>
            </a:r>
            <a:r>
              <a:rPr lang="en-US" dirty="0"/>
              <a:t>. </a:t>
            </a:r>
          </a:p>
          <a:p>
            <a:r>
              <a:rPr lang="en-US" dirty="0" err="1"/>
              <a:t>Quanto</a:t>
            </a:r>
            <a:r>
              <a:rPr lang="en-US" dirty="0"/>
              <a:t> </a:t>
            </a:r>
            <a:r>
              <a:rPr lang="en-US" dirty="0" err="1"/>
              <a:t>mais</a:t>
            </a:r>
            <a:r>
              <a:rPr lang="en-US" dirty="0"/>
              <a:t> </a:t>
            </a:r>
            <a:r>
              <a:rPr lang="en-US" dirty="0" err="1"/>
              <a:t>pessoas</a:t>
            </a:r>
            <a:r>
              <a:rPr lang="en-US" dirty="0"/>
              <a:t> se </a:t>
            </a:r>
            <a:r>
              <a:rPr lang="en-US" dirty="0" err="1"/>
              <a:t>sentirem</a:t>
            </a:r>
            <a:r>
              <a:rPr lang="en-US" dirty="0"/>
              <a:t> </a:t>
            </a:r>
            <a:r>
              <a:rPr lang="en-US" dirty="0" err="1"/>
              <a:t>motivadas</a:t>
            </a:r>
            <a:r>
              <a:rPr lang="en-US" dirty="0"/>
              <a:t> e </a:t>
            </a:r>
            <a:r>
              <a:rPr lang="en-US" dirty="0" err="1"/>
              <a:t>conscientes</a:t>
            </a:r>
            <a:r>
              <a:rPr lang="en-US" dirty="0"/>
              <a:t> dos </a:t>
            </a:r>
            <a:r>
              <a:rPr lang="en-US" dirty="0" err="1"/>
              <a:t>seus</a:t>
            </a:r>
            <a:r>
              <a:rPr lang="en-US" dirty="0"/>
              <a:t> </a:t>
            </a:r>
            <a:r>
              <a:rPr lang="en-US" dirty="0" err="1"/>
              <a:t>esforços</a:t>
            </a:r>
            <a:r>
              <a:rPr lang="en-US" dirty="0"/>
              <a:t> e </a:t>
            </a:r>
            <a:r>
              <a:rPr lang="en-US" dirty="0" err="1"/>
              <a:t>objetivos</a:t>
            </a:r>
            <a:r>
              <a:rPr lang="en-US" dirty="0"/>
              <a:t> para com a </a:t>
            </a:r>
            <a:r>
              <a:rPr lang="en-US" dirty="0" err="1"/>
              <a:t>sua</a:t>
            </a:r>
            <a:r>
              <a:rPr lang="en-US" dirty="0"/>
              <a:t> </a:t>
            </a:r>
            <a:r>
              <a:rPr lang="en-US" dirty="0" err="1"/>
              <a:t>comunidade</a:t>
            </a:r>
            <a:r>
              <a:rPr lang="en-US" dirty="0"/>
              <a:t>, </a:t>
            </a:r>
            <a:r>
              <a:rPr lang="en-US" dirty="0" err="1"/>
              <a:t>mais</a:t>
            </a:r>
            <a:r>
              <a:rPr lang="en-US" dirty="0"/>
              <a:t> </a:t>
            </a:r>
            <a:r>
              <a:rPr lang="en-US" dirty="0" err="1"/>
              <a:t>rápida</a:t>
            </a:r>
            <a:r>
              <a:rPr lang="en-US" dirty="0"/>
              <a:t> e profunda </a:t>
            </a:r>
            <a:r>
              <a:rPr lang="en-US" dirty="0" err="1"/>
              <a:t>será</a:t>
            </a:r>
            <a:r>
              <a:rPr lang="en-US" dirty="0"/>
              <a:t> a </a:t>
            </a:r>
            <a:r>
              <a:rPr lang="en-US" dirty="0" err="1"/>
              <a:t>mudança</a:t>
            </a:r>
            <a:r>
              <a:rPr lang="en-US" dirty="0"/>
              <a:t>.</a:t>
            </a:r>
          </a:p>
        </p:txBody>
      </p:sp>
      <p:pic>
        <p:nvPicPr>
          <p:cNvPr id="6" name="Picture Placeholder 5" descr="A group of people standing in front of a crowd&#10;&#10;Description automatically generated">
            <a:extLst>
              <a:ext uri="{FF2B5EF4-FFF2-40B4-BE49-F238E27FC236}">
                <a16:creationId xmlns:a16="http://schemas.microsoft.com/office/drawing/2014/main" id="{CCD47EDC-E021-4A8C-804C-519F4DA4498A}"/>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9932E204-1908-4609-98EF-585784A17E29}"/>
              </a:ext>
            </a:extLst>
          </p:cNvPr>
          <p:cNvSpPr>
            <a:spLocks noGrp="1"/>
          </p:cNvSpPr>
          <p:nvPr>
            <p:ph type="body" sz="quarter" idx="22"/>
          </p:nvPr>
        </p:nvSpPr>
        <p:spPr>
          <a:xfrm>
            <a:off x="5929560" y="767883"/>
            <a:ext cx="5579898" cy="857158"/>
          </a:xfrm>
        </p:spPr>
        <p:txBody>
          <a:bodyPr/>
          <a:lstStyle/>
          <a:p>
            <a:r>
              <a:rPr lang="en-IE" dirty="0"/>
              <a:t>O PODER DAS PESSOAS</a:t>
            </a:r>
          </a:p>
        </p:txBody>
      </p:sp>
    </p:spTree>
    <p:extLst>
      <p:ext uri="{BB962C8B-B14F-4D97-AF65-F5344CB8AC3E}">
        <p14:creationId xmlns:p14="http://schemas.microsoft.com/office/powerpoint/2010/main" val="39886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83B2D-4A25-4E56-8D32-5AC550E0AEC8}"/>
              </a:ext>
            </a:extLst>
          </p:cNvPr>
          <p:cNvSpPr>
            <a:spLocks noGrp="1"/>
          </p:cNvSpPr>
          <p:nvPr>
            <p:ph type="body" sz="quarter" idx="20"/>
          </p:nvPr>
        </p:nvSpPr>
        <p:spPr>
          <a:xfrm>
            <a:off x="5697416" y="1923495"/>
            <a:ext cx="6104724" cy="4350695"/>
          </a:xfrm>
        </p:spPr>
        <p:txBody>
          <a:bodyPr/>
          <a:lstStyle/>
          <a:p>
            <a:r>
              <a:rPr lang="en-US" sz="2200" dirty="0" err="1"/>
              <a:t>Pode</a:t>
            </a:r>
            <a:r>
              <a:rPr lang="en-US" sz="2200" dirty="0"/>
              <a:t> ser </a:t>
            </a:r>
            <a:r>
              <a:rPr lang="en-US" sz="2200" dirty="0" err="1"/>
              <a:t>uma</a:t>
            </a:r>
            <a:r>
              <a:rPr lang="en-US" sz="2200" dirty="0"/>
              <a:t> </a:t>
            </a:r>
            <a:r>
              <a:rPr lang="en-US" sz="2200" dirty="0" err="1"/>
              <a:t>estrutura</a:t>
            </a:r>
            <a:r>
              <a:rPr lang="en-US" sz="2200" dirty="0"/>
              <a:t> </a:t>
            </a:r>
            <a:r>
              <a:rPr lang="en-US" sz="2200" dirty="0" err="1"/>
              <a:t>física</a:t>
            </a:r>
            <a:r>
              <a:rPr lang="en-US" sz="2200" dirty="0"/>
              <a:t> </a:t>
            </a:r>
            <a:r>
              <a:rPr lang="en-US" sz="2200" dirty="0" err="1"/>
              <a:t>ou</a:t>
            </a:r>
            <a:r>
              <a:rPr lang="en-US" sz="2200" dirty="0"/>
              <a:t> um </a:t>
            </a:r>
            <a:r>
              <a:rPr lang="en-US" sz="2200" dirty="0" err="1"/>
              <a:t>espaço</a:t>
            </a:r>
            <a:r>
              <a:rPr lang="en-US" sz="2200" dirty="0"/>
              <a:t> - </a:t>
            </a:r>
            <a:r>
              <a:rPr lang="en-US" sz="2200" dirty="0" err="1"/>
              <a:t>escola</a:t>
            </a:r>
            <a:r>
              <a:rPr lang="en-US" sz="2200" dirty="0"/>
              <a:t>, hospital, </a:t>
            </a:r>
            <a:r>
              <a:rPr lang="en-US" sz="2200" dirty="0" err="1"/>
              <a:t>igreja</a:t>
            </a:r>
            <a:r>
              <a:rPr lang="en-US" sz="2200" dirty="0"/>
              <a:t>, </a:t>
            </a:r>
            <a:r>
              <a:rPr lang="en-US" sz="2200" dirty="0" err="1"/>
              <a:t>biblioteca</a:t>
            </a:r>
            <a:r>
              <a:rPr lang="en-US" sz="2200" dirty="0"/>
              <a:t>, </a:t>
            </a:r>
            <a:r>
              <a:rPr lang="en-US" sz="2200" dirty="0" err="1"/>
              <a:t>centro</a:t>
            </a:r>
            <a:r>
              <a:rPr lang="en-US" sz="2200" dirty="0"/>
              <a:t> </a:t>
            </a:r>
            <a:r>
              <a:rPr lang="en-US" sz="2200" dirty="0" err="1"/>
              <a:t>recreativo</a:t>
            </a:r>
            <a:r>
              <a:rPr lang="en-US" sz="2200" dirty="0"/>
              <a:t>, </a:t>
            </a:r>
            <a:r>
              <a:rPr lang="en-US" sz="2200" dirty="0" err="1"/>
              <a:t>clube</a:t>
            </a:r>
            <a:r>
              <a:rPr lang="en-US" sz="2200" dirty="0"/>
              <a:t> social. </a:t>
            </a:r>
            <a:r>
              <a:rPr lang="en-US" sz="2200" dirty="0" err="1"/>
              <a:t>Pode</a:t>
            </a:r>
            <a:r>
              <a:rPr lang="en-US" sz="2200" dirty="0"/>
              <a:t> ser um </a:t>
            </a:r>
            <a:r>
              <a:rPr lang="en-US" sz="2200" dirty="0" err="1"/>
              <a:t>ponto</a:t>
            </a:r>
            <a:r>
              <a:rPr lang="en-US" sz="2200" dirty="0"/>
              <a:t> de </a:t>
            </a:r>
            <a:r>
              <a:rPr lang="en-US" sz="2200" dirty="0" err="1"/>
              <a:t>referência</a:t>
            </a:r>
            <a:r>
              <a:rPr lang="en-US" sz="2200" dirty="0"/>
              <a:t> </a:t>
            </a:r>
            <a:r>
              <a:rPr lang="en-US" sz="2200" dirty="0" err="1"/>
              <a:t>ou</a:t>
            </a:r>
            <a:r>
              <a:rPr lang="en-US" sz="2200" dirty="0"/>
              <a:t> </a:t>
            </a:r>
            <a:r>
              <a:rPr lang="en-US" sz="2200" dirty="0" err="1"/>
              <a:t>símbolo</a:t>
            </a:r>
            <a:r>
              <a:rPr lang="en-US" sz="2200" dirty="0"/>
              <a:t> da </a:t>
            </a:r>
            <a:r>
              <a:rPr lang="en-US" sz="2200" dirty="0" err="1"/>
              <a:t>cidade</a:t>
            </a:r>
            <a:r>
              <a:rPr lang="en-US" sz="2200" dirty="0"/>
              <a:t>. </a:t>
            </a:r>
            <a:r>
              <a:rPr lang="en-US" sz="2200" dirty="0" err="1"/>
              <a:t>Pode</a:t>
            </a:r>
            <a:r>
              <a:rPr lang="en-US" sz="2200" dirty="0"/>
              <a:t> </a:t>
            </a:r>
            <a:r>
              <a:rPr lang="en-US" sz="2200" dirty="0" err="1"/>
              <a:t>também</a:t>
            </a:r>
            <a:r>
              <a:rPr lang="en-US" sz="2200" dirty="0"/>
              <a:t> ser um </a:t>
            </a:r>
            <a:r>
              <a:rPr lang="en-US" sz="2200" dirty="0" err="1"/>
              <a:t>edifício</a:t>
            </a:r>
            <a:r>
              <a:rPr lang="en-US" sz="2200" dirty="0"/>
              <a:t> </a:t>
            </a:r>
            <a:r>
              <a:rPr lang="en-US" sz="2200" dirty="0" err="1"/>
              <a:t>não</a:t>
            </a:r>
            <a:r>
              <a:rPr lang="en-US" sz="2200" dirty="0"/>
              <a:t> </a:t>
            </a:r>
            <a:r>
              <a:rPr lang="en-US" sz="2200" dirty="0" err="1"/>
              <a:t>utilizado</a:t>
            </a:r>
            <a:r>
              <a:rPr lang="en-US" sz="2200" dirty="0"/>
              <a:t> que </a:t>
            </a:r>
            <a:r>
              <a:rPr lang="en-US" sz="2200" dirty="0" err="1"/>
              <a:t>poderia</a:t>
            </a:r>
            <a:r>
              <a:rPr lang="en-US" sz="2200" dirty="0"/>
              <a:t> ser </a:t>
            </a:r>
            <a:r>
              <a:rPr lang="en-US" sz="2200" dirty="0" err="1"/>
              <a:t>reutilizado</a:t>
            </a:r>
            <a:r>
              <a:rPr lang="en-US" sz="2200" dirty="0"/>
              <a:t> para </a:t>
            </a:r>
            <a:r>
              <a:rPr lang="en-US" sz="2200" dirty="0" err="1"/>
              <a:t>uma</a:t>
            </a:r>
            <a:r>
              <a:rPr lang="en-US" sz="2200" dirty="0"/>
              <a:t> </a:t>
            </a:r>
            <a:r>
              <a:rPr lang="en-US" sz="2200" dirty="0" err="1"/>
              <a:t>finalidade</a:t>
            </a:r>
            <a:r>
              <a:rPr lang="en-US" sz="2200" dirty="0"/>
              <a:t> de </a:t>
            </a:r>
            <a:r>
              <a:rPr lang="en-US" sz="2200" dirty="0" err="1"/>
              <a:t>regeneração</a:t>
            </a:r>
            <a:r>
              <a:rPr lang="en-US" sz="2200" dirty="0"/>
              <a:t> da </a:t>
            </a:r>
            <a:r>
              <a:rPr lang="en-US" sz="2200" dirty="0" err="1"/>
              <a:t>comunidade</a:t>
            </a:r>
            <a:r>
              <a:rPr lang="en-US" sz="2200" dirty="0"/>
              <a:t>.  </a:t>
            </a:r>
            <a:r>
              <a:rPr lang="en-US" sz="2200" dirty="0" err="1"/>
              <a:t>Ou</a:t>
            </a:r>
            <a:r>
              <a:rPr lang="en-US" sz="2200" dirty="0"/>
              <a:t> </a:t>
            </a:r>
            <a:r>
              <a:rPr lang="en-US" sz="2200" dirty="0" err="1"/>
              <a:t>pode</a:t>
            </a:r>
            <a:r>
              <a:rPr lang="en-US" sz="2200" dirty="0"/>
              <a:t> ser um </a:t>
            </a:r>
            <a:r>
              <a:rPr lang="en-US" sz="2200" dirty="0" err="1"/>
              <a:t>lugar</a:t>
            </a:r>
            <a:r>
              <a:rPr lang="en-US" sz="2200" dirty="0"/>
              <a:t> </a:t>
            </a:r>
            <a:r>
              <a:rPr lang="en-US" sz="2200" dirty="0" err="1"/>
              <a:t>público</a:t>
            </a:r>
            <a:r>
              <a:rPr lang="en-US" sz="2200" dirty="0"/>
              <a:t> que </a:t>
            </a:r>
            <a:r>
              <a:rPr lang="en-US" sz="2200" dirty="0" err="1"/>
              <a:t>já</a:t>
            </a:r>
            <a:r>
              <a:rPr lang="en-US" sz="2200" dirty="0"/>
              <a:t> </a:t>
            </a:r>
            <a:r>
              <a:rPr lang="en-US" sz="2200" dirty="0" err="1"/>
              <a:t>pertence</a:t>
            </a:r>
            <a:r>
              <a:rPr lang="en-US" sz="2200" dirty="0"/>
              <a:t> </a:t>
            </a:r>
            <a:r>
              <a:rPr lang="en-US" sz="2200" dirty="0" err="1"/>
              <a:t>à</a:t>
            </a:r>
            <a:r>
              <a:rPr lang="en-US" sz="2200" dirty="0"/>
              <a:t> </a:t>
            </a:r>
            <a:r>
              <a:rPr lang="en-US" sz="2200" dirty="0" err="1"/>
              <a:t>comunidade</a:t>
            </a:r>
            <a:r>
              <a:rPr lang="en-US" sz="2200" dirty="0"/>
              <a:t> -- um </a:t>
            </a:r>
            <a:r>
              <a:rPr lang="en-US" sz="2200" dirty="0" err="1"/>
              <a:t>parque</a:t>
            </a:r>
            <a:r>
              <a:rPr lang="en-US" sz="2200" dirty="0"/>
              <a:t>, um </a:t>
            </a:r>
            <a:r>
              <a:rPr lang="en-US" sz="2200" dirty="0" err="1"/>
              <a:t>terreno</a:t>
            </a:r>
            <a:r>
              <a:rPr lang="en-US" sz="2200" dirty="0"/>
              <a:t> , </a:t>
            </a:r>
            <a:r>
              <a:rPr lang="en-US" sz="2200" dirty="0" err="1"/>
              <a:t>ou</a:t>
            </a:r>
            <a:r>
              <a:rPr lang="en-US" sz="2200" dirty="0"/>
              <a:t> um </a:t>
            </a:r>
            <a:r>
              <a:rPr lang="en-US" sz="2200" dirty="0" err="1"/>
              <a:t>espaço</a:t>
            </a:r>
            <a:r>
              <a:rPr lang="en-US" sz="2200" dirty="0"/>
              <a:t> </a:t>
            </a:r>
            <a:r>
              <a:rPr lang="en-US" sz="2200" dirty="0" err="1"/>
              <a:t>aberto</a:t>
            </a:r>
            <a:r>
              <a:rPr lang="en-US" sz="2200" dirty="0"/>
              <a:t>.</a:t>
            </a:r>
            <a:endParaRPr lang="en-IE" sz="2200" dirty="0"/>
          </a:p>
          <a:p>
            <a:r>
              <a:rPr lang="en-IE" sz="2200" dirty="0"/>
              <a:t>O </a:t>
            </a:r>
            <a:r>
              <a:rPr lang="en-IE" sz="2200" dirty="0" err="1"/>
              <a:t>seu</a:t>
            </a:r>
            <a:r>
              <a:rPr lang="en-IE" sz="2200" dirty="0"/>
              <a:t> </a:t>
            </a:r>
            <a:r>
              <a:rPr lang="en-IE" sz="2200" dirty="0" err="1"/>
              <a:t>projeto</a:t>
            </a:r>
            <a:r>
              <a:rPr lang="en-IE" sz="2200" dirty="0"/>
              <a:t> de </a:t>
            </a:r>
            <a:r>
              <a:rPr lang="en-IE" sz="2200" dirty="0" err="1"/>
              <a:t>regeneração</a:t>
            </a:r>
            <a:r>
              <a:rPr lang="en-IE" sz="2200" dirty="0"/>
              <a:t> </a:t>
            </a:r>
            <a:r>
              <a:rPr lang="en-IE" sz="2200" dirty="0" err="1"/>
              <a:t>pode</a:t>
            </a:r>
            <a:r>
              <a:rPr lang="en-IE" sz="2200" dirty="0"/>
              <a:t> </a:t>
            </a:r>
            <a:r>
              <a:rPr lang="en-IE" sz="2200" dirty="0" err="1"/>
              <a:t>concentrar</a:t>
            </a:r>
            <a:r>
              <a:rPr lang="en-IE" sz="2200" dirty="0"/>
              <a:t>-se </a:t>
            </a:r>
            <a:r>
              <a:rPr lang="en-IE" sz="2200" dirty="0" err="1"/>
              <a:t>na</a:t>
            </a:r>
            <a:r>
              <a:rPr lang="en-IE" sz="2200" dirty="0"/>
              <a:t> </a:t>
            </a:r>
            <a:r>
              <a:rPr lang="en-IE" sz="2200" dirty="0" err="1"/>
              <a:t>melhoria</a:t>
            </a:r>
            <a:r>
              <a:rPr lang="en-IE" sz="2200" dirty="0"/>
              <a:t> de um </a:t>
            </a:r>
            <a:r>
              <a:rPr lang="en-IE" sz="2200" dirty="0" err="1"/>
              <a:t>património</a:t>
            </a:r>
            <a:r>
              <a:rPr lang="en-IE" sz="2200" dirty="0"/>
              <a:t> </a:t>
            </a:r>
            <a:r>
              <a:rPr lang="en-IE" sz="2200" dirty="0" err="1"/>
              <a:t>físico</a:t>
            </a:r>
            <a:r>
              <a:rPr lang="en-IE" sz="2200" dirty="0"/>
              <a:t> </a:t>
            </a:r>
            <a:r>
              <a:rPr lang="en-IE" sz="2200" dirty="0" err="1"/>
              <a:t>comunitário</a:t>
            </a:r>
            <a:r>
              <a:rPr lang="en-IE" sz="2200" dirty="0"/>
              <a:t> </a:t>
            </a:r>
            <a:r>
              <a:rPr lang="en-IE" sz="2200" dirty="0" err="1"/>
              <a:t>existente</a:t>
            </a:r>
            <a:r>
              <a:rPr lang="en-IE" sz="2200" dirty="0"/>
              <a:t> </a:t>
            </a:r>
            <a:r>
              <a:rPr lang="en-IE" sz="2200" dirty="0" err="1"/>
              <a:t>ou</a:t>
            </a:r>
            <a:r>
              <a:rPr lang="en-IE" sz="2200" dirty="0"/>
              <a:t>, </a:t>
            </a:r>
            <a:r>
              <a:rPr lang="en-IE" sz="2200" dirty="0" err="1"/>
              <a:t>eventualmente</a:t>
            </a:r>
            <a:r>
              <a:rPr lang="en-IE" sz="2200" dirty="0"/>
              <a:t>, </a:t>
            </a:r>
            <a:r>
              <a:rPr lang="en-IE" sz="2200" dirty="0" err="1"/>
              <a:t>na</a:t>
            </a:r>
            <a:r>
              <a:rPr lang="en-IE" sz="2200" dirty="0"/>
              <a:t> </a:t>
            </a:r>
            <a:r>
              <a:rPr lang="en-IE" sz="2200" dirty="0" err="1"/>
              <a:t>criação</a:t>
            </a:r>
            <a:r>
              <a:rPr lang="en-IE" sz="2200" dirty="0"/>
              <a:t> de um novo </a:t>
            </a:r>
            <a:r>
              <a:rPr lang="en-IE" sz="2200" dirty="0" err="1"/>
              <a:t>património</a:t>
            </a:r>
            <a:r>
              <a:rPr lang="en-IE" sz="2200" dirty="0"/>
              <a:t>.</a:t>
            </a:r>
          </a:p>
        </p:txBody>
      </p:sp>
      <p:pic>
        <p:nvPicPr>
          <p:cNvPr id="10" name="Picture Placeholder 9" descr="High angle view of buildings in a city">
            <a:extLst>
              <a:ext uri="{FF2B5EF4-FFF2-40B4-BE49-F238E27FC236}">
                <a16:creationId xmlns:a16="http://schemas.microsoft.com/office/drawing/2014/main" id="{0D22A692-BCB5-4605-8541-8015A0396B95}"/>
              </a:ext>
            </a:extLst>
          </p:cNvPr>
          <p:cNvPicPr>
            <a:picLocks noGrp="1" noChangeAspect="1"/>
          </p:cNvPicPr>
          <p:nvPr>
            <p:ph type="pic" sz="quarter" idx="21"/>
          </p:nvPr>
        </p:nvPicPr>
        <p:blipFill>
          <a:blip r:embed="rId2"/>
          <a:srcRect/>
          <a:stretch/>
        </p:blipFill>
        <p:spPr>
          <a:xfrm>
            <a:off x="608086" y="2227554"/>
            <a:ext cx="4849824" cy="3233623"/>
          </a:xfrm>
        </p:spPr>
      </p:pic>
      <p:sp>
        <p:nvSpPr>
          <p:cNvPr id="4" name="Text Placeholder 3">
            <a:extLst>
              <a:ext uri="{FF2B5EF4-FFF2-40B4-BE49-F238E27FC236}">
                <a16:creationId xmlns:a16="http://schemas.microsoft.com/office/drawing/2014/main" id="{3C2187B2-BCBA-476E-8FAC-FAE502D252D9}"/>
              </a:ext>
            </a:extLst>
          </p:cNvPr>
          <p:cNvSpPr>
            <a:spLocks noGrp="1"/>
          </p:cNvSpPr>
          <p:nvPr>
            <p:ph type="body" sz="quarter" idx="22"/>
          </p:nvPr>
        </p:nvSpPr>
        <p:spPr>
          <a:xfrm>
            <a:off x="5877014" y="767883"/>
            <a:ext cx="5579898" cy="857158"/>
          </a:xfrm>
        </p:spPr>
        <p:txBody>
          <a:bodyPr>
            <a:normAutofit fontScale="92500" lnSpcReduction="20000"/>
          </a:bodyPr>
          <a:lstStyle/>
          <a:p>
            <a:r>
              <a:rPr lang="en-IE" dirty="0"/>
              <a:t>RECURSOS COMUNITÁRIOS FÍSICOS</a:t>
            </a:r>
          </a:p>
        </p:txBody>
      </p:sp>
    </p:spTree>
    <p:extLst>
      <p:ext uri="{BB962C8B-B14F-4D97-AF65-F5344CB8AC3E}">
        <p14:creationId xmlns:p14="http://schemas.microsoft.com/office/powerpoint/2010/main" val="4118394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283B2D-4A25-4E56-8D32-5AC550E0AEC8}"/>
              </a:ext>
            </a:extLst>
          </p:cNvPr>
          <p:cNvSpPr>
            <a:spLocks noGrp="1"/>
          </p:cNvSpPr>
          <p:nvPr>
            <p:ph type="body" sz="quarter" idx="20"/>
          </p:nvPr>
        </p:nvSpPr>
        <p:spPr>
          <a:xfrm>
            <a:off x="5805377" y="1902221"/>
            <a:ext cx="6025552" cy="4211489"/>
          </a:xfrm>
        </p:spPr>
        <p:txBody>
          <a:bodyPr/>
          <a:lstStyle/>
          <a:p>
            <a:r>
              <a:rPr lang="en-US" sz="2200" dirty="0" err="1"/>
              <a:t>Os</a:t>
            </a:r>
            <a:r>
              <a:rPr lang="en-US" sz="2200" dirty="0"/>
              <a:t> </a:t>
            </a:r>
            <a:r>
              <a:rPr lang="en-US" sz="2200" dirty="0" err="1"/>
              <a:t>Serviços</a:t>
            </a:r>
            <a:r>
              <a:rPr lang="en-US" sz="2200" dirty="0"/>
              <a:t> </a:t>
            </a:r>
            <a:r>
              <a:rPr lang="en-US" sz="2200" dirty="0" err="1"/>
              <a:t>Comunitários</a:t>
            </a:r>
            <a:r>
              <a:rPr lang="en-US" sz="2200" dirty="0"/>
              <a:t> </a:t>
            </a:r>
            <a:r>
              <a:rPr lang="en-US" sz="2200" dirty="0" err="1"/>
              <a:t>podem</a:t>
            </a:r>
            <a:r>
              <a:rPr lang="en-US" sz="2200" dirty="0"/>
              <a:t> ser bens/</a:t>
            </a:r>
            <a:r>
              <a:rPr lang="en-US" sz="2200" dirty="0" err="1"/>
              <a:t>recursos</a:t>
            </a:r>
            <a:r>
              <a:rPr lang="en-US" sz="2200" dirty="0"/>
              <a:t> que </a:t>
            </a:r>
            <a:r>
              <a:rPr lang="en-US" sz="2200" dirty="0" err="1"/>
              <a:t>pode</a:t>
            </a:r>
            <a:r>
              <a:rPr lang="en-US" sz="2200" dirty="0"/>
              <a:t> </a:t>
            </a:r>
            <a:r>
              <a:rPr lang="en-US" sz="2200" dirty="0" err="1"/>
              <a:t>utilizar</a:t>
            </a:r>
            <a:r>
              <a:rPr lang="en-US" sz="2200" dirty="0"/>
              <a:t> para </a:t>
            </a:r>
            <a:r>
              <a:rPr lang="en-US" sz="2200" dirty="0" err="1"/>
              <a:t>dar</a:t>
            </a:r>
            <a:r>
              <a:rPr lang="en-US" sz="2200" dirty="0"/>
              <a:t> </a:t>
            </a:r>
            <a:r>
              <a:rPr lang="en-US" sz="2200" dirty="0" err="1"/>
              <a:t>vida</a:t>
            </a:r>
            <a:r>
              <a:rPr lang="en-US" sz="2200" dirty="0"/>
              <a:t> </a:t>
            </a:r>
            <a:r>
              <a:rPr lang="en-US" sz="2200" dirty="0" err="1"/>
              <a:t>ao</a:t>
            </a:r>
            <a:r>
              <a:rPr lang="en-US" sz="2200" dirty="0"/>
              <a:t> </a:t>
            </a:r>
            <a:r>
              <a:rPr lang="en-US" sz="2200" dirty="0" err="1"/>
              <a:t>seu</a:t>
            </a:r>
            <a:r>
              <a:rPr lang="en-US" sz="2200" dirty="0"/>
              <a:t> </a:t>
            </a:r>
            <a:r>
              <a:rPr lang="en-US" sz="2200" dirty="0" err="1"/>
              <a:t>projeto</a:t>
            </a:r>
            <a:r>
              <a:rPr lang="en-US" sz="2200" dirty="0"/>
              <a:t> de </a:t>
            </a:r>
            <a:r>
              <a:rPr lang="en-US" sz="2200" dirty="0" err="1"/>
              <a:t>regeneração</a:t>
            </a:r>
            <a:r>
              <a:rPr lang="en-US" sz="2200" dirty="0"/>
              <a:t>. São </a:t>
            </a:r>
            <a:r>
              <a:rPr lang="en-US" sz="2200" dirty="0" err="1"/>
              <a:t>os</a:t>
            </a:r>
            <a:r>
              <a:rPr lang="en-US" sz="2200" dirty="0"/>
              <a:t> </a:t>
            </a:r>
            <a:r>
              <a:rPr lang="en-US" sz="2200" dirty="0" err="1"/>
              <a:t>elementos</a:t>
            </a:r>
            <a:r>
              <a:rPr lang="en-US" sz="2200" dirty="0"/>
              <a:t> que </a:t>
            </a:r>
            <a:r>
              <a:rPr lang="en-US" sz="2200" dirty="0" err="1"/>
              <a:t>proporcionam</a:t>
            </a:r>
            <a:r>
              <a:rPr lang="en-US" sz="2200" dirty="0"/>
              <a:t> </a:t>
            </a:r>
            <a:r>
              <a:rPr lang="en-US" sz="2200" dirty="0" err="1"/>
              <a:t>uma</a:t>
            </a:r>
            <a:r>
              <a:rPr lang="en-US" sz="2200" dirty="0"/>
              <a:t> </a:t>
            </a:r>
            <a:r>
              <a:rPr lang="en-US" sz="2200" dirty="0" err="1"/>
              <a:t>vida</a:t>
            </a:r>
            <a:r>
              <a:rPr lang="en-US" sz="2200" dirty="0"/>
              <a:t> </a:t>
            </a:r>
            <a:r>
              <a:rPr lang="en-US" sz="2200" dirty="0" err="1"/>
              <a:t>melhor</a:t>
            </a:r>
            <a:r>
              <a:rPr lang="en-US" sz="2200" dirty="0"/>
              <a:t> para </a:t>
            </a:r>
            <a:r>
              <a:rPr lang="en-US" sz="2200" dirty="0" err="1"/>
              <a:t>alguns</a:t>
            </a:r>
            <a:r>
              <a:rPr lang="en-US" sz="2200" dirty="0"/>
              <a:t> </a:t>
            </a:r>
            <a:r>
              <a:rPr lang="en-US" sz="2200" dirty="0" err="1"/>
              <a:t>ou</a:t>
            </a:r>
            <a:r>
              <a:rPr lang="en-US" sz="2200" dirty="0"/>
              <a:t> </a:t>
            </a:r>
            <a:r>
              <a:rPr lang="en-US" sz="2200" dirty="0" err="1"/>
              <a:t>todos</a:t>
            </a:r>
            <a:r>
              <a:rPr lang="en-US" sz="2200" dirty="0"/>
              <a:t> </a:t>
            </a:r>
            <a:r>
              <a:rPr lang="en-US" sz="2200" dirty="0" err="1"/>
              <a:t>os</a:t>
            </a:r>
            <a:r>
              <a:rPr lang="en-US" sz="2200" dirty="0"/>
              <a:t> </a:t>
            </a:r>
            <a:r>
              <a:rPr lang="en-US" sz="2200" dirty="0" err="1"/>
              <a:t>membros</a:t>
            </a:r>
            <a:r>
              <a:rPr lang="en-US" sz="2200" dirty="0"/>
              <a:t> da </a:t>
            </a:r>
            <a:r>
              <a:rPr lang="en-US" sz="2200" dirty="0" err="1"/>
              <a:t>comunidade</a:t>
            </a:r>
            <a:r>
              <a:rPr lang="en-US" sz="2200" dirty="0"/>
              <a:t> - </a:t>
            </a:r>
            <a:r>
              <a:rPr lang="en-US" sz="2200" dirty="0" err="1"/>
              <a:t>transportes</a:t>
            </a:r>
            <a:r>
              <a:rPr lang="en-US" sz="2200" dirty="0"/>
              <a:t> </a:t>
            </a:r>
            <a:r>
              <a:rPr lang="en-US" sz="2200" dirty="0" err="1"/>
              <a:t>públicos</a:t>
            </a:r>
            <a:r>
              <a:rPr lang="en-US" sz="2200" dirty="0"/>
              <a:t>, </a:t>
            </a:r>
            <a:r>
              <a:rPr lang="en-US" sz="2200" dirty="0" err="1"/>
              <a:t>escolas</a:t>
            </a:r>
            <a:r>
              <a:rPr lang="en-US" sz="2200" dirty="0"/>
              <a:t>, </a:t>
            </a:r>
            <a:r>
              <a:rPr lang="en-US" sz="2200" dirty="0" err="1"/>
              <a:t>instalações</a:t>
            </a:r>
            <a:r>
              <a:rPr lang="en-US" sz="2200" dirty="0"/>
              <a:t> de </a:t>
            </a:r>
            <a:r>
              <a:rPr lang="en-US" sz="2200" dirty="0" err="1"/>
              <a:t>reciclagem</a:t>
            </a:r>
            <a:r>
              <a:rPr lang="en-US" sz="2200" dirty="0"/>
              <a:t> </a:t>
            </a:r>
            <a:r>
              <a:rPr lang="en-US" sz="2200" dirty="0" err="1"/>
              <a:t>comunitária</a:t>
            </a:r>
            <a:r>
              <a:rPr lang="en-US" sz="2200" dirty="0"/>
              <a:t>, </a:t>
            </a:r>
            <a:r>
              <a:rPr lang="en-US" sz="2200" dirty="0" err="1"/>
              <a:t>organizações</a:t>
            </a:r>
            <a:r>
              <a:rPr lang="en-US" sz="2200" dirty="0"/>
              <a:t> </a:t>
            </a:r>
            <a:r>
              <a:rPr lang="en-US" sz="2200" dirty="0" err="1"/>
              <a:t>culturais</a:t>
            </a:r>
            <a:r>
              <a:rPr lang="en-US" sz="2200" dirty="0"/>
              <a:t>, entre </a:t>
            </a:r>
            <a:r>
              <a:rPr lang="en-US" sz="2200" dirty="0" err="1"/>
              <a:t>outras</a:t>
            </a:r>
            <a:r>
              <a:rPr lang="en-US" sz="2200" dirty="0"/>
              <a:t>.</a:t>
            </a:r>
          </a:p>
          <a:p>
            <a:endParaRPr lang="en-IE" sz="2200" dirty="0"/>
          </a:p>
          <a:p>
            <a:r>
              <a:rPr lang="en-IE" sz="2200" dirty="0" err="1"/>
              <a:t>Pode</a:t>
            </a:r>
            <a:r>
              <a:rPr lang="en-IE" sz="2200" dirty="0"/>
              <a:t> ser </a:t>
            </a:r>
            <a:r>
              <a:rPr lang="en-IE" sz="2200" dirty="0" err="1"/>
              <a:t>uma</a:t>
            </a:r>
            <a:r>
              <a:rPr lang="en-IE" sz="2200" dirty="0"/>
              <a:t> </a:t>
            </a:r>
            <a:r>
              <a:rPr lang="en-IE" sz="2200" dirty="0" err="1"/>
              <a:t>empresa</a:t>
            </a:r>
            <a:r>
              <a:rPr lang="en-IE" sz="2200" dirty="0"/>
              <a:t> que </a:t>
            </a:r>
            <a:r>
              <a:rPr lang="en-IE" sz="2200" dirty="0" err="1"/>
              <a:t>proporciona</a:t>
            </a:r>
            <a:r>
              <a:rPr lang="en-IE" sz="2200" dirty="0"/>
              <a:t> </a:t>
            </a:r>
            <a:r>
              <a:rPr lang="en-IE" sz="2200" dirty="0" err="1"/>
              <a:t>empregos</a:t>
            </a:r>
            <a:r>
              <a:rPr lang="en-IE" sz="2200" dirty="0"/>
              <a:t> e </a:t>
            </a:r>
            <a:r>
              <a:rPr lang="en-IE" sz="2200" dirty="0" err="1"/>
              <a:t>apoia</a:t>
            </a:r>
            <a:r>
              <a:rPr lang="en-IE" sz="2200" dirty="0"/>
              <a:t> a </a:t>
            </a:r>
            <a:r>
              <a:rPr lang="en-IE" sz="2200" dirty="0" err="1"/>
              <a:t>economia</a:t>
            </a:r>
            <a:r>
              <a:rPr lang="en-IE" sz="2200" dirty="0"/>
              <a:t> local. O </a:t>
            </a:r>
            <a:r>
              <a:rPr lang="en-IE" sz="2200" dirty="0" err="1"/>
              <a:t>seu</a:t>
            </a:r>
            <a:r>
              <a:rPr lang="en-IE" sz="2200" dirty="0"/>
              <a:t> </a:t>
            </a:r>
            <a:r>
              <a:rPr lang="en-IE" sz="2200" dirty="0" err="1"/>
              <a:t>projeto</a:t>
            </a:r>
            <a:r>
              <a:rPr lang="en-IE" sz="2200" dirty="0"/>
              <a:t> de </a:t>
            </a:r>
            <a:r>
              <a:rPr lang="en-IE" sz="2200" dirty="0" err="1"/>
              <a:t>regeneração</a:t>
            </a:r>
            <a:r>
              <a:rPr lang="en-IE" sz="2200" dirty="0"/>
              <a:t> </a:t>
            </a:r>
            <a:r>
              <a:rPr lang="en-IE" sz="2200" dirty="0" err="1"/>
              <a:t>pode</a:t>
            </a:r>
            <a:r>
              <a:rPr lang="en-IE" sz="2200" dirty="0"/>
              <a:t> </a:t>
            </a:r>
            <a:r>
              <a:rPr lang="en-IE" sz="2200" dirty="0" err="1"/>
              <a:t>concentrar</a:t>
            </a:r>
            <a:r>
              <a:rPr lang="en-IE" sz="2200" dirty="0"/>
              <a:t>-se </a:t>
            </a:r>
            <a:r>
              <a:rPr lang="en-IE" sz="2200" dirty="0" err="1"/>
              <a:t>na</a:t>
            </a:r>
            <a:r>
              <a:rPr lang="en-IE" sz="2200" dirty="0"/>
              <a:t> </a:t>
            </a:r>
            <a:r>
              <a:rPr lang="en-IE" sz="2200" dirty="0" err="1"/>
              <a:t>melhoria</a:t>
            </a:r>
            <a:r>
              <a:rPr lang="en-IE" sz="2200" dirty="0"/>
              <a:t> de um </a:t>
            </a:r>
            <a:r>
              <a:rPr lang="en-IE" sz="2200" dirty="0" err="1"/>
              <a:t>serviço</a:t>
            </a:r>
            <a:r>
              <a:rPr lang="en-IE" sz="2200" dirty="0"/>
              <a:t> </a:t>
            </a:r>
            <a:r>
              <a:rPr lang="en-IE" sz="2200" dirty="0" err="1"/>
              <a:t>comunitário</a:t>
            </a:r>
            <a:r>
              <a:rPr lang="en-IE" sz="2200" dirty="0"/>
              <a:t> </a:t>
            </a:r>
            <a:r>
              <a:rPr lang="en-IE" sz="2200" dirty="0" err="1"/>
              <a:t>existente</a:t>
            </a:r>
            <a:r>
              <a:rPr lang="en-IE" sz="2200" dirty="0"/>
              <a:t> </a:t>
            </a:r>
            <a:r>
              <a:rPr lang="en-IE" sz="2200" dirty="0" err="1"/>
              <a:t>ou</a:t>
            </a:r>
            <a:r>
              <a:rPr lang="en-IE" sz="2200" dirty="0"/>
              <a:t>, </a:t>
            </a:r>
            <a:r>
              <a:rPr lang="en-IE" sz="2200" dirty="0" err="1"/>
              <a:t>eventualmente</a:t>
            </a:r>
            <a:r>
              <a:rPr lang="en-IE" sz="2200" dirty="0"/>
              <a:t>, </a:t>
            </a:r>
            <a:r>
              <a:rPr lang="en-IE" sz="2200" dirty="0" err="1"/>
              <a:t>na</a:t>
            </a:r>
            <a:r>
              <a:rPr lang="en-IE" sz="2200" dirty="0"/>
              <a:t> </a:t>
            </a:r>
            <a:r>
              <a:rPr lang="en-IE" sz="2200" dirty="0" err="1"/>
              <a:t>criação</a:t>
            </a:r>
            <a:r>
              <a:rPr lang="en-IE" sz="2200" dirty="0"/>
              <a:t> de um novo </a:t>
            </a:r>
            <a:r>
              <a:rPr lang="en-IE" sz="2200" dirty="0" err="1"/>
              <a:t>serviço</a:t>
            </a:r>
            <a:r>
              <a:rPr lang="en-IE" sz="2200" dirty="0"/>
              <a:t>.</a:t>
            </a:r>
          </a:p>
        </p:txBody>
      </p:sp>
      <p:sp>
        <p:nvSpPr>
          <p:cNvPr id="4" name="Text Placeholder 3">
            <a:extLst>
              <a:ext uri="{FF2B5EF4-FFF2-40B4-BE49-F238E27FC236}">
                <a16:creationId xmlns:a16="http://schemas.microsoft.com/office/drawing/2014/main" id="{3C2187B2-BCBA-476E-8FAC-FAE502D252D9}"/>
              </a:ext>
            </a:extLst>
          </p:cNvPr>
          <p:cNvSpPr>
            <a:spLocks noGrp="1"/>
          </p:cNvSpPr>
          <p:nvPr>
            <p:ph type="body" sz="quarter" idx="22"/>
          </p:nvPr>
        </p:nvSpPr>
        <p:spPr>
          <a:xfrm>
            <a:off x="5805377" y="748957"/>
            <a:ext cx="5579898" cy="857158"/>
          </a:xfrm>
        </p:spPr>
        <p:txBody>
          <a:bodyPr/>
          <a:lstStyle/>
          <a:p>
            <a:r>
              <a:rPr lang="en-IE" dirty="0"/>
              <a:t>SERVIÇOS COMUNITÁRIOS</a:t>
            </a:r>
          </a:p>
        </p:txBody>
      </p:sp>
      <p:pic>
        <p:nvPicPr>
          <p:cNvPr id="7" name="Picture Placeholder 6" descr="Business man pulling a block from Jenga tower">
            <a:extLst>
              <a:ext uri="{FF2B5EF4-FFF2-40B4-BE49-F238E27FC236}">
                <a16:creationId xmlns:a16="http://schemas.microsoft.com/office/drawing/2014/main" id="{F66E2E54-6374-4191-9377-838551B6E012}"/>
              </a:ext>
            </a:extLst>
          </p:cNvPr>
          <p:cNvPicPr>
            <a:picLocks noGrp="1" noChangeAspect="1"/>
          </p:cNvPicPr>
          <p:nvPr>
            <p:ph type="pic" sz="quarter" idx="21"/>
          </p:nvPr>
        </p:nvPicPr>
        <p:blipFill>
          <a:blip r:embed="rId2"/>
          <a:srcRect l="16881" r="16881"/>
          <a:stretch>
            <a:fillRect/>
          </a:stretch>
        </p:blipFill>
        <p:spPr/>
      </p:pic>
    </p:spTree>
    <p:extLst>
      <p:ext uri="{BB962C8B-B14F-4D97-AF65-F5344CB8AC3E}">
        <p14:creationId xmlns:p14="http://schemas.microsoft.com/office/powerpoint/2010/main" val="425060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FA742F-AC83-4688-B8DA-D9F7D40AA4C1}"/>
              </a:ext>
            </a:extLst>
          </p:cNvPr>
          <p:cNvSpPr>
            <a:spLocks noGrp="1"/>
          </p:cNvSpPr>
          <p:nvPr>
            <p:ph type="body" sz="quarter" idx="20"/>
          </p:nvPr>
        </p:nvSpPr>
        <p:spPr>
          <a:xfrm>
            <a:off x="5667153" y="2157413"/>
            <a:ext cx="6034310" cy="3631644"/>
          </a:xfrm>
        </p:spPr>
        <p:txBody>
          <a:bodyPr/>
          <a:lstStyle/>
          <a:p>
            <a:pPr algn="ctr"/>
            <a:r>
              <a:rPr lang="en-US" dirty="0"/>
              <a:t>Um Plano de </a:t>
            </a:r>
            <a:r>
              <a:rPr lang="en-US" dirty="0" err="1"/>
              <a:t>Regeneração</a:t>
            </a:r>
            <a:r>
              <a:rPr lang="en-US" dirty="0"/>
              <a:t> </a:t>
            </a:r>
            <a:r>
              <a:rPr lang="en-US" dirty="0" err="1"/>
              <a:t>Comunitário</a:t>
            </a:r>
            <a:r>
              <a:rPr lang="en-US" dirty="0"/>
              <a:t> </a:t>
            </a:r>
            <a:r>
              <a:rPr lang="en-US" dirty="0" err="1"/>
              <a:t>deve</a:t>
            </a:r>
            <a:r>
              <a:rPr lang="en-US" dirty="0"/>
              <a:t> </a:t>
            </a:r>
            <a:r>
              <a:rPr lang="en-US" dirty="0" err="1"/>
              <a:t>delinear</a:t>
            </a:r>
            <a:r>
              <a:rPr lang="en-US" dirty="0"/>
              <a:t> a </a:t>
            </a:r>
            <a:r>
              <a:rPr lang="en-US" dirty="0" err="1"/>
              <a:t>abordagem</a:t>
            </a:r>
            <a:r>
              <a:rPr lang="en-US" dirty="0"/>
              <a:t> a 360 </a:t>
            </a:r>
            <a:r>
              <a:rPr lang="en-US" dirty="0" err="1"/>
              <a:t>graus</a:t>
            </a:r>
            <a:r>
              <a:rPr lang="en-US" dirty="0"/>
              <a:t> </a:t>
            </a:r>
            <a:r>
              <a:rPr lang="en-US" dirty="0" err="1"/>
              <a:t>desde</a:t>
            </a:r>
            <a:r>
              <a:rPr lang="en-US" dirty="0"/>
              <a:t> o </a:t>
            </a:r>
            <a:r>
              <a:rPr lang="en-US" dirty="0" err="1"/>
              <a:t>ponto</a:t>
            </a:r>
            <a:r>
              <a:rPr lang="en-US" dirty="0"/>
              <a:t> de </a:t>
            </a:r>
            <a:r>
              <a:rPr lang="en-US" dirty="0" err="1"/>
              <a:t>partida</a:t>
            </a:r>
            <a:r>
              <a:rPr lang="en-US" dirty="0"/>
              <a:t> (</a:t>
            </a:r>
            <a:r>
              <a:rPr lang="en-US" dirty="0" err="1"/>
              <a:t>desafios</a:t>
            </a:r>
            <a:r>
              <a:rPr lang="en-US" dirty="0"/>
              <a:t>), </a:t>
            </a:r>
            <a:r>
              <a:rPr lang="en-US" dirty="0" err="1"/>
              <a:t>os</a:t>
            </a:r>
            <a:r>
              <a:rPr lang="en-US" dirty="0"/>
              <a:t> </a:t>
            </a:r>
            <a:r>
              <a:rPr lang="en-US" dirty="0" err="1"/>
              <a:t>passos</a:t>
            </a:r>
            <a:r>
              <a:rPr lang="en-US" dirty="0"/>
              <a:t> para as </a:t>
            </a:r>
            <a:r>
              <a:rPr lang="en-US" dirty="0" err="1"/>
              <a:t>soluções</a:t>
            </a:r>
            <a:r>
              <a:rPr lang="en-US" dirty="0"/>
              <a:t>, </a:t>
            </a:r>
            <a:r>
              <a:rPr lang="en-US" dirty="0" err="1"/>
              <a:t>até</a:t>
            </a:r>
            <a:r>
              <a:rPr lang="en-US" dirty="0"/>
              <a:t> </a:t>
            </a:r>
            <a:r>
              <a:rPr lang="en-US" dirty="0" err="1"/>
              <a:t>à</a:t>
            </a:r>
            <a:r>
              <a:rPr lang="en-US" dirty="0"/>
              <a:t> </a:t>
            </a:r>
            <a:r>
              <a:rPr lang="en-US" dirty="0" err="1"/>
              <a:t>implementação</a:t>
            </a:r>
            <a:r>
              <a:rPr lang="en-US" dirty="0"/>
              <a:t> e </a:t>
            </a:r>
            <a:r>
              <a:rPr lang="en-US" dirty="0" err="1"/>
              <a:t>acompanhamento</a:t>
            </a:r>
            <a:r>
              <a:rPr lang="en-US" dirty="0"/>
              <a:t>. </a:t>
            </a:r>
          </a:p>
          <a:p>
            <a:pPr algn="ctr"/>
            <a:endParaRPr lang="en-US" sz="900" dirty="0"/>
          </a:p>
          <a:p>
            <a:pPr algn="ctr"/>
            <a:r>
              <a:rPr lang="en-US" dirty="0" err="1"/>
              <a:t>Examinemos</a:t>
            </a:r>
            <a:r>
              <a:rPr lang="en-US" dirty="0"/>
              <a:t> </a:t>
            </a:r>
            <a:r>
              <a:rPr lang="en-US" dirty="0" err="1"/>
              <a:t>os</a:t>
            </a:r>
            <a:r>
              <a:rPr lang="en-US" dirty="0"/>
              <a:t> 7 </a:t>
            </a:r>
            <a:r>
              <a:rPr lang="en-US" dirty="0" err="1"/>
              <a:t>passos</a:t>
            </a:r>
            <a:r>
              <a:rPr lang="en-US" dirty="0"/>
              <a:t> que </a:t>
            </a:r>
            <a:r>
              <a:rPr lang="en-US" dirty="0" err="1"/>
              <a:t>terá</a:t>
            </a:r>
            <a:r>
              <a:rPr lang="en-US" dirty="0"/>
              <a:t> de </a:t>
            </a:r>
            <a:r>
              <a:rPr lang="en-US" dirty="0" err="1"/>
              <a:t>tomar</a:t>
            </a:r>
            <a:r>
              <a:rPr lang="en-US" dirty="0"/>
              <a:t> para </a:t>
            </a:r>
            <a:r>
              <a:rPr lang="en-US" dirty="0" err="1"/>
              <a:t>dar</a:t>
            </a:r>
            <a:r>
              <a:rPr lang="en-US" dirty="0"/>
              <a:t> </a:t>
            </a:r>
            <a:r>
              <a:rPr lang="en-US" dirty="0" err="1"/>
              <a:t>vida</a:t>
            </a:r>
            <a:r>
              <a:rPr lang="en-US" dirty="0"/>
              <a:t> </a:t>
            </a:r>
            <a:r>
              <a:rPr lang="en-US" dirty="0" err="1"/>
              <a:t>ao</a:t>
            </a:r>
            <a:r>
              <a:rPr lang="en-US" dirty="0"/>
              <a:t> </a:t>
            </a:r>
            <a:r>
              <a:rPr lang="en-US" dirty="0" err="1"/>
              <a:t>seu</a:t>
            </a:r>
            <a:r>
              <a:rPr lang="en-US" dirty="0"/>
              <a:t> </a:t>
            </a:r>
            <a:r>
              <a:rPr lang="en-US" dirty="0" err="1"/>
              <a:t>projeto</a:t>
            </a:r>
            <a:r>
              <a:rPr lang="en-US" dirty="0"/>
              <a:t> de </a:t>
            </a:r>
            <a:r>
              <a:rPr lang="en-US" dirty="0" err="1"/>
              <a:t>regeneração</a:t>
            </a:r>
            <a:r>
              <a:rPr lang="en-US" dirty="0"/>
              <a:t> </a:t>
            </a:r>
            <a:r>
              <a:rPr lang="en-US" dirty="0" err="1"/>
              <a:t>comunitária</a:t>
            </a:r>
            <a:r>
              <a:rPr lang="en-US" dirty="0"/>
              <a:t>...</a:t>
            </a:r>
            <a:endParaRPr lang="en-IE" dirty="0"/>
          </a:p>
        </p:txBody>
      </p:sp>
      <p:pic>
        <p:nvPicPr>
          <p:cNvPr id="6" name="Picture Placeholder 5" descr="A picture containing person, outdoor, cutting, person&#10;&#10;Description automatically generated">
            <a:extLst>
              <a:ext uri="{FF2B5EF4-FFF2-40B4-BE49-F238E27FC236}">
                <a16:creationId xmlns:a16="http://schemas.microsoft.com/office/drawing/2014/main" id="{B691E577-CE42-45D1-8DD9-0E414FFB7C3D}"/>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E0533A31-C2A8-4044-9365-D28A262E10F0}"/>
              </a:ext>
            </a:extLst>
          </p:cNvPr>
          <p:cNvSpPr>
            <a:spLocks noGrp="1"/>
          </p:cNvSpPr>
          <p:nvPr>
            <p:ph type="body" sz="quarter" idx="22"/>
          </p:nvPr>
        </p:nvSpPr>
        <p:spPr>
          <a:xfrm>
            <a:off x="5667152" y="478465"/>
            <a:ext cx="5916761" cy="1191445"/>
          </a:xfrm>
        </p:spPr>
        <p:txBody>
          <a:bodyPr>
            <a:normAutofit/>
          </a:bodyPr>
          <a:lstStyle/>
          <a:p>
            <a:r>
              <a:rPr lang="en-IE" dirty="0"/>
              <a:t>Plano de </a:t>
            </a:r>
            <a:r>
              <a:rPr lang="en-IE" dirty="0" err="1"/>
              <a:t>Regeneração</a:t>
            </a:r>
            <a:r>
              <a:rPr lang="en-IE" dirty="0"/>
              <a:t> </a:t>
            </a:r>
            <a:r>
              <a:rPr lang="en-IE" dirty="0" err="1"/>
              <a:t>Comunitário</a:t>
            </a:r>
            <a:endParaRPr lang="en-IE" dirty="0"/>
          </a:p>
        </p:txBody>
      </p:sp>
    </p:spTree>
    <p:extLst>
      <p:ext uri="{BB962C8B-B14F-4D97-AF65-F5344CB8AC3E}">
        <p14:creationId xmlns:p14="http://schemas.microsoft.com/office/powerpoint/2010/main" val="2702611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56522" y="2263734"/>
            <a:ext cx="6535478" cy="3631644"/>
          </a:xfrm>
        </p:spPr>
        <p:txBody>
          <a:bodyPr/>
          <a:lstStyle/>
          <a:p>
            <a:r>
              <a:rPr lang="en-US" dirty="0"/>
              <a:t>A </a:t>
            </a:r>
            <a:r>
              <a:rPr lang="en-US" dirty="0" err="1"/>
              <a:t>economia</a:t>
            </a:r>
            <a:r>
              <a:rPr lang="en-US" dirty="0"/>
              <a:t> local </a:t>
            </a:r>
            <a:r>
              <a:rPr lang="en-US" dirty="0" err="1"/>
              <a:t>pode</a:t>
            </a:r>
            <a:r>
              <a:rPr lang="en-US" dirty="0"/>
              <a:t> ser </a:t>
            </a:r>
            <a:r>
              <a:rPr lang="en-US" dirty="0" err="1"/>
              <a:t>uma</a:t>
            </a:r>
            <a:r>
              <a:rPr lang="en-US" dirty="0"/>
              <a:t> </a:t>
            </a:r>
            <a:r>
              <a:rPr lang="en-US" dirty="0" err="1"/>
              <a:t>mais-valia</a:t>
            </a:r>
            <a:r>
              <a:rPr lang="en-US" dirty="0"/>
              <a:t> para o </a:t>
            </a:r>
            <a:r>
              <a:rPr lang="en-US" dirty="0" err="1"/>
              <a:t>seu</a:t>
            </a:r>
            <a:r>
              <a:rPr lang="en-US" dirty="0"/>
              <a:t> </a:t>
            </a:r>
            <a:r>
              <a:rPr lang="en-US" dirty="0" err="1"/>
              <a:t>projeto</a:t>
            </a:r>
            <a:r>
              <a:rPr lang="en-US" dirty="0"/>
              <a:t> de </a:t>
            </a:r>
            <a:r>
              <a:rPr lang="en-US" dirty="0" err="1"/>
              <a:t>regeneração</a:t>
            </a:r>
            <a:r>
              <a:rPr lang="en-US" dirty="0"/>
              <a:t> </a:t>
            </a:r>
            <a:r>
              <a:rPr lang="en-US" dirty="0" err="1"/>
              <a:t>comunitária</a:t>
            </a:r>
            <a:r>
              <a:rPr lang="en-US" dirty="0"/>
              <a:t> e, da </a:t>
            </a:r>
            <a:r>
              <a:rPr lang="en-US" dirty="0" err="1"/>
              <a:t>mesma</a:t>
            </a:r>
            <a:r>
              <a:rPr lang="en-US" dirty="0"/>
              <a:t> forma, o </a:t>
            </a:r>
            <a:r>
              <a:rPr lang="en-US" dirty="0" err="1"/>
              <a:t>seu</a:t>
            </a:r>
            <a:r>
              <a:rPr lang="en-US" dirty="0"/>
              <a:t> </a:t>
            </a:r>
            <a:r>
              <a:rPr lang="en-US" dirty="0" err="1"/>
              <a:t>projeto</a:t>
            </a:r>
            <a:r>
              <a:rPr lang="en-US" dirty="0"/>
              <a:t> </a:t>
            </a:r>
            <a:r>
              <a:rPr lang="en-US" dirty="0" err="1"/>
              <a:t>pode</a:t>
            </a:r>
            <a:r>
              <a:rPr lang="en-US" dirty="0"/>
              <a:t> </a:t>
            </a:r>
            <a:r>
              <a:rPr lang="en-US" dirty="0" err="1"/>
              <a:t>tornar</a:t>
            </a:r>
            <a:r>
              <a:rPr lang="en-US" dirty="0"/>
              <a:t>-se </a:t>
            </a:r>
            <a:r>
              <a:rPr lang="en-US" dirty="0" err="1"/>
              <a:t>uma</a:t>
            </a:r>
            <a:r>
              <a:rPr lang="en-US" dirty="0"/>
              <a:t> </a:t>
            </a:r>
            <a:r>
              <a:rPr lang="en-US" dirty="0" err="1"/>
              <a:t>mais-valia</a:t>
            </a:r>
            <a:r>
              <a:rPr lang="en-US" dirty="0"/>
              <a:t> a </a:t>
            </a:r>
            <a:r>
              <a:rPr lang="en-US" dirty="0" err="1"/>
              <a:t>economia</a:t>
            </a:r>
            <a:r>
              <a:rPr lang="en-US" dirty="0"/>
              <a:t> local. </a:t>
            </a:r>
          </a:p>
          <a:p>
            <a:endParaRPr lang="en-US" dirty="0"/>
          </a:p>
          <a:p>
            <a:r>
              <a:rPr lang="en-US" dirty="0"/>
              <a:t>As </a:t>
            </a:r>
            <a:r>
              <a:rPr lang="en-US" dirty="0" err="1"/>
              <a:t>comunidades</a:t>
            </a:r>
            <a:r>
              <a:rPr lang="en-US" dirty="0"/>
              <a:t> </a:t>
            </a:r>
            <a:r>
              <a:rPr lang="en-US" dirty="0" err="1"/>
              <a:t>locais</a:t>
            </a:r>
            <a:r>
              <a:rPr lang="en-US" dirty="0"/>
              <a:t> e </a:t>
            </a:r>
            <a:r>
              <a:rPr lang="en-US" dirty="0" err="1"/>
              <a:t>respetivos</a:t>
            </a:r>
            <a:r>
              <a:rPr lang="en-US" dirty="0"/>
              <a:t> </a:t>
            </a:r>
            <a:r>
              <a:rPr lang="en-US" dirty="0" err="1"/>
              <a:t>projetos</a:t>
            </a:r>
            <a:r>
              <a:rPr lang="en-US" dirty="0"/>
              <a:t> </a:t>
            </a:r>
            <a:r>
              <a:rPr lang="en-US" dirty="0" err="1"/>
              <a:t>têm</a:t>
            </a:r>
            <a:r>
              <a:rPr lang="en-US" dirty="0"/>
              <a:t> </a:t>
            </a:r>
            <a:r>
              <a:rPr lang="en-US" dirty="0" err="1"/>
              <a:t>poder</a:t>
            </a:r>
            <a:r>
              <a:rPr lang="en-US" dirty="0"/>
              <a:t> </a:t>
            </a:r>
            <a:r>
              <a:rPr lang="en-US" dirty="0" err="1"/>
              <a:t>económico</a:t>
            </a:r>
            <a:r>
              <a:rPr lang="en-US" dirty="0"/>
              <a:t>: as </a:t>
            </a:r>
            <a:r>
              <a:rPr lang="en-US" dirty="0" err="1"/>
              <a:t>pessoas</a:t>
            </a:r>
            <a:r>
              <a:rPr lang="en-US" dirty="0"/>
              <a:t> </a:t>
            </a:r>
            <a:r>
              <a:rPr lang="en-US" dirty="0" err="1"/>
              <a:t>contratadas</a:t>
            </a:r>
            <a:r>
              <a:rPr lang="en-US" dirty="0"/>
              <a:t>, </a:t>
            </a:r>
            <a:r>
              <a:rPr lang="en-US" dirty="0" err="1"/>
              <a:t>os</a:t>
            </a:r>
            <a:r>
              <a:rPr lang="en-US" dirty="0"/>
              <a:t> </a:t>
            </a:r>
            <a:r>
              <a:rPr lang="en-US" dirty="0" err="1"/>
              <a:t>materiais</a:t>
            </a:r>
            <a:r>
              <a:rPr lang="en-US" dirty="0"/>
              <a:t> que </a:t>
            </a:r>
            <a:r>
              <a:rPr lang="en-US" dirty="0" err="1"/>
              <a:t>adquirem</a:t>
            </a:r>
            <a:r>
              <a:rPr lang="en-US" dirty="0"/>
              <a:t>, as </a:t>
            </a:r>
            <a:r>
              <a:rPr lang="en-US" dirty="0" err="1"/>
              <a:t>competências</a:t>
            </a:r>
            <a:r>
              <a:rPr lang="en-US" dirty="0"/>
              <a:t> que </a:t>
            </a:r>
            <a:r>
              <a:rPr lang="en-US" dirty="0" err="1"/>
              <a:t>ensinam</a:t>
            </a:r>
            <a:r>
              <a:rPr lang="en-US" dirty="0"/>
              <a:t>, e </a:t>
            </a:r>
            <a:r>
              <a:rPr lang="en-US" dirty="0" err="1"/>
              <a:t>os</a:t>
            </a:r>
            <a:r>
              <a:rPr lang="en-US" dirty="0"/>
              <a:t> </a:t>
            </a:r>
            <a:r>
              <a:rPr lang="en-US" dirty="0" err="1"/>
              <a:t>recursos</a:t>
            </a:r>
            <a:r>
              <a:rPr lang="en-US" dirty="0"/>
              <a:t> que </a:t>
            </a:r>
            <a:r>
              <a:rPr lang="en-US" dirty="0" err="1"/>
              <a:t>oferecem</a:t>
            </a:r>
            <a:r>
              <a:rPr lang="en-US" dirty="0"/>
              <a:t>, </a:t>
            </a:r>
            <a:r>
              <a:rPr lang="en-US" dirty="0" err="1"/>
              <a:t>tudo</a:t>
            </a:r>
            <a:r>
              <a:rPr lang="en-US" dirty="0"/>
              <a:t> </a:t>
            </a:r>
            <a:r>
              <a:rPr lang="en-US" dirty="0" err="1"/>
              <a:t>isto</a:t>
            </a:r>
            <a:r>
              <a:rPr lang="en-US" dirty="0"/>
              <a:t> </a:t>
            </a:r>
            <a:r>
              <a:rPr lang="en-US" dirty="0" err="1"/>
              <a:t>afeta</a:t>
            </a:r>
            <a:r>
              <a:rPr lang="en-US" dirty="0"/>
              <a:t> a </a:t>
            </a:r>
            <a:r>
              <a:rPr lang="en-US" dirty="0" err="1"/>
              <a:t>economia</a:t>
            </a:r>
            <a:r>
              <a:rPr lang="en-US" dirty="0"/>
              <a:t> local. </a:t>
            </a:r>
          </a:p>
        </p:txBody>
      </p:sp>
      <p:sp>
        <p:nvSpPr>
          <p:cNvPr id="5" name="Text Placeholder 4">
            <a:extLst>
              <a:ext uri="{FF2B5EF4-FFF2-40B4-BE49-F238E27FC236}">
                <a16:creationId xmlns:a16="http://schemas.microsoft.com/office/drawing/2014/main" id="{1CEB1F47-F36C-40CC-B102-D9A4111BAEB5}"/>
              </a:ext>
            </a:extLst>
          </p:cNvPr>
          <p:cNvSpPr>
            <a:spLocks noGrp="1"/>
          </p:cNvSpPr>
          <p:nvPr>
            <p:ph type="body" sz="quarter" idx="22"/>
          </p:nvPr>
        </p:nvSpPr>
        <p:spPr>
          <a:xfrm>
            <a:off x="5760058" y="748957"/>
            <a:ext cx="5579898" cy="857158"/>
          </a:xfrm>
        </p:spPr>
        <p:txBody>
          <a:bodyPr/>
          <a:lstStyle/>
          <a:p>
            <a:r>
              <a:rPr lang="en-IE" dirty="0"/>
              <a:t>ECONOMIA LOCAL</a:t>
            </a:r>
          </a:p>
        </p:txBody>
      </p:sp>
      <p:pic>
        <p:nvPicPr>
          <p:cNvPr id="7" name="Picture Placeholder 6" descr="A picture containing text&#10;&#10;Description automatically generated">
            <a:extLst>
              <a:ext uri="{FF2B5EF4-FFF2-40B4-BE49-F238E27FC236}">
                <a16:creationId xmlns:a16="http://schemas.microsoft.com/office/drawing/2014/main" id="{7F48C58D-F26D-48EF-A3E0-D91868BF5032}"/>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8" name="TextBox 7">
            <a:extLst>
              <a:ext uri="{FF2B5EF4-FFF2-40B4-BE49-F238E27FC236}">
                <a16:creationId xmlns:a16="http://schemas.microsoft.com/office/drawing/2014/main" id="{AC64A6CF-18F4-4318-8119-3FE0657EDEA3}"/>
              </a:ext>
            </a:extLst>
          </p:cNvPr>
          <p:cNvSpPr txBox="1"/>
          <p:nvPr/>
        </p:nvSpPr>
        <p:spPr>
          <a:xfrm flipH="1">
            <a:off x="-1" y="5480709"/>
            <a:ext cx="5348177" cy="923330"/>
          </a:xfrm>
          <a:prstGeom prst="rect">
            <a:avLst/>
          </a:prstGeom>
          <a:solidFill>
            <a:srgbClr val="7F4182"/>
          </a:solidFill>
        </p:spPr>
        <p:txBody>
          <a:bodyPr wrap="square" rtlCol="0">
            <a:spAutoFit/>
          </a:bodyPr>
          <a:lstStyle/>
          <a:p>
            <a:r>
              <a:rPr lang="en-US" dirty="0">
                <a:solidFill>
                  <a:schemeClr val="bg1"/>
                </a:solidFill>
              </a:rPr>
              <a:t>Not sure about how your project impacts the local economy? See exercise 3 in the key action pack which follows </a:t>
            </a:r>
            <a:endParaRPr lang="en-IE" dirty="0">
              <a:solidFill>
                <a:schemeClr val="bg1"/>
              </a:solidFill>
            </a:endParaRPr>
          </a:p>
        </p:txBody>
      </p:sp>
    </p:spTree>
    <p:extLst>
      <p:ext uri="{BB962C8B-B14F-4D97-AF65-F5344CB8AC3E}">
        <p14:creationId xmlns:p14="http://schemas.microsoft.com/office/powerpoint/2010/main" val="411896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56522" y="1997921"/>
            <a:ext cx="6315738" cy="4431014"/>
          </a:xfrm>
        </p:spPr>
        <p:txBody>
          <a:bodyPr/>
          <a:lstStyle/>
          <a:p>
            <a:r>
              <a:rPr lang="en-US" dirty="0"/>
              <a:t>Como </a:t>
            </a:r>
            <a:r>
              <a:rPr lang="en-US" dirty="0" err="1"/>
              <a:t>referimos</a:t>
            </a:r>
            <a:r>
              <a:rPr lang="en-US" dirty="0"/>
              <a:t> </a:t>
            </a:r>
            <a:r>
              <a:rPr lang="en-US" dirty="0" err="1"/>
              <a:t>anteriormente</a:t>
            </a:r>
            <a:r>
              <a:rPr lang="en-US" dirty="0"/>
              <a:t>, a </a:t>
            </a:r>
            <a:r>
              <a:rPr lang="en-US" dirty="0" err="1"/>
              <a:t>maioria</a:t>
            </a:r>
            <a:r>
              <a:rPr lang="en-US" dirty="0"/>
              <a:t> dos </a:t>
            </a:r>
            <a:r>
              <a:rPr lang="en-US" dirty="0" err="1"/>
              <a:t>projetos</a:t>
            </a:r>
            <a:r>
              <a:rPr lang="en-US" dirty="0"/>
              <a:t> </a:t>
            </a:r>
            <a:r>
              <a:rPr lang="en-US" dirty="0" err="1"/>
              <a:t>comunitários</a:t>
            </a:r>
            <a:r>
              <a:rPr lang="en-US" dirty="0"/>
              <a:t> </a:t>
            </a:r>
            <a:r>
              <a:rPr lang="en-US" dirty="0" err="1"/>
              <a:t>necessita</a:t>
            </a:r>
            <a:r>
              <a:rPr lang="en-US" dirty="0"/>
              <a:t> de </a:t>
            </a:r>
            <a:r>
              <a:rPr lang="en-US" dirty="0" err="1"/>
              <a:t>financiamento</a:t>
            </a:r>
            <a:r>
              <a:rPr lang="en-US" dirty="0"/>
              <a:t> para </a:t>
            </a:r>
            <a:r>
              <a:rPr lang="en-US" dirty="0" err="1"/>
              <a:t>arrancar</a:t>
            </a:r>
            <a:r>
              <a:rPr lang="en-US" dirty="0"/>
              <a:t>.</a:t>
            </a:r>
          </a:p>
          <a:p>
            <a:r>
              <a:rPr lang="en-US" dirty="0" err="1"/>
              <a:t>Os</a:t>
            </a:r>
            <a:r>
              <a:rPr lang="en-US" dirty="0"/>
              <a:t> </a:t>
            </a:r>
            <a:r>
              <a:rPr lang="en-US" dirty="0" err="1"/>
              <a:t>projetos</a:t>
            </a:r>
            <a:r>
              <a:rPr lang="en-US" dirty="0"/>
              <a:t> de </a:t>
            </a:r>
            <a:r>
              <a:rPr lang="en-US" dirty="0" err="1"/>
              <a:t>pequena</a:t>
            </a:r>
            <a:r>
              <a:rPr lang="en-US" dirty="0"/>
              <a:t> </a:t>
            </a:r>
            <a:r>
              <a:rPr lang="en-US" dirty="0" err="1"/>
              <a:t>dimensão</a:t>
            </a:r>
            <a:r>
              <a:rPr lang="en-US" dirty="0"/>
              <a:t> </a:t>
            </a:r>
            <a:r>
              <a:rPr lang="en-US" dirty="0" err="1"/>
              <a:t>podem</a:t>
            </a:r>
            <a:r>
              <a:rPr lang="en-US" dirty="0"/>
              <a:t> ser </a:t>
            </a:r>
            <a:r>
              <a:rPr lang="en-US" dirty="0" err="1"/>
              <a:t>financiados</a:t>
            </a:r>
            <a:r>
              <a:rPr lang="en-US" dirty="0"/>
              <a:t> a </a:t>
            </a:r>
            <a:r>
              <a:rPr lang="en-US" dirty="0" err="1"/>
              <a:t>partir</a:t>
            </a:r>
            <a:r>
              <a:rPr lang="en-US" dirty="0"/>
              <a:t> de </a:t>
            </a:r>
            <a:r>
              <a:rPr lang="en-US" dirty="0" err="1"/>
              <a:t>fundos</a:t>
            </a:r>
            <a:r>
              <a:rPr lang="en-US" dirty="0"/>
              <a:t> </a:t>
            </a:r>
            <a:r>
              <a:rPr lang="en-US" dirty="0" err="1"/>
              <a:t>comunitários</a:t>
            </a:r>
            <a:r>
              <a:rPr lang="en-US" dirty="0"/>
              <a:t> </a:t>
            </a:r>
            <a:r>
              <a:rPr lang="en-US" dirty="0" err="1"/>
              <a:t>existentes</a:t>
            </a:r>
            <a:r>
              <a:rPr lang="en-US" dirty="0"/>
              <a:t> </a:t>
            </a:r>
            <a:r>
              <a:rPr lang="en-US" dirty="0" err="1"/>
              <a:t>ou</a:t>
            </a:r>
            <a:r>
              <a:rPr lang="en-US" dirty="0"/>
              <a:t> de </a:t>
            </a:r>
            <a:r>
              <a:rPr lang="en-US" dirty="0" err="1"/>
              <a:t>angariação</a:t>
            </a:r>
            <a:r>
              <a:rPr lang="en-US" dirty="0"/>
              <a:t> de </a:t>
            </a:r>
            <a:r>
              <a:rPr lang="en-US" dirty="0" err="1"/>
              <a:t>fundos</a:t>
            </a:r>
            <a:r>
              <a:rPr lang="en-US" dirty="0"/>
              <a:t> </a:t>
            </a:r>
            <a:r>
              <a:rPr lang="en-US" dirty="0" err="1"/>
              <a:t>locais</a:t>
            </a:r>
            <a:r>
              <a:rPr lang="en-US" dirty="0"/>
              <a:t>, mas </a:t>
            </a:r>
            <a:r>
              <a:rPr lang="en-US" dirty="0" err="1"/>
              <a:t>os</a:t>
            </a:r>
            <a:r>
              <a:rPr lang="en-US" dirty="0"/>
              <a:t> </a:t>
            </a:r>
            <a:r>
              <a:rPr lang="en-US" dirty="0" err="1"/>
              <a:t>projetos</a:t>
            </a:r>
            <a:r>
              <a:rPr lang="en-US" dirty="0"/>
              <a:t> de </a:t>
            </a:r>
            <a:r>
              <a:rPr lang="en-US" dirty="0" err="1"/>
              <a:t>grande</a:t>
            </a:r>
            <a:r>
              <a:rPr lang="en-US" dirty="0"/>
              <a:t> </a:t>
            </a:r>
            <a:r>
              <a:rPr lang="en-US" dirty="0" err="1"/>
              <a:t>escala</a:t>
            </a:r>
            <a:r>
              <a:rPr lang="en-US" dirty="0"/>
              <a:t> </a:t>
            </a:r>
            <a:r>
              <a:rPr lang="en-US" dirty="0" err="1"/>
              <a:t>podem</a:t>
            </a:r>
            <a:r>
              <a:rPr lang="en-US" dirty="0"/>
              <a:t> </a:t>
            </a:r>
            <a:r>
              <a:rPr lang="en-US" dirty="0" err="1"/>
              <a:t>necessitar</a:t>
            </a:r>
            <a:r>
              <a:rPr lang="en-US" dirty="0"/>
              <a:t> de </a:t>
            </a:r>
            <a:r>
              <a:rPr lang="en-US" dirty="0" err="1"/>
              <a:t>financiamento</a:t>
            </a:r>
            <a:r>
              <a:rPr lang="en-US" dirty="0"/>
              <a:t> de </a:t>
            </a:r>
            <a:r>
              <a:rPr lang="en-US" dirty="0" err="1"/>
              <a:t>múltiplas</a:t>
            </a:r>
            <a:r>
              <a:rPr lang="en-US" dirty="0"/>
              <a:t> </a:t>
            </a:r>
            <a:r>
              <a:rPr lang="en-US" dirty="0" err="1"/>
              <a:t>fontes</a:t>
            </a:r>
            <a:r>
              <a:rPr lang="en-US" dirty="0"/>
              <a:t> para </a:t>
            </a:r>
            <a:r>
              <a:rPr lang="en-US" dirty="0" err="1"/>
              <a:t>arrancar</a:t>
            </a:r>
            <a:r>
              <a:rPr lang="en-US" dirty="0"/>
              <a:t>.</a:t>
            </a:r>
          </a:p>
          <a:p>
            <a:r>
              <a:rPr lang="en-IE" dirty="0"/>
              <a:t>No </a:t>
            </a:r>
            <a:r>
              <a:rPr lang="en-IE" dirty="0" err="1"/>
              <a:t>Módulo</a:t>
            </a:r>
            <a:r>
              <a:rPr lang="en-IE" dirty="0"/>
              <a:t> 5, </a:t>
            </a:r>
            <a:r>
              <a:rPr lang="en-IE" dirty="0" err="1"/>
              <a:t>aprofundaremos</a:t>
            </a:r>
            <a:r>
              <a:rPr lang="en-IE" dirty="0"/>
              <a:t> a </a:t>
            </a:r>
            <a:r>
              <a:rPr lang="en-IE" dirty="0" err="1"/>
              <a:t>dimensão</a:t>
            </a:r>
            <a:r>
              <a:rPr lang="en-IE" dirty="0"/>
              <a:t> do </a:t>
            </a:r>
            <a:r>
              <a:rPr lang="en-IE" dirty="0" err="1"/>
              <a:t>financiamento</a:t>
            </a:r>
            <a:r>
              <a:rPr lang="en-IE" dirty="0"/>
              <a:t> dos </a:t>
            </a:r>
            <a:r>
              <a:rPr lang="en-IE" dirty="0" err="1"/>
              <a:t>projetos</a:t>
            </a:r>
            <a:r>
              <a:rPr lang="en-IE" dirty="0"/>
              <a:t>.</a:t>
            </a:r>
          </a:p>
        </p:txBody>
      </p:sp>
      <p:pic>
        <p:nvPicPr>
          <p:cNvPr id="11" name="Picture Placeholder 10" descr="A picture containing food&#10;&#10;Description automatically generated">
            <a:extLst>
              <a:ext uri="{FF2B5EF4-FFF2-40B4-BE49-F238E27FC236}">
                <a16:creationId xmlns:a16="http://schemas.microsoft.com/office/drawing/2014/main" id="{5791FA93-DE2A-4D4F-8269-47BADA3FA863}"/>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CEB1F47-F36C-40CC-B102-D9A4111BAEB5}"/>
              </a:ext>
            </a:extLst>
          </p:cNvPr>
          <p:cNvSpPr>
            <a:spLocks noGrp="1"/>
          </p:cNvSpPr>
          <p:nvPr>
            <p:ph type="body" sz="quarter" idx="22"/>
          </p:nvPr>
        </p:nvSpPr>
        <p:spPr>
          <a:xfrm>
            <a:off x="5760058" y="748957"/>
            <a:ext cx="5579898" cy="857158"/>
          </a:xfrm>
        </p:spPr>
        <p:txBody>
          <a:bodyPr/>
          <a:lstStyle/>
          <a:p>
            <a:r>
              <a:rPr lang="en-IE" dirty="0"/>
              <a:t>FINANCIAMENTO</a:t>
            </a:r>
          </a:p>
        </p:txBody>
      </p:sp>
    </p:spTree>
    <p:extLst>
      <p:ext uri="{BB962C8B-B14F-4D97-AF65-F5344CB8AC3E}">
        <p14:creationId xmlns:p14="http://schemas.microsoft.com/office/powerpoint/2010/main" val="1095717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CBFF6-B69A-41C7-B081-9B41DD12D6CC}"/>
              </a:ext>
            </a:extLst>
          </p:cNvPr>
          <p:cNvSpPr>
            <a:spLocks noGrp="1"/>
          </p:cNvSpPr>
          <p:nvPr>
            <p:ph type="body" sz="quarter" idx="17"/>
          </p:nvPr>
        </p:nvSpPr>
        <p:spPr>
          <a:xfrm>
            <a:off x="301317" y="2274949"/>
            <a:ext cx="6931495" cy="3947440"/>
          </a:xfrm>
        </p:spPr>
        <p:txBody>
          <a:bodyPr/>
          <a:lstStyle/>
          <a:p>
            <a:pPr marL="457200" indent="-457200" algn="l">
              <a:buAutoNum type="arabicPeriod"/>
            </a:pPr>
            <a:r>
              <a:rPr lang="en-IE" dirty="0"/>
              <a:t>A </a:t>
            </a:r>
            <a:r>
              <a:rPr lang="en-IE" dirty="0" err="1"/>
              <a:t>Roda</a:t>
            </a:r>
            <a:r>
              <a:rPr lang="en-IE" dirty="0"/>
              <a:t> </a:t>
            </a:r>
            <a:r>
              <a:rPr lang="en-IE" dirty="0" err="1"/>
              <a:t>Comunitária</a:t>
            </a:r>
            <a:endParaRPr lang="en-IE" dirty="0"/>
          </a:p>
          <a:p>
            <a:pPr marL="457200" indent="-457200" algn="l">
              <a:buAutoNum type="arabicPeriod"/>
            </a:pPr>
            <a:r>
              <a:rPr lang="en-IE" dirty="0"/>
              <a:t>A Ferramenta de </a:t>
            </a:r>
            <a:r>
              <a:rPr lang="en-IE" dirty="0" err="1"/>
              <a:t>Ligação</a:t>
            </a:r>
            <a:endParaRPr lang="en-IE" dirty="0"/>
          </a:p>
          <a:p>
            <a:pPr marL="457200" indent="-457200" algn="l">
              <a:buAutoNum type="arabicPeriod"/>
            </a:pPr>
            <a:r>
              <a:rPr lang="en-US" dirty="0" err="1"/>
              <a:t>Parcerias</a:t>
            </a:r>
            <a:r>
              <a:rPr lang="en-US" dirty="0"/>
              <a:t>/</a:t>
            </a:r>
            <a:r>
              <a:rPr lang="en-US" dirty="0" err="1"/>
              <a:t>Associações</a:t>
            </a:r>
            <a:r>
              <a:rPr lang="en-US" dirty="0"/>
              <a:t> </a:t>
            </a:r>
            <a:r>
              <a:rPr lang="en-US" dirty="0" err="1"/>
              <a:t>Públicas</a:t>
            </a:r>
            <a:r>
              <a:rPr lang="en-US" dirty="0"/>
              <a:t>, </a:t>
            </a:r>
            <a:r>
              <a:rPr lang="en-US" dirty="0" err="1"/>
              <a:t>Privadas</a:t>
            </a:r>
            <a:r>
              <a:rPr lang="en-US" dirty="0"/>
              <a:t> e </a:t>
            </a:r>
            <a:r>
              <a:rPr lang="en-US" dirty="0" err="1"/>
              <a:t>Comunitárias</a:t>
            </a:r>
            <a:r>
              <a:rPr lang="en-US" dirty="0"/>
              <a:t> – </a:t>
            </a:r>
            <a:r>
              <a:rPr lang="en-US" dirty="0" err="1"/>
              <a:t>exercício</a:t>
            </a:r>
            <a:endParaRPr lang="en-US" dirty="0"/>
          </a:p>
          <a:p>
            <a:pPr marL="457200" indent="-457200" algn="l">
              <a:buAutoNum type="arabicPeriod"/>
            </a:pPr>
            <a:r>
              <a:rPr lang="en-IE" dirty="0"/>
              <a:t>O </a:t>
            </a:r>
            <a:r>
              <a:rPr lang="en-IE" dirty="0" err="1"/>
              <a:t>Impacto</a:t>
            </a:r>
            <a:r>
              <a:rPr lang="en-IE" dirty="0"/>
              <a:t> da Economia Local - </a:t>
            </a:r>
            <a:r>
              <a:rPr lang="en-IE" dirty="0" err="1"/>
              <a:t>exercício</a:t>
            </a:r>
            <a:endParaRPr lang="en-IE" dirty="0"/>
          </a:p>
          <a:p>
            <a:pPr marL="457200" indent="-457200" algn="l">
              <a:buAutoNum type="arabicPeriod"/>
            </a:pPr>
            <a:endParaRPr lang="en-IE" dirty="0"/>
          </a:p>
          <a:p>
            <a:pPr marL="457200" indent="-457200" algn="l">
              <a:buAutoNum type="arabicPeriod"/>
            </a:pPr>
            <a:endParaRPr lang="en-IE" dirty="0"/>
          </a:p>
        </p:txBody>
      </p:sp>
      <p:pic>
        <p:nvPicPr>
          <p:cNvPr id="6" name="Picture Placeholder 5" descr="Boy in park holding magnifying glass to eye with friends">
            <a:extLst>
              <a:ext uri="{FF2B5EF4-FFF2-40B4-BE49-F238E27FC236}">
                <a16:creationId xmlns:a16="http://schemas.microsoft.com/office/drawing/2014/main" id="{9DC248D5-8F24-4EAF-9B41-1BA1CB4BF6A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361FD6A2-A92E-420C-A938-E9A6F0530FB5}"/>
              </a:ext>
            </a:extLst>
          </p:cNvPr>
          <p:cNvSpPr>
            <a:spLocks noGrp="1"/>
          </p:cNvSpPr>
          <p:nvPr>
            <p:ph type="body" sz="quarter" idx="16"/>
          </p:nvPr>
        </p:nvSpPr>
        <p:spPr>
          <a:xfrm>
            <a:off x="6726621" y="172077"/>
            <a:ext cx="5644055" cy="981359"/>
          </a:xfrm>
        </p:spPr>
        <p:txBody>
          <a:bodyPr>
            <a:normAutofit/>
          </a:bodyPr>
          <a:lstStyle/>
          <a:p>
            <a:r>
              <a:rPr lang="en-IE" sz="4800" dirty="0"/>
              <a:t>Key Action Pack 4</a:t>
            </a:r>
          </a:p>
        </p:txBody>
      </p:sp>
      <p:sp>
        <p:nvSpPr>
          <p:cNvPr id="8" name="TextBox 7">
            <a:extLst>
              <a:ext uri="{FF2B5EF4-FFF2-40B4-BE49-F238E27FC236}">
                <a16:creationId xmlns:a16="http://schemas.microsoft.com/office/drawing/2014/main" id="{2C75CB65-9D59-4C5B-B322-DAF3A329919B}"/>
              </a:ext>
            </a:extLst>
          </p:cNvPr>
          <p:cNvSpPr txBox="1"/>
          <p:nvPr/>
        </p:nvSpPr>
        <p:spPr>
          <a:xfrm>
            <a:off x="301317" y="208272"/>
            <a:ext cx="6321972" cy="1077218"/>
          </a:xfrm>
          <a:prstGeom prst="rect">
            <a:avLst/>
          </a:prstGeom>
          <a:noFill/>
        </p:spPr>
        <p:txBody>
          <a:bodyPr wrap="square">
            <a:spAutoFit/>
          </a:bodyPr>
          <a:lstStyle/>
          <a:p>
            <a:r>
              <a:rPr lang="en-IE" sz="3200" dirty="0" err="1">
                <a:solidFill>
                  <a:schemeClr val="bg1"/>
                </a:solidFill>
              </a:rPr>
              <a:t>Transformar</a:t>
            </a:r>
            <a:r>
              <a:rPr lang="en-IE" sz="3200" dirty="0">
                <a:solidFill>
                  <a:schemeClr val="bg1"/>
                </a:solidFill>
              </a:rPr>
              <a:t> as </a:t>
            </a:r>
            <a:r>
              <a:rPr lang="en-IE" sz="3200" dirty="0" err="1">
                <a:solidFill>
                  <a:schemeClr val="bg1"/>
                </a:solidFill>
              </a:rPr>
              <a:t>Ideias</a:t>
            </a:r>
            <a:r>
              <a:rPr lang="en-IE" sz="3200" dirty="0">
                <a:solidFill>
                  <a:schemeClr val="bg1"/>
                </a:solidFill>
              </a:rPr>
              <a:t> </a:t>
            </a:r>
            <a:r>
              <a:rPr lang="en-IE" sz="3200" dirty="0" err="1">
                <a:solidFill>
                  <a:schemeClr val="bg1"/>
                </a:solidFill>
              </a:rPr>
              <a:t>em</a:t>
            </a:r>
            <a:r>
              <a:rPr lang="en-IE" sz="3200" dirty="0">
                <a:solidFill>
                  <a:schemeClr val="bg1"/>
                </a:solidFill>
              </a:rPr>
              <a:t> </a:t>
            </a:r>
            <a:r>
              <a:rPr lang="en-IE" sz="3200" dirty="0" err="1">
                <a:solidFill>
                  <a:schemeClr val="bg1"/>
                </a:solidFill>
              </a:rPr>
              <a:t>Ação</a:t>
            </a:r>
            <a:r>
              <a:rPr lang="en-IE" sz="3200" dirty="0">
                <a:solidFill>
                  <a:schemeClr val="bg1"/>
                </a:solidFill>
              </a:rPr>
              <a:t> - </a:t>
            </a:r>
            <a:r>
              <a:rPr lang="en-IE" sz="3200" dirty="0" err="1">
                <a:solidFill>
                  <a:schemeClr val="bg1"/>
                </a:solidFill>
              </a:rPr>
              <a:t>exercícios</a:t>
            </a:r>
            <a:r>
              <a:rPr lang="en-IE" sz="3200" dirty="0">
                <a:solidFill>
                  <a:schemeClr val="bg1"/>
                </a:solidFill>
              </a:rPr>
              <a:t> </a:t>
            </a:r>
            <a:r>
              <a:rPr lang="en-IE" sz="3200" dirty="0" err="1">
                <a:solidFill>
                  <a:schemeClr val="bg1"/>
                </a:solidFill>
              </a:rPr>
              <a:t>úteis</a:t>
            </a:r>
            <a:endParaRPr lang="en-IE" sz="3200" dirty="0">
              <a:solidFill>
                <a:schemeClr val="bg1"/>
              </a:solidFill>
            </a:endParaRPr>
          </a:p>
        </p:txBody>
      </p:sp>
      <p:sp>
        <p:nvSpPr>
          <p:cNvPr id="9" name="TextBox 8">
            <a:extLst>
              <a:ext uri="{FF2B5EF4-FFF2-40B4-BE49-F238E27FC236}">
                <a16:creationId xmlns:a16="http://schemas.microsoft.com/office/drawing/2014/main" id="{381D8A85-2728-462A-8882-3A82C2936D4F}"/>
              </a:ext>
            </a:extLst>
          </p:cNvPr>
          <p:cNvSpPr txBox="1"/>
          <p:nvPr/>
        </p:nvSpPr>
        <p:spPr>
          <a:xfrm>
            <a:off x="529280" y="5431791"/>
            <a:ext cx="8277263" cy="923330"/>
          </a:xfrm>
          <a:prstGeom prst="rect">
            <a:avLst/>
          </a:prstGeom>
          <a:noFill/>
        </p:spPr>
        <p:txBody>
          <a:bodyPr wrap="square" rtlCol="0">
            <a:spAutoFit/>
          </a:bodyPr>
          <a:lstStyle/>
          <a:p>
            <a:r>
              <a:rPr lang="en-IE" dirty="0">
                <a:solidFill>
                  <a:schemeClr val="bg1"/>
                </a:solidFill>
              </a:rPr>
              <a:t>A </a:t>
            </a:r>
            <a:r>
              <a:rPr lang="en-IE" dirty="0" err="1">
                <a:solidFill>
                  <a:schemeClr val="bg1"/>
                </a:solidFill>
              </a:rPr>
              <a:t>Roda</a:t>
            </a:r>
            <a:r>
              <a:rPr lang="en-IE" dirty="0">
                <a:solidFill>
                  <a:schemeClr val="bg1"/>
                </a:solidFill>
              </a:rPr>
              <a:t> </a:t>
            </a:r>
            <a:r>
              <a:rPr lang="en-IE" dirty="0" err="1">
                <a:solidFill>
                  <a:schemeClr val="bg1"/>
                </a:solidFill>
              </a:rPr>
              <a:t>Comunitária</a:t>
            </a:r>
            <a:r>
              <a:rPr lang="en-IE" dirty="0">
                <a:solidFill>
                  <a:schemeClr val="bg1"/>
                </a:solidFill>
              </a:rPr>
              <a:t> e a Ferramenta de </a:t>
            </a:r>
            <a:r>
              <a:rPr lang="en-IE" dirty="0" err="1">
                <a:solidFill>
                  <a:schemeClr val="bg1"/>
                </a:solidFill>
              </a:rPr>
              <a:t>Ligação</a:t>
            </a:r>
            <a:r>
              <a:rPr lang="en-IE" dirty="0">
                <a:solidFill>
                  <a:schemeClr val="bg1"/>
                </a:solidFill>
              </a:rPr>
              <a:t> </a:t>
            </a:r>
            <a:r>
              <a:rPr lang="en-IE" dirty="0" err="1">
                <a:solidFill>
                  <a:schemeClr val="bg1"/>
                </a:solidFill>
              </a:rPr>
              <a:t>são</a:t>
            </a:r>
            <a:r>
              <a:rPr lang="en-IE" dirty="0">
                <a:solidFill>
                  <a:schemeClr val="bg1"/>
                </a:solidFill>
              </a:rPr>
              <a:t> </a:t>
            </a:r>
            <a:r>
              <a:rPr lang="en-IE" dirty="0" err="1">
                <a:solidFill>
                  <a:schemeClr val="bg1"/>
                </a:solidFill>
              </a:rPr>
              <a:t>métodos</a:t>
            </a:r>
            <a:r>
              <a:rPr lang="en-IE" dirty="0">
                <a:solidFill>
                  <a:schemeClr val="bg1"/>
                </a:solidFill>
              </a:rPr>
              <a:t> simples de </a:t>
            </a:r>
            <a:r>
              <a:rPr lang="en-IE" dirty="0" err="1">
                <a:solidFill>
                  <a:schemeClr val="bg1"/>
                </a:solidFill>
              </a:rPr>
              <a:t>apresentação</a:t>
            </a:r>
            <a:r>
              <a:rPr lang="en-IE" dirty="0">
                <a:solidFill>
                  <a:schemeClr val="bg1"/>
                </a:solidFill>
              </a:rPr>
              <a:t> dos </a:t>
            </a:r>
            <a:r>
              <a:rPr lang="en-IE" dirty="0" err="1">
                <a:solidFill>
                  <a:schemeClr val="bg1"/>
                </a:solidFill>
              </a:rPr>
              <a:t>recursos</a:t>
            </a:r>
            <a:r>
              <a:rPr lang="en-IE" dirty="0">
                <a:solidFill>
                  <a:schemeClr val="bg1"/>
                </a:solidFill>
              </a:rPr>
              <a:t> </a:t>
            </a:r>
            <a:r>
              <a:rPr lang="en-IE" dirty="0" err="1">
                <a:solidFill>
                  <a:schemeClr val="bg1"/>
                </a:solidFill>
              </a:rPr>
              <a:t>à</a:t>
            </a:r>
            <a:r>
              <a:rPr lang="en-IE" dirty="0">
                <a:solidFill>
                  <a:schemeClr val="bg1"/>
                </a:solidFill>
              </a:rPr>
              <a:t> </a:t>
            </a:r>
            <a:r>
              <a:rPr lang="en-IE" dirty="0" err="1">
                <a:solidFill>
                  <a:schemeClr val="bg1"/>
                </a:solidFill>
              </a:rPr>
              <a:t>sua</a:t>
            </a:r>
            <a:r>
              <a:rPr lang="en-IE" dirty="0">
                <a:solidFill>
                  <a:schemeClr val="bg1"/>
                </a:solidFill>
              </a:rPr>
              <a:t> </a:t>
            </a:r>
            <a:r>
              <a:rPr lang="en-IE" dirty="0" err="1">
                <a:solidFill>
                  <a:schemeClr val="bg1"/>
                </a:solidFill>
              </a:rPr>
              <a:t>disposição</a:t>
            </a:r>
            <a:r>
              <a:rPr lang="en-IE" dirty="0">
                <a:solidFill>
                  <a:schemeClr val="bg1"/>
                </a:solidFill>
              </a:rPr>
              <a:t> </a:t>
            </a:r>
            <a:r>
              <a:rPr lang="en-IE" dirty="0" err="1">
                <a:solidFill>
                  <a:schemeClr val="bg1"/>
                </a:solidFill>
              </a:rPr>
              <a:t>na</a:t>
            </a:r>
            <a:r>
              <a:rPr lang="en-IE" dirty="0">
                <a:solidFill>
                  <a:schemeClr val="bg1"/>
                </a:solidFill>
              </a:rPr>
              <a:t> </a:t>
            </a:r>
            <a:r>
              <a:rPr lang="en-IE" dirty="0" err="1">
                <a:solidFill>
                  <a:schemeClr val="bg1"/>
                </a:solidFill>
              </a:rPr>
              <a:t>comunidade</a:t>
            </a:r>
            <a:r>
              <a:rPr lang="en-IE" dirty="0">
                <a:solidFill>
                  <a:schemeClr val="bg1"/>
                </a:solidFill>
              </a:rPr>
              <a:t>, a </a:t>
            </a:r>
            <a:r>
              <a:rPr lang="en-IE" dirty="0" err="1">
                <a:solidFill>
                  <a:schemeClr val="bg1"/>
                </a:solidFill>
              </a:rPr>
              <a:t>fim</a:t>
            </a:r>
            <a:r>
              <a:rPr lang="en-IE" dirty="0">
                <a:solidFill>
                  <a:schemeClr val="bg1"/>
                </a:solidFill>
              </a:rPr>
              <a:t> de </a:t>
            </a:r>
            <a:r>
              <a:rPr lang="en-IE" dirty="0" err="1">
                <a:solidFill>
                  <a:schemeClr val="bg1"/>
                </a:solidFill>
              </a:rPr>
              <a:t>indicar</a:t>
            </a:r>
            <a:r>
              <a:rPr lang="en-IE" dirty="0">
                <a:solidFill>
                  <a:schemeClr val="bg1"/>
                </a:solidFill>
              </a:rPr>
              <a:t> a </a:t>
            </a:r>
            <a:r>
              <a:rPr lang="en-IE" dirty="0" err="1">
                <a:solidFill>
                  <a:schemeClr val="bg1"/>
                </a:solidFill>
              </a:rPr>
              <a:t>ligação</a:t>
            </a:r>
            <a:r>
              <a:rPr lang="en-IE" dirty="0">
                <a:solidFill>
                  <a:schemeClr val="bg1"/>
                </a:solidFill>
              </a:rPr>
              <a:t> que </a:t>
            </a:r>
            <a:r>
              <a:rPr lang="en-IE" dirty="0" err="1">
                <a:solidFill>
                  <a:schemeClr val="bg1"/>
                </a:solidFill>
              </a:rPr>
              <a:t>cada</a:t>
            </a:r>
            <a:r>
              <a:rPr lang="en-IE" dirty="0">
                <a:solidFill>
                  <a:schemeClr val="bg1"/>
                </a:solidFill>
              </a:rPr>
              <a:t> um </a:t>
            </a:r>
            <a:r>
              <a:rPr lang="en-IE" dirty="0" err="1">
                <a:solidFill>
                  <a:schemeClr val="bg1"/>
                </a:solidFill>
              </a:rPr>
              <a:t>tem</a:t>
            </a:r>
            <a:r>
              <a:rPr lang="en-IE" dirty="0">
                <a:solidFill>
                  <a:schemeClr val="bg1"/>
                </a:solidFill>
              </a:rPr>
              <a:t> </a:t>
            </a:r>
            <a:r>
              <a:rPr lang="en-IE" dirty="0" err="1">
                <a:solidFill>
                  <a:schemeClr val="bg1"/>
                </a:solidFill>
              </a:rPr>
              <a:t>ao</a:t>
            </a:r>
            <a:r>
              <a:rPr lang="en-IE" dirty="0">
                <a:solidFill>
                  <a:schemeClr val="bg1"/>
                </a:solidFill>
              </a:rPr>
              <a:t> </a:t>
            </a:r>
            <a:r>
              <a:rPr lang="en-IE" dirty="0" err="1">
                <a:solidFill>
                  <a:schemeClr val="bg1"/>
                </a:solidFill>
              </a:rPr>
              <a:t>seu</a:t>
            </a:r>
            <a:r>
              <a:rPr lang="en-IE" dirty="0">
                <a:solidFill>
                  <a:schemeClr val="bg1"/>
                </a:solidFill>
              </a:rPr>
              <a:t> </a:t>
            </a:r>
            <a:r>
              <a:rPr lang="en-IE" dirty="0" err="1">
                <a:solidFill>
                  <a:schemeClr val="bg1"/>
                </a:solidFill>
              </a:rPr>
              <a:t>projeto</a:t>
            </a:r>
            <a:r>
              <a:rPr lang="en-IE" dirty="0">
                <a:solidFill>
                  <a:schemeClr val="bg1"/>
                </a:solidFill>
              </a:rPr>
              <a:t>. </a:t>
            </a:r>
            <a:r>
              <a:rPr lang="en-IE" dirty="0" err="1">
                <a:solidFill>
                  <a:schemeClr val="bg1"/>
                </a:solidFill>
              </a:rPr>
              <a:t>Vejamos</a:t>
            </a:r>
            <a:r>
              <a:rPr lang="en-IE" dirty="0">
                <a:solidFill>
                  <a:schemeClr val="bg1"/>
                </a:solidFill>
              </a:rPr>
              <a:t> </a:t>
            </a:r>
            <a:r>
              <a:rPr lang="en-IE" dirty="0" err="1">
                <a:solidFill>
                  <a:schemeClr val="bg1"/>
                </a:solidFill>
              </a:rPr>
              <a:t>cada</a:t>
            </a:r>
            <a:r>
              <a:rPr lang="en-IE" dirty="0">
                <a:solidFill>
                  <a:schemeClr val="bg1"/>
                </a:solidFill>
              </a:rPr>
              <a:t> </a:t>
            </a:r>
            <a:r>
              <a:rPr lang="en-IE" dirty="0" err="1">
                <a:solidFill>
                  <a:schemeClr val="bg1"/>
                </a:solidFill>
              </a:rPr>
              <a:t>uma</a:t>
            </a:r>
            <a:r>
              <a:rPr lang="en-IE" dirty="0">
                <a:solidFill>
                  <a:schemeClr val="bg1"/>
                </a:solidFill>
              </a:rPr>
              <a:t> </a:t>
            </a:r>
            <a:r>
              <a:rPr lang="en-IE" dirty="0" err="1">
                <a:solidFill>
                  <a:schemeClr val="bg1"/>
                </a:solidFill>
              </a:rPr>
              <a:t>destas</a:t>
            </a:r>
            <a:r>
              <a:rPr lang="en-IE" dirty="0">
                <a:solidFill>
                  <a:schemeClr val="bg1"/>
                </a:solidFill>
              </a:rPr>
              <a:t> ferramentas e </a:t>
            </a:r>
            <a:r>
              <a:rPr lang="en-IE" dirty="0" err="1">
                <a:solidFill>
                  <a:schemeClr val="bg1"/>
                </a:solidFill>
              </a:rPr>
              <a:t>como</a:t>
            </a:r>
            <a:r>
              <a:rPr lang="en-IE" dirty="0">
                <a:solidFill>
                  <a:schemeClr val="bg1"/>
                </a:solidFill>
              </a:rPr>
              <a:t> </a:t>
            </a:r>
            <a:r>
              <a:rPr lang="en-IE" dirty="0" err="1">
                <a:solidFill>
                  <a:schemeClr val="bg1"/>
                </a:solidFill>
              </a:rPr>
              <a:t>utilizá</a:t>
            </a:r>
            <a:r>
              <a:rPr lang="en-IE" dirty="0">
                <a:solidFill>
                  <a:schemeClr val="bg1"/>
                </a:solidFill>
              </a:rPr>
              <a:t>-las:</a:t>
            </a:r>
          </a:p>
        </p:txBody>
      </p:sp>
    </p:spTree>
    <p:extLst>
      <p:ext uri="{BB962C8B-B14F-4D97-AF65-F5344CB8AC3E}">
        <p14:creationId xmlns:p14="http://schemas.microsoft.com/office/powerpoint/2010/main" val="2930424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3C4E2-61F1-4C71-876E-D589304D802F}"/>
              </a:ext>
            </a:extLst>
          </p:cNvPr>
          <p:cNvSpPr>
            <a:spLocks noGrp="1"/>
          </p:cNvSpPr>
          <p:nvPr>
            <p:ph type="body" sz="quarter" idx="13"/>
          </p:nvPr>
        </p:nvSpPr>
        <p:spPr>
          <a:xfrm>
            <a:off x="3753293" y="296691"/>
            <a:ext cx="7407087" cy="697353"/>
          </a:xfrm>
        </p:spPr>
        <p:txBody>
          <a:bodyPr/>
          <a:lstStyle/>
          <a:p>
            <a:r>
              <a:rPr lang="en-IE" dirty="0">
                <a:solidFill>
                  <a:srgbClr val="AB5AB0"/>
                </a:solidFill>
              </a:rPr>
              <a:t>1. A </a:t>
            </a:r>
            <a:r>
              <a:rPr lang="en-IE" dirty="0" err="1">
                <a:solidFill>
                  <a:srgbClr val="AB5AB0"/>
                </a:solidFill>
              </a:rPr>
              <a:t>Roda</a:t>
            </a:r>
            <a:r>
              <a:rPr lang="en-IE" dirty="0">
                <a:solidFill>
                  <a:srgbClr val="AB5AB0"/>
                </a:solidFill>
              </a:rPr>
              <a:t> </a:t>
            </a:r>
            <a:r>
              <a:rPr lang="en-IE" dirty="0" err="1">
                <a:solidFill>
                  <a:srgbClr val="AB5AB0"/>
                </a:solidFill>
              </a:rPr>
              <a:t>Comunitária</a:t>
            </a:r>
            <a:endParaRPr lang="en-IE" dirty="0">
              <a:solidFill>
                <a:srgbClr val="AB5AB0"/>
              </a:solidFill>
            </a:endParaRPr>
          </a:p>
        </p:txBody>
      </p:sp>
      <p:sp>
        <p:nvSpPr>
          <p:cNvPr id="3" name="Text Placeholder 2">
            <a:extLst>
              <a:ext uri="{FF2B5EF4-FFF2-40B4-BE49-F238E27FC236}">
                <a16:creationId xmlns:a16="http://schemas.microsoft.com/office/drawing/2014/main" id="{F9AD5974-EE96-4BE7-BDC0-EA0B3D02D9AF}"/>
              </a:ext>
            </a:extLst>
          </p:cNvPr>
          <p:cNvSpPr>
            <a:spLocks noGrp="1"/>
          </p:cNvSpPr>
          <p:nvPr>
            <p:ph type="body" sz="quarter" idx="14"/>
          </p:nvPr>
        </p:nvSpPr>
        <p:spPr>
          <a:xfrm>
            <a:off x="3753293" y="1088332"/>
            <a:ext cx="8272130" cy="3975101"/>
          </a:xfrm>
        </p:spPr>
        <p:txBody>
          <a:bodyPr/>
          <a:lstStyle/>
          <a:p>
            <a:r>
              <a:rPr lang="en-US" dirty="0" err="1"/>
              <a:t>Esta</a:t>
            </a:r>
            <a:r>
              <a:rPr lang="en-US" dirty="0"/>
              <a:t> ferramenta </a:t>
            </a:r>
            <a:r>
              <a:rPr lang="en-US" dirty="0" err="1"/>
              <a:t>regista</a:t>
            </a:r>
            <a:r>
              <a:rPr lang="en-US" dirty="0"/>
              <a:t> </a:t>
            </a:r>
            <a:r>
              <a:rPr lang="en-US" dirty="0" err="1"/>
              <a:t>os</a:t>
            </a:r>
            <a:r>
              <a:rPr lang="en-US" dirty="0"/>
              <a:t> </a:t>
            </a:r>
            <a:r>
              <a:rPr lang="en-US" dirty="0" err="1"/>
              <a:t>recursos</a:t>
            </a:r>
            <a:r>
              <a:rPr lang="en-US" dirty="0"/>
              <a:t> de </a:t>
            </a:r>
            <a:r>
              <a:rPr lang="en-US" dirty="0" err="1"/>
              <a:t>uma</a:t>
            </a:r>
            <a:r>
              <a:rPr lang="en-US" dirty="0"/>
              <a:t> </a:t>
            </a:r>
            <a:r>
              <a:rPr lang="en-US" dirty="0" err="1"/>
              <a:t>comunidade</a:t>
            </a:r>
            <a:r>
              <a:rPr lang="en-US" dirty="0"/>
              <a:t> </a:t>
            </a:r>
            <a:r>
              <a:rPr lang="en-US" dirty="0" err="1"/>
              <a:t>ao</a:t>
            </a:r>
            <a:r>
              <a:rPr lang="en-US" dirty="0"/>
              <a:t> </a:t>
            </a:r>
            <a:r>
              <a:rPr lang="en-US" dirty="0" err="1"/>
              <a:t>longo</a:t>
            </a:r>
            <a:r>
              <a:rPr lang="en-US" dirty="0"/>
              <a:t> das seis </a:t>
            </a:r>
            <a:r>
              <a:rPr lang="en-US" dirty="0" err="1"/>
              <a:t>categorias</a:t>
            </a:r>
            <a:r>
              <a:rPr lang="en-US" dirty="0"/>
              <a:t> de </a:t>
            </a:r>
            <a:r>
              <a:rPr lang="en-US" dirty="0" err="1"/>
              <a:t>recursos</a:t>
            </a:r>
            <a:r>
              <a:rPr lang="en-US" dirty="0"/>
              <a:t> </a:t>
            </a:r>
            <a:r>
              <a:rPr lang="en-US" dirty="0" err="1"/>
              <a:t>discutidas</a:t>
            </a:r>
            <a:r>
              <a:rPr lang="en-US" dirty="0"/>
              <a:t> </a:t>
            </a:r>
            <a:r>
              <a:rPr lang="en-US" dirty="0" err="1"/>
              <a:t>até</a:t>
            </a:r>
            <a:r>
              <a:rPr lang="en-US" dirty="0"/>
              <a:t> agora: </a:t>
            </a:r>
          </a:p>
          <a:p>
            <a:pPr marL="342900" indent="-342900">
              <a:buFont typeface="Arial" panose="020B0604020202020204" pitchFamily="34" charset="0"/>
              <a:buChar char="•"/>
            </a:pPr>
            <a:r>
              <a:rPr lang="en-US" dirty="0" err="1"/>
              <a:t>Indivíduos</a:t>
            </a:r>
            <a:r>
              <a:rPr lang="en-US" dirty="0"/>
              <a:t>/</a:t>
            </a:r>
            <a:r>
              <a:rPr lang="en-US" dirty="0" err="1"/>
              <a:t>residentes</a:t>
            </a:r>
            <a:endParaRPr lang="en-US" dirty="0"/>
          </a:p>
          <a:p>
            <a:pPr marL="342900" indent="-342900">
              <a:buFont typeface="Arial" panose="020B0604020202020204" pitchFamily="34" charset="0"/>
              <a:buChar char="•"/>
            </a:pPr>
            <a:r>
              <a:rPr lang="en-US" dirty="0" err="1"/>
              <a:t>Associações</a:t>
            </a:r>
            <a:endParaRPr lang="en-US" dirty="0"/>
          </a:p>
          <a:p>
            <a:pPr marL="342900" indent="-342900">
              <a:buFont typeface="Arial" panose="020B0604020202020204" pitchFamily="34" charset="0"/>
              <a:buChar char="•"/>
            </a:pPr>
            <a:r>
              <a:rPr lang="en-US" dirty="0" err="1"/>
              <a:t>Instituições</a:t>
            </a:r>
            <a:endParaRPr lang="en-US" dirty="0"/>
          </a:p>
          <a:p>
            <a:pPr marL="342900" indent="-342900">
              <a:buFont typeface="Arial" panose="020B0604020202020204" pitchFamily="34" charset="0"/>
              <a:buChar char="•"/>
            </a:pPr>
            <a:r>
              <a:rPr lang="en-US" dirty="0" err="1"/>
              <a:t>Espaços</a:t>
            </a:r>
            <a:r>
              <a:rPr lang="en-US" dirty="0"/>
              <a:t> </a:t>
            </a:r>
            <a:r>
              <a:rPr lang="en-US" dirty="0" err="1"/>
              <a:t>físicos</a:t>
            </a:r>
            <a:endParaRPr lang="en-US" dirty="0"/>
          </a:p>
          <a:p>
            <a:pPr marL="342900" indent="-342900">
              <a:buFont typeface="Arial" panose="020B0604020202020204" pitchFamily="34" charset="0"/>
              <a:buChar char="•"/>
            </a:pPr>
            <a:r>
              <a:rPr lang="en-US" dirty="0"/>
              <a:t>A Economia local</a:t>
            </a:r>
          </a:p>
          <a:p>
            <a:pPr marL="342900" indent="-342900">
              <a:buFont typeface="Arial" panose="020B0604020202020204" pitchFamily="34" charset="0"/>
              <a:buChar char="•"/>
            </a:pPr>
            <a:r>
              <a:rPr lang="en-US" dirty="0" err="1"/>
              <a:t>Histórias</a:t>
            </a:r>
            <a:r>
              <a:rPr lang="en-US" dirty="0"/>
              <a:t> da </a:t>
            </a:r>
            <a:r>
              <a:rPr lang="en-US" dirty="0" err="1"/>
              <a:t>comunidade</a:t>
            </a:r>
            <a:endParaRPr lang="en-US" dirty="0"/>
          </a:p>
          <a:p>
            <a:pPr marL="342900" indent="-342900">
              <a:buFont typeface="Arial" panose="020B0604020202020204" pitchFamily="34" charset="0"/>
              <a:buChar char="•"/>
            </a:pPr>
            <a:endParaRPr lang="en-US" dirty="0"/>
          </a:p>
          <a:p>
            <a:endParaRPr lang="en-IE" dirty="0"/>
          </a:p>
        </p:txBody>
      </p:sp>
      <p:sp>
        <p:nvSpPr>
          <p:cNvPr id="5" name="Rectangle 3">
            <a:extLst>
              <a:ext uri="{FF2B5EF4-FFF2-40B4-BE49-F238E27FC236}">
                <a16:creationId xmlns:a16="http://schemas.microsoft.com/office/drawing/2014/main" id="{DD1F8673-FD41-4D3D-B6A7-2DC23F276078}"/>
              </a:ext>
            </a:extLst>
          </p:cNvPr>
          <p:cNvSpPr>
            <a:spLocks noChangeArrowheads="1"/>
          </p:cNvSpPr>
          <p:nvPr/>
        </p:nvSpPr>
        <p:spPr bwMode="auto">
          <a:xfrm>
            <a:off x="3753292" y="4629472"/>
            <a:ext cx="8006317" cy="1508105"/>
          </a:xfrm>
          <a:prstGeom prst="rect">
            <a:avLst/>
          </a:prstGeom>
          <a:solidFill>
            <a:srgbClr val="68BB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300" b="1" dirty="0">
                <a:solidFill>
                  <a:schemeClr val="bg1"/>
                </a:solidFill>
                <a:latin typeface="+mn-lt"/>
              </a:rPr>
              <a:t>Como </a:t>
            </a:r>
            <a:r>
              <a:rPr lang="en-US" altLang="en-US" sz="2300" b="1" dirty="0" err="1">
                <a:solidFill>
                  <a:schemeClr val="bg1"/>
                </a:solidFill>
                <a:latin typeface="+mn-lt"/>
              </a:rPr>
              <a:t>utilizar</a:t>
            </a:r>
            <a:r>
              <a:rPr lang="en-US" altLang="en-US" sz="2300" b="1" dirty="0">
                <a:solidFill>
                  <a:schemeClr val="bg1"/>
                </a:solidFill>
                <a:latin typeface="+mn-lt"/>
              </a:rPr>
              <a:t> a </a:t>
            </a:r>
            <a:r>
              <a:rPr lang="en-US" altLang="en-US" sz="2300" b="1" dirty="0" err="1">
                <a:solidFill>
                  <a:schemeClr val="bg1"/>
                </a:solidFill>
                <a:latin typeface="+mn-lt"/>
              </a:rPr>
              <a:t>Roda</a:t>
            </a:r>
            <a:r>
              <a:rPr lang="en-US" altLang="en-US" sz="2300" b="1" dirty="0">
                <a:solidFill>
                  <a:schemeClr val="bg1"/>
                </a:solidFill>
                <a:latin typeface="+mn-lt"/>
              </a:rPr>
              <a:t> </a:t>
            </a:r>
            <a:r>
              <a:rPr lang="en-US" altLang="en-US" sz="2300" b="1" dirty="0" err="1">
                <a:solidFill>
                  <a:schemeClr val="bg1"/>
                </a:solidFill>
                <a:latin typeface="+mn-lt"/>
              </a:rPr>
              <a:t>Comunitária</a:t>
            </a:r>
            <a:endParaRPr kumimoji="0" lang="en-US" altLang="en-US" sz="2300" b="0" i="0" u="none" strike="noStrike" cap="none" normalizeH="0" baseline="0" dirty="0">
              <a:ln>
                <a:noFill/>
              </a:ln>
              <a:solidFill>
                <a:schemeClr val="bg1"/>
              </a:solidFill>
              <a:effectLst/>
              <a:latin typeface="+mn-lt"/>
            </a:endParaRPr>
          </a:p>
          <a:p>
            <a:pPr lvl="0"/>
            <a:r>
              <a:rPr lang="en-US" altLang="en-US" sz="2300" dirty="0">
                <a:solidFill>
                  <a:srgbClr val="231F20"/>
                </a:solidFill>
                <a:latin typeface="+mn-lt"/>
              </a:rPr>
              <a:t>Utilize a </a:t>
            </a:r>
            <a:r>
              <a:rPr lang="en-US" altLang="en-US" sz="2300" dirty="0" err="1">
                <a:solidFill>
                  <a:srgbClr val="231F20"/>
                </a:solidFill>
                <a:latin typeface="+mn-lt"/>
              </a:rPr>
              <a:t>Roda</a:t>
            </a:r>
            <a:r>
              <a:rPr lang="en-US" altLang="en-US" sz="2300" dirty="0">
                <a:solidFill>
                  <a:srgbClr val="231F20"/>
                </a:solidFill>
                <a:latin typeface="+mn-lt"/>
              </a:rPr>
              <a:t> </a:t>
            </a:r>
            <a:r>
              <a:rPr lang="en-US" altLang="en-US" sz="2300" dirty="0" err="1">
                <a:solidFill>
                  <a:srgbClr val="231F20"/>
                </a:solidFill>
                <a:latin typeface="+mn-lt"/>
              </a:rPr>
              <a:t>Comunitária</a:t>
            </a:r>
            <a:r>
              <a:rPr lang="en-US" altLang="en-US" sz="2300" dirty="0">
                <a:solidFill>
                  <a:srgbClr val="231F20"/>
                </a:solidFill>
                <a:latin typeface="+mn-lt"/>
              </a:rPr>
              <a:t> para </a:t>
            </a:r>
            <a:r>
              <a:rPr lang="en-US" altLang="en-US" sz="2300" dirty="0" err="1">
                <a:solidFill>
                  <a:srgbClr val="231F20"/>
                </a:solidFill>
                <a:latin typeface="+mn-lt"/>
              </a:rPr>
              <a:t>elaborar</a:t>
            </a:r>
            <a:r>
              <a:rPr lang="en-US" altLang="en-US" sz="2300" dirty="0">
                <a:solidFill>
                  <a:srgbClr val="231F20"/>
                </a:solidFill>
                <a:latin typeface="+mn-lt"/>
              </a:rPr>
              <a:t> </a:t>
            </a:r>
            <a:r>
              <a:rPr lang="en-US" altLang="en-US" sz="2300" dirty="0" err="1">
                <a:solidFill>
                  <a:srgbClr val="231F20"/>
                </a:solidFill>
                <a:latin typeface="+mn-lt"/>
              </a:rPr>
              <a:t>exemplos</a:t>
            </a:r>
            <a:r>
              <a:rPr lang="en-US" altLang="en-US" sz="2300" dirty="0">
                <a:solidFill>
                  <a:srgbClr val="231F20"/>
                </a:solidFill>
                <a:latin typeface="+mn-lt"/>
              </a:rPr>
              <a:t> dos seis </a:t>
            </a:r>
            <a:r>
              <a:rPr lang="en-US" altLang="en-US" sz="2300" dirty="0" err="1">
                <a:solidFill>
                  <a:srgbClr val="231F20"/>
                </a:solidFill>
                <a:latin typeface="+mn-lt"/>
              </a:rPr>
              <a:t>tipos</a:t>
            </a:r>
            <a:r>
              <a:rPr lang="en-US" altLang="en-US" sz="2300" dirty="0">
                <a:solidFill>
                  <a:srgbClr val="231F20"/>
                </a:solidFill>
                <a:latin typeface="+mn-lt"/>
              </a:rPr>
              <a:t> de </a:t>
            </a:r>
            <a:r>
              <a:rPr lang="en-US" altLang="en-US" sz="2300" dirty="0" err="1">
                <a:solidFill>
                  <a:srgbClr val="231F20"/>
                </a:solidFill>
                <a:latin typeface="+mn-lt"/>
              </a:rPr>
              <a:t>recursos</a:t>
            </a:r>
            <a:r>
              <a:rPr lang="en-US" altLang="en-US" sz="2300" dirty="0">
                <a:solidFill>
                  <a:srgbClr val="231F20"/>
                </a:solidFill>
                <a:latin typeface="+mn-lt"/>
              </a:rPr>
              <a:t> </a:t>
            </a:r>
            <a:r>
              <a:rPr lang="en-US" altLang="en-US" sz="2300" dirty="0" err="1">
                <a:solidFill>
                  <a:srgbClr val="231F20"/>
                </a:solidFill>
                <a:latin typeface="+mn-lt"/>
              </a:rPr>
              <a:t>encontrados</a:t>
            </a:r>
            <a:r>
              <a:rPr lang="en-US" altLang="en-US" sz="2300" dirty="0">
                <a:solidFill>
                  <a:srgbClr val="231F20"/>
                </a:solidFill>
                <a:latin typeface="+mn-lt"/>
              </a:rPr>
              <a:t> </a:t>
            </a:r>
            <a:r>
              <a:rPr lang="en-US" altLang="en-US" sz="2300" dirty="0" err="1">
                <a:solidFill>
                  <a:srgbClr val="231F20"/>
                </a:solidFill>
                <a:latin typeface="+mn-lt"/>
              </a:rPr>
              <a:t>na</a:t>
            </a:r>
            <a:r>
              <a:rPr lang="en-US" altLang="en-US" sz="2300" dirty="0">
                <a:solidFill>
                  <a:srgbClr val="231F20"/>
                </a:solidFill>
                <a:latin typeface="+mn-lt"/>
              </a:rPr>
              <a:t> </a:t>
            </a:r>
            <a:r>
              <a:rPr lang="en-US" altLang="en-US" sz="2300" dirty="0" err="1">
                <a:solidFill>
                  <a:srgbClr val="231F20"/>
                </a:solidFill>
                <a:latin typeface="+mn-lt"/>
              </a:rPr>
              <a:t>comunidade</a:t>
            </a:r>
            <a:r>
              <a:rPr lang="en-US" altLang="en-US" sz="2300" dirty="0">
                <a:solidFill>
                  <a:srgbClr val="231F20"/>
                </a:solidFill>
                <a:latin typeface="+mn-lt"/>
              </a:rPr>
              <a:t>. </a:t>
            </a:r>
            <a:r>
              <a:rPr lang="en-US" altLang="en-US" sz="2300" dirty="0" err="1">
                <a:solidFill>
                  <a:srgbClr val="231F20"/>
                </a:solidFill>
                <a:latin typeface="+mn-lt"/>
              </a:rPr>
              <a:t>Descarregue</a:t>
            </a:r>
            <a:r>
              <a:rPr lang="en-US" altLang="en-US" sz="2300" dirty="0">
                <a:solidFill>
                  <a:srgbClr val="231F20"/>
                </a:solidFill>
                <a:latin typeface="+mn-lt"/>
              </a:rPr>
              <a:t> e </a:t>
            </a:r>
            <a:r>
              <a:rPr lang="en-US" altLang="en-US" sz="2300" dirty="0" err="1">
                <a:solidFill>
                  <a:srgbClr val="231F20"/>
                </a:solidFill>
                <a:latin typeface="+mn-lt"/>
              </a:rPr>
              <a:t>imprima</a:t>
            </a:r>
            <a:r>
              <a:rPr lang="en-US" altLang="en-US" sz="2300" dirty="0">
                <a:solidFill>
                  <a:srgbClr val="231F20"/>
                </a:solidFill>
                <a:latin typeface="+mn-lt"/>
              </a:rPr>
              <a:t> </a:t>
            </a:r>
            <a:r>
              <a:rPr lang="en-US" altLang="en-US" sz="2300" dirty="0" err="1">
                <a:solidFill>
                  <a:srgbClr val="231F20"/>
                </a:solidFill>
                <a:latin typeface="+mn-lt"/>
              </a:rPr>
              <a:t>uma</a:t>
            </a:r>
            <a:r>
              <a:rPr lang="en-US" altLang="en-US" sz="2300" dirty="0">
                <a:solidFill>
                  <a:srgbClr val="231F20"/>
                </a:solidFill>
                <a:latin typeface="+mn-lt"/>
              </a:rPr>
              <a:t> </a:t>
            </a:r>
            <a:r>
              <a:rPr lang="en-US" altLang="en-US" sz="2300" dirty="0" err="1">
                <a:solidFill>
                  <a:srgbClr val="231F20"/>
                </a:solidFill>
                <a:latin typeface="+mn-lt"/>
              </a:rPr>
              <a:t>cópia</a:t>
            </a:r>
            <a:r>
              <a:rPr lang="en-US" altLang="en-US" sz="2300" dirty="0">
                <a:solidFill>
                  <a:srgbClr val="231F20"/>
                </a:solidFill>
                <a:latin typeface="+mn-lt"/>
              </a:rPr>
              <a:t> da </a:t>
            </a:r>
            <a:r>
              <a:rPr lang="en-US" altLang="en-US" sz="2300" dirty="0" err="1">
                <a:solidFill>
                  <a:srgbClr val="231F20"/>
                </a:solidFill>
                <a:latin typeface="+mn-lt"/>
              </a:rPr>
              <a:t>Roda</a:t>
            </a:r>
            <a:r>
              <a:rPr lang="en-US" altLang="en-US" sz="2300" dirty="0">
                <a:solidFill>
                  <a:srgbClr val="231F20"/>
                </a:solidFill>
                <a:latin typeface="+mn-lt"/>
              </a:rPr>
              <a:t> </a:t>
            </a:r>
            <a:r>
              <a:rPr lang="en-US" altLang="en-US" sz="2300" dirty="0" err="1">
                <a:solidFill>
                  <a:srgbClr val="231F20"/>
                </a:solidFill>
                <a:latin typeface="+mn-lt"/>
              </a:rPr>
              <a:t>Comunitária</a:t>
            </a:r>
            <a:r>
              <a:rPr kumimoji="0" lang="en-US" altLang="en-US" sz="2300" b="0" i="0" u="none" strike="noStrike" cap="none" normalizeH="0" baseline="0" dirty="0">
                <a:ln>
                  <a:noFill/>
                </a:ln>
                <a:solidFill>
                  <a:srgbClr val="231F20"/>
                </a:solidFill>
                <a:effectLst/>
                <a:latin typeface="+mn-lt"/>
              </a:rPr>
              <a:t>: </a:t>
            </a:r>
            <a:r>
              <a:rPr kumimoji="0" lang="en-US" altLang="en-US" sz="2300" b="0" i="0" u="none" strike="noStrike" cap="none" normalizeH="0" baseline="0" dirty="0">
                <a:ln>
                  <a:noFill/>
                </a:ln>
                <a:solidFill>
                  <a:srgbClr val="005CAB"/>
                </a:solidFill>
                <a:effectLst/>
                <a:latin typeface="+mn-lt"/>
                <a:hlinkClick r:id="rId2"/>
              </a:rPr>
              <a:t>TheCommunityWheel.pdf</a:t>
            </a:r>
            <a:endParaRPr kumimoji="0" lang="en-US" altLang="en-US" sz="2300" b="0" i="0" u="none" strike="noStrike" cap="none" normalizeH="0" baseline="0" dirty="0">
              <a:ln>
                <a:noFill/>
              </a:ln>
              <a:solidFill>
                <a:schemeClr val="tx1"/>
              </a:solidFill>
              <a:effectLst/>
              <a:latin typeface="+mn-lt"/>
            </a:endParaRPr>
          </a:p>
        </p:txBody>
      </p:sp>
      <p:pic>
        <p:nvPicPr>
          <p:cNvPr id="7" name="Picture 6">
            <a:extLst>
              <a:ext uri="{FF2B5EF4-FFF2-40B4-BE49-F238E27FC236}">
                <a16:creationId xmlns:a16="http://schemas.microsoft.com/office/drawing/2014/main" id="{69A435C6-8CD1-4B6F-A633-F176EFF4FA26}"/>
              </a:ext>
            </a:extLst>
          </p:cNvPr>
          <p:cNvPicPr>
            <a:picLocks noChangeAspect="1"/>
          </p:cNvPicPr>
          <p:nvPr/>
        </p:nvPicPr>
        <p:blipFill>
          <a:blip r:embed="rId3"/>
          <a:stretch>
            <a:fillRect/>
          </a:stretch>
        </p:blipFill>
        <p:spPr>
          <a:xfrm>
            <a:off x="0" y="1204686"/>
            <a:ext cx="3638958" cy="3434426"/>
          </a:xfrm>
          <a:prstGeom prst="rect">
            <a:avLst/>
          </a:prstGeom>
        </p:spPr>
      </p:pic>
      <p:sp>
        <p:nvSpPr>
          <p:cNvPr id="8" name="TextBox 7">
            <a:extLst>
              <a:ext uri="{FF2B5EF4-FFF2-40B4-BE49-F238E27FC236}">
                <a16:creationId xmlns:a16="http://schemas.microsoft.com/office/drawing/2014/main" id="{17555B0A-98FD-43C5-9A71-B9AAAD04A3C6}"/>
              </a:ext>
            </a:extLst>
          </p:cNvPr>
          <p:cNvSpPr txBox="1"/>
          <p:nvPr/>
        </p:nvSpPr>
        <p:spPr>
          <a:xfrm>
            <a:off x="95693" y="6464595"/>
            <a:ext cx="2349795" cy="276999"/>
          </a:xfrm>
          <a:prstGeom prst="rect">
            <a:avLst/>
          </a:prstGeom>
          <a:noFill/>
        </p:spPr>
        <p:txBody>
          <a:bodyPr wrap="square" rtlCol="0">
            <a:spAutoFit/>
          </a:bodyPr>
          <a:lstStyle/>
          <a:p>
            <a:r>
              <a:rPr lang="en-IE" sz="1200" dirty="0">
                <a:hlinkClick r:id="rId4"/>
              </a:rPr>
              <a:t>Fonte: Visit Campus</a:t>
            </a:r>
            <a:endParaRPr lang="en-IE" sz="1200" dirty="0"/>
          </a:p>
        </p:txBody>
      </p:sp>
    </p:spTree>
    <p:extLst>
      <p:ext uri="{BB962C8B-B14F-4D97-AF65-F5344CB8AC3E}">
        <p14:creationId xmlns:p14="http://schemas.microsoft.com/office/powerpoint/2010/main" val="3319068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3C4E2-61F1-4C71-876E-D589304D802F}"/>
              </a:ext>
            </a:extLst>
          </p:cNvPr>
          <p:cNvSpPr>
            <a:spLocks noGrp="1"/>
          </p:cNvSpPr>
          <p:nvPr>
            <p:ph type="body" sz="quarter" idx="13"/>
          </p:nvPr>
        </p:nvSpPr>
        <p:spPr>
          <a:xfrm>
            <a:off x="3753293" y="286058"/>
            <a:ext cx="7407087" cy="697353"/>
          </a:xfrm>
        </p:spPr>
        <p:txBody>
          <a:bodyPr>
            <a:normAutofit/>
          </a:bodyPr>
          <a:lstStyle/>
          <a:p>
            <a:r>
              <a:rPr lang="en-IE" dirty="0">
                <a:solidFill>
                  <a:srgbClr val="AB5AB0"/>
                </a:solidFill>
              </a:rPr>
              <a:t>2. A Ferramenta de </a:t>
            </a:r>
            <a:r>
              <a:rPr lang="en-IE" dirty="0" err="1">
                <a:solidFill>
                  <a:srgbClr val="AB5AB0"/>
                </a:solidFill>
              </a:rPr>
              <a:t>Ligação</a:t>
            </a:r>
            <a:endParaRPr lang="en-IE" dirty="0">
              <a:solidFill>
                <a:srgbClr val="AB5AB0"/>
              </a:solidFill>
            </a:endParaRPr>
          </a:p>
        </p:txBody>
      </p:sp>
      <p:sp>
        <p:nvSpPr>
          <p:cNvPr id="3" name="Text Placeholder 2">
            <a:extLst>
              <a:ext uri="{FF2B5EF4-FFF2-40B4-BE49-F238E27FC236}">
                <a16:creationId xmlns:a16="http://schemas.microsoft.com/office/drawing/2014/main" id="{F9AD5974-EE96-4BE7-BDC0-EA0B3D02D9AF}"/>
              </a:ext>
            </a:extLst>
          </p:cNvPr>
          <p:cNvSpPr>
            <a:spLocks noGrp="1"/>
          </p:cNvSpPr>
          <p:nvPr>
            <p:ph type="body" sz="quarter" idx="14"/>
          </p:nvPr>
        </p:nvSpPr>
        <p:spPr>
          <a:xfrm>
            <a:off x="3753293" y="1088332"/>
            <a:ext cx="8272130" cy="3975101"/>
          </a:xfrm>
        </p:spPr>
        <p:txBody>
          <a:bodyPr/>
          <a:lstStyle/>
          <a:p>
            <a:r>
              <a:rPr lang="en-IE" sz="2200" dirty="0" err="1"/>
              <a:t>Esta</a:t>
            </a:r>
            <a:r>
              <a:rPr lang="en-IE" sz="2200" dirty="0"/>
              <a:t> ferramenta </a:t>
            </a:r>
            <a:r>
              <a:rPr lang="en-IE" sz="2200" dirty="0" err="1"/>
              <a:t>pode</a:t>
            </a:r>
            <a:r>
              <a:rPr lang="en-IE" sz="2200" dirty="0"/>
              <a:t> </a:t>
            </a:r>
            <a:r>
              <a:rPr lang="en-IE" sz="2200" dirty="0" err="1"/>
              <a:t>ajudá</a:t>
            </a:r>
            <a:r>
              <a:rPr lang="en-IE" sz="2200" dirty="0"/>
              <a:t>-lo a </a:t>
            </a:r>
            <a:r>
              <a:rPr lang="en-IE" sz="2200" dirty="0" err="1"/>
              <a:t>relacionar</a:t>
            </a:r>
            <a:r>
              <a:rPr lang="en-IE" sz="2200" dirty="0"/>
              <a:t> </a:t>
            </a:r>
            <a:r>
              <a:rPr lang="en-IE" sz="2200" dirty="0" err="1"/>
              <a:t>os</a:t>
            </a:r>
            <a:r>
              <a:rPr lang="en-IE" sz="2200" dirty="0"/>
              <a:t> </a:t>
            </a:r>
            <a:r>
              <a:rPr lang="en-IE" sz="2200" dirty="0" err="1"/>
              <a:t>recursos</a:t>
            </a:r>
            <a:r>
              <a:rPr lang="en-IE" sz="2200" dirty="0"/>
              <a:t> da </a:t>
            </a:r>
            <a:r>
              <a:rPr lang="en-IE" sz="2200" dirty="0" err="1"/>
              <a:t>comunidade</a:t>
            </a:r>
            <a:r>
              <a:rPr lang="en-IE" sz="2200" dirty="0"/>
              <a:t> </a:t>
            </a:r>
            <a:r>
              <a:rPr lang="en-IE" sz="2200" dirty="0" err="1"/>
              <a:t>identificados</a:t>
            </a:r>
            <a:r>
              <a:rPr lang="en-IE" sz="2200" dirty="0"/>
              <a:t> </a:t>
            </a:r>
            <a:r>
              <a:rPr lang="en-IE" sz="2200" dirty="0" err="1"/>
              <a:t>na</a:t>
            </a:r>
            <a:r>
              <a:rPr lang="en-IE" sz="2200" dirty="0"/>
              <a:t> </a:t>
            </a:r>
            <a:r>
              <a:rPr lang="en-IE" sz="2200" dirty="0" err="1"/>
              <a:t>Roda</a:t>
            </a:r>
            <a:r>
              <a:rPr lang="en-IE" sz="2200" dirty="0"/>
              <a:t> da </a:t>
            </a:r>
            <a:r>
              <a:rPr lang="en-IE" sz="2200" dirty="0" err="1"/>
              <a:t>Comunidade</a:t>
            </a:r>
            <a:r>
              <a:rPr lang="en-IE" sz="2200" dirty="0"/>
              <a:t> </a:t>
            </a:r>
            <a:r>
              <a:rPr lang="en-IE" sz="2200" dirty="0" err="1"/>
              <a:t>directamente</a:t>
            </a:r>
            <a:r>
              <a:rPr lang="en-IE" sz="2200" dirty="0"/>
              <a:t> com </a:t>
            </a:r>
            <a:r>
              <a:rPr lang="en-IE" sz="2200" dirty="0" err="1"/>
              <a:t>os</a:t>
            </a:r>
            <a:r>
              <a:rPr lang="en-IE" sz="2200" dirty="0"/>
              <a:t> </a:t>
            </a:r>
            <a:r>
              <a:rPr lang="en-IE" sz="2200" dirty="0" err="1"/>
              <a:t>objetivos</a:t>
            </a:r>
            <a:r>
              <a:rPr lang="en-IE" sz="2200" dirty="0"/>
              <a:t> do </a:t>
            </a:r>
            <a:r>
              <a:rPr lang="en-IE" sz="2200" dirty="0" err="1"/>
              <a:t>seu</a:t>
            </a:r>
            <a:r>
              <a:rPr lang="en-IE" sz="2200" dirty="0"/>
              <a:t> </a:t>
            </a:r>
            <a:r>
              <a:rPr lang="en-IE" sz="2200" dirty="0" err="1"/>
              <a:t>projeto</a:t>
            </a:r>
            <a:r>
              <a:rPr lang="en-IE" sz="2200" dirty="0"/>
              <a:t>. Por </a:t>
            </a:r>
            <a:r>
              <a:rPr lang="en-IE" sz="2200" dirty="0" err="1"/>
              <a:t>exemplo</a:t>
            </a:r>
            <a:r>
              <a:rPr lang="en-IE" sz="2200" dirty="0"/>
              <a:t>: </a:t>
            </a:r>
            <a:r>
              <a:rPr lang="en-IE" sz="2200" dirty="0" err="1"/>
              <a:t>Pode</a:t>
            </a:r>
            <a:r>
              <a:rPr lang="en-IE" sz="2200" dirty="0"/>
              <a:t> </a:t>
            </a:r>
            <a:r>
              <a:rPr lang="en-IE" sz="2200" dirty="0" err="1"/>
              <a:t>estar</a:t>
            </a:r>
            <a:r>
              <a:rPr lang="en-IE" sz="2200" dirty="0"/>
              <a:t> a </a:t>
            </a:r>
            <a:r>
              <a:rPr lang="en-IE" sz="2200" dirty="0" err="1"/>
              <a:t>tentar</a:t>
            </a:r>
            <a:r>
              <a:rPr lang="en-IE" sz="2200" dirty="0"/>
              <a:t> </a:t>
            </a:r>
            <a:r>
              <a:rPr lang="en-IE" sz="2200" dirty="0" err="1"/>
              <a:t>ajudar</a:t>
            </a:r>
            <a:r>
              <a:rPr lang="en-IE" sz="2200" dirty="0"/>
              <a:t> </a:t>
            </a:r>
            <a:r>
              <a:rPr lang="en-IE" sz="2200" dirty="0" err="1"/>
              <a:t>uma</a:t>
            </a:r>
            <a:r>
              <a:rPr lang="en-IE" sz="2200" dirty="0"/>
              <a:t> </a:t>
            </a:r>
            <a:r>
              <a:rPr lang="en-IE" sz="2200" dirty="0" err="1"/>
              <a:t>comunidade</a:t>
            </a:r>
            <a:r>
              <a:rPr lang="en-IE" sz="2200" dirty="0"/>
              <a:t> a </a:t>
            </a:r>
            <a:r>
              <a:rPr lang="en-IE" sz="2200" dirty="0" err="1"/>
              <a:t>transformar</a:t>
            </a:r>
            <a:r>
              <a:rPr lang="en-IE" sz="2200" dirty="0"/>
              <a:t> um </a:t>
            </a:r>
            <a:r>
              <a:rPr lang="en-IE" sz="2200" dirty="0" err="1"/>
              <a:t>parque</a:t>
            </a:r>
            <a:r>
              <a:rPr lang="en-IE" sz="2200" dirty="0"/>
              <a:t> local. Neste </a:t>
            </a:r>
            <a:r>
              <a:rPr lang="en-IE" sz="2200" dirty="0" err="1"/>
              <a:t>caso</a:t>
            </a:r>
            <a:r>
              <a:rPr lang="en-IE" sz="2200" dirty="0"/>
              <a:t>, o "</a:t>
            </a:r>
            <a:r>
              <a:rPr lang="en-IE" sz="2200" dirty="0" err="1"/>
              <a:t>parque</a:t>
            </a:r>
            <a:r>
              <a:rPr lang="en-IE" sz="2200" dirty="0"/>
              <a:t>" </a:t>
            </a:r>
            <a:r>
              <a:rPr lang="en-IE" sz="2200" dirty="0" err="1"/>
              <a:t>está</a:t>
            </a:r>
            <a:r>
              <a:rPr lang="en-IE" sz="2200" dirty="0"/>
              <a:t> no </a:t>
            </a:r>
            <a:r>
              <a:rPr lang="en-IE" sz="2200" dirty="0" err="1"/>
              <a:t>centro</a:t>
            </a:r>
            <a:r>
              <a:rPr lang="en-IE" sz="2200" dirty="0"/>
              <a:t> da Ferramenta de </a:t>
            </a:r>
            <a:r>
              <a:rPr lang="en-IE" sz="2200" dirty="0" err="1"/>
              <a:t>Ligação</a:t>
            </a:r>
            <a:r>
              <a:rPr lang="en-IE" sz="2200" dirty="0"/>
              <a:t>. A </a:t>
            </a:r>
            <a:r>
              <a:rPr lang="en-IE" sz="2200" dirty="0" err="1"/>
              <a:t>seguir</a:t>
            </a:r>
            <a:r>
              <a:rPr lang="en-IE" sz="2200" dirty="0"/>
              <a:t>, </a:t>
            </a:r>
            <a:r>
              <a:rPr lang="en-IE" sz="2200" dirty="0" err="1"/>
              <a:t>os</a:t>
            </a:r>
            <a:r>
              <a:rPr lang="en-IE" sz="2200" dirty="0"/>
              <a:t> </a:t>
            </a:r>
            <a:r>
              <a:rPr lang="en-IE" sz="2200" dirty="0" err="1"/>
              <a:t>recursos</a:t>
            </a:r>
            <a:r>
              <a:rPr lang="en-IE" sz="2200" dirty="0"/>
              <a:t> </a:t>
            </a:r>
            <a:r>
              <a:rPr lang="en-IE" sz="2200" dirty="0" err="1"/>
              <a:t>listados</a:t>
            </a:r>
            <a:r>
              <a:rPr lang="en-IE" sz="2200" dirty="0"/>
              <a:t> </a:t>
            </a:r>
            <a:r>
              <a:rPr lang="en-IE" sz="2200" dirty="0" err="1"/>
              <a:t>na</a:t>
            </a:r>
            <a:r>
              <a:rPr lang="en-IE" sz="2200" dirty="0"/>
              <a:t> </a:t>
            </a:r>
            <a:r>
              <a:rPr lang="en-IE" sz="2200" dirty="0" err="1"/>
              <a:t>Roda</a:t>
            </a:r>
            <a:r>
              <a:rPr lang="en-IE" sz="2200" dirty="0"/>
              <a:t> da </a:t>
            </a:r>
            <a:r>
              <a:rPr lang="en-IE" sz="2200" dirty="0" err="1"/>
              <a:t>Comunidade</a:t>
            </a:r>
            <a:r>
              <a:rPr lang="en-IE" sz="2200" dirty="0"/>
              <a:t> </a:t>
            </a:r>
            <a:r>
              <a:rPr lang="en-IE" sz="2200" dirty="0" err="1"/>
              <a:t>são</a:t>
            </a:r>
            <a:r>
              <a:rPr lang="en-IE" sz="2200" dirty="0"/>
              <a:t> </a:t>
            </a:r>
            <a:r>
              <a:rPr lang="en-IE" sz="2200" dirty="0" err="1"/>
              <a:t>colocados</a:t>
            </a:r>
            <a:r>
              <a:rPr lang="en-IE" sz="2200" dirty="0"/>
              <a:t> </a:t>
            </a:r>
            <a:r>
              <a:rPr lang="en-IE" sz="2200" dirty="0" err="1"/>
              <a:t>em</a:t>
            </a:r>
            <a:r>
              <a:rPr lang="en-IE" sz="2200" dirty="0"/>
              <a:t> </a:t>
            </a:r>
            <a:r>
              <a:rPr lang="en-IE" sz="2200" dirty="0" err="1"/>
              <a:t>torno</a:t>
            </a:r>
            <a:r>
              <a:rPr lang="en-IE" sz="2200" dirty="0"/>
              <a:t> do </a:t>
            </a:r>
            <a:r>
              <a:rPr lang="en-IE" sz="2200" dirty="0" err="1"/>
              <a:t>objetivo</a:t>
            </a:r>
            <a:r>
              <a:rPr lang="en-IE" sz="2200" dirty="0"/>
              <a:t> do "</a:t>
            </a:r>
            <a:r>
              <a:rPr lang="en-IE" sz="2200" dirty="0" err="1"/>
              <a:t>parque</a:t>
            </a:r>
            <a:r>
              <a:rPr lang="en-IE" sz="2200" dirty="0"/>
              <a:t>". Para </a:t>
            </a:r>
            <a:r>
              <a:rPr lang="en-IE" sz="2200" dirty="0" err="1"/>
              <a:t>cada</a:t>
            </a:r>
            <a:r>
              <a:rPr lang="en-IE" sz="2200" dirty="0"/>
              <a:t> </a:t>
            </a:r>
            <a:r>
              <a:rPr lang="en-IE" sz="2200" dirty="0" err="1"/>
              <a:t>recurso</a:t>
            </a:r>
            <a:r>
              <a:rPr lang="en-IE" sz="2200" dirty="0"/>
              <a:t> </a:t>
            </a:r>
            <a:r>
              <a:rPr lang="en-IE" sz="2200" dirty="0" err="1"/>
              <a:t>listado</a:t>
            </a:r>
            <a:r>
              <a:rPr lang="en-IE" sz="2200" dirty="0"/>
              <a:t>, </a:t>
            </a:r>
            <a:r>
              <a:rPr lang="en-IE" sz="2200" dirty="0" err="1"/>
              <a:t>registe</a:t>
            </a:r>
            <a:r>
              <a:rPr lang="en-IE" sz="2200" dirty="0"/>
              <a:t> o que o </a:t>
            </a:r>
            <a:r>
              <a:rPr lang="en-IE" sz="2200" dirty="0" err="1"/>
              <a:t>recurso</a:t>
            </a:r>
            <a:r>
              <a:rPr lang="en-IE" sz="2200" dirty="0"/>
              <a:t> </a:t>
            </a:r>
            <a:r>
              <a:rPr lang="en-IE" sz="2200" dirty="0" err="1"/>
              <a:t>pode</a:t>
            </a:r>
            <a:r>
              <a:rPr lang="en-IE" sz="2200" dirty="0"/>
              <a:t> </a:t>
            </a:r>
            <a:r>
              <a:rPr lang="en-IE" sz="2200" dirty="0" err="1"/>
              <a:t>fazer</a:t>
            </a:r>
            <a:r>
              <a:rPr lang="en-IE" sz="2200" dirty="0"/>
              <a:t> </a:t>
            </a:r>
            <a:r>
              <a:rPr lang="en-IE" sz="2200" dirty="0" err="1"/>
              <a:t>pelo</a:t>
            </a:r>
            <a:r>
              <a:rPr lang="en-IE" sz="2200" dirty="0"/>
              <a:t> </a:t>
            </a:r>
            <a:r>
              <a:rPr lang="en-IE" sz="2200" dirty="0" err="1"/>
              <a:t>projeto</a:t>
            </a:r>
            <a:r>
              <a:rPr lang="en-IE" sz="2200" dirty="0"/>
              <a:t> do </a:t>
            </a:r>
            <a:r>
              <a:rPr lang="en-IE" sz="2200" dirty="0" err="1"/>
              <a:t>parque</a:t>
            </a:r>
            <a:r>
              <a:rPr lang="en-IE" sz="2200" dirty="0"/>
              <a:t>, e </a:t>
            </a:r>
            <a:r>
              <a:rPr lang="en-IE" sz="2200" dirty="0" err="1"/>
              <a:t>também</a:t>
            </a:r>
            <a:r>
              <a:rPr lang="en-IE" sz="2200" dirty="0"/>
              <a:t> </a:t>
            </a:r>
            <a:r>
              <a:rPr lang="en-IE" sz="2200" dirty="0" err="1"/>
              <a:t>como</a:t>
            </a:r>
            <a:r>
              <a:rPr lang="en-IE" sz="2200" dirty="0"/>
              <a:t> </a:t>
            </a:r>
            <a:r>
              <a:rPr lang="en-IE" sz="2200" dirty="0" err="1"/>
              <a:t>esse</a:t>
            </a:r>
            <a:r>
              <a:rPr lang="en-IE" sz="2200" dirty="0"/>
              <a:t> </a:t>
            </a:r>
            <a:r>
              <a:rPr lang="en-IE" sz="2200" dirty="0" err="1"/>
              <a:t>recurso</a:t>
            </a:r>
            <a:r>
              <a:rPr lang="en-IE" sz="2200" dirty="0"/>
              <a:t> </a:t>
            </a:r>
            <a:r>
              <a:rPr lang="en-IE" sz="2200" dirty="0" err="1"/>
              <a:t>irá</a:t>
            </a:r>
            <a:r>
              <a:rPr lang="en-IE" sz="2200" dirty="0"/>
              <a:t> </a:t>
            </a:r>
            <a:r>
              <a:rPr lang="en-IE" sz="2200" dirty="0" err="1"/>
              <a:t>beneficiar</a:t>
            </a:r>
            <a:r>
              <a:rPr lang="en-IE" sz="2200" dirty="0"/>
              <a:t> do </a:t>
            </a:r>
            <a:r>
              <a:rPr lang="en-IE" sz="2200" dirty="0" err="1"/>
              <a:t>mesmo</a:t>
            </a:r>
            <a:r>
              <a:rPr lang="en-IE" sz="2200" dirty="0"/>
              <a:t>.</a:t>
            </a:r>
          </a:p>
        </p:txBody>
      </p:sp>
      <p:sp>
        <p:nvSpPr>
          <p:cNvPr id="5" name="Rectangle 3">
            <a:extLst>
              <a:ext uri="{FF2B5EF4-FFF2-40B4-BE49-F238E27FC236}">
                <a16:creationId xmlns:a16="http://schemas.microsoft.com/office/drawing/2014/main" id="{DD1F8673-FD41-4D3D-B6A7-2DC23F276078}"/>
              </a:ext>
            </a:extLst>
          </p:cNvPr>
          <p:cNvSpPr>
            <a:spLocks noChangeArrowheads="1"/>
          </p:cNvSpPr>
          <p:nvPr/>
        </p:nvSpPr>
        <p:spPr bwMode="auto">
          <a:xfrm>
            <a:off x="3699802" y="3878879"/>
            <a:ext cx="8449994" cy="2492990"/>
          </a:xfrm>
          <a:prstGeom prst="rect">
            <a:avLst/>
          </a:prstGeom>
          <a:solidFill>
            <a:srgbClr val="68BB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solidFill>
                  <a:schemeClr val="bg1"/>
                </a:solidFill>
                <a:latin typeface="UbuntuLight"/>
              </a:rPr>
              <a:t>Como </a:t>
            </a:r>
            <a:r>
              <a:rPr lang="en-US" altLang="en-US" sz="2400" b="1" dirty="0" err="1">
                <a:solidFill>
                  <a:schemeClr val="bg1"/>
                </a:solidFill>
                <a:latin typeface="UbuntuLight"/>
              </a:rPr>
              <a:t>utilizar</a:t>
            </a:r>
            <a:r>
              <a:rPr lang="en-US" altLang="en-US" sz="2400" b="1" dirty="0">
                <a:solidFill>
                  <a:schemeClr val="bg1"/>
                </a:solidFill>
                <a:latin typeface="UbuntuLight"/>
              </a:rPr>
              <a:t> a Ferramenta de </a:t>
            </a:r>
            <a:r>
              <a:rPr lang="en-US" altLang="en-US" sz="2400" b="1" dirty="0" err="1">
                <a:solidFill>
                  <a:schemeClr val="bg1"/>
                </a:solidFill>
                <a:latin typeface="UbuntuLight"/>
              </a:rPr>
              <a:t>Ligação</a:t>
            </a:r>
            <a:endParaRPr kumimoji="0" lang="en-US" altLang="en-US" sz="2400" b="1" i="0" u="none" strike="noStrike" cap="none" normalizeH="0" baseline="0" dirty="0">
              <a:ln>
                <a:noFill/>
              </a:ln>
              <a:solidFill>
                <a:schemeClr val="bg1"/>
              </a:solidFill>
              <a:effectLst/>
              <a:latin typeface="UbuntuLight"/>
            </a:endParaRPr>
          </a:p>
          <a:p>
            <a:r>
              <a:rPr lang="en-US" altLang="en-US" sz="2200" dirty="0" err="1">
                <a:latin typeface="UbuntuLight"/>
              </a:rPr>
              <a:t>Ao</a:t>
            </a:r>
            <a:r>
              <a:rPr lang="en-US" altLang="en-US" sz="2200" dirty="0">
                <a:latin typeface="UbuntuLight"/>
              </a:rPr>
              <a:t> </a:t>
            </a:r>
            <a:r>
              <a:rPr lang="en-US" altLang="en-US" sz="2200" dirty="0" err="1">
                <a:latin typeface="UbuntuLight"/>
              </a:rPr>
              <a:t>utilizar</a:t>
            </a:r>
            <a:r>
              <a:rPr lang="en-US" altLang="en-US" sz="2200" dirty="0">
                <a:latin typeface="UbuntuLight"/>
              </a:rPr>
              <a:t> a Ferramenta de </a:t>
            </a:r>
            <a:r>
              <a:rPr lang="en-US" altLang="en-US" sz="2200" dirty="0" err="1">
                <a:latin typeface="UbuntuLight"/>
              </a:rPr>
              <a:t>Ligação</a:t>
            </a:r>
            <a:r>
              <a:rPr lang="en-US" altLang="en-US" sz="2200" dirty="0">
                <a:latin typeface="UbuntuLight"/>
              </a:rPr>
              <a:t>, </a:t>
            </a:r>
            <a:r>
              <a:rPr lang="en-US" altLang="en-US" sz="2200" dirty="0" err="1">
                <a:latin typeface="UbuntuLight"/>
              </a:rPr>
              <a:t>coloque</a:t>
            </a:r>
            <a:r>
              <a:rPr lang="en-US" altLang="en-US" sz="2200" dirty="0">
                <a:latin typeface="UbuntuLight"/>
              </a:rPr>
              <a:t> um </a:t>
            </a:r>
            <a:r>
              <a:rPr lang="en-US" altLang="en-US" sz="2200" dirty="0" err="1">
                <a:latin typeface="UbuntuLight"/>
              </a:rPr>
              <a:t>objetivo</a:t>
            </a:r>
            <a:r>
              <a:rPr lang="en-US" altLang="en-US" sz="2200" dirty="0">
                <a:latin typeface="UbuntuLight"/>
              </a:rPr>
              <a:t> do </a:t>
            </a:r>
            <a:r>
              <a:rPr lang="en-US" altLang="en-US" sz="2200" dirty="0" err="1">
                <a:latin typeface="UbuntuLight"/>
              </a:rPr>
              <a:t>seu</a:t>
            </a:r>
            <a:r>
              <a:rPr lang="en-US" altLang="en-US" sz="2200" dirty="0">
                <a:latin typeface="UbuntuLight"/>
              </a:rPr>
              <a:t> </a:t>
            </a:r>
            <a:r>
              <a:rPr lang="en-US" altLang="en-US" sz="2200" dirty="0" err="1">
                <a:latin typeface="UbuntuLight"/>
              </a:rPr>
              <a:t>projeto</a:t>
            </a:r>
            <a:r>
              <a:rPr lang="en-US" altLang="en-US" sz="2200" dirty="0">
                <a:latin typeface="UbuntuLight"/>
              </a:rPr>
              <a:t> no </a:t>
            </a:r>
            <a:r>
              <a:rPr lang="en-US" altLang="en-US" sz="2200" dirty="0" err="1">
                <a:latin typeface="UbuntuLight"/>
              </a:rPr>
              <a:t>centro</a:t>
            </a:r>
            <a:r>
              <a:rPr lang="en-US" altLang="en-US" sz="2200" dirty="0">
                <a:latin typeface="UbuntuLight"/>
              </a:rPr>
              <a:t>, e </a:t>
            </a:r>
            <a:r>
              <a:rPr lang="en-US" altLang="en-US" sz="2200" dirty="0" err="1">
                <a:latin typeface="UbuntuLight"/>
              </a:rPr>
              <a:t>depois</a:t>
            </a:r>
            <a:r>
              <a:rPr lang="en-US" altLang="en-US" sz="2200" dirty="0">
                <a:latin typeface="UbuntuLight"/>
              </a:rPr>
              <a:t> </a:t>
            </a:r>
            <a:r>
              <a:rPr lang="en-US" altLang="en-US" sz="2200" dirty="0" err="1">
                <a:latin typeface="UbuntuLight"/>
              </a:rPr>
              <a:t>identifique</a:t>
            </a:r>
            <a:r>
              <a:rPr lang="en-US" altLang="en-US" sz="2200" dirty="0">
                <a:latin typeface="UbuntuLight"/>
              </a:rPr>
              <a:t> </a:t>
            </a:r>
            <a:r>
              <a:rPr lang="en-US" altLang="en-US" sz="2200" dirty="0" err="1">
                <a:latin typeface="UbuntuLight"/>
              </a:rPr>
              <a:t>os</a:t>
            </a:r>
            <a:r>
              <a:rPr lang="en-US" altLang="en-US" sz="2200" dirty="0">
                <a:latin typeface="UbuntuLight"/>
              </a:rPr>
              <a:t> </a:t>
            </a:r>
            <a:r>
              <a:rPr lang="en-US" altLang="en-US" sz="2200" dirty="0" err="1">
                <a:latin typeface="UbuntuLight"/>
              </a:rPr>
              <a:t>recursos</a:t>
            </a:r>
            <a:r>
              <a:rPr lang="en-US" altLang="en-US" sz="2200" dirty="0">
                <a:latin typeface="UbuntuLight"/>
              </a:rPr>
              <a:t> da </a:t>
            </a:r>
            <a:r>
              <a:rPr lang="en-US" altLang="en-US" sz="2200" dirty="0" err="1">
                <a:latin typeface="UbuntuLight"/>
              </a:rPr>
              <a:t>sua</a:t>
            </a:r>
            <a:r>
              <a:rPr lang="en-US" altLang="en-US" sz="2200" dirty="0">
                <a:latin typeface="UbuntuLight"/>
              </a:rPr>
              <a:t> </a:t>
            </a:r>
            <a:r>
              <a:rPr lang="en-US" altLang="en-US" sz="2200" dirty="0" err="1">
                <a:latin typeface="UbuntuLight"/>
              </a:rPr>
              <a:t>Roda</a:t>
            </a:r>
            <a:r>
              <a:rPr lang="en-US" altLang="en-US" sz="2200" dirty="0">
                <a:latin typeface="UbuntuLight"/>
              </a:rPr>
              <a:t> </a:t>
            </a:r>
            <a:r>
              <a:rPr lang="en-US" altLang="en-US" sz="2200" dirty="0" err="1">
                <a:latin typeface="UbuntuLight"/>
              </a:rPr>
              <a:t>Comunitária</a:t>
            </a:r>
            <a:r>
              <a:rPr lang="en-US" altLang="en-US" sz="2200" dirty="0">
                <a:latin typeface="UbuntuLight"/>
              </a:rPr>
              <a:t> </a:t>
            </a:r>
            <a:r>
              <a:rPr lang="en-US" altLang="en-US" sz="2200" dirty="0" err="1">
                <a:latin typeface="UbuntuLight"/>
              </a:rPr>
              <a:t>em</a:t>
            </a:r>
            <a:r>
              <a:rPr lang="en-US" altLang="en-US" sz="2200" dirty="0">
                <a:latin typeface="UbuntuLight"/>
              </a:rPr>
              <a:t> </a:t>
            </a:r>
            <a:r>
              <a:rPr lang="en-US" altLang="en-US" sz="2200" dirty="0" err="1">
                <a:latin typeface="UbuntuLight"/>
              </a:rPr>
              <a:t>torno</a:t>
            </a:r>
            <a:r>
              <a:rPr lang="en-US" altLang="en-US" sz="2200" dirty="0">
                <a:latin typeface="UbuntuLight"/>
              </a:rPr>
              <a:t> </a:t>
            </a:r>
            <a:r>
              <a:rPr lang="en-US" altLang="en-US" sz="2200" dirty="0" err="1">
                <a:latin typeface="UbuntuLight"/>
              </a:rPr>
              <a:t>desse</a:t>
            </a:r>
            <a:r>
              <a:rPr lang="en-US" altLang="en-US" sz="2200" dirty="0">
                <a:latin typeface="UbuntuLight"/>
              </a:rPr>
              <a:t> </a:t>
            </a:r>
            <a:r>
              <a:rPr lang="en-US" altLang="en-US" sz="2200" dirty="0" err="1">
                <a:latin typeface="UbuntuLight"/>
              </a:rPr>
              <a:t>objetivo</a:t>
            </a:r>
            <a:r>
              <a:rPr lang="en-US" altLang="en-US" sz="2200" dirty="0">
                <a:latin typeface="UbuntuLight"/>
              </a:rPr>
              <a:t>. </a:t>
            </a:r>
            <a:r>
              <a:rPr lang="en-US" altLang="en-US" sz="2200" dirty="0" err="1">
                <a:latin typeface="UbuntuLight"/>
              </a:rPr>
              <a:t>Em</a:t>
            </a:r>
            <a:r>
              <a:rPr lang="en-US" altLang="en-US" sz="2200" dirty="0">
                <a:latin typeface="UbuntuLight"/>
              </a:rPr>
              <a:t> </a:t>
            </a:r>
            <a:r>
              <a:rPr lang="en-US" altLang="en-US" sz="2200" dirty="0" err="1">
                <a:latin typeface="UbuntuLight"/>
              </a:rPr>
              <a:t>seguida</a:t>
            </a:r>
            <a:r>
              <a:rPr lang="en-US" altLang="en-US" sz="2200" dirty="0">
                <a:latin typeface="UbuntuLight"/>
              </a:rPr>
              <a:t>, utilize a ferramenta para </a:t>
            </a:r>
            <a:r>
              <a:rPr lang="en-US" altLang="en-US" sz="2200" dirty="0" err="1">
                <a:latin typeface="UbuntuLight"/>
              </a:rPr>
              <a:t>registar</a:t>
            </a:r>
            <a:r>
              <a:rPr lang="en-US" altLang="en-US" sz="2200" dirty="0">
                <a:latin typeface="UbuntuLight"/>
              </a:rPr>
              <a:t> as </a:t>
            </a:r>
            <a:r>
              <a:rPr lang="en-US" altLang="en-US" sz="2200" dirty="0" err="1">
                <a:latin typeface="UbuntuLight"/>
              </a:rPr>
              <a:t>contribuições</a:t>
            </a:r>
            <a:r>
              <a:rPr lang="en-US" altLang="en-US" sz="2200" dirty="0">
                <a:latin typeface="UbuntuLight"/>
              </a:rPr>
              <a:t> e </a:t>
            </a:r>
            <a:r>
              <a:rPr lang="en-US" altLang="en-US" sz="2200" dirty="0" err="1">
                <a:latin typeface="UbuntuLight"/>
              </a:rPr>
              <a:t>os</a:t>
            </a:r>
            <a:r>
              <a:rPr lang="en-US" altLang="en-US" sz="2200" dirty="0">
                <a:latin typeface="UbuntuLight"/>
              </a:rPr>
              <a:t> </a:t>
            </a:r>
            <a:r>
              <a:rPr lang="en-US" altLang="en-US" sz="2200" dirty="0" err="1">
                <a:latin typeface="UbuntuLight"/>
              </a:rPr>
              <a:t>benefícios</a:t>
            </a:r>
            <a:r>
              <a:rPr lang="en-US" altLang="en-US" sz="2200" dirty="0">
                <a:latin typeface="UbuntuLight"/>
              </a:rPr>
              <a:t> que </a:t>
            </a:r>
            <a:r>
              <a:rPr lang="en-US" altLang="en-US" sz="2200" dirty="0" err="1">
                <a:latin typeface="UbuntuLight"/>
              </a:rPr>
              <a:t>cada</a:t>
            </a:r>
            <a:r>
              <a:rPr lang="en-US" altLang="en-US" sz="2200" dirty="0">
                <a:latin typeface="UbuntuLight"/>
              </a:rPr>
              <a:t> </a:t>
            </a:r>
            <a:r>
              <a:rPr lang="en-US" altLang="en-US" sz="2200" dirty="0" err="1">
                <a:latin typeface="UbuntuLight"/>
              </a:rPr>
              <a:t>recurso</a:t>
            </a:r>
            <a:r>
              <a:rPr lang="en-US" altLang="en-US" sz="2200" dirty="0">
                <a:latin typeface="UbuntuLight"/>
              </a:rPr>
              <a:t> da </a:t>
            </a:r>
            <a:r>
              <a:rPr lang="en-US" altLang="en-US" sz="2200" dirty="0" err="1">
                <a:latin typeface="UbuntuLight"/>
              </a:rPr>
              <a:t>comunidade</a:t>
            </a:r>
            <a:r>
              <a:rPr lang="en-US" altLang="en-US" sz="2200" dirty="0">
                <a:latin typeface="UbuntuLight"/>
              </a:rPr>
              <a:t> </a:t>
            </a:r>
            <a:r>
              <a:rPr lang="en-US" altLang="en-US" sz="2200" dirty="0" err="1">
                <a:latin typeface="UbuntuLight"/>
              </a:rPr>
              <a:t>tem</a:t>
            </a:r>
            <a:r>
              <a:rPr lang="en-US" altLang="en-US" sz="2200" dirty="0">
                <a:latin typeface="UbuntuLight"/>
              </a:rPr>
              <a:t> </a:t>
            </a:r>
            <a:r>
              <a:rPr lang="en-US" altLang="en-US" sz="2200" dirty="0" err="1">
                <a:latin typeface="UbuntuLight"/>
              </a:rPr>
              <a:t>relacionado</a:t>
            </a:r>
            <a:r>
              <a:rPr lang="en-US" altLang="en-US" sz="2200" dirty="0">
                <a:latin typeface="UbuntuLight"/>
              </a:rPr>
              <a:t> com o </a:t>
            </a:r>
            <a:r>
              <a:rPr lang="en-US" altLang="en-US" sz="2200" dirty="0" err="1">
                <a:latin typeface="UbuntuLight"/>
              </a:rPr>
              <a:t>objetivo</a:t>
            </a:r>
            <a:r>
              <a:rPr lang="en-US" altLang="en-US" sz="2200" dirty="0">
                <a:latin typeface="UbuntuLight"/>
              </a:rPr>
              <a:t> </a:t>
            </a:r>
            <a:r>
              <a:rPr lang="en-US" altLang="en-US" sz="2200" dirty="0" err="1">
                <a:latin typeface="UbuntuLight"/>
              </a:rPr>
              <a:t>específico</a:t>
            </a:r>
            <a:r>
              <a:rPr lang="en-US" altLang="en-US" sz="2200" dirty="0">
                <a:latin typeface="UbuntuLight"/>
              </a:rPr>
              <a:t> do </a:t>
            </a:r>
            <a:r>
              <a:rPr lang="en-US" altLang="en-US" sz="2200" dirty="0" err="1">
                <a:latin typeface="UbuntuLight"/>
              </a:rPr>
              <a:t>projeto</a:t>
            </a:r>
            <a:r>
              <a:rPr lang="en-US" altLang="en-US" sz="2200" dirty="0">
                <a:latin typeface="UbuntuLight"/>
              </a:rPr>
              <a:t> no </a:t>
            </a:r>
            <a:r>
              <a:rPr lang="en-US" altLang="en-US" sz="2200" dirty="0" err="1">
                <a:latin typeface="UbuntuLight"/>
              </a:rPr>
              <a:t>centro</a:t>
            </a:r>
            <a:r>
              <a:rPr lang="en-US" altLang="en-US" sz="2200" dirty="0">
                <a:latin typeface="UbuntuLight"/>
              </a:rPr>
              <a:t>.</a:t>
            </a:r>
            <a:r>
              <a:rPr lang="en-US" altLang="en-US" sz="2200" dirty="0">
                <a:solidFill>
                  <a:schemeClr val="bg1"/>
                </a:solidFill>
                <a:latin typeface="UbuntuLight"/>
              </a:rPr>
              <a:t> </a:t>
            </a:r>
            <a:r>
              <a:rPr lang="en-US" altLang="en-US" sz="2200" dirty="0" err="1">
                <a:solidFill>
                  <a:schemeClr val="bg1"/>
                </a:solidFill>
                <a:latin typeface="UbuntuLight"/>
              </a:rPr>
              <a:t>Descarregue</a:t>
            </a:r>
            <a:r>
              <a:rPr lang="en-US" altLang="en-US" sz="2200" dirty="0">
                <a:solidFill>
                  <a:schemeClr val="bg1"/>
                </a:solidFill>
                <a:latin typeface="UbuntuLight"/>
              </a:rPr>
              <a:t> e </a:t>
            </a:r>
            <a:r>
              <a:rPr lang="en-US" altLang="en-US" sz="2200" dirty="0" err="1">
                <a:solidFill>
                  <a:schemeClr val="bg1"/>
                </a:solidFill>
                <a:latin typeface="UbuntuLight"/>
              </a:rPr>
              <a:t>imprima</a:t>
            </a:r>
            <a:r>
              <a:rPr lang="en-US" altLang="en-US" sz="2200" dirty="0">
                <a:solidFill>
                  <a:schemeClr val="bg1"/>
                </a:solidFill>
                <a:latin typeface="UbuntuLight"/>
              </a:rPr>
              <a:t> </a:t>
            </a:r>
            <a:r>
              <a:rPr lang="en-US" altLang="en-US" sz="2200" dirty="0" err="1">
                <a:solidFill>
                  <a:schemeClr val="bg1"/>
                </a:solidFill>
                <a:latin typeface="UbuntuLight"/>
              </a:rPr>
              <a:t>uma</a:t>
            </a:r>
            <a:r>
              <a:rPr lang="en-US" altLang="en-US" sz="2200" dirty="0">
                <a:solidFill>
                  <a:schemeClr val="bg1"/>
                </a:solidFill>
                <a:latin typeface="UbuntuLight"/>
              </a:rPr>
              <a:t> </a:t>
            </a:r>
            <a:r>
              <a:rPr lang="en-US" altLang="en-US" sz="2200" dirty="0" err="1">
                <a:solidFill>
                  <a:schemeClr val="bg1"/>
                </a:solidFill>
                <a:latin typeface="UbuntuLight"/>
              </a:rPr>
              <a:t>cópia</a:t>
            </a:r>
            <a:r>
              <a:rPr lang="en-US" altLang="en-US" sz="2200" dirty="0">
                <a:solidFill>
                  <a:schemeClr val="bg1"/>
                </a:solidFill>
                <a:latin typeface="UbuntuLight"/>
              </a:rPr>
              <a:t> </a:t>
            </a:r>
            <a:r>
              <a:rPr lang="en-US" altLang="en-US" sz="2200" dirty="0" err="1">
                <a:solidFill>
                  <a:schemeClr val="bg1"/>
                </a:solidFill>
                <a:latin typeface="UbuntuLight"/>
              </a:rPr>
              <a:t>desta</a:t>
            </a:r>
            <a:r>
              <a:rPr lang="en-US" altLang="en-US" sz="2200" dirty="0">
                <a:solidFill>
                  <a:schemeClr val="bg1"/>
                </a:solidFill>
                <a:latin typeface="UbuntuLight"/>
              </a:rPr>
              <a:t> ferramenta: </a:t>
            </a:r>
            <a:r>
              <a:rPr lang="en-IE" sz="2200" b="0" i="0" u="sng" dirty="0">
                <a:solidFill>
                  <a:srgbClr val="203163"/>
                </a:solidFill>
                <a:effectLst/>
                <a:latin typeface="UbuntuLight"/>
                <a:hlinkClick r:id="rId2"/>
              </a:rPr>
              <a:t>ConnectingTool.pdf</a:t>
            </a:r>
            <a:endParaRPr kumimoji="0" lang="en-US" altLang="en-US" sz="2200" i="0" u="none" strike="noStrike" cap="none" normalizeH="0" baseline="0" dirty="0">
              <a:ln>
                <a:noFill/>
              </a:ln>
              <a:solidFill>
                <a:schemeClr val="bg1"/>
              </a:solidFill>
              <a:effectLst/>
            </a:endParaRPr>
          </a:p>
        </p:txBody>
      </p:sp>
      <p:sp>
        <p:nvSpPr>
          <p:cNvPr id="4" name="TextBox 3">
            <a:extLst>
              <a:ext uri="{FF2B5EF4-FFF2-40B4-BE49-F238E27FC236}">
                <a16:creationId xmlns:a16="http://schemas.microsoft.com/office/drawing/2014/main" id="{7D4793CD-5652-4716-9ABE-6DA6F22B51E7}"/>
              </a:ext>
            </a:extLst>
          </p:cNvPr>
          <p:cNvSpPr txBox="1"/>
          <p:nvPr/>
        </p:nvSpPr>
        <p:spPr>
          <a:xfrm>
            <a:off x="95693" y="6464595"/>
            <a:ext cx="2349795" cy="276999"/>
          </a:xfrm>
          <a:prstGeom prst="rect">
            <a:avLst/>
          </a:prstGeom>
          <a:noFill/>
        </p:spPr>
        <p:txBody>
          <a:bodyPr wrap="square" rtlCol="0">
            <a:spAutoFit/>
          </a:bodyPr>
          <a:lstStyle/>
          <a:p>
            <a:r>
              <a:rPr lang="en-IE" sz="1200" dirty="0">
                <a:hlinkClick r:id="rId3"/>
              </a:rPr>
              <a:t>Fonte: Visit Campus</a:t>
            </a:r>
            <a:endParaRPr lang="en-IE" sz="1200" dirty="0"/>
          </a:p>
        </p:txBody>
      </p:sp>
      <p:pic>
        <p:nvPicPr>
          <p:cNvPr id="6146" name="Picture 2" descr="Thumbnail for [node:title][user:name]">
            <a:extLst>
              <a:ext uri="{FF2B5EF4-FFF2-40B4-BE49-F238E27FC236}">
                <a16:creationId xmlns:a16="http://schemas.microsoft.com/office/drawing/2014/main" id="{5B603064-F0A9-43DA-A8EC-1018B9F545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83411"/>
            <a:ext cx="3655701" cy="365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73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29318F-0F54-4657-9C5E-4C05CD4B336E}"/>
              </a:ext>
            </a:extLst>
          </p:cNvPr>
          <p:cNvPicPr>
            <a:picLocks noChangeAspect="1"/>
          </p:cNvPicPr>
          <p:nvPr/>
        </p:nvPicPr>
        <p:blipFill>
          <a:blip r:embed="rId2"/>
          <a:stretch>
            <a:fillRect/>
          </a:stretch>
        </p:blipFill>
        <p:spPr>
          <a:xfrm>
            <a:off x="0" y="1256215"/>
            <a:ext cx="5353007" cy="5006361"/>
          </a:xfrm>
          <a:prstGeom prst="rect">
            <a:avLst/>
          </a:prstGeom>
        </p:spPr>
      </p:pic>
      <p:sp>
        <p:nvSpPr>
          <p:cNvPr id="2" name="Text Placeholder 1">
            <a:extLst>
              <a:ext uri="{FF2B5EF4-FFF2-40B4-BE49-F238E27FC236}">
                <a16:creationId xmlns:a16="http://schemas.microsoft.com/office/drawing/2014/main" id="{2E23C4E2-61F1-4C71-876E-D589304D802F}"/>
              </a:ext>
            </a:extLst>
          </p:cNvPr>
          <p:cNvSpPr>
            <a:spLocks noGrp="1"/>
          </p:cNvSpPr>
          <p:nvPr>
            <p:ph type="body" sz="quarter" idx="13"/>
          </p:nvPr>
        </p:nvSpPr>
        <p:spPr>
          <a:xfrm>
            <a:off x="3753293" y="0"/>
            <a:ext cx="7407087" cy="983411"/>
          </a:xfrm>
        </p:spPr>
        <p:txBody>
          <a:bodyPr>
            <a:normAutofit lnSpcReduction="10000"/>
          </a:bodyPr>
          <a:lstStyle/>
          <a:p>
            <a:r>
              <a:rPr lang="en-IE" dirty="0">
                <a:solidFill>
                  <a:srgbClr val="AB5AB0"/>
                </a:solidFill>
              </a:rPr>
              <a:t>3. </a:t>
            </a:r>
            <a:r>
              <a:rPr lang="en-IE" dirty="0" err="1">
                <a:solidFill>
                  <a:srgbClr val="AB5AB0"/>
                </a:solidFill>
              </a:rPr>
              <a:t>Parcerias</a:t>
            </a:r>
            <a:r>
              <a:rPr lang="en-IE" dirty="0">
                <a:solidFill>
                  <a:srgbClr val="AB5AB0"/>
                </a:solidFill>
              </a:rPr>
              <a:t>/</a:t>
            </a:r>
            <a:r>
              <a:rPr lang="en-IE" dirty="0" err="1">
                <a:solidFill>
                  <a:srgbClr val="AB5AB0"/>
                </a:solidFill>
              </a:rPr>
              <a:t>Associações</a:t>
            </a:r>
            <a:r>
              <a:rPr lang="en-IE" dirty="0">
                <a:solidFill>
                  <a:srgbClr val="AB5AB0"/>
                </a:solidFill>
              </a:rPr>
              <a:t> </a:t>
            </a:r>
            <a:r>
              <a:rPr lang="en-IE" dirty="0" err="1">
                <a:solidFill>
                  <a:srgbClr val="AB5AB0"/>
                </a:solidFill>
              </a:rPr>
              <a:t>Públicas</a:t>
            </a:r>
            <a:r>
              <a:rPr lang="en-IE" dirty="0">
                <a:solidFill>
                  <a:srgbClr val="AB5AB0"/>
                </a:solidFill>
              </a:rPr>
              <a:t>, </a:t>
            </a:r>
            <a:r>
              <a:rPr lang="en-IE" dirty="0" err="1">
                <a:solidFill>
                  <a:srgbClr val="AB5AB0"/>
                </a:solidFill>
              </a:rPr>
              <a:t>Privadas</a:t>
            </a:r>
            <a:r>
              <a:rPr lang="en-IE" dirty="0">
                <a:solidFill>
                  <a:srgbClr val="AB5AB0"/>
                </a:solidFill>
              </a:rPr>
              <a:t> e </a:t>
            </a:r>
            <a:r>
              <a:rPr lang="en-IE" dirty="0" err="1">
                <a:solidFill>
                  <a:srgbClr val="AB5AB0"/>
                </a:solidFill>
              </a:rPr>
              <a:t>Comunitárias</a:t>
            </a:r>
            <a:r>
              <a:rPr lang="en-IE" dirty="0">
                <a:solidFill>
                  <a:srgbClr val="AB5AB0"/>
                </a:solidFill>
              </a:rPr>
              <a:t> - </a:t>
            </a:r>
            <a:r>
              <a:rPr lang="en-IE" dirty="0" err="1">
                <a:solidFill>
                  <a:srgbClr val="AB5AB0"/>
                </a:solidFill>
              </a:rPr>
              <a:t>Exercício</a:t>
            </a:r>
            <a:r>
              <a:rPr lang="en-IE" dirty="0">
                <a:solidFill>
                  <a:srgbClr val="AB5AB0"/>
                </a:solidFill>
              </a:rPr>
              <a:t> </a:t>
            </a:r>
          </a:p>
        </p:txBody>
      </p:sp>
      <p:sp>
        <p:nvSpPr>
          <p:cNvPr id="3" name="Text Placeholder 2">
            <a:extLst>
              <a:ext uri="{FF2B5EF4-FFF2-40B4-BE49-F238E27FC236}">
                <a16:creationId xmlns:a16="http://schemas.microsoft.com/office/drawing/2014/main" id="{F9AD5974-EE96-4BE7-BDC0-EA0B3D02D9AF}"/>
              </a:ext>
            </a:extLst>
          </p:cNvPr>
          <p:cNvSpPr>
            <a:spLocks noGrp="1"/>
          </p:cNvSpPr>
          <p:nvPr>
            <p:ph type="body" sz="quarter" idx="14"/>
          </p:nvPr>
        </p:nvSpPr>
        <p:spPr>
          <a:xfrm>
            <a:off x="5018567" y="1243080"/>
            <a:ext cx="7006855" cy="3975101"/>
          </a:xfrm>
        </p:spPr>
        <p:txBody>
          <a:bodyPr/>
          <a:lstStyle/>
          <a:p>
            <a:r>
              <a:rPr lang="en-US" sz="2000" dirty="0" err="1"/>
              <a:t>Tem</a:t>
            </a:r>
            <a:r>
              <a:rPr lang="en-US" sz="2000" dirty="0"/>
              <a:t> </a:t>
            </a:r>
            <a:r>
              <a:rPr lang="en-US" sz="2000" dirty="0" err="1"/>
              <a:t>em</a:t>
            </a:r>
            <a:r>
              <a:rPr lang="en-US" sz="2000" dirty="0"/>
              <a:t> </a:t>
            </a:r>
            <a:r>
              <a:rPr lang="en-US" sz="2000" dirty="0" err="1"/>
              <a:t>consideração</a:t>
            </a:r>
            <a:r>
              <a:rPr lang="en-US" sz="2000" dirty="0"/>
              <a:t> a </a:t>
            </a:r>
            <a:r>
              <a:rPr lang="en-US" sz="2000" dirty="0" err="1"/>
              <a:t>mais-valia</a:t>
            </a:r>
            <a:r>
              <a:rPr lang="en-US" sz="2000" dirty="0"/>
              <a:t> das </a:t>
            </a:r>
            <a:r>
              <a:rPr lang="en-US" sz="2000" dirty="0" err="1"/>
              <a:t>associações</a:t>
            </a:r>
            <a:r>
              <a:rPr lang="en-US" sz="2000" dirty="0"/>
              <a:t> </a:t>
            </a:r>
            <a:r>
              <a:rPr lang="en-US" sz="2000" dirty="0" err="1"/>
              <a:t>quando</a:t>
            </a:r>
            <a:r>
              <a:rPr lang="en-US" sz="2000" dirty="0"/>
              <a:t> </a:t>
            </a:r>
            <a:r>
              <a:rPr lang="en-US" sz="2000" dirty="0" err="1"/>
              <a:t>está</a:t>
            </a:r>
            <a:r>
              <a:rPr lang="en-US" sz="2000" dirty="0"/>
              <a:t> a </a:t>
            </a:r>
            <a:r>
              <a:rPr lang="en-US" sz="2000" dirty="0" err="1"/>
              <a:t>trabalhar</a:t>
            </a:r>
            <a:r>
              <a:rPr lang="en-US" sz="2000" dirty="0"/>
              <a:t> </a:t>
            </a:r>
            <a:r>
              <a:rPr lang="en-US" sz="2000" dirty="0" err="1"/>
              <a:t>nos</a:t>
            </a:r>
            <a:r>
              <a:rPr lang="en-US" sz="2000" dirty="0"/>
              <a:t> </a:t>
            </a:r>
            <a:r>
              <a:rPr lang="en-US" sz="2000" dirty="0" err="1"/>
              <a:t>seus</a:t>
            </a:r>
            <a:r>
              <a:rPr lang="en-US" sz="2000" dirty="0"/>
              <a:t> </a:t>
            </a:r>
            <a:r>
              <a:rPr lang="en-US" sz="2000" dirty="0" err="1"/>
              <a:t>projetos</a:t>
            </a:r>
            <a:r>
              <a:rPr lang="en-US" sz="2000" dirty="0"/>
              <a:t> </a:t>
            </a:r>
            <a:r>
              <a:rPr lang="en-US" sz="2000" dirty="0" err="1"/>
              <a:t>comunitários</a:t>
            </a:r>
            <a:r>
              <a:rPr lang="en-US" sz="2000" dirty="0"/>
              <a:t>?</a:t>
            </a:r>
          </a:p>
          <a:p>
            <a:r>
              <a:rPr lang="en-US" sz="2000" dirty="0"/>
              <a:t>O que </a:t>
            </a:r>
            <a:r>
              <a:rPr lang="en-US" sz="2000" dirty="0" err="1"/>
              <a:t>pensa</a:t>
            </a:r>
            <a:r>
              <a:rPr lang="en-US" sz="2000" dirty="0"/>
              <a:t> a </a:t>
            </a:r>
            <a:r>
              <a:rPr lang="en-US" sz="2000" dirty="0" err="1"/>
              <a:t>respeito</a:t>
            </a:r>
            <a:r>
              <a:rPr lang="en-US" sz="2000" dirty="0"/>
              <a:t> das </a:t>
            </a:r>
            <a:r>
              <a:rPr lang="en-US" sz="2000" dirty="0" err="1"/>
              <a:t>associações</a:t>
            </a:r>
            <a:r>
              <a:rPr lang="en-US" sz="2000" dirty="0"/>
              <a:t> para </a:t>
            </a:r>
            <a:r>
              <a:rPr lang="en-US" sz="2000" dirty="0" err="1"/>
              <a:t>além</a:t>
            </a:r>
            <a:r>
              <a:rPr lang="en-US" sz="2000" dirty="0"/>
              <a:t> dos </a:t>
            </a:r>
            <a:r>
              <a:rPr lang="en-US" sz="2000" dirty="0" err="1"/>
              <a:t>recursos</a:t>
            </a:r>
            <a:r>
              <a:rPr lang="en-US" sz="2000" dirty="0"/>
              <a:t> </a:t>
            </a:r>
            <a:r>
              <a:rPr lang="en-US" sz="2000" dirty="0" err="1"/>
              <a:t>monetários</a:t>
            </a:r>
            <a:r>
              <a:rPr lang="en-US" sz="2000" dirty="0"/>
              <a:t>?</a:t>
            </a:r>
          </a:p>
          <a:p>
            <a:r>
              <a:rPr lang="en-US" sz="2000" dirty="0"/>
              <a:t>Does your project have extensive relationships with the community's citizen associations?</a:t>
            </a:r>
          </a:p>
          <a:p>
            <a:r>
              <a:rPr lang="en-IE" sz="2000" dirty="0"/>
              <a:t>O </a:t>
            </a:r>
            <a:r>
              <a:rPr lang="en-IE" sz="2000" dirty="0" err="1"/>
              <a:t>seu</a:t>
            </a:r>
            <a:r>
              <a:rPr lang="en-IE" sz="2000" dirty="0"/>
              <a:t> </a:t>
            </a:r>
            <a:r>
              <a:rPr lang="en-IE" sz="2000" dirty="0" err="1"/>
              <a:t>projeto</a:t>
            </a:r>
            <a:r>
              <a:rPr lang="en-IE" sz="2000" dirty="0"/>
              <a:t> </a:t>
            </a:r>
            <a:r>
              <a:rPr lang="en-IE" sz="2000" dirty="0" err="1"/>
              <a:t>mantém</a:t>
            </a:r>
            <a:r>
              <a:rPr lang="en-IE" sz="2000" dirty="0"/>
              <a:t> </a:t>
            </a:r>
            <a:r>
              <a:rPr lang="en-IE" sz="2000" dirty="0" err="1"/>
              <a:t>relações</a:t>
            </a:r>
            <a:r>
              <a:rPr lang="en-IE" sz="2000" dirty="0"/>
              <a:t> </a:t>
            </a:r>
            <a:r>
              <a:rPr lang="en-IE" sz="2000" dirty="0" err="1"/>
              <a:t>estreitas</a:t>
            </a:r>
            <a:r>
              <a:rPr lang="en-IE" sz="2000" dirty="0"/>
              <a:t> com as </a:t>
            </a:r>
            <a:r>
              <a:rPr lang="en-IE" sz="2000" dirty="0" err="1"/>
              <a:t>associações</a:t>
            </a:r>
            <a:r>
              <a:rPr lang="en-IE" sz="2000" dirty="0"/>
              <a:t> </a:t>
            </a:r>
            <a:r>
              <a:rPr lang="en-IE" sz="2000" dirty="0" err="1"/>
              <a:t>cívicas</a:t>
            </a:r>
            <a:r>
              <a:rPr lang="en-IE" sz="2000" dirty="0"/>
              <a:t> da </a:t>
            </a:r>
            <a:r>
              <a:rPr lang="en-IE" sz="2000" dirty="0" err="1"/>
              <a:t>comunidade</a:t>
            </a:r>
            <a:r>
              <a:rPr lang="en-IE" sz="2000" dirty="0"/>
              <a:t>?</a:t>
            </a:r>
          </a:p>
        </p:txBody>
      </p:sp>
      <p:sp>
        <p:nvSpPr>
          <p:cNvPr id="5" name="Rectangle 3">
            <a:extLst>
              <a:ext uri="{FF2B5EF4-FFF2-40B4-BE49-F238E27FC236}">
                <a16:creationId xmlns:a16="http://schemas.microsoft.com/office/drawing/2014/main" id="{DD1F8673-FD41-4D3D-B6A7-2DC23F276078}"/>
              </a:ext>
            </a:extLst>
          </p:cNvPr>
          <p:cNvSpPr>
            <a:spLocks noChangeArrowheads="1"/>
          </p:cNvSpPr>
          <p:nvPr/>
        </p:nvSpPr>
        <p:spPr bwMode="auto">
          <a:xfrm>
            <a:off x="5092995" y="4015980"/>
            <a:ext cx="7099005" cy="2000548"/>
          </a:xfrm>
          <a:prstGeom prst="rect">
            <a:avLst/>
          </a:prstGeom>
          <a:solidFill>
            <a:srgbClr val="68BB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rPr>
              <a:t>Como </a:t>
            </a:r>
            <a:r>
              <a:rPr kumimoji="0" lang="en-US" altLang="en-US" sz="2400" b="1" i="0" u="none" strike="noStrike" cap="none" normalizeH="0" baseline="0" dirty="0" err="1">
                <a:ln>
                  <a:noFill/>
                </a:ln>
                <a:solidFill>
                  <a:schemeClr val="bg1"/>
                </a:solidFill>
                <a:effectLst/>
                <a:latin typeface="+mn-lt"/>
              </a:rPr>
              <a:t>utilizar</a:t>
            </a:r>
            <a:r>
              <a:rPr kumimoji="0" lang="en-US" altLang="en-US" sz="2400" b="1" i="0" u="none" strike="noStrike" cap="none" normalizeH="0" baseline="0" dirty="0">
                <a:ln>
                  <a:noFill/>
                </a:ln>
                <a:solidFill>
                  <a:schemeClr val="bg1"/>
                </a:solidFill>
                <a:effectLst/>
                <a:latin typeface="+mn-lt"/>
              </a:rPr>
              <a:t> </a:t>
            </a:r>
            <a:r>
              <a:rPr kumimoji="0" lang="en-US" altLang="en-US" sz="2400" b="1" i="0" u="none" strike="noStrike" cap="none" normalizeH="0" baseline="0" dirty="0" err="1">
                <a:ln>
                  <a:noFill/>
                </a:ln>
                <a:solidFill>
                  <a:schemeClr val="bg1"/>
                </a:solidFill>
                <a:effectLst/>
                <a:latin typeface="+mn-lt"/>
              </a:rPr>
              <a:t>este</a:t>
            </a:r>
            <a:r>
              <a:rPr kumimoji="0" lang="en-US" altLang="en-US" sz="2400" b="1" i="0" u="none" strike="noStrike" cap="none" normalizeH="0" baseline="0" dirty="0">
                <a:ln>
                  <a:noFill/>
                </a:ln>
                <a:solidFill>
                  <a:schemeClr val="bg1"/>
                </a:solidFill>
                <a:effectLst/>
                <a:latin typeface="+mn-lt"/>
              </a:rPr>
              <a:t> </a:t>
            </a:r>
            <a:r>
              <a:rPr kumimoji="0" lang="en-US" altLang="en-US" sz="2400" b="1" i="0" u="none" strike="noStrike" cap="none" normalizeH="0" baseline="0" dirty="0" err="1">
                <a:ln>
                  <a:noFill/>
                </a:ln>
                <a:solidFill>
                  <a:schemeClr val="bg1"/>
                </a:solidFill>
                <a:effectLst/>
                <a:latin typeface="+mn-lt"/>
              </a:rPr>
              <a:t>exercício</a:t>
            </a:r>
            <a:endParaRPr lang="en-US" altLang="en-US" sz="2400" b="1" dirty="0">
              <a:solidFill>
                <a:schemeClr val="bg1"/>
              </a:solidFill>
              <a:latin typeface="+mn-lt"/>
            </a:endParaRPr>
          </a:p>
          <a:p>
            <a:pPr lvl="0"/>
            <a:r>
              <a:rPr lang="en-US" altLang="en-US" sz="2000" dirty="0">
                <a:latin typeface="+mn-lt"/>
              </a:rPr>
              <a:t>Utilize </a:t>
            </a:r>
            <a:r>
              <a:rPr lang="en-US" altLang="en-US" sz="2000" dirty="0" err="1">
                <a:latin typeface="+mn-lt"/>
              </a:rPr>
              <a:t>esta</a:t>
            </a:r>
            <a:r>
              <a:rPr lang="en-US" altLang="en-US" sz="2000" dirty="0">
                <a:latin typeface="+mn-lt"/>
              </a:rPr>
              <a:t> ferramenta para </a:t>
            </a:r>
            <a:r>
              <a:rPr lang="en-US" altLang="en-US" sz="2000" dirty="0" err="1">
                <a:latin typeface="+mn-lt"/>
              </a:rPr>
              <a:t>apresentar</a:t>
            </a:r>
            <a:r>
              <a:rPr lang="en-US" altLang="en-US" sz="2000" dirty="0">
                <a:latin typeface="+mn-lt"/>
              </a:rPr>
              <a:t> as </a:t>
            </a:r>
            <a:r>
              <a:rPr lang="en-US" altLang="en-US" sz="2000" dirty="0" err="1">
                <a:latin typeface="+mn-lt"/>
              </a:rPr>
              <a:t>parcerias</a:t>
            </a:r>
            <a:r>
              <a:rPr lang="en-US" altLang="en-US" sz="2000" dirty="0">
                <a:latin typeface="+mn-lt"/>
              </a:rPr>
              <a:t> que a </a:t>
            </a:r>
            <a:r>
              <a:rPr lang="en-US" altLang="en-US" sz="2000" dirty="0" err="1">
                <a:latin typeface="+mn-lt"/>
              </a:rPr>
              <a:t>sua</a:t>
            </a:r>
            <a:r>
              <a:rPr lang="en-US" altLang="en-US" sz="2000" dirty="0">
                <a:latin typeface="+mn-lt"/>
              </a:rPr>
              <a:t> </a:t>
            </a:r>
            <a:r>
              <a:rPr lang="en-US" altLang="en-US" sz="2000" dirty="0" err="1">
                <a:latin typeface="+mn-lt"/>
              </a:rPr>
              <a:t>organização</a:t>
            </a:r>
            <a:r>
              <a:rPr lang="en-US" altLang="en-US" sz="2000" dirty="0">
                <a:latin typeface="+mn-lt"/>
              </a:rPr>
              <a:t> </a:t>
            </a:r>
            <a:r>
              <a:rPr lang="en-US" altLang="en-US" sz="2000" dirty="0" err="1">
                <a:latin typeface="+mn-lt"/>
              </a:rPr>
              <a:t>já</a:t>
            </a:r>
            <a:r>
              <a:rPr lang="en-US" altLang="en-US" sz="2000" dirty="0">
                <a:latin typeface="+mn-lt"/>
              </a:rPr>
              <a:t> </a:t>
            </a:r>
            <a:r>
              <a:rPr lang="en-US" altLang="en-US" sz="2000" dirty="0" err="1">
                <a:latin typeface="+mn-lt"/>
              </a:rPr>
              <a:t>possui</a:t>
            </a:r>
            <a:r>
              <a:rPr lang="en-US" altLang="en-US" sz="2000" dirty="0">
                <a:latin typeface="+mn-lt"/>
              </a:rPr>
              <a:t> com </a:t>
            </a:r>
            <a:r>
              <a:rPr lang="en-US" altLang="en-US" sz="2000" dirty="0" err="1">
                <a:latin typeface="+mn-lt"/>
              </a:rPr>
              <a:t>associações</a:t>
            </a:r>
            <a:r>
              <a:rPr lang="en-US" altLang="en-US" sz="2000" dirty="0">
                <a:latin typeface="+mn-lt"/>
              </a:rPr>
              <a:t> </a:t>
            </a:r>
            <a:r>
              <a:rPr lang="en-US" altLang="en-US" sz="2000" dirty="0" err="1">
                <a:latin typeface="+mn-lt"/>
              </a:rPr>
              <a:t>na</a:t>
            </a:r>
            <a:r>
              <a:rPr lang="en-US" altLang="en-US" sz="2000" dirty="0">
                <a:latin typeface="+mn-lt"/>
              </a:rPr>
              <a:t> </a:t>
            </a:r>
            <a:r>
              <a:rPr lang="en-US" altLang="en-US" sz="2000" dirty="0" err="1">
                <a:latin typeface="+mn-lt"/>
              </a:rPr>
              <a:t>sua</a:t>
            </a:r>
            <a:r>
              <a:rPr lang="en-US" altLang="en-US" sz="2000" dirty="0">
                <a:latin typeface="+mn-lt"/>
              </a:rPr>
              <a:t> </a:t>
            </a:r>
            <a:r>
              <a:rPr lang="en-US" altLang="en-US" sz="2000" dirty="0" err="1">
                <a:latin typeface="+mn-lt"/>
              </a:rPr>
              <a:t>comunidade</a:t>
            </a:r>
            <a:r>
              <a:rPr lang="en-US" altLang="en-US" sz="2000" dirty="0">
                <a:latin typeface="+mn-lt"/>
              </a:rPr>
              <a:t> e para </a:t>
            </a:r>
            <a:r>
              <a:rPr lang="en-US" altLang="en-US" sz="2000" dirty="0" err="1">
                <a:latin typeface="+mn-lt"/>
              </a:rPr>
              <a:t>reflectir</a:t>
            </a:r>
            <a:r>
              <a:rPr lang="en-US" altLang="en-US" sz="2000" dirty="0">
                <a:latin typeface="+mn-lt"/>
              </a:rPr>
              <a:t> </a:t>
            </a:r>
            <a:r>
              <a:rPr lang="en-US" altLang="en-US" sz="2000" dirty="0" err="1">
                <a:latin typeface="+mn-lt"/>
              </a:rPr>
              <a:t>sobre</a:t>
            </a:r>
            <a:r>
              <a:rPr lang="en-US" altLang="en-US" sz="2000" dirty="0">
                <a:latin typeface="+mn-lt"/>
              </a:rPr>
              <a:t> </a:t>
            </a:r>
            <a:r>
              <a:rPr lang="en-US" altLang="en-US" sz="2000" dirty="0" err="1">
                <a:latin typeface="+mn-lt"/>
              </a:rPr>
              <a:t>novas</a:t>
            </a:r>
            <a:r>
              <a:rPr lang="en-US" altLang="en-US" sz="2000" dirty="0">
                <a:latin typeface="+mn-lt"/>
              </a:rPr>
              <a:t> </a:t>
            </a:r>
            <a:r>
              <a:rPr lang="en-US" altLang="en-US" sz="2000" dirty="0" err="1">
                <a:latin typeface="+mn-lt"/>
              </a:rPr>
              <a:t>parcerias</a:t>
            </a:r>
            <a:r>
              <a:rPr lang="en-US" altLang="en-US" sz="2000" dirty="0">
                <a:latin typeface="+mn-lt"/>
              </a:rPr>
              <a:t> que </a:t>
            </a:r>
            <a:r>
              <a:rPr lang="en-US" altLang="en-US" sz="2000" dirty="0" err="1">
                <a:latin typeface="+mn-lt"/>
              </a:rPr>
              <a:t>possam</a:t>
            </a:r>
            <a:r>
              <a:rPr lang="en-US" altLang="en-US" sz="2000" dirty="0">
                <a:latin typeface="+mn-lt"/>
              </a:rPr>
              <a:t> ser </a:t>
            </a:r>
            <a:r>
              <a:rPr lang="en-US" altLang="en-US" sz="2000" dirty="0" err="1">
                <a:latin typeface="+mn-lt"/>
              </a:rPr>
              <a:t>úteis</a:t>
            </a:r>
            <a:r>
              <a:rPr lang="en-US" altLang="en-US" sz="2000" dirty="0">
                <a:latin typeface="+mn-lt"/>
              </a:rPr>
              <a:t> </a:t>
            </a:r>
            <a:r>
              <a:rPr lang="en-US" altLang="en-US" sz="2000" dirty="0" err="1">
                <a:latin typeface="+mn-lt"/>
              </a:rPr>
              <a:t>aos</a:t>
            </a:r>
            <a:r>
              <a:rPr lang="en-US" altLang="en-US" sz="2000" dirty="0">
                <a:latin typeface="+mn-lt"/>
              </a:rPr>
              <a:t> </a:t>
            </a:r>
            <a:r>
              <a:rPr lang="en-US" altLang="en-US" sz="2000" dirty="0" err="1">
                <a:latin typeface="+mn-lt"/>
              </a:rPr>
              <a:t>seus</a:t>
            </a:r>
            <a:r>
              <a:rPr lang="en-US" altLang="en-US" sz="2000" dirty="0">
                <a:latin typeface="+mn-lt"/>
              </a:rPr>
              <a:t> </a:t>
            </a:r>
            <a:r>
              <a:rPr lang="en-US" altLang="en-US" sz="2000" dirty="0" err="1">
                <a:latin typeface="+mn-lt"/>
              </a:rPr>
              <a:t>projetos</a:t>
            </a:r>
            <a:r>
              <a:rPr lang="en-US" altLang="en-US" sz="2000" dirty="0">
                <a:latin typeface="+mn-lt"/>
              </a:rPr>
              <a:t> e </a:t>
            </a:r>
            <a:r>
              <a:rPr lang="en-US" altLang="en-US" sz="2000" dirty="0" err="1">
                <a:latin typeface="+mn-lt"/>
              </a:rPr>
              <a:t>à</a:t>
            </a:r>
            <a:r>
              <a:rPr lang="en-US" altLang="en-US" sz="2000" dirty="0">
                <a:latin typeface="+mn-lt"/>
              </a:rPr>
              <a:t> </a:t>
            </a:r>
            <a:r>
              <a:rPr lang="en-US" altLang="en-US" sz="2000" dirty="0" err="1">
                <a:latin typeface="+mn-lt"/>
              </a:rPr>
              <a:t>sua</a:t>
            </a:r>
            <a:r>
              <a:rPr lang="en-US" altLang="en-US" sz="2000" dirty="0">
                <a:latin typeface="+mn-lt"/>
              </a:rPr>
              <a:t> </a:t>
            </a:r>
            <a:r>
              <a:rPr lang="en-US" altLang="en-US" sz="2000" dirty="0" err="1">
                <a:latin typeface="+mn-lt"/>
              </a:rPr>
              <a:t>organização</a:t>
            </a:r>
            <a:r>
              <a:rPr lang="en-US" altLang="en-US" sz="2000" dirty="0">
                <a:latin typeface="+mn-lt"/>
              </a:rPr>
              <a:t>. </a:t>
            </a:r>
            <a:r>
              <a:rPr lang="en-US" altLang="en-US" sz="2000" dirty="0" err="1">
                <a:solidFill>
                  <a:schemeClr val="bg1"/>
                </a:solidFill>
                <a:latin typeface="+mn-lt"/>
              </a:rPr>
              <a:t>Descarregue</a:t>
            </a:r>
            <a:r>
              <a:rPr lang="en-US" altLang="en-US" sz="2000" dirty="0">
                <a:solidFill>
                  <a:schemeClr val="bg1"/>
                </a:solidFill>
                <a:latin typeface="+mn-lt"/>
              </a:rPr>
              <a:t> e </a:t>
            </a:r>
            <a:r>
              <a:rPr lang="en-US" altLang="en-US" sz="2000" dirty="0" err="1">
                <a:solidFill>
                  <a:schemeClr val="bg1"/>
                </a:solidFill>
                <a:latin typeface="+mn-lt"/>
              </a:rPr>
              <a:t>imprima</a:t>
            </a:r>
            <a:r>
              <a:rPr lang="en-US" altLang="en-US" sz="2000" dirty="0">
                <a:solidFill>
                  <a:schemeClr val="bg1"/>
                </a:solidFill>
                <a:latin typeface="+mn-lt"/>
              </a:rPr>
              <a:t> </a:t>
            </a:r>
            <a:r>
              <a:rPr lang="en-US" altLang="en-US" sz="2000" dirty="0" err="1">
                <a:solidFill>
                  <a:schemeClr val="bg1"/>
                </a:solidFill>
                <a:latin typeface="+mn-lt"/>
              </a:rPr>
              <a:t>uma</a:t>
            </a:r>
            <a:r>
              <a:rPr lang="en-US" altLang="en-US" sz="2000" dirty="0">
                <a:solidFill>
                  <a:schemeClr val="bg1"/>
                </a:solidFill>
                <a:latin typeface="+mn-lt"/>
              </a:rPr>
              <a:t> </a:t>
            </a:r>
            <a:r>
              <a:rPr lang="en-US" altLang="en-US" sz="2000" dirty="0" err="1">
                <a:solidFill>
                  <a:schemeClr val="bg1"/>
                </a:solidFill>
                <a:latin typeface="+mn-lt"/>
              </a:rPr>
              <a:t>cópia</a:t>
            </a:r>
            <a:r>
              <a:rPr lang="en-US" altLang="en-US" sz="2000" dirty="0">
                <a:solidFill>
                  <a:schemeClr val="bg1"/>
                </a:solidFill>
                <a:latin typeface="+mn-lt"/>
              </a:rPr>
              <a:t> </a:t>
            </a:r>
            <a:r>
              <a:rPr lang="en-US" altLang="en-US" sz="2000" dirty="0" err="1">
                <a:solidFill>
                  <a:schemeClr val="bg1"/>
                </a:solidFill>
                <a:latin typeface="+mn-lt"/>
              </a:rPr>
              <a:t>deste</a:t>
            </a:r>
            <a:r>
              <a:rPr lang="en-US" altLang="en-US" sz="2000" dirty="0">
                <a:solidFill>
                  <a:schemeClr val="bg1"/>
                </a:solidFill>
                <a:latin typeface="+mn-lt"/>
              </a:rPr>
              <a:t> </a:t>
            </a:r>
            <a:r>
              <a:rPr lang="en-US" altLang="en-US" sz="2000" dirty="0" err="1">
                <a:solidFill>
                  <a:schemeClr val="bg1"/>
                </a:solidFill>
                <a:latin typeface="+mn-lt"/>
              </a:rPr>
              <a:t>exercício</a:t>
            </a:r>
            <a:r>
              <a:rPr lang="en-US" altLang="en-US" sz="2000" dirty="0">
                <a:solidFill>
                  <a:schemeClr val="bg1"/>
                </a:solidFill>
                <a:latin typeface="+mn-lt"/>
              </a:rPr>
              <a:t> : </a:t>
            </a:r>
            <a:r>
              <a:rPr lang="en-IE" sz="2000" b="0" i="0" dirty="0">
                <a:effectLst/>
                <a:latin typeface="+mn-lt"/>
                <a:hlinkClick r:id="rId3"/>
              </a:rPr>
              <a:t>AssociationPartnershipsTool.pdf</a:t>
            </a:r>
            <a:endParaRPr kumimoji="0" lang="en-US" altLang="en-US" sz="2000" i="0" u="none" strike="noStrike" cap="none" normalizeH="0" baseline="0" dirty="0">
              <a:ln>
                <a:noFill/>
              </a:ln>
              <a:solidFill>
                <a:schemeClr val="bg1"/>
              </a:solidFill>
              <a:effectLst/>
              <a:latin typeface="+mn-lt"/>
            </a:endParaRPr>
          </a:p>
        </p:txBody>
      </p:sp>
      <p:sp>
        <p:nvSpPr>
          <p:cNvPr id="4" name="TextBox 3">
            <a:extLst>
              <a:ext uri="{FF2B5EF4-FFF2-40B4-BE49-F238E27FC236}">
                <a16:creationId xmlns:a16="http://schemas.microsoft.com/office/drawing/2014/main" id="{7D4793CD-5652-4716-9ABE-6DA6F22B51E7}"/>
              </a:ext>
            </a:extLst>
          </p:cNvPr>
          <p:cNvSpPr txBox="1"/>
          <p:nvPr/>
        </p:nvSpPr>
        <p:spPr>
          <a:xfrm>
            <a:off x="95693" y="6464595"/>
            <a:ext cx="2349795" cy="276999"/>
          </a:xfrm>
          <a:prstGeom prst="rect">
            <a:avLst/>
          </a:prstGeom>
          <a:noFill/>
        </p:spPr>
        <p:txBody>
          <a:bodyPr wrap="square" rtlCol="0">
            <a:spAutoFit/>
          </a:bodyPr>
          <a:lstStyle/>
          <a:p>
            <a:r>
              <a:rPr lang="en-IE" sz="1200" dirty="0">
                <a:hlinkClick r:id="rId4"/>
              </a:rPr>
              <a:t>Fonte: Visit Campus</a:t>
            </a:r>
            <a:endParaRPr lang="en-IE" sz="1200" dirty="0"/>
          </a:p>
        </p:txBody>
      </p:sp>
    </p:spTree>
    <p:extLst>
      <p:ext uri="{BB962C8B-B14F-4D97-AF65-F5344CB8AC3E}">
        <p14:creationId xmlns:p14="http://schemas.microsoft.com/office/powerpoint/2010/main" val="3857389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B9855F-7E24-4452-94DC-038C504DA2B5}"/>
              </a:ext>
            </a:extLst>
          </p:cNvPr>
          <p:cNvSpPr>
            <a:spLocks noGrp="1"/>
          </p:cNvSpPr>
          <p:nvPr>
            <p:ph type="body" sz="quarter" idx="20"/>
          </p:nvPr>
        </p:nvSpPr>
        <p:spPr>
          <a:xfrm>
            <a:off x="0" y="1244187"/>
            <a:ext cx="3427069" cy="4565769"/>
          </a:xfrm>
          <a:solidFill>
            <a:srgbClr val="68BBAF"/>
          </a:solidFill>
        </p:spPr>
        <p:txBody>
          <a:bodyPr/>
          <a:lstStyle/>
          <a:p>
            <a:pPr marL="0" indent="0" algn="ctr">
              <a:buNone/>
            </a:pPr>
            <a:r>
              <a:rPr lang="en-US" dirty="0">
                <a:solidFill>
                  <a:schemeClr val="bg1"/>
                </a:solidFill>
              </a:rPr>
              <a:t>Tire um </a:t>
            </a:r>
            <a:r>
              <a:rPr lang="en-US" dirty="0" err="1">
                <a:solidFill>
                  <a:schemeClr val="bg1"/>
                </a:solidFill>
              </a:rPr>
              <a:t>momento</a:t>
            </a:r>
            <a:r>
              <a:rPr lang="en-US" dirty="0">
                <a:solidFill>
                  <a:schemeClr val="bg1"/>
                </a:solidFill>
              </a:rPr>
              <a:t> para </a:t>
            </a:r>
            <a:r>
              <a:rPr lang="en-US" dirty="0" err="1">
                <a:solidFill>
                  <a:schemeClr val="bg1"/>
                </a:solidFill>
              </a:rPr>
              <a:t>realizar</a:t>
            </a:r>
            <a:r>
              <a:rPr lang="en-US" dirty="0">
                <a:solidFill>
                  <a:schemeClr val="bg1"/>
                </a:solidFill>
              </a:rPr>
              <a:t> a </a:t>
            </a:r>
            <a:r>
              <a:rPr lang="en-US" dirty="0" err="1">
                <a:solidFill>
                  <a:schemeClr val="bg1"/>
                </a:solidFill>
              </a:rPr>
              <a:t>seguinte</a:t>
            </a:r>
            <a:r>
              <a:rPr lang="en-US" dirty="0">
                <a:solidFill>
                  <a:schemeClr val="bg1"/>
                </a:solidFill>
              </a:rPr>
              <a:t> </a:t>
            </a:r>
            <a:r>
              <a:rPr lang="en-US" dirty="0" err="1">
                <a:solidFill>
                  <a:schemeClr val="bg1"/>
                </a:solidFill>
              </a:rPr>
              <a:t>atividade</a:t>
            </a:r>
            <a:r>
              <a:rPr lang="en-US" dirty="0">
                <a:solidFill>
                  <a:schemeClr val="bg1"/>
                </a:solidFill>
              </a:rPr>
              <a:t>: </a:t>
            </a:r>
            <a:r>
              <a:rPr lang="en-US" dirty="0" err="1">
                <a:solidFill>
                  <a:schemeClr val="bg1"/>
                </a:solidFill>
              </a:rPr>
              <a:t>Numa</a:t>
            </a:r>
            <a:r>
              <a:rPr lang="en-US" dirty="0">
                <a:solidFill>
                  <a:schemeClr val="bg1"/>
                </a:solidFill>
              </a:rPr>
              <a:t> </a:t>
            </a:r>
            <a:r>
              <a:rPr lang="en-US" dirty="0" err="1">
                <a:solidFill>
                  <a:schemeClr val="bg1"/>
                </a:solidFill>
              </a:rPr>
              <a:t>folha</a:t>
            </a:r>
            <a:r>
              <a:rPr lang="en-US" dirty="0">
                <a:solidFill>
                  <a:schemeClr val="bg1"/>
                </a:solidFill>
              </a:rPr>
              <a:t> de </a:t>
            </a:r>
            <a:r>
              <a:rPr lang="en-US" dirty="0" err="1">
                <a:solidFill>
                  <a:schemeClr val="bg1"/>
                </a:solidFill>
              </a:rPr>
              <a:t>papel</a:t>
            </a:r>
            <a:r>
              <a:rPr lang="en-US" dirty="0">
                <a:solidFill>
                  <a:schemeClr val="bg1"/>
                </a:solidFill>
              </a:rPr>
              <a:t>, </a:t>
            </a:r>
            <a:r>
              <a:rPr lang="en-US" dirty="0" err="1">
                <a:solidFill>
                  <a:schemeClr val="bg1"/>
                </a:solidFill>
              </a:rPr>
              <a:t>considere</a:t>
            </a:r>
            <a:r>
              <a:rPr lang="en-US" dirty="0">
                <a:solidFill>
                  <a:schemeClr val="bg1"/>
                </a:solidFill>
              </a:rPr>
              <a:t> </a:t>
            </a:r>
            <a:r>
              <a:rPr lang="en-US" dirty="0" err="1">
                <a:solidFill>
                  <a:schemeClr val="bg1"/>
                </a:solidFill>
              </a:rPr>
              <a:t>cada</a:t>
            </a:r>
            <a:r>
              <a:rPr lang="en-US" dirty="0">
                <a:solidFill>
                  <a:schemeClr val="bg1"/>
                </a:solidFill>
              </a:rPr>
              <a:t> </a:t>
            </a:r>
            <a:r>
              <a:rPr lang="en-US" dirty="0" err="1">
                <a:solidFill>
                  <a:schemeClr val="bg1"/>
                </a:solidFill>
              </a:rPr>
              <a:t>afirmação</a:t>
            </a:r>
            <a:r>
              <a:rPr lang="en-US" dirty="0">
                <a:solidFill>
                  <a:schemeClr val="bg1"/>
                </a:solidFill>
              </a:rPr>
              <a:t> </a:t>
            </a:r>
            <a:r>
              <a:rPr lang="en-US" dirty="0" err="1">
                <a:solidFill>
                  <a:schemeClr val="bg1"/>
                </a:solidFill>
              </a:rPr>
              <a:t>abaixo</a:t>
            </a:r>
            <a:r>
              <a:rPr lang="en-US" dirty="0">
                <a:solidFill>
                  <a:schemeClr val="bg1"/>
                </a:solidFill>
              </a:rPr>
              <a:t> e </a:t>
            </a:r>
            <a:r>
              <a:rPr lang="en-US" dirty="0" err="1">
                <a:solidFill>
                  <a:schemeClr val="bg1"/>
                </a:solidFill>
              </a:rPr>
              <a:t>avalie</a:t>
            </a:r>
            <a:r>
              <a:rPr lang="en-US" dirty="0">
                <a:solidFill>
                  <a:schemeClr val="bg1"/>
                </a:solidFill>
              </a:rPr>
              <a:t> o </a:t>
            </a:r>
            <a:r>
              <a:rPr lang="en-US" dirty="0" err="1">
                <a:solidFill>
                  <a:schemeClr val="bg1"/>
                </a:solidFill>
              </a:rPr>
              <a:t>envolvimento</a:t>
            </a:r>
            <a:r>
              <a:rPr lang="en-US" dirty="0">
                <a:solidFill>
                  <a:schemeClr val="bg1"/>
                </a:solidFill>
              </a:rPr>
              <a:t> dos </a:t>
            </a:r>
            <a:r>
              <a:rPr lang="en-US" dirty="0" err="1">
                <a:solidFill>
                  <a:schemeClr val="bg1"/>
                </a:solidFill>
              </a:rPr>
              <a:t>seus</a:t>
            </a:r>
            <a:r>
              <a:rPr lang="en-US" dirty="0">
                <a:solidFill>
                  <a:schemeClr val="bg1"/>
                </a:solidFill>
              </a:rPr>
              <a:t> </a:t>
            </a:r>
            <a:r>
              <a:rPr lang="en-US" dirty="0" err="1">
                <a:solidFill>
                  <a:schemeClr val="bg1"/>
                </a:solidFill>
              </a:rPr>
              <a:t>projetos</a:t>
            </a:r>
            <a:r>
              <a:rPr lang="en-US" dirty="0">
                <a:solidFill>
                  <a:schemeClr val="bg1"/>
                </a:solidFill>
              </a:rPr>
              <a:t> </a:t>
            </a:r>
            <a:r>
              <a:rPr lang="en-US" dirty="0" err="1">
                <a:solidFill>
                  <a:schemeClr val="bg1"/>
                </a:solidFill>
              </a:rPr>
              <a:t>na</a:t>
            </a:r>
            <a:r>
              <a:rPr lang="en-US" dirty="0">
                <a:solidFill>
                  <a:schemeClr val="bg1"/>
                </a:solidFill>
              </a:rPr>
              <a:t> </a:t>
            </a:r>
            <a:r>
              <a:rPr lang="en-US" dirty="0" err="1">
                <a:solidFill>
                  <a:schemeClr val="bg1"/>
                </a:solidFill>
              </a:rPr>
              <a:t>economia</a:t>
            </a:r>
            <a:r>
              <a:rPr lang="en-US" dirty="0">
                <a:solidFill>
                  <a:schemeClr val="bg1"/>
                </a:solidFill>
              </a:rPr>
              <a:t> local. Utilize </a:t>
            </a:r>
            <a:r>
              <a:rPr lang="en-US" dirty="0" err="1">
                <a:solidFill>
                  <a:schemeClr val="bg1"/>
                </a:solidFill>
              </a:rPr>
              <a:t>esta</a:t>
            </a:r>
            <a:r>
              <a:rPr lang="en-US" dirty="0">
                <a:solidFill>
                  <a:schemeClr val="bg1"/>
                </a:solidFill>
              </a:rPr>
              <a:t> </a:t>
            </a:r>
            <a:r>
              <a:rPr lang="en-US" dirty="0" err="1">
                <a:solidFill>
                  <a:schemeClr val="bg1"/>
                </a:solidFill>
              </a:rPr>
              <a:t>escala</a:t>
            </a:r>
            <a:r>
              <a:rPr lang="en-US" dirty="0">
                <a:solidFill>
                  <a:schemeClr val="bg1"/>
                </a:solidFill>
              </a:rPr>
              <a:t> de </a:t>
            </a:r>
            <a:r>
              <a:rPr lang="en-US" dirty="0" err="1">
                <a:solidFill>
                  <a:schemeClr val="bg1"/>
                </a:solidFill>
              </a:rPr>
              <a:t>cinco</a:t>
            </a:r>
            <a:r>
              <a:rPr lang="en-US" dirty="0">
                <a:solidFill>
                  <a:schemeClr val="bg1"/>
                </a:solidFill>
              </a:rPr>
              <a:t> </a:t>
            </a:r>
            <a:r>
              <a:rPr lang="en-US" dirty="0" err="1">
                <a:solidFill>
                  <a:schemeClr val="bg1"/>
                </a:solidFill>
              </a:rPr>
              <a:t>pontos</a:t>
            </a:r>
            <a:r>
              <a:rPr lang="en-US" dirty="0">
                <a:solidFill>
                  <a:schemeClr val="bg1"/>
                </a:solidFill>
              </a:rPr>
              <a:t>::</a:t>
            </a:r>
          </a:p>
          <a:p>
            <a:pPr marL="0" indent="0" algn="ctr">
              <a:buNone/>
            </a:pPr>
            <a:r>
              <a:rPr lang="en-US" dirty="0"/>
              <a:t>5 = Sempre | 4 = </a:t>
            </a:r>
            <a:r>
              <a:rPr lang="en-US" dirty="0" err="1"/>
              <a:t>Frequentemente</a:t>
            </a:r>
            <a:r>
              <a:rPr lang="en-US" dirty="0"/>
              <a:t>| 3 = </a:t>
            </a:r>
            <a:r>
              <a:rPr lang="en-US" dirty="0" err="1"/>
              <a:t>Às</a:t>
            </a:r>
            <a:r>
              <a:rPr lang="en-US" dirty="0"/>
              <a:t> </a:t>
            </a:r>
            <a:r>
              <a:rPr lang="en-US" dirty="0" err="1"/>
              <a:t>vezes</a:t>
            </a:r>
            <a:r>
              <a:rPr lang="en-US" dirty="0"/>
              <a:t> | 2 = </a:t>
            </a:r>
            <a:r>
              <a:rPr lang="en-US" dirty="0" err="1"/>
              <a:t>Raramente</a:t>
            </a:r>
            <a:r>
              <a:rPr lang="en-US" dirty="0"/>
              <a:t> | 1 = </a:t>
            </a:r>
            <a:r>
              <a:rPr lang="en-US" dirty="0" err="1"/>
              <a:t>Nunca</a:t>
            </a:r>
            <a:endParaRPr lang="en-IE" dirty="0"/>
          </a:p>
        </p:txBody>
      </p:sp>
      <p:sp>
        <p:nvSpPr>
          <p:cNvPr id="3" name="Text Placeholder 2">
            <a:extLst>
              <a:ext uri="{FF2B5EF4-FFF2-40B4-BE49-F238E27FC236}">
                <a16:creationId xmlns:a16="http://schemas.microsoft.com/office/drawing/2014/main" id="{614FD096-84AE-4427-9263-33300AA346A7}"/>
              </a:ext>
            </a:extLst>
          </p:cNvPr>
          <p:cNvSpPr>
            <a:spLocks noGrp="1"/>
          </p:cNvSpPr>
          <p:nvPr>
            <p:ph type="body" sz="quarter" idx="21"/>
          </p:nvPr>
        </p:nvSpPr>
        <p:spPr>
          <a:xfrm>
            <a:off x="303268" y="180753"/>
            <a:ext cx="8403792" cy="874808"/>
          </a:xfrm>
        </p:spPr>
        <p:txBody>
          <a:bodyPr>
            <a:normAutofit/>
          </a:bodyPr>
          <a:lstStyle/>
          <a:p>
            <a:r>
              <a:rPr lang="en-IE" dirty="0">
                <a:solidFill>
                  <a:srgbClr val="AB5AB0"/>
                </a:solidFill>
              </a:rPr>
              <a:t>4. </a:t>
            </a:r>
            <a:r>
              <a:rPr lang="en-IE" dirty="0" err="1">
                <a:solidFill>
                  <a:srgbClr val="AB5AB0"/>
                </a:solidFill>
              </a:rPr>
              <a:t>Impacto</a:t>
            </a:r>
            <a:r>
              <a:rPr lang="en-IE" dirty="0">
                <a:solidFill>
                  <a:srgbClr val="AB5AB0"/>
                </a:solidFill>
              </a:rPr>
              <a:t> da Economia Local – </a:t>
            </a:r>
            <a:r>
              <a:rPr lang="en-IE" dirty="0" err="1">
                <a:solidFill>
                  <a:srgbClr val="AB5AB0"/>
                </a:solidFill>
              </a:rPr>
              <a:t>exercício</a:t>
            </a:r>
            <a:endParaRPr lang="en-IE" dirty="0">
              <a:solidFill>
                <a:srgbClr val="AB5AB0"/>
              </a:solidFill>
            </a:endParaRPr>
          </a:p>
        </p:txBody>
      </p:sp>
      <p:sp>
        <p:nvSpPr>
          <p:cNvPr id="7" name="TextBox 6">
            <a:extLst>
              <a:ext uri="{FF2B5EF4-FFF2-40B4-BE49-F238E27FC236}">
                <a16:creationId xmlns:a16="http://schemas.microsoft.com/office/drawing/2014/main" id="{37C97B38-36D7-4549-951E-B7B207DEF2E1}"/>
              </a:ext>
            </a:extLst>
          </p:cNvPr>
          <p:cNvSpPr txBox="1"/>
          <p:nvPr/>
        </p:nvSpPr>
        <p:spPr>
          <a:xfrm>
            <a:off x="3557676" y="1244187"/>
            <a:ext cx="8403792" cy="4401205"/>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é</a:t>
            </a:r>
            <a:r>
              <a:rPr lang="en-US" sz="2000" dirty="0">
                <a:solidFill>
                  <a:srgbClr val="6D6E6C"/>
                </a:solidFill>
              </a:rPr>
              <a:t> </a:t>
            </a:r>
            <a:r>
              <a:rPr lang="en-US" sz="2000" dirty="0" err="1">
                <a:solidFill>
                  <a:srgbClr val="6D6E6C"/>
                </a:solidFill>
              </a:rPr>
              <a:t>concebido</a:t>
            </a:r>
            <a:r>
              <a:rPr lang="en-US" sz="2000" dirty="0">
                <a:solidFill>
                  <a:srgbClr val="6D6E6C"/>
                </a:solidFill>
              </a:rPr>
              <a:t> com o </a:t>
            </a:r>
            <a:r>
              <a:rPr lang="en-US" sz="2000" dirty="0" err="1">
                <a:solidFill>
                  <a:srgbClr val="6D6E6C"/>
                </a:solidFill>
              </a:rPr>
              <a:t>objetivo</a:t>
            </a:r>
            <a:r>
              <a:rPr lang="en-US" sz="2000" dirty="0">
                <a:solidFill>
                  <a:srgbClr val="6D6E6C"/>
                </a:solidFill>
              </a:rPr>
              <a:t> de </a:t>
            </a:r>
            <a:r>
              <a:rPr lang="en-US" sz="2000" dirty="0" err="1">
                <a:solidFill>
                  <a:srgbClr val="6D6E6C"/>
                </a:solidFill>
              </a:rPr>
              <a:t>promover</a:t>
            </a:r>
            <a:r>
              <a:rPr lang="en-US" sz="2000" dirty="0">
                <a:solidFill>
                  <a:srgbClr val="6D6E6C"/>
                </a:solidFill>
              </a:rPr>
              <a:t> a </a:t>
            </a:r>
            <a:r>
              <a:rPr lang="en-US" sz="2000" dirty="0" err="1">
                <a:solidFill>
                  <a:srgbClr val="6D6E6C"/>
                </a:solidFill>
              </a:rPr>
              <a:t>economia</a:t>
            </a:r>
            <a:r>
              <a:rPr lang="en-US" sz="2000" dirty="0">
                <a:solidFill>
                  <a:srgbClr val="6D6E6C"/>
                </a:solidFill>
              </a:rPr>
              <a:t> local.</a:t>
            </a: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identifica</a:t>
            </a:r>
            <a:r>
              <a:rPr lang="en-US" sz="2000" dirty="0">
                <a:solidFill>
                  <a:srgbClr val="6D6E6C"/>
                </a:solidFill>
              </a:rPr>
              <a:t> e </a:t>
            </a:r>
            <a:r>
              <a:rPr lang="en-US" sz="2000" dirty="0" err="1">
                <a:solidFill>
                  <a:srgbClr val="6D6E6C"/>
                </a:solidFill>
              </a:rPr>
              <a:t>mobiliza</a:t>
            </a:r>
            <a:r>
              <a:rPr lang="en-US" sz="2000" dirty="0">
                <a:solidFill>
                  <a:srgbClr val="6D6E6C"/>
                </a:solidFill>
              </a:rPr>
              <a:t> as </a:t>
            </a:r>
            <a:r>
              <a:rPr lang="en-US" sz="2000" dirty="0" err="1">
                <a:solidFill>
                  <a:srgbClr val="6D6E6C"/>
                </a:solidFill>
              </a:rPr>
              <a:t>competências</a:t>
            </a:r>
            <a:r>
              <a:rPr lang="en-US" sz="2000" dirty="0">
                <a:solidFill>
                  <a:srgbClr val="6D6E6C"/>
                </a:solidFill>
              </a:rPr>
              <a:t> </a:t>
            </a:r>
            <a:r>
              <a:rPr lang="en-US" sz="2000" dirty="0" err="1">
                <a:solidFill>
                  <a:srgbClr val="6D6E6C"/>
                </a:solidFill>
              </a:rPr>
              <a:t>empresariais</a:t>
            </a:r>
            <a:r>
              <a:rPr lang="en-US" sz="2000" dirty="0">
                <a:solidFill>
                  <a:srgbClr val="6D6E6C"/>
                </a:solidFill>
              </a:rPr>
              <a:t> e </a:t>
            </a:r>
            <a:r>
              <a:rPr lang="en-US" sz="2000" dirty="0" err="1">
                <a:solidFill>
                  <a:srgbClr val="6D6E6C"/>
                </a:solidFill>
              </a:rPr>
              <a:t>laborais</a:t>
            </a:r>
            <a:r>
              <a:rPr lang="en-US" sz="2000" dirty="0">
                <a:solidFill>
                  <a:srgbClr val="6D6E6C"/>
                </a:solidFill>
              </a:rPr>
              <a:t> dos </a:t>
            </a:r>
            <a:r>
              <a:rPr lang="en-US" sz="2000" dirty="0" err="1">
                <a:solidFill>
                  <a:srgbClr val="6D6E6C"/>
                </a:solidFill>
              </a:rPr>
              <a:t>residentes</a:t>
            </a:r>
            <a:r>
              <a:rPr lang="en-US" sz="2000" dirty="0">
                <a:solidFill>
                  <a:srgbClr val="6D6E6C"/>
                </a:solidFill>
              </a:rPr>
              <a:t> </a:t>
            </a:r>
            <a:r>
              <a:rPr lang="en-US" sz="2000" dirty="0" err="1">
                <a:solidFill>
                  <a:srgbClr val="6D6E6C"/>
                </a:solidFill>
              </a:rPr>
              <a:t>locais</a:t>
            </a:r>
            <a:r>
              <a:rPr lang="en-US" sz="2000" dirty="0">
                <a:solidFill>
                  <a:srgbClr val="6D6E6C"/>
                </a:solidFill>
              </a:rPr>
              <a:t>.</a:t>
            </a: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identifica</a:t>
            </a:r>
            <a:r>
              <a:rPr lang="en-US" sz="2000" dirty="0">
                <a:solidFill>
                  <a:srgbClr val="6D6E6C"/>
                </a:solidFill>
              </a:rPr>
              <a:t> e </a:t>
            </a:r>
            <a:r>
              <a:rPr lang="en-US" sz="2000" dirty="0" err="1">
                <a:solidFill>
                  <a:srgbClr val="6D6E6C"/>
                </a:solidFill>
              </a:rPr>
              <a:t>orienta</a:t>
            </a:r>
            <a:r>
              <a:rPr lang="en-US" sz="2000" dirty="0">
                <a:solidFill>
                  <a:srgbClr val="6D6E6C"/>
                </a:solidFill>
              </a:rPr>
              <a:t> as </a:t>
            </a:r>
            <a:r>
              <a:rPr lang="en-US" sz="2000" dirty="0" err="1">
                <a:solidFill>
                  <a:srgbClr val="6D6E6C"/>
                </a:solidFill>
              </a:rPr>
              <a:t>despesas</a:t>
            </a:r>
            <a:r>
              <a:rPr lang="en-US" sz="2000" dirty="0">
                <a:solidFill>
                  <a:srgbClr val="6D6E6C"/>
                </a:solidFill>
              </a:rPr>
              <a:t> dos </a:t>
            </a:r>
            <a:r>
              <a:rPr lang="en-US" sz="2000" dirty="0" err="1">
                <a:solidFill>
                  <a:srgbClr val="6D6E6C"/>
                </a:solidFill>
              </a:rPr>
              <a:t>consumidores</a:t>
            </a:r>
            <a:r>
              <a:rPr lang="en-US" sz="2000" dirty="0">
                <a:solidFill>
                  <a:srgbClr val="6D6E6C"/>
                </a:solidFill>
              </a:rPr>
              <a:t> </a:t>
            </a:r>
            <a:r>
              <a:rPr lang="en-US" sz="2000" dirty="0" err="1">
                <a:solidFill>
                  <a:srgbClr val="6D6E6C"/>
                </a:solidFill>
              </a:rPr>
              <a:t>locais</a:t>
            </a:r>
            <a:r>
              <a:rPr lang="en-US" sz="2000" dirty="0">
                <a:solidFill>
                  <a:srgbClr val="6D6E6C"/>
                </a:solidFill>
              </a:rPr>
              <a:t> para o </a:t>
            </a:r>
            <a:r>
              <a:rPr lang="en-US" sz="2000" dirty="0" err="1">
                <a:solidFill>
                  <a:srgbClr val="6D6E6C"/>
                </a:solidFill>
              </a:rPr>
              <a:t>desenvolvimento</a:t>
            </a:r>
            <a:r>
              <a:rPr lang="en-US" sz="2000" dirty="0">
                <a:solidFill>
                  <a:srgbClr val="6D6E6C"/>
                </a:solidFill>
              </a:rPr>
              <a:t> </a:t>
            </a:r>
            <a:r>
              <a:rPr lang="en-US" sz="2000" dirty="0" err="1">
                <a:solidFill>
                  <a:srgbClr val="6D6E6C"/>
                </a:solidFill>
              </a:rPr>
              <a:t>empresarial</a:t>
            </a:r>
            <a:r>
              <a:rPr lang="en-US" sz="2000" dirty="0">
                <a:solidFill>
                  <a:srgbClr val="6D6E6C"/>
                </a:solidFill>
              </a:rPr>
              <a:t> e o </a:t>
            </a:r>
            <a:r>
              <a:rPr lang="en-US" sz="2000" dirty="0" err="1">
                <a:solidFill>
                  <a:srgbClr val="6D6E6C"/>
                </a:solidFill>
              </a:rPr>
              <a:t>apoio</a:t>
            </a:r>
            <a:r>
              <a:rPr lang="en-US" sz="2000" dirty="0">
                <a:solidFill>
                  <a:srgbClr val="6D6E6C"/>
                </a:solidFill>
              </a:rPr>
              <a:t> </a:t>
            </a:r>
            <a:r>
              <a:rPr lang="en-US" sz="2000" dirty="0" err="1">
                <a:solidFill>
                  <a:srgbClr val="6D6E6C"/>
                </a:solidFill>
              </a:rPr>
              <a:t>às</a:t>
            </a:r>
            <a:r>
              <a:rPr lang="en-US" sz="2000" dirty="0">
                <a:solidFill>
                  <a:srgbClr val="6D6E6C"/>
                </a:solidFill>
              </a:rPr>
              <a:t> </a:t>
            </a:r>
            <a:r>
              <a:rPr lang="en-US" sz="2000" dirty="0" err="1">
                <a:solidFill>
                  <a:srgbClr val="6D6E6C"/>
                </a:solidFill>
              </a:rPr>
              <a:t>empresas</a:t>
            </a:r>
            <a:r>
              <a:rPr lang="en-US" sz="2000" dirty="0">
                <a:solidFill>
                  <a:srgbClr val="6D6E6C"/>
                </a:solidFill>
              </a:rPr>
              <a:t> </a:t>
            </a:r>
            <a:r>
              <a:rPr lang="en-US" sz="2000" dirty="0" err="1">
                <a:solidFill>
                  <a:srgbClr val="6D6E6C"/>
                </a:solidFill>
              </a:rPr>
              <a:t>locais</a:t>
            </a:r>
            <a:r>
              <a:rPr lang="en-US" sz="2000" dirty="0">
                <a:solidFill>
                  <a:srgbClr val="6D6E6C"/>
                </a:solidFill>
              </a:rPr>
              <a:t>.</a:t>
            </a:r>
          </a:p>
          <a:p>
            <a:pPr marL="342900" indent="-342900">
              <a:buFont typeface="Arial" panose="020B0604020202020204" pitchFamily="34" charset="0"/>
              <a:buChar char="•"/>
            </a:pPr>
            <a:r>
              <a:rPr lang="pt-PT" sz="2000" dirty="0">
                <a:solidFill>
                  <a:srgbClr val="6D6E6C"/>
                </a:solidFill>
              </a:rPr>
              <a:t>O projeto mobiliza a economia dos residentes locais para reinvestir no desenvolvimento económico local. </a:t>
            </a:r>
            <a:endParaRPr lang="en-US" sz="2000" dirty="0">
              <a:solidFill>
                <a:srgbClr val="6D6E6C"/>
              </a:solidFill>
            </a:endParaRP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nosso</a:t>
            </a:r>
            <a:r>
              <a:rPr lang="en-US" sz="2000" dirty="0">
                <a:solidFill>
                  <a:srgbClr val="6D6E6C"/>
                </a:solidFill>
              </a:rPr>
              <a:t> </a:t>
            </a:r>
            <a:r>
              <a:rPr lang="en-US" sz="2000" dirty="0" err="1">
                <a:solidFill>
                  <a:srgbClr val="6D6E6C"/>
                </a:solidFill>
              </a:rPr>
              <a:t>projeto</a:t>
            </a:r>
            <a:r>
              <a:rPr lang="en-US" sz="2000" dirty="0">
                <a:solidFill>
                  <a:srgbClr val="6D6E6C"/>
                </a:solidFill>
              </a:rPr>
              <a:t> </a:t>
            </a:r>
            <a:r>
              <a:rPr lang="en-US" sz="2000" dirty="0" err="1">
                <a:solidFill>
                  <a:srgbClr val="6D6E6C"/>
                </a:solidFill>
              </a:rPr>
              <a:t>envolve</a:t>
            </a:r>
            <a:r>
              <a:rPr lang="en-US" sz="2000" dirty="0">
                <a:solidFill>
                  <a:srgbClr val="6D6E6C"/>
                </a:solidFill>
              </a:rPr>
              <a:t> </a:t>
            </a:r>
            <a:r>
              <a:rPr lang="en-US" sz="2000" dirty="0" err="1">
                <a:solidFill>
                  <a:srgbClr val="6D6E6C"/>
                </a:solidFill>
              </a:rPr>
              <a:t>associações</a:t>
            </a:r>
            <a:r>
              <a:rPr lang="en-US" sz="2000" dirty="0">
                <a:solidFill>
                  <a:srgbClr val="6D6E6C"/>
                </a:solidFill>
              </a:rPr>
              <a:t> de </a:t>
            </a:r>
            <a:r>
              <a:rPr lang="en-US" sz="2000" dirty="0" err="1">
                <a:solidFill>
                  <a:srgbClr val="6D6E6C"/>
                </a:solidFill>
              </a:rPr>
              <a:t>cidadãos</a:t>
            </a:r>
            <a:r>
              <a:rPr lang="en-US" sz="2000" dirty="0">
                <a:solidFill>
                  <a:srgbClr val="6D6E6C"/>
                </a:solidFill>
              </a:rPr>
              <a:t> e </a:t>
            </a:r>
            <a:r>
              <a:rPr lang="en-US" sz="2000" dirty="0" err="1">
                <a:solidFill>
                  <a:srgbClr val="6D6E6C"/>
                </a:solidFill>
              </a:rPr>
              <a:t>instituições</a:t>
            </a:r>
            <a:r>
              <a:rPr lang="en-US" sz="2000" dirty="0">
                <a:solidFill>
                  <a:srgbClr val="6D6E6C"/>
                </a:solidFill>
              </a:rPr>
              <a:t> </a:t>
            </a:r>
            <a:r>
              <a:rPr lang="en-US" sz="2000" dirty="0" err="1">
                <a:solidFill>
                  <a:srgbClr val="6D6E6C"/>
                </a:solidFill>
              </a:rPr>
              <a:t>locais</a:t>
            </a:r>
            <a:r>
              <a:rPr lang="en-US" sz="2000" dirty="0">
                <a:solidFill>
                  <a:srgbClr val="6D6E6C"/>
                </a:solidFill>
              </a:rPr>
              <a:t> </a:t>
            </a:r>
            <a:r>
              <a:rPr lang="en-US" sz="2000" dirty="0" err="1">
                <a:solidFill>
                  <a:srgbClr val="6D6E6C"/>
                </a:solidFill>
              </a:rPr>
              <a:t>empenhadas</a:t>
            </a:r>
            <a:r>
              <a:rPr lang="en-US" sz="2000" dirty="0">
                <a:solidFill>
                  <a:srgbClr val="6D6E6C"/>
                </a:solidFill>
              </a:rPr>
              <a:t> no </a:t>
            </a:r>
            <a:r>
              <a:rPr lang="en-US" sz="2000" dirty="0" err="1">
                <a:solidFill>
                  <a:srgbClr val="6D6E6C"/>
                </a:solidFill>
              </a:rPr>
              <a:t>desenvolvimento</a:t>
            </a:r>
            <a:r>
              <a:rPr lang="en-US" sz="2000" dirty="0">
                <a:solidFill>
                  <a:srgbClr val="6D6E6C"/>
                </a:solidFill>
              </a:rPr>
              <a:t> </a:t>
            </a:r>
            <a:r>
              <a:rPr lang="en-US" sz="2000" dirty="0" err="1">
                <a:solidFill>
                  <a:srgbClr val="6D6E6C"/>
                </a:solidFill>
              </a:rPr>
              <a:t>económico</a:t>
            </a:r>
            <a:r>
              <a:rPr lang="en-US" sz="2000" dirty="0">
                <a:solidFill>
                  <a:srgbClr val="6D6E6C"/>
                </a:solidFill>
              </a:rPr>
              <a:t> e </a:t>
            </a:r>
            <a:r>
              <a:rPr lang="en-US" sz="2000" dirty="0" err="1">
                <a:solidFill>
                  <a:srgbClr val="6D6E6C"/>
                </a:solidFill>
              </a:rPr>
              <a:t>empresarial</a:t>
            </a:r>
            <a:r>
              <a:rPr lang="en-US" sz="2000" dirty="0">
                <a:solidFill>
                  <a:srgbClr val="6D6E6C"/>
                </a:solidFill>
              </a:rPr>
              <a:t>. </a:t>
            </a: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emprega</a:t>
            </a:r>
            <a:r>
              <a:rPr lang="en-US" sz="2000" dirty="0">
                <a:solidFill>
                  <a:srgbClr val="6D6E6C"/>
                </a:solidFill>
              </a:rPr>
              <a:t> </a:t>
            </a:r>
            <a:r>
              <a:rPr lang="en-US" sz="2000" dirty="0" err="1">
                <a:solidFill>
                  <a:srgbClr val="6D6E6C"/>
                </a:solidFill>
              </a:rPr>
              <a:t>residentes</a:t>
            </a:r>
            <a:r>
              <a:rPr lang="en-US" sz="2000" dirty="0">
                <a:solidFill>
                  <a:srgbClr val="6D6E6C"/>
                </a:solidFill>
              </a:rPr>
              <a:t> </a:t>
            </a:r>
            <a:r>
              <a:rPr lang="en-US" sz="2000" dirty="0" err="1">
                <a:solidFill>
                  <a:srgbClr val="6D6E6C"/>
                </a:solidFill>
              </a:rPr>
              <a:t>locais</a:t>
            </a:r>
            <a:r>
              <a:rPr lang="en-US" sz="2000" dirty="0">
                <a:solidFill>
                  <a:srgbClr val="6D6E6C"/>
                </a:solidFill>
              </a:rPr>
              <a:t>.</a:t>
            </a: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providencia</a:t>
            </a:r>
            <a:r>
              <a:rPr lang="en-US" sz="2000" dirty="0">
                <a:solidFill>
                  <a:srgbClr val="6D6E6C"/>
                </a:solidFill>
              </a:rPr>
              <a:t> </a:t>
            </a:r>
            <a:r>
              <a:rPr lang="en-US" sz="2000" dirty="0" err="1">
                <a:solidFill>
                  <a:srgbClr val="6D6E6C"/>
                </a:solidFill>
              </a:rPr>
              <a:t>recursos</a:t>
            </a:r>
            <a:r>
              <a:rPr lang="en-US" sz="2000" dirty="0">
                <a:solidFill>
                  <a:srgbClr val="6D6E6C"/>
                </a:solidFill>
              </a:rPr>
              <a:t> </a:t>
            </a:r>
            <a:r>
              <a:rPr lang="en-US" sz="2000" dirty="0" err="1">
                <a:solidFill>
                  <a:srgbClr val="6D6E6C"/>
                </a:solidFill>
              </a:rPr>
              <a:t>económicos</a:t>
            </a:r>
            <a:r>
              <a:rPr lang="en-US" sz="2000" dirty="0">
                <a:solidFill>
                  <a:srgbClr val="6D6E6C"/>
                </a:solidFill>
              </a:rPr>
              <a:t> para </a:t>
            </a:r>
            <a:r>
              <a:rPr lang="en-US" sz="2000" dirty="0" err="1">
                <a:solidFill>
                  <a:srgbClr val="6D6E6C"/>
                </a:solidFill>
              </a:rPr>
              <a:t>associações</a:t>
            </a:r>
            <a:r>
              <a:rPr lang="en-US" sz="2000" dirty="0">
                <a:solidFill>
                  <a:srgbClr val="6D6E6C"/>
                </a:solidFill>
              </a:rPr>
              <a:t> </a:t>
            </a:r>
            <a:r>
              <a:rPr lang="en-US" sz="2000" dirty="0" err="1">
                <a:solidFill>
                  <a:srgbClr val="6D6E6C"/>
                </a:solidFill>
              </a:rPr>
              <a:t>locais</a:t>
            </a:r>
            <a:r>
              <a:rPr lang="en-US" sz="2000" dirty="0">
                <a:solidFill>
                  <a:srgbClr val="6D6E6C"/>
                </a:solidFill>
              </a:rPr>
              <a:t>.</a:t>
            </a: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providencia</a:t>
            </a:r>
            <a:r>
              <a:rPr lang="en-US" sz="2000" dirty="0">
                <a:solidFill>
                  <a:srgbClr val="6D6E6C"/>
                </a:solidFill>
              </a:rPr>
              <a:t> </a:t>
            </a:r>
            <a:r>
              <a:rPr lang="en-US" sz="2000" dirty="0" err="1">
                <a:solidFill>
                  <a:srgbClr val="6D6E6C"/>
                </a:solidFill>
              </a:rPr>
              <a:t>recursos</a:t>
            </a:r>
            <a:r>
              <a:rPr lang="en-US" sz="2000" dirty="0">
                <a:solidFill>
                  <a:srgbClr val="6D6E6C"/>
                </a:solidFill>
              </a:rPr>
              <a:t> </a:t>
            </a:r>
            <a:r>
              <a:rPr lang="en-US" sz="2000" dirty="0" err="1">
                <a:solidFill>
                  <a:srgbClr val="6D6E6C"/>
                </a:solidFill>
              </a:rPr>
              <a:t>económicos</a:t>
            </a:r>
            <a:r>
              <a:rPr lang="en-US" sz="2000" dirty="0">
                <a:solidFill>
                  <a:srgbClr val="6D6E6C"/>
                </a:solidFill>
              </a:rPr>
              <a:t> para </a:t>
            </a:r>
            <a:r>
              <a:rPr lang="en-US" sz="2000" dirty="0" err="1">
                <a:solidFill>
                  <a:srgbClr val="6D6E6C"/>
                </a:solidFill>
              </a:rPr>
              <a:t>negócios</a:t>
            </a:r>
            <a:r>
              <a:rPr lang="en-US" sz="2000" dirty="0">
                <a:solidFill>
                  <a:srgbClr val="6D6E6C"/>
                </a:solidFill>
              </a:rPr>
              <a:t> </a:t>
            </a:r>
            <a:r>
              <a:rPr lang="en-US" sz="2000" dirty="0" err="1">
                <a:solidFill>
                  <a:srgbClr val="6D6E6C"/>
                </a:solidFill>
              </a:rPr>
              <a:t>locais</a:t>
            </a:r>
            <a:r>
              <a:rPr lang="en-US" sz="2000" dirty="0">
                <a:solidFill>
                  <a:srgbClr val="6D6E6C"/>
                </a:solidFill>
              </a:rPr>
              <a:t>.</a:t>
            </a:r>
          </a:p>
          <a:p>
            <a:pPr marL="342900" indent="-342900">
              <a:buFont typeface="Arial" panose="020B0604020202020204" pitchFamily="34" charset="0"/>
              <a:buChar char="•"/>
            </a:pPr>
            <a:r>
              <a:rPr lang="en-US" sz="2000" dirty="0">
                <a:solidFill>
                  <a:srgbClr val="6D6E6C"/>
                </a:solidFill>
              </a:rPr>
              <a:t>O </a:t>
            </a:r>
            <a:r>
              <a:rPr lang="en-US" sz="2000" dirty="0" err="1">
                <a:solidFill>
                  <a:srgbClr val="6D6E6C"/>
                </a:solidFill>
              </a:rPr>
              <a:t>projeto</a:t>
            </a:r>
            <a:r>
              <a:rPr lang="en-US" sz="2000" dirty="0">
                <a:solidFill>
                  <a:srgbClr val="6D6E6C"/>
                </a:solidFill>
              </a:rPr>
              <a:t> </a:t>
            </a:r>
            <a:r>
              <a:rPr lang="en-US" sz="2000" dirty="0" err="1">
                <a:solidFill>
                  <a:srgbClr val="6D6E6C"/>
                </a:solidFill>
              </a:rPr>
              <a:t>providencia</a:t>
            </a:r>
            <a:r>
              <a:rPr lang="en-US" sz="2000" dirty="0">
                <a:solidFill>
                  <a:srgbClr val="6D6E6C"/>
                </a:solidFill>
              </a:rPr>
              <a:t> </a:t>
            </a:r>
            <a:r>
              <a:rPr lang="en-US" sz="2000" dirty="0" err="1">
                <a:solidFill>
                  <a:srgbClr val="6D6E6C"/>
                </a:solidFill>
              </a:rPr>
              <a:t>recursos</a:t>
            </a:r>
            <a:r>
              <a:rPr lang="en-US" sz="2000" dirty="0">
                <a:solidFill>
                  <a:srgbClr val="6D6E6C"/>
                </a:solidFill>
              </a:rPr>
              <a:t> </a:t>
            </a:r>
            <a:r>
              <a:rPr lang="en-US" sz="2000" dirty="0" err="1">
                <a:solidFill>
                  <a:srgbClr val="6D6E6C"/>
                </a:solidFill>
              </a:rPr>
              <a:t>económicos</a:t>
            </a:r>
            <a:r>
              <a:rPr lang="en-US" sz="2000" dirty="0">
                <a:solidFill>
                  <a:srgbClr val="6D6E6C"/>
                </a:solidFill>
              </a:rPr>
              <a:t> para </a:t>
            </a:r>
            <a:r>
              <a:rPr lang="en-US" sz="2000" dirty="0" err="1">
                <a:solidFill>
                  <a:srgbClr val="6D6E6C"/>
                </a:solidFill>
              </a:rPr>
              <a:t>organizações</a:t>
            </a:r>
            <a:r>
              <a:rPr lang="en-US" sz="2000" dirty="0">
                <a:solidFill>
                  <a:srgbClr val="6D6E6C"/>
                </a:solidFill>
              </a:rPr>
              <a:t> </a:t>
            </a:r>
            <a:r>
              <a:rPr lang="en-US" sz="2000" dirty="0" err="1">
                <a:solidFill>
                  <a:srgbClr val="6D6E6C"/>
                </a:solidFill>
              </a:rPr>
              <a:t>sem</a:t>
            </a:r>
            <a:r>
              <a:rPr lang="en-US" sz="2000" dirty="0">
                <a:solidFill>
                  <a:srgbClr val="6D6E6C"/>
                </a:solidFill>
              </a:rPr>
              <a:t> fins </a:t>
            </a:r>
            <a:r>
              <a:rPr lang="en-US" sz="2000" dirty="0" err="1">
                <a:solidFill>
                  <a:srgbClr val="6D6E6C"/>
                </a:solidFill>
              </a:rPr>
              <a:t>lucrativos</a:t>
            </a:r>
            <a:r>
              <a:rPr lang="en-US" sz="2000" dirty="0">
                <a:solidFill>
                  <a:srgbClr val="6D6E6C"/>
                </a:solidFill>
              </a:rPr>
              <a:t>.</a:t>
            </a:r>
            <a:endParaRPr lang="en-IE" sz="2000" dirty="0">
              <a:solidFill>
                <a:srgbClr val="6D6E6C"/>
              </a:solidFill>
            </a:endParaRPr>
          </a:p>
        </p:txBody>
      </p:sp>
      <p:sp>
        <p:nvSpPr>
          <p:cNvPr id="9" name="TextBox 8">
            <a:extLst>
              <a:ext uri="{FF2B5EF4-FFF2-40B4-BE49-F238E27FC236}">
                <a16:creationId xmlns:a16="http://schemas.microsoft.com/office/drawing/2014/main" id="{F6E16DE4-D78A-43A0-9BC0-9E126D4C7E24}"/>
              </a:ext>
            </a:extLst>
          </p:cNvPr>
          <p:cNvSpPr txBox="1"/>
          <p:nvPr/>
        </p:nvSpPr>
        <p:spPr>
          <a:xfrm>
            <a:off x="3210167" y="5737725"/>
            <a:ext cx="8981834" cy="1015663"/>
          </a:xfrm>
          <a:prstGeom prst="rect">
            <a:avLst/>
          </a:prstGeom>
          <a:solidFill>
            <a:srgbClr val="7F4182"/>
          </a:solidFill>
        </p:spPr>
        <p:txBody>
          <a:bodyPr wrap="square">
            <a:spAutoFit/>
          </a:bodyPr>
          <a:lstStyle/>
          <a:p>
            <a:r>
              <a:rPr lang="en-US" sz="2000" dirty="0">
                <a:solidFill>
                  <a:schemeClr val="bg1"/>
                </a:solidFill>
              </a:rPr>
              <a:t>Para as </a:t>
            </a:r>
            <a:r>
              <a:rPr lang="en-US" sz="2000" dirty="0" err="1">
                <a:solidFill>
                  <a:schemeClr val="bg1"/>
                </a:solidFill>
              </a:rPr>
              <a:t>afirmações</a:t>
            </a:r>
            <a:r>
              <a:rPr lang="en-US" sz="2000" dirty="0">
                <a:solidFill>
                  <a:schemeClr val="bg1"/>
                </a:solidFill>
              </a:rPr>
              <a:t> </a:t>
            </a:r>
            <a:r>
              <a:rPr lang="en-US" sz="2000" dirty="0" err="1">
                <a:solidFill>
                  <a:schemeClr val="bg1"/>
                </a:solidFill>
              </a:rPr>
              <a:t>às</a:t>
            </a:r>
            <a:r>
              <a:rPr lang="en-US" sz="2000" dirty="0">
                <a:solidFill>
                  <a:schemeClr val="bg1"/>
                </a:solidFill>
              </a:rPr>
              <a:t> </a:t>
            </a:r>
            <a:r>
              <a:rPr lang="en-US" sz="2000" dirty="0" err="1">
                <a:solidFill>
                  <a:schemeClr val="bg1"/>
                </a:solidFill>
              </a:rPr>
              <a:t>quais</a:t>
            </a:r>
            <a:r>
              <a:rPr lang="en-US" sz="2000" dirty="0">
                <a:solidFill>
                  <a:schemeClr val="bg1"/>
                </a:solidFill>
              </a:rPr>
              <a:t> a </a:t>
            </a:r>
            <a:r>
              <a:rPr lang="en-US" sz="2000" dirty="0" err="1">
                <a:solidFill>
                  <a:schemeClr val="bg1"/>
                </a:solidFill>
              </a:rPr>
              <a:t>sua</a:t>
            </a:r>
            <a:r>
              <a:rPr lang="en-US" sz="2000" dirty="0">
                <a:solidFill>
                  <a:schemeClr val="bg1"/>
                </a:solidFill>
              </a:rPr>
              <a:t> </a:t>
            </a:r>
            <a:r>
              <a:rPr lang="en-US" sz="2000" dirty="0" err="1">
                <a:solidFill>
                  <a:schemeClr val="bg1"/>
                </a:solidFill>
              </a:rPr>
              <a:t>resposta</a:t>
            </a:r>
            <a:r>
              <a:rPr lang="en-US" sz="2000" dirty="0">
                <a:solidFill>
                  <a:schemeClr val="bg1"/>
                </a:solidFill>
              </a:rPr>
              <a:t> </a:t>
            </a:r>
            <a:r>
              <a:rPr lang="en-US" sz="2000" dirty="0" err="1">
                <a:solidFill>
                  <a:schemeClr val="bg1"/>
                </a:solidFill>
              </a:rPr>
              <a:t>foi</a:t>
            </a:r>
            <a:r>
              <a:rPr lang="en-US" sz="2000" dirty="0">
                <a:solidFill>
                  <a:schemeClr val="bg1"/>
                </a:solidFill>
              </a:rPr>
              <a:t> inferior a 4 =</a:t>
            </a:r>
            <a:r>
              <a:rPr lang="en-US" sz="2000" dirty="0" err="1">
                <a:solidFill>
                  <a:schemeClr val="bg1"/>
                </a:solidFill>
              </a:rPr>
              <a:t>Frequentemente</a:t>
            </a:r>
            <a:r>
              <a:rPr lang="en-US" sz="2000" dirty="0">
                <a:solidFill>
                  <a:schemeClr val="bg1"/>
                </a:solidFill>
              </a:rPr>
              <a:t>, </a:t>
            </a:r>
            <a:r>
              <a:rPr lang="en-US" sz="2000" dirty="0" err="1">
                <a:solidFill>
                  <a:schemeClr val="bg1"/>
                </a:solidFill>
              </a:rPr>
              <a:t>considere</a:t>
            </a:r>
            <a:r>
              <a:rPr lang="en-US" sz="2000" dirty="0">
                <a:solidFill>
                  <a:schemeClr val="bg1"/>
                </a:solidFill>
              </a:rPr>
              <a:t> de que forma o </a:t>
            </a:r>
            <a:r>
              <a:rPr lang="en-US" sz="2000" dirty="0" err="1">
                <a:solidFill>
                  <a:schemeClr val="bg1"/>
                </a:solidFill>
              </a:rPr>
              <a:t>seu</a:t>
            </a:r>
            <a:r>
              <a:rPr lang="en-US" sz="2000" dirty="0">
                <a:solidFill>
                  <a:schemeClr val="bg1"/>
                </a:solidFill>
              </a:rPr>
              <a:t> </a:t>
            </a:r>
            <a:r>
              <a:rPr lang="en-US" sz="2000" dirty="0" err="1">
                <a:solidFill>
                  <a:schemeClr val="bg1"/>
                </a:solidFill>
              </a:rPr>
              <a:t>projeto</a:t>
            </a:r>
            <a:r>
              <a:rPr lang="en-US" sz="2000" dirty="0">
                <a:solidFill>
                  <a:schemeClr val="bg1"/>
                </a:solidFill>
              </a:rPr>
              <a:t> </a:t>
            </a:r>
            <a:r>
              <a:rPr lang="en-US" sz="2000" dirty="0" err="1">
                <a:solidFill>
                  <a:schemeClr val="bg1"/>
                </a:solidFill>
              </a:rPr>
              <a:t>poderia</a:t>
            </a:r>
            <a:r>
              <a:rPr lang="en-US" sz="2000" dirty="0">
                <a:solidFill>
                  <a:schemeClr val="bg1"/>
                </a:solidFill>
              </a:rPr>
              <a:t> </a:t>
            </a:r>
            <a:r>
              <a:rPr lang="en-US" sz="2000" dirty="0" err="1">
                <a:solidFill>
                  <a:schemeClr val="bg1"/>
                </a:solidFill>
              </a:rPr>
              <a:t>aumentar</a:t>
            </a:r>
            <a:r>
              <a:rPr lang="en-US" sz="2000" dirty="0">
                <a:solidFill>
                  <a:schemeClr val="bg1"/>
                </a:solidFill>
              </a:rPr>
              <a:t> a </a:t>
            </a:r>
            <a:r>
              <a:rPr lang="en-US" sz="2000" dirty="0" err="1">
                <a:solidFill>
                  <a:schemeClr val="bg1"/>
                </a:solidFill>
              </a:rPr>
              <a:t>participação</a:t>
            </a:r>
            <a:r>
              <a:rPr lang="en-US" sz="2000" dirty="0">
                <a:solidFill>
                  <a:schemeClr val="bg1"/>
                </a:solidFill>
              </a:rPr>
              <a:t> </a:t>
            </a:r>
            <a:r>
              <a:rPr lang="en-US" sz="2000" dirty="0" err="1">
                <a:solidFill>
                  <a:schemeClr val="bg1"/>
                </a:solidFill>
              </a:rPr>
              <a:t>nos</a:t>
            </a:r>
            <a:r>
              <a:rPr lang="en-US" sz="2000" dirty="0">
                <a:solidFill>
                  <a:schemeClr val="bg1"/>
                </a:solidFill>
              </a:rPr>
              <a:t> </a:t>
            </a:r>
            <a:r>
              <a:rPr lang="en-US" sz="2000" dirty="0" err="1">
                <a:solidFill>
                  <a:schemeClr val="bg1"/>
                </a:solidFill>
              </a:rPr>
              <a:t>respetivos</a:t>
            </a:r>
            <a:r>
              <a:rPr lang="en-US" sz="2000" dirty="0">
                <a:solidFill>
                  <a:schemeClr val="bg1"/>
                </a:solidFill>
              </a:rPr>
              <a:t> </a:t>
            </a:r>
            <a:r>
              <a:rPr lang="en-US" sz="2000" dirty="0" err="1">
                <a:solidFill>
                  <a:schemeClr val="bg1"/>
                </a:solidFill>
              </a:rPr>
              <a:t>aspetos</a:t>
            </a:r>
            <a:r>
              <a:rPr lang="en-US" sz="2000" dirty="0">
                <a:solidFill>
                  <a:schemeClr val="bg1"/>
                </a:solidFill>
              </a:rPr>
              <a:t> da </a:t>
            </a:r>
            <a:r>
              <a:rPr lang="en-US" sz="2000" dirty="0" err="1">
                <a:solidFill>
                  <a:schemeClr val="bg1"/>
                </a:solidFill>
              </a:rPr>
              <a:t>economia</a:t>
            </a:r>
            <a:r>
              <a:rPr lang="en-US" sz="2000" dirty="0">
                <a:solidFill>
                  <a:schemeClr val="bg1"/>
                </a:solidFill>
              </a:rPr>
              <a:t> local. </a:t>
            </a:r>
            <a:endParaRPr lang="en-IE" sz="2000" dirty="0">
              <a:solidFill>
                <a:schemeClr val="bg1"/>
              </a:solidFill>
            </a:endParaRPr>
          </a:p>
        </p:txBody>
      </p:sp>
    </p:spTree>
    <p:extLst>
      <p:ext uri="{BB962C8B-B14F-4D97-AF65-F5344CB8AC3E}">
        <p14:creationId xmlns:p14="http://schemas.microsoft.com/office/powerpoint/2010/main" val="3529201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A8C30-D2F3-4C5F-A396-3C4158D27C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EC11FE75-4F82-46E0-AB7B-D3E6147622D2}"/>
              </a:ext>
            </a:extLst>
          </p:cNvPr>
          <p:cNvSpPr txBox="1"/>
          <p:nvPr/>
        </p:nvSpPr>
        <p:spPr>
          <a:xfrm>
            <a:off x="1222757" y="3853578"/>
            <a:ext cx="10804634" cy="4278094"/>
          </a:xfrm>
          <a:prstGeom prst="rect">
            <a:avLst/>
          </a:prstGeom>
          <a:noFill/>
        </p:spPr>
        <p:txBody>
          <a:bodyPr wrap="square">
            <a:spAutoFit/>
          </a:bodyPr>
          <a:lstStyle/>
          <a:p>
            <a:pPr algn="r">
              <a:spcAft>
                <a:spcPts val="600"/>
              </a:spcAft>
            </a:pPr>
            <a:r>
              <a:rPr lang="en-IE" sz="3600" dirty="0">
                <a:solidFill>
                  <a:schemeClr val="bg1"/>
                </a:solidFill>
              </a:rPr>
              <a:t>A SEGUIR: </a:t>
            </a:r>
            <a:r>
              <a:rPr lang="en-IE" sz="3600" dirty="0" err="1">
                <a:solidFill>
                  <a:schemeClr val="bg1"/>
                </a:solidFill>
              </a:rPr>
              <a:t>Módulo</a:t>
            </a:r>
            <a:r>
              <a:rPr lang="en-IE" sz="3600" dirty="0">
                <a:solidFill>
                  <a:schemeClr val="bg1"/>
                </a:solidFill>
              </a:rPr>
              <a:t> 5</a:t>
            </a:r>
          </a:p>
          <a:p>
            <a:pPr algn="r">
              <a:spcAft>
                <a:spcPts val="600"/>
              </a:spcAft>
            </a:pPr>
            <a:r>
              <a:rPr lang="en-IE" sz="4000" dirty="0" err="1">
                <a:solidFill>
                  <a:schemeClr val="bg1"/>
                </a:solidFill>
              </a:rPr>
              <a:t>Financiamento</a:t>
            </a:r>
            <a:r>
              <a:rPr lang="en-IE" sz="4000" dirty="0">
                <a:solidFill>
                  <a:schemeClr val="bg1"/>
                </a:solidFill>
              </a:rPr>
              <a:t> dos </a:t>
            </a:r>
            <a:r>
              <a:rPr lang="en-IE" sz="4000" dirty="0" err="1">
                <a:solidFill>
                  <a:schemeClr val="bg1"/>
                </a:solidFill>
              </a:rPr>
              <a:t>Projetos</a:t>
            </a:r>
            <a:r>
              <a:rPr lang="en-IE" sz="4000" dirty="0">
                <a:solidFill>
                  <a:schemeClr val="bg1"/>
                </a:solidFill>
              </a:rPr>
              <a:t> de </a:t>
            </a:r>
            <a:r>
              <a:rPr lang="en-IE" sz="4000" dirty="0" err="1">
                <a:solidFill>
                  <a:schemeClr val="bg1"/>
                </a:solidFill>
              </a:rPr>
              <a:t>Regeneração</a:t>
            </a:r>
            <a:r>
              <a:rPr lang="en-IE" sz="4000" dirty="0">
                <a:solidFill>
                  <a:schemeClr val="bg1"/>
                </a:solidFill>
              </a:rPr>
              <a:t> </a:t>
            </a:r>
            <a:r>
              <a:rPr lang="en-IE" sz="4000" dirty="0" err="1">
                <a:solidFill>
                  <a:schemeClr val="bg1"/>
                </a:solidFill>
              </a:rPr>
              <a:t>Comunitária</a:t>
            </a:r>
            <a:endParaRPr lang="en-IE" sz="4000" dirty="0">
              <a:solidFill>
                <a:schemeClr val="bg1"/>
              </a:solidFill>
            </a:endParaRPr>
          </a:p>
          <a:p>
            <a:pPr algn="r">
              <a:spcAft>
                <a:spcPts val="600"/>
              </a:spcAft>
            </a:pPr>
            <a:endParaRPr lang="en-IE" sz="4000" dirty="0">
              <a:solidFill>
                <a:schemeClr val="bg1"/>
              </a:solidFill>
            </a:endParaRPr>
          </a:p>
          <a:p>
            <a:pPr algn="r">
              <a:spcAft>
                <a:spcPts val="600"/>
              </a:spcAft>
            </a:pPr>
            <a:endParaRPr lang="en-IE" sz="4000" dirty="0">
              <a:solidFill>
                <a:schemeClr val="bg1"/>
              </a:solidFill>
            </a:endParaRPr>
          </a:p>
          <a:p>
            <a:pPr lvl="2" algn="r">
              <a:spcAft>
                <a:spcPts val="600"/>
              </a:spcAft>
            </a:pPr>
            <a:br>
              <a:rPr lang="en-IE" sz="2800" dirty="0">
                <a:solidFill>
                  <a:schemeClr val="bg1"/>
                </a:solidFill>
              </a:rPr>
            </a:br>
            <a:endParaRPr lang="en-IE" sz="2800" dirty="0">
              <a:solidFill>
                <a:schemeClr val="bg1"/>
              </a:solidFill>
            </a:endParaRPr>
          </a:p>
        </p:txBody>
      </p:sp>
      <p:sp>
        <p:nvSpPr>
          <p:cNvPr id="12" name="TextBox 11">
            <a:extLst>
              <a:ext uri="{FF2B5EF4-FFF2-40B4-BE49-F238E27FC236}">
                <a16:creationId xmlns:a16="http://schemas.microsoft.com/office/drawing/2014/main" id="{CAF4AC1E-ED4D-43A2-B704-922DCBBC695C}"/>
              </a:ext>
            </a:extLst>
          </p:cNvPr>
          <p:cNvSpPr txBox="1"/>
          <p:nvPr/>
        </p:nvSpPr>
        <p:spPr>
          <a:xfrm>
            <a:off x="3009900" y="5795002"/>
            <a:ext cx="9092761" cy="830997"/>
          </a:xfrm>
          <a:prstGeom prst="rect">
            <a:avLst/>
          </a:prstGeom>
          <a:solidFill>
            <a:srgbClr val="7F4182"/>
          </a:solidFill>
        </p:spPr>
        <p:txBody>
          <a:bodyPr wrap="square">
            <a:spAutoFit/>
          </a:bodyPr>
          <a:lstStyle/>
          <a:p>
            <a:r>
              <a:rPr lang="en-IE" sz="2400" dirty="0">
                <a:solidFill>
                  <a:schemeClr val="bg1"/>
                </a:solidFill>
              </a:rPr>
              <a:t>No </a:t>
            </a:r>
            <a:r>
              <a:rPr lang="en-IE" sz="2400" dirty="0" err="1">
                <a:solidFill>
                  <a:schemeClr val="bg1"/>
                </a:solidFill>
              </a:rPr>
              <a:t>Módulo</a:t>
            </a:r>
            <a:r>
              <a:rPr lang="en-IE" sz="2400" dirty="0">
                <a:solidFill>
                  <a:schemeClr val="bg1"/>
                </a:solidFill>
              </a:rPr>
              <a:t> 5, </a:t>
            </a:r>
            <a:r>
              <a:rPr lang="en-IE" sz="2400" dirty="0" err="1">
                <a:solidFill>
                  <a:schemeClr val="bg1"/>
                </a:solidFill>
              </a:rPr>
              <a:t>analisaremos</a:t>
            </a:r>
            <a:r>
              <a:rPr lang="en-IE" sz="2400" dirty="0">
                <a:solidFill>
                  <a:schemeClr val="bg1"/>
                </a:solidFill>
              </a:rPr>
              <a:t> as </a:t>
            </a:r>
            <a:r>
              <a:rPr lang="en-IE" sz="2400" dirty="0" err="1">
                <a:solidFill>
                  <a:schemeClr val="bg1"/>
                </a:solidFill>
              </a:rPr>
              <a:t>subvenções</a:t>
            </a:r>
            <a:r>
              <a:rPr lang="en-IE" sz="2400" dirty="0">
                <a:solidFill>
                  <a:schemeClr val="bg1"/>
                </a:solidFill>
              </a:rPr>
              <a:t> e </a:t>
            </a:r>
            <a:r>
              <a:rPr lang="en-IE" sz="2400" dirty="0" err="1">
                <a:solidFill>
                  <a:schemeClr val="bg1"/>
                </a:solidFill>
              </a:rPr>
              <a:t>apoios</a:t>
            </a:r>
            <a:r>
              <a:rPr lang="en-IE" sz="2400" dirty="0">
                <a:solidFill>
                  <a:schemeClr val="bg1"/>
                </a:solidFill>
              </a:rPr>
              <a:t> </a:t>
            </a:r>
            <a:r>
              <a:rPr lang="en-IE" sz="2400" dirty="0" err="1">
                <a:solidFill>
                  <a:schemeClr val="bg1"/>
                </a:solidFill>
              </a:rPr>
              <a:t>fundamentais</a:t>
            </a:r>
            <a:r>
              <a:rPr lang="en-IE" sz="2400" dirty="0">
                <a:solidFill>
                  <a:schemeClr val="bg1"/>
                </a:solidFill>
              </a:rPr>
              <a:t> a que </a:t>
            </a:r>
            <a:r>
              <a:rPr lang="en-IE" sz="2400" dirty="0" err="1">
                <a:solidFill>
                  <a:schemeClr val="bg1"/>
                </a:solidFill>
              </a:rPr>
              <a:t>poderá</a:t>
            </a:r>
            <a:r>
              <a:rPr lang="en-IE" sz="2400" dirty="0">
                <a:solidFill>
                  <a:schemeClr val="bg1"/>
                </a:solidFill>
              </a:rPr>
              <a:t> </a:t>
            </a:r>
            <a:r>
              <a:rPr lang="en-IE" sz="2400" dirty="0" err="1">
                <a:solidFill>
                  <a:schemeClr val="bg1"/>
                </a:solidFill>
              </a:rPr>
              <a:t>ter</a:t>
            </a:r>
            <a:r>
              <a:rPr lang="en-IE" sz="2400" dirty="0">
                <a:solidFill>
                  <a:schemeClr val="bg1"/>
                </a:solidFill>
              </a:rPr>
              <a:t> </a:t>
            </a:r>
            <a:r>
              <a:rPr lang="en-IE" sz="2400" dirty="0" err="1">
                <a:solidFill>
                  <a:schemeClr val="bg1"/>
                </a:solidFill>
              </a:rPr>
              <a:t>acesso</a:t>
            </a:r>
            <a:r>
              <a:rPr lang="en-IE" sz="2400" dirty="0">
                <a:solidFill>
                  <a:schemeClr val="bg1"/>
                </a:solidFill>
              </a:rPr>
              <a:t> para </a:t>
            </a:r>
            <a:r>
              <a:rPr lang="en-IE" sz="2400" dirty="0" err="1">
                <a:solidFill>
                  <a:schemeClr val="bg1"/>
                </a:solidFill>
              </a:rPr>
              <a:t>os</a:t>
            </a:r>
            <a:r>
              <a:rPr lang="en-IE" sz="2400" dirty="0">
                <a:solidFill>
                  <a:schemeClr val="bg1"/>
                </a:solidFill>
              </a:rPr>
              <a:t> </a:t>
            </a:r>
            <a:r>
              <a:rPr lang="en-IE" sz="2400" dirty="0" err="1">
                <a:solidFill>
                  <a:schemeClr val="bg1"/>
                </a:solidFill>
              </a:rPr>
              <a:t>seus</a:t>
            </a:r>
            <a:r>
              <a:rPr lang="en-IE" sz="2400" dirty="0">
                <a:solidFill>
                  <a:schemeClr val="bg1"/>
                </a:solidFill>
              </a:rPr>
              <a:t> </a:t>
            </a:r>
            <a:r>
              <a:rPr lang="en-IE" sz="2400" dirty="0" err="1">
                <a:solidFill>
                  <a:schemeClr val="bg1"/>
                </a:solidFill>
              </a:rPr>
              <a:t>Projetos</a:t>
            </a:r>
            <a:r>
              <a:rPr lang="en-IE" sz="2400" dirty="0">
                <a:solidFill>
                  <a:schemeClr val="bg1"/>
                </a:solidFill>
              </a:rPr>
              <a:t> de </a:t>
            </a:r>
            <a:r>
              <a:rPr lang="en-IE" sz="2400" dirty="0" err="1">
                <a:solidFill>
                  <a:schemeClr val="bg1"/>
                </a:solidFill>
              </a:rPr>
              <a:t>Regeneração</a:t>
            </a:r>
            <a:r>
              <a:rPr lang="en-IE" sz="2400" dirty="0">
                <a:solidFill>
                  <a:schemeClr val="bg1"/>
                </a:solidFill>
              </a:rPr>
              <a:t> </a:t>
            </a:r>
            <a:r>
              <a:rPr lang="en-IE" sz="2400" dirty="0" err="1">
                <a:solidFill>
                  <a:schemeClr val="bg1"/>
                </a:solidFill>
              </a:rPr>
              <a:t>Comunitária</a:t>
            </a:r>
            <a:r>
              <a:rPr lang="en-IE" sz="2400" dirty="0">
                <a:solidFill>
                  <a:schemeClr val="bg1"/>
                </a:solidFill>
              </a:rPr>
              <a:t>.</a:t>
            </a:r>
            <a:endParaRPr lang="en-IE" sz="2400" dirty="0"/>
          </a:p>
        </p:txBody>
      </p:sp>
    </p:spTree>
    <p:extLst>
      <p:ext uri="{BB962C8B-B14F-4D97-AF65-F5344CB8AC3E}">
        <p14:creationId xmlns:p14="http://schemas.microsoft.com/office/powerpoint/2010/main" val="3899768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err="1"/>
              <a:t>Obrigado</a:t>
            </a:r>
            <a:r>
              <a:rPr lang="en-US" dirty="0"/>
              <a:t>!</a:t>
            </a:r>
          </a:p>
        </p:txBody>
      </p:sp>
      <p:sp>
        <p:nvSpPr>
          <p:cNvPr id="3" name="Text Placeholder 2"/>
          <p:cNvSpPr>
            <a:spLocks noGrp="1"/>
          </p:cNvSpPr>
          <p:nvPr>
            <p:ph type="body" sz="quarter" idx="14"/>
          </p:nvPr>
        </p:nvSpPr>
        <p:spPr/>
        <p:txBody>
          <a:bodyPr/>
          <a:lstStyle/>
          <a:p>
            <a:r>
              <a:rPr lang="en-US" dirty="0" err="1"/>
              <a:t>Tem</a:t>
            </a:r>
            <a:r>
              <a:rPr lang="en-US" dirty="0"/>
              <a:t> </a:t>
            </a:r>
            <a:r>
              <a:rPr lang="en-US" dirty="0" err="1"/>
              <a:t>alguma</a:t>
            </a:r>
            <a:r>
              <a:rPr lang="en-US" dirty="0"/>
              <a:t> </a:t>
            </a:r>
            <a:r>
              <a:rPr lang="en-US" dirty="0" err="1"/>
              <a:t>questão</a:t>
            </a:r>
            <a:r>
              <a:rPr lang="en-US" dirty="0"/>
              <a:t>?</a:t>
            </a:r>
          </a:p>
        </p:txBody>
      </p:sp>
      <p:sp>
        <p:nvSpPr>
          <p:cNvPr id="21" name="Text Placeholder 20"/>
          <p:cNvSpPr>
            <a:spLocks noGrp="1"/>
          </p:cNvSpPr>
          <p:nvPr>
            <p:ph type="body" sz="quarter" idx="15"/>
          </p:nvPr>
        </p:nvSpPr>
        <p:spPr/>
        <p:txBody>
          <a:bodyPr/>
          <a:lstStyle/>
          <a:p>
            <a:endParaRPr lang="en-US"/>
          </a:p>
        </p:txBody>
      </p:sp>
      <p:sp>
        <p:nvSpPr>
          <p:cNvPr id="22" name="Text Placeholder 21"/>
          <p:cNvSpPr>
            <a:spLocks noGrp="1"/>
          </p:cNvSpPr>
          <p:nvPr>
            <p:ph type="body" sz="quarter" idx="16"/>
          </p:nvPr>
        </p:nvSpPr>
        <p:spPr/>
        <p:txBody>
          <a:bodyPr/>
          <a:lstStyle/>
          <a:p>
            <a:endParaRPr lang="en-US"/>
          </a:p>
        </p:txBody>
      </p:sp>
      <p:sp>
        <p:nvSpPr>
          <p:cNvPr id="23" name="Text Placeholder 22"/>
          <p:cNvSpPr>
            <a:spLocks noGrp="1"/>
          </p:cNvSpPr>
          <p:nvPr>
            <p:ph type="body" sz="quarter" idx="17"/>
          </p:nvPr>
        </p:nvSpPr>
        <p:spPr/>
        <p:txBody>
          <a:bodyPr/>
          <a:lstStyle/>
          <a:p>
            <a:endParaRPr lang="en-US"/>
          </a:p>
        </p:txBody>
      </p:sp>
      <p:sp>
        <p:nvSpPr>
          <p:cNvPr id="24" name="Text Placeholder 23"/>
          <p:cNvSpPr>
            <a:spLocks noGrp="1"/>
          </p:cNvSpPr>
          <p:nvPr>
            <p:ph type="body" sz="quarter" idx="18"/>
          </p:nvPr>
        </p:nvSpPr>
        <p:spPr/>
        <p:txBody>
          <a:bodyPr/>
          <a:lstStyle/>
          <a:p>
            <a:endParaRPr lang="en-US"/>
          </a:p>
        </p:txBody>
      </p:sp>
      <p:sp>
        <p:nvSpPr>
          <p:cNvPr id="4" name="TextBox 3">
            <a:extLst>
              <a:ext uri="{FF2B5EF4-FFF2-40B4-BE49-F238E27FC236}">
                <a16:creationId xmlns:a16="http://schemas.microsoft.com/office/drawing/2014/main" id="{6ABD2B99-F0AC-445E-9125-81E2C136EB86}"/>
              </a:ext>
            </a:extLst>
          </p:cNvPr>
          <p:cNvSpPr txBox="1"/>
          <p:nvPr/>
        </p:nvSpPr>
        <p:spPr>
          <a:xfrm>
            <a:off x="591207" y="1993005"/>
            <a:ext cx="6143296" cy="1200329"/>
          </a:xfrm>
          <a:prstGeom prst="rect">
            <a:avLst/>
          </a:prstGeom>
          <a:noFill/>
        </p:spPr>
        <p:txBody>
          <a:bodyPr wrap="square">
            <a:spAutoFit/>
          </a:bodyPr>
          <a:lstStyle/>
          <a:p>
            <a:r>
              <a:rPr lang="en-IE" dirty="0" err="1"/>
              <a:t>Referências</a:t>
            </a:r>
            <a:r>
              <a:rPr lang="en-IE" dirty="0"/>
              <a:t> para o </a:t>
            </a:r>
            <a:r>
              <a:rPr lang="en-IE" dirty="0" err="1"/>
              <a:t>Módulo</a:t>
            </a:r>
            <a:r>
              <a:rPr lang="en-IE" dirty="0"/>
              <a:t> 4</a:t>
            </a:r>
          </a:p>
          <a:p>
            <a:endParaRPr lang="en-IE" dirty="0"/>
          </a:p>
          <a:p>
            <a:r>
              <a:rPr lang="en-IE" dirty="0">
                <a:hlinkClick r:id="rId2"/>
              </a:rPr>
              <a:t>Community Tool Box</a:t>
            </a:r>
            <a:endParaRPr lang="en-IE" dirty="0"/>
          </a:p>
          <a:p>
            <a:r>
              <a:rPr lang="en-IE" dirty="0">
                <a:hlinkClick r:id="rId3"/>
              </a:rPr>
              <a:t>Visit Campus</a:t>
            </a:r>
            <a:endParaRPr lang="en-IE" dirty="0"/>
          </a:p>
        </p:txBody>
      </p:sp>
    </p:spTree>
    <p:extLst>
      <p:ext uri="{BB962C8B-B14F-4D97-AF65-F5344CB8AC3E}">
        <p14:creationId xmlns:p14="http://schemas.microsoft.com/office/powerpoint/2010/main" val="291987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13991" y="1838432"/>
            <a:ext cx="6578009" cy="4318527"/>
          </a:xfrm>
        </p:spPr>
        <p:txBody>
          <a:bodyPr/>
          <a:lstStyle/>
          <a:p>
            <a:r>
              <a:rPr lang="en-US" sz="2200" dirty="0" err="1"/>
              <a:t>Desenvolver</a:t>
            </a:r>
            <a:r>
              <a:rPr lang="en-US" sz="2200" dirty="0"/>
              <a:t> um </a:t>
            </a:r>
            <a:r>
              <a:rPr lang="en-US" sz="2200" dirty="0" err="1"/>
              <a:t>projecto</a:t>
            </a:r>
            <a:r>
              <a:rPr lang="en-US" sz="2200" dirty="0"/>
              <a:t> </a:t>
            </a:r>
            <a:r>
              <a:rPr lang="en-US" sz="2200" dirty="0" err="1"/>
              <a:t>comunitário</a:t>
            </a:r>
            <a:r>
              <a:rPr lang="en-US" sz="2200" dirty="0"/>
              <a:t> jamais </a:t>
            </a:r>
            <a:r>
              <a:rPr lang="en-US" sz="2200" dirty="0" err="1"/>
              <a:t>deve</a:t>
            </a:r>
            <a:r>
              <a:rPr lang="en-US" sz="2200" dirty="0"/>
              <a:t> ser um </a:t>
            </a:r>
            <a:r>
              <a:rPr lang="en-US" sz="2200" dirty="0" err="1"/>
              <a:t>trabalho</a:t>
            </a:r>
            <a:r>
              <a:rPr lang="en-US" sz="2200" dirty="0"/>
              <a:t> de </a:t>
            </a:r>
            <a:r>
              <a:rPr lang="en-US" sz="2200" dirty="0" err="1"/>
              <a:t>uma</a:t>
            </a:r>
            <a:r>
              <a:rPr lang="en-US" sz="2200" dirty="0"/>
              <a:t> </a:t>
            </a:r>
            <a:r>
              <a:rPr lang="en-US" sz="2200" dirty="0" err="1"/>
              <a:t>só</a:t>
            </a:r>
            <a:r>
              <a:rPr lang="en-US" sz="2200" dirty="0"/>
              <a:t> </a:t>
            </a:r>
            <a:r>
              <a:rPr lang="en-US" sz="2200" dirty="0" err="1"/>
              <a:t>pessoa</a:t>
            </a:r>
            <a:r>
              <a:rPr lang="en-US" sz="2200" dirty="0"/>
              <a:t>. </a:t>
            </a:r>
            <a:r>
              <a:rPr lang="en-US" sz="2200" dirty="0" err="1"/>
              <a:t>É</a:t>
            </a:r>
            <a:r>
              <a:rPr lang="en-US" sz="2200" dirty="0"/>
              <a:t> </a:t>
            </a:r>
            <a:r>
              <a:rPr lang="en-US" sz="2200" dirty="0" err="1"/>
              <a:t>necessário</a:t>
            </a:r>
            <a:r>
              <a:rPr lang="en-US" sz="2200" dirty="0"/>
              <a:t> </a:t>
            </a:r>
            <a:r>
              <a:rPr lang="en-US" sz="2200" dirty="0" err="1"/>
              <a:t>reunir</a:t>
            </a:r>
            <a:r>
              <a:rPr lang="en-US" sz="2200" dirty="0"/>
              <a:t> um </a:t>
            </a:r>
            <a:r>
              <a:rPr lang="en-US" sz="2200" dirty="0" err="1"/>
              <a:t>grupo</a:t>
            </a:r>
            <a:r>
              <a:rPr lang="en-US" sz="2200" dirty="0"/>
              <a:t> de </a:t>
            </a:r>
            <a:r>
              <a:rPr lang="en-US" sz="2200" dirty="0" err="1"/>
              <a:t>indivíduos</a:t>
            </a:r>
            <a:r>
              <a:rPr lang="en-US" sz="2200" dirty="0"/>
              <a:t> </a:t>
            </a:r>
            <a:r>
              <a:rPr lang="en-US" sz="2200" dirty="0" err="1"/>
              <a:t>competentes</a:t>
            </a:r>
            <a:r>
              <a:rPr lang="en-US" sz="2200" dirty="0"/>
              <a:t> para </a:t>
            </a:r>
            <a:r>
              <a:rPr lang="en-US" sz="2200" dirty="0" err="1"/>
              <a:t>participar</a:t>
            </a:r>
            <a:r>
              <a:rPr lang="en-US" sz="2200" dirty="0"/>
              <a:t> no </a:t>
            </a:r>
            <a:r>
              <a:rPr lang="en-US" sz="2200" dirty="0" err="1"/>
              <a:t>processo</a:t>
            </a:r>
            <a:r>
              <a:rPr lang="en-US" sz="2200" dirty="0"/>
              <a:t> de </a:t>
            </a:r>
            <a:r>
              <a:rPr lang="en-US" sz="2200" dirty="0" err="1"/>
              <a:t>planeamento</a:t>
            </a:r>
            <a:r>
              <a:rPr lang="en-US" sz="2200" dirty="0"/>
              <a:t>. </a:t>
            </a:r>
            <a:r>
              <a:rPr lang="en-US" sz="2200" dirty="0" err="1"/>
              <a:t>Isto</a:t>
            </a:r>
            <a:r>
              <a:rPr lang="en-US" sz="2200" dirty="0"/>
              <a:t> </a:t>
            </a:r>
            <a:r>
              <a:rPr lang="en-US" sz="2200" dirty="0" err="1"/>
              <a:t>ajudá</a:t>
            </a:r>
            <a:r>
              <a:rPr lang="en-US" sz="2200" dirty="0"/>
              <a:t>-lo-</a:t>
            </a:r>
            <a:r>
              <a:rPr lang="en-US" sz="2200" dirty="0" err="1"/>
              <a:t>á</a:t>
            </a:r>
            <a:r>
              <a:rPr lang="en-US" sz="2200" dirty="0"/>
              <a:t> a </a:t>
            </a:r>
            <a:r>
              <a:rPr lang="en-US" sz="2200" dirty="0" err="1"/>
              <a:t>distribuir</a:t>
            </a:r>
            <a:r>
              <a:rPr lang="en-US" sz="2200" dirty="0"/>
              <a:t> a carga de </a:t>
            </a:r>
            <a:r>
              <a:rPr lang="en-US" sz="2200" dirty="0" err="1"/>
              <a:t>trabalho</a:t>
            </a:r>
            <a:r>
              <a:rPr lang="en-US" sz="2200" dirty="0"/>
              <a:t> </a:t>
            </a:r>
            <a:r>
              <a:rPr lang="en-US" sz="2200" dirty="0" err="1"/>
              <a:t>em</a:t>
            </a:r>
            <a:r>
              <a:rPr lang="en-US" sz="2200" dirty="0"/>
              <a:t> </a:t>
            </a:r>
            <a:r>
              <a:rPr lang="en-US" sz="2200" dirty="0" err="1"/>
              <a:t>conformidade</a:t>
            </a:r>
            <a:r>
              <a:rPr lang="en-US" sz="2200" dirty="0"/>
              <a:t> para </a:t>
            </a:r>
            <a:r>
              <a:rPr lang="en-US" sz="2200" dirty="0" err="1"/>
              <a:t>completar</a:t>
            </a:r>
            <a:r>
              <a:rPr lang="en-US" sz="2200" dirty="0"/>
              <a:t> </a:t>
            </a:r>
            <a:r>
              <a:rPr lang="en-US" sz="2200" dirty="0" err="1"/>
              <a:t>cada</a:t>
            </a:r>
            <a:r>
              <a:rPr lang="en-US" sz="2200" dirty="0"/>
              <a:t> </a:t>
            </a:r>
            <a:r>
              <a:rPr lang="en-US" sz="2200" dirty="0" err="1"/>
              <a:t>tarefa</a:t>
            </a:r>
            <a:r>
              <a:rPr lang="en-US" sz="2200" dirty="0"/>
              <a:t> </a:t>
            </a:r>
            <a:r>
              <a:rPr lang="en-US" sz="2200" dirty="0" err="1"/>
              <a:t>em</a:t>
            </a:r>
            <a:r>
              <a:rPr lang="en-US" sz="2200" dirty="0"/>
              <a:t> tempo </a:t>
            </a:r>
            <a:r>
              <a:rPr lang="en-US" sz="2200" dirty="0" err="1"/>
              <a:t>útil</a:t>
            </a:r>
            <a:r>
              <a:rPr lang="en-US" sz="2200" dirty="0"/>
              <a:t>.</a:t>
            </a:r>
            <a:endParaRPr lang="en-US" sz="2200" b="1" i="0" dirty="0">
              <a:solidFill>
                <a:srgbClr val="7F4182"/>
              </a:solidFill>
              <a:effectLst/>
            </a:endParaRPr>
          </a:p>
          <a:p>
            <a:r>
              <a:rPr lang="en-US" sz="2200" b="1" i="0" dirty="0" err="1">
                <a:solidFill>
                  <a:srgbClr val="7F4182"/>
                </a:solidFill>
                <a:effectLst/>
              </a:rPr>
              <a:t>Identificar</a:t>
            </a:r>
            <a:r>
              <a:rPr lang="en-US" sz="2200" b="1" i="0" dirty="0">
                <a:solidFill>
                  <a:srgbClr val="7F4182"/>
                </a:solidFill>
                <a:effectLst/>
              </a:rPr>
              <a:t> </a:t>
            </a:r>
            <a:r>
              <a:rPr lang="en-US" sz="2200" b="1" i="0" dirty="0" err="1">
                <a:solidFill>
                  <a:srgbClr val="7F4182"/>
                </a:solidFill>
                <a:effectLst/>
              </a:rPr>
              <a:t>líderes</a:t>
            </a:r>
            <a:r>
              <a:rPr lang="en-US" sz="2200" b="1" i="0" dirty="0">
                <a:solidFill>
                  <a:srgbClr val="7F4182"/>
                </a:solidFill>
                <a:effectLst/>
              </a:rPr>
              <a:t> </a:t>
            </a:r>
            <a:r>
              <a:rPr lang="en-US" sz="2200" b="1" i="0" dirty="0" err="1">
                <a:solidFill>
                  <a:srgbClr val="7F4182"/>
                </a:solidFill>
                <a:effectLst/>
              </a:rPr>
              <a:t>comunitários</a:t>
            </a:r>
            <a:r>
              <a:rPr lang="en-US" sz="2200" b="1" i="0" dirty="0">
                <a:solidFill>
                  <a:srgbClr val="7F4182"/>
                </a:solidFill>
                <a:effectLst/>
              </a:rPr>
              <a:t> </a:t>
            </a:r>
            <a:r>
              <a:rPr lang="en-US" sz="2200" dirty="0"/>
              <a:t>– </a:t>
            </a:r>
            <a:r>
              <a:rPr lang="en-US" sz="2200" dirty="0" err="1"/>
              <a:t>quem</a:t>
            </a:r>
            <a:r>
              <a:rPr lang="en-US" sz="2200" dirty="0"/>
              <a:t> </a:t>
            </a:r>
            <a:r>
              <a:rPr lang="en-US" sz="2200" dirty="0" err="1"/>
              <a:t>ajudará</a:t>
            </a:r>
            <a:r>
              <a:rPr lang="en-US" sz="2200" dirty="0"/>
              <a:t> a </a:t>
            </a:r>
            <a:r>
              <a:rPr lang="en-US" sz="2200" dirty="0" err="1"/>
              <a:t>alargar</a:t>
            </a:r>
            <a:r>
              <a:rPr lang="en-US" sz="2200" dirty="0"/>
              <a:t> o </a:t>
            </a:r>
            <a:r>
              <a:rPr lang="en-US" sz="2200" dirty="0" err="1"/>
              <a:t>seu</a:t>
            </a:r>
            <a:r>
              <a:rPr lang="en-US" sz="2200" dirty="0"/>
              <a:t> </a:t>
            </a:r>
            <a:r>
              <a:rPr lang="en-US" sz="2200" dirty="0" err="1"/>
              <a:t>alcance</a:t>
            </a:r>
            <a:r>
              <a:rPr lang="en-US" sz="2200" dirty="0"/>
              <a:t> </a:t>
            </a:r>
            <a:r>
              <a:rPr lang="en-US" sz="2200" dirty="0" err="1"/>
              <a:t>na</a:t>
            </a:r>
            <a:r>
              <a:rPr lang="en-US" sz="2200" dirty="0"/>
              <a:t> </a:t>
            </a:r>
            <a:r>
              <a:rPr lang="en-US" sz="2200" dirty="0" err="1"/>
              <a:t>comunidade</a:t>
            </a:r>
            <a:r>
              <a:rPr lang="en-US" sz="2200" dirty="0"/>
              <a:t>? </a:t>
            </a:r>
          </a:p>
          <a:p>
            <a:r>
              <a:rPr lang="en-US" sz="2200" dirty="0"/>
              <a:t>Tendo </a:t>
            </a:r>
            <a:r>
              <a:rPr lang="en-US" sz="2200" dirty="0" err="1"/>
              <a:t>mais</a:t>
            </a:r>
            <a:r>
              <a:rPr lang="en-US" sz="2200" dirty="0"/>
              <a:t> </a:t>
            </a:r>
            <a:r>
              <a:rPr lang="en-US" sz="2200" dirty="0" err="1"/>
              <a:t>mentes</a:t>
            </a:r>
            <a:r>
              <a:rPr lang="en-US" sz="2200" dirty="0"/>
              <a:t> a </a:t>
            </a:r>
            <a:r>
              <a:rPr lang="en-US" sz="2200" dirty="0" err="1"/>
              <a:t>trabalhar</a:t>
            </a:r>
            <a:r>
              <a:rPr lang="en-US" sz="2200" dirty="0"/>
              <a:t> no </a:t>
            </a:r>
            <a:r>
              <a:rPr lang="en-US" sz="2200" dirty="0" err="1"/>
              <a:t>projeto</a:t>
            </a:r>
            <a:r>
              <a:rPr lang="en-US" sz="2200" dirty="0"/>
              <a:t>, </a:t>
            </a:r>
            <a:r>
              <a:rPr lang="en-US" sz="2200" dirty="0" err="1"/>
              <a:t>abrirão</a:t>
            </a:r>
            <a:r>
              <a:rPr lang="en-US" sz="2200" dirty="0"/>
              <a:t> </a:t>
            </a:r>
            <a:r>
              <a:rPr lang="en-US" sz="2200" dirty="0" err="1"/>
              <a:t>mais</a:t>
            </a:r>
            <a:r>
              <a:rPr lang="en-US" sz="2200" dirty="0"/>
              <a:t> </a:t>
            </a:r>
            <a:r>
              <a:rPr lang="en-US" sz="2200" dirty="0" err="1"/>
              <a:t>oportunidades</a:t>
            </a:r>
            <a:r>
              <a:rPr lang="en-US" sz="2200" dirty="0"/>
              <a:t> e </a:t>
            </a:r>
            <a:r>
              <a:rPr lang="en-US" sz="2200" dirty="0" err="1"/>
              <a:t>ideias</a:t>
            </a:r>
            <a:r>
              <a:rPr lang="en-US" sz="2200" dirty="0"/>
              <a:t>. O </a:t>
            </a:r>
            <a:r>
              <a:rPr lang="en-US" sz="2200" dirty="0" err="1"/>
              <a:t>seu</a:t>
            </a:r>
            <a:r>
              <a:rPr lang="en-US" sz="2200" dirty="0"/>
              <a:t> </a:t>
            </a:r>
            <a:r>
              <a:rPr lang="en-US" sz="2200" dirty="0" err="1"/>
              <a:t>projeto</a:t>
            </a:r>
            <a:r>
              <a:rPr lang="en-US" sz="2200" dirty="0"/>
              <a:t> </a:t>
            </a:r>
            <a:r>
              <a:rPr lang="en-US" sz="2200" dirty="0" err="1"/>
              <a:t>será</a:t>
            </a:r>
            <a:r>
              <a:rPr lang="en-US" sz="2200" dirty="0"/>
              <a:t> </a:t>
            </a:r>
            <a:r>
              <a:rPr lang="en-US" sz="2200" dirty="0" err="1"/>
              <a:t>mais</a:t>
            </a:r>
            <a:r>
              <a:rPr lang="en-US" sz="2200" dirty="0"/>
              <a:t> forte </a:t>
            </a:r>
            <a:r>
              <a:rPr lang="en-US" sz="2200" dirty="0" err="1"/>
              <a:t>ao</a:t>
            </a:r>
            <a:r>
              <a:rPr lang="en-US" sz="2200" dirty="0"/>
              <a:t> </a:t>
            </a:r>
            <a:r>
              <a:rPr lang="en-US" sz="2200" dirty="0" err="1"/>
              <a:t>envolver</a:t>
            </a:r>
            <a:r>
              <a:rPr lang="en-US" sz="2200" dirty="0"/>
              <a:t>-se com as </a:t>
            </a:r>
            <a:r>
              <a:rPr lang="en-US" sz="2200" dirty="0" err="1"/>
              <a:t>pessoas</a:t>
            </a:r>
            <a:r>
              <a:rPr lang="en-US" sz="2200" dirty="0"/>
              <a:t> da </a:t>
            </a:r>
            <a:r>
              <a:rPr lang="en-US" sz="2200" dirty="0" err="1"/>
              <a:t>sua</a:t>
            </a:r>
            <a:r>
              <a:rPr lang="en-US" sz="2200" dirty="0"/>
              <a:t> </a:t>
            </a:r>
            <a:r>
              <a:rPr lang="en-US" sz="2200" dirty="0" err="1"/>
              <a:t>comunidade</a:t>
            </a:r>
            <a:r>
              <a:rPr lang="en-US" sz="2200" dirty="0"/>
              <a:t> de forma </a:t>
            </a:r>
            <a:r>
              <a:rPr lang="en-US" sz="2200" dirty="0" err="1"/>
              <a:t>honesta</a:t>
            </a:r>
            <a:r>
              <a:rPr lang="en-US" sz="2200" dirty="0"/>
              <a:t> e </a:t>
            </a:r>
            <a:r>
              <a:rPr lang="en-US" sz="2200" dirty="0" err="1"/>
              <a:t>aberta</a:t>
            </a:r>
            <a:r>
              <a:rPr lang="en-US" sz="2200" dirty="0"/>
              <a:t> e </a:t>
            </a:r>
            <a:r>
              <a:rPr lang="en-US" sz="2200" dirty="0" err="1"/>
              <a:t>estar</a:t>
            </a:r>
            <a:r>
              <a:rPr lang="en-US" sz="2200" dirty="0"/>
              <a:t> </a:t>
            </a:r>
            <a:r>
              <a:rPr lang="en-US" sz="2200" dirty="0" err="1"/>
              <a:t>preparado</a:t>
            </a:r>
            <a:r>
              <a:rPr lang="en-US" sz="2200" dirty="0"/>
              <a:t> para </a:t>
            </a:r>
            <a:r>
              <a:rPr lang="en-US" sz="2200" dirty="0" err="1"/>
              <a:t>ouvir</a:t>
            </a:r>
            <a:r>
              <a:rPr lang="en-US" sz="2200" dirty="0"/>
              <a:t> o que </a:t>
            </a:r>
            <a:r>
              <a:rPr lang="en-US" sz="2200" dirty="0" err="1"/>
              <a:t>têm</a:t>
            </a:r>
            <a:r>
              <a:rPr lang="en-US" sz="2200" dirty="0"/>
              <a:t> a </a:t>
            </a:r>
            <a:r>
              <a:rPr lang="en-US" sz="2200" dirty="0" err="1"/>
              <a:t>dizer</a:t>
            </a:r>
            <a:r>
              <a:rPr lang="en-US" sz="2200" dirty="0"/>
              <a:t> e responder </a:t>
            </a:r>
            <a:r>
              <a:rPr lang="en-US" sz="2200" dirty="0" err="1"/>
              <a:t>genuinamente</a:t>
            </a:r>
            <a:r>
              <a:rPr lang="en-US" sz="2200" dirty="0"/>
              <a:t> </a:t>
            </a:r>
            <a:r>
              <a:rPr lang="en-US" sz="2200" dirty="0" err="1"/>
              <a:t>ao</a:t>
            </a:r>
            <a:r>
              <a:rPr lang="en-US" sz="2200" dirty="0"/>
              <a:t> </a:t>
            </a:r>
            <a:r>
              <a:rPr lang="en-US" sz="2200" dirty="0" err="1"/>
              <a:t>mesmo</a:t>
            </a:r>
            <a:endParaRPr lang="en-US" sz="2200" dirty="0"/>
          </a:p>
          <a:p>
            <a:endParaRPr lang="en-IE" dirty="0"/>
          </a:p>
        </p:txBody>
      </p:sp>
      <p:pic>
        <p:nvPicPr>
          <p:cNvPr id="8" name="Picture Placeholder 7" descr="A group of people posing for the camera&#10;&#10;Description automatically generated">
            <a:extLst>
              <a:ext uri="{FF2B5EF4-FFF2-40B4-BE49-F238E27FC236}">
                <a16:creationId xmlns:a16="http://schemas.microsoft.com/office/drawing/2014/main" id="{AEAF3635-8C9E-477F-B326-84608C873C30}"/>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17527" y="767883"/>
            <a:ext cx="5579898" cy="857158"/>
          </a:xfrm>
        </p:spPr>
        <p:txBody>
          <a:bodyPr>
            <a:normAutofit fontScale="92500" lnSpcReduction="20000"/>
          </a:bodyPr>
          <a:lstStyle/>
          <a:p>
            <a:r>
              <a:rPr lang="en-IE" dirty="0"/>
              <a:t>1º </a:t>
            </a:r>
            <a:r>
              <a:rPr lang="en-IE" dirty="0" err="1"/>
              <a:t>Passo</a:t>
            </a:r>
            <a:r>
              <a:rPr lang="en-IE" dirty="0"/>
              <a:t>: </a:t>
            </a:r>
            <a:r>
              <a:rPr lang="en-IE" dirty="0" err="1"/>
              <a:t>Formação</a:t>
            </a:r>
            <a:r>
              <a:rPr lang="en-IE" dirty="0"/>
              <a:t> de um </a:t>
            </a:r>
            <a:r>
              <a:rPr lang="en-IE" dirty="0" err="1"/>
              <a:t>comité</a:t>
            </a:r>
            <a:r>
              <a:rPr lang="en-IE" dirty="0"/>
              <a:t> de </a:t>
            </a:r>
            <a:r>
              <a:rPr lang="en-IE" dirty="0" err="1"/>
              <a:t>projeto</a:t>
            </a:r>
            <a:endParaRPr lang="en-IE" dirty="0"/>
          </a:p>
        </p:txBody>
      </p:sp>
      <p:sp>
        <p:nvSpPr>
          <p:cNvPr id="9" name="TextBox 8">
            <a:extLst>
              <a:ext uri="{FF2B5EF4-FFF2-40B4-BE49-F238E27FC236}">
                <a16:creationId xmlns:a16="http://schemas.microsoft.com/office/drawing/2014/main" id="{79CE0276-9139-4CD0-97C1-DEE277EB67DE}"/>
              </a:ext>
            </a:extLst>
          </p:cNvPr>
          <p:cNvSpPr txBox="1"/>
          <p:nvPr/>
        </p:nvSpPr>
        <p:spPr>
          <a:xfrm flipH="1">
            <a:off x="-12193" y="6139948"/>
            <a:ext cx="5348177" cy="584775"/>
          </a:xfrm>
          <a:prstGeom prst="rect">
            <a:avLst/>
          </a:prstGeom>
          <a:solidFill>
            <a:srgbClr val="7F4182"/>
          </a:solidFill>
        </p:spPr>
        <p:txBody>
          <a:bodyPr wrap="square" rtlCol="0">
            <a:spAutoFit/>
          </a:bodyPr>
          <a:lstStyle/>
          <a:p>
            <a:r>
              <a:rPr lang="en-IE" sz="1600" dirty="0">
                <a:solidFill>
                  <a:schemeClr val="bg1"/>
                </a:solidFill>
              </a:rPr>
              <a:t>A Auditoria de </a:t>
            </a:r>
            <a:r>
              <a:rPr lang="en-IE" sz="1600" dirty="0" err="1">
                <a:solidFill>
                  <a:schemeClr val="bg1"/>
                </a:solidFill>
              </a:rPr>
              <a:t>Aptidões</a:t>
            </a:r>
            <a:r>
              <a:rPr lang="en-IE" sz="1600" dirty="0">
                <a:solidFill>
                  <a:schemeClr val="bg1"/>
                </a:solidFill>
              </a:rPr>
              <a:t>/</a:t>
            </a:r>
            <a:r>
              <a:rPr lang="en-IE" sz="1600" dirty="0" err="1">
                <a:solidFill>
                  <a:schemeClr val="bg1"/>
                </a:solidFill>
              </a:rPr>
              <a:t>Competências</a:t>
            </a:r>
            <a:r>
              <a:rPr lang="en-IE" sz="1600" dirty="0">
                <a:solidFill>
                  <a:schemeClr val="bg1"/>
                </a:solidFill>
              </a:rPr>
              <a:t> </a:t>
            </a:r>
            <a:r>
              <a:rPr lang="en-IE" sz="1600" dirty="0" err="1">
                <a:solidFill>
                  <a:schemeClr val="bg1"/>
                </a:solidFill>
              </a:rPr>
              <a:t>realizada</a:t>
            </a:r>
            <a:r>
              <a:rPr lang="en-IE" sz="1600" dirty="0">
                <a:solidFill>
                  <a:schemeClr val="bg1"/>
                </a:solidFill>
              </a:rPr>
              <a:t> no </a:t>
            </a:r>
            <a:r>
              <a:rPr lang="en-IE" sz="1600" dirty="0" err="1">
                <a:solidFill>
                  <a:schemeClr val="bg1"/>
                </a:solidFill>
              </a:rPr>
              <a:t>Módulo</a:t>
            </a:r>
            <a:r>
              <a:rPr lang="en-IE" sz="1600" dirty="0">
                <a:solidFill>
                  <a:schemeClr val="bg1"/>
                </a:solidFill>
              </a:rPr>
              <a:t> 1 </a:t>
            </a:r>
            <a:r>
              <a:rPr lang="en-IE" sz="1600" dirty="0" err="1">
                <a:solidFill>
                  <a:schemeClr val="bg1"/>
                </a:solidFill>
              </a:rPr>
              <a:t>ajudá</a:t>
            </a:r>
            <a:r>
              <a:rPr lang="en-IE" sz="1600" dirty="0">
                <a:solidFill>
                  <a:schemeClr val="bg1"/>
                </a:solidFill>
              </a:rPr>
              <a:t>-lo-</a:t>
            </a:r>
            <a:r>
              <a:rPr lang="en-IE" sz="1600" dirty="0" err="1">
                <a:solidFill>
                  <a:schemeClr val="bg1"/>
                </a:solidFill>
              </a:rPr>
              <a:t>á</a:t>
            </a:r>
            <a:r>
              <a:rPr lang="en-IE" sz="1600" dirty="0">
                <a:solidFill>
                  <a:schemeClr val="bg1"/>
                </a:solidFill>
              </a:rPr>
              <a:t> com </a:t>
            </a:r>
            <a:r>
              <a:rPr lang="en-IE" sz="1600" dirty="0" err="1">
                <a:solidFill>
                  <a:schemeClr val="bg1"/>
                </a:solidFill>
              </a:rPr>
              <a:t>esta</a:t>
            </a:r>
            <a:r>
              <a:rPr lang="en-IE" sz="1600" dirty="0">
                <a:solidFill>
                  <a:schemeClr val="bg1"/>
                </a:solidFill>
              </a:rPr>
              <a:t> </a:t>
            </a:r>
            <a:r>
              <a:rPr lang="en-IE" sz="1600" dirty="0" err="1">
                <a:solidFill>
                  <a:schemeClr val="bg1"/>
                </a:solidFill>
              </a:rPr>
              <a:t>tarefa</a:t>
            </a:r>
            <a:endParaRPr lang="en-IE" sz="1600" dirty="0">
              <a:solidFill>
                <a:schemeClr val="bg1"/>
              </a:solidFill>
            </a:endParaRPr>
          </a:p>
        </p:txBody>
      </p:sp>
      <p:sp>
        <p:nvSpPr>
          <p:cNvPr id="11" name="TextBox 10">
            <a:extLst>
              <a:ext uri="{FF2B5EF4-FFF2-40B4-BE49-F238E27FC236}">
                <a16:creationId xmlns:a16="http://schemas.microsoft.com/office/drawing/2014/main" id="{96892C37-4AA6-4890-A62B-2DA3F189E6E1}"/>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spTree>
    <p:extLst>
      <p:ext uri="{BB962C8B-B14F-4D97-AF65-F5344CB8AC3E}">
        <p14:creationId xmlns:p14="http://schemas.microsoft.com/office/powerpoint/2010/main" val="177911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000302" y="335280"/>
            <a:ext cx="7191698" cy="1089056"/>
          </a:xfrm>
          <a:solidFill>
            <a:srgbClr val="7F4182"/>
          </a:solidFill>
        </p:spPr>
        <p:txBody>
          <a:bodyPr>
            <a:normAutofit fontScale="77500" lnSpcReduction="20000"/>
          </a:bodyPr>
          <a:lstStyle/>
          <a:p>
            <a:r>
              <a:rPr lang="en-IE" dirty="0">
                <a:solidFill>
                  <a:schemeClr val="bg1"/>
                </a:solidFill>
              </a:rPr>
              <a:t>Por </a:t>
            </a:r>
            <a:r>
              <a:rPr lang="en-IE" dirty="0" err="1">
                <a:solidFill>
                  <a:schemeClr val="bg1"/>
                </a:solidFill>
              </a:rPr>
              <a:t>vezes</a:t>
            </a:r>
            <a:r>
              <a:rPr lang="en-IE" dirty="0">
                <a:solidFill>
                  <a:schemeClr val="bg1"/>
                </a:solidFill>
              </a:rPr>
              <a:t>, </a:t>
            </a:r>
            <a:r>
              <a:rPr lang="en-IE" dirty="0" err="1">
                <a:solidFill>
                  <a:schemeClr val="bg1"/>
                </a:solidFill>
              </a:rPr>
              <a:t>tudo</a:t>
            </a:r>
            <a:r>
              <a:rPr lang="en-IE" dirty="0">
                <a:solidFill>
                  <a:schemeClr val="bg1"/>
                </a:solidFill>
              </a:rPr>
              <a:t> o que um </a:t>
            </a:r>
            <a:r>
              <a:rPr lang="en-IE" dirty="0" err="1">
                <a:solidFill>
                  <a:schemeClr val="bg1"/>
                </a:solidFill>
              </a:rPr>
              <a:t>comité</a:t>
            </a:r>
            <a:r>
              <a:rPr lang="en-IE" dirty="0">
                <a:solidFill>
                  <a:schemeClr val="bg1"/>
                </a:solidFill>
              </a:rPr>
              <a:t> </a:t>
            </a:r>
            <a:r>
              <a:rPr lang="en-IE" dirty="0" err="1">
                <a:solidFill>
                  <a:schemeClr val="bg1"/>
                </a:solidFill>
              </a:rPr>
              <a:t>bem</a:t>
            </a:r>
            <a:r>
              <a:rPr lang="en-IE" dirty="0">
                <a:solidFill>
                  <a:schemeClr val="bg1"/>
                </a:solidFill>
              </a:rPr>
              <a:t> </a:t>
            </a:r>
            <a:r>
              <a:rPr lang="en-IE" dirty="0" err="1">
                <a:solidFill>
                  <a:schemeClr val="bg1"/>
                </a:solidFill>
              </a:rPr>
              <a:t>sucedido</a:t>
            </a:r>
            <a:r>
              <a:rPr lang="en-IE" dirty="0">
                <a:solidFill>
                  <a:schemeClr val="bg1"/>
                </a:solidFill>
              </a:rPr>
              <a:t> </a:t>
            </a:r>
            <a:r>
              <a:rPr lang="en-IE" dirty="0" err="1">
                <a:solidFill>
                  <a:schemeClr val="bg1"/>
                </a:solidFill>
              </a:rPr>
              <a:t>precisa</a:t>
            </a:r>
            <a:r>
              <a:rPr lang="en-IE" dirty="0">
                <a:solidFill>
                  <a:schemeClr val="bg1"/>
                </a:solidFill>
              </a:rPr>
              <a:t> </a:t>
            </a:r>
            <a:r>
              <a:rPr lang="en-IE" dirty="0" err="1">
                <a:solidFill>
                  <a:schemeClr val="bg1"/>
                </a:solidFill>
              </a:rPr>
              <a:t>é</a:t>
            </a:r>
            <a:r>
              <a:rPr lang="en-IE" dirty="0">
                <a:solidFill>
                  <a:schemeClr val="bg1"/>
                </a:solidFill>
              </a:rPr>
              <a:t> de </a:t>
            </a:r>
            <a:r>
              <a:rPr lang="en-IE" dirty="0" err="1">
                <a:solidFill>
                  <a:schemeClr val="bg1"/>
                </a:solidFill>
              </a:rPr>
              <a:t>uma</a:t>
            </a:r>
            <a:r>
              <a:rPr lang="en-IE" dirty="0">
                <a:solidFill>
                  <a:schemeClr val="bg1"/>
                </a:solidFill>
              </a:rPr>
              <a:t> </a:t>
            </a:r>
            <a:r>
              <a:rPr lang="en-IE" dirty="0" err="1">
                <a:solidFill>
                  <a:schemeClr val="bg1"/>
                </a:solidFill>
              </a:rPr>
              <a:t>visão</a:t>
            </a:r>
            <a:r>
              <a:rPr lang="en-IE" dirty="0">
                <a:solidFill>
                  <a:schemeClr val="bg1"/>
                </a:solidFill>
              </a:rPr>
              <a:t> e </a:t>
            </a:r>
            <a:r>
              <a:rPr lang="en-IE" dirty="0" err="1">
                <a:solidFill>
                  <a:schemeClr val="bg1"/>
                </a:solidFill>
              </a:rPr>
              <a:t>paix</a:t>
            </a:r>
            <a:r>
              <a:rPr lang="en-IE" dirty="0">
                <a:solidFill>
                  <a:schemeClr val="bg1"/>
                </a:solidFill>
              </a:rPr>
              <a:t> </a:t>
            </a:r>
            <a:r>
              <a:rPr lang="en-IE" dirty="0" err="1">
                <a:solidFill>
                  <a:schemeClr val="bg1"/>
                </a:solidFill>
              </a:rPr>
              <a:t>ão</a:t>
            </a:r>
            <a:r>
              <a:rPr lang="en-IE" dirty="0">
                <a:solidFill>
                  <a:schemeClr val="bg1"/>
                </a:solidFill>
              </a:rPr>
              <a:t> </a:t>
            </a:r>
            <a:r>
              <a:rPr lang="en-IE" dirty="0" err="1">
                <a:solidFill>
                  <a:schemeClr val="bg1"/>
                </a:solidFill>
              </a:rPr>
              <a:t>partilhadas</a:t>
            </a:r>
            <a:endParaRPr lang="en-IE" dirty="0">
              <a:solidFill>
                <a:schemeClr val="bg1"/>
              </a:solidFill>
            </a:endParaRPr>
          </a:p>
        </p:txBody>
      </p:sp>
      <p:sp>
        <p:nvSpPr>
          <p:cNvPr id="7" name="TextBox 6">
            <a:extLst>
              <a:ext uri="{FF2B5EF4-FFF2-40B4-BE49-F238E27FC236}">
                <a16:creationId xmlns:a16="http://schemas.microsoft.com/office/drawing/2014/main" id="{050A6D1B-5E32-475F-B469-7691132C896E}"/>
              </a:ext>
            </a:extLst>
          </p:cNvPr>
          <p:cNvSpPr txBox="1"/>
          <p:nvPr/>
        </p:nvSpPr>
        <p:spPr>
          <a:xfrm>
            <a:off x="4027760" y="1781092"/>
            <a:ext cx="7953894" cy="1200329"/>
          </a:xfrm>
          <a:prstGeom prst="rect">
            <a:avLst/>
          </a:prstGeom>
          <a:noFill/>
        </p:spPr>
        <p:txBody>
          <a:bodyPr wrap="square">
            <a:spAutoFit/>
          </a:bodyPr>
          <a:lstStyle/>
          <a:p>
            <a:r>
              <a:rPr lang="en-US" dirty="0">
                <a:solidFill>
                  <a:schemeClr val="tx1">
                    <a:lumMod val="50000"/>
                    <a:lumOff val="50000"/>
                  </a:schemeClr>
                </a:solidFill>
              </a:rPr>
              <a:t>Ruth Garvey-Williams </a:t>
            </a:r>
            <a:r>
              <a:rPr lang="en-US" dirty="0" err="1">
                <a:solidFill>
                  <a:schemeClr val="tx1">
                    <a:lumMod val="50000"/>
                    <a:lumOff val="50000"/>
                  </a:schemeClr>
                </a:solidFill>
              </a:rPr>
              <a:t>é</a:t>
            </a:r>
            <a:r>
              <a:rPr lang="en-US" dirty="0">
                <a:solidFill>
                  <a:schemeClr val="tx1">
                    <a:lumMod val="50000"/>
                    <a:lumOff val="50000"/>
                  </a:schemeClr>
                </a:solidFill>
              </a:rPr>
              <a:t> um dos </a:t>
            </a:r>
            <a:r>
              <a:rPr lang="en-US" dirty="0" err="1">
                <a:solidFill>
                  <a:schemeClr val="tx1">
                    <a:lumMod val="50000"/>
                    <a:lumOff val="50000"/>
                  </a:schemeClr>
                </a:solidFill>
              </a:rPr>
              <a:t>membros</a:t>
            </a:r>
            <a:r>
              <a:rPr lang="en-US" dirty="0">
                <a:solidFill>
                  <a:schemeClr val="tx1">
                    <a:lumMod val="50000"/>
                    <a:lumOff val="50000"/>
                  </a:schemeClr>
                </a:solidFill>
              </a:rPr>
              <a:t> </a:t>
            </a:r>
            <a:r>
              <a:rPr lang="en-US" dirty="0" err="1">
                <a:solidFill>
                  <a:schemeClr val="tx1">
                    <a:lumMod val="50000"/>
                    <a:lumOff val="50000"/>
                  </a:schemeClr>
                </a:solidFill>
              </a:rPr>
              <a:t>fundadores</a:t>
            </a:r>
            <a:r>
              <a:rPr lang="en-US" dirty="0">
                <a:solidFill>
                  <a:schemeClr val="tx1">
                    <a:lumMod val="50000"/>
                    <a:lumOff val="50000"/>
                  </a:schemeClr>
                </a:solidFill>
              </a:rPr>
              <a:t> do The Exchange(</a:t>
            </a:r>
            <a:r>
              <a:rPr lang="en-US" dirty="0">
                <a:solidFill>
                  <a:schemeClr val="tx1">
                    <a:lumMod val="50000"/>
                    <a:lumOff val="50000"/>
                  </a:schemeClr>
                </a:solidFill>
                <a:hlinkClick r:id="rId2"/>
              </a:rPr>
              <a:t>www.exchangeinishowen.ie</a:t>
            </a:r>
            <a:r>
              <a:rPr lang="en-US" dirty="0">
                <a:solidFill>
                  <a:schemeClr val="tx1">
                    <a:lumMod val="50000"/>
                    <a:lumOff val="50000"/>
                  </a:schemeClr>
                </a:solidFill>
              </a:rPr>
              <a:t>) um </a:t>
            </a:r>
            <a:r>
              <a:rPr lang="en-US" dirty="0" err="1">
                <a:solidFill>
                  <a:schemeClr val="tx1">
                    <a:lumMod val="50000"/>
                    <a:lumOff val="50000"/>
                  </a:schemeClr>
                </a:solidFill>
              </a:rPr>
              <a:t>centro</a:t>
            </a:r>
            <a:r>
              <a:rPr lang="en-US" dirty="0">
                <a:solidFill>
                  <a:schemeClr val="tx1">
                    <a:lumMod val="50000"/>
                    <a:lumOff val="50000"/>
                  </a:schemeClr>
                </a:solidFill>
              </a:rPr>
              <a:t> </a:t>
            </a:r>
            <a:r>
              <a:rPr lang="en-US" dirty="0" err="1">
                <a:solidFill>
                  <a:schemeClr val="tx1">
                    <a:lumMod val="50000"/>
                    <a:lumOff val="50000"/>
                  </a:schemeClr>
                </a:solidFill>
              </a:rPr>
              <a:t>comunitário</a:t>
            </a:r>
            <a:r>
              <a:rPr lang="en-US" dirty="0">
                <a:solidFill>
                  <a:schemeClr val="tx1">
                    <a:lumMod val="50000"/>
                    <a:lumOff val="50000"/>
                  </a:schemeClr>
                </a:solidFill>
              </a:rPr>
              <a:t> </a:t>
            </a:r>
            <a:r>
              <a:rPr lang="en-US" dirty="0" err="1">
                <a:solidFill>
                  <a:schemeClr val="tx1">
                    <a:lumMod val="50000"/>
                    <a:lumOff val="50000"/>
                  </a:schemeClr>
                </a:solidFill>
              </a:rPr>
              <a:t>galardoado</a:t>
            </a:r>
            <a:r>
              <a:rPr lang="en-US" dirty="0">
                <a:solidFill>
                  <a:schemeClr val="tx1">
                    <a:lumMod val="50000"/>
                    <a:lumOff val="50000"/>
                  </a:schemeClr>
                </a:solidFill>
              </a:rPr>
              <a:t>, </a:t>
            </a:r>
            <a:r>
              <a:rPr lang="en-US" dirty="0" err="1">
                <a:solidFill>
                  <a:schemeClr val="tx1">
                    <a:lumMod val="50000"/>
                    <a:lumOff val="50000"/>
                  </a:schemeClr>
                </a:solidFill>
              </a:rPr>
              <a:t>gerido</a:t>
            </a:r>
            <a:r>
              <a:rPr lang="en-US" dirty="0">
                <a:solidFill>
                  <a:schemeClr val="tx1">
                    <a:lumMod val="50000"/>
                    <a:lumOff val="50000"/>
                  </a:schemeClr>
                </a:solidFill>
              </a:rPr>
              <a:t> por </a:t>
            </a:r>
            <a:r>
              <a:rPr lang="en-US" dirty="0" err="1">
                <a:solidFill>
                  <a:schemeClr val="tx1">
                    <a:lumMod val="50000"/>
                    <a:lumOff val="50000"/>
                  </a:schemeClr>
                </a:solidFill>
              </a:rPr>
              <a:t>voluntários</a:t>
            </a:r>
            <a:r>
              <a:rPr lang="en-US" dirty="0">
                <a:solidFill>
                  <a:schemeClr val="tx1">
                    <a:lumMod val="50000"/>
                    <a:lumOff val="50000"/>
                  </a:schemeClr>
                </a:solidFill>
              </a:rPr>
              <a:t> </a:t>
            </a:r>
            <a:r>
              <a:rPr lang="en-US" dirty="0" err="1">
                <a:solidFill>
                  <a:schemeClr val="tx1">
                    <a:lumMod val="50000"/>
                    <a:lumOff val="50000"/>
                  </a:schemeClr>
                </a:solidFill>
              </a:rPr>
              <a:t>irlandeses</a:t>
            </a:r>
            <a:r>
              <a:rPr lang="en-US" dirty="0">
                <a:solidFill>
                  <a:schemeClr val="tx1">
                    <a:lumMod val="50000"/>
                    <a:lumOff val="50000"/>
                  </a:schemeClr>
                </a:solidFill>
              </a:rPr>
              <a:t>, e </a:t>
            </a:r>
            <a:r>
              <a:rPr lang="en-US" dirty="0" err="1">
                <a:solidFill>
                  <a:schemeClr val="tx1">
                    <a:lumMod val="50000"/>
                    <a:lumOff val="50000"/>
                  </a:schemeClr>
                </a:solidFill>
              </a:rPr>
              <a:t>uma</a:t>
            </a:r>
            <a:r>
              <a:rPr lang="en-US" dirty="0">
                <a:solidFill>
                  <a:schemeClr val="tx1">
                    <a:lumMod val="50000"/>
                    <a:lumOff val="50000"/>
                  </a:schemeClr>
                </a:solidFill>
              </a:rPr>
              <a:t> </a:t>
            </a:r>
            <a:r>
              <a:rPr lang="en-US" dirty="0" err="1">
                <a:solidFill>
                  <a:schemeClr val="tx1">
                    <a:lumMod val="50000"/>
                    <a:lumOff val="50000"/>
                  </a:schemeClr>
                </a:solidFill>
              </a:rPr>
              <a:t>instituição</a:t>
            </a:r>
            <a:r>
              <a:rPr lang="en-US" dirty="0">
                <a:solidFill>
                  <a:schemeClr val="tx1">
                    <a:lumMod val="50000"/>
                    <a:lumOff val="50000"/>
                  </a:schemeClr>
                </a:solidFill>
              </a:rPr>
              <a:t> de </a:t>
            </a:r>
            <a:r>
              <a:rPr lang="en-US" dirty="0" err="1">
                <a:solidFill>
                  <a:schemeClr val="tx1">
                    <a:lumMod val="50000"/>
                    <a:lumOff val="50000"/>
                  </a:schemeClr>
                </a:solidFill>
              </a:rPr>
              <a:t>caridade</a:t>
            </a:r>
            <a:r>
              <a:rPr lang="en-US" dirty="0">
                <a:solidFill>
                  <a:schemeClr val="tx1">
                    <a:lumMod val="50000"/>
                    <a:lumOff val="50000"/>
                  </a:schemeClr>
                </a:solidFill>
              </a:rPr>
              <a:t> </a:t>
            </a:r>
            <a:r>
              <a:rPr lang="en-US" dirty="0" err="1">
                <a:solidFill>
                  <a:schemeClr val="tx1">
                    <a:lumMod val="50000"/>
                    <a:lumOff val="50000"/>
                  </a:schemeClr>
                </a:solidFill>
              </a:rPr>
              <a:t>registada</a:t>
            </a:r>
            <a:r>
              <a:rPr lang="en-US" dirty="0">
                <a:solidFill>
                  <a:schemeClr val="tx1">
                    <a:lumMod val="50000"/>
                    <a:lumOff val="50000"/>
                  </a:schemeClr>
                </a:solidFill>
              </a:rPr>
              <a:t> </a:t>
            </a:r>
            <a:r>
              <a:rPr lang="en-US" dirty="0" err="1">
                <a:solidFill>
                  <a:schemeClr val="tx1">
                    <a:lumMod val="50000"/>
                    <a:lumOff val="50000"/>
                  </a:schemeClr>
                </a:solidFill>
              </a:rPr>
              <a:t>empenhada</a:t>
            </a:r>
            <a:r>
              <a:rPr lang="en-US" dirty="0">
                <a:solidFill>
                  <a:schemeClr val="tx1">
                    <a:lumMod val="50000"/>
                    <a:lumOff val="50000"/>
                  </a:schemeClr>
                </a:solidFill>
              </a:rPr>
              <a:t> </a:t>
            </a:r>
            <a:r>
              <a:rPr lang="en-US" dirty="0" err="1">
                <a:solidFill>
                  <a:schemeClr val="tx1">
                    <a:lumMod val="50000"/>
                    <a:lumOff val="50000"/>
                  </a:schemeClr>
                </a:solidFill>
              </a:rPr>
              <a:t>em</a:t>
            </a:r>
            <a:r>
              <a:rPr lang="en-US" dirty="0">
                <a:solidFill>
                  <a:schemeClr val="tx1">
                    <a:lumMod val="50000"/>
                    <a:lumOff val="50000"/>
                  </a:schemeClr>
                </a:solidFill>
              </a:rPr>
              <a:t> </a:t>
            </a:r>
            <a:r>
              <a:rPr lang="en-US" dirty="0" err="1">
                <a:solidFill>
                  <a:schemeClr val="tx1">
                    <a:lumMod val="50000"/>
                    <a:lumOff val="50000"/>
                  </a:schemeClr>
                </a:solidFill>
              </a:rPr>
              <a:t>inovar</a:t>
            </a:r>
            <a:r>
              <a:rPr lang="en-US" dirty="0">
                <a:solidFill>
                  <a:schemeClr val="tx1">
                    <a:lumMod val="50000"/>
                    <a:lumOff val="50000"/>
                  </a:schemeClr>
                </a:solidFill>
              </a:rPr>
              <a:t> </a:t>
            </a:r>
            <a:r>
              <a:rPr lang="en-US" dirty="0" err="1">
                <a:solidFill>
                  <a:schemeClr val="tx1">
                    <a:lumMod val="50000"/>
                    <a:lumOff val="50000"/>
                  </a:schemeClr>
                </a:solidFill>
              </a:rPr>
              <a:t>projectos</a:t>
            </a:r>
            <a:r>
              <a:rPr lang="en-US" dirty="0">
                <a:solidFill>
                  <a:schemeClr val="tx1">
                    <a:lumMod val="50000"/>
                    <a:lumOff val="50000"/>
                  </a:schemeClr>
                </a:solidFill>
              </a:rPr>
              <a:t> </a:t>
            </a:r>
            <a:r>
              <a:rPr lang="en-US" dirty="0" err="1">
                <a:solidFill>
                  <a:schemeClr val="tx1">
                    <a:lumMod val="50000"/>
                    <a:lumOff val="50000"/>
                  </a:schemeClr>
                </a:solidFill>
              </a:rPr>
              <a:t>criativos</a:t>
            </a:r>
            <a:r>
              <a:rPr lang="en-US" dirty="0">
                <a:solidFill>
                  <a:schemeClr val="tx1">
                    <a:lumMod val="50000"/>
                    <a:lumOff val="50000"/>
                  </a:schemeClr>
                </a:solidFill>
              </a:rPr>
              <a:t> </a:t>
            </a:r>
            <a:r>
              <a:rPr lang="en-US" dirty="0" err="1">
                <a:solidFill>
                  <a:schemeClr val="tx1">
                    <a:lumMod val="50000"/>
                    <a:lumOff val="50000"/>
                  </a:schemeClr>
                </a:solidFill>
              </a:rPr>
              <a:t>em</a:t>
            </a:r>
            <a:r>
              <a:rPr lang="en-US" dirty="0">
                <a:solidFill>
                  <a:schemeClr val="tx1">
                    <a:lumMod val="50000"/>
                    <a:lumOff val="50000"/>
                  </a:schemeClr>
                </a:solidFill>
              </a:rPr>
              <a:t> </a:t>
            </a:r>
            <a:r>
              <a:rPr lang="en-US" dirty="0" err="1">
                <a:solidFill>
                  <a:schemeClr val="tx1">
                    <a:lumMod val="50000"/>
                    <a:lumOff val="50000"/>
                  </a:schemeClr>
                </a:solidFill>
              </a:rPr>
              <a:t>benefício</a:t>
            </a:r>
            <a:r>
              <a:rPr lang="en-US" dirty="0">
                <a:solidFill>
                  <a:schemeClr val="tx1">
                    <a:lumMod val="50000"/>
                    <a:lumOff val="50000"/>
                  </a:schemeClr>
                </a:solidFill>
              </a:rPr>
              <a:t> da </a:t>
            </a:r>
            <a:r>
              <a:rPr lang="en-US" dirty="0" err="1">
                <a:solidFill>
                  <a:schemeClr val="tx1">
                    <a:lumMod val="50000"/>
                    <a:lumOff val="50000"/>
                  </a:schemeClr>
                </a:solidFill>
              </a:rPr>
              <a:t>sua</a:t>
            </a:r>
            <a:r>
              <a:rPr lang="en-US" dirty="0">
                <a:solidFill>
                  <a:schemeClr val="tx1">
                    <a:lumMod val="50000"/>
                    <a:lumOff val="50000"/>
                  </a:schemeClr>
                </a:solidFill>
              </a:rPr>
              <a:t> </a:t>
            </a:r>
            <a:r>
              <a:rPr lang="en-US" dirty="0" err="1">
                <a:solidFill>
                  <a:schemeClr val="tx1">
                    <a:lumMod val="50000"/>
                    <a:lumOff val="50000"/>
                  </a:schemeClr>
                </a:solidFill>
              </a:rPr>
              <a:t>comunidade</a:t>
            </a:r>
            <a:r>
              <a:rPr lang="en-US" dirty="0">
                <a:solidFill>
                  <a:schemeClr val="tx1">
                    <a:lumMod val="50000"/>
                    <a:lumOff val="50000"/>
                  </a:schemeClr>
                </a:solidFill>
              </a:rPr>
              <a:t>.</a:t>
            </a:r>
            <a:endParaRPr lang="en-IE" dirty="0">
              <a:solidFill>
                <a:schemeClr val="tx1">
                  <a:lumMod val="50000"/>
                  <a:lumOff val="50000"/>
                </a:schemeClr>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3966800" y="3116436"/>
            <a:ext cx="8057034" cy="3508653"/>
          </a:xfrm>
          <a:prstGeom prst="rect">
            <a:avLst/>
          </a:prstGeom>
          <a:solidFill>
            <a:srgbClr val="68BBAF"/>
          </a:solidFill>
        </p:spPr>
        <p:txBody>
          <a:bodyPr wrap="square">
            <a:spAutoFit/>
          </a:bodyPr>
          <a:lstStyle/>
          <a:p>
            <a:pPr algn="ctr" fontAlgn="base"/>
            <a:r>
              <a:rPr lang="en-US" sz="2400" b="0" i="0" dirty="0">
                <a:solidFill>
                  <a:schemeClr val="bg1"/>
                </a:solidFill>
                <a:effectLst/>
                <a:latin typeface="Source Serif Pro"/>
              </a:rPr>
              <a:t>“</a:t>
            </a:r>
            <a:r>
              <a:rPr lang="en-US" sz="2200" i="1" dirty="0" err="1">
                <a:solidFill>
                  <a:schemeClr val="bg1"/>
                </a:solidFill>
                <a:latin typeface="Source Serif Pro"/>
              </a:rPr>
              <a:t>Estávamos</a:t>
            </a:r>
            <a:r>
              <a:rPr lang="en-US" sz="2200" i="1" dirty="0">
                <a:solidFill>
                  <a:schemeClr val="bg1"/>
                </a:solidFill>
                <a:latin typeface="Source Serif Pro"/>
              </a:rPr>
              <a:t> </a:t>
            </a:r>
            <a:r>
              <a:rPr lang="en-US" sz="2200" i="1" dirty="0" err="1">
                <a:solidFill>
                  <a:schemeClr val="bg1"/>
                </a:solidFill>
                <a:latin typeface="Source Serif Pro"/>
              </a:rPr>
              <a:t>em</a:t>
            </a:r>
            <a:r>
              <a:rPr lang="en-US" sz="2200" i="1" dirty="0">
                <a:solidFill>
                  <a:schemeClr val="bg1"/>
                </a:solidFill>
                <a:latin typeface="Source Serif Pro"/>
              </a:rPr>
              <a:t> </a:t>
            </a:r>
            <a:r>
              <a:rPr lang="en-US" sz="2200" i="1" dirty="0" err="1">
                <a:solidFill>
                  <a:schemeClr val="bg1"/>
                </a:solidFill>
                <a:latin typeface="Source Serif Pro"/>
              </a:rPr>
              <a:t>Julho</a:t>
            </a:r>
            <a:r>
              <a:rPr lang="en-US" sz="2200" i="1" dirty="0">
                <a:solidFill>
                  <a:schemeClr val="bg1"/>
                </a:solidFill>
                <a:latin typeface="Source Serif Pro"/>
              </a:rPr>
              <a:t> de 2012 e com </a:t>
            </a:r>
            <a:r>
              <a:rPr lang="en-US" sz="2200" i="1" dirty="0" err="1">
                <a:solidFill>
                  <a:schemeClr val="bg1"/>
                </a:solidFill>
                <a:latin typeface="Source Serif Pro"/>
              </a:rPr>
              <a:t>representantes</a:t>
            </a:r>
            <a:r>
              <a:rPr lang="en-US" sz="2200" i="1" dirty="0">
                <a:solidFill>
                  <a:schemeClr val="bg1"/>
                </a:solidFill>
                <a:latin typeface="Source Serif Pro"/>
              </a:rPr>
              <a:t> de seis </a:t>
            </a:r>
            <a:r>
              <a:rPr lang="en-US" sz="2200" i="1" dirty="0" err="1">
                <a:solidFill>
                  <a:schemeClr val="bg1"/>
                </a:solidFill>
                <a:latin typeface="Source Serif Pro"/>
              </a:rPr>
              <a:t>grupos</a:t>
            </a:r>
            <a:r>
              <a:rPr lang="en-US" sz="2200" i="1" dirty="0">
                <a:solidFill>
                  <a:schemeClr val="bg1"/>
                </a:solidFill>
                <a:latin typeface="Source Serif Pro"/>
              </a:rPr>
              <a:t> </a:t>
            </a:r>
            <a:r>
              <a:rPr lang="en-US" sz="2200" i="1" dirty="0" err="1">
                <a:solidFill>
                  <a:schemeClr val="bg1"/>
                </a:solidFill>
                <a:latin typeface="Source Serif Pro"/>
              </a:rPr>
              <a:t>comunitários</a:t>
            </a:r>
            <a:r>
              <a:rPr lang="en-US" sz="2200" i="1" dirty="0">
                <a:solidFill>
                  <a:schemeClr val="bg1"/>
                </a:solidFill>
                <a:latin typeface="Source Serif Pro"/>
              </a:rPr>
              <a:t> e </a:t>
            </a:r>
            <a:r>
              <a:rPr lang="en-US" sz="2200" i="1" dirty="0" err="1">
                <a:solidFill>
                  <a:schemeClr val="bg1"/>
                </a:solidFill>
                <a:latin typeface="Source Serif Pro"/>
              </a:rPr>
              <a:t>empresas</a:t>
            </a:r>
            <a:r>
              <a:rPr lang="en-US" sz="2200" i="1" dirty="0">
                <a:solidFill>
                  <a:schemeClr val="bg1"/>
                </a:solidFill>
                <a:latin typeface="Source Serif Pro"/>
              </a:rPr>
              <a:t> </a:t>
            </a:r>
            <a:r>
              <a:rPr lang="en-US" sz="2200" i="1" dirty="0" err="1">
                <a:solidFill>
                  <a:schemeClr val="bg1"/>
                </a:solidFill>
                <a:latin typeface="Source Serif Pro"/>
              </a:rPr>
              <a:t>sociais</a:t>
            </a:r>
            <a:r>
              <a:rPr lang="en-US" sz="2200" i="1" dirty="0">
                <a:solidFill>
                  <a:schemeClr val="bg1"/>
                </a:solidFill>
                <a:latin typeface="Source Serif Pro"/>
              </a:rPr>
              <a:t>, </a:t>
            </a:r>
            <a:r>
              <a:rPr lang="en-US" sz="2200" i="1" dirty="0" err="1">
                <a:solidFill>
                  <a:schemeClr val="bg1"/>
                </a:solidFill>
                <a:latin typeface="Source Serif Pro"/>
              </a:rPr>
              <a:t>foi</a:t>
            </a:r>
            <a:r>
              <a:rPr lang="en-US" sz="2200" i="1" dirty="0">
                <a:solidFill>
                  <a:schemeClr val="bg1"/>
                </a:solidFill>
                <a:latin typeface="Source Serif Pro"/>
              </a:rPr>
              <a:t> </a:t>
            </a:r>
            <a:r>
              <a:rPr lang="en-US" sz="2200" i="1" dirty="0" err="1">
                <a:solidFill>
                  <a:schemeClr val="bg1"/>
                </a:solidFill>
                <a:latin typeface="Source Serif Pro"/>
              </a:rPr>
              <a:t>formado</a:t>
            </a:r>
            <a:r>
              <a:rPr lang="en-US" sz="2200" i="1" dirty="0">
                <a:solidFill>
                  <a:schemeClr val="bg1"/>
                </a:solidFill>
                <a:latin typeface="Source Serif Pro"/>
              </a:rPr>
              <a:t> o </a:t>
            </a:r>
            <a:r>
              <a:rPr lang="en-US" sz="2200" i="1" dirty="0" err="1">
                <a:solidFill>
                  <a:schemeClr val="bg1"/>
                </a:solidFill>
                <a:latin typeface="Source Serif Pro"/>
              </a:rPr>
              <a:t>comité</a:t>
            </a:r>
            <a:r>
              <a:rPr lang="en-US" sz="2200" i="1" dirty="0">
                <a:solidFill>
                  <a:schemeClr val="bg1"/>
                </a:solidFill>
                <a:latin typeface="Source Serif Pro"/>
              </a:rPr>
              <a:t> "The Exchange" - o </a:t>
            </a:r>
            <a:r>
              <a:rPr lang="en-US" sz="2200" i="1" dirty="0" err="1">
                <a:solidFill>
                  <a:schemeClr val="bg1"/>
                </a:solidFill>
                <a:latin typeface="Source Serif Pro"/>
              </a:rPr>
              <a:t>nome</a:t>
            </a:r>
            <a:r>
              <a:rPr lang="en-US" sz="2200" i="1" dirty="0">
                <a:solidFill>
                  <a:schemeClr val="bg1"/>
                </a:solidFill>
                <a:latin typeface="Source Serif Pro"/>
              </a:rPr>
              <a:t> </a:t>
            </a:r>
            <a:r>
              <a:rPr lang="en-US" sz="2200" i="1" dirty="0" err="1">
                <a:solidFill>
                  <a:schemeClr val="bg1"/>
                </a:solidFill>
                <a:latin typeface="Source Serif Pro"/>
              </a:rPr>
              <a:t>escolhido</a:t>
            </a:r>
            <a:r>
              <a:rPr lang="en-US" sz="2200" i="1" dirty="0">
                <a:solidFill>
                  <a:schemeClr val="bg1"/>
                </a:solidFill>
                <a:latin typeface="Source Serif Pro"/>
              </a:rPr>
              <a:t> tanto para </a:t>
            </a:r>
            <a:r>
              <a:rPr lang="en-US" sz="2200" i="1" dirty="0" err="1">
                <a:solidFill>
                  <a:schemeClr val="bg1"/>
                </a:solidFill>
                <a:latin typeface="Source Serif Pro"/>
              </a:rPr>
              <a:t>recordar</a:t>
            </a:r>
            <a:r>
              <a:rPr lang="en-US" sz="2200" i="1" dirty="0">
                <a:solidFill>
                  <a:schemeClr val="bg1"/>
                </a:solidFill>
                <a:latin typeface="Source Serif Pro"/>
              </a:rPr>
              <a:t> o </a:t>
            </a:r>
            <a:r>
              <a:rPr lang="en-US" sz="2200" i="1" dirty="0" err="1">
                <a:solidFill>
                  <a:schemeClr val="bg1"/>
                </a:solidFill>
                <a:latin typeface="Source Serif Pro"/>
              </a:rPr>
              <a:t>passado</a:t>
            </a:r>
            <a:r>
              <a:rPr lang="en-US" sz="2200" i="1" dirty="0">
                <a:solidFill>
                  <a:schemeClr val="bg1"/>
                </a:solidFill>
                <a:latin typeface="Source Serif Pro"/>
              </a:rPr>
              <a:t> </a:t>
            </a:r>
            <a:r>
              <a:rPr lang="en-US" sz="2200" i="1" dirty="0" err="1">
                <a:solidFill>
                  <a:schemeClr val="bg1"/>
                </a:solidFill>
                <a:latin typeface="Source Serif Pro"/>
              </a:rPr>
              <a:t>como</a:t>
            </a:r>
            <a:r>
              <a:rPr lang="en-US" sz="2200" i="1" dirty="0">
                <a:solidFill>
                  <a:schemeClr val="bg1"/>
                </a:solidFill>
                <a:latin typeface="Source Serif Pro"/>
              </a:rPr>
              <a:t> para </a:t>
            </a:r>
            <a:r>
              <a:rPr lang="en-US" sz="2200" i="1" dirty="0" err="1">
                <a:solidFill>
                  <a:schemeClr val="bg1"/>
                </a:solidFill>
                <a:latin typeface="Source Serif Pro"/>
              </a:rPr>
              <a:t>descrever</a:t>
            </a:r>
            <a:r>
              <a:rPr lang="en-US" sz="2200" i="1" dirty="0">
                <a:solidFill>
                  <a:schemeClr val="bg1"/>
                </a:solidFill>
                <a:latin typeface="Source Serif Pro"/>
              </a:rPr>
              <a:t> o </a:t>
            </a:r>
            <a:r>
              <a:rPr lang="en-US" sz="2200" i="1" dirty="0" err="1">
                <a:solidFill>
                  <a:schemeClr val="bg1"/>
                </a:solidFill>
                <a:latin typeface="Source Serif Pro"/>
              </a:rPr>
              <a:t>futuro</a:t>
            </a:r>
            <a:r>
              <a:rPr lang="en-US" sz="2200" i="1" dirty="0">
                <a:solidFill>
                  <a:schemeClr val="bg1"/>
                </a:solidFill>
                <a:latin typeface="Source Serif Pro"/>
              </a:rPr>
              <a:t>. </a:t>
            </a:r>
            <a:r>
              <a:rPr lang="en-US" sz="2200" i="1" dirty="0" err="1">
                <a:solidFill>
                  <a:schemeClr val="bg1"/>
                </a:solidFill>
                <a:latin typeface="Source Serif Pro"/>
              </a:rPr>
              <a:t>Nenhum</a:t>
            </a:r>
            <a:r>
              <a:rPr lang="en-US" sz="2200" i="1" dirty="0">
                <a:solidFill>
                  <a:schemeClr val="bg1"/>
                </a:solidFill>
                <a:latin typeface="Source Serif Pro"/>
              </a:rPr>
              <a:t> de </a:t>
            </a:r>
            <a:r>
              <a:rPr lang="en-US" sz="2200" i="1" dirty="0" err="1">
                <a:solidFill>
                  <a:schemeClr val="bg1"/>
                </a:solidFill>
                <a:latin typeface="Source Serif Pro"/>
              </a:rPr>
              <a:t>nós</a:t>
            </a:r>
            <a:r>
              <a:rPr lang="en-US" sz="2200" i="1" dirty="0">
                <a:solidFill>
                  <a:schemeClr val="bg1"/>
                </a:solidFill>
                <a:latin typeface="Source Serif Pro"/>
              </a:rPr>
              <a:t> </a:t>
            </a:r>
            <a:r>
              <a:rPr lang="en-US" sz="2200" i="1" dirty="0" err="1">
                <a:solidFill>
                  <a:schemeClr val="bg1"/>
                </a:solidFill>
                <a:latin typeface="Source Serif Pro"/>
              </a:rPr>
              <a:t>fazia</a:t>
            </a:r>
            <a:r>
              <a:rPr lang="en-US" sz="2200" i="1" dirty="0">
                <a:solidFill>
                  <a:schemeClr val="bg1"/>
                </a:solidFill>
                <a:latin typeface="Source Serif Pro"/>
              </a:rPr>
              <a:t> </a:t>
            </a:r>
            <a:r>
              <a:rPr lang="en-US" sz="2200" i="1" dirty="0" err="1">
                <a:solidFill>
                  <a:schemeClr val="bg1"/>
                </a:solidFill>
                <a:latin typeface="Source Serif Pro"/>
              </a:rPr>
              <a:t>ideia</a:t>
            </a:r>
            <a:r>
              <a:rPr lang="en-US" sz="2200" i="1" dirty="0">
                <a:solidFill>
                  <a:schemeClr val="bg1"/>
                </a:solidFill>
                <a:latin typeface="Source Serif Pro"/>
              </a:rPr>
              <a:t> </a:t>
            </a:r>
            <a:r>
              <a:rPr lang="en-US" sz="2200" i="1" dirty="0" err="1">
                <a:solidFill>
                  <a:schemeClr val="bg1"/>
                </a:solidFill>
                <a:latin typeface="Source Serif Pro"/>
              </a:rPr>
              <a:t>daquilo</a:t>
            </a:r>
            <a:r>
              <a:rPr lang="en-US" sz="2200" i="1" dirty="0">
                <a:solidFill>
                  <a:schemeClr val="bg1"/>
                </a:solidFill>
                <a:latin typeface="Source Serif Pro"/>
              </a:rPr>
              <a:t> </a:t>
            </a:r>
            <a:r>
              <a:rPr lang="en-US" sz="2200" i="1" dirty="0" err="1">
                <a:solidFill>
                  <a:schemeClr val="bg1"/>
                </a:solidFill>
                <a:latin typeface="Source Serif Pro"/>
              </a:rPr>
              <a:t>em</a:t>
            </a:r>
            <a:r>
              <a:rPr lang="en-US" sz="2200" i="1" dirty="0">
                <a:solidFill>
                  <a:schemeClr val="bg1"/>
                </a:solidFill>
                <a:latin typeface="Source Serif Pro"/>
              </a:rPr>
              <a:t> que </a:t>
            </a:r>
            <a:r>
              <a:rPr lang="en-US" sz="2200" i="1" dirty="0" err="1">
                <a:solidFill>
                  <a:schemeClr val="bg1"/>
                </a:solidFill>
                <a:latin typeface="Source Serif Pro"/>
              </a:rPr>
              <a:t>nos</a:t>
            </a:r>
            <a:r>
              <a:rPr lang="en-US" sz="2200" i="1" dirty="0">
                <a:solidFill>
                  <a:schemeClr val="bg1"/>
                </a:solidFill>
                <a:latin typeface="Source Serif Pro"/>
              </a:rPr>
              <a:t> </a:t>
            </a:r>
            <a:r>
              <a:rPr lang="en-US" sz="2200" i="1" dirty="0" err="1">
                <a:solidFill>
                  <a:schemeClr val="bg1"/>
                </a:solidFill>
                <a:latin typeface="Source Serif Pro"/>
              </a:rPr>
              <a:t>estávamos</a:t>
            </a:r>
            <a:r>
              <a:rPr lang="en-US" sz="2200" i="1" dirty="0">
                <a:solidFill>
                  <a:schemeClr val="bg1"/>
                </a:solidFill>
                <a:latin typeface="Source Serif Pro"/>
              </a:rPr>
              <a:t> a meter e a </a:t>
            </a:r>
            <a:r>
              <a:rPr lang="en-US" sz="2200" i="1" dirty="0" err="1">
                <a:solidFill>
                  <a:schemeClr val="bg1"/>
                </a:solidFill>
                <a:latin typeface="Source Serif Pro"/>
              </a:rPr>
              <a:t>maioria</a:t>
            </a:r>
            <a:r>
              <a:rPr lang="en-US" sz="2200" i="1" dirty="0">
                <a:solidFill>
                  <a:schemeClr val="bg1"/>
                </a:solidFill>
                <a:latin typeface="Source Serif Pro"/>
              </a:rPr>
              <a:t> de </a:t>
            </a:r>
            <a:r>
              <a:rPr lang="en-US" sz="2200" i="1" dirty="0" err="1">
                <a:solidFill>
                  <a:schemeClr val="bg1"/>
                </a:solidFill>
                <a:latin typeface="Source Serif Pro"/>
              </a:rPr>
              <a:t>nós</a:t>
            </a:r>
            <a:r>
              <a:rPr lang="en-US" sz="2200" i="1" dirty="0">
                <a:solidFill>
                  <a:schemeClr val="bg1"/>
                </a:solidFill>
                <a:latin typeface="Source Serif Pro"/>
              </a:rPr>
              <a:t> </a:t>
            </a:r>
            <a:r>
              <a:rPr lang="en-US" sz="2200" i="1" dirty="0" err="1">
                <a:solidFill>
                  <a:schemeClr val="bg1"/>
                </a:solidFill>
                <a:latin typeface="Source Serif Pro"/>
              </a:rPr>
              <a:t>não</a:t>
            </a:r>
            <a:r>
              <a:rPr lang="en-US" sz="2200" i="1" dirty="0">
                <a:solidFill>
                  <a:schemeClr val="bg1"/>
                </a:solidFill>
                <a:latin typeface="Source Serif Pro"/>
              </a:rPr>
              <a:t> </a:t>
            </a:r>
            <a:r>
              <a:rPr lang="en-US" sz="2200" i="1" dirty="0" err="1">
                <a:solidFill>
                  <a:schemeClr val="bg1"/>
                </a:solidFill>
                <a:latin typeface="Source Serif Pro"/>
              </a:rPr>
              <a:t>tinha</a:t>
            </a:r>
            <a:r>
              <a:rPr lang="en-US" sz="2200" i="1" dirty="0">
                <a:solidFill>
                  <a:schemeClr val="bg1"/>
                </a:solidFill>
                <a:latin typeface="Source Serif Pro"/>
              </a:rPr>
              <a:t> </a:t>
            </a:r>
            <a:r>
              <a:rPr lang="en-US" sz="2200" i="1" dirty="0" err="1">
                <a:solidFill>
                  <a:schemeClr val="bg1"/>
                </a:solidFill>
                <a:latin typeface="Source Serif Pro"/>
              </a:rPr>
              <a:t>ideia</a:t>
            </a:r>
            <a:r>
              <a:rPr lang="en-US" sz="2200" i="1" dirty="0">
                <a:solidFill>
                  <a:schemeClr val="bg1"/>
                </a:solidFill>
                <a:latin typeface="Source Serif Pro"/>
              </a:rPr>
              <a:t> do que </a:t>
            </a:r>
            <a:r>
              <a:rPr lang="en-US" sz="2200" i="1" dirty="0" err="1">
                <a:solidFill>
                  <a:schemeClr val="bg1"/>
                </a:solidFill>
                <a:latin typeface="Source Serif Pro"/>
              </a:rPr>
              <a:t>estava</a:t>
            </a:r>
            <a:r>
              <a:rPr lang="en-US" sz="2200" i="1" dirty="0">
                <a:solidFill>
                  <a:schemeClr val="bg1"/>
                </a:solidFill>
                <a:latin typeface="Source Serif Pro"/>
              </a:rPr>
              <a:t> a </a:t>
            </a:r>
            <a:r>
              <a:rPr lang="en-US" sz="2200" i="1" dirty="0" err="1">
                <a:solidFill>
                  <a:schemeClr val="bg1"/>
                </a:solidFill>
                <a:latin typeface="Source Serif Pro"/>
              </a:rPr>
              <a:t>fazer</a:t>
            </a:r>
            <a:r>
              <a:rPr lang="en-US" sz="2200" i="1" dirty="0">
                <a:solidFill>
                  <a:schemeClr val="bg1"/>
                </a:solidFill>
                <a:latin typeface="Source Serif Pro"/>
              </a:rPr>
              <a:t>. </a:t>
            </a:r>
            <a:r>
              <a:rPr lang="en-US" sz="2200" i="1" dirty="0" err="1">
                <a:solidFill>
                  <a:schemeClr val="bg1"/>
                </a:solidFill>
                <a:latin typeface="Source Serif Pro"/>
              </a:rPr>
              <a:t>Gestão</a:t>
            </a:r>
            <a:r>
              <a:rPr lang="en-US" sz="2200" i="1" dirty="0">
                <a:solidFill>
                  <a:schemeClr val="bg1"/>
                </a:solidFill>
                <a:latin typeface="Source Serif Pro"/>
              </a:rPr>
              <a:t>.  </a:t>
            </a:r>
            <a:r>
              <a:rPr lang="en-US" sz="2200" i="1" dirty="0" err="1">
                <a:solidFill>
                  <a:schemeClr val="bg1"/>
                </a:solidFill>
                <a:latin typeface="Source Serif Pro"/>
              </a:rPr>
              <a:t>Registo</a:t>
            </a:r>
            <a:r>
              <a:rPr lang="en-US" sz="2200" i="1" dirty="0">
                <a:solidFill>
                  <a:schemeClr val="bg1"/>
                </a:solidFill>
                <a:latin typeface="Source Serif Pro"/>
              </a:rPr>
              <a:t> de </a:t>
            </a:r>
            <a:r>
              <a:rPr lang="en-US" sz="2200" i="1" dirty="0" err="1">
                <a:solidFill>
                  <a:schemeClr val="bg1"/>
                </a:solidFill>
                <a:latin typeface="Source Serif Pro"/>
              </a:rPr>
              <a:t>empresas</a:t>
            </a:r>
            <a:r>
              <a:rPr lang="en-US" sz="2200" i="1" dirty="0">
                <a:solidFill>
                  <a:schemeClr val="bg1"/>
                </a:solidFill>
                <a:latin typeface="Source Serif Pro"/>
              </a:rPr>
              <a:t>.  </a:t>
            </a:r>
            <a:r>
              <a:rPr lang="en-US" sz="2200" i="1" dirty="0" err="1">
                <a:solidFill>
                  <a:schemeClr val="bg1"/>
                </a:solidFill>
                <a:latin typeface="Source Serif Pro"/>
              </a:rPr>
              <a:t>Seguros</a:t>
            </a:r>
            <a:r>
              <a:rPr lang="en-US" sz="2200" i="1" dirty="0">
                <a:solidFill>
                  <a:schemeClr val="bg1"/>
                </a:solidFill>
                <a:latin typeface="Source Serif Pro"/>
              </a:rPr>
              <a:t>. </a:t>
            </a:r>
            <a:r>
              <a:rPr lang="en-US" sz="2200" i="1" dirty="0" err="1">
                <a:solidFill>
                  <a:schemeClr val="bg1"/>
                </a:solidFill>
                <a:latin typeface="Source Serif Pro"/>
              </a:rPr>
              <a:t>Pedidos</a:t>
            </a:r>
            <a:r>
              <a:rPr lang="en-US" sz="2200" i="1" dirty="0">
                <a:solidFill>
                  <a:schemeClr val="bg1"/>
                </a:solidFill>
                <a:latin typeface="Source Serif Pro"/>
              </a:rPr>
              <a:t> de </a:t>
            </a:r>
            <a:r>
              <a:rPr lang="en-US" sz="2200" i="1" dirty="0" err="1">
                <a:solidFill>
                  <a:schemeClr val="bg1"/>
                </a:solidFill>
                <a:latin typeface="Source Serif Pro"/>
              </a:rPr>
              <a:t>subvenção</a:t>
            </a:r>
            <a:r>
              <a:rPr lang="en-US" sz="2200" i="1" dirty="0">
                <a:solidFill>
                  <a:schemeClr val="bg1"/>
                </a:solidFill>
                <a:latin typeface="Source Serif Pro"/>
              </a:rPr>
              <a:t>. </a:t>
            </a:r>
            <a:r>
              <a:rPr lang="en-US" sz="2200" i="1" dirty="0" err="1">
                <a:solidFill>
                  <a:schemeClr val="bg1"/>
                </a:solidFill>
                <a:latin typeface="Source Serif Pro"/>
              </a:rPr>
              <a:t>Apólices</a:t>
            </a:r>
            <a:r>
              <a:rPr lang="en-US" sz="2200" i="1" dirty="0">
                <a:solidFill>
                  <a:schemeClr val="bg1"/>
                </a:solidFill>
                <a:latin typeface="Source Serif Pro"/>
              </a:rPr>
              <a:t>. </a:t>
            </a:r>
            <a:r>
              <a:rPr lang="en-US" sz="2200" i="1" dirty="0" err="1">
                <a:solidFill>
                  <a:schemeClr val="bg1"/>
                </a:solidFill>
                <a:latin typeface="Source Serif Pro"/>
              </a:rPr>
              <a:t>Saúde</a:t>
            </a:r>
            <a:r>
              <a:rPr lang="en-US" sz="2200" i="1" dirty="0">
                <a:solidFill>
                  <a:schemeClr val="bg1"/>
                </a:solidFill>
                <a:latin typeface="Source Serif Pro"/>
              </a:rPr>
              <a:t> e </a:t>
            </a:r>
            <a:r>
              <a:rPr lang="en-US" sz="2200" i="1" dirty="0" err="1">
                <a:solidFill>
                  <a:schemeClr val="bg1"/>
                </a:solidFill>
                <a:latin typeface="Source Serif Pro"/>
              </a:rPr>
              <a:t>Segurança</a:t>
            </a:r>
            <a:r>
              <a:rPr lang="en-US" sz="2200" i="1" dirty="0">
                <a:solidFill>
                  <a:schemeClr val="bg1"/>
                </a:solidFill>
                <a:latin typeface="Source Serif Pro"/>
              </a:rPr>
              <a:t>... (mas) O Bernie Doherty </a:t>
            </a:r>
            <a:r>
              <a:rPr lang="en-US" sz="2200" i="1" dirty="0" err="1">
                <a:solidFill>
                  <a:schemeClr val="bg1"/>
                </a:solidFill>
                <a:latin typeface="Source Serif Pro"/>
              </a:rPr>
              <a:t>deu</a:t>
            </a:r>
            <a:r>
              <a:rPr lang="en-US" sz="2200" i="1" dirty="0">
                <a:solidFill>
                  <a:schemeClr val="bg1"/>
                </a:solidFill>
                <a:latin typeface="Source Serif Pro"/>
              </a:rPr>
              <a:t> </a:t>
            </a:r>
            <a:r>
              <a:rPr lang="en-US" sz="2200" i="1" dirty="0" err="1">
                <a:solidFill>
                  <a:schemeClr val="bg1"/>
                </a:solidFill>
                <a:latin typeface="Source Serif Pro"/>
              </a:rPr>
              <a:t>voz</a:t>
            </a:r>
            <a:r>
              <a:rPr lang="en-US" sz="2200" i="1" dirty="0">
                <a:solidFill>
                  <a:schemeClr val="bg1"/>
                </a:solidFill>
                <a:latin typeface="Source Serif Pro"/>
              </a:rPr>
              <a:t> </a:t>
            </a:r>
            <a:r>
              <a:rPr lang="en-US" sz="2200" i="1" dirty="0" err="1">
                <a:solidFill>
                  <a:schemeClr val="bg1"/>
                </a:solidFill>
                <a:latin typeface="Source Serif Pro"/>
              </a:rPr>
              <a:t>aos</a:t>
            </a:r>
            <a:r>
              <a:rPr lang="en-US" sz="2200" i="1" dirty="0">
                <a:solidFill>
                  <a:schemeClr val="bg1"/>
                </a:solidFill>
                <a:latin typeface="Source Serif Pro"/>
              </a:rPr>
              <a:t> </a:t>
            </a:r>
            <a:r>
              <a:rPr lang="en-US" sz="2200" i="1" dirty="0" err="1">
                <a:solidFill>
                  <a:schemeClr val="bg1"/>
                </a:solidFill>
                <a:latin typeface="Source Serif Pro"/>
              </a:rPr>
              <a:t>nossos</a:t>
            </a:r>
            <a:r>
              <a:rPr lang="en-US" sz="2200" i="1" dirty="0">
                <a:solidFill>
                  <a:schemeClr val="bg1"/>
                </a:solidFill>
                <a:latin typeface="Source Serif Pro"/>
              </a:rPr>
              <a:t> </a:t>
            </a:r>
            <a:r>
              <a:rPr lang="en-US" sz="2200" i="1" dirty="0" err="1">
                <a:solidFill>
                  <a:schemeClr val="bg1"/>
                </a:solidFill>
                <a:latin typeface="Source Serif Pro"/>
              </a:rPr>
              <a:t>valores</a:t>
            </a:r>
            <a:r>
              <a:rPr lang="en-US" sz="2200" i="1" dirty="0">
                <a:solidFill>
                  <a:schemeClr val="bg1"/>
                </a:solidFill>
                <a:latin typeface="Source Serif Pro"/>
              </a:rPr>
              <a:t> </a:t>
            </a:r>
            <a:r>
              <a:rPr lang="en-US" sz="2200" i="1" dirty="0" err="1">
                <a:solidFill>
                  <a:schemeClr val="bg1"/>
                </a:solidFill>
                <a:latin typeface="Source Serif Pro"/>
              </a:rPr>
              <a:t>fundamentais</a:t>
            </a:r>
            <a:r>
              <a:rPr lang="en-US" sz="2200" i="1" dirty="0">
                <a:solidFill>
                  <a:schemeClr val="bg1"/>
                </a:solidFill>
                <a:latin typeface="Source Serif Pro"/>
              </a:rPr>
              <a:t>:  </a:t>
            </a:r>
            <a:r>
              <a:rPr lang="en-US" sz="2200" b="1" i="1" dirty="0" err="1">
                <a:solidFill>
                  <a:schemeClr val="bg1"/>
                </a:solidFill>
                <a:latin typeface="Source Serif Pro"/>
              </a:rPr>
              <a:t>Comunidade</a:t>
            </a:r>
            <a:r>
              <a:rPr lang="en-US" sz="2200" b="1" i="1" dirty="0">
                <a:solidFill>
                  <a:schemeClr val="bg1"/>
                </a:solidFill>
                <a:latin typeface="Source Serif Pro"/>
              </a:rPr>
              <a:t>, </a:t>
            </a:r>
            <a:r>
              <a:rPr lang="en-US" sz="2200" b="1" i="1" dirty="0" err="1">
                <a:solidFill>
                  <a:schemeClr val="bg1"/>
                </a:solidFill>
                <a:latin typeface="Source Serif Pro"/>
              </a:rPr>
              <a:t>Inovação</a:t>
            </a:r>
            <a:r>
              <a:rPr lang="en-US" sz="2200" b="1" i="1" dirty="0">
                <a:solidFill>
                  <a:schemeClr val="bg1"/>
                </a:solidFill>
                <a:latin typeface="Source Serif Pro"/>
              </a:rPr>
              <a:t>, </a:t>
            </a:r>
            <a:r>
              <a:rPr lang="en-US" sz="2200" b="1" i="1" dirty="0" err="1">
                <a:solidFill>
                  <a:schemeClr val="bg1"/>
                </a:solidFill>
                <a:latin typeface="Source Serif Pro"/>
              </a:rPr>
              <a:t>Bem-estar</a:t>
            </a:r>
            <a:r>
              <a:rPr lang="en-US" sz="2200" b="1" i="1" dirty="0">
                <a:solidFill>
                  <a:schemeClr val="bg1"/>
                </a:solidFill>
                <a:latin typeface="Source Serif Pro"/>
              </a:rPr>
              <a:t> </a:t>
            </a:r>
            <a:r>
              <a:rPr lang="en-US" sz="2200" i="1" dirty="0">
                <a:solidFill>
                  <a:schemeClr val="bg1"/>
                </a:solidFill>
                <a:latin typeface="Source Serif Pro"/>
              </a:rPr>
              <a:t>- </a:t>
            </a:r>
            <a:r>
              <a:rPr lang="en-US" sz="2200" i="1" dirty="0" err="1">
                <a:solidFill>
                  <a:schemeClr val="bg1"/>
                </a:solidFill>
                <a:latin typeface="Source Serif Pro"/>
              </a:rPr>
              <a:t>os</a:t>
            </a:r>
            <a:r>
              <a:rPr lang="en-US" sz="2200" i="1" dirty="0">
                <a:solidFill>
                  <a:schemeClr val="bg1"/>
                </a:solidFill>
                <a:latin typeface="Source Serif Pro"/>
              </a:rPr>
              <a:t> </a:t>
            </a:r>
            <a:r>
              <a:rPr lang="en-US" sz="2200" i="1" dirty="0" err="1">
                <a:solidFill>
                  <a:schemeClr val="bg1"/>
                </a:solidFill>
                <a:latin typeface="Source Serif Pro"/>
              </a:rPr>
              <a:t>três</a:t>
            </a:r>
            <a:r>
              <a:rPr lang="en-US" sz="2200" i="1" dirty="0">
                <a:solidFill>
                  <a:schemeClr val="bg1"/>
                </a:solidFill>
                <a:latin typeface="Source Serif Pro"/>
              </a:rPr>
              <a:t> </a:t>
            </a:r>
            <a:r>
              <a:rPr lang="en-US" sz="2200" i="1" dirty="0" err="1">
                <a:solidFill>
                  <a:schemeClr val="bg1"/>
                </a:solidFill>
                <a:latin typeface="Source Serif Pro"/>
              </a:rPr>
              <a:t>pilares</a:t>
            </a:r>
            <a:r>
              <a:rPr lang="en-US" sz="2200" i="1" dirty="0">
                <a:solidFill>
                  <a:schemeClr val="bg1"/>
                </a:solidFill>
                <a:latin typeface="Source Serif Pro"/>
              </a:rPr>
              <a:t> que </a:t>
            </a:r>
            <a:r>
              <a:rPr lang="en-US" sz="2200" i="1" dirty="0" err="1">
                <a:solidFill>
                  <a:schemeClr val="bg1"/>
                </a:solidFill>
                <a:latin typeface="Source Serif Pro"/>
              </a:rPr>
              <a:t>constituiriam</a:t>
            </a:r>
            <a:r>
              <a:rPr lang="en-US" sz="2200" i="1" dirty="0">
                <a:solidFill>
                  <a:schemeClr val="bg1"/>
                </a:solidFill>
                <a:latin typeface="Source Serif Pro"/>
              </a:rPr>
              <a:t> a base e o </a:t>
            </a:r>
            <a:r>
              <a:rPr lang="en-US" sz="2200" i="1" dirty="0" err="1">
                <a:solidFill>
                  <a:schemeClr val="bg1"/>
                </a:solidFill>
                <a:latin typeface="Source Serif Pro"/>
              </a:rPr>
              <a:t>foco</a:t>
            </a:r>
            <a:r>
              <a:rPr lang="en-US" sz="2200" i="1" dirty="0">
                <a:solidFill>
                  <a:schemeClr val="bg1"/>
                </a:solidFill>
                <a:latin typeface="Source Serif Pro"/>
              </a:rPr>
              <a:t> da </a:t>
            </a:r>
            <a:r>
              <a:rPr lang="en-US" sz="2200" i="1" dirty="0" err="1">
                <a:solidFill>
                  <a:schemeClr val="bg1"/>
                </a:solidFill>
                <a:latin typeface="Source Serif Pro"/>
              </a:rPr>
              <a:t>nossa</a:t>
            </a:r>
            <a:r>
              <a:rPr lang="en-US" sz="2200" i="1" dirty="0">
                <a:solidFill>
                  <a:schemeClr val="bg1"/>
                </a:solidFill>
                <a:latin typeface="Source Serif Pro"/>
              </a:rPr>
              <a:t> </a:t>
            </a:r>
            <a:r>
              <a:rPr lang="en-US" sz="2200" i="1" dirty="0" err="1">
                <a:solidFill>
                  <a:schemeClr val="bg1"/>
                </a:solidFill>
                <a:latin typeface="Source Serif Pro"/>
              </a:rPr>
              <a:t>parceria</a:t>
            </a:r>
            <a:r>
              <a:rPr lang="en-US" sz="2200" i="1" dirty="0">
                <a:solidFill>
                  <a:schemeClr val="bg1"/>
                </a:solidFill>
                <a:latin typeface="Source Serif Pro"/>
              </a:rPr>
              <a:t>".</a:t>
            </a:r>
          </a:p>
        </p:txBody>
      </p:sp>
      <p:sp>
        <p:nvSpPr>
          <p:cNvPr id="6" name="TextBox 5">
            <a:extLst>
              <a:ext uri="{FF2B5EF4-FFF2-40B4-BE49-F238E27FC236}">
                <a16:creationId xmlns:a16="http://schemas.microsoft.com/office/drawing/2014/main" id="{846F236B-A07E-4FA6-946E-56DC6C2E5519}"/>
              </a:ext>
            </a:extLst>
          </p:cNvPr>
          <p:cNvSpPr txBox="1"/>
          <p:nvPr/>
        </p:nvSpPr>
        <p:spPr>
          <a:xfrm>
            <a:off x="0" y="127591"/>
            <a:ext cx="3072384" cy="461665"/>
          </a:xfrm>
          <a:prstGeom prst="rect">
            <a:avLst/>
          </a:prstGeom>
          <a:solidFill>
            <a:srgbClr val="7F4182"/>
          </a:solidFill>
        </p:spPr>
        <p:txBody>
          <a:bodyPr wrap="square" rtlCol="0">
            <a:spAutoFit/>
          </a:bodyPr>
          <a:lstStyle/>
          <a:p>
            <a:r>
              <a:rPr lang="en-IE" sz="2400" dirty="0">
                <a:solidFill>
                  <a:schemeClr val="bg1"/>
                </a:solidFill>
              </a:rPr>
              <a:t>INFORMAÇÕES-CHAVE</a:t>
            </a:r>
          </a:p>
        </p:txBody>
      </p:sp>
      <p:pic>
        <p:nvPicPr>
          <p:cNvPr id="2052" name="Picture 4" descr="See the source image">
            <a:extLst>
              <a:ext uri="{FF2B5EF4-FFF2-40B4-BE49-F238E27FC236}">
                <a16:creationId xmlns:a16="http://schemas.microsoft.com/office/drawing/2014/main" id="{D5B1A677-B620-4867-8928-55DACC6D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307" y="1314176"/>
            <a:ext cx="3498608" cy="452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C2D019-8848-4C5A-A1E8-72B4C2996A9B}"/>
              </a:ext>
            </a:extLst>
          </p:cNvPr>
          <p:cNvSpPr>
            <a:spLocks noGrp="1"/>
          </p:cNvSpPr>
          <p:nvPr>
            <p:ph type="body" sz="quarter" idx="20"/>
          </p:nvPr>
        </p:nvSpPr>
        <p:spPr>
          <a:xfrm>
            <a:off x="5677502" y="1889188"/>
            <a:ext cx="6209413" cy="4523803"/>
          </a:xfrm>
        </p:spPr>
        <p:txBody>
          <a:bodyPr/>
          <a:lstStyle/>
          <a:p>
            <a:r>
              <a:rPr lang="en-US" dirty="0" err="1"/>
              <a:t>Quais</a:t>
            </a:r>
            <a:r>
              <a:rPr lang="en-US" dirty="0"/>
              <a:t> </a:t>
            </a:r>
            <a:r>
              <a:rPr lang="en-US" dirty="0" err="1"/>
              <a:t>são</a:t>
            </a:r>
            <a:r>
              <a:rPr lang="en-US" dirty="0"/>
              <a:t> </a:t>
            </a:r>
            <a:r>
              <a:rPr lang="en-US" dirty="0" err="1"/>
              <a:t>os</a:t>
            </a:r>
            <a:r>
              <a:rPr lang="en-US" dirty="0"/>
              <a:t> </a:t>
            </a:r>
            <a:r>
              <a:rPr lang="en-US" dirty="0" err="1"/>
              <a:t>desafios</a:t>
            </a:r>
            <a:r>
              <a:rPr lang="en-US" dirty="0"/>
              <a:t> que a </a:t>
            </a:r>
            <a:r>
              <a:rPr lang="en-US" dirty="0" err="1"/>
              <a:t>sua</a:t>
            </a:r>
            <a:r>
              <a:rPr lang="en-US" dirty="0"/>
              <a:t> </a:t>
            </a:r>
            <a:r>
              <a:rPr lang="en-US" dirty="0" err="1"/>
              <a:t>comunidade</a:t>
            </a:r>
            <a:r>
              <a:rPr lang="en-US" dirty="0"/>
              <a:t> </a:t>
            </a:r>
            <a:r>
              <a:rPr lang="en-US" dirty="0" err="1"/>
              <a:t>enfrenta</a:t>
            </a:r>
            <a:r>
              <a:rPr lang="en-US" dirty="0"/>
              <a:t> </a:t>
            </a:r>
            <a:r>
              <a:rPr lang="en-US" dirty="0" err="1"/>
              <a:t>neste</a:t>
            </a:r>
            <a:r>
              <a:rPr lang="en-US" dirty="0"/>
              <a:t> </a:t>
            </a:r>
            <a:r>
              <a:rPr lang="en-US" dirty="0" err="1"/>
              <a:t>momento</a:t>
            </a:r>
            <a:r>
              <a:rPr lang="en-US" dirty="0"/>
              <a:t>? </a:t>
            </a:r>
          </a:p>
          <a:p>
            <a:r>
              <a:rPr lang="en-US" dirty="0" err="1"/>
              <a:t>Quais</a:t>
            </a:r>
            <a:r>
              <a:rPr lang="en-US" dirty="0"/>
              <a:t> </a:t>
            </a:r>
            <a:r>
              <a:rPr lang="en-US" dirty="0" err="1"/>
              <a:t>serão</a:t>
            </a:r>
            <a:r>
              <a:rPr lang="en-US" dirty="0"/>
              <a:t> as </a:t>
            </a:r>
            <a:r>
              <a:rPr lang="en-US" dirty="0" err="1"/>
              <a:t>necessidades</a:t>
            </a:r>
            <a:r>
              <a:rPr lang="en-US" dirty="0"/>
              <a:t> </a:t>
            </a:r>
            <a:r>
              <a:rPr lang="en-US" dirty="0" err="1"/>
              <a:t>específicas</a:t>
            </a:r>
            <a:r>
              <a:rPr lang="en-US" dirty="0"/>
              <a:t> da </a:t>
            </a:r>
            <a:r>
              <a:rPr lang="en-US" dirty="0" err="1"/>
              <a:t>sua</a:t>
            </a:r>
            <a:r>
              <a:rPr lang="en-US" dirty="0"/>
              <a:t> </a:t>
            </a:r>
            <a:r>
              <a:rPr lang="en-US" dirty="0" err="1"/>
              <a:t>comunidade</a:t>
            </a:r>
            <a:r>
              <a:rPr lang="en-US" dirty="0"/>
              <a:t> no </a:t>
            </a:r>
            <a:r>
              <a:rPr lang="en-US" dirty="0" err="1"/>
              <a:t>futuro</a:t>
            </a:r>
            <a:r>
              <a:rPr lang="en-US" dirty="0"/>
              <a:t> </a:t>
            </a:r>
            <a:r>
              <a:rPr lang="en-US" dirty="0" err="1"/>
              <a:t>próximo</a:t>
            </a:r>
            <a:r>
              <a:rPr lang="en-US" dirty="0"/>
              <a:t>?</a:t>
            </a:r>
          </a:p>
          <a:p>
            <a:r>
              <a:rPr lang="en-US" b="1" dirty="0" err="1"/>
              <a:t>Tente</a:t>
            </a:r>
            <a:r>
              <a:rPr lang="en-US" b="1" dirty="0"/>
              <a:t> </a:t>
            </a:r>
            <a:r>
              <a:rPr lang="en-US" b="1" dirty="0" err="1"/>
              <a:t>encontrar</a:t>
            </a:r>
            <a:r>
              <a:rPr lang="en-US" b="1" dirty="0"/>
              <a:t> </a:t>
            </a:r>
            <a:r>
              <a:rPr lang="en-US" b="1" dirty="0" err="1"/>
              <a:t>uma</a:t>
            </a:r>
            <a:r>
              <a:rPr lang="en-US" b="1" dirty="0"/>
              <a:t> </a:t>
            </a:r>
            <a:r>
              <a:rPr lang="en-US" b="1" dirty="0" err="1"/>
              <a:t>solução</a:t>
            </a:r>
            <a:r>
              <a:rPr lang="en-US" b="1" dirty="0"/>
              <a:t> </a:t>
            </a:r>
            <a:r>
              <a:rPr lang="en-US" b="1" dirty="0" err="1"/>
              <a:t>inovadora</a:t>
            </a:r>
            <a:r>
              <a:rPr lang="en-US" b="1" dirty="0"/>
              <a:t> - </a:t>
            </a:r>
            <a:r>
              <a:rPr lang="en-US" b="1" dirty="0" err="1"/>
              <a:t>uma</a:t>
            </a:r>
            <a:r>
              <a:rPr lang="en-US" b="1" dirty="0"/>
              <a:t> </a:t>
            </a:r>
            <a:r>
              <a:rPr lang="en-US" b="1" dirty="0" err="1"/>
              <a:t>solução</a:t>
            </a:r>
            <a:r>
              <a:rPr lang="en-US" b="1" dirty="0"/>
              <a:t> que </a:t>
            </a:r>
            <a:r>
              <a:rPr lang="en-US" b="1" dirty="0" err="1"/>
              <a:t>diferenciará</a:t>
            </a:r>
            <a:r>
              <a:rPr lang="en-US" b="1" dirty="0"/>
              <a:t> a </a:t>
            </a:r>
            <a:r>
              <a:rPr lang="en-US" b="1" dirty="0" err="1"/>
              <a:t>sua</a:t>
            </a:r>
            <a:r>
              <a:rPr lang="en-US" b="1" dirty="0"/>
              <a:t> </a:t>
            </a:r>
            <a:r>
              <a:rPr lang="en-US" b="1" dirty="0" err="1"/>
              <a:t>comunidade</a:t>
            </a:r>
            <a:r>
              <a:rPr lang="en-US" b="1" dirty="0"/>
              <a:t> e </a:t>
            </a:r>
            <a:r>
              <a:rPr lang="en-US" b="1" dirty="0" err="1"/>
              <a:t>tornará</a:t>
            </a:r>
            <a:r>
              <a:rPr lang="en-US" b="1" dirty="0"/>
              <a:t> o </a:t>
            </a:r>
            <a:r>
              <a:rPr lang="en-US" b="1" dirty="0" err="1"/>
              <a:t>seu</a:t>
            </a:r>
            <a:r>
              <a:rPr lang="en-US" b="1" dirty="0"/>
              <a:t> </a:t>
            </a:r>
            <a:r>
              <a:rPr lang="en-US" b="1" dirty="0" err="1"/>
              <a:t>projeto</a:t>
            </a:r>
            <a:r>
              <a:rPr lang="en-US" b="1" dirty="0"/>
              <a:t> </a:t>
            </a:r>
            <a:r>
              <a:rPr lang="en-US" b="1" dirty="0" err="1"/>
              <a:t>mais</a:t>
            </a:r>
            <a:r>
              <a:rPr lang="en-US" b="1" dirty="0"/>
              <a:t> </a:t>
            </a:r>
            <a:r>
              <a:rPr lang="en-US" b="1" dirty="0" err="1"/>
              <a:t>fácil</a:t>
            </a:r>
            <a:r>
              <a:rPr lang="en-US" b="1" dirty="0"/>
              <a:t> de </a:t>
            </a:r>
            <a:r>
              <a:rPr lang="en-US" b="1" dirty="0" err="1"/>
              <a:t>financiar</a:t>
            </a:r>
            <a:r>
              <a:rPr lang="en-US" b="1" dirty="0"/>
              <a:t>.</a:t>
            </a:r>
          </a:p>
          <a:p>
            <a:r>
              <a:rPr lang="en-US" dirty="0" err="1"/>
              <a:t>Certifique</a:t>
            </a:r>
            <a:r>
              <a:rPr lang="en-US" dirty="0"/>
              <a:t>-se de </a:t>
            </a:r>
            <a:r>
              <a:rPr lang="en-US" dirty="0" err="1"/>
              <a:t>envolver</a:t>
            </a:r>
            <a:r>
              <a:rPr lang="en-US" dirty="0"/>
              <a:t> </a:t>
            </a:r>
            <a:r>
              <a:rPr lang="en-US" dirty="0" err="1"/>
              <a:t>ativamente</a:t>
            </a:r>
            <a:r>
              <a:rPr lang="en-US" dirty="0"/>
              <a:t> a </a:t>
            </a:r>
            <a:r>
              <a:rPr lang="en-US" dirty="0" err="1"/>
              <a:t>sua</a:t>
            </a:r>
            <a:r>
              <a:rPr lang="en-US" dirty="0"/>
              <a:t> </a:t>
            </a:r>
            <a:r>
              <a:rPr lang="en-US" dirty="0" err="1"/>
              <a:t>comunidade</a:t>
            </a:r>
            <a:r>
              <a:rPr lang="en-US" dirty="0"/>
              <a:t> </a:t>
            </a:r>
            <a:r>
              <a:rPr lang="en-US" dirty="0" err="1"/>
              <a:t>na</a:t>
            </a:r>
            <a:r>
              <a:rPr lang="en-US" dirty="0"/>
              <a:t> </a:t>
            </a:r>
            <a:r>
              <a:rPr lang="en-US" dirty="0" err="1"/>
              <a:t>determinação</a:t>
            </a:r>
            <a:r>
              <a:rPr lang="en-US" dirty="0"/>
              <a:t> do </a:t>
            </a:r>
            <a:r>
              <a:rPr lang="en-US" dirty="0" err="1"/>
              <a:t>seu</a:t>
            </a:r>
            <a:r>
              <a:rPr lang="en-US" dirty="0"/>
              <a:t> </a:t>
            </a:r>
            <a:r>
              <a:rPr lang="en-US" dirty="0" err="1"/>
              <a:t>futuro</a:t>
            </a:r>
            <a:r>
              <a:rPr lang="en-US" dirty="0"/>
              <a:t>, pois </a:t>
            </a:r>
            <a:r>
              <a:rPr lang="en-US" dirty="0" err="1"/>
              <a:t>ao</a:t>
            </a:r>
            <a:r>
              <a:rPr lang="en-US" dirty="0"/>
              <a:t> </a:t>
            </a:r>
            <a:r>
              <a:rPr lang="en-US" dirty="0" err="1"/>
              <a:t>fazê</a:t>
            </a:r>
            <a:r>
              <a:rPr lang="en-US" dirty="0"/>
              <a:t>-lo, </a:t>
            </a:r>
            <a:r>
              <a:rPr lang="en-US" dirty="0" err="1"/>
              <a:t>poderá</a:t>
            </a:r>
            <a:r>
              <a:rPr lang="en-US" dirty="0"/>
              <a:t> </a:t>
            </a:r>
            <a:r>
              <a:rPr lang="en-US" dirty="0" err="1"/>
              <a:t>inspirar</a:t>
            </a:r>
            <a:r>
              <a:rPr lang="en-US" dirty="0"/>
              <a:t> </a:t>
            </a:r>
            <a:r>
              <a:rPr lang="en-US" dirty="0" err="1"/>
              <a:t>mais</a:t>
            </a:r>
            <a:r>
              <a:rPr lang="en-US" dirty="0"/>
              <a:t> </a:t>
            </a:r>
            <a:r>
              <a:rPr lang="en-US" dirty="0" err="1"/>
              <a:t>pessoas</a:t>
            </a:r>
            <a:r>
              <a:rPr lang="en-US" dirty="0"/>
              <a:t> a </a:t>
            </a:r>
            <a:r>
              <a:rPr lang="en-US" dirty="0" err="1"/>
              <a:t>serem</a:t>
            </a:r>
            <a:r>
              <a:rPr lang="en-US" dirty="0"/>
              <a:t> </a:t>
            </a:r>
            <a:r>
              <a:rPr lang="en-US" dirty="0" err="1"/>
              <a:t>envolvidas</a:t>
            </a:r>
            <a:r>
              <a:rPr lang="en-US" dirty="0"/>
              <a:t> a </a:t>
            </a:r>
            <a:r>
              <a:rPr lang="en-US" dirty="0" err="1"/>
              <a:t>longo</a:t>
            </a:r>
            <a:r>
              <a:rPr lang="en-US" dirty="0"/>
              <a:t> </a:t>
            </a:r>
            <a:r>
              <a:rPr lang="en-US" dirty="0" err="1"/>
              <a:t>prazo</a:t>
            </a:r>
            <a:r>
              <a:rPr lang="en-US" dirty="0"/>
              <a:t>.</a:t>
            </a:r>
            <a:endParaRPr lang="en-IE" dirty="0"/>
          </a:p>
        </p:txBody>
      </p:sp>
      <p:sp>
        <p:nvSpPr>
          <p:cNvPr id="4" name="Text Placeholder 3">
            <a:extLst>
              <a:ext uri="{FF2B5EF4-FFF2-40B4-BE49-F238E27FC236}">
                <a16:creationId xmlns:a16="http://schemas.microsoft.com/office/drawing/2014/main" id="{3D2C8E08-0E3B-4310-B9D5-AE54ABD7E76C}"/>
              </a:ext>
            </a:extLst>
          </p:cNvPr>
          <p:cNvSpPr>
            <a:spLocks noGrp="1"/>
          </p:cNvSpPr>
          <p:nvPr>
            <p:ph type="body" sz="quarter" idx="22"/>
          </p:nvPr>
        </p:nvSpPr>
        <p:spPr>
          <a:xfrm>
            <a:off x="5762847" y="767883"/>
            <a:ext cx="5938616" cy="857158"/>
          </a:xfrm>
        </p:spPr>
        <p:txBody>
          <a:bodyPr>
            <a:normAutofit fontScale="92500" lnSpcReduction="20000"/>
          </a:bodyPr>
          <a:lstStyle/>
          <a:p>
            <a:r>
              <a:rPr lang="en-IE" dirty="0"/>
              <a:t>2º </a:t>
            </a:r>
            <a:r>
              <a:rPr lang="en-IE" dirty="0" err="1"/>
              <a:t>passo</a:t>
            </a:r>
            <a:r>
              <a:rPr lang="en-IE" dirty="0"/>
              <a:t>: </a:t>
            </a:r>
            <a:r>
              <a:rPr lang="en-IE" dirty="0" err="1"/>
              <a:t>Decidir</a:t>
            </a:r>
            <a:r>
              <a:rPr lang="en-IE" dirty="0"/>
              <a:t> o </a:t>
            </a:r>
            <a:r>
              <a:rPr lang="en-IE" dirty="0" err="1"/>
              <a:t>projecto</a:t>
            </a:r>
            <a:r>
              <a:rPr lang="en-IE" dirty="0"/>
              <a:t> de </a:t>
            </a:r>
            <a:r>
              <a:rPr lang="en-IE" dirty="0" err="1"/>
              <a:t>regeneração</a:t>
            </a:r>
            <a:r>
              <a:rPr lang="en-IE" dirty="0"/>
              <a:t> </a:t>
            </a:r>
            <a:r>
              <a:rPr lang="en-IE" dirty="0" err="1"/>
              <a:t>comunitária</a:t>
            </a:r>
            <a:endParaRPr lang="en-IE" dirty="0"/>
          </a:p>
        </p:txBody>
      </p:sp>
      <p:pic>
        <p:nvPicPr>
          <p:cNvPr id="7" name="Picture Placeholder 6" descr="A person wearing a costume&#10;&#10;Description automatically generated">
            <a:extLst>
              <a:ext uri="{FF2B5EF4-FFF2-40B4-BE49-F238E27FC236}">
                <a16:creationId xmlns:a16="http://schemas.microsoft.com/office/drawing/2014/main" id="{4C48E283-C194-48E7-B6B7-997CEA28B6F1}"/>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31F227B2-E3EC-42AD-B9EB-78EC4692452F}"/>
              </a:ext>
            </a:extLst>
          </p:cNvPr>
          <p:cNvSpPr txBox="1"/>
          <p:nvPr/>
        </p:nvSpPr>
        <p:spPr>
          <a:xfrm flipH="1">
            <a:off x="-1" y="6018028"/>
            <a:ext cx="5348177" cy="646331"/>
          </a:xfrm>
          <a:prstGeom prst="rect">
            <a:avLst/>
          </a:prstGeom>
          <a:solidFill>
            <a:srgbClr val="7F4182"/>
          </a:solidFill>
        </p:spPr>
        <p:txBody>
          <a:bodyPr wrap="square" rtlCol="0">
            <a:spAutoFit/>
          </a:bodyPr>
          <a:lstStyle/>
          <a:p>
            <a:r>
              <a:rPr lang="en-IE" dirty="0">
                <a:solidFill>
                  <a:schemeClr val="bg1"/>
                </a:solidFill>
              </a:rPr>
              <a:t>O </a:t>
            </a:r>
            <a:r>
              <a:rPr lang="en-IE" dirty="0" err="1">
                <a:solidFill>
                  <a:schemeClr val="bg1"/>
                </a:solidFill>
              </a:rPr>
              <a:t>Desafio</a:t>
            </a:r>
            <a:r>
              <a:rPr lang="en-IE" dirty="0">
                <a:solidFill>
                  <a:schemeClr val="bg1"/>
                </a:solidFill>
              </a:rPr>
              <a:t> </a:t>
            </a:r>
            <a:r>
              <a:rPr lang="en-IE" dirty="0" err="1">
                <a:solidFill>
                  <a:schemeClr val="bg1"/>
                </a:solidFill>
              </a:rPr>
              <a:t>Comunitário</a:t>
            </a:r>
            <a:r>
              <a:rPr lang="en-IE" dirty="0">
                <a:solidFill>
                  <a:schemeClr val="bg1"/>
                </a:solidFill>
              </a:rPr>
              <a:t> </a:t>
            </a:r>
            <a:r>
              <a:rPr lang="en-IE" dirty="0" err="1">
                <a:solidFill>
                  <a:schemeClr val="bg1"/>
                </a:solidFill>
              </a:rPr>
              <a:t>Articulado</a:t>
            </a:r>
            <a:r>
              <a:rPr lang="en-IE" dirty="0">
                <a:solidFill>
                  <a:schemeClr val="bg1"/>
                </a:solidFill>
              </a:rPr>
              <a:t> que </a:t>
            </a:r>
            <a:r>
              <a:rPr lang="en-IE" dirty="0" err="1">
                <a:solidFill>
                  <a:schemeClr val="bg1"/>
                </a:solidFill>
              </a:rPr>
              <a:t>completou</a:t>
            </a:r>
            <a:r>
              <a:rPr lang="en-IE" dirty="0">
                <a:solidFill>
                  <a:schemeClr val="bg1"/>
                </a:solidFill>
              </a:rPr>
              <a:t> no </a:t>
            </a:r>
            <a:r>
              <a:rPr lang="en-IE" dirty="0" err="1">
                <a:solidFill>
                  <a:schemeClr val="bg1"/>
                </a:solidFill>
              </a:rPr>
              <a:t>Módulo</a:t>
            </a:r>
            <a:r>
              <a:rPr lang="en-IE" dirty="0">
                <a:solidFill>
                  <a:schemeClr val="bg1"/>
                </a:solidFill>
              </a:rPr>
              <a:t> 1 </a:t>
            </a:r>
            <a:r>
              <a:rPr lang="en-IE" dirty="0" err="1">
                <a:solidFill>
                  <a:schemeClr val="bg1"/>
                </a:solidFill>
              </a:rPr>
              <a:t>ajudá</a:t>
            </a:r>
            <a:r>
              <a:rPr lang="en-IE" dirty="0">
                <a:solidFill>
                  <a:schemeClr val="bg1"/>
                </a:solidFill>
              </a:rPr>
              <a:t>-lo-</a:t>
            </a:r>
            <a:r>
              <a:rPr lang="en-IE" dirty="0" err="1">
                <a:solidFill>
                  <a:schemeClr val="bg1"/>
                </a:solidFill>
              </a:rPr>
              <a:t>á</a:t>
            </a:r>
            <a:r>
              <a:rPr lang="en-IE" dirty="0">
                <a:solidFill>
                  <a:schemeClr val="bg1"/>
                </a:solidFill>
              </a:rPr>
              <a:t> </a:t>
            </a:r>
            <a:r>
              <a:rPr lang="en-IE" dirty="0" err="1">
                <a:solidFill>
                  <a:schemeClr val="bg1"/>
                </a:solidFill>
              </a:rPr>
              <a:t>nesta</a:t>
            </a:r>
            <a:r>
              <a:rPr lang="en-IE" dirty="0">
                <a:solidFill>
                  <a:schemeClr val="bg1"/>
                </a:solidFill>
              </a:rPr>
              <a:t> </a:t>
            </a:r>
            <a:r>
              <a:rPr lang="en-IE" dirty="0" err="1">
                <a:solidFill>
                  <a:schemeClr val="bg1"/>
                </a:solidFill>
              </a:rPr>
              <a:t>tarefa</a:t>
            </a:r>
            <a:r>
              <a:rPr lang="en-IE" dirty="0">
                <a:solidFill>
                  <a:schemeClr val="bg1"/>
                </a:solidFill>
              </a:rPr>
              <a:t>.</a:t>
            </a:r>
          </a:p>
        </p:txBody>
      </p:sp>
      <p:sp>
        <p:nvSpPr>
          <p:cNvPr id="12" name="TextBox 11">
            <a:extLst>
              <a:ext uri="{FF2B5EF4-FFF2-40B4-BE49-F238E27FC236}">
                <a16:creationId xmlns:a16="http://schemas.microsoft.com/office/drawing/2014/main" id="{5275E277-1E9A-4F54-98C6-F8746B99A1C6}"/>
              </a:ext>
            </a:extLst>
          </p:cNvPr>
          <p:cNvSpPr txBox="1"/>
          <p:nvPr/>
        </p:nvSpPr>
        <p:spPr>
          <a:xfrm>
            <a:off x="5457910" y="156927"/>
            <a:ext cx="6734090" cy="400110"/>
          </a:xfrm>
          <a:prstGeom prst="rect">
            <a:avLst/>
          </a:prstGeom>
          <a:solidFill>
            <a:srgbClr val="68BBAF"/>
          </a:solidFill>
        </p:spPr>
        <p:txBody>
          <a:bodyPr wrap="square">
            <a:spAutoFit/>
          </a:bodyPr>
          <a:lstStyle/>
          <a:p>
            <a:r>
              <a:rPr lang="en-IE" sz="2000" dirty="0" err="1">
                <a:solidFill>
                  <a:schemeClr val="bg1"/>
                </a:solidFill>
              </a:rPr>
              <a:t>Elementos-chave</a:t>
            </a:r>
            <a:r>
              <a:rPr lang="en-IE" sz="2000" dirty="0">
                <a:solidFill>
                  <a:schemeClr val="bg1"/>
                </a:solidFill>
              </a:rPr>
              <a:t> de um Plano de </a:t>
            </a:r>
            <a:r>
              <a:rPr lang="en-IE" sz="2000" dirty="0" err="1">
                <a:solidFill>
                  <a:schemeClr val="bg1"/>
                </a:solidFill>
              </a:rPr>
              <a:t>Regeneração</a:t>
            </a:r>
            <a:r>
              <a:rPr lang="en-IE" sz="2000" dirty="0">
                <a:solidFill>
                  <a:schemeClr val="bg1"/>
                </a:solidFill>
              </a:rPr>
              <a:t> </a:t>
            </a:r>
            <a:r>
              <a:rPr lang="en-IE" sz="2000" dirty="0" err="1">
                <a:solidFill>
                  <a:schemeClr val="bg1"/>
                </a:solidFill>
              </a:rPr>
              <a:t>Comunitário</a:t>
            </a:r>
            <a:endParaRPr lang="en-IE" sz="2000" dirty="0">
              <a:solidFill>
                <a:schemeClr val="bg1"/>
              </a:solidFill>
            </a:endParaRPr>
          </a:p>
        </p:txBody>
      </p:sp>
    </p:spTree>
    <p:extLst>
      <p:ext uri="{BB962C8B-B14F-4D97-AF65-F5344CB8AC3E}">
        <p14:creationId xmlns:p14="http://schemas.microsoft.com/office/powerpoint/2010/main" val="346031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a:xfrm>
            <a:off x="6150077" y="2261295"/>
            <a:ext cx="5551386" cy="3631644"/>
          </a:xfrm>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955391" y="589256"/>
            <a:ext cx="5912246" cy="1035785"/>
          </a:xfrm>
          <a:solidFill>
            <a:srgbClr val="7F4182"/>
          </a:solidFill>
        </p:spPr>
        <p:txBody>
          <a:bodyPr>
            <a:normAutofit lnSpcReduction="10000"/>
          </a:bodyPr>
          <a:lstStyle/>
          <a:p>
            <a:r>
              <a:rPr lang="en-IE" dirty="0" err="1">
                <a:solidFill>
                  <a:schemeClr val="bg1"/>
                </a:solidFill>
              </a:rPr>
              <a:t>Encontrar</a:t>
            </a:r>
            <a:r>
              <a:rPr lang="en-IE" dirty="0">
                <a:solidFill>
                  <a:schemeClr val="bg1"/>
                </a:solidFill>
              </a:rPr>
              <a:t> a </a:t>
            </a:r>
            <a:r>
              <a:rPr lang="en-IE" dirty="0" err="1">
                <a:solidFill>
                  <a:schemeClr val="bg1"/>
                </a:solidFill>
              </a:rPr>
              <a:t>ideia</a:t>
            </a:r>
            <a:r>
              <a:rPr lang="en-IE" dirty="0">
                <a:solidFill>
                  <a:schemeClr val="bg1"/>
                </a:solidFill>
              </a:rPr>
              <a:t> </a:t>
            </a:r>
            <a:r>
              <a:rPr lang="en-IE" dirty="0" err="1">
                <a:solidFill>
                  <a:schemeClr val="bg1"/>
                </a:solidFill>
              </a:rPr>
              <a:t>certa</a:t>
            </a:r>
            <a:r>
              <a:rPr lang="en-IE" dirty="0">
                <a:solidFill>
                  <a:schemeClr val="bg1"/>
                </a:solidFill>
              </a:rPr>
              <a:t> </a:t>
            </a:r>
            <a:r>
              <a:rPr lang="en-IE" dirty="0" err="1">
                <a:solidFill>
                  <a:schemeClr val="bg1"/>
                </a:solidFill>
              </a:rPr>
              <a:t>pode</a:t>
            </a:r>
            <a:r>
              <a:rPr lang="en-IE" dirty="0">
                <a:solidFill>
                  <a:schemeClr val="bg1"/>
                </a:solidFill>
              </a:rPr>
              <a:t> </a:t>
            </a:r>
            <a:r>
              <a:rPr lang="en-IE" dirty="0" err="1">
                <a:solidFill>
                  <a:schemeClr val="bg1"/>
                </a:solidFill>
              </a:rPr>
              <a:t>exigir</a:t>
            </a:r>
            <a:r>
              <a:rPr lang="en-IE" dirty="0">
                <a:solidFill>
                  <a:schemeClr val="bg1"/>
                </a:solidFill>
              </a:rPr>
              <a:t> a </a:t>
            </a:r>
            <a:r>
              <a:rPr lang="en-IE" dirty="0" err="1">
                <a:solidFill>
                  <a:schemeClr val="bg1"/>
                </a:solidFill>
              </a:rPr>
              <a:t>busca</a:t>
            </a:r>
            <a:r>
              <a:rPr lang="en-IE" dirty="0">
                <a:solidFill>
                  <a:schemeClr val="bg1"/>
                </a:solidFill>
              </a:rPr>
              <a:t> da </a:t>
            </a:r>
            <a:r>
              <a:rPr lang="en-IE" dirty="0" err="1">
                <a:solidFill>
                  <a:schemeClr val="bg1"/>
                </a:solidFill>
              </a:rPr>
              <a:t>paixão</a:t>
            </a:r>
            <a:endParaRPr lang="en-IE" dirty="0">
              <a:solidFill>
                <a:schemeClr val="bg1"/>
              </a:solidFill>
            </a:endParaRPr>
          </a:p>
        </p:txBody>
      </p:sp>
      <p:sp>
        <p:nvSpPr>
          <p:cNvPr id="7" name="TextBox 6">
            <a:extLst>
              <a:ext uri="{FF2B5EF4-FFF2-40B4-BE49-F238E27FC236}">
                <a16:creationId xmlns:a16="http://schemas.microsoft.com/office/drawing/2014/main" id="{050A6D1B-5E32-475F-B469-7691132C896E}"/>
              </a:ext>
            </a:extLst>
          </p:cNvPr>
          <p:cNvSpPr txBox="1"/>
          <p:nvPr/>
        </p:nvSpPr>
        <p:spPr>
          <a:xfrm>
            <a:off x="5743257" y="1938129"/>
            <a:ext cx="6124380" cy="1631216"/>
          </a:xfrm>
          <a:prstGeom prst="rect">
            <a:avLst/>
          </a:prstGeom>
          <a:noFill/>
        </p:spPr>
        <p:txBody>
          <a:bodyPr wrap="square">
            <a:spAutoFit/>
          </a:bodyPr>
          <a:lstStyle/>
          <a:p>
            <a:r>
              <a:rPr lang="en-US" sz="2000" dirty="0">
                <a:solidFill>
                  <a:schemeClr val="tx1">
                    <a:lumMod val="50000"/>
                    <a:lumOff val="50000"/>
                  </a:schemeClr>
                </a:solidFill>
              </a:rPr>
              <a:t>Shane Kerrigan </a:t>
            </a:r>
            <a:r>
              <a:rPr lang="en-US" sz="2000" dirty="0" err="1">
                <a:solidFill>
                  <a:schemeClr val="tx1">
                    <a:lumMod val="50000"/>
                    <a:lumOff val="50000"/>
                  </a:schemeClr>
                </a:solidFill>
              </a:rPr>
              <a:t>comprou</a:t>
            </a:r>
            <a:r>
              <a:rPr lang="en-US" sz="2000" dirty="0">
                <a:solidFill>
                  <a:schemeClr val="tx1">
                    <a:lumMod val="50000"/>
                    <a:lumOff val="50000"/>
                  </a:schemeClr>
                </a:solidFill>
              </a:rPr>
              <a:t> um </a:t>
            </a:r>
            <a:r>
              <a:rPr lang="en-US" sz="2000" dirty="0" err="1">
                <a:solidFill>
                  <a:schemeClr val="tx1">
                    <a:lumMod val="50000"/>
                    <a:lumOff val="50000"/>
                  </a:schemeClr>
                </a:solidFill>
              </a:rPr>
              <a:t>complexo</a:t>
            </a:r>
            <a:r>
              <a:rPr lang="en-US" sz="2000" dirty="0">
                <a:solidFill>
                  <a:schemeClr val="tx1">
                    <a:lumMod val="50000"/>
                    <a:lumOff val="50000"/>
                  </a:schemeClr>
                </a:solidFill>
              </a:rPr>
              <a:t> </a:t>
            </a:r>
            <a:r>
              <a:rPr lang="en-US" sz="2000" dirty="0" err="1">
                <a:solidFill>
                  <a:schemeClr val="tx1">
                    <a:lumMod val="50000"/>
                    <a:lumOff val="50000"/>
                  </a:schemeClr>
                </a:solidFill>
              </a:rPr>
              <a:t>inacabado</a:t>
            </a:r>
            <a:r>
              <a:rPr lang="en-US" sz="2000" dirty="0">
                <a:solidFill>
                  <a:schemeClr val="tx1">
                    <a:lumMod val="50000"/>
                    <a:lumOff val="50000"/>
                  </a:schemeClr>
                </a:solidFill>
              </a:rPr>
              <a:t> no </a:t>
            </a:r>
            <a:r>
              <a:rPr lang="en-US" sz="2000" dirty="0" err="1">
                <a:solidFill>
                  <a:schemeClr val="tx1">
                    <a:lumMod val="50000"/>
                    <a:lumOff val="50000"/>
                  </a:schemeClr>
                </a:solidFill>
              </a:rPr>
              <a:t>centro</a:t>
            </a:r>
            <a:r>
              <a:rPr lang="en-US" sz="2000" dirty="0">
                <a:solidFill>
                  <a:schemeClr val="tx1">
                    <a:lumMod val="50000"/>
                    <a:lumOff val="50000"/>
                  </a:schemeClr>
                </a:solidFill>
              </a:rPr>
              <a:t> de </a:t>
            </a:r>
            <a:r>
              <a:rPr lang="en-US" sz="2000" dirty="0" err="1">
                <a:solidFill>
                  <a:schemeClr val="tx1">
                    <a:lumMod val="50000"/>
                    <a:lumOff val="50000"/>
                  </a:schemeClr>
                </a:solidFill>
              </a:rPr>
              <a:t>Manorhamilton</a:t>
            </a:r>
            <a:r>
              <a:rPr lang="en-US" sz="2000" dirty="0">
                <a:solidFill>
                  <a:schemeClr val="tx1">
                    <a:lumMod val="50000"/>
                    <a:lumOff val="50000"/>
                  </a:schemeClr>
                </a:solidFill>
              </a:rPr>
              <a:t> e 14 meses </a:t>
            </a:r>
            <a:r>
              <a:rPr lang="en-US" sz="2000" dirty="0" err="1">
                <a:solidFill>
                  <a:schemeClr val="tx1">
                    <a:lumMod val="50000"/>
                    <a:lumOff val="50000"/>
                  </a:schemeClr>
                </a:solidFill>
              </a:rPr>
              <a:t>mais</a:t>
            </a:r>
            <a:r>
              <a:rPr lang="en-US" sz="2000" dirty="0">
                <a:solidFill>
                  <a:schemeClr val="tx1">
                    <a:lumMod val="50000"/>
                    <a:lumOff val="50000"/>
                  </a:schemeClr>
                </a:solidFill>
              </a:rPr>
              <a:t> </a:t>
            </a:r>
            <a:r>
              <a:rPr lang="en-US" sz="2000" dirty="0" err="1">
                <a:solidFill>
                  <a:schemeClr val="tx1">
                    <a:lumMod val="50000"/>
                    <a:lumOff val="50000"/>
                  </a:schemeClr>
                </a:solidFill>
              </a:rPr>
              <a:t>tarde</a:t>
            </a:r>
            <a:r>
              <a:rPr lang="en-US" sz="2000" dirty="0">
                <a:solidFill>
                  <a:schemeClr val="tx1">
                    <a:lumMod val="50000"/>
                    <a:lumOff val="50000"/>
                  </a:schemeClr>
                </a:solidFill>
              </a:rPr>
              <a:t>, com a </a:t>
            </a:r>
            <a:r>
              <a:rPr lang="en-US" sz="2000" dirty="0" err="1">
                <a:solidFill>
                  <a:schemeClr val="tx1">
                    <a:lumMod val="50000"/>
                    <a:lumOff val="50000"/>
                  </a:schemeClr>
                </a:solidFill>
              </a:rPr>
              <a:t>ajuda</a:t>
            </a:r>
            <a:r>
              <a:rPr lang="en-US" sz="2000" dirty="0">
                <a:solidFill>
                  <a:schemeClr val="tx1">
                    <a:lumMod val="50000"/>
                    <a:lumOff val="50000"/>
                  </a:schemeClr>
                </a:solidFill>
              </a:rPr>
              <a:t> de </a:t>
            </a:r>
            <a:r>
              <a:rPr lang="en-US" sz="2000" dirty="0" err="1">
                <a:solidFill>
                  <a:schemeClr val="tx1">
                    <a:lumMod val="50000"/>
                    <a:lumOff val="50000"/>
                  </a:schemeClr>
                </a:solidFill>
              </a:rPr>
              <a:t>uma</a:t>
            </a:r>
            <a:r>
              <a:rPr lang="en-US" sz="2000" dirty="0">
                <a:solidFill>
                  <a:schemeClr val="tx1">
                    <a:lumMod val="50000"/>
                    <a:lumOff val="50000"/>
                  </a:schemeClr>
                </a:solidFill>
              </a:rPr>
              <a:t> </a:t>
            </a:r>
            <a:r>
              <a:rPr lang="en-US" sz="2000" dirty="0" err="1">
                <a:solidFill>
                  <a:schemeClr val="tx1">
                    <a:lumMod val="50000"/>
                    <a:lumOff val="50000"/>
                  </a:schemeClr>
                </a:solidFill>
              </a:rPr>
              <a:t>equipa</a:t>
            </a:r>
            <a:r>
              <a:rPr lang="en-US" sz="2000" dirty="0">
                <a:solidFill>
                  <a:schemeClr val="tx1">
                    <a:lumMod val="50000"/>
                    <a:lumOff val="50000"/>
                  </a:schemeClr>
                </a:solidFill>
              </a:rPr>
              <a:t> de </a:t>
            </a:r>
            <a:r>
              <a:rPr lang="en-US" sz="2000" dirty="0" err="1">
                <a:solidFill>
                  <a:schemeClr val="tx1">
                    <a:lumMod val="50000"/>
                    <a:lumOff val="50000"/>
                  </a:schemeClr>
                </a:solidFill>
              </a:rPr>
              <a:t>peritos</a:t>
            </a:r>
            <a:r>
              <a:rPr lang="en-US" sz="2000" dirty="0">
                <a:solidFill>
                  <a:schemeClr val="tx1">
                    <a:lumMod val="50000"/>
                    <a:lumOff val="50000"/>
                  </a:schemeClr>
                </a:solidFill>
              </a:rPr>
              <a:t>, </a:t>
            </a:r>
            <a:r>
              <a:rPr lang="en-US" sz="2000" dirty="0" err="1">
                <a:solidFill>
                  <a:schemeClr val="tx1">
                    <a:lumMod val="50000"/>
                    <a:lumOff val="50000"/>
                  </a:schemeClr>
                </a:solidFill>
              </a:rPr>
              <a:t>transformou</a:t>
            </a:r>
            <a:r>
              <a:rPr lang="en-US" sz="2000" dirty="0">
                <a:solidFill>
                  <a:schemeClr val="tx1">
                    <a:lumMod val="50000"/>
                    <a:lumOff val="50000"/>
                  </a:schemeClr>
                </a:solidFill>
              </a:rPr>
              <a:t>-o num novo </a:t>
            </a:r>
            <a:r>
              <a:rPr lang="en-US" sz="2000" dirty="0" err="1">
                <a:solidFill>
                  <a:schemeClr val="tx1">
                    <a:lumMod val="50000"/>
                    <a:lumOff val="50000"/>
                  </a:schemeClr>
                </a:solidFill>
              </a:rPr>
              <a:t>pólo</a:t>
            </a:r>
            <a:r>
              <a:rPr lang="en-US" sz="2000" dirty="0">
                <a:solidFill>
                  <a:schemeClr val="tx1">
                    <a:lumMod val="50000"/>
                    <a:lumOff val="50000"/>
                  </a:schemeClr>
                </a:solidFill>
              </a:rPr>
              <a:t> </a:t>
            </a:r>
            <a:r>
              <a:rPr lang="en-US" sz="2000" dirty="0" err="1">
                <a:solidFill>
                  <a:schemeClr val="tx1">
                    <a:lumMod val="50000"/>
                    <a:lumOff val="50000"/>
                  </a:schemeClr>
                </a:solidFill>
              </a:rPr>
              <a:t>turístico</a:t>
            </a:r>
            <a:r>
              <a:rPr lang="en-US" sz="2000" dirty="0">
                <a:solidFill>
                  <a:schemeClr val="tx1">
                    <a:lumMod val="50000"/>
                    <a:lumOff val="50000"/>
                  </a:schemeClr>
                </a:solidFill>
              </a:rPr>
              <a:t> e cultural de </a:t>
            </a:r>
            <a:r>
              <a:rPr lang="en-US" sz="2000" dirty="0" err="1">
                <a:solidFill>
                  <a:schemeClr val="tx1">
                    <a:lumMod val="50000"/>
                    <a:lumOff val="50000"/>
                  </a:schemeClr>
                </a:solidFill>
              </a:rPr>
              <a:t>vanguarda</a:t>
            </a:r>
            <a:r>
              <a:rPr lang="en-US" sz="2000" dirty="0">
                <a:solidFill>
                  <a:schemeClr val="tx1">
                    <a:lumMod val="50000"/>
                    <a:lumOff val="50000"/>
                  </a:schemeClr>
                </a:solidFill>
              </a:rPr>
              <a:t> </a:t>
            </a:r>
            <a:r>
              <a:rPr lang="en-US" sz="2000" dirty="0" err="1">
                <a:solidFill>
                  <a:schemeClr val="tx1">
                    <a:lumMod val="50000"/>
                    <a:lumOff val="50000"/>
                  </a:schemeClr>
                </a:solidFill>
              </a:rPr>
              <a:t>denominado</a:t>
            </a:r>
            <a:r>
              <a:rPr lang="en-US" sz="2000" dirty="0">
                <a:solidFill>
                  <a:schemeClr val="tx1">
                    <a:lumMod val="50000"/>
                    <a:lumOff val="50000"/>
                  </a:schemeClr>
                </a:solidFill>
              </a:rPr>
              <a:t> por W8 (</a:t>
            </a:r>
            <a:r>
              <a:rPr lang="en-US" sz="2000" dirty="0">
                <a:solidFill>
                  <a:schemeClr val="tx1">
                    <a:lumMod val="50000"/>
                    <a:lumOff val="50000"/>
                  </a:schemeClr>
                </a:solidFill>
                <a:hlinkClick r:id="rId2"/>
              </a:rPr>
              <a:t>www.w8centre.ie</a:t>
            </a:r>
            <a:r>
              <a:rPr lang="en-US" sz="2000" dirty="0">
                <a:solidFill>
                  <a:schemeClr val="tx1">
                    <a:lumMod val="50000"/>
                    <a:lumOff val="50000"/>
                  </a:schemeClr>
                </a:solidFill>
              </a:rPr>
              <a:t> )</a:t>
            </a:r>
            <a:endParaRPr lang="en-IE" sz="2000" dirty="0">
              <a:solidFill>
                <a:schemeClr val="tx1">
                  <a:lumMod val="50000"/>
                  <a:lumOff val="50000"/>
                </a:schemeClr>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5849324" y="3580777"/>
            <a:ext cx="5912246" cy="2308324"/>
          </a:xfrm>
          <a:prstGeom prst="rect">
            <a:avLst/>
          </a:prstGeom>
          <a:solidFill>
            <a:srgbClr val="68BBAF"/>
          </a:solidFill>
        </p:spPr>
        <p:txBody>
          <a:bodyPr wrap="square">
            <a:spAutoFit/>
          </a:bodyPr>
          <a:lstStyle/>
          <a:p>
            <a:pPr algn="ctr"/>
            <a:r>
              <a:rPr lang="en-US" sz="2000" dirty="0">
                <a:solidFill>
                  <a:schemeClr val="bg1"/>
                </a:solidFill>
              </a:rPr>
              <a:t> Shane </a:t>
            </a:r>
            <a:r>
              <a:rPr lang="en-US" sz="2000" dirty="0" err="1">
                <a:solidFill>
                  <a:schemeClr val="bg1"/>
                </a:solidFill>
              </a:rPr>
              <a:t>admite</a:t>
            </a:r>
            <a:r>
              <a:rPr lang="en-US" sz="2000" dirty="0">
                <a:solidFill>
                  <a:schemeClr val="bg1"/>
                </a:solidFill>
              </a:rPr>
              <a:t> que </a:t>
            </a:r>
            <a:r>
              <a:rPr lang="en-US" sz="2000" dirty="0" err="1">
                <a:solidFill>
                  <a:schemeClr val="bg1"/>
                </a:solidFill>
              </a:rPr>
              <a:t>houve</a:t>
            </a:r>
            <a:r>
              <a:rPr lang="en-US" sz="2000" dirty="0">
                <a:solidFill>
                  <a:schemeClr val="bg1"/>
                </a:solidFill>
              </a:rPr>
              <a:t> </a:t>
            </a:r>
            <a:r>
              <a:rPr lang="en-US" sz="2000" dirty="0" err="1">
                <a:solidFill>
                  <a:schemeClr val="bg1"/>
                </a:solidFill>
              </a:rPr>
              <a:t>uma</a:t>
            </a:r>
            <a:r>
              <a:rPr lang="en-US" sz="2000" dirty="0">
                <a:solidFill>
                  <a:schemeClr val="bg1"/>
                </a:solidFill>
              </a:rPr>
              <a:t> "</a:t>
            </a:r>
            <a:r>
              <a:rPr lang="en-US" sz="2000" b="1" i="1" dirty="0" err="1">
                <a:solidFill>
                  <a:schemeClr val="bg1"/>
                </a:solidFill>
              </a:rPr>
              <a:t>grande</a:t>
            </a:r>
            <a:r>
              <a:rPr lang="en-US" sz="2000" b="1" i="1" dirty="0">
                <a:solidFill>
                  <a:schemeClr val="bg1"/>
                </a:solidFill>
              </a:rPr>
              <a:t> </a:t>
            </a:r>
            <a:r>
              <a:rPr lang="en-US" sz="2000" b="1" i="1" dirty="0" err="1">
                <a:solidFill>
                  <a:schemeClr val="bg1"/>
                </a:solidFill>
              </a:rPr>
              <a:t>procura</a:t>
            </a:r>
            <a:r>
              <a:rPr lang="en-US" sz="2000" b="1" i="1" dirty="0">
                <a:solidFill>
                  <a:schemeClr val="bg1"/>
                </a:solidFill>
              </a:rPr>
              <a:t> de </a:t>
            </a:r>
            <a:r>
              <a:rPr lang="en-US" sz="2000" b="1" i="1" dirty="0" err="1">
                <a:solidFill>
                  <a:schemeClr val="bg1"/>
                </a:solidFill>
              </a:rPr>
              <a:t>paixão</a:t>
            </a:r>
            <a:r>
              <a:rPr lang="en-US" sz="2000" b="1" i="1" dirty="0">
                <a:solidFill>
                  <a:schemeClr val="bg1"/>
                </a:solidFill>
              </a:rPr>
              <a:t>"</a:t>
            </a:r>
            <a:r>
              <a:rPr lang="en-US" sz="2000" dirty="0">
                <a:solidFill>
                  <a:schemeClr val="bg1"/>
                </a:solidFill>
              </a:rPr>
              <a:t> </a:t>
            </a:r>
            <a:r>
              <a:rPr lang="en-US" sz="2000" dirty="0" err="1">
                <a:solidFill>
                  <a:schemeClr val="bg1"/>
                </a:solidFill>
              </a:rPr>
              <a:t>envolvida</a:t>
            </a:r>
            <a:r>
              <a:rPr lang="en-US" sz="2000" dirty="0">
                <a:solidFill>
                  <a:schemeClr val="bg1"/>
                </a:solidFill>
              </a:rPr>
              <a:t> </a:t>
            </a:r>
            <a:r>
              <a:rPr lang="en-US" sz="2000" dirty="0" err="1">
                <a:solidFill>
                  <a:schemeClr val="bg1"/>
                </a:solidFill>
              </a:rPr>
              <a:t>na</a:t>
            </a:r>
            <a:r>
              <a:rPr lang="en-US" sz="2000" dirty="0">
                <a:solidFill>
                  <a:schemeClr val="bg1"/>
                </a:solidFill>
              </a:rPr>
              <a:t> </a:t>
            </a:r>
            <a:r>
              <a:rPr lang="en-US" sz="2000" dirty="0" err="1">
                <a:solidFill>
                  <a:schemeClr val="bg1"/>
                </a:solidFill>
              </a:rPr>
              <a:t>tentativa</a:t>
            </a:r>
            <a:r>
              <a:rPr lang="en-US" sz="2000" dirty="0">
                <a:solidFill>
                  <a:schemeClr val="bg1"/>
                </a:solidFill>
              </a:rPr>
              <a:t> de </a:t>
            </a:r>
            <a:r>
              <a:rPr lang="en-US" sz="2000" dirty="0" err="1">
                <a:solidFill>
                  <a:schemeClr val="bg1"/>
                </a:solidFill>
              </a:rPr>
              <a:t>decidir</a:t>
            </a:r>
            <a:r>
              <a:rPr lang="en-US" sz="2000" dirty="0">
                <a:solidFill>
                  <a:schemeClr val="bg1"/>
                </a:solidFill>
              </a:rPr>
              <a:t> o </a:t>
            </a:r>
            <a:r>
              <a:rPr lang="en-US" sz="2000" dirty="0" err="1">
                <a:solidFill>
                  <a:schemeClr val="bg1"/>
                </a:solidFill>
              </a:rPr>
              <a:t>modelo</a:t>
            </a:r>
            <a:r>
              <a:rPr lang="en-US" sz="2000" dirty="0">
                <a:solidFill>
                  <a:schemeClr val="bg1"/>
                </a:solidFill>
              </a:rPr>
              <a:t> final para o </a:t>
            </a:r>
            <a:r>
              <a:rPr lang="en-US" sz="2000" dirty="0" err="1">
                <a:solidFill>
                  <a:schemeClr val="bg1"/>
                </a:solidFill>
              </a:rPr>
              <a:t>desenvolvimento</a:t>
            </a:r>
            <a:r>
              <a:rPr lang="en-US" sz="2000" dirty="0">
                <a:solidFill>
                  <a:schemeClr val="bg1"/>
                </a:solidFill>
              </a:rPr>
              <a:t> </a:t>
            </a:r>
            <a:r>
              <a:rPr lang="en-US" sz="2000" dirty="0" err="1">
                <a:solidFill>
                  <a:schemeClr val="bg1"/>
                </a:solidFill>
              </a:rPr>
              <a:t>multifásico</a:t>
            </a:r>
            <a:r>
              <a:rPr lang="en-US" sz="2000" dirty="0">
                <a:solidFill>
                  <a:schemeClr val="bg1"/>
                </a:solidFill>
              </a:rPr>
              <a:t>..</a:t>
            </a:r>
            <a:endParaRPr lang="en-US" sz="2000" b="0" i="0" dirty="0">
              <a:solidFill>
                <a:schemeClr val="bg1"/>
              </a:solidFill>
              <a:effectLst/>
            </a:endParaRPr>
          </a:p>
          <a:p>
            <a:pPr algn="ctr"/>
            <a:br>
              <a:rPr lang="en-US" sz="2400" dirty="0">
                <a:solidFill>
                  <a:schemeClr val="bg1"/>
                </a:solidFill>
              </a:rPr>
            </a:br>
            <a:r>
              <a:rPr lang="en-US" sz="2000" dirty="0">
                <a:solidFill>
                  <a:schemeClr val="bg1"/>
                </a:solidFill>
              </a:rPr>
              <a:t>"</a:t>
            </a:r>
            <a:r>
              <a:rPr lang="en-US" sz="2000" i="1" dirty="0">
                <a:solidFill>
                  <a:schemeClr val="bg1"/>
                </a:solidFill>
              </a:rPr>
              <a:t>Eu </a:t>
            </a:r>
            <a:r>
              <a:rPr lang="en-US" sz="2000" i="1" dirty="0" err="1">
                <a:solidFill>
                  <a:schemeClr val="bg1"/>
                </a:solidFill>
              </a:rPr>
              <a:t>cresci</a:t>
            </a:r>
            <a:r>
              <a:rPr lang="en-US" sz="2000" i="1" dirty="0">
                <a:solidFill>
                  <a:schemeClr val="bg1"/>
                </a:solidFill>
              </a:rPr>
              <a:t> </a:t>
            </a:r>
            <a:r>
              <a:rPr lang="en-US" sz="2000" i="1" dirty="0" err="1">
                <a:solidFill>
                  <a:schemeClr val="bg1"/>
                </a:solidFill>
              </a:rPr>
              <a:t>aqui</a:t>
            </a:r>
            <a:r>
              <a:rPr lang="en-US" sz="2000" i="1" dirty="0">
                <a:solidFill>
                  <a:schemeClr val="bg1"/>
                </a:solidFill>
              </a:rPr>
              <a:t> e </a:t>
            </a:r>
            <a:r>
              <a:rPr lang="en-US" sz="2000" i="1" dirty="0" err="1">
                <a:solidFill>
                  <a:schemeClr val="bg1"/>
                </a:solidFill>
              </a:rPr>
              <a:t>percebi</a:t>
            </a:r>
            <a:r>
              <a:rPr lang="en-US" sz="2000" i="1" dirty="0">
                <a:solidFill>
                  <a:schemeClr val="bg1"/>
                </a:solidFill>
              </a:rPr>
              <a:t> a </a:t>
            </a:r>
            <a:r>
              <a:rPr lang="en-US" sz="2000" i="1" dirty="0" err="1">
                <a:solidFill>
                  <a:schemeClr val="bg1"/>
                </a:solidFill>
              </a:rPr>
              <a:t>necessidade</a:t>
            </a:r>
            <a:r>
              <a:rPr lang="en-US" sz="2000" i="1" dirty="0">
                <a:solidFill>
                  <a:schemeClr val="bg1"/>
                </a:solidFill>
              </a:rPr>
              <a:t> </a:t>
            </a:r>
            <a:r>
              <a:rPr lang="en-US" sz="2000" i="1" dirty="0" err="1">
                <a:solidFill>
                  <a:schemeClr val="bg1"/>
                </a:solidFill>
              </a:rPr>
              <a:t>deste</a:t>
            </a:r>
            <a:r>
              <a:rPr lang="en-US" sz="2000" i="1" dirty="0">
                <a:solidFill>
                  <a:schemeClr val="bg1"/>
                </a:solidFill>
              </a:rPr>
              <a:t> </a:t>
            </a:r>
            <a:r>
              <a:rPr lang="en-US" sz="2000" i="1" dirty="0" err="1">
                <a:solidFill>
                  <a:schemeClr val="bg1"/>
                </a:solidFill>
              </a:rPr>
              <a:t>tipo</a:t>
            </a:r>
            <a:r>
              <a:rPr lang="en-US" sz="2000" i="1" dirty="0">
                <a:solidFill>
                  <a:schemeClr val="bg1"/>
                </a:solidFill>
              </a:rPr>
              <a:t> de </a:t>
            </a:r>
            <a:r>
              <a:rPr lang="en-US" sz="2000" i="1" dirty="0" err="1">
                <a:solidFill>
                  <a:schemeClr val="bg1"/>
                </a:solidFill>
              </a:rPr>
              <a:t>empreendimento</a:t>
            </a:r>
            <a:r>
              <a:rPr lang="en-US" sz="2000" i="1" dirty="0">
                <a:solidFill>
                  <a:schemeClr val="bg1"/>
                </a:solidFill>
              </a:rPr>
              <a:t> (W8) e </a:t>
            </a:r>
            <a:r>
              <a:rPr lang="en-US" sz="2000" i="1" dirty="0" err="1">
                <a:solidFill>
                  <a:schemeClr val="bg1"/>
                </a:solidFill>
              </a:rPr>
              <a:t>senti</a:t>
            </a:r>
            <a:r>
              <a:rPr lang="en-US" sz="2000" i="1" dirty="0">
                <a:solidFill>
                  <a:schemeClr val="bg1"/>
                </a:solidFill>
              </a:rPr>
              <a:t> </a:t>
            </a:r>
            <a:r>
              <a:rPr lang="en-US" sz="2000" i="1" dirty="0" err="1">
                <a:solidFill>
                  <a:schemeClr val="bg1"/>
                </a:solidFill>
              </a:rPr>
              <a:t>realmente</a:t>
            </a:r>
            <a:r>
              <a:rPr lang="en-US" sz="2000" i="1" dirty="0">
                <a:solidFill>
                  <a:schemeClr val="bg1"/>
                </a:solidFill>
              </a:rPr>
              <a:t> que </a:t>
            </a:r>
            <a:r>
              <a:rPr lang="en-US" sz="2000" i="1" dirty="0" err="1">
                <a:solidFill>
                  <a:schemeClr val="bg1"/>
                </a:solidFill>
              </a:rPr>
              <a:t>podíamos</a:t>
            </a:r>
            <a:r>
              <a:rPr lang="en-US" sz="2000" i="1" dirty="0">
                <a:solidFill>
                  <a:schemeClr val="bg1"/>
                </a:solidFill>
              </a:rPr>
              <a:t> </a:t>
            </a:r>
            <a:r>
              <a:rPr lang="en-US" sz="2000" i="1" dirty="0" err="1">
                <a:solidFill>
                  <a:schemeClr val="bg1"/>
                </a:solidFill>
              </a:rPr>
              <a:t>fazer</a:t>
            </a:r>
            <a:r>
              <a:rPr lang="en-US" sz="2000" i="1" dirty="0">
                <a:solidFill>
                  <a:schemeClr val="bg1"/>
                </a:solidFill>
              </a:rPr>
              <a:t> </a:t>
            </a:r>
            <a:r>
              <a:rPr lang="en-US" sz="2000" i="1" dirty="0" err="1">
                <a:solidFill>
                  <a:schemeClr val="bg1"/>
                </a:solidFill>
              </a:rPr>
              <a:t>uma</a:t>
            </a:r>
            <a:r>
              <a:rPr lang="en-US" sz="2000" i="1" dirty="0">
                <a:solidFill>
                  <a:schemeClr val="bg1"/>
                </a:solidFill>
              </a:rPr>
              <a:t> </a:t>
            </a:r>
            <a:r>
              <a:rPr lang="en-US" sz="2000" i="1" dirty="0" err="1">
                <a:solidFill>
                  <a:schemeClr val="bg1"/>
                </a:solidFill>
              </a:rPr>
              <a:t>diferença</a:t>
            </a:r>
            <a:r>
              <a:rPr lang="en-US" sz="2000" i="1" dirty="0">
                <a:solidFill>
                  <a:schemeClr val="bg1"/>
                </a:solidFill>
              </a:rPr>
              <a:t> </a:t>
            </a:r>
            <a:r>
              <a:rPr lang="en-US" sz="2000" i="1" dirty="0" err="1">
                <a:solidFill>
                  <a:schemeClr val="bg1"/>
                </a:solidFill>
              </a:rPr>
              <a:t>positiva</a:t>
            </a:r>
            <a:r>
              <a:rPr lang="en-US" sz="2000" i="1" dirty="0">
                <a:solidFill>
                  <a:schemeClr val="bg1"/>
                </a:solidFill>
              </a:rPr>
              <a:t> para a </a:t>
            </a:r>
            <a:r>
              <a:rPr lang="en-US" sz="2000" i="1" dirty="0" err="1">
                <a:solidFill>
                  <a:schemeClr val="bg1"/>
                </a:solidFill>
              </a:rPr>
              <a:t>cidade</a:t>
            </a:r>
            <a:r>
              <a:rPr lang="en-US" sz="2000" dirty="0">
                <a:solidFill>
                  <a:schemeClr val="bg1"/>
                </a:solidFill>
              </a:rPr>
              <a:t>", </a:t>
            </a:r>
            <a:r>
              <a:rPr lang="en-US" sz="2000" dirty="0" err="1">
                <a:solidFill>
                  <a:schemeClr val="bg1"/>
                </a:solidFill>
              </a:rPr>
              <a:t>disse</a:t>
            </a:r>
            <a:r>
              <a:rPr lang="en-US" sz="2000" dirty="0">
                <a:solidFill>
                  <a:schemeClr val="bg1"/>
                </a:solidFill>
              </a:rPr>
              <a:t> </a:t>
            </a:r>
            <a:r>
              <a:rPr lang="en-US" sz="2000" dirty="0" err="1">
                <a:solidFill>
                  <a:schemeClr val="bg1"/>
                </a:solidFill>
              </a:rPr>
              <a:t>ele</a:t>
            </a:r>
            <a:r>
              <a:rPr lang="en-US" sz="2000" dirty="0">
                <a:solidFill>
                  <a:schemeClr val="bg1"/>
                </a:solidFill>
              </a:rPr>
              <a:t>.</a:t>
            </a:r>
            <a:endParaRPr lang="en-US" sz="2400" dirty="0">
              <a:solidFill>
                <a:schemeClr val="bg1"/>
              </a:solidFill>
            </a:endParaRPr>
          </a:p>
        </p:txBody>
      </p:sp>
      <p:pic>
        <p:nvPicPr>
          <p:cNvPr id="2050" name="Picture 2" descr="See the source image">
            <a:extLst>
              <a:ext uri="{FF2B5EF4-FFF2-40B4-BE49-F238E27FC236}">
                <a16:creationId xmlns:a16="http://schemas.microsoft.com/office/drawing/2014/main" id="{6C10CA5B-51DB-4CFE-B7B8-E36862CFEC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6197" y="767883"/>
            <a:ext cx="4941801" cy="4941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6F236B-A07E-4FA6-946E-56DC6C2E5519}"/>
              </a:ext>
            </a:extLst>
          </p:cNvPr>
          <p:cNvSpPr txBox="1"/>
          <p:nvPr/>
        </p:nvSpPr>
        <p:spPr>
          <a:xfrm>
            <a:off x="0" y="127591"/>
            <a:ext cx="3108960" cy="461665"/>
          </a:xfrm>
          <a:prstGeom prst="rect">
            <a:avLst/>
          </a:prstGeom>
          <a:solidFill>
            <a:srgbClr val="7F4182"/>
          </a:solidFill>
        </p:spPr>
        <p:txBody>
          <a:bodyPr wrap="square" rtlCol="0">
            <a:spAutoFit/>
          </a:bodyPr>
          <a:lstStyle/>
          <a:p>
            <a:r>
              <a:rPr lang="en-IE" sz="2400" dirty="0">
                <a:solidFill>
                  <a:schemeClr val="bg1"/>
                </a:solidFill>
              </a:rPr>
              <a:t>INFORMAÇÕES-CHAVE</a:t>
            </a:r>
          </a:p>
        </p:txBody>
      </p:sp>
    </p:spTree>
    <p:extLst>
      <p:ext uri="{BB962C8B-B14F-4D97-AF65-F5344CB8AC3E}">
        <p14:creationId xmlns:p14="http://schemas.microsoft.com/office/powerpoint/2010/main" val="4105785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5608</TotalTime>
  <Words>6108</Words>
  <Application>Microsoft Macintosh PowerPoint</Application>
  <PresentationFormat>Ecrã Panorâmico</PresentationFormat>
  <Paragraphs>357</Paragraphs>
  <Slides>58</Slides>
  <Notes>0</Notes>
  <HiddenSlides>0</HiddenSlides>
  <MMClips>3</MMClips>
  <ScaleCrop>false</ScaleCrop>
  <HeadingPairs>
    <vt:vector size="6" baseType="variant">
      <vt:variant>
        <vt:lpstr>Tipos de letra usados</vt:lpstr>
      </vt:variant>
      <vt:variant>
        <vt:i4>13</vt:i4>
      </vt:variant>
      <vt:variant>
        <vt:lpstr>Tema</vt:lpstr>
      </vt:variant>
      <vt:variant>
        <vt:i4>1</vt:i4>
      </vt:variant>
      <vt:variant>
        <vt:lpstr>Títulos dos diapositivos</vt:lpstr>
      </vt:variant>
      <vt:variant>
        <vt:i4>58</vt:i4>
      </vt:variant>
    </vt:vector>
  </HeadingPairs>
  <TitlesOfParts>
    <vt:vector size="72" baseType="lpstr">
      <vt:lpstr>Arial</vt:lpstr>
      <vt:lpstr>Calibri</vt:lpstr>
      <vt:lpstr>Calibri Light</vt:lpstr>
      <vt:lpstr>FF Meta Serif W01</vt:lpstr>
      <vt:lpstr>Helvetica</vt:lpstr>
      <vt:lpstr>Lucida Grande</vt:lpstr>
      <vt:lpstr>Quattrocento</vt:lpstr>
      <vt:lpstr>Quattrocento Sans</vt:lpstr>
      <vt:lpstr>Source Serif Pro</vt:lpstr>
      <vt:lpstr>Times New Roman</vt:lpstr>
      <vt:lpstr>UbuntuLight</vt:lpstr>
      <vt:lpstr>verdana</vt:lpstr>
      <vt:lpstr>Wingdings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Lyons</dc:creator>
  <cp:lastModifiedBy>Vanessa Gomes</cp:lastModifiedBy>
  <cp:revision>205</cp:revision>
  <dcterms:created xsi:type="dcterms:W3CDTF">2020-09-10T15:25:35Z</dcterms:created>
  <dcterms:modified xsi:type="dcterms:W3CDTF">2020-12-27T21:37:34Z</dcterms:modified>
</cp:coreProperties>
</file>