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310" r:id="rId2"/>
    <p:sldId id="316" r:id="rId3"/>
    <p:sldId id="520" r:id="rId4"/>
    <p:sldId id="437" r:id="rId5"/>
    <p:sldId id="495" r:id="rId6"/>
    <p:sldId id="497" r:id="rId7"/>
    <p:sldId id="362" r:id="rId8"/>
    <p:sldId id="522" r:id="rId9"/>
    <p:sldId id="391" r:id="rId10"/>
    <p:sldId id="531" r:id="rId11"/>
    <p:sldId id="419" r:id="rId12"/>
    <p:sldId id="413" r:id="rId13"/>
    <p:sldId id="324" r:id="rId14"/>
    <p:sldId id="412" r:id="rId15"/>
    <p:sldId id="410" r:id="rId16"/>
    <p:sldId id="323" r:id="rId17"/>
    <p:sldId id="414" r:id="rId18"/>
    <p:sldId id="421" r:id="rId19"/>
    <p:sldId id="498" r:id="rId20"/>
    <p:sldId id="500" r:id="rId21"/>
    <p:sldId id="499" r:id="rId22"/>
    <p:sldId id="325" r:id="rId23"/>
    <p:sldId id="411" r:id="rId24"/>
    <p:sldId id="513" r:id="rId25"/>
    <p:sldId id="318" r:id="rId26"/>
    <p:sldId id="417" r:id="rId27"/>
    <p:sldId id="422" r:id="rId28"/>
    <p:sldId id="501" r:id="rId29"/>
    <p:sldId id="504" r:id="rId30"/>
    <p:sldId id="510" r:id="rId31"/>
    <p:sldId id="429" r:id="rId32"/>
    <p:sldId id="503" r:id="rId33"/>
    <p:sldId id="529" r:id="rId34"/>
    <p:sldId id="511" r:id="rId35"/>
    <p:sldId id="544" r:id="rId36"/>
    <p:sldId id="533" r:id="rId37"/>
    <p:sldId id="423" r:id="rId38"/>
    <p:sldId id="425" r:id="rId39"/>
    <p:sldId id="322" r:id="rId40"/>
    <p:sldId id="432" r:id="rId41"/>
    <p:sldId id="526" r:id="rId42"/>
    <p:sldId id="433" r:id="rId43"/>
    <p:sldId id="527" r:id="rId44"/>
    <p:sldId id="434" r:id="rId45"/>
    <p:sldId id="528" r:id="rId46"/>
    <p:sldId id="539" r:id="rId47"/>
    <p:sldId id="507" r:id="rId48"/>
    <p:sldId id="367" r:id="rId49"/>
    <p:sldId id="540" r:id="rId50"/>
    <p:sldId id="365" r:id="rId51"/>
    <p:sldId id="542" r:id="rId52"/>
    <p:sldId id="532" r:id="rId53"/>
    <p:sldId id="537" r:id="rId54"/>
    <p:sldId id="535" r:id="rId55"/>
    <p:sldId id="514" r:id="rId56"/>
    <p:sldId id="405" r:id="rId57"/>
    <p:sldId id="523" r:id="rId58"/>
    <p:sldId id="554" r:id="rId59"/>
    <p:sldId id="395" r:id="rId60"/>
    <p:sldId id="543" r:id="rId61"/>
    <p:sldId id="409" r:id="rId62"/>
    <p:sldId id="546" r:id="rId63"/>
    <p:sldId id="545" r:id="rId64"/>
    <p:sldId id="547" r:id="rId65"/>
    <p:sldId id="321" r:id="rId66"/>
    <p:sldId id="548" r:id="rId67"/>
    <p:sldId id="549" r:id="rId68"/>
    <p:sldId id="558" r:id="rId69"/>
    <p:sldId id="551" r:id="rId70"/>
    <p:sldId id="368" r:id="rId71"/>
    <p:sldId id="369" r:id="rId72"/>
    <p:sldId id="400" r:id="rId73"/>
    <p:sldId id="556" r:id="rId74"/>
    <p:sldId id="557" r:id="rId75"/>
    <p:sldId id="363" r:id="rId76"/>
    <p:sldId id="436" r:id="rId77"/>
    <p:sldId id="519" r:id="rId78"/>
    <p:sldId id="309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la Casey" initials="OC" lastIdx="15" clrIdx="0">
    <p:extLst>
      <p:ext uri="{19B8F6BF-5375-455C-9EA6-DF929625EA0E}">
        <p15:presenceInfo xmlns:p15="http://schemas.microsoft.com/office/powerpoint/2012/main" userId="S::orla@momentumconsulting.ie::ee9f56f0-43a2-47ae-a5b8-d4a7d2f5cec3" providerId="AD"/>
      </p:ext>
    </p:extLst>
  </p:cmAuthor>
  <p:cmAuthor id="2" name="Grace Roche" initials="GR" lastIdx="1" clrIdx="1">
    <p:extLst>
      <p:ext uri="{19B8F6BF-5375-455C-9EA6-DF929625EA0E}">
        <p15:presenceInfo xmlns:p15="http://schemas.microsoft.com/office/powerpoint/2012/main" userId="Grace Roche" providerId="None"/>
      </p:ext>
    </p:extLst>
  </p:cmAuthor>
  <p:cmAuthor id="3" name="Grace Lyons" initials="GL" lastIdx="13" clrIdx="2">
    <p:extLst>
      <p:ext uri="{19B8F6BF-5375-455C-9EA6-DF929625EA0E}">
        <p15:presenceInfo xmlns:p15="http://schemas.microsoft.com/office/powerpoint/2012/main" userId="b64fb77dec8691cc" providerId="Windows Live"/>
      </p:ext>
    </p:extLst>
  </p:cmAuthor>
  <p:cmAuthor id="4" name="Vanessa Gomes" initials="VG" lastIdx="1" clrIdx="3">
    <p:extLst>
      <p:ext uri="{19B8F6BF-5375-455C-9EA6-DF929625EA0E}">
        <p15:presenceInfo xmlns:p15="http://schemas.microsoft.com/office/powerpoint/2012/main" userId="8e0f917535d909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A94"/>
    <a:srgbClr val="6D6E6C"/>
    <a:srgbClr val="AB5AB0"/>
    <a:srgbClr val="68BBAF"/>
    <a:srgbClr val="7F4182"/>
    <a:srgbClr val="4852A4"/>
    <a:srgbClr val="A3CEC2"/>
    <a:srgbClr val="E5CCE6"/>
    <a:srgbClr val="161741"/>
    <a:srgbClr val="392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3" autoAdjust="0"/>
    <p:restoredTop sz="92024" autoAdjust="0"/>
  </p:normalViewPr>
  <p:slideViewPr>
    <p:cSldViewPr snapToGrid="0" snapToObjects="1">
      <p:cViewPr varScale="1">
        <p:scale>
          <a:sx n="128" d="100"/>
          <a:sy n="128" d="100"/>
        </p:scale>
        <p:origin x="24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0425103" d="1525878906"/>
        <a:sy n="730425103" d="1525878906"/>
      </p:scale>
      <p:origin x="0" y="-9933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2800" dirty="0"/>
              <a:t>Our Community Development Strengths </a:t>
            </a:r>
          </a:p>
          <a:p>
            <a:pPr>
              <a:defRPr/>
            </a:pPr>
            <a:r>
              <a:rPr lang="en-IE" sz="2800" dirty="0"/>
              <a:t>20 Year Review</a:t>
            </a:r>
          </a:p>
        </c:rich>
      </c:tx>
      <c:layout>
        <c:manualLayout>
          <c:xMode val="edge"/>
          <c:yMode val="edge"/>
          <c:x val="0.21975430500386978"/>
          <c:y val="1.8277311428276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Social</c:v>
                </c:pt>
              </c:strCache>
            </c:strRef>
          </c:tx>
          <c:spPr>
            <a:gradFill flip="none" rotWithShape="1">
              <a:gsLst>
                <a:gs pos="0">
                  <a:srgbClr val="7F4182">
                    <a:tint val="66000"/>
                    <a:satMod val="160000"/>
                  </a:srgbClr>
                </a:gs>
                <a:gs pos="50000">
                  <a:srgbClr val="7F4182">
                    <a:tint val="44500"/>
                    <a:satMod val="160000"/>
                  </a:srgbClr>
                </a:gs>
                <a:gs pos="100000">
                  <a:srgbClr val="7F4182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50800">
              <a:solidFill>
                <a:srgbClr val="7F4182"/>
              </a:solidFill>
            </a:ln>
            <a:effectLst/>
          </c:spPr>
          <c:cat>
            <c:numRef>
              <c:f>Sheet1!$A$2:$A$8</c:f>
              <c:numCache>
                <c:formatCode>m/d/yyyy</c:formatCode>
                <c:ptCount val="7"/>
                <c:pt idx="0">
                  <c:v>32874</c:v>
                </c:pt>
                <c:pt idx="1">
                  <c:v>34700</c:v>
                </c:pt>
                <c:pt idx="2">
                  <c:v>36526</c:v>
                </c:pt>
                <c:pt idx="3">
                  <c:v>38353</c:v>
                </c:pt>
                <c:pt idx="4">
                  <c:v>40179</c:v>
                </c:pt>
                <c:pt idx="5">
                  <c:v>42005</c:v>
                </c:pt>
                <c:pt idx="6">
                  <c:v>43831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7B-41C6-BF95-9750177B6A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</c:v>
                </c:pt>
              </c:strCache>
            </c:strRef>
          </c:tx>
          <c:spPr>
            <a:gradFill flip="none" rotWithShape="1">
              <a:gsLst>
                <a:gs pos="0">
                  <a:srgbClr val="68BBAF">
                    <a:tint val="66000"/>
                    <a:satMod val="160000"/>
                  </a:srgbClr>
                </a:gs>
                <a:gs pos="50000">
                  <a:srgbClr val="68BBAF">
                    <a:tint val="44500"/>
                    <a:satMod val="160000"/>
                  </a:srgbClr>
                </a:gs>
                <a:gs pos="100000">
                  <a:srgbClr val="68BBA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50800">
              <a:solidFill>
                <a:srgbClr val="68BBAF"/>
              </a:solidFill>
            </a:ln>
            <a:effectLst/>
          </c:spPr>
          <c:cat>
            <c:numRef>
              <c:f>Sheet1!$A$2:$A$8</c:f>
              <c:numCache>
                <c:formatCode>m/d/yyyy</c:formatCode>
                <c:ptCount val="7"/>
                <c:pt idx="0">
                  <c:v>32874</c:v>
                </c:pt>
                <c:pt idx="1">
                  <c:v>34700</c:v>
                </c:pt>
                <c:pt idx="2">
                  <c:v>36526</c:v>
                </c:pt>
                <c:pt idx="3">
                  <c:v>38353</c:v>
                </c:pt>
                <c:pt idx="4">
                  <c:v>40179</c:v>
                </c:pt>
                <c:pt idx="5">
                  <c:v>42005</c:v>
                </c:pt>
                <c:pt idx="6">
                  <c:v>43831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7B-41C6-BF95-9750177B6A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Environmental</c:v>
                </c:pt>
              </c:strCache>
            </c:strRef>
          </c:tx>
          <c:spPr>
            <a:gradFill flip="none" rotWithShape="1">
              <a:gsLst>
                <a:gs pos="0">
                  <a:srgbClr val="AB5AB0">
                    <a:tint val="66000"/>
                    <a:satMod val="160000"/>
                  </a:srgbClr>
                </a:gs>
                <a:gs pos="50000">
                  <a:srgbClr val="AB5AB0">
                    <a:tint val="44500"/>
                    <a:satMod val="160000"/>
                  </a:srgbClr>
                </a:gs>
                <a:gs pos="100000">
                  <a:srgbClr val="AB5AB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50800">
              <a:solidFill>
                <a:srgbClr val="AB5AB0"/>
              </a:solidFill>
            </a:ln>
            <a:effectLst/>
          </c:spPr>
          <c:cat>
            <c:numRef>
              <c:f>Sheet1!$A$2:$A$8</c:f>
              <c:numCache>
                <c:formatCode>m/d/yyyy</c:formatCode>
                <c:ptCount val="7"/>
                <c:pt idx="0">
                  <c:v>32874</c:v>
                </c:pt>
                <c:pt idx="1">
                  <c:v>34700</c:v>
                </c:pt>
                <c:pt idx="2">
                  <c:v>36526</c:v>
                </c:pt>
                <c:pt idx="3">
                  <c:v>38353</c:v>
                </c:pt>
                <c:pt idx="4">
                  <c:v>40179</c:v>
                </c:pt>
                <c:pt idx="5">
                  <c:v>42005</c:v>
                </c:pt>
                <c:pt idx="6">
                  <c:v>43831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7B-41C6-BF95-9750177B6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056384"/>
        <c:axId val="427057696"/>
      </c:radarChart>
      <c:catAx>
        <c:axId val="42705638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7696"/>
        <c:crosses val="autoZero"/>
        <c:auto val="1"/>
        <c:lblAlgn val="ctr"/>
        <c:lblOffset val="100"/>
        <c:noMultiLvlLbl val="0"/>
      </c:catAx>
      <c:valAx>
        <c:axId val="42705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482696802760189"/>
          <c:y val="0.95641109079410358"/>
          <c:w val="0.3219720223364434"/>
          <c:h val="3.78961851700474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9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50800" cap="rnd" cmpd="sng" algn="ctr">
        <a:solidFill>
          <a:schemeClr val="phClr">
            <a:alpha val="3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2700" cap="flat" cmpd="sng" algn="ctr">
        <a:solidFill>
          <a:schemeClr val="lt1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2BAF7-C5A2-4E99-8F55-554870C3620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DFA5B01-0D35-4C1C-90A4-90C2208D2E60}">
      <dgm:prSet custT="1"/>
      <dgm:spPr>
        <a:solidFill>
          <a:srgbClr val="7F4182"/>
        </a:solidFill>
      </dgm:spPr>
      <dgm:t>
        <a:bodyPr/>
        <a:lstStyle/>
        <a:p>
          <a:r>
            <a:rPr lang="en-IE" sz="3200" dirty="0">
              <a:solidFill>
                <a:schemeClr val="bg1"/>
              </a:solidFill>
            </a:rPr>
            <a:t>SOCIAL</a:t>
          </a:r>
        </a:p>
      </dgm:t>
    </dgm:pt>
    <dgm:pt modelId="{60F9B411-4ADA-4EAB-B856-950503306A0E}" type="parTrans" cxnId="{D0E6D979-E7BD-45BD-9F3D-1C9BC755AD0F}">
      <dgm:prSet/>
      <dgm:spPr/>
      <dgm:t>
        <a:bodyPr/>
        <a:lstStyle/>
        <a:p>
          <a:endParaRPr lang="en-IE"/>
        </a:p>
      </dgm:t>
    </dgm:pt>
    <dgm:pt modelId="{EAD2AEBC-FED2-47CB-97BF-9740DB9E84B0}" type="sibTrans" cxnId="{D0E6D979-E7BD-45BD-9F3D-1C9BC755AD0F}">
      <dgm:prSet/>
      <dgm:spPr/>
      <dgm:t>
        <a:bodyPr/>
        <a:lstStyle/>
        <a:p>
          <a:endParaRPr lang="en-IE"/>
        </a:p>
      </dgm:t>
    </dgm:pt>
    <dgm:pt modelId="{057E194C-5589-4A72-9FC6-D883AA215EB8}">
      <dgm:prSet custT="1"/>
      <dgm:spPr/>
      <dgm:t>
        <a:bodyPr/>
        <a:lstStyle/>
        <a:p>
          <a:r>
            <a:rPr lang="en-IE" sz="1800" dirty="0" err="1">
              <a:solidFill>
                <a:srgbClr val="6D6E6C"/>
              </a:solidFill>
            </a:rPr>
            <a:t>Sentimento</a:t>
          </a:r>
          <a:r>
            <a:rPr lang="en-IE" sz="1800" baseline="0" dirty="0">
              <a:solidFill>
                <a:srgbClr val="6D6E6C"/>
              </a:solidFill>
            </a:rPr>
            <a:t> de </a:t>
          </a:r>
          <a:r>
            <a:rPr lang="en-IE" sz="1800" baseline="0" dirty="0" err="1">
              <a:solidFill>
                <a:srgbClr val="6D6E6C"/>
              </a:solidFill>
            </a:rPr>
            <a:t>pertença</a:t>
          </a:r>
          <a:endParaRPr lang="en-IE" sz="1800" dirty="0">
            <a:solidFill>
              <a:srgbClr val="6D6E6C"/>
            </a:solidFill>
          </a:endParaRPr>
        </a:p>
      </dgm:t>
    </dgm:pt>
    <dgm:pt modelId="{45A37B9D-B7FF-47BE-A1F5-D076C848F160}" type="parTrans" cxnId="{13C1C50B-279B-45A1-8158-9D1916FE8ADC}">
      <dgm:prSet/>
      <dgm:spPr/>
      <dgm:t>
        <a:bodyPr/>
        <a:lstStyle/>
        <a:p>
          <a:endParaRPr lang="en-IE"/>
        </a:p>
      </dgm:t>
    </dgm:pt>
    <dgm:pt modelId="{56C55D69-A73A-415F-ABA5-D071A3287984}" type="sibTrans" cxnId="{13C1C50B-279B-45A1-8158-9D1916FE8ADC}">
      <dgm:prSet/>
      <dgm:spPr/>
      <dgm:t>
        <a:bodyPr/>
        <a:lstStyle/>
        <a:p>
          <a:endParaRPr lang="en-IE"/>
        </a:p>
      </dgm:t>
    </dgm:pt>
    <dgm:pt modelId="{A6B1305D-1F48-4955-9B9E-8C7C1D8CB53F}">
      <dgm:prSet custT="1"/>
      <dgm:spPr/>
      <dgm:t>
        <a:bodyPr/>
        <a:lstStyle/>
        <a:p>
          <a:r>
            <a:rPr lang="en-IE" sz="1800" dirty="0" err="1">
              <a:solidFill>
                <a:srgbClr val="6D6E6C"/>
              </a:solidFill>
            </a:rPr>
            <a:t>Coesão</a:t>
          </a:r>
          <a:r>
            <a:rPr lang="en-IE" sz="1800" dirty="0">
              <a:solidFill>
                <a:srgbClr val="6D6E6C"/>
              </a:solidFill>
            </a:rPr>
            <a:t>, </a:t>
          </a:r>
          <a:r>
            <a:rPr lang="en-IE" sz="1800" dirty="0" err="1">
              <a:solidFill>
                <a:srgbClr val="6D6E6C"/>
              </a:solidFill>
            </a:rPr>
            <a:t>Inclusão</a:t>
          </a:r>
          <a:r>
            <a:rPr lang="en-IE" sz="1800" dirty="0">
              <a:solidFill>
                <a:srgbClr val="6D6E6C"/>
              </a:solidFill>
            </a:rPr>
            <a:t> e </a:t>
          </a:r>
          <a:r>
            <a:rPr lang="en-IE" sz="1800" dirty="0" err="1">
              <a:solidFill>
                <a:srgbClr val="6D6E6C"/>
              </a:solidFill>
            </a:rPr>
            <a:t>Igualdade</a:t>
          </a:r>
          <a:endParaRPr lang="en-IE" sz="1800" dirty="0">
            <a:solidFill>
              <a:srgbClr val="6D6E6C"/>
            </a:solidFill>
          </a:endParaRPr>
        </a:p>
      </dgm:t>
    </dgm:pt>
    <dgm:pt modelId="{E309B51C-E534-4ED0-917A-48B70043EFEA}" type="parTrans" cxnId="{77AD1401-5527-4127-9ADD-85695441E5C6}">
      <dgm:prSet/>
      <dgm:spPr/>
      <dgm:t>
        <a:bodyPr/>
        <a:lstStyle/>
        <a:p>
          <a:endParaRPr lang="en-IE"/>
        </a:p>
      </dgm:t>
    </dgm:pt>
    <dgm:pt modelId="{09F5E0FD-26FA-44E6-B2F8-B4E18610E392}" type="sibTrans" cxnId="{77AD1401-5527-4127-9ADD-85695441E5C6}">
      <dgm:prSet/>
      <dgm:spPr/>
      <dgm:t>
        <a:bodyPr/>
        <a:lstStyle/>
        <a:p>
          <a:endParaRPr lang="en-IE"/>
        </a:p>
      </dgm:t>
    </dgm:pt>
    <dgm:pt modelId="{E82EFAF6-E540-43F5-A31A-0A8F3736C060}">
      <dgm:prSet custT="1"/>
      <dgm:spPr/>
      <dgm:t>
        <a:bodyPr/>
        <a:lstStyle/>
        <a:p>
          <a:r>
            <a:rPr lang="en-IE" sz="1800" dirty="0" err="1">
              <a:solidFill>
                <a:srgbClr val="6D6E6C"/>
              </a:solidFill>
            </a:rPr>
            <a:t>Cidadania</a:t>
          </a:r>
          <a:r>
            <a:rPr lang="en-IE" sz="1800" dirty="0">
              <a:solidFill>
                <a:srgbClr val="6D6E6C"/>
              </a:solidFill>
            </a:rPr>
            <a:t> </a:t>
          </a:r>
          <a:r>
            <a:rPr lang="en-IE" sz="1800" dirty="0" err="1">
              <a:solidFill>
                <a:srgbClr val="6D6E6C"/>
              </a:solidFill>
            </a:rPr>
            <a:t>Ativa</a:t>
          </a:r>
          <a:r>
            <a:rPr lang="en-IE" sz="1800" dirty="0">
              <a:solidFill>
                <a:srgbClr val="6D6E6C"/>
              </a:solidFill>
            </a:rPr>
            <a:t> e </a:t>
          </a:r>
          <a:r>
            <a:rPr lang="en-IE" sz="1800" dirty="0" err="1">
              <a:solidFill>
                <a:srgbClr val="6D6E6C"/>
              </a:solidFill>
            </a:rPr>
            <a:t>Participação</a:t>
          </a:r>
          <a:endParaRPr lang="en-IE" sz="1800" dirty="0">
            <a:solidFill>
              <a:srgbClr val="6D6E6C"/>
            </a:solidFill>
          </a:endParaRPr>
        </a:p>
      </dgm:t>
    </dgm:pt>
    <dgm:pt modelId="{E1016201-4A1A-4845-84A0-2B64F46B8C53}" type="parTrans" cxnId="{DF13FA47-3557-4187-9156-08094CD0C7BC}">
      <dgm:prSet/>
      <dgm:spPr/>
      <dgm:t>
        <a:bodyPr/>
        <a:lstStyle/>
        <a:p>
          <a:endParaRPr lang="en-IE"/>
        </a:p>
      </dgm:t>
    </dgm:pt>
    <dgm:pt modelId="{D3E742C9-9A52-475F-A472-E18DA9531EC6}" type="sibTrans" cxnId="{DF13FA47-3557-4187-9156-08094CD0C7BC}">
      <dgm:prSet/>
      <dgm:spPr/>
      <dgm:t>
        <a:bodyPr/>
        <a:lstStyle/>
        <a:p>
          <a:endParaRPr lang="en-IE"/>
        </a:p>
      </dgm:t>
    </dgm:pt>
    <dgm:pt modelId="{40BB5849-423F-4AA7-9B2E-15EE7908C576}">
      <dgm:prSet custT="1"/>
      <dgm:spPr/>
      <dgm:t>
        <a:bodyPr/>
        <a:lstStyle/>
        <a:p>
          <a:r>
            <a:rPr lang="en-IE" sz="1800" dirty="0" err="1">
              <a:solidFill>
                <a:srgbClr val="6D6E6C"/>
              </a:solidFill>
            </a:rPr>
            <a:t>Saúde</a:t>
          </a:r>
          <a:r>
            <a:rPr lang="en-IE" sz="1800" dirty="0">
              <a:solidFill>
                <a:srgbClr val="6D6E6C"/>
              </a:solidFill>
            </a:rPr>
            <a:t>, </a:t>
          </a:r>
          <a:r>
            <a:rPr lang="en-IE" sz="1800" dirty="0" err="1">
              <a:solidFill>
                <a:srgbClr val="6D6E6C"/>
              </a:solidFill>
            </a:rPr>
            <a:t>qualidade</a:t>
          </a:r>
          <a:r>
            <a:rPr lang="en-IE" sz="1800" dirty="0">
              <a:solidFill>
                <a:srgbClr val="6D6E6C"/>
              </a:solidFill>
            </a:rPr>
            <a:t> de </a:t>
          </a:r>
          <a:r>
            <a:rPr lang="en-IE" sz="1800" dirty="0" err="1">
              <a:solidFill>
                <a:srgbClr val="6D6E6C"/>
              </a:solidFill>
            </a:rPr>
            <a:t>vida</a:t>
          </a:r>
          <a:r>
            <a:rPr lang="en-IE" sz="1800" dirty="0">
              <a:solidFill>
                <a:srgbClr val="6D6E6C"/>
              </a:solidFill>
            </a:rPr>
            <a:t> e </a:t>
          </a:r>
          <a:r>
            <a:rPr lang="en-IE" sz="1800" dirty="0" err="1">
              <a:solidFill>
                <a:srgbClr val="6D6E6C"/>
              </a:solidFill>
            </a:rPr>
            <a:t>bem-estar</a:t>
          </a:r>
          <a:endParaRPr lang="en-IE" sz="1800" dirty="0">
            <a:solidFill>
              <a:srgbClr val="6D6E6C"/>
            </a:solidFill>
          </a:endParaRPr>
        </a:p>
      </dgm:t>
    </dgm:pt>
    <dgm:pt modelId="{0860D265-FCFE-4D82-9291-3E514F7179E2}" type="parTrans" cxnId="{17987D63-0606-4DC9-9901-42A230FC1F8D}">
      <dgm:prSet/>
      <dgm:spPr/>
      <dgm:t>
        <a:bodyPr/>
        <a:lstStyle/>
        <a:p>
          <a:endParaRPr lang="en-IE"/>
        </a:p>
      </dgm:t>
    </dgm:pt>
    <dgm:pt modelId="{680AD1DF-4D58-4E6D-A118-88764F18AB2A}" type="sibTrans" cxnId="{17987D63-0606-4DC9-9901-42A230FC1F8D}">
      <dgm:prSet/>
      <dgm:spPr/>
      <dgm:t>
        <a:bodyPr/>
        <a:lstStyle/>
        <a:p>
          <a:endParaRPr lang="en-IE"/>
        </a:p>
      </dgm:t>
    </dgm:pt>
    <dgm:pt modelId="{5A6AE330-737A-42B9-872D-C66A0A439DCA}">
      <dgm:prSet custT="1"/>
      <dgm:spPr/>
      <dgm:t>
        <a:bodyPr/>
        <a:lstStyle/>
        <a:p>
          <a:r>
            <a:rPr lang="pt-PT" sz="1800" dirty="0">
              <a:solidFill>
                <a:srgbClr val="6D6E6C"/>
              </a:solidFill>
            </a:rPr>
            <a:t>Ordem social e sentimento de segurança</a:t>
          </a:r>
          <a:endParaRPr lang="en-IE" sz="1800" dirty="0">
            <a:solidFill>
              <a:srgbClr val="6D6E6C"/>
            </a:solidFill>
          </a:endParaRPr>
        </a:p>
      </dgm:t>
    </dgm:pt>
    <dgm:pt modelId="{EA5BE711-7F3E-488A-9E97-C6F1897EF5FA}" type="parTrans" cxnId="{7A80C2D3-F148-40D1-885A-54AF77D403AF}">
      <dgm:prSet/>
      <dgm:spPr/>
      <dgm:t>
        <a:bodyPr/>
        <a:lstStyle/>
        <a:p>
          <a:endParaRPr lang="en-IE"/>
        </a:p>
      </dgm:t>
    </dgm:pt>
    <dgm:pt modelId="{8A69465E-C286-4FB3-B5AB-B7661A290362}" type="sibTrans" cxnId="{7A80C2D3-F148-40D1-885A-54AF77D403AF}">
      <dgm:prSet/>
      <dgm:spPr/>
      <dgm:t>
        <a:bodyPr/>
        <a:lstStyle/>
        <a:p>
          <a:endParaRPr lang="en-IE"/>
        </a:p>
      </dgm:t>
    </dgm:pt>
    <dgm:pt modelId="{60248D0A-4289-4588-83B0-C598814ED4B5}">
      <dgm:prSet custT="1"/>
      <dgm:spPr/>
      <dgm:t>
        <a:bodyPr/>
        <a:lstStyle/>
        <a:p>
          <a:r>
            <a:rPr lang="pt-PT" sz="1800" dirty="0">
              <a:solidFill>
                <a:srgbClr val="6D6E6C"/>
              </a:solidFill>
            </a:rPr>
            <a:t>Satisfação cultural, um sentido de património</a:t>
          </a:r>
          <a:endParaRPr lang="en-IE" sz="1800" dirty="0">
            <a:solidFill>
              <a:srgbClr val="6D6E6C"/>
            </a:solidFill>
          </a:endParaRPr>
        </a:p>
      </dgm:t>
    </dgm:pt>
    <dgm:pt modelId="{FF0AE396-5E1E-4069-BB3A-91114E97B4CC}" type="parTrans" cxnId="{F7D7D76B-ED8B-40EE-A4B8-C215A821236C}">
      <dgm:prSet/>
      <dgm:spPr/>
      <dgm:t>
        <a:bodyPr/>
        <a:lstStyle/>
        <a:p>
          <a:endParaRPr lang="en-IE"/>
        </a:p>
      </dgm:t>
    </dgm:pt>
    <dgm:pt modelId="{F3A3836B-47A4-4CDD-8A37-7FE3D3AB20F0}" type="sibTrans" cxnId="{F7D7D76B-ED8B-40EE-A4B8-C215A821236C}">
      <dgm:prSet/>
      <dgm:spPr/>
      <dgm:t>
        <a:bodyPr/>
        <a:lstStyle/>
        <a:p>
          <a:endParaRPr lang="en-IE"/>
        </a:p>
      </dgm:t>
    </dgm:pt>
    <dgm:pt modelId="{45E9F327-EFA6-42C0-BBD1-5EB236804488}">
      <dgm:prSet custT="1"/>
      <dgm:spPr>
        <a:solidFill>
          <a:srgbClr val="68BBAF"/>
        </a:solidFill>
      </dgm:spPr>
      <dgm:t>
        <a:bodyPr/>
        <a:lstStyle/>
        <a:p>
          <a:r>
            <a:rPr lang="en-IE" sz="3200" dirty="0">
              <a:solidFill>
                <a:schemeClr val="bg1"/>
              </a:solidFill>
            </a:rPr>
            <a:t>ECONÓMICO</a:t>
          </a:r>
        </a:p>
      </dgm:t>
    </dgm:pt>
    <dgm:pt modelId="{EEDA08E1-4FB9-44DA-909A-C6484058B67A}" type="parTrans" cxnId="{629040E8-02A2-4589-A6E1-690EE454975B}">
      <dgm:prSet/>
      <dgm:spPr/>
      <dgm:t>
        <a:bodyPr/>
        <a:lstStyle/>
        <a:p>
          <a:endParaRPr lang="en-IE"/>
        </a:p>
      </dgm:t>
    </dgm:pt>
    <dgm:pt modelId="{85BC0E05-5CC9-4BC2-8D22-49B9B82CABF6}" type="sibTrans" cxnId="{629040E8-02A2-4589-A6E1-690EE454975B}">
      <dgm:prSet/>
      <dgm:spPr/>
      <dgm:t>
        <a:bodyPr/>
        <a:lstStyle/>
        <a:p>
          <a:endParaRPr lang="en-IE"/>
        </a:p>
      </dgm:t>
    </dgm:pt>
    <dgm:pt modelId="{A9C82B5B-32C7-4BE0-911D-85EF0ABFDEA1}">
      <dgm:prSet custT="1"/>
      <dgm:spPr/>
      <dgm:t>
        <a:bodyPr/>
        <a:lstStyle/>
        <a:p>
          <a:r>
            <a:rPr lang="en-IE" sz="1800" dirty="0" err="1">
              <a:solidFill>
                <a:srgbClr val="6D6E6C"/>
              </a:solidFill>
            </a:rPr>
            <a:t>Oportunidades</a:t>
          </a:r>
          <a:r>
            <a:rPr lang="en-IE" sz="1800" baseline="0" dirty="0">
              <a:solidFill>
                <a:srgbClr val="6D6E6C"/>
              </a:solidFill>
            </a:rPr>
            <a:t> de </a:t>
          </a:r>
          <a:r>
            <a:rPr lang="en-IE" sz="1800" baseline="0" dirty="0" err="1">
              <a:solidFill>
                <a:srgbClr val="6D6E6C"/>
              </a:solidFill>
            </a:rPr>
            <a:t>emprego</a:t>
          </a:r>
          <a:r>
            <a:rPr lang="en-IE" sz="1800" baseline="0" dirty="0">
              <a:solidFill>
                <a:srgbClr val="6D6E6C"/>
              </a:solidFill>
            </a:rPr>
            <a:t> e </a:t>
          </a:r>
          <a:r>
            <a:rPr lang="en-IE" sz="1800" baseline="0" dirty="0" err="1">
              <a:solidFill>
                <a:srgbClr val="6D6E6C"/>
              </a:solidFill>
            </a:rPr>
            <a:t>empreendedorismo</a:t>
          </a:r>
          <a:endParaRPr lang="en-IE" sz="1800" dirty="0">
            <a:solidFill>
              <a:srgbClr val="6D6E6C"/>
            </a:solidFill>
          </a:endParaRPr>
        </a:p>
      </dgm:t>
    </dgm:pt>
    <dgm:pt modelId="{718E1B9D-2466-45CA-A89B-709439B127E1}" type="parTrans" cxnId="{3FCBF92F-1C60-4092-9073-AA73E0B80C87}">
      <dgm:prSet/>
      <dgm:spPr/>
      <dgm:t>
        <a:bodyPr/>
        <a:lstStyle/>
        <a:p>
          <a:endParaRPr lang="en-IE"/>
        </a:p>
      </dgm:t>
    </dgm:pt>
    <dgm:pt modelId="{365CDA19-7B1C-4B20-8E72-A25514541B74}" type="sibTrans" cxnId="{3FCBF92F-1C60-4092-9073-AA73E0B80C87}">
      <dgm:prSet/>
      <dgm:spPr/>
      <dgm:t>
        <a:bodyPr/>
        <a:lstStyle/>
        <a:p>
          <a:endParaRPr lang="en-IE"/>
        </a:p>
      </dgm:t>
    </dgm:pt>
    <dgm:pt modelId="{3A06E886-11F3-4722-AD6B-B116F0BBA123}">
      <dgm:prSet custT="1"/>
      <dgm:spPr/>
      <dgm:t>
        <a:bodyPr/>
        <a:lstStyle/>
        <a:p>
          <a:r>
            <a:rPr lang="en-IE" sz="1800" dirty="0" err="1">
              <a:solidFill>
                <a:srgbClr val="6D6E6C"/>
              </a:solidFill>
            </a:rPr>
            <a:t>Oportunidades</a:t>
          </a:r>
          <a:r>
            <a:rPr lang="en-IE" sz="1800" baseline="0" dirty="0">
              <a:solidFill>
                <a:srgbClr val="6D6E6C"/>
              </a:solidFill>
            </a:rPr>
            <a:t> de </a:t>
          </a:r>
          <a:r>
            <a:rPr lang="en-IE" sz="1800" baseline="0" dirty="0" err="1">
              <a:solidFill>
                <a:srgbClr val="6D6E6C"/>
              </a:solidFill>
            </a:rPr>
            <a:t>educação</a:t>
          </a:r>
          <a:r>
            <a:rPr lang="en-IE" sz="1800" baseline="0" dirty="0">
              <a:solidFill>
                <a:srgbClr val="6D6E6C"/>
              </a:solidFill>
            </a:rPr>
            <a:t>/</a:t>
          </a:r>
          <a:r>
            <a:rPr lang="en-IE" sz="1800" baseline="0" dirty="0" err="1">
              <a:solidFill>
                <a:srgbClr val="6D6E6C"/>
              </a:solidFill>
            </a:rPr>
            <a:t>formação</a:t>
          </a:r>
          <a:endParaRPr lang="en-IE" sz="1800" dirty="0">
            <a:solidFill>
              <a:srgbClr val="6D6E6C"/>
            </a:solidFill>
          </a:endParaRPr>
        </a:p>
      </dgm:t>
    </dgm:pt>
    <dgm:pt modelId="{784A9BD7-9956-4E88-8447-FC7BE6539DDF}" type="parTrans" cxnId="{4C28C7BB-8E17-4E3B-B181-4C4E0E03F154}">
      <dgm:prSet/>
      <dgm:spPr/>
      <dgm:t>
        <a:bodyPr/>
        <a:lstStyle/>
        <a:p>
          <a:endParaRPr lang="en-IE"/>
        </a:p>
      </dgm:t>
    </dgm:pt>
    <dgm:pt modelId="{1E2481C1-DDE1-4F32-9667-DC295FCCE62F}" type="sibTrans" cxnId="{4C28C7BB-8E17-4E3B-B181-4C4E0E03F154}">
      <dgm:prSet/>
      <dgm:spPr/>
      <dgm:t>
        <a:bodyPr/>
        <a:lstStyle/>
        <a:p>
          <a:endParaRPr lang="en-IE"/>
        </a:p>
      </dgm:t>
    </dgm:pt>
    <dgm:pt modelId="{CEDA93AB-CE4F-486B-984E-A562CDAB3324}">
      <dgm:prSet custT="1"/>
      <dgm:spPr/>
      <dgm:t>
        <a:bodyPr/>
        <a:lstStyle/>
        <a:p>
          <a:r>
            <a:rPr lang="pt-PT" sz="1800" dirty="0">
              <a:solidFill>
                <a:srgbClr val="6D6E6C"/>
              </a:solidFill>
            </a:rPr>
            <a:t>Habitação e bairros dinâmicos</a:t>
          </a:r>
          <a:endParaRPr lang="en-IE" sz="1800" dirty="0">
            <a:solidFill>
              <a:srgbClr val="6D6E6C"/>
            </a:solidFill>
          </a:endParaRPr>
        </a:p>
      </dgm:t>
    </dgm:pt>
    <dgm:pt modelId="{FAFD40D5-4861-43DC-A405-5312F46C654E}" type="parTrans" cxnId="{74A87B57-9FE2-465E-80E0-B927F1C91F9F}">
      <dgm:prSet/>
      <dgm:spPr/>
      <dgm:t>
        <a:bodyPr/>
        <a:lstStyle/>
        <a:p>
          <a:endParaRPr lang="en-IE"/>
        </a:p>
      </dgm:t>
    </dgm:pt>
    <dgm:pt modelId="{E1834585-B379-44F4-A856-88CA2A66B432}" type="sibTrans" cxnId="{74A87B57-9FE2-465E-80E0-B927F1C91F9F}">
      <dgm:prSet/>
      <dgm:spPr/>
      <dgm:t>
        <a:bodyPr/>
        <a:lstStyle/>
        <a:p>
          <a:endParaRPr lang="en-IE"/>
        </a:p>
      </dgm:t>
    </dgm:pt>
    <dgm:pt modelId="{1BB24AA8-2E1F-403C-8710-E26D2F54E749}">
      <dgm:prSet custT="1"/>
      <dgm:spPr>
        <a:solidFill>
          <a:srgbClr val="AB5AB0"/>
        </a:solidFill>
      </dgm:spPr>
      <dgm:t>
        <a:bodyPr/>
        <a:lstStyle/>
        <a:p>
          <a:r>
            <a:rPr lang="en-IE" sz="3200" dirty="0">
              <a:solidFill>
                <a:schemeClr val="bg1"/>
              </a:solidFill>
            </a:rPr>
            <a:t>AMBIENTAL</a:t>
          </a:r>
        </a:p>
      </dgm:t>
    </dgm:pt>
    <dgm:pt modelId="{EF4CECB9-A0B3-4C3A-88B3-6A67C02CFC39}" type="parTrans" cxnId="{4D68E7FC-B443-4D13-A50A-384DFF3CD491}">
      <dgm:prSet/>
      <dgm:spPr/>
      <dgm:t>
        <a:bodyPr/>
        <a:lstStyle/>
        <a:p>
          <a:endParaRPr lang="en-IE"/>
        </a:p>
      </dgm:t>
    </dgm:pt>
    <dgm:pt modelId="{58D3E6B8-C476-4141-A9CE-B1076ADDF0DF}" type="sibTrans" cxnId="{4D68E7FC-B443-4D13-A50A-384DFF3CD491}">
      <dgm:prSet/>
      <dgm:spPr/>
      <dgm:t>
        <a:bodyPr/>
        <a:lstStyle/>
        <a:p>
          <a:endParaRPr lang="en-IE"/>
        </a:p>
      </dgm:t>
    </dgm:pt>
    <dgm:pt modelId="{E625886F-E216-44AD-BA47-68A4947BD954}">
      <dgm:prSet custT="1"/>
      <dgm:spPr/>
      <dgm:t>
        <a:bodyPr/>
        <a:lstStyle/>
        <a:p>
          <a:r>
            <a:rPr lang="en-IE" sz="1800" dirty="0">
              <a:solidFill>
                <a:srgbClr val="6D6E6C"/>
              </a:solidFill>
            </a:rPr>
            <a:t>Infra-</a:t>
          </a:r>
          <a:r>
            <a:rPr lang="en-IE" sz="1800" dirty="0" err="1">
              <a:solidFill>
                <a:srgbClr val="6D6E6C"/>
              </a:solidFill>
            </a:rPr>
            <a:t>estrutura</a:t>
          </a:r>
          <a:r>
            <a:rPr lang="en-IE" sz="1800" baseline="0" dirty="0">
              <a:solidFill>
                <a:srgbClr val="6D6E6C"/>
              </a:solidFill>
            </a:rPr>
            <a:t> </a:t>
          </a:r>
          <a:r>
            <a:rPr lang="en-IE" sz="1800" baseline="0" dirty="0" err="1">
              <a:solidFill>
                <a:srgbClr val="6D6E6C"/>
              </a:solidFill>
            </a:rPr>
            <a:t>comunitária</a:t>
          </a:r>
          <a:endParaRPr lang="en-IE" sz="1800" dirty="0">
            <a:solidFill>
              <a:srgbClr val="6D6E6C"/>
            </a:solidFill>
          </a:endParaRPr>
        </a:p>
      </dgm:t>
    </dgm:pt>
    <dgm:pt modelId="{8790A5E2-0A3D-489E-9EAE-B44BD4BE2C29}" type="parTrans" cxnId="{740E937A-7E9D-4252-B29C-38C808FB9E48}">
      <dgm:prSet/>
      <dgm:spPr/>
      <dgm:t>
        <a:bodyPr/>
        <a:lstStyle/>
        <a:p>
          <a:endParaRPr lang="en-IE"/>
        </a:p>
      </dgm:t>
    </dgm:pt>
    <dgm:pt modelId="{D893282C-3370-4323-905D-A59731042088}" type="sibTrans" cxnId="{740E937A-7E9D-4252-B29C-38C808FB9E48}">
      <dgm:prSet/>
      <dgm:spPr/>
      <dgm:t>
        <a:bodyPr/>
        <a:lstStyle/>
        <a:p>
          <a:endParaRPr lang="en-IE"/>
        </a:p>
      </dgm:t>
    </dgm:pt>
    <dgm:pt modelId="{52EE2D6F-4CA3-4630-ACCF-EED965F3AC6A}">
      <dgm:prSet custT="1"/>
      <dgm:spPr/>
      <dgm:t>
        <a:bodyPr/>
        <a:lstStyle/>
        <a:p>
          <a:r>
            <a:rPr lang="en-IE" sz="1800" dirty="0">
              <a:solidFill>
                <a:srgbClr val="6D6E6C"/>
              </a:solidFill>
            </a:rPr>
            <a:t> </a:t>
          </a:r>
          <a:r>
            <a:rPr lang="en-IE" sz="1800" dirty="0" err="1">
              <a:solidFill>
                <a:srgbClr val="6D6E6C"/>
              </a:solidFill>
            </a:rPr>
            <a:t>Qualidade</a:t>
          </a:r>
          <a:r>
            <a:rPr lang="en-IE" sz="1800" dirty="0">
              <a:solidFill>
                <a:srgbClr val="6D6E6C"/>
              </a:solidFill>
            </a:rPr>
            <a:t> do </a:t>
          </a:r>
          <a:r>
            <a:rPr lang="en-IE" sz="1800" dirty="0" err="1">
              <a:solidFill>
                <a:srgbClr val="6D6E6C"/>
              </a:solidFill>
            </a:rPr>
            <a:t>ar</a:t>
          </a:r>
          <a:r>
            <a:rPr lang="en-IE" sz="1800" dirty="0">
              <a:solidFill>
                <a:srgbClr val="6D6E6C"/>
              </a:solidFill>
            </a:rPr>
            <a:t> e da </a:t>
          </a:r>
          <a:r>
            <a:rPr lang="en-IE" sz="1800" dirty="0" err="1">
              <a:solidFill>
                <a:srgbClr val="6D6E6C"/>
              </a:solidFill>
            </a:rPr>
            <a:t>água</a:t>
          </a:r>
          <a:endParaRPr lang="en-IE" sz="1800" dirty="0">
            <a:solidFill>
              <a:srgbClr val="6D6E6C"/>
            </a:solidFill>
          </a:endParaRPr>
        </a:p>
      </dgm:t>
    </dgm:pt>
    <dgm:pt modelId="{FB0EDC41-90B9-426A-9B5F-2257356F4609}" type="parTrans" cxnId="{20D60B28-83CE-4736-B8C1-7D58B9B02603}">
      <dgm:prSet/>
      <dgm:spPr/>
      <dgm:t>
        <a:bodyPr/>
        <a:lstStyle/>
        <a:p>
          <a:endParaRPr lang="en-IE"/>
        </a:p>
      </dgm:t>
    </dgm:pt>
    <dgm:pt modelId="{D24C5C11-4865-4253-89CB-0AA28FC3CF3E}" type="sibTrans" cxnId="{20D60B28-83CE-4736-B8C1-7D58B9B02603}">
      <dgm:prSet/>
      <dgm:spPr/>
      <dgm:t>
        <a:bodyPr/>
        <a:lstStyle/>
        <a:p>
          <a:endParaRPr lang="en-IE"/>
        </a:p>
      </dgm:t>
    </dgm:pt>
    <dgm:pt modelId="{F5F53D5B-CBE9-42FF-989B-8DE9A9C9F7C1}">
      <dgm:prSet custT="1"/>
      <dgm:spPr/>
      <dgm:t>
        <a:bodyPr/>
        <a:lstStyle/>
        <a:p>
          <a:r>
            <a:rPr lang="en-IE" sz="1800" dirty="0" err="1">
              <a:solidFill>
                <a:srgbClr val="6D6E6C"/>
              </a:solidFill>
            </a:rPr>
            <a:t>Gestão</a:t>
          </a:r>
          <a:r>
            <a:rPr lang="en-IE" sz="1800" dirty="0">
              <a:solidFill>
                <a:srgbClr val="6D6E6C"/>
              </a:solidFill>
            </a:rPr>
            <a:t> da </a:t>
          </a:r>
          <a:r>
            <a:rPr lang="en-IE" sz="1800" dirty="0" err="1">
              <a:solidFill>
                <a:srgbClr val="6D6E6C"/>
              </a:solidFill>
            </a:rPr>
            <a:t>poluição</a:t>
          </a:r>
          <a:r>
            <a:rPr lang="en-IE" sz="1800" dirty="0">
              <a:solidFill>
                <a:srgbClr val="6D6E6C"/>
              </a:solidFill>
            </a:rPr>
            <a:t> (</a:t>
          </a:r>
          <a:r>
            <a:rPr lang="en-IE" sz="1800" dirty="0" err="1">
              <a:solidFill>
                <a:srgbClr val="6D6E6C"/>
              </a:solidFill>
            </a:rPr>
            <a:t>barulho</a:t>
          </a:r>
          <a:r>
            <a:rPr lang="en-IE" sz="1800" dirty="0">
              <a:solidFill>
                <a:srgbClr val="6D6E6C"/>
              </a:solidFill>
            </a:rPr>
            <a:t>/</a:t>
          </a:r>
          <a:r>
            <a:rPr lang="en-IE" sz="1800" dirty="0" err="1">
              <a:solidFill>
                <a:srgbClr val="6D6E6C"/>
              </a:solidFill>
            </a:rPr>
            <a:t>resíduos</a:t>
          </a:r>
          <a:r>
            <a:rPr lang="en-IE" sz="1800" dirty="0">
              <a:solidFill>
                <a:srgbClr val="6D6E6C"/>
              </a:solidFill>
            </a:rPr>
            <a:t>)</a:t>
          </a:r>
        </a:p>
      </dgm:t>
    </dgm:pt>
    <dgm:pt modelId="{637DA03D-53C9-45D8-8E8C-F57AC3A471FD}" type="parTrans" cxnId="{D413A2BC-3AD5-4000-93B4-F4618B725822}">
      <dgm:prSet/>
      <dgm:spPr/>
      <dgm:t>
        <a:bodyPr/>
        <a:lstStyle/>
        <a:p>
          <a:endParaRPr lang="en-IE"/>
        </a:p>
      </dgm:t>
    </dgm:pt>
    <dgm:pt modelId="{1BB89449-F3C7-4B1E-BFC9-417AA39D4445}" type="sibTrans" cxnId="{D413A2BC-3AD5-4000-93B4-F4618B725822}">
      <dgm:prSet/>
      <dgm:spPr/>
      <dgm:t>
        <a:bodyPr/>
        <a:lstStyle/>
        <a:p>
          <a:endParaRPr lang="en-IE"/>
        </a:p>
      </dgm:t>
    </dgm:pt>
    <dgm:pt modelId="{2C98FD14-80E1-42E4-9BFD-CB4A8DC7DD3E}" type="pres">
      <dgm:prSet presAssocID="{1A72BAF7-C5A2-4E99-8F55-554870C36202}" presName="layout" presStyleCnt="0">
        <dgm:presLayoutVars>
          <dgm:chMax/>
          <dgm:chPref/>
          <dgm:dir/>
          <dgm:resizeHandles/>
        </dgm:presLayoutVars>
      </dgm:prSet>
      <dgm:spPr/>
    </dgm:pt>
    <dgm:pt modelId="{EADE3D76-3532-4441-BDF4-71A966EDFB4E}" type="pres">
      <dgm:prSet presAssocID="{5DFA5B01-0D35-4C1C-90A4-90C2208D2E60}" presName="root" presStyleCnt="0">
        <dgm:presLayoutVars>
          <dgm:chMax/>
          <dgm:chPref/>
        </dgm:presLayoutVars>
      </dgm:prSet>
      <dgm:spPr/>
    </dgm:pt>
    <dgm:pt modelId="{CF327AEF-89A7-4561-A4AB-FE26FE243B0C}" type="pres">
      <dgm:prSet presAssocID="{5DFA5B01-0D35-4C1C-90A4-90C2208D2E60}" presName="rootComposite" presStyleCnt="0">
        <dgm:presLayoutVars/>
      </dgm:prSet>
      <dgm:spPr/>
    </dgm:pt>
    <dgm:pt modelId="{5C29A3B9-3DD0-4CC5-B5C2-6998E92CCE3E}" type="pres">
      <dgm:prSet presAssocID="{5DFA5B01-0D35-4C1C-90A4-90C2208D2E60}" presName="ParentAccent" presStyleLbl="alignNode1" presStyleIdx="0" presStyleCnt="3"/>
      <dgm:spPr>
        <a:solidFill>
          <a:srgbClr val="7F4182"/>
        </a:solidFill>
        <a:ln>
          <a:noFill/>
        </a:ln>
      </dgm:spPr>
    </dgm:pt>
    <dgm:pt modelId="{BB609690-47DB-4BE3-91BF-AA8C82472385}" type="pres">
      <dgm:prSet presAssocID="{5DFA5B01-0D35-4C1C-90A4-90C2208D2E60}" presName="ParentSmallAccent" presStyleLbl="fgAcc1" presStyleIdx="0" presStyleCnt="3" custLinFactY="-400000" custLinFactNeighborX="-59422" custLinFactNeighborY="-412537"/>
      <dgm:spPr/>
    </dgm:pt>
    <dgm:pt modelId="{3738A067-3FF8-4059-B4DD-C7A890E26E2C}" type="pres">
      <dgm:prSet presAssocID="{5DFA5B01-0D35-4C1C-90A4-90C2208D2E60}" presName="Parent" presStyleLbl="revTx" presStyleIdx="0" presStyleCnt="15">
        <dgm:presLayoutVars>
          <dgm:chMax/>
          <dgm:chPref val="4"/>
          <dgm:bulletEnabled val="1"/>
        </dgm:presLayoutVars>
      </dgm:prSet>
      <dgm:spPr/>
    </dgm:pt>
    <dgm:pt modelId="{52757ED9-6DCC-4B8C-9B6A-17251107D579}" type="pres">
      <dgm:prSet presAssocID="{5DFA5B01-0D35-4C1C-90A4-90C2208D2E60}" presName="childShape" presStyleCnt="0">
        <dgm:presLayoutVars>
          <dgm:chMax val="0"/>
          <dgm:chPref val="0"/>
        </dgm:presLayoutVars>
      </dgm:prSet>
      <dgm:spPr/>
    </dgm:pt>
    <dgm:pt modelId="{62C5EB50-2CDD-4FC8-9544-F8AD6D3765C1}" type="pres">
      <dgm:prSet presAssocID="{057E194C-5589-4A72-9FC6-D883AA215EB8}" presName="childComposite" presStyleCnt="0">
        <dgm:presLayoutVars>
          <dgm:chMax val="0"/>
          <dgm:chPref val="0"/>
        </dgm:presLayoutVars>
      </dgm:prSet>
      <dgm:spPr/>
    </dgm:pt>
    <dgm:pt modelId="{D38A935B-3293-4B52-8936-196D9F3DDE16}" type="pres">
      <dgm:prSet presAssocID="{057E194C-5589-4A72-9FC6-D883AA215EB8}" presName="ChildAccent" presStyleLbl="solidFgAcc1" presStyleIdx="0" presStyleCnt="12"/>
      <dgm:spPr/>
    </dgm:pt>
    <dgm:pt modelId="{E6AEC678-28F7-4635-9054-740C055A4A27}" type="pres">
      <dgm:prSet presAssocID="{057E194C-5589-4A72-9FC6-D883AA215EB8}" presName="Child" presStyleLbl="revTx" presStyleIdx="1" presStyleCnt="15">
        <dgm:presLayoutVars>
          <dgm:chMax val="0"/>
          <dgm:chPref val="0"/>
          <dgm:bulletEnabled val="1"/>
        </dgm:presLayoutVars>
      </dgm:prSet>
      <dgm:spPr/>
    </dgm:pt>
    <dgm:pt modelId="{92D77B13-9572-422E-B491-8557F2178003}" type="pres">
      <dgm:prSet presAssocID="{A6B1305D-1F48-4955-9B9E-8C7C1D8CB53F}" presName="childComposite" presStyleCnt="0">
        <dgm:presLayoutVars>
          <dgm:chMax val="0"/>
          <dgm:chPref val="0"/>
        </dgm:presLayoutVars>
      </dgm:prSet>
      <dgm:spPr/>
    </dgm:pt>
    <dgm:pt modelId="{9BA457C8-4CDC-4D9C-8EF4-1F7BDA8D1ABF}" type="pres">
      <dgm:prSet presAssocID="{A6B1305D-1F48-4955-9B9E-8C7C1D8CB53F}" presName="ChildAccent" presStyleLbl="solidFgAcc1" presStyleIdx="1" presStyleCnt="12"/>
      <dgm:spPr/>
    </dgm:pt>
    <dgm:pt modelId="{C71E4DD5-2ADA-47BB-8625-404EF82A85DA}" type="pres">
      <dgm:prSet presAssocID="{A6B1305D-1F48-4955-9B9E-8C7C1D8CB53F}" presName="Child" presStyleLbl="revTx" presStyleIdx="2" presStyleCnt="15">
        <dgm:presLayoutVars>
          <dgm:chMax val="0"/>
          <dgm:chPref val="0"/>
          <dgm:bulletEnabled val="1"/>
        </dgm:presLayoutVars>
      </dgm:prSet>
      <dgm:spPr/>
    </dgm:pt>
    <dgm:pt modelId="{D9C5B6B3-D8F8-4573-B9BD-2F255567623B}" type="pres">
      <dgm:prSet presAssocID="{E82EFAF6-E540-43F5-A31A-0A8F3736C060}" presName="childComposite" presStyleCnt="0">
        <dgm:presLayoutVars>
          <dgm:chMax val="0"/>
          <dgm:chPref val="0"/>
        </dgm:presLayoutVars>
      </dgm:prSet>
      <dgm:spPr/>
    </dgm:pt>
    <dgm:pt modelId="{ABC1D303-9A16-4CF8-A11E-81E230CFDAA3}" type="pres">
      <dgm:prSet presAssocID="{E82EFAF6-E540-43F5-A31A-0A8F3736C060}" presName="ChildAccent" presStyleLbl="solidFgAcc1" presStyleIdx="2" presStyleCnt="12"/>
      <dgm:spPr/>
    </dgm:pt>
    <dgm:pt modelId="{8DA695E0-D88E-4D0E-BB45-4FCF33369A17}" type="pres">
      <dgm:prSet presAssocID="{E82EFAF6-E540-43F5-A31A-0A8F3736C060}" presName="Child" presStyleLbl="revTx" presStyleIdx="3" presStyleCnt="15">
        <dgm:presLayoutVars>
          <dgm:chMax val="0"/>
          <dgm:chPref val="0"/>
          <dgm:bulletEnabled val="1"/>
        </dgm:presLayoutVars>
      </dgm:prSet>
      <dgm:spPr/>
    </dgm:pt>
    <dgm:pt modelId="{2E591DA8-5AB8-4E4D-8805-623729051423}" type="pres">
      <dgm:prSet presAssocID="{40BB5849-423F-4AA7-9B2E-15EE7908C576}" presName="childComposite" presStyleCnt="0">
        <dgm:presLayoutVars>
          <dgm:chMax val="0"/>
          <dgm:chPref val="0"/>
        </dgm:presLayoutVars>
      </dgm:prSet>
      <dgm:spPr/>
    </dgm:pt>
    <dgm:pt modelId="{FAB65533-3C67-4617-AA04-10159F5D84B2}" type="pres">
      <dgm:prSet presAssocID="{40BB5849-423F-4AA7-9B2E-15EE7908C576}" presName="ChildAccent" presStyleLbl="solidFgAcc1" presStyleIdx="3" presStyleCnt="12"/>
      <dgm:spPr/>
    </dgm:pt>
    <dgm:pt modelId="{5A33D6C7-BAF2-4BF0-8F89-05FC06E43B75}" type="pres">
      <dgm:prSet presAssocID="{40BB5849-423F-4AA7-9B2E-15EE7908C576}" presName="Child" presStyleLbl="revTx" presStyleIdx="4" presStyleCnt="15">
        <dgm:presLayoutVars>
          <dgm:chMax val="0"/>
          <dgm:chPref val="0"/>
          <dgm:bulletEnabled val="1"/>
        </dgm:presLayoutVars>
      </dgm:prSet>
      <dgm:spPr/>
    </dgm:pt>
    <dgm:pt modelId="{3113916A-F176-41E6-8887-53626813E11B}" type="pres">
      <dgm:prSet presAssocID="{5A6AE330-737A-42B9-872D-C66A0A439DCA}" presName="childComposite" presStyleCnt="0">
        <dgm:presLayoutVars>
          <dgm:chMax val="0"/>
          <dgm:chPref val="0"/>
        </dgm:presLayoutVars>
      </dgm:prSet>
      <dgm:spPr/>
    </dgm:pt>
    <dgm:pt modelId="{1CDBAD64-E907-4D6D-8253-AEEBB569799B}" type="pres">
      <dgm:prSet presAssocID="{5A6AE330-737A-42B9-872D-C66A0A439DCA}" presName="ChildAccent" presStyleLbl="solidFgAcc1" presStyleIdx="4" presStyleCnt="12"/>
      <dgm:spPr/>
    </dgm:pt>
    <dgm:pt modelId="{4E9723CE-2500-4EF9-A8AE-F3BEEEEEF9A2}" type="pres">
      <dgm:prSet presAssocID="{5A6AE330-737A-42B9-872D-C66A0A439DCA}" presName="Child" presStyleLbl="revTx" presStyleIdx="5" presStyleCnt="15">
        <dgm:presLayoutVars>
          <dgm:chMax val="0"/>
          <dgm:chPref val="0"/>
          <dgm:bulletEnabled val="1"/>
        </dgm:presLayoutVars>
      </dgm:prSet>
      <dgm:spPr/>
    </dgm:pt>
    <dgm:pt modelId="{85E62108-52EF-4C0B-A91B-9A6879D502BF}" type="pres">
      <dgm:prSet presAssocID="{60248D0A-4289-4588-83B0-C598814ED4B5}" presName="childComposite" presStyleCnt="0">
        <dgm:presLayoutVars>
          <dgm:chMax val="0"/>
          <dgm:chPref val="0"/>
        </dgm:presLayoutVars>
      </dgm:prSet>
      <dgm:spPr/>
    </dgm:pt>
    <dgm:pt modelId="{604005E9-56D5-46E6-9CA7-2B9F0C1D0E17}" type="pres">
      <dgm:prSet presAssocID="{60248D0A-4289-4588-83B0-C598814ED4B5}" presName="ChildAccent" presStyleLbl="solidFgAcc1" presStyleIdx="5" presStyleCnt="12"/>
      <dgm:spPr/>
    </dgm:pt>
    <dgm:pt modelId="{D7009C71-C34A-4015-9996-4E618DC935EE}" type="pres">
      <dgm:prSet presAssocID="{60248D0A-4289-4588-83B0-C598814ED4B5}" presName="Child" presStyleLbl="revTx" presStyleIdx="6" presStyleCnt="15">
        <dgm:presLayoutVars>
          <dgm:chMax val="0"/>
          <dgm:chPref val="0"/>
          <dgm:bulletEnabled val="1"/>
        </dgm:presLayoutVars>
      </dgm:prSet>
      <dgm:spPr/>
    </dgm:pt>
    <dgm:pt modelId="{7A2EEAB7-26B2-4984-9F4F-A0413660C6CC}" type="pres">
      <dgm:prSet presAssocID="{45E9F327-EFA6-42C0-BBD1-5EB236804488}" presName="root" presStyleCnt="0">
        <dgm:presLayoutVars>
          <dgm:chMax/>
          <dgm:chPref/>
        </dgm:presLayoutVars>
      </dgm:prSet>
      <dgm:spPr/>
    </dgm:pt>
    <dgm:pt modelId="{F7552022-5DA8-4322-B8C1-32076FAD9F5B}" type="pres">
      <dgm:prSet presAssocID="{45E9F327-EFA6-42C0-BBD1-5EB236804488}" presName="rootComposite" presStyleCnt="0">
        <dgm:presLayoutVars/>
      </dgm:prSet>
      <dgm:spPr/>
    </dgm:pt>
    <dgm:pt modelId="{9DF1C534-875C-4CEC-826B-B03C244827E8}" type="pres">
      <dgm:prSet presAssocID="{45E9F327-EFA6-42C0-BBD1-5EB236804488}" presName="ParentAccent" presStyleLbl="alignNode1" presStyleIdx="1" presStyleCnt="3"/>
      <dgm:spPr>
        <a:solidFill>
          <a:srgbClr val="68BBAF"/>
        </a:solidFill>
        <a:ln>
          <a:noFill/>
        </a:ln>
      </dgm:spPr>
    </dgm:pt>
    <dgm:pt modelId="{9E111573-DB56-4778-8769-3CDEAE013E01}" type="pres">
      <dgm:prSet presAssocID="{45E9F327-EFA6-42C0-BBD1-5EB236804488}" presName="ParentSmallAccent" presStyleLbl="fgAcc1" presStyleIdx="1" presStyleCnt="3" custLinFactX="431560" custLinFactY="-300000" custLinFactNeighborX="500000" custLinFactNeighborY="-301273"/>
      <dgm:spPr/>
    </dgm:pt>
    <dgm:pt modelId="{C5745C9A-6384-4381-8E93-09D5239B3808}" type="pres">
      <dgm:prSet presAssocID="{45E9F327-EFA6-42C0-BBD1-5EB236804488}" presName="Parent" presStyleLbl="revTx" presStyleIdx="7" presStyleCnt="15">
        <dgm:presLayoutVars>
          <dgm:chMax/>
          <dgm:chPref val="4"/>
          <dgm:bulletEnabled val="1"/>
        </dgm:presLayoutVars>
      </dgm:prSet>
      <dgm:spPr/>
    </dgm:pt>
    <dgm:pt modelId="{74F4C117-00B2-406E-89DE-CAEA126B25CA}" type="pres">
      <dgm:prSet presAssocID="{45E9F327-EFA6-42C0-BBD1-5EB236804488}" presName="childShape" presStyleCnt="0">
        <dgm:presLayoutVars>
          <dgm:chMax val="0"/>
          <dgm:chPref val="0"/>
        </dgm:presLayoutVars>
      </dgm:prSet>
      <dgm:spPr/>
    </dgm:pt>
    <dgm:pt modelId="{3E796CF6-FCD9-4EF9-959C-40147220B547}" type="pres">
      <dgm:prSet presAssocID="{A9C82B5B-32C7-4BE0-911D-85EF0ABFDEA1}" presName="childComposite" presStyleCnt="0">
        <dgm:presLayoutVars>
          <dgm:chMax val="0"/>
          <dgm:chPref val="0"/>
        </dgm:presLayoutVars>
      </dgm:prSet>
      <dgm:spPr/>
    </dgm:pt>
    <dgm:pt modelId="{2C389926-AB3D-4DF7-978A-080FA4B3EB0E}" type="pres">
      <dgm:prSet presAssocID="{A9C82B5B-32C7-4BE0-911D-85EF0ABFDEA1}" presName="ChildAccent" presStyleLbl="solidFgAcc1" presStyleIdx="6" presStyleCnt="12"/>
      <dgm:spPr/>
    </dgm:pt>
    <dgm:pt modelId="{E27F01BF-FFBF-4B60-ACFF-B10099CD9359}" type="pres">
      <dgm:prSet presAssocID="{A9C82B5B-32C7-4BE0-911D-85EF0ABFDEA1}" presName="Child" presStyleLbl="revTx" presStyleIdx="8" presStyleCnt="15">
        <dgm:presLayoutVars>
          <dgm:chMax val="0"/>
          <dgm:chPref val="0"/>
          <dgm:bulletEnabled val="1"/>
        </dgm:presLayoutVars>
      </dgm:prSet>
      <dgm:spPr/>
    </dgm:pt>
    <dgm:pt modelId="{EE0B8DCE-5A77-4922-A39E-59456CFB76A2}" type="pres">
      <dgm:prSet presAssocID="{3A06E886-11F3-4722-AD6B-B116F0BBA123}" presName="childComposite" presStyleCnt="0">
        <dgm:presLayoutVars>
          <dgm:chMax val="0"/>
          <dgm:chPref val="0"/>
        </dgm:presLayoutVars>
      </dgm:prSet>
      <dgm:spPr/>
    </dgm:pt>
    <dgm:pt modelId="{14CD860F-CD04-4A07-B241-42530C6A5CFB}" type="pres">
      <dgm:prSet presAssocID="{3A06E886-11F3-4722-AD6B-B116F0BBA123}" presName="ChildAccent" presStyleLbl="solidFgAcc1" presStyleIdx="7" presStyleCnt="12"/>
      <dgm:spPr/>
    </dgm:pt>
    <dgm:pt modelId="{F096391B-EDD7-4C42-AADF-135BCBDC5709}" type="pres">
      <dgm:prSet presAssocID="{3A06E886-11F3-4722-AD6B-B116F0BBA123}" presName="Child" presStyleLbl="revTx" presStyleIdx="9" presStyleCnt="15">
        <dgm:presLayoutVars>
          <dgm:chMax val="0"/>
          <dgm:chPref val="0"/>
          <dgm:bulletEnabled val="1"/>
        </dgm:presLayoutVars>
      </dgm:prSet>
      <dgm:spPr/>
    </dgm:pt>
    <dgm:pt modelId="{5C5E0B8B-D41C-475E-904B-05625EC4BB15}" type="pres">
      <dgm:prSet presAssocID="{CEDA93AB-CE4F-486B-984E-A562CDAB3324}" presName="childComposite" presStyleCnt="0">
        <dgm:presLayoutVars>
          <dgm:chMax val="0"/>
          <dgm:chPref val="0"/>
        </dgm:presLayoutVars>
      </dgm:prSet>
      <dgm:spPr/>
    </dgm:pt>
    <dgm:pt modelId="{CBF1DE34-9B64-4E96-A38F-7F61C11BDB3A}" type="pres">
      <dgm:prSet presAssocID="{CEDA93AB-CE4F-486B-984E-A562CDAB3324}" presName="ChildAccent" presStyleLbl="solidFgAcc1" presStyleIdx="8" presStyleCnt="12"/>
      <dgm:spPr/>
    </dgm:pt>
    <dgm:pt modelId="{CF68946B-87A2-41E6-989D-17C9D7A8F636}" type="pres">
      <dgm:prSet presAssocID="{CEDA93AB-CE4F-486B-984E-A562CDAB3324}" presName="Child" presStyleLbl="revTx" presStyleIdx="10" presStyleCnt="15">
        <dgm:presLayoutVars>
          <dgm:chMax val="0"/>
          <dgm:chPref val="0"/>
          <dgm:bulletEnabled val="1"/>
        </dgm:presLayoutVars>
      </dgm:prSet>
      <dgm:spPr/>
    </dgm:pt>
    <dgm:pt modelId="{D59200BC-DF1D-42B3-8451-A409A6AE79CB}" type="pres">
      <dgm:prSet presAssocID="{1BB24AA8-2E1F-403C-8710-E26D2F54E749}" presName="root" presStyleCnt="0">
        <dgm:presLayoutVars>
          <dgm:chMax/>
          <dgm:chPref/>
        </dgm:presLayoutVars>
      </dgm:prSet>
      <dgm:spPr/>
    </dgm:pt>
    <dgm:pt modelId="{77205F26-43A9-4E7D-85CB-E9741519B26E}" type="pres">
      <dgm:prSet presAssocID="{1BB24AA8-2E1F-403C-8710-E26D2F54E749}" presName="rootComposite" presStyleCnt="0">
        <dgm:presLayoutVars/>
      </dgm:prSet>
      <dgm:spPr/>
    </dgm:pt>
    <dgm:pt modelId="{9CE7ACB9-3908-4196-BDA1-462AB95EB15A}" type="pres">
      <dgm:prSet presAssocID="{1BB24AA8-2E1F-403C-8710-E26D2F54E749}" presName="ParentAccent" presStyleLbl="alignNode1" presStyleIdx="2" presStyleCnt="3"/>
      <dgm:spPr>
        <a:solidFill>
          <a:srgbClr val="AB5AB0"/>
        </a:solidFill>
        <a:ln>
          <a:noFill/>
        </a:ln>
      </dgm:spPr>
    </dgm:pt>
    <dgm:pt modelId="{097422F1-4306-46A7-819B-E1779393980F}" type="pres">
      <dgm:prSet presAssocID="{1BB24AA8-2E1F-403C-8710-E26D2F54E749}" presName="ParentSmallAccent" presStyleLbl="fgAcc1" presStyleIdx="2" presStyleCnt="3" custLinFactX="455473" custLinFactY="-300000" custLinFactNeighborX="500000" custLinFactNeighborY="-301273"/>
      <dgm:spPr/>
    </dgm:pt>
    <dgm:pt modelId="{9400700D-C5D9-4720-99A1-CCC460B0C227}" type="pres">
      <dgm:prSet presAssocID="{1BB24AA8-2E1F-403C-8710-E26D2F54E749}" presName="Parent" presStyleLbl="revTx" presStyleIdx="11" presStyleCnt="15">
        <dgm:presLayoutVars>
          <dgm:chMax/>
          <dgm:chPref val="4"/>
          <dgm:bulletEnabled val="1"/>
        </dgm:presLayoutVars>
      </dgm:prSet>
      <dgm:spPr/>
    </dgm:pt>
    <dgm:pt modelId="{5B234454-FB9E-4FD3-A4F8-2E9C27664A4D}" type="pres">
      <dgm:prSet presAssocID="{1BB24AA8-2E1F-403C-8710-E26D2F54E749}" presName="childShape" presStyleCnt="0">
        <dgm:presLayoutVars>
          <dgm:chMax val="0"/>
          <dgm:chPref val="0"/>
        </dgm:presLayoutVars>
      </dgm:prSet>
      <dgm:spPr/>
    </dgm:pt>
    <dgm:pt modelId="{2C54C2CC-E772-4AD5-B71D-2C4496E8727D}" type="pres">
      <dgm:prSet presAssocID="{E625886F-E216-44AD-BA47-68A4947BD954}" presName="childComposite" presStyleCnt="0">
        <dgm:presLayoutVars>
          <dgm:chMax val="0"/>
          <dgm:chPref val="0"/>
        </dgm:presLayoutVars>
      </dgm:prSet>
      <dgm:spPr/>
    </dgm:pt>
    <dgm:pt modelId="{3A5CD564-4358-4A51-8357-5805E1C0839B}" type="pres">
      <dgm:prSet presAssocID="{E625886F-E216-44AD-BA47-68A4947BD954}" presName="ChildAccent" presStyleLbl="solidFgAcc1" presStyleIdx="9" presStyleCnt="12"/>
      <dgm:spPr/>
    </dgm:pt>
    <dgm:pt modelId="{312E37FB-4346-434B-90B7-AD5960C608FB}" type="pres">
      <dgm:prSet presAssocID="{E625886F-E216-44AD-BA47-68A4947BD954}" presName="Child" presStyleLbl="revTx" presStyleIdx="12" presStyleCnt="15">
        <dgm:presLayoutVars>
          <dgm:chMax val="0"/>
          <dgm:chPref val="0"/>
          <dgm:bulletEnabled val="1"/>
        </dgm:presLayoutVars>
      </dgm:prSet>
      <dgm:spPr/>
    </dgm:pt>
    <dgm:pt modelId="{64DC259A-0637-4F1A-9838-A23F805CA304}" type="pres">
      <dgm:prSet presAssocID="{52EE2D6F-4CA3-4630-ACCF-EED965F3AC6A}" presName="childComposite" presStyleCnt="0">
        <dgm:presLayoutVars>
          <dgm:chMax val="0"/>
          <dgm:chPref val="0"/>
        </dgm:presLayoutVars>
      </dgm:prSet>
      <dgm:spPr/>
    </dgm:pt>
    <dgm:pt modelId="{A81A1615-9D99-4005-86A7-E6A8A00B5186}" type="pres">
      <dgm:prSet presAssocID="{52EE2D6F-4CA3-4630-ACCF-EED965F3AC6A}" presName="ChildAccent" presStyleLbl="solidFgAcc1" presStyleIdx="10" presStyleCnt="12"/>
      <dgm:spPr/>
    </dgm:pt>
    <dgm:pt modelId="{294AA774-7188-413C-B433-51DB9B6E38ED}" type="pres">
      <dgm:prSet presAssocID="{52EE2D6F-4CA3-4630-ACCF-EED965F3AC6A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</dgm:pt>
    <dgm:pt modelId="{4FD4025B-D36C-4C3A-8450-41F86C47BDCA}" type="pres">
      <dgm:prSet presAssocID="{F5F53D5B-CBE9-42FF-989B-8DE9A9C9F7C1}" presName="childComposite" presStyleCnt="0">
        <dgm:presLayoutVars>
          <dgm:chMax val="0"/>
          <dgm:chPref val="0"/>
        </dgm:presLayoutVars>
      </dgm:prSet>
      <dgm:spPr/>
    </dgm:pt>
    <dgm:pt modelId="{0CE23015-18E3-4F9D-8718-4A7C68558210}" type="pres">
      <dgm:prSet presAssocID="{F5F53D5B-CBE9-42FF-989B-8DE9A9C9F7C1}" presName="ChildAccent" presStyleLbl="solidFgAcc1" presStyleIdx="11" presStyleCnt="12"/>
      <dgm:spPr/>
    </dgm:pt>
    <dgm:pt modelId="{AB1B9287-9811-421E-9FB4-146E8DD24FE2}" type="pres">
      <dgm:prSet presAssocID="{F5F53D5B-CBE9-42FF-989B-8DE9A9C9F7C1}" presName="Child" presStyleLbl="revTx" presStyleIdx="14" presStyleCnt="15">
        <dgm:presLayoutVars>
          <dgm:chMax val="0"/>
          <dgm:chPref val="0"/>
          <dgm:bulletEnabled val="1"/>
        </dgm:presLayoutVars>
      </dgm:prSet>
      <dgm:spPr/>
    </dgm:pt>
  </dgm:ptLst>
  <dgm:cxnLst>
    <dgm:cxn modelId="{77AD1401-5527-4127-9ADD-85695441E5C6}" srcId="{5DFA5B01-0D35-4C1C-90A4-90C2208D2E60}" destId="{A6B1305D-1F48-4955-9B9E-8C7C1D8CB53F}" srcOrd="1" destOrd="0" parTransId="{E309B51C-E534-4ED0-917A-48B70043EFEA}" sibTransId="{09F5E0FD-26FA-44E6-B2F8-B4E18610E392}"/>
    <dgm:cxn modelId="{70BFE902-5E95-4A09-B0E3-AD44793314A0}" type="presOf" srcId="{F5F53D5B-CBE9-42FF-989B-8DE9A9C9F7C1}" destId="{AB1B9287-9811-421E-9FB4-146E8DD24FE2}" srcOrd="0" destOrd="0" presId="urn:microsoft.com/office/officeart/2008/layout/SquareAccentList"/>
    <dgm:cxn modelId="{13C1C50B-279B-45A1-8158-9D1916FE8ADC}" srcId="{5DFA5B01-0D35-4C1C-90A4-90C2208D2E60}" destId="{057E194C-5589-4A72-9FC6-D883AA215EB8}" srcOrd="0" destOrd="0" parTransId="{45A37B9D-B7FF-47BE-A1F5-D076C848F160}" sibTransId="{56C55D69-A73A-415F-ABA5-D071A3287984}"/>
    <dgm:cxn modelId="{7E348110-D191-4D6B-8F88-6095C4E604F6}" type="presOf" srcId="{E625886F-E216-44AD-BA47-68A4947BD954}" destId="{312E37FB-4346-434B-90B7-AD5960C608FB}" srcOrd="0" destOrd="0" presId="urn:microsoft.com/office/officeart/2008/layout/SquareAccentList"/>
    <dgm:cxn modelId="{1C24A710-D2FE-4244-AB54-8194CB91CCF4}" type="presOf" srcId="{60248D0A-4289-4588-83B0-C598814ED4B5}" destId="{D7009C71-C34A-4015-9996-4E618DC935EE}" srcOrd="0" destOrd="0" presId="urn:microsoft.com/office/officeart/2008/layout/SquareAccentList"/>
    <dgm:cxn modelId="{ABDBB516-3509-4415-BCB8-E3F9114B4750}" type="presOf" srcId="{E82EFAF6-E540-43F5-A31A-0A8F3736C060}" destId="{8DA695E0-D88E-4D0E-BB45-4FCF33369A17}" srcOrd="0" destOrd="0" presId="urn:microsoft.com/office/officeart/2008/layout/SquareAccentList"/>
    <dgm:cxn modelId="{7DF2691A-337B-49BB-BA80-8E2533DA9FA0}" type="presOf" srcId="{1BB24AA8-2E1F-403C-8710-E26D2F54E749}" destId="{9400700D-C5D9-4720-99A1-CCC460B0C227}" srcOrd="0" destOrd="0" presId="urn:microsoft.com/office/officeart/2008/layout/SquareAccentList"/>
    <dgm:cxn modelId="{20D60B28-83CE-4736-B8C1-7D58B9B02603}" srcId="{1BB24AA8-2E1F-403C-8710-E26D2F54E749}" destId="{52EE2D6F-4CA3-4630-ACCF-EED965F3AC6A}" srcOrd="1" destOrd="0" parTransId="{FB0EDC41-90B9-426A-9B5F-2257356F4609}" sibTransId="{D24C5C11-4865-4253-89CB-0AA28FC3CF3E}"/>
    <dgm:cxn modelId="{3B31C42D-3BB8-4CBE-928D-9D6CC2E9EA8D}" type="presOf" srcId="{057E194C-5589-4A72-9FC6-D883AA215EB8}" destId="{E6AEC678-28F7-4635-9054-740C055A4A27}" srcOrd="0" destOrd="0" presId="urn:microsoft.com/office/officeart/2008/layout/SquareAccentList"/>
    <dgm:cxn modelId="{3FCBF92F-1C60-4092-9073-AA73E0B80C87}" srcId="{45E9F327-EFA6-42C0-BBD1-5EB236804488}" destId="{A9C82B5B-32C7-4BE0-911D-85EF0ABFDEA1}" srcOrd="0" destOrd="0" parTransId="{718E1B9D-2466-45CA-A89B-709439B127E1}" sibTransId="{365CDA19-7B1C-4B20-8E72-A25514541B74}"/>
    <dgm:cxn modelId="{DB9BD132-7DB2-426B-8073-445077AB84F0}" type="presOf" srcId="{52EE2D6F-4CA3-4630-ACCF-EED965F3AC6A}" destId="{294AA774-7188-413C-B433-51DB9B6E38ED}" srcOrd="0" destOrd="0" presId="urn:microsoft.com/office/officeart/2008/layout/SquareAccentList"/>
    <dgm:cxn modelId="{D0339533-AAB5-42A1-8BF2-3847B7DDF9CF}" type="presOf" srcId="{1A72BAF7-C5A2-4E99-8F55-554870C36202}" destId="{2C98FD14-80E1-42E4-9BFD-CB4A8DC7DD3E}" srcOrd="0" destOrd="0" presId="urn:microsoft.com/office/officeart/2008/layout/SquareAccentList"/>
    <dgm:cxn modelId="{DF13FA47-3557-4187-9156-08094CD0C7BC}" srcId="{5DFA5B01-0D35-4C1C-90A4-90C2208D2E60}" destId="{E82EFAF6-E540-43F5-A31A-0A8F3736C060}" srcOrd="2" destOrd="0" parTransId="{E1016201-4A1A-4845-84A0-2B64F46B8C53}" sibTransId="{D3E742C9-9A52-475F-A472-E18DA9531EC6}"/>
    <dgm:cxn modelId="{74A87B57-9FE2-465E-80E0-B927F1C91F9F}" srcId="{45E9F327-EFA6-42C0-BBD1-5EB236804488}" destId="{CEDA93AB-CE4F-486B-984E-A562CDAB3324}" srcOrd="2" destOrd="0" parTransId="{FAFD40D5-4861-43DC-A405-5312F46C654E}" sibTransId="{E1834585-B379-44F4-A856-88CA2A66B432}"/>
    <dgm:cxn modelId="{17987D63-0606-4DC9-9901-42A230FC1F8D}" srcId="{5DFA5B01-0D35-4C1C-90A4-90C2208D2E60}" destId="{40BB5849-423F-4AA7-9B2E-15EE7908C576}" srcOrd="3" destOrd="0" parTransId="{0860D265-FCFE-4D82-9291-3E514F7179E2}" sibTransId="{680AD1DF-4D58-4E6D-A118-88764F18AB2A}"/>
    <dgm:cxn modelId="{F7D7D76B-ED8B-40EE-A4B8-C215A821236C}" srcId="{5DFA5B01-0D35-4C1C-90A4-90C2208D2E60}" destId="{60248D0A-4289-4588-83B0-C598814ED4B5}" srcOrd="5" destOrd="0" parTransId="{FF0AE396-5E1E-4069-BB3A-91114E97B4CC}" sibTransId="{F3A3836B-47A4-4CDD-8A37-7FE3D3AB20F0}"/>
    <dgm:cxn modelId="{7E3D9F73-9688-4FBF-9BF6-E800AE990E6B}" type="presOf" srcId="{40BB5849-423F-4AA7-9B2E-15EE7908C576}" destId="{5A33D6C7-BAF2-4BF0-8F89-05FC06E43B75}" srcOrd="0" destOrd="0" presId="urn:microsoft.com/office/officeart/2008/layout/SquareAccentList"/>
    <dgm:cxn modelId="{09144C79-4005-48BD-B68B-43FA2B5FE9F5}" type="presOf" srcId="{5A6AE330-737A-42B9-872D-C66A0A439DCA}" destId="{4E9723CE-2500-4EF9-A8AE-F3BEEEEEF9A2}" srcOrd="0" destOrd="0" presId="urn:microsoft.com/office/officeart/2008/layout/SquareAccentList"/>
    <dgm:cxn modelId="{D0E6D979-E7BD-45BD-9F3D-1C9BC755AD0F}" srcId="{1A72BAF7-C5A2-4E99-8F55-554870C36202}" destId="{5DFA5B01-0D35-4C1C-90A4-90C2208D2E60}" srcOrd="0" destOrd="0" parTransId="{60F9B411-4ADA-4EAB-B856-950503306A0E}" sibTransId="{EAD2AEBC-FED2-47CB-97BF-9740DB9E84B0}"/>
    <dgm:cxn modelId="{740E937A-7E9D-4252-B29C-38C808FB9E48}" srcId="{1BB24AA8-2E1F-403C-8710-E26D2F54E749}" destId="{E625886F-E216-44AD-BA47-68A4947BD954}" srcOrd="0" destOrd="0" parTransId="{8790A5E2-0A3D-489E-9EAE-B44BD4BE2C29}" sibTransId="{D893282C-3370-4323-905D-A59731042088}"/>
    <dgm:cxn modelId="{47671E7F-7114-4CFF-A2CF-2252374FA078}" type="presOf" srcId="{3A06E886-11F3-4722-AD6B-B116F0BBA123}" destId="{F096391B-EDD7-4C42-AADF-135BCBDC5709}" srcOrd="0" destOrd="0" presId="urn:microsoft.com/office/officeart/2008/layout/SquareAccentList"/>
    <dgm:cxn modelId="{12C089B4-9F87-4B88-BCEA-0AF77114FDCB}" type="presOf" srcId="{CEDA93AB-CE4F-486B-984E-A562CDAB3324}" destId="{CF68946B-87A2-41E6-989D-17C9D7A8F636}" srcOrd="0" destOrd="0" presId="urn:microsoft.com/office/officeart/2008/layout/SquareAccentList"/>
    <dgm:cxn modelId="{4C28C7BB-8E17-4E3B-B181-4C4E0E03F154}" srcId="{45E9F327-EFA6-42C0-BBD1-5EB236804488}" destId="{3A06E886-11F3-4722-AD6B-B116F0BBA123}" srcOrd="1" destOrd="0" parTransId="{784A9BD7-9956-4E88-8447-FC7BE6539DDF}" sibTransId="{1E2481C1-DDE1-4F32-9667-DC295FCCE62F}"/>
    <dgm:cxn modelId="{D413A2BC-3AD5-4000-93B4-F4618B725822}" srcId="{1BB24AA8-2E1F-403C-8710-E26D2F54E749}" destId="{F5F53D5B-CBE9-42FF-989B-8DE9A9C9F7C1}" srcOrd="2" destOrd="0" parTransId="{637DA03D-53C9-45D8-8E8C-F57AC3A471FD}" sibTransId="{1BB89449-F3C7-4B1E-BFC9-417AA39D4445}"/>
    <dgm:cxn modelId="{40CDB2CC-662B-470B-BA9F-49F8F4AEDAF1}" type="presOf" srcId="{5DFA5B01-0D35-4C1C-90A4-90C2208D2E60}" destId="{3738A067-3FF8-4059-B4DD-C7A890E26E2C}" srcOrd="0" destOrd="0" presId="urn:microsoft.com/office/officeart/2008/layout/SquareAccentList"/>
    <dgm:cxn modelId="{51C8F4CE-D9C2-4470-A8B6-8143A5B8C8CD}" type="presOf" srcId="{A6B1305D-1F48-4955-9B9E-8C7C1D8CB53F}" destId="{C71E4DD5-2ADA-47BB-8625-404EF82A85DA}" srcOrd="0" destOrd="0" presId="urn:microsoft.com/office/officeart/2008/layout/SquareAccentList"/>
    <dgm:cxn modelId="{7A80C2D3-F148-40D1-885A-54AF77D403AF}" srcId="{5DFA5B01-0D35-4C1C-90A4-90C2208D2E60}" destId="{5A6AE330-737A-42B9-872D-C66A0A439DCA}" srcOrd="4" destOrd="0" parTransId="{EA5BE711-7F3E-488A-9E97-C6F1897EF5FA}" sibTransId="{8A69465E-C286-4FB3-B5AB-B7661A290362}"/>
    <dgm:cxn modelId="{49021CD6-9AEC-40D6-813C-245756B781DD}" type="presOf" srcId="{45E9F327-EFA6-42C0-BBD1-5EB236804488}" destId="{C5745C9A-6384-4381-8E93-09D5239B3808}" srcOrd="0" destOrd="0" presId="urn:microsoft.com/office/officeart/2008/layout/SquareAccentList"/>
    <dgm:cxn modelId="{629040E8-02A2-4589-A6E1-690EE454975B}" srcId="{1A72BAF7-C5A2-4E99-8F55-554870C36202}" destId="{45E9F327-EFA6-42C0-BBD1-5EB236804488}" srcOrd="1" destOrd="0" parTransId="{EEDA08E1-4FB9-44DA-909A-C6484058B67A}" sibTransId="{85BC0E05-5CC9-4BC2-8D22-49B9B82CABF6}"/>
    <dgm:cxn modelId="{FE5DF5F8-C2CF-40B9-95E5-0360F6379A99}" type="presOf" srcId="{A9C82B5B-32C7-4BE0-911D-85EF0ABFDEA1}" destId="{E27F01BF-FFBF-4B60-ACFF-B10099CD9359}" srcOrd="0" destOrd="0" presId="urn:microsoft.com/office/officeart/2008/layout/SquareAccentList"/>
    <dgm:cxn modelId="{4D68E7FC-B443-4D13-A50A-384DFF3CD491}" srcId="{1A72BAF7-C5A2-4E99-8F55-554870C36202}" destId="{1BB24AA8-2E1F-403C-8710-E26D2F54E749}" srcOrd="2" destOrd="0" parTransId="{EF4CECB9-A0B3-4C3A-88B3-6A67C02CFC39}" sibTransId="{58D3E6B8-C476-4141-A9CE-B1076ADDF0DF}"/>
    <dgm:cxn modelId="{12861DF5-7BD3-4B1A-B705-84F622828962}" type="presParOf" srcId="{2C98FD14-80E1-42E4-9BFD-CB4A8DC7DD3E}" destId="{EADE3D76-3532-4441-BDF4-71A966EDFB4E}" srcOrd="0" destOrd="0" presId="urn:microsoft.com/office/officeart/2008/layout/SquareAccentList"/>
    <dgm:cxn modelId="{82AC00BD-673F-4B23-B13C-0AE75C41E2FD}" type="presParOf" srcId="{EADE3D76-3532-4441-BDF4-71A966EDFB4E}" destId="{CF327AEF-89A7-4561-A4AB-FE26FE243B0C}" srcOrd="0" destOrd="0" presId="urn:microsoft.com/office/officeart/2008/layout/SquareAccentList"/>
    <dgm:cxn modelId="{96619C0E-8F7C-4990-996A-960FA0312BC3}" type="presParOf" srcId="{CF327AEF-89A7-4561-A4AB-FE26FE243B0C}" destId="{5C29A3B9-3DD0-4CC5-B5C2-6998E92CCE3E}" srcOrd="0" destOrd="0" presId="urn:microsoft.com/office/officeart/2008/layout/SquareAccentList"/>
    <dgm:cxn modelId="{3D9F5BFD-C12D-4AA9-B192-7CA3BF57A7ED}" type="presParOf" srcId="{CF327AEF-89A7-4561-A4AB-FE26FE243B0C}" destId="{BB609690-47DB-4BE3-91BF-AA8C82472385}" srcOrd="1" destOrd="0" presId="urn:microsoft.com/office/officeart/2008/layout/SquareAccentList"/>
    <dgm:cxn modelId="{773F6DE7-11FB-46C8-BE3C-2094F6F3BB8A}" type="presParOf" srcId="{CF327AEF-89A7-4561-A4AB-FE26FE243B0C}" destId="{3738A067-3FF8-4059-B4DD-C7A890E26E2C}" srcOrd="2" destOrd="0" presId="urn:microsoft.com/office/officeart/2008/layout/SquareAccentList"/>
    <dgm:cxn modelId="{2D1E3AE4-E2B9-4DBE-A88F-28C5B7B89C81}" type="presParOf" srcId="{EADE3D76-3532-4441-BDF4-71A966EDFB4E}" destId="{52757ED9-6DCC-4B8C-9B6A-17251107D579}" srcOrd="1" destOrd="0" presId="urn:microsoft.com/office/officeart/2008/layout/SquareAccentList"/>
    <dgm:cxn modelId="{FC9AC7DB-D9F9-47AD-BA56-FA6321EC1419}" type="presParOf" srcId="{52757ED9-6DCC-4B8C-9B6A-17251107D579}" destId="{62C5EB50-2CDD-4FC8-9544-F8AD6D3765C1}" srcOrd="0" destOrd="0" presId="urn:microsoft.com/office/officeart/2008/layout/SquareAccentList"/>
    <dgm:cxn modelId="{65A2EC46-838A-46A1-848D-8C76B38671F8}" type="presParOf" srcId="{62C5EB50-2CDD-4FC8-9544-F8AD6D3765C1}" destId="{D38A935B-3293-4B52-8936-196D9F3DDE16}" srcOrd="0" destOrd="0" presId="urn:microsoft.com/office/officeart/2008/layout/SquareAccentList"/>
    <dgm:cxn modelId="{367B0FCA-8E09-40B8-935E-3ADCE8ACF330}" type="presParOf" srcId="{62C5EB50-2CDD-4FC8-9544-F8AD6D3765C1}" destId="{E6AEC678-28F7-4635-9054-740C055A4A27}" srcOrd="1" destOrd="0" presId="urn:microsoft.com/office/officeart/2008/layout/SquareAccentList"/>
    <dgm:cxn modelId="{A8E3AC22-29A2-4ACD-A9F9-D05517CF4CE2}" type="presParOf" srcId="{52757ED9-6DCC-4B8C-9B6A-17251107D579}" destId="{92D77B13-9572-422E-B491-8557F2178003}" srcOrd="1" destOrd="0" presId="urn:microsoft.com/office/officeart/2008/layout/SquareAccentList"/>
    <dgm:cxn modelId="{33BC3132-0E76-4791-98C8-9175FD721CB6}" type="presParOf" srcId="{92D77B13-9572-422E-B491-8557F2178003}" destId="{9BA457C8-4CDC-4D9C-8EF4-1F7BDA8D1ABF}" srcOrd="0" destOrd="0" presId="urn:microsoft.com/office/officeart/2008/layout/SquareAccentList"/>
    <dgm:cxn modelId="{FE61DA24-23A0-4349-88B3-4E1A0AEABDB5}" type="presParOf" srcId="{92D77B13-9572-422E-B491-8557F2178003}" destId="{C71E4DD5-2ADA-47BB-8625-404EF82A85DA}" srcOrd="1" destOrd="0" presId="urn:microsoft.com/office/officeart/2008/layout/SquareAccentList"/>
    <dgm:cxn modelId="{A2C4C62F-C673-4D9F-8CC7-3C49B5A66A2A}" type="presParOf" srcId="{52757ED9-6DCC-4B8C-9B6A-17251107D579}" destId="{D9C5B6B3-D8F8-4573-B9BD-2F255567623B}" srcOrd="2" destOrd="0" presId="urn:microsoft.com/office/officeart/2008/layout/SquareAccentList"/>
    <dgm:cxn modelId="{049CFF08-99E3-4157-A8CC-C773FE4919FE}" type="presParOf" srcId="{D9C5B6B3-D8F8-4573-B9BD-2F255567623B}" destId="{ABC1D303-9A16-4CF8-A11E-81E230CFDAA3}" srcOrd="0" destOrd="0" presId="urn:microsoft.com/office/officeart/2008/layout/SquareAccentList"/>
    <dgm:cxn modelId="{13165B39-A5D1-4375-AA82-2669E9D2C5B1}" type="presParOf" srcId="{D9C5B6B3-D8F8-4573-B9BD-2F255567623B}" destId="{8DA695E0-D88E-4D0E-BB45-4FCF33369A17}" srcOrd="1" destOrd="0" presId="urn:microsoft.com/office/officeart/2008/layout/SquareAccentList"/>
    <dgm:cxn modelId="{BEDB9365-6A01-4BE4-B0FC-7E4BA736DF10}" type="presParOf" srcId="{52757ED9-6DCC-4B8C-9B6A-17251107D579}" destId="{2E591DA8-5AB8-4E4D-8805-623729051423}" srcOrd="3" destOrd="0" presId="urn:microsoft.com/office/officeart/2008/layout/SquareAccentList"/>
    <dgm:cxn modelId="{DF7A5FD8-E8C8-4789-BEB9-27755CBF223C}" type="presParOf" srcId="{2E591DA8-5AB8-4E4D-8805-623729051423}" destId="{FAB65533-3C67-4617-AA04-10159F5D84B2}" srcOrd="0" destOrd="0" presId="urn:microsoft.com/office/officeart/2008/layout/SquareAccentList"/>
    <dgm:cxn modelId="{64738C25-344D-437F-86A5-4B64E0C0F678}" type="presParOf" srcId="{2E591DA8-5AB8-4E4D-8805-623729051423}" destId="{5A33D6C7-BAF2-4BF0-8F89-05FC06E43B75}" srcOrd="1" destOrd="0" presId="urn:microsoft.com/office/officeart/2008/layout/SquareAccentList"/>
    <dgm:cxn modelId="{B6309E6B-89A3-4CA9-9A85-20A2C0932564}" type="presParOf" srcId="{52757ED9-6DCC-4B8C-9B6A-17251107D579}" destId="{3113916A-F176-41E6-8887-53626813E11B}" srcOrd="4" destOrd="0" presId="urn:microsoft.com/office/officeart/2008/layout/SquareAccentList"/>
    <dgm:cxn modelId="{2A092F3A-C8A0-4EBC-9B68-F8C98031B01B}" type="presParOf" srcId="{3113916A-F176-41E6-8887-53626813E11B}" destId="{1CDBAD64-E907-4D6D-8253-AEEBB569799B}" srcOrd="0" destOrd="0" presId="urn:microsoft.com/office/officeart/2008/layout/SquareAccentList"/>
    <dgm:cxn modelId="{DFB62B4F-94F9-4FCC-9745-A996AD76A7D7}" type="presParOf" srcId="{3113916A-F176-41E6-8887-53626813E11B}" destId="{4E9723CE-2500-4EF9-A8AE-F3BEEEEEF9A2}" srcOrd="1" destOrd="0" presId="urn:microsoft.com/office/officeart/2008/layout/SquareAccentList"/>
    <dgm:cxn modelId="{D33D3E75-7CEE-41AC-B6EA-376CE205881C}" type="presParOf" srcId="{52757ED9-6DCC-4B8C-9B6A-17251107D579}" destId="{85E62108-52EF-4C0B-A91B-9A6879D502BF}" srcOrd="5" destOrd="0" presId="urn:microsoft.com/office/officeart/2008/layout/SquareAccentList"/>
    <dgm:cxn modelId="{7B78B406-541F-46E8-9355-1053AE3F6E8D}" type="presParOf" srcId="{85E62108-52EF-4C0B-A91B-9A6879D502BF}" destId="{604005E9-56D5-46E6-9CA7-2B9F0C1D0E17}" srcOrd="0" destOrd="0" presId="urn:microsoft.com/office/officeart/2008/layout/SquareAccentList"/>
    <dgm:cxn modelId="{0943DB4F-405A-4DAF-B211-E0788A7502D6}" type="presParOf" srcId="{85E62108-52EF-4C0B-A91B-9A6879D502BF}" destId="{D7009C71-C34A-4015-9996-4E618DC935EE}" srcOrd="1" destOrd="0" presId="urn:microsoft.com/office/officeart/2008/layout/SquareAccentList"/>
    <dgm:cxn modelId="{3FC77AB4-7445-49C5-BE33-63221AB31049}" type="presParOf" srcId="{2C98FD14-80E1-42E4-9BFD-CB4A8DC7DD3E}" destId="{7A2EEAB7-26B2-4984-9F4F-A0413660C6CC}" srcOrd="1" destOrd="0" presId="urn:microsoft.com/office/officeart/2008/layout/SquareAccentList"/>
    <dgm:cxn modelId="{1257463D-212E-43F6-8840-C43C4DE3873B}" type="presParOf" srcId="{7A2EEAB7-26B2-4984-9F4F-A0413660C6CC}" destId="{F7552022-5DA8-4322-B8C1-32076FAD9F5B}" srcOrd="0" destOrd="0" presId="urn:microsoft.com/office/officeart/2008/layout/SquareAccentList"/>
    <dgm:cxn modelId="{F9A58A16-BB6B-44AE-A979-CB9F6417F9B0}" type="presParOf" srcId="{F7552022-5DA8-4322-B8C1-32076FAD9F5B}" destId="{9DF1C534-875C-4CEC-826B-B03C244827E8}" srcOrd="0" destOrd="0" presId="urn:microsoft.com/office/officeart/2008/layout/SquareAccentList"/>
    <dgm:cxn modelId="{F26ADC66-7927-4024-BCA3-A3D284E88D82}" type="presParOf" srcId="{F7552022-5DA8-4322-B8C1-32076FAD9F5B}" destId="{9E111573-DB56-4778-8769-3CDEAE013E01}" srcOrd="1" destOrd="0" presId="urn:microsoft.com/office/officeart/2008/layout/SquareAccentList"/>
    <dgm:cxn modelId="{8D229383-5662-46B9-A545-829B6CDDADC3}" type="presParOf" srcId="{F7552022-5DA8-4322-B8C1-32076FAD9F5B}" destId="{C5745C9A-6384-4381-8E93-09D5239B3808}" srcOrd="2" destOrd="0" presId="urn:microsoft.com/office/officeart/2008/layout/SquareAccentList"/>
    <dgm:cxn modelId="{73C90AC3-D44E-4CB6-AB21-2CC04E880CC1}" type="presParOf" srcId="{7A2EEAB7-26B2-4984-9F4F-A0413660C6CC}" destId="{74F4C117-00B2-406E-89DE-CAEA126B25CA}" srcOrd="1" destOrd="0" presId="urn:microsoft.com/office/officeart/2008/layout/SquareAccentList"/>
    <dgm:cxn modelId="{773B3831-BEC4-42D1-B17A-6129E89D9790}" type="presParOf" srcId="{74F4C117-00B2-406E-89DE-CAEA126B25CA}" destId="{3E796CF6-FCD9-4EF9-959C-40147220B547}" srcOrd="0" destOrd="0" presId="urn:microsoft.com/office/officeart/2008/layout/SquareAccentList"/>
    <dgm:cxn modelId="{24334F77-B101-4C59-976B-F18E789F585C}" type="presParOf" srcId="{3E796CF6-FCD9-4EF9-959C-40147220B547}" destId="{2C389926-AB3D-4DF7-978A-080FA4B3EB0E}" srcOrd="0" destOrd="0" presId="urn:microsoft.com/office/officeart/2008/layout/SquareAccentList"/>
    <dgm:cxn modelId="{3B9D445F-C0A9-4B3B-9B4C-852C20445EB5}" type="presParOf" srcId="{3E796CF6-FCD9-4EF9-959C-40147220B547}" destId="{E27F01BF-FFBF-4B60-ACFF-B10099CD9359}" srcOrd="1" destOrd="0" presId="urn:microsoft.com/office/officeart/2008/layout/SquareAccentList"/>
    <dgm:cxn modelId="{1BD34726-3C76-45B1-89F4-A72F8AC3EC94}" type="presParOf" srcId="{74F4C117-00B2-406E-89DE-CAEA126B25CA}" destId="{EE0B8DCE-5A77-4922-A39E-59456CFB76A2}" srcOrd="1" destOrd="0" presId="urn:microsoft.com/office/officeart/2008/layout/SquareAccentList"/>
    <dgm:cxn modelId="{F960E366-EE68-4538-ADB3-AABE53526B0B}" type="presParOf" srcId="{EE0B8DCE-5A77-4922-A39E-59456CFB76A2}" destId="{14CD860F-CD04-4A07-B241-42530C6A5CFB}" srcOrd="0" destOrd="0" presId="urn:microsoft.com/office/officeart/2008/layout/SquareAccentList"/>
    <dgm:cxn modelId="{4911AF2C-651C-4B57-BFCD-E1998966D51E}" type="presParOf" srcId="{EE0B8DCE-5A77-4922-A39E-59456CFB76A2}" destId="{F096391B-EDD7-4C42-AADF-135BCBDC5709}" srcOrd="1" destOrd="0" presId="urn:microsoft.com/office/officeart/2008/layout/SquareAccentList"/>
    <dgm:cxn modelId="{104FC0C4-DA03-4C5D-B618-F565D9D563FD}" type="presParOf" srcId="{74F4C117-00B2-406E-89DE-CAEA126B25CA}" destId="{5C5E0B8B-D41C-475E-904B-05625EC4BB15}" srcOrd="2" destOrd="0" presId="urn:microsoft.com/office/officeart/2008/layout/SquareAccentList"/>
    <dgm:cxn modelId="{CB33A0D3-58EA-4CFF-949E-B292359B0894}" type="presParOf" srcId="{5C5E0B8B-D41C-475E-904B-05625EC4BB15}" destId="{CBF1DE34-9B64-4E96-A38F-7F61C11BDB3A}" srcOrd="0" destOrd="0" presId="urn:microsoft.com/office/officeart/2008/layout/SquareAccentList"/>
    <dgm:cxn modelId="{57061E5E-0D22-440F-80E6-D65B2D98A91A}" type="presParOf" srcId="{5C5E0B8B-D41C-475E-904B-05625EC4BB15}" destId="{CF68946B-87A2-41E6-989D-17C9D7A8F636}" srcOrd="1" destOrd="0" presId="urn:microsoft.com/office/officeart/2008/layout/SquareAccentList"/>
    <dgm:cxn modelId="{F4626F24-32E9-4EBC-A7AE-F0B5FE74EAFB}" type="presParOf" srcId="{2C98FD14-80E1-42E4-9BFD-CB4A8DC7DD3E}" destId="{D59200BC-DF1D-42B3-8451-A409A6AE79CB}" srcOrd="2" destOrd="0" presId="urn:microsoft.com/office/officeart/2008/layout/SquareAccentList"/>
    <dgm:cxn modelId="{B9A8101C-FF40-4EB5-9885-323EA24BD652}" type="presParOf" srcId="{D59200BC-DF1D-42B3-8451-A409A6AE79CB}" destId="{77205F26-43A9-4E7D-85CB-E9741519B26E}" srcOrd="0" destOrd="0" presId="urn:microsoft.com/office/officeart/2008/layout/SquareAccentList"/>
    <dgm:cxn modelId="{3BEE81EE-2BFC-411C-9A2D-673AB15A9C97}" type="presParOf" srcId="{77205F26-43A9-4E7D-85CB-E9741519B26E}" destId="{9CE7ACB9-3908-4196-BDA1-462AB95EB15A}" srcOrd="0" destOrd="0" presId="urn:microsoft.com/office/officeart/2008/layout/SquareAccentList"/>
    <dgm:cxn modelId="{49CA02FA-DF95-4B77-A936-8C813E9E0587}" type="presParOf" srcId="{77205F26-43A9-4E7D-85CB-E9741519B26E}" destId="{097422F1-4306-46A7-819B-E1779393980F}" srcOrd="1" destOrd="0" presId="urn:microsoft.com/office/officeart/2008/layout/SquareAccentList"/>
    <dgm:cxn modelId="{D0B9E8C1-43BA-472B-A550-9C40469D2FEE}" type="presParOf" srcId="{77205F26-43A9-4E7D-85CB-E9741519B26E}" destId="{9400700D-C5D9-4720-99A1-CCC460B0C227}" srcOrd="2" destOrd="0" presId="urn:microsoft.com/office/officeart/2008/layout/SquareAccentList"/>
    <dgm:cxn modelId="{F54D849E-B0C7-450B-87B7-151363459776}" type="presParOf" srcId="{D59200BC-DF1D-42B3-8451-A409A6AE79CB}" destId="{5B234454-FB9E-4FD3-A4F8-2E9C27664A4D}" srcOrd="1" destOrd="0" presId="urn:microsoft.com/office/officeart/2008/layout/SquareAccentList"/>
    <dgm:cxn modelId="{8B93BC8F-2C79-4AA4-8B3F-BDA7F9F4E437}" type="presParOf" srcId="{5B234454-FB9E-4FD3-A4F8-2E9C27664A4D}" destId="{2C54C2CC-E772-4AD5-B71D-2C4496E8727D}" srcOrd="0" destOrd="0" presId="urn:microsoft.com/office/officeart/2008/layout/SquareAccentList"/>
    <dgm:cxn modelId="{3E014D2F-4581-480A-BC39-594936CBB571}" type="presParOf" srcId="{2C54C2CC-E772-4AD5-B71D-2C4496E8727D}" destId="{3A5CD564-4358-4A51-8357-5805E1C0839B}" srcOrd="0" destOrd="0" presId="urn:microsoft.com/office/officeart/2008/layout/SquareAccentList"/>
    <dgm:cxn modelId="{8C73A1CF-8FA6-4D16-B627-5C1CD8730D9C}" type="presParOf" srcId="{2C54C2CC-E772-4AD5-B71D-2C4496E8727D}" destId="{312E37FB-4346-434B-90B7-AD5960C608FB}" srcOrd="1" destOrd="0" presId="urn:microsoft.com/office/officeart/2008/layout/SquareAccentList"/>
    <dgm:cxn modelId="{8A33BD47-E506-44FF-918F-49F5DE97B34D}" type="presParOf" srcId="{5B234454-FB9E-4FD3-A4F8-2E9C27664A4D}" destId="{64DC259A-0637-4F1A-9838-A23F805CA304}" srcOrd="1" destOrd="0" presId="urn:microsoft.com/office/officeart/2008/layout/SquareAccentList"/>
    <dgm:cxn modelId="{4ABD40C5-561C-4445-A6A7-381A23DA0DD3}" type="presParOf" srcId="{64DC259A-0637-4F1A-9838-A23F805CA304}" destId="{A81A1615-9D99-4005-86A7-E6A8A00B5186}" srcOrd="0" destOrd="0" presId="urn:microsoft.com/office/officeart/2008/layout/SquareAccentList"/>
    <dgm:cxn modelId="{5D52B3CE-CCF6-40E8-8189-34A1089A9020}" type="presParOf" srcId="{64DC259A-0637-4F1A-9838-A23F805CA304}" destId="{294AA774-7188-413C-B433-51DB9B6E38ED}" srcOrd="1" destOrd="0" presId="urn:microsoft.com/office/officeart/2008/layout/SquareAccentList"/>
    <dgm:cxn modelId="{9A9AC642-7AAF-40A9-BAB9-7C74C234AE01}" type="presParOf" srcId="{5B234454-FB9E-4FD3-A4F8-2E9C27664A4D}" destId="{4FD4025B-D36C-4C3A-8450-41F86C47BDCA}" srcOrd="2" destOrd="0" presId="urn:microsoft.com/office/officeart/2008/layout/SquareAccentList"/>
    <dgm:cxn modelId="{64DCFB19-FF96-4347-AACA-B5FCD9AA2ADE}" type="presParOf" srcId="{4FD4025B-D36C-4C3A-8450-41F86C47BDCA}" destId="{0CE23015-18E3-4F9D-8718-4A7C68558210}" srcOrd="0" destOrd="0" presId="urn:microsoft.com/office/officeart/2008/layout/SquareAccentList"/>
    <dgm:cxn modelId="{CB461CF6-D169-48AF-B611-DA1752A2AB70}" type="presParOf" srcId="{4FD4025B-D36C-4C3A-8450-41F86C47BDCA}" destId="{AB1B9287-9811-421E-9FB4-146E8DD24FE2}" srcOrd="1" destOrd="0" presId="urn:microsoft.com/office/officeart/2008/layout/Squa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9A3B9-3DD0-4CC5-B5C2-6998E92CCE3E}">
      <dsp:nvSpPr>
        <dsp:cNvPr id="0" name=""/>
        <dsp:cNvSpPr/>
      </dsp:nvSpPr>
      <dsp:spPr>
        <a:xfrm>
          <a:off x="46892" y="751712"/>
          <a:ext cx="3556825" cy="418450"/>
        </a:xfrm>
        <a:prstGeom prst="rect">
          <a:avLst/>
        </a:prstGeom>
        <a:solidFill>
          <a:srgbClr val="7F418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09690-47DB-4BE3-91BF-AA8C82472385}">
      <dsp:nvSpPr>
        <dsp:cNvPr id="0" name=""/>
        <dsp:cNvSpPr/>
      </dsp:nvSpPr>
      <dsp:spPr>
        <a:xfrm>
          <a:off x="0" y="0"/>
          <a:ext cx="261297" cy="2612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8A067-3FF8-4059-B4DD-C7A890E26E2C}">
      <dsp:nvSpPr>
        <dsp:cNvPr id="0" name=""/>
        <dsp:cNvSpPr/>
      </dsp:nvSpPr>
      <dsp:spPr>
        <a:xfrm>
          <a:off x="46892" y="0"/>
          <a:ext cx="3556825" cy="751712"/>
        </a:xfrm>
        <a:prstGeom prst="rect">
          <a:avLst/>
        </a:prstGeom>
        <a:solidFill>
          <a:srgbClr val="7F418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>
              <a:solidFill>
                <a:schemeClr val="bg1"/>
              </a:solidFill>
            </a:rPr>
            <a:t>SOCIAL</a:t>
          </a:r>
        </a:p>
      </dsp:txBody>
      <dsp:txXfrm>
        <a:off x="46892" y="0"/>
        <a:ext cx="3556825" cy="751712"/>
      </dsp:txXfrm>
    </dsp:sp>
    <dsp:sp modelId="{D38A935B-3293-4B52-8936-196D9F3DDE16}">
      <dsp:nvSpPr>
        <dsp:cNvPr id="0" name=""/>
        <dsp:cNvSpPr/>
      </dsp:nvSpPr>
      <dsp:spPr>
        <a:xfrm>
          <a:off x="46892" y="1517941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EC678-28F7-4635-9054-740C055A4A27}">
      <dsp:nvSpPr>
        <dsp:cNvPr id="0" name=""/>
        <dsp:cNvSpPr/>
      </dsp:nvSpPr>
      <dsp:spPr>
        <a:xfrm>
          <a:off x="295870" y="134405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rgbClr val="6D6E6C"/>
              </a:solidFill>
            </a:rPr>
            <a:t>Sentimento</a:t>
          </a:r>
          <a:r>
            <a:rPr lang="en-IE" sz="1800" kern="1200" baseline="0" dirty="0">
              <a:solidFill>
                <a:srgbClr val="6D6E6C"/>
              </a:solidFill>
            </a:rPr>
            <a:t> de </a:t>
          </a:r>
          <a:r>
            <a:rPr lang="en-IE" sz="1800" kern="1200" baseline="0" dirty="0" err="1">
              <a:solidFill>
                <a:srgbClr val="6D6E6C"/>
              </a:solidFill>
            </a:rPr>
            <a:t>pertença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1344051"/>
        <a:ext cx="3307847" cy="609069"/>
      </dsp:txXfrm>
    </dsp:sp>
    <dsp:sp modelId="{9BA457C8-4CDC-4D9C-8EF4-1F7BDA8D1ABF}">
      <dsp:nvSpPr>
        <dsp:cNvPr id="0" name=""/>
        <dsp:cNvSpPr/>
      </dsp:nvSpPr>
      <dsp:spPr>
        <a:xfrm>
          <a:off x="46892" y="212701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E4DD5-2ADA-47BB-8625-404EF82A85DA}">
      <dsp:nvSpPr>
        <dsp:cNvPr id="0" name=""/>
        <dsp:cNvSpPr/>
      </dsp:nvSpPr>
      <dsp:spPr>
        <a:xfrm>
          <a:off x="295870" y="195312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rgbClr val="6D6E6C"/>
              </a:solidFill>
            </a:rPr>
            <a:t>Coesão</a:t>
          </a:r>
          <a:r>
            <a:rPr lang="en-IE" sz="1800" kern="1200" dirty="0">
              <a:solidFill>
                <a:srgbClr val="6D6E6C"/>
              </a:solidFill>
            </a:rPr>
            <a:t>, </a:t>
          </a:r>
          <a:r>
            <a:rPr lang="en-IE" sz="1800" kern="1200" dirty="0" err="1">
              <a:solidFill>
                <a:srgbClr val="6D6E6C"/>
              </a:solidFill>
            </a:rPr>
            <a:t>Inclusão</a:t>
          </a:r>
          <a:r>
            <a:rPr lang="en-IE" sz="1800" kern="1200" dirty="0">
              <a:solidFill>
                <a:srgbClr val="6D6E6C"/>
              </a:solidFill>
            </a:rPr>
            <a:t> e </a:t>
          </a:r>
          <a:r>
            <a:rPr lang="en-IE" sz="1800" kern="1200" dirty="0" err="1">
              <a:solidFill>
                <a:srgbClr val="6D6E6C"/>
              </a:solidFill>
            </a:rPr>
            <a:t>Igualdade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1953121"/>
        <a:ext cx="3307847" cy="609069"/>
      </dsp:txXfrm>
    </dsp:sp>
    <dsp:sp modelId="{ABC1D303-9A16-4CF8-A11E-81E230CFDAA3}">
      <dsp:nvSpPr>
        <dsp:cNvPr id="0" name=""/>
        <dsp:cNvSpPr/>
      </dsp:nvSpPr>
      <dsp:spPr>
        <a:xfrm>
          <a:off x="46892" y="273608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695E0-D88E-4D0E-BB45-4FCF33369A17}">
      <dsp:nvSpPr>
        <dsp:cNvPr id="0" name=""/>
        <dsp:cNvSpPr/>
      </dsp:nvSpPr>
      <dsp:spPr>
        <a:xfrm>
          <a:off x="295870" y="2562190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rgbClr val="6D6E6C"/>
              </a:solidFill>
            </a:rPr>
            <a:t>Cidadania</a:t>
          </a:r>
          <a:r>
            <a:rPr lang="en-IE" sz="1800" kern="1200" dirty="0">
              <a:solidFill>
                <a:srgbClr val="6D6E6C"/>
              </a:solidFill>
            </a:rPr>
            <a:t> </a:t>
          </a:r>
          <a:r>
            <a:rPr lang="en-IE" sz="1800" kern="1200" dirty="0" err="1">
              <a:solidFill>
                <a:srgbClr val="6D6E6C"/>
              </a:solidFill>
            </a:rPr>
            <a:t>Ativa</a:t>
          </a:r>
          <a:r>
            <a:rPr lang="en-IE" sz="1800" kern="1200" dirty="0">
              <a:solidFill>
                <a:srgbClr val="6D6E6C"/>
              </a:solidFill>
            </a:rPr>
            <a:t> e </a:t>
          </a:r>
          <a:r>
            <a:rPr lang="en-IE" sz="1800" kern="1200" dirty="0" err="1">
              <a:solidFill>
                <a:srgbClr val="6D6E6C"/>
              </a:solidFill>
            </a:rPr>
            <a:t>Participação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2562190"/>
        <a:ext cx="3307847" cy="609069"/>
      </dsp:txXfrm>
    </dsp:sp>
    <dsp:sp modelId="{FAB65533-3C67-4617-AA04-10159F5D84B2}">
      <dsp:nvSpPr>
        <dsp:cNvPr id="0" name=""/>
        <dsp:cNvSpPr/>
      </dsp:nvSpPr>
      <dsp:spPr>
        <a:xfrm>
          <a:off x="46892" y="3345149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3D6C7-BAF2-4BF0-8F89-05FC06E43B75}">
      <dsp:nvSpPr>
        <dsp:cNvPr id="0" name=""/>
        <dsp:cNvSpPr/>
      </dsp:nvSpPr>
      <dsp:spPr>
        <a:xfrm>
          <a:off x="295870" y="3171260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rgbClr val="6D6E6C"/>
              </a:solidFill>
            </a:rPr>
            <a:t>Saúde</a:t>
          </a:r>
          <a:r>
            <a:rPr lang="en-IE" sz="1800" kern="1200" dirty="0">
              <a:solidFill>
                <a:srgbClr val="6D6E6C"/>
              </a:solidFill>
            </a:rPr>
            <a:t>, </a:t>
          </a:r>
          <a:r>
            <a:rPr lang="en-IE" sz="1800" kern="1200" dirty="0" err="1">
              <a:solidFill>
                <a:srgbClr val="6D6E6C"/>
              </a:solidFill>
            </a:rPr>
            <a:t>qualidade</a:t>
          </a:r>
          <a:r>
            <a:rPr lang="en-IE" sz="1800" kern="1200" dirty="0">
              <a:solidFill>
                <a:srgbClr val="6D6E6C"/>
              </a:solidFill>
            </a:rPr>
            <a:t> de </a:t>
          </a:r>
          <a:r>
            <a:rPr lang="en-IE" sz="1800" kern="1200" dirty="0" err="1">
              <a:solidFill>
                <a:srgbClr val="6D6E6C"/>
              </a:solidFill>
            </a:rPr>
            <a:t>vida</a:t>
          </a:r>
          <a:r>
            <a:rPr lang="en-IE" sz="1800" kern="1200" dirty="0">
              <a:solidFill>
                <a:srgbClr val="6D6E6C"/>
              </a:solidFill>
            </a:rPr>
            <a:t> e </a:t>
          </a:r>
          <a:r>
            <a:rPr lang="en-IE" sz="1800" kern="1200" dirty="0" err="1">
              <a:solidFill>
                <a:srgbClr val="6D6E6C"/>
              </a:solidFill>
            </a:rPr>
            <a:t>bem-estar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3171260"/>
        <a:ext cx="3307847" cy="609069"/>
      </dsp:txXfrm>
    </dsp:sp>
    <dsp:sp modelId="{1CDBAD64-E907-4D6D-8253-AEEBB569799B}">
      <dsp:nvSpPr>
        <dsp:cNvPr id="0" name=""/>
        <dsp:cNvSpPr/>
      </dsp:nvSpPr>
      <dsp:spPr>
        <a:xfrm>
          <a:off x="46892" y="3954219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723CE-2500-4EF9-A8AE-F3BEEEEEF9A2}">
      <dsp:nvSpPr>
        <dsp:cNvPr id="0" name=""/>
        <dsp:cNvSpPr/>
      </dsp:nvSpPr>
      <dsp:spPr>
        <a:xfrm>
          <a:off x="295870" y="3780329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6D6E6C"/>
              </a:solidFill>
            </a:rPr>
            <a:t>Ordem social e sentimento de segurança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3780329"/>
        <a:ext cx="3307847" cy="609069"/>
      </dsp:txXfrm>
    </dsp:sp>
    <dsp:sp modelId="{604005E9-56D5-46E6-9CA7-2B9F0C1D0E17}">
      <dsp:nvSpPr>
        <dsp:cNvPr id="0" name=""/>
        <dsp:cNvSpPr/>
      </dsp:nvSpPr>
      <dsp:spPr>
        <a:xfrm>
          <a:off x="46892" y="4563288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09C71-C34A-4015-9996-4E618DC935EE}">
      <dsp:nvSpPr>
        <dsp:cNvPr id="0" name=""/>
        <dsp:cNvSpPr/>
      </dsp:nvSpPr>
      <dsp:spPr>
        <a:xfrm>
          <a:off x="295870" y="4389399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6D6E6C"/>
              </a:solidFill>
            </a:rPr>
            <a:t>Satisfação cultural, um sentido de património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4389399"/>
        <a:ext cx="3307847" cy="609069"/>
      </dsp:txXfrm>
    </dsp:sp>
    <dsp:sp modelId="{9DF1C534-875C-4CEC-826B-B03C244827E8}">
      <dsp:nvSpPr>
        <dsp:cNvPr id="0" name=""/>
        <dsp:cNvSpPr/>
      </dsp:nvSpPr>
      <dsp:spPr>
        <a:xfrm>
          <a:off x="3781559" y="751712"/>
          <a:ext cx="3556825" cy="418450"/>
        </a:xfrm>
        <a:prstGeom prst="rect">
          <a:avLst/>
        </a:prstGeom>
        <a:solidFill>
          <a:srgbClr val="68BBA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11573-DB56-4778-8769-3CDEAE013E01}">
      <dsp:nvSpPr>
        <dsp:cNvPr id="0" name=""/>
        <dsp:cNvSpPr/>
      </dsp:nvSpPr>
      <dsp:spPr>
        <a:xfrm>
          <a:off x="6215700" y="0"/>
          <a:ext cx="261297" cy="2612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45C9A-6384-4381-8E93-09D5239B3808}">
      <dsp:nvSpPr>
        <dsp:cNvPr id="0" name=""/>
        <dsp:cNvSpPr/>
      </dsp:nvSpPr>
      <dsp:spPr>
        <a:xfrm>
          <a:off x="3781559" y="0"/>
          <a:ext cx="3556825" cy="751712"/>
        </a:xfrm>
        <a:prstGeom prst="rect">
          <a:avLst/>
        </a:prstGeom>
        <a:solidFill>
          <a:srgbClr val="68BBA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>
              <a:solidFill>
                <a:schemeClr val="bg1"/>
              </a:solidFill>
            </a:rPr>
            <a:t>ECONÓMICO</a:t>
          </a:r>
        </a:p>
      </dsp:txBody>
      <dsp:txXfrm>
        <a:off x="3781559" y="0"/>
        <a:ext cx="3556825" cy="751712"/>
      </dsp:txXfrm>
    </dsp:sp>
    <dsp:sp modelId="{2C389926-AB3D-4DF7-978A-080FA4B3EB0E}">
      <dsp:nvSpPr>
        <dsp:cNvPr id="0" name=""/>
        <dsp:cNvSpPr/>
      </dsp:nvSpPr>
      <dsp:spPr>
        <a:xfrm>
          <a:off x="3781559" y="1517941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F01BF-FFBF-4B60-ACFF-B10099CD9359}">
      <dsp:nvSpPr>
        <dsp:cNvPr id="0" name=""/>
        <dsp:cNvSpPr/>
      </dsp:nvSpPr>
      <dsp:spPr>
        <a:xfrm>
          <a:off x="4030537" y="134405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rgbClr val="6D6E6C"/>
              </a:solidFill>
            </a:rPr>
            <a:t>Oportunidades</a:t>
          </a:r>
          <a:r>
            <a:rPr lang="en-IE" sz="1800" kern="1200" baseline="0" dirty="0">
              <a:solidFill>
                <a:srgbClr val="6D6E6C"/>
              </a:solidFill>
            </a:rPr>
            <a:t> de </a:t>
          </a:r>
          <a:r>
            <a:rPr lang="en-IE" sz="1800" kern="1200" baseline="0" dirty="0" err="1">
              <a:solidFill>
                <a:srgbClr val="6D6E6C"/>
              </a:solidFill>
            </a:rPr>
            <a:t>emprego</a:t>
          </a:r>
          <a:r>
            <a:rPr lang="en-IE" sz="1800" kern="1200" baseline="0" dirty="0">
              <a:solidFill>
                <a:srgbClr val="6D6E6C"/>
              </a:solidFill>
            </a:rPr>
            <a:t> e </a:t>
          </a:r>
          <a:r>
            <a:rPr lang="en-IE" sz="1800" kern="1200" baseline="0" dirty="0" err="1">
              <a:solidFill>
                <a:srgbClr val="6D6E6C"/>
              </a:solidFill>
            </a:rPr>
            <a:t>empreendedorismo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4030537" y="1344051"/>
        <a:ext cx="3307847" cy="609069"/>
      </dsp:txXfrm>
    </dsp:sp>
    <dsp:sp modelId="{14CD860F-CD04-4A07-B241-42530C6A5CFB}">
      <dsp:nvSpPr>
        <dsp:cNvPr id="0" name=""/>
        <dsp:cNvSpPr/>
      </dsp:nvSpPr>
      <dsp:spPr>
        <a:xfrm>
          <a:off x="3781559" y="212701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6391B-EDD7-4C42-AADF-135BCBDC5709}">
      <dsp:nvSpPr>
        <dsp:cNvPr id="0" name=""/>
        <dsp:cNvSpPr/>
      </dsp:nvSpPr>
      <dsp:spPr>
        <a:xfrm>
          <a:off x="4030537" y="195312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rgbClr val="6D6E6C"/>
              </a:solidFill>
            </a:rPr>
            <a:t>Oportunidades</a:t>
          </a:r>
          <a:r>
            <a:rPr lang="en-IE" sz="1800" kern="1200" baseline="0" dirty="0">
              <a:solidFill>
                <a:srgbClr val="6D6E6C"/>
              </a:solidFill>
            </a:rPr>
            <a:t> de </a:t>
          </a:r>
          <a:r>
            <a:rPr lang="en-IE" sz="1800" kern="1200" baseline="0" dirty="0" err="1">
              <a:solidFill>
                <a:srgbClr val="6D6E6C"/>
              </a:solidFill>
            </a:rPr>
            <a:t>educação</a:t>
          </a:r>
          <a:r>
            <a:rPr lang="en-IE" sz="1800" kern="1200" baseline="0" dirty="0">
              <a:solidFill>
                <a:srgbClr val="6D6E6C"/>
              </a:solidFill>
            </a:rPr>
            <a:t>/</a:t>
          </a:r>
          <a:r>
            <a:rPr lang="en-IE" sz="1800" kern="1200" baseline="0" dirty="0" err="1">
              <a:solidFill>
                <a:srgbClr val="6D6E6C"/>
              </a:solidFill>
            </a:rPr>
            <a:t>formação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4030537" y="1953121"/>
        <a:ext cx="3307847" cy="609069"/>
      </dsp:txXfrm>
    </dsp:sp>
    <dsp:sp modelId="{CBF1DE34-9B64-4E96-A38F-7F61C11BDB3A}">
      <dsp:nvSpPr>
        <dsp:cNvPr id="0" name=""/>
        <dsp:cNvSpPr/>
      </dsp:nvSpPr>
      <dsp:spPr>
        <a:xfrm>
          <a:off x="3781559" y="273608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8946B-87A2-41E6-989D-17C9D7A8F636}">
      <dsp:nvSpPr>
        <dsp:cNvPr id="0" name=""/>
        <dsp:cNvSpPr/>
      </dsp:nvSpPr>
      <dsp:spPr>
        <a:xfrm>
          <a:off x="4030537" y="2562190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6D6E6C"/>
              </a:solidFill>
            </a:rPr>
            <a:t>Habitação e bairros dinâmicos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4030537" y="2562190"/>
        <a:ext cx="3307847" cy="609069"/>
      </dsp:txXfrm>
    </dsp:sp>
    <dsp:sp modelId="{9CE7ACB9-3908-4196-BDA1-462AB95EB15A}">
      <dsp:nvSpPr>
        <dsp:cNvPr id="0" name=""/>
        <dsp:cNvSpPr/>
      </dsp:nvSpPr>
      <dsp:spPr>
        <a:xfrm>
          <a:off x="7516226" y="751712"/>
          <a:ext cx="3556825" cy="418450"/>
        </a:xfrm>
        <a:prstGeom prst="rect">
          <a:avLst/>
        </a:prstGeom>
        <a:solidFill>
          <a:srgbClr val="AB5AB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422F1-4306-46A7-819B-E1779393980F}">
      <dsp:nvSpPr>
        <dsp:cNvPr id="0" name=""/>
        <dsp:cNvSpPr/>
      </dsp:nvSpPr>
      <dsp:spPr>
        <a:xfrm>
          <a:off x="10012851" y="0"/>
          <a:ext cx="261297" cy="2612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0700D-C5D9-4720-99A1-CCC460B0C227}">
      <dsp:nvSpPr>
        <dsp:cNvPr id="0" name=""/>
        <dsp:cNvSpPr/>
      </dsp:nvSpPr>
      <dsp:spPr>
        <a:xfrm>
          <a:off x="7516226" y="0"/>
          <a:ext cx="3556825" cy="751712"/>
        </a:xfrm>
        <a:prstGeom prst="rect">
          <a:avLst/>
        </a:prstGeom>
        <a:solidFill>
          <a:srgbClr val="AB5AB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>
              <a:solidFill>
                <a:schemeClr val="bg1"/>
              </a:solidFill>
            </a:rPr>
            <a:t>AMBIENTAL</a:t>
          </a:r>
        </a:p>
      </dsp:txBody>
      <dsp:txXfrm>
        <a:off x="7516226" y="0"/>
        <a:ext cx="3556825" cy="751712"/>
      </dsp:txXfrm>
    </dsp:sp>
    <dsp:sp modelId="{3A5CD564-4358-4A51-8357-5805E1C0839B}">
      <dsp:nvSpPr>
        <dsp:cNvPr id="0" name=""/>
        <dsp:cNvSpPr/>
      </dsp:nvSpPr>
      <dsp:spPr>
        <a:xfrm>
          <a:off x="7516226" y="1517941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E37FB-4346-434B-90B7-AD5960C608FB}">
      <dsp:nvSpPr>
        <dsp:cNvPr id="0" name=""/>
        <dsp:cNvSpPr/>
      </dsp:nvSpPr>
      <dsp:spPr>
        <a:xfrm>
          <a:off x="7765204" y="134405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rgbClr val="6D6E6C"/>
              </a:solidFill>
            </a:rPr>
            <a:t>Infra-</a:t>
          </a:r>
          <a:r>
            <a:rPr lang="en-IE" sz="1800" kern="1200" dirty="0" err="1">
              <a:solidFill>
                <a:srgbClr val="6D6E6C"/>
              </a:solidFill>
            </a:rPr>
            <a:t>estrutura</a:t>
          </a:r>
          <a:r>
            <a:rPr lang="en-IE" sz="1800" kern="1200" baseline="0" dirty="0">
              <a:solidFill>
                <a:srgbClr val="6D6E6C"/>
              </a:solidFill>
            </a:rPr>
            <a:t> </a:t>
          </a:r>
          <a:r>
            <a:rPr lang="en-IE" sz="1800" kern="1200" baseline="0" dirty="0" err="1">
              <a:solidFill>
                <a:srgbClr val="6D6E6C"/>
              </a:solidFill>
            </a:rPr>
            <a:t>comunitária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7765204" y="1344051"/>
        <a:ext cx="3307847" cy="609069"/>
      </dsp:txXfrm>
    </dsp:sp>
    <dsp:sp modelId="{A81A1615-9D99-4005-86A7-E6A8A00B5186}">
      <dsp:nvSpPr>
        <dsp:cNvPr id="0" name=""/>
        <dsp:cNvSpPr/>
      </dsp:nvSpPr>
      <dsp:spPr>
        <a:xfrm>
          <a:off x="7516226" y="212701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AA774-7188-413C-B433-51DB9B6E38ED}">
      <dsp:nvSpPr>
        <dsp:cNvPr id="0" name=""/>
        <dsp:cNvSpPr/>
      </dsp:nvSpPr>
      <dsp:spPr>
        <a:xfrm>
          <a:off x="7765204" y="195312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rgbClr val="6D6E6C"/>
              </a:solidFill>
            </a:rPr>
            <a:t> </a:t>
          </a:r>
          <a:r>
            <a:rPr lang="en-IE" sz="1800" kern="1200" dirty="0" err="1">
              <a:solidFill>
                <a:srgbClr val="6D6E6C"/>
              </a:solidFill>
            </a:rPr>
            <a:t>Qualidade</a:t>
          </a:r>
          <a:r>
            <a:rPr lang="en-IE" sz="1800" kern="1200" dirty="0">
              <a:solidFill>
                <a:srgbClr val="6D6E6C"/>
              </a:solidFill>
            </a:rPr>
            <a:t> do </a:t>
          </a:r>
          <a:r>
            <a:rPr lang="en-IE" sz="1800" kern="1200" dirty="0" err="1">
              <a:solidFill>
                <a:srgbClr val="6D6E6C"/>
              </a:solidFill>
            </a:rPr>
            <a:t>ar</a:t>
          </a:r>
          <a:r>
            <a:rPr lang="en-IE" sz="1800" kern="1200" dirty="0">
              <a:solidFill>
                <a:srgbClr val="6D6E6C"/>
              </a:solidFill>
            </a:rPr>
            <a:t> e da </a:t>
          </a:r>
          <a:r>
            <a:rPr lang="en-IE" sz="1800" kern="1200" dirty="0" err="1">
              <a:solidFill>
                <a:srgbClr val="6D6E6C"/>
              </a:solidFill>
            </a:rPr>
            <a:t>água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7765204" y="1953121"/>
        <a:ext cx="3307847" cy="609069"/>
      </dsp:txXfrm>
    </dsp:sp>
    <dsp:sp modelId="{0CE23015-18E3-4F9D-8718-4A7C68558210}">
      <dsp:nvSpPr>
        <dsp:cNvPr id="0" name=""/>
        <dsp:cNvSpPr/>
      </dsp:nvSpPr>
      <dsp:spPr>
        <a:xfrm>
          <a:off x="7516226" y="273608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B9287-9811-421E-9FB4-146E8DD24FE2}">
      <dsp:nvSpPr>
        <dsp:cNvPr id="0" name=""/>
        <dsp:cNvSpPr/>
      </dsp:nvSpPr>
      <dsp:spPr>
        <a:xfrm>
          <a:off x="7765204" y="2562190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rgbClr val="6D6E6C"/>
              </a:solidFill>
            </a:rPr>
            <a:t>Gestão</a:t>
          </a:r>
          <a:r>
            <a:rPr lang="en-IE" sz="1800" kern="1200" dirty="0">
              <a:solidFill>
                <a:srgbClr val="6D6E6C"/>
              </a:solidFill>
            </a:rPr>
            <a:t> da </a:t>
          </a:r>
          <a:r>
            <a:rPr lang="en-IE" sz="1800" kern="1200" dirty="0" err="1">
              <a:solidFill>
                <a:srgbClr val="6D6E6C"/>
              </a:solidFill>
            </a:rPr>
            <a:t>poluição</a:t>
          </a:r>
          <a:r>
            <a:rPr lang="en-IE" sz="1800" kern="1200" dirty="0">
              <a:solidFill>
                <a:srgbClr val="6D6E6C"/>
              </a:solidFill>
            </a:rPr>
            <a:t> (</a:t>
          </a:r>
          <a:r>
            <a:rPr lang="en-IE" sz="1800" kern="1200" dirty="0" err="1">
              <a:solidFill>
                <a:srgbClr val="6D6E6C"/>
              </a:solidFill>
            </a:rPr>
            <a:t>barulho</a:t>
          </a:r>
          <a:r>
            <a:rPr lang="en-IE" sz="1800" kern="1200" dirty="0">
              <a:solidFill>
                <a:srgbClr val="6D6E6C"/>
              </a:solidFill>
            </a:rPr>
            <a:t>/</a:t>
          </a:r>
          <a:r>
            <a:rPr lang="en-IE" sz="1800" kern="1200" dirty="0" err="1">
              <a:solidFill>
                <a:srgbClr val="6D6E6C"/>
              </a:solidFill>
            </a:rPr>
            <a:t>resíduos</a:t>
          </a:r>
          <a:r>
            <a:rPr lang="en-IE" sz="1800" kern="1200" dirty="0">
              <a:solidFill>
                <a:srgbClr val="6D6E6C"/>
              </a:solidFill>
            </a:rPr>
            <a:t>)</a:t>
          </a:r>
        </a:p>
      </dsp:txBody>
      <dsp:txXfrm>
        <a:off x="7765204" y="2562190"/>
        <a:ext cx="3307847" cy="609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4B3AB-1076-3847-9704-2735AAE6E6FB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0C95-E645-9447-A3F8-A17F9244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7370B-66A1-AB42-84E0-A4E6FD88C2A5}" type="datetimeFigureOut">
              <a:rPr lang="en-US" smtClean="0"/>
              <a:t>3/22/21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AC054-D004-974A-8D8E-E228282ED4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24669" y="528535"/>
            <a:ext cx="59875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WELCOME TO</a:t>
            </a:r>
            <a:r>
              <a:rPr lang="en-IE" sz="4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4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IE" sz="44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RESTART+</a:t>
            </a:r>
            <a:r>
              <a:rPr lang="en-IE" sz="4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4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60924" y="1251810"/>
            <a:ext cx="52823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FEATURES OF THE</a:t>
            </a:r>
          </a:p>
          <a:p>
            <a:pPr fontAlgn="base"/>
            <a:r>
              <a:rPr lang="en-IE" sz="30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RESTART+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POWERPOINT:</a:t>
            </a: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Set up in widescreen format. 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25 slide layouts to choose from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Using the </a:t>
            </a:r>
            <a:r>
              <a:rPr lang="en-IE" sz="24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RESTART+ </a:t>
            </a: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Brand Colours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Based on Master Slides design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Easy Drag and Drop to change picture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80 easy editable icons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Easy and Fully editable in PowerPoint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4669" y="2614038"/>
            <a:ext cx="53272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Our aim is to have a consistent “look and feel” throughout our branding material including our PowerPoint.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slide layouts within this PowerPoint  will give you a great deal of creative </a:t>
            </a:r>
            <a:r>
              <a:rPr lang="en-IE" sz="24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flexibily</a:t>
            </a: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when creating your Presentation.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99849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1" y="2261959"/>
            <a:ext cx="6399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3 colum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2113005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8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5929097" y="2107852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3424130" y="2107852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892209" y="-187430"/>
            <a:ext cx="3299791" cy="5090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/>
          <p:nvPr userDrawn="1"/>
        </p:nvSpPr>
        <p:spPr>
          <a:xfrm flipH="1">
            <a:off x="-13253" y="-16075"/>
            <a:ext cx="6047673" cy="6882635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/>
          <p:nvPr userDrawn="1"/>
        </p:nvSpPr>
        <p:spPr>
          <a:xfrm flipH="1">
            <a:off x="3501543" y="-16075"/>
            <a:ext cx="2581205" cy="6887327"/>
          </a:xfrm>
          <a:custGeom>
            <a:avLst/>
            <a:gdLst>
              <a:gd name="connsiteX0" fmla="*/ 0 w 1060174"/>
              <a:gd name="connsiteY0" fmla="*/ 0 h 4916557"/>
              <a:gd name="connsiteX1" fmla="*/ 1060174 w 1060174"/>
              <a:gd name="connsiteY1" fmla="*/ 0 h 4916557"/>
              <a:gd name="connsiteX2" fmla="*/ 1060174 w 1060174"/>
              <a:gd name="connsiteY2" fmla="*/ 4916557 h 4916557"/>
              <a:gd name="connsiteX3" fmla="*/ 0 w 1060174"/>
              <a:gd name="connsiteY3" fmla="*/ 4916557 h 4916557"/>
              <a:gd name="connsiteX4" fmla="*/ 0 w 1060174"/>
              <a:gd name="connsiteY4" fmla="*/ 0 h 4916557"/>
              <a:gd name="connsiteX0" fmla="*/ 2862470 w 3922644"/>
              <a:gd name="connsiteY0" fmla="*/ 0 h 4916557"/>
              <a:gd name="connsiteX1" fmla="*/ 3922644 w 3922644"/>
              <a:gd name="connsiteY1" fmla="*/ 0 h 4916557"/>
              <a:gd name="connsiteX2" fmla="*/ 3922644 w 3922644"/>
              <a:gd name="connsiteY2" fmla="*/ 4916557 h 4916557"/>
              <a:gd name="connsiteX3" fmla="*/ 0 w 3922644"/>
              <a:gd name="connsiteY3" fmla="*/ 4863548 h 4916557"/>
              <a:gd name="connsiteX4" fmla="*/ 2862470 w 3922644"/>
              <a:gd name="connsiteY4" fmla="*/ 0 h 4916557"/>
              <a:gd name="connsiteX0" fmla="*/ 2862470 w 3922644"/>
              <a:gd name="connsiteY0" fmla="*/ 0 h 4969566"/>
              <a:gd name="connsiteX1" fmla="*/ 3922644 w 3922644"/>
              <a:gd name="connsiteY1" fmla="*/ 0 h 4969566"/>
              <a:gd name="connsiteX2" fmla="*/ 490331 w 3922644"/>
              <a:gd name="connsiteY2" fmla="*/ 4969566 h 4969566"/>
              <a:gd name="connsiteX3" fmla="*/ 0 w 3922644"/>
              <a:gd name="connsiteY3" fmla="*/ 4863548 h 4969566"/>
              <a:gd name="connsiteX4" fmla="*/ 2862470 w 3922644"/>
              <a:gd name="connsiteY4" fmla="*/ 0 h 4969566"/>
              <a:gd name="connsiteX0" fmla="*/ 2888975 w 3949149"/>
              <a:gd name="connsiteY0" fmla="*/ 0 h 4969566"/>
              <a:gd name="connsiteX1" fmla="*/ 3949149 w 3949149"/>
              <a:gd name="connsiteY1" fmla="*/ 0 h 4969566"/>
              <a:gd name="connsiteX2" fmla="*/ 516836 w 3949149"/>
              <a:gd name="connsiteY2" fmla="*/ 4969566 h 4969566"/>
              <a:gd name="connsiteX3" fmla="*/ 0 w 3949149"/>
              <a:gd name="connsiteY3" fmla="*/ 4956314 h 4969566"/>
              <a:gd name="connsiteX4" fmla="*/ 2888975 w 3949149"/>
              <a:gd name="connsiteY4" fmla="*/ 0 h 4969566"/>
              <a:gd name="connsiteX0" fmla="*/ 2888975 w 3432314"/>
              <a:gd name="connsiteY0" fmla="*/ 0 h 4969566"/>
              <a:gd name="connsiteX1" fmla="*/ 3432314 w 3432314"/>
              <a:gd name="connsiteY1" fmla="*/ 13252 h 4969566"/>
              <a:gd name="connsiteX2" fmla="*/ 516836 w 3432314"/>
              <a:gd name="connsiteY2" fmla="*/ 4969566 h 4969566"/>
              <a:gd name="connsiteX3" fmla="*/ 0 w 3432314"/>
              <a:gd name="connsiteY3" fmla="*/ 4956314 h 4969566"/>
              <a:gd name="connsiteX4" fmla="*/ 2888975 w 3432314"/>
              <a:gd name="connsiteY4" fmla="*/ 0 h 4969566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728871 w 3644349"/>
              <a:gd name="connsiteY2" fmla="*/ 4969566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569844 w 3644349"/>
              <a:gd name="connsiteY2" fmla="*/ 5087489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7143"/>
              <a:gd name="connsiteX1" fmla="*/ 3644349 w 3644349"/>
              <a:gd name="connsiteY1" fmla="*/ 13252 h 5107143"/>
              <a:gd name="connsiteX2" fmla="*/ 569844 w 3644349"/>
              <a:gd name="connsiteY2" fmla="*/ 5107143 h 5107143"/>
              <a:gd name="connsiteX3" fmla="*/ 0 w 3644349"/>
              <a:gd name="connsiteY3" fmla="*/ 5103717 h 5107143"/>
              <a:gd name="connsiteX4" fmla="*/ 3101010 w 3644349"/>
              <a:gd name="connsiteY4" fmla="*/ 0 h 5107143"/>
              <a:gd name="connsiteX0" fmla="*/ 3101010 w 3682158"/>
              <a:gd name="connsiteY0" fmla="*/ 0 h 5107143"/>
              <a:gd name="connsiteX1" fmla="*/ 3682158 w 3682158"/>
              <a:gd name="connsiteY1" fmla="*/ 3425 h 5107143"/>
              <a:gd name="connsiteX2" fmla="*/ 569844 w 3682158"/>
              <a:gd name="connsiteY2" fmla="*/ 5107143 h 5107143"/>
              <a:gd name="connsiteX3" fmla="*/ 0 w 3682158"/>
              <a:gd name="connsiteY3" fmla="*/ 5103717 h 5107143"/>
              <a:gd name="connsiteX4" fmla="*/ 3101010 w 3682158"/>
              <a:gd name="connsiteY4" fmla="*/ 0 h 51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158" h="5107143">
                <a:moveTo>
                  <a:pt x="3101010" y="0"/>
                </a:moveTo>
                <a:lnTo>
                  <a:pt x="3682158" y="3425"/>
                </a:lnTo>
                <a:lnTo>
                  <a:pt x="569844" y="5107143"/>
                </a:lnTo>
                <a:lnTo>
                  <a:pt x="0" y="5103717"/>
                </a:lnTo>
                <a:lnTo>
                  <a:pt x="3101010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89208" y="-433076"/>
            <a:ext cx="3299791" cy="5090734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 flipH="1">
            <a:off x="6275355" y="1725078"/>
            <a:ext cx="556926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2" name="Text Placeholder 2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990197" y="5158502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3" name="Text Placeholder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97379" y="2544123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4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10631" y="3189657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24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6124844" y="-446328"/>
            <a:ext cx="6371956" cy="7304328"/>
            <a:chOff x="-289208" y="-433076"/>
            <a:chExt cx="6371956" cy="7304328"/>
          </a:xfrm>
        </p:grpSpPr>
        <p:sp>
          <p:nvSpPr>
            <p:cNvPr id="16" name="Rectangle 3"/>
            <p:cNvSpPr/>
            <p:nvPr userDrawn="1"/>
          </p:nvSpPr>
          <p:spPr>
            <a:xfrm flipH="1">
              <a:off x="-13253" y="-16075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solidFill>
              <a:srgbClr val="68B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4"/>
            <p:cNvSpPr/>
            <p:nvPr userDrawn="1"/>
          </p:nvSpPr>
          <p:spPr>
            <a:xfrm flipH="1">
              <a:off x="3501543" y="-16075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2" cstate="screen">
              <a:biLevel thresh="25000"/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010"/>
            <a:stretch/>
          </p:blipFill>
          <p:spPr>
            <a:xfrm rot="10800000">
              <a:off x="-289208" y="-433076"/>
              <a:ext cx="3299791" cy="5090734"/>
            </a:xfrm>
            <a:prstGeom prst="rect">
              <a:avLst/>
            </a:prstGeom>
          </p:spPr>
        </p:pic>
      </p:grpSp>
      <p:sp>
        <p:nvSpPr>
          <p:cNvPr id="17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554879" y="633132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61827" y="1766611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1231503" y="5550354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7619279" y="293597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7651937" y="3581509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362914" y="1525359"/>
            <a:ext cx="556926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7F4182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278395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AB5AB0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223535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/>
          <p:nvPr userDrawn="1"/>
        </p:nvSpPr>
        <p:spPr>
          <a:xfrm flipH="1">
            <a:off x="-26505" y="-16075"/>
            <a:ext cx="9492216" cy="6882635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788087" y="-24706"/>
            <a:ext cx="6479257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485633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78409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33764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-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/>
          <p:nvPr userDrawn="1"/>
        </p:nvSpPr>
        <p:spPr>
          <a:xfrm>
            <a:off x="2757243" y="-16075"/>
            <a:ext cx="9492216" cy="6882635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4"/>
          <p:cNvSpPr/>
          <p:nvPr userDrawn="1"/>
        </p:nvSpPr>
        <p:spPr>
          <a:xfrm>
            <a:off x="2681389" y="-16075"/>
            <a:ext cx="4051369" cy="6887327"/>
          </a:xfrm>
          <a:custGeom>
            <a:avLst/>
            <a:gdLst>
              <a:gd name="connsiteX0" fmla="*/ 0 w 1060174"/>
              <a:gd name="connsiteY0" fmla="*/ 0 h 4916557"/>
              <a:gd name="connsiteX1" fmla="*/ 1060174 w 1060174"/>
              <a:gd name="connsiteY1" fmla="*/ 0 h 4916557"/>
              <a:gd name="connsiteX2" fmla="*/ 1060174 w 1060174"/>
              <a:gd name="connsiteY2" fmla="*/ 4916557 h 4916557"/>
              <a:gd name="connsiteX3" fmla="*/ 0 w 1060174"/>
              <a:gd name="connsiteY3" fmla="*/ 4916557 h 4916557"/>
              <a:gd name="connsiteX4" fmla="*/ 0 w 1060174"/>
              <a:gd name="connsiteY4" fmla="*/ 0 h 4916557"/>
              <a:gd name="connsiteX0" fmla="*/ 2862470 w 3922644"/>
              <a:gd name="connsiteY0" fmla="*/ 0 h 4916557"/>
              <a:gd name="connsiteX1" fmla="*/ 3922644 w 3922644"/>
              <a:gd name="connsiteY1" fmla="*/ 0 h 4916557"/>
              <a:gd name="connsiteX2" fmla="*/ 3922644 w 3922644"/>
              <a:gd name="connsiteY2" fmla="*/ 4916557 h 4916557"/>
              <a:gd name="connsiteX3" fmla="*/ 0 w 3922644"/>
              <a:gd name="connsiteY3" fmla="*/ 4863548 h 4916557"/>
              <a:gd name="connsiteX4" fmla="*/ 2862470 w 3922644"/>
              <a:gd name="connsiteY4" fmla="*/ 0 h 4916557"/>
              <a:gd name="connsiteX0" fmla="*/ 2862470 w 3922644"/>
              <a:gd name="connsiteY0" fmla="*/ 0 h 4969566"/>
              <a:gd name="connsiteX1" fmla="*/ 3922644 w 3922644"/>
              <a:gd name="connsiteY1" fmla="*/ 0 h 4969566"/>
              <a:gd name="connsiteX2" fmla="*/ 490331 w 3922644"/>
              <a:gd name="connsiteY2" fmla="*/ 4969566 h 4969566"/>
              <a:gd name="connsiteX3" fmla="*/ 0 w 3922644"/>
              <a:gd name="connsiteY3" fmla="*/ 4863548 h 4969566"/>
              <a:gd name="connsiteX4" fmla="*/ 2862470 w 3922644"/>
              <a:gd name="connsiteY4" fmla="*/ 0 h 4969566"/>
              <a:gd name="connsiteX0" fmla="*/ 2888975 w 3949149"/>
              <a:gd name="connsiteY0" fmla="*/ 0 h 4969566"/>
              <a:gd name="connsiteX1" fmla="*/ 3949149 w 3949149"/>
              <a:gd name="connsiteY1" fmla="*/ 0 h 4969566"/>
              <a:gd name="connsiteX2" fmla="*/ 516836 w 3949149"/>
              <a:gd name="connsiteY2" fmla="*/ 4969566 h 4969566"/>
              <a:gd name="connsiteX3" fmla="*/ 0 w 3949149"/>
              <a:gd name="connsiteY3" fmla="*/ 4956314 h 4969566"/>
              <a:gd name="connsiteX4" fmla="*/ 2888975 w 3949149"/>
              <a:gd name="connsiteY4" fmla="*/ 0 h 4969566"/>
              <a:gd name="connsiteX0" fmla="*/ 2888975 w 3432314"/>
              <a:gd name="connsiteY0" fmla="*/ 0 h 4969566"/>
              <a:gd name="connsiteX1" fmla="*/ 3432314 w 3432314"/>
              <a:gd name="connsiteY1" fmla="*/ 13252 h 4969566"/>
              <a:gd name="connsiteX2" fmla="*/ 516836 w 3432314"/>
              <a:gd name="connsiteY2" fmla="*/ 4969566 h 4969566"/>
              <a:gd name="connsiteX3" fmla="*/ 0 w 3432314"/>
              <a:gd name="connsiteY3" fmla="*/ 4956314 h 4969566"/>
              <a:gd name="connsiteX4" fmla="*/ 2888975 w 3432314"/>
              <a:gd name="connsiteY4" fmla="*/ 0 h 4969566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728871 w 3644349"/>
              <a:gd name="connsiteY2" fmla="*/ 4969566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569844 w 3644349"/>
              <a:gd name="connsiteY2" fmla="*/ 5087489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7143"/>
              <a:gd name="connsiteX1" fmla="*/ 3644349 w 3644349"/>
              <a:gd name="connsiteY1" fmla="*/ 13252 h 5107143"/>
              <a:gd name="connsiteX2" fmla="*/ 569844 w 3644349"/>
              <a:gd name="connsiteY2" fmla="*/ 5107143 h 5107143"/>
              <a:gd name="connsiteX3" fmla="*/ 0 w 3644349"/>
              <a:gd name="connsiteY3" fmla="*/ 5103717 h 5107143"/>
              <a:gd name="connsiteX4" fmla="*/ 3101010 w 3644349"/>
              <a:gd name="connsiteY4" fmla="*/ 0 h 5107143"/>
              <a:gd name="connsiteX0" fmla="*/ 3101010 w 3682158"/>
              <a:gd name="connsiteY0" fmla="*/ 0 h 5107143"/>
              <a:gd name="connsiteX1" fmla="*/ 3682158 w 3682158"/>
              <a:gd name="connsiteY1" fmla="*/ 3425 h 5107143"/>
              <a:gd name="connsiteX2" fmla="*/ 569844 w 3682158"/>
              <a:gd name="connsiteY2" fmla="*/ 5107143 h 5107143"/>
              <a:gd name="connsiteX3" fmla="*/ 0 w 3682158"/>
              <a:gd name="connsiteY3" fmla="*/ 5103717 h 5107143"/>
              <a:gd name="connsiteX4" fmla="*/ 3101010 w 3682158"/>
              <a:gd name="connsiteY4" fmla="*/ 0 h 51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158" h="5107143">
                <a:moveTo>
                  <a:pt x="3101010" y="0"/>
                </a:moveTo>
                <a:lnTo>
                  <a:pt x="3682158" y="3425"/>
                </a:lnTo>
                <a:lnTo>
                  <a:pt x="569844" y="5107143"/>
                </a:lnTo>
                <a:lnTo>
                  <a:pt x="0" y="5103717"/>
                </a:lnTo>
                <a:lnTo>
                  <a:pt x="3101010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9316278" y="-438891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13053" y="1057202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220001" y="2190681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6021088" y="1949429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 userDrawn="1">
            <p:ph type="pic" sz="quarter" idx="18"/>
          </p:nvPr>
        </p:nvSpPr>
        <p:spPr>
          <a:xfrm>
            <a:off x="0" y="0"/>
            <a:ext cx="6080953" cy="6875463"/>
          </a:xfrm>
          <a:custGeom>
            <a:avLst/>
            <a:gdLst>
              <a:gd name="connsiteX0" fmla="*/ 0 w 6213475"/>
              <a:gd name="connsiteY0" fmla="*/ 0 h 6875463"/>
              <a:gd name="connsiteX1" fmla="*/ 6213475 w 6213475"/>
              <a:gd name="connsiteY1" fmla="*/ 0 h 6875463"/>
              <a:gd name="connsiteX2" fmla="*/ 6213475 w 6213475"/>
              <a:gd name="connsiteY2" fmla="*/ 6875463 h 6875463"/>
              <a:gd name="connsiteX3" fmla="*/ 0 w 6213475"/>
              <a:gd name="connsiteY3" fmla="*/ 6875463 h 6875463"/>
              <a:gd name="connsiteX4" fmla="*/ 0 w 6213475"/>
              <a:gd name="connsiteY4" fmla="*/ 0 h 6875463"/>
              <a:gd name="connsiteX0" fmla="*/ 0 w 6213475"/>
              <a:gd name="connsiteY0" fmla="*/ 0 h 6875463"/>
              <a:gd name="connsiteX1" fmla="*/ 6080953 w 6213475"/>
              <a:gd name="connsiteY1" fmla="*/ 0 h 6875463"/>
              <a:gd name="connsiteX2" fmla="*/ 6213475 w 6213475"/>
              <a:gd name="connsiteY2" fmla="*/ 6875463 h 6875463"/>
              <a:gd name="connsiteX3" fmla="*/ 0 w 6213475"/>
              <a:gd name="connsiteY3" fmla="*/ 6875463 h 6875463"/>
              <a:gd name="connsiteX4" fmla="*/ 0 w 6213475"/>
              <a:gd name="connsiteY4" fmla="*/ 0 h 6875463"/>
              <a:gd name="connsiteX0" fmla="*/ 0 w 6080953"/>
              <a:gd name="connsiteY0" fmla="*/ 0 h 6875463"/>
              <a:gd name="connsiteX1" fmla="*/ 6080953 w 6080953"/>
              <a:gd name="connsiteY1" fmla="*/ 0 h 6875463"/>
              <a:gd name="connsiteX2" fmla="*/ 2688397 w 6080953"/>
              <a:gd name="connsiteY2" fmla="*/ 6862211 h 6875463"/>
              <a:gd name="connsiteX3" fmla="*/ 0 w 6080953"/>
              <a:gd name="connsiteY3" fmla="*/ 6875463 h 6875463"/>
              <a:gd name="connsiteX4" fmla="*/ 0 w 6080953"/>
              <a:gd name="connsiteY4" fmla="*/ 0 h 687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0953" h="6875463">
                <a:moveTo>
                  <a:pt x="0" y="0"/>
                </a:moveTo>
                <a:lnTo>
                  <a:pt x="6080953" y="0"/>
                </a:lnTo>
                <a:lnTo>
                  <a:pt x="2688397" y="6862211"/>
                </a:lnTo>
                <a:lnTo>
                  <a:pt x="0" y="6875463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Typeface &amp;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RESTART+                           </a:t>
            </a:r>
            <a:r>
              <a:rPr lang="en-IE" sz="4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523385" y="528535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 dirty="0"/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24669" y="3172202"/>
            <a:ext cx="54894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RESTART+ 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</a:p>
          <a:p>
            <a:pPr fontAlgn="base"/>
            <a:endParaRPr lang="en-IE" sz="3600" b="1" i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7F4182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517684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11298735" y="5444234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BA0A94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4066433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AB5AB0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228543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3911377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68BBAF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65473" y="641886"/>
            <a:ext cx="1025560" cy="1025560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96" r="-13398"/>
          <a:stretch/>
        </p:blipFill>
        <p:spPr>
          <a:xfrm rot="10800000" flipH="1" flipV="1">
            <a:off x="-98027" y="3125920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68BBAF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68B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>
            <a:off x="965473" y="641886"/>
            <a:ext cx="1025560" cy="1025560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96" r="-13398"/>
          <a:stretch/>
        </p:blipFill>
        <p:spPr>
          <a:xfrm rot="10800000" flipH="1" flipV="1">
            <a:off x="-98027" y="3125920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8BBA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81389" y="1278097"/>
            <a:ext cx="1115575" cy="104502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16200000" flipH="1" flipV="1">
            <a:off x="656603" y="-660422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8BBA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16200000" flipH="1" flipV="1">
            <a:off x="2177003" y="-2180823"/>
            <a:ext cx="8033550" cy="1239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43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RPL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437631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409126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8BBA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5400000" flipV="1">
            <a:off x="3425670" y="-1870501"/>
            <a:ext cx="6892753" cy="106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95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68B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881389" y="1278097"/>
            <a:ext cx="1115575" cy="104502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7F418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16200000" flipH="1" flipV="1">
            <a:off x="656603" y="-660422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01176" y="505425"/>
            <a:ext cx="37401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RESTART + </a:t>
            </a: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" sz="24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49267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5570770" y="994130"/>
            <a:ext cx="1115575" cy="104502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68B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5570770" y="994130"/>
            <a:ext cx="1115575" cy="104502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icons slide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-36415" y="2997017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3467" y="3845751"/>
            <a:ext cx="2672815" cy="187833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43611" y="383455"/>
            <a:ext cx="2672815" cy="17795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15112" y="3845751"/>
            <a:ext cx="2672815" cy="192257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68395" y="383458"/>
            <a:ext cx="2672815" cy="17795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985917" y="2341774"/>
            <a:ext cx="1327355" cy="132735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3936550" y="2357577"/>
            <a:ext cx="1327355" cy="132735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6751909" y="2313333"/>
            <a:ext cx="1327355" cy="1327355"/>
          </a:xfrm>
          <a:prstGeom prst="ellipse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9765418" y="2342845"/>
            <a:ext cx="1327355" cy="1327355"/>
          </a:xfrm>
          <a:prstGeom prst="ellipse">
            <a:avLst/>
          </a:pr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icons slide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-6261" y="1227211"/>
            <a:ext cx="12192000" cy="0"/>
          </a:xfrm>
          <a:prstGeom prst="line">
            <a:avLst/>
          </a:prstGeom>
          <a:ln>
            <a:solidFill>
              <a:srgbClr val="353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3621" y="2090693"/>
            <a:ext cx="2672815" cy="371208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73765" y="2090693"/>
            <a:ext cx="2672815" cy="37120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45266" y="2090693"/>
            <a:ext cx="2672815" cy="371208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98549" y="2090693"/>
            <a:ext cx="2672815" cy="37120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1016071" y="571968"/>
            <a:ext cx="1327355" cy="132735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3966704" y="587771"/>
            <a:ext cx="1327355" cy="132735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6782063" y="543527"/>
            <a:ext cx="1327355" cy="1327355"/>
          </a:xfrm>
          <a:prstGeom prst="ellipse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9795572" y="573039"/>
            <a:ext cx="1327355" cy="1327355"/>
          </a:xfrm>
          <a:prstGeom prst="ellipse">
            <a:avLst/>
          </a:pr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4903304" y="1126433"/>
            <a:ext cx="7288696" cy="1302295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903304" y="2749824"/>
            <a:ext cx="7288696" cy="1302295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903304" y="4373215"/>
            <a:ext cx="7288696" cy="1302295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175512" y="1223543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175512" y="285205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175512" y="449638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456" y="677649"/>
            <a:ext cx="1176669" cy="5446643"/>
          </a:xfrm>
          <a:prstGeom prst="rect">
            <a:avLst/>
          </a:prstGeom>
        </p:spPr>
      </p:pic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1126433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126433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2740524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2740524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4387646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4387646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4903304" y="-3718"/>
            <a:ext cx="7288696" cy="1042579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897248" y="1125403"/>
            <a:ext cx="7288696" cy="1042578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903304" y="2267018"/>
            <a:ext cx="7288696" cy="1126602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>
            <a:cxnSpLocks/>
          </p:cNvCxnSpPr>
          <p:nvPr userDrawn="1"/>
        </p:nvCxnSpPr>
        <p:spPr>
          <a:xfrm>
            <a:off x="6206334" y="103665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068" y="392046"/>
            <a:ext cx="1176669" cy="5446643"/>
          </a:xfrm>
          <a:prstGeom prst="rect">
            <a:avLst/>
          </a:prstGeom>
        </p:spPr>
      </p:pic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951073" y="49019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68201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1DCCF5C-63BA-4991-A642-D39E2A0297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618" y="1198301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9265CAB-35CA-4BAD-A378-7CAE426D0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0711" y="1196643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D98BAD-EADE-49DD-9C58-2868C51C7CE6}"/>
              </a:ext>
            </a:extLst>
          </p:cNvPr>
          <p:cNvCxnSpPr>
            <a:cxnSpLocks/>
          </p:cNvCxnSpPr>
          <p:nvPr userDrawn="1"/>
        </p:nvCxnSpPr>
        <p:spPr>
          <a:xfrm>
            <a:off x="6235446" y="1221833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1D4F74-E1AA-425A-B258-8C2BDCABC6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0456" y="2388388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0EDDD-0739-418B-B7AD-920C1269C69F}"/>
              </a:ext>
            </a:extLst>
          </p:cNvPr>
          <p:cNvSpPr/>
          <p:nvPr userDrawn="1"/>
        </p:nvSpPr>
        <p:spPr>
          <a:xfrm>
            <a:off x="4922142" y="3498210"/>
            <a:ext cx="7288696" cy="1042578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D62D4D-32E7-4098-87F9-1B0F0192DC77}"/>
              </a:ext>
            </a:extLst>
          </p:cNvPr>
          <p:cNvSpPr/>
          <p:nvPr userDrawn="1"/>
        </p:nvSpPr>
        <p:spPr>
          <a:xfrm>
            <a:off x="4897248" y="5808178"/>
            <a:ext cx="7288696" cy="1042578"/>
          </a:xfrm>
          <a:prstGeom prst="rect">
            <a:avLst/>
          </a:pr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542970D8-4011-4EC9-87EE-7B689C6412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79908" y="3569919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97B788DA-19A1-48FB-B9CE-F2AE5EDBA9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9544" y="5810357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8CDD4B-6732-40D6-9EC0-B990490D5468}"/>
              </a:ext>
            </a:extLst>
          </p:cNvPr>
          <p:cNvCxnSpPr>
            <a:cxnSpLocks/>
          </p:cNvCxnSpPr>
          <p:nvPr userDrawn="1"/>
        </p:nvCxnSpPr>
        <p:spPr>
          <a:xfrm>
            <a:off x="6254284" y="2411919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E292A3-3D27-42B2-B2A2-4F8115C013B4}"/>
              </a:ext>
            </a:extLst>
          </p:cNvPr>
          <p:cNvCxnSpPr>
            <a:cxnSpLocks/>
          </p:cNvCxnSpPr>
          <p:nvPr userDrawn="1"/>
        </p:nvCxnSpPr>
        <p:spPr>
          <a:xfrm>
            <a:off x="6244010" y="3603723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BACB23-8394-4EFE-A7E6-BF718750A66C}"/>
              </a:ext>
            </a:extLst>
          </p:cNvPr>
          <p:cNvCxnSpPr>
            <a:cxnSpLocks/>
          </p:cNvCxnSpPr>
          <p:nvPr userDrawn="1"/>
        </p:nvCxnSpPr>
        <p:spPr>
          <a:xfrm>
            <a:off x="6244010" y="5915409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0750CC2-47E8-4E6C-A51C-2CF99A3B94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0097" y="2376458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651E6DC5-C539-40B8-BBF1-0E8598827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39549" y="3568265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3632AB8E-FDC0-4922-8B1A-6843FAF84E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0371" y="5859400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ACC96D-4607-4AC9-82B4-BC8F0C9F4CFF}"/>
              </a:ext>
            </a:extLst>
          </p:cNvPr>
          <p:cNvSpPr/>
          <p:nvPr userDrawn="1"/>
        </p:nvSpPr>
        <p:spPr>
          <a:xfrm>
            <a:off x="4897248" y="4646341"/>
            <a:ext cx="7288696" cy="1042579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3F39BD-34D3-4650-99B1-1B54F7CDC217}"/>
              </a:ext>
            </a:extLst>
          </p:cNvPr>
          <p:cNvCxnSpPr>
            <a:cxnSpLocks/>
          </p:cNvCxnSpPr>
          <p:nvPr userDrawn="1"/>
        </p:nvCxnSpPr>
        <p:spPr>
          <a:xfrm>
            <a:off x="6262848" y="4762986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36773288-BCFF-4B58-84DD-CEFEB7B178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9283" y="4689195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F0873FD-C64B-4E2C-BD47-FA5A56C869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09757" y="4706983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3190078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190" y="1447737"/>
            <a:ext cx="7941283" cy="483995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45042"/>
            <a:ext cx="12192000" cy="59059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84071" y="1893434"/>
            <a:ext cx="5665788" cy="3478212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    Click here  to add photo</a:t>
            </a:r>
          </a:p>
        </p:txBody>
      </p:sp>
      <p:sp>
        <p:nvSpPr>
          <p:cNvPr id="11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 flipH="1">
            <a:off x="378379" y="1908558"/>
            <a:ext cx="6789867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add photo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1079254"/>
            <a:ext cx="6361734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6361734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66" t="-1339"/>
          <a:stretch/>
        </p:blipFill>
        <p:spPr>
          <a:xfrm>
            <a:off x="2449287" y="1355271"/>
            <a:ext cx="9742714" cy="5502729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731480" y="2335213"/>
            <a:ext cx="4098925" cy="26289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657" y="550299"/>
            <a:ext cx="5479143" cy="6292294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754938" y="1192681"/>
            <a:ext cx="2187575" cy="38862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Click here to add photo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78380" y="1908558"/>
            <a:ext cx="6348991" cy="0"/>
          </a:xfrm>
          <a:prstGeom prst="line">
            <a:avLst/>
          </a:prstGeom>
          <a:ln>
            <a:solidFill>
              <a:srgbClr val="392E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1079254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5839220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.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00176" y="0"/>
            <a:ext cx="8627166" cy="6858000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366050" y="-13254"/>
            <a:ext cx="3644349" cy="6887327"/>
          </a:xfrm>
          <a:custGeom>
            <a:avLst/>
            <a:gdLst>
              <a:gd name="connsiteX0" fmla="*/ 0 w 1060174"/>
              <a:gd name="connsiteY0" fmla="*/ 0 h 4916557"/>
              <a:gd name="connsiteX1" fmla="*/ 1060174 w 1060174"/>
              <a:gd name="connsiteY1" fmla="*/ 0 h 4916557"/>
              <a:gd name="connsiteX2" fmla="*/ 1060174 w 1060174"/>
              <a:gd name="connsiteY2" fmla="*/ 4916557 h 4916557"/>
              <a:gd name="connsiteX3" fmla="*/ 0 w 1060174"/>
              <a:gd name="connsiteY3" fmla="*/ 4916557 h 4916557"/>
              <a:gd name="connsiteX4" fmla="*/ 0 w 1060174"/>
              <a:gd name="connsiteY4" fmla="*/ 0 h 4916557"/>
              <a:gd name="connsiteX0" fmla="*/ 2862470 w 3922644"/>
              <a:gd name="connsiteY0" fmla="*/ 0 h 4916557"/>
              <a:gd name="connsiteX1" fmla="*/ 3922644 w 3922644"/>
              <a:gd name="connsiteY1" fmla="*/ 0 h 4916557"/>
              <a:gd name="connsiteX2" fmla="*/ 3922644 w 3922644"/>
              <a:gd name="connsiteY2" fmla="*/ 4916557 h 4916557"/>
              <a:gd name="connsiteX3" fmla="*/ 0 w 3922644"/>
              <a:gd name="connsiteY3" fmla="*/ 4863548 h 4916557"/>
              <a:gd name="connsiteX4" fmla="*/ 2862470 w 3922644"/>
              <a:gd name="connsiteY4" fmla="*/ 0 h 4916557"/>
              <a:gd name="connsiteX0" fmla="*/ 2862470 w 3922644"/>
              <a:gd name="connsiteY0" fmla="*/ 0 h 4969566"/>
              <a:gd name="connsiteX1" fmla="*/ 3922644 w 3922644"/>
              <a:gd name="connsiteY1" fmla="*/ 0 h 4969566"/>
              <a:gd name="connsiteX2" fmla="*/ 490331 w 3922644"/>
              <a:gd name="connsiteY2" fmla="*/ 4969566 h 4969566"/>
              <a:gd name="connsiteX3" fmla="*/ 0 w 3922644"/>
              <a:gd name="connsiteY3" fmla="*/ 4863548 h 4969566"/>
              <a:gd name="connsiteX4" fmla="*/ 2862470 w 3922644"/>
              <a:gd name="connsiteY4" fmla="*/ 0 h 4969566"/>
              <a:gd name="connsiteX0" fmla="*/ 2888975 w 3949149"/>
              <a:gd name="connsiteY0" fmla="*/ 0 h 4969566"/>
              <a:gd name="connsiteX1" fmla="*/ 3949149 w 3949149"/>
              <a:gd name="connsiteY1" fmla="*/ 0 h 4969566"/>
              <a:gd name="connsiteX2" fmla="*/ 516836 w 3949149"/>
              <a:gd name="connsiteY2" fmla="*/ 4969566 h 4969566"/>
              <a:gd name="connsiteX3" fmla="*/ 0 w 3949149"/>
              <a:gd name="connsiteY3" fmla="*/ 4956314 h 4969566"/>
              <a:gd name="connsiteX4" fmla="*/ 2888975 w 3949149"/>
              <a:gd name="connsiteY4" fmla="*/ 0 h 4969566"/>
              <a:gd name="connsiteX0" fmla="*/ 2888975 w 3432314"/>
              <a:gd name="connsiteY0" fmla="*/ 0 h 4969566"/>
              <a:gd name="connsiteX1" fmla="*/ 3432314 w 3432314"/>
              <a:gd name="connsiteY1" fmla="*/ 13252 h 4969566"/>
              <a:gd name="connsiteX2" fmla="*/ 516836 w 3432314"/>
              <a:gd name="connsiteY2" fmla="*/ 4969566 h 4969566"/>
              <a:gd name="connsiteX3" fmla="*/ 0 w 3432314"/>
              <a:gd name="connsiteY3" fmla="*/ 4956314 h 4969566"/>
              <a:gd name="connsiteX4" fmla="*/ 2888975 w 3432314"/>
              <a:gd name="connsiteY4" fmla="*/ 0 h 4969566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728871 w 3644349"/>
              <a:gd name="connsiteY2" fmla="*/ 4969566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569844 w 3644349"/>
              <a:gd name="connsiteY2" fmla="*/ 5087489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7143"/>
              <a:gd name="connsiteX1" fmla="*/ 3644349 w 3644349"/>
              <a:gd name="connsiteY1" fmla="*/ 13252 h 5107143"/>
              <a:gd name="connsiteX2" fmla="*/ 569844 w 3644349"/>
              <a:gd name="connsiteY2" fmla="*/ 5107143 h 5107143"/>
              <a:gd name="connsiteX3" fmla="*/ 0 w 3644349"/>
              <a:gd name="connsiteY3" fmla="*/ 5103717 h 5107143"/>
              <a:gd name="connsiteX4" fmla="*/ 3101010 w 3644349"/>
              <a:gd name="connsiteY4" fmla="*/ 0 h 51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49" h="5107143">
                <a:moveTo>
                  <a:pt x="3101010" y="0"/>
                </a:moveTo>
                <a:lnTo>
                  <a:pt x="3644349" y="13252"/>
                </a:lnTo>
                <a:lnTo>
                  <a:pt x="569844" y="5107143"/>
                </a:lnTo>
                <a:lnTo>
                  <a:pt x="0" y="5103717"/>
                </a:lnTo>
                <a:lnTo>
                  <a:pt x="3101010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5032" y="-269520"/>
            <a:ext cx="3299791" cy="5090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90" y="685529"/>
            <a:ext cx="4049163" cy="1476370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5597626" y="740090"/>
            <a:ext cx="1166683" cy="11666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8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064" y="945481"/>
            <a:ext cx="885435" cy="786561"/>
          </a:xfrm>
          <a:prstGeom prst="rect">
            <a:avLst/>
          </a:prstGeom>
        </p:spPr>
      </p:pic>
      <p:sp>
        <p:nvSpPr>
          <p:cNvPr id="27" name="Oval 26"/>
          <p:cNvSpPr/>
          <p:nvPr userDrawn="1"/>
        </p:nvSpPr>
        <p:spPr>
          <a:xfrm>
            <a:off x="3600176" y="4942083"/>
            <a:ext cx="1166683" cy="11666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8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65" b="-62"/>
          <a:stretch/>
        </p:blipFill>
        <p:spPr>
          <a:xfrm>
            <a:off x="3765028" y="5155653"/>
            <a:ext cx="885435" cy="786561"/>
          </a:xfrm>
          <a:prstGeom prst="rect">
            <a:avLst/>
          </a:prstGeom>
        </p:spPr>
      </p:pic>
      <p:sp>
        <p:nvSpPr>
          <p:cNvPr id="29" name="Oval 28"/>
          <p:cNvSpPr/>
          <p:nvPr userDrawn="1"/>
        </p:nvSpPr>
        <p:spPr>
          <a:xfrm>
            <a:off x="4600769" y="2867809"/>
            <a:ext cx="1166683" cy="11666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8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61"/>
          <a:stretch/>
        </p:blipFill>
        <p:spPr>
          <a:xfrm>
            <a:off x="4756212" y="3103241"/>
            <a:ext cx="885435" cy="786561"/>
          </a:xfrm>
          <a:prstGeom prst="rect">
            <a:avLst/>
          </a:prstGeom>
        </p:spPr>
      </p:pic>
      <p:sp>
        <p:nvSpPr>
          <p:cNvPr id="3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019935" y="3281247"/>
            <a:ext cx="4903787" cy="127317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TRAIN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261062" y="3322052"/>
            <a:ext cx="3636830" cy="116749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200"/>
              </a:spcBef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facilitators of transformative community regeneration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17408" y="5374964"/>
            <a:ext cx="4903787" cy="127317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PROMOTE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968313" y="5417199"/>
            <a:ext cx="3780345" cy="116749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2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self-learning through open </a:t>
            </a:r>
          </a:p>
          <a:p>
            <a:pPr lvl="0"/>
            <a:r>
              <a:rPr lang="en-US" dirty="0"/>
              <a:t>education resources</a:t>
            </a:r>
          </a:p>
        </p:txBody>
      </p:sp>
      <p:sp>
        <p:nvSpPr>
          <p:cNvPr id="44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983917" y="-168905"/>
            <a:ext cx="3299791" cy="5090734"/>
          </a:xfrm>
          <a:prstGeom prst="rect">
            <a:avLst/>
          </a:prstGeom>
        </p:spPr>
      </p:pic>
      <p:sp>
        <p:nvSpPr>
          <p:cNvPr id="4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945886" y="1103286"/>
            <a:ext cx="4903787" cy="127317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BUILD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072359" y="1118209"/>
            <a:ext cx="2890047" cy="116749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2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alliances for community growth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5" t="-25453" r="-31029"/>
          <a:stretch/>
        </p:blipFill>
        <p:spPr>
          <a:xfrm rot="3005780" flipH="1" flipV="1">
            <a:off x="2845620" y="351349"/>
            <a:ext cx="6044601" cy="7455177"/>
          </a:xfrm>
          <a:prstGeom prst="rect">
            <a:avLst/>
          </a:prstGeom>
        </p:spPr>
      </p:pic>
      <p:sp>
        <p:nvSpPr>
          <p:cNvPr id="23" name="Freeform 22"/>
          <p:cNvSpPr/>
          <p:nvPr userDrawn="1"/>
        </p:nvSpPr>
        <p:spPr>
          <a:xfrm flipV="1">
            <a:off x="-3863" y="5101881"/>
            <a:ext cx="12195863" cy="1763770"/>
          </a:xfrm>
          <a:custGeom>
            <a:avLst/>
            <a:gdLst>
              <a:gd name="connsiteX0" fmla="*/ 12228395 w 12255690"/>
              <a:gd name="connsiteY0" fmla="*/ 1337481 h 2088107"/>
              <a:gd name="connsiteX1" fmla="*/ 0 w 12255690"/>
              <a:gd name="connsiteY1" fmla="*/ 2088107 h 2088107"/>
              <a:gd name="connsiteX2" fmla="*/ 0 w 12255690"/>
              <a:gd name="connsiteY2" fmla="*/ 0 h 2088107"/>
              <a:gd name="connsiteX3" fmla="*/ 12255690 w 12255690"/>
              <a:gd name="connsiteY3" fmla="*/ 0 h 2088107"/>
              <a:gd name="connsiteX4" fmla="*/ 12228395 w 12255690"/>
              <a:gd name="connsiteY4" fmla="*/ 1337481 h 20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690" h="2088107">
                <a:moveTo>
                  <a:pt x="12228395" y="1337481"/>
                </a:moveTo>
                <a:lnTo>
                  <a:pt x="0" y="2088107"/>
                </a:lnTo>
                <a:lnTo>
                  <a:pt x="0" y="0"/>
                </a:lnTo>
                <a:lnTo>
                  <a:pt x="12255690" y="0"/>
                </a:lnTo>
                <a:lnTo>
                  <a:pt x="12228395" y="1337481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 userDrawn="1"/>
        </p:nvSpPr>
        <p:spPr>
          <a:xfrm>
            <a:off x="7634502" y="0"/>
            <a:ext cx="4656309" cy="6858000"/>
          </a:xfrm>
          <a:custGeom>
            <a:avLst/>
            <a:gdLst>
              <a:gd name="connsiteX0" fmla="*/ 1167619 w 4262511"/>
              <a:gd name="connsiteY0" fmla="*/ 0 h 6963508"/>
              <a:gd name="connsiteX1" fmla="*/ 4262511 w 4262511"/>
              <a:gd name="connsiteY1" fmla="*/ 0 h 6963508"/>
              <a:gd name="connsiteX2" fmla="*/ 4262511 w 4262511"/>
              <a:gd name="connsiteY2" fmla="*/ 6963508 h 6963508"/>
              <a:gd name="connsiteX3" fmla="*/ 0 w 4262511"/>
              <a:gd name="connsiteY3" fmla="*/ 6963508 h 6963508"/>
              <a:gd name="connsiteX4" fmla="*/ 1167619 w 4262511"/>
              <a:gd name="connsiteY4" fmla="*/ 0 h 69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2511" h="6963508">
                <a:moveTo>
                  <a:pt x="1167619" y="0"/>
                </a:moveTo>
                <a:lnTo>
                  <a:pt x="4262511" y="0"/>
                </a:lnTo>
                <a:lnTo>
                  <a:pt x="4262511" y="6963508"/>
                </a:lnTo>
                <a:lnTo>
                  <a:pt x="0" y="6963508"/>
                </a:lnTo>
                <a:lnTo>
                  <a:pt x="1167619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8340348" y="1437862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7948463" y="3538204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8149323" y="2583419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12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43865" y="5627165"/>
            <a:ext cx="3104978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3" name="Text Placehold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79980" y="5632776"/>
            <a:ext cx="3854522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Any Questions?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623161" y="5539408"/>
            <a:ext cx="0" cy="804289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656967" y="3682823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RestartEntrepreneurship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70793" y="1542835"/>
            <a:ext cx="1932766" cy="382588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RESTART_europe</a:t>
            </a:r>
            <a:r>
              <a:rPr lang="en-US" dirty="0"/>
              <a:t> </a:t>
            </a:r>
          </a:p>
        </p:txBody>
      </p:sp>
      <p:sp>
        <p:nvSpPr>
          <p:cNvPr id="2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73139" y="2645407"/>
            <a:ext cx="2757540" cy="4167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RESTART Entrepreneurship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44" y="492099"/>
            <a:ext cx="3375286" cy="123066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141526" y="5640417"/>
            <a:ext cx="4142135" cy="677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oter Placeholder 6"/>
          <p:cNvSpPr txBox="1">
            <a:spLocks noGrp="1"/>
          </p:cNvSpPr>
          <p:nvPr userDrawn="1"/>
        </p:nvSpPr>
        <p:spPr bwMode="auto">
          <a:xfrm>
            <a:off x="10010672" y="5842695"/>
            <a:ext cx="205123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38" name="Picture 8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1576" y="5763754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 userDrawn="1"/>
        </p:nvSpPr>
        <p:spPr>
          <a:xfrm>
            <a:off x="7795228" y="4585526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503732" y="4730145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www.restart.how</a:t>
            </a:r>
            <a:endParaRPr lang="en-US" dirty="0"/>
          </a:p>
        </p:txBody>
      </p:sp>
      <p:grpSp>
        <p:nvGrpSpPr>
          <p:cNvPr id="39" name="Google Shape;664;p39"/>
          <p:cNvGrpSpPr/>
          <p:nvPr userDrawn="1"/>
        </p:nvGrpSpPr>
        <p:grpSpPr>
          <a:xfrm>
            <a:off x="7917788" y="4694282"/>
            <a:ext cx="301041" cy="301041"/>
            <a:chOff x="5941025" y="3634400"/>
            <a:chExt cx="467650" cy="467650"/>
          </a:xfrm>
        </p:grpSpPr>
        <p:sp>
          <p:nvSpPr>
            <p:cNvPr id="40" name="Google Shape;665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6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7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8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9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0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44" t="-1" b="-33623"/>
          <a:stretch/>
        </p:blipFill>
        <p:spPr>
          <a:xfrm>
            <a:off x="8340348" y="1521013"/>
            <a:ext cx="540733" cy="4575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549"/>
          <a:stretch/>
        </p:blipFill>
        <p:spPr>
          <a:xfrm>
            <a:off x="8116234" y="2666570"/>
            <a:ext cx="540733" cy="45758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81" r="-44768" b="-23643"/>
          <a:stretch/>
        </p:blipFill>
        <p:spPr>
          <a:xfrm>
            <a:off x="7962438" y="3612926"/>
            <a:ext cx="540733" cy="4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51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only with 1 colum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731877" y="0"/>
            <a:ext cx="5460124" cy="686943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  <a:gd name="connsiteX0" fmla="*/ 0 w 5663131"/>
              <a:gd name="connsiteY0" fmla="*/ 22860 h 6858000"/>
              <a:gd name="connsiteX1" fmla="*/ 5663131 w 5663131"/>
              <a:gd name="connsiteY1" fmla="*/ 0 h 6858000"/>
              <a:gd name="connsiteX2" fmla="*/ 5663131 w 5663131"/>
              <a:gd name="connsiteY2" fmla="*/ 6858000 h 6858000"/>
              <a:gd name="connsiteX3" fmla="*/ 3012144 w 5663131"/>
              <a:gd name="connsiteY3" fmla="*/ 6858000 h 6858000"/>
              <a:gd name="connsiteX4" fmla="*/ 0 w 5663131"/>
              <a:gd name="connsiteY4" fmla="*/ 2286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797740 w 5448727"/>
              <a:gd name="connsiteY3" fmla="*/ 6858000 h 6858000"/>
              <a:gd name="connsiteX4" fmla="*/ 0 w 5448727"/>
              <a:gd name="connsiteY4" fmla="*/ 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494002 w 5448727"/>
              <a:gd name="connsiteY3" fmla="*/ 6858000 h 6858000"/>
              <a:gd name="connsiteX4" fmla="*/ 0 w 5448727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2172397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1975860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69430"/>
              <a:gd name="connsiteX1" fmla="*/ 5127122 w 5127122"/>
              <a:gd name="connsiteY1" fmla="*/ 0 h 6869430"/>
              <a:gd name="connsiteX2" fmla="*/ 5127122 w 5127122"/>
              <a:gd name="connsiteY2" fmla="*/ 6858000 h 6869430"/>
              <a:gd name="connsiteX3" fmla="*/ 1850792 w 5127122"/>
              <a:gd name="connsiteY3" fmla="*/ 6869430 h 6869430"/>
              <a:gd name="connsiteX4" fmla="*/ 0 w 5127122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22" h="6869430">
                <a:moveTo>
                  <a:pt x="0" y="0"/>
                </a:moveTo>
                <a:lnTo>
                  <a:pt x="5127122" y="0"/>
                </a:lnTo>
                <a:lnTo>
                  <a:pt x="5127122" y="6858000"/>
                </a:lnTo>
                <a:lnTo>
                  <a:pt x="1850792" y="6869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  <p:sp>
        <p:nvSpPr>
          <p:cNvPr id="14" name="Freeform 13"/>
          <p:cNvSpPr/>
          <p:nvPr userDrawn="1"/>
        </p:nvSpPr>
        <p:spPr>
          <a:xfrm>
            <a:off x="7427023" y="4056065"/>
            <a:ext cx="1541890" cy="2817020"/>
          </a:xfrm>
          <a:custGeom>
            <a:avLst/>
            <a:gdLst>
              <a:gd name="connsiteX0" fmla="*/ 0 w 926232"/>
              <a:gd name="connsiteY0" fmla="*/ 0 h 2817020"/>
              <a:gd name="connsiteX1" fmla="*/ 388144 w 926232"/>
              <a:gd name="connsiteY1" fmla="*/ 123754 h 2817020"/>
              <a:gd name="connsiteX2" fmla="*/ 926232 w 926232"/>
              <a:gd name="connsiteY2" fmla="*/ 2817020 h 2817020"/>
              <a:gd name="connsiteX3" fmla="*/ 567372 w 926232"/>
              <a:gd name="connsiteY3" fmla="*/ 2817020 h 2817020"/>
              <a:gd name="connsiteX4" fmla="*/ 0 w 926232"/>
              <a:gd name="connsiteY4" fmla="*/ 0 h 281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232" h="2817020">
                <a:moveTo>
                  <a:pt x="0" y="0"/>
                </a:moveTo>
                <a:lnTo>
                  <a:pt x="388144" y="123754"/>
                </a:lnTo>
                <a:lnTo>
                  <a:pt x="926232" y="2817020"/>
                </a:lnTo>
                <a:lnTo>
                  <a:pt x="567372" y="2817020"/>
                </a:lnTo>
                <a:lnTo>
                  <a:pt x="0" y="0"/>
                </a:lnTo>
                <a:close/>
              </a:path>
            </a:pathLst>
          </a:cu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765809" y="493423"/>
            <a:ext cx="5729583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765810" y="1603098"/>
            <a:ext cx="5729583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285751" y="1387396"/>
            <a:ext cx="644612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164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822028" y="477262"/>
            <a:ext cx="8689894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822029" y="1586937"/>
            <a:ext cx="8689894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617076" y="1371235"/>
            <a:ext cx="9268760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71" t="-29843"/>
          <a:stretch/>
        </p:blipFill>
        <p:spPr>
          <a:xfrm rot="10800000">
            <a:off x="0" y="0"/>
            <a:ext cx="3299791" cy="50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68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09059" y="550573"/>
            <a:ext cx="772136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909060" y="1660248"/>
            <a:ext cx="7721361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429000" y="1444546"/>
            <a:ext cx="857533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 flipH="1">
            <a:off x="0" y="-11430"/>
            <a:ext cx="3279963" cy="686943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  <a:gd name="connsiteX0" fmla="*/ 0 w 5663131"/>
              <a:gd name="connsiteY0" fmla="*/ 22860 h 6858000"/>
              <a:gd name="connsiteX1" fmla="*/ 5663131 w 5663131"/>
              <a:gd name="connsiteY1" fmla="*/ 0 h 6858000"/>
              <a:gd name="connsiteX2" fmla="*/ 5663131 w 5663131"/>
              <a:gd name="connsiteY2" fmla="*/ 6858000 h 6858000"/>
              <a:gd name="connsiteX3" fmla="*/ 3012144 w 5663131"/>
              <a:gd name="connsiteY3" fmla="*/ 6858000 h 6858000"/>
              <a:gd name="connsiteX4" fmla="*/ 0 w 5663131"/>
              <a:gd name="connsiteY4" fmla="*/ 2286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797740 w 5448727"/>
              <a:gd name="connsiteY3" fmla="*/ 6858000 h 6858000"/>
              <a:gd name="connsiteX4" fmla="*/ 0 w 5448727"/>
              <a:gd name="connsiteY4" fmla="*/ 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494002 w 5448727"/>
              <a:gd name="connsiteY3" fmla="*/ 6858000 h 6858000"/>
              <a:gd name="connsiteX4" fmla="*/ 0 w 5448727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2172397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1975860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69430"/>
              <a:gd name="connsiteX1" fmla="*/ 5127122 w 5127122"/>
              <a:gd name="connsiteY1" fmla="*/ 0 h 6869430"/>
              <a:gd name="connsiteX2" fmla="*/ 5127122 w 5127122"/>
              <a:gd name="connsiteY2" fmla="*/ 6858000 h 6869430"/>
              <a:gd name="connsiteX3" fmla="*/ 1850792 w 5127122"/>
              <a:gd name="connsiteY3" fmla="*/ 6869430 h 6869430"/>
              <a:gd name="connsiteX4" fmla="*/ 0 w 5127122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22" h="6869430">
                <a:moveTo>
                  <a:pt x="0" y="0"/>
                </a:moveTo>
                <a:lnTo>
                  <a:pt x="5127122" y="0"/>
                </a:lnTo>
                <a:lnTo>
                  <a:pt x="5127122" y="6858000"/>
                </a:lnTo>
                <a:lnTo>
                  <a:pt x="1850792" y="6869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  <p:sp>
        <p:nvSpPr>
          <p:cNvPr id="13" name="Freeform 12"/>
          <p:cNvSpPr/>
          <p:nvPr userDrawn="1"/>
        </p:nvSpPr>
        <p:spPr>
          <a:xfrm flipH="1">
            <a:off x="2024799" y="4040980"/>
            <a:ext cx="926232" cy="2817020"/>
          </a:xfrm>
          <a:custGeom>
            <a:avLst/>
            <a:gdLst>
              <a:gd name="connsiteX0" fmla="*/ 0 w 926232"/>
              <a:gd name="connsiteY0" fmla="*/ 0 h 2817020"/>
              <a:gd name="connsiteX1" fmla="*/ 388144 w 926232"/>
              <a:gd name="connsiteY1" fmla="*/ 123754 h 2817020"/>
              <a:gd name="connsiteX2" fmla="*/ 926232 w 926232"/>
              <a:gd name="connsiteY2" fmla="*/ 2817020 h 2817020"/>
              <a:gd name="connsiteX3" fmla="*/ 567372 w 926232"/>
              <a:gd name="connsiteY3" fmla="*/ 2817020 h 2817020"/>
              <a:gd name="connsiteX4" fmla="*/ 0 w 926232"/>
              <a:gd name="connsiteY4" fmla="*/ 0 h 281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232" h="2817020">
                <a:moveTo>
                  <a:pt x="0" y="0"/>
                </a:moveTo>
                <a:lnTo>
                  <a:pt x="388144" y="123754"/>
                </a:lnTo>
                <a:lnTo>
                  <a:pt x="926232" y="2817020"/>
                </a:lnTo>
                <a:lnTo>
                  <a:pt x="567372" y="2817020"/>
                </a:lnTo>
                <a:lnTo>
                  <a:pt x="0" y="0"/>
                </a:lnTo>
                <a:close/>
              </a:path>
            </a:pathLst>
          </a:cu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92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1494812"/>
            <a:ext cx="12192000" cy="1302295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2882672"/>
            <a:ext cx="12192000" cy="1302295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0" y="4256679"/>
            <a:ext cx="12192000" cy="1302295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28946"/>
            <a:ext cx="12192000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9405" y="1494812"/>
            <a:ext cx="11005576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873372"/>
            <a:ext cx="11005576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275" y="4271110"/>
            <a:ext cx="11005576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03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472544" y="550573"/>
            <a:ext cx="6157876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72545" y="1660248"/>
            <a:ext cx="6157876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5070763" y="1444546"/>
            <a:ext cx="6933573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 flipH="1">
            <a:off x="-1" y="-11430"/>
            <a:ext cx="5070764" cy="686943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  <a:gd name="connsiteX0" fmla="*/ 0 w 5663131"/>
              <a:gd name="connsiteY0" fmla="*/ 22860 h 6858000"/>
              <a:gd name="connsiteX1" fmla="*/ 5663131 w 5663131"/>
              <a:gd name="connsiteY1" fmla="*/ 0 h 6858000"/>
              <a:gd name="connsiteX2" fmla="*/ 5663131 w 5663131"/>
              <a:gd name="connsiteY2" fmla="*/ 6858000 h 6858000"/>
              <a:gd name="connsiteX3" fmla="*/ 3012144 w 5663131"/>
              <a:gd name="connsiteY3" fmla="*/ 6858000 h 6858000"/>
              <a:gd name="connsiteX4" fmla="*/ 0 w 5663131"/>
              <a:gd name="connsiteY4" fmla="*/ 2286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797740 w 5448727"/>
              <a:gd name="connsiteY3" fmla="*/ 6858000 h 6858000"/>
              <a:gd name="connsiteX4" fmla="*/ 0 w 5448727"/>
              <a:gd name="connsiteY4" fmla="*/ 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494002 w 5448727"/>
              <a:gd name="connsiteY3" fmla="*/ 6858000 h 6858000"/>
              <a:gd name="connsiteX4" fmla="*/ 0 w 5448727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2172397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1975860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69430"/>
              <a:gd name="connsiteX1" fmla="*/ 5127122 w 5127122"/>
              <a:gd name="connsiteY1" fmla="*/ 0 h 6869430"/>
              <a:gd name="connsiteX2" fmla="*/ 5127122 w 5127122"/>
              <a:gd name="connsiteY2" fmla="*/ 6858000 h 6869430"/>
              <a:gd name="connsiteX3" fmla="*/ 1850792 w 5127122"/>
              <a:gd name="connsiteY3" fmla="*/ 6869430 h 6869430"/>
              <a:gd name="connsiteX4" fmla="*/ 0 w 5127122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22" h="6869430">
                <a:moveTo>
                  <a:pt x="0" y="0"/>
                </a:moveTo>
                <a:lnTo>
                  <a:pt x="5127122" y="0"/>
                </a:lnTo>
                <a:lnTo>
                  <a:pt x="5127122" y="6858000"/>
                </a:lnTo>
                <a:lnTo>
                  <a:pt x="1850792" y="6869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  <p:sp>
        <p:nvSpPr>
          <p:cNvPr id="13" name="Freeform 12"/>
          <p:cNvSpPr/>
          <p:nvPr userDrawn="1"/>
        </p:nvSpPr>
        <p:spPr>
          <a:xfrm flipH="1">
            <a:off x="2922857" y="4059159"/>
            <a:ext cx="1431938" cy="2817020"/>
          </a:xfrm>
          <a:custGeom>
            <a:avLst/>
            <a:gdLst>
              <a:gd name="connsiteX0" fmla="*/ 0 w 926232"/>
              <a:gd name="connsiteY0" fmla="*/ 0 h 2817020"/>
              <a:gd name="connsiteX1" fmla="*/ 388144 w 926232"/>
              <a:gd name="connsiteY1" fmla="*/ 123754 h 2817020"/>
              <a:gd name="connsiteX2" fmla="*/ 926232 w 926232"/>
              <a:gd name="connsiteY2" fmla="*/ 2817020 h 2817020"/>
              <a:gd name="connsiteX3" fmla="*/ 567372 w 926232"/>
              <a:gd name="connsiteY3" fmla="*/ 2817020 h 2817020"/>
              <a:gd name="connsiteX4" fmla="*/ 0 w 926232"/>
              <a:gd name="connsiteY4" fmla="*/ 0 h 281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232" h="2817020">
                <a:moveTo>
                  <a:pt x="0" y="0"/>
                </a:moveTo>
                <a:lnTo>
                  <a:pt x="388144" y="123754"/>
                </a:lnTo>
                <a:lnTo>
                  <a:pt x="926232" y="2817020"/>
                </a:lnTo>
                <a:lnTo>
                  <a:pt x="567372" y="2817020"/>
                </a:lnTo>
                <a:lnTo>
                  <a:pt x="0" y="0"/>
                </a:lnTo>
                <a:close/>
              </a:path>
            </a:pathLst>
          </a:cu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81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quote box on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3253" y="-16075"/>
            <a:ext cx="8265713" cy="6887327"/>
            <a:chOff x="-13253" y="-16075"/>
            <a:chExt cx="6096001" cy="6887327"/>
          </a:xfrm>
        </p:grpSpPr>
        <p:sp>
          <p:nvSpPr>
            <p:cNvPr id="20" name="Rectangle 3"/>
            <p:cNvSpPr/>
            <p:nvPr userDrawn="1"/>
          </p:nvSpPr>
          <p:spPr>
            <a:xfrm flipH="1">
              <a:off x="-13253" y="-16075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4"/>
            <p:cNvSpPr/>
            <p:nvPr userDrawn="1"/>
          </p:nvSpPr>
          <p:spPr>
            <a:xfrm flipH="1">
              <a:off x="3501543" y="-16075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A3C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89208" y="-433076"/>
            <a:ext cx="3299791" cy="5090734"/>
          </a:xfrm>
          <a:prstGeom prst="rect">
            <a:avLst/>
          </a:prstGeom>
        </p:spPr>
      </p:pic>
      <p:sp>
        <p:nvSpPr>
          <p:cNvPr id="32" name="Text Placeholder 2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64717" y="5503259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3" name="Text Placeholder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97379" y="2544123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4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10630" y="3189657"/>
            <a:ext cx="5567259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24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9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Quot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55036" y="1594531"/>
            <a:ext cx="10832114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68BBAF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655036" y="591277"/>
            <a:ext cx="10832114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1580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5" y="112488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161985" y="1343947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776071" y="1096203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" y="-200682"/>
            <a:ext cx="3299791" cy="5090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2 colum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161986" y="2127058"/>
            <a:ext cx="360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7969071" y="2107839"/>
            <a:ext cx="3600000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" y="-200682"/>
            <a:ext cx="3299791" cy="5090734"/>
          </a:xfrm>
          <a:prstGeom prst="rect">
            <a:avLst/>
          </a:prstGeom>
        </p:spPr>
      </p:pic>
      <p:sp>
        <p:nvSpPr>
          <p:cNvPr id="14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3 colum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175360" y="2128494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9228157" y="2123341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723190" y="2123341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" y="-200682"/>
            <a:ext cx="3299791" cy="5090734"/>
          </a:xfrm>
          <a:prstGeom prst="rect">
            <a:avLst/>
          </a:prstGeom>
        </p:spPr>
      </p:pic>
      <p:sp>
        <p:nvSpPr>
          <p:cNvPr id="16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1 colum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1" y="2117212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892209" y="-187430"/>
            <a:ext cx="3299791" cy="5090734"/>
          </a:xfrm>
          <a:prstGeom prst="rect">
            <a:avLst/>
          </a:prstGeom>
        </p:spPr>
      </p:pic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2 colum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2" y="2117211"/>
            <a:ext cx="360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387" y="2139557"/>
            <a:ext cx="3600000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892209" y="-187430"/>
            <a:ext cx="3299791" cy="509073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7680-F485-A944-B74B-98B26E054E49}" type="datetimeFigureOut">
              <a:rPr lang="en-US" smtClean="0"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4C27-DD68-9D4F-8D80-21602C2A28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42" r:id="rId3"/>
    <p:sldLayoutId id="2147483700" r:id="rId4"/>
    <p:sldLayoutId id="2147483767" r:id="rId5"/>
    <p:sldLayoutId id="2147483743" r:id="rId6"/>
    <p:sldLayoutId id="2147483710" r:id="rId7"/>
    <p:sldLayoutId id="2147483745" r:id="rId8"/>
    <p:sldLayoutId id="2147483707" r:id="rId9"/>
    <p:sldLayoutId id="2147483744" r:id="rId10"/>
    <p:sldLayoutId id="2147483698" r:id="rId11"/>
    <p:sldLayoutId id="2147483708" r:id="rId12"/>
    <p:sldLayoutId id="2147483717" r:id="rId13"/>
    <p:sldLayoutId id="2147483771" r:id="rId14"/>
    <p:sldLayoutId id="2147483774" r:id="rId15"/>
    <p:sldLayoutId id="2147483775" r:id="rId16"/>
    <p:sldLayoutId id="2147483773" r:id="rId17"/>
    <p:sldLayoutId id="2147483772" r:id="rId18"/>
    <p:sldLayoutId id="2147483718" r:id="rId19"/>
    <p:sldLayoutId id="2147483723" r:id="rId20"/>
    <p:sldLayoutId id="2147483787" r:id="rId21"/>
    <p:sldLayoutId id="2147483790" r:id="rId22"/>
    <p:sldLayoutId id="2147483789" r:id="rId23"/>
    <p:sldLayoutId id="2147483737" r:id="rId24"/>
    <p:sldLayoutId id="2147483699" r:id="rId25"/>
    <p:sldLayoutId id="2147483705" r:id="rId26"/>
    <p:sldLayoutId id="2147483776" r:id="rId27"/>
    <p:sldLayoutId id="2147483777" r:id="rId28"/>
    <p:sldLayoutId id="2147483738" r:id="rId29"/>
    <p:sldLayoutId id="2147483740" r:id="rId30"/>
    <p:sldLayoutId id="2147483741" r:id="rId31"/>
    <p:sldLayoutId id="2147483746" r:id="rId32"/>
    <p:sldLayoutId id="2147483734" r:id="rId33"/>
    <p:sldLayoutId id="2147483748" r:id="rId34"/>
    <p:sldLayoutId id="2147483770" r:id="rId35"/>
    <p:sldLayoutId id="2147483749" r:id="rId36"/>
    <p:sldLayoutId id="2147483750" r:id="rId37"/>
    <p:sldLayoutId id="2147483751" r:id="rId38"/>
    <p:sldLayoutId id="2147483752" r:id="rId39"/>
    <p:sldLayoutId id="2147483687" r:id="rId40"/>
    <p:sldLayoutId id="2147483726" r:id="rId41"/>
    <p:sldLayoutId id="2147483778" r:id="rId42"/>
    <p:sldLayoutId id="2147483779" r:id="rId43"/>
    <p:sldLayoutId id="2147483780" r:id="rId44"/>
    <p:sldLayoutId id="2147483782" r:id="rId45"/>
    <p:sldLayoutId id="2147483785" r:id="rId46"/>
    <p:sldLayoutId id="2147483791" r:id="rId47"/>
    <p:sldLayoutId id="2147483792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youtube.com/channel/UCYKqaxa7hqCkVrmfXK-PiKA" TargetMode="Externa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Product/Kids-in-Action-Citizenship-and-Service-Clip-Art-22-PNGs-705252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pkeep.com/blog/10-ways-small-businesses-benefit-the-local-community#step-1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822801115000077" TargetMode="External"/><Relationship Id="rId2" Type="http://schemas.openxmlformats.org/officeDocument/2006/relationships/hyperlink" Target="https://www.epa.ie/livegreen/myhomemycommunity/" TargetMode="Externa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hyperlink" Target="http://www.mayo-ireland.ie/en/towns-villages/ballyhaunis/ballyhaunis-gallery.html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4.xml"/><Relationship Id="rId6" Type="http://schemas.openxmlformats.org/officeDocument/2006/relationships/hyperlink" Target="https://www.youtube.com/watch?time_continue=67&amp;v=ex78dBceVV8&amp;feature=emb_logo" TargetMode="External"/><Relationship Id="rId5" Type="http://schemas.openxmlformats.org/officeDocument/2006/relationships/hyperlink" Target="https://assets.gov.ie/77341/120d8cda-a60e-41e6-a2c6-d6b2b4159d0b.pdf" TargetMode="External"/><Relationship Id="rId4" Type="http://schemas.openxmlformats.org/officeDocument/2006/relationships/hyperlink" Target="https://www.arcgis.com/apps/Cascade/index.html?appid=07af1748877c40e6b5dfd3761b90327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worker.com/ireland/arranmore-island/modam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48.xml"/><Relationship Id="rId1" Type="http://schemas.openxmlformats.org/officeDocument/2006/relationships/video" Target="https://www.youtube.com/embed/S0D6U4Zd8Z0?feature=oembed" TargetMode="Externa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ishtimes.com/business/agribusiness-and-food/shed-distillery-in-leitrim-to-open-3m-visitor-centre-next-month-1.4328535" TargetMode="External"/><Relationship Id="rId2" Type="http://schemas.openxmlformats.org/officeDocument/2006/relationships/hyperlink" Target="http://thefoodhub.com/" TargetMode="Externa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5.svg"/><Relationship Id="rId5" Type="http://schemas.openxmlformats.org/officeDocument/2006/relationships/image" Target="../media/image34.pn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48.xml"/><Relationship Id="rId1" Type="http://schemas.openxmlformats.org/officeDocument/2006/relationships/video" Target="https://www.youtube.com/embed/wUdYQmQ8APg?feature=oembed" TargetMode="Externa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corktimes.com/ludgate-hub-celebrates-a-successful-first-year-of-operation-and-welcomes-new-company-xsellco-to-west-cork/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www.thevillage.ie/" TargetMode="Externa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5.svg"/><Relationship Id="rId5" Type="http://schemas.openxmlformats.org/officeDocument/2006/relationships/image" Target="../media/image34.png"/><Relationship Id="rId4" Type="http://schemas.openxmlformats.org/officeDocument/2006/relationships/hyperlink" Target="https://greennews.ie/events/accelerating-the-local-energy-transition-an-event-for-energy-and-community-pioneer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41.xml"/><Relationship Id="rId1" Type="http://schemas.openxmlformats.org/officeDocument/2006/relationships/video" Target="https://www.youtube.com/embed/_lZ4L7P9Z4Q?feature=oembe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arm_fence_in_Watlington.jpg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agitaurus.com/graduan-baru-manja.html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cientist.com/article/mg23030680-700-the-truth-about-migration-how-it-will-reshape-our-world/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ronline.org/2020/03/19/mike-davis-on-covid-19-the-monster-is-finally-at-the-door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83fxsg/revision/1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times.com/2019/03/18/a-recession-is-coming-and-maybe-a-bear-market/" TargetMode="Externa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ysticwales/2372892853/" TargetMode="Externa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41141647" TargetMode="Externa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the-uk-has-its-economic-focus-all-wrong-why-investment-led-growth-is-needed-75757" TargetMode="Externa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on.edu/u/service-learning/wp-content/uploads/sites/519/2018/07/Assets-Based-Community-Development.pdf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nnoknight.wordpress.com/2014/09/25/an-open-letter-to-every-celebrity-christian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ceelo.org/plc-formative-assessment-1/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enwales.org/upload/pdf/071613043205Skills%20Report.pdf" TargetMode="Externa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enwales.org/upload/pdf/071613043205Skills%20Report.pdf" TargetMode="Externa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hangeinishowen.ie/our-story.html" TargetMode="Externa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5.svg"/><Relationship Id="rId5" Type="http://schemas.openxmlformats.org/officeDocument/2006/relationships/image" Target="../media/image34.png"/><Relationship Id="rId4" Type="http://schemas.openxmlformats.org/officeDocument/2006/relationships/hyperlink" Target="http://www.linkedin.com/pulse/better-together-story-exchange-part-two-ruth-garvey-williams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svg"/><Relationship Id="rId7" Type="http://schemas.openxmlformats.org/officeDocument/2006/relationships/image" Target="../media/image97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6.png"/><Relationship Id="rId5" Type="http://schemas.openxmlformats.org/officeDocument/2006/relationships/image" Target="../media/image95.svg"/><Relationship Id="rId4" Type="http://schemas.openxmlformats.org/officeDocument/2006/relationships/image" Target="../media/image94.png"/><Relationship Id="rId9" Type="http://schemas.openxmlformats.org/officeDocument/2006/relationships/image" Target="../media/image99.sv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cbret.com/" TargetMode="External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cbret.com/" TargetMode="External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slideLayout" Target="../slideLayouts/slideLayout41.xml"/><Relationship Id="rId1" Type="http://schemas.openxmlformats.org/officeDocument/2006/relationships/video" Target="https://www.youtube.com/embed/vuC0x_Dg7_M?feature=oembed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vivial.net/blog/identify-your-target-market/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unfpa.org/press/sustainable-development-and-population-dynamics-placing-people-centre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yletoday.com/scattered-hotel-feasibility-study-sought/" TargetMode="External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yletoday.com/scattered-hotel-feasibility-study-sought/" TargetMode="External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7" Type="http://schemas.openxmlformats.org/officeDocument/2006/relationships/image" Target="../media/image103.jpeg"/><Relationship Id="rId2" Type="http://schemas.openxmlformats.org/officeDocument/2006/relationships/slideLayout" Target="../slideLayouts/slideLayout44.xml"/><Relationship Id="rId1" Type="http://schemas.openxmlformats.org/officeDocument/2006/relationships/video" Target="https://www.youtube.com/embed/AKmHLRRTrE0?feature=oembed" TargetMode="External"/><Relationship Id="rId6" Type="http://schemas.openxmlformats.org/officeDocument/2006/relationships/image" Target="../media/image65.svg"/><Relationship Id="rId5" Type="http://schemas.openxmlformats.org/officeDocument/2006/relationships/image" Target="../media/image34.png"/><Relationship Id="rId4" Type="http://schemas.openxmlformats.org/officeDocument/2006/relationships/hyperlink" Target="http://www.boyletoday.com/scattered-hotel-feasibility-study-sought/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ralhealthinfo.org/toolkits/rural-toolkit/1/asset-identification" TargetMode="Externa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cbret.com/" TargetMode="Externa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rochester.edu/thegreendandelion/2012/05/live-green-literally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hyperlink" Target="https://www.townteammovement.com/wp-content/uploads/2020/08/Town-Team-Charter-Final.pdf" TargetMode="External"/><Relationship Id="rId1" Type="http://schemas.openxmlformats.org/officeDocument/2006/relationships/slideLayout" Target="../slideLayouts/slideLayout3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wnteammovement.com/" TargetMode="External"/><Relationship Id="rId2" Type="http://schemas.openxmlformats.org/officeDocument/2006/relationships/hyperlink" Target="https://www.townteammovement.com/wp-content/uploads/2020/08/Town-Team-Charter-Final.pdf" TargetMode="Externa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quotes/7874680-a-shared-vision-is-not-an-idea-it-is-not" TargetMode="External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carp.net/Data/case_studies/619.pdf" TargetMode="External"/><Relationship Id="rId2" Type="http://schemas.openxmlformats.org/officeDocument/2006/relationships/hyperlink" Target="https://resources.depaul.edu/abcd-institute/publications/publications-by-topic/Documents/GreenBookIntro%202018%20(2).pdf" TargetMode="Externa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www.regenwales.org/upload/pdf/071613043205Skills%20Report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 txBox="1">
            <a:spLocks/>
          </p:cNvSpPr>
          <p:nvPr/>
        </p:nvSpPr>
        <p:spPr>
          <a:xfrm>
            <a:off x="5261114" y="-40456"/>
            <a:ext cx="6930886" cy="6908556"/>
          </a:xfrm>
          <a:custGeom>
            <a:avLst/>
            <a:gdLst>
              <a:gd name="connsiteX0" fmla="*/ 0 w 6215062"/>
              <a:gd name="connsiteY0" fmla="*/ 0 h 7050088"/>
              <a:gd name="connsiteX1" fmla="*/ 5179198 w 6215062"/>
              <a:gd name="connsiteY1" fmla="*/ 0 h 7050088"/>
              <a:gd name="connsiteX2" fmla="*/ 6215062 w 6215062"/>
              <a:gd name="connsiteY2" fmla="*/ 1035864 h 7050088"/>
              <a:gd name="connsiteX3" fmla="*/ 6215062 w 6215062"/>
              <a:gd name="connsiteY3" fmla="*/ 7050088 h 7050088"/>
              <a:gd name="connsiteX4" fmla="*/ 0 w 6215062"/>
              <a:gd name="connsiteY4" fmla="*/ 7050088 h 7050088"/>
              <a:gd name="connsiteX5" fmla="*/ 0 w 621506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26504 h 7050088"/>
              <a:gd name="connsiteX2" fmla="*/ 6215062 w 6239372"/>
              <a:gd name="connsiteY2" fmla="*/ 1035864 h 7050088"/>
              <a:gd name="connsiteX3" fmla="*/ 6215062 w 6239372"/>
              <a:gd name="connsiteY3" fmla="*/ 705008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26504 h 7050088"/>
              <a:gd name="connsiteX2" fmla="*/ 6215062 w 6239372"/>
              <a:gd name="connsiteY2" fmla="*/ 1035864 h 7050088"/>
              <a:gd name="connsiteX3" fmla="*/ 1126227 w 6239372"/>
              <a:gd name="connsiteY3" fmla="*/ 662601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26504 h 7050088"/>
              <a:gd name="connsiteX2" fmla="*/ 6162054 w 6239372"/>
              <a:gd name="connsiteY2" fmla="*/ 6840316 h 7050088"/>
              <a:gd name="connsiteX3" fmla="*/ 1126227 w 6239372"/>
              <a:gd name="connsiteY3" fmla="*/ 662601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0 h 7050088"/>
              <a:gd name="connsiteX2" fmla="*/ 6162054 w 6239372"/>
              <a:gd name="connsiteY2" fmla="*/ 6840316 h 7050088"/>
              <a:gd name="connsiteX3" fmla="*/ 1126227 w 6239372"/>
              <a:gd name="connsiteY3" fmla="*/ 662601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6840316"/>
              <a:gd name="connsiteX1" fmla="*/ 6239372 w 6239372"/>
              <a:gd name="connsiteY1" fmla="*/ 0 h 6840316"/>
              <a:gd name="connsiteX2" fmla="*/ 6162054 w 6239372"/>
              <a:gd name="connsiteY2" fmla="*/ 6840316 h 6840316"/>
              <a:gd name="connsiteX3" fmla="*/ 1126227 w 6239372"/>
              <a:gd name="connsiteY3" fmla="*/ 6626018 h 6840316"/>
              <a:gd name="connsiteX4" fmla="*/ 0 w 6239372"/>
              <a:gd name="connsiteY4" fmla="*/ 5632105 h 6840316"/>
              <a:gd name="connsiteX5" fmla="*/ 0 w 6239372"/>
              <a:gd name="connsiteY5" fmla="*/ 0 h 6840316"/>
              <a:gd name="connsiteX0" fmla="*/ 689320 w 6928692"/>
              <a:gd name="connsiteY0" fmla="*/ 0 h 6851305"/>
              <a:gd name="connsiteX1" fmla="*/ 6928692 w 6928692"/>
              <a:gd name="connsiteY1" fmla="*/ 0 h 6851305"/>
              <a:gd name="connsiteX2" fmla="*/ 6851374 w 6928692"/>
              <a:gd name="connsiteY2" fmla="*/ 6840316 h 6851305"/>
              <a:gd name="connsiteX3" fmla="*/ 0 w 6928692"/>
              <a:gd name="connsiteY3" fmla="*/ 6851305 h 6851305"/>
              <a:gd name="connsiteX4" fmla="*/ 689320 w 6928692"/>
              <a:gd name="connsiteY4" fmla="*/ 5632105 h 6851305"/>
              <a:gd name="connsiteX5" fmla="*/ 689320 w 6928692"/>
              <a:gd name="connsiteY5" fmla="*/ 0 h 6851305"/>
              <a:gd name="connsiteX0" fmla="*/ 689320 w 6928692"/>
              <a:gd name="connsiteY0" fmla="*/ 0 h 6853568"/>
              <a:gd name="connsiteX1" fmla="*/ 6928692 w 6928692"/>
              <a:gd name="connsiteY1" fmla="*/ 0 h 6853568"/>
              <a:gd name="connsiteX2" fmla="*/ 6851374 w 6928692"/>
              <a:gd name="connsiteY2" fmla="*/ 6853568 h 6853568"/>
              <a:gd name="connsiteX3" fmla="*/ 0 w 6928692"/>
              <a:gd name="connsiteY3" fmla="*/ 6851305 h 6853568"/>
              <a:gd name="connsiteX4" fmla="*/ 689320 w 6928692"/>
              <a:gd name="connsiteY4" fmla="*/ 5632105 h 6853568"/>
              <a:gd name="connsiteX5" fmla="*/ 689320 w 6928692"/>
              <a:gd name="connsiteY5" fmla="*/ 0 h 6853568"/>
              <a:gd name="connsiteX0" fmla="*/ 649563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649563 w 6888935"/>
              <a:gd name="connsiteY4" fmla="*/ 5632105 h 6853568"/>
              <a:gd name="connsiteX5" fmla="*/ 649563 w 6888935"/>
              <a:gd name="connsiteY5" fmla="*/ 0 h 6853568"/>
              <a:gd name="connsiteX0" fmla="*/ 649563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2094050 w 6888935"/>
              <a:gd name="connsiteY4" fmla="*/ 1629948 h 6853568"/>
              <a:gd name="connsiteX5" fmla="*/ 649563 w 6888935"/>
              <a:gd name="connsiteY5" fmla="*/ 0 h 6853568"/>
              <a:gd name="connsiteX0" fmla="*/ 1272415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2094050 w 6888935"/>
              <a:gd name="connsiteY4" fmla="*/ 1629948 h 6853568"/>
              <a:gd name="connsiteX5" fmla="*/ 1272415 w 6888935"/>
              <a:gd name="connsiteY5" fmla="*/ 0 h 6853568"/>
              <a:gd name="connsiteX0" fmla="*/ 1272415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2094050 w 6888935"/>
              <a:gd name="connsiteY4" fmla="*/ 1629948 h 6853568"/>
              <a:gd name="connsiteX5" fmla="*/ 1272415 w 6888935"/>
              <a:gd name="connsiteY5" fmla="*/ 0 h 6853568"/>
              <a:gd name="connsiteX0" fmla="*/ 1272415 w 6888935"/>
              <a:gd name="connsiteY0" fmla="*/ 0 h 6866740"/>
              <a:gd name="connsiteX1" fmla="*/ 6888935 w 6888935"/>
              <a:gd name="connsiteY1" fmla="*/ 0 h 6866740"/>
              <a:gd name="connsiteX2" fmla="*/ 6877477 w 6888935"/>
              <a:gd name="connsiteY2" fmla="*/ 6866740 h 6866740"/>
              <a:gd name="connsiteX3" fmla="*/ 0 w 6888935"/>
              <a:gd name="connsiteY3" fmla="*/ 6851305 h 6866740"/>
              <a:gd name="connsiteX4" fmla="*/ 2094050 w 6888935"/>
              <a:gd name="connsiteY4" fmla="*/ 1629948 h 6866740"/>
              <a:gd name="connsiteX5" fmla="*/ 1272415 w 6888935"/>
              <a:gd name="connsiteY5" fmla="*/ 0 h 686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935" h="6866740">
                <a:moveTo>
                  <a:pt x="1272415" y="0"/>
                </a:moveTo>
                <a:lnTo>
                  <a:pt x="6888935" y="0"/>
                </a:lnTo>
                <a:cubicBezTo>
                  <a:pt x="6885116" y="2288913"/>
                  <a:pt x="6881296" y="4577827"/>
                  <a:pt x="6877477" y="6866740"/>
                </a:cubicBezTo>
                <a:lnTo>
                  <a:pt x="0" y="6851305"/>
                </a:lnTo>
                <a:lnTo>
                  <a:pt x="2094050" y="1629948"/>
                </a:lnTo>
                <a:lnTo>
                  <a:pt x="1272415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ectangle 1"/>
          <p:cNvSpPr/>
          <p:nvPr/>
        </p:nvSpPr>
        <p:spPr>
          <a:xfrm>
            <a:off x="5282566" y="-38844"/>
            <a:ext cx="3730817" cy="6888640"/>
          </a:xfrm>
          <a:custGeom>
            <a:avLst/>
            <a:gdLst>
              <a:gd name="connsiteX0" fmla="*/ 0 w 914400"/>
              <a:gd name="connsiteY0" fmla="*/ 0 h 6853276"/>
              <a:gd name="connsiteX1" fmla="*/ 914400 w 914400"/>
              <a:gd name="connsiteY1" fmla="*/ 0 h 6853276"/>
              <a:gd name="connsiteX2" fmla="*/ 914400 w 914400"/>
              <a:gd name="connsiteY2" fmla="*/ 6853276 h 6853276"/>
              <a:gd name="connsiteX3" fmla="*/ 0 w 914400"/>
              <a:gd name="connsiteY3" fmla="*/ 6853276 h 6853276"/>
              <a:gd name="connsiteX4" fmla="*/ 0 w 914400"/>
              <a:gd name="connsiteY4" fmla="*/ 0 h 6853276"/>
              <a:gd name="connsiteX0" fmla="*/ 0 w 3710609"/>
              <a:gd name="connsiteY0" fmla="*/ 0 h 6853276"/>
              <a:gd name="connsiteX1" fmla="*/ 3710609 w 3710609"/>
              <a:gd name="connsiteY1" fmla="*/ 13252 h 6853276"/>
              <a:gd name="connsiteX2" fmla="*/ 914400 w 3710609"/>
              <a:gd name="connsiteY2" fmla="*/ 6853276 h 6853276"/>
              <a:gd name="connsiteX3" fmla="*/ 0 w 3710609"/>
              <a:gd name="connsiteY3" fmla="*/ 6853276 h 6853276"/>
              <a:gd name="connsiteX4" fmla="*/ 0 w 3710609"/>
              <a:gd name="connsiteY4" fmla="*/ 0 h 6853276"/>
              <a:gd name="connsiteX0" fmla="*/ 2332383 w 3710609"/>
              <a:gd name="connsiteY0" fmla="*/ 384314 h 6840024"/>
              <a:gd name="connsiteX1" fmla="*/ 3710609 w 3710609"/>
              <a:gd name="connsiteY1" fmla="*/ 0 h 6840024"/>
              <a:gd name="connsiteX2" fmla="*/ 914400 w 3710609"/>
              <a:gd name="connsiteY2" fmla="*/ 6840024 h 6840024"/>
              <a:gd name="connsiteX3" fmla="*/ 0 w 3710609"/>
              <a:gd name="connsiteY3" fmla="*/ 6840024 h 6840024"/>
              <a:gd name="connsiteX4" fmla="*/ 2332383 w 3710609"/>
              <a:gd name="connsiteY4" fmla="*/ 384314 h 6840024"/>
              <a:gd name="connsiteX0" fmla="*/ 2729948 w 3710609"/>
              <a:gd name="connsiteY0" fmla="*/ 0 h 6866527"/>
              <a:gd name="connsiteX1" fmla="*/ 3710609 w 3710609"/>
              <a:gd name="connsiteY1" fmla="*/ 26503 h 6866527"/>
              <a:gd name="connsiteX2" fmla="*/ 914400 w 3710609"/>
              <a:gd name="connsiteY2" fmla="*/ 6866527 h 6866527"/>
              <a:gd name="connsiteX3" fmla="*/ 0 w 3710609"/>
              <a:gd name="connsiteY3" fmla="*/ 6866527 h 6866527"/>
              <a:gd name="connsiteX4" fmla="*/ 2729948 w 3710609"/>
              <a:gd name="connsiteY4" fmla="*/ 0 h 6866527"/>
              <a:gd name="connsiteX0" fmla="*/ 2729948 w 3710609"/>
              <a:gd name="connsiteY0" fmla="*/ 0 h 6879779"/>
              <a:gd name="connsiteX1" fmla="*/ 3710609 w 3710609"/>
              <a:gd name="connsiteY1" fmla="*/ 26503 h 6879779"/>
              <a:gd name="connsiteX2" fmla="*/ 1020417 w 3710609"/>
              <a:gd name="connsiteY2" fmla="*/ 6879779 h 6879779"/>
              <a:gd name="connsiteX3" fmla="*/ 0 w 3710609"/>
              <a:gd name="connsiteY3" fmla="*/ 6866527 h 6879779"/>
              <a:gd name="connsiteX4" fmla="*/ 2729948 w 3710609"/>
              <a:gd name="connsiteY4" fmla="*/ 0 h 6879779"/>
              <a:gd name="connsiteX0" fmla="*/ 2729948 w 3730817"/>
              <a:gd name="connsiteY0" fmla="*/ 8861 h 6888640"/>
              <a:gd name="connsiteX1" fmla="*/ 3730817 w 3730817"/>
              <a:gd name="connsiteY1" fmla="*/ 0 h 6888640"/>
              <a:gd name="connsiteX2" fmla="*/ 1020417 w 3730817"/>
              <a:gd name="connsiteY2" fmla="*/ 6888640 h 6888640"/>
              <a:gd name="connsiteX3" fmla="*/ 0 w 3730817"/>
              <a:gd name="connsiteY3" fmla="*/ 6875388 h 6888640"/>
              <a:gd name="connsiteX4" fmla="*/ 2729948 w 3730817"/>
              <a:gd name="connsiteY4" fmla="*/ 8861 h 6888640"/>
              <a:gd name="connsiteX0" fmla="*/ 2729948 w 3730817"/>
              <a:gd name="connsiteY0" fmla="*/ 3809 h 6888640"/>
              <a:gd name="connsiteX1" fmla="*/ 3730817 w 3730817"/>
              <a:gd name="connsiteY1" fmla="*/ 0 h 6888640"/>
              <a:gd name="connsiteX2" fmla="*/ 1020417 w 3730817"/>
              <a:gd name="connsiteY2" fmla="*/ 6888640 h 6888640"/>
              <a:gd name="connsiteX3" fmla="*/ 0 w 3730817"/>
              <a:gd name="connsiteY3" fmla="*/ 6875388 h 6888640"/>
              <a:gd name="connsiteX4" fmla="*/ 2729948 w 3730817"/>
              <a:gd name="connsiteY4" fmla="*/ 3809 h 688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0817" h="6888640">
                <a:moveTo>
                  <a:pt x="2729948" y="3809"/>
                </a:moveTo>
                <a:lnTo>
                  <a:pt x="3730817" y="0"/>
                </a:lnTo>
                <a:lnTo>
                  <a:pt x="1020417" y="6888640"/>
                </a:lnTo>
                <a:lnTo>
                  <a:pt x="0" y="6875388"/>
                </a:lnTo>
                <a:lnTo>
                  <a:pt x="2729948" y="3809"/>
                </a:lnTo>
                <a:close/>
              </a:path>
            </a:pathLst>
          </a:custGeom>
          <a:solidFill>
            <a:srgbClr val="68BB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2"/>
          <p:cNvSpPr/>
          <p:nvPr/>
        </p:nvSpPr>
        <p:spPr>
          <a:xfrm>
            <a:off x="6311182" y="2874147"/>
            <a:ext cx="3107305" cy="3983853"/>
          </a:xfrm>
          <a:custGeom>
            <a:avLst/>
            <a:gdLst>
              <a:gd name="connsiteX0" fmla="*/ 0 w 1643270"/>
              <a:gd name="connsiteY0" fmla="*/ 3591339 h 3591339"/>
              <a:gd name="connsiteX1" fmla="*/ 0 w 1643270"/>
              <a:gd name="connsiteY1" fmla="*/ 0 h 3591339"/>
              <a:gd name="connsiteX2" fmla="*/ 1643270 w 1643270"/>
              <a:gd name="connsiteY2" fmla="*/ 3591339 h 3591339"/>
              <a:gd name="connsiteX3" fmla="*/ 0 w 1643270"/>
              <a:gd name="connsiteY3" fmla="*/ 3591339 h 3591339"/>
              <a:gd name="connsiteX0" fmla="*/ 0 w 3074505"/>
              <a:gd name="connsiteY0" fmla="*/ 4121426 h 4121426"/>
              <a:gd name="connsiteX1" fmla="*/ 1431235 w 3074505"/>
              <a:gd name="connsiteY1" fmla="*/ 0 h 4121426"/>
              <a:gd name="connsiteX2" fmla="*/ 3074505 w 3074505"/>
              <a:gd name="connsiteY2" fmla="*/ 3591339 h 4121426"/>
              <a:gd name="connsiteX3" fmla="*/ 0 w 3074505"/>
              <a:gd name="connsiteY3" fmla="*/ 4121426 h 4121426"/>
              <a:gd name="connsiteX0" fmla="*/ 0 w 2928731"/>
              <a:gd name="connsiteY0" fmla="*/ 4121426 h 4121426"/>
              <a:gd name="connsiteX1" fmla="*/ 1431235 w 2928731"/>
              <a:gd name="connsiteY1" fmla="*/ 0 h 4121426"/>
              <a:gd name="connsiteX2" fmla="*/ 2928731 w 2928731"/>
              <a:gd name="connsiteY2" fmla="*/ 4121426 h 4121426"/>
              <a:gd name="connsiteX3" fmla="*/ 0 w 2928731"/>
              <a:gd name="connsiteY3" fmla="*/ 4121426 h 4121426"/>
              <a:gd name="connsiteX0" fmla="*/ 0 w 2928731"/>
              <a:gd name="connsiteY0" fmla="*/ 3551583 h 3551583"/>
              <a:gd name="connsiteX1" fmla="*/ 1775791 w 2928731"/>
              <a:gd name="connsiteY1" fmla="*/ 0 h 3551583"/>
              <a:gd name="connsiteX2" fmla="*/ 2928731 w 2928731"/>
              <a:gd name="connsiteY2" fmla="*/ 3551583 h 3551583"/>
              <a:gd name="connsiteX3" fmla="*/ 0 w 2928731"/>
              <a:gd name="connsiteY3" fmla="*/ 3551583 h 3551583"/>
              <a:gd name="connsiteX0" fmla="*/ 0 w 2928731"/>
              <a:gd name="connsiteY0" fmla="*/ 4002157 h 4002157"/>
              <a:gd name="connsiteX1" fmla="*/ 1563756 w 2928731"/>
              <a:gd name="connsiteY1" fmla="*/ 0 h 4002157"/>
              <a:gd name="connsiteX2" fmla="*/ 2928731 w 2928731"/>
              <a:gd name="connsiteY2" fmla="*/ 4002157 h 4002157"/>
              <a:gd name="connsiteX3" fmla="*/ 0 w 2928731"/>
              <a:gd name="connsiteY3" fmla="*/ 4002157 h 4002157"/>
              <a:gd name="connsiteX0" fmla="*/ 0 w 3127513"/>
              <a:gd name="connsiteY0" fmla="*/ 4002157 h 4002157"/>
              <a:gd name="connsiteX1" fmla="*/ 1563756 w 3127513"/>
              <a:gd name="connsiteY1" fmla="*/ 0 h 4002157"/>
              <a:gd name="connsiteX2" fmla="*/ 3127513 w 3127513"/>
              <a:gd name="connsiteY2" fmla="*/ 3988905 h 4002157"/>
              <a:gd name="connsiteX3" fmla="*/ 0 w 3127513"/>
              <a:gd name="connsiteY3" fmla="*/ 4002157 h 4002157"/>
              <a:gd name="connsiteX0" fmla="*/ 0 w 3132565"/>
              <a:gd name="connsiteY0" fmla="*/ 3997105 h 3997105"/>
              <a:gd name="connsiteX1" fmla="*/ 1568808 w 3132565"/>
              <a:gd name="connsiteY1" fmla="*/ 0 h 3997105"/>
              <a:gd name="connsiteX2" fmla="*/ 3132565 w 3132565"/>
              <a:gd name="connsiteY2" fmla="*/ 3988905 h 3997105"/>
              <a:gd name="connsiteX3" fmla="*/ 0 w 3132565"/>
              <a:gd name="connsiteY3" fmla="*/ 3997105 h 3997105"/>
              <a:gd name="connsiteX0" fmla="*/ 0 w 3107305"/>
              <a:gd name="connsiteY0" fmla="*/ 3997105 h 3999009"/>
              <a:gd name="connsiteX1" fmla="*/ 1568808 w 3107305"/>
              <a:gd name="connsiteY1" fmla="*/ 0 h 3999009"/>
              <a:gd name="connsiteX2" fmla="*/ 3107305 w 3107305"/>
              <a:gd name="connsiteY2" fmla="*/ 3999009 h 3999009"/>
              <a:gd name="connsiteX3" fmla="*/ 0 w 3107305"/>
              <a:gd name="connsiteY3" fmla="*/ 3997105 h 3999009"/>
              <a:gd name="connsiteX0" fmla="*/ 0 w 3107305"/>
              <a:gd name="connsiteY0" fmla="*/ 3992053 h 3993957"/>
              <a:gd name="connsiteX1" fmla="*/ 1690054 w 3107305"/>
              <a:gd name="connsiteY1" fmla="*/ 0 h 3993957"/>
              <a:gd name="connsiteX2" fmla="*/ 3107305 w 3107305"/>
              <a:gd name="connsiteY2" fmla="*/ 3993957 h 3993957"/>
              <a:gd name="connsiteX3" fmla="*/ 0 w 3107305"/>
              <a:gd name="connsiteY3" fmla="*/ 3992053 h 3993957"/>
              <a:gd name="connsiteX0" fmla="*/ 0 w 3107305"/>
              <a:gd name="connsiteY0" fmla="*/ 3981949 h 3983853"/>
              <a:gd name="connsiteX1" fmla="*/ 1558704 w 3107305"/>
              <a:gd name="connsiteY1" fmla="*/ 0 h 3983853"/>
              <a:gd name="connsiteX2" fmla="*/ 3107305 w 3107305"/>
              <a:gd name="connsiteY2" fmla="*/ 3983853 h 3983853"/>
              <a:gd name="connsiteX3" fmla="*/ 0 w 3107305"/>
              <a:gd name="connsiteY3" fmla="*/ 3981949 h 398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305" h="3983853">
                <a:moveTo>
                  <a:pt x="0" y="3981949"/>
                </a:moveTo>
                <a:lnTo>
                  <a:pt x="1558704" y="0"/>
                </a:lnTo>
                <a:lnTo>
                  <a:pt x="3107305" y="3983853"/>
                </a:lnTo>
                <a:lnTo>
                  <a:pt x="0" y="3981949"/>
                </a:lnTo>
                <a:close/>
              </a:path>
            </a:pathLst>
          </a:custGeom>
          <a:solidFill>
            <a:srgbClr val="A3CEC2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2"/>
          <p:cNvSpPr/>
          <p:nvPr/>
        </p:nvSpPr>
        <p:spPr>
          <a:xfrm flipV="1">
            <a:off x="6543428" y="-28080"/>
            <a:ext cx="1464036" cy="1623392"/>
          </a:xfrm>
          <a:custGeom>
            <a:avLst/>
            <a:gdLst>
              <a:gd name="connsiteX0" fmla="*/ 0 w 1643270"/>
              <a:gd name="connsiteY0" fmla="*/ 3591339 h 3591339"/>
              <a:gd name="connsiteX1" fmla="*/ 0 w 1643270"/>
              <a:gd name="connsiteY1" fmla="*/ 0 h 3591339"/>
              <a:gd name="connsiteX2" fmla="*/ 1643270 w 1643270"/>
              <a:gd name="connsiteY2" fmla="*/ 3591339 h 3591339"/>
              <a:gd name="connsiteX3" fmla="*/ 0 w 1643270"/>
              <a:gd name="connsiteY3" fmla="*/ 3591339 h 3591339"/>
              <a:gd name="connsiteX0" fmla="*/ 0 w 3074505"/>
              <a:gd name="connsiteY0" fmla="*/ 4121426 h 4121426"/>
              <a:gd name="connsiteX1" fmla="*/ 1431235 w 3074505"/>
              <a:gd name="connsiteY1" fmla="*/ 0 h 4121426"/>
              <a:gd name="connsiteX2" fmla="*/ 3074505 w 3074505"/>
              <a:gd name="connsiteY2" fmla="*/ 3591339 h 4121426"/>
              <a:gd name="connsiteX3" fmla="*/ 0 w 3074505"/>
              <a:gd name="connsiteY3" fmla="*/ 4121426 h 4121426"/>
              <a:gd name="connsiteX0" fmla="*/ 0 w 2928731"/>
              <a:gd name="connsiteY0" fmla="*/ 4121426 h 4121426"/>
              <a:gd name="connsiteX1" fmla="*/ 1431235 w 2928731"/>
              <a:gd name="connsiteY1" fmla="*/ 0 h 4121426"/>
              <a:gd name="connsiteX2" fmla="*/ 2928731 w 2928731"/>
              <a:gd name="connsiteY2" fmla="*/ 4121426 h 4121426"/>
              <a:gd name="connsiteX3" fmla="*/ 0 w 2928731"/>
              <a:gd name="connsiteY3" fmla="*/ 4121426 h 4121426"/>
              <a:gd name="connsiteX0" fmla="*/ 0 w 2928731"/>
              <a:gd name="connsiteY0" fmla="*/ 3551583 h 3551583"/>
              <a:gd name="connsiteX1" fmla="*/ 1775791 w 2928731"/>
              <a:gd name="connsiteY1" fmla="*/ 0 h 3551583"/>
              <a:gd name="connsiteX2" fmla="*/ 2928731 w 2928731"/>
              <a:gd name="connsiteY2" fmla="*/ 3551583 h 3551583"/>
              <a:gd name="connsiteX3" fmla="*/ 0 w 2928731"/>
              <a:gd name="connsiteY3" fmla="*/ 3551583 h 3551583"/>
              <a:gd name="connsiteX0" fmla="*/ 0 w 2928731"/>
              <a:gd name="connsiteY0" fmla="*/ 4002157 h 4002157"/>
              <a:gd name="connsiteX1" fmla="*/ 1563756 w 2928731"/>
              <a:gd name="connsiteY1" fmla="*/ 0 h 4002157"/>
              <a:gd name="connsiteX2" fmla="*/ 2928731 w 2928731"/>
              <a:gd name="connsiteY2" fmla="*/ 4002157 h 4002157"/>
              <a:gd name="connsiteX3" fmla="*/ 0 w 2928731"/>
              <a:gd name="connsiteY3" fmla="*/ 4002157 h 4002157"/>
              <a:gd name="connsiteX0" fmla="*/ 0 w 3127513"/>
              <a:gd name="connsiteY0" fmla="*/ 4002157 h 4002157"/>
              <a:gd name="connsiteX1" fmla="*/ 1563756 w 3127513"/>
              <a:gd name="connsiteY1" fmla="*/ 0 h 4002157"/>
              <a:gd name="connsiteX2" fmla="*/ 3127513 w 3127513"/>
              <a:gd name="connsiteY2" fmla="*/ 3988905 h 4002157"/>
              <a:gd name="connsiteX3" fmla="*/ 0 w 3127513"/>
              <a:gd name="connsiteY3" fmla="*/ 4002157 h 4002157"/>
              <a:gd name="connsiteX0" fmla="*/ 0 w 3127513"/>
              <a:gd name="connsiteY0" fmla="*/ 2825730 h 2825730"/>
              <a:gd name="connsiteX1" fmla="*/ 2531165 w 3127513"/>
              <a:gd name="connsiteY1" fmla="*/ 0 h 2825730"/>
              <a:gd name="connsiteX2" fmla="*/ 3127513 w 3127513"/>
              <a:gd name="connsiteY2" fmla="*/ 2812478 h 2825730"/>
              <a:gd name="connsiteX3" fmla="*/ 0 w 3127513"/>
              <a:gd name="connsiteY3" fmla="*/ 2825730 h 2825730"/>
              <a:gd name="connsiteX0" fmla="*/ 0 w 3167269"/>
              <a:gd name="connsiteY0" fmla="*/ 2825730 h 2825730"/>
              <a:gd name="connsiteX1" fmla="*/ 2531165 w 3167269"/>
              <a:gd name="connsiteY1" fmla="*/ 0 h 2825730"/>
              <a:gd name="connsiteX2" fmla="*/ 3167269 w 3167269"/>
              <a:gd name="connsiteY2" fmla="*/ 2812479 h 2825730"/>
              <a:gd name="connsiteX3" fmla="*/ 0 w 3167269"/>
              <a:gd name="connsiteY3" fmla="*/ 2825730 h 2825730"/>
              <a:gd name="connsiteX0" fmla="*/ 0 w 980661"/>
              <a:gd name="connsiteY0" fmla="*/ 2571991 h 2812479"/>
              <a:gd name="connsiteX1" fmla="*/ 344557 w 980661"/>
              <a:gd name="connsiteY1" fmla="*/ 0 h 2812479"/>
              <a:gd name="connsiteX2" fmla="*/ 980661 w 980661"/>
              <a:gd name="connsiteY2" fmla="*/ 2812479 h 2812479"/>
              <a:gd name="connsiteX3" fmla="*/ 0 w 980661"/>
              <a:gd name="connsiteY3" fmla="*/ 2571991 h 2812479"/>
              <a:gd name="connsiteX0" fmla="*/ 0 w 1484243"/>
              <a:gd name="connsiteY0" fmla="*/ 2825730 h 2825730"/>
              <a:gd name="connsiteX1" fmla="*/ 848139 w 1484243"/>
              <a:gd name="connsiteY1" fmla="*/ 0 h 2825730"/>
              <a:gd name="connsiteX2" fmla="*/ 1484243 w 1484243"/>
              <a:gd name="connsiteY2" fmla="*/ 2812479 h 2825730"/>
              <a:gd name="connsiteX3" fmla="*/ 0 w 1484243"/>
              <a:gd name="connsiteY3" fmla="*/ 2825730 h 2825730"/>
              <a:gd name="connsiteX0" fmla="*/ 0 w 1494347"/>
              <a:gd name="connsiteY0" fmla="*/ 2825730 h 2865241"/>
              <a:gd name="connsiteX1" fmla="*/ 848139 w 1494347"/>
              <a:gd name="connsiteY1" fmla="*/ 0 h 2865241"/>
              <a:gd name="connsiteX2" fmla="*/ 1494347 w 1494347"/>
              <a:gd name="connsiteY2" fmla="*/ 2865241 h 2865241"/>
              <a:gd name="connsiteX3" fmla="*/ 0 w 1494347"/>
              <a:gd name="connsiteY3" fmla="*/ 2825730 h 2865241"/>
              <a:gd name="connsiteX0" fmla="*/ 0 w 1504451"/>
              <a:gd name="connsiteY0" fmla="*/ 2860905 h 2865241"/>
              <a:gd name="connsiteX1" fmla="*/ 858243 w 1504451"/>
              <a:gd name="connsiteY1" fmla="*/ 0 h 2865241"/>
              <a:gd name="connsiteX2" fmla="*/ 1504451 w 1504451"/>
              <a:gd name="connsiteY2" fmla="*/ 2865241 h 2865241"/>
              <a:gd name="connsiteX3" fmla="*/ 0 w 1504451"/>
              <a:gd name="connsiteY3" fmla="*/ 2860905 h 2865241"/>
              <a:gd name="connsiteX0" fmla="*/ 0 w 1474140"/>
              <a:gd name="connsiteY0" fmla="*/ 2869699 h 2869699"/>
              <a:gd name="connsiteX1" fmla="*/ 827932 w 1474140"/>
              <a:gd name="connsiteY1" fmla="*/ 0 h 2869699"/>
              <a:gd name="connsiteX2" fmla="*/ 1474140 w 1474140"/>
              <a:gd name="connsiteY2" fmla="*/ 2865241 h 2869699"/>
              <a:gd name="connsiteX3" fmla="*/ 0 w 1474140"/>
              <a:gd name="connsiteY3" fmla="*/ 2869699 h 2869699"/>
              <a:gd name="connsiteX0" fmla="*/ 0 w 1474140"/>
              <a:gd name="connsiteY0" fmla="*/ 2843320 h 2843320"/>
              <a:gd name="connsiteX1" fmla="*/ 832984 w 1474140"/>
              <a:gd name="connsiteY1" fmla="*/ 0 h 2843320"/>
              <a:gd name="connsiteX2" fmla="*/ 1474140 w 1474140"/>
              <a:gd name="connsiteY2" fmla="*/ 2838862 h 2843320"/>
              <a:gd name="connsiteX3" fmla="*/ 0 w 1474140"/>
              <a:gd name="connsiteY3" fmla="*/ 2843320 h 2843320"/>
              <a:gd name="connsiteX0" fmla="*/ 0 w 1474140"/>
              <a:gd name="connsiteY0" fmla="*/ 2843320 h 2843320"/>
              <a:gd name="connsiteX1" fmla="*/ 832984 w 1474140"/>
              <a:gd name="connsiteY1" fmla="*/ 0 h 2843320"/>
              <a:gd name="connsiteX2" fmla="*/ 1474140 w 1474140"/>
              <a:gd name="connsiteY2" fmla="*/ 2838862 h 2843320"/>
              <a:gd name="connsiteX3" fmla="*/ 0 w 1474140"/>
              <a:gd name="connsiteY3" fmla="*/ 2843320 h 2843320"/>
              <a:gd name="connsiteX0" fmla="*/ 0 w 1464036"/>
              <a:gd name="connsiteY0" fmla="*/ 2816939 h 2838862"/>
              <a:gd name="connsiteX1" fmla="*/ 822880 w 1464036"/>
              <a:gd name="connsiteY1" fmla="*/ 0 h 2838862"/>
              <a:gd name="connsiteX2" fmla="*/ 1464036 w 1464036"/>
              <a:gd name="connsiteY2" fmla="*/ 2838862 h 2838862"/>
              <a:gd name="connsiteX3" fmla="*/ 0 w 1464036"/>
              <a:gd name="connsiteY3" fmla="*/ 2816939 h 2838862"/>
              <a:gd name="connsiteX0" fmla="*/ 0 w 1464036"/>
              <a:gd name="connsiteY0" fmla="*/ 2825732 h 2838862"/>
              <a:gd name="connsiteX1" fmla="*/ 822880 w 1464036"/>
              <a:gd name="connsiteY1" fmla="*/ 0 h 2838862"/>
              <a:gd name="connsiteX2" fmla="*/ 1464036 w 1464036"/>
              <a:gd name="connsiteY2" fmla="*/ 2838862 h 2838862"/>
              <a:gd name="connsiteX3" fmla="*/ 0 w 1464036"/>
              <a:gd name="connsiteY3" fmla="*/ 2825732 h 2838862"/>
              <a:gd name="connsiteX0" fmla="*/ 0 w 1464036"/>
              <a:gd name="connsiteY0" fmla="*/ 2825732 h 2825732"/>
              <a:gd name="connsiteX1" fmla="*/ 822880 w 1464036"/>
              <a:gd name="connsiteY1" fmla="*/ 0 h 2825732"/>
              <a:gd name="connsiteX2" fmla="*/ 1464036 w 1464036"/>
              <a:gd name="connsiteY2" fmla="*/ 2821275 h 2825732"/>
              <a:gd name="connsiteX3" fmla="*/ 0 w 1464036"/>
              <a:gd name="connsiteY3" fmla="*/ 2825732 h 282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036" h="2825732">
                <a:moveTo>
                  <a:pt x="0" y="2825732"/>
                </a:moveTo>
                <a:lnTo>
                  <a:pt x="822880" y="0"/>
                </a:lnTo>
                <a:lnTo>
                  <a:pt x="1464036" y="2821275"/>
                </a:lnTo>
                <a:lnTo>
                  <a:pt x="0" y="2825732"/>
                </a:lnTo>
                <a:close/>
              </a:path>
            </a:pathLst>
          </a:custGeom>
          <a:solidFill>
            <a:srgbClr val="A3CEC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0" y="-518046"/>
            <a:ext cx="3299791" cy="5090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69" y="231614"/>
            <a:ext cx="4672944" cy="1703807"/>
          </a:xfrm>
          <a:prstGeom prst="rect">
            <a:avLst/>
          </a:prstGeom>
        </p:spPr>
      </p:pic>
      <p:sp>
        <p:nvSpPr>
          <p:cNvPr id="13" name="Text Placeholder 23"/>
          <p:cNvSpPr txBox="1">
            <a:spLocks/>
          </p:cNvSpPr>
          <p:nvPr/>
        </p:nvSpPr>
        <p:spPr>
          <a:xfrm>
            <a:off x="600095" y="2373302"/>
            <a:ext cx="5944937" cy="25897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/>
              <a:buNone/>
              <a:defRPr sz="3600" b="0" kern="1200" baseline="0">
                <a:solidFill>
                  <a:srgbClr val="392E8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7F4182"/>
                </a:solidFill>
              </a:rPr>
              <a:t>Módulo</a:t>
            </a:r>
            <a:r>
              <a:rPr lang="en-US" b="1" dirty="0">
                <a:solidFill>
                  <a:srgbClr val="7F4182"/>
                </a:solidFill>
              </a:rPr>
              <a:t> 1</a:t>
            </a:r>
            <a:br>
              <a:rPr lang="en-US" dirty="0">
                <a:solidFill>
                  <a:srgbClr val="7F4182"/>
                </a:solidFill>
              </a:rPr>
            </a:br>
            <a:r>
              <a:rPr lang="en-US" b="1" dirty="0" err="1">
                <a:solidFill>
                  <a:srgbClr val="68BBAF"/>
                </a:solidFill>
              </a:rPr>
              <a:t>Introdução</a:t>
            </a:r>
            <a:r>
              <a:rPr lang="en-US" b="1" dirty="0">
                <a:solidFill>
                  <a:srgbClr val="68BBAF"/>
                </a:solidFill>
              </a:rPr>
              <a:t> </a:t>
            </a:r>
            <a:r>
              <a:rPr lang="en-US" b="1" dirty="0" err="1">
                <a:solidFill>
                  <a:srgbClr val="68BBAF"/>
                </a:solidFill>
              </a:rPr>
              <a:t>à</a:t>
            </a:r>
            <a:r>
              <a:rPr lang="en-US" b="1" dirty="0">
                <a:solidFill>
                  <a:srgbClr val="68BBAF"/>
                </a:solidFill>
              </a:rPr>
              <a:t> </a:t>
            </a:r>
            <a:r>
              <a:rPr lang="en-US" b="1" dirty="0" err="1">
                <a:solidFill>
                  <a:srgbClr val="68BBAF"/>
                </a:solidFill>
              </a:rPr>
              <a:t>Construção</a:t>
            </a:r>
            <a:r>
              <a:rPr lang="en-US" b="1" dirty="0">
                <a:solidFill>
                  <a:srgbClr val="68BBAF"/>
                </a:solidFill>
              </a:rPr>
              <a:t> de </a:t>
            </a:r>
            <a:r>
              <a:rPr lang="en-US" b="1" dirty="0" err="1">
                <a:solidFill>
                  <a:srgbClr val="68BBAF"/>
                </a:solidFill>
              </a:rPr>
              <a:t>Comunidades</a:t>
            </a:r>
            <a:r>
              <a:rPr lang="en-US" b="1" dirty="0">
                <a:solidFill>
                  <a:srgbClr val="68BBAF"/>
                </a:solidFill>
              </a:rPr>
              <a:t> </a:t>
            </a:r>
            <a:r>
              <a:rPr lang="en-US" b="1" dirty="0" err="1">
                <a:solidFill>
                  <a:srgbClr val="68BBAF"/>
                </a:solidFill>
              </a:rPr>
              <a:t>Sustentáveis</a:t>
            </a:r>
            <a:endParaRPr lang="en-US" b="1" dirty="0">
              <a:solidFill>
                <a:srgbClr val="68BBAF"/>
              </a:solidFill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79" y="6007650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/>
          <p:nvPr/>
        </p:nvSpPr>
        <p:spPr>
          <a:xfrm flipH="1">
            <a:off x="0" y="4543491"/>
            <a:ext cx="4584712" cy="1022313"/>
          </a:xfrm>
          <a:custGeom>
            <a:avLst/>
            <a:gdLst>
              <a:gd name="connsiteX0" fmla="*/ 0 w 8070574"/>
              <a:gd name="connsiteY0" fmla="*/ 0 h 914400"/>
              <a:gd name="connsiteX1" fmla="*/ 8070574 w 8070574"/>
              <a:gd name="connsiteY1" fmla="*/ 0 h 914400"/>
              <a:gd name="connsiteX2" fmla="*/ 8070574 w 8070574"/>
              <a:gd name="connsiteY2" fmla="*/ 914400 h 914400"/>
              <a:gd name="connsiteX3" fmla="*/ 0 w 8070574"/>
              <a:gd name="connsiteY3" fmla="*/ 914400 h 914400"/>
              <a:gd name="connsiteX4" fmla="*/ 0 w 8070574"/>
              <a:gd name="connsiteY4" fmla="*/ 0 h 914400"/>
              <a:gd name="connsiteX0" fmla="*/ 781878 w 8070574"/>
              <a:gd name="connsiteY0" fmla="*/ 0 h 1152939"/>
              <a:gd name="connsiteX1" fmla="*/ 8070574 w 8070574"/>
              <a:gd name="connsiteY1" fmla="*/ 238539 h 1152939"/>
              <a:gd name="connsiteX2" fmla="*/ 8070574 w 8070574"/>
              <a:gd name="connsiteY2" fmla="*/ 1152939 h 1152939"/>
              <a:gd name="connsiteX3" fmla="*/ 0 w 8070574"/>
              <a:gd name="connsiteY3" fmla="*/ 1152939 h 1152939"/>
              <a:gd name="connsiteX4" fmla="*/ 781878 w 8070574"/>
              <a:gd name="connsiteY4" fmla="*/ 0 h 1152939"/>
              <a:gd name="connsiteX0" fmla="*/ 1126434 w 8415130"/>
              <a:gd name="connsiteY0" fmla="*/ 0 h 1258956"/>
              <a:gd name="connsiteX1" fmla="*/ 8415130 w 8415130"/>
              <a:gd name="connsiteY1" fmla="*/ 238539 h 1258956"/>
              <a:gd name="connsiteX2" fmla="*/ 8415130 w 8415130"/>
              <a:gd name="connsiteY2" fmla="*/ 1152939 h 1258956"/>
              <a:gd name="connsiteX3" fmla="*/ 0 w 8415130"/>
              <a:gd name="connsiteY3" fmla="*/ 1258956 h 1258956"/>
              <a:gd name="connsiteX4" fmla="*/ 1126434 w 8415130"/>
              <a:gd name="connsiteY4" fmla="*/ 0 h 125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5130" h="1258956">
                <a:moveTo>
                  <a:pt x="1126434" y="0"/>
                </a:moveTo>
                <a:lnTo>
                  <a:pt x="8415130" y="238539"/>
                </a:lnTo>
                <a:lnTo>
                  <a:pt x="8415130" y="1152939"/>
                </a:lnTo>
                <a:lnTo>
                  <a:pt x="0" y="1258956"/>
                </a:lnTo>
                <a:lnTo>
                  <a:pt x="1126434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3"/>
          <p:cNvSpPr txBox="1">
            <a:spLocks/>
          </p:cNvSpPr>
          <p:nvPr/>
        </p:nvSpPr>
        <p:spPr>
          <a:xfrm>
            <a:off x="468427" y="4760835"/>
            <a:ext cx="4088056" cy="8947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/>
              <a:buNone/>
              <a:defRPr sz="3600" b="0" kern="1200" baseline="0">
                <a:solidFill>
                  <a:srgbClr val="392E8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www.</a:t>
            </a:r>
            <a:r>
              <a:rPr lang="en-US" b="1" dirty="0" err="1">
                <a:solidFill>
                  <a:schemeClr val="bg1"/>
                </a:solidFill>
              </a:rPr>
              <a:t>restart</a:t>
            </a:r>
            <a:r>
              <a:rPr lang="en-US" dirty="0" err="1">
                <a:solidFill>
                  <a:schemeClr val="bg1"/>
                </a:solidFill>
              </a:rPr>
              <a:t>.how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84E4E5-DED3-417F-9FA1-6BEDED4FB0B6}"/>
              </a:ext>
            </a:extLst>
          </p:cNvPr>
          <p:cNvSpPr txBox="1"/>
          <p:nvPr/>
        </p:nvSpPr>
        <p:spPr>
          <a:xfrm>
            <a:off x="2265680" y="5707717"/>
            <a:ext cx="299543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Este </a:t>
            </a:r>
            <a:r>
              <a:rPr lang="en-GB" sz="1050" dirty="0" err="1"/>
              <a:t>projeto</a:t>
            </a:r>
            <a:r>
              <a:rPr lang="en-GB" sz="1050" dirty="0"/>
              <a:t> </a:t>
            </a:r>
            <a:r>
              <a:rPr lang="en-GB" sz="1050" dirty="0" err="1"/>
              <a:t>foi</a:t>
            </a:r>
            <a:r>
              <a:rPr lang="en-GB" sz="1050" dirty="0"/>
              <a:t> </a:t>
            </a:r>
            <a:r>
              <a:rPr lang="en-GB" sz="1050" dirty="0" err="1"/>
              <a:t>financiado</a:t>
            </a:r>
            <a:r>
              <a:rPr lang="en-GB" sz="1050" dirty="0"/>
              <a:t> com o </a:t>
            </a:r>
            <a:r>
              <a:rPr lang="en-GB" sz="1050" dirty="0" err="1"/>
              <a:t>apoio</a:t>
            </a:r>
            <a:r>
              <a:rPr lang="en-GB" sz="1050" dirty="0"/>
              <a:t> da </a:t>
            </a:r>
            <a:r>
              <a:rPr lang="en-GB" sz="1050" dirty="0" err="1"/>
              <a:t>Comissão</a:t>
            </a:r>
            <a:r>
              <a:rPr lang="en-GB" sz="1050" dirty="0"/>
              <a:t> </a:t>
            </a:r>
            <a:r>
              <a:rPr lang="en-GB" sz="1050" dirty="0" err="1"/>
              <a:t>Europeia</a:t>
            </a:r>
            <a:r>
              <a:rPr lang="en-GB" sz="1050" dirty="0"/>
              <a:t>. </a:t>
            </a:r>
            <a:r>
              <a:rPr lang="en-GB" sz="1050" dirty="0" err="1"/>
              <a:t>Esta</a:t>
            </a:r>
            <a:r>
              <a:rPr lang="en-GB" sz="1050" dirty="0"/>
              <a:t> </a:t>
            </a:r>
            <a:r>
              <a:rPr lang="en-GB" sz="1050" dirty="0" err="1"/>
              <a:t>publicação</a:t>
            </a:r>
            <a:r>
              <a:rPr lang="en-GB" sz="1050" dirty="0"/>
              <a:t> </a:t>
            </a:r>
            <a:r>
              <a:rPr lang="en-GB" sz="1050" dirty="0" err="1"/>
              <a:t>reflete</a:t>
            </a:r>
            <a:r>
              <a:rPr lang="en-GB" sz="1050" dirty="0"/>
              <a:t> </a:t>
            </a:r>
            <a:r>
              <a:rPr lang="en-GB" sz="1050" dirty="0" err="1"/>
              <a:t>apenas</a:t>
            </a:r>
            <a:r>
              <a:rPr lang="en-GB" sz="1050" dirty="0"/>
              <a:t> as </a:t>
            </a:r>
            <a:r>
              <a:rPr lang="en-GB" sz="1050" dirty="0" err="1"/>
              <a:t>opiniões</a:t>
            </a:r>
            <a:r>
              <a:rPr lang="en-GB" sz="1050" dirty="0"/>
              <a:t> do </a:t>
            </a:r>
            <a:r>
              <a:rPr lang="en-GB" sz="1050" dirty="0" err="1"/>
              <a:t>autor</a:t>
            </a:r>
            <a:r>
              <a:rPr lang="en-GB" sz="1050" dirty="0"/>
              <a:t>, e a </a:t>
            </a:r>
            <a:r>
              <a:rPr lang="en-GB" sz="1050" dirty="0" err="1"/>
              <a:t>Comissão</a:t>
            </a:r>
            <a:r>
              <a:rPr lang="en-GB" sz="1050" dirty="0"/>
              <a:t> </a:t>
            </a:r>
            <a:r>
              <a:rPr lang="en-GB" sz="1050" dirty="0" err="1"/>
              <a:t>não</a:t>
            </a:r>
            <a:r>
              <a:rPr lang="en-GB" sz="1050" dirty="0"/>
              <a:t> </a:t>
            </a:r>
            <a:r>
              <a:rPr lang="en-GB" sz="1050" dirty="0" err="1"/>
              <a:t>pode</a:t>
            </a:r>
            <a:r>
              <a:rPr lang="en-GB" sz="1050" dirty="0"/>
              <a:t> ser </a:t>
            </a:r>
            <a:r>
              <a:rPr lang="en-GB" sz="1050" dirty="0" err="1"/>
              <a:t>responsabilizada</a:t>
            </a:r>
            <a:r>
              <a:rPr lang="en-GB" sz="1050" dirty="0"/>
              <a:t> por </a:t>
            </a:r>
            <a:r>
              <a:rPr lang="en-GB" sz="1050" dirty="0" err="1"/>
              <a:t>qualquer</a:t>
            </a:r>
            <a:r>
              <a:rPr lang="en-GB" sz="1050" dirty="0"/>
              <a:t> </a:t>
            </a:r>
            <a:r>
              <a:rPr lang="en-GB" sz="1050" dirty="0" err="1"/>
              <a:t>uso</a:t>
            </a:r>
            <a:r>
              <a:rPr lang="en-GB" sz="1050" dirty="0"/>
              <a:t> que </a:t>
            </a:r>
            <a:r>
              <a:rPr lang="en-GB" sz="1050" dirty="0" err="1"/>
              <a:t>possa</a:t>
            </a:r>
            <a:r>
              <a:rPr lang="en-GB" sz="1050" dirty="0"/>
              <a:t> ser </a:t>
            </a:r>
            <a:r>
              <a:rPr lang="en-GB" sz="1050" dirty="0" err="1"/>
              <a:t>feito</a:t>
            </a:r>
            <a:r>
              <a:rPr lang="en-GB" sz="1050" dirty="0"/>
              <a:t> das </a:t>
            </a:r>
            <a:r>
              <a:rPr lang="en-GB" sz="1050" dirty="0" err="1"/>
              <a:t>informações</a:t>
            </a:r>
            <a:r>
              <a:rPr lang="en-GB" sz="1050" dirty="0"/>
              <a:t> </a:t>
            </a:r>
            <a:r>
              <a:rPr lang="en-GB" sz="1050" dirty="0" err="1"/>
              <a:t>nela</a:t>
            </a:r>
            <a:r>
              <a:rPr lang="en-GB" sz="1050" dirty="0"/>
              <a:t> </a:t>
            </a:r>
            <a:r>
              <a:rPr lang="en-GB" sz="1050" dirty="0" err="1"/>
              <a:t>contidas</a:t>
            </a:r>
            <a:r>
              <a:rPr lang="en-GB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055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9575E-352F-40D9-B27C-E23EE4FDC8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0681" y="323297"/>
            <a:ext cx="5729583" cy="1158489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BA0A94"/>
                </a:solidFill>
              </a:rPr>
              <a:t>ENFOQUE NOS CASOS DE ESTUDO DO RESTART+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59219-D0BD-46FA-9DA4-A5E65648AA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5310" y="1477080"/>
            <a:ext cx="6560305" cy="4936783"/>
          </a:xfrm>
        </p:spPr>
        <p:txBody>
          <a:bodyPr/>
          <a:lstStyle/>
          <a:p>
            <a:r>
              <a:rPr lang="en-GB" sz="2300" dirty="0" err="1"/>
              <a:t>Ao</a:t>
            </a:r>
            <a:r>
              <a:rPr lang="en-GB" sz="2300" dirty="0"/>
              <a:t> </a:t>
            </a:r>
            <a:r>
              <a:rPr lang="en-GB" sz="2300" dirty="0" err="1"/>
              <a:t>longo</a:t>
            </a:r>
            <a:r>
              <a:rPr lang="en-GB" sz="2300" dirty="0"/>
              <a:t> de </a:t>
            </a:r>
            <a:r>
              <a:rPr lang="en-GB" sz="2300" dirty="0" err="1"/>
              <a:t>cada</a:t>
            </a:r>
            <a:r>
              <a:rPr lang="en-GB" sz="2300" dirty="0"/>
              <a:t> um dos 6 </a:t>
            </a:r>
            <a:r>
              <a:rPr lang="en-GB" sz="2300" dirty="0" err="1"/>
              <a:t>módulos</a:t>
            </a:r>
            <a:r>
              <a:rPr lang="en-GB" sz="2300" dirty="0"/>
              <a:t>, </a:t>
            </a:r>
            <a:r>
              <a:rPr lang="en-GB" sz="2300" dirty="0" err="1"/>
              <a:t>aprenderá</a:t>
            </a:r>
            <a:r>
              <a:rPr lang="en-GB" sz="2300" dirty="0"/>
              <a:t> </a:t>
            </a:r>
            <a:r>
              <a:rPr lang="en-GB" sz="2300" dirty="0" err="1"/>
              <a:t>sobre</a:t>
            </a:r>
            <a:r>
              <a:rPr lang="en-GB" sz="2300" dirty="0"/>
              <a:t> </a:t>
            </a:r>
            <a:r>
              <a:rPr lang="en-GB" sz="2300" dirty="0" err="1"/>
              <a:t>certas</a:t>
            </a:r>
            <a:r>
              <a:rPr lang="en-GB" sz="2300" dirty="0"/>
              <a:t> </a:t>
            </a:r>
            <a:r>
              <a:rPr lang="en-GB" sz="2300" dirty="0" err="1"/>
              <a:t>comunidades</a:t>
            </a:r>
            <a:r>
              <a:rPr lang="en-GB" sz="2300" dirty="0"/>
              <a:t> </a:t>
            </a:r>
            <a:r>
              <a:rPr lang="en-GB" sz="2300" dirty="0" err="1"/>
              <a:t>europeias</a:t>
            </a:r>
            <a:r>
              <a:rPr lang="en-GB" sz="2300" dirty="0"/>
              <a:t> que se </a:t>
            </a:r>
            <a:r>
              <a:rPr lang="en-GB" sz="2300" dirty="0" err="1"/>
              <a:t>reinventaram</a:t>
            </a:r>
            <a:r>
              <a:rPr lang="en-GB" sz="2300" dirty="0"/>
              <a:t> de </a:t>
            </a:r>
            <a:r>
              <a:rPr lang="en-GB" sz="2300" dirty="0" err="1"/>
              <a:t>uma</a:t>
            </a:r>
            <a:r>
              <a:rPr lang="en-GB" sz="2300" dirty="0"/>
              <a:t> forma </a:t>
            </a:r>
            <a:r>
              <a:rPr lang="en-GB" sz="2300" dirty="0" err="1"/>
              <a:t>sustentável</a:t>
            </a:r>
            <a:r>
              <a:rPr lang="en-GB" sz="2300" dirty="0"/>
              <a:t>.</a:t>
            </a:r>
          </a:p>
          <a:p>
            <a:r>
              <a:rPr lang="en-GB" sz="2300" dirty="0" err="1"/>
              <a:t>Os</a:t>
            </a:r>
            <a:r>
              <a:rPr lang="en-GB" sz="2300" dirty="0"/>
              <a:t> </a:t>
            </a:r>
            <a:r>
              <a:rPr lang="en-GB" sz="2300" dirty="0" err="1"/>
              <a:t>nossos</a:t>
            </a:r>
            <a:r>
              <a:rPr lang="en-GB" sz="2300" dirty="0"/>
              <a:t> </a:t>
            </a:r>
            <a:r>
              <a:rPr lang="en-GB" sz="2300" dirty="0" err="1"/>
              <a:t>três</a:t>
            </a:r>
            <a:r>
              <a:rPr lang="en-GB" sz="2300" dirty="0"/>
              <a:t> </a:t>
            </a:r>
            <a:r>
              <a:rPr lang="en-GB" sz="2300" dirty="0" err="1"/>
              <a:t>temas</a:t>
            </a:r>
            <a:r>
              <a:rPr lang="en-GB" sz="2300" dirty="0"/>
              <a:t> </a:t>
            </a:r>
            <a:r>
              <a:rPr lang="en-GB" sz="2300" dirty="0" err="1"/>
              <a:t>principais</a:t>
            </a:r>
            <a:r>
              <a:rPr lang="en-GB" sz="2300" dirty="0"/>
              <a:t> </a:t>
            </a:r>
            <a:r>
              <a:rPr lang="en-GB" sz="2300" dirty="0" err="1"/>
              <a:t>percorrem</a:t>
            </a:r>
            <a:r>
              <a:rPr lang="en-GB" sz="2300" dirty="0"/>
              <a:t> </a:t>
            </a:r>
            <a:r>
              <a:rPr lang="en-GB" sz="2300" dirty="0" err="1"/>
              <a:t>estes</a:t>
            </a:r>
            <a:r>
              <a:rPr lang="en-GB" sz="2300" dirty="0"/>
              <a:t> </a:t>
            </a:r>
            <a:r>
              <a:rPr lang="en-GB" sz="2300" dirty="0" err="1"/>
              <a:t>estudos</a:t>
            </a:r>
            <a:r>
              <a:rPr lang="en-GB" sz="2300" dirty="0"/>
              <a:t> de </a:t>
            </a:r>
            <a:r>
              <a:rPr lang="en-GB" sz="2300" dirty="0" err="1"/>
              <a:t>caso</a:t>
            </a:r>
            <a:r>
              <a:rPr lang="en-GB" sz="2300" dirty="0"/>
              <a:t>. Fique </a:t>
            </a:r>
            <a:r>
              <a:rPr lang="en-GB" sz="2300" dirty="0" err="1"/>
              <a:t>atento</a:t>
            </a:r>
            <a:r>
              <a:rPr lang="en-GB" sz="2300" dirty="0"/>
              <a:t> </a:t>
            </a:r>
            <a:r>
              <a:rPr lang="en-GB" sz="2300" dirty="0" err="1"/>
              <a:t>ao</a:t>
            </a:r>
            <a:r>
              <a:rPr lang="en-GB" sz="2300" dirty="0"/>
              <a:t> </a:t>
            </a:r>
            <a:r>
              <a:rPr lang="en-GB" sz="2300" dirty="0" err="1"/>
              <a:t>nosso</a:t>
            </a:r>
            <a:r>
              <a:rPr lang="en-GB" sz="2300" dirty="0"/>
              <a:t> </a:t>
            </a:r>
            <a:r>
              <a:rPr lang="en-GB" sz="2300" dirty="0" err="1"/>
              <a:t>ícone</a:t>
            </a:r>
            <a:r>
              <a:rPr lang="en-GB" sz="2300" dirty="0"/>
              <a:t> de </a:t>
            </a:r>
            <a:r>
              <a:rPr lang="en-GB" sz="2300" dirty="0" err="1"/>
              <a:t>estudo</a:t>
            </a:r>
            <a:r>
              <a:rPr lang="en-GB" sz="2300" dirty="0"/>
              <a:t> de </a:t>
            </a:r>
            <a:r>
              <a:rPr lang="en-GB" sz="2300" dirty="0" err="1"/>
              <a:t>caso</a:t>
            </a:r>
            <a:r>
              <a:rPr lang="en-GB" sz="2300" dirty="0"/>
              <a:t> (</a:t>
            </a:r>
            <a:r>
              <a:rPr lang="en-GB" sz="2300" dirty="0" err="1"/>
              <a:t>girassol</a:t>
            </a:r>
            <a:r>
              <a:rPr lang="en-GB" sz="2300" dirty="0"/>
              <a:t>) e </a:t>
            </a:r>
            <a:r>
              <a:rPr lang="en-GB" sz="2300" dirty="0" err="1"/>
              <a:t>às</a:t>
            </a:r>
            <a:r>
              <a:rPr lang="en-GB" sz="2300" dirty="0"/>
              <a:t> </a:t>
            </a:r>
            <a:r>
              <a:rPr lang="en-GB" sz="2300" dirty="0" err="1"/>
              <a:t>nossas</a:t>
            </a:r>
            <a:r>
              <a:rPr lang="en-GB" sz="2300" dirty="0"/>
              <a:t> </a:t>
            </a:r>
            <a:r>
              <a:rPr lang="en-GB" sz="2300" dirty="0" err="1"/>
              <a:t>etiquetas</a:t>
            </a:r>
            <a:r>
              <a:rPr lang="en-GB" sz="2300" dirty="0"/>
              <a:t> de </a:t>
            </a:r>
            <a:r>
              <a:rPr lang="en-GB" sz="2300" dirty="0" err="1"/>
              <a:t>sustentabilidade</a:t>
            </a:r>
            <a:r>
              <a:rPr lang="en-GB" sz="2300" dirty="0"/>
              <a:t>:</a:t>
            </a:r>
            <a:endParaRPr lang="en-IE" sz="2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969967-468C-4493-8E83-EB0EDAA82745}"/>
              </a:ext>
            </a:extLst>
          </p:cNvPr>
          <p:cNvSpPr txBox="1"/>
          <p:nvPr/>
        </p:nvSpPr>
        <p:spPr>
          <a:xfrm>
            <a:off x="840181" y="3898460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54A7C-0C64-4741-8C4F-D531DFE902A0}"/>
              </a:ext>
            </a:extLst>
          </p:cNvPr>
          <p:cNvSpPr txBox="1"/>
          <p:nvPr/>
        </p:nvSpPr>
        <p:spPr>
          <a:xfrm>
            <a:off x="2199315" y="3885397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ECONÓMICO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E4B85-23C6-4DDE-8E08-9E7A9015D8C2}"/>
              </a:ext>
            </a:extLst>
          </p:cNvPr>
          <p:cNvSpPr txBox="1"/>
          <p:nvPr/>
        </p:nvSpPr>
        <p:spPr>
          <a:xfrm>
            <a:off x="4135472" y="3885396"/>
            <a:ext cx="2419350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AMBIENTAL</a:t>
            </a:r>
          </a:p>
        </p:txBody>
      </p:sp>
      <p:pic>
        <p:nvPicPr>
          <p:cNvPr id="28" name="Picture Placeholder 27" descr="A close up of a flower&#10;&#10;Description automatically generated">
            <a:extLst>
              <a:ext uri="{FF2B5EF4-FFF2-40B4-BE49-F238E27FC236}">
                <a16:creationId xmlns:a16="http://schemas.microsoft.com/office/drawing/2014/main" id="{A344EB7D-4B7D-4BC5-930A-E5D72A7EAFA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F832C6E-16EA-4C5C-AFD4-B488A3CB35B8}"/>
              </a:ext>
            </a:extLst>
          </p:cNvPr>
          <p:cNvSpPr txBox="1"/>
          <p:nvPr/>
        </p:nvSpPr>
        <p:spPr>
          <a:xfrm>
            <a:off x="7577054" y="181177"/>
            <a:ext cx="4614946" cy="120032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Porquê</a:t>
            </a:r>
            <a:r>
              <a:rPr lang="en-IE" dirty="0">
                <a:solidFill>
                  <a:schemeClr val="bg1"/>
                </a:solidFill>
              </a:rPr>
              <a:t> um </a:t>
            </a:r>
            <a:r>
              <a:rPr lang="en-IE" dirty="0" err="1">
                <a:solidFill>
                  <a:schemeClr val="bg1"/>
                </a:solidFill>
              </a:rPr>
              <a:t>ícone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girassol</a:t>
            </a:r>
            <a:r>
              <a:rPr lang="en-IE" dirty="0">
                <a:solidFill>
                  <a:schemeClr val="bg1"/>
                </a:solidFill>
              </a:rPr>
              <a:t>? </a:t>
            </a:r>
            <a:r>
              <a:rPr lang="en-IE" dirty="0" err="1">
                <a:solidFill>
                  <a:schemeClr val="bg1"/>
                </a:solidFill>
              </a:rPr>
              <a:t>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girassóis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representam</a:t>
            </a:r>
            <a:r>
              <a:rPr lang="en-IE" dirty="0">
                <a:solidFill>
                  <a:schemeClr val="bg1"/>
                </a:solidFill>
              </a:rPr>
              <a:t> a </a:t>
            </a:r>
            <a:r>
              <a:rPr lang="en-IE" dirty="0" err="1">
                <a:solidFill>
                  <a:schemeClr val="bg1"/>
                </a:solidFill>
              </a:rPr>
              <a:t>esperança</a:t>
            </a:r>
            <a:r>
              <a:rPr lang="en-IE" dirty="0">
                <a:solidFill>
                  <a:schemeClr val="bg1"/>
                </a:solidFill>
              </a:rPr>
              <a:t> e a </a:t>
            </a:r>
            <a:r>
              <a:rPr lang="en-IE" dirty="0" err="1">
                <a:solidFill>
                  <a:schemeClr val="bg1"/>
                </a:solidFill>
              </a:rPr>
              <a:t>atitude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positiva</a:t>
            </a:r>
            <a:r>
              <a:rPr lang="en-IE" dirty="0">
                <a:solidFill>
                  <a:schemeClr val="bg1"/>
                </a:solidFill>
              </a:rPr>
              <a:t> e, no </a:t>
            </a:r>
            <a:r>
              <a:rPr lang="en-IE" dirty="0" err="1">
                <a:solidFill>
                  <a:schemeClr val="bg1"/>
                </a:solidFill>
              </a:rPr>
              <a:t>contexto</a:t>
            </a:r>
            <a:r>
              <a:rPr lang="en-IE" dirty="0">
                <a:solidFill>
                  <a:schemeClr val="bg1"/>
                </a:solidFill>
              </a:rPr>
              <a:t> do Restart+, um </a:t>
            </a:r>
            <a:r>
              <a:rPr lang="en-IE" dirty="0" err="1">
                <a:solidFill>
                  <a:schemeClr val="bg1"/>
                </a:solidFill>
              </a:rPr>
              <a:t>recomeço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vibrante</a:t>
            </a:r>
            <a:r>
              <a:rPr lang="en-IE" dirty="0">
                <a:solidFill>
                  <a:schemeClr val="bg1"/>
                </a:solidFill>
              </a:rPr>
              <a:t> da </a:t>
            </a:r>
            <a:r>
              <a:rPr lang="en-IE" dirty="0" err="1">
                <a:solidFill>
                  <a:schemeClr val="bg1"/>
                </a:solidFill>
              </a:rPr>
              <a:t>comunidade</a:t>
            </a:r>
            <a:r>
              <a:rPr lang="en-IE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7E5DDBE-31FF-449D-90E7-94BEAF618FA4}"/>
              </a:ext>
            </a:extLst>
          </p:cNvPr>
          <p:cNvSpPr/>
          <p:nvPr/>
        </p:nvSpPr>
        <p:spPr>
          <a:xfrm>
            <a:off x="315310" y="323297"/>
            <a:ext cx="955371" cy="979638"/>
          </a:xfrm>
          <a:prstGeom prst="ellipse">
            <a:avLst/>
          </a:pr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8" name="Graphic 37" descr="Sunflower">
            <a:extLst>
              <a:ext uri="{FF2B5EF4-FFF2-40B4-BE49-F238E27FC236}">
                <a16:creationId xmlns:a16="http://schemas.microsoft.com/office/drawing/2014/main" id="{12B96C1E-CCC3-4ACA-ADB1-3F0BB6B83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796" y="32329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07DE5-008B-4DEE-B637-7562E46B799C}"/>
              </a:ext>
            </a:extLst>
          </p:cNvPr>
          <p:cNvSpPr txBox="1"/>
          <p:nvPr/>
        </p:nvSpPr>
        <p:spPr>
          <a:xfrm>
            <a:off x="386840" y="4571540"/>
            <a:ext cx="66658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6D6E6C"/>
                </a:solidFill>
              </a:rPr>
              <a:t>Comunidades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sustentáveis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reúnem</a:t>
            </a:r>
            <a:r>
              <a:rPr lang="en-GB" sz="2400" dirty="0">
                <a:solidFill>
                  <a:srgbClr val="6D6E6C"/>
                </a:solidFill>
              </a:rPr>
              <a:t> a </a:t>
            </a:r>
            <a:r>
              <a:rPr lang="en-GB" sz="2400" dirty="0" err="1">
                <a:solidFill>
                  <a:srgbClr val="6D6E6C"/>
                </a:solidFill>
              </a:rPr>
              <a:t>dimensão</a:t>
            </a:r>
            <a:r>
              <a:rPr lang="en-GB" sz="2400" dirty="0">
                <a:solidFill>
                  <a:srgbClr val="6D6E6C"/>
                </a:solidFill>
              </a:rPr>
              <a:t> social, </a:t>
            </a:r>
            <a:r>
              <a:rPr lang="en-GB" sz="2400" dirty="0" err="1">
                <a:solidFill>
                  <a:srgbClr val="6D6E6C"/>
                </a:solidFill>
              </a:rPr>
              <a:t>económica</a:t>
            </a:r>
            <a:r>
              <a:rPr lang="en-GB" sz="2400" dirty="0">
                <a:solidFill>
                  <a:srgbClr val="6D6E6C"/>
                </a:solidFill>
              </a:rPr>
              <a:t> e </a:t>
            </a:r>
            <a:r>
              <a:rPr lang="en-GB" sz="2400" dirty="0" err="1">
                <a:solidFill>
                  <a:srgbClr val="6D6E6C"/>
                </a:solidFill>
              </a:rPr>
              <a:t>ambiental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necessárias</a:t>
            </a:r>
            <a:r>
              <a:rPr lang="en-GB" sz="2400" dirty="0">
                <a:solidFill>
                  <a:srgbClr val="6D6E6C"/>
                </a:solidFill>
              </a:rPr>
              <a:t> para </a:t>
            </a:r>
            <a:r>
              <a:rPr lang="en-GB" sz="2400" dirty="0" err="1">
                <a:solidFill>
                  <a:srgbClr val="6D6E6C"/>
                </a:solidFill>
              </a:rPr>
              <a:t>criar</a:t>
            </a:r>
            <a:r>
              <a:rPr lang="en-GB" sz="2400" dirty="0">
                <a:solidFill>
                  <a:srgbClr val="6D6E6C"/>
                </a:solidFill>
              </a:rPr>
              <a:t> um </a:t>
            </a:r>
            <a:r>
              <a:rPr lang="en-GB" sz="2400" dirty="0" err="1">
                <a:solidFill>
                  <a:srgbClr val="6D6E6C"/>
                </a:solidFill>
              </a:rPr>
              <a:t>plano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sustentável</a:t>
            </a:r>
            <a:r>
              <a:rPr lang="en-GB" sz="2400" dirty="0">
                <a:solidFill>
                  <a:srgbClr val="6D6E6C"/>
                </a:solidFill>
              </a:rPr>
              <a:t> e </a:t>
            </a:r>
            <a:r>
              <a:rPr lang="en-GB" sz="2400" dirty="0" err="1">
                <a:solidFill>
                  <a:srgbClr val="6D6E6C"/>
                </a:solidFill>
              </a:rPr>
              <a:t>bem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sucedido</a:t>
            </a:r>
            <a:r>
              <a:rPr lang="en-GB" sz="2400" dirty="0">
                <a:solidFill>
                  <a:srgbClr val="6D6E6C"/>
                </a:solidFill>
              </a:rPr>
              <a:t>, com </a:t>
            </a:r>
            <a:r>
              <a:rPr lang="en-GB" sz="2400" dirty="0" err="1">
                <a:solidFill>
                  <a:srgbClr val="6D6E6C"/>
                </a:solidFill>
              </a:rPr>
              <a:t>uma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visão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inclusiva</a:t>
            </a:r>
            <a:r>
              <a:rPr lang="en-GB" sz="2400" dirty="0">
                <a:solidFill>
                  <a:srgbClr val="6D6E6C"/>
                </a:solidFill>
              </a:rPr>
              <a:t> e </a:t>
            </a:r>
            <a:r>
              <a:rPr lang="en-GB" sz="2400" dirty="0" err="1">
                <a:solidFill>
                  <a:srgbClr val="6D6E6C"/>
                </a:solidFill>
              </a:rPr>
              <a:t>empreendedora</a:t>
            </a:r>
            <a:r>
              <a:rPr lang="en-GB" sz="2400" dirty="0">
                <a:solidFill>
                  <a:srgbClr val="6D6E6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111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DD1C4-85DB-4D0E-8DBB-8D35FB67E8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508" y="4784434"/>
            <a:ext cx="11545518" cy="173066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LcParenR"/>
            </a:pPr>
            <a:r>
              <a:rPr lang="en-IE" dirty="0"/>
              <a:t>a) Introdução: O que </a:t>
            </a:r>
            <a:r>
              <a:rPr lang="en-IE" dirty="0" err="1"/>
              <a:t>constitui</a:t>
            </a:r>
            <a:r>
              <a:rPr lang="en-IE" dirty="0"/>
              <a:t> </a:t>
            </a:r>
            <a:r>
              <a:rPr lang="en-IE" dirty="0" err="1"/>
              <a:t>uma</a:t>
            </a:r>
            <a:r>
              <a:rPr lang="en-IE" dirty="0"/>
              <a:t> Grande </a:t>
            </a:r>
            <a:r>
              <a:rPr lang="en-IE" dirty="0" err="1"/>
              <a:t>Comunidade</a:t>
            </a:r>
            <a:r>
              <a:rPr lang="en-IE" dirty="0"/>
              <a:t>?</a:t>
            </a:r>
          </a:p>
          <a:p>
            <a:r>
              <a:rPr lang="en-IE" dirty="0"/>
              <a:t>b) O que </a:t>
            </a:r>
            <a:r>
              <a:rPr lang="en-IE" dirty="0" err="1"/>
              <a:t>é</a:t>
            </a:r>
            <a:r>
              <a:rPr lang="en-IE" dirty="0"/>
              <a:t> a </a:t>
            </a:r>
            <a:r>
              <a:rPr lang="en-IE" dirty="0" err="1"/>
              <a:t>Sustentabilidade</a:t>
            </a:r>
            <a:r>
              <a:rPr lang="en-IE" dirty="0"/>
              <a:t>? </a:t>
            </a:r>
            <a:r>
              <a:rPr lang="en-IE" dirty="0" err="1"/>
              <a:t>Destaque</a:t>
            </a:r>
            <a:r>
              <a:rPr lang="en-IE" dirty="0"/>
              <a:t> para a </a:t>
            </a:r>
            <a:r>
              <a:rPr lang="en-IE" dirty="0" err="1"/>
              <a:t>Sustentabilidade</a:t>
            </a:r>
            <a:r>
              <a:rPr lang="en-IE" dirty="0"/>
              <a:t> Social, </a:t>
            </a:r>
            <a:r>
              <a:rPr lang="en-IE" dirty="0" err="1"/>
              <a:t>Sustentabilidade</a:t>
            </a:r>
            <a:r>
              <a:rPr lang="en-IE" dirty="0"/>
              <a:t> </a:t>
            </a:r>
            <a:r>
              <a:rPr lang="en-IE" dirty="0" err="1"/>
              <a:t>Económica</a:t>
            </a:r>
            <a:r>
              <a:rPr lang="en-IE" dirty="0"/>
              <a:t> e </a:t>
            </a:r>
            <a:r>
              <a:rPr lang="en-IE" dirty="0" err="1"/>
              <a:t>Sustentabilidade</a:t>
            </a:r>
            <a:r>
              <a:rPr lang="en-IE" dirty="0"/>
              <a:t> Ambiental </a:t>
            </a:r>
          </a:p>
          <a:p>
            <a:pPr marL="514350" indent="-514350">
              <a:buAutoNum type="alphaLcParenR"/>
            </a:pPr>
            <a:r>
              <a:rPr lang="en-IE" dirty="0"/>
              <a:t>c) </a:t>
            </a:r>
            <a:r>
              <a:rPr lang="en-IE" dirty="0" err="1"/>
              <a:t>Porquê</a:t>
            </a:r>
            <a:r>
              <a:rPr lang="en-IE" dirty="0"/>
              <a:t> (re)</a:t>
            </a:r>
            <a:r>
              <a:rPr lang="en-IE" dirty="0" err="1"/>
              <a:t>construir</a:t>
            </a:r>
            <a:r>
              <a:rPr lang="en-IE" dirty="0"/>
              <a:t>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</a:t>
            </a:r>
            <a:r>
              <a:rPr lang="en-IE" dirty="0" err="1"/>
              <a:t>Sustentável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1380-6FA3-4E01-8A87-8223993449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2508" y="3339480"/>
            <a:ext cx="11545518" cy="1119830"/>
          </a:xfrm>
        </p:spPr>
        <p:txBody>
          <a:bodyPr/>
          <a:lstStyle/>
          <a:p>
            <a:r>
              <a:rPr lang="en-IE" sz="4800" dirty="0"/>
              <a:t>SEÇÃO UM: COMUNIDADES SUSTENTÁVEIS</a:t>
            </a:r>
          </a:p>
        </p:txBody>
      </p:sp>
      <p:pic>
        <p:nvPicPr>
          <p:cNvPr id="13" name="Picture Placeholder 12" descr="Summer meadow in evening light">
            <a:extLst>
              <a:ext uri="{FF2B5EF4-FFF2-40B4-BE49-F238E27FC236}">
                <a16:creationId xmlns:a16="http://schemas.microsoft.com/office/drawing/2014/main" id="{07E7B147-EA23-409F-8D5C-ABAAEE60713A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546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06141" y="283188"/>
            <a:ext cx="8251990" cy="1231392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400" dirty="0">
                <a:solidFill>
                  <a:srgbClr val="68BBAF"/>
                </a:solidFill>
              </a:rPr>
              <a:t>DESENVOLVIMENTO DE COMUNIDADES SUSTENTÁVEIS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D3D567-8623-4CDE-A98A-AFA46BD4D7BA}"/>
              </a:ext>
            </a:extLst>
          </p:cNvPr>
          <p:cNvSpPr/>
          <p:nvPr/>
        </p:nvSpPr>
        <p:spPr>
          <a:xfrm>
            <a:off x="3388052" y="1590476"/>
            <a:ext cx="870234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6D6E6C"/>
                </a:solidFill>
              </a:rPr>
              <a:t>Como </a:t>
            </a:r>
            <a:r>
              <a:rPr lang="en-GB" sz="2200" b="1" dirty="0" err="1">
                <a:solidFill>
                  <a:srgbClr val="6D6E6C"/>
                </a:solidFill>
              </a:rPr>
              <a:t>é</a:t>
            </a:r>
            <a:r>
              <a:rPr lang="en-GB" sz="2200" b="1" dirty="0">
                <a:solidFill>
                  <a:srgbClr val="6D6E6C"/>
                </a:solidFill>
              </a:rPr>
              <a:t> que </a:t>
            </a:r>
            <a:r>
              <a:rPr lang="en-GB" sz="2200" b="1" dirty="0" err="1">
                <a:solidFill>
                  <a:srgbClr val="6D6E6C"/>
                </a:solidFill>
              </a:rPr>
              <a:t>uma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comunidade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sustentável</a:t>
            </a:r>
            <a:r>
              <a:rPr lang="en-GB" sz="2200" b="1" dirty="0">
                <a:solidFill>
                  <a:srgbClr val="6D6E6C"/>
                </a:solidFill>
              </a:rPr>
              <a:t> se </a:t>
            </a:r>
            <a:r>
              <a:rPr lang="en-GB" sz="2200" b="1" dirty="0" err="1">
                <a:solidFill>
                  <a:srgbClr val="6D6E6C"/>
                </a:solidFill>
              </a:rPr>
              <a:t>aparenta</a:t>
            </a:r>
            <a:r>
              <a:rPr lang="en-GB" sz="2200" b="1" dirty="0">
                <a:solidFill>
                  <a:srgbClr val="6D6E6C"/>
                </a:solidFill>
              </a:rPr>
              <a:t>? </a:t>
            </a:r>
          </a:p>
          <a:p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Um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planeamento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desenvolvimento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bem-sucedido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interliga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dimensão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social,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económica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ambiental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necessária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criar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um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plano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sustentável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eficaz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, com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perspetiva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inclusiva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GB" sz="2200" dirty="0" err="1">
                <a:solidFill>
                  <a:schemeClr val="bg2">
                    <a:lumMod val="50000"/>
                  </a:schemeClr>
                </a:solidFill>
              </a:rPr>
              <a:t>empreendedora</a:t>
            </a:r>
            <a:r>
              <a:rPr lang="en-GB" sz="22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GB" sz="22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42DF3-71BD-4D48-BA65-83D6AD448489}"/>
              </a:ext>
            </a:extLst>
          </p:cNvPr>
          <p:cNvSpPr txBox="1"/>
          <p:nvPr/>
        </p:nvSpPr>
        <p:spPr>
          <a:xfrm>
            <a:off x="3388053" y="3185164"/>
            <a:ext cx="30565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solidFill>
                  <a:srgbClr val="6D6E6C"/>
                </a:solidFill>
              </a:rPr>
              <a:t>Encontrámos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várias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comunidades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inspiradoras</a:t>
            </a:r>
            <a:r>
              <a:rPr lang="en-GB" sz="2200" dirty="0">
                <a:solidFill>
                  <a:srgbClr val="6D6E6C"/>
                </a:solidFill>
              </a:rPr>
              <a:t> e </a:t>
            </a:r>
            <a:r>
              <a:rPr lang="en-GB" sz="2200" dirty="0" err="1">
                <a:solidFill>
                  <a:srgbClr val="6D6E6C"/>
                </a:solidFill>
              </a:rPr>
              <a:t>sustentáveis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nos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nossos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itinerários</a:t>
            </a:r>
            <a:r>
              <a:rPr lang="en-GB" sz="2200" dirty="0">
                <a:solidFill>
                  <a:srgbClr val="6D6E6C"/>
                </a:solidFill>
              </a:rPr>
              <a:t> RESTART. </a:t>
            </a:r>
          </a:p>
          <a:p>
            <a:r>
              <a:rPr lang="en-GB" sz="2200" dirty="0" err="1">
                <a:solidFill>
                  <a:srgbClr val="6D6E6C"/>
                </a:solidFill>
              </a:rPr>
              <a:t>Navegue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pelo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nosso</a:t>
            </a:r>
            <a:r>
              <a:rPr lang="en-GB" sz="2200" dirty="0">
                <a:solidFill>
                  <a:srgbClr val="6D6E6C"/>
                </a:solidFill>
              </a:rPr>
              <a:t> canal. </a:t>
            </a:r>
            <a:r>
              <a:rPr lang="en-GB" sz="2200" dirty="0" err="1">
                <a:solidFill>
                  <a:srgbClr val="6D6E6C"/>
                </a:solidFill>
              </a:rPr>
              <a:t>Navegue</a:t>
            </a:r>
            <a:r>
              <a:rPr lang="en-GB" sz="2200" dirty="0">
                <a:solidFill>
                  <a:srgbClr val="6D6E6C"/>
                </a:solidFill>
              </a:rPr>
              <a:t> do </a:t>
            </a:r>
            <a:r>
              <a:rPr lang="en-GB" sz="2200" dirty="0" err="1">
                <a:solidFill>
                  <a:srgbClr val="6D6E6C"/>
                </a:solidFill>
              </a:rPr>
              <a:t>nosso</a:t>
            </a:r>
            <a:r>
              <a:rPr lang="en-GB" sz="2200" dirty="0">
                <a:solidFill>
                  <a:srgbClr val="6D6E6C"/>
                </a:solidFill>
              </a:rPr>
              <a:t>  canal do </a:t>
            </a:r>
            <a:r>
              <a:rPr lang="en-GB" sz="2200" dirty="0">
                <a:hlinkClick r:id="rId2"/>
              </a:rPr>
              <a:t>YouTube</a:t>
            </a:r>
            <a:endParaRPr lang="en-IE" dirty="0"/>
          </a:p>
        </p:txBody>
      </p:sp>
      <p:pic>
        <p:nvPicPr>
          <p:cNvPr id="10" name="Picture Placeholder 9" descr="Child hands on a globe">
            <a:extLst>
              <a:ext uri="{FF2B5EF4-FFF2-40B4-BE49-F238E27FC236}">
                <a16:creationId xmlns:a16="http://schemas.microsoft.com/office/drawing/2014/main" id="{8D485028-CC8E-48FA-A24A-74DAA0FA4AF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A1BB89-182F-4C3C-9F53-0DFD0620D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731" y="3119739"/>
            <a:ext cx="5105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8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5BA3F-508B-4F83-8724-7247218DD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7490" y="240897"/>
            <a:ext cx="9387512" cy="1379305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7F4182"/>
                </a:solidFill>
              </a:rPr>
              <a:t>Introdução: O que </a:t>
            </a:r>
            <a:r>
              <a:rPr lang="en-IE" dirty="0" err="1">
                <a:solidFill>
                  <a:srgbClr val="7F4182"/>
                </a:solidFill>
              </a:rPr>
              <a:t>constitui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uma</a:t>
            </a:r>
            <a:r>
              <a:rPr lang="en-IE" dirty="0">
                <a:solidFill>
                  <a:srgbClr val="7F4182"/>
                </a:solidFill>
              </a:rPr>
              <a:t> Grande </a:t>
            </a:r>
            <a:r>
              <a:rPr lang="en-IE" dirty="0" err="1">
                <a:solidFill>
                  <a:srgbClr val="7F4182"/>
                </a:solidFill>
              </a:rPr>
              <a:t>Comunidade</a:t>
            </a:r>
            <a:r>
              <a:rPr lang="en-IE" dirty="0">
                <a:solidFill>
                  <a:srgbClr val="7F4182"/>
                </a:solidFill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43E24-97D3-4175-8104-ECE0EDCF0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166" y="2831179"/>
            <a:ext cx="4415709" cy="3925881"/>
          </a:xfrm>
          <a:solidFill>
            <a:srgbClr val="7F4182"/>
          </a:solidFill>
        </p:spPr>
        <p:txBody>
          <a:bodyPr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SOCIAL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Sentido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pertença</a:t>
            </a:r>
            <a:r>
              <a:rPr lang="en-IE" sz="2000" dirty="0">
                <a:solidFill>
                  <a:schemeClr val="bg1"/>
                </a:solidFill>
              </a:rPr>
              <a:t>/ </a:t>
            </a:r>
            <a:r>
              <a:rPr lang="en-IE" sz="2000" dirty="0" err="1">
                <a:solidFill>
                  <a:schemeClr val="bg1"/>
                </a:solidFill>
              </a:rPr>
              <a:t>orgulho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lugar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Coesão</a:t>
            </a:r>
            <a:r>
              <a:rPr lang="en-IE" sz="2000" dirty="0">
                <a:solidFill>
                  <a:schemeClr val="bg1"/>
                </a:solidFill>
              </a:rPr>
              <a:t>/</a:t>
            </a:r>
            <a:r>
              <a:rPr lang="en-IE" sz="2000" dirty="0" err="1">
                <a:solidFill>
                  <a:schemeClr val="bg1"/>
                </a:solidFill>
              </a:rPr>
              <a:t>Inclusão</a:t>
            </a:r>
            <a:r>
              <a:rPr lang="en-IE" sz="2000" dirty="0">
                <a:solidFill>
                  <a:schemeClr val="bg1"/>
                </a:solidFill>
              </a:rPr>
              <a:t> e </a:t>
            </a:r>
            <a:r>
              <a:rPr lang="en-IE" sz="2000" dirty="0" err="1">
                <a:solidFill>
                  <a:schemeClr val="bg1"/>
                </a:solidFill>
              </a:rPr>
              <a:t>Igualdade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Cidadania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Ativa</a:t>
            </a:r>
            <a:r>
              <a:rPr lang="en-IE" sz="2000" dirty="0">
                <a:solidFill>
                  <a:schemeClr val="bg1"/>
                </a:solidFill>
              </a:rPr>
              <a:t>: </a:t>
            </a:r>
            <a:r>
              <a:rPr lang="en-IE" sz="2000" dirty="0" err="1">
                <a:solidFill>
                  <a:schemeClr val="bg1"/>
                </a:solidFill>
              </a:rPr>
              <a:t>Participação</a:t>
            </a:r>
            <a:r>
              <a:rPr lang="en-IE" sz="2000" dirty="0">
                <a:solidFill>
                  <a:schemeClr val="bg1"/>
                </a:solidFill>
              </a:rPr>
              <a:t> e </a:t>
            </a:r>
            <a:r>
              <a:rPr lang="en-IE" sz="2000" dirty="0" err="1">
                <a:solidFill>
                  <a:schemeClr val="bg1"/>
                </a:solidFill>
              </a:rPr>
              <a:t>democracia</a:t>
            </a:r>
            <a:r>
              <a:rPr lang="en-IE" sz="2000" dirty="0">
                <a:solidFill>
                  <a:schemeClr val="bg1"/>
                </a:solidFill>
              </a:rPr>
              <a:t> local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Saúde</a:t>
            </a:r>
            <a:r>
              <a:rPr lang="en-IE" sz="2000" dirty="0">
                <a:solidFill>
                  <a:schemeClr val="bg1"/>
                </a:solidFill>
              </a:rPr>
              <a:t>, </a:t>
            </a:r>
            <a:r>
              <a:rPr lang="en-IE" sz="2000" dirty="0" err="1">
                <a:solidFill>
                  <a:schemeClr val="bg1"/>
                </a:solidFill>
              </a:rPr>
              <a:t>qualidade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vida</a:t>
            </a:r>
            <a:r>
              <a:rPr lang="en-IE" sz="2000" dirty="0">
                <a:solidFill>
                  <a:schemeClr val="bg1"/>
                </a:solidFill>
              </a:rPr>
              <a:t>/ </a:t>
            </a:r>
            <a:r>
              <a:rPr lang="en-IE" sz="2000" dirty="0" err="1">
                <a:solidFill>
                  <a:schemeClr val="bg1"/>
                </a:solidFill>
              </a:rPr>
              <a:t>bem-estar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Ordem</a:t>
            </a:r>
            <a:r>
              <a:rPr lang="en-IE" sz="2000" dirty="0">
                <a:solidFill>
                  <a:schemeClr val="bg1"/>
                </a:solidFill>
              </a:rPr>
              <a:t> social e um </a:t>
            </a:r>
            <a:r>
              <a:rPr lang="en-IE" sz="2000" dirty="0" err="1">
                <a:solidFill>
                  <a:schemeClr val="bg1"/>
                </a:solidFill>
              </a:rPr>
              <a:t>sentimento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segurança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Realização</a:t>
            </a:r>
            <a:r>
              <a:rPr lang="en-IE" sz="2000" dirty="0">
                <a:solidFill>
                  <a:schemeClr val="bg1"/>
                </a:solidFill>
              </a:rPr>
              <a:t> cultural, um </a:t>
            </a:r>
            <a:r>
              <a:rPr lang="en-IE" sz="2000" dirty="0" err="1">
                <a:solidFill>
                  <a:schemeClr val="bg1"/>
                </a:solidFill>
              </a:rPr>
              <a:t>sentido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património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6F58B-DD2D-436C-8D53-E10E338F1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34890" y="2831724"/>
            <a:ext cx="3920227" cy="3785652"/>
          </a:xfrm>
          <a:solidFill>
            <a:srgbClr val="68BBAF"/>
          </a:solidFill>
        </p:spPr>
        <p:txBody>
          <a:bodyPr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ECONÓMICO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Oportunidades</a:t>
            </a:r>
            <a:r>
              <a:rPr lang="en-IE" sz="2000" dirty="0">
                <a:solidFill>
                  <a:schemeClr val="bg1"/>
                </a:solidFill>
              </a:rPr>
              <a:t> para as </a:t>
            </a:r>
            <a:r>
              <a:rPr lang="en-IE" sz="2000" dirty="0" err="1">
                <a:solidFill>
                  <a:schemeClr val="bg1"/>
                </a:solidFill>
              </a:rPr>
              <a:t>empresas</a:t>
            </a:r>
            <a:r>
              <a:rPr lang="en-IE" sz="2000" dirty="0">
                <a:solidFill>
                  <a:schemeClr val="bg1"/>
                </a:solidFill>
              </a:rPr>
              <a:t> e o </a:t>
            </a:r>
            <a:r>
              <a:rPr lang="en-IE" sz="2000" dirty="0" err="1">
                <a:solidFill>
                  <a:schemeClr val="bg1"/>
                </a:solidFill>
              </a:rPr>
              <a:t>emprego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Oportunidades</a:t>
            </a:r>
            <a:r>
              <a:rPr lang="en-IE" sz="2000" dirty="0">
                <a:solidFill>
                  <a:schemeClr val="bg1"/>
                </a:solidFill>
              </a:rPr>
              <a:t> de </a:t>
            </a:r>
            <a:r>
              <a:rPr lang="en-IE" sz="2000" dirty="0" err="1">
                <a:solidFill>
                  <a:schemeClr val="bg1"/>
                </a:solidFill>
              </a:rPr>
              <a:t>educação</a:t>
            </a:r>
            <a:r>
              <a:rPr lang="en-IE" sz="2000" dirty="0">
                <a:solidFill>
                  <a:schemeClr val="bg1"/>
                </a:solidFill>
              </a:rPr>
              <a:t>/</a:t>
            </a:r>
            <a:r>
              <a:rPr lang="en-IE" sz="2000" dirty="0" err="1">
                <a:solidFill>
                  <a:schemeClr val="bg1"/>
                </a:solidFill>
              </a:rPr>
              <a:t>formação</a:t>
            </a:r>
            <a:endParaRPr lang="en-IE" sz="2000" dirty="0">
              <a:solidFill>
                <a:schemeClr val="bg1"/>
              </a:solidFill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Alojamento</a:t>
            </a:r>
            <a:r>
              <a:rPr lang="en-IE" sz="2000" dirty="0">
                <a:solidFill>
                  <a:schemeClr val="bg1"/>
                </a:solidFill>
              </a:rPr>
              <a:t> e </a:t>
            </a:r>
            <a:r>
              <a:rPr lang="en-IE" sz="2000" dirty="0" err="1">
                <a:solidFill>
                  <a:schemeClr val="bg1"/>
                </a:solidFill>
              </a:rPr>
              <a:t>bairros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vibrantes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9EB58-8B6D-4EF6-8DE7-6A910D8C69C8}"/>
              </a:ext>
            </a:extLst>
          </p:cNvPr>
          <p:cNvSpPr txBox="1"/>
          <p:nvPr/>
        </p:nvSpPr>
        <p:spPr>
          <a:xfrm>
            <a:off x="8902262" y="2831724"/>
            <a:ext cx="3121572" cy="2000548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</a:rPr>
              <a:t>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</a:rPr>
              <a:t>Infra-</a:t>
            </a:r>
            <a:r>
              <a:rPr lang="en-IE" sz="2000" dirty="0" err="1">
                <a:solidFill>
                  <a:schemeClr val="bg1"/>
                </a:solidFill>
              </a:rPr>
              <a:t>estruturas</a:t>
            </a:r>
            <a:r>
              <a:rPr lang="en-IE" sz="2000" dirty="0">
                <a:solidFill>
                  <a:schemeClr val="bg1"/>
                </a:solidFill>
              </a:rPr>
              <a:t> e </a:t>
            </a:r>
            <a:r>
              <a:rPr lang="en-IE" sz="2000" dirty="0" err="1">
                <a:solidFill>
                  <a:schemeClr val="bg1"/>
                </a:solidFill>
              </a:rPr>
              <a:t>Serviços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Comunitários</a:t>
            </a:r>
            <a:endParaRPr lang="en-IE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Qualidade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Ar</a:t>
            </a:r>
            <a:r>
              <a:rPr lang="en-IE" sz="2000" dirty="0">
                <a:solidFill>
                  <a:schemeClr val="bg1"/>
                </a:solidFill>
              </a:rPr>
              <a:t>/</a:t>
            </a:r>
            <a:r>
              <a:rPr lang="en-IE" sz="2000" dirty="0" err="1">
                <a:solidFill>
                  <a:schemeClr val="bg1"/>
                </a:solidFill>
              </a:rPr>
              <a:t>Água</a:t>
            </a:r>
            <a:endParaRPr lang="en-IE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Gestão</a:t>
            </a:r>
            <a:r>
              <a:rPr lang="en-IE" sz="2000" dirty="0">
                <a:solidFill>
                  <a:schemeClr val="bg1"/>
                </a:solidFill>
              </a:rPr>
              <a:t> da </a:t>
            </a:r>
            <a:r>
              <a:rPr lang="en-IE" sz="2000" dirty="0" err="1">
                <a:solidFill>
                  <a:schemeClr val="bg1"/>
                </a:solidFill>
              </a:rPr>
              <a:t>Poluição</a:t>
            </a:r>
            <a:r>
              <a:rPr lang="en-IE" sz="2000" dirty="0">
                <a:solidFill>
                  <a:schemeClr val="bg1"/>
                </a:solidFill>
              </a:rPr>
              <a:t> (</a:t>
            </a:r>
            <a:r>
              <a:rPr lang="en-IE" sz="2000" dirty="0" err="1">
                <a:solidFill>
                  <a:schemeClr val="bg1"/>
                </a:solidFill>
              </a:rPr>
              <a:t>ruído</a:t>
            </a:r>
            <a:r>
              <a:rPr lang="en-IE" sz="2000" dirty="0">
                <a:solidFill>
                  <a:schemeClr val="bg1"/>
                </a:solidFill>
              </a:rPr>
              <a:t>/</a:t>
            </a:r>
            <a:r>
              <a:rPr lang="en-IE" sz="2000" dirty="0" err="1">
                <a:solidFill>
                  <a:schemeClr val="bg1"/>
                </a:solidFill>
              </a:rPr>
              <a:t>resíduos</a:t>
            </a:r>
            <a:r>
              <a:rPr lang="en-IE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29F80-BB74-4A2A-A690-676F1E0301A5}"/>
              </a:ext>
            </a:extLst>
          </p:cNvPr>
          <p:cNvSpPr txBox="1"/>
          <p:nvPr/>
        </p:nvSpPr>
        <p:spPr>
          <a:xfrm>
            <a:off x="2942488" y="2000182"/>
            <a:ext cx="8712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rgbClr val="6D6E6C"/>
                </a:solidFill>
              </a:rPr>
              <a:t>Grandes </a:t>
            </a:r>
            <a:r>
              <a:rPr lang="en-IE" sz="2400" dirty="0" err="1">
                <a:solidFill>
                  <a:srgbClr val="6D6E6C"/>
                </a:solidFill>
              </a:rPr>
              <a:t>comunidades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combinam</a:t>
            </a:r>
            <a:r>
              <a:rPr lang="en-IE" sz="2400" dirty="0">
                <a:solidFill>
                  <a:srgbClr val="6D6E6C"/>
                </a:solidFill>
              </a:rPr>
              <a:t> um </a:t>
            </a:r>
            <a:r>
              <a:rPr lang="en-IE" sz="2400" dirty="0" err="1">
                <a:solidFill>
                  <a:srgbClr val="6D6E6C"/>
                </a:solidFill>
              </a:rPr>
              <a:t>equilíbrio</a:t>
            </a:r>
            <a:r>
              <a:rPr lang="en-IE" sz="2400" dirty="0">
                <a:solidFill>
                  <a:srgbClr val="6D6E6C"/>
                </a:solidFill>
              </a:rPr>
              <a:t> de </a:t>
            </a:r>
            <a:r>
              <a:rPr lang="en-IE" sz="2400" dirty="0" err="1">
                <a:solidFill>
                  <a:srgbClr val="6D6E6C"/>
                </a:solidFill>
              </a:rPr>
              <a:t>componentes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sociais</a:t>
            </a:r>
            <a:r>
              <a:rPr lang="en-IE" sz="2400" dirty="0">
                <a:solidFill>
                  <a:srgbClr val="6D6E6C"/>
                </a:solidFill>
              </a:rPr>
              <a:t>, </a:t>
            </a:r>
            <a:r>
              <a:rPr lang="en-IE" sz="2400" dirty="0" err="1">
                <a:solidFill>
                  <a:srgbClr val="6D6E6C"/>
                </a:solidFill>
              </a:rPr>
              <a:t>económicos</a:t>
            </a:r>
            <a:r>
              <a:rPr lang="en-IE" sz="2400" dirty="0">
                <a:solidFill>
                  <a:srgbClr val="6D6E6C"/>
                </a:solidFill>
              </a:rPr>
              <a:t> e </a:t>
            </a:r>
            <a:r>
              <a:rPr lang="en-IE" sz="2400" dirty="0" err="1">
                <a:solidFill>
                  <a:srgbClr val="6D6E6C"/>
                </a:solidFill>
              </a:rPr>
              <a:t>ambientais</a:t>
            </a:r>
            <a:endParaRPr lang="en-IE" sz="2400" dirty="0">
              <a:solidFill>
                <a:srgbClr val="6D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9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9444" y="1821370"/>
            <a:ext cx="6436136" cy="5036629"/>
          </a:xfrm>
        </p:spPr>
        <p:txBody>
          <a:bodyPr/>
          <a:lstStyle/>
          <a:p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O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espírito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comunitário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manifesta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-se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atividades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individuais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grupo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trabalho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voluntário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agradecimentos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gestos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boa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vontade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) que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membros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decidem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realizar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benefício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dessa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O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sentimento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pertença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relaciona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-se com as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atividades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membros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se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envolvem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conjunto para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moldar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mudar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desfrutar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tudo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o que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bom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na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sua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área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As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grandes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têm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espírito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comunitário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em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abundância</a:t>
            </a:r>
            <a:r>
              <a:rPr lang="en-IE" sz="2200" b="1" dirty="0">
                <a:solidFill>
                  <a:srgbClr val="7F4182"/>
                </a:solidFill>
              </a:rPr>
              <a:t> e as </a:t>
            </a:r>
            <a:r>
              <a:rPr lang="en-IE" sz="2200" b="1" dirty="0" err="1">
                <a:solidFill>
                  <a:srgbClr val="7F4182"/>
                </a:solidFill>
              </a:rPr>
              <a:t>pessoas</a:t>
            </a:r>
            <a:r>
              <a:rPr lang="en-IE" sz="2200" b="1" dirty="0">
                <a:solidFill>
                  <a:srgbClr val="7F4182"/>
                </a:solidFill>
              </a:rPr>
              <a:t> que </a:t>
            </a:r>
            <a:r>
              <a:rPr lang="en-IE" sz="2200" b="1" dirty="0" err="1">
                <a:solidFill>
                  <a:srgbClr val="7F4182"/>
                </a:solidFill>
              </a:rPr>
              <a:t>lá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vivem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têm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muito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orgulho</a:t>
            </a:r>
            <a:r>
              <a:rPr lang="en-IE" sz="2200" b="1" dirty="0">
                <a:solidFill>
                  <a:srgbClr val="7F4182"/>
                </a:solidFill>
              </a:rPr>
              <a:t> no </a:t>
            </a:r>
            <a:r>
              <a:rPr lang="en-IE" sz="2200" b="1" dirty="0" err="1">
                <a:solidFill>
                  <a:srgbClr val="7F4182"/>
                </a:solidFill>
              </a:rPr>
              <a:t>seu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lugar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origem</a:t>
            </a:r>
            <a:r>
              <a:rPr lang="en-IE" sz="2200" b="1" dirty="0">
                <a:solidFill>
                  <a:srgbClr val="7F4182"/>
                </a:solidFill>
              </a:rPr>
              <a:t>. Um forte </a:t>
            </a:r>
            <a:r>
              <a:rPr lang="en-IE" sz="2200" b="1" dirty="0" err="1">
                <a:solidFill>
                  <a:srgbClr val="7F4182"/>
                </a:solidFill>
              </a:rPr>
              <a:t>sentido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espírito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comunitário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não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só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é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importante</a:t>
            </a:r>
            <a:r>
              <a:rPr lang="en-IE" sz="2200" b="1" dirty="0">
                <a:solidFill>
                  <a:srgbClr val="7F4182"/>
                </a:solidFill>
              </a:rPr>
              <a:t> para </a:t>
            </a:r>
            <a:r>
              <a:rPr lang="en-IE" sz="2200" b="1" dirty="0" err="1">
                <a:solidFill>
                  <a:srgbClr val="7F4182"/>
                </a:solidFill>
              </a:rPr>
              <a:t>manter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os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actuais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residentes</a:t>
            </a:r>
            <a:r>
              <a:rPr lang="en-IE" sz="2200" b="1" dirty="0">
                <a:solidFill>
                  <a:srgbClr val="7F4182"/>
                </a:solidFill>
              </a:rPr>
              <a:t>, </a:t>
            </a:r>
            <a:r>
              <a:rPr lang="en-IE" sz="2200" b="1" dirty="0" err="1">
                <a:solidFill>
                  <a:srgbClr val="7F4182"/>
                </a:solidFill>
              </a:rPr>
              <a:t>como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também</a:t>
            </a:r>
            <a:r>
              <a:rPr lang="en-IE" sz="2200" b="1" dirty="0">
                <a:solidFill>
                  <a:srgbClr val="7F4182"/>
                </a:solidFill>
              </a:rPr>
              <a:t> para </a:t>
            </a:r>
            <a:r>
              <a:rPr lang="en-IE" sz="2200" b="1" dirty="0" err="1">
                <a:solidFill>
                  <a:srgbClr val="7F4182"/>
                </a:solidFill>
              </a:rPr>
              <a:t>atrair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novos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residentes</a:t>
            </a:r>
            <a:r>
              <a:rPr lang="en-IE" sz="2200" b="1" dirty="0">
                <a:solidFill>
                  <a:srgbClr val="7F4182"/>
                </a:solidFill>
              </a:rPr>
              <a:t>.</a:t>
            </a:r>
          </a:p>
          <a:p>
            <a:endParaRPr lang="en-IE" sz="2200" b="1" dirty="0">
              <a:solidFill>
                <a:srgbClr val="7F418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6102" y="801186"/>
            <a:ext cx="6170448" cy="857158"/>
          </a:xfrm>
          <a:solidFill>
            <a:srgbClr val="7F4182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IE" dirty="0" err="1">
                <a:solidFill>
                  <a:schemeClr val="bg1"/>
                </a:solidFill>
              </a:rPr>
              <a:t>Espírito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Comunidade</a:t>
            </a:r>
            <a:r>
              <a:rPr lang="en-IE" dirty="0">
                <a:solidFill>
                  <a:schemeClr val="bg1"/>
                </a:solidFill>
              </a:rPr>
              <a:t>/</a:t>
            </a:r>
            <a:r>
              <a:rPr lang="en-IE" dirty="0" err="1">
                <a:solidFill>
                  <a:schemeClr val="bg1"/>
                </a:solidFill>
              </a:rPr>
              <a:t>Sentido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Pertença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19030" y="0"/>
            <a:ext cx="66865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pic>
        <p:nvPicPr>
          <p:cNvPr id="8" name="Picture 7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9A744D56-8D80-40D6-B3D0-31F35A1840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845" y="3659081"/>
            <a:ext cx="5114551" cy="3198919"/>
          </a:xfrm>
          <a:prstGeom prst="rect">
            <a:avLst/>
          </a:prstGeom>
        </p:spPr>
      </p:pic>
      <p:pic>
        <p:nvPicPr>
          <p:cNvPr id="13" name="Picture 12" descr="A picture containing person, outdoor, cutting, person&#10;&#10;Description automatically generated">
            <a:extLst>
              <a:ext uri="{FF2B5EF4-FFF2-40B4-BE49-F238E27FC236}">
                <a16:creationId xmlns:a16="http://schemas.microsoft.com/office/drawing/2014/main" id="{55B0F77C-4D7F-4300-ACAC-DB8563841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846" y="116521"/>
            <a:ext cx="5114551" cy="3409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7AC7AF-DA33-42DE-A334-4F1C80F48DEC}"/>
              </a:ext>
            </a:extLst>
          </p:cNvPr>
          <p:cNvSpPr txBox="1"/>
          <p:nvPr/>
        </p:nvSpPr>
        <p:spPr>
          <a:xfrm>
            <a:off x="11041380" y="6307587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31558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9126" y="1947205"/>
            <a:ext cx="6517191" cy="4641540"/>
          </a:xfrm>
        </p:spPr>
        <p:txBody>
          <a:bodyPr/>
          <a:lstStyle/>
          <a:p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Uma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acolhedora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inclusiva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constitui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onde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cidadãos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membros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se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sentem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seguros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respeitados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confortáveis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serem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eles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próprios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expressarem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todos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aspetos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suas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identidades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lugar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onde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cada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pessoa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partilha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sentimento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pertença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com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seus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outros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membros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sentimento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pertença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necessidade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humana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tal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necessidade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comida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abrigo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O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sentimento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pertencer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mais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importante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todos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membros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sz="2200" b="1" dirty="0">
                <a:solidFill>
                  <a:srgbClr val="7F4182"/>
                </a:solidFill>
              </a:rPr>
              <a:t>As </a:t>
            </a:r>
            <a:r>
              <a:rPr lang="en-IE" sz="2200" b="1" dirty="0" err="1">
                <a:solidFill>
                  <a:srgbClr val="7F4182"/>
                </a:solidFill>
              </a:rPr>
              <a:t>grandes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comunidades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reconhecem</a:t>
            </a:r>
            <a:r>
              <a:rPr lang="en-IE" sz="2200" b="1" dirty="0">
                <a:solidFill>
                  <a:srgbClr val="7F4182"/>
                </a:solidFill>
              </a:rPr>
              <a:t> que um </a:t>
            </a:r>
            <a:r>
              <a:rPr lang="en-IE" sz="2200" b="1" dirty="0" err="1">
                <a:solidFill>
                  <a:srgbClr val="7F4182"/>
                </a:solidFill>
              </a:rPr>
              <a:t>sentimento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pertença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é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importante</a:t>
            </a:r>
            <a:r>
              <a:rPr lang="en-IE" sz="2200" b="1" dirty="0">
                <a:solidFill>
                  <a:srgbClr val="7F4182"/>
                </a:solidFill>
              </a:rPr>
              <a:t> para a </a:t>
            </a:r>
            <a:r>
              <a:rPr lang="en-IE" sz="2200" b="1" dirty="0" err="1">
                <a:solidFill>
                  <a:srgbClr val="7F4182"/>
                </a:solidFill>
              </a:rPr>
              <a:t>qualidade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vida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cada</a:t>
            </a:r>
            <a:r>
              <a:rPr lang="en-IE" sz="2200" b="1" dirty="0">
                <a:solidFill>
                  <a:srgbClr val="7F4182"/>
                </a:solidFill>
              </a:rPr>
              <a:t> um e </a:t>
            </a:r>
            <a:r>
              <a:rPr lang="en-IE" sz="2200" b="1" dirty="0" err="1">
                <a:solidFill>
                  <a:srgbClr val="7F4182"/>
                </a:solidFill>
              </a:rPr>
              <a:t>esforçam</a:t>
            </a:r>
            <a:r>
              <a:rPr lang="en-IE" sz="2200" b="1" dirty="0">
                <a:solidFill>
                  <a:srgbClr val="7F4182"/>
                </a:solidFill>
              </a:rPr>
              <a:t>-se por </a:t>
            </a:r>
            <a:r>
              <a:rPr lang="en-IE" sz="2200" b="1" dirty="0" err="1">
                <a:solidFill>
                  <a:srgbClr val="7F4182"/>
                </a:solidFill>
              </a:rPr>
              <a:t>fazer</a:t>
            </a:r>
            <a:r>
              <a:rPr lang="en-IE" sz="2200" b="1" dirty="0">
                <a:solidFill>
                  <a:srgbClr val="7F4182"/>
                </a:solidFill>
              </a:rPr>
              <a:t> com que </a:t>
            </a:r>
            <a:r>
              <a:rPr lang="en-IE" sz="2200" b="1" dirty="0" err="1">
                <a:solidFill>
                  <a:srgbClr val="7F4182"/>
                </a:solidFill>
              </a:rPr>
              <a:t>todos</a:t>
            </a:r>
            <a:r>
              <a:rPr lang="en-IE" sz="2200" b="1" dirty="0">
                <a:solidFill>
                  <a:srgbClr val="7F4182"/>
                </a:solidFill>
              </a:rPr>
              <a:t> se </a:t>
            </a:r>
            <a:r>
              <a:rPr lang="en-IE" sz="2200" b="1" dirty="0" err="1">
                <a:solidFill>
                  <a:srgbClr val="7F4182"/>
                </a:solidFill>
              </a:rPr>
              <a:t>sintam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em</a:t>
            </a:r>
            <a:r>
              <a:rPr lang="en-IE" sz="2200" b="1" dirty="0">
                <a:solidFill>
                  <a:srgbClr val="7F4182"/>
                </a:solidFill>
              </a:rPr>
              <a:t> casa.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126" y="771896"/>
            <a:ext cx="6517190" cy="1034043"/>
          </a:xfrm>
          <a:solidFill>
            <a:srgbClr val="7F4182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E" sz="3200" dirty="0" err="1">
                <a:solidFill>
                  <a:schemeClr val="bg1"/>
                </a:solidFill>
              </a:rPr>
              <a:t>Sentido</a:t>
            </a:r>
            <a:r>
              <a:rPr lang="en-IE" sz="3200" dirty="0">
                <a:solidFill>
                  <a:schemeClr val="bg1"/>
                </a:solidFill>
              </a:rPr>
              <a:t> de </a:t>
            </a:r>
            <a:r>
              <a:rPr lang="en-IE" sz="3200" dirty="0" err="1">
                <a:solidFill>
                  <a:schemeClr val="bg1"/>
                </a:solidFill>
              </a:rPr>
              <a:t>Pertença</a:t>
            </a:r>
            <a:endParaRPr lang="en-IE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A dog sitting on a sidewalk&#10;&#10;Description automatically generated">
            <a:extLst>
              <a:ext uri="{FF2B5EF4-FFF2-40B4-BE49-F238E27FC236}">
                <a16:creationId xmlns:a16="http://schemas.microsoft.com/office/drawing/2014/main" id="{FD55A420-D92A-4DD7-A683-4A73677177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7034" y="0"/>
            <a:ext cx="482424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3E57A2-7E09-46F6-A468-8E7137A6EF86}"/>
              </a:ext>
            </a:extLst>
          </p:cNvPr>
          <p:cNvSpPr txBox="1"/>
          <p:nvPr/>
        </p:nvSpPr>
        <p:spPr>
          <a:xfrm>
            <a:off x="0" y="10108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99A79-7A72-4669-B3E2-639C5B39B5ED}"/>
              </a:ext>
            </a:extLst>
          </p:cNvPr>
          <p:cNvSpPr txBox="1"/>
          <p:nvPr/>
        </p:nvSpPr>
        <p:spPr>
          <a:xfrm>
            <a:off x="11041380" y="6250190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88492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61ED4384-D804-4926-A351-4E7BB8EE9C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717" y="0"/>
            <a:ext cx="457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9126" y="1947206"/>
            <a:ext cx="6517191" cy="4701788"/>
          </a:xfrm>
        </p:spPr>
        <p:txBody>
          <a:bodyPr/>
          <a:lstStyle/>
          <a:p>
            <a:r>
              <a:rPr lang="en-IE" sz="2300" dirty="0"/>
              <a:t>O </a:t>
            </a:r>
            <a:r>
              <a:rPr lang="en-IE" sz="2300" dirty="0" err="1"/>
              <a:t>conceito</a:t>
            </a:r>
            <a:r>
              <a:rPr lang="en-IE" sz="2300" dirty="0"/>
              <a:t> de </a:t>
            </a:r>
            <a:r>
              <a:rPr lang="en-IE" sz="2300" dirty="0" err="1"/>
              <a:t>segurança</a:t>
            </a:r>
            <a:r>
              <a:rPr lang="en-IE" sz="2300" dirty="0"/>
              <a:t> </a:t>
            </a:r>
            <a:r>
              <a:rPr lang="en-IE" sz="2300" dirty="0" err="1"/>
              <a:t>comunitária</a:t>
            </a:r>
            <a:r>
              <a:rPr lang="en-IE" sz="2300" dirty="0"/>
              <a:t> </a:t>
            </a:r>
            <a:r>
              <a:rPr lang="en-IE" sz="2300" dirty="0" err="1"/>
              <a:t>consiste</a:t>
            </a:r>
            <a:r>
              <a:rPr lang="en-IE" sz="2300" dirty="0"/>
              <a:t> </a:t>
            </a:r>
            <a:r>
              <a:rPr lang="en-IE" sz="2300" dirty="0" err="1"/>
              <a:t>em</a:t>
            </a:r>
            <a:r>
              <a:rPr lang="en-IE" sz="2300" dirty="0"/>
              <a:t> </a:t>
            </a:r>
            <a:r>
              <a:rPr lang="en-IE" sz="2300" dirty="0" err="1"/>
              <a:t>alcançar</a:t>
            </a:r>
            <a:r>
              <a:rPr lang="en-IE" sz="2300" dirty="0"/>
              <a:t> um </a:t>
            </a:r>
            <a:r>
              <a:rPr lang="en-IE" sz="2300" dirty="0" err="1"/>
              <a:t>estado</a:t>
            </a:r>
            <a:r>
              <a:rPr lang="en-IE" sz="2300" dirty="0"/>
              <a:t> de </a:t>
            </a:r>
            <a:r>
              <a:rPr lang="en-IE" sz="2300" dirty="0" err="1"/>
              <a:t>bem-estar</a:t>
            </a:r>
            <a:r>
              <a:rPr lang="en-IE" sz="2300" dirty="0"/>
              <a:t> </a:t>
            </a:r>
            <a:r>
              <a:rPr lang="en-IE" sz="2300" dirty="0" err="1"/>
              <a:t>positivo</a:t>
            </a:r>
            <a:r>
              <a:rPr lang="en-IE" sz="2300" dirty="0"/>
              <a:t> entre a </a:t>
            </a:r>
            <a:r>
              <a:rPr lang="en-IE" sz="2300" dirty="0" err="1"/>
              <a:t>população</a:t>
            </a:r>
            <a:r>
              <a:rPr lang="en-IE" sz="2300" dirty="0"/>
              <a:t> </a:t>
            </a:r>
            <a:r>
              <a:rPr lang="en-IE" sz="2300" dirty="0" err="1"/>
              <a:t>em</a:t>
            </a:r>
            <a:r>
              <a:rPr lang="en-IE" sz="2300" dirty="0"/>
              <a:t> ambientes </a:t>
            </a:r>
            <a:r>
              <a:rPr lang="en-IE" sz="2300" dirty="0" err="1"/>
              <a:t>sociais</a:t>
            </a:r>
            <a:r>
              <a:rPr lang="en-IE" sz="2300" dirty="0"/>
              <a:t> e </a:t>
            </a:r>
            <a:r>
              <a:rPr lang="en-IE" sz="2300" dirty="0" err="1"/>
              <a:t>físicos</a:t>
            </a:r>
            <a:r>
              <a:rPr lang="en-IE" sz="2300" dirty="0"/>
              <a:t>. </a:t>
            </a:r>
          </a:p>
          <a:p>
            <a:r>
              <a:rPr lang="en-IE" sz="2300" dirty="0" err="1"/>
              <a:t>Não</a:t>
            </a:r>
            <a:r>
              <a:rPr lang="en-IE" sz="2300" dirty="0"/>
              <a:t> se </a:t>
            </a:r>
            <a:r>
              <a:rPr lang="en-IE" sz="2300" dirty="0" err="1"/>
              <a:t>trata</a:t>
            </a:r>
            <a:r>
              <a:rPr lang="en-IE" sz="2300" dirty="0"/>
              <a:t> </a:t>
            </a:r>
            <a:r>
              <a:rPr lang="en-IE" sz="2300" dirty="0" err="1"/>
              <a:t>apenas</a:t>
            </a:r>
            <a:r>
              <a:rPr lang="en-IE" sz="2300" dirty="0"/>
              <a:t> de </a:t>
            </a:r>
            <a:r>
              <a:rPr lang="en-IE" sz="2300" dirty="0" err="1"/>
              <a:t>reduzir</a:t>
            </a:r>
            <a:r>
              <a:rPr lang="en-IE" sz="2300" dirty="0"/>
              <a:t> e </a:t>
            </a:r>
            <a:r>
              <a:rPr lang="en-IE" sz="2300" dirty="0" err="1"/>
              <a:t>prevenir</a:t>
            </a:r>
            <a:r>
              <a:rPr lang="en-IE" sz="2300" dirty="0"/>
              <a:t> </a:t>
            </a:r>
            <a:r>
              <a:rPr lang="en-IE" sz="2300" dirty="0" err="1"/>
              <a:t>danos</a:t>
            </a:r>
            <a:r>
              <a:rPr lang="en-IE" sz="2300" dirty="0"/>
              <a:t> e crimes, mas </a:t>
            </a:r>
            <a:r>
              <a:rPr lang="en-IE" sz="2300" dirty="0" err="1"/>
              <a:t>também</a:t>
            </a:r>
            <a:r>
              <a:rPr lang="en-IE" sz="2300" dirty="0"/>
              <a:t> de </a:t>
            </a:r>
            <a:r>
              <a:rPr lang="en-IE" sz="2300" dirty="0" err="1"/>
              <a:t>construir</a:t>
            </a:r>
            <a:r>
              <a:rPr lang="en-IE" sz="2300" dirty="0"/>
              <a:t> </a:t>
            </a:r>
            <a:r>
              <a:rPr lang="en-IE" sz="2300" dirty="0" err="1"/>
              <a:t>comunidades</a:t>
            </a:r>
            <a:r>
              <a:rPr lang="en-IE" sz="2300" dirty="0"/>
              <a:t> fortes, </a:t>
            </a:r>
            <a:r>
              <a:rPr lang="en-IE" sz="2300" dirty="0" err="1"/>
              <a:t>coesas</a:t>
            </a:r>
            <a:r>
              <a:rPr lang="en-IE" sz="2300" dirty="0"/>
              <a:t>, </a:t>
            </a:r>
            <a:r>
              <a:rPr lang="en-IE" sz="2300" dirty="0" err="1"/>
              <a:t>vibrantes</a:t>
            </a:r>
            <a:r>
              <a:rPr lang="en-IE" sz="2300" dirty="0"/>
              <a:t> e </a:t>
            </a:r>
            <a:r>
              <a:rPr lang="en-IE" sz="2300" dirty="0" err="1"/>
              <a:t>participativas</a:t>
            </a:r>
            <a:r>
              <a:rPr lang="en-IE" sz="2300" dirty="0"/>
              <a:t>.</a:t>
            </a:r>
          </a:p>
          <a:p>
            <a:r>
              <a:rPr lang="en-IE" sz="2300" dirty="0"/>
              <a:t>A </a:t>
            </a:r>
            <a:r>
              <a:rPr lang="en-IE" sz="2300" dirty="0" err="1"/>
              <a:t>Segurança</a:t>
            </a:r>
            <a:r>
              <a:rPr lang="en-IE" sz="2300" dirty="0"/>
              <a:t> </a:t>
            </a:r>
            <a:r>
              <a:rPr lang="en-IE" sz="2300" dirty="0" err="1"/>
              <a:t>Comunitária</a:t>
            </a:r>
            <a:r>
              <a:rPr lang="en-IE" sz="2300" dirty="0"/>
              <a:t> </a:t>
            </a:r>
            <a:r>
              <a:rPr lang="en-IE" sz="2300" dirty="0" err="1"/>
              <a:t>inclui</a:t>
            </a:r>
            <a:r>
              <a:rPr lang="en-IE" sz="2300" dirty="0"/>
              <a:t> </a:t>
            </a:r>
            <a:r>
              <a:rPr lang="en-IE" sz="2300" dirty="0" err="1"/>
              <a:t>uma</a:t>
            </a:r>
            <a:r>
              <a:rPr lang="en-IE" sz="2300" dirty="0"/>
              <a:t> </a:t>
            </a:r>
            <a:r>
              <a:rPr lang="en-IE" sz="2300" dirty="0" err="1"/>
              <a:t>vasta</a:t>
            </a:r>
            <a:r>
              <a:rPr lang="en-IE" sz="2300" dirty="0"/>
              <a:t> </a:t>
            </a:r>
            <a:r>
              <a:rPr lang="en-IE" sz="2300" dirty="0" err="1"/>
              <a:t>panóplia</a:t>
            </a:r>
            <a:r>
              <a:rPr lang="en-IE" sz="2300" dirty="0"/>
              <a:t> de </a:t>
            </a:r>
            <a:r>
              <a:rPr lang="en-IE" sz="2300" dirty="0" err="1"/>
              <a:t>aspectos</a:t>
            </a:r>
            <a:r>
              <a:rPr lang="en-IE" sz="2300" dirty="0"/>
              <a:t>, </a:t>
            </a:r>
            <a:r>
              <a:rPr lang="en-IE" sz="2300" dirty="0" err="1"/>
              <a:t>tais</a:t>
            </a:r>
            <a:r>
              <a:rPr lang="en-IE" sz="2300" dirty="0"/>
              <a:t> </a:t>
            </a:r>
            <a:r>
              <a:rPr lang="en-IE" sz="2300" dirty="0" err="1"/>
              <a:t>como</a:t>
            </a:r>
            <a:r>
              <a:rPr lang="en-IE" sz="2300" dirty="0"/>
              <a:t> a </a:t>
            </a:r>
            <a:r>
              <a:rPr lang="en-IE" sz="2300" dirty="0" err="1"/>
              <a:t>prevenção</a:t>
            </a:r>
            <a:r>
              <a:rPr lang="en-IE" sz="2300" dirty="0"/>
              <a:t> do crime, </a:t>
            </a:r>
            <a:r>
              <a:rPr lang="en-IE" sz="2300" dirty="0" err="1"/>
              <a:t>segurança</a:t>
            </a:r>
            <a:r>
              <a:rPr lang="en-IE" sz="2300" dirty="0"/>
              <a:t> </a:t>
            </a:r>
            <a:r>
              <a:rPr lang="en-IE" sz="2300" dirty="0" err="1"/>
              <a:t>rodoviária</a:t>
            </a:r>
            <a:r>
              <a:rPr lang="en-IE" sz="2300" dirty="0"/>
              <a:t>, </a:t>
            </a:r>
            <a:r>
              <a:rPr lang="en-IE" sz="2300" dirty="0" err="1"/>
              <a:t>locais</a:t>
            </a:r>
            <a:r>
              <a:rPr lang="en-IE" sz="2300" dirty="0"/>
              <a:t> </a:t>
            </a:r>
            <a:r>
              <a:rPr lang="en-IE" sz="2300" dirty="0" err="1"/>
              <a:t>públicos</a:t>
            </a:r>
            <a:r>
              <a:rPr lang="en-IE" sz="2300" dirty="0"/>
              <a:t> </a:t>
            </a:r>
            <a:r>
              <a:rPr lang="en-IE" sz="2300" dirty="0" err="1"/>
              <a:t>mais</a:t>
            </a:r>
            <a:r>
              <a:rPr lang="en-IE" sz="2300" dirty="0"/>
              <a:t> </a:t>
            </a:r>
            <a:r>
              <a:rPr lang="en-IE" sz="2300" dirty="0" err="1"/>
              <a:t>seguros</a:t>
            </a:r>
            <a:r>
              <a:rPr lang="en-IE" sz="2300" dirty="0"/>
              <a:t>, </a:t>
            </a:r>
            <a:r>
              <a:rPr lang="en-IE" sz="2300" dirty="0" err="1"/>
              <a:t>segurança</a:t>
            </a:r>
            <a:r>
              <a:rPr lang="en-IE" sz="2300" dirty="0"/>
              <a:t> </a:t>
            </a:r>
            <a:r>
              <a:rPr lang="en-IE" sz="2300" dirty="0" err="1"/>
              <a:t>hídrica</a:t>
            </a:r>
            <a:r>
              <a:rPr lang="en-IE" sz="2300" dirty="0"/>
              <a:t> e </a:t>
            </a:r>
            <a:r>
              <a:rPr lang="en-IE" sz="2300" dirty="0" err="1"/>
              <a:t>segurança</a:t>
            </a:r>
            <a:r>
              <a:rPr lang="en-IE" sz="2300" dirty="0"/>
              <a:t> </a:t>
            </a:r>
            <a:r>
              <a:rPr lang="en-IE" sz="2300" dirty="0" err="1"/>
              <a:t>ao</a:t>
            </a:r>
            <a:r>
              <a:rPr lang="en-IE" sz="2300" dirty="0"/>
              <a:t> </a:t>
            </a:r>
            <a:r>
              <a:rPr lang="en-IE" sz="2300" dirty="0" err="1"/>
              <a:t>ar</a:t>
            </a:r>
            <a:r>
              <a:rPr lang="en-IE" sz="2300" dirty="0"/>
              <a:t> livre/</a:t>
            </a:r>
            <a:r>
              <a:rPr lang="en-IE" sz="2300" dirty="0" err="1"/>
              <a:t>esportiva</a:t>
            </a:r>
            <a:r>
              <a:rPr lang="en-IE" sz="2300" dirty="0"/>
              <a:t>.</a:t>
            </a:r>
          </a:p>
          <a:p>
            <a:r>
              <a:rPr lang="en-IE" sz="2300" dirty="0">
                <a:solidFill>
                  <a:srgbClr val="BA0A94"/>
                </a:solidFill>
              </a:rPr>
              <a:t>A </a:t>
            </a:r>
            <a:r>
              <a:rPr lang="en-IE" sz="2300" dirty="0" err="1">
                <a:solidFill>
                  <a:srgbClr val="BA0A94"/>
                </a:solidFill>
              </a:rPr>
              <a:t>segurança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comunitária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é</a:t>
            </a:r>
            <a:r>
              <a:rPr lang="en-IE" sz="2300" dirty="0">
                <a:solidFill>
                  <a:srgbClr val="BA0A94"/>
                </a:solidFill>
              </a:rPr>
              <a:t> um </a:t>
            </a:r>
            <a:r>
              <a:rPr lang="en-IE" sz="2300" dirty="0" err="1">
                <a:solidFill>
                  <a:srgbClr val="BA0A94"/>
                </a:solidFill>
              </a:rPr>
              <a:t>elemento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chave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na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construção</a:t>
            </a:r>
            <a:r>
              <a:rPr lang="en-IE" sz="2300" dirty="0">
                <a:solidFill>
                  <a:srgbClr val="BA0A94"/>
                </a:solidFill>
              </a:rPr>
              <a:t> de </a:t>
            </a:r>
            <a:r>
              <a:rPr lang="en-IE" sz="2300" dirty="0" err="1">
                <a:solidFill>
                  <a:srgbClr val="BA0A94"/>
                </a:solidFill>
              </a:rPr>
              <a:t>uma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grande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comunidade</a:t>
            </a:r>
            <a:r>
              <a:rPr lang="en-IE" sz="2300" dirty="0">
                <a:solidFill>
                  <a:srgbClr val="BA0A94"/>
                </a:solidFill>
              </a:rPr>
              <a:t>, pois as </a:t>
            </a:r>
            <a:r>
              <a:rPr lang="en-IE" sz="2300" dirty="0" err="1">
                <a:solidFill>
                  <a:srgbClr val="BA0A94"/>
                </a:solidFill>
              </a:rPr>
              <a:t>pessoas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precisam</a:t>
            </a:r>
            <a:r>
              <a:rPr lang="en-IE" sz="2300" dirty="0">
                <a:solidFill>
                  <a:srgbClr val="BA0A94"/>
                </a:solidFill>
              </a:rPr>
              <a:t> de se </a:t>
            </a:r>
            <a:r>
              <a:rPr lang="en-IE" sz="2300" dirty="0" err="1">
                <a:solidFill>
                  <a:srgbClr val="BA0A94"/>
                </a:solidFill>
              </a:rPr>
              <a:t>sentir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seguras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onde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vivem</a:t>
            </a:r>
            <a:r>
              <a:rPr lang="en-IE" sz="2300" dirty="0">
                <a:solidFill>
                  <a:srgbClr val="BA0A94"/>
                </a:solidFill>
              </a:rPr>
              <a:t>, </a:t>
            </a:r>
            <a:r>
              <a:rPr lang="en-IE" sz="2300" dirty="0" err="1">
                <a:solidFill>
                  <a:srgbClr val="BA0A94"/>
                </a:solidFill>
              </a:rPr>
              <a:t>trabalham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ou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passam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os</a:t>
            </a:r>
            <a:r>
              <a:rPr lang="en-IE" sz="2300" dirty="0">
                <a:solidFill>
                  <a:srgbClr val="BA0A94"/>
                </a:solidFill>
              </a:rPr>
              <a:t> </a:t>
            </a:r>
            <a:r>
              <a:rPr lang="en-IE" sz="2300" dirty="0" err="1">
                <a:solidFill>
                  <a:srgbClr val="BA0A94"/>
                </a:solidFill>
              </a:rPr>
              <a:t>seus</a:t>
            </a:r>
            <a:r>
              <a:rPr lang="en-IE" sz="2300" dirty="0">
                <a:solidFill>
                  <a:srgbClr val="BA0A94"/>
                </a:solidFill>
              </a:rPr>
              <a:t> tempos livres.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6102" y="912472"/>
            <a:ext cx="6239028" cy="857158"/>
          </a:xfrm>
          <a:solidFill>
            <a:srgbClr val="7F4182"/>
          </a:solidFill>
        </p:spPr>
        <p:txBody>
          <a:bodyPr/>
          <a:lstStyle/>
          <a:p>
            <a:r>
              <a:rPr lang="en-IE" dirty="0" err="1">
                <a:solidFill>
                  <a:schemeClr val="bg1"/>
                </a:solidFill>
              </a:rPr>
              <a:t>Sentimento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segurança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95B00-9D94-4C9E-9DC6-EBB54566319D}"/>
              </a:ext>
            </a:extLst>
          </p:cNvPr>
          <p:cNvSpPr txBox="1"/>
          <p:nvPr/>
        </p:nvSpPr>
        <p:spPr>
          <a:xfrm>
            <a:off x="0" y="101086"/>
            <a:ext cx="6096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2890F-2726-47E7-B77B-A88AC931657F}"/>
              </a:ext>
            </a:extLst>
          </p:cNvPr>
          <p:cNvSpPr txBox="1"/>
          <p:nvPr/>
        </p:nvSpPr>
        <p:spPr>
          <a:xfrm>
            <a:off x="11041380" y="6250190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295055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2904" y="1918130"/>
            <a:ext cx="5371001" cy="4848430"/>
          </a:xfrm>
        </p:spPr>
        <p:txBody>
          <a:bodyPr/>
          <a:lstStyle/>
          <a:p>
            <a:r>
              <a:rPr lang="en-IE" sz="2200" dirty="0"/>
              <a:t>Um </a:t>
            </a:r>
            <a:r>
              <a:rPr lang="en-IE" sz="2200" dirty="0" err="1"/>
              <a:t>líder</a:t>
            </a:r>
            <a:r>
              <a:rPr lang="en-IE" sz="2200" dirty="0"/>
              <a:t> </a:t>
            </a:r>
            <a:r>
              <a:rPr lang="en-IE" sz="2200" dirty="0" err="1"/>
              <a:t>comunitário</a:t>
            </a:r>
            <a:r>
              <a:rPr lang="en-IE" sz="2200" dirty="0"/>
              <a:t> </a:t>
            </a:r>
            <a:r>
              <a:rPr lang="en-IE" sz="2200" dirty="0" err="1"/>
              <a:t>é</a:t>
            </a:r>
            <a:r>
              <a:rPr lang="en-IE" sz="2200" dirty="0"/>
              <a:t> um </a:t>
            </a:r>
            <a:r>
              <a:rPr lang="en-IE" sz="2200" dirty="0" err="1"/>
              <a:t>agente</a:t>
            </a:r>
            <a:r>
              <a:rPr lang="en-IE" sz="2200" dirty="0"/>
              <a:t> de </a:t>
            </a:r>
            <a:r>
              <a:rPr lang="en-IE" sz="2200" dirty="0" err="1"/>
              <a:t>mudança</a:t>
            </a:r>
            <a:r>
              <a:rPr lang="en-IE" sz="2200" dirty="0"/>
              <a:t> que assume a </a:t>
            </a:r>
            <a:r>
              <a:rPr lang="en-IE" sz="2200" dirty="0" err="1"/>
              <a:t>responsabilidade</a:t>
            </a:r>
            <a:r>
              <a:rPr lang="en-IE" sz="2200" dirty="0"/>
              <a:t> </a:t>
            </a:r>
            <a:r>
              <a:rPr lang="en-IE" sz="2200" dirty="0" err="1"/>
              <a:t>pelo</a:t>
            </a:r>
            <a:r>
              <a:rPr lang="en-IE" sz="2200" dirty="0"/>
              <a:t> </a:t>
            </a:r>
            <a:r>
              <a:rPr lang="en-IE" sz="2200" dirty="0" err="1"/>
              <a:t>bem-estar</a:t>
            </a:r>
            <a:r>
              <a:rPr lang="en-IE" sz="2200" dirty="0"/>
              <a:t> e </a:t>
            </a:r>
            <a:r>
              <a:rPr lang="en-IE" sz="2200" dirty="0" err="1"/>
              <a:t>melhoria</a:t>
            </a:r>
            <a:r>
              <a:rPr lang="en-IE" sz="2200" dirty="0"/>
              <a:t> das </a:t>
            </a:r>
            <a:r>
              <a:rPr lang="en-IE" sz="2200" dirty="0" err="1"/>
              <a:t>comunidades</a:t>
            </a:r>
            <a:r>
              <a:rPr lang="en-IE" sz="2200" dirty="0"/>
              <a:t>.</a:t>
            </a:r>
          </a:p>
          <a:p>
            <a:r>
              <a:rPr lang="en-IE" sz="2200" dirty="0" err="1"/>
              <a:t>Tipicamente</a:t>
            </a:r>
            <a:r>
              <a:rPr lang="en-IE" sz="2200" dirty="0"/>
              <a:t>, </a:t>
            </a:r>
            <a:r>
              <a:rPr lang="en-IE" sz="2200" dirty="0" err="1"/>
              <a:t>são</a:t>
            </a:r>
            <a:r>
              <a:rPr lang="en-IE" sz="2200" dirty="0"/>
              <a:t> </a:t>
            </a:r>
            <a:r>
              <a:rPr lang="en-IE" sz="2200" dirty="0" err="1"/>
              <a:t>fundamentais</a:t>
            </a:r>
            <a:r>
              <a:rPr lang="en-IE" sz="2200" dirty="0"/>
              <a:t> para </a:t>
            </a:r>
            <a:r>
              <a:rPr lang="en-IE" sz="2200" dirty="0" err="1"/>
              <a:t>mobilizar</a:t>
            </a:r>
            <a:r>
              <a:rPr lang="en-IE" sz="2200" dirty="0"/>
              <a:t> as </a:t>
            </a:r>
            <a:r>
              <a:rPr lang="en-IE" sz="2200" dirty="0" err="1"/>
              <a:t>comunidades</a:t>
            </a:r>
            <a:r>
              <a:rPr lang="en-IE" sz="2200" dirty="0"/>
              <a:t> por </a:t>
            </a:r>
            <a:r>
              <a:rPr lang="en-IE" sz="2200" dirty="0" err="1"/>
              <a:t>uma</a:t>
            </a:r>
            <a:r>
              <a:rPr lang="en-IE" sz="2200" dirty="0"/>
              <a:t> causa </a:t>
            </a:r>
            <a:r>
              <a:rPr lang="en-IE" sz="2200" dirty="0" err="1"/>
              <a:t>em</a:t>
            </a:r>
            <a:r>
              <a:rPr lang="en-IE" sz="2200" dirty="0"/>
              <a:t> </a:t>
            </a:r>
            <a:r>
              <a:rPr lang="en-IE" sz="2200" dirty="0" err="1"/>
              <a:t>comum</a:t>
            </a:r>
            <a:r>
              <a:rPr lang="en-IE" sz="2200" dirty="0"/>
              <a:t>, para </a:t>
            </a:r>
            <a:r>
              <a:rPr lang="en-IE" sz="2200" dirty="0" err="1"/>
              <a:t>conceber</a:t>
            </a:r>
            <a:r>
              <a:rPr lang="en-IE" sz="2200" dirty="0"/>
              <a:t> e defender </a:t>
            </a:r>
            <a:r>
              <a:rPr lang="en-IE" sz="2200" dirty="0" err="1"/>
              <a:t>cursos</a:t>
            </a:r>
            <a:r>
              <a:rPr lang="en-IE" sz="2200" dirty="0"/>
              <a:t> de </a:t>
            </a:r>
            <a:r>
              <a:rPr lang="en-IE" sz="2200" dirty="0" err="1"/>
              <a:t>ação</a:t>
            </a:r>
            <a:r>
              <a:rPr lang="en-IE" sz="2200" dirty="0"/>
              <a:t> que </a:t>
            </a:r>
            <a:r>
              <a:rPr lang="en-IE" sz="2200" dirty="0" err="1"/>
              <a:t>permitam</a:t>
            </a:r>
            <a:r>
              <a:rPr lang="en-IE" sz="2200" dirty="0"/>
              <a:t> </a:t>
            </a:r>
            <a:r>
              <a:rPr lang="en-IE" sz="2200" dirty="0" err="1"/>
              <a:t>superar</a:t>
            </a:r>
            <a:r>
              <a:rPr lang="en-IE" sz="2200" dirty="0"/>
              <a:t> </a:t>
            </a:r>
            <a:r>
              <a:rPr lang="en-IE" sz="2200" dirty="0" err="1"/>
              <a:t>desafios</a:t>
            </a:r>
            <a:r>
              <a:rPr lang="en-IE" sz="2200" dirty="0"/>
              <a:t> </a:t>
            </a:r>
            <a:r>
              <a:rPr lang="en-IE" sz="2200" dirty="0" err="1"/>
              <a:t>comunitários</a:t>
            </a:r>
            <a:r>
              <a:rPr lang="en-IE" sz="2200" dirty="0"/>
              <a:t> </a:t>
            </a:r>
            <a:r>
              <a:rPr lang="en-IE" sz="2200" dirty="0" err="1"/>
              <a:t>específicos</a:t>
            </a:r>
            <a:r>
              <a:rPr lang="en-IE" sz="2200" dirty="0"/>
              <a:t>. Este </a:t>
            </a:r>
            <a:r>
              <a:rPr lang="en-IE" sz="2200" dirty="0" err="1"/>
              <a:t>papel</a:t>
            </a:r>
            <a:r>
              <a:rPr lang="en-IE" sz="2200" dirty="0"/>
              <a:t> </a:t>
            </a:r>
            <a:r>
              <a:rPr lang="en-IE" sz="2200" dirty="0" err="1"/>
              <a:t>poderia</a:t>
            </a:r>
            <a:r>
              <a:rPr lang="en-IE" sz="2200" dirty="0"/>
              <a:t> ser </a:t>
            </a:r>
            <a:r>
              <a:rPr lang="en-IE" sz="2200" dirty="0" err="1"/>
              <a:t>pago</a:t>
            </a:r>
            <a:r>
              <a:rPr lang="en-IE" sz="2200" dirty="0"/>
              <a:t> </a:t>
            </a:r>
            <a:r>
              <a:rPr lang="en-IE" sz="2200" dirty="0" err="1"/>
              <a:t>ou</a:t>
            </a:r>
            <a:r>
              <a:rPr lang="en-IE" sz="2200" dirty="0"/>
              <a:t> </a:t>
            </a:r>
            <a:r>
              <a:rPr lang="en-IE" sz="2200" dirty="0" err="1"/>
              <a:t>voluntariamente</a:t>
            </a:r>
            <a:r>
              <a:rPr lang="en-IE" sz="2200" dirty="0"/>
              <a:t>, a </a:t>
            </a:r>
            <a:r>
              <a:rPr lang="en-IE" sz="2200" dirty="0" err="1"/>
              <a:t>maioria</a:t>
            </a:r>
            <a:r>
              <a:rPr lang="en-IE" sz="2200" dirty="0"/>
              <a:t> </a:t>
            </a:r>
            <a:r>
              <a:rPr lang="en-IE" sz="2200" dirty="0" err="1"/>
              <a:t>são</a:t>
            </a:r>
            <a:r>
              <a:rPr lang="en-IE" sz="2200" dirty="0"/>
              <a:t> </a:t>
            </a:r>
            <a:r>
              <a:rPr lang="en-IE" sz="2200" dirty="0" err="1"/>
              <a:t>voluntários</a:t>
            </a:r>
            <a:r>
              <a:rPr lang="en-IE" sz="2200" dirty="0"/>
              <a:t>.</a:t>
            </a:r>
          </a:p>
          <a:p>
            <a:r>
              <a:rPr lang="en-IE" sz="2200" b="1" dirty="0">
                <a:solidFill>
                  <a:srgbClr val="BA0A94"/>
                </a:solidFill>
              </a:rPr>
              <a:t>As </a:t>
            </a:r>
            <a:r>
              <a:rPr lang="en-IE" sz="2200" b="1" dirty="0" err="1">
                <a:solidFill>
                  <a:srgbClr val="BA0A94"/>
                </a:solidFill>
              </a:rPr>
              <a:t>grandes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comunidades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são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normalmente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impulsionadas</a:t>
            </a:r>
            <a:r>
              <a:rPr lang="en-IE" sz="2200" b="1" dirty="0">
                <a:solidFill>
                  <a:srgbClr val="BA0A94"/>
                </a:solidFill>
              </a:rPr>
              <a:t> por </a:t>
            </a:r>
            <a:r>
              <a:rPr lang="en-IE" sz="2200" b="1" dirty="0" err="1">
                <a:solidFill>
                  <a:srgbClr val="BA0A94"/>
                </a:solidFill>
              </a:rPr>
              <a:t>uma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ou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duas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ou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mesmo</a:t>
            </a:r>
            <a:r>
              <a:rPr lang="en-IE" sz="2200" b="1" dirty="0">
                <a:solidFill>
                  <a:srgbClr val="BA0A94"/>
                </a:solidFill>
              </a:rPr>
              <a:t> por </a:t>
            </a:r>
            <a:r>
              <a:rPr lang="en-IE" sz="2200" b="1" dirty="0" err="1">
                <a:solidFill>
                  <a:srgbClr val="BA0A94"/>
                </a:solidFill>
              </a:rPr>
              <a:t>uma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equipa</a:t>
            </a:r>
            <a:r>
              <a:rPr lang="en-IE" sz="2200" b="1" dirty="0">
                <a:solidFill>
                  <a:srgbClr val="BA0A94"/>
                </a:solidFill>
              </a:rPr>
              <a:t> de </a:t>
            </a:r>
            <a:r>
              <a:rPr lang="en-IE" sz="2200" b="1" dirty="0" err="1">
                <a:solidFill>
                  <a:srgbClr val="BA0A94"/>
                </a:solidFill>
              </a:rPr>
              <a:t>líderes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comunitários</a:t>
            </a:r>
            <a:r>
              <a:rPr lang="en-IE" sz="2200" b="1" dirty="0">
                <a:solidFill>
                  <a:srgbClr val="BA0A94"/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126" y="697870"/>
            <a:ext cx="5579898" cy="1047413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en-IE" sz="3200" dirty="0" err="1">
                <a:solidFill>
                  <a:schemeClr val="bg1"/>
                </a:solidFill>
              </a:rPr>
              <a:t>Líderes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Comunitários</a:t>
            </a:r>
            <a:r>
              <a:rPr lang="en-IE" sz="3200" dirty="0">
                <a:solidFill>
                  <a:schemeClr val="bg1"/>
                </a:solidFill>
              </a:rPr>
              <a:t> fortes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-1" y="101086"/>
            <a:ext cx="65207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pic>
        <p:nvPicPr>
          <p:cNvPr id="15" name="Picture 14" descr="Person knitting">
            <a:extLst>
              <a:ext uri="{FF2B5EF4-FFF2-40B4-BE49-F238E27FC236}">
                <a16:creationId xmlns:a16="http://schemas.microsoft.com/office/drawing/2014/main" id="{1B26A52F-B68A-499D-8E87-82E5B5D436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718" y="577628"/>
            <a:ext cx="3074121" cy="2051916"/>
          </a:xfrm>
          <a:prstGeom prst="rect">
            <a:avLst/>
          </a:prstGeom>
        </p:spPr>
      </p:pic>
      <p:pic>
        <p:nvPicPr>
          <p:cNvPr id="21" name="Picture 20" descr="A picture containing person, outdoor, beach, person&#10;&#10;Description automatically generated">
            <a:extLst>
              <a:ext uri="{FF2B5EF4-FFF2-40B4-BE49-F238E27FC236}">
                <a16:creationId xmlns:a16="http://schemas.microsoft.com/office/drawing/2014/main" id="{FC7991E4-606B-4599-8D1F-1F321C7EBD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4224" y="2828833"/>
            <a:ext cx="3292677" cy="2590146"/>
          </a:xfrm>
          <a:prstGeom prst="rect">
            <a:avLst/>
          </a:prstGeom>
        </p:spPr>
      </p:pic>
      <p:pic>
        <p:nvPicPr>
          <p:cNvPr id="17" name="Picture 16" descr="Person harvesting lettuce from a garden">
            <a:extLst>
              <a:ext uri="{FF2B5EF4-FFF2-40B4-BE49-F238E27FC236}">
                <a16:creationId xmlns:a16="http://schemas.microsoft.com/office/drawing/2014/main" id="{2D0A2E09-F2BA-4145-B852-0425191373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265" y="661734"/>
            <a:ext cx="3292676" cy="2167099"/>
          </a:xfrm>
          <a:prstGeom prst="rect">
            <a:avLst/>
          </a:prstGeom>
        </p:spPr>
      </p:pic>
      <p:pic>
        <p:nvPicPr>
          <p:cNvPr id="19" name="Picture 18" descr="A person wearing a suit and tie standing in front of a building&#10;&#10;Description automatically generated">
            <a:extLst>
              <a:ext uri="{FF2B5EF4-FFF2-40B4-BE49-F238E27FC236}">
                <a16:creationId xmlns:a16="http://schemas.microsoft.com/office/drawing/2014/main" id="{65EF97B5-189A-4F56-98B2-E8DBB2B7C3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9279" y="2515387"/>
            <a:ext cx="3292676" cy="30008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879E296-113B-4A3F-9626-26E8C1EB964D}"/>
              </a:ext>
            </a:extLst>
          </p:cNvPr>
          <p:cNvSpPr/>
          <p:nvPr/>
        </p:nvSpPr>
        <p:spPr>
          <a:xfrm>
            <a:off x="6034225" y="5418979"/>
            <a:ext cx="6157776" cy="1154162"/>
          </a:xfrm>
          <a:prstGeom prst="rect">
            <a:avLst/>
          </a:prstGeom>
          <a:solidFill>
            <a:srgbClr val="7F4182"/>
          </a:solidFill>
        </p:spPr>
        <p:txBody>
          <a:bodyPr wrap="square">
            <a:spAutoFit/>
          </a:bodyPr>
          <a:lstStyle/>
          <a:p>
            <a:r>
              <a:rPr lang="en-IE" sz="2300" b="1" dirty="0">
                <a:solidFill>
                  <a:schemeClr val="bg1"/>
                </a:solidFill>
              </a:rPr>
              <a:t>O </a:t>
            </a:r>
            <a:r>
              <a:rPr lang="en-IE" sz="2300" b="1" dirty="0" err="1">
                <a:solidFill>
                  <a:schemeClr val="bg1"/>
                </a:solidFill>
              </a:rPr>
              <a:t>papel</a:t>
            </a:r>
            <a:r>
              <a:rPr lang="en-IE" sz="2300" b="1" dirty="0">
                <a:solidFill>
                  <a:schemeClr val="bg1"/>
                </a:solidFill>
              </a:rPr>
              <a:t> do </a:t>
            </a:r>
            <a:r>
              <a:rPr lang="en-IE" sz="2300" b="1" dirty="0" err="1">
                <a:solidFill>
                  <a:schemeClr val="bg1"/>
                </a:solidFill>
              </a:rPr>
              <a:t>Líder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Comunitário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consiste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em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parte</a:t>
            </a:r>
            <a:r>
              <a:rPr lang="en-IE" sz="2300" b="1" dirty="0">
                <a:solidFill>
                  <a:schemeClr val="bg1"/>
                </a:solidFill>
              </a:rPr>
              <a:t> de </a:t>
            </a:r>
            <a:r>
              <a:rPr lang="en-IE" sz="2300" b="1" dirty="0" err="1">
                <a:solidFill>
                  <a:schemeClr val="bg1"/>
                </a:solidFill>
              </a:rPr>
              <a:t>educar</a:t>
            </a:r>
            <a:r>
              <a:rPr lang="en-IE" sz="2300" b="1" dirty="0">
                <a:solidFill>
                  <a:schemeClr val="bg1"/>
                </a:solidFill>
              </a:rPr>
              <a:t>, </a:t>
            </a:r>
            <a:r>
              <a:rPr lang="en-IE" sz="2300" b="1" dirty="0" err="1">
                <a:solidFill>
                  <a:schemeClr val="bg1"/>
                </a:solidFill>
              </a:rPr>
              <a:t>parte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em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inspirar</a:t>
            </a:r>
            <a:r>
              <a:rPr lang="en-IE" sz="2300" b="1" dirty="0">
                <a:solidFill>
                  <a:schemeClr val="bg1"/>
                </a:solidFill>
              </a:rPr>
              <a:t>, </a:t>
            </a:r>
            <a:r>
              <a:rPr lang="en-IE" sz="2300" b="1" dirty="0" err="1">
                <a:solidFill>
                  <a:schemeClr val="bg1"/>
                </a:solidFill>
              </a:rPr>
              <a:t>parte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em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motivar</a:t>
            </a:r>
            <a:r>
              <a:rPr lang="en-IE" sz="2300" b="1" dirty="0">
                <a:solidFill>
                  <a:schemeClr val="bg1"/>
                </a:solidFill>
              </a:rPr>
              <a:t> e </a:t>
            </a:r>
            <a:r>
              <a:rPr lang="en-IE" sz="2300" b="1" dirty="0" err="1">
                <a:solidFill>
                  <a:schemeClr val="bg1"/>
                </a:solidFill>
              </a:rPr>
              <a:t>parte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em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mobilizar</a:t>
            </a:r>
            <a:r>
              <a:rPr lang="en-IE" sz="23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3E770-4336-41B6-8C5B-5E3E4EDA9F73}"/>
              </a:ext>
            </a:extLst>
          </p:cNvPr>
          <p:cNvSpPr txBox="1"/>
          <p:nvPr/>
        </p:nvSpPr>
        <p:spPr>
          <a:xfrm>
            <a:off x="11103219" y="2398711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55954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7630" y="1999758"/>
            <a:ext cx="6687832" cy="4411552"/>
          </a:xfrm>
        </p:spPr>
        <p:txBody>
          <a:bodyPr/>
          <a:lstStyle/>
          <a:p>
            <a:r>
              <a:rPr lang="en-IE" dirty="0" err="1"/>
              <a:t>Nem</a:t>
            </a:r>
            <a:r>
              <a:rPr lang="en-IE" dirty="0"/>
              <a:t> </a:t>
            </a:r>
            <a:r>
              <a:rPr lang="en-IE" dirty="0" err="1"/>
              <a:t>toda</a:t>
            </a:r>
            <a:r>
              <a:rPr lang="en-IE" dirty="0"/>
              <a:t> a </a:t>
            </a:r>
            <a:r>
              <a:rPr lang="en-IE" dirty="0" err="1"/>
              <a:t>gente</a:t>
            </a:r>
            <a:r>
              <a:rPr lang="en-IE" dirty="0"/>
              <a:t> </a:t>
            </a:r>
            <a:r>
              <a:rPr lang="en-IE" dirty="0" err="1"/>
              <a:t>tem</a:t>
            </a:r>
            <a:r>
              <a:rPr lang="en-IE" dirty="0"/>
              <a:t> de ser um </a:t>
            </a:r>
            <a:r>
              <a:rPr lang="en-IE" dirty="0" err="1"/>
              <a:t>líder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campeão</a:t>
            </a:r>
            <a:r>
              <a:rPr lang="en-IE" dirty="0"/>
              <a:t>. Para que as </a:t>
            </a:r>
            <a:r>
              <a:rPr lang="en-IE" dirty="0" err="1"/>
              <a:t>comunidades</a:t>
            </a:r>
            <a:r>
              <a:rPr lang="en-IE" dirty="0"/>
              <a:t> </a:t>
            </a:r>
            <a:r>
              <a:rPr lang="en-IE" dirty="0" err="1"/>
              <a:t>realmente</a:t>
            </a:r>
            <a:r>
              <a:rPr lang="en-IE" dirty="0"/>
              <a:t> </a:t>
            </a:r>
            <a:r>
              <a:rPr lang="en-IE" dirty="0" err="1"/>
              <a:t>funcionem</a:t>
            </a:r>
            <a:r>
              <a:rPr lang="en-IE" dirty="0"/>
              <a:t>, </a:t>
            </a:r>
            <a:r>
              <a:rPr lang="en-IE" dirty="0" err="1"/>
              <a:t>precisam</a:t>
            </a:r>
            <a:r>
              <a:rPr lang="en-IE" dirty="0"/>
              <a:t> </a:t>
            </a:r>
            <a:r>
              <a:rPr lang="en-IE" dirty="0" err="1"/>
              <a:t>igualmente</a:t>
            </a:r>
            <a:r>
              <a:rPr lang="en-IE" dirty="0"/>
              <a:t> de um forte </a:t>
            </a:r>
            <a:r>
              <a:rPr lang="en-IE" dirty="0" err="1"/>
              <a:t>sentido</a:t>
            </a:r>
            <a:r>
              <a:rPr lang="en-IE" dirty="0"/>
              <a:t> e </a:t>
            </a:r>
            <a:r>
              <a:rPr lang="en-IE" dirty="0" err="1"/>
              <a:t>compromisso</a:t>
            </a:r>
            <a:r>
              <a:rPr lang="en-IE" dirty="0"/>
              <a:t> com a </a:t>
            </a:r>
            <a:r>
              <a:rPr lang="en-IE" dirty="0" err="1"/>
              <a:t>Cidadania</a:t>
            </a:r>
            <a:r>
              <a:rPr lang="en-IE" dirty="0"/>
              <a:t> </a:t>
            </a:r>
            <a:r>
              <a:rPr lang="en-IE" dirty="0" err="1"/>
              <a:t>Ativa</a:t>
            </a:r>
            <a:r>
              <a:rPr lang="en-IE" dirty="0"/>
              <a:t>. A </a:t>
            </a:r>
            <a:r>
              <a:rPr lang="en-IE" dirty="0" err="1"/>
              <a:t>Cidadania</a:t>
            </a:r>
            <a:r>
              <a:rPr lang="en-IE" dirty="0"/>
              <a:t> </a:t>
            </a:r>
            <a:r>
              <a:rPr lang="en-IE" dirty="0" err="1"/>
              <a:t>Ativa</a:t>
            </a:r>
            <a:r>
              <a:rPr lang="en-IE" dirty="0"/>
              <a:t> </a:t>
            </a:r>
            <a:r>
              <a:rPr lang="en-IE" dirty="0" err="1"/>
              <a:t>é</a:t>
            </a:r>
            <a:r>
              <a:rPr lang="en-IE" dirty="0"/>
              <a:t> </a:t>
            </a:r>
            <a:r>
              <a:rPr lang="en-IE" dirty="0" err="1"/>
              <a:t>utilizada</a:t>
            </a:r>
            <a:r>
              <a:rPr lang="en-IE" dirty="0"/>
              <a:t> para </a:t>
            </a:r>
            <a:r>
              <a:rPr lang="en-IE" dirty="0" err="1"/>
              <a:t>descrever</a:t>
            </a:r>
            <a:r>
              <a:rPr lang="en-IE" dirty="0"/>
              <a:t> o </a:t>
            </a:r>
            <a:r>
              <a:rPr lang="en-IE" dirty="0" err="1"/>
              <a:t>envolvimento</a:t>
            </a:r>
            <a:r>
              <a:rPr lang="en-IE" dirty="0"/>
              <a:t> de </a:t>
            </a:r>
            <a:r>
              <a:rPr lang="en-IE" dirty="0" err="1"/>
              <a:t>indivíduos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vida</a:t>
            </a:r>
            <a:r>
              <a:rPr lang="en-IE" dirty="0"/>
              <a:t> </a:t>
            </a:r>
            <a:r>
              <a:rPr lang="en-IE" dirty="0" err="1"/>
              <a:t>pública</a:t>
            </a:r>
            <a:r>
              <a:rPr lang="en-IE" dirty="0"/>
              <a:t> e </a:t>
            </a:r>
            <a:r>
              <a:rPr lang="en-IE" dirty="0" err="1"/>
              <a:t>nos</a:t>
            </a:r>
            <a:r>
              <a:rPr lang="en-IE" dirty="0"/>
              <a:t> </a:t>
            </a:r>
            <a:r>
              <a:rPr lang="en-IE" dirty="0" err="1"/>
              <a:t>assuntos</a:t>
            </a:r>
            <a:r>
              <a:rPr lang="en-IE" dirty="0"/>
              <a:t> da </a:t>
            </a:r>
            <a:r>
              <a:rPr lang="en-IE" dirty="0" err="1"/>
              <a:t>comunidade</a:t>
            </a:r>
            <a:r>
              <a:rPr lang="en-IE" dirty="0"/>
              <a:t>. </a:t>
            </a:r>
          </a:p>
          <a:p>
            <a:r>
              <a:rPr lang="en-IE" dirty="0" err="1"/>
              <a:t>Cidadãos</a:t>
            </a:r>
            <a:r>
              <a:rPr lang="en-IE" dirty="0"/>
              <a:t> </a:t>
            </a:r>
            <a:r>
              <a:rPr lang="en-IE" dirty="0" err="1"/>
              <a:t>ativos</a:t>
            </a:r>
            <a:r>
              <a:rPr lang="en-IE" dirty="0"/>
              <a:t> </a:t>
            </a:r>
            <a:r>
              <a:rPr lang="en-IE" dirty="0" err="1"/>
              <a:t>são</a:t>
            </a:r>
            <a:r>
              <a:rPr lang="en-IE" dirty="0"/>
              <a:t> </a:t>
            </a:r>
            <a:r>
              <a:rPr lang="en-IE" dirty="0" err="1"/>
              <a:t>aqueles</a:t>
            </a:r>
            <a:r>
              <a:rPr lang="en-IE" dirty="0"/>
              <a:t> que </a:t>
            </a:r>
            <a:r>
              <a:rPr lang="en-IE" dirty="0" err="1"/>
              <a:t>realizam</a:t>
            </a:r>
            <a:r>
              <a:rPr lang="en-IE" dirty="0"/>
              <a:t> </a:t>
            </a:r>
            <a:r>
              <a:rPr lang="en-IE" dirty="0" err="1"/>
              <a:t>mudanças</a:t>
            </a:r>
            <a:r>
              <a:rPr lang="en-IE" dirty="0"/>
              <a:t> e se </a:t>
            </a:r>
            <a:r>
              <a:rPr lang="en-IE" dirty="0" err="1"/>
              <a:t>envolvem</a:t>
            </a:r>
            <a:r>
              <a:rPr lang="en-IE" dirty="0"/>
              <a:t> </a:t>
            </a:r>
            <a:r>
              <a:rPr lang="en-IE" dirty="0" err="1"/>
              <a:t>ativamente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vida</a:t>
            </a:r>
            <a:r>
              <a:rPr lang="en-IE" dirty="0"/>
              <a:t> das </a:t>
            </a:r>
            <a:r>
              <a:rPr lang="en-IE" dirty="0" err="1"/>
              <a:t>suas</a:t>
            </a:r>
            <a:r>
              <a:rPr lang="en-IE" dirty="0"/>
              <a:t> </a:t>
            </a:r>
            <a:r>
              <a:rPr lang="en-IE" dirty="0" err="1"/>
              <a:t>comunidades</a:t>
            </a:r>
            <a:r>
              <a:rPr lang="en-IE" dirty="0"/>
              <a:t>; </a:t>
            </a:r>
            <a:r>
              <a:rPr lang="en-IE" dirty="0" err="1"/>
              <a:t>enfrentando</a:t>
            </a:r>
            <a:r>
              <a:rPr lang="en-IE" dirty="0"/>
              <a:t> </a:t>
            </a:r>
            <a:r>
              <a:rPr lang="en-IE" dirty="0" err="1"/>
              <a:t>problemas</a:t>
            </a:r>
            <a:r>
              <a:rPr lang="en-IE" dirty="0"/>
              <a:t> e </a:t>
            </a:r>
            <a:r>
              <a:rPr lang="en-IE" dirty="0" err="1"/>
              <a:t>provocando</a:t>
            </a:r>
            <a:r>
              <a:rPr lang="en-IE" dirty="0"/>
              <a:t> </a:t>
            </a:r>
            <a:r>
              <a:rPr lang="en-IE" dirty="0" err="1"/>
              <a:t>mudanças</a:t>
            </a:r>
            <a:r>
              <a:rPr lang="en-IE" dirty="0"/>
              <a:t>.</a:t>
            </a:r>
          </a:p>
          <a:p>
            <a:r>
              <a:rPr lang="en-IE" b="1" dirty="0" err="1">
                <a:solidFill>
                  <a:srgbClr val="BA0A94"/>
                </a:solidFill>
              </a:rPr>
              <a:t>Cidadãos</a:t>
            </a:r>
            <a:r>
              <a:rPr lang="en-IE" b="1" dirty="0">
                <a:solidFill>
                  <a:srgbClr val="BA0A94"/>
                </a:solidFill>
              </a:rPr>
              <a:t> </a:t>
            </a:r>
            <a:r>
              <a:rPr lang="en-IE" b="1" dirty="0" err="1">
                <a:solidFill>
                  <a:srgbClr val="BA0A94"/>
                </a:solidFill>
              </a:rPr>
              <a:t>envolvidos</a:t>
            </a:r>
            <a:r>
              <a:rPr lang="en-IE" b="1" dirty="0">
                <a:solidFill>
                  <a:srgbClr val="BA0A94"/>
                </a:solidFill>
              </a:rPr>
              <a:t> </a:t>
            </a:r>
            <a:r>
              <a:rPr lang="en-IE" b="1" dirty="0" err="1">
                <a:solidFill>
                  <a:srgbClr val="BA0A94"/>
                </a:solidFill>
              </a:rPr>
              <a:t>estão</a:t>
            </a:r>
            <a:r>
              <a:rPr lang="en-IE" b="1" dirty="0">
                <a:solidFill>
                  <a:srgbClr val="BA0A94"/>
                </a:solidFill>
              </a:rPr>
              <a:t> no </a:t>
            </a:r>
            <a:r>
              <a:rPr lang="en-IE" b="1" dirty="0" err="1">
                <a:solidFill>
                  <a:srgbClr val="BA0A94"/>
                </a:solidFill>
              </a:rPr>
              <a:t>coração</a:t>
            </a:r>
            <a:r>
              <a:rPr lang="en-IE" b="1" dirty="0">
                <a:solidFill>
                  <a:srgbClr val="BA0A94"/>
                </a:solidFill>
              </a:rPr>
              <a:t> de </a:t>
            </a:r>
            <a:r>
              <a:rPr lang="en-IE" b="1" dirty="0" err="1">
                <a:solidFill>
                  <a:srgbClr val="BA0A94"/>
                </a:solidFill>
              </a:rPr>
              <a:t>grandes</a:t>
            </a:r>
            <a:r>
              <a:rPr lang="en-IE" b="1" dirty="0">
                <a:solidFill>
                  <a:srgbClr val="BA0A94"/>
                </a:solidFill>
              </a:rPr>
              <a:t> </a:t>
            </a:r>
            <a:r>
              <a:rPr lang="en-IE" b="1" dirty="0" err="1">
                <a:solidFill>
                  <a:srgbClr val="BA0A94"/>
                </a:solidFill>
              </a:rPr>
              <a:t>comunidades</a:t>
            </a:r>
            <a:r>
              <a:rPr lang="en-IE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5679" y="706370"/>
            <a:ext cx="6426014" cy="1062290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en-IE" sz="3200" dirty="0" err="1">
                <a:solidFill>
                  <a:schemeClr val="bg1"/>
                </a:solidFill>
              </a:rPr>
              <a:t>Cidadãos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Ativos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-1" y="101086"/>
            <a:ext cx="66706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pic>
        <p:nvPicPr>
          <p:cNvPr id="4" name="Picture 3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565880BA-DD0A-4BD2-8ACF-A53E40F1C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5200" y="372648"/>
            <a:ext cx="4876800" cy="6368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6FE921-ABAD-4827-BCF0-E2575DC7FCBA}"/>
              </a:ext>
            </a:extLst>
          </p:cNvPr>
          <p:cNvSpPr txBox="1"/>
          <p:nvPr/>
        </p:nvSpPr>
        <p:spPr>
          <a:xfrm>
            <a:off x="11041380" y="6279938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777270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B67998-CC22-47F7-A26D-A943DB6B2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693" y="369378"/>
            <a:ext cx="5057775" cy="63722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2531" y="1768659"/>
            <a:ext cx="6646629" cy="49587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300" dirty="0" err="1"/>
              <a:t>Proporcionar</a:t>
            </a:r>
            <a:r>
              <a:rPr lang="en-IE" sz="2300" dirty="0"/>
              <a:t> </a:t>
            </a:r>
            <a:r>
              <a:rPr lang="en-IE" sz="2300" dirty="0" err="1"/>
              <a:t>à</a:t>
            </a:r>
            <a:r>
              <a:rPr lang="en-IE" sz="2300" dirty="0"/>
              <a:t> </a:t>
            </a:r>
            <a:r>
              <a:rPr lang="en-IE" sz="2300" dirty="0" err="1"/>
              <a:t>população</a:t>
            </a:r>
            <a:r>
              <a:rPr lang="en-IE" sz="2300" dirty="0"/>
              <a:t> local </a:t>
            </a:r>
            <a:r>
              <a:rPr lang="en-IE" sz="2300" dirty="0" err="1"/>
              <a:t>postos</a:t>
            </a:r>
            <a:r>
              <a:rPr lang="en-IE" sz="2300" dirty="0"/>
              <a:t> de </a:t>
            </a:r>
            <a:r>
              <a:rPr lang="en-IE" sz="2300" dirty="0" err="1"/>
              <a:t>trabalho</a:t>
            </a:r>
            <a:r>
              <a:rPr lang="en-IE" sz="2300" dirty="0"/>
              <a:t> e um </a:t>
            </a:r>
            <a:r>
              <a:rPr lang="en-IE" sz="2300" dirty="0" err="1"/>
              <a:t>bem</a:t>
            </a:r>
            <a:r>
              <a:rPr lang="en-IE" sz="2300" dirty="0"/>
              <a:t> </a:t>
            </a:r>
            <a:r>
              <a:rPr lang="en-IE" sz="2300" dirty="0" err="1"/>
              <a:t>muito</a:t>
            </a:r>
            <a:r>
              <a:rPr lang="en-IE" sz="2300" dirty="0"/>
              <a:t> </a:t>
            </a:r>
            <a:r>
              <a:rPr lang="en-IE" sz="2300" dirty="0" err="1"/>
              <a:t>valioso</a:t>
            </a:r>
            <a:r>
              <a:rPr lang="en-IE" sz="2300" dirty="0"/>
              <a:t> para a </a:t>
            </a:r>
            <a:r>
              <a:rPr lang="en-IE" sz="2300" dirty="0" err="1"/>
              <a:t>comunidade</a:t>
            </a:r>
            <a:r>
              <a:rPr lang="en-IE" sz="2300" dirty="0"/>
              <a:t> local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300" dirty="0" err="1"/>
              <a:t>Contribuir</a:t>
            </a:r>
            <a:r>
              <a:rPr lang="en-IE" sz="2300" dirty="0"/>
              <a:t> para </a:t>
            </a:r>
            <a:r>
              <a:rPr lang="en-IE" sz="2300" dirty="0" err="1"/>
              <a:t>uma</a:t>
            </a:r>
            <a:r>
              <a:rPr lang="en-IE" sz="2300" dirty="0"/>
              <a:t> </a:t>
            </a:r>
            <a:r>
              <a:rPr lang="en-IE" sz="2300" dirty="0" err="1"/>
              <a:t>identidade</a:t>
            </a:r>
            <a:r>
              <a:rPr lang="en-IE" sz="2300" dirty="0"/>
              <a:t> </a:t>
            </a:r>
            <a:r>
              <a:rPr lang="en-IE" sz="2300" dirty="0" err="1"/>
              <a:t>comunitária</a:t>
            </a:r>
            <a:r>
              <a:rPr lang="en-IE" sz="2300" dirty="0"/>
              <a:t> e </a:t>
            </a:r>
            <a:r>
              <a:rPr lang="en-IE" sz="2300" dirty="0" err="1"/>
              <a:t>ajudar</a:t>
            </a:r>
            <a:r>
              <a:rPr lang="en-IE" sz="2300" dirty="0"/>
              <a:t> a </a:t>
            </a:r>
            <a:r>
              <a:rPr lang="en-IE" sz="2300" dirty="0" err="1"/>
              <a:t>conferir-lhe</a:t>
            </a:r>
            <a:r>
              <a:rPr lang="en-IE" sz="2300" dirty="0"/>
              <a:t> um </a:t>
            </a:r>
            <a:r>
              <a:rPr lang="en-IE" sz="2300" dirty="0" err="1"/>
              <a:t>carácter</a:t>
            </a:r>
            <a:r>
              <a:rPr lang="en-IE" sz="2300" dirty="0"/>
              <a:t> e </a:t>
            </a:r>
            <a:r>
              <a:rPr lang="en-IE" sz="2300" dirty="0" err="1"/>
              <a:t>encanto</a:t>
            </a:r>
            <a:r>
              <a:rPr lang="en-IE" sz="2300" dirty="0"/>
              <a:t> </a:t>
            </a:r>
            <a:r>
              <a:rPr lang="en-IE" sz="2300" dirty="0" err="1"/>
              <a:t>únicos</a:t>
            </a:r>
            <a:endParaRPr lang="en-IE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300" dirty="0" err="1"/>
              <a:t>Desempenhar</a:t>
            </a:r>
            <a:r>
              <a:rPr lang="en-IE" sz="2300" dirty="0"/>
              <a:t>  </a:t>
            </a:r>
            <a:r>
              <a:rPr lang="en-IE" sz="2300" dirty="0" err="1"/>
              <a:t>frequentemente</a:t>
            </a:r>
            <a:r>
              <a:rPr lang="en-IE" sz="2300" dirty="0"/>
              <a:t> um </a:t>
            </a:r>
            <a:r>
              <a:rPr lang="en-IE" sz="2300" dirty="0" err="1"/>
              <a:t>papel</a:t>
            </a:r>
            <a:r>
              <a:rPr lang="en-IE" sz="2300" dirty="0"/>
              <a:t> fundamental </a:t>
            </a:r>
            <a:r>
              <a:rPr lang="en-IE" sz="2300" dirty="0" err="1"/>
              <a:t>nas</a:t>
            </a:r>
            <a:r>
              <a:rPr lang="en-IE" sz="2300" dirty="0"/>
              <a:t> </a:t>
            </a:r>
            <a:r>
              <a:rPr lang="en-IE" sz="2300" dirty="0" err="1"/>
              <a:t>iniciativas</a:t>
            </a:r>
            <a:r>
              <a:rPr lang="en-IE" sz="2300" dirty="0"/>
              <a:t> de </a:t>
            </a:r>
            <a:r>
              <a:rPr lang="en-IE" sz="2300" dirty="0" err="1"/>
              <a:t>desenvolvimento</a:t>
            </a:r>
            <a:r>
              <a:rPr lang="en-IE" sz="2300" dirty="0"/>
              <a:t> </a:t>
            </a:r>
            <a:r>
              <a:rPr lang="en-IE" sz="2300" dirty="0" err="1"/>
              <a:t>comunitário</a:t>
            </a:r>
            <a:r>
              <a:rPr lang="en-IE" sz="2300" dirty="0"/>
              <a:t> e </a:t>
            </a:r>
            <a:r>
              <a:rPr lang="en-IE" sz="2300" dirty="0" err="1"/>
              <a:t>providenciam</a:t>
            </a:r>
            <a:r>
              <a:rPr lang="en-IE" sz="2300" dirty="0"/>
              <a:t> </a:t>
            </a:r>
            <a:r>
              <a:rPr lang="en-IE" sz="2300" dirty="0" err="1"/>
              <a:t>patrocínios</a:t>
            </a:r>
            <a:endParaRPr lang="en-IE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300" dirty="0" err="1"/>
              <a:t>Os</a:t>
            </a:r>
            <a:r>
              <a:rPr lang="en-IE" sz="2300" dirty="0"/>
              <a:t> </a:t>
            </a:r>
            <a:r>
              <a:rPr lang="en-IE" sz="2300" dirty="0" err="1"/>
              <a:t>aglomerados</a:t>
            </a:r>
            <a:r>
              <a:rPr lang="en-IE" sz="2300" dirty="0"/>
              <a:t> de </a:t>
            </a:r>
            <a:r>
              <a:rPr lang="en-IE" sz="2300" dirty="0" err="1"/>
              <a:t>pequenas</a:t>
            </a:r>
            <a:r>
              <a:rPr lang="en-IE" sz="2300" dirty="0"/>
              <a:t> </a:t>
            </a:r>
            <a:r>
              <a:rPr lang="en-IE" sz="2300" dirty="0" err="1"/>
              <a:t>empresas</a:t>
            </a:r>
            <a:r>
              <a:rPr lang="en-IE" sz="2300" dirty="0"/>
              <a:t> </a:t>
            </a:r>
            <a:r>
              <a:rPr lang="en-IE" sz="2300" dirty="0" err="1"/>
              <a:t>têm</a:t>
            </a:r>
            <a:r>
              <a:rPr lang="en-IE" sz="2300" dirty="0"/>
              <a:t> </a:t>
            </a:r>
            <a:r>
              <a:rPr lang="en-IE" sz="2300" dirty="0" err="1"/>
              <a:t>benefícios</a:t>
            </a:r>
            <a:r>
              <a:rPr lang="en-IE" sz="2300" dirty="0"/>
              <a:t> </a:t>
            </a:r>
            <a:r>
              <a:rPr lang="en-IE" sz="2300" dirty="0" err="1"/>
              <a:t>ambientais</a:t>
            </a:r>
            <a:r>
              <a:rPr lang="en-IE" sz="2300" dirty="0"/>
              <a:t>, </a:t>
            </a:r>
            <a:r>
              <a:rPr lang="en-IE" sz="2300" dirty="0" err="1"/>
              <a:t>uma</a:t>
            </a:r>
            <a:r>
              <a:rPr lang="en-IE" sz="2300" dirty="0"/>
              <a:t> </a:t>
            </a:r>
            <a:r>
              <a:rPr lang="en-IE" sz="2300" dirty="0" err="1"/>
              <a:t>vez</a:t>
            </a:r>
            <a:r>
              <a:rPr lang="en-IE" sz="2300" dirty="0"/>
              <a:t> que </a:t>
            </a:r>
            <a:r>
              <a:rPr lang="en-IE" sz="2300" dirty="0" err="1"/>
              <a:t>reduzem</a:t>
            </a:r>
            <a:r>
              <a:rPr lang="en-IE" sz="2300" dirty="0"/>
              <a:t> a </a:t>
            </a:r>
            <a:r>
              <a:rPr lang="en-IE" sz="2300" dirty="0" err="1"/>
              <a:t>utilização</a:t>
            </a:r>
            <a:r>
              <a:rPr lang="en-IE" sz="2300" dirty="0"/>
              <a:t> de </a:t>
            </a:r>
            <a:r>
              <a:rPr lang="en-IE" sz="2300" dirty="0" err="1"/>
              <a:t>automóveis</a:t>
            </a:r>
            <a:r>
              <a:rPr lang="en-IE" sz="2300" dirty="0"/>
              <a:t> e o </a:t>
            </a:r>
            <a:r>
              <a:rPr lang="en-IE" sz="2300" dirty="0" err="1"/>
              <a:t>congestionamento</a:t>
            </a:r>
            <a:r>
              <a:rPr lang="en-IE" sz="2300" dirty="0"/>
              <a:t> do </a:t>
            </a:r>
            <a:r>
              <a:rPr lang="en-IE" sz="2300" dirty="0" err="1"/>
              <a:t>tráfego</a:t>
            </a:r>
            <a:r>
              <a:rPr lang="en-IE" sz="2300" dirty="0"/>
              <a:t>, </a:t>
            </a:r>
            <a:r>
              <a:rPr lang="en-IE" sz="2300" dirty="0" err="1"/>
              <a:t>resultando</a:t>
            </a:r>
            <a:r>
              <a:rPr lang="en-IE" sz="2300" dirty="0"/>
              <a:t> </a:t>
            </a:r>
            <a:r>
              <a:rPr lang="en-IE" sz="2300" dirty="0" err="1"/>
              <a:t>numa</a:t>
            </a:r>
            <a:r>
              <a:rPr lang="en-IE" sz="2300" dirty="0"/>
              <a:t> </a:t>
            </a:r>
            <a:r>
              <a:rPr lang="en-IE" sz="2300" dirty="0" err="1"/>
              <a:t>melhor</a:t>
            </a:r>
            <a:r>
              <a:rPr lang="en-IE" sz="2300" dirty="0"/>
              <a:t> </a:t>
            </a:r>
            <a:r>
              <a:rPr lang="en-IE" sz="2300" dirty="0" err="1"/>
              <a:t>qualidade</a:t>
            </a:r>
            <a:r>
              <a:rPr lang="en-IE" sz="2300" dirty="0"/>
              <a:t> do </a:t>
            </a:r>
            <a:r>
              <a:rPr lang="en-IE" sz="2300" dirty="0" err="1"/>
              <a:t>ar</a:t>
            </a:r>
            <a:r>
              <a:rPr lang="en-IE" sz="2300" dirty="0"/>
              <a:t> </a:t>
            </a:r>
          </a:p>
          <a:p>
            <a:r>
              <a:rPr lang="en-IE" sz="2300" b="1" dirty="0">
                <a:solidFill>
                  <a:srgbClr val="7F4182"/>
                </a:solidFill>
              </a:rPr>
              <a:t>As </a:t>
            </a:r>
            <a:r>
              <a:rPr lang="en-IE" sz="2300" b="1" dirty="0" err="1">
                <a:solidFill>
                  <a:srgbClr val="7F4182"/>
                </a:solidFill>
              </a:rPr>
              <a:t>grandes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comunidades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são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aquelas</a:t>
            </a:r>
            <a:r>
              <a:rPr lang="en-IE" sz="2300" b="1" dirty="0">
                <a:solidFill>
                  <a:srgbClr val="7F4182"/>
                </a:solidFill>
              </a:rPr>
              <a:t> que </a:t>
            </a:r>
            <a:r>
              <a:rPr lang="en-IE" sz="2300" b="1" dirty="0" err="1">
                <a:solidFill>
                  <a:srgbClr val="7F4182"/>
                </a:solidFill>
              </a:rPr>
              <a:t>apoiam</a:t>
            </a:r>
            <a:r>
              <a:rPr lang="en-IE" sz="2300" b="1" dirty="0">
                <a:solidFill>
                  <a:srgbClr val="7F4182"/>
                </a:solidFill>
              </a:rPr>
              <a:t> e </a:t>
            </a:r>
            <a:r>
              <a:rPr lang="en-IE" sz="2300" b="1" dirty="0" err="1">
                <a:solidFill>
                  <a:srgbClr val="7F4182"/>
                </a:solidFill>
              </a:rPr>
              <a:t>promovem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os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seus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negócios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locais</a:t>
            </a:r>
            <a:r>
              <a:rPr lang="en-IE" sz="2300" b="1" dirty="0">
                <a:solidFill>
                  <a:srgbClr val="7F4182"/>
                </a:solidFill>
              </a:rPr>
              <a:t>.</a:t>
            </a:r>
          </a:p>
          <a:p>
            <a:endParaRPr lang="en-IE" sz="2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5679" y="621374"/>
            <a:ext cx="6426014" cy="1062290"/>
          </a:xfrm>
          <a:solidFill>
            <a:srgbClr val="68BBAF"/>
          </a:solidFill>
        </p:spPr>
        <p:txBody>
          <a:bodyPr>
            <a:noAutofit/>
          </a:bodyPr>
          <a:lstStyle/>
          <a:p>
            <a:r>
              <a:rPr lang="en-IE" sz="2800" dirty="0" err="1">
                <a:solidFill>
                  <a:schemeClr val="bg1"/>
                </a:solidFill>
              </a:rPr>
              <a:t>Empresas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Locais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Viáveis</a:t>
            </a:r>
            <a:r>
              <a:rPr lang="en-IE" sz="2800" dirty="0">
                <a:solidFill>
                  <a:schemeClr val="bg1"/>
                </a:solidFill>
              </a:rPr>
              <a:t> que </a:t>
            </a:r>
            <a:r>
              <a:rPr lang="en-IE" sz="2800" dirty="0" err="1">
                <a:solidFill>
                  <a:schemeClr val="bg1"/>
                </a:solidFill>
              </a:rPr>
              <a:t>Contribuem</a:t>
            </a:r>
            <a:r>
              <a:rPr lang="en-IE" sz="2800" dirty="0">
                <a:solidFill>
                  <a:schemeClr val="bg1"/>
                </a:solidFill>
              </a:rPr>
              <a:t> para as Comunidades </a:t>
            </a:r>
            <a:r>
              <a:rPr lang="en-IE" sz="2800" dirty="0" err="1">
                <a:solidFill>
                  <a:schemeClr val="bg1"/>
                </a:solidFill>
              </a:rPr>
              <a:t>através</a:t>
            </a:r>
            <a:r>
              <a:rPr lang="en-IE" sz="2800" dirty="0">
                <a:solidFill>
                  <a:schemeClr val="bg1"/>
                </a:solidFill>
              </a:rPr>
              <a:t> de:</a:t>
            </a:r>
          </a:p>
          <a:p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-1" y="101086"/>
            <a:ext cx="62508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FE921-ABAD-4827-BCF0-E2575DC7FCBA}"/>
              </a:ext>
            </a:extLst>
          </p:cNvPr>
          <p:cNvSpPr txBox="1"/>
          <p:nvPr/>
        </p:nvSpPr>
        <p:spPr>
          <a:xfrm>
            <a:off x="10389870" y="6279938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ECONÓMICO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47318-21BF-4396-B628-93CD71E81853}"/>
              </a:ext>
            </a:extLst>
          </p:cNvPr>
          <p:cNvSpPr txBox="1"/>
          <p:nvPr/>
        </p:nvSpPr>
        <p:spPr>
          <a:xfrm>
            <a:off x="6400800" y="6533630"/>
            <a:ext cx="1802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3"/>
              </a:rPr>
              <a:t>Fonte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183366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76541-6247-431B-B95B-35663DC05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434" y="151760"/>
            <a:ext cx="4267199" cy="162484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68BBAF"/>
                </a:solidFill>
              </a:rPr>
              <a:t>MÓDULO 1 </a:t>
            </a:r>
          </a:p>
          <a:p>
            <a:r>
              <a:rPr lang="en-US" sz="4800" b="1" dirty="0">
                <a:solidFill>
                  <a:srgbClr val="68BBAF"/>
                </a:solidFill>
              </a:rPr>
              <a:t>SÍNTESE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77A13-144A-4283-848C-4CA3EF01C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920" y="1992987"/>
            <a:ext cx="4703623" cy="4865013"/>
          </a:xfrm>
        </p:spPr>
        <p:txBody>
          <a:bodyPr/>
          <a:lstStyle/>
          <a:p>
            <a:r>
              <a:rPr lang="en-IE" sz="2000" dirty="0">
                <a:solidFill>
                  <a:srgbClr val="7F4182"/>
                </a:solidFill>
              </a:rPr>
              <a:t>No </a:t>
            </a:r>
            <a:r>
              <a:rPr lang="en-IE" sz="2000" dirty="0" err="1">
                <a:solidFill>
                  <a:srgbClr val="7F4182"/>
                </a:solidFill>
              </a:rPr>
              <a:t>Módulo</a:t>
            </a:r>
            <a:r>
              <a:rPr lang="en-IE" sz="2000" dirty="0">
                <a:solidFill>
                  <a:srgbClr val="7F4182"/>
                </a:solidFill>
              </a:rPr>
              <a:t> 1, </a:t>
            </a:r>
            <a:r>
              <a:rPr lang="en-IE" sz="2000" dirty="0" err="1">
                <a:solidFill>
                  <a:srgbClr val="7F4182"/>
                </a:solidFill>
              </a:rPr>
              <a:t>irá</a:t>
            </a:r>
            <a:r>
              <a:rPr lang="en-IE" sz="2000" dirty="0">
                <a:solidFill>
                  <a:srgbClr val="7F4182"/>
                </a:solidFill>
              </a:rPr>
              <a:t> </a:t>
            </a:r>
            <a:r>
              <a:rPr lang="en-IE" sz="2000" dirty="0" err="1">
                <a:solidFill>
                  <a:srgbClr val="7F4182"/>
                </a:solidFill>
              </a:rPr>
              <a:t>explorar</a:t>
            </a:r>
            <a:r>
              <a:rPr lang="en-IE" sz="2000" dirty="0">
                <a:solidFill>
                  <a:srgbClr val="7F4182"/>
                </a:solidFill>
              </a:rPr>
              <a:t> a </a:t>
            </a:r>
            <a:r>
              <a:rPr lang="en-IE" sz="2000" dirty="0" err="1">
                <a:solidFill>
                  <a:srgbClr val="7F4182"/>
                </a:solidFill>
              </a:rPr>
              <a:t>regeneração</a:t>
            </a:r>
            <a:r>
              <a:rPr lang="en-IE" sz="2000" dirty="0">
                <a:solidFill>
                  <a:srgbClr val="7F4182"/>
                </a:solidFill>
              </a:rPr>
              <a:t> da </a:t>
            </a:r>
            <a:r>
              <a:rPr lang="en-IE" sz="2000" dirty="0" err="1">
                <a:solidFill>
                  <a:srgbClr val="7F4182"/>
                </a:solidFill>
              </a:rPr>
              <a:t>comunidade</a:t>
            </a:r>
            <a:r>
              <a:rPr lang="en-IE" sz="2000" dirty="0">
                <a:solidFill>
                  <a:srgbClr val="7F4182"/>
                </a:solidFill>
              </a:rPr>
              <a:t> </a:t>
            </a:r>
            <a:r>
              <a:rPr lang="en-IE" sz="2000" dirty="0" err="1">
                <a:solidFill>
                  <a:srgbClr val="7F4182"/>
                </a:solidFill>
              </a:rPr>
              <a:t>integrada</a:t>
            </a:r>
            <a:r>
              <a:rPr lang="en-IE" sz="2000" dirty="0">
                <a:solidFill>
                  <a:srgbClr val="7F4182"/>
                </a:solidFill>
              </a:rPr>
              <a:t> no </a:t>
            </a:r>
            <a:r>
              <a:rPr lang="en-IE" sz="2000" dirty="0" err="1">
                <a:solidFill>
                  <a:srgbClr val="7F4182"/>
                </a:solidFill>
              </a:rPr>
              <a:t>contexto</a:t>
            </a:r>
            <a:r>
              <a:rPr lang="en-IE" sz="2000" dirty="0">
                <a:solidFill>
                  <a:srgbClr val="7F4182"/>
                </a:solidFill>
              </a:rPr>
              <a:t> da </a:t>
            </a:r>
            <a:r>
              <a:rPr lang="en-IE" sz="2000" dirty="0" err="1">
                <a:solidFill>
                  <a:srgbClr val="7F4182"/>
                </a:solidFill>
              </a:rPr>
              <a:t>construção</a:t>
            </a:r>
            <a:r>
              <a:rPr lang="en-IE" sz="2000" dirty="0">
                <a:solidFill>
                  <a:srgbClr val="7F4182"/>
                </a:solidFill>
              </a:rPr>
              <a:t> de </a:t>
            </a:r>
            <a:r>
              <a:rPr lang="en-IE" sz="2000" dirty="0" err="1">
                <a:solidFill>
                  <a:srgbClr val="7F4182"/>
                </a:solidFill>
              </a:rPr>
              <a:t>uma</a:t>
            </a:r>
            <a:r>
              <a:rPr lang="en-IE" sz="2000" dirty="0">
                <a:solidFill>
                  <a:srgbClr val="7F4182"/>
                </a:solidFill>
              </a:rPr>
              <a:t> </a:t>
            </a:r>
            <a:r>
              <a:rPr lang="en-IE" sz="2000" dirty="0" err="1">
                <a:solidFill>
                  <a:srgbClr val="7F4182"/>
                </a:solidFill>
              </a:rPr>
              <a:t>comunidade</a:t>
            </a:r>
            <a:r>
              <a:rPr lang="en-IE" sz="2000" dirty="0">
                <a:solidFill>
                  <a:srgbClr val="7F4182"/>
                </a:solidFill>
              </a:rPr>
              <a:t> </a:t>
            </a:r>
            <a:r>
              <a:rPr lang="en-IE" sz="2000" dirty="0" err="1">
                <a:solidFill>
                  <a:srgbClr val="7F4182"/>
                </a:solidFill>
              </a:rPr>
              <a:t>sustentável</a:t>
            </a:r>
            <a:r>
              <a:rPr lang="en-IE" sz="2000" dirty="0">
                <a:solidFill>
                  <a:srgbClr val="7F4182"/>
                </a:solidFill>
              </a:rPr>
              <a:t>, </a:t>
            </a:r>
            <a:r>
              <a:rPr lang="en-IE" sz="2000" dirty="0" err="1">
                <a:solidFill>
                  <a:srgbClr val="7F4182"/>
                </a:solidFill>
              </a:rPr>
              <a:t>confrontada</a:t>
            </a:r>
            <a:r>
              <a:rPr lang="en-IE" sz="2000" dirty="0">
                <a:solidFill>
                  <a:srgbClr val="7F4182"/>
                </a:solidFill>
              </a:rPr>
              <a:t> com o </a:t>
            </a:r>
            <a:r>
              <a:rPr lang="en-IE" sz="2000" dirty="0" err="1">
                <a:solidFill>
                  <a:srgbClr val="7F4182"/>
                </a:solidFill>
              </a:rPr>
              <a:t>declínio</a:t>
            </a:r>
            <a:r>
              <a:rPr lang="en-IE" sz="2000" dirty="0">
                <a:solidFill>
                  <a:srgbClr val="7F4182"/>
                </a:solidFill>
              </a:rPr>
              <a:t>/crise. </a:t>
            </a:r>
          </a:p>
          <a:p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Debruçamo-nos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sobre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conceito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sustentável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analisamos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as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causas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declínio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, a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importância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construção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equipa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forte e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analisamos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estudos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caso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000" dirty="0" err="1">
                <a:solidFill>
                  <a:schemeClr val="bg2">
                    <a:lumMod val="50000"/>
                  </a:schemeClr>
                </a:solidFill>
              </a:rPr>
              <a:t>regeneração</a:t>
            </a:r>
            <a:r>
              <a:rPr lang="en-IE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n-IE" sz="2000" dirty="0">
                <a:solidFill>
                  <a:srgbClr val="BA0A94"/>
                </a:solidFill>
              </a:rPr>
              <a:t>Na </a:t>
            </a:r>
            <a:r>
              <a:rPr lang="en-IE" sz="2000" dirty="0" err="1">
                <a:solidFill>
                  <a:srgbClr val="BA0A94"/>
                </a:solidFill>
              </a:rPr>
              <a:t>seção</a:t>
            </a:r>
            <a:r>
              <a:rPr lang="en-IE" sz="2000" dirty="0">
                <a:solidFill>
                  <a:srgbClr val="BA0A94"/>
                </a:solidFill>
              </a:rPr>
              <a:t> final, </a:t>
            </a:r>
            <a:r>
              <a:rPr lang="en-IE" sz="2000" dirty="0" err="1">
                <a:solidFill>
                  <a:srgbClr val="BA0A94"/>
                </a:solidFill>
              </a:rPr>
              <a:t>fornecemos-lhe</a:t>
            </a:r>
            <a:r>
              <a:rPr lang="en-IE" sz="2000" dirty="0">
                <a:solidFill>
                  <a:srgbClr val="BA0A94"/>
                </a:solidFill>
              </a:rPr>
              <a:t> um pack de </a:t>
            </a:r>
            <a:r>
              <a:rPr lang="en-IE" sz="2000" dirty="0" err="1">
                <a:solidFill>
                  <a:srgbClr val="BA0A94"/>
                </a:solidFill>
              </a:rPr>
              <a:t>exercícios</a:t>
            </a:r>
            <a:r>
              <a:rPr lang="en-IE" sz="2000" dirty="0">
                <a:solidFill>
                  <a:srgbClr val="BA0A94"/>
                </a:solidFill>
              </a:rPr>
              <a:t> e </a:t>
            </a:r>
            <a:r>
              <a:rPr lang="en-IE" sz="2000" dirty="0" err="1">
                <a:solidFill>
                  <a:srgbClr val="BA0A94"/>
                </a:solidFill>
              </a:rPr>
              <a:t>modelos</a:t>
            </a:r>
            <a:r>
              <a:rPr lang="en-IE" sz="2000" dirty="0">
                <a:solidFill>
                  <a:srgbClr val="BA0A94"/>
                </a:solidFill>
              </a:rPr>
              <a:t> </a:t>
            </a:r>
            <a:r>
              <a:rPr lang="en-IE" sz="2000" dirty="0" err="1">
                <a:solidFill>
                  <a:srgbClr val="BA0A94"/>
                </a:solidFill>
              </a:rPr>
              <a:t>úteis</a:t>
            </a:r>
            <a:r>
              <a:rPr lang="en-IE" sz="2000" dirty="0">
                <a:solidFill>
                  <a:srgbClr val="BA0A94"/>
                </a:solidFill>
              </a:rPr>
              <a:t> para </a:t>
            </a:r>
            <a:r>
              <a:rPr lang="en-IE" sz="2000" dirty="0" err="1">
                <a:solidFill>
                  <a:srgbClr val="BA0A94"/>
                </a:solidFill>
              </a:rPr>
              <a:t>avaliar</a:t>
            </a:r>
            <a:r>
              <a:rPr lang="en-IE" sz="2000" dirty="0">
                <a:solidFill>
                  <a:srgbClr val="BA0A94"/>
                </a:solidFill>
              </a:rPr>
              <a:t> a </a:t>
            </a:r>
            <a:r>
              <a:rPr lang="en-IE" sz="2000" dirty="0" err="1">
                <a:solidFill>
                  <a:srgbClr val="BA0A94"/>
                </a:solidFill>
              </a:rPr>
              <a:t>sua</a:t>
            </a:r>
            <a:r>
              <a:rPr lang="en-IE" sz="2000" dirty="0">
                <a:solidFill>
                  <a:srgbClr val="BA0A94"/>
                </a:solidFill>
              </a:rPr>
              <a:t> </a:t>
            </a:r>
            <a:r>
              <a:rPr lang="en-IE" sz="2000" dirty="0" err="1">
                <a:solidFill>
                  <a:srgbClr val="BA0A94"/>
                </a:solidFill>
              </a:rPr>
              <a:t>comunidade</a:t>
            </a:r>
            <a:r>
              <a:rPr lang="en-IE" sz="2000" dirty="0">
                <a:solidFill>
                  <a:srgbClr val="BA0A94"/>
                </a:solidFill>
              </a:rPr>
              <a:t>, antes de </a:t>
            </a:r>
            <a:r>
              <a:rPr lang="en-IE" sz="2000" dirty="0" err="1">
                <a:solidFill>
                  <a:srgbClr val="BA0A94"/>
                </a:solidFill>
              </a:rPr>
              <a:t>planear</a:t>
            </a:r>
            <a:r>
              <a:rPr lang="en-IE" sz="2000" dirty="0">
                <a:solidFill>
                  <a:srgbClr val="BA0A94"/>
                </a:solidFill>
              </a:rPr>
              <a:t> o </a:t>
            </a:r>
            <a:r>
              <a:rPr lang="en-IE" sz="2000" dirty="0" err="1">
                <a:solidFill>
                  <a:srgbClr val="BA0A94"/>
                </a:solidFill>
              </a:rPr>
              <a:t>seu</a:t>
            </a:r>
            <a:r>
              <a:rPr lang="en-IE" sz="2000" dirty="0">
                <a:solidFill>
                  <a:srgbClr val="BA0A94"/>
                </a:solidFill>
              </a:rPr>
              <a:t> novo </a:t>
            </a:r>
            <a:r>
              <a:rPr lang="en-IE" sz="2000" dirty="0" err="1">
                <a:solidFill>
                  <a:srgbClr val="BA0A94"/>
                </a:solidFill>
              </a:rPr>
              <a:t>projeto</a:t>
            </a:r>
            <a:r>
              <a:rPr lang="en-IE" sz="2000" dirty="0">
                <a:solidFill>
                  <a:srgbClr val="BA0A94"/>
                </a:solidFill>
              </a:rPr>
              <a:t> de </a:t>
            </a:r>
            <a:r>
              <a:rPr lang="en-IE" sz="2000" dirty="0" err="1">
                <a:solidFill>
                  <a:srgbClr val="BA0A94"/>
                </a:solidFill>
              </a:rPr>
              <a:t>regeneração</a:t>
            </a:r>
            <a:r>
              <a:rPr lang="en-IE" sz="2000" dirty="0">
                <a:solidFill>
                  <a:srgbClr val="BA0A94"/>
                </a:solidFill>
              </a:rPr>
              <a:t>.</a:t>
            </a:r>
          </a:p>
          <a:p>
            <a:endParaRPr lang="en-IE" sz="2000" dirty="0">
              <a:solidFill>
                <a:srgbClr val="7F4182"/>
              </a:solidFill>
            </a:endParaRPr>
          </a:p>
          <a:p>
            <a:endParaRPr lang="en-IE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0A378-0F86-4755-B2BF-0C5C7DEC15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ln>
            <a:noFill/>
          </a:ln>
        </p:spPr>
        <p:txBody>
          <a:bodyPr/>
          <a:lstStyle/>
          <a:p>
            <a:r>
              <a:rPr lang="en-IE" dirty="0"/>
              <a:t>Intro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2EBDA-D8CE-46BE-8086-EE51F5AE01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0577" y="1232371"/>
            <a:ext cx="5731763" cy="8980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000" dirty="0"/>
              <a:t>O que </a:t>
            </a:r>
            <a:r>
              <a:rPr lang="en-IE" sz="2000" dirty="0" err="1"/>
              <a:t>é</a:t>
            </a:r>
            <a:r>
              <a:rPr lang="en-IE" sz="2000" dirty="0"/>
              <a:t> </a:t>
            </a:r>
            <a:r>
              <a:rPr lang="en-IE" sz="2000" dirty="0" err="1"/>
              <a:t>uma</a:t>
            </a:r>
            <a:r>
              <a:rPr lang="en-IE" sz="2000" dirty="0"/>
              <a:t> </a:t>
            </a:r>
            <a:r>
              <a:rPr lang="en-IE" sz="2000" dirty="0" err="1"/>
              <a:t>Comunidade</a:t>
            </a:r>
            <a:r>
              <a:rPr lang="en-IE" sz="2000" dirty="0"/>
              <a:t> </a:t>
            </a:r>
            <a:r>
              <a:rPr lang="en-IE" sz="2000" dirty="0" err="1"/>
              <a:t>Sustentável</a:t>
            </a:r>
            <a:r>
              <a:rPr lang="en-IE" sz="2000" dirty="0"/>
              <a:t>?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D8F2D6-9483-477F-BA1F-1ECA0BFE20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54401A-27CE-4DF1-B3D7-877FD566D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0577" y="2331018"/>
            <a:ext cx="5682103" cy="946384"/>
          </a:xfrm>
        </p:spPr>
        <p:txBody>
          <a:bodyPr>
            <a:normAutofit/>
          </a:bodyPr>
          <a:lstStyle/>
          <a:p>
            <a:r>
              <a:rPr lang="en-IE" sz="2000" dirty="0"/>
              <a:t>Barriers to Sustainability.  Spotlight on Common Causes of Community Decline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484E57-7868-4167-8118-924799EA74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E" dirty="0"/>
              <a:t>02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5E8B33-D126-425C-8A1B-EA500F4368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9544" y="4671717"/>
            <a:ext cx="1176670" cy="927495"/>
          </a:xfrm>
        </p:spPr>
        <p:txBody>
          <a:bodyPr/>
          <a:lstStyle/>
          <a:p>
            <a:r>
              <a:rPr lang="en-IE" dirty="0"/>
              <a:t>04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55D0DA-09FF-4318-B954-5A56F2D5FE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9543" y="5810357"/>
            <a:ext cx="1202947" cy="927495"/>
          </a:xfrm>
        </p:spPr>
        <p:txBody>
          <a:bodyPr>
            <a:normAutofit fontScale="55000" lnSpcReduction="20000"/>
          </a:bodyPr>
          <a:lstStyle/>
          <a:p>
            <a:r>
              <a:rPr lang="en-IE" dirty="0"/>
              <a:t>PACK DA AÇÃO-CHAVE 1: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9F8F62-ECD1-4623-B818-79ED572CC6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60097" y="3580598"/>
            <a:ext cx="5731763" cy="898040"/>
          </a:xfrm>
        </p:spPr>
        <p:txBody>
          <a:bodyPr>
            <a:normAutofit/>
          </a:bodyPr>
          <a:lstStyle/>
          <a:p>
            <a:r>
              <a:rPr lang="en-IE" sz="2000" dirty="0" err="1">
                <a:solidFill>
                  <a:prstClr val="white"/>
                </a:solidFill>
              </a:rPr>
              <a:t>Recursos</a:t>
            </a:r>
            <a:r>
              <a:rPr lang="en-IE" sz="2000" dirty="0">
                <a:solidFill>
                  <a:prstClr val="white"/>
                </a:solidFill>
              </a:rPr>
              <a:t>, </a:t>
            </a:r>
            <a:r>
              <a:rPr lang="en-IE" sz="2000" dirty="0" err="1">
                <a:solidFill>
                  <a:prstClr val="white"/>
                </a:solidFill>
              </a:rPr>
              <a:t>Aptidões</a:t>
            </a:r>
            <a:r>
              <a:rPr lang="en-IE" sz="2000" dirty="0">
                <a:solidFill>
                  <a:prstClr val="white"/>
                </a:solidFill>
              </a:rPr>
              <a:t> e </a:t>
            </a:r>
            <a:r>
              <a:rPr lang="en-IE" sz="2000" dirty="0" err="1">
                <a:solidFill>
                  <a:prstClr val="white"/>
                </a:solidFill>
              </a:rPr>
              <a:t>Competências</a:t>
            </a:r>
            <a:r>
              <a:rPr lang="en-IE" sz="2000" dirty="0">
                <a:solidFill>
                  <a:prstClr val="white"/>
                </a:solidFill>
              </a:rPr>
              <a:t> da </a:t>
            </a:r>
            <a:r>
              <a:rPr lang="en-IE" sz="2000" dirty="0" err="1">
                <a:solidFill>
                  <a:prstClr val="white"/>
                </a:solidFill>
              </a:rPr>
              <a:t>Comunidade</a:t>
            </a:r>
            <a:r>
              <a:rPr lang="en-IE" sz="2000" dirty="0">
                <a:solidFill>
                  <a:prstClr val="white"/>
                </a:solidFill>
              </a:rPr>
              <a:t> com vista </a:t>
            </a:r>
            <a:r>
              <a:rPr lang="en-IE" sz="2000" dirty="0" err="1">
                <a:solidFill>
                  <a:prstClr val="white"/>
                </a:solidFill>
              </a:rPr>
              <a:t>à</a:t>
            </a:r>
            <a:r>
              <a:rPr lang="en-IE" sz="2000" dirty="0">
                <a:solidFill>
                  <a:prstClr val="white"/>
                </a:solidFill>
              </a:rPr>
              <a:t> </a:t>
            </a:r>
            <a:r>
              <a:rPr lang="en-IE" sz="2000" dirty="0" err="1">
                <a:solidFill>
                  <a:prstClr val="white"/>
                </a:solidFill>
              </a:rPr>
              <a:t>Regeneração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FBEA182-1DEF-4D6A-98B5-66D9A7ABCA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60097" y="4736666"/>
            <a:ext cx="5731763" cy="898040"/>
          </a:xfrm>
        </p:spPr>
        <p:txBody>
          <a:bodyPr>
            <a:noAutofit/>
          </a:bodyPr>
          <a:lstStyle/>
          <a:p>
            <a:r>
              <a:rPr lang="en-IE" sz="2000" dirty="0" err="1"/>
              <a:t>Construir</a:t>
            </a:r>
            <a:r>
              <a:rPr lang="en-IE" sz="2000" dirty="0"/>
              <a:t> </a:t>
            </a:r>
            <a:r>
              <a:rPr lang="en-IE" sz="2000" dirty="0" err="1"/>
              <a:t>uma</a:t>
            </a:r>
            <a:r>
              <a:rPr lang="en-IE" sz="2000" dirty="0"/>
              <a:t> </a:t>
            </a:r>
            <a:r>
              <a:rPr lang="en-IE" sz="2000" dirty="0" err="1"/>
              <a:t>equipa</a:t>
            </a:r>
            <a:r>
              <a:rPr lang="en-IE" sz="2000" dirty="0"/>
              <a:t> forte - </a:t>
            </a:r>
            <a:r>
              <a:rPr lang="en-IE" sz="2000" dirty="0" err="1"/>
              <a:t>Capacitar</a:t>
            </a:r>
            <a:r>
              <a:rPr lang="en-IE" sz="2000" dirty="0"/>
              <a:t> as </a:t>
            </a:r>
            <a:r>
              <a:rPr lang="en-IE" sz="2000" dirty="0" err="1"/>
              <a:t>partes</a:t>
            </a:r>
            <a:r>
              <a:rPr lang="en-IE" sz="2000" dirty="0"/>
              <a:t> </a:t>
            </a:r>
            <a:r>
              <a:rPr lang="en-IE" sz="2000" dirty="0" err="1"/>
              <a:t>interessadas</a:t>
            </a:r>
            <a:r>
              <a:rPr lang="en-IE" sz="2000" dirty="0"/>
              <a:t>, </a:t>
            </a:r>
            <a:r>
              <a:rPr lang="en-IE" sz="2000" dirty="0" err="1"/>
              <a:t>líderes</a:t>
            </a:r>
            <a:r>
              <a:rPr lang="en-IE" sz="2000" dirty="0"/>
              <a:t> </a:t>
            </a:r>
            <a:r>
              <a:rPr lang="en-IE" sz="2000" dirty="0" err="1"/>
              <a:t>comunitários</a:t>
            </a:r>
            <a:r>
              <a:rPr lang="en-IE" sz="2000" dirty="0"/>
              <a:t> e </a:t>
            </a:r>
            <a:r>
              <a:rPr lang="en-IE" sz="2000" dirty="0" err="1"/>
              <a:t>cidadãos</a:t>
            </a:r>
            <a:r>
              <a:rPr lang="en-IE" sz="2000" dirty="0"/>
              <a:t> </a:t>
            </a:r>
            <a:r>
              <a:rPr lang="en-IE" sz="2000" dirty="0" err="1"/>
              <a:t>ativos</a:t>
            </a:r>
            <a:r>
              <a:rPr lang="en-IE" sz="2000" dirty="0"/>
              <a:t> no </a:t>
            </a:r>
            <a:r>
              <a:rPr lang="en-IE" sz="2000" dirty="0" err="1"/>
              <a:t>desenvolvimento</a:t>
            </a:r>
            <a:r>
              <a:rPr lang="en-IE" sz="2000" dirty="0"/>
              <a:t> </a:t>
            </a:r>
            <a:r>
              <a:rPr lang="en-IE" sz="2000" dirty="0" err="1"/>
              <a:t>comunitário</a:t>
            </a:r>
            <a:endParaRPr lang="en-IE" sz="20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23D006-1A96-4BB1-9D34-9B13684310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0577" y="5751357"/>
            <a:ext cx="5731763" cy="1107804"/>
          </a:xfrm>
        </p:spPr>
        <p:txBody>
          <a:bodyPr>
            <a:noAutofit/>
          </a:bodyPr>
          <a:lstStyle/>
          <a:p>
            <a:r>
              <a:rPr lang="en-IE" dirty="0"/>
              <a:t>Introdução </a:t>
            </a:r>
            <a:r>
              <a:rPr lang="en-IE" dirty="0" err="1"/>
              <a:t>à</a:t>
            </a:r>
            <a:r>
              <a:rPr lang="en-IE" dirty="0"/>
              <a:t> </a:t>
            </a:r>
            <a:r>
              <a:rPr lang="en-IE" dirty="0" err="1"/>
              <a:t>Construção</a:t>
            </a:r>
            <a:r>
              <a:rPr lang="en-IE" dirty="0"/>
              <a:t> da </a:t>
            </a:r>
            <a:r>
              <a:rPr lang="en-IE" dirty="0" err="1"/>
              <a:t>sua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</a:t>
            </a:r>
            <a:r>
              <a:rPr lang="en-IE" dirty="0" err="1"/>
              <a:t>Sustentável</a:t>
            </a:r>
            <a:r>
              <a:rPr lang="en-IE" dirty="0"/>
              <a:t> - </a:t>
            </a:r>
            <a:r>
              <a:rPr lang="en-IE" dirty="0" err="1"/>
              <a:t>exercícios</a:t>
            </a:r>
            <a:r>
              <a:rPr lang="en-IE" dirty="0"/>
              <a:t> e </a:t>
            </a:r>
            <a:r>
              <a:rPr lang="en-IE" dirty="0" err="1"/>
              <a:t>modelos</a:t>
            </a:r>
            <a:r>
              <a:rPr lang="en-IE" dirty="0"/>
              <a:t> </a:t>
            </a:r>
            <a:r>
              <a:rPr lang="en-IE" dirty="0" err="1"/>
              <a:t>úteis</a:t>
            </a:r>
            <a:endParaRPr lang="en-IE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829981D-8F4D-4333-BA2D-E9D110CE679C}"/>
              </a:ext>
            </a:extLst>
          </p:cNvPr>
          <p:cNvSpPr txBox="1">
            <a:spLocks/>
          </p:cNvSpPr>
          <p:nvPr/>
        </p:nvSpPr>
        <p:spPr>
          <a:xfrm>
            <a:off x="4985821" y="3594408"/>
            <a:ext cx="1176670" cy="927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03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31DD43E-0CA5-40AB-9D0F-F8FAF5295BF2}"/>
              </a:ext>
            </a:extLst>
          </p:cNvPr>
          <p:cNvSpPr txBox="1">
            <a:spLocks/>
          </p:cNvSpPr>
          <p:nvPr/>
        </p:nvSpPr>
        <p:spPr>
          <a:xfrm>
            <a:off x="6285746" y="0"/>
            <a:ext cx="5731763" cy="898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0E3C55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0E3C55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0E3C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000" dirty="0"/>
              <a:t>Comunidades </a:t>
            </a:r>
            <a:r>
              <a:rPr lang="en-IE" sz="2000" dirty="0" err="1"/>
              <a:t>pós</a:t>
            </a:r>
            <a:r>
              <a:rPr lang="en-IE" sz="2000" dirty="0"/>
              <a:t> COVID - Será que a </a:t>
            </a:r>
            <a:r>
              <a:rPr lang="en-IE" sz="2000" dirty="0" err="1"/>
              <a:t>sua</a:t>
            </a:r>
            <a:r>
              <a:rPr lang="en-IE" sz="2000" dirty="0"/>
              <a:t> </a:t>
            </a:r>
            <a:r>
              <a:rPr lang="en-IE" sz="2000" dirty="0" err="1"/>
              <a:t>comunidade</a:t>
            </a:r>
            <a:r>
              <a:rPr lang="en-IE" sz="2000" dirty="0"/>
              <a:t> </a:t>
            </a:r>
            <a:r>
              <a:rPr lang="en-IE" sz="2000" dirty="0" err="1"/>
              <a:t>necessita</a:t>
            </a:r>
            <a:r>
              <a:rPr lang="en-IE" sz="2000" dirty="0"/>
              <a:t> de </a:t>
            </a:r>
            <a:r>
              <a:rPr lang="en-IE" sz="2000" dirty="0" err="1"/>
              <a:t>regeneração</a:t>
            </a:r>
            <a:r>
              <a:rPr lang="en-IE" sz="2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7472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usiness people video conferencing">
            <a:extLst>
              <a:ext uri="{FF2B5EF4-FFF2-40B4-BE49-F238E27FC236}">
                <a16:creationId xmlns:a16="http://schemas.microsoft.com/office/drawing/2014/main" id="{EF63C998-4603-40D0-A8AF-AA3EDB2E5A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912" y="4628671"/>
            <a:ext cx="4398088" cy="22288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5679" y="1768659"/>
            <a:ext cx="7100992" cy="4984838"/>
          </a:xfrm>
        </p:spPr>
        <p:txBody>
          <a:bodyPr/>
          <a:lstStyle/>
          <a:p>
            <a:r>
              <a:rPr lang="en-IE" sz="2300" dirty="0"/>
              <a:t>+</a:t>
            </a:r>
            <a:r>
              <a:rPr lang="en-IE" sz="2300" dirty="0" err="1"/>
              <a:t>Há</a:t>
            </a:r>
            <a:r>
              <a:rPr lang="en-IE" sz="2300" dirty="0"/>
              <a:t> </a:t>
            </a:r>
            <a:r>
              <a:rPr lang="en-IE" sz="2300" dirty="0" err="1"/>
              <a:t>uma</a:t>
            </a:r>
            <a:r>
              <a:rPr lang="en-IE" sz="2300" dirty="0"/>
              <a:t> </a:t>
            </a:r>
            <a:r>
              <a:rPr lang="en-IE" sz="2300" dirty="0" err="1"/>
              <a:t>série</a:t>
            </a:r>
            <a:r>
              <a:rPr lang="en-IE" sz="2300" dirty="0"/>
              <a:t> de </a:t>
            </a:r>
            <a:r>
              <a:rPr lang="en-IE" sz="2300" dirty="0" err="1"/>
              <a:t>factores-chave</a:t>
            </a:r>
            <a:r>
              <a:rPr lang="en-IE" sz="2300" dirty="0"/>
              <a:t> para o </a:t>
            </a:r>
            <a:r>
              <a:rPr lang="en-IE" sz="2300" dirty="0" err="1"/>
              <a:t>emprego</a:t>
            </a:r>
            <a:r>
              <a:rPr lang="en-IE" sz="2300" dirty="0"/>
              <a:t> e o </a:t>
            </a:r>
            <a:r>
              <a:rPr lang="en-IE" sz="2300" dirty="0" err="1"/>
              <a:t>crescimento</a:t>
            </a:r>
            <a:r>
              <a:rPr lang="en-IE" sz="2300" dirty="0"/>
              <a:t> </a:t>
            </a:r>
            <a:r>
              <a:rPr lang="en-IE" sz="2300" dirty="0" err="1"/>
              <a:t>nas</a:t>
            </a:r>
            <a:r>
              <a:rPr lang="en-IE" sz="2300" dirty="0"/>
              <a:t> </a:t>
            </a:r>
            <a:r>
              <a:rPr lang="en-IE" sz="2300" dirty="0" err="1"/>
              <a:t>comunidades</a:t>
            </a:r>
            <a:r>
              <a:rPr lang="en-IE" sz="2300" dirty="0"/>
              <a:t>, que </a:t>
            </a:r>
            <a:r>
              <a:rPr lang="en-IE" sz="2300" dirty="0" err="1"/>
              <a:t>são</a:t>
            </a:r>
            <a:endParaRPr lang="en-IE" sz="2300" dirty="0"/>
          </a:p>
          <a:p>
            <a:pPr marL="514350" indent="-514350">
              <a:buAutoNum type="romanLcParenBoth"/>
            </a:pPr>
            <a:r>
              <a:rPr lang="en-IE" sz="2300" dirty="0" err="1"/>
              <a:t>Recursos</a:t>
            </a:r>
            <a:r>
              <a:rPr lang="en-IE" sz="2300" dirty="0"/>
              <a:t> </a:t>
            </a:r>
            <a:r>
              <a:rPr lang="en-IE" sz="2300" dirty="0" err="1"/>
              <a:t>naturais</a:t>
            </a:r>
            <a:r>
              <a:rPr lang="en-IE" sz="2300" dirty="0"/>
              <a:t> e </a:t>
            </a:r>
            <a:r>
              <a:rPr lang="en-IE" sz="2300" dirty="0" err="1"/>
              <a:t>qualidade</a:t>
            </a:r>
            <a:r>
              <a:rPr lang="en-IE" sz="2300" dirty="0"/>
              <a:t> </a:t>
            </a:r>
            <a:r>
              <a:rPr lang="en-IE" sz="2300" dirty="0" err="1"/>
              <a:t>ambiental</a:t>
            </a:r>
            <a:endParaRPr lang="en-IE" sz="2300" dirty="0"/>
          </a:p>
          <a:p>
            <a:pPr marL="514350" indent="-514350">
              <a:buAutoNum type="romanLcParenBoth"/>
            </a:pPr>
            <a:r>
              <a:rPr lang="en-IE" sz="2300" dirty="0" err="1"/>
              <a:t>Os</a:t>
            </a:r>
            <a:r>
              <a:rPr lang="en-IE" sz="2300" dirty="0"/>
              <a:t> </a:t>
            </a:r>
            <a:r>
              <a:rPr lang="en-IE" sz="2300" dirty="0" err="1"/>
              <a:t>setores</a:t>
            </a:r>
            <a:r>
              <a:rPr lang="en-IE" sz="2300" dirty="0"/>
              <a:t> da </a:t>
            </a:r>
            <a:r>
              <a:rPr lang="en-IE" sz="2300" dirty="0" err="1"/>
              <a:t>economia</a:t>
            </a:r>
            <a:endParaRPr lang="en-IE" sz="2300" dirty="0"/>
          </a:p>
          <a:p>
            <a:pPr marL="514350" indent="-514350">
              <a:buAutoNum type="romanLcParenBoth"/>
            </a:pPr>
            <a:r>
              <a:rPr lang="en-IE" sz="2300" dirty="0" err="1"/>
              <a:t>Qualidade</a:t>
            </a:r>
            <a:r>
              <a:rPr lang="en-IE" sz="2300" dirty="0"/>
              <a:t> de </a:t>
            </a:r>
            <a:r>
              <a:rPr lang="en-IE" sz="2300" dirty="0" err="1"/>
              <a:t>vida</a:t>
            </a:r>
            <a:r>
              <a:rPr lang="en-IE" sz="2300" dirty="0"/>
              <a:t> e o capital cultural</a:t>
            </a:r>
          </a:p>
          <a:p>
            <a:pPr marL="514350" indent="-514350">
              <a:buAutoNum type="romanLcParenBoth"/>
            </a:pPr>
            <a:r>
              <a:rPr lang="en-IE" sz="2300" dirty="0" err="1"/>
              <a:t>Infraestrutura</a:t>
            </a:r>
            <a:r>
              <a:rPr lang="en-IE" sz="2300" dirty="0"/>
              <a:t>, </a:t>
            </a:r>
            <a:r>
              <a:rPr lang="en-IE" sz="2300" dirty="0" err="1"/>
              <a:t>acessibilidade</a:t>
            </a:r>
            <a:r>
              <a:rPr lang="en-IE" sz="2300" dirty="0"/>
              <a:t>.</a:t>
            </a:r>
          </a:p>
          <a:p>
            <a:pPr marL="514350" indent="-514350">
              <a:buAutoNum type="romanLcParenBoth"/>
            </a:pPr>
            <a:r>
              <a:rPr lang="en-IE" sz="2300" dirty="0"/>
              <a:t> </a:t>
            </a:r>
            <a:r>
              <a:rPr lang="en-IE" sz="2300" dirty="0" err="1"/>
              <a:t>Competências</a:t>
            </a:r>
            <a:r>
              <a:rPr lang="en-IE" sz="2300" dirty="0"/>
              <a:t> e </a:t>
            </a:r>
            <a:r>
              <a:rPr lang="en-IE" sz="2300" dirty="0" err="1"/>
              <a:t>talentos</a:t>
            </a:r>
            <a:endParaRPr lang="en-IE" sz="2300" dirty="0"/>
          </a:p>
          <a:p>
            <a:r>
              <a:rPr lang="en-IE" sz="2300" b="1" dirty="0">
                <a:solidFill>
                  <a:srgbClr val="7F4182"/>
                </a:solidFill>
              </a:rPr>
              <a:t>Por </a:t>
            </a:r>
            <a:r>
              <a:rPr lang="en-IE" sz="2300" b="1" dirty="0" err="1">
                <a:solidFill>
                  <a:srgbClr val="7F4182"/>
                </a:solidFill>
              </a:rPr>
              <a:t>toda</a:t>
            </a:r>
            <a:r>
              <a:rPr lang="en-IE" sz="2300" b="1" dirty="0">
                <a:solidFill>
                  <a:srgbClr val="7F4182"/>
                </a:solidFill>
              </a:rPr>
              <a:t> a Europa, </a:t>
            </a:r>
            <a:r>
              <a:rPr lang="en-IE" sz="2300" b="1" dirty="0" err="1">
                <a:solidFill>
                  <a:srgbClr val="7F4182"/>
                </a:solidFill>
              </a:rPr>
              <a:t>comunidades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estão</a:t>
            </a:r>
            <a:r>
              <a:rPr lang="en-IE" sz="2300" b="1" dirty="0">
                <a:solidFill>
                  <a:srgbClr val="7F4182"/>
                </a:solidFill>
              </a:rPr>
              <a:t> a </a:t>
            </a:r>
            <a:r>
              <a:rPr lang="en-IE" sz="2300" b="1" dirty="0" err="1">
                <a:solidFill>
                  <a:srgbClr val="7F4182"/>
                </a:solidFill>
              </a:rPr>
              <a:t>lutar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proativamente</a:t>
            </a:r>
            <a:r>
              <a:rPr lang="en-IE" sz="2300" b="1" dirty="0">
                <a:solidFill>
                  <a:srgbClr val="7F4182"/>
                </a:solidFill>
              </a:rPr>
              <a:t> contra a </a:t>
            </a:r>
            <a:r>
              <a:rPr lang="en-IE" sz="2300" b="1" dirty="0" err="1">
                <a:solidFill>
                  <a:srgbClr val="7F4182"/>
                </a:solidFill>
              </a:rPr>
              <a:t>diminuição</a:t>
            </a:r>
            <a:r>
              <a:rPr lang="en-IE" sz="2300" b="1" dirty="0">
                <a:solidFill>
                  <a:srgbClr val="7F4182"/>
                </a:solidFill>
              </a:rPr>
              <a:t> das </a:t>
            </a:r>
            <a:r>
              <a:rPr lang="en-IE" sz="2300" b="1" dirty="0" err="1">
                <a:solidFill>
                  <a:srgbClr val="7F4182"/>
                </a:solidFill>
              </a:rPr>
              <a:t>oportunidades</a:t>
            </a:r>
            <a:r>
              <a:rPr lang="en-IE" sz="2300" b="1" dirty="0">
                <a:solidFill>
                  <a:srgbClr val="7F4182"/>
                </a:solidFill>
              </a:rPr>
              <a:t> de </a:t>
            </a:r>
            <a:r>
              <a:rPr lang="en-IE" sz="2300" b="1" dirty="0" err="1">
                <a:solidFill>
                  <a:srgbClr val="7F4182"/>
                </a:solidFill>
              </a:rPr>
              <a:t>emprego</a:t>
            </a:r>
            <a:r>
              <a:rPr lang="en-IE" sz="2300" b="1" dirty="0">
                <a:solidFill>
                  <a:srgbClr val="7F4182"/>
                </a:solidFill>
              </a:rPr>
              <a:t>. </a:t>
            </a:r>
            <a:r>
              <a:rPr lang="en-IE" sz="2300" b="1" dirty="0" err="1">
                <a:solidFill>
                  <a:srgbClr val="7F4182"/>
                </a:solidFill>
              </a:rPr>
              <a:t>Mais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adiante</a:t>
            </a:r>
            <a:r>
              <a:rPr lang="en-IE" sz="2300" b="1" dirty="0">
                <a:solidFill>
                  <a:srgbClr val="7F4182"/>
                </a:solidFill>
              </a:rPr>
              <a:t>, </a:t>
            </a:r>
            <a:r>
              <a:rPr lang="en-IE" sz="2300" b="1" dirty="0" err="1">
                <a:solidFill>
                  <a:srgbClr val="7F4182"/>
                </a:solidFill>
              </a:rPr>
              <a:t>iremos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reunir-nos</a:t>
            </a:r>
            <a:r>
              <a:rPr lang="en-IE" sz="2300" b="1" dirty="0">
                <a:solidFill>
                  <a:srgbClr val="7F4182"/>
                </a:solidFill>
              </a:rPr>
              <a:t> com </a:t>
            </a:r>
            <a:r>
              <a:rPr lang="en-IE" sz="2300" b="1" dirty="0" err="1">
                <a:solidFill>
                  <a:srgbClr val="7F4182"/>
                </a:solidFill>
              </a:rPr>
              <a:t>algumas</a:t>
            </a:r>
            <a:r>
              <a:rPr lang="en-IE" sz="2300" b="1" dirty="0">
                <a:solidFill>
                  <a:srgbClr val="7F4182"/>
                </a:solidFill>
              </a:rPr>
              <a:t> (</a:t>
            </a:r>
            <a:r>
              <a:rPr lang="en-IE" sz="2300" b="1" dirty="0" err="1">
                <a:solidFill>
                  <a:srgbClr val="7F4182"/>
                </a:solidFill>
              </a:rPr>
              <a:t>tais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como</a:t>
            </a:r>
            <a:r>
              <a:rPr lang="en-IE" sz="2300" b="1" dirty="0">
                <a:solidFill>
                  <a:srgbClr val="7F4182"/>
                </a:solidFill>
              </a:rPr>
              <a:t> o </a:t>
            </a:r>
            <a:r>
              <a:rPr lang="en-IE" sz="2300" b="1" dirty="0" err="1">
                <a:solidFill>
                  <a:srgbClr val="7F4182"/>
                </a:solidFill>
              </a:rPr>
              <a:t>Drumshanbo</a:t>
            </a:r>
            <a:r>
              <a:rPr lang="en-IE" sz="2300" b="1" dirty="0">
                <a:solidFill>
                  <a:srgbClr val="7F4182"/>
                </a:solidFill>
              </a:rPr>
              <a:t> Community Council, </a:t>
            </a:r>
            <a:r>
              <a:rPr lang="en-IE" sz="2300" b="1" dirty="0" err="1">
                <a:solidFill>
                  <a:srgbClr val="7F4182"/>
                </a:solidFill>
              </a:rPr>
              <a:t>Irlanda</a:t>
            </a:r>
            <a:r>
              <a:rPr lang="en-IE" sz="2300" b="1" dirty="0">
                <a:solidFill>
                  <a:srgbClr val="7F4182"/>
                </a:solidFill>
              </a:rPr>
              <a:t>) a </a:t>
            </a:r>
            <a:r>
              <a:rPr lang="en-IE" sz="2300" b="1" dirty="0" err="1">
                <a:solidFill>
                  <a:srgbClr val="7F4182"/>
                </a:solidFill>
              </a:rPr>
              <a:t>fim</a:t>
            </a:r>
            <a:r>
              <a:rPr lang="en-IE" sz="2300" b="1" dirty="0">
                <a:solidFill>
                  <a:srgbClr val="7F4182"/>
                </a:solidFill>
              </a:rPr>
              <a:t> de </a:t>
            </a:r>
            <a:r>
              <a:rPr lang="en-IE" sz="2300" b="1" dirty="0" err="1">
                <a:solidFill>
                  <a:srgbClr val="7F4182"/>
                </a:solidFill>
              </a:rPr>
              <a:t>conhecer</a:t>
            </a:r>
            <a:r>
              <a:rPr lang="en-IE" sz="2300" b="1" dirty="0">
                <a:solidFill>
                  <a:srgbClr val="7F4182"/>
                </a:solidFill>
              </a:rPr>
              <a:t> a </a:t>
            </a:r>
            <a:r>
              <a:rPr lang="en-IE" sz="2300" b="1" dirty="0" err="1">
                <a:solidFill>
                  <a:srgbClr val="7F4182"/>
                </a:solidFill>
              </a:rPr>
              <a:t>evolução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destas</a:t>
            </a:r>
            <a:r>
              <a:rPr lang="en-IE" sz="2300" b="1" dirty="0">
                <a:solidFill>
                  <a:srgbClr val="7F4182"/>
                </a:solidFill>
              </a:rPr>
              <a:t> </a:t>
            </a:r>
            <a:r>
              <a:rPr lang="en-IE" sz="2300" b="1" dirty="0" err="1">
                <a:solidFill>
                  <a:srgbClr val="7F4182"/>
                </a:solidFill>
              </a:rPr>
              <a:t>comunidades</a:t>
            </a:r>
            <a:r>
              <a:rPr lang="en-IE" sz="2300" b="1" dirty="0">
                <a:solidFill>
                  <a:srgbClr val="7F4182"/>
                </a:solidFill>
              </a:rPr>
              <a:t> para o </a:t>
            </a:r>
            <a:r>
              <a:rPr lang="en-IE" sz="2300" b="1" dirty="0" err="1">
                <a:solidFill>
                  <a:srgbClr val="7F4182"/>
                </a:solidFill>
              </a:rPr>
              <a:t>sucesso</a:t>
            </a:r>
            <a:r>
              <a:rPr lang="en-IE" sz="2300" b="1" dirty="0">
                <a:solidFill>
                  <a:srgbClr val="7F4182"/>
                </a:solidFill>
              </a:rPr>
              <a:t>.</a:t>
            </a:r>
            <a:endParaRPr lang="en-IE" sz="2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5679" y="706370"/>
            <a:ext cx="6426014" cy="980190"/>
          </a:xfrm>
          <a:solidFill>
            <a:srgbClr val="68BBAF"/>
          </a:solidFill>
        </p:spPr>
        <p:txBody>
          <a:bodyPr>
            <a:no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Um Local para </a:t>
            </a:r>
            <a:r>
              <a:rPr lang="en-IE" sz="3200" dirty="0" err="1">
                <a:solidFill>
                  <a:schemeClr val="bg1"/>
                </a:solidFill>
              </a:rPr>
              <a:t>Trabalhar</a:t>
            </a:r>
            <a:r>
              <a:rPr lang="en-IE" sz="3200" dirty="0">
                <a:solidFill>
                  <a:schemeClr val="bg1"/>
                </a:solidFill>
              </a:rPr>
              <a:t> - </a:t>
            </a:r>
            <a:r>
              <a:rPr lang="en-IE" sz="3200" dirty="0" err="1">
                <a:solidFill>
                  <a:schemeClr val="bg1"/>
                </a:solidFill>
              </a:rPr>
              <a:t>Criar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Oportunidades</a:t>
            </a:r>
            <a:r>
              <a:rPr lang="en-IE" sz="3200" dirty="0">
                <a:solidFill>
                  <a:schemeClr val="bg1"/>
                </a:solidFill>
              </a:rPr>
              <a:t> de </a:t>
            </a:r>
            <a:r>
              <a:rPr lang="en-IE" sz="3200" dirty="0" err="1">
                <a:solidFill>
                  <a:schemeClr val="bg1"/>
                </a:solidFill>
              </a:rPr>
              <a:t>Emprego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-1" y="101086"/>
            <a:ext cx="65670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FE921-ABAD-4827-BCF0-E2575DC7FCBA}"/>
              </a:ext>
            </a:extLst>
          </p:cNvPr>
          <p:cNvSpPr txBox="1"/>
          <p:nvPr/>
        </p:nvSpPr>
        <p:spPr>
          <a:xfrm>
            <a:off x="10389870" y="6279938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ECONÓMICO</a:t>
            </a:r>
          </a:p>
        </p:txBody>
      </p:sp>
      <p:pic>
        <p:nvPicPr>
          <p:cNvPr id="15" name="Picture 14" descr="Stained glass artist working in studio">
            <a:extLst>
              <a:ext uri="{FF2B5EF4-FFF2-40B4-BE49-F238E27FC236}">
                <a16:creationId xmlns:a16="http://schemas.microsoft.com/office/drawing/2014/main" id="{4EAE9CC2-3091-44CE-A8FB-788A15913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4"/>
          <a:stretch/>
        </p:blipFill>
        <p:spPr>
          <a:xfrm>
            <a:off x="7793912" y="0"/>
            <a:ext cx="4423771" cy="2308861"/>
          </a:xfrm>
          <a:prstGeom prst="rect">
            <a:avLst/>
          </a:prstGeom>
        </p:spPr>
      </p:pic>
      <p:pic>
        <p:nvPicPr>
          <p:cNvPr id="19" name="Picture 1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DEB4B3FC-90A9-40D3-8503-B50C5D9E1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912" y="2136931"/>
            <a:ext cx="4423771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23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sitting on a bench&#10;&#10;Description automatically generated">
            <a:extLst>
              <a:ext uri="{FF2B5EF4-FFF2-40B4-BE49-F238E27FC236}">
                <a16:creationId xmlns:a16="http://schemas.microsoft.com/office/drawing/2014/main" id="{B8EDBDFB-494B-4750-A1D9-9D20CD2C41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7593" y="2454102"/>
            <a:ext cx="3730651" cy="191824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5678" y="1768660"/>
            <a:ext cx="7752502" cy="4764970"/>
          </a:xfrm>
        </p:spPr>
        <p:txBody>
          <a:bodyPr/>
          <a:lstStyle/>
          <a:p>
            <a:r>
              <a:rPr lang="en-IE" sz="2200" dirty="0"/>
              <a:t>O </a:t>
            </a:r>
            <a:r>
              <a:rPr lang="en-IE" sz="2200" dirty="0" err="1"/>
              <a:t>Direito</a:t>
            </a:r>
            <a:r>
              <a:rPr lang="en-IE" sz="2200" dirty="0"/>
              <a:t> </a:t>
            </a:r>
            <a:r>
              <a:rPr lang="en-IE" sz="2200" dirty="0" err="1"/>
              <a:t>à</a:t>
            </a:r>
            <a:r>
              <a:rPr lang="en-IE" sz="2200" dirty="0"/>
              <a:t> </a:t>
            </a:r>
            <a:r>
              <a:rPr lang="en-IE" sz="2200" dirty="0" err="1"/>
              <a:t>Educação</a:t>
            </a:r>
            <a:r>
              <a:rPr lang="en-IE" sz="2200" dirty="0"/>
              <a:t> </a:t>
            </a:r>
            <a:r>
              <a:rPr lang="en-IE" sz="2200" dirty="0" err="1"/>
              <a:t>é</a:t>
            </a:r>
            <a:r>
              <a:rPr lang="en-IE" sz="2200" dirty="0"/>
              <a:t> um dos 30 </a:t>
            </a:r>
            <a:r>
              <a:rPr lang="en-IE" sz="2200" dirty="0" err="1"/>
              <a:t>direitos</a:t>
            </a:r>
            <a:r>
              <a:rPr lang="en-IE" sz="2200" dirty="0"/>
              <a:t> </a:t>
            </a:r>
            <a:r>
              <a:rPr lang="en-IE" sz="2200" dirty="0" err="1"/>
              <a:t>humanos</a:t>
            </a:r>
            <a:r>
              <a:rPr lang="en-IE" sz="2200" dirty="0"/>
              <a:t> </a:t>
            </a:r>
            <a:r>
              <a:rPr lang="en-IE" sz="2200" dirty="0" err="1"/>
              <a:t>proclamados</a:t>
            </a:r>
            <a:r>
              <a:rPr lang="en-IE" sz="2200" dirty="0"/>
              <a:t> e </a:t>
            </a:r>
            <a:r>
              <a:rPr lang="en-IE" sz="2200" dirty="0" err="1"/>
              <a:t>é</a:t>
            </a:r>
            <a:r>
              <a:rPr lang="en-IE" sz="2200" dirty="0"/>
              <a:t> </a:t>
            </a:r>
            <a:r>
              <a:rPr lang="en-IE" sz="2200" dirty="0" err="1"/>
              <a:t>importante</a:t>
            </a:r>
            <a:r>
              <a:rPr lang="en-IE" sz="2200" dirty="0"/>
              <a:t> que </a:t>
            </a:r>
            <a:r>
              <a:rPr lang="en-IE" sz="2200" dirty="0" err="1"/>
              <a:t>todos</a:t>
            </a:r>
            <a:r>
              <a:rPr lang="en-IE" sz="2200" dirty="0"/>
              <a:t> </a:t>
            </a:r>
            <a:r>
              <a:rPr lang="en-IE" sz="2200" dirty="0" err="1"/>
              <a:t>tirem</a:t>
            </a:r>
            <a:r>
              <a:rPr lang="en-IE" sz="2200" dirty="0"/>
              <a:t> o </a:t>
            </a:r>
            <a:r>
              <a:rPr lang="en-IE" sz="2200" dirty="0" err="1"/>
              <a:t>máximo</a:t>
            </a:r>
            <a:r>
              <a:rPr lang="en-IE" sz="2200" dirty="0"/>
              <a:t> </a:t>
            </a:r>
            <a:r>
              <a:rPr lang="en-IE" sz="2200" dirty="0" err="1"/>
              <a:t>partido</a:t>
            </a:r>
            <a:r>
              <a:rPr lang="en-IE" sz="2200" dirty="0"/>
              <a:t> das </a:t>
            </a:r>
            <a:r>
              <a:rPr lang="en-IE" sz="2200" dirty="0" err="1"/>
              <a:t>suas</a:t>
            </a:r>
            <a:r>
              <a:rPr lang="en-IE" sz="2200" dirty="0"/>
              <a:t> </a:t>
            </a:r>
            <a:r>
              <a:rPr lang="en-IE" sz="2200" dirty="0" err="1"/>
              <a:t>vidas</a:t>
            </a:r>
            <a:r>
              <a:rPr lang="en-IE" sz="2200" dirty="0"/>
              <a:t>. A </a:t>
            </a:r>
            <a:r>
              <a:rPr lang="en-IE" sz="2200" dirty="0" err="1"/>
              <a:t>educação</a:t>
            </a:r>
            <a:r>
              <a:rPr lang="en-IE" sz="2200" dirty="0"/>
              <a:t> </a:t>
            </a:r>
            <a:r>
              <a:rPr lang="en-IE" sz="2200" dirty="0" err="1"/>
              <a:t>torna-nos</a:t>
            </a:r>
            <a:r>
              <a:rPr lang="en-IE" sz="2200" dirty="0"/>
              <a:t> </a:t>
            </a:r>
            <a:r>
              <a:rPr lang="en-IE" sz="2200" dirty="0" err="1"/>
              <a:t>cidadãos</a:t>
            </a:r>
            <a:r>
              <a:rPr lang="en-IE" sz="2200" dirty="0"/>
              <a:t> </a:t>
            </a:r>
            <a:r>
              <a:rPr lang="en-IE" sz="2200" dirty="0" err="1"/>
              <a:t>melhores</a:t>
            </a:r>
            <a:r>
              <a:rPr lang="en-IE" sz="2200" dirty="0"/>
              <a:t>, pois </a:t>
            </a:r>
            <a:r>
              <a:rPr lang="en-IE" sz="2200" dirty="0" err="1"/>
              <a:t>ensina-nos</a:t>
            </a:r>
            <a:r>
              <a:rPr lang="en-IE" sz="2200" dirty="0"/>
              <a:t> a </a:t>
            </a:r>
            <a:r>
              <a:rPr lang="en-IE" sz="2200" dirty="0" err="1"/>
              <a:t>conduta</a:t>
            </a:r>
            <a:r>
              <a:rPr lang="en-IE" sz="2200" dirty="0"/>
              <a:t> </a:t>
            </a:r>
            <a:r>
              <a:rPr lang="en-IE" sz="2200" dirty="0" err="1"/>
              <a:t>ao</a:t>
            </a:r>
            <a:r>
              <a:rPr lang="en-IE" sz="2200" dirty="0"/>
              <a:t> </a:t>
            </a:r>
            <a:r>
              <a:rPr lang="en-IE" sz="2200" dirty="0" err="1"/>
              <a:t>longo</a:t>
            </a:r>
            <a:r>
              <a:rPr lang="en-IE" sz="2200" dirty="0"/>
              <a:t> da </a:t>
            </a:r>
            <a:r>
              <a:rPr lang="en-IE" sz="2200" dirty="0" err="1"/>
              <a:t>vida</a:t>
            </a:r>
            <a:r>
              <a:rPr lang="en-IE" sz="2200" dirty="0"/>
              <a:t>, </a:t>
            </a:r>
            <a:r>
              <a:rPr lang="en-IE" sz="2200" dirty="0" err="1"/>
              <a:t>seguindo</a:t>
            </a:r>
            <a:r>
              <a:rPr lang="en-IE" sz="2200" dirty="0"/>
              <a:t> </a:t>
            </a:r>
            <a:r>
              <a:rPr lang="en-IE" sz="2200" dirty="0" err="1"/>
              <a:t>regras</a:t>
            </a:r>
            <a:r>
              <a:rPr lang="en-IE" sz="2200" dirty="0"/>
              <a:t> e </a:t>
            </a:r>
            <a:r>
              <a:rPr lang="en-IE" sz="2200" dirty="0" err="1"/>
              <a:t>regulamentos</a:t>
            </a:r>
            <a:r>
              <a:rPr lang="en-IE" sz="2200" dirty="0"/>
              <a:t> e </a:t>
            </a:r>
            <a:r>
              <a:rPr lang="en-IE" sz="2200" dirty="0" err="1"/>
              <a:t>dando-nos</a:t>
            </a:r>
            <a:r>
              <a:rPr lang="en-IE" sz="2200" dirty="0"/>
              <a:t> um </a:t>
            </a:r>
            <a:r>
              <a:rPr lang="en-IE" sz="2200" dirty="0" err="1"/>
              <a:t>sentido</a:t>
            </a:r>
            <a:r>
              <a:rPr lang="en-IE" sz="2200" dirty="0"/>
              <a:t> de </a:t>
            </a:r>
            <a:r>
              <a:rPr lang="en-IE" sz="2200" dirty="0" err="1"/>
              <a:t>consciência</a:t>
            </a:r>
            <a:r>
              <a:rPr lang="en-IE" sz="2200" dirty="0"/>
              <a:t>. </a:t>
            </a:r>
          </a:p>
          <a:p>
            <a:r>
              <a:rPr lang="en-IE" sz="2200" dirty="0"/>
              <a:t>Sempre que as </a:t>
            </a:r>
            <a:r>
              <a:rPr lang="en-IE" sz="2200" dirty="0" err="1"/>
              <a:t>pessoas</a:t>
            </a:r>
            <a:r>
              <a:rPr lang="en-IE" sz="2200" dirty="0"/>
              <a:t> se </a:t>
            </a:r>
            <a:r>
              <a:rPr lang="en-IE" sz="2200" dirty="0" err="1"/>
              <a:t>mudam</a:t>
            </a:r>
            <a:r>
              <a:rPr lang="en-IE" sz="2200" dirty="0"/>
              <a:t> para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comunidade</a:t>
            </a:r>
            <a:r>
              <a:rPr lang="en-IE" sz="2200" dirty="0"/>
              <a:t>, a </a:t>
            </a:r>
            <a:r>
              <a:rPr lang="en-IE" sz="2200" dirty="0" err="1"/>
              <a:t>disponibilidade</a:t>
            </a:r>
            <a:r>
              <a:rPr lang="en-IE" sz="2200" dirty="0"/>
              <a:t> de boas </a:t>
            </a:r>
            <a:r>
              <a:rPr lang="en-IE" sz="2200" dirty="0" err="1"/>
              <a:t>escolas</a:t>
            </a:r>
            <a:r>
              <a:rPr lang="en-IE" sz="2200" dirty="0"/>
              <a:t> e </a:t>
            </a:r>
            <a:r>
              <a:rPr lang="en-IE" sz="2200" dirty="0" err="1"/>
              <a:t>oportunidades</a:t>
            </a:r>
            <a:r>
              <a:rPr lang="en-IE" sz="2200" dirty="0"/>
              <a:t> de </a:t>
            </a:r>
            <a:r>
              <a:rPr lang="en-IE" sz="2200" dirty="0" err="1"/>
              <a:t>aprendizagem</a:t>
            </a:r>
            <a:r>
              <a:rPr lang="en-IE" sz="2200" dirty="0"/>
              <a:t> e </a:t>
            </a:r>
            <a:r>
              <a:rPr lang="en-IE" sz="2200" dirty="0" err="1"/>
              <a:t>educação</a:t>
            </a:r>
            <a:r>
              <a:rPr lang="en-IE" sz="2200" dirty="0"/>
              <a:t> </a:t>
            </a:r>
            <a:r>
              <a:rPr lang="en-IE" sz="2200" dirty="0" err="1"/>
              <a:t>é</a:t>
            </a:r>
            <a:r>
              <a:rPr lang="en-IE" sz="2200" dirty="0"/>
              <a:t> </a:t>
            </a:r>
            <a:r>
              <a:rPr lang="en-IE" sz="2200" dirty="0" err="1"/>
              <a:t>muitas</a:t>
            </a:r>
            <a:r>
              <a:rPr lang="en-IE" sz="2200" dirty="0"/>
              <a:t> </a:t>
            </a:r>
            <a:r>
              <a:rPr lang="en-IE" sz="2200" dirty="0" err="1"/>
              <a:t>vezes</a:t>
            </a:r>
            <a:r>
              <a:rPr lang="en-IE" sz="2200" dirty="0"/>
              <a:t> um dos </a:t>
            </a:r>
            <a:r>
              <a:rPr lang="en-IE" sz="2200" dirty="0" err="1"/>
              <a:t>principais</a:t>
            </a:r>
            <a:r>
              <a:rPr lang="en-IE" sz="2200" dirty="0"/>
              <a:t> </a:t>
            </a:r>
            <a:r>
              <a:rPr lang="en-IE" sz="2200" dirty="0" err="1"/>
              <a:t>fatores</a:t>
            </a:r>
            <a:r>
              <a:rPr lang="en-IE" sz="2200" dirty="0"/>
              <a:t> que </a:t>
            </a:r>
            <a:r>
              <a:rPr lang="en-IE" sz="2200" dirty="0" err="1"/>
              <a:t>influenciam</a:t>
            </a:r>
            <a:r>
              <a:rPr lang="en-IE" sz="2200" dirty="0"/>
              <a:t> a </a:t>
            </a:r>
            <a:r>
              <a:rPr lang="en-IE" sz="2200" dirty="0" err="1"/>
              <a:t>sua</a:t>
            </a:r>
            <a:r>
              <a:rPr lang="en-IE" sz="2200" dirty="0"/>
              <a:t> </a:t>
            </a:r>
            <a:r>
              <a:rPr lang="en-IE" sz="2200" dirty="0" err="1"/>
              <a:t>escolha</a:t>
            </a:r>
            <a:r>
              <a:rPr lang="en-IE" sz="2200" dirty="0"/>
              <a:t>.</a:t>
            </a:r>
          </a:p>
          <a:p>
            <a:r>
              <a:rPr lang="en-IE" sz="2200" b="1" dirty="0">
                <a:solidFill>
                  <a:srgbClr val="BA0A94"/>
                </a:solidFill>
              </a:rPr>
              <a:t>As </a:t>
            </a:r>
            <a:r>
              <a:rPr lang="en-IE" sz="2200" b="1" dirty="0" err="1">
                <a:solidFill>
                  <a:srgbClr val="BA0A94"/>
                </a:solidFill>
              </a:rPr>
              <a:t>grandes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comunidades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reconhecem</a:t>
            </a:r>
            <a:r>
              <a:rPr lang="en-IE" sz="2200" b="1" dirty="0">
                <a:solidFill>
                  <a:srgbClr val="BA0A94"/>
                </a:solidFill>
              </a:rPr>
              <a:t> a </a:t>
            </a:r>
            <a:r>
              <a:rPr lang="en-IE" sz="2200" b="1" dirty="0" err="1">
                <a:solidFill>
                  <a:srgbClr val="BA0A94"/>
                </a:solidFill>
              </a:rPr>
              <a:t>importância</a:t>
            </a:r>
            <a:r>
              <a:rPr lang="en-IE" sz="2200" b="1" dirty="0">
                <a:solidFill>
                  <a:srgbClr val="BA0A94"/>
                </a:solidFill>
              </a:rPr>
              <a:t> da </a:t>
            </a:r>
            <a:r>
              <a:rPr lang="en-IE" sz="2200" b="1" dirty="0" err="1">
                <a:solidFill>
                  <a:srgbClr val="BA0A94"/>
                </a:solidFill>
              </a:rPr>
              <a:t>educação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como</a:t>
            </a:r>
            <a:r>
              <a:rPr lang="en-IE" sz="2200" b="1" dirty="0">
                <a:solidFill>
                  <a:srgbClr val="BA0A94"/>
                </a:solidFill>
              </a:rPr>
              <a:t> um </a:t>
            </a:r>
            <a:r>
              <a:rPr lang="en-IE" sz="2200" b="1" dirty="0" err="1">
                <a:solidFill>
                  <a:srgbClr val="BA0A94"/>
                </a:solidFill>
              </a:rPr>
              <a:t>instrumento</a:t>
            </a:r>
            <a:r>
              <a:rPr lang="en-IE" sz="2200" b="1" dirty="0">
                <a:solidFill>
                  <a:srgbClr val="BA0A94"/>
                </a:solidFill>
              </a:rPr>
              <a:t> para </a:t>
            </a:r>
            <a:r>
              <a:rPr lang="en-IE" sz="2200" b="1" dirty="0" err="1">
                <a:solidFill>
                  <a:srgbClr val="BA0A94"/>
                </a:solidFill>
              </a:rPr>
              <a:t>melhorar</a:t>
            </a:r>
            <a:r>
              <a:rPr lang="en-IE" sz="2200" b="1" dirty="0">
                <a:solidFill>
                  <a:srgbClr val="BA0A94"/>
                </a:solidFill>
              </a:rPr>
              <a:t> o </a:t>
            </a:r>
            <a:r>
              <a:rPr lang="en-IE" sz="2200" b="1" dirty="0" err="1">
                <a:solidFill>
                  <a:srgbClr val="BA0A94"/>
                </a:solidFill>
              </a:rPr>
              <a:t>progresso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tornar</a:t>
            </a:r>
            <a:r>
              <a:rPr lang="en-IE" sz="2200" b="1" dirty="0">
                <a:solidFill>
                  <a:srgbClr val="BA0A94"/>
                </a:solidFill>
              </a:rPr>
              <a:t> o </a:t>
            </a:r>
            <a:r>
              <a:rPr lang="en-IE" sz="2200" b="1" dirty="0" err="1">
                <a:solidFill>
                  <a:srgbClr val="BA0A94"/>
                </a:solidFill>
              </a:rPr>
              <a:t>mundo</a:t>
            </a:r>
            <a:r>
              <a:rPr lang="en-IE" sz="2200" b="1" dirty="0">
                <a:solidFill>
                  <a:srgbClr val="BA0A94"/>
                </a:solidFill>
              </a:rPr>
              <a:t> um </a:t>
            </a:r>
            <a:r>
              <a:rPr lang="en-IE" sz="2200" b="1" dirty="0" err="1">
                <a:solidFill>
                  <a:srgbClr val="BA0A94"/>
                </a:solidFill>
              </a:rPr>
              <a:t>lugar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melhor</a:t>
            </a:r>
            <a:r>
              <a:rPr lang="en-IE" sz="2200" b="1" dirty="0">
                <a:solidFill>
                  <a:srgbClr val="BA0A94"/>
                </a:solidFill>
              </a:rPr>
              <a:t> e </a:t>
            </a:r>
            <a:r>
              <a:rPr lang="en-IE" sz="2200" b="1" dirty="0" err="1">
                <a:solidFill>
                  <a:srgbClr val="BA0A94"/>
                </a:solidFill>
              </a:rPr>
              <a:t>esforçam</a:t>
            </a:r>
            <a:r>
              <a:rPr lang="en-IE" sz="2200" b="1" dirty="0">
                <a:solidFill>
                  <a:srgbClr val="BA0A94"/>
                </a:solidFill>
              </a:rPr>
              <a:t>-se por </a:t>
            </a:r>
            <a:r>
              <a:rPr lang="en-IE" sz="2200" b="1" dirty="0" err="1">
                <a:solidFill>
                  <a:srgbClr val="BA0A94"/>
                </a:solidFill>
              </a:rPr>
              <a:t>promover</a:t>
            </a:r>
            <a:r>
              <a:rPr lang="en-IE" sz="2200" b="1" dirty="0">
                <a:solidFill>
                  <a:srgbClr val="BA0A94"/>
                </a:solidFill>
              </a:rPr>
              <a:t> e </a:t>
            </a:r>
            <a:r>
              <a:rPr lang="en-IE" sz="2200" b="1" dirty="0" err="1">
                <a:solidFill>
                  <a:srgbClr val="BA0A94"/>
                </a:solidFill>
              </a:rPr>
              <a:t>encorajar</a:t>
            </a:r>
            <a:r>
              <a:rPr lang="en-IE" sz="2200" b="1" dirty="0">
                <a:solidFill>
                  <a:srgbClr val="BA0A94"/>
                </a:solidFill>
              </a:rPr>
              <a:t> a </a:t>
            </a:r>
            <a:r>
              <a:rPr lang="en-IE" sz="2200" b="1" dirty="0" err="1">
                <a:solidFill>
                  <a:srgbClr val="BA0A94"/>
                </a:solidFill>
              </a:rPr>
              <a:t>aprendizagem</a:t>
            </a:r>
            <a:r>
              <a:rPr lang="en-IE" sz="2200" b="1" dirty="0">
                <a:solidFill>
                  <a:srgbClr val="BA0A94"/>
                </a:solidFill>
              </a:rPr>
              <a:t> e a </a:t>
            </a:r>
            <a:r>
              <a:rPr lang="en-IE" sz="2200" b="1" dirty="0" err="1">
                <a:solidFill>
                  <a:srgbClr val="BA0A94"/>
                </a:solidFill>
              </a:rPr>
              <a:t>educação</a:t>
            </a:r>
            <a:r>
              <a:rPr lang="en-IE" sz="2200" b="1" dirty="0">
                <a:solidFill>
                  <a:srgbClr val="BA0A94"/>
                </a:solidFill>
              </a:rPr>
              <a:t> para </a:t>
            </a:r>
            <a:r>
              <a:rPr lang="en-IE" sz="2200" b="1" dirty="0" err="1">
                <a:solidFill>
                  <a:srgbClr val="BA0A94"/>
                </a:solidFill>
              </a:rPr>
              <a:t>todos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os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membros</a:t>
            </a:r>
            <a:r>
              <a:rPr lang="en-IE" sz="2200" b="1" dirty="0">
                <a:solidFill>
                  <a:srgbClr val="BA0A94"/>
                </a:solidFill>
              </a:rPr>
              <a:t> da </a:t>
            </a:r>
            <a:r>
              <a:rPr lang="en-IE" sz="2200" b="1" dirty="0" err="1">
                <a:solidFill>
                  <a:srgbClr val="BA0A94"/>
                </a:solidFill>
              </a:rPr>
              <a:t>sua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comunidade</a:t>
            </a:r>
            <a:r>
              <a:rPr lang="en-IE" sz="2200" b="1" dirty="0">
                <a:solidFill>
                  <a:srgbClr val="BA0A94"/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5678" y="706370"/>
            <a:ext cx="7581052" cy="949710"/>
          </a:xfrm>
          <a:solidFill>
            <a:srgbClr val="68BBAF"/>
          </a:solidFill>
        </p:spPr>
        <p:txBody>
          <a:bodyPr>
            <a:noAutofit/>
          </a:bodyPr>
          <a:lstStyle/>
          <a:p>
            <a:r>
              <a:rPr lang="en-IE" sz="3200" dirty="0" err="1">
                <a:solidFill>
                  <a:schemeClr val="bg1"/>
                </a:solidFill>
              </a:rPr>
              <a:t>Oportunidades</a:t>
            </a:r>
            <a:r>
              <a:rPr lang="en-IE" sz="3200" dirty="0">
                <a:solidFill>
                  <a:schemeClr val="bg1"/>
                </a:solidFill>
              </a:rPr>
              <a:t> de </a:t>
            </a:r>
            <a:r>
              <a:rPr lang="en-IE" sz="3200" dirty="0" err="1">
                <a:solidFill>
                  <a:schemeClr val="bg1"/>
                </a:solidFill>
              </a:rPr>
              <a:t>Aprendizagem</a:t>
            </a:r>
            <a:r>
              <a:rPr lang="en-IE" sz="3200" dirty="0">
                <a:solidFill>
                  <a:schemeClr val="bg1"/>
                </a:solidFill>
              </a:rPr>
              <a:t> e </a:t>
            </a:r>
            <a:r>
              <a:rPr lang="en-IE" sz="3200" dirty="0" err="1">
                <a:solidFill>
                  <a:schemeClr val="bg1"/>
                </a:solidFill>
              </a:rPr>
              <a:t>Educação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0" y="101086"/>
            <a:ext cx="70420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pic>
        <p:nvPicPr>
          <p:cNvPr id="11" name="Picture 10" descr="A close up of a flower&#10;&#10;Description automatically generated">
            <a:extLst>
              <a:ext uri="{FF2B5EF4-FFF2-40B4-BE49-F238E27FC236}">
                <a16:creationId xmlns:a16="http://schemas.microsoft.com/office/drawing/2014/main" id="{56A8AF2D-B0E7-4EF5-B232-76A48EC122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593" y="-1972"/>
            <a:ext cx="3758161" cy="2488314"/>
          </a:xfrm>
          <a:prstGeom prst="rect">
            <a:avLst/>
          </a:prstGeom>
        </p:spPr>
      </p:pic>
      <p:pic>
        <p:nvPicPr>
          <p:cNvPr id="7" name="Picture 6" descr="Bunch of colored pencils">
            <a:extLst>
              <a:ext uri="{FF2B5EF4-FFF2-40B4-BE49-F238E27FC236}">
                <a16:creationId xmlns:a16="http://schemas.microsoft.com/office/drawing/2014/main" id="{94F7C339-E69D-4E07-93A9-FD6A12A6B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593" y="4369686"/>
            <a:ext cx="3758161" cy="2488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6FE921-ABAD-4827-BCF0-E2575DC7FCBA}"/>
              </a:ext>
            </a:extLst>
          </p:cNvPr>
          <p:cNvSpPr txBox="1"/>
          <p:nvPr/>
        </p:nvSpPr>
        <p:spPr>
          <a:xfrm>
            <a:off x="10389870" y="6279938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ECONÓMICO</a:t>
            </a:r>
          </a:p>
        </p:txBody>
      </p:sp>
    </p:spTree>
    <p:extLst>
      <p:ext uri="{BB962C8B-B14F-4D97-AF65-F5344CB8AC3E}">
        <p14:creationId xmlns:p14="http://schemas.microsoft.com/office/powerpoint/2010/main" val="3078463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2309" y="1980711"/>
            <a:ext cx="6002422" cy="4681346"/>
          </a:xfrm>
        </p:spPr>
        <p:txBody>
          <a:bodyPr/>
          <a:lstStyle/>
          <a:p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espaço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comunitário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um local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onde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população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se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reúne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realizarem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atividades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interesses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espaço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comunitário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poderá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ser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ampla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variedade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locais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interiores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exteriores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novos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antigos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intermédios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mesmo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apenas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ideia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para algo que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gostariam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desenvolver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Tal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significa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podem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ser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centro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salão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local,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jardim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loteamento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espaço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desportivo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passatempos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por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exemplo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sz="2200" b="1" dirty="0" err="1">
                <a:solidFill>
                  <a:srgbClr val="BA0A94"/>
                </a:solidFill>
              </a:rPr>
              <a:t>Espaços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abertos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acolhedores</a:t>
            </a:r>
            <a:r>
              <a:rPr lang="en-IE" sz="2200" b="1" dirty="0">
                <a:solidFill>
                  <a:srgbClr val="BA0A94"/>
                </a:solidFill>
              </a:rPr>
              <a:t> e </a:t>
            </a:r>
            <a:r>
              <a:rPr lang="en-IE" sz="2200" b="1" dirty="0" err="1">
                <a:solidFill>
                  <a:srgbClr val="BA0A94"/>
                </a:solidFill>
              </a:rPr>
              <a:t>calorosos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acessíveis</a:t>
            </a:r>
            <a:r>
              <a:rPr lang="en-IE" sz="2200" b="1" dirty="0">
                <a:solidFill>
                  <a:srgbClr val="BA0A94"/>
                </a:solidFill>
              </a:rPr>
              <a:t> a </a:t>
            </a:r>
            <a:r>
              <a:rPr lang="en-IE" sz="2200" b="1" dirty="0" err="1">
                <a:solidFill>
                  <a:srgbClr val="BA0A94"/>
                </a:solidFill>
              </a:rPr>
              <a:t>todos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são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fundamentais</a:t>
            </a:r>
            <a:r>
              <a:rPr lang="en-IE" sz="2200" b="1" dirty="0">
                <a:solidFill>
                  <a:srgbClr val="BA0A94"/>
                </a:solidFill>
              </a:rPr>
              <a:t> para </a:t>
            </a:r>
            <a:r>
              <a:rPr lang="en-IE" sz="2200" b="1" dirty="0" err="1">
                <a:solidFill>
                  <a:srgbClr val="BA0A94"/>
                </a:solidFill>
              </a:rPr>
              <a:t>uma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comunidade</a:t>
            </a:r>
            <a:r>
              <a:rPr lang="en-IE" sz="2200" b="1" dirty="0">
                <a:solidFill>
                  <a:srgbClr val="BA0A94"/>
                </a:solidFill>
              </a:rPr>
              <a:t> plena.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126" y="624306"/>
            <a:ext cx="5778314" cy="1021615"/>
          </a:xfrm>
          <a:solidFill>
            <a:srgbClr val="AB5AB0"/>
          </a:solidFill>
        </p:spPr>
        <p:txBody>
          <a:bodyPr>
            <a:no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Infra-</a:t>
            </a:r>
            <a:r>
              <a:rPr lang="en-IE" dirty="0" err="1">
                <a:solidFill>
                  <a:schemeClr val="bg1"/>
                </a:solidFill>
              </a:rPr>
              <a:t>Estrutura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Comunitária</a:t>
            </a:r>
            <a:r>
              <a:rPr lang="en-I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2" descr="Appeal: Relocation of WW2 allotments to make way for housing blocked | The  Planner">
            <a:extLst>
              <a:ext uri="{FF2B5EF4-FFF2-40B4-BE49-F238E27FC236}">
                <a16:creationId xmlns:a16="http://schemas.microsoft.com/office/drawing/2014/main" id="{6A2E70B6-8D4A-45B9-BE31-11F318A6B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3687" y="308990"/>
            <a:ext cx="5399358" cy="27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outdoor, table, sitting, park&#10;&#10;Description automatically generated">
            <a:extLst>
              <a:ext uri="{FF2B5EF4-FFF2-40B4-BE49-F238E27FC236}">
                <a16:creationId xmlns:a16="http://schemas.microsoft.com/office/drawing/2014/main" id="{454735D2-C4C1-43F7-A16A-66AC2C43EE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045" y="3226356"/>
            <a:ext cx="2286000" cy="3429000"/>
          </a:xfrm>
          <a:prstGeom prst="rect">
            <a:avLst/>
          </a:prstGeom>
        </p:spPr>
      </p:pic>
      <p:pic>
        <p:nvPicPr>
          <p:cNvPr id="1028" name="Picture 4" descr="The Village Hall Cork - Home | Facebook">
            <a:extLst>
              <a:ext uri="{FF2B5EF4-FFF2-40B4-BE49-F238E27FC236}">
                <a16:creationId xmlns:a16="http://schemas.microsoft.com/office/drawing/2014/main" id="{111C7EBD-E72E-49F7-8C1E-1F5CC5235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3686" y="3226356"/>
            <a:ext cx="30197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-1" y="101086"/>
            <a:ext cx="64607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B5AB2-6FDE-43FE-8409-D3D3A1E15F43}"/>
              </a:ext>
            </a:extLst>
          </p:cNvPr>
          <p:cNvSpPr txBox="1"/>
          <p:nvPr/>
        </p:nvSpPr>
        <p:spPr>
          <a:xfrm>
            <a:off x="9772650" y="6318177"/>
            <a:ext cx="2419350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AMBIENTAL</a:t>
            </a:r>
          </a:p>
        </p:txBody>
      </p:sp>
    </p:spTree>
    <p:extLst>
      <p:ext uri="{BB962C8B-B14F-4D97-AF65-F5344CB8AC3E}">
        <p14:creationId xmlns:p14="http://schemas.microsoft.com/office/powerpoint/2010/main" val="544523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7630" y="1999758"/>
            <a:ext cx="6386080" cy="4411552"/>
          </a:xfrm>
        </p:spPr>
        <p:txBody>
          <a:bodyPr/>
          <a:lstStyle/>
          <a:p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Há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relação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direta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entre 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qualidade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vida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o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ambiente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. As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vidas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pessoas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são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fortemente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influenciadas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pela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saúde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seu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meio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ambiente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físico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qualidade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ambiental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também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intrinsecamente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importante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, pois 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maioria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pessoas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valoriza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beleza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saúde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do local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onde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vivem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preocupa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-se com o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esgotamento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dos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seus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recursos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naturais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b="1" dirty="0">
                <a:solidFill>
                  <a:srgbClr val="7F4182"/>
                </a:solidFill>
              </a:rPr>
              <a:t>As </a:t>
            </a:r>
            <a:r>
              <a:rPr lang="en-IE" b="1" dirty="0" err="1">
                <a:solidFill>
                  <a:srgbClr val="7F4182"/>
                </a:solidFill>
              </a:rPr>
              <a:t>grandes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comunidades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melhoram</a:t>
            </a:r>
            <a:r>
              <a:rPr lang="en-IE" b="1" dirty="0">
                <a:solidFill>
                  <a:srgbClr val="7F4182"/>
                </a:solidFill>
              </a:rPr>
              <a:t> e </a:t>
            </a:r>
            <a:r>
              <a:rPr lang="en-IE" b="1" dirty="0" err="1">
                <a:solidFill>
                  <a:srgbClr val="7F4182"/>
                </a:solidFill>
              </a:rPr>
              <a:t>mantêm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proactivamente</a:t>
            </a:r>
            <a:r>
              <a:rPr lang="en-IE" b="1" dirty="0">
                <a:solidFill>
                  <a:srgbClr val="7F4182"/>
                </a:solidFill>
              </a:rPr>
              <a:t> o </a:t>
            </a:r>
            <a:r>
              <a:rPr lang="en-IE" b="1" dirty="0" err="1">
                <a:solidFill>
                  <a:srgbClr val="7F4182"/>
                </a:solidFill>
              </a:rPr>
              <a:t>seu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ambiente</a:t>
            </a:r>
            <a:r>
              <a:rPr lang="en-IE" b="1" dirty="0">
                <a:solidFill>
                  <a:srgbClr val="7F4182"/>
                </a:solidFill>
              </a:rPr>
              <a:t> local </a:t>
            </a:r>
            <a:r>
              <a:rPr lang="en-IE" b="1" dirty="0" err="1">
                <a:solidFill>
                  <a:srgbClr val="7F4182"/>
                </a:solidFill>
              </a:rPr>
              <a:t>tendo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em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consideração</a:t>
            </a:r>
            <a:r>
              <a:rPr lang="en-IE" b="1" dirty="0">
                <a:solidFill>
                  <a:srgbClr val="7F4182"/>
                </a:solidFill>
              </a:rPr>
              <a:t> a </a:t>
            </a:r>
            <a:r>
              <a:rPr lang="en-IE" b="1" dirty="0" err="1">
                <a:solidFill>
                  <a:srgbClr val="7F4182"/>
                </a:solidFill>
              </a:rPr>
              <a:t>qualidade</a:t>
            </a:r>
            <a:r>
              <a:rPr lang="en-IE" b="1" dirty="0">
                <a:solidFill>
                  <a:srgbClr val="7F4182"/>
                </a:solidFill>
              </a:rPr>
              <a:t> do </a:t>
            </a:r>
            <a:r>
              <a:rPr lang="en-IE" b="1" dirty="0" err="1">
                <a:solidFill>
                  <a:srgbClr val="7F4182"/>
                </a:solidFill>
              </a:rPr>
              <a:t>ar</a:t>
            </a:r>
            <a:r>
              <a:rPr lang="en-IE" b="1" dirty="0">
                <a:solidFill>
                  <a:srgbClr val="7F4182"/>
                </a:solidFill>
              </a:rPr>
              <a:t>, a </a:t>
            </a:r>
            <a:r>
              <a:rPr lang="en-IE" b="1" dirty="0" err="1">
                <a:solidFill>
                  <a:srgbClr val="7F4182"/>
                </a:solidFill>
              </a:rPr>
              <a:t>qualidade</a:t>
            </a:r>
            <a:r>
              <a:rPr lang="en-IE" b="1" dirty="0">
                <a:solidFill>
                  <a:srgbClr val="7F4182"/>
                </a:solidFill>
              </a:rPr>
              <a:t> da </a:t>
            </a:r>
            <a:r>
              <a:rPr lang="en-IE" b="1" dirty="0" err="1">
                <a:solidFill>
                  <a:srgbClr val="7F4182"/>
                </a:solidFill>
              </a:rPr>
              <a:t>água</a:t>
            </a:r>
            <a:r>
              <a:rPr lang="en-IE" b="1" dirty="0">
                <a:solidFill>
                  <a:srgbClr val="7F4182"/>
                </a:solidFill>
              </a:rPr>
              <a:t> e </a:t>
            </a:r>
            <a:r>
              <a:rPr lang="en-IE" b="1" dirty="0" err="1">
                <a:solidFill>
                  <a:srgbClr val="7F4182"/>
                </a:solidFill>
              </a:rPr>
              <a:t>coisas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como</a:t>
            </a:r>
            <a:r>
              <a:rPr lang="en-IE" b="1" dirty="0">
                <a:solidFill>
                  <a:srgbClr val="7F4182"/>
                </a:solidFill>
              </a:rPr>
              <a:t> a </a:t>
            </a:r>
            <a:r>
              <a:rPr lang="en-IE" b="1" dirty="0" err="1">
                <a:solidFill>
                  <a:srgbClr val="7F4182"/>
                </a:solidFill>
              </a:rPr>
              <a:t>gestão</a:t>
            </a:r>
            <a:r>
              <a:rPr lang="en-IE" b="1" dirty="0">
                <a:solidFill>
                  <a:srgbClr val="7F4182"/>
                </a:solidFill>
              </a:rPr>
              <a:t> da </a:t>
            </a:r>
            <a:r>
              <a:rPr lang="en-IE" b="1" dirty="0" err="1">
                <a:solidFill>
                  <a:srgbClr val="7F4182"/>
                </a:solidFill>
              </a:rPr>
              <a:t>poluição</a:t>
            </a:r>
            <a:r>
              <a:rPr lang="en-IE" b="1" dirty="0">
                <a:solidFill>
                  <a:srgbClr val="7F4182"/>
                </a:solidFill>
              </a:rPr>
              <a:t> (</a:t>
            </a:r>
            <a:r>
              <a:rPr lang="en-IE" b="1" dirty="0" err="1">
                <a:solidFill>
                  <a:srgbClr val="7F4182"/>
                </a:solidFill>
              </a:rPr>
              <a:t>ruído</a:t>
            </a:r>
            <a:r>
              <a:rPr lang="en-IE" b="1" dirty="0">
                <a:solidFill>
                  <a:srgbClr val="7F4182"/>
                </a:solidFill>
              </a:rPr>
              <a:t>, </a:t>
            </a:r>
            <a:r>
              <a:rPr lang="en-IE" b="1" dirty="0" err="1">
                <a:solidFill>
                  <a:srgbClr val="7F4182"/>
                </a:solidFill>
              </a:rPr>
              <a:t>resíduos</a:t>
            </a:r>
            <a:r>
              <a:rPr lang="en-IE" b="1" dirty="0">
                <a:solidFill>
                  <a:srgbClr val="7F4182"/>
                </a:solidFill>
              </a:rPr>
              <a:t>).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630" y="942131"/>
            <a:ext cx="6148550" cy="734269"/>
          </a:xfrm>
          <a:solidFill>
            <a:srgbClr val="AB5AB0"/>
          </a:solidFill>
        </p:spPr>
        <p:txBody>
          <a:bodyPr>
            <a:norm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Qualidade</a:t>
            </a:r>
            <a:r>
              <a:rPr lang="en-IE" dirty="0">
                <a:solidFill>
                  <a:schemeClr val="bg1"/>
                </a:solidFill>
              </a:rPr>
              <a:t> do </a:t>
            </a:r>
            <a:r>
              <a:rPr lang="en-IE" dirty="0" err="1">
                <a:solidFill>
                  <a:schemeClr val="bg1"/>
                </a:solidFill>
              </a:rPr>
              <a:t>Ambiente</a:t>
            </a:r>
            <a:r>
              <a:rPr lang="en-IE" dirty="0">
                <a:solidFill>
                  <a:schemeClr val="bg1"/>
                </a:solidFill>
              </a:rPr>
              <a:t> Local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0" y="101086"/>
            <a:ext cx="6730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  <a:p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C21B38-2EC2-47B4-B387-9401296BB195}"/>
              </a:ext>
            </a:extLst>
          </p:cNvPr>
          <p:cNvSpPr txBox="1"/>
          <p:nvPr/>
        </p:nvSpPr>
        <p:spPr>
          <a:xfrm>
            <a:off x="437630" y="6611779"/>
            <a:ext cx="61485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/>
              <a:t>Fonte – </a:t>
            </a:r>
            <a:r>
              <a:rPr lang="en-IE" sz="1000" dirty="0">
                <a:hlinkClick r:id="rId2"/>
              </a:rPr>
              <a:t>EPA Ireland</a:t>
            </a:r>
            <a:r>
              <a:rPr lang="en-IE" sz="1000" dirty="0"/>
              <a:t> </a:t>
            </a:r>
            <a:r>
              <a:rPr lang="en-IE" sz="1000" dirty="0">
                <a:hlinkClick r:id="rId3"/>
              </a:rPr>
              <a:t>ScienceDirect</a:t>
            </a:r>
            <a:endParaRPr lang="en-IE" sz="1000" dirty="0"/>
          </a:p>
        </p:txBody>
      </p:sp>
      <p:pic>
        <p:nvPicPr>
          <p:cNvPr id="7" name="Picture 6" descr="A sign on the grass&#10;&#10;Description automatically generated">
            <a:extLst>
              <a:ext uri="{FF2B5EF4-FFF2-40B4-BE49-F238E27FC236}">
                <a16:creationId xmlns:a16="http://schemas.microsoft.com/office/drawing/2014/main" id="{4E09D1D2-F6EA-419C-B8F3-3BF249C93D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388" y="184018"/>
            <a:ext cx="4625945" cy="3084339"/>
          </a:xfrm>
          <a:prstGeom prst="rect">
            <a:avLst/>
          </a:prstGeom>
        </p:spPr>
      </p:pic>
      <p:pic>
        <p:nvPicPr>
          <p:cNvPr id="12" name="Picture 11" descr="A tree in a forest&#10;&#10;Description automatically generated">
            <a:extLst>
              <a:ext uri="{FF2B5EF4-FFF2-40B4-BE49-F238E27FC236}">
                <a16:creationId xmlns:a16="http://schemas.microsoft.com/office/drawing/2014/main" id="{33AF31C8-BFD3-4A2B-9289-1D5C3911F2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388" y="3471039"/>
            <a:ext cx="4626509" cy="30843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DC6E3A-48A0-473E-942D-5551915EB459}"/>
              </a:ext>
            </a:extLst>
          </p:cNvPr>
          <p:cNvSpPr txBox="1"/>
          <p:nvPr/>
        </p:nvSpPr>
        <p:spPr>
          <a:xfrm>
            <a:off x="9772650" y="6318177"/>
            <a:ext cx="2419350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AMBIENTAL</a:t>
            </a:r>
          </a:p>
        </p:txBody>
      </p:sp>
    </p:spTree>
    <p:extLst>
      <p:ext uri="{BB962C8B-B14F-4D97-AF65-F5344CB8AC3E}">
        <p14:creationId xmlns:p14="http://schemas.microsoft.com/office/powerpoint/2010/main" val="223099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7630" y="1999758"/>
            <a:ext cx="6386080" cy="4675362"/>
          </a:xfrm>
        </p:spPr>
        <p:txBody>
          <a:bodyPr/>
          <a:lstStyle/>
          <a:p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Cada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diferente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Não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há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duas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iguais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Cada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demografia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própria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recursos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comunitários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diferentes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cada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enfrenta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desafios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distintos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sendo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esta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singularidade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torna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cada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especial.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excelentes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grupos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líderes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membros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reconhecem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celebram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este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facto. </a:t>
            </a:r>
          </a:p>
          <a:p>
            <a:r>
              <a:rPr lang="en-IE" sz="2200" b="1" dirty="0">
                <a:solidFill>
                  <a:srgbClr val="7F4182"/>
                </a:solidFill>
              </a:rPr>
              <a:t>As </a:t>
            </a:r>
            <a:r>
              <a:rPr lang="en-IE" sz="2200" b="1" dirty="0" err="1">
                <a:solidFill>
                  <a:srgbClr val="7F4182"/>
                </a:solidFill>
              </a:rPr>
              <a:t>grandes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comunidades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conhecem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os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seus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pontos</a:t>
            </a:r>
            <a:r>
              <a:rPr lang="en-IE" sz="2200" b="1" dirty="0">
                <a:solidFill>
                  <a:srgbClr val="7F4182"/>
                </a:solidFill>
              </a:rPr>
              <a:t> fortes e </a:t>
            </a:r>
            <a:r>
              <a:rPr lang="en-IE" sz="2200" b="1" dirty="0" err="1">
                <a:solidFill>
                  <a:srgbClr val="7F4182"/>
                </a:solidFill>
              </a:rPr>
              <a:t>oportunidades</a:t>
            </a:r>
            <a:r>
              <a:rPr lang="en-IE" sz="2200" b="1" dirty="0">
                <a:solidFill>
                  <a:srgbClr val="7F4182"/>
                </a:solidFill>
              </a:rPr>
              <a:t> e </a:t>
            </a:r>
            <a:r>
              <a:rPr lang="en-IE" sz="2200" b="1" dirty="0" err="1">
                <a:solidFill>
                  <a:srgbClr val="7F4182"/>
                </a:solidFill>
              </a:rPr>
              <a:t>como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combiná</a:t>
            </a:r>
            <a:r>
              <a:rPr lang="en-IE" sz="2200" b="1" dirty="0">
                <a:solidFill>
                  <a:srgbClr val="7F4182"/>
                </a:solidFill>
              </a:rPr>
              <a:t>-los para </a:t>
            </a:r>
            <a:r>
              <a:rPr lang="en-IE" sz="2200" b="1" dirty="0" err="1">
                <a:solidFill>
                  <a:srgbClr val="7F4182"/>
                </a:solidFill>
              </a:rPr>
              <a:t>criar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uma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visão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ou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plano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sustentável</a:t>
            </a:r>
            <a:r>
              <a:rPr lang="en-IE" sz="2200" b="1" dirty="0">
                <a:solidFill>
                  <a:srgbClr val="7F4182"/>
                </a:solidFill>
              </a:rPr>
              <a:t> para o </a:t>
            </a:r>
            <a:r>
              <a:rPr lang="en-IE" sz="2200" b="1" dirty="0" err="1">
                <a:solidFill>
                  <a:srgbClr val="7F4182"/>
                </a:solidFill>
              </a:rPr>
              <a:t>futuro</a:t>
            </a:r>
            <a:r>
              <a:rPr lang="en-IE" sz="2200" b="1" dirty="0">
                <a:solidFill>
                  <a:srgbClr val="7F4182"/>
                </a:solidFill>
              </a:rPr>
              <a:t>. As </a:t>
            </a:r>
            <a:r>
              <a:rPr lang="en-IE" sz="2200" b="1" dirty="0" err="1">
                <a:solidFill>
                  <a:srgbClr val="7F4182"/>
                </a:solidFill>
              </a:rPr>
              <a:t>grandes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comunidades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não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acontecem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apenas</a:t>
            </a:r>
            <a:r>
              <a:rPr lang="en-IE" sz="2200" b="1" dirty="0">
                <a:solidFill>
                  <a:srgbClr val="7F4182"/>
                </a:solidFill>
              </a:rPr>
              <a:t> de um </a:t>
            </a:r>
            <a:r>
              <a:rPr lang="en-IE" sz="2200" b="1" dirty="0" err="1">
                <a:solidFill>
                  <a:srgbClr val="7F4182"/>
                </a:solidFill>
              </a:rPr>
              <a:t>dia</a:t>
            </a:r>
            <a:r>
              <a:rPr lang="en-IE" sz="2200" b="1" dirty="0">
                <a:solidFill>
                  <a:srgbClr val="7F4182"/>
                </a:solidFill>
              </a:rPr>
              <a:t> para o outro; </a:t>
            </a:r>
            <a:r>
              <a:rPr lang="en-IE" sz="2200" b="1" dirty="0" err="1">
                <a:solidFill>
                  <a:srgbClr val="7F4182"/>
                </a:solidFill>
              </a:rPr>
              <a:t>precisam</a:t>
            </a:r>
            <a:r>
              <a:rPr lang="en-IE" sz="2200" b="1" dirty="0">
                <a:solidFill>
                  <a:srgbClr val="7F4182"/>
                </a:solidFill>
              </a:rPr>
              <a:t> de ser </a:t>
            </a:r>
            <a:r>
              <a:rPr lang="en-IE" sz="2200" b="1" dirty="0" err="1">
                <a:solidFill>
                  <a:srgbClr val="7F4182"/>
                </a:solidFill>
              </a:rPr>
              <a:t>desenvolvidas</a:t>
            </a:r>
            <a:r>
              <a:rPr lang="en-IE" sz="2200" b="1" dirty="0">
                <a:solidFill>
                  <a:srgbClr val="7F4182"/>
                </a:solidFill>
              </a:rPr>
              <a:t>, </a:t>
            </a:r>
            <a:r>
              <a:rPr lang="en-IE" sz="2200" b="1" dirty="0" err="1">
                <a:solidFill>
                  <a:srgbClr val="7F4182"/>
                </a:solidFill>
              </a:rPr>
              <a:t>nutridas</a:t>
            </a:r>
            <a:r>
              <a:rPr lang="en-IE" sz="2200" b="1" dirty="0">
                <a:solidFill>
                  <a:srgbClr val="7F4182"/>
                </a:solidFill>
              </a:rPr>
              <a:t> e </a:t>
            </a:r>
            <a:r>
              <a:rPr lang="en-IE" sz="2200" b="1" dirty="0" err="1">
                <a:solidFill>
                  <a:srgbClr val="7F4182"/>
                </a:solidFill>
              </a:rPr>
              <a:t>regularmente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melhoradas</a:t>
            </a:r>
            <a:r>
              <a:rPr lang="en-IE" sz="2200" b="1" dirty="0">
                <a:solidFill>
                  <a:srgbClr val="7F4182"/>
                </a:solidFill>
              </a:rPr>
              <a:t> para responder </a:t>
            </a:r>
            <a:r>
              <a:rPr lang="en-IE" sz="2200" b="1" dirty="0" err="1">
                <a:solidFill>
                  <a:srgbClr val="7F4182"/>
                </a:solidFill>
              </a:rPr>
              <a:t>às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necessidades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crescentes</a:t>
            </a:r>
            <a:r>
              <a:rPr lang="en-IE" sz="2200" b="1" dirty="0">
                <a:solidFill>
                  <a:srgbClr val="7F4182"/>
                </a:solidFill>
              </a:rPr>
              <a:t> e </a:t>
            </a:r>
            <a:r>
              <a:rPr lang="en-IE" sz="2200" b="1" dirty="0" err="1">
                <a:solidFill>
                  <a:srgbClr val="7F4182"/>
                </a:solidFill>
              </a:rPr>
              <a:t>mutáveis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daqueles</a:t>
            </a:r>
            <a:r>
              <a:rPr lang="en-IE" sz="2200" b="1" dirty="0">
                <a:solidFill>
                  <a:srgbClr val="7F4182"/>
                </a:solidFill>
              </a:rPr>
              <a:t> que </a:t>
            </a:r>
            <a:r>
              <a:rPr lang="en-IE" sz="2200" b="1" dirty="0" err="1">
                <a:solidFill>
                  <a:srgbClr val="7F4182"/>
                </a:solidFill>
              </a:rPr>
              <a:t>nelas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vivem</a:t>
            </a:r>
            <a:r>
              <a:rPr lang="en-IE" sz="2200" b="1" dirty="0">
                <a:solidFill>
                  <a:srgbClr val="7F4182"/>
                </a:solidFill>
              </a:rPr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630" y="562751"/>
            <a:ext cx="6386080" cy="1123809"/>
          </a:xfrm>
          <a:solidFill>
            <a:srgbClr val="6D6E6C"/>
          </a:solidFill>
        </p:spPr>
        <p:txBody>
          <a:bodyPr>
            <a:normAutofit fontScale="85000" lnSpcReduction="10000"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Conheça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pontos</a:t>
            </a:r>
            <a:r>
              <a:rPr lang="en-IE" dirty="0">
                <a:solidFill>
                  <a:schemeClr val="bg1"/>
                </a:solidFill>
              </a:rPr>
              <a:t> fortes e </a:t>
            </a:r>
            <a:r>
              <a:rPr lang="en-IE" dirty="0" err="1">
                <a:solidFill>
                  <a:schemeClr val="bg1"/>
                </a:solidFill>
              </a:rPr>
              <a:t>tenha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uma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Visão</a:t>
            </a:r>
            <a:r>
              <a:rPr lang="en-IE" dirty="0">
                <a:solidFill>
                  <a:schemeClr val="bg1"/>
                </a:solidFill>
              </a:rPr>
              <a:t>/Plano para o </a:t>
            </a:r>
            <a:r>
              <a:rPr lang="en-IE" dirty="0" err="1">
                <a:solidFill>
                  <a:schemeClr val="bg1"/>
                </a:solidFill>
              </a:rPr>
              <a:t>Futuro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Sustentável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0" y="0"/>
            <a:ext cx="667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7F4182"/>
                </a:solidFill>
              </a:rPr>
              <a:t>Características das </a:t>
            </a:r>
            <a:r>
              <a:rPr lang="en-IE" sz="2800" dirty="0" err="1">
                <a:solidFill>
                  <a:srgbClr val="7F4182"/>
                </a:solidFill>
              </a:rPr>
              <a:t>grandes</a:t>
            </a:r>
            <a:r>
              <a:rPr lang="en-IE" sz="2800" dirty="0">
                <a:solidFill>
                  <a:srgbClr val="7F4182"/>
                </a:solidFill>
              </a:rPr>
              <a:t> </a:t>
            </a:r>
            <a:r>
              <a:rPr lang="en-IE" sz="2800" dirty="0" err="1">
                <a:solidFill>
                  <a:srgbClr val="7F4182"/>
                </a:solidFill>
              </a:rPr>
              <a:t>comunidades</a:t>
            </a:r>
            <a:endParaRPr lang="en-IE" sz="2800" dirty="0">
              <a:solidFill>
                <a:srgbClr val="7F4182"/>
              </a:solidFill>
            </a:endParaRPr>
          </a:p>
        </p:txBody>
      </p:sp>
      <p:pic>
        <p:nvPicPr>
          <p:cNvPr id="6" name="Picture 5" descr="Two colleagues planning on board with sticky notes">
            <a:extLst>
              <a:ext uri="{FF2B5EF4-FFF2-40B4-BE49-F238E27FC236}">
                <a16:creationId xmlns:a16="http://schemas.microsoft.com/office/drawing/2014/main" id="{AE94DD63-E535-4C6C-8D7E-13F72555E4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010" y="331918"/>
            <a:ext cx="5140990" cy="3429000"/>
          </a:xfrm>
          <a:prstGeom prst="rect">
            <a:avLst/>
          </a:prstGeom>
        </p:spPr>
      </p:pic>
      <p:pic>
        <p:nvPicPr>
          <p:cNvPr id="9" name="Picture 8" descr="An empty bench next to a body of water&#10;&#10;Description automatically generated">
            <a:extLst>
              <a:ext uri="{FF2B5EF4-FFF2-40B4-BE49-F238E27FC236}">
                <a16:creationId xmlns:a16="http://schemas.microsoft.com/office/drawing/2014/main" id="{547CAC95-B462-4636-814D-A059964287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1010" y="3969167"/>
            <a:ext cx="5140991" cy="28888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EE9C64-F95C-478B-A9F0-80087DE91AA9}"/>
              </a:ext>
            </a:extLst>
          </p:cNvPr>
          <p:cNvSpPr txBox="1"/>
          <p:nvPr/>
        </p:nvSpPr>
        <p:spPr>
          <a:xfrm>
            <a:off x="11041380" y="5148900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9A6F02-0D05-4CFD-90CD-5F804CDCB240}"/>
              </a:ext>
            </a:extLst>
          </p:cNvPr>
          <p:cNvSpPr txBox="1"/>
          <p:nvPr/>
        </p:nvSpPr>
        <p:spPr>
          <a:xfrm>
            <a:off x="10389871" y="5739994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ECONÓMICO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929336-11D1-445D-9D07-87EE5EE10DA6}"/>
              </a:ext>
            </a:extLst>
          </p:cNvPr>
          <p:cNvSpPr txBox="1"/>
          <p:nvPr/>
        </p:nvSpPr>
        <p:spPr>
          <a:xfrm>
            <a:off x="9772650" y="6318177"/>
            <a:ext cx="2419350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AMBIENTAL</a:t>
            </a:r>
          </a:p>
        </p:txBody>
      </p:sp>
    </p:spTree>
    <p:extLst>
      <p:ext uri="{BB962C8B-B14F-4D97-AF65-F5344CB8AC3E}">
        <p14:creationId xmlns:p14="http://schemas.microsoft.com/office/powerpoint/2010/main" val="88886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AE0900-4952-492E-83D7-6A9BA0E284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2350" y="620110"/>
            <a:ext cx="5623649" cy="1491058"/>
          </a:xfrm>
        </p:spPr>
        <p:txBody>
          <a:bodyPr>
            <a:normAutofit/>
          </a:bodyPr>
          <a:lstStyle/>
          <a:p>
            <a:r>
              <a:rPr lang="en-IE" sz="4000" dirty="0"/>
              <a:t>O que </a:t>
            </a:r>
            <a:r>
              <a:rPr lang="en-IE" sz="4000" dirty="0" err="1"/>
              <a:t>é</a:t>
            </a:r>
            <a:r>
              <a:rPr lang="en-IE" sz="4000" dirty="0"/>
              <a:t> </a:t>
            </a:r>
            <a:r>
              <a:rPr lang="en-IE" sz="4000" dirty="0" err="1"/>
              <a:t>uma</a:t>
            </a:r>
            <a:r>
              <a:rPr lang="en-IE" sz="4000" dirty="0"/>
              <a:t> </a:t>
            </a:r>
            <a:r>
              <a:rPr lang="en-IE" sz="4000" dirty="0" err="1"/>
              <a:t>Comunidade</a:t>
            </a:r>
            <a:r>
              <a:rPr lang="en-IE" sz="4000" dirty="0"/>
              <a:t> </a:t>
            </a:r>
            <a:r>
              <a:rPr lang="en-IE" sz="4000" dirty="0" err="1"/>
              <a:t>Sustentável</a:t>
            </a:r>
            <a:r>
              <a:rPr lang="en-IE" sz="4000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43EBE-9E55-4D7E-AB66-723C17E45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720" y="2111168"/>
            <a:ext cx="6864114" cy="3947440"/>
          </a:xfrm>
        </p:spPr>
        <p:txBody>
          <a:bodyPr/>
          <a:lstStyle/>
          <a:p>
            <a:r>
              <a:rPr lang="en-IE" b="1" dirty="0"/>
              <a:t>A </a:t>
            </a:r>
            <a:r>
              <a:rPr lang="en-IE" b="1" dirty="0" err="1"/>
              <a:t>sustentabilidade</a:t>
            </a:r>
            <a:r>
              <a:rPr lang="en-IE" b="1" dirty="0"/>
              <a:t> </a:t>
            </a:r>
            <a:r>
              <a:rPr lang="en-IE" b="1" dirty="0" err="1"/>
              <a:t>consiste</a:t>
            </a:r>
            <a:r>
              <a:rPr lang="en-IE" b="1" dirty="0"/>
              <a:t> </a:t>
            </a:r>
            <a:r>
              <a:rPr lang="en-IE" b="1" dirty="0" err="1"/>
              <a:t>em</a:t>
            </a:r>
            <a:r>
              <a:rPr lang="en-IE" b="1" dirty="0"/>
              <a:t> </a:t>
            </a:r>
            <a:r>
              <a:rPr lang="en-IE" b="1" dirty="0" err="1"/>
              <a:t>satisfazer</a:t>
            </a:r>
            <a:r>
              <a:rPr lang="en-IE" b="1" dirty="0"/>
              <a:t> as </a:t>
            </a:r>
            <a:r>
              <a:rPr lang="en-IE" b="1" dirty="0" err="1"/>
              <a:t>necessidades</a:t>
            </a:r>
            <a:r>
              <a:rPr lang="en-IE" b="1" dirty="0"/>
              <a:t> do </a:t>
            </a:r>
            <a:r>
              <a:rPr lang="en-IE" b="1" dirty="0" err="1"/>
              <a:t>presente</a:t>
            </a:r>
            <a:r>
              <a:rPr lang="en-IE" b="1" dirty="0"/>
              <a:t> </a:t>
            </a:r>
            <a:r>
              <a:rPr lang="en-IE" b="1" dirty="0" err="1"/>
              <a:t>sem</a:t>
            </a:r>
            <a:r>
              <a:rPr lang="en-IE" b="1" dirty="0"/>
              <a:t> </a:t>
            </a:r>
            <a:r>
              <a:rPr lang="en-IE" b="1" dirty="0" err="1"/>
              <a:t>comprometer</a:t>
            </a:r>
            <a:r>
              <a:rPr lang="en-IE" b="1" dirty="0"/>
              <a:t> a </a:t>
            </a:r>
            <a:r>
              <a:rPr lang="en-IE" b="1" dirty="0" err="1"/>
              <a:t>capacidade</a:t>
            </a:r>
            <a:r>
              <a:rPr lang="en-IE" b="1" dirty="0"/>
              <a:t> das </a:t>
            </a:r>
            <a:r>
              <a:rPr lang="en-IE" b="1" dirty="0" err="1"/>
              <a:t>gerações</a:t>
            </a:r>
            <a:r>
              <a:rPr lang="en-IE" b="1" dirty="0"/>
              <a:t> </a:t>
            </a:r>
            <a:r>
              <a:rPr lang="en-IE" b="1" dirty="0" err="1"/>
              <a:t>futuras</a:t>
            </a:r>
            <a:r>
              <a:rPr lang="en-IE" b="1" dirty="0"/>
              <a:t> de </a:t>
            </a:r>
            <a:r>
              <a:rPr lang="en-IE" b="1" dirty="0" err="1"/>
              <a:t>satisfazerem</a:t>
            </a:r>
            <a:r>
              <a:rPr lang="en-IE" b="1" dirty="0"/>
              <a:t> as </a:t>
            </a:r>
            <a:r>
              <a:rPr lang="en-IE" b="1" dirty="0" err="1"/>
              <a:t>suas</a:t>
            </a:r>
            <a:r>
              <a:rPr lang="en-IE" b="1" dirty="0"/>
              <a:t>. </a:t>
            </a:r>
          </a:p>
          <a:p>
            <a:r>
              <a:rPr lang="en-IE" b="1" dirty="0"/>
              <a:t>As </a:t>
            </a:r>
            <a:r>
              <a:rPr lang="en-IE" b="1" dirty="0" err="1"/>
              <a:t>comunidades</a:t>
            </a:r>
            <a:r>
              <a:rPr lang="en-IE" b="1" dirty="0"/>
              <a:t> </a:t>
            </a:r>
            <a:r>
              <a:rPr lang="en-IE" b="1" dirty="0" err="1"/>
              <a:t>sustentáveis</a:t>
            </a:r>
            <a:r>
              <a:rPr lang="en-IE" b="1" dirty="0"/>
              <a:t> </a:t>
            </a:r>
            <a:r>
              <a:rPr lang="en-IE" b="1" dirty="0" err="1"/>
              <a:t>tendem</a:t>
            </a:r>
            <a:r>
              <a:rPr lang="en-IE" b="1" dirty="0"/>
              <a:t> a </a:t>
            </a:r>
            <a:r>
              <a:rPr lang="en-IE" b="1" dirty="0" err="1"/>
              <a:t>concentrar</a:t>
            </a:r>
            <a:r>
              <a:rPr lang="en-IE" b="1" dirty="0"/>
              <a:t>-se </a:t>
            </a:r>
            <a:r>
              <a:rPr lang="en-IE" b="1" dirty="0" err="1"/>
              <a:t>na</a:t>
            </a:r>
            <a:r>
              <a:rPr lang="en-IE" b="1" dirty="0"/>
              <a:t> </a:t>
            </a:r>
            <a:r>
              <a:rPr lang="en-IE" b="1" dirty="0" err="1"/>
              <a:t>sua</a:t>
            </a:r>
            <a:r>
              <a:rPr lang="en-IE" b="1" dirty="0"/>
              <a:t> </a:t>
            </a:r>
            <a:r>
              <a:rPr lang="en-IE" b="1" dirty="0" err="1"/>
              <a:t>sustentabilidade</a:t>
            </a:r>
            <a:r>
              <a:rPr lang="en-IE" b="1" dirty="0"/>
              <a:t> a </a:t>
            </a:r>
            <a:r>
              <a:rPr lang="en-IE" b="1" dirty="0" err="1"/>
              <a:t>longo</a:t>
            </a:r>
            <a:r>
              <a:rPr lang="en-IE" b="1" dirty="0"/>
              <a:t> </a:t>
            </a:r>
            <a:r>
              <a:rPr lang="en-IE" b="1" dirty="0" err="1"/>
              <a:t>prazo</a:t>
            </a:r>
            <a:r>
              <a:rPr lang="en-IE" b="1" dirty="0"/>
              <a:t> </a:t>
            </a:r>
            <a:r>
              <a:rPr lang="en-IE" b="1" dirty="0" err="1"/>
              <a:t>através</a:t>
            </a:r>
            <a:r>
              <a:rPr lang="en-IE" b="1" dirty="0"/>
              <a:t> de </a:t>
            </a:r>
            <a:r>
              <a:rPr lang="en-IE" b="1" dirty="0" err="1"/>
              <a:t>três</a:t>
            </a:r>
            <a:r>
              <a:rPr lang="en-IE" b="1" dirty="0"/>
              <a:t> </a:t>
            </a:r>
            <a:r>
              <a:rPr lang="en-IE" b="1" dirty="0" err="1"/>
              <a:t>pilares</a:t>
            </a:r>
            <a:r>
              <a:rPr lang="en-IE" b="1" dirty="0"/>
              <a:t> </a:t>
            </a:r>
            <a:r>
              <a:rPr lang="en-IE" b="1" dirty="0" err="1"/>
              <a:t>principais</a:t>
            </a:r>
            <a:r>
              <a:rPr lang="en-IE" b="1" dirty="0"/>
              <a:t>:</a:t>
            </a:r>
          </a:p>
          <a:p>
            <a:r>
              <a:rPr lang="en-IE" dirty="0"/>
              <a:t>1. </a:t>
            </a:r>
            <a:r>
              <a:rPr lang="en-IE" dirty="0" err="1"/>
              <a:t>Sustentabilidade</a:t>
            </a:r>
            <a:r>
              <a:rPr lang="en-IE" dirty="0"/>
              <a:t> Social</a:t>
            </a:r>
          </a:p>
          <a:p>
            <a:r>
              <a:rPr lang="en-IE" dirty="0"/>
              <a:t>2. </a:t>
            </a:r>
            <a:r>
              <a:rPr lang="en-IE" dirty="0" err="1"/>
              <a:t>Sustentabilidade</a:t>
            </a:r>
            <a:r>
              <a:rPr lang="en-IE" dirty="0"/>
              <a:t> </a:t>
            </a:r>
            <a:r>
              <a:rPr lang="en-IE" dirty="0" err="1"/>
              <a:t>Económica</a:t>
            </a:r>
            <a:endParaRPr lang="en-IE" dirty="0"/>
          </a:p>
          <a:p>
            <a:r>
              <a:rPr lang="en-IE" dirty="0"/>
              <a:t>3. </a:t>
            </a:r>
            <a:r>
              <a:rPr lang="en-IE" dirty="0" err="1"/>
              <a:t>Sustentabilidade</a:t>
            </a:r>
            <a:r>
              <a:rPr lang="en-IE" dirty="0"/>
              <a:t> Ambienta</a:t>
            </a:r>
            <a:r>
              <a:rPr lang="en-IE" b="1" dirty="0"/>
              <a:t>l</a:t>
            </a:r>
          </a:p>
        </p:txBody>
      </p:sp>
      <p:pic>
        <p:nvPicPr>
          <p:cNvPr id="8" name="Picture Placeholder 7" descr="Potting a young plant">
            <a:extLst>
              <a:ext uri="{FF2B5EF4-FFF2-40B4-BE49-F238E27FC236}">
                <a16:creationId xmlns:a16="http://schemas.microsoft.com/office/drawing/2014/main" id="{E42E03C0-FE44-47BF-9E6B-D2A8C7E7B5C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0945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AE0900-4952-492E-83D7-6A9BA0E284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2350" y="620110"/>
            <a:ext cx="5623649" cy="1491058"/>
          </a:xfrm>
        </p:spPr>
        <p:txBody>
          <a:bodyPr>
            <a:normAutofit/>
          </a:bodyPr>
          <a:lstStyle/>
          <a:p>
            <a:r>
              <a:rPr lang="en-IE" sz="4000" dirty="0"/>
              <a:t>1. </a:t>
            </a:r>
            <a:r>
              <a:rPr lang="en-IE" sz="4000" dirty="0" err="1"/>
              <a:t>Sustentabilidade</a:t>
            </a:r>
            <a:r>
              <a:rPr lang="en-IE" sz="4000" dirty="0"/>
              <a:t> Social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43EBE-9E55-4D7E-AB66-723C17E45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2350" y="1869430"/>
            <a:ext cx="6559071" cy="3947440"/>
          </a:xfrm>
        </p:spPr>
        <p:txBody>
          <a:bodyPr/>
          <a:lstStyle/>
          <a:p>
            <a:r>
              <a:rPr lang="en-IE" sz="2800" dirty="0"/>
              <a:t>A </a:t>
            </a:r>
            <a:r>
              <a:rPr lang="en-IE" sz="2800" dirty="0" err="1"/>
              <a:t>sustentabilidade</a:t>
            </a:r>
            <a:r>
              <a:rPr lang="en-IE" sz="2800" dirty="0"/>
              <a:t> social </a:t>
            </a:r>
            <a:r>
              <a:rPr lang="en-IE" sz="2800" dirty="0" err="1"/>
              <a:t>diz</a:t>
            </a:r>
            <a:r>
              <a:rPr lang="en-IE" sz="2800" dirty="0"/>
              <a:t> </a:t>
            </a:r>
            <a:r>
              <a:rPr lang="en-IE" sz="2800" dirty="0" err="1"/>
              <a:t>respeito</a:t>
            </a:r>
            <a:r>
              <a:rPr lang="en-IE" sz="2800" dirty="0"/>
              <a:t> </a:t>
            </a:r>
            <a:r>
              <a:rPr lang="en-IE" sz="2800" dirty="0" err="1"/>
              <a:t>à</a:t>
            </a:r>
            <a:r>
              <a:rPr lang="en-IE" sz="2800" dirty="0"/>
              <a:t> </a:t>
            </a:r>
            <a:r>
              <a:rPr lang="en-IE" sz="2800" dirty="0" err="1"/>
              <a:t>qualidade</a:t>
            </a:r>
            <a:r>
              <a:rPr lang="en-IE" sz="2800" dirty="0"/>
              <a:t> de </a:t>
            </a:r>
            <a:r>
              <a:rPr lang="en-IE" sz="2800" dirty="0" err="1"/>
              <a:t>vida</a:t>
            </a:r>
            <a:r>
              <a:rPr lang="en-IE" sz="2800" dirty="0"/>
              <a:t> das </a:t>
            </a:r>
            <a:r>
              <a:rPr lang="en-IE" sz="2800" dirty="0" err="1"/>
              <a:t>pessoas</a:t>
            </a:r>
            <a:r>
              <a:rPr lang="en-IE" sz="2800" dirty="0"/>
              <a:t>, no </a:t>
            </a:r>
            <a:r>
              <a:rPr lang="en-IE" sz="2800" dirty="0" err="1"/>
              <a:t>presente</a:t>
            </a:r>
            <a:r>
              <a:rPr lang="en-IE" sz="2800" dirty="0"/>
              <a:t> e no </a:t>
            </a:r>
            <a:r>
              <a:rPr lang="en-IE" sz="2800" dirty="0" err="1"/>
              <a:t>futuro</a:t>
            </a:r>
            <a:r>
              <a:rPr lang="en-IE" sz="2800" dirty="0"/>
              <a:t>. </a:t>
            </a:r>
          </a:p>
          <a:p>
            <a:endParaRPr lang="en-IE" sz="2800" dirty="0"/>
          </a:p>
          <a:p>
            <a:r>
              <a:rPr lang="en-IE" sz="2800" dirty="0"/>
              <a:t>A </a:t>
            </a:r>
            <a:r>
              <a:rPr lang="en-IE" sz="2800" dirty="0" err="1"/>
              <a:t>sustentabilidade</a:t>
            </a:r>
            <a:r>
              <a:rPr lang="en-IE" sz="2800" dirty="0"/>
              <a:t> social </a:t>
            </a:r>
            <a:r>
              <a:rPr lang="en-IE" sz="2800" dirty="0" err="1"/>
              <a:t>é</a:t>
            </a:r>
            <a:r>
              <a:rPr lang="en-IE" sz="2800" dirty="0"/>
              <a:t> um </a:t>
            </a:r>
            <a:r>
              <a:rPr lang="en-IE" sz="2800" dirty="0" err="1"/>
              <a:t>processo</a:t>
            </a:r>
            <a:r>
              <a:rPr lang="en-IE" sz="2800" dirty="0"/>
              <a:t> de </a:t>
            </a:r>
            <a:r>
              <a:rPr lang="en-IE" sz="2800" dirty="0" err="1"/>
              <a:t>criação</a:t>
            </a:r>
            <a:r>
              <a:rPr lang="en-IE" sz="2800" dirty="0"/>
              <a:t> de </a:t>
            </a:r>
            <a:r>
              <a:rPr lang="en-IE" sz="2800" dirty="0" err="1"/>
              <a:t>locais</a:t>
            </a:r>
            <a:r>
              <a:rPr lang="en-IE" sz="2800" dirty="0"/>
              <a:t> </a:t>
            </a:r>
            <a:r>
              <a:rPr lang="en-IE" sz="2800" dirty="0" err="1"/>
              <a:t>sustentáveis</a:t>
            </a:r>
            <a:r>
              <a:rPr lang="en-IE" sz="2800" dirty="0"/>
              <a:t> </a:t>
            </a:r>
            <a:r>
              <a:rPr lang="en-IE" sz="2800" dirty="0" err="1"/>
              <a:t>bem</a:t>
            </a:r>
            <a:r>
              <a:rPr lang="en-IE" sz="2800" dirty="0"/>
              <a:t> </a:t>
            </a:r>
            <a:r>
              <a:rPr lang="en-IE" sz="2800" dirty="0" err="1"/>
              <a:t>sucedidos</a:t>
            </a:r>
            <a:r>
              <a:rPr lang="en-IE" sz="2800" dirty="0"/>
              <a:t>, que </a:t>
            </a:r>
            <a:r>
              <a:rPr lang="en-IE" sz="2800" dirty="0" err="1"/>
              <a:t>promovem</a:t>
            </a:r>
            <a:r>
              <a:rPr lang="en-IE" sz="2800" dirty="0"/>
              <a:t> o </a:t>
            </a:r>
            <a:r>
              <a:rPr lang="en-IE" sz="2800" dirty="0" err="1"/>
              <a:t>bem-estar</a:t>
            </a:r>
            <a:r>
              <a:rPr lang="en-IE" sz="2800" dirty="0"/>
              <a:t>, </a:t>
            </a:r>
            <a:r>
              <a:rPr lang="en-IE" sz="2800" dirty="0" err="1"/>
              <a:t>através</a:t>
            </a:r>
            <a:r>
              <a:rPr lang="en-IE" sz="2800" dirty="0"/>
              <a:t> da </a:t>
            </a:r>
            <a:r>
              <a:rPr lang="en-IE" sz="2800" dirty="0" err="1"/>
              <a:t>compreensão</a:t>
            </a:r>
            <a:r>
              <a:rPr lang="en-IE" sz="2800" dirty="0"/>
              <a:t> das </a:t>
            </a:r>
            <a:r>
              <a:rPr lang="en-IE" sz="2800" dirty="0" err="1"/>
              <a:t>necessidades</a:t>
            </a:r>
            <a:r>
              <a:rPr lang="en-IE" sz="2800" dirty="0"/>
              <a:t> das </a:t>
            </a:r>
            <a:r>
              <a:rPr lang="en-IE" sz="2800" dirty="0" err="1"/>
              <a:t>pessoas</a:t>
            </a:r>
            <a:r>
              <a:rPr lang="en-IE" sz="2800" dirty="0"/>
              <a:t> </a:t>
            </a:r>
            <a:r>
              <a:rPr lang="en-IE" sz="2800" dirty="0" err="1"/>
              <a:t>nos</a:t>
            </a:r>
            <a:r>
              <a:rPr lang="en-IE" sz="2800" dirty="0"/>
              <a:t> </a:t>
            </a:r>
            <a:r>
              <a:rPr lang="en-IE" sz="2800" dirty="0" err="1"/>
              <a:t>locais</a:t>
            </a:r>
            <a:r>
              <a:rPr lang="en-IE" sz="2800" dirty="0"/>
              <a:t> </a:t>
            </a:r>
            <a:r>
              <a:rPr lang="en-IE" sz="2800" dirty="0" err="1"/>
              <a:t>onde</a:t>
            </a:r>
            <a:r>
              <a:rPr lang="en-IE" sz="2800" dirty="0"/>
              <a:t> </a:t>
            </a:r>
            <a:r>
              <a:rPr lang="en-IE" sz="2800" dirty="0" err="1"/>
              <a:t>vivem</a:t>
            </a:r>
            <a:r>
              <a:rPr lang="en-IE" sz="2800" dirty="0"/>
              <a:t> e </a:t>
            </a:r>
            <a:r>
              <a:rPr lang="en-IE" sz="2800" dirty="0" err="1"/>
              <a:t>trabalham</a:t>
            </a:r>
            <a:r>
              <a:rPr lang="en-IE" sz="2800" dirty="0"/>
              <a:t>. </a:t>
            </a:r>
          </a:p>
        </p:txBody>
      </p:sp>
      <p:pic>
        <p:nvPicPr>
          <p:cNvPr id="8" name="Picture Placeholder 7" descr="People holding sparklers">
            <a:extLst>
              <a:ext uri="{FF2B5EF4-FFF2-40B4-BE49-F238E27FC236}">
                <a16:creationId xmlns:a16="http://schemas.microsoft.com/office/drawing/2014/main" id="{A26BD57E-D7E9-40E9-ACE2-08423619A49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1273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11F09045-0BC4-4B94-A491-F3465A9AF18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F0B394-44ED-44F0-B30D-936701E5B2FC}"/>
              </a:ext>
            </a:extLst>
          </p:cNvPr>
          <p:cNvSpPr txBox="1"/>
          <p:nvPr/>
        </p:nvSpPr>
        <p:spPr>
          <a:xfrm>
            <a:off x="0" y="5671425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522181" cy="1431648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ACEITAR A DIVERSIDADE para combater o </a:t>
            </a:r>
            <a:r>
              <a:rPr lang="en-IE" sz="3200" dirty="0" err="1">
                <a:solidFill>
                  <a:schemeClr val="bg1"/>
                </a:solidFill>
              </a:rPr>
              <a:t>despovoamento</a:t>
            </a:r>
            <a:r>
              <a:rPr lang="en-IE" sz="3200" dirty="0">
                <a:solidFill>
                  <a:schemeClr val="bg1"/>
                </a:solidFill>
              </a:rPr>
              <a:t> e o </a:t>
            </a:r>
            <a:r>
              <a:rPr lang="en-IE" sz="3200" dirty="0" err="1">
                <a:solidFill>
                  <a:schemeClr val="bg1"/>
                </a:solidFill>
              </a:rPr>
              <a:t>declínio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económico</a:t>
            </a:r>
            <a:r>
              <a:rPr lang="en-IE" sz="3200" dirty="0">
                <a:solidFill>
                  <a:schemeClr val="bg1"/>
                </a:solidFill>
              </a:rPr>
              <a:t> - BALLYHAUNIS, Co. Mayo, </a:t>
            </a:r>
            <a:r>
              <a:rPr lang="en-IE" sz="3200" dirty="0" err="1">
                <a:solidFill>
                  <a:schemeClr val="bg1"/>
                </a:solidFill>
              </a:rPr>
              <a:t>Irlanda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19" cy="3975101"/>
          </a:xfrm>
        </p:spPr>
        <p:txBody>
          <a:bodyPr/>
          <a:lstStyle/>
          <a:p>
            <a:r>
              <a:rPr lang="en-IE" sz="2200" dirty="0" err="1"/>
              <a:t>Ballyhaunis</a:t>
            </a:r>
            <a:r>
              <a:rPr lang="en-IE" sz="2200" dirty="0"/>
              <a:t>, </a:t>
            </a:r>
            <a:r>
              <a:rPr lang="en-IE" sz="2200" dirty="0" err="1"/>
              <a:t>Irlanda</a:t>
            </a:r>
            <a:r>
              <a:rPr lang="en-IE" sz="2200" dirty="0"/>
              <a:t> </a:t>
            </a:r>
            <a:r>
              <a:rPr lang="en-IE" sz="2200" dirty="0" err="1"/>
              <a:t>é</a:t>
            </a:r>
            <a:r>
              <a:rPr lang="en-IE" sz="2200" dirty="0"/>
              <a:t> um </a:t>
            </a:r>
            <a:r>
              <a:rPr lang="en-IE" sz="2200" dirty="0" err="1"/>
              <a:t>exemplo</a:t>
            </a:r>
            <a:r>
              <a:rPr lang="en-IE" sz="2200" dirty="0"/>
              <a:t> </a:t>
            </a:r>
            <a:r>
              <a:rPr lang="en-IE" sz="2200" dirty="0" err="1"/>
              <a:t>formidável</a:t>
            </a:r>
            <a:r>
              <a:rPr lang="en-IE" sz="2200" dirty="0"/>
              <a:t> de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comunidade</a:t>
            </a:r>
            <a:r>
              <a:rPr lang="en-IE" sz="2200" dirty="0"/>
              <a:t> multi-</a:t>
            </a:r>
            <a:r>
              <a:rPr lang="en-IE" sz="2200" dirty="0" err="1"/>
              <a:t>étnica</a:t>
            </a:r>
            <a:r>
              <a:rPr lang="en-IE" sz="2200" dirty="0"/>
              <a:t> </a:t>
            </a:r>
            <a:r>
              <a:rPr lang="en-IE" sz="2200" dirty="0" err="1"/>
              <a:t>diversificada</a:t>
            </a:r>
            <a:r>
              <a:rPr lang="en-IE" sz="2200" dirty="0"/>
              <a:t>, que </a:t>
            </a:r>
            <a:r>
              <a:rPr lang="en-IE" sz="2200" dirty="0" err="1"/>
              <a:t>vive</a:t>
            </a:r>
            <a:r>
              <a:rPr lang="en-IE" sz="2200" dirty="0"/>
              <a:t>, </a:t>
            </a:r>
            <a:r>
              <a:rPr lang="en-IE" sz="2200" dirty="0" err="1"/>
              <a:t>trabalha</a:t>
            </a:r>
            <a:r>
              <a:rPr lang="en-IE" sz="2200" dirty="0"/>
              <a:t> e </a:t>
            </a:r>
            <a:r>
              <a:rPr lang="en-IE" sz="2200" dirty="0" err="1"/>
              <a:t>coopera</a:t>
            </a:r>
            <a:r>
              <a:rPr lang="en-IE" sz="2200" dirty="0"/>
              <a:t> para </a:t>
            </a:r>
            <a:r>
              <a:rPr lang="en-IE" sz="2200" dirty="0" err="1"/>
              <a:t>criar</a:t>
            </a:r>
            <a:r>
              <a:rPr lang="en-IE" sz="2200" dirty="0"/>
              <a:t> um </a:t>
            </a:r>
            <a:r>
              <a:rPr lang="en-IE" sz="2200" dirty="0" err="1"/>
              <a:t>lugar</a:t>
            </a:r>
            <a:r>
              <a:rPr lang="en-IE" sz="2200" dirty="0"/>
              <a:t> </a:t>
            </a:r>
            <a:r>
              <a:rPr lang="en-IE" sz="2200" dirty="0" err="1"/>
              <a:t>inclusivo</a:t>
            </a:r>
            <a:r>
              <a:rPr lang="en-IE" sz="2200" dirty="0"/>
              <a:t> para as </a:t>
            </a:r>
            <a:r>
              <a:rPr lang="en-IE" sz="2200" dirty="0" err="1"/>
              <a:t>pessoas</a:t>
            </a:r>
            <a:r>
              <a:rPr lang="en-IE" sz="2200" dirty="0"/>
              <a:t> </a:t>
            </a:r>
            <a:r>
              <a:rPr lang="en-IE" sz="2200" dirty="0" err="1"/>
              <a:t>viverem</a:t>
            </a:r>
            <a:r>
              <a:rPr lang="en-IE" sz="2200" dirty="0"/>
              <a:t> e </a:t>
            </a:r>
            <a:r>
              <a:rPr lang="en-IE" sz="2200" dirty="0" err="1"/>
              <a:t>criarem</a:t>
            </a:r>
            <a:r>
              <a:rPr lang="en-IE" sz="2200" dirty="0"/>
              <a:t> as </a:t>
            </a:r>
            <a:r>
              <a:rPr lang="en-IE" sz="2200" dirty="0" err="1"/>
              <a:t>suas</a:t>
            </a:r>
            <a:r>
              <a:rPr lang="en-IE" sz="2200" dirty="0"/>
              <a:t> </a:t>
            </a:r>
            <a:r>
              <a:rPr lang="en-IE" sz="2200" dirty="0" err="1"/>
              <a:t>famílias</a:t>
            </a:r>
            <a:r>
              <a:rPr lang="en-IE" sz="2200" dirty="0"/>
              <a:t>. </a:t>
            </a:r>
          </a:p>
          <a:p>
            <a:r>
              <a:rPr lang="en-IE" sz="2200" dirty="0" err="1"/>
              <a:t>Actualmente</a:t>
            </a:r>
            <a:r>
              <a:rPr lang="en-IE" sz="2200" dirty="0"/>
              <a:t>, </a:t>
            </a:r>
            <a:r>
              <a:rPr lang="en-IE" sz="2200" dirty="0" err="1"/>
              <a:t>é</a:t>
            </a:r>
            <a:r>
              <a:rPr lang="en-IE" sz="2200" dirty="0"/>
              <a:t> a </a:t>
            </a:r>
            <a:r>
              <a:rPr lang="en-IE" sz="2200" dirty="0" err="1"/>
              <a:t>pequena</a:t>
            </a:r>
            <a:r>
              <a:rPr lang="en-IE" sz="2200" dirty="0"/>
              <a:t> </a:t>
            </a:r>
            <a:r>
              <a:rPr lang="en-IE" sz="2200" dirty="0" err="1"/>
              <a:t>cidade</a:t>
            </a:r>
            <a:r>
              <a:rPr lang="en-IE" sz="2200" dirty="0"/>
              <a:t> </a:t>
            </a:r>
            <a:r>
              <a:rPr lang="en-IE" sz="2200" dirty="0" err="1"/>
              <a:t>irlandesa</a:t>
            </a:r>
            <a:r>
              <a:rPr lang="en-IE" sz="2200" dirty="0"/>
              <a:t> com </a:t>
            </a:r>
            <a:r>
              <a:rPr lang="en-IE" sz="2200" dirty="0" err="1"/>
              <a:t>maior</a:t>
            </a:r>
            <a:r>
              <a:rPr lang="en-IE" sz="2200" dirty="0"/>
              <a:t> </a:t>
            </a:r>
            <a:r>
              <a:rPr lang="en-IE" sz="2200" dirty="0" err="1"/>
              <a:t>diversidade</a:t>
            </a:r>
            <a:r>
              <a:rPr lang="en-IE" sz="2200" dirty="0"/>
              <a:t> </a:t>
            </a:r>
            <a:r>
              <a:rPr lang="en-IE" sz="2200" dirty="0" err="1"/>
              <a:t>étnica</a:t>
            </a:r>
            <a:r>
              <a:rPr lang="en-IE" sz="2200" dirty="0"/>
              <a:t>, e </a:t>
            </a:r>
            <a:r>
              <a:rPr lang="en-IE" sz="2200" dirty="0" err="1"/>
              <a:t>é</a:t>
            </a:r>
            <a:r>
              <a:rPr lang="en-IE" sz="2200" dirty="0"/>
              <a:t> o lar de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comunidade</a:t>
            </a:r>
            <a:r>
              <a:rPr lang="en-IE" sz="2200" dirty="0"/>
              <a:t> </a:t>
            </a:r>
            <a:r>
              <a:rPr lang="en-IE" sz="2200" dirty="0" err="1"/>
              <a:t>diversificada</a:t>
            </a:r>
            <a:r>
              <a:rPr lang="en-IE" sz="2200" dirty="0"/>
              <a:t> de </a:t>
            </a:r>
            <a:r>
              <a:rPr lang="en-IE" sz="2200" dirty="0" err="1"/>
              <a:t>pessoas</a:t>
            </a:r>
            <a:r>
              <a:rPr lang="en-IE" sz="2200" dirty="0"/>
              <a:t> de </a:t>
            </a:r>
            <a:r>
              <a:rPr lang="en-IE" sz="2200" dirty="0" err="1"/>
              <a:t>origem</a:t>
            </a:r>
            <a:r>
              <a:rPr lang="en-IE" sz="2200" dirty="0"/>
              <a:t> </a:t>
            </a:r>
            <a:r>
              <a:rPr lang="en-IE" sz="2200" dirty="0" err="1"/>
              <a:t>migrante</a:t>
            </a:r>
            <a:r>
              <a:rPr lang="en-IE" sz="2200" dirty="0"/>
              <a:t> que se </a:t>
            </a:r>
            <a:r>
              <a:rPr lang="en-IE" sz="2200" dirty="0" err="1"/>
              <a:t>integraram</a:t>
            </a:r>
            <a:r>
              <a:rPr lang="en-IE" sz="2200" dirty="0"/>
              <a:t> </a:t>
            </a:r>
            <a:r>
              <a:rPr lang="en-IE" sz="2200" dirty="0" err="1"/>
              <a:t>bem</a:t>
            </a:r>
            <a:r>
              <a:rPr lang="en-IE" sz="2200" dirty="0"/>
              <a:t> com a </a:t>
            </a:r>
            <a:r>
              <a:rPr lang="en-IE" sz="2200" dirty="0" err="1"/>
              <a:t>comunidade</a:t>
            </a:r>
            <a:r>
              <a:rPr lang="en-IE" sz="2200" dirty="0"/>
              <a:t> </a:t>
            </a:r>
            <a:r>
              <a:rPr lang="en-IE" sz="2200" dirty="0" err="1"/>
              <a:t>irlandesa</a:t>
            </a:r>
            <a:r>
              <a:rPr lang="en-IE" sz="2200" dirty="0"/>
              <a:t>. </a:t>
            </a:r>
          </a:p>
          <a:p>
            <a:r>
              <a:rPr lang="en-IE" sz="2200" dirty="0" err="1"/>
              <a:t>Esta</a:t>
            </a:r>
            <a:r>
              <a:rPr lang="en-IE" sz="2200" dirty="0"/>
              <a:t> </a:t>
            </a:r>
            <a:r>
              <a:rPr lang="en-IE" sz="2200" dirty="0" err="1"/>
              <a:t>diversidade</a:t>
            </a:r>
            <a:r>
              <a:rPr lang="en-IE" sz="2200" dirty="0"/>
              <a:t> cultural </a:t>
            </a:r>
            <a:r>
              <a:rPr lang="en-IE" sz="2200" dirty="0" err="1"/>
              <a:t>é</a:t>
            </a:r>
            <a:r>
              <a:rPr lang="en-IE" sz="2200" dirty="0"/>
              <a:t>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fonte</a:t>
            </a:r>
            <a:r>
              <a:rPr lang="en-IE" sz="2200" dirty="0"/>
              <a:t> de </a:t>
            </a:r>
            <a:r>
              <a:rPr lang="en-IE" sz="2200" dirty="0" err="1"/>
              <a:t>orgulho</a:t>
            </a:r>
            <a:r>
              <a:rPr lang="en-IE" sz="2200" dirty="0"/>
              <a:t> </a:t>
            </a:r>
            <a:r>
              <a:rPr lang="en-IE" sz="2200" dirty="0" err="1"/>
              <a:t>em</a:t>
            </a:r>
            <a:r>
              <a:rPr lang="en-IE" sz="2200" dirty="0"/>
              <a:t> </a:t>
            </a:r>
            <a:r>
              <a:rPr lang="en-IE" sz="2200" dirty="0" err="1"/>
              <a:t>Ballyhaunis</a:t>
            </a:r>
            <a:r>
              <a:rPr lang="en-IE" sz="2200" dirty="0"/>
              <a:t> e </a:t>
            </a:r>
            <a:r>
              <a:rPr lang="en-IE" sz="2200" dirty="0" err="1"/>
              <a:t>é</a:t>
            </a:r>
            <a:r>
              <a:rPr lang="en-IE" sz="2200" dirty="0"/>
              <a:t> vista </a:t>
            </a:r>
            <a:r>
              <a:rPr lang="en-IE" sz="2200" dirty="0" err="1"/>
              <a:t>como</a:t>
            </a:r>
            <a:r>
              <a:rPr lang="en-IE" sz="2200" dirty="0"/>
              <a:t>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força</a:t>
            </a:r>
            <a:r>
              <a:rPr lang="en-IE" sz="2200" dirty="0"/>
              <a:t> da </a:t>
            </a:r>
            <a:r>
              <a:rPr lang="en-IE" sz="2200" dirty="0" err="1"/>
              <a:t>cidade</a:t>
            </a:r>
            <a:r>
              <a:rPr lang="en-IE" sz="2200" dirty="0"/>
              <a:t> que </a:t>
            </a:r>
            <a:r>
              <a:rPr lang="en-IE" sz="2200" dirty="0" err="1"/>
              <a:t>lhe</a:t>
            </a:r>
            <a:r>
              <a:rPr lang="en-IE" sz="2200" dirty="0"/>
              <a:t> </a:t>
            </a:r>
            <a:r>
              <a:rPr lang="en-IE" sz="2200" dirty="0" err="1"/>
              <a:t>permitiu</a:t>
            </a:r>
            <a:r>
              <a:rPr lang="en-IE" sz="2200" dirty="0"/>
              <a:t> </a:t>
            </a:r>
            <a:r>
              <a:rPr lang="en-IE" sz="2200" dirty="0" err="1"/>
              <a:t>enfrentar</a:t>
            </a:r>
            <a:r>
              <a:rPr lang="en-IE" sz="2200" dirty="0"/>
              <a:t> e </a:t>
            </a:r>
            <a:r>
              <a:rPr lang="en-IE" sz="2200" dirty="0" err="1"/>
              <a:t>superar</a:t>
            </a:r>
            <a:r>
              <a:rPr lang="en-IE" sz="2200" dirty="0"/>
              <a:t> </a:t>
            </a:r>
            <a:r>
              <a:rPr lang="en-IE" sz="2200" dirty="0" err="1"/>
              <a:t>os</a:t>
            </a:r>
            <a:r>
              <a:rPr lang="en-IE" sz="2200" dirty="0"/>
              <a:t> </a:t>
            </a:r>
            <a:r>
              <a:rPr lang="en-IE" sz="2200" dirty="0" err="1"/>
              <a:t>desafios</a:t>
            </a:r>
            <a:r>
              <a:rPr lang="en-IE" sz="2200" dirty="0"/>
              <a:t> do </a:t>
            </a:r>
            <a:r>
              <a:rPr lang="en-IE" sz="2200" dirty="0" err="1"/>
              <a:t>despovoamento</a:t>
            </a:r>
            <a:r>
              <a:rPr lang="en-IE" sz="2200" dirty="0"/>
              <a:t> rural e do </a:t>
            </a:r>
            <a:r>
              <a:rPr lang="en-IE" sz="2200" dirty="0" err="1"/>
              <a:t>declínio</a:t>
            </a:r>
            <a:r>
              <a:rPr lang="en-IE" sz="2200" dirty="0"/>
              <a:t> </a:t>
            </a:r>
            <a:r>
              <a:rPr lang="en-IE" sz="2200" dirty="0" err="1"/>
              <a:t>económico</a:t>
            </a:r>
            <a:r>
              <a:rPr lang="en-IE" sz="2200" dirty="0"/>
              <a:t> </a:t>
            </a:r>
            <a:r>
              <a:rPr lang="en-IE" sz="2200" dirty="0" err="1"/>
              <a:t>nos</a:t>
            </a:r>
            <a:r>
              <a:rPr lang="en-IE" sz="2200" dirty="0"/>
              <a:t> </a:t>
            </a:r>
            <a:r>
              <a:rPr lang="en-IE" sz="2200" dirty="0" err="1"/>
              <a:t>últimos</a:t>
            </a:r>
            <a:r>
              <a:rPr lang="en-IE" sz="2200" dirty="0"/>
              <a:t> </a:t>
            </a:r>
            <a:r>
              <a:rPr lang="en-IE" sz="2200" dirty="0" err="1"/>
              <a:t>anos</a:t>
            </a:r>
            <a:r>
              <a:rPr lang="en-IE" sz="2200" dirty="0"/>
              <a:t>. </a:t>
            </a:r>
            <a:r>
              <a:rPr lang="en-IE" sz="2200" b="1" dirty="0">
                <a:solidFill>
                  <a:srgbClr val="AB5AB0"/>
                </a:solidFill>
              </a:rPr>
              <a:t>SAIBA MAIS AQUI: </a:t>
            </a:r>
            <a:endParaRPr lang="en-IE" sz="2200" dirty="0"/>
          </a:p>
          <a:p>
            <a:endParaRPr lang="en-IE" sz="2200" dirty="0"/>
          </a:p>
          <a:p>
            <a:endParaRPr lang="en-IE" sz="2200" dirty="0"/>
          </a:p>
          <a:p>
            <a:endParaRPr lang="en-IE" sz="2200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468B7-8CD7-43A2-BB80-9C5894B14454}"/>
              </a:ext>
            </a:extLst>
          </p:cNvPr>
          <p:cNvSpPr txBox="1"/>
          <p:nvPr/>
        </p:nvSpPr>
        <p:spPr>
          <a:xfrm>
            <a:off x="3417570" y="5132816"/>
            <a:ext cx="8412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rgbClr val="AB5AB0"/>
                </a:solidFill>
                <a:hlinkClick r:id="rId4"/>
              </a:rPr>
              <a:t>Diversity in an Irish Town</a:t>
            </a:r>
            <a:endParaRPr lang="en-IE" sz="2400" dirty="0">
              <a:solidFill>
                <a:srgbClr val="AB5AB0"/>
              </a:solidFill>
              <a:hlinkClick r:id="rId5"/>
            </a:endParaRPr>
          </a:p>
          <a:p>
            <a:r>
              <a:rPr lang="en-IE" sz="2400" dirty="0" err="1">
                <a:hlinkClick r:id="rId5"/>
              </a:rPr>
              <a:t>Ballyhaunis</a:t>
            </a:r>
            <a:r>
              <a:rPr lang="en-IE" sz="2400" dirty="0">
                <a:hlinkClick r:id="rId5"/>
              </a:rPr>
              <a:t> Celebrating Diversity- Our Future Together Report </a:t>
            </a:r>
            <a:endParaRPr lang="en-IE" sz="2400" dirty="0"/>
          </a:p>
          <a:p>
            <a:r>
              <a:rPr lang="en-IE" sz="2400" dirty="0">
                <a:hlinkClick r:id="rId6"/>
              </a:rPr>
              <a:t>Pitching Up – GAA in Ireland’s most ethnically diverse town</a:t>
            </a:r>
            <a:endParaRPr lang="en-IE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E8493-BAEB-40E9-B397-7D962459DEDB}"/>
              </a:ext>
            </a:extLst>
          </p:cNvPr>
          <p:cNvSpPr txBox="1"/>
          <p:nvPr/>
        </p:nvSpPr>
        <p:spPr>
          <a:xfrm>
            <a:off x="0" y="263960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8532E-F22F-4715-ACFB-E08263EED023}"/>
              </a:ext>
            </a:extLst>
          </p:cNvPr>
          <p:cNvSpPr txBox="1"/>
          <p:nvPr/>
        </p:nvSpPr>
        <p:spPr>
          <a:xfrm>
            <a:off x="1288227" y="253908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ECONÓMICO</a:t>
            </a:r>
          </a:p>
        </p:txBody>
      </p:sp>
      <p:pic>
        <p:nvPicPr>
          <p:cNvPr id="24" name="Graphic 23" descr="Sunflower">
            <a:extLst>
              <a:ext uri="{FF2B5EF4-FFF2-40B4-BE49-F238E27FC236}">
                <a16:creationId xmlns:a16="http://schemas.microsoft.com/office/drawing/2014/main" id="{8C1F4775-65F7-42CE-9016-388FE8BAC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00759" y="5785283"/>
            <a:ext cx="1072717" cy="107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14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2572BDEA-226B-4F5B-97CB-7464B9DB381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7B2EFA-401F-4799-8F0F-4EA6F3E0626C}"/>
              </a:ext>
            </a:extLst>
          </p:cNvPr>
          <p:cNvSpPr txBox="1"/>
          <p:nvPr/>
        </p:nvSpPr>
        <p:spPr>
          <a:xfrm>
            <a:off x="0" y="5671425"/>
            <a:ext cx="2291255" cy="120032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600" dirty="0">
                <a:solidFill>
                  <a:schemeClr val="bg1"/>
                </a:solidFill>
              </a:rPr>
              <a:t>CASO DE ESTUDO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532691" cy="1291231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en-IE" sz="2800" dirty="0">
                <a:solidFill>
                  <a:schemeClr val="bg1"/>
                </a:solidFill>
              </a:rPr>
              <a:t>UMA INICIATIVA INTELIGENTE PARA COMBATER O DESPOVOAMENTO </a:t>
            </a:r>
          </a:p>
          <a:p>
            <a:r>
              <a:rPr lang="en-IE" sz="2800" dirty="0">
                <a:solidFill>
                  <a:schemeClr val="bg1"/>
                </a:solidFill>
              </a:rPr>
              <a:t>MODAM - </a:t>
            </a:r>
            <a:r>
              <a:rPr lang="en-IE" sz="2800" dirty="0" err="1">
                <a:solidFill>
                  <a:schemeClr val="bg1"/>
                </a:solidFill>
              </a:rPr>
              <a:t>Arranmore</a:t>
            </a:r>
            <a:r>
              <a:rPr lang="en-IE" sz="2800" dirty="0">
                <a:solidFill>
                  <a:schemeClr val="bg1"/>
                </a:solidFill>
              </a:rPr>
              <a:t>, Costa de Donegal, </a:t>
            </a:r>
            <a:r>
              <a:rPr lang="en-IE" sz="2800" dirty="0" err="1">
                <a:solidFill>
                  <a:schemeClr val="bg1"/>
                </a:solidFill>
              </a:rPr>
              <a:t>Irlanda</a:t>
            </a:r>
            <a:endParaRPr lang="en-IE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19" cy="5346342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E" sz="2200" dirty="0" err="1">
                <a:cs typeface="Times New Roman" panose="02020603050405020304" pitchFamily="18" charset="0"/>
              </a:rPr>
              <a:t>Localizado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na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belíssima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ilha</a:t>
            </a:r>
            <a:r>
              <a:rPr lang="en-IE" sz="2200" dirty="0">
                <a:cs typeface="Times New Roman" panose="02020603050405020304" pitchFamily="18" charset="0"/>
              </a:rPr>
              <a:t> de </a:t>
            </a:r>
            <a:r>
              <a:rPr lang="en-IE" sz="2200" dirty="0" err="1">
                <a:cs typeface="Times New Roman" panose="02020603050405020304" pitchFamily="18" charset="0"/>
              </a:rPr>
              <a:t>Árainn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Mhór</a:t>
            </a:r>
            <a:r>
              <a:rPr lang="en-IE" sz="2200" dirty="0">
                <a:cs typeface="Times New Roman" panose="02020603050405020304" pitchFamily="18" charset="0"/>
              </a:rPr>
              <a:t> (</a:t>
            </a:r>
            <a:r>
              <a:rPr lang="en-IE" sz="2200" dirty="0" err="1">
                <a:cs typeface="Times New Roman" panose="02020603050405020304" pitchFamily="18" charset="0"/>
              </a:rPr>
              <a:t>Arranmore</a:t>
            </a:r>
            <a:r>
              <a:rPr lang="en-IE" sz="2200" dirty="0">
                <a:cs typeface="Times New Roman" panose="02020603050405020304" pitchFamily="18" charset="0"/>
              </a:rPr>
              <a:t>), </a:t>
            </a:r>
            <a:r>
              <a:rPr lang="en-IE" sz="2200" dirty="0" err="1">
                <a:cs typeface="Times New Roman" panose="02020603050405020304" pitchFamily="18" charset="0"/>
              </a:rPr>
              <a:t>Irlanda</a:t>
            </a:r>
            <a:r>
              <a:rPr lang="en-IE" sz="2200" dirty="0">
                <a:cs typeface="Times New Roman" panose="02020603050405020304" pitchFamily="18" charset="0"/>
              </a:rPr>
              <a:t>, a </a:t>
            </a:r>
            <a:r>
              <a:rPr lang="en-IE" sz="2200" dirty="0" err="1">
                <a:cs typeface="Times New Roman" panose="02020603050405020304" pitchFamily="18" charset="0"/>
              </a:rPr>
              <a:t>três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milhas</a:t>
            </a:r>
            <a:r>
              <a:rPr lang="en-IE" sz="2200" dirty="0">
                <a:cs typeface="Times New Roman" panose="02020603050405020304" pitchFamily="18" charset="0"/>
              </a:rPr>
              <a:t> da costa de Donegal </a:t>
            </a:r>
            <a:r>
              <a:rPr lang="en-IE" sz="2200" dirty="0" err="1">
                <a:cs typeface="Times New Roman" panose="02020603050405020304" pitchFamily="18" charset="0"/>
              </a:rPr>
              <a:t>na</a:t>
            </a:r>
            <a:r>
              <a:rPr lang="en-IE" sz="2200" dirty="0">
                <a:cs typeface="Times New Roman" panose="02020603050405020304" pitchFamily="18" charset="0"/>
              </a:rPr>
              <a:t> Wild Atlantic Way, MODAM </a:t>
            </a:r>
            <a:r>
              <a:rPr lang="en-IE" sz="2200" dirty="0" err="1">
                <a:cs typeface="Times New Roman" panose="02020603050405020304" pitchFamily="18" charset="0"/>
              </a:rPr>
              <a:t>é</a:t>
            </a:r>
            <a:r>
              <a:rPr lang="en-IE" sz="2200" dirty="0">
                <a:cs typeface="Times New Roman" panose="02020603050405020304" pitchFamily="18" charset="0"/>
              </a:rPr>
              <a:t> o </a:t>
            </a:r>
            <a:r>
              <a:rPr lang="en-IE" sz="2200" dirty="0" err="1">
                <a:cs typeface="Times New Roman" panose="02020603050405020304" pitchFamily="18" charset="0"/>
              </a:rPr>
              <a:t>primeiro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espaço</a:t>
            </a:r>
            <a:r>
              <a:rPr lang="en-IE" sz="2200" dirty="0">
                <a:cs typeface="Times New Roman" panose="02020603050405020304" pitchFamily="18" charset="0"/>
              </a:rPr>
              <a:t> de </a:t>
            </a:r>
            <a:r>
              <a:rPr lang="en-IE" sz="2200" dirty="0" err="1">
                <a:cs typeface="Times New Roman" panose="02020603050405020304" pitchFamily="18" charset="0"/>
              </a:rPr>
              <a:t>trabalho</a:t>
            </a:r>
            <a:r>
              <a:rPr lang="en-IE" sz="2200" dirty="0">
                <a:cs typeface="Times New Roman" panose="02020603050405020304" pitchFamily="18" charset="0"/>
              </a:rPr>
              <a:t> digital </a:t>
            </a:r>
            <a:r>
              <a:rPr lang="en-IE" sz="2200" dirty="0" err="1">
                <a:cs typeface="Times New Roman" panose="02020603050405020304" pitchFamily="18" charset="0"/>
              </a:rPr>
              <a:t>partilhado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ao</a:t>
            </a:r>
            <a:r>
              <a:rPr lang="en-IE" sz="2200" dirty="0">
                <a:cs typeface="Times New Roman" panose="02020603050405020304" pitchFamily="18" charset="0"/>
              </a:rPr>
              <a:t> largo da </a:t>
            </a:r>
            <a:r>
              <a:rPr lang="en-IE" sz="2200" dirty="0" err="1">
                <a:cs typeface="Times New Roman" panose="02020603050405020304" pitchFamily="18" charset="0"/>
              </a:rPr>
              <a:t>Irlanda</a:t>
            </a:r>
            <a:r>
              <a:rPr lang="en-IE" sz="2200" dirty="0">
                <a:cs typeface="Times New Roman" panose="02020603050405020304" pitchFamily="18" charset="0"/>
              </a:rPr>
              <a:t> com </a:t>
            </a:r>
            <a:r>
              <a:rPr lang="en-IE" sz="2200" dirty="0" err="1">
                <a:cs typeface="Times New Roman" panose="02020603050405020304" pitchFamily="18" charset="0"/>
              </a:rPr>
              <a:t>alojamento</a:t>
            </a:r>
            <a:r>
              <a:rPr lang="en-IE" sz="2200" dirty="0">
                <a:cs typeface="Times New Roman" panose="02020603050405020304" pitchFamily="18" charset="0"/>
              </a:rPr>
              <a:t> no local, 11 </a:t>
            </a:r>
            <a:r>
              <a:rPr lang="en-IE" sz="2200" dirty="0" err="1">
                <a:cs typeface="Times New Roman" panose="02020603050405020304" pitchFamily="18" charset="0"/>
              </a:rPr>
              <a:t>secretárias</a:t>
            </a:r>
            <a:r>
              <a:rPr lang="en-IE" sz="2200" dirty="0">
                <a:cs typeface="Times New Roman" panose="02020603050405020304" pitchFamily="18" charset="0"/>
              </a:rPr>
              <a:t> e um </a:t>
            </a:r>
            <a:r>
              <a:rPr lang="en-IE" sz="2200" dirty="0" err="1">
                <a:cs typeface="Times New Roman" panose="02020603050405020304" pitchFamily="18" charset="0"/>
              </a:rPr>
              <a:t>espaço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dedicado</a:t>
            </a:r>
            <a:r>
              <a:rPr lang="en-IE" sz="2200" dirty="0">
                <a:cs typeface="Times New Roman" panose="02020603050405020304" pitchFamily="18" charset="0"/>
              </a:rPr>
              <a:t> a </a:t>
            </a:r>
            <a:r>
              <a:rPr lang="en-IE" sz="2200" dirty="0" err="1">
                <a:cs typeface="Times New Roman" panose="02020603050405020304" pitchFamily="18" charset="0"/>
              </a:rPr>
              <a:t>reuniões</a:t>
            </a:r>
            <a:r>
              <a:rPr lang="en-IE" sz="2200" dirty="0">
                <a:cs typeface="Times New Roman" panose="02020603050405020304" pitchFamily="18" charset="0"/>
              </a:rPr>
              <a:t>. MODAM </a:t>
            </a:r>
            <a:r>
              <a:rPr lang="en-IE" sz="2200" dirty="0" err="1">
                <a:cs typeface="Times New Roman" panose="02020603050405020304" pitchFamily="18" charset="0"/>
              </a:rPr>
              <a:t>foi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concebido</a:t>
            </a:r>
            <a:r>
              <a:rPr lang="en-IE" sz="2200" dirty="0">
                <a:cs typeface="Times New Roman" panose="02020603050405020304" pitchFamily="18" charset="0"/>
              </a:rPr>
              <a:t> para se </a:t>
            </a:r>
            <a:r>
              <a:rPr lang="en-IE" sz="2200" dirty="0" err="1">
                <a:cs typeface="Times New Roman" panose="02020603050405020304" pitchFamily="18" charset="0"/>
              </a:rPr>
              <a:t>adequar</a:t>
            </a:r>
            <a:r>
              <a:rPr lang="en-IE" sz="2200" dirty="0">
                <a:cs typeface="Times New Roman" panose="02020603050405020304" pitchFamily="18" charset="0"/>
              </a:rPr>
              <a:t> tanto a </a:t>
            </a:r>
            <a:r>
              <a:rPr lang="en-IE" sz="2200" dirty="0" err="1">
                <a:cs typeface="Times New Roman" panose="02020603050405020304" pitchFamily="18" charset="0"/>
              </a:rPr>
              <a:t>curto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como</a:t>
            </a:r>
            <a:r>
              <a:rPr lang="en-IE" sz="2200" dirty="0">
                <a:cs typeface="Times New Roman" panose="02020603050405020304" pitchFamily="18" charset="0"/>
              </a:rPr>
              <a:t> a </a:t>
            </a:r>
            <a:r>
              <a:rPr lang="en-IE" sz="2200" dirty="0" err="1">
                <a:cs typeface="Times New Roman" panose="02020603050405020304" pitchFamily="18" charset="0"/>
              </a:rPr>
              <a:t>longo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prazo</a:t>
            </a:r>
            <a:r>
              <a:rPr lang="en-IE" sz="2200" dirty="0">
                <a:cs typeface="Times New Roman" panose="02020603050405020304" pitchFamily="18" charset="0"/>
              </a:rPr>
              <a:t> para </a:t>
            </a:r>
            <a:r>
              <a:rPr lang="en-IE" sz="2200" dirty="0" err="1">
                <a:cs typeface="Times New Roman" panose="02020603050405020304" pitchFamily="18" charset="0"/>
              </a:rPr>
              <a:t>trabalhos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remotos</a:t>
            </a:r>
            <a:r>
              <a:rPr lang="en-IE" sz="2200" dirty="0">
                <a:cs typeface="Times New Roman" panose="02020603050405020304" pitchFamily="18" charset="0"/>
              </a:rPr>
              <a:t>, </a:t>
            </a:r>
            <a:r>
              <a:rPr lang="en-IE" sz="2200" dirty="0" err="1">
                <a:cs typeface="Times New Roman" panose="02020603050405020304" pitchFamily="18" charset="0"/>
              </a:rPr>
              <a:t>projetos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ou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apenas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uma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mudança</a:t>
            </a:r>
            <a:r>
              <a:rPr lang="en-IE" sz="2200" dirty="0">
                <a:cs typeface="Times New Roman" panose="02020603050405020304" pitchFamily="18" charset="0"/>
              </a:rPr>
              <a:t> de </a:t>
            </a:r>
            <a:r>
              <a:rPr lang="en-IE" sz="2200" dirty="0" err="1">
                <a:cs typeface="Times New Roman" panose="02020603050405020304" pitchFamily="18" charset="0"/>
              </a:rPr>
              <a:t>cenário</a:t>
            </a:r>
            <a:r>
              <a:rPr lang="en-IE" sz="2200" dirty="0"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E" sz="2200" dirty="0">
                <a:cs typeface="Times New Roman" panose="02020603050405020304" pitchFamily="18" charset="0"/>
              </a:rPr>
              <a:t>MODAM </a:t>
            </a:r>
            <a:r>
              <a:rPr lang="en-IE" sz="2200" dirty="0" err="1">
                <a:cs typeface="Times New Roman" panose="02020603050405020304" pitchFamily="18" charset="0"/>
              </a:rPr>
              <a:t>é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uma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iniciativa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liderada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pelo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Arranmore</a:t>
            </a:r>
            <a:r>
              <a:rPr lang="en-IE" sz="2200" dirty="0">
                <a:cs typeface="Times New Roman" panose="02020603050405020304" pitchFamily="18" charset="0"/>
              </a:rPr>
              <a:t> Island Community Council, </a:t>
            </a:r>
            <a:r>
              <a:rPr lang="en-IE" sz="2200" dirty="0" err="1">
                <a:cs typeface="Times New Roman" panose="02020603050405020304" pitchFamily="18" charset="0"/>
              </a:rPr>
              <a:t>em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parceria</a:t>
            </a:r>
            <a:r>
              <a:rPr lang="en-IE" sz="2200" dirty="0">
                <a:cs typeface="Times New Roman" panose="02020603050405020304" pitchFamily="18" charset="0"/>
              </a:rPr>
              <a:t> com o Donegal County Council, The Department of Rural and Community Development, Three Ireland and Grow Remote. O </a:t>
            </a:r>
            <a:r>
              <a:rPr lang="en-IE" sz="2200" dirty="0" err="1">
                <a:cs typeface="Times New Roman" panose="02020603050405020304" pitchFamily="18" charset="0"/>
              </a:rPr>
              <a:t>Arranmore</a:t>
            </a:r>
            <a:r>
              <a:rPr lang="en-IE" sz="2200" dirty="0">
                <a:cs typeface="Times New Roman" panose="02020603050405020304" pitchFamily="18" charset="0"/>
              </a:rPr>
              <a:t> Island Community Council </a:t>
            </a:r>
            <a:r>
              <a:rPr lang="en-IE" sz="2200" dirty="0" err="1">
                <a:cs typeface="Times New Roman" panose="02020603050405020304" pitchFamily="18" charset="0"/>
              </a:rPr>
              <a:t>é</a:t>
            </a:r>
            <a:r>
              <a:rPr lang="en-IE" sz="2200" dirty="0">
                <a:cs typeface="Times New Roman" panose="02020603050405020304" pitchFamily="18" charset="0"/>
              </a:rPr>
              <a:t> um </a:t>
            </a:r>
            <a:r>
              <a:rPr lang="en-IE" sz="2200" dirty="0" err="1">
                <a:cs typeface="Times New Roman" panose="02020603050405020304" pitchFamily="18" charset="0"/>
              </a:rPr>
              <a:t>comité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democraticamente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eleito</a:t>
            </a:r>
            <a:r>
              <a:rPr lang="en-IE" sz="2200" dirty="0">
                <a:cs typeface="Times New Roman" panose="02020603050405020304" pitchFamily="18" charset="0"/>
              </a:rPr>
              <a:t> que </a:t>
            </a:r>
            <a:r>
              <a:rPr lang="en-IE" sz="2200" dirty="0" err="1">
                <a:cs typeface="Times New Roman" panose="02020603050405020304" pitchFamily="18" charset="0"/>
              </a:rPr>
              <a:t>trabalha</a:t>
            </a:r>
            <a:r>
              <a:rPr lang="en-IE" sz="2200" dirty="0">
                <a:cs typeface="Times New Roman" panose="02020603050405020304" pitchFamily="18" charset="0"/>
              </a:rPr>
              <a:t> para </a:t>
            </a:r>
            <a:r>
              <a:rPr lang="en-IE" sz="2200" dirty="0" err="1">
                <a:cs typeface="Times New Roman" panose="02020603050405020304" pitchFamily="18" charset="0"/>
              </a:rPr>
              <a:t>promover</a:t>
            </a:r>
            <a:r>
              <a:rPr lang="en-IE" sz="2200" dirty="0">
                <a:cs typeface="Times New Roman" panose="02020603050405020304" pitchFamily="18" charset="0"/>
              </a:rPr>
              <a:t> a </a:t>
            </a:r>
            <a:r>
              <a:rPr lang="en-IE" sz="2200" dirty="0" err="1">
                <a:cs typeface="Times New Roman" panose="02020603050405020304" pitchFamily="18" charset="0"/>
              </a:rPr>
              <a:t>sustentabilidade</a:t>
            </a:r>
            <a:r>
              <a:rPr lang="en-IE" sz="2200" dirty="0">
                <a:cs typeface="Times New Roman" panose="02020603050405020304" pitchFamily="18" charset="0"/>
              </a:rPr>
              <a:t> da </a:t>
            </a:r>
            <a:r>
              <a:rPr lang="en-IE" sz="2200" dirty="0" err="1">
                <a:cs typeface="Times New Roman" panose="02020603050405020304" pitchFamily="18" charset="0"/>
              </a:rPr>
              <a:t>ilha</a:t>
            </a:r>
            <a:r>
              <a:rPr lang="en-IE" sz="2200" dirty="0">
                <a:cs typeface="Times New Roman" panose="02020603050405020304" pitchFamily="18" charset="0"/>
              </a:rPr>
              <a:t>. </a:t>
            </a:r>
            <a:r>
              <a:rPr lang="en-IE" sz="2200" dirty="0" err="1">
                <a:cs typeface="Times New Roman" panose="02020603050405020304" pitchFamily="18" charset="0"/>
              </a:rPr>
              <a:t>Modam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é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uma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iniciativa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chave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concebida</a:t>
            </a:r>
            <a:r>
              <a:rPr lang="en-IE" sz="2200" dirty="0">
                <a:cs typeface="Times New Roman" panose="02020603050405020304" pitchFamily="18" charset="0"/>
              </a:rPr>
              <a:t> para </a:t>
            </a:r>
            <a:r>
              <a:rPr lang="en-IE" sz="2200" dirty="0" err="1">
                <a:cs typeface="Times New Roman" panose="02020603050405020304" pitchFamily="18" charset="0"/>
              </a:rPr>
              <a:t>atrair</a:t>
            </a:r>
            <a:r>
              <a:rPr lang="en-IE" sz="2200" dirty="0">
                <a:cs typeface="Times New Roman" panose="02020603050405020304" pitchFamily="18" charset="0"/>
              </a:rPr>
              <a:t> as </a:t>
            </a:r>
            <a:r>
              <a:rPr lang="en-IE" sz="2200" dirty="0" err="1">
                <a:cs typeface="Times New Roman" panose="02020603050405020304" pitchFamily="18" charset="0"/>
              </a:rPr>
              <a:t>pessoas</a:t>
            </a:r>
            <a:r>
              <a:rPr lang="en-IE" sz="2200" dirty="0">
                <a:cs typeface="Times New Roman" panose="02020603050405020304" pitchFamily="18" charset="0"/>
              </a:rPr>
              <a:t> a </a:t>
            </a:r>
            <a:r>
              <a:rPr lang="en-IE" sz="2200" dirty="0" err="1">
                <a:cs typeface="Times New Roman" panose="02020603050405020304" pitchFamily="18" charset="0"/>
              </a:rPr>
              <a:t>visitarem</a:t>
            </a:r>
            <a:r>
              <a:rPr lang="en-IE" sz="2200" dirty="0">
                <a:cs typeface="Times New Roman" panose="02020603050405020304" pitchFamily="18" charset="0"/>
              </a:rPr>
              <a:t> e a </a:t>
            </a:r>
            <a:r>
              <a:rPr lang="en-IE" sz="2200" dirty="0" err="1">
                <a:cs typeface="Times New Roman" panose="02020603050405020304" pitchFamily="18" charset="0"/>
              </a:rPr>
              <a:t>regressarem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à</a:t>
            </a:r>
            <a:r>
              <a:rPr lang="en-IE" sz="2200" dirty="0"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cs typeface="Times New Roman" panose="02020603050405020304" pitchFamily="18" charset="0"/>
              </a:rPr>
              <a:t>ilha</a:t>
            </a:r>
            <a:r>
              <a:rPr lang="en-IE" sz="2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62B33-02E1-4E8F-8C7F-5D7F16C32117}"/>
              </a:ext>
            </a:extLst>
          </p:cNvPr>
          <p:cNvSpPr txBox="1"/>
          <p:nvPr/>
        </p:nvSpPr>
        <p:spPr>
          <a:xfrm>
            <a:off x="18196" y="288732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3C550-0F36-4742-825A-D98DD2142CEC}"/>
              </a:ext>
            </a:extLst>
          </p:cNvPr>
          <p:cNvSpPr txBox="1"/>
          <p:nvPr/>
        </p:nvSpPr>
        <p:spPr>
          <a:xfrm>
            <a:off x="0" y="819726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IE" sz="2400" dirty="0">
                <a:solidFill>
                  <a:prstClr val="white"/>
                </a:solidFill>
              </a:rPr>
              <a:t>ECONÓMICO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 descr="Sunflower">
            <a:extLst>
              <a:ext uri="{FF2B5EF4-FFF2-40B4-BE49-F238E27FC236}">
                <a16:creationId xmlns:a16="http://schemas.microsoft.com/office/drawing/2014/main" id="{DD775E45-495B-48B4-98CC-277EA537B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8666" y="5824892"/>
            <a:ext cx="1032510" cy="10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21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70342D9-0E68-4D3A-901B-A6856B18775A}"/>
              </a:ext>
            </a:extLst>
          </p:cNvPr>
          <p:cNvSpPr/>
          <p:nvPr/>
        </p:nvSpPr>
        <p:spPr>
          <a:xfrm>
            <a:off x="966111" y="388620"/>
            <a:ext cx="884637" cy="914400"/>
          </a:xfrm>
          <a:prstGeom prst="ellipse">
            <a:avLst/>
          </a:pr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BA0A94"/>
              </a:solidFill>
            </a:endParaRPr>
          </a:p>
        </p:txBody>
      </p:sp>
      <p:pic>
        <p:nvPicPr>
          <p:cNvPr id="4" name="Online Media 3" title="RESTART Community lnterview - Adrian Begley, Arranmore Community Council (Ireland)">
            <a:hlinkClick r:id="" action="ppaction://media"/>
            <a:extLst>
              <a:ext uri="{FF2B5EF4-FFF2-40B4-BE49-F238E27FC236}">
                <a16:creationId xmlns:a16="http://schemas.microsoft.com/office/drawing/2014/main" id="{D78E602F-8B2A-4191-8B06-6A0542938A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7730" y="388620"/>
            <a:ext cx="9895840" cy="5566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7CB691-A52A-433A-A2BC-5B338D3E656E}"/>
              </a:ext>
            </a:extLst>
          </p:cNvPr>
          <p:cNvSpPr txBox="1"/>
          <p:nvPr/>
        </p:nvSpPr>
        <p:spPr>
          <a:xfrm>
            <a:off x="1870074" y="6079305"/>
            <a:ext cx="7931151" cy="830997"/>
          </a:xfrm>
          <a:prstGeom prst="rect">
            <a:avLst/>
          </a:prstGeom>
          <a:solidFill>
            <a:srgbClr val="A3CE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6D6E6C"/>
                </a:solidFill>
              </a:rPr>
              <a:t>Veja o </a:t>
            </a:r>
            <a:r>
              <a:rPr lang="en-IE" sz="2400" dirty="0" err="1">
                <a:solidFill>
                  <a:srgbClr val="6D6E6C"/>
                </a:solidFill>
              </a:rPr>
              <a:t>estudo</a:t>
            </a:r>
            <a:r>
              <a:rPr lang="en-IE" sz="2400" dirty="0">
                <a:solidFill>
                  <a:srgbClr val="6D6E6C"/>
                </a:solidFill>
              </a:rPr>
              <a:t> de </a:t>
            </a:r>
            <a:r>
              <a:rPr lang="en-IE" sz="2400" dirty="0" err="1">
                <a:solidFill>
                  <a:srgbClr val="6D6E6C"/>
                </a:solidFill>
              </a:rPr>
              <a:t>caso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em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vídeo</a:t>
            </a:r>
            <a:r>
              <a:rPr lang="en-IE" sz="2400" dirty="0">
                <a:solidFill>
                  <a:srgbClr val="6D6E6C"/>
                </a:solidFill>
              </a:rPr>
              <a:t> RESTART - MODAM </a:t>
            </a:r>
            <a:r>
              <a:rPr lang="en-IE" sz="2400" dirty="0" err="1">
                <a:solidFill>
                  <a:srgbClr val="6D6E6C"/>
                </a:solidFill>
              </a:rPr>
              <a:t>Arranmore</a:t>
            </a:r>
            <a:endParaRPr lang="en-IE" sz="2400" dirty="0">
              <a:solidFill>
                <a:srgbClr val="6D6E6C"/>
              </a:solidFill>
            </a:endParaRPr>
          </a:p>
        </p:txBody>
      </p:sp>
      <p:pic>
        <p:nvPicPr>
          <p:cNvPr id="11" name="Graphic 10" descr="Sunflower">
            <a:extLst>
              <a:ext uri="{FF2B5EF4-FFF2-40B4-BE49-F238E27FC236}">
                <a16:creationId xmlns:a16="http://schemas.microsoft.com/office/drawing/2014/main" id="{8D2EB765-8ED3-4E07-B3AF-7417319EF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730" y="4451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DD1C4-85DB-4D0E-8DBB-8D35FB67E8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931" y="4027689"/>
            <a:ext cx="11545518" cy="1730666"/>
          </a:xfrm>
        </p:spPr>
        <p:txBody>
          <a:bodyPr>
            <a:normAutofit/>
          </a:bodyPr>
          <a:lstStyle/>
          <a:p>
            <a:r>
              <a:rPr lang="en-IE" dirty="0"/>
              <a:t>Será que a </a:t>
            </a:r>
            <a:r>
              <a:rPr lang="en-IE" dirty="0" err="1"/>
              <a:t>sua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</a:t>
            </a:r>
            <a:r>
              <a:rPr lang="en-IE" dirty="0" err="1"/>
              <a:t>necessita</a:t>
            </a:r>
            <a:r>
              <a:rPr lang="en-IE" dirty="0"/>
              <a:t> de </a:t>
            </a:r>
            <a:r>
              <a:rPr lang="en-IE" dirty="0" err="1"/>
              <a:t>regeneração</a:t>
            </a:r>
            <a:r>
              <a:rPr lang="en-IE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1380-6FA3-4E01-8A87-8223993449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9381" y="2869084"/>
            <a:ext cx="11972619" cy="1513729"/>
          </a:xfrm>
        </p:spPr>
        <p:txBody>
          <a:bodyPr/>
          <a:lstStyle/>
          <a:p>
            <a:r>
              <a:rPr lang="en-IE" sz="4800" dirty="0"/>
              <a:t>INTRODUÇÃO:</a:t>
            </a:r>
          </a:p>
          <a:p>
            <a:r>
              <a:rPr lang="en-IE" sz="4800" dirty="0"/>
              <a:t> Comunidades </a:t>
            </a:r>
            <a:r>
              <a:rPr lang="en-IE" sz="4800" dirty="0" err="1"/>
              <a:t>pós</a:t>
            </a:r>
            <a:r>
              <a:rPr lang="en-IE" sz="4800" dirty="0"/>
              <a:t> COVID</a:t>
            </a:r>
          </a:p>
        </p:txBody>
      </p:sp>
      <p:pic>
        <p:nvPicPr>
          <p:cNvPr id="9" name="Picture Placeholder 8" descr="A picture containing rope, sitting, looking, dog&#10;&#10;Description automatically generated">
            <a:extLst>
              <a:ext uri="{FF2B5EF4-FFF2-40B4-BE49-F238E27FC236}">
                <a16:creationId xmlns:a16="http://schemas.microsoft.com/office/drawing/2014/main" id="{251FB67B-3409-4929-AA95-3ABFF0EE0E6B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9597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B5FD8B-651F-42E3-B8BB-C0A19A4AF6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sz="4000" dirty="0"/>
              <a:t>2. </a:t>
            </a:r>
            <a:r>
              <a:rPr lang="en-IE" sz="4000" dirty="0" err="1"/>
              <a:t>Sustentabilidade</a:t>
            </a:r>
            <a:r>
              <a:rPr lang="en-IE" sz="4000" dirty="0"/>
              <a:t> </a:t>
            </a:r>
            <a:r>
              <a:rPr lang="en-IE" sz="4000" dirty="0" err="1"/>
              <a:t>Económica</a:t>
            </a:r>
            <a:endParaRPr lang="en-IE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DBE98-C9B1-4641-89AB-517C8B446A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0721" y="2111168"/>
            <a:ext cx="5612934" cy="3947440"/>
          </a:xfrm>
        </p:spPr>
        <p:txBody>
          <a:bodyPr/>
          <a:lstStyle/>
          <a:p>
            <a:r>
              <a:rPr lang="en-IE" sz="3200" dirty="0"/>
              <a:t>A </a:t>
            </a:r>
            <a:r>
              <a:rPr lang="en-IE" sz="3200" dirty="0" err="1"/>
              <a:t>sustentabilidade</a:t>
            </a:r>
            <a:r>
              <a:rPr lang="en-IE" sz="3200" dirty="0"/>
              <a:t> </a:t>
            </a:r>
            <a:r>
              <a:rPr lang="en-IE" sz="3200" dirty="0" err="1"/>
              <a:t>económica</a:t>
            </a:r>
            <a:r>
              <a:rPr lang="en-IE" sz="3200" dirty="0"/>
              <a:t> </a:t>
            </a:r>
            <a:r>
              <a:rPr lang="en-IE" sz="3200" dirty="0" err="1"/>
              <a:t>refere</a:t>
            </a:r>
            <a:r>
              <a:rPr lang="en-IE" sz="3200" dirty="0"/>
              <a:t>-se </a:t>
            </a:r>
            <a:r>
              <a:rPr lang="en-IE" sz="3200" dirty="0" err="1"/>
              <a:t>ao</a:t>
            </a:r>
            <a:r>
              <a:rPr lang="en-IE" sz="3200" dirty="0"/>
              <a:t> </a:t>
            </a:r>
            <a:r>
              <a:rPr lang="en-IE" sz="3200" dirty="0" err="1"/>
              <a:t>crescimento</a:t>
            </a:r>
            <a:r>
              <a:rPr lang="en-IE" sz="3200" dirty="0"/>
              <a:t> </a:t>
            </a:r>
            <a:r>
              <a:rPr lang="en-IE" sz="3200" dirty="0" err="1"/>
              <a:t>económico</a:t>
            </a:r>
            <a:r>
              <a:rPr lang="en-IE" sz="3200" dirty="0"/>
              <a:t> a </a:t>
            </a:r>
            <a:r>
              <a:rPr lang="en-IE" sz="3200" dirty="0" err="1"/>
              <a:t>longo</a:t>
            </a:r>
            <a:r>
              <a:rPr lang="en-IE" sz="3200" dirty="0"/>
              <a:t> </a:t>
            </a:r>
            <a:r>
              <a:rPr lang="en-IE" sz="3200" dirty="0" err="1"/>
              <a:t>prazo</a:t>
            </a:r>
            <a:r>
              <a:rPr lang="en-IE" sz="3200" dirty="0"/>
              <a:t> que </a:t>
            </a:r>
            <a:r>
              <a:rPr lang="en-IE" sz="3200" dirty="0" err="1"/>
              <a:t>não</a:t>
            </a:r>
            <a:r>
              <a:rPr lang="en-IE" sz="3200" dirty="0"/>
              <a:t> </a:t>
            </a:r>
            <a:r>
              <a:rPr lang="en-IE" sz="3200" dirty="0" err="1"/>
              <a:t>tem</a:t>
            </a:r>
            <a:r>
              <a:rPr lang="en-IE" sz="3200" dirty="0"/>
              <a:t> um </a:t>
            </a:r>
            <a:r>
              <a:rPr lang="en-IE" sz="3200" dirty="0" err="1"/>
              <a:t>impacto</a:t>
            </a:r>
            <a:r>
              <a:rPr lang="en-IE" sz="3200" dirty="0"/>
              <a:t> </a:t>
            </a:r>
            <a:r>
              <a:rPr lang="en-IE" sz="3200" dirty="0" err="1"/>
              <a:t>negativo</a:t>
            </a:r>
            <a:r>
              <a:rPr lang="en-IE" sz="3200" dirty="0"/>
              <a:t> </a:t>
            </a:r>
            <a:r>
              <a:rPr lang="en-IE" sz="3200" dirty="0" err="1"/>
              <a:t>nos</a:t>
            </a:r>
            <a:r>
              <a:rPr lang="en-IE" sz="3200" dirty="0"/>
              <a:t> </a:t>
            </a:r>
            <a:r>
              <a:rPr lang="en-IE" sz="3200" dirty="0" err="1"/>
              <a:t>aspectos</a:t>
            </a:r>
            <a:r>
              <a:rPr lang="en-IE" sz="3200" dirty="0"/>
              <a:t> </a:t>
            </a:r>
            <a:r>
              <a:rPr lang="en-IE" sz="3200" dirty="0" err="1"/>
              <a:t>sociais</a:t>
            </a:r>
            <a:r>
              <a:rPr lang="en-IE" sz="3200" dirty="0"/>
              <a:t>, </a:t>
            </a:r>
            <a:r>
              <a:rPr lang="en-IE" sz="3200" dirty="0" err="1"/>
              <a:t>ambientais</a:t>
            </a:r>
            <a:r>
              <a:rPr lang="en-IE" sz="3200" dirty="0"/>
              <a:t> e/</a:t>
            </a:r>
            <a:r>
              <a:rPr lang="en-IE" sz="3200" dirty="0" err="1"/>
              <a:t>ou</a:t>
            </a:r>
            <a:r>
              <a:rPr lang="en-IE" sz="3200" dirty="0"/>
              <a:t> </a:t>
            </a:r>
            <a:r>
              <a:rPr lang="en-IE" sz="3200" dirty="0" err="1"/>
              <a:t>culturais</a:t>
            </a:r>
            <a:r>
              <a:rPr lang="en-IE" sz="3200" dirty="0"/>
              <a:t> da </a:t>
            </a:r>
            <a:r>
              <a:rPr lang="en-IE" sz="3200" dirty="0" err="1"/>
              <a:t>comunidade</a:t>
            </a:r>
            <a:r>
              <a:rPr lang="en-IE" sz="3200" dirty="0"/>
              <a:t>.</a:t>
            </a:r>
          </a:p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FAC409-A0F2-4454-AD02-1FCABA57987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5" name="Picture Placeholder 6" descr="A pile of carrots sitting on a table&#10;&#10;Description automatically generated">
            <a:extLst>
              <a:ext uri="{FF2B5EF4-FFF2-40B4-BE49-F238E27FC236}">
                <a16:creationId xmlns:a16="http://schemas.microsoft.com/office/drawing/2014/main" id="{5265BA9F-8242-43C7-8903-AEE177D84F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863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308" y="80010"/>
            <a:ext cx="8432481" cy="1190295"/>
          </a:xfrm>
          <a:solidFill>
            <a:srgbClr val="68BBAF"/>
          </a:solidFill>
        </p:spPr>
        <p:txBody>
          <a:bodyPr>
            <a:normAutofit lnSpcReduction="10000"/>
          </a:bodyPr>
          <a:lstStyle/>
          <a:p>
            <a:r>
              <a:rPr lang="en-IE" dirty="0">
                <a:solidFill>
                  <a:schemeClr val="bg1"/>
                </a:solidFill>
              </a:rPr>
              <a:t>ESTIMULAR A ECONOMIA LOCAL</a:t>
            </a:r>
          </a:p>
          <a:p>
            <a:r>
              <a:rPr lang="en-IE" dirty="0">
                <a:solidFill>
                  <a:schemeClr val="bg1"/>
                </a:solidFill>
              </a:rPr>
              <a:t>The Food Hub, </a:t>
            </a:r>
            <a:r>
              <a:rPr lang="en-IE" dirty="0" err="1">
                <a:solidFill>
                  <a:schemeClr val="bg1"/>
                </a:solidFill>
              </a:rPr>
              <a:t>Drumshanbo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5581" y="1511658"/>
            <a:ext cx="8580208" cy="4418879"/>
          </a:xfrm>
        </p:spPr>
        <p:txBody>
          <a:bodyPr/>
          <a:lstStyle/>
          <a:p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1998,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pequena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Drumshanbo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perdeu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mais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100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empregos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quando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seu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maior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empregador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fabricante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alimentos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fechou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. As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instalações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ficaram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paradas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durante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décadas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salientando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falta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crescimento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emprego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e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desenvolvimento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económico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na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região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2004, 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grupo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ativistas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comunitários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sem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fins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lucrativos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Drumshanbo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County Council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aproveitou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oportunidade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restaurar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as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instalações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como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um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centro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empresarial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específico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14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unidades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individuais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negócios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alimentares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oferecendo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instalações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produção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alimentar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classe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mundial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não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só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únicas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na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área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mas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também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tipo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único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no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país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. Agora lar do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famoso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Drumshanbo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Gunpowder Gin, o Food Hub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proporciona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emprego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mais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120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pessoas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sz="2300" b="1" dirty="0">
                <a:solidFill>
                  <a:srgbClr val="AB5AB0"/>
                </a:solidFill>
              </a:rPr>
              <a:t>SAIBA </a:t>
            </a:r>
            <a:r>
              <a:rPr lang="en-IE" sz="2300" b="1" i="0" dirty="0">
                <a:solidFill>
                  <a:srgbClr val="AB5AB0"/>
                </a:solidFill>
                <a:effectLst/>
              </a:rPr>
              <a:t>MAIS AQUI</a:t>
            </a:r>
            <a:r>
              <a:rPr lang="en-IE" sz="2300" b="1" dirty="0">
                <a:solidFill>
                  <a:srgbClr val="AB5AB0"/>
                </a:solidFill>
              </a:rPr>
              <a:t>: </a:t>
            </a:r>
            <a:endParaRPr lang="en-IE" sz="2300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468B7-8CD7-43A2-BB80-9C5894B14454}"/>
              </a:ext>
            </a:extLst>
          </p:cNvPr>
          <p:cNvSpPr txBox="1"/>
          <p:nvPr/>
        </p:nvSpPr>
        <p:spPr>
          <a:xfrm>
            <a:off x="3455581" y="5735261"/>
            <a:ext cx="8412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>
                <a:hlinkClick r:id="rId2"/>
              </a:rPr>
              <a:t>The Food Hub Website</a:t>
            </a:r>
            <a:endParaRPr lang="en-IE" sz="2400" dirty="0"/>
          </a:p>
          <a:p>
            <a:r>
              <a:rPr lang="en-IE" sz="2400" dirty="0">
                <a:hlinkClick r:id="rId3"/>
              </a:rPr>
              <a:t>€3m Visitor Centre at Shed Distillery, The Food Hub</a:t>
            </a:r>
            <a:endParaRPr lang="en-IE" sz="2400" dirty="0"/>
          </a:p>
        </p:txBody>
      </p:sp>
      <p:pic>
        <p:nvPicPr>
          <p:cNvPr id="27" name="Picture Placeholder 26" descr="A picture containing indoor, kitchen, table, counter&#10;&#10;Description automatically generated">
            <a:extLst>
              <a:ext uri="{FF2B5EF4-FFF2-40B4-BE49-F238E27FC236}">
                <a16:creationId xmlns:a16="http://schemas.microsoft.com/office/drawing/2014/main" id="{9F3FB4FD-1702-47DC-A016-CA9E7289444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11113"/>
            <a:ext cx="3314700" cy="686911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75CDCA-7867-46CD-A70C-4EAF8C009440}"/>
              </a:ext>
            </a:extLst>
          </p:cNvPr>
          <p:cNvSpPr txBox="1"/>
          <p:nvPr/>
        </p:nvSpPr>
        <p:spPr>
          <a:xfrm>
            <a:off x="0" y="365730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ECONÓMICO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1D438-4237-4088-8A34-ABABC352EA8D}"/>
              </a:ext>
            </a:extLst>
          </p:cNvPr>
          <p:cNvSpPr txBox="1"/>
          <p:nvPr/>
        </p:nvSpPr>
        <p:spPr>
          <a:xfrm>
            <a:off x="0" y="5671425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4DA41E40-DDF0-4C87-8EF1-BC786DC4F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40881" y="5640682"/>
            <a:ext cx="1217318" cy="121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70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7CB691-A52A-433A-A2BC-5B338D3E656E}"/>
              </a:ext>
            </a:extLst>
          </p:cNvPr>
          <p:cNvSpPr txBox="1"/>
          <p:nvPr/>
        </p:nvSpPr>
        <p:spPr>
          <a:xfrm>
            <a:off x="2460392" y="6082010"/>
            <a:ext cx="8778240" cy="461665"/>
          </a:xfrm>
          <a:prstGeom prst="rect">
            <a:avLst/>
          </a:prstGeom>
          <a:solidFill>
            <a:srgbClr val="A3CE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6D6E6C"/>
                </a:solidFill>
              </a:rPr>
              <a:t>Veja o </a:t>
            </a:r>
            <a:r>
              <a:rPr lang="en-IE" sz="2400" dirty="0" err="1">
                <a:solidFill>
                  <a:srgbClr val="6D6E6C"/>
                </a:solidFill>
              </a:rPr>
              <a:t>estudo</a:t>
            </a:r>
            <a:r>
              <a:rPr lang="en-IE" sz="2400" dirty="0">
                <a:solidFill>
                  <a:srgbClr val="6D6E6C"/>
                </a:solidFill>
              </a:rPr>
              <a:t> de </a:t>
            </a:r>
            <a:r>
              <a:rPr lang="en-IE" sz="2400" dirty="0" err="1">
                <a:solidFill>
                  <a:srgbClr val="6D6E6C"/>
                </a:solidFill>
              </a:rPr>
              <a:t>caso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em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vídeo</a:t>
            </a:r>
            <a:r>
              <a:rPr lang="en-IE" sz="2400" dirty="0">
                <a:solidFill>
                  <a:srgbClr val="6D6E6C"/>
                </a:solidFill>
              </a:rPr>
              <a:t> RESTART do The Food Hub </a:t>
            </a:r>
          </a:p>
        </p:txBody>
      </p:sp>
      <p:pic>
        <p:nvPicPr>
          <p:cNvPr id="7" name="Online Media 6" title="RESTART Communities - Fergal McPartland, The Food Hub (Drumshanbo, Co. Leitrim, Ireland)">
            <a:hlinkClick r:id="" action="ppaction://media"/>
            <a:extLst>
              <a:ext uri="{FF2B5EF4-FFF2-40B4-BE49-F238E27FC236}">
                <a16:creationId xmlns:a16="http://schemas.microsoft.com/office/drawing/2014/main" id="{3B141E48-B31F-40B2-B618-A7CD320302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4960" y="110356"/>
            <a:ext cx="9865360" cy="5549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3CC9D-DD48-4401-B8FB-F8FE31975A6C}"/>
              </a:ext>
            </a:extLst>
          </p:cNvPr>
          <p:cNvSpPr txBox="1"/>
          <p:nvPr/>
        </p:nvSpPr>
        <p:spPr>
          <a:xfrm>
            <a:off x="0" y="5671425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pic>
        <p:nvPicPr>
          <p:cNvPr id="11" name="Graphic 10" descr="Sunflower">
            <a:extLst>
              <a:ext uri="{FF2B5EF4-FFF2-40B4-BE49-F238E27FC236}">
                <a16:creationId xmlns:a16="http://schemas.microsoft.com/office/drawing/2014/main" id="{A99B46C0-40E5-4C8A-8A42-84B80DC06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indoor, building, table, orange&#10;&#10;Description automatically generated">
            <a:extLst>
              <a:ext uri="{FF2B5EF4-FFF2-40B4-BE49-F238E27FC236}">
                <a16:creationId xmlns:a16="http://schemas.microsoft.com/office/drawing/2014/main" id="{756A4BF7-0A0A-4C4A-B298-E7DA34AED64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0" y="5671425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68BBAF"/>
          </a:solidFill>
        </p:spPr>
        <p:txBody>
          <a:bodyPr>
            <a:normAutofit fontScale="92500"/>
          </a:bodyPr>
          <a:lstStyle/>
          <a:p>
            <a:r>
              <a:rPr lang="en-IE" dirty="0">
                <a:solidFill>
                  <a:schemeClr val="bg1"/>
                </a:solidFill>
              </a:rPr>
              <a:t>LUDGATE HUB - A </a:t>
            </a:r>
            <a:r>
              <a:rPr lang="en-IE" dirty="0" err="1">
                <a:solidFill>
                  <a:schemeClr val="bg1"/>
                </a:solidFill>
              </a:rPr>
              <a:t>tecnologia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posiciona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uma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pequena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cidade</a:t>
            </a:r>
            <a:r>
              <a:rPr lang="en-IE" dirty="0">
                <a:solidFill>
                  <a:schemeClr val="bg1"/>
                </a:solidFill>
              </a:rPr>
              <a:t> no </a:t>
            </a:r>
            <a:r>
              <a:rPr lang="en-IE" dirty="0" err="1">
                <a:solidFill>
                  <a:schemeClr val="bg1"/>
                </a:solidFill>
              </a:rPr>
              <a:t>mapa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em</a:t>
            </a:r>
            <a:r>
              <a:rPr lang="en-IE" dirty="0">
                <a:solidFill>
                  <a:schemeClr val="bg1"/>
                </a:solidFill>
              </a:rPr>
              <a:t> West Cork,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19" cy="5346342"/>
          </a:xfrm>
        </p:spPr>
        <p:txBody>
          <a:bodyPr/>
          <a:lstStyle/>
          <a:p>
            <a:r>
              <a:rPr lang="en-IE" dirty="0" err="1">
                <a:solidFill>
                  <a:srgbClr val="555555"/>
                </a:solidFill>
              </a:rPr>
              <a:t>Existem</a:t>
            </a:r>
            <a:r>
              <a:rPr lang="en-IE" dirty="0">
                <a:solidFill>
                  <a:srgbClr val="555555"/>
                </a:solidFill>
              </a:rPr>
              <a:t> vigas </a:t>
            </a:r>
            <a:r>
              <a:rPr lang="en-IE" dirty="0" err="1">
                <a:solidFill>
                  <a:srgbClr val="555555"/>
                </a:solidFill>
              </a:rPr>
              <a:t>expostas</a:t>
            </a:r>
            <a:r>
              <a:rPr lang="en-IE" dirty="0">
                <a:solidFill>
                  <a:srgbClr val="555555"/>
                </a:solidFill>
              </a:rPr>
              <a:t>, um </a:t>
            </a:r>
            <a:r>
              <a:rPr lang="en-IE" dirty="0" err="1">
                <a:solidFill>
                  <a:srgbClr val="555555"/>
                </a:solidFill>
              </a:rPr>
              <a:t>teto</a:t>
            </a:r>
            <a:r>
              <a:rPr lang="en-IE" dirty="0">
                <a:solidFill>
                  <a:srgbClr val="555555"/>
                </a:solidFill>
              </a:rPr>
              <a:t> alto, </a:t>
            </a:r>
            <a:r>
              <a:rPr lang="en-IE" dirty="0" err="1">
                <a:solidFill>
                  <a:srgbClr val="555555"/>
                </a:solidFill>
              </a:rPr>
              <a:t>escritórios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em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plano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aberto</a:t>
            </a:r>
            <a:r>
              <a:rPr lang="en-IE" dirty="0">
                <a:solidFill>
                  <a:srgbClr val="555555"/>
                </a:solidFill>
              </a:rPr>
              <a:t>, cores </a:t>
            </a:r>
            <a:r>
              <a:rPr lang="en-IE" dirty="0" err="1">
                <a:solidFill>
                  <a:srgbClr val="555555"/>
                </a:solidFill>
              </a:rPr>
              <a:t>modernas</a:t>
            </a:r>
            <a:r>
              <a:rPr lang="en-IE" dirty="0">
                <a:solidFill>
                  <a:srgbClr val="555555"/>
                </a:solidFill>
              </a:rPr>
              <a:t>, </a:t>
            </a:r>
            <a:r>
              <a:rPr lang="en-IE" dirty="0" err="1">
                <a:solidFill>
                  <a:srgbClr val="555555"/>
                </a:solidFill>
              </a:rPr>
              <a:t>espaços</a:t>
            </a:r>
            <a:r>
              <a:rPr lang="en-IE" dirty="0">
                <a:solidFill>
                  <a:srgbClr val="555555"/>
                </a:solidFill>
              </a:rPr>
              <a:t> de </a:t>
            </a:r>
            <a:r>
              <a:rPr lang="en-IE" dirty="0" err="1">
                <a:solidFill>
                  <a:srgbClr val="555555"/>
                </a:solidFill>
              </a:rPr>
              <a:t>lazer</a:t>
            </a:r>
            <a:r>
              <a:rPr lang="en-IE" dirty="0">
                <a:solidFill>
                  <a:srgbClr val="555555"/>
                </a:solidFill>
              </a:rPr>
              <a:t> e </a:t>
            </a:r>
            <a:r>
              <a:rPr lang="en-IE" dirty="0" err="1">
                <a:solidFill>
                  <a:srgbClr val="555555"/>
                </a:solidFill>
              </a:rPr>
              <a:t>uma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cozinha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laranja</a:t>
            </a:r>
            <a:r>
              <a:rPr lang="en-IE" dirty="0">
                <a:solidFill>
                  <a:srgbClr val="555555"/>
                </a:solidFill>
              </a:rPr>
              <a:t>. O Ludgate Hub </a:t>
            </a:r>
            <a:r>
              <a:rPr lang="en-IE" dirty="0" err="1">
                <a:solidFill>
                  <a:srgbClr val="555555"/>
                </a:solidFill>
              </a:rPr>
              <a:t>procura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todo</a:t>
            </a:r>
            <a:r>
              <a:rPr lang="en-IE" dirty="0">
                <a:solidFill>
                  <a:srgbClr val="555555"/>
                </a:solidFill>
              </a:rPr>
              <a:t> o </a:t>
            </a:r>
            <a:r>
              <a:rPr lang="en-IE" dirty="0" err="1">
                <a:solidFill>
                  <a:srgbClr val="555555"/>
                </a:solidFill>
              </a:rPr>
              <a:t>mundo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como</a:t>
            </a:r>
            <a:r>
              <a:rPr lang="en-IE" dirty="0">
                <a:solidFill>
                  <a:srgbClr val="555555"/>
                </a:solidFill>
              </a:rPr>
              <a:t> um </a:t>
            </a:r>
            <a:r>
              <a:rPr lang="en-IE" dirty="0" err="1">
                <a:solidFill>
                  <a:srgbClr val="555555"/>
                </a:solidFill>
              </a:rPr>
              <a:t>típico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escritório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startup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em</a:t>
            </a:r>
            <a:r>
              <a:rPr lang="en-IE" dirty="0">
                <a:solidFill>
                  <a:srgbClr val="555555"/>
                </a:solidFill>
              </a:rPr>
              <a:t> Silicon Valley, mas </a:t>
            </a:r>
            <a:r>
              <a:rPr lang="en-IE" dirty="0" err="1">
                <a:solidFill>
                  <a:srgbClr val="555555"/>
                </a:solidFill>
              </a:rPr>
              <a:t>este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localiza</a:t>
            </a:r>
            <a:r>
              <a:rPr lang="en-IE" dirty="0">
                <a:solidFill>
                  <a:srgbClr val="555555"/>
                </a:solidFill>
              </a:rPr>
              <a:t>-se </a:t>
            </a:r>
            <a:r>
              <a:rPr lang="en-IE" dirty="0" err="1">
                <a:solidFill>
                  <a:srgbClr val="555555"/>
                </a:solidFill>
              </a:rPr>
              <a:t>em</a:t>
            </a:r>
            <a:r>
              <a:rPr lang="en-IE" dirty="0">
                <a:solidFill>
                  <a:srgbClr val="555555"/>
                </a:solidFill>
              </a:rPr>
              <a:t> Skibbereen, </a:t>
            </a:r>
            <a:r>
              <a:rPr lang="en-IE" dirty="0" err="1">
                <a:solidFill>
                  <a:srgbClr val="555555"/>
                </a:solidFill>
              </a:rPr>
              <a:t>em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Eest</a:t>
            </a:r>
            <a:r>
              <a:rPr lang="en-IE" dirty="0">
                <a:solidFill>
                  <a:srgbClr val="555555"/>
                </a:solidFill>
              </a:rPr>
              <a:t> Cork, </a:t>
            </a:r>
            <a:r>
              <a:rPr lang="en-IE" dirty="0" err="1">
                <a:solidFill>
                  <a:srgbClr val="555555"/>
                </a:solidFill>
              </a:rPr>
              <a:t>Irlanda</a:t>
            </a:r>
            <a:r>
              <a:rPr lang="en-IE" dirty="0">
                <a:solidFill>
                  <a:srgbClr val="555555"/>
                </a:solidFill>
              </a:rPr>
              <a:t>.</a:t>
            </a:r>
          </a:p>
          <a:p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Ludgate Hub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tornou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-se um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elemento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vital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comunidade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local,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facilitando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criação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desenvolvimento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empregos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negócios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região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Skibbereen e da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grande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Cork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Ocidental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Foi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criado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pela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população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para a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população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Desenvolvido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" bottom-up" com a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ajuda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das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pessoas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acreditaram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sua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missão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lema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do Ludgate Hub: </a:t>
            </a:r>
            <a:r>
              <a:rPr lang="en-IE" b="1" dirty="0">
                <a:solidFill>
                  <a:srgbClr val="BA0A9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VIVA A VIDA DE LUDGATE 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IE" b="1" dirty="0">
                <a:solidFill>
                  <a:srgbClr val="BA0A9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AMA O QUE FAZES, AMA ONDE VIVES! 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Ludgate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proporciona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espaço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trabalhar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rede,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expandir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horizontes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expandir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 err="1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negócios</a:t>
            </a:r>
            <a:r>
              <a:rPr lang="en-IE" dirty="0">
                <a:solidFill>
                  <a:srgbClr val="55555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D5756-2801-4B3C-A038-1E05A410A0BF}"/>
              </a:ext>
            </a:extLst>
          </p:cNvPr>
          <p:cNvSpPr txBox="1"/>
          <p:nvPr/>
        </p:nvSpPr>
        <p:spPr>
          <a:xfrm>
            <a:off x="0" y="1049993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39573D-56DC-464B-B019-0A4411E3CC4D}"/>
              </a:ext>
            </a:extLst>
          </p:cNvPr>
          <p:cNvSpPr txBox="1"/>
          <p:nvPr/>
        </p:nvSpPr>
        <p:spPr>
          <a:xfrm>
            <a:off x="0" y="452376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ECONÓMICO</a:t>
            </a:r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DE7EEF-57CA-4416-A9C4-0C6CCE1990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773" y="325821"/>
            <a:ext cx="5279028" cy="1349221"/>
          </a:xfrm>
        </p:spPr>
        <p:txBody>
          <a:bodyPr>
            <a:normAutofit/>
          </a:bodyPr>
          <a:lstStyle/>
          <a:p>
            <a:r>
              <a:rPr lang="en-IE" sz="4000" dirty="0"/>
              <a:t>3.  </a:t>
            </a:r>
            <a:r>
              <a:rPr lang="en-IE" sz="4000" dirty="0" err="1"/>
              <a:t>Sustentabilidade</a:t>
            </a:r>
            <a:r>
              <a:rPr lang="en-IE" sz="4000" dirty="0"/>
              <a:t> Ambiental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2E24E-F154-4B3E-A37A-EB53CD78BD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E" sz="3200" b="1" dirty="0"/>
              <a:t>A </a:t>
            </a:r>
            <a:r>
              <a:rPr lang="en-IE" sz="3200" b="1" dirty="0" err="1"/>
              <a:t>sustentabilidade</a:t>
            </a:r>
            <a:r>
              <a:rPr lang="en-IE" sz="3200" b="1" dirty="0"/>
              <a:t> </a:t>
            </a:r>
            <a:r>
              <a:rPr lang="en-IE" sz="3200" b="1" dirty="0" err="1"/>
              <a:t>ambiental</a:t>
            </a:r>
            <a:r>
              <a:rPr lang="en-IE" sz="3200" b="1" dirty="0"/>
              <a:t> </a:t>
            </a:r>
            <a:r>
              <a:rPr lang="en-IE" sz="3200" b="1" dirty="0" err="1"/>
              <a:t>é</a:t>
            </a:r>
            <a:r>
              <a:rPr lang="en-IE" sz="3200" b="1" dirty="0"/>
              <a:t> </a:t>
            </a:r>
            <a:r>
              <a:rPr lang="en-IE" sz="3200" b="1" dirty="0" err="1"/>
              <a:t>definida</a:t>
            </a:r>
            <a:r>
              <a:rPr lang="en-IE" sz="3200" b="1" dirty="0"/>
              <a:t> </a:t>
            </a:r>
            <a:r>
              <a:rPr lang="en-IE" sz="3200" b="1" dirty="0" err="1"/>
              <a:t>como</a:t>
            </a:r>
            <a:r>
              <a:rPr lang="en-IE" sz="3200" b="1" dirty="0"/>
              <a:t> a </a:t>
            </a:r>
            <a:r>
              <a:rPr lang="en-IE" sz="3200" b="1" dirty="0" err="1"/>
              <a:t>interação</a:t>
            </a:r>
            <a:r>
              <a:rPr lang="en-IE" sz="3200" b="1" dirty="0"/>
              <a:t> </a:t>
            </a:r>
            <a:r>
              <a:rPr lang="en-IE" sz="3200" b="1" dirty="0" err="1"/>
              <a:t>responsável</a:t>
            </a:r>
            <a:r>
              <a:rPr lang="en-IE" sz="3200" b="1" dirty="0"/>
              <a:t> com o </a:t>
            </a:r>
            <a:r>
              <a:rPr lang="en-IE" sz="3200" b="1" dirty="0" err="1"/>
              <a:t>ambiente</a:t>
            </a:r>
            <a:r>
              <a:rPr lang="en-IE" sz="3200" b="1" dirty="0"/>
              <a:t>, de modo a </a:t>
            </a:r>
            <a:r>
              <a:rPr lang="en-IE" sz="3200" b="1" dirty="0" err="1"/>
              <a:t>evitar</a:t>
            </a:r>
            <a:r>
              <a:rPr lang="en-IE" sz="3200" b="1" dirty="0"/>
              <a:t> o </a:t>
            </a:r>
            <a:r>
              <a:rPr lang="en-IE" sz="3200" b="1" dirty="0" err="1"/>
              <a:t>esgotamento</a:t>
            </a:r>
            <a:r>
              <a:rPr lang="en-IE" sz="3200" b="1" dirty="0"/>
              <a:t> </a:t>
            </a:r>
            <a:r>
              <a:rPr lang="en-IE" sz="3200" b="1" dirty="0" err="1"/>
              <a:t>ou</a:t>
            </a:r>
            <a:r>
              <a:rPr lang="en-IE" sz="3200" b="1" dirty="0"/>
              <a:t> </a:t>
            </a:r>
            <a:r>
              <a:rPr lang="en-IE" sz="3200" b="1" dirty="0" err="1"/>
              <a:t>degradação</a:t>
            </a:r>
            <a:r>
              <a:rPr lang="en-IE" sz="3200" b="1" dirty="0"/>
              <a:t> dos </a:t>
            </a:r>
            <a:r>
              <a:rPr lang="en-IE" sz="3200" b="1" dirty="0" err="1"/>
              <a:t>recursos</a:t>
            </a:r>
            <a:r>
              <a:rPr lang="en-IE" sz="3200" b="1" dirty="0"/>
              <a:t> </a:t>
            </a:r>
            <a:r>
              <a:rPr lang="en-IE" sz="3200" b="1" dirty="0" err="1"/>
              <a:t>naturais</a:t>
            </a:r>
            <a:r>
              <a:rPr lang="en-IE" sz="3200" b="1" dirty="0"/>
              <a:t> e </a:t>
            </a:r>
            <a:r>
              <a:rPr lang="en-IE" sz="3200" b="1" dirty="0" err="1"/>
              <a:t>permitir</a:t>
            </a:r>
            <a:r>
              <a:rPr lang="en-IE" sz="3200" b="1" dirty="0"/>
              <a:t> a </a:t>
            </a:r>
            <a:r>
              <a:rPr lang="en-IE" sz="3200" b="1" dirty="0" err="1"/>
              <a:t>qualidade</a:t>
            </a:r>
            <a:r>
              <a:rPr lang="en-IE" sz="3200" b="1" dirty="0"/>
              <a:t> </a:t>
            </a:r>
            <a:r>
              <a:rPr lang="en-IE" sz="3200" b="1" dirty="0" err="1"/>
              <a:t>ambiental</a:t>
            </a:r>
            <a:r>
              <a:rPr lang="en-IE" sz="3200" b="1" dirty="0"/>
              <a:t> a </a:t>
            </a:r>
            <a:r>
              <a:rPr lang="en-IE" sz="3200" b="1" dirty="0" err="1"/>
              <a:t>longo</a:t>
            </a:r>
            <a:r>
              <a:rPr lang="en-IE" sz="3200" b="1" dirty="0"/>
              <a:t> </a:t>
            </a:r>
            <a:r>
              <a:rPr lang="en-IE" sz="3200" b="1" dirty="0" err="1"/>
              <a:t>prazo</a:t>
            </a:r>
            <a:r>
              <a:rPr lang="en-IE" sz="3200" b="1" dirty="0"/>
              <a:t>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0B49AA-73A0-4E14-9BD2-8324782CBE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5" name="Picture Placeholder 7" descr="Bees working on a honeycomb">
            <a:extLst>
              <a:ext uri="{FF2B5EF4-FFF2-40B4-BE49-F238E27FC236}">
                <a16:creationId xmlns:a16="http://schemas.microsoft.com/office/drawing/2014/main" id="{78B43332-7563-4D6C-9350-A67BAA2750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633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AB5AB0"/>
          </a:solidFill>
        </p:spPr>
        <p:txBody>
          <a:bodyPr>
            <a:no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Eco-</a:t>
            </a:r>
            <a:r>
              <a:rPr lang="en-IE" sz="3200" dirty="0" err="1">
                <a:solidFill>
                  <a:schemeClr val="bg1"/>
                </a:solidFill>
              </a:rPr>
              <a:t>Aldeia</a:t>
            </a:r>
            <a:r>
              <a:rPr lang="en-IE" sz="3200" dirty="0">
                <a:solidFill>
                  <a:schemeClr val="bg1"/>
                </a:solidFill>
              </a:rPr>
              <a:t> de Cloughjordan- o modo </a:t>
            </a:r>
            <a:r>
              <a:rPr lang="en-IE" sz="3200" dirty="0" err="1">
                <a:solidFill>
                  <a:schemeClr val="bg1"/>
                </a:solidFill>
              </a:rPr>
              <a:t>como</a:t>
            </a:r>
            <a:r>
              <a:rPr lang="en-IE" sz="3200" dirty="0">
                <a:solidFill>
                  <a:schemeClr val="bg1"/>
                </a:solidFill>
              </a:rPr>
              <a:t> Cloughjordan </a:t>
            </a:r>
            <a:r>
              <a:rPr lang="en-IE" sz="3200" dirty="0" err="1">
                <a:solidFill>
                  <a:schemeClr val="bg1"/>
                </a:solidFill>
              </a:rPr>
              <a:t>entrou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na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lista</a:t>
            </a:r>
            <a:r>
              <a:rPr lang="en-IE" sz="3200" dirty="0">
                <a:solidFill>
                  <a:schemeClr val="bg1"/>
                </a:solidFill>
              </a:rPr>
              <a:t> do '</a:t>
            </a:r>
            <a:r>
              <a:rPr lang="en-IE" sz="3200" dirty="0" err="1">
                <a:solidFill>
                  <a:schemeClr val="bg1"/>
                </a:solidFill>
              </a:rPr>
              <a:t>Melhor</a:t>
            </a:r>
            <a:r>
              <a:rPr lang="en-IE" sz="3200" dirty="0">
                <a:solidFill>
                  <a:schemeClr val="bg1"/>
                </a:solidFill>
              </a:rPr>
              <a:t> Local para </a:t>
            </a:r>
            <a:r>
              <a:rPr lang="en-IE" sz="3200" dirty="0" err="1">
                <a:solidFill>
                  <a:schemeClr val="bg1"/>
                </a:solidFill>
              </a:rPr>
              <a:t>Viver</a:t>
            </a:r>
            <a:r>
              <a:rPr lang="en-IE" sz="3200" dirty="0">
                <a:solidFill>
                  <a:schemeClr val="bg1"/>
                </a:solidFill>
              </a:rPr>
              <a:t>’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19" cy="4863016"/>
          </a:xfrm>
        </p:spPr>
        <p:txBody>
          <a:bodyPr/>
          <a:lstStyle/>
          <a:p>
            <a:r>
              <a:rPr lang="en-IE" sz="2200" dirty="0">
                <a:solidFill>
                  <a:srgbClr val="555555"/>
                </a:solidFill>
              </a:rPr>
              <a:t>A </a:t>
            </a:r>
            <a:r>
              <a:rPr lang="en-IE" sz="2200" dirty="0" err="1">
                <a:solidFill>
                  <a:srgbClr val="555555"/>
                </a:solidFill>
              </a:rPr>
              <a:t>Ecovila</a:t>
            </a:r>
            <a:r>
              <a:rPr lang="en-IE" sz="2200" dirty="0">
                <a:solidFill>
                  <a:srgbClr val="555555"/>
                </a:solidFill>
              </a:rPr>
              <a:t> de Cloughjordan </a:t>
            </a:r>
            <a:r>
              <a:rPr lang="en-IE" sz="2200" dirty="0" err="1">
                <a:solidFill>
                  <a:srgbClr val="555555"/>
                </a:solidFill>
              </a:rPr>
              <a:t>reúne</a:t>
            </a:r>
            <a:r>
              <a:rPr lang="en-IE" sz="2200" dirty="0">
                <a:solidFill>
                  <a:srgbClr val="555555"/>
                </a:solidFill>
              </a:rPr>
              <a:t> um </a:t>
            </a:r>
            <a:r>
              <a:rPr lang="en-IE" sz="2200" dirty="0" err="1">
                <a:solidFill>
                  <a:srgbClr val="555555"/>
                </a:solidFill>
              </a:rPr>
              <a:t>grupo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diversificado</a:t>
            </a:r>
            <a:r>
              <a:rPr lang="en-IE" sz="2200" dirty="0">
                <a:solidFill>
                  <a:srgbClr val="555555"/>
                </a:solidFill>
              </a:rPr>
              <a:t> de </a:t>
            </a:r>
            <a:r>
              <a:rPr lang="en-IE" sz="2200" dirty="0" err="1">
                <a:solidFill>
                  <a:srgbClr val="555555"/>
                </a:solidFill>
              </a:rPr>
              <a:t>pessoas</a:t>
            </a:r>
            <a:r>
              <a:rPr lang="en-IE" sz="2200" dirty="0">
                <a:solidFill>
                  <a:srgbClr val="555555"/>
                </a:solidFill>
              </a:rPr>
              <a:t> que </a:t>
            </a:r>
            <a:r>
              <a:rPr lang="en-IE" sz="2200" dirty="0" err="1">
                <a:solidFill>
                  <a:srgbClr val="555555"/>
                </a:solidFill>
              </a:rPr>
              <a:t>cria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uma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comunidade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inovadora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em</a:t>
            </a:r>
            <a:r>
              <a:rPr lang="en-IE" sz="2200" dirty="0">
                <a:solidFill>
                  <a:srgbClr val="555555"/>
                </a:solidFill>
              </a:rPr>
              <a:t> Tipperary. </a:t>
            </a:r>
            <a:r>
              <a:rPr lang="en-IE" sz="2200" dirty="0" err="1">
                <a:solidFill>
                  <a:srgbClr val="555555"/>
                </a:solidFill>
              </a:rPr>
              <a:t>Fazem</a:t>
            </a:r>
            <a:r>
              <a:rPr lang="en-IE" sz="2200" dirty="0">
                <a:solidFill>
                  <a:srgbClr val="555555"/>
                </a:solidFill>
              </a:rPr>
              <a:t>-no de </a:t>
            </a:r>
            <a:r>
              <a:rPr lang="en-IE" sz="2200" dirty="0" err="1">
                <a:solidFill>
                  <a:srgbClr val="555555"/>
                </a:solidFill>
              </a:rPr>
              <a:t>uma</a:t>
            </a:r>
            <a:r>
              <a:rPr lang="en-IE" sz="2200" dirty="0">
                <a:solidFill>
                  <a:srgbClr val="555555"/>
                </a:solidFill>
              </a:rPr>
              <a:t> forma </a:t>
            </a:r>
            <a:r>
              <a:rPr lang="en-IE" sz="2200" dirty="0" err="1">
                <a:solidFill>
                  <a:srgbClr val="555555"/>
                </a:solidFill>
              </a:rPr>
              <a:t>democrática</a:t>
            </a:r>
            <a:r>
              <a:rPr lang="en-IE" sz="2200" dirty="0">
                <a:solidFill>
                  <a:srgbClr val="555555"/>
                </a:solidFill>
              </a:rPr>
              <a:t>, </a:t>
            </a:r>
            <a:r>
              <a:rPr lang="en-IE" sz="2200" dirty="0" err="1">
                <a:solidFill>
                  <a:srgbClr val="555555"/>
                </a:solidFill>
              </a:rPr>
              <a:t>saudável</a:t>
            </a:r>
            <a:r>
              <a:rPr lang="en-IE" sz="2200" dirty="0">
                <a:solidFill>
                  <a:srgbClr val="555555"/>
                </a:solidFill>
              </a:rPr>
              <a:t> e </a:t>
            </a:r>
            <a:r>
              <a:rPr lang="en-IE" sz="2200" dirty="0" err="1">
                <a:solidFill>
                  <a:srgbClr val="555555"/>
                </a:solidFill>
              </a:rPr>
              <a:t>socialmente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enriquecedora</a:t>
            </a:r>
            <a:r>
              <a:rPr lang="en-IE" sz="2200" dirty="0">
                <a:solidFill>
                  <a:srgbClr val="555555"/>
                </a:solidFill>
              </a:rPr>
              <a:t>, </a:t>
            </a:r>
            <a:r>
              <a:rPr lang="en-IE" sz="2200" dirty="0" err="1">
                <a:solidFill>
                  <a:srgbClr val="555555"/>
                </a:solidFill>
              </a:rPr>
              <a:t>ao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mesmo</a:t>
            </a:r>
            <a:r>
              <a:rPr lang="en-IE" sz="2200" dirty="0">
                <a:solidFill>
                  <a:srgbClr val="555555"/>
                </a:solidFill>
              </a:rPr>
              <a:t> tempo que </a:t>
            </a:r>
            <a:r>
              <a:rPr lang="en-IE" sz="2200" dirty="0" err="1">
                <a:solidFill>
                  <a:srgbClr val="555555"/>
                </a:solidFill>
              </a:rPr>
              <a:t>minimizam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os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impactos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ecológicos</a:t>
            </a:r>
            <a:r>
              <a:rPr lang="en-IE" sz="2200" dirty="0">
                <a:solidFill>
                  <a:srgbClr val="555555"/>
                </a:solidFill>
              </a:rPr>
              <a:t>. O </a:t>
            </a:r>
            <a:r>
              <a:rPr lang="en-IE" sz="2200" dirty="0" err="1">
                <a:solidFill>
                  <a:srgbClr val="555555"/>
                </a:solidFill>
              </a:rPr>
              <a:t>seu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sítio</a:t>
            </a:r>
            <a:r>
              <a:rPr lang="en-IE" sz="2200" dirty="0">
                <a:solidFill>
                  <a:srgbClr val="555555"/>
                </a:solidFill>
              </a:rPr>
              <a:t> de 67 acres </a:t>
            </a:r>
            <a:r>
              <a:rPr lang="en-IE" sz="2200" dirty="0" err="1">
                <a:solidFill>
                  <a:srgbClr val="555555"/>
                </a:solidFill>
              </a:rPr>
              <a:t>inclui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terras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bonitas</a:t>
            </a:r>
            <a:r>
              <a:rPr lang="en-IE" sz="2200" dirty="0">
                <a:solidFill>
                  <a:srgbClr val="555555"/>
                </a:solidFill>
              </a:rPr>
              <a:t> e </a:t>
            </a:r>
            <a:r>
              <a:rPr lang="en-IE" sz="2200" dirty="0" err="1">
                <a:solidFill>
                  <a:srgbClr val="555555"/>
                </a:solidFill>
              </a:rPr>
              <a:t>férteis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onde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cultivam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os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seus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próprios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alimentos</a:t>
            </a:r>
            <a:r>
              <a:rPr lang="en-IE" sz="2200" dirty="0">
                <a:solidFill>
                  <a:srgbClr val="555555"/>
                </a:solidFill>
              </a:rPr>
              <a:t>, e </a:t>
            </a:r>
            <a:r>
              <a:rPr lang="en-IE" sz="2200" dirty="0" err="1">
                <a:solidFill>
                  <a:srgbClr val="555555"/>
                </a:solidFill>
              </a:rPr>
              <a:t>plantas</a:t>
            </a:r>
            <a:r>
              <a:rPr lang="en-IE" sz="2200" dirty="0">
                <a:solidFill>
                  <a:srgbClr val="555555"/>
                </a:solidFill>
              </a:rPr>
              <a:t> e </a:t>
            </a:r>
            <a:r>
              <a:rPr lang="en-IE" sz="2200" dirty="0" err="1">
                <a:solidFill>
                  <a:srgbClr val="555555"/>
                </a:solidFill>
              </a:rPr>
              <a:t>árvores</a:t>
            </a:r>
            <a:r>
              <a:rPr lang="en-IE" sz="2200" dirty="0">
                <a:solidFill>
                  <a:srgbClr val="555555"/>
                </a:solidFill>
              </a:rPr>
              <a:t> para </a:t>
            </a:r>
            <a:r>
              <a:rPr lang="en-IE" sz="2200" dirty="0" err="1">
                <a:solidFill>
                  <a:srgbClr val="555555"/>
                </a:solidFill>
              </a:rPr>
              <a:t>promover</a:t>
            </a:r>
            <a:r>
              <a:rPr lang="en-IE" sz="2200" dirty="0">
                <a:solidFill>
                  <a:srgbClr val="555555"/>
                </a:solidFill>
              </a:rPr>
              <a:t> a </a:t>
            </a:r>
            <a:r>
              <a:rPr lang="en-IE" sz="2200" dirty="0" err="1">
                <a:solidFill>
                  <a:srgbClr val="555555"/>
                </a:solidFill>
              </a:rPr>
              <a:t>biodiversidade</a:t>
            </a:r>
            <a:r>
              <a:rPr lang="en-IE" sz="2200" dirty="0">
                <a:solidFill>
                  <a:srgbClr val="555555"/>
                </a:solidFill>
              </a:rPr>
              <a:t>.</a:t>
            </a:r>
          </a:p>
          <a:p>
            <a:r>
              <a:rPr lang="en-IE" sz="2200" dirty="0">
                <a:solidFill>
                  <a:srgbClr val="555555"/>
                </a:solidFill>
              </a:rPr>
              <a:t>"</a:t>
            </a:r>
            <a:r>
              <a:rPr lang="en-IE" sz="2200" dirty="0" err="1">
                <a:solidFill>
                  <a:srgbClr val="555555"/>
                </a:solidFill>
              </a:rPr>
              <a:t>Mais</a:t>
            </a:r>
            <a:r>
              <a:rPr lang="en-IE" sz="2200" dirty="0">
                <a:solidFill>
                  <a:srgbClr val="555555"/>
                </a:solidFill>
              </a:rPr>
              <a:t> de 50 casas e </a:t>
            </a:r>
            <a:r>
              <a:rPr lang="en-IE" sz="2200" dirty="0" err="1">
                <a:solidFill>
                  <a:srgbClr val="555555"/>
                </a:solidFill>
              </a:rPr>
              <a:t>unidades</a:t>
            </a:r>
            <a:r>
              <a:rPr lang="en-IE" sz="2200" dirty="0">
                <a:solidFill>
                  <a:srgbClr val="555555"/>
                </a:solidFill>
              </a:rPr>
              <a:t> de </a:t>
            </a:r>
            <a:r>
              <a:rPr lang="en-IE" sz="2200" dirty="0" err="1">
                <a:solidFill>
                  <a:srgbClr val="555555"/>
                </a:solidFill>
              </a:rPr>
              <a:t>trabalho</a:t>
            </a:r>
            <a:r>
              <a:rPr lang="en-IE" sz="2200" dirty="0">
                <a:solidFill>
                  <a:srgbClr val="555555"/>
                </a:solidFill>
              </a:rPr>
              <a:t> de </a:t>
            </a:r>
            <a:r>
              <a:rPr lang="en-IE" sz="2200" dirty="0" err="1">
                <a:solidFill>
                  <a:srgbClr val="555555"/>
                </a:solidFill>
              </a:rPr>
              <a:t>baixa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energia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até</a:t>
            </a:r>
            <a:r>
              <a:rPr lang="en-IE" sz="2200" dirty="0">
                <a:solidFill>
                  <a:srgbClr val="555555"/>
                </a:solidFill>
              </a:rPr>
              <a:t> agora</a:t>
            </a:r>
          </a:p>
          <a:p>
            <a:r>
              <a:rPr lang="en-IE" sz="2200" dirty="0">
                <a:solidFill>
                  <a:srgbClr val="555555"/>
                </a:solidFill>
              </a:rPr>
              <a:t>"Um </a:t>
            </a:r>
            <a:r>
              <a:rPr lang="en-IE" sz="2200" dirty="0" err="1">
                <a:solidFill>
                  <a:srgbClr val="555555"/>
                </a:solidFill>
              </a:rPr>
              <a:t>sistema</a:t>
            </a:r>
            <a:r>
              <a:rPr lang="en-IE" sz="2200" dirty="0">
                <a:solidFill>
                  <a:srgbClr val="555555"/>
                </a:solidFill>
              </a:rPr>
              <a:t> de </a:t>
            </a:r>
            <a:r>
              <a:rPr lang="en-IE" sz="2200" dirty="0" err="1">
                <a:solidFill>
                  <a:srgbClr val="555555"/>
                </a:solidFill>
              </a:rPr>
              <a:t>aquecimento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comunitário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alimentado</a:t>
            </a:r>
            <a:r>
              <a:rPr lang="en-IE" sz="2200" dirty="0">
                <a:solidFill>
                  <a:srgbClr val="555555"/>
                </a:solidFill>
              </a:rPr>
              <a:t> por </a:t>
            </a:r>
            <a:r>
              <a:rPr lang="en-IE" sz="2200" dirty="0" err="1">
                <a:solidFill>
                  <a:srgbClr val="555555"/>
                </a:solidFill>
              </a:rPr>
              <a:t>energia</a:t>
            </a:r>
            <a:r>
              <a:rPr lang="en-IE" sz="2200" dirty="0">
                <a:solidFill>
                  <a:srgbClr val="555555"/>
                </a:solidFill>
              </a:rPr>
              <a:t> solar e madeira</a:t>
            </a:r>
          </a:p>
          <a:p>
            <a:r>
              <a:rPr lang="en-IE" sz="2200" dirty="0">
                <a:solidFill>
                  <a:srgbClr val="555555"/>
                </a:solidFill>
              </a:rPr>
              <a:t>" 50 acres de terra para </a:t>
            </a:r>
            <a:r>
              <a:rPr lang="en-IE" sz="2200" dirty="0" err="1">
                <a:solidFill>
                  <a:srgbClr val="555555"/>
                </a:solidFill>
              </a:rPr>
              <a:t>loteamentos</a:t>
            </a:r>
            <a:r>
              <a:rPr lang="en-IE" sz="2200" dirty="0">
                <a:solidFill>
                  <a:srgbClr val="555555"/>
                </a:solidFill>
              </a:rPr>
              <a:t>, </a:t>
            </a:r>
            <a:r>
              <a:rPr lang="en-IE" sz="2200" dirty="0" err="1">
                <a:solidFill>
                  <a:srgbClr val="555555"/>
                </a:solidFill>
              </a:rPr>
              <a:t>agricultura</a:t>
            </a:r>
            <a:r>
              <a:rPr lang="en-IE" sz="2200" dirty="0">
                <a:solidFill>
                  <a:srgbClr val="555555"/>
                </a:solidFill>
              </a:rPr>
              <a:t> e </a:t>
            </a:r>
            <a:r>
              <a:rPr lang="en-IE" sz="2200" dirty="0" err="1">
                <a:solidFill>
                  <a:srgbClr val="555555"/>
                </a:solidFill>
              </a:rPr>
              <a:t>floresta</a:t>
            </a:r>
            <a:endParaRPr lang="en-IE" sz="2200" dirty="0">
              <a:solidFill>
                <a:srgbClr val="555555"/>
              </a:solidFill>
            </a:endParaRPr>
          </a:p>
          <a:p>
            <a:r>
              <a:rPr lang="en-IE" sz="2200" dirty="0">
                <a:solidFill>
                  <a:srgbClr val="555555"/>
                </a:solidFill>
              </a:rPr>
              <a:t>"Um </a:t>
            </a:r>
            <a:r>
              <a:rPr lang="en-IE" sz="2200" dirty="0" err="1">
                <a:solidFill>
                  <a:srgbClr val="555555"/>
                </a:solidFill>
              </a:rPr>
              <a:t>centro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empresarial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verde</a:t>
            </a:r>
            <a:r>
              <a:rPr lang="en-IE" sz="2200" dirty="0">
                <a:solidFill>
                  <a:srgbClr val="555555"/>
                </a:solidFill>
              </a:rPr>
              <a:t> e </a:t>
            </a:r>
            <a:r>
              <a:rPr lang="en-IE" sz="2200" dirty="0" err="1">
                <a:solidFill>
                  <a:srgbClr val="555555"/>
                </a:solidFill>
              </a:rPr>
              <a:t>banda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larga</a:t>
            </a:r>
            <a:r>
              <a:rPr lang="en-IE" sz="2200" dirty="0">
                <a:solidFill>
                  <a:srgbClr val="555555"/>
                </a:solidFill>
              </a:rPr>
              <a:t> de </a:t>
            </a:r>
            <a:r>
              <a:rPr lang="en-IE" sz="2200" dirty="0" err="1">
                <a:solidFill>
                  <a:srgbClr val="555555"/>
                </a:solidFill>
              </a:rPr>
              <a:t>alta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qualidade</a:t>
            </a:r>
            <a:endParaRPr lang="en-IE" sz="2200" dirty="0">
              <a:solidFill>
                <a:srgbClr val="555555"/>
              </a:solidFill>
            </a:endParaRPr>
          </a:p>
          <a:p>
            <a:r>
              <a:rPr lang="en-IE" sz="2200" dirty="0">
                <a:solidFill>
                  <a:srgbClr val="555555"/>
                </a:solidFill>
              </a:rPr>
              <a:t>"Um eco-hostel para </a:t>
            </a:r>
            <a:r>
              <a:rPr lang="en-IE" sz="2200" dirty="0" err="1">
                <a:solidFill>
                  <a:srgbClr val="555555"/>
                </a:solidFill>
              </a:rPr>
              <a:t>visitantes</a:t>
            </a:r>
            <a:endParaRPr lang="en-IE" sz="2200" dirty="0">
              <a:solidFill>
                <a:srgbClr val="555555"/>
              </a:solidFill>
            </a:endParaRPr>
          </a:p>
          <a:p>
            <a:r>
              <a:rPr lang="en-IE" sz="2200" dirty="0">
                <a:solidFill>
                  <a:srgbClr val="555555"/>
                </a:solidFill>
              </a:rPr>
              <a:t>"Uma </a:t>
            </a:r>
            <a:r>
              <a:rPr lang="en-IE" sz="2200" dirty="0" err="1">
                <a:solidFill>
                  <a:srgbClr val="555555"/>
                </a:solidFill>
              </a:rPr>
              <a:t>estação</a:t>
            </a:r>
            <a:r>
              <a:rPr lang="en-IE" sz="2200" dirty="0">
                <a:solidFill>
                  <a:srgbClr val="555555"/>
                </a:solidFill>
              </a:rPr>
              <a:t> de </a:t>
            </a:r>
            <a:r>
              <a:rPr lang="en-IE" sz="2200" dirty="0" err="1">
                <a:solidFill>
                  <a:srgbClr val="555555"/>
                </a:solidFill>
              </a:rPr>
              <a:t>comboios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próxima</a:t>
            </a:r>
            <a:r>
              <a:rPr lang="en-IE" sz="2200" dirty="0">
                <a:solidFill>
                  <a:srgbClr val="555555"/>
                </a:solidFill>
              </a:rPr>
              <a:t> e </a:t>
            </a:r>
            <a:r>
              <a:rPr lang="en-IE" sz="2200" dirty="0" err="1">
                <a:solidFill>
                  <a:srgbClr val="555555"/>
                </a:solidFill>
              </a:rPr>
              <a:t>uma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quinta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r>
              <a:rPr lang="en-IE" sz="2200" dirty="0" err="1">
                <a:solidFill>
                  <a:srgbClr val="555555"/>
                </a:solidFill>
              </a:rPr>
              <a:t>comunitária</a:t>
            </a:r>
            <a:endParaRPr lang="en-IE" sz="2200" dirty="0">
              <a:solidFill>
                <a:srgbClr val="555555"/>
              </a:solidFill>
            </a:endParaRPr>
          </a:p>
          <a:p>
            <a:r>
              <a:rPr lang="en-IE" sz="2200" dirty="0">
                <a:solidFill>
                  <a:srgbClr val="7F4182"/>
                </a:solidFill>
              </a:rPr>
              <a:t>SAIBA MAIS AQUI: </a:t>
            </a:r>
            <a:r>
              <a:rPr lang="en-IE" sz="2200" dirty="0">
                <a:hlinkClick r:id="rId2"/>
              </a:rPr>
              <a:t>www.thevillage.ie/</a:t>
            </a:r>
            <a:r>
              <a:rPr lang="en-IE" sz="2200" dirty="0">
                <a:solidFill>
                  <a:srgbClr val="555555"/>
                </a:solidFill>
              </a:rPr>
              <a:t> </a:t>
            </a:r>
            <a:endParaRPr lang="en-IE" sz="2200" dirty="0"/>
          </a:p>
        </p:txBody>
      </p:sp>
      <p:pic>
        <p:nvPicPr>
          <p:cNvPr id="14" name="Picture Placeholder 13" descr="A group of people standing in front of a house&#10;&#10;Description automatically generated">
            <a:extLst>
              <a:ext uri="{FF2B5EF4-FFF2-40B4-BE49-F238E27FC236}">
                <a16:creationId xmlns:a16="http://schemas.microsoft.com/office/drawing/2014/main" id="{B3ABA46C-60CE-4148-952B-8AF251F5CC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DB2BF3-0E9C-4CE5-BB65-09E016177C48}"/>
              </a:ext>
            </a:extLst>
          </p:cNvPr>
          <p:cNvSpPr txBox="1"/>
          <p:nvPr/>
        </p:nvSpPr>
        <p:spPr>
          <a:xfrm>
            <a:off x="0" y="5671425"/>
            <a:ext cx="2291255" cy="954107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800" dirty="0">
                <a:solidFill>
                  <a:schemeClr val="bg1"/>
                </a:solidFill>
              </a:rPr>
              <a:t>CASO DE ESTUDO</a:t>
            </a:r>
          </a:p>
        </p:txBody>
      </p:sp>
      <p:pic>
        <p:nvPicPr>
          <p:cNvPr id="16" name="Graphic 15" descr="Sunflower">
            <a:extLst>
              <a:ext uri="{FF2B5EF4-FFF2-40B4-BE49-F238E27FC236}">
                <a16:creationId xmlns:a16="http://schemas.microsoft.com/office/drawing/2014/main" id="{539AE127-7FAE-4527-871F-9BE63BA82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568110"/>
            <a:ext cx="1289890" cy="1289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41506-4993-494D-AD3B-E71AFFAC6857}"/>
              </a:ext>
            </a:extLst>
          </p:cNvPr>
          <p:cNvSpPr txBox="1"/>
          <p:nvPr/>
        </p:nvSpPr>
        <p:spPr>
          <a:xfrm>
            <a:off x="0" y="263960"/>
            <a:ext cx="2419350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dirty="0">
                <a:solidFill>
                  <a:prstClr val="white"/>
                </a:solidFill>
                <a:latin typeface="Calibri" panose="020F0502020204030204"/>
              </a:rPr>
              <a:t>AMBIENTA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3330B-C3D4-4F79-9228-18DB219BBB04}"/>
              </a:ext>
            </a:extLst>
          </p:cNvPr>
          <p:cNvSpPr txBox="1"/>
          <p:nvPr/>
        </p:nvSpPr>
        <p:spPr>
          <a:xfrm>
            <a:off x="0" y="881829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319723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Cloughjordan Ecovillage 360 Tour">
            <a:hlinkClick r:id="" action="ppaction://media"/>
            <a:extLst>
              <a:ext uri="{FF2B5EF4-FFF2-40B4-BE49-F238E27FC236}">
                <a16:creationId xmlns:a16="http://schemas.microsoft.com/office/drawing/2014/main" id="{0ADC324C-73A8-49C2-8A13-F17E8D8C4C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3371" y="185057"/>
            <a:ext cx="9405257" cy="5290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33BEA-3B9A-4A4B-9EC8-FD0713AC905E}"/>
              </a:ext>
            </a:extLst>
          </p:cNvPr>
          <p:cNvSpPr txBox="1"/>
          <p:nvPr/>
        </p:nvSpPr>
        <p:spPr>
          <a:xfrm>
            <a:off x="1" y="5841946"/>
            <a:ext cx="12192000" cy="830997"/>
          </a:xfrm>
          <a:prstGeom prst="rect">
            <a:avLst/>
          </a:prstGeom>
          <a:solidFill>
            <a:srgbClr val="68BBAF"/>
          </a:solidFill>
        </p:spPr>
        <p:txBody>
          <a:bodyPr wrap="square">
            <a:spAutoFit/>
          </a:bodyPr>
          <a:lstStyle/>
          <a:p>
            <a:pPr algn="ctr"/>
            <a:r>
              <a:rPr lang="en-IE" sz="2400" dirty="0" err="1">
                <a:solidFill>
                  <a:schemeClr val="bg1"/>
                </a:solidFill>
              </a:rPr>
              <a:t>Dê</a:t>
            </a:r>
            <a:r>
              <a:rPr lang="en-IE" sz="2400" dirty="0">
                <a:solidFill>
                  <a:schemeClr val="bg1"/>
                </a:solidFill>
              </a:rPr>
              <a:t> um </a:t>
            </a:r>
            <a:r>
              <a:rPr lang="en-IE" sz="2400" dirty="0" err="1">
                <a:solidFill>
                  <a:schemeClr val="bg1"/>
                </a:solidFill>
              </a:rPr>
              <a:t>passeio</a:t>
            </a:r>
            <a:r>
              <a:rPr lang="en-IE" sz="2400" dirty="0">
                <a:solidFill>
                  <a:schemeClr val="bg1"/>
                </a:solidFill>
              </a:rPr>
              <a:t> de 360 </a:t>
            </a:r>
            <a:r>
              <a:rPr lang="en-IE" sz="2400" dirty="0" err="1">
                <a:solidFill>
                  <a:schemeClr val="bg1"/>
                </a:solidFill>
              </a:rPr>
              <a:t>graus</a:t>
            </a:r>
            <a:r>
              <a:rPr lang="en-IE" sz="2400" dirty="0">
                <a:solidFill>
                  <a:schemeClr val="bg1"/>
                </a:solidFill>
              </a:rPr>
              <a:t> pela Eco-</a:t>
            </a:r>
            <a:r>
              <a:rPr lang="en-IE" sz="2400" dirty="0" err="1">
                <a:solidFill>
                  <a:schemeClr val="bg1"/>
                </a:solidFill>
              </a:rPr>
              <a:t>aldeia</a:t>
            </a:r>
            <a:r>
              <a:rPr lang="en-IE" sz="2400" dirty="0">
                <a:solidFill>
                  <a:schemeClr val="bg1"/>
                </a:solidFill>
              </a:rPr>
              <a:t> de Cloughjordan. </a:t>
            </a:r>
            <a:r>
              <a:rPr lang="en-IE" sz="2400" dirty="0" err="1">
                <a:solidFill>
                  <a:schemeClr val="bg1"/>
                </a:solidFill>
              </a:rPr>
              <a:t>Percorra</a:t>
            </a:r>
            <a:r>
              <a:rPr lang="en-IE" sz="2400" dirty="0">
                <a:solidFill>
                  <a:schemeClr val="bg1"/>
                </a:solidFill>
              </a:rPr>
              <a:t> o </a:t>
            </a:r>
            <a:r>
              <a:rPr lang="en-IE" sz="2400" dirty="0" err="1">
                <a:solidFill>
                  <a:schemeClr val="bg1"/>
                </a:solidFill>
              </a:rPr>
              <a:t>ecrã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utilizando</a:t>
            </a:r>
            <a:r>
              <a:rPr lang="en-IE" sz="2400" dirty="0">
                <a:solidFill>
                  <a:schemeClr val="bg1"/>
                </a:solidFill>
              </a:rPr>
              <a:t> as </a:t>
            </a:r>
            <a:r>
              <a:rPr lang="en-IE" sz="2400" dirty="0" err="1">
                <a:solidFill>
                  <a:schemeClr val="bg1"/>
                </a:solidFill>
              </a:rPr>
              <a:t>setas</a:t>
            </a:r>
            <a:r>
              <a:rPr lang="en-IE" sz="2400" dirty="0">
                <a:solidFill>
                  <a:schemeClr val="bg1"/>
                </a:solidFill>
              </a:rPr>
              <a:t> no canto superior </a:t>
            </a:r>
            <a:r>
              <a:rPr lang="en-IE" sz="2400" dirty="0" err="1">
                <a:solidFill>
                  <a:schemeClr val="bg1"/>
                </a:solidFill>
              </a:rPr>
              <a:t>esquerdo</a:t>
            </a:r>
            <a:r>
              <a:rPr lang="en-IE" sz="2400" dirty="0">
                <a:solidFill>
                  <a:schemeClr val="bg1"/>
                </a:solidFill>
              </a:rPr>
              <a:t> para se mover pela </a:t>
            </a:r>
            <a:r>
              <a:rPr lang="en-IE" sz="2400" dirty="0" err="1">
                <a:solidFill>
                  <a:schemeClr val="bg1"/>
                </a:solidFill>
              </a:rPr>
              <a:t>paisagem</a:t>
            </a:r>
            <a:r>
              <a:rPr lang="en-IE" sz="2400" dirty="0">
                <a:solidFill>
                  <a:schemeClr val="bg1"/>
                </a:solidFill>
              </a:rPr>
              <a:t>, </a:t>
            </a:r>
            <a:r>
              <a:rPr lang="en-IE" sz="2400" dirty="0" err="1">
                <a:solidFill>
                  <a:schemeClr val="bg1"/>
                </a:solidFill>
              </a:rPr>
              <a:t>à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medida</a:t>
            </a:r>
            <a:r>
              <a:rPr lang="en-IE" sz="2400" dirty="0">
                <a:solidFill>
                  <a:schemeClr val="bg1"/>
                </a:solidFill>
              </a:rPr>
              <a:t> que </a:t>
            </a:r>
            <a:r>
              <a:rPr lang="en-IE" sz="2400" dirty="0" err="1">
                <a:solidFill>
                  <a:schemeClr val="bg1"/>
                </a:solidFill>
              </a:rPr>
              <a:t>cada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apresentador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fala</a:t>
            </a:r>
            <a:r>
              <a:rPr lang="en-IE" sz="2400" dirty="0">
                <a:solidFill>
                  <a:schemeClr val="bg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325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159748-13D7-46F9-A08B-3C94975CA9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508" y="4612984"/>
            <a:ext cx="11545518" cy="1467776"/>
          </a:xfrm>
        </p:spPr>
        <p:txBody>
          <a:bodyPr>
            <a:normAutofit/>
          </a:bodyPr>
          <a:lstStyle/>
          <a:p>
            <a:r>
              <a:rPr lang="en-IE" dirty="0" err="1"/>
              <a:t>Destaque</a:t>
            </a:r>
            <a:r>
              <a:rPr lang="en-IE" dirty="0"/>
              <a:t> para </a:t>
            </a:r>
            <a:r>
              <a:rPr lang="en-IE" dirty="0" err="1"/>
              <a:t>diversas</a:t>
            </a:r>
            <a:r>
              <a:rPr lang="en-IE" dirty="0"/>
              <a:t> </a:t>
            </a:r>
            <a:r>
              <a:rPr lang="en-IE" dirty="0" err="1"/>
              <a:t>causas</a:t>
            </a:r>
            <a:r>
              <a:rPr lang="en-IE" dirty="0"/>
              <a:t> do </a:t>
            </a:r>
            <a:r>
              <a:rPr lang="en-IE" dirty="0" err="1"/>
              <a:t>declínio</a:t>
            </a:r>
            <a:r>
              <a:rPr lang="en-IE" dirty="0"/>
              <a:t> da </a:t>
            </a:r>
            <a:r>
              <a:rPr lang="en-IE" dirty="0" err="1"/>
              <a:t>comunidade</a:t>
            </a:r>
            <a:r>
              <a:rPr lang="en-IE" dirty="0"/>
              <a:t> - </a:t>
            </a:r>
            <a:r>
              <a:rPr lang="en-IE" dirty="0" err="1"/>
              <a:t>emigração</a:t>
            </a:r>
            <a:r>
              <a:rPr lang="en-IE" dirty="0"/>
              <a:t>/</a:t>
            </a:r>
            <a:r>
              <a:rPr lang="en-IE" dirty="0" err="1"/>
              <a:t>despovoamento</a:t>
            </a:r>
            <a:r>
              <a:rPr lang="en-IE" dirty="0"/>
              <a:t>, </a:t>
            </a:r>
            <a:r>
              <a:rPr lang="en-IE" dirty="0" err="1"/>
              <a:t>declínio</a:t>
            </a:r>
            <a:r>
              <a:rPr lang="en-IE" dirty="0"/>
              <a:t> no </a:t>
            </a:r>
            <a:r>
              <a:rPr lang="en-IE" dirty="0" err="1"/>
              <a:t>emprego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serviços</a:t>
            </a:r>
            <a:r>
              <a:rPr lang="en-IE" dirty="0"/>
              <a:t>, </a:t>
            </a:r>
            <a:r>
              <a:rPr lang="en-IE" dirty="0" err="1"/>
              <a:t>questões</a:t>
            </a:r>
            <a:r>
              <a:rPr lang="en-IE" dirty="0"/>
              <a:t> </a:t>
            </a:r>
            <a:r>
              <a:rPr lang="en-IE" dirty="0" err="1"/>
              <a:t>ambientais</a:t>
            </a:r>
            <a:r>
              <a:rPr lang="en-IE" dirty="0"/>
              <a:t> e </a:t>
            </a:r>
            <a:r>
              <a:rPr lang="en-IE" dirty="0" err="1"/>
              <a:t>falta</a:t>
            </a:r>
            <a:r>
              <a:rPr lang="en-IE" dirty="0"/>
              <a:t> de </a:t>
            </a:r>
            <a:r>
              <a:rPr lang="en-IE" dirty="0" err="1"/>
              <a:t>liderança</a:t>
            </a:r>
            <a:r>
              <a:rPr lang="en-IE" dirty="0"/>
              <a:t> </a:t>
            </a:r>
            <a:r>
              <a:rPr lang="en-IE" dirty="0" err="1"/>
              <a:t>comunitária</a:t>
            </a:r>
            <a:r>
              <a:rPr lang="en-IE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A2CD7-ACA3-42D1-B1A4-153C2536E2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2508" y="3339480"/>
            <a:ext cx="11545518" cy="933453"/>
          </a:xfrm>
        </p:spPr>
        <p:txBody>
          <a:bodyPr/>
          <a:lstStyle/>
          <a:p>
            <a:r>
              <a:rPr lang="en-IE" sz="4800" dirty="0"/>
              <a:t>SEÇÃO DOIS: </a:t>
            </a:r>
            <a:r>
              <a:rPr lang="en-IE" sz="4800" dirty="0" err="1"/>
              <a:t>Barreiras</a:t>
            </a:r>
            <a:r>
              <a:rPr lang="en-IE" sz="4800" dirty="0"/>
              <a:t> </a:t>
            </a:r>
            <a:r>
              <a:rPr lang="en-IE" sz="4800" dirty="0" err="1"/>
              <a:t>à</a:t>
            </a:r>
            <a:r>
              <a:rPr lang="en-IE" sz="4800" dirty="0"/>
              <a:t> </a:t>
            </a:r>
            <a:r>
              <a:rPr lang="en-IE" sz="4800" dirty="0" err="1"/>
              <a:t>Sustentabilidade</a:t>
            </a:r>
            <a:endParaRPr lang="en-IE" sz="4800" dirty="0"/>
          </a:p>
        </p:txBody>
      </p:sp>
      <p:pic>
        <p:nvPicPr>
          <p:cNvPr id="6" name="Picture Placeholder 5" descr="A close up of a fence&#10;&#10;Description automatically generated">
            <a:extLst>
              <a:ext uri="{FF2B5EF4-FFF2-40B4-BE49-F238E27FC236}">
                <a16:creationId xmlns:a16="http://schemas.microsoft.com/office/drawing/2014/main" id="{073FBCAE-9C24-4C0B-B47D-2EDBF7BA482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7628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008C0C-495B-4D63-A22B-1608755C00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46432" y="1870889"/>
            <a:ext cx="6308933" cy="4256642"/>
          </a:xfrm>
        </p:spPr>
        <p:txBody>
          <a:bodyPr/>
          <a:lstStyle/>
          <a:p>
            <a:r>
              <a:rPr lang="en-IE" dirty="0"/>
              <a:t>A </a:t>
            </a:r>
            <a:r>
              <a:rPr lang="en-IE" dirty="0" err="1"/>
              <a:t>perda</a:t>
            </a:r>
            <a:r>
              <a:rPr lang="en-IE" dirty="0"/>
              <a:t> de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indústria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de um </a:t>
            </a:r>
            <a:r>
              <a:rPr lang="en-IE" dirty="0" err="1"/>
              <a:t>empregador</a:t>
            </a:r>
            <a:r>
              <a:rPr lang="en-IE" dirty="0"/>
              <a:t> </a:t>
            </a:r>
            <a:r>
              <a:rPr lang="en-IE" dirty="0" err="1"/>
              <a:t>chave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</a:t>
            </a:r>
            <a:r>
              <a:rPr lang="en-IE" dirty="0" err="1"/>
              <a:t>pode</a:t>
            </a:r>
            <a:r>
              <a:rPr lang="en-IE" dirty="0"/>
              <a:t> </a:t>
            </a:r>
            <a:r>
              <a:rPr lang="en-IE" dirty="0" err="1"/>
              <a:t>ter</a:t>
            </a:r>
            <a:r>
              <a:rPr lang="en-IE" dirty="0"/>
              <a:t> um </a:t>
            </a:r>
            <a:r>
              <a:rPr lang="en-IE" dirty="0" err="1"/>
              <a:t>impacto</a:t>
            </a:r>
            <a:r>
              <a:rPr lang="en-IE" dirty="0"/>
              <a:t> </a:t>
            </a:r>
            <a:r>
              <a:rPr lang="en-IE" dirty="0" err="1"/>
              <a:t>devastador</a:t>
            </a:r>
            <a:r>
              <a:rPr lang="en-IE" dirty="0"/>
              <a:t>. Por </a:t>
            </a:r>
            <a:r>
              <a:rPr lang="en-IE" dirty="0" err="1"/>
              <a:t>exemplo</a:t>
            </a:r>
            <a:r>
              <a:rPr lang="en-IE" dirty="0"/>
              <a:t>, </a:t>
            </a:r>
            <a:r>
              <a:rPr lang="en-IE" dirty="0" err="1"/>
              <a:t>aprendemos</a:t>
            </a:r>
            <a:r>
              <a:rPr lang="en-IE" dirty="0"/>
              <a:t> </a:t>
            </a:r>
            <a:r>
              <a:rPr lang="en-IE" dirty="0" err="1"/>
              <a:t>anteriormente</a:t>
            </a:r>
            <a:r>
              <a:rPr lang="en-IE" dirty="0"/>
              <a:t> </a:t>
            </a:r>
            <a:r>
              <a:rPr lang="en-IE" dirty="0" err="1"/>
              <a:t>como</a:t>
            </a:r>
            <a:r>
              <a:rPr lang="en-IE" dirty="0"/>
              <a:t> o </a:t>
            </a:r>
            <a:r>
              <a:rPr lang="en-IE" dirty="0" err="1"/>
              <a:t>encerramento</a:t>
            </a:r>
            <a:r>
              <a:rPr lang="en-IE" dirty="0"/>
              <a:t> da </a:t>
            </a:r>
            <a:r>
              <a:rPr lang="en-IE" dirty="0" err="1"/>
              <a:t>fábrica</a:t>
            </a:r>
            <a:r>
              <a:rPr lang="en-IE" dirty="0"/>
              <a:t> </a:t>
            </a:r>
            <a:r>
              <a:rPr lang="en-IE" dirty="0" err="1"/>
              <a:t>alimentar</a:t>
            </a:r>
            <a:r>
              <a:rPr lang="en-IE" dirty="0"/>
              <a:t> </a:t>
            </a:r>
            <a:r>
              <a:rPr lang="en-IE" dirty="0" err="1"/>
              <a:t>em</a:t>
            </a:r>
            <a:r>
              <a:rPr lang="en-IE" dirty="0"/>
              <a:t> </a:t>
            </a:r>
            <a:r>
              <a:rPr lang="en-IE" dirty="0" err="1"/>
              <a:t>Drumshanbo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Irlanda</a:t>
            </a:r>
            <a:r>
              <a:rPr lang="en-IE" dirty="0"/>
              <a:t>, </a:t>
            </a:r>
            <a:r>
              <a:rPr lang="en-IE" dirty="0" err="1"/>
              <a:t>em</a:t>
            </a:r>
            <a:r>
              <a:rPr lang="en-IE" dirty="0"/>
              <a:t> 1998, </a:t>
            </a:r>
            <a:r>
              <a:rPr lang="en-IE" dirty="0" err="1"/>
              <a:t>resultou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perda</a:t>
            </a:r>
            <a:r>
              <a:rPr lang="en-IE" dirty="0"/>
              <a:t> de </a:t>
            </a:r>
            <a:r>
              <a:rPr lang="en-IE" dirty="0" err="1"/>
              <a:t>mais</a:t>
            </a:r>
            <a:r>
              <a:rPr lang="en-IE" dirty="0"/>
              <a:t> de 100 </a:t>
            </a:r>
            <a:r>
              <a:rPr lang="en-IE" dirty="0" err="1"/>
              <a:t>postos</a:t>
            </a:r>
            <a:r>
              <a:rPr lang="en-IE" dirty="0"/>
              <a:t> de </a:t>
            </a:r>
            <a:r>
              <a:rPr lang="en-IE" dirty="0" err="1"/>
              <a:t>trabalho</a:t>
            </a:r>
            <a:r>
              <a:rPr lang="en-IE" dirty="0"/>
              <a:t>, o que </a:t>
            </a:r>
            <a:r>
              <a:rPr lang="en-IE" dirty="0" err="1"/>
              <a:t>dizimou</a:t>
            </a:r>
            <a:r>
              <a:rPr lang="en-IE" dirty="0"/>
              <a:t> a </a:t>
            </a:r>
            <a:r>
              <a:rPr lang="en-IE" dirty="0" err="1"/>
              <a:t>pequena</a:t>
            </a:r>
            <a:r>
              <a:rPr lang="en-IE" dirty="0"/>
              <a:t> </a:t>
            </a:r>
            <a:r>
              <a:rPr lang="en-IE" dirty="0" err="1"/>
              <a:t>cidade</a:t>
            </a:r>
            <a:r>
              <a:rPr lang="en-IE" dirty="0"/>
              <a:t>. </a:t>
            </a:r>
          </a:p>
          <a:p>
            <a:r>
              <a:rPr lang="en-IE" dirty="0"/>
              <a:t>A </a:t>
            </a:r>
            <a:r>
              <a:rPr lang="en-IE" dirty="0" err="1"/>
              <a:t>dependência</a:t>
            </a:r>
            <a:r>
              <a:rPr lang="en-IE" dirty="0"/>
              <a:t> </a:t>
            </a:r>
            <a:r>
              <a:rPr lang="en-IE" dirty="0" err="1"/>
              <a:t>excessiva</a:t>
            </a:r>
            <a:r>
              <a:rPr lang="en-IE" dirty="0"/>
              <a:t> de um </a:t>
            </a:r>
            <a:r>
              <a:rPr lang="en-IE" dirty="0" err="1"/>
              <a:t>empregador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indústria</a:t>
            </a:r>
            <a:r>
              <a:rPr lang="en-IE" dirty="0"/>
              <a:t> </a:t>
            </a:r>
            <a:r>
              <a:rPr lang="en-IE" dirty="0" err="1"/>
              <a:t>deve</a:t>
            </a:r>
            <a:r>
              <a:rPr lang="en-IE" dirty="0"/>
              <a:t> ser um </a:t>
            </a:r>
            <a:r>
              <a:rPr lang="en-IE" dirty="0" err="1"/>
              <a:t>motivo</a:t>
            </a:r>
            <a:r>
              <a:rPr lang="en-IE" dirty="0"/>
              <a:t> de </a:t>
            </a:r>
            <a:r>
              <a:rPr lang="en-IE" dirty="0" err="1"/>
              <a:t>preocupação</a:t>
            </a:r>
            <a:r>
              <a:rPr lang="en-IE" dirty="0"/>
              <a:t> para </a:t>
            </a:r>
            <a:r>
              <a:rPr lang="en-IE" dirty="0" err="1"/>
              <a:t>qualquer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. A </a:t>
            </a:r>
            <a:r>
              <a:rPr lang="en-IE" dirty="0" err="1"/>
              <a:t>diversificação</a:t>
            </a:r>
            <a:r>
              <a:rPr lang="en-IE" dirty="0"/>
              <a:t> </a:t>
            </a:r>
            <a:r>
              <a:rPr lang="en-IE" dirty="0" err="1"/>
              <a:t>económica</a:t>
            </a:r>
            <a:r>
              <a:rPr lang="en-IE" dirty="0"/>
              <a:t> </a:t>
            </a:r>
            <a:r>
              <a:rPr lang="en-IE" dirty="0" err="1"/>
              <a:t>é</a:t>
            </a:r>
            <a:r>
              <a:rPr lang="en-IE" dirty="0"/>
              <a:t> </a:t>
            </a:r>
            <a:r>
              <a:rPr lang="en-IE" dirty="0" err="1"/>
              <a:t>uma</a:t>
            </a:r>
            <a:r>
              <a:rPr lang="en-IE" dirty="0"/>
              <a:t> forma </a:t>
            </a:r>
            <a:r>
              <a:rPr lang="en-IE" dirty="0" err="1"/>
              <a:t>importante</a:t>
            </a:r>
            <a:r>
              <a:rPr lang="en-IE" dirty="0"/>
              <a:t> de </a:t>
            </a:r>
            <a:r>
              <a:rPr lang="en-IE" dirty="0" err="1"/>
              <a:t>mitigar</a:t>
            </a:r>
            <a:r>
              <a:rPr lang="en-IE" dirty="0"/>
              <a:t> as </a:t>
            </a:r>
            <a:r>
              <a:rPr lang="en-IE" dirty="0" err="1"/>
              <a:t>perdas</a:t>
            </a:r>
            <a:r>
              <a:rPr lang="en-IE" dirty="0"/>
              <a:t> </a:t>
            </a:r>
            <a:r>
              <a:rPr lang="en-IE" dirty="0" err="1"/>
              <a:t>decorrentes</a:t>
            </a:r>
            <a:r>
              <a:rPr lang="en-IE" dirty="0"/>
              <a:t> de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perda</a:t>
            </a:r>
            <a:r>
              <a:rPr lang="en-IE" dirty="0"/>
              <a:t> da </a:t>
            </a:r>
            <a:r>
              <a:rPr lang="en-IE" dirty="0" err="1"/>
              <a:t>indústria</a:t>
            </a:r>
            <a:r>
              <a:rPr lang="en-IE" dirty="0"/>
              <a:t>. </a:t>
            </a:r>
            <a:r>
              <a:rPr lang="en-IE" dirty="0" err="1"/>
              <a:t>Vamos</a:t>
            </a:r>
            <a:r>
              <a:rPr lang="en-IE" dirty="0"/>
              <a:t> </a:t>
            </a:r>
            <a:r>
              <a:rPr lang="en-IE" dirty="0" err="1"/>
              <a:t>explorar</a:t>
            </a:r>
            <a:r>
              <a:rPr lang="en-IE" dirty="0"/>
              <a:t> a </a:t>
            </a:r>
            <a:r>
              <a:rPr lang="en-IE" dirty="0" err="1"/>
              <a:t>diversificação</a:t>
            </a:r>
            <a:r>
              <a:rPr lang="en-IE" dirty="0"/>
              <a:t> </a:t>
            </a:r>
            <a:r>
              <a:rPr lang="en-IE" dirty="0" err="1"/>
              <a:t>económica</a:t>
            </a:r>
            <a:r>
              <a:rPr lang="en-IE" dirty="0"/>
              <a:t> </a:t>
            </a:r>
            <a:r>
              <a:rPr lang="en-IE" dirty="0" err="1"/>
              <a:t>em</a:t>
            </a:r>
            <a:r>
              <a:rPr lang="en-IE" dirty="0"/>
              <a:t> </a:t>
            </a:r>
            <a:r>
              <a:rPr lang="en-IE" dirty="0" err="1"/>
              <a:t>detalhe</a:t>
            </a:r>
            <a:r>
              <a:rPr lang="en-IE" dirty="0"/>
              <a:t> no </a:t>
            </a:r>
            <a:r>
              <a:rPr lang="en-IE" dirty="0" err="1"/>
              <a:t>Módulo</a:t>
            </a:r>
            <a:r>
              <a:rPr lang="en-IE" dirty="0"/>
              <a:t> 2.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69B0B-F6FA-4717-B03B-ED7493B072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46432" y="378372"/>
            <a:ext cx="5955031" cy="1246669"/>
          </a:xfrm>
        </p:spPr>
        <p:txBody>
          <a:bodyPr>
            <a:normAutofit/>
          </a:bodyPr>
          <a:lstStyle/>
          <a:p>
            <a:r>
              <a:rPr lang="en-IE" dirty="0" err="1"/>
              <a:t>Diminuição</a:t>
            </a:r>
            <a:r>
              <a:rPr lang="en-IE" dirty="0"/>
              <a:t> do </a:t>
            </a:r>
            <a:r>
              <a:rPr lang="en-IE" dirty="0" err="1"/>
              <a:t>emprego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perda</a:t>
            </a:r>
            <a:r>
              <a:rPr lang="en-IE" dirty="0"/>
              <a:t> da </a:t>
            </a:r>
            <a:r>
              <a:rPr lang="en-IE" dirty="0" err="1"/>
              <a:t>indústria</a:t>
            </a:r>
            <a:endParaRPr lang="en-IE" dirty="0"/>
          </a:p>
        </p:txBody>
      </p:sp>
      <p:pic>
        <p:nvPicPr>
          <p:cNvPr id="8" name="Picture Placeholder 7" descr="A person in a suit and tie&#10;&#10;Description automatically generated">
            <a:extLst>
              <a:ext uri="{FF2B5EF4-FFF2-40B4-BE49-F238E27FC236}">
                <a16:creationId xmlns:a16="http://schemas.microsoft.com/office/drawing/2014/main" id="{869F3BE6-ACF3-4483-BEF5-5AEA68F405E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842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008C0C-495B-4D63-A22B-1608755C00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39932" y="1910979"/>
            <a:ext cx="6375083" cy="4132226"/>
          </a:xfrm>
        </p:spPr>
        <p:txBody>
          <a:bodyPr/>
          <a:lstStyle/>
          <a:p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emigração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jovens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graduados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trabalhadores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universitários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região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local,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representa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séria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ameaça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para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vitalidade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social 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económica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dessas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comunidades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Quer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se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mude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cidades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locais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para 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estrangeiro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busca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oportunidades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resultado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muitas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vezes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migração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permanente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com graves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repercussões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nas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pequenas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comunidades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rurais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Para que as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comunidades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tenham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um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futuro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sustentável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precisam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jovens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envolvidos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activos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no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seu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desenvolvimento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contínuo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planeamento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b="1" dirty="0" err="1">
                <a:solidFill>
                  <a:schemeClr val="bg2">
                    <a:lumMod val="50000"/>
                  </a:schemeClr>
                </a:solidFill>
              </a:rPr>
              <a:t>futuro</a:t>
            </a:r>
            <a:r>
              <a:rPr lang="en-IE" sz="23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IE" b="1" dirty="0">
              <a:solidFill>
                <a:srgbClr val="68BBAF"/>
              </a:solidFill>
            </a:endParaRPr>
          </a:p>
        </p:txBody>
      </p:sp>
      <p:pic>
        <p:nvPicPr>
          <p:cNvPr id="6" name="Picture Placeholder 5" descr="A picture containing food&#10;&#10;Description automatically generated">
            <a:extLst>
              <a:ext uri="{FF2B5EF4-FFF2-40B4-BE49-F238E27FC236}">
                <a16:creationId xmlns:a16="http://schemas.microsoft.com/office/drawing/2014/main" id="{671DD386-EFF1-4F00-9D8B-C9A04127200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69B0B-F6FA-4717-B03B-ED7493B072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69442" y="859362"/>
            <a:ext cx="6102122" cy="857158"/>
          </a:xfrm>
        </p:spPr>
        <p:txBody>
          <a:bodyPr>
            <a:normAutofit fontScale="92500"/>
          </a:bodyPr>
          <a:lstStyle/>
          <a:p>
            <a:r>
              <a:rPr lang="en-IE" dirty="0" err="1"/>
              <a:t>Emigração</a:t>
            </a:r>
            <a:r>
              <a:rPr lang="en-IE" dirty="0"/>
              <a:t> e/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Despovoamento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23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 shot of a coral&#10;&#10;Description automatically generated">
            <a:extLst>
              <a:ext uri="{FF2B5EF4-FFF2-40B4-BE49-F238E27FC236}">
                <a16:creationId xmlns:a16="http://schemas.microsoft.com/office/drawing/2014/main" id="{BB80199D-5F01-4B7A-8EF6-E9696E1919B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203" r="2920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B950F-FFAA-4E7D-98EB-7FEC8C9D7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1" y="195943"/>
            <a:ext cx="6190592" cy="994833"/>
          </a:xfrm>
        </p:spPr>
        <p:txBody>
          <a:bodyPr>
            <a:normAutofit lnSpcReduction="10000"/>
          </a:bodyPr>
          <a:lstStyle/>
          <a:p>
            <a:r>
              <a:rPr lang="en-IE" dirty="0">
                <a:solidFill>
                  <a:srgbClr val="7F4182"/>
                </a:solidFill>
              </a:rPr>
              <a:t>A </a:t>
            </a:r>
            <a:r>
              <a:rPr lang="en-IE" dirty="0" err="1">
                <a:solidFill>
                  <a:srgbClr val="7F4182"/>
                </a:solidFill>
              </a:rPr>
              <a:t>regeneração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comunitária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nunca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foi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tão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importante</a:t>
            </a:r>
            <a:endParaRPr lang="en-IE" dirty="0">
              <a:solidFill>
                <a:srgbClr val="7F418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82E5B-70D2-4D11-8CC4-6F86775DB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1603098"/>
            <a:ext cx="6427077" cy="4692194"/>
          </a:xfrm>
        </p:spPr>
        <p:txBody>
          <a:bodyPr/>
          <a:lstStyle/>
          <a:p>
            <a:r>
              <a:rPr lang="en-IE" sz="2200" b="1" dirty="0" err="1">
                <a:solidFill>
                  <a:srgbClr val="BA0A94"/>
                </a:solidFill>
              </a:rPr>
              <a:t>Em</a:t>
            </a:r>
            <a:r>
              <a:rPr lang="en-IE" sz="2200" b="1" dirty="0">
                <a:solidFill>
                  <a:srgbClr val="BA0A94"/>
                </a:solidFill>
              </a:rPr>
              <a:t> tempos de </a:t>
            </a:r>
            <a:r>
              <a:rPr lang="en-IE" sz="2200" b="1" dirty="0" err="1">
                <a:solidFill>
                  <a:srgbClr val="BA0A94"/>
                </a:solidFill>
              </a:rPr>
              <a:t>dificuldade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incerteza</a:t>
            </a:r>
            <a:r>
              <a:rPr lang="en-IE" sz="2200" b="1" dirty="0">
                <a:solidFill>
                  <a:srgbClr val="BA0A94"/>
                </a:solidFill>
              </a:rPr>
              <a:t> e </a:t>
            </a:r>
            <a:r>
              <a:rPr lang="en-IE" sz="2200" b="1" dirty="0" err="1">
                <a:solidFill>
                  <a:srgbClr val="BA0A94"/>
                </a:solidFill>
              </a:rPr>
              <a:t>medo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confiamos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naqueles</a:t>
            </a:r>
            <a:r>
              <a:rPr lang="en-IE" sz="2200" b="1" dirty="0">
                <a:solidFill>
                  <a:srgbClr val="BA0A94"/>
                </a:solidFill>
              </a:rPr>
              <a:t> que </a:t>
            </a:r>
            <a:r>
              <a:rPr lang="en-IE" sz="2200" b="1" dirty="0" err="1">
                <a:solidFill>
                  <a:srgbClr val="BA0A94"/>
                </a:solidFill>
              </a:rPr>
              <a:t>nos</a:t>
            </a:r>
            <a:r>
              <a:rPr lang="en-IE" sz="2200" b="1" dirty="0">
                <a:solidFill>
                  <a:srgbClr val="BA0A94"/>
                </a:solidFill>
              </a:rPr>
              <a:t> </a:t>
            </a:r>
            <a:r>
              <a:rPr lang="en-IE" sz="2200" b="1" dirty="0" err="1">
                <a:solidFill>
                  <a:srgbClr val="BA0A94"/>
                </a:solidFill>
              </a:rPr>
              <a:t>rodeiam</a:t>
            </a:r>
            <a:r>
              <a:rPr lang="en-IE" sz="2200" b="1" dirty="0">
                <a:solidFill>
                  <a:srgbClr val="BA0A94"/>
                </a:solidFill>
              </a:rPr>
              <a:t> para a </a:t>
            </a:r>
            <a:r>
              <a:rPr lang="en-IE" sz="2200" b="1" dirty="0" err="1">
                <a:solidFill>
                  <a:srgbClr val="BA0A94"/>
                </a:solidFill>
              </a:rPr>
              <a:t>solidariedade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apoio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orientação</a:t>
            </a:r>
            <a:r>
              <a:rPr lang="en-IE" sz="2200" b="1" dirty="0">
                <a:solidFill>
                  <a:srgbClr val="BA0A94"/>
                </a:solidFill>
              </a:rPr>
              <a:t>, </a:t>
            </a:r>
            <a:r>
              <a:rPr lang="en-IE" sz="2200" b="1" dirty="0" err="1">
                <a:solidFill>
                  <a:srgbClr val="BA0A94"/>
                </a:solidFill>
              </a:rPr>
              <a:t>informação</a:t>
            </a:r>
            <a:r>
              <a:rPr lang="en-IE" sz="2200" b="1" dirty="0">
                <a:solidFill>
                  <a:srgbClr val="BA0A94"/>
                </a:solidFill>
              </a:rPr>
              <a:t> e </a:t>
            </a:r>
            <a:r>
              <a:rPr lang="en-IE" sz="2200" b="1" dirty="0" err="1">
                <a:solidFill>
                  <a:srgbClr val="BA0A94"/>
                </a:solidFill>
              </a:rPr>
              <a:t>empatia</a:t>
            </a:r>
            <a:r>
              <a:rPr lang="en-IE" sz="2200" b="1" dirty="0">
                <a:solidFill>
                  <a:srgbClr val="BA0A94"/>
                </a:solidFill>
              </a:rPr>
              <a:t>. </a:t>
            </a:r>
          </a:p>
          <a:p>
            <a:r>
              <a:rPr lang="en-IE" sz="2200" dirty="0" err="1"/>
              <a:t>Em</a:t>
            </a:r>
            <a:r>
              <a:rPr lang="en-IE" sz="2200" dirty="0"/>
              <a:t> 2020, o </a:t>
            </a:r>
            <a:r>
              <a:rPr lang="en-IE" sz="2200" dirty="0" err="1"/>
              <a:t>conceito</a:t>
            </a:r>
            <a:r>
              <a:rPr lang="en-IE" sz="2200" dirty="0"/>
              <a:t> de </a:t>
            </a:r>
            <a:r>
              <a:rPr lang="en-IE" sz="2200" dirty="0" err="1"/>
              <a:t>comunidade</a:t>
            </a:r>
            <a:r>
              <a:rPr lang="en-IE" sz="2200" dirty="0"/>
              <a:t> </a:t>
            </a:r>
            <a:r>
              <a:rPr lang="en-IE" sz="2200" dirty="0" err="1"/>
              <a:t>nunca</a:t>
            </a:r>
            <a:r>
              <a:rPr lang="en-IE" sz="2200" dirty="0"/>
              <a:t> </a:t>
            </a:r>
            <a:r>
              <a:rPr lang="en-IE" sz="2200" dirty="0" err="1"/>
              <a:t>foi</a:t>
            </a:r>
            <a:r>
              <a:rPr lang="en-IE" sz="2200" dirty="0"/>
              <a:t> </a:t>
            </a:r>
            <a:r>
              <a:rPr lang="en-IE" sz="2200" dirty="0" err="1"/>
              <a:t>tão</a:t>
            </a:r>
            <a:r>
              <a:rPr lang="en-IE" sz="2200" dirty="0"/>
              <a:t> </a:t>
            </a:r>
            <a:r>
              <a:rPr lang="en-IE" sz="2200" dirty="0" err="1"/>
              <a:t>importante</a:t>
            </a:r>
            <a:r>
              <a:rPr lang="en-IE" sz="2200" dirty="0"/>
              <a:t>, e </a:t>
            </a:r>
            <a:r>
              <a:rPr lang="en-IE" sz="2200" dirty="0" err="1"/>
              <a:t>construir</a:t>
            </a:r>
            <a:r>
              <a:rPr lang="en-IE" sz="2200" dirty="0"/>
              <a:t>/</a:t>
            </a:r>
            <a:r>
              <a:rPr lang="en-IE" sz="2200" dirty="0" err="1"/>
              <a:t>viver</a:t>
            </a:r>
            <a:r>
              <a:rPr lang="en-IE" sz="2200" dirty="0"/>
              <a:t> </a:t>
            </a:r>
            <a:r>
              <a:rPr lang="en-IE" sz="2200" dirty="0" err="1"/>
              <a:t>em</a:t>
            </a:r>
            <a:r>
              <a:rPr lang="en-IE" sz="2200" dirty="0"/>
              <a:t> </a:t>
            </a:r>
            <a:r>
              <a:rPr lang="en-IE" sz="2200" dirty="0" err="1"/>
              <a:t>comunidades</a:t>
            </a:r>
            <a:r>
              <a:rPr lang="en-IE" sz="2200" dirty="0"/>
              <a:t> fortes, </a:t>
            </a:r>
            <a:r>
              <a:rPr lang="en-IE" sz="2200" dirty="0" err="1"/>
              <a:t>vibrantes</a:t>
            </a:r>
            <a:r>
              <a:rPr lang="en-IE" sz="2200" dirty="0"/>
              <a:t> e </a:t>
            </a:r>
            <a:r>
              <a:rPr lang="en-IE" sz="2200" dirty="0" err="1"/>
              <a:t>próximas</a:t>
            </a:r>
            <a:r>
              <a:rPr lang="en-IE" sz="2200" dirty="0"/>
              <a:t> </a:t>
            </a:r>
            <a:r>
              <a:rPr lang="en-IE" sz="2200" dirty="0" err="1"/>
              <a:t>é</a:t>
            </a:r>
            <a:r>
              <a:rPr lang="en-IE" sz="2200" dirty="0"/>
              <a:t> um </a:t>
            </a:r>
            <a:r>
              <a:rPr lang="en-IE" sz="2200" dirty="0" err="1"/>
              <a:t>imperativo</a:t>
            </a:r>
            <a:r>
              <a:rPr lang="en-IE" sz="2200" dirty="0"/>
              <a:t> para </a:t>
            </a:r>
            <a:r>
              <a:rPr lang="en-IE" sz="2200" dirty="0" err="1"/>
              <a:t>todos</a:t>
            </a:r>
            <a:r>
              <a:rPr lang="en-IE" sz="2200" dirty="0"/>
              <a:t> </a:t>
            </a:r>
            <a:r>
              <a:rPr lang="en-IE" sz="2200" dirty="0" err="1"/>
              <a:t>nós</a:t>
            </a:r>
            <a:r>
              <a:rPr lang="en-IE" sz="2200" dirty="0"/>
              <a:t>. </a:t>
            </a:r>
          </a:p>
          <a:p>
            <a:r>
              <a:rPr lang="en-IE" sz="2200" dirty="0" err="1"/>
              <a:t>Quando</a:t>
            </a:r>
            <a:r>
              <a:rPr lang="en-IE" sz="2200" dirty="0"/>
              <a:t>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grande</a:t>
            </a:r>
            <a:r>
              <a:rPr lang="en-IE" sz="2200" dirty="0"/>
              <a:t> </a:t>
            </a:r>
            <a:r>
              <a:rPr lang="en-IE" sz="2200" dirty="0" err="1"/>
              <a:t>parte</a:t>
            </a:r>
            <a:r>
              <a:rPr lang="en-IE" sz="2200" dirty="0"/>
              <a:t> do </a:t>
            </a:r>
            <a:r>
              <a:rPr lang="en-IE" sz="2200" dirty="0" err="1"/>
              <a:t>mundo</a:t>
            </a:r>
            <a:r>
              <a:rPr lang="en-IE" sz="2200" dirty="0"/>
              <a:t> </a:t>
            </a:r>
            <a:r>
              <a:rPr lang="en-IE" sz="2200" dirty="0" err="1"/>
              <a:t>entru</a:t>
            </a:r>
            <a:r>
              <a:rPr lang="en-IE" sz="2200" dirty="0"/>
              <a:t> </a:t>
            </a:r>
            <a:r>
              <a:rPr lang="en-IE" sz="2200" dirty="0" err="1"/>
              <a:t>em</a:t>
            </a:r>
            <a:r>
              <a:rPr lang="en-IE" sz="2200" dirty="0"/>
              <a:t> </a:t>
            </a:r>
            <a:r>
              <a:rPr lang="en-IE" sz="2200" dirty="0" err="1"/>
              <a:t>confinamento</a:t>
            </a:r>
            <a:r>
              <a:rPr lang="en-IE" sz="2200" dirty="0"/>
              <a:t> (</a:t>
            </a:r>
            <a:r>
              <a:rPr lang="en-IE" sz="2200" dirty="0" err="1"/>
              <a:t>durante</a:t>
            </a:r>
            <a:r>
              <a:rPr lang="en-IE" sz="2200" dirty="0"/>
              <a:t> a Primavera de 2020), </a:t>
            </a:r>
            <a:r>
              <a:rPr lang="en-IE" sz="2200" dirty="0" err="1"/>
              <a:t>ocorreu</a:t>
            </a:r>
            <a:r>
              <a:rPr lang="en-IE" sz="2200" dirty="0"/>
              <a:t>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mudança</a:t>
            </a:r>
            <a:r>
              <a:rPr lang="en-IE" sz="2200" dirty="0"/>
              <a:t> radical que </a:t>
            </a:r>
            <a:r>
              <a:rPr lang="en-IE" sz="2200" dirty="0" err="1"/>
              <a:t>alterou</a:t>
            </a:r>
            <a:r>
              <a:rPr lang="en-IE" sz="2200" dirty="0"/>
              <a:t> </a:t>
            </a:r>
            <a:r>
              <a:rPr lang="en-IE" sz="2200" dirty="0" err="1"/>
              <a:t>drasticamente</a:t>
            </a:r>
            <a:r>
              <a:rPr lang="en-IE" sz="2200" dirty="0"/>
              <a:t> a forma </a:t>
            </a:r>
            <a:r>
              <a:rPr lang="en-IE" sz="2200" dirty="0" err="1"/>
              <a:t>como</a:t>
            </a:r>
            <a:r>
              <a:rPr lang="en-IE" sz="2200" dirty="0"/>
              <a:t> </a:t>
            </a:r>
            <a:r>
              <a:rPr lang="en-IE" sz="2200" dirty="0" err="1"/>
              <a:t>vivemos</a:t>
            </a:r>
            <a:r>
              <a:rPr lang="en-IE" sz="2200" dirty="0"/>
              <a:t> e </a:t>
            </a:r>
            <a:r>
              <a:rPr lang="en-IE" sz="2200" dirty="0" err="1"/>
              <a:t>trabalhamos</a:t>
            </a:r>
            <a:r>
              <a:rPr lang="en-IE" sz="2200" dirty="0"/>
              <a:t> </a:t>
            </a:r>
            <a:r>
              <a:rPr lang="en-IE" sz="2200" dirty="0" err="1"/>
              <a:t>nas</a:t>
            </a:r>
            <a:r>
              <a:rPr lang="en-IE" sz="2200" dirty="0"/>
              <a:t> </a:t>
            </a:r>
            <a:r>
              <a:rPr lang="en-IE" sz="2200" dirty="0" err="1"/>
              <a:t>nossas</a:t>
            </a:r>
            <a:r>
              <a:rPr lang="en-IE" sz="2200" dirty="0"/>
              <a:t> </a:t>
            </a:r>
            <a:r>
              <a:rPr lang="en-IE" sz="2200" dirty="0" err="1"/>
              <a:t>comunidades</a:t>
            </a:r>
            <a:r>
              <a:rPr lang="en-IE" sz="2200" dirty="0"/>
              <a:t>. </a:t>
            </a:r>
          </a:p>
          <a:p>
            <a:r>
              <a:rPr lang="en-IE" sz="2200" dirty="0" err="1"/>
              <a:t>Vamos</a:t>
            </a:r>
            <a:r>
              <a:rPr lang="en-IE" sz="2200" dirty="0"/>
              <a:t> </a:t>
            </a:r>
            <a:r>
              <a:rPr lang="en-IE" sz="2200" dirty="0" err="1"/>
              <a:t>explorar</a:t>
            </a:r>
            <a:r>
              <a:rPr lang="en-IE" sz="2200" dirty="0"/>
              <a:t> </a:t>
            </a:r>
            <a:r>
              <a:rPr lang="en-IE" sz="2200" dirty="0" err="1"/>
              <a:t>algumas</a:t>
            </a:r>
            <a:r>
              <a:rPr lang="en-IE" sz="2200" dirty="0"/>
              <a:t> das </a:t>
            </a:r>
            <a:r>
              <a:rPr lang="en-IE" sz="2200" dirty="0" err="1"/>
              <a:t>mudanças</a:t>
            </a:r>
            <a:r>
              <a:rPr lang="en-IE" sz="2200" dirty="0"/>
              <a:t> que </a:t>
            </a:r>
            <a:r>
              <a:rPr lang="en-IE" sz="2200" dirty="0" err="1"/>
              <a:t>ocorreram</a:t>
            </a:r>
            <a:r>
              <a:rPr lang="en-IE" sz="22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72381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D98DA9-C3EE-47AE-8D45-1BE28ABAD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4112"/>
            <a:ext cx="6469693" cy="412650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A589C4-7DC4-45A5-8B99-62EBDDCAEB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2532" y="2143126"/>
            <a:ext cx="5497517" cy="3631644"/>
          </a:xfrm>
        </p:spPr>
        <p:txBody>
          <a:bodyPr/>
          <a:lstStyle/>
          <a:p>
            <a:r>
              <a:rPr lang="en-IE" dirty="0"/>
              <a:t>O </a:t>
            </a:r>
            <a:r>
              <a:rPr lang="en-IE" dirty="0" err="1"/>
              <a:t>despovoamento</a:t>
            </a:r>
            <a:r>
              <a:rPr lang="en-IE" dirty="0"/>
              <a:t> das </a:t>
            </a:r>
            <a:r>
              <a:rPr lang="en-IE" dirty="0" err="1"/>
              <a:t>comunidades</a:t>
            </a:r>
            <a:r>
              <a:rPr lang="en-IE" dirty="0"/>
              <a:t> </a:t>
            </a:r>
            <a:r>
              <a:rPr lang="en-IE" dirty="0" err="1"/>
              <a:t>poderá</a:t>
            </a:r>
            <a:r>
              <a:rPr lang="en-IE" dirty="0"/>
              <a:t> </a:t>
            </a:r>
            <a:r>
              <a:rPr lang="en-IE" dirty="0" err="1"/>
              <a:t>significar</a:t>
            </a:r>
            <a:r>
              <a:rPr lang="en-IE" dirty="0"/>
              <a:t> o </a:t>
            </a:r>
            <a:r>
              <a:rPr lang="en-IE" dirty="0" err="1"/>
              <a:t>declínio</a:t>
            </a:r>
            <a:r>
              <a:rPr lang="en-IE" dirty="0"/>
              <a:t> dos </a:t>
            </a:r>
            <a:r>
              <a:rPr lang="en-IE" dirty="0" err="1"/>
              <a:t>serviços</a:t>
            </a:r>
            <a:r>
              <a:rPr lang="en-IE" dirty="0"/>
              <a:t> </a:t>
            </a:r>
            <a:r>
              <a:rPr lang="en-IE" dirty="0" err="1"/>
              <a:t>locais</a:t>
            </a:r>
            <a:r>
              <a:rPr lang="en-IE" dirty="0"/>
              <a:t>. As </a:t>
            </a:r>
            <a:r>
              <a:rPr lang="en-IE" dirty="0" err="1"/>
              <a:t>lojas</a:t>
            </a:r>
            <a:r>
              <a:rPr lang="en-IE" dirty="0"/>
              <a:t> e </a:t>
            </a:r>
            <a:r>
              <a:rPr lang="en-IE" dirty="0" err="1"/>
              <a:t>os</a:t>
            </a:r>
            <a:r>
              <a:rPr lang="en-IE" dirty="0"/>
              <a:t> </a:t>
            </a:r>
            <a:r>
              <a:rPr lang="en-IE" dirty="0" err="1"/>
              <a:t>correios</a:t>
            </a:r>
            <a:r>
              <a:rPr lang="en-IE" dirty="0"/>
              <a:t> </a:t>
            </a:r>
            <a:r>
              <a:rPr lang="en-IE" dirty="0" err="1"/>
              <a:t>independentes</a:t>
            </a:r>
            <a:r>
              <a:rPr lang="en-IE" dirty="0"/>
              <a:t> </a:t>
            </a:r>
            <a:r>
              <a:rPr lang="en-IE" dirty="0" err="1"/>
              <a:t>tornam</a:t>
            </a:r>
            <a:r>
              <a:rPr lang="en-IE" dirty="0"/>
              <a:t>-se </a:t>
            </a:r>
            <a:r>
              <a:rPr lang="en-IE" dirty="0" err="1"/>
              <a:t>menos</a:t>
            </a:r>
            <a:r>
              <a:rPr lang="en-IE" dirty="0"/>
              <a:t> </a:t>
            </a:r>
            <a:r>
              <a:rPr lang="en-IE" dirty="0" err="1"/>
              <a:t>rentáveis</a:t>
            </a:r>
            <a:r>
              <a:rPr lang="en-IE" dirty="0"/>
              <a:t> </a:t>
            </a:r>
            <a:r>
              <a:rPr lang="en-IE" dirty="0" err="1"/>
              <a:t>devido</a:t>
            </a:r>
            <a:r>
              <a:rPr lang="en-IE" dirty="0"/>
              <a:t> </a:t>
            </a:r>
            <a:r>
              <a:rPr lang="en-IE" dirty="0" err="1"/>
              <a:t>ao</a:t>
            </a:r>
            <a:r>
              <a:rPr lang="en-IE" dirty="0"/>
              <a:t> </a:t>
            </a:r>
            <a:r>
              <a:rPr lang="en-IE" dirty="0" err="1"/>
              <a:t>despovoamento</a:t>
            </a:r>
            <a:r>
              <a:rPr lang="en-IE" dirty="0"/>
              <a:t>. </a:t>
            </a:r>
            <a:r>
              <a:rPr lang="en-IE" dirty="0" err="1"/>
              <a:t>Os</a:t>
            </a:r>
            <a:r>
              <a:rPr lang="en-IE" dirty="0"/>
              <a:t> </a:t>
            </a:r>
            <a:r>
              <a:rPr lang="en-IE" dirty="0" err="1"/>
              <a:t>transportes</a:t>
            </a:r>
            <a:r>
              <a:rPr lang="en-IE" dirty="0"/>
              <a:t> </a:t>
            </a:r>
            <a:r>
              <a:rPr lang="en-IE" dirty="0" err="1"/>
              <a:t>públicos</a:t>
            </a:r>
            <a:r>
              <a:rPr lang="en-IE" dirty="0"/>
              <a:t> </a:t>
            </a:r>
            <a:r>
              <a:rPr lang="en-IE" dirty="0" err="1"/>
              <a:t>poderão</a:t>
            </a:r>
            <a:r>
              <a:rPr lang="en-IE" dirty="0"/>
              <a:t> </a:t>
            </a:r>
            <a:r>
              <a:rPr lang="en-IE" dirty="0" err="1"/>
              <a:t>diminuir</a:t>
            </a:r>
            <a:r>
              <a:rPr lang="en-IE" dirty="0"/>
              <a:t>, </a:t>
            </a:r>
            <a:r>
              <a:rPr lang="en-IE" dirty="0" err="1"/>
              <a:t>deixando</a:t>
            </a:r>
            <a:r>
              <a:rPr lang="en-IE" dirty="0"/>
              <a:t> a </a:t>
            </a:r>
            <a:r>
              <a:rPr lang="en-IE" dirty="0" err="1"/>
              <a:t>comunidade</a:t>
            </a:r>
            <a:r>
              <a:rPr lang="en-IE" dirty="0"/>
              <a:t> </a:t>
            </a:r>
            <a:r>
              <a:rPr lang="en-IE" dirty="0" err="1"/>
              <a:t>isolada</a:t>
            </a:r>
            <a:r>
              <a:rPr lang="en-IE" dirty="0"/>
              <a:t>.</a:t>
            </a:r>
          </a:p>
          <a:p>
            <a:r>
              <a:rPr lang="en-IE" dirty="0"/>
              <a:t>As </a:t>
            </a:r>
            <a:r>
              <a:rPr lang="en-IE" dirty="0" err="1"/>
              <a:t>mudanças</a:t>
            </a:r>
            <a:r>
              <a:rPr lang="en-IE" dirty="0"/>
              <a:t> </a:t>
            </a:r>
            <a:r>
              <a:rPr lang="en-IE" dirty="0" err="1"/>
              <a:t>nas</a:t>
            </a:r>
            <a:r>
              <a:rPr lang="en-IE" dirty="0"/>
              <a:t> zonas </a:t>
            </a:r>
            <a:r>
              <a:rPr lang="en-IE" dirty="0" err="1"/>
              <a:t>rurais</a:t>
            </a:r>
            <a:r>
              <a:rPr lang="en-IE" dirty="0"/>
              <a:t> </a:t>
            </a:r>
            <a:r>
              <a:rPr lang="en-IE" dirty="0" err="1"/>
              <a:t>menos</a:t>
            </a:r>
            <a:r>
              <a:rPr lang="en-IE" dirty="0"/>
              <a:t> </a:t>
            </a:r>
            <a:r>
              <a:rPr lang="en-IE" dirty="0" err="1"/>
              <a:t>acessíveis</a:t>
            </a:r>
            <a:r>
              <a:rPr lang="en-IE" dirty="0"/>
              <a:t> (</a:t>
            </a:r>
            <a:r>
              <a:rPr lang="en-IE" dirty="0" err="1"/>
              <a:t>remotas</a:t>
            </a:r>
            <a:r>
              <a:rPr lang="en-IE" dirty="0"/>
              <a:t>) </a:t>
            </a:r>
            <a:r>
              <a:rPr lang="en-IE" dirty="0" err="1"/>
              <a:t>conduzem</a:t>
            </a:r>
            <a:r>
              <a:rPr lang="en-IE" dirty="0"/>
              <a:t> a um </a:t>
            </a:r>
            <a:r>
              <a:rPr lang="en-IE" dirty="0" err="1"/>
              <a:t>ciclo</a:t>
            </a:r>
            <a:r>
              <a:rPr lang="en-IE" dirty="0"/>
              <a:t> de </a:t>
            </a:r>
            <a:r>
              <a:rPr lang="en-IE" dirty="0" err="1"/>
              <a:t>declínio</a:t>
            </a:r>
            <a:r>
              <a:rPr lang="en-IE" dirty="0"/>
              <a:t>. </a:t>
            </a:r>
            <a:r>
              <a:rPr lang="en-IE" dirty="0" err="1"/>
              <a:t>Isto</a:t>
            </a:r>
            <a:r>
              <a:rPr lang="en-IE" dirty="0"/>
              <a:t> </a:t>
            </a:r>
            <a:r>
              <a:rPr lang="en-IE" dirty="0" err="1"/>
              <a:t>também</a:t>
            </a:r>
            <a:r>
              <a:rPr lang="en-IE" dirty="0"/>
              <a:t> </a:t>
            </a:r>
            <a:r>
              <a:rPr lang="en-IE" dirty="0" err="1"/>
              <a:t>pode</a:t>
            </a:r>
            <a:r>
              <a:rPr lang="en-IE" dirty="0"/>
              <a:t> </a:t>
            </a:r>
            <a:r>
              <a:rPr lang="en-IE" dirty="0" err="1"/>
              <a:t>acontecer</a:t>
            </a:r>
            <a:r>
              <a:rPr lang="en-IE" dirty="0"/>
              <a:t> </a:t>
            </a:r>
            <a:r>
              <a:rPr lang="en-IE" dirty="0" err="1"/>
              <a:t>em</a:t>
            </a:r>
            <a:r>
              <a:rPr lang="en-IE" dirty="0"/>
              <a:t> </a:t>
            </a:r>
            <a:r>
              <a:rPr lang="en-IE" dirty="0" err="1"/>
              <a:t>áreas</a:t>
            </a:r>
            <a:r>
              <a:rPr lang="en-IE" dirty="0"/>
              <a:t> </a:t>
            </a:r>
            <a:r>
              <a:rPr lang="en-IE" dirty="0" err="1"/>
              <a:t>urbanas</a:t>
            </a:r>
            <a:r>
              <a:rPr lang="en-IE" dirty="0"/>
              <a:t> </a:t>
            </a:r>
            <a:r>
              <a:rPr lang="en-IE" dirty="0" err="1"/>
              <a:t>desfavorecidas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09BF-CA7F-4F14-AFF5-11BAF9B880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21565" y="462455"/>
            <a:ext cx="5579898" cy="1162586"/>
          </a:xfrm>
        </p:spPr>
        <p:txBody>
          <a:bodyPr>
            <a:normAutofit/>
          </a:bodyPr>
          <a:lstStyle/>
          <a:p>
            <a:r>
              <a:rPr lang="en-IE" dirty="0" err="1"/>
              <a:t>Diminuição</a:t>
            </a:r>
            <a:r>
              <a:rPr lang="en-IE" dirty="0"/>
              <a:t> dos </a:t>
            </a:r>
            <a:r>
              <a:rPr lang="en-IE" dirty="0" err="1"/>
              <a:t>serviços</a:t>
            </a:r>
            <a:r>
              <a:rPr lang="en-IE" dirty="0"/>
              <a:t> </a:t>
            </a:r>
            <a:r>
              <a:rPr lang="en-IE" dirty="0" err="1"/>
              <a:t>devido</a:t>
            </a:r>
            <a:r>
              <a:rPr lang="en-IE" dirty="0"/>
              <a:t> </a:t>
            </a:r>
            <a:r>
              <a:rPr lang="en-IE" dirty="0" err="1"/>
              <a:t>ao</a:t>
            </a:r>
            <a:r>
              <a:rPr lang="en-IE" dirty="0"/>
              <a:t> </a:t>
            </a:r>
            <a:r>
              <a:rPr lang="en-IE" dirty="0" err="1"/>
              <a:t>despovoamento</a:t>
            </a:r>
            <a:endParaRPr lang="en-IE" dirty="0"/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1DFE2-FE98-4AE2-B4E1-388376118265}"/>
              </a:ext>
            </a:extLst>
          </p:cNvPr>
          <p:cNvSpPr txBox="1"/>
          <p:nvPr/>
        </p:nvSpPr>
        <p:spPr>
          <a:xfrm>
            <a:off x="342900" y="6357505"/>
            <a:ext cx="6103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>
                <a:hlinkClick r:id="rId3"/>
              </a:rPr>
              <a:t>Fonte: BBC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4092153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AA7C-CFC4-4E66-9B3C-52B35FDCE5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33546" y="1908810"/>
            <a:ext cx="6484882" cy="4375426"/>
          </a:xfrm>
        </p:spPr>
        <p:txBody>
          <a:bodyPr/>
          <a:lstStyle/>
          <a:p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ambas as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recessões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1990/91 e 2008/09, o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desemprego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aumentou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drasticamente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toda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a Europa.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meados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2009, 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maioria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autoridades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locais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tinha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sofrido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aumento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procura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serviços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resultado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recessão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mas as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autarquias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locais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(20% no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Reino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Unido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),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como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qualquer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outro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empregador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não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tiveram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outra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escolha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senão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proceder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despedimentos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obrigatórios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; um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terço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adicional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tinha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introduzido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despedimentos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voluntários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congelamento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bg2">
                    <a:lumMod val="50000"/>
                  </a:schemeClr>
                </a:solidFill>
              </a:rPr>
              <a:t>empregos</a:t>
            </a:r>
            <a:r>
              <a:rPr lang="en-IE" sz="22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n-IE" sz="2200" b="1" dirty="0">
              <a:solidFill>
                <a:srgbClr val="7F4182"/>
              </a:solidFill>
            </a:endParaRPr>
          </a:p>
          <a:p>
            <a:r>
              <a:rPr lang="en-IE" sz="2200" b="1" dirty="0">
                <a:solidFill>
                  <a:srgbClr val="7F4182"/>
                </a:solidFill>
              </a:rPr>
              <a:t>Por </a:t>
            </a:r>
            <a:r>
              <a:rPr lang="en-IE" sz="2200" b="1" dirty="0" err="1">
                <a:solidFill>
                  <a:srgbClr val="7F4182"/>
                </a:solidFill>
              </a:rPr>
              <a:t>conseguinte</a:t>
            </a:r>
            <a:r>
              <a:rPr lang="en-IE" sz="2200" b="1" dirty="0">
                <a:solidFill>
                  <a:srgbClr val="7F4182"/>
                </a:solidFill>
              </a:rPr>
              <a:t>, </a:t>
            </a:r>
            <a:r>
              <a:rPr lang="en-IE" sz="2200" b="1" dirty="0" err="1">
                <a:solidFill>
                  <a:srgbClr val="7F4182"/>
                </a:solidFill>
              </a:rPr>
              <a:t>muitas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comunidades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enfrentaram</a:t>
            </a:r>
            <a:r>
              <a:rPr lang="en-IE" sz="2200" b="1" dirty="0">
                <a:solidFill>
                  <a:srgbClr val="7F4182"/>
                </a:solidFill>
              </a:rPr>
              <a:t> um "</a:t>
            </a:r>
            <a:r>
              <a:rPr lang="en-IE" sz="2200" b="1" dirty="0" err="1">
                <a:solidFill>
                  <a:srgbClr val="7F4182"/>
                </a:solidFill>
              </a:rPr>
              <a:t>duplo</a:t>
            </a:r>
            <a:r>
              <a:rPr lang="en-IE" sz="2200" b="1" dirty="0">
                <a:solidFill>
                  <a:srgbClr val="7F4182"/>
                </a:solidFill>
              </a:rPr>
              <a:t> golpe" de </a:t>
            </a:r>
            <a:r>
              <a:rPr lang="en-IE" sz="2200" b="1" dirty="0" err="1">
                <a:solidFill>
                  <a:srgbClr val="7F4182"/>
                </a:solidFill>
              </a:rPr>
              <a:t>perda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postos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trabalho</a:t>
            </a:r>
            <a:r>
              <a:rPr lang="en-IE" sz="2200" b="1" dirty="0">
                <a:solidFill>
                  <a:srgbClr val="7F4182"/>
                </a:solidFill>
              </a:rPr>
              <a:t> e </a:t>
            </a:r>
            <a:r>
              <a:rPr lang="en-IE" sz="2200" b="1" dirty="0" err="1">
                <a:solidFill>
                  <a:srgbClr val="7F4182"/>
                </a:solidFill>
              </a:rPr>
              <a:t>cortes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nos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serviços</a:t>
            </a:r>
            <a:r>
              <a:rPr lang="en-IE" sz="2200" b="1" dirty="0">
                <a:solidFill>
                  <a:srgbClr val="7F4182"/>
                </a:solidFill>
              </a:rPr>
              <a:t>. A crise </a:t>
            </a:r>
            <a:r>
              <a:rPr lang="en-IE" sz="2200" b="1" dirty="0" err="1">
                <a:solidFill>
                  <a:srgbClr val="7F4182"/>
                </a:solidFill>
              </a:rPr>
              <a:t>económica</a:t>
            </a:r>
            <a:r>
              <a:rPr lang="en-IE" sz="2200" b="1" dirty="0">
                <a:solidFill>
                  <a:srgbClr val="7F4182"/>
                </a:solidFill>
              </a:rPr>
              <a:t> e a </a:t>
            </a:r>
            <a:r>
              <a:rPr lang="en-IE" sz="2200" b="1" dirty="0" err="1">
                <a:solidFill>
                  <a:srgbClr val="7F4182"/>
                </a:solidFill>
              </a:rPr>
              <a:t>recessão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tem</a:t>
            </a:r>
            <a:r>
              <a:rPr lang="en-IE" sz="2200" b="1" dirty="0">
                <a:solidFill>
                  <a:srgbClr val="7F4182"/>
                </a:solidFill>
              </a:rPr>
              <a:t> um </a:t>
            </a:r>
            <a:r>
              <a:rPr lang="en-IE" sz="2200" b="1" dirty="0" err="1">
                <a:solidFill>
                  <a:srgbClr val="7F4182"/>
                </a:solidFill>
              </a:rPr>
              <a:t>enorme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impacto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nas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comunidades</a:t>
            </a:r>
            <a:r>
              <a:rPr lang="en-IE" sz="2200" b="1" dirty="0">
                <a:solidFill>
                  <a:srgbClr val="7F4182"/>
                </a:solidFill>
              </a:rPr>
              <a:t> e </a:t>
            </a:r>
            <a:r>
              <a:rPr lang="en-IE" sz="2200" b="1" dirty="0" err="1">
                <a:solidFill>
                  <a:srgbClr val="7F4182"/>
                </a:solidFill>
              </a:rPr>
              <a:t>é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uma</a:t>
            </a:r>
            <a:r>
              <a:rPr lang="en-IE" sz="2200" b="1" dirty="0">
                <a:solidFill>
                  <a:srgbClr val="7F4182"/>
                </a:solidFill>
              </a:rPr>
              <a:t> causa </a:t>
            </a:r>
            <a:r>
              <a:rPr lang="en-IE" sz="2200" b="1" dirty="0" err="1">
                <a:solidFill>
                  <a:srgbClr val="7F4182"/>
                </a:solidFill>
              </a:rPr>
              <a:t>chave</a:t>
            </a:r>
            <a:r>
              <a:rPr lang="en-IE" sz="2200" b="1" dirty="0">
                <a:solidFill>
                  <a:srgbClr val="7F4182"/>
                </a:solidFill>
              </a:rPr>
              <a:t> do </a:t>
            </a:r>
            <a:r>
              <a:rPr lang="en-IE" sz="2200" b="1" dirty="0" err="1">
                <a:solidFill>
                  <a:srgbClr val="7F4182"/>
                </a:solidFill>
              </a:rPr>
              <a:t>declínio</a:t>
            </a:r>
            <a:r>
              <a:rPr lang="en-IE" sz="2200" b="1" dirty="0">
                <a:solidFill>
                  <a:srgbClr val="7F4182"/>
                </a:solidFill>
              </a:rPr>
              <a:t>.</a:t>
            </a:r>
          </a:p>
          <a:p>
            <a:endParaRPr lang="en-IE" b="1" dirty="0">
              <a:solidFill>
                <a:srgbClr val="7F418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12DA-0F65-40F5-89DC-57972EE1E7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33546" y="451944"/>
            <a:ext cx="6558454" cy="1309731"/>
          </a:xfrm>
        </p:spPr>
        <p:txBody>
          <a:bodyPr>
            <a:normAutofit/>
          </a:bodyPr>
          <a:lstStyle/>
          <a:p>
            <a:r>
              <a:rPr lang="en-IE" dirty="0" err="1"/>
              <a:t>Impacto</a:t>
            </a:r>
            <a:r>
              <a:rPr lang="en-IE" dirty="0"/>
              <a:t> da Crise/</a:t>
            </a:r>
            <a:r>
              <a:rPr lang="en-IE" dirty="0" err="1"/>
              <a:t>Recessão</a:t>
            </a:r>
            <a:r>
              <a:rPr lang="en-IE" dirty="0"/>
              <a:t> </a:t>
            </a:r>
            <a:r>
              <a:rPr lang="en-IE" dirty="0" err="1"/>
              <a:t>Económica</a:t>
            </a:r>
            <a:endParaRPr lang="en-IE" dirty="0"/>
          </a:p>
        </p:txBody>
      </p:sp>
      <p:pic>
        <p:nvPicPr>
          <p:cNvPr id="10" name="Picture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A20A75FC-72AB-41A8-A4E0-2C0EE43F54E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2939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AA7C-CFC4-4E66-9B3C-52B35FDCE5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32528" y="2028544"/>
            <a:ext cx="5551386" cy="3631644"/>
          </a:xfrm>
        </p:spPr>
        <p:txBody>
          <a:bodyPr/>
          <a:lstStyle/>
          <a:p>
            <a:r>
              <a:rPr lang="en-GB" dirty="0" err="1">
                <a:solidFill>
                  <a:srgbClr val="666666"/>
                </a:solidFill>
                <a:latin typeface="Roboto"/>
              </a:rPr>
              <a:t>Exemplos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incluem</a:t>
            </a:r>
            <a:endParaRPr lang="en-GB" dirty="0">
              <a:solidFill>
                <a:srgbClr val="666666"/>
              </a:solidFill>
              <a:latin typeface="Robo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666666"/>
                </a:solidFill>
                <a:latin typeface="Roboto"/>
              </a:rPr>
              <a:t>Alterações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climáticas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que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aceleram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eventos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extremos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, por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exemplo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,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inundações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,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secas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  <a:latin typeface="Roboto"/>
              </a:rPr>
              <a:t>A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expansão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urbana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resulta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em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degradação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dos solos,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aumento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do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tráfego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,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questões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ambientais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e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até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mesmo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questões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de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saúde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  <a:latin typeface="Roboto"/>
              </a:rPr>
              <a:t>A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crescente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procura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de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terrenos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, o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balanço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de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excesso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/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falta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de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oferta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 de </a:t>
            </a:r>
            <a:r>
              <a:rPr lang="en-GB" dirty="0" err="1">
                <a:solidFill>
                  <a:srgbClr val="666666"/>
                </a:solidFill>
                <a:latin typeface="Roboto"/>
              </a:rPr>
              <a:t>habitação</a:t>
            </a:r>
            <a:r>
              <a:rPr lang="en-GB" dirty="0">
                <a:solidFill>
                  <a:srgbClr val="666666"/>
                </a:solidFill>
                <a:latin typeface="Roboto"/>
              </a:rPr>
              <a:t>.</a:t>
            </a:r>
          </a:p>
          <a:p>
            <a:endParaRPr lang="en-GB" b="0" i="0" dirty="0">
              <a:solidFill>
                <a:srgbClr val="666666"/>
              </a:solidFill>
              <a:effectLst/>
              <a:latin typeface="Roboto"/>
            </a:endParaRPr>
          </a:p>
        </p:txBody>
      </p:sp>
      <p:pic>
        <p:nvPicPr>
          <p:cNvPr id="6" name="Picture Placeholder 5" descr="A sign on the side of a river next to a body of water&#10;&#10;Description automatically generated">
            <a:extLst>
              <a:ext uri="{FF2B5EF4-FFF2-40B4-BE49-F238E27FC236}">
                <a16:creationId xmlns:a16="http://schemas.microsoft.com/office/drawing/2014/main" id="{AAE3D964-F82D-41BD-8BB7-CD22C508DBC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12DA-0F65-40F5-89DC-57972EE1E7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E" dirty="0" err="1"/>
              <a:t>Problemas</a:t>
            </a:r>
            <a:r>
              <a:rPr lang="en-IE" dirty="0"/>
              <a:t> </a:t>
            </a:r>
            <a:r>
              <a:rPr lang="en-IE" dirty="0" err="1"/>
              <a:t>Ambientais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8429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F5BD7-0EFA-44B0-980D-97880CC20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0069" y="550573"/>
            <a:ext cx="6887033" cy="697353"/>
          </a:xfrm>
        </p:spPr>
        <p:txBody>
          <a:bodyPr>
            <a:normAutofit fontScale="92500" lnSpcReduction="20000"/>
          </a:bodyPr>
          <a:lstStyle/>
          <a:p>
            <a:r>
              <a:rPr lang="en-IE" sz="2800" dirty="0"/>
              <a:t>Comunidades </a:t>
            </a:r>
            <a:r>
              <a:rPr lang="en-IE" sz="2800" dirty="0" err="1"/>
              <a:t>Costeiras</a:t>
            </a:r>
            <a:r>
              <a:rPr lang="en-IE" sz="2800" dirty="0"/>
              <a:t> do </a:t>
            </a:r>
            <a:r>
              <a:rPr lang="en-IE" sz="2800" dirty="0" err="1"/>
              <a:t>Reino</a:t>
            </a:r>
            <a:r>
              <a:rPr lang="en-IE" sz="2800" dirty="0"/>
              <a:t> </a:t>
            </a:r>
            <a:r>
              <a:rPr lang="en-IE" sz="2800" dirty="0" err="1"/>
              <a:t>Unido</a:t>
            </a:r>
            <a:r>
              <a:rPr lang="en-IE" sz="2800" dirty="0"/>
              <a:t> </a:t>
            </a:r>
            <a:r>
              <a:rPr lang="en-IE" sz="2800" dirty="0" err="1"/>
              <a:t>em</a:t>
            </a:r>
            <a:r>
              <a:rPr lang="en-IE" sz="2800" dirty="0"/>
              <a:t> </a:t>
            </a:r>
            <a:r>
              <a:rPr lang="en-IE" sz="2800" dirty="0" err="1"/>
              <a:t>declínio</a:t>
            </a:r>
            <a:endParaRPr lang="en-IE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583BE-4134-404F-8FF8-A1C6DBE303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5514" y="1435892"/>
            <a:ext cx="7242106" cy="5056348"/>
          </a:xfrm>
        </p:spPr>
        <p:txBody>
          <a:bodyPr/>
          <a:lstStyle/>
          <a:p>
            <a:r>
              <a:rPr lang="en-IE" dirty="0"/>
              <a:t>A </a:t>
            </a:r>
            <a:r>
              <a:rPr lang="en-IE" dirty="0" err="1"/>
              <a:t>falta</a:t>
            </a:r>
            <a:r>
              <a:rPr lang="en-IE" dirty="0"/>
              <a:t> de </a:t>
            </a:r>
            <a:r>
              <a:rPr lang="en-IE" dirty="0" err="1"/>
              <a:t>investimento</a:t>
            </a:r>
            <a:r>
              <a:rPr lang="en-IE" dirty="0"/>
              <a:t>, </a:t>
            </a:r>
            <a:r>
              <a:rPr lang="en-IE" dirty="0" err="1"/>
              <a:t>emprego</a:t>
            </a:r>
            <a:r>
              <a:rPr lang="en-IE" dirty="0"/>
              <a:t> e </a:t>
            </a:r>
            <a:r>
              <a:rPr lang="en-IE" dirty="0" err="1"/>
              <a:t>transportes</a:t>
            </a:r>
            <a:r>
              <a:rPr lang="en-IE" dirty="0"/>
              <a:t> </a:t>
            </a:r>
            <a:r>
              <a:rPr lang="en-IE" dirty="0" err="1"/>
              <a:t>estão</a:t>
            </a:r>
            <a:r>
              <a:rPr lang="en-IE" dirty="0"/>
              <a:t> a </a:t>
            </a:r>
            <a:r>
              <a:rPr lang="en-IE" dirty="0" err="1"/>
              <a:t>colocar</a:t>
            </a:r>
            <a:r>
              <a:rPr lang="en-IE" dirty="0"/>
              <a:t> as </a:t>
            </a:r>
            <a:r>
              <a:rPr lang="en-IE" dirty="0" err="1"/>
              <a:t>cidades</a:t>
            </a:r>
            <a:r>
              <a:rPr lang="en-IE" dirty="0"/>
              <a:t> </a:t>
            </a:r>
            <a:r>
              <a:rPr lang="en-IE" dirty="0" err="1"/>
              <a:t>costeiras</a:t>
            </a:r>
            <a:r>
              <a:rPr lang="en-IE" dirty="0"/>
              <a:t> do </a:t>
            </a:r>
            <a:r>
              <a:rPr lang="en-IE" dirty="0" err="1"/>
              <a:t>Reino</a:t>
            </a:r>
            <a:r>
              <a:rPr lang="en-IE" dirty="0"/>
              <a:t> </a:t>
            </a:r>
            <a:r>
              <a:rPr lang="en-IE" dirty="0" err="1"/>
              <a:t>Unido</a:t>
            </a:r>
            <a:r>
              <a:rPr lang="en-IE" dirty="0"/>
              <a:t> </a:t>
            </a:r>
            <a:r>
              <a:rPr lang="en-IE" dirty="0" err="1"/>
              <a:t>em</a:t>
            </a:r>
            <a:r>
              <a:rPr lang="en-IE" dirty="0"/>
              <a:t> </a:t>
            </a:r>
            <a:r>
              <a:rPr lang="en-IE" dirty="0" err="1"/>
              <a:t>risco</a:t>
            </a:r>
            <a:r>
              <a:rPr lang="en-IE" dirty="0"/>
              <a:t>. O </a:t>
            </a:r>
            <a:r>
              <a:rPr lang="en-IE" dirty="0" err="1"/>
              <a:t>economista-chefe</a:t>
            </a:r>
            <a:r>
              <a:rPr lang="en-IE" dirty="0"/>
              <a:t> da SMF, Scott Corfe, </a:t>
            </a:r>
            <a:r>
              <a:rPr lang="en-IE" dirty="0" err="1"/>
              <a:t>afirmou</a:t>
            </a:r>
            <a:r>
              <a:rPr lang="en-IE" dirty="0"/>
              <a:t> que a </a:t>
            </a:r>
            <a:r>
              <a:rPr lang="en-IE" dirty="0" err="1"/>
              <a:t>falta</a:t>
            </a:r>
            <a:r>
              <a:rPr lang="en-IE" dirty="0"/>
              <a:t> de </a:t>
            </a:r>
            <a:r>
              <a:rPr lang="en-IE" dirty="0" err="1"/>
              <a:t>oportunidades</a:t>
            </a:r>
            <a:r>
              <a:rPr lang="en-IE" dirty="0"/>
              <a:t> de </a:t>
            </a:r>
            <a:r>
              <a:rPr lang="en-IE" dirty="0" err="1"/>
              <a:t>emprego</a:t>
            </a:r>
            <a:r>
              <a:rPr lang="en-IE" dirty="0"/>
              <a:t> local e as </a:t>
            </a:r>
            <a:r>
              <a:rPr lang="en-IE" dirty="0" err="1"/>
              <a:t>más</a:t>
            </a:r>
            <a:r>
              <a:rPr lang="en-IE" dirty="0"/>
              <a:t> </a:t>
            </a:r>
            <a:r>
              <a:rPr lang="en-IE" dirty="0" err="1"/>
              <a:t>ligações</a:t>
            </a:r>
            <a:r>
              <a:rPr lang="en-IE" dirty="0"/>
              <a:t> de </a:t>
            </a:r>
            <a:r>
              <a:rPr lang="en-IE" dirty="0" err="1"/>
              <a:t>transporte</a:t>
            </a:r>
            <a:r>
              <a:rPr lang="en-IE" dirty="0"/>
              <a:t> </a:t>
            </a:r>
            <a:r>
              <a:rPr lang="en-IE" dirty="0" err="1"/>
              <a:t>contribuem</a:t>
            </a:r>
            <a:r>
              <a:rPr lang="en-IE" dirty="0"/>
              <a:t> para o </a:t>
            </a:r>
            <a:r>
              <a:rPr lang="en-IE" dirty="0" err="1"/>
              <a:t>mau</a:t>
            </a:r>
            <a:r>
              <a:rPr lang="en-IE" dirty="0"/>
              <a:t> </a:t>
            </a:r>
            <a:r>
              <a:rPr lang="en-IE" dirty="0" err="1"/>
              <a:t>desempenho</a:t>
            </a:r>
            <a:r>
              <a:rPr lang="en-IE" dirty="0"/>
              <a:t> das </a:t>
            </a:r>
            <a:r>
              <a:rPr lang="en-IE" dirty="0" err="1"/>
              <a:t>economias</a:t>
            </a:r>
            <a:r>
              <a:rPr lang="en-IE" dirty="0"/>
              <a:t>.</a:t>
            </a:r>
          </a:p>
          <a:p>
            <a:r>
              <a:rPr lang="en-IE" dirty="0"/>
              <a:t>"</a:t>
            </a:r>
            <a:r>
              <a:rPr lang="en-IE" dirty="0" err="1"/>
              <a:t>Precisamos</a:t>
            </a:r>
            <a:r>
              <a:rPr lang="en-IE" dirty="0"/>
              <a:t> de </a:t>
            </a:r>
            <a:r>
              <a:rPr lang="en-IE" dirty="0" err="1"/>
              <a:t>mais</a:t>
            </a:r>
            <a:r>
              <a:rPr lang="en-IE" dirty="0"/>
              <a:t> </a:t>
            </a:r>
            <a:r>
              <a:rPr lang="en-IE" dirty="0" err="1"/>
              <a:t>investimento</a:t>
            </a:r>
            <a:r>
              <a:rPr lang="en-IE" dirty="0"/>
              <a:t> </a:t>
            </a:r>
            <a:r>
              <a:rPr lang="en-IE" dirty="0" err="1"/>
              <a:t>nas</a:t>
            </a:r>
            <a:r>
              <a:rPr lang="en-IE" dirty="0"/>
              <a:t> </a:t>
            </a:r>
            <a:r>
              <a:rPr lang="en-IE" dirty="0" err="1"/>
              <a:t>nossas</a:t>
            </a:r>
            <a:r>
              <a:rPr lang="en-IE" dirty="0"/>
              <a:t> </a:t>
            </a:r>
            <a:r>
              <a:rPr lang="en-IE" dirty="0" err="1"/>
              <a:t>comunidades</a:t>
            </a:r>
            <a:r>
              <a:rPr lang="en-IE" dirty="0"/>
              <a:t> </a:t>
            </a:r>
            <a:r>
              <a:rPr lang="en-IE" dirty="0" err="1"/>
              <a:t>costeiras</a:t>
            </a:r>
            <a:r>
              <a:rPr lang="en-IE" dirty="0"/>
              <a:t>; </a:t>
            </a:r>
            <a:r>
              <a:rPr lang="en-IE" dirty="0" err="1"/>
              <a:t>postos</a:t>
            </a:r>
            <a:r>
              <a:rPr lang="en-IE" dirty="0"/>
              <a:t> de </a:t>
            </a:r>
            <a:r>
              <a:rPr lang="en-IE" dirty="0" err="1"/>
              <a:t>trabalho</a:t>
            </a:r>
            <a:r>
              <a:rPr lang="en-IE" dirty="0"/>
              <a:t> </a:t>
            </a:r>
            <a:r>
              <a:rPr lang="en-IE" dirty="0" err="1"/>
              <a:t>significativos</a:t>
            </a:r>
            <a:r>
              <a:rPr lang="en-IE" dirty="0"/>
              <a:t>, </a:t>
            </a:r>
            <a:r>
              <a:rPr lang="en-IE" dirty="0" err="1"/>
              <a:t>menos</a:t>
            </a:r>
            <a:r>
              <a:rPr lang="en-IE" dirty="0"/>
              <a:t> </a:t>
            </a:r>
            <a:r>
              <a:rPr lang="en-IE" dirty="0" err="1"/>
              <a:t>trabalho</a:t>
            </a:r>
            <a:r>
              <a:rPr lang="en-IE" dirty="0"/>
              <a:t> </a:t>
            </a:r>
            <a:r>
              <a:rPr lang="en-IE" dirty="0" err="1"/>
              <a:t>sazonal</a:t>
            </a:r>
            <a:r>
              <a:rPr lang="en-IE" dirty="0"/>
              <a:t> - </a:t>
            </a:r>
            <a:r>
              <a:rPr lang="en-IE" dirty="0" err="1"/>
              <a:t>trabalho</a:t>
            </a:r>
            <a:r>
              <a:rPr lang="en-IE" dirty="0"/>
              <a:t> </a:t>
            </a:r>
            <a:r>
              <a:rPr lang="en-IE" dirty="0" err="1"/>
              <a:t>durante</a:t>
            </a:r>
            <a:r>
              <a:rPr lang="en-IE" dirty="0"/>
              <a:t> </a:t>
            </a:r>
            <a:r>
              <a:rPr lang="en-IE" dirty="0" err="1"/>
              <a:t>todo</a:t>
            </a:r>
            <a:r>
              <a:rPr lang="en-IE" dirty="0"/>
              <a:t> o </a:t>
            </a:r>
            <a:r>
              <a:rPr lang="en-IE" dirty="0" err="1"/>
              <a:t>ano</a:t>
            </a:r>
            <a:r>
              <a:rPr lang="en-IE" dirty="0"/>
              <a:t> - </a:t>
            </a:r>
            <a:r>
              <a:rPr lang="en-IE" dirty="0" err="1"/>
              <a:t>introduzir</a:t>
            </a:r>
            <a:r>
              <a:rPr lang="en-IE" dirty="0"/>
              <a:t> e </a:t>
            </a:r>
            <a:r>
              <a:rPr lang="en-IE" dirty="0" err="1"/>
              <a:t>melhorar</a:t>
            </a:r>
            <a:r>
              <a:rPr lang="en-IE" dirty="0"/>
              <a:t> a </a:t>
            </a:r>
            <a:r>
              <a:rPr lang="en-IE" dirty="0" err="1"/>
              <a:t>banda</a:t>
            </a:r>
            <a:r>
              <a:rPr lang="en-IE" dirty="0"/>
              <a:t> </a:t>
            </a:r>
            <a:r>
              <a:rPr lang="en-IE" dirty="0" err="1"/>
              <a:t>larga</a:t>
            </a:r>
            <a:r>
              <a:rPr lang="en-IE" dirty="0"/>
              <a:t> para </a:t>
            </a:r>
            <a:r>
              <a:rPr lang="en-IE" dirty="0" err="1"/>
              <a:t>manter</a:t>
            </a:r>
            <a:r>
              <a:rPr lang="en-IE" dirty="0"/>
              <a:t> as </a:t>
            </a:r>
            <a:r>
              <a:rPr lang="en-IE" dirty="0" err="1"/>
              <a:t>gerações</a:t>
            </a:r>
            <a:r>
              <a:rPr lang="en-IE" dirty="0"/>
              <a:t> </a:t>
            </a:r>
            <a:r>
              <a:rPr lang="en-IE" dirty="0" err="1"/>
              <a:t>futuras</a:t>
            </a:r>
            <a:r>
              <a:rPr lang="en-IE" dirty="0"/>
              <a:t> </a:t>
            </a:r>
            <a:r>
              <a:rPr lang="en-IE" dirty="0" err="1"/>
              <a:t>nas</a:t>
            </a:r>
            <a:r>
              <a:rPr lang="en-IE" dirty="0"/>
              <a:t> </a:t>
            </a:r>
            <a:r>
              <a:rPr lang="en-IE" dirty="0" err="1"/>
              <a:t>nossas</a:t>
            </a:r>
            <a:r>
              <a:rPr lang="en-IE" dirty="0"/>
              <a:t> zonas </a:t>
            </a:r>
            <a:r>
              <a:rPr lang="en-IE" dirty="0" err="1"/>
              <a:t>costeiras</a:t>
            </a:r>
            <a:r>
              <a:rPr lang="en-IE" dirty="0"/>
              <a:t>”</a:t>
            </a:r>
          </a:p>
        </p:txBody>
      </p:sp>
      <p:pic>
        <p:nvPicPr>
          <p:cNvPr id="6" name="Picture Placeholder 5" descr="A tree in front of a building&#10;&#10;Description automatically generated">
            <a:extLst>
              <a:ext uri="{FF2B5EF4-FFF2-40B4-BE49-F238E27FC236}">
                <a16:creationId xmlns:a16="http://schemas.microsoft.com/office/drawing/2014/main" id="{AFEB4A6D-8F88-45AF-897A-A224FFF232B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11113"/>
            <a:ext cx="5070475" cy="68691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A95009-892F-4568-9CBF-1085CD21F6FA}"/>
              </a:ext>
            </a:extLst>
          </p:cNvPr>
          <p:cNvSpPr txBox="1"/>
          <p:nvPr/>
        </p:nvSpPr>
        <p:spPr>
          <a:xfrm>
            <a:off x="9593801" y="6008914"/>
            <a:ext cx="2210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3"/>
              </a:rPr>
              <a:t>Fonte</a:t>
            </a:r>
            <a:r>
              <a:rPr lang="en-IE" sz="1000" dirty="0"/>
              <a:t> BBC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E80F0-B36E-4A34-9280-5D071B539808}"/>
              </a:ext>
            </a:extLst>
          </p:cNvPr>
          <p:cNvSpPr txBox="1"/>
          <p:nvPr/>
        </p:nvSpPr>
        <p:spPr>
          <a:xfrm>
            <a:off x="0" y="5671425"/>
            <a:ext cx="2291255" cy="1077218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3ED19764-9D62-4E96-93FD-5039183C2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56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AA7C-CFC4-4E66-9B3C-52B35FDCE5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50077" y="1908810"/>
            <a:ext cx="5551386" cy="4375426"/>
          </a:xfrm>
        </p:spPr>
        <p:txBody>
          <a:bodyPr/>
          <a:lstStyle/>
          <a:p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Líderes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comunitários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fortes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promovem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desenvolvimento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bem-sucedido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projetos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comunitários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Aprendemos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anteriormente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líderes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comunitários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fortes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são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característica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chave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grandes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comunidades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pelo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poderá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ser de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pouca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surpresa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que 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falta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liderança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comunitária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possa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levar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declínio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à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estagnação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n-IE" dirty="0">
                <a:solidFill>
                  <a:srgbClr val="68BBAF"/>
                </a:solidFill>
              </a:rPr>
              <a:t>Na </a:t>
            </a:r>
            <a:r>
              <a:rPr lang="en-IE" dirty="0" err="1">
                <a:solidFill>
                  <a:srgbClr val="68BBAF"/>
                </a:solidFill>
              </a:rPr>
              <a:t>seção</a:t>
            </a:r>
            <a:r>
              <a:rPr lang="en-IE" dirty="0">
                <a:solidFill>
                  <a:srgbClr val="68BBAF"/>
                </a:solidFill>
              </a:rPr>
              <a:t> 4 </a:t>
            </a:r>
            <a:r>
              <a:rPr lang="en-IE" dirty="0" err="1">
                <a:solidFill>
                  <a:srgbClr val="68BBAF"/>
                </a:solidFill>
              </a:rPr>
              <a:t>deste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módulo</a:t>
            </a:r>
            <a:r>
              <a:rPr lang="en-IE" dirty="0">
                <a:solidFill>
                  <a:srgbClr val="68BBAF"/>
                </a:solidFill>
              </a:rPr>
              <a:t>, </a:t>
            </a:r>
            <a:r>
              <a:rPr lang="en-IE" dirty="0" err="1">
                <a:solidFill>
                  <a:srgbClr val="68BBAF"/>
                </a:solidFill>
              </a:rPr>
              <a:t>analisaremos</a:t>
            </a:r>
            <a:r>
              <a:rPr lang="en-IE" dirty="0">
                <a:solidFill>
                  <a:srgbClr val="68BBAF"/>
                </a:solidFill>
              </a:rPr>
              <a:t> a </a:t>
            </a:r>
            <a:r>
              <a:rPr lang="en-IE" dirty="0" err="1">
                <a:solidFill>
                  <a:srgbClr val="68BBAF"/>
                </a:solidFill>
              </a:rPr>
              <a:t>liderança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comunitária</a:t>
            </a:r>
            <a:r>
              <a:rPr lang="en-IE" dirty="0">
                <a:solidFill>
                  <a:srgbClr val="68BBAF"/>
                </a:solidFill>
              </a:rPr>
              <a:t> com </a:t>
            </a:r>
            <a:r>
              <a:rPr lang="en-IE" dirty="0" err="1">
                <a:solidFill>
                  <a:srgbClr val="68BBAF"/>
                </a:solidFill>
              </a:rPr>
              <a:t>mais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detalhe</a:t>
            </a:r>
            <a:r>
              <a:rPr lang="en-IE" dirty="0">
                <a:solidFill>
                  <a:srgbClr val="68BBAF"/>
                </a:solidFill>
              </a:rPr>
              <a:t>, </a:t>
            </a:r>
            <a:r>
              <a:rPr lang="en-IE" dirty="0" err="1">
                <a:solidFill>
                  <a:srgbClr val="68BBAF"/>
                </a:solidFill>
              </a:rPr>
              <a:t>encontraremos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alguns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líderes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comunitários</a:t>
            </a:r>
            <a:r>
              <a:rPr lang="en-IE" dirty="0">
                <a:solidFill>
                  <a:srgbClr val="68BBAF"/>
                </a:solidFill>
              </a:rPr>
              <a:t> e </a:t>
            </a:r>
            <a:r>
              <a:rPr lang="en-IE" dirty="0" err="1">
                <a:solidFill>
                  <a:srgbClr val="68BBAF"/>
                </a:solidFill>
              </a:rPr>
              <a:t>aprenderemos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como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capacitá</a:t>
            </a:r>
            <a:r>
              <a:rPr lang="en-IE" dirty="0">
                <a:solidFill>
                  <a:srgbClr val="68BBAF"/>
                </a:solidFill>
              </a:rPr>
              <a:t>-los.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12DA-0F65-40F5-89DC-57972EE1E7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n-IE" dirty="0"/>
              <a:t>Falta de </a:t>
            </a:r>
            <a:r>
              <a:rPr lang="en-IE" dirty="0" err="1"/>
              <a:t>Liderança</a:t>
            </a:r>
            <a:r>
              <a:rPr lang="en-IE" dirty="0"/>
              <a:t> </a:t>
            </a:r>
            <a:r>
              <a:rPr lang="en-IE" dirty="0" err="1"/>
              <a:t>Comunitária</a:t>
            </a:r>
            <a:endParaRPr lang="en-IE" dirty="0"/>
          </a:p>
        </p:txBody>
      </p:sp>
      <p:pic>
        <p:nvPicPr>
          <p:cNvPr id="16" name="Picture Placeholder 15" descr="Businesswoman at whiteboard leading meeting in conference room">
            <a:extLst>
              <a:ext uri="{FF2B5EF4-FFF2-40B4-BE49-F238E27FC236}">
                <a16:creationId xmlns:a16="http://schemas.microsoft.com/office/drawing/2014/main" id="{09A2F2BF-EDDB-4713-993E-30AC32575CD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48AEF2-2E5B-4C6E-9642-252BAFF3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1229677"/>
            <a:ext cx="5237439" cy="52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8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AA7C-CFC4-4E66-9B3C-52B35FDCE5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3034" y="1908810"/>
            <a:ext cx="6078429" cy="4375426"/>
          </a:xfrm>
        </p:spPr>
        <p:txBody>
          <a:bodyPr/>
          <a:lstStyle/>
          <a:p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falta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investimento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manutenção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duas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principais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razões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para o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declínio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sendo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aqui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que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sustentabilidade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surge.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Muitas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vezes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projetos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são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criados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desenvolvidos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executados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com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pouco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ou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nenhum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enquadramento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vigor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, de modo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serem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sustentados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longo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prazo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Quem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será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responsável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pelas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iniciativas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manter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sz="2300" dirty="0" err="1">
                <a:solidFill>
                  <a:schemeClr val="bg2">
                    <a:lumMod val="50000"/>
                  </a:schemeClr>
                </a:solidFill>
              </a:rPr>
              <a:t>diariamente</a:t>
            </a:r>
            <a:r>
              <a:rPr lang="en-IE" sz="2300" dirty="0">
                <a:solidFill>
                  <a:schemeClr val="bg2">
                    <a:lumMod val="50000"/>
                  </a:schemeClr>
                </a:solidFill>
              </a:rPr>
              <a:t>?  </a:t>
            </a:r>
          </a:p>
          <a:p>
            <a:r>
              <a:rPr lang="en-IE" sz="2300" dirty="0">
                <a:solidFill>
                  <a:srgbClr val="68BBAF"/>
                </a:solidFill>
              </a:rPr>
              <a:t>A </a:t>
            </a:r>
            <a:r>
              <a:rPr lang="en-IE" sz="2300" dirty="0" err="1">
                <a:solidFill>
                  <a:srgbClr val="68BBAF"/>
                </a:solidFill>
              </a:rPr>
              <a:t>criação</a:t>
            </a:r>
            <a:r>
              <a:rPr lang="en-IE" sz="2300" dirty="0">
                <a:solidFill>
                  <a:srgbClr val="68BBAF"/>
                </a:solidFill>
              </a:rPr>
              <a:t> de um </a:t>
            </a:r>
            <a:r>
              <a:rPr lang="en-IE" sz="2300" dirty="0" err="1">
                <a:solidFill>
                  <a:srgbClr val="68BBAF"/>
                </a:solidFill>
              </a:rPr>
              <a:t>plano</a:t>
            </a:r>
            <a:r>
              <a:rPr lang="en-IE" sz="2300" dirty="0">
                <a:solidFill>
                  <a:srgbClr val="68BBAF"/>
                </a:solidFill>
              </a:rPr>
              <a:t> de </a:t>
            </a:r>
            <a:r>
              <a:rPr lang="en-IE" sz="2300" dirty="0" err="1">
                <a:solidFill>
                  <a:srgbClr val="68BBAF"/>
                </a:solidFill>
              </a:rPr>
              <a:t>ação</a:t>
            </a:r>
            <a:r>
              <a:rPr lang="en-IE" sz="2300" dirty="0">
                <a:solidFill>
                  <a:srgbClr val="68BBAF"/>
                </a:solidFill>
              </a:rPr>
              <a:t> </a:t>
            </a:r>
            <a:r>
              <a:rPr lang="en-IE" sz="2300" dirty="0" err="1">
                <a:solidFill>
                  <a:srgbClr val="68BBAF"/>
                </a:solidFill>
              </a:rPr>
              <a:t>sustentável</a:t>
            </a:r>
            <a:r>
              <a:rPr lang="en-IE" sz="2300" dirty="0">
                <a:solidFill>
                  <a:srgbClr val="68BBAF"/>
                </a:solidFill>
              </a:rPr>
              <a:t> para </a:t>
            </a:r>
            <a:r>
              <a:rPr lang="en-IE" sz="2300" dirty="0" err="1">
                <a:solidFill>
                  <a:srgbClr val="68BBAF"/>
                </a:solidFill>
              </a:rPr>
              <a:t>os</a:t>
            </a:r>
            <a:r>
              <a:rPr lang="en-IE" sz="2300" dirty="0">
                <a:solidFill>
                  <a:srgbClr val="68BBAF"/>
                </a:solidFill>
              </a:rPr>
              <a:t> </a:t>
            </a:r>
            <a:r>
              <a:rPr lang="en-IE" sz="2300" dirty="0" err="1">
                <a:solidFill>
                  <a:srgbClr val="68BBAF"/>
                </a:solidFill>
              </a:rPr>
              <a:t>seus</a:t>
            </a:r>
            <a:r>
              <a:rPr lang="en-IE" sz="2300" dirty="0">
                <a:solidFill>
                  <a:srgbClr val="68BBAF"/>
                </a:solidFill>
              </a:rPr>
              <a:t> </a:t>
            </a:r>
            <a:r>
              <a:rPr lang="en-IE" sz="2300" dirty="0" err="1">
                <a:solidFill>
                  <a:srgbClr val="68BBAF"/>
                </a:solidFill>
              </a:rPr>
              <a:t>projetos</a:t>
            </a:r>
            <a:r>
              <a:rPr lang="en-IE" sz="2300" dirty="0">
                <a:solidFill>
                  <a:srgbClr val="68BBAF"/>
                </a:solidFill>
              </a:rPr>
              <a:t> de </a:t>
            </a:r>
            <a:r>
              <a:rPr lang="en-IE" sz="2300" dirty="0" err="1">
                <a:solidFill>
                  <a:srgbClr val="68BBAF"/>
                </a:solidFill>
              </a:rPr>
              <a:t>regeneração</a:t>
            </a:r>
            <a:r>
              <a:rPr lang="en-IE" sz="2300" dirty="0">
                <a:solidFill>
                  <a:srgbClr val="68BBAF"/>
                </a:solidFill>
              </a:rPr>
              <a:t> da </a:t>
            </a:r>
            <a:r>
              <a:rPr lang="en-IE" sz="2300" dirty="0" err="1">
                <a:solidFill>
                  <a:srgbClr val="68BBAF"/>
                </a:solidFill>
              </a:rPr>
              <a:t>comunidade</a:t>
            </a:r>
            <a:r>
              <a:rPr lang="en-IE" sz="2300" dirty="0">
                <a:solidFill>
                  <a:srgbClr val="68BBAF"/>
                </a:solidFill>
              </a:rPr>
              <a:t> </a:t>
            </a:r>
            <a:r>
              <a:rPr lang="en-IE" sz="2300" dirty="0" err="1">
                <a:solidFill>
                  <a:srgbClr val="68BBAF"/>
                </a:solidFill>
              </a:rPr>
              <a:t>é</a:t>
            </a:r>
            <a:r>
              <a:rPr lang="en-IE" sz="2300" dirty="0">
                <a:solidFill>
                  <a:srgbClr val="68BBAF"/>
                </a:solidFill>
              </a:rPr>
              <a:t> fundamental. </a:t>
            </a:r>
            <a:r>
              <a:rPr lang="en-IE" sz="2300" dirty="0" err="1">
                <a:solidFill>
                  <a:srgbClr val="68BBAF"/>
                </a:solidFill>
              </a:rPr>
              <a:t>Iremos</a:t>
            </a:r>
            <a:r>
              <a:rPr lang="en-IE" sz="2300" dirty="0">
                <a:solidFill>
                  <a:srgbClr val="68BBAF"/>
                </a:solidFill>
              </a:rPr>
              <a:t> </a:t>
            </a:r>
            <a:r>
              <a:rPr lang="en-IE" sz="2300" dirty="0" err="1">
                <a:solidFill>
                  <a:srgbClr val="68BBAF"/>
                </a:solidFill>
              </a:rPr>
              <a:t>guiá</a:t>
            </a:r>
            <a:r>
              <a:rPr lang="en-IE" sz="2300" dirty="0">
                <a:solidFill>
                  <a:srgbClr val="68BBAF"/>
                </a:solidFill>
              </a:rPr>
              <a:t>-lo </a:t>
            </a:r>
            <a:r>
              <a:rPr lang="en-IE" sz="2300" dirty="0" err="1">
                <a:solidFill>
                  <a:srgbClr val="68BBAF"/>
                </a:solidFill>
              </a:rPr>
              <a:t>através</a:t>
            </a:r>
            <a:r>
              <a:rPr lang="en-IE" sz="2300" dirty="0">
                <a:solidFill>
                  <a:srgbClr val="68BBAF"/>
                </a:solidFill>
              </a:rPr>
              <a:t> do </a:t>
            </a:r>
            <a:r>
              <a:rPr lang="en-IE" sz="2300" dirty="0" err="1">
                <a:solidFill>
                  <a:srgbClr val="68BBAF"/>
                </a:solidFill>
              </a:rPr>
              <a:t>processo</a:t>
            </a:r>
            <a:r>
              <a:rPr lang="en-IE" sz="2300" dirty="0">
                <a:solidFill>
                  <a:srgbClr val="68BBAF"/>
                </a:solidFill>
              </a:rPr>
              <a:t> de </a:t>
            </a:r>
            <a:r>
              <a:rPr lang="en-IE" sz="2300" dirty="0" err="1">
                <a:solidFill>
                  <a:srgbClr val="68BBAF"/>
                </a:solidFill>
              </a:rPr>
              <a:t>criação</a:t>
            </a:r>
            <a:r>
              <a:rPr lang="en-IE" sz="2300" dirty="0">
                <a:solidFill>
                  <a:srgbClr val="68BBAF"/>
                </a:solidFill>
              </a:rPr>
              <a:t> de um </a:t>
            </a:r>
            <a:r>
              <a:rPr lang="en-IE" sz="2300" dirty="0" err="1">
                <a:solidFill>
                  <a:srgbClr val="68BBAF"/>
                </a:solidFill>
              </a:rPr>
              <a:t>plano</a:t>
            </a:r>
            <a:r>
              <a:rPr lang="en-IE" sz="2300" dirty="0">
                <a:solidFill>
                  <a:srgbClr val="68BBAF"/>
                </a:solidFill>
              </a:rPr>
              <a:t> de </a:t>
            </a:r>
            <a:r>
              <a:rPr lang="en-IE" sz="2300" dirty="0" err="1">
                <a:solidFill>
                  <a:srgbClr val="68BBAF"/>
                </a:solidFill>
              </a:rPr>
              <a:t>ação</a:t>
            </a:r>
            <a:r>
              <a:rPr lang="en-IE" sz="2300" dirty="0">
                <a:solidFill>
                  <a:srgbClr val="68BBAF"/>
                </a:solidFill>
              </a:rPr>
              <a:t> </a:t>
            </a:r>
            <a:r>
              <a:rPr lang="en-IE" sz="2300" dirty="0" err="1">
                <a:solidFill>
                  <a:srgbClr val="68BBAF"/>
                </a:solidFill>
              </a:rPr>
              <a:t>sustentável</a:t>
            </a:r>
            <a:r>
              <a:rPr lang="en-IE" sz="2300" dirty="0">
                <a:solidFill>
                  <a:srgbClr val="68BBAF"/>
                </a:solidFill>
              </a:rPr>
              <a:t> no </a:t>
            </a:r>
            <a:r>
              <a:rPr lang="en-IE" sz="2300" dirty="0" err="1">
                <a:solidFill>
                  <a:srgbClr val="68BBAF"/>
                </a:solidFill>
              </a:rPr>
              <a:t>Módulo</a:t>
            </a:r>
            <a:r>
              <a:rPr lang="en-IE" sz="2300" dirty="0">
                <a:solidFill>
                  <a:srgbClr val="68BBAF"/>
                </a:solidFill>
              </a:rPr>
              <a:t> 5.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12DA-0F65-40F5-89DC-57972EE1E7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49159" y="420414"/>
            <a:ext cx="5952304" cy="1204627"/>
          </a:xfrm>
        </p:spPr>
        <p:txBody>
          <a:bodyPr>
            <a:normAutofit/>
          </a:bodyPr>
          <a:lstStyle/>
          <a:p>
            <a:r>
              <a:rPr lang="en-IE" dirty="0"/>
              <a:t>Falta de </a:t>
            </a:r>
            <a:r>
              <a:rPr lang="en-IE" dirty="0" err="1"/>
              <a:t>Investimento</a:t>
            </a:r>
            <a:r>
              <a:rPr lang="en-IE" dirty="0"/>
              <a:t> </a:t>
            </a:r>
            <a:r>
              <a:rPr lang="en-IE" dirty="0" err="1"/>
              <a:t>Sustentável</a:t>
            </a:r>
            <a:r>
              <a:rPr lang="en-IE" dirty="0"/>
              <a:t> / </a:t>
            </a:r>
            <a:r>
              <a:rPr lang="en-IE" dirty="0" err="1"/>
              <a:t>Gestão</a:t>
            </a:r>
            <a:r>
              <a:rPr lang="en-IE" dirty="0"/>
              <a:t> Local</a:t>
            </a:r>
          </a:p>
        </p:txBody>
      </p:sp>
      <p:pic>
        <p:nvPicPr>
          <p:cNvPr id="7" name="Picture Placeholder 6" descr="A picture containing indoor, table, cup, small&#10;&#10;Description automatically generated">
            <a:extLst>
              <a:ext uri="{FF2B5EF4-FFF2-40B4-BE49-F238E27FC236}">
                <a16:creationId xmlns:a16="http://schemas.microsoft.com/office/drawing/2014/main" id="{07B74F23-E4C5-431A-A19E-70147D4B527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61855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AA7C-CFC4-4E66-9B3C-52B35FDCE5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3034" y="1908810"/>
            <a:ext cx="6568966" cy="4949190"/>
          </a:xfrm>
        </p:spPr>
        <p:txBody>
          <a:bodyPr/>
          <a:lstStyle/>
          <a:p>
            <a:r>
              <a:rPr lang="en-IE" sz="2200" dirty="0"/>
              <a:t>A </a:t>
            </a:r>
            <a:r>
              <a:rPr lang="en-IE" sz="2200" dirty="0" err="1"/>
              <a:t>resolução</a:t>
            </a:r>
            <a:r>
              <a:rPr lang="en-IE" sz="2200" dirty="0"/>
              <a:t> de </a:t>
            </a:r>
            <a:r>
              <a:rPr lang="en-IE" sz="2200" dirty="0" err="1"/>
              <a:t>problemas</a:t>
            </a:r>
            <a:r>
              <a:rPr lang="en-IE" sz="2200" dirty="0"/>
              <a:t> no </a:t>
            </a:r>
            <a:r>
              <a:rPr lang="en-IE" sz="2200" dirty="0" err="1"/>
              <a:t>contexto</a:t>
            </a:r>
            <a:r>
              <a:rPr lang="en-IE" sz="2200" dirty="0"/>
              <a:t> de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comunidade</a:t>
            </a:r>
            <a:r>
              <a:rPr lang="en-IE" sz="2200" dirty="0"/>
              <a:t> </a:t>
            </a:r>
            <a:r>
              <a:rPr lang="en-IE" sz="2200" dirty="0" err="1"/>
              <a:t>pode</a:t>
            </a:r>
            <a:r>
              <a:rPr lang="en-IE" sz="2200" dirty="0"/>
              <a:t> ser </a:t>
            </a:r>
            <a:r>
              <a:rPr lang="en-IE" sz="2200" dirty="0" err="1"/>
              <a:t>difícil</a:t>
            </a:r>
            <a:r>
              <a:rPr lang="en-IE" sz="2200" dirty="0"/>
              <a:t>,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vez</a:t>
            </a:r>
            <a:r>
              <a:rPr lang="en-IE" sz="2200" dirty="0"/>
              <a:t> que </a:t>
            </a:r>
            <a:r>
              <a:rPr lang="en-IE" sz="2200" dirty="0" err="1"/>
              <a:t>uma</a:t>
            </a:r>
            <a:r>
              <a:rPr lang="en-IE" sz="2200" dirty="0"/>
              <a:t> </a:t>
            </a:r>
            <a:r>
              <a:rPr lang="en-IE" sz="2200" dirty="0" err="1"/>
              <a:t>variedade</a:t>
            </a:r>
            <a:r>
              <a:rPr lang="en-IE" sz="2200" dirty="0"/>
              <a:t> de </a:t>
            </a:r>
            <a:r>
              <a:rPr lang="en-IE" sz="2200" dirty="0" err="1"/>
              <a:t>demografias</a:t>
            </a:r>
            <a:r>
              <a:rPr lang="en-IE" sz="2200" dirty="0"/>
              <a:t> com </a:t>
            </a:r>
            <a:r>
              <a:rPr lang="en-IE" sz="2200" dirty="0" err="1"/>
              <a:t>diferentes</a:t>
            </a:r>
            <a:r>
              <a:rPr lang="en-IE" sz="2200" dirty="0"/>
              <a:t> </a:t>
            </a:r>
            <a:r>
              <a:rPr lang="en-IE" sz="2200" dirty="0" err="1"/>
              <a:t>desejos</a:t>
            </a:r>
            <a:r>
              <a:rPr lang="en-IE" sz="2200" dirty="0"/>
              <a:t>, </a:t>
            </a:r>
            <a:r>
              <a:rPr lang="en-IE" sz="2200" dirty="0" err="1"/>
              <a:t>necessidades</a:t>
            </a:r>
            <a:r>
              <a:rPr lang="en-IE" sz="2200" dirty="0"/>
              <a:t> e </a:t>
            </a:r>
            <a:r>
              <a:rPr lang="en-IE" sz="2200" dirty="0" err="1"/>
              <a:t>ideias</a:t>
            </a:r>
            <a:r>
              <a:rPr lang="en-IE" sz="2200" dirty="0"/>
              <a:t> se </a:t>
            </a:r>
            <a:r>
              <a:rPr lang="en-IE" sz="2200" dirty="0" err="1"/>
              <a:t>esforçam</a:t>
            </a:r>
            <a:r>
              <a:rPr lang="en-IE" sz="2200" dirty="0"/>
              <a:t> por </a:t>
            </a:r>
            <a:r>
              <a:rPr lang="en-IE" sz="2200" dirty="0" err="1"/>
              <a:t>encontrar</a:t>
            </a:r>
            <a:r>
              <a:rPr lang="en-IE" sz="2200" dirty="0"/>
              <a:t> a </a:t>
            </a:r>
            <a:r>
              <a:rPr lang="en-IE" sz="2200" dirty="0" err="1"/>
              <a:t>melhor</a:t>
            </a:r>
            <a:r>
              <a:rPr lang="en-IE" sz="2200" dirty="0"/>
              <a:t> </a:t>
            </a:r>
            <a:r>
              <a:rPr lang="en-IE" sz="2200" dirty="0" err="1"/>
              <a:t>maneira</a:t>
            </a:r>
            <a:r>
              <a:rPr lang="en-IE" sz="2200" dirty="0"/>
              <a:t> de </a:t>
            </a:r>
            <a:r>
              <a:rPr lang="en-IE" sz="2200" dirty="0" err="1"/>
              <a:t>fazer</a:t>
            </a:r>
            <a:r>
              <a:rPr lang="en-IE" sz="2200" dirty="0"/>
              <a:t> as </a:t>
            </a:r>
            <a:r>
              <a:rPr lang="en-IE" sz="2200" dirty="0" err="1"/>
              <a:t>coisas</a:t>
            </a:r>
            <a:r>
              <a:rPr lang="en-IE" sz="2200" dirty="0"/>
              <a:t> </a:t>
            </a:r>
            <a:r>
              <a:rPr lang="en-IE" sz="2200" dirty="0" err="1"/>
              <a:t>num</a:t>
            </a:r>
            <a:r>
              <a:rPr lang="en-IE" sz="2200" dirty="0"/>
              <a:t> </a:t>
            </a:r>
            <a:r>
              <a:rPr lang="en-IE" sz="2200" dirty="0" err="1"/>
              <a:t>só</a:t>
            </a:r>
            <a:r>
              <a:rPr lang="en-IE" sz="2200" dirty="0"/>
              <a:t> </a:t>
            </a:r>
            <a:r>
              <a:rPr lang="en-IE" sz="2200" dirty="0" err="1"/>
              <a:t>lugar</a:t>
            </a:r>
            <a:r>
              <a:rPr lang="en-IE" sz="2200" dirty="0"/>
              <a:t>. A </a:t>
            </a:r>
            <a:r>
              <a:rPr lang="en-IE" sz="2200" dirty="0" err="1"/>
              <a:t>criação</a:t>
            </a:r>
            <a:r>
              <a:rPr lang="en-IE" sz="2200" dirty="0"/>
              <a:t> de </a:t>
            </a:r>
            <a:r>
              <a:rPr lang="en-IE" sz="2200" dirty="0" err="1"/>
              <a:t>soluções</a:t>
            </a:r>
            <a:r>
              <a:rPr lang="en-IE" sz="2200" dirty="0"/>
              <a:t> </a:t>
            </a:r>
            <a:r>
              <a:rPr lang="en-IE" sz="2200" dirty="0" err="1"/>
              <a:t>sustentáveis</a:t>
            </a:r>
            <a:r>
              <a:rPr lang="en-IE" sz="2200" dirty="0"/>
              <a:t> </a:t>
            </a:r>
            <a:r>
              <a:rPr lang="en-IE" sz="2200" dirty="0" err="1"/>
              <a:t>acessíveis</a:t>
            </a:r>
            <a:r>
              <a:rPr lang="en-IE" sz="2200" dirty="0"/>
              <a:t> a </a:t>
            </a:r>
            <a:r>
              <a:rPr lang="en-IE" sz="2200" dirty="0" err="1"/>
              <a:t>todos</a:t>
            </a:r>
            <a:r>
              <a:rPr lang="en-IE" sz="2200" dirty="0"/>
              <a:t> </a:t>
            </a:r>
            <a:r>
              <a:rPr lang="en-IE" sz="2200" dirty="0" err="1"/>
              <a:t>pode</a:t>
            </a:r>
            <a:r>
              <a:rPr lang="en-IE" sz="2200" dirty="0"/>
              <a:t> ser </a:t>
            </a:r>
            <a:r>
              <a:rPr lang="en-IE" sz="2200" dirty="0" err="1"/>
              <a:t>complicada</a:t>
            </a:r>
            <a:r>
              <a:rPr lang="en-IE" sz="2200" dirty="0"/>
              <a:t> e </a:t>
            </a:r>
            <a:r>
              <a:rPr lang="en-IE" sz="2200" dirty="0" err="1"/>
              <a:t>assustadora</a:t>
            </a:r>
            <a:r>
              <a:rPr lang="en-IE" sz="2200" dirty="0"/>
              <a:t>.</a:t>
            </a:r>
          </a:p>
          <a:p>
            <a:r>
              <a:rPr lang="en-IE" sz="2200" dirty="0" err="1"/>
              <a:t>Conceber</a:t>
            </a:r>
            <a:r>
              <a:rPr lang="en-IE" sz="2200" dirty="0"/>
              <a:t> </a:t>
            </a:r>
            <a:r>
              <a:rPr lang="en-IE" sz="2200" dirty="0" err="1"/>
              <a:t>soluções</a:t>
            </a:r>
            <a:r>
              <a:rPr lang="en-IE" sz="2200" dirty="0"/>
              <a:t> que </a:t>
            </a:r>
            <a:r>
              <a:rPr lang="en-IE" sz="2200" dirty="0" err="1"/>
              <a:t>quebram</a:t>
            </a:r>
            <a:r>
              <a:rPr lang="en-IE" sz="2200" dirty="0"/>
              <a:t> o </a:t>
            </a:r>
            <a:r>
              <a:rPr lang="en-IE" sz="2200" dirty="0" err="1"/>
              <a:t>molde</a:t>
            </a:r>
            <a:r>
              <a:rPr lang="en-IE" sz="2200" dirty="0"/>
              <a:t> do que </a:t>
            </a:r>
            <a:r>
              <a:rPr lang="en-IE" sz="2200" dirty="0" err="1"/>
              <a:t>está</a:t>
            </a:r>
            <a:r>
              <a:rPr lang="en-IE" sz="2200" dirty="0"/>
              <a:t> a ser </a:t>
            </a:r>
            <a:r>
              <a:rPr lang="en-IE" sz="2200" dirty="0" err="1"/>
              <a:t>feito</a:t>
            </a:r>
            <a:r>
              <a:rPr lang="en-IE" sz="2200" dirty="0"/>
              <a:t> </a:t>
            </a:r>
            <a:r>
              <a:rPr lang="en-IE" sz="2200" dirty="0" err="1"/>
              <a:t>atualmente</a:t>
            </a:r>
            <a:r>
              <a:rPr lang="en-IE" sz="2200" dirty="0"/>
              <a:t> </a:t>
            </a:r>
            <a:r>
              <a:rPr lang="en-IE" sz="2200" dirty="0" err="1"/>
              <a:t>na</a:t>
            </a:r>
            <a:r>
              <a:rPr lang="en-IE" sz="2200" dirty="0"/>
              <a:t> </a:t>
            </a:r>
            <a:r>
              <a:rPr lang="en-IE" sz="2200" dirty="0" err="1"/>
              <a:t>comunidade</a:t>
            </a:r>
            <a:r>
              <a:rPr lang="en-IE" sz="2200" dirty="0"/>
              <a:t> (</a:t>
            </a:r>
            <a:r>
              <a:rPr lang="en-IE" sz="2200" dirty="0" err="1"/>
              <a:t>ou</a:t>
            </a:r>
            <a:r>
              <a:rPr lang="en-IE" sz="2200" dirty="0"/>
              <a:t> sempre </a:t>
            </a:r>
            <a:r>
              <a:rPr lang="en-IE" sz="2200" dirty="0" err="1"/>
              <a:t>foi</a:t>
            </a:r>
            <a:r>
              <a:rPr lang="en-IE" sz="2200" dirty="0"/>
              <a:t> </a:t>
            </a:r>
            <a:r>
              <a:rPr lang="en-IE" sz="2200" dirty="0" err="1"/>
              <a:t>feito</a:t>
            </a:r>
            <a:r>
              <a:rPr lang="en-IE" sz="2200" dirty="0"/>
              <a:t>) </a:t>
            </a:r>
            <a:r>
              <a:rPr lang="en-IE" sz="2200" dirty="0" err="1"/>
              <a:t>também</a:t>
            </a:r>
            <a:r>
              <a:rPr lang="en-IE" sz="2200" dirty="0"/>
              <a:t> </a:t>
            </a:r>
            <a:r>
              <a:rPr lang="en-IE" sz="2200" dirty="0" err="1"/>
              <a:t>pode</a:t>
            </a:r>
            <a:r>
              <a:rPr lang="en-IE" sz="2200" dirty="0"/>
              <a:t> ser </a:t>
            </a:r>
            <a:r>
              <a:rPr lang="en-IE" sz="2200" dirty="0" err="1"/>
              <a:t>complicado</a:t>
            </a:r>
            <a:r>
              <a:rPr lang="en-IE" sz="2200" dirty="0"/>
              <a:t>. As </a:t>
            </a:r>
            <a:r>
              <a:rPr lang="en-IE" sz="2200" dirty="0" err="1"/>
              <a:t>soluções</a:t>
            </a:r>
            <a:r>
              <a:rPr lang="en-IE" sz="2200" dirty="0"/>
              <a:t> que </a:t>
            </a:r>
            <a:r>
              <a:rPr lang="en-IE" sz="2200" dirty="0" err="1"/>
              <a:t>mantêm</a:t>
            </a:r>
            <a:r>
              <a:rPr lang="en-IE" sz="2200" dirty="0"/>
              <a:t> o status quo, no </a:t>
            </a:r>
            <a:r>
              <a:rPr lang="en-IE" sz="2200" dirty="0" err="1"/>
              <a:t>entanto</a:t>
            </a:r>
            <a:r>
              <a:rPr lang="en-IE" sz="2200" dirty="0"/>
              <a:t>, </a:t>
            </a:r>
            <a:r>
              <a:rPr lang="en-IE" sz="2200" dirty="0" err="1"/>
              <a:t>vão</a:t>
            </a:r>
            <a:r>
              <a:rPr lang="en-IE" sz="2200" dirty="0"/>
              <a:t> </a:t>
            </a:r>
            <a:r>
              <a:rPr lang="en-IE" sz="2200" dirty="0" err="1"/>
              <a:t>fazer</a:t>
            </a:r>
            <a:r>
              <a:rPr lang="en-IE" sz="2200" dirty="0"/>
              <a:t> </a:t>
            </a:r>
            <a:r>
              <a:rPr lang="en-IE" sz="2200" dirty="0" err="1"/>
              <a:t>exatamente</a:t>
            </a:r>
            <a:r>
              <a:rPr lang="en-IE" sz="2200" dirty="0"/>
              <a:t> </a:t>
            </a:r>
            <a:r>
              <a:rPr lang="en-IE" sz="2200" dirty="0" err="1"/>
              <a:t>isso</a:t>
            </a:r>
            <a:r>
              <a:rPr lang="en-IE" sz="2200" dirty="0"/>
              <a:t>... </a:t>
            </a:r>
            <a:r>
              <a:rPr lang="en-IE" sz="2200" dirty="0" err="1"/>
              <a:t>manter</a:t>
            </a:r>
            <a:r>
              <a:rPr lang="en-IE" sz="2200" dirty="0"/>
              <a:t> o status quo. No </a:t>
            </a:r>
            <a:r>
              <a:rPr lang="en-IE" sz="2200" dirty="0" err="1"/>
              <a:t>entanto</a:t>
            </a:r>
            <a:r>
              <a:rPr lang="en-IE" sz="2200" dirty="0"/>
              <a:t>, </a:t>
            </a:r>
            <a:r>
              <a:rPr lang="en-IE" sz="2200" dirty="0" err="1"/>
              <a:t>à</a:t>
            </a:r>
            <a:r>
              <a:rPr lang="en-IE" sz="2200" dirty="0"/>
              <a:t> </a:t>
            </a:r>
            <a:r>
              <a:rPr lang="en-IE" sz="2200" dirty="0" err="1"/>
              <a:t>medida</a:t>
            </a:r>
            <a:r>
              <a:rPr lang="en-IE" sz="2200" dirty="0"/>
              <a:t> que for </a:t>
            </a:r>
            <a:r>
              <a:rPr lang="en-IE" sz="2200" dirty="0" err="1"/>
              <a:t>passando</a:t>
            </a:r>
            <a:r>
              <a:rPr lang="en-IE" sz="2200" dirty="0"/>
              <a:t> por </a:t>
            </a:r>
            <a:r>
              <a:rPr lang="en-IE" sz="2200" dirty="0" err="1"/>
              <a:t>este</a:t>
            </a:r>
            <a:r>
              <a:rPr lang="en-IE" sz="2200" dirty="0"/>
              <a:t> </a:t>
            </a:r>
            <a:r>
              <a:rPr lang="en-IE" sz="2200" dirty="0" err="1"/>
              <a:t>curso</a:t>
            </a:r>
            <a:r>
              <a:rPr lang="en-IE" sz="2200" dirty="0"/>
              <a:t>, </a:t>
            </a:r>
            <a:r>
              <a:rPr lang="en-IE" sz="2200" dirty="0" err="1"/>
              <a:t>irá</a:t>
            </a:r>
            <a:r>
              <a:rPr lang="en-IE" sz="2200" dirty="0"/>
              <a:t> </a:t>
            </a:r>
            <a:r>
              <a:rPr lang="en-IE" sz="2200" dirty="0" err="1"/>
              <a:t>aprendendo</a:t>
            </a:r>
            <a:r>
              <a:rPr lang="en-IE" sz="2200" dirty="0"/>
              <a:t> </a:t>
            </a:r>
            <a:r>
              <a:rPr lang="en-IE" sz="2200" dirty="0" err="1"/>
              <a:t>novas</a:t>
            </a:r>
            <a:r>
              <a:rPr lang="en-IE" sz="2200" dirty="0"/>
              <a:t> </a:t>
            </a:r>
            <a:r>
              <a:rPr lang="en-IE" sz="2200" dirty="0" err="1"/>
              <a:t>abordagens</a:t>
            </a:r>
            <a:r>
              <a:rPr lang="en-IE" sz="2200" dirty="0"/>
              <a:t> para </a:t>
            </a:r>
            <a:r>
              <a:rPr lang="en-IE" sz="2200" dirty="0" err="1"/>
              <a:t>obter</a:t>
            </a:r>
            <a:r>
              <a:rPr lang="en-IE" sz="2200" dirty="0"/>
              <a:t> </a:t>
            </a:r>
            <a:r>
              <a:rPr lang="en-IE" sz="2200" dirty="0" err="1"/>
              <a:t>apoio</a:t>
            </a:r>
            <a:r>
              <a:rPr lang="en-IE" sz="2200" dirty="0"/>
              <a:t> para </a:t>
            </a:r>
            <a:r>
              <a:rPr lang="en-IE" sz="2200" dirty="0" err="1"/>
              <a:t>projetos</a:t>
            </a:r>
            <a:r>
              <a:rPr lang="en-IE" sz="2200" dirty="0"/>
              <a:t> de </a:t>
            </a:r>
            <a:r>
              <a:rPr lang="en-IE" sz="2200" dirty="0" err="1"/>
              <a:t>regeneração</a:t>
            </a:r>
            <a:r>
              <a:rPr lang="en-IE" sz="22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12DA-0F65-40F5-89DC-57972EE1E7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23034" y="420414"/>
            <a:ext cx="6204553" cy="1204627"/>
          </a:xfrm>
        </p:spPr>
        <p:txBody>
          <a:bodyPr>
            <a:normAutofit/>
          </a:bodyPr>
          <a:lstStyle/>
          <a:p>
            <a:r>
              <a:rPr lang="en-IE" dirty="0" err="1"/>
              <a:t>Conceção</a:t>
            </a:r>
            <a:r>
              <a:rPr lang="en-IE" dirty="0"/>
              <a:t> de </a:t>
            </a:r>
            <a:r>
              <a:rPr lang="en-IE" dirty="0" err="1"/>
              <a:t>soluções</a:t>
            </a:r>
            <a:r>
              <a:rPr lang="en-IE" dirty="0"/>
              <a:t> </a:t>
            </a:r>
            <a:r>
              <a:rPr lang="en-IE" dirty="0" err="1"/>
              <a:t>sustentáveis</a:t>
            </a:r>
            <a:endParaRPr lang="en-IE" dirty="0"/>
          </a:p>
        </p:txBody>
      </p:sp>
      <p:pic>
        <p:nvPicPr>
          <p:cNvPr id="16" name="Picture Placeholder 15" descr="Geometric shapes on a wooden background">
            <a:extLst>
              <a:ext uri="{FF2B5EF4-FFF2-40B4-BE49-F238E27FC236}">
                <a16:creationId xmlns:a16="http://schemas.microsoft.com/office/drawing/2014/main" id="{A1328816-501D-4F62-A086-64E9137F7A2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8205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2E9EEA-822F-4FBC-A011-C3A92C555E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7499" y="4855263"/>
            <a:ext cx="11545518" cy="1450428"/>
          </a:xfrm>
        </p:spPr>
        <p:txBody>
          <a:bodyPr>
            <a:normAutofit/>
          </a:bodyPr>
          <a:lstStyle/>
          <a:p>
            <a:r>
              <a:rPr lang="en-IE" dirty="0"/>
              <a:t>O </a:t>
            </a:r>
            <a:r>
              <a:rPr lang="en-IE" dirty="0" err="1"/>
              <a:t>primeiro</a:t>
            </a:r>
            <a:r>
              <a:rPr lang="en-IE" dirty="0"/>
              <a:t> </a:t>
            </a:r>
            <a:r>
              <a:rPr lang="en-IE" dirty="0" err="1"/>
              <a:t>passo</a:t>
            </a:r>
            <a:r>
              <a:rPr lang="en-IE" dirty="0"/>
              <a:t> para a </a:t>
            </a:r>
            <a:r>
              <a:rPr lang="en-IE" dirty="0" err="1"/>
              <a:t>elaboração</a:t>
            </a:r>
            <a:r>
              <a:rPr lang="en-IE" dirty="0"/>
              <a:t> de um Plano </a:t>
            </a:r>
            <a:r>
              <a:rPr lang="en-IE" dirty="0" err="1"/>
              <a:t>Comunitário</a:t>
            </a:r>
            <a:r>
              <a:rPr lang="en-IE" dirty="0"/>
              <a:t> de </a:t>
            </a:r>
            <a:r>
              <a:rPr lang="en-IE" dirty="0" err="1"/>
              <a:t>Regeneração</a:t>
            </a:r>
            <a:r>
              <a:rPr lang="en-IE" dirty="0"/>
              <a:t> </a:t>
            </a:r>
            <a:r>
              <a:rPr lang="en-IE" dirty="0" err="1"/>
              <a:t>eficaz</a:t>
            </a:r>
            <a:r>
              <a:rPr lang="en-IE" dirty="0"/>
              <a:t> </a:t>
            </a:r>
            <a:r>
              <a:rPr lang="en-IE" dirty="0" err="1"/>
              <a:t>exige</a:t>
            </a:r>
            <a:r>
              <a:rPr lang="en-IE" dirty="0"/>
              <a:t>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compreensão</a:t>
            </a:r>
            <a:r>
              <a:rPr lang="en-IE" dirty="0"/>
              <a:t> da </a:t>
            </a:r>
            <a:r>
              <a:rPr lang="en-IE" dirty="0" err="1"/>
              <a:t>demografia</a:t>
            </a:r>
            <a:r>
              <a:rPr lang="en-IE" dirty="0"/>
              <a:t>, do </a:t>
            </a:r>
            <a:r>
              <a:rPr lang="en-IE" dirty="0" err="1"/>
              <a:t>património</a:t>
            </a:r>
            <a:r>
              <a:rPr lang="en-IE" dirty="0"/>
              <a:t> </a:t>
            </a:r>
            <a:r>
              <a:rPr lang="en-IE" dirty="0" err="1"/>
              <a:t>físico</a:t>
            </a:r>
            <a:r>
              <a:rPr lang="en-IE" dirty="0"/>
              <a:t> e do </a:t>
            </a:r>
            <a:r>
              <a:rPr lang="en-IE" dirty="0" err="1"/>
              <a:t>património</a:t>
            </a:r>
            <a:r>
              <a:rPr lang="en-IE" dirty="0"/>
              <a:t> </a:t>
            </a:r>
            <a:r>
              <a:rPr lang="en-IE" dirty="0" err="1"/>
              <a:t>humano</a:t>
            </a:r>
            <a:r>
              <a:rPr lang="en-IE" dirty="0"/>
              <a:t>, </a:t>
            </a:r>
            <a:r>
              <a:rPr lang="en-IE" dirty="0" err="1"/>
              <a:t>bem</a:t>
            </a:r>
            <a:r>
              <a:rPr lang="en-IE" dirty="0"/>
              <a:t> </a:t>
            </a:r>
            <a:r>
              <a:rPr lang="en-IE" dirty="0" err="1"/>
              <a:t>como</a:t>
            </a:r>
            <a:r>
              <a:rPr lang="en-IE" dirty="0"/>
              <a:t> do </a:t>
            </a:r>
            <a:r>
              <a:rPr lang="en-IE" dirty="0" err="1"/>
              <a:t>seu</a:t>
            </a:r>
            <a:r>
              <a:rPr lang="en-IE" dirty="0"/>
              <a:t> </a:t>
            </a:r>
            <a:r>
              <a:rPr lang="en-IE" dirty="0" err="1"/>
              <a:t>grupo</a:t>
            </a:r>
            <a:r>
              <a:rPr lang="en-IE" dirty="0"/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8A50A-F225-48FE-BE4E-62998D6DE2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2508" y="3024488"/>
            <a:ext cx="11545518" cy="629984"/>
          </a:xfrm>
        </p:spPr>
        <p:txBody>
          <a:bodyPr/>
          <a:lstStyle/>
          <a:p>
            <a:r>
              <a:rPr lang="en-IE" sz="4000" dirty="0" err="1"/>
              <a:t>Seção</a:t>
            </a:r>
            <a:r>
              <a:rPr lang="en-IE" sz="4000" dirty="0"/>
              <a:t> </a:t>
            </a:r>
            <a:r>
              <a:rPr lang="en-IE" sz="4000" dirty="0" err="1"/>
              <a:t>Três:CAPACIDADES</a:t>
            </a:r>
            <a:r>
              <a:rPr lang="en-IE" sz="4000" dirty="0"/>
              <a:t>, RECURSOS, APTIDÕES E COMPETÊNCIAS DA COMUNIDADE PARA A REGENERAÇÃO</a:t>
            </a:r>
            <a:endParaRPr lang="en-IE" sz="4800" dirty="0"/>
          </a:p>
        </p:txBody>
      </p:sp>
      <p:pic>
        <p:nvPicPr>
          <p:cNvPr id="7" name="Picture Placeholder 6" descr="Person working on a table">
            <a:extLst>
              <a:ext uri="{FF2B5EF4-FFF2-40B4-BE49-F238E27FC236}">
                <a16:creationId xmlns:a16="http://schemas.microsoft.com/office/drawing/2014/main" id="{CE93D469-5690-4E95-91F9-D460FDDD13C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5051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6417" y="311494"/>
            <a:ext cx="6365460" cy="938528"/>
          </a:xfrm>
        </p:spPr>
        <p:txBody>
          <a:bodyPr>
            <a:normAutofit fontScale="92500" lnSpcReduction="10000"/>
          </a:bodyPr>
          <a:lstStyle/>
          <a:p>
            <a:r>
              <a:rPr lang="en-IE" b="1" dirty="0">
                <a:solidFill>
                  <a:srgbClr val="7F4182"/>
                </a:solidFill>
              </a:rPr>
              <a:t>O SEU ADN DE DESENVOLVIMENTO COMUNITÁRIO</a:t>
            </a:r>
          </a:p>
          <a:p>
            <a:endParaRPr lang="en-IE" dirty="0">
              <a:solidFill>
                <a:srgbClr val="7F4182"/>
              </a:solidFill>
            </a:endParaRPr>
          </a:p>
          <a:p>
            <a:endParaRPr lang="en-US" dirty="0">
              <a:solidFill>
                <a:srgbClr val="7F4182"/>
              </a:solidFill>
            </a:endParaRPr>
          </a:p>
          <a:p>
            <a:endParaRPr lang="en-US" dirty="0">
              <a:solidFill>
                <a:srgbClr val="7F418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2334" y="1441449"/>
            <a:ext cx="6990823" cy="5103042"/>
          </a:xfrm>
        </p:spPr>
        <p:txBody>
          <a:bodyPr/>
          <a:lstStyle/>
          <a:p>
            <a:r>
              <a:rPr lang="en-US" sz="2300" dirty="0"/>
              <a:t>Qual </a:t>
            </a:r>
            <a:r>
              <a:rPr lang="en-US" sz="2300" dirty="0" err="1"/>
              <a:t>foi</a:t>
            </a:r>
            <a:r>
              <a:rPr lang="en-US" sz="2300" dirty="0"/>
              <a:t> a </a:t>
            </a:r>
            <a:r>
              <a:rPr lang="en-US" sz="2300" dirty="0" err="1"/>
              <a:t>evolução</a:t>
            </a:r>
            <a:r>
              <a:rPr lang="en-US" sz="2300" dirty="0"/>
              <a:t> </a:t>
            </a:r>
            <a:r>
              <a:rPr lang="en-US" sz="2300" dirty="0" err="1"/>
              <a:t>histórica</a:t>
            </a:r>
            <a:r>
              <a:rPr lang="en-US" sz="2300" dirty="0"/>
              <a:t> da </a:t>
            </a:r>
            <a:r>
              <a:rPr lang="en-US" sz="2300" dirty="0" err="1"/>
              <a:t>área</a:t>
            </a:r>
            <a:r>
              <a:rPr lang="en-US" sz="2300" dirty="0"/>
              <a:t> e </a:t>
            </a:r>
            <a:r>
              <a:rPr lang="en-US" sz="2300" dirty="0" err="1"/>
              <a:t>os</a:t>
            </a:r>
            <a:r>
              <a:rPr lang="en-US" sz="2300" dirty="0"/>
              <a:t> </a:t>
            </a:r>
            <a:r>
              <a:rPr lang="en-US" sz="2300" dirty="0" err="1"/>
              <a:t>resultados</a:t>
            </a:r>
            <a:r>
              <a:rPr lang="en-US" sz="2300" dirty="0"/>
              <a:t> das </a:t>
            </a:r>
            <a:r>
              <a:rPr lang="en-US" sz="2300" dirty="0" err="1"/>
              <a:t>iniciativas</a:t>
            </a:r>
            <a:r>
              <a:rPr lang="en-US" sz="2300" dirty="0"/>
              <a:t>/</a:t>
            </a:r>
            <a:r>
              <a:rPr lang="en-US" sz="2300" dirty="0" err="1"/>
              <a:t>projetos</a:t>
            </a:r>
            <a:r>
              <a:rPr lang="en-US" sz="2300" dirty="0"/>
              <a:t> </a:t>
            </a:r>
            <a:r>
              <a:rPr lang="en-US" sz="2300" dirty="0" err="1"/>
              <a:t>anteriores</a:t>
            </a:r>
            <a:r>
              <a:rPr lang="en-US" sz="2300" dirty="0"/>
              <a:t>?</a:t>
            </a:r>
          </a:p>
          <a:p>
            <a:r>
              <a:rPr lang="en-US" sz="2300" dirty="0" err="1"/>
              <a:t>Quais</a:t>
            </a:r>
            <a:r>
              <a:rPr lang="en-US" sz="2300" dirty="0"/>
              <a:t> </a:t>
            </a:r>
            <a:r>
              <a:rPr lang="en-US" sz="2300" dirty="0" err="1"/>
              <a:t>foram</a:t>
            </a:r>
            <a:r>
              <a:rPr lang="en-US" sz="2300" dirty="0"/>
              <a:t> </a:t>
            </a:r>
            <a:r>
              <a:rPr lang="en-US" sz="2300" dirty="0" err="1"/>
              <a:t>os</a:t>
            </a:r>
            <a:r>
              <a:rPr lang="en-US" sz="2300" dirty="0"/>
              <a:t> </a:t>
            </a:r>
            <a:r>
              <a:rPr lang="en-US" sz="2300" dirty="0" err="1"/>
              <a:t>problemas</a:t>
            </a:r>
            <a:r>
              <a:rPr lang="en-US" sz="2300" dirty="0"/>
              <a:t> </a:t>
            </a:r>
            <a:r>
              <a:rPr lang="en-US" sz="2300" dirty="0" err="1"/>
              <a:t>resolvidos</a:t>
            </a:r>
            <a:r>
              <a:rPr lang="en-US" sz="2300" dirty="0"/>
              <a:t> por </a:t>
            </a:r>
            <a:r>
              <a:rPr lang="en-US" sz="2300" dirty="0" err="1"/>
              <a:t>estes</a:t>
            </a:r>
            <a:r>
              <a:rPr lang="en-US" sz="2300" dirty="0"/>
              <a:t> </a:t>
            </a:r>
            <a:r>
              <a:rPr lang="en-US" sz="2300" dirty="0" err="1"/>
              <a:t>projetos</a:t>
            </a:r>
            <a:r>
              <a:rPr lang="en-US" sz="2300" dirty="0"/>
              <a:t>? Qual </a:t>
            </a:r>
            <a:r>
              <a:rPr lang="en-US" sz="2300" dirty="0" err="1"/>
              <a:t>foi</a:t>
            </a:r>
            <a:r>
              <a:rPr lang="en-US" sz="2300" dirty="0"/>
              <a:t> o </a:t>
            </a:r>
            <a:r>
              <a:rPr lang="en-US" sz="2300" dirty="0" err="1"/>
              <a:t>desafio</a:t>
            </a:r>
            <a:r>
              <a:rPr lang="en-US" sz="2300" dirty="0"/>
              <a:t> </a:t>
            </a:r>
            <a:r>
              <a:rPr lang="en-US" sz="2300" dirty="0" err="1"/>
              <a:t>específico</a:t>
            </a:r>
            <a:r>
              <a:rPr lang="en-US" sz="2300" dirty="0"/>
              <a:t> que a </a:t>
            </a:r>
            <a:r>
              <a:rPr lang="en-US" sz="2300" dirty="0" err="1"/>
              <a:t>sua</a:t>
            </a:r>
            <a:r>
              <a:rPr lang="en-US" sz="2300" dirty="0"/>
              <a:t> </a:t>
            </a:r>
            <a:r>
              <a:rPr lang="en-US" sz="2300" dirty="0" err="1"/>
              <a:t>comunidade</a:t>
            </a:r>
            <a:r>
              <a:rPr lang="en-US" sz="2300" dirty="0"/>
              <a:t> </a:t>
            </a:r>
            <a:r>
              <a:rPr lang="en-US" sz="2300" dirty="0" err="1"/>
              <a:t>enfrentava</a:t>
            </a:r>
            <a:r>
              <a:rPr lang="en-US" sz="2300" dirty="0"/>
              <a:t>? </a:t>
            </a:r>
          </a:p>
          <a:p>
            <a:r>
              <a:rPr lang="en-US" sz="2300" dirty="0"/>
              <a:t>O </a:t>
            </a:r>
            <a:r>
              <a:rPr lang="en-US" sz="2300" dirty="0" err="1"/>
              <a:t>projecto</a:t>
            </a:r>
            <a:r>
              <a:rPr lang="en-US" sz="2300" dirty="0"/>
              <a:t>/</a:t>
            </a:r>
            <a:r>
              <a:rPr lang="en-US" sz="2300" dirty="0" err="1"/>
              <a:t>solução</a:t>
            </a:r>
            <a:r>
              <a:rPr lang="en-US" sz="2300" dirty="0"/>
              <a:t> (por </a:t>
            </a:r>
            <a:r>
              <a:rPr lang="en-US" sz="2300" dirty="0" err="1"/>
              <a:t>exemplo</a:t>
            </a:r>
            <a:r>
              <a:rPr lang="en-US" sz="2300" dirty="0"/>
              <a:t>, </a:t>
            </a:r>
            <a:r>
              <a:rPr lang="en-US" sz="2300" dirty="0" err="1"/>
              <a:t>renovação</a:t>
            </a:r>
            <a:r>
              <a:rPr lang="en-US" sz="2300" dirty="0"/>
              <a:t> </a:t>
            </a:r>
            <a:r>
              <a:rPr lang="en-US" sz="2300" dirty="0" err="1"/>
              <a:t>económica</a:t>
            </a:r>
            <a:r>
              <a:rPr lang="en-US" sz="2300" dirty="0"/>
              <a:t> </a:t>
            </a:r>
            <a:r>
              <a:rPr lang="en-US" sz="2300" dirty="0" err="1"/>
              <a:t>ou</a:t>
            </a:r>
            <a:r>
              <a:rPr lang="en-US" sz="2300" dirty="0"/>
              <a:t> cultural, </a:t>
            </a:r>
            <a:r>
              <a:rPr lang="en-US" sz="2300" dirty="0" err="1"/>
              <a:t>transformação</a:t>
            </a:r>
            <a:r>
              <a:rPr lang="en-US" sz="2300" dirty="0"/>
              <a:t> das infra-</a:t>
            </a:r>
            <a:r>
              <a:rPr lang="en-US" sz="2300" dirty="0" err="1"/>
              <a:t>estruturas</a:t>
            </a:r>
            <a:r>
              <a:rPr lang="en-US" sz="2300" dirty="0"/>
              <a:t> </a:t>
            </a:r>
            <a:r>
              <a:rPr lang="en-US" sz="2300" dirty="0" err="1"/>
              <a:t>físicas</a:t>
            </a:r>
            <a:r>
              <a:rPr lang="en-US" sz="2300" dirty="0"/>
              <a:t>) </a:t>
            </a:r>
            <a:r>
              <a:rPr lang="en-US" sz="2300" dirty="0" err="1"/>
              <a:t>teve</a:t>
            </a:r>
            <a:r>
              <a:rPr lang="en-US" sz="2300" dirty="0"/>
              <a:t> o </a:t>
            </a:r>
            <a:r>
              <a:rPr lang="en-US" sz="2300" dirty="0" err="1"/>
              <a:t>resultado</a:t>
            </a:r>
            <a:r>
              <a:rPr lang="en-US" sz="2300" dirty="0"/>
              <a:t> </a:t>
            </a:r>
            <a:r>
              <a:rPr lang="en-US" sz="2300" dirty="0" err="1"/>
              <a:t>desejado</a:t>
            </a:r>
            <a:r>
              <a:rPr lang="en-US" sz="2300" dirty="0"/>
              <a:t>?</a:t>
            </a:r>
          </a:p>
          <a:p>
            <a:r>
              <a:rPr lang="en-US" sz="2300" dirty="0"/>
              <a:t>Que </a:t>
            </a:r>
            <a:r>
              <a:rPr lang="en-US" sz="2300" dirty="0" err="1"/>
              <a:t>relação</a:t>
            </a:r>
            <a:r>
              <a:rPr lang="en-US" sz="2300" dirty="0"/>
              <a:t> </a:t>
            </a:r>
            <a:r>
              <a:rPr lang="en-US" sz="2300" dirty="0" err="1"/>
              <a:t>tem</a:t>
            </a:r>
            <a:r>
              <a:rPr lang="en-US" sz="2300" dirty="0"/>
              <a:t> a </a:t>
            </a:r>
            <a:r>
              <a:rPr lang="en-US" sz="2300" dirty="0" err="1"/>
              <a:t>sua</a:t>
            </a:r>
            <a:r>
              <a:rPr lang="en-US" sz="2300" dirty="0"/>
              <a:t> </a:t>
            </a:r>
            <a:r>
              <a:rPr lang="en-US" sz="2300" dirty="0" err="1"/>
              <a:t>comunidade</a:t>
            </a:r>
            <a:r>
              <a:rPr lang="en-US" sz="2300" dirty="0"/>
              <a:t> com </a:t>
            </a:r>
            <a:r>
              <a:rPr lang="en-US" sz="2300" dirty="0" err="1"/>
              <a:t>outras</a:t>
            </a:r>
            <a:r>
              <a:rPr lang="en-US" sz="2300" dirty="0"/>
              <a:t> (</a:t>
            </a:r>
            <a:r>
              <a:rPr lang="en-US" sz="2300" dirty="0" err="1"/>
              <a:t>conselho</a:t>
            </a:r>
            <a:r>
              <a:rPr lang="en-US" sz="2300" dirty="0"/>
              <a:t> local, </a:t>
            </a:r>
            <a:r>
              <a:rPr lang="en-US" sz="2300" dirty="0" err="1"/>
              <a:t>agências</a:t>
            </a:r>
            <a:r>
              <a:rPr lang="en-US" sz="2300" dirty="0"/>
              <a:t> de </a:t>
            </a:r>
            <a:r>
              <a:rPr lang="en-US" sz="2300" dirty="0" err="1"/>
              <a:t>subsídios</a:t>
            </a:r>
            <a:r>
              <a:rPr lang="en-US" sz="2300" dirty="0"/>
              <a:t>, </a:t>
            </a:r>
            <a:r>
              <a:rPr lang="en-US" sz="2300" dirty="0" err="1"/>
              <a:t>bancos</a:t>
            </a:r>
            <a:r>
              <a:rPr lang="en-US" sz="2300" dirty="0"/>
              <a:t>, etc.)?</a:t>
            </a:r>
          </a:p>
          <a:p>
            <a:r>
              <a:rPr lang="en-US" sz="2300" dirty="0">
                <a:solidFill>
                  <a:srgbClr val="BA0A94"/>
                </a:solidFill>
              </a:rPr>
              <a:t>A </a:t>
            </a:r>
            <a:r>
              <a:rPr lang="en-US" sz="2300" dirty="0" err="1">
                <a:solidFill>
                  <a:srgbClr val="BA0A94"/>
                </a:solidFill>
              </a:rPr>
              <a:t>exploração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destas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questões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ajudá</a:t>
            </a:r>
            <a:r>
              <a:rPr lang="en-US" sz="2300" dirty="0">
                <a:solidFill>
                  <a:srgbClr val="BA0A94"/>
                </a:solidFill>
              </a:rPr>
              <a:t>-lo-</a:t>
            </a:r>
            <a:r>
              <a:rPr lang="en-US" sz="2300" dirty="0" err="1">
                <a:solidFill>
                  <a:srgbClr val="BA0A94"/>
                </a:solidFill>
              </a:rPr>
              <a:t>á</a:t>
            </a:r>
            <a:r>
              <a:rPr lang="en-US" sz="2300" dirty="0">
                <a:solidFill>
                  <a:srgbClr val="BA0A94"/>
                </a:solidFill>
              </a:rPr>
              <a:t> a </a:t>
            </a:r>
            <a:r>
              <a:rPr lang="en-US" sz="2300" dirty="0" err="1">
                <a:solidFill>
                  <a:srgbClr val="BA0A94"/>
                </a:solidFill>
              </a:rPr>
              <a:t>descobrir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os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sucessos</a:t>
            </a:r>
            <a:r>
              <a:rPr lang="en-US" sz="2300" dirty="0">
                <a:solidFill>
                  <a:srgbClr val="BA0A94"/>
                </a:solidFill>
              </a:rPr>
              <a:t> e </a:t>
            </a:r>
            <a:r>
              <a:rPr lang="en-US" sz="2300" dirty="0" err="1">
                <a:solidFill>
                  <a:srgbClr val="BA0A94"/>
                </a:solidFill>
              </a:rPr>
              <a:t>os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fracassos</a:t>
            </a:r>
            <a:r>
              <a:rPr lang="en-US" sz="2300" dirty="0">
                <a:solidFill>
                  <a:srgbClr val="BA0A94"/>
                </a:solidFill>
              </a:rPr>
              <a:t> do </a:t>
            </a:r>
            <a:r>
              <a:rPr lang="en-US" sz="2300" dirty="0" err="1">
                <a:solidFill>
                  <a:srgbClr val="BA0A94"/>
                </a:solidFill>
              </a:rPr>
              <a:t>passado</a:t>
            </a:r>
            <a:r>
              <a:rPr lang="en-US" sz="2300" dirty="0">
                <a:solidFill>
                  <a:srgbClr val="BA0A94"/>
                </a:solidFill>
              </a:rPr>
              <a:t>. Ambas o </a:t>
            </a:r>
            <a:r>
              <a:rPr lang="en-US" sz="2300" dirty="0" err="1">
                <a:solidFill>
                  <a:srgbClr val="BA0A94"/>
                </a:solidFill>
              </a:rPr>
              <a:t>ajudarão</a:t>
            </a:r>
            <a:r>
              <a:rPr lang="en-US" sz="2300" dirty="0">
                <a:solidFill>
                  <a:srgbClr val="BA0A94"/>
                </a:solidFill>
              </a:rPr>
              <a:t> a </a:t>
            </a:r>
            <a:r>
              <a:rPr lang="en-US" sz="2300" dirty="0" err="1">
                <a:solidFill>
                  <a:srgbClr val="BA0A94"/>
                </a:solidFill>
              </a:rPr>
              <a:t>criar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uma</a:t>
            </a:r>
            <a:r>
              <a:rPr lang="en-US" sz="2300" dirty="0">
                <a:solidFill>
                  <a:srgbClr val="BA0A94"/>
                </a:solidFill>
              </a:rPr>
              <a:t> base </a:t>
            </a:r>
            <a:r>
              <a:rPr lang="en-US" sz="2300" dirty="0" err="1">
                <a:solidFill>
                  <a:srgbClr val="BA0A94"/>
                </a:solidFill>
              </a:rPr>
              <a:t>sólida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sobre</a:t>
            </a:r>
            <a:r>
              <a:rPr lang="en-US" sz="2300" dirty="0">
                <a:solidFill>
                  <a:srgbClr val="BA0A94"/>
                </a:solidFill>
              </a:rPr>
              <a:t> a qual </a:t>
            </a:r>
            <a:r>
              <a:rPr lang="en-US" sz="2300" dirty="0" err="1">
                <a:solidFill>
                  <a:srgbClr val="BA0A94"/>
                </a:solidFill>
              </a:rPr>
              <a:t>possa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construir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projetos</a:t>
            </a:r>
            <a:r>
              <a:rPr lang="en-US" sz="2300" dirty="0">
                <a:solidFill>
                  <a:srgbClr val="BA0A94"/>
                </a:solidFill>
              </a:rPr>
              <a:t> </a:t>
            </a:r>
            <a:r>
              <a:rPr lang="en-US" sz="2300" dirty="0" err="1">
                <a:solidFill>
                  <a:srgbClr val="BA0A94"/>
                </a:solidFill>
              </a:rPr>
              <a:t>futuros</a:t>
            </a:r>
            <a:r>
              <a:rPr lang="en-US" sz="2300" dirty="0">
                <a:solidFill>
                  <a:srgbClr val="BA0A94"/>
                </a:solidFill>
              </a:rPr>
              <a:t>.</a:t>
            </a:r>
          </a:p>
          <a:p>
            <a:endParaRPr lang="en-US" sz="2300" dirty="0">
              <a:solidFill>
                <a:srgbClr val="BA0A94"/>
              </a:solidFill>
            </a:endParaRPr>
          </a:p>
          <a:p>
            <a:pPr lvl="0"/>
            <a:endParaRPr lang="en-US" sz="2300" dirty="0"/>
          </a:p>
        </p:txBody>
      </p:sp>
      <p:pic>
        <p:nvPicPr>
          <p:cNvPr id="7" name="Picture Placeholder 6" descr="City lights focused in magnifying glass">
            <a:extLst>
              <a:ext uri="{FF2B5EF4-FFF2-40B4-BE49-F238E27FC236}">
                <a16:creationId xmlns:a16="http://schemas.microsoft.com/office/drawing/2014/main" id="{D1C8BA89-6061-441F-A238-DE1207C482D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0858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36884" y="1597961"/>
            <a:ext cx="8481847" cy="5149679"/>
          </a:xfrm>
        </p:spPr>
        <p:txBody>
          <a:bodyPr>
            <a:noAutofit/>
          </a:bodyPr>
          <a:lstStyle/>
          <a:p>
            <a:pPr algn="just"/>
            <a:r>
              <a:rPr lang="en-IE" sz="2400" dirty="0" err="1"/>
              <a:t>Todas</a:t>
            </a:r>
            <a:r>
              <a:rPr lang="en-IE" sz="2400" dirty="0"/>
              <a:t> as </a:t>
            </a:r>
            <a:r>
              <a:rPr lang="en-IE" sz="2400" dirty="0" err="1"/>
              <a:t>comunidades</a:t>
            </a:r>
            <a:r>
              <a:rPr lang="en-IE" sz="2400" dirty="0"/>
              <a:t> </a:t>
            </a:r>
            <a:r>
              <a:rPr lang="en-IE" sz="2400" dirty="0" err="1"/>
              <a:t>dispõem</a:t>
            </a:r>
            <a:r>
              <a:rPr lang="en-IE" sz="2400" dirty="0"/>
              <a:t> de </a:t>
            </a:r>
            <a:r>
              <a:rPr lang="en-IE" sz="2400" dirty="0" err="1"/>
              <a:t>uma</a:t>
            </a:r>
            <a:r>
              <a:rPr lang="en-IE" sz="2400" dirty="0"/>
              <a:t> </a:t>
            </a:r>
            <a:r>
              <a:rPr lang="en-IE" sz="2400" dirty="0" err="1"/>
              <a:t>combinação</a:t>
            </a:r>
            <a:r>
              <a:rPr lang="en-IE" sz="2400" dirty="0"/>
              <a:t> </a:t>
            </a:r>
            <a:r>
              <a:rPr lang="en-IE" sz="2400" dirty="0" err="1"/>
              <a:t>única</a:t>
            </a:r>
            <a:r>
              <a:rPr lang="en-IE" sz="2400" dirty="0"/>
              <a:t> de </a:t>
            </a:r>
            <a:r>
              <a:rPr lang="en-IE" sz="2400" dirty="0" err="1"/>
              <a:t>recursos</a:t>
            </a:r>
            <a:r>
              <a:rPr lang="en-IE" sz="2400" dirty="0"/>
              <a:t> </a:t>
            </a:r>
            <a:r>
              <a:rPr lang="en-IE" sz="2400" dirty="0" err="1"/>
              <a:t>sobre</a:t>
            </a:r>
            <a:r>
              <a:rPr lang="en-IE" sz="2400" dirty="0"/>
              <a:t> </a:t>
            </a:r>
            <a:r>
              <a:rPr lang="en-IE" sz="2400" dirty="0" err="1"/>
              <a:t>os</a:t>
            </a:r>
            <a:r>
              <a:rPr lang="en-IE" sz="2400" dirty="0"/>
              <a:t> </a:t>
            </a:r>
            <a:r>
              <a:rPr lang="en-IE" sz="2400" dirty="0" err="1"/>
              <a:t>quais</a:t>
            </a:r>
            <a:r>
              <a:rPr lang="en-IE" sz="2400" dirty="0"/>
              <a:t> </a:t>
            </a:r>
            <a:r>
              <a:rPr lang="en-IE" sz="2400" dirty="0" err="1"/>
              <a:t>podem</a:t>
            </a:r>
            <a:r>
              <a:rPr lang="en-IE" sz="2400" dirty="0"/>
              <a:t> </a:t>
            </a:r>
            <a:r>
              <a:rPr lang="en-IE" sz="2400" dirty="0" err="1"/>
              <a:t>construir</a:t>
            </a:r>
            <a:r>
              <a:rPr lang="en-IE" sz="2400" dirty="0"/>
              <a:t> o </a:t>
            </a:r>
            <a:r>
              <a:rPr lang="en-IE" sz="2400" dirty="0" err="1"/>
              <a:t>futuro</a:t>
            </a:r>
            <a:r>
              <a:rPr lang="en-IE" sz="2400" dirty="0"/>
              <a:t>. </a:t>
            </a:r>
            <a:r>
              <a:rPr lang="en-IE" sz="2400" dirty="0" err="1"/>
              <a:t>Ao</a:t>
            </a:r>
            <a:r>
              <a:rPr lang="en-IE" sz="2400" dirty="0"/>
              <a:t> </a:t>
            </a:r>
            <a:r>
              <a:rPr lang="en-IE" sz="2400" dirty="0" err="1"/>
              <a:t>planear</a:t>
            </a:r>
            <a:r>
              <a:rPr lang="en-IE" sz="2400" dirty="0"/>
              <a:t> um novo </a:t>
            </a:r>
            <a:r>
              <a:rPr lang="en-IE" sz="2400" dirty="0" err="1"/>
              <a:t>projeto</a:t>
            </a:r>
            <a:r>
              <a:rPr lang="en-IE" sz="2400" dirty="0"/>
              <a:t> de </a:t>
            </a:r>
            <a:r>
              <a:rPr lang="en-IE" sz="2400" dirty="0" err="1"/>
              <a:t>regeneração</a:t>
            </a:r>
            <a:r>
              <a:rPr lang="en-IE" sz="2400" dirty="0"/>
              <a:t> da </a:t>
            </a:r>
            <a:r>
              <a:rPr lang="en-IE" sz="2400" dirty="0" err="1"/>
              <a:t>comunidade</a:t>
            </a:r>
            <a:r>
              <a:rPr lang="en-IE" sz="2400" dirty="0"/>
              <a:t>, a </a:t>
            </a:r>
            <a:r>
              <a:rPr lang="en-IE" sz="2400" dirty="0" err="1"/>
              <a:t>realização</a:t>
            </a:r>
            <a:r>
              <a:rPr lang="en-IE" sz="2400" dirty="0"/>
              <a:t> de um </a:t>
            </a:r>
            <a:r>
              <a:rPr lang="en-IE" sz="2400" dirty="0" err="1"/>
              <a:t>mapa</a:t>
            </a:r>
            <a:r>
              <a:rPr lang="en-IE" sz="2400" dirty="0"/>
              <a:t>/ </a:t>
            </a:r>
            <a:r>
              <a:rPr lang="en-IE" sz="2400" dirty="0" err="1"/>
              <a:t>inventário</a:t>
            </a:r>
            <a:r>
              <a:rPr lang="en-IE" sz="2400" dirty="0"/>
              <a:t> </a:t>
            </a:r>
            <a:r>
              <a:rPr lang="en-IE" sz="2400" dirty="0" err="1"/>
              <a:t>exaustivo</a:t>
            </a:r>
            <a:r>
              <a:rPr lang="en-IE" sz="2400" dirty="0"/>
              <a:t> dos bens da </a:t>
            </a:r>
            <a:r>
              <a:rPr lang="en-IE" sz="2400" dirty="0" err="1"/>
              <a:t>comunidade</a:t>
            </a:r>
            <a:r>
              <a:rPr lang="en-IE" sz="2400" dirty="0"/>
              <a:t>, </a:t>
            </a:r>
            <a:r>
              <a:rPr lang="en-IE" sz="2400" dirty="0" err="1"/>
              <a:t>incluindo</a:t>
            </a:r>
            <a:r>
              <a:rPr lang="en-IE" sz="2400" dirty="0"/>
              <a:t> </a:t>
            </a:r>
            <a:r>
              <a:rPr lang="en-IE" sz="2400" dirty="0" err="1"/>
              <a:t>os</a:t>
            </a:r>
            <a:r>
              <a:rPr lang="en-IE" sz="2400" dirty="0"/>
              <a:t> </a:t>
            </a:r>
            <a:r>
              <a:rPr lang="en-IE" sz="2400" dirty="0" err="1"/>
              <a:t>talentos</a:t>
            </a:r>
            <a:r>
              <a:rPr lang="en-IE" sz="2400" dirty="0"/>
              <a:t>, </a:t>
            </a:r>
            <a:r>
              <a:rPr lang="en-IE" sz="2400" dirty="0" err="1"/>
              <a:t>competências</a:t>
            </a:r>
            <a:r>
              <a:rPr lang="en-IE" sz="2400" dirty="0"/>
              <a:t> e </a:t>
            </a:r>
            <a:r>
              <a:rPr lang="en-IE" sz="2400" dirty="0" err="1"/>
              <a:t>capacidades</a:t>
            </a:r>
            <a:r>
              <a:rPr lang="en-IE" sz="2400" dirty="0"/>
              <a:t> dos </a:t>
            </a:r>
            <a:r>
              <a:rPr lang="en-IE" sz="2400" dirty="0" err="1"/>
              <a:t>residentes</a:t>
            </a:r>
            <a:r>
              <a:rPr lang="en-IE" sz="2400" dirty="0"/>
              <a:t> da </a:t>
            </a:r>
            <a:r>
              <a:rPr lang="en-IE" sz="2400" dirty="0" err="1"/>
              <a:t>comunidade</a:t>
            </a:r>
            <a:r>
              <a:rPr lang="en-IE" sz="2400" dirty="0"/>
              <a:t>, </a:t>
            </a:r>
            <a:r>
              <a:rPr lang="en-IE" sz="2400" dirty="0" err="1"/>
              <a:t>é</a:t>
            </a:r>
            <a:r>
              <a:rPr lang="en-IE" sz="2400" dirty="0"/>
              <a:t> fundamental. </a:t>
            </a:r>
          </a:p>
          <a:p>
            <a:pPr algn="just"/>
            <a:r>
              <a:rPr lang="en-IE" sz="2400" dirty="0"/>
              <a:t>Pessoa por </a:t>
            </a:r>
            <a:r>
              <a:rPr lang="en-IE" sz="2400" dirty="0" err="1"/>
              <a:t>pessoa</a:t>
            </a:r>
            <a:r>
              <a:rPr lang="en-IE" sz="2400" dirty="0"/>
              <a:t>, </a:t>
            </a:r>
            <a:r>
              <a:rPr lang="en-IE" sz="2400" dirty="0" err="1"/>
              <a:t>grupo</a:t>
            </a:r>
            <a:r>
              <a:rPr lang="en-IE" sz="2400" dirty="0"/>
              <a:t> por </a:t>
            </a:r>
            <a:r>
              <a:rPr lang="en-IE" sz="2400" dirty="0" err="1"/>
              <a:t>grupo</a:t>
            </a:r>
            <a:r>
              <a:rPr lang="en-IE" sz="2400" dirty="0"/>
              <a:t>, </a:t>
            </a:r>
            <a:r>
              <a:rPr lang="en-IE" sz="2400" dirty="0" err="1"/>
              <a:t>construção</a:t>
            </a:r>
            <a:r>
              <a:rPr lang="en-IE" sz="2400" dirty="0"/>
              <a:t> por </a:t>
            </a:r>
            <a:r>
              <a:rPr lang="en-IE" sz="2400" dirty="0" err="1"/>
              <a:t>construção</a:t>
            </a:r>
            <a:r>
              <a:rPr lang="en-IE" sz="2400" dirty="0"/>
              <a:t>, </a:t>
            </a:r>
            <a:r>
              <a:rPr lang="en-IE" sz="2400" dirty="0" err="1"/>
              <a:t>descobrirá</a:t>
            </a:r>
            <a:r>
              <a:rPr lang="en-IE" sz="2400" dirty="0"/>
              <a:t> um </a:t>
            </a:r>
            <a:r>
              <a:rPr lang="en-IE" sz="2400" dirty="0" err="1"/>
              <a:t>vasto</a:t>
            </a:r>
            <a:r>
              <a:rPr lang="en-IE" sz="2400" dirty="0"/>
              <a:t> e </a:t>
            </a:r>
            <a:r>
              <a:rPr lang="en-IE" sz="2400" dirty="0" err="1"/>
              <a:t>muitas</a:t>
            </a:r>
            <a:r>
              <a:rPr lang="en-IE" sz="2400" dirty="0"/>
              <a:t> </a:t>
            </a:r>
            <a:r>
              <a:rPr lang="en-IE" sz="2400" dirty="0" err="1"/>
              <a:t>vezes</a:t>
            </a:r>
            <a:r>
              <a:rPr lang="en-IE" sz="2400" dirty="0"/>
              <a:t> </a:t>
            </a:r>
            <a:r>
              <a:rPr lang="en-IE" sz="2400" dirty="0" err="1"/>
              <a:t>surpreendente</a:t>
            </a:r>
            <a:r>
              <a:rPr lang="en-IE" sz="2400" dirty="0"/>
              <a:t> conjunto de </a:t>
            </a:r>
            <a:r>
              <a:rPr lang="en-IE" sz="2400" dirty="0" err="1"/>
              <a:t>talentos</a:t>
            </a:r>
            <a:r>
              <a:rPr lang="en-IE" sz="2400" dirty="0"/>
              <a:t> </a:t>
            </a:r>
            <a:r>
              <a:rPr lang="en-IE" sz="2400" dirty="0" err="1"/>
              <a:t>individuais</a:t>
            </a:r>
            <a:r>
              <a:rPr lang="en-IE" sz="2400" dirty="0"/>
              <a:t> e </a:t>
            </a:r>
            <a:r>
              <a:rPr lang="en-IE" sz="2400" dirty="0" err="1"/>
              <a:t>capacidades</a:t>
            </a:r>
            <a:r>
              <a:rPr lang="en-IE" sz="2400" dirty="0"/>
              <a:t> </a:t>
            </a:r>
            <a:r>
              <a:rPr lang="en-IE" sz="2400" dirty="0" err="1"/>
              <a:t>produtivas</a:t>
            </a:r>
            <a:r>
              <a:rPr lang="en-IE" sz="2400" dirty="0"/>
              <a:t>, </a:t>
            </a:r>
            <a:r>
              <a:rPr lang="en-IE" sz="2400" dirty="0" err="1"/>
              <a:t>muitos</a:t>
            </a:r>
            <a:r>
              <a:rPr lang="en-IE" sz="2400" dirty="0"/>
              <a:t> dos </a:t>
            </a:r>
            <a:r>
              <a:rPr lang="en-IE" sz="2400" dirty="0" err="1"/>
              <a:t>quais</a:t>
            </a:r>
            <a:r>
              <a:rPr lang="en-IE" sz="2400" dirty="0"/>
              <a:t> </a:t>
            </a:r>
            <a:r>
              <a:rPr lang="en-IE" sz="2400" dirty="0" err="1"/>
              <a:t>podem</a:t>
            </a:r>
            <a:r>
              <a:rPr lang="en-IE" sz="2400" dirty="0"/>
              <a:t> ser </a:t>
            </a:r>
            <a:r>
              <a:rPr lang="en-IE" sz="2400" dirty="0" err="1"/>
              <a:t>mobilizados</a:t>
            </a:r>
            <a:r>
              <a:rPr lang="en-IE" sz="2400" dirty="0"/>
              <a:t> para fins de </a:t>
            </a:r>
            <a:r>
              <a:rPr lang="en-IE" sz="2400" dirty="0" err="1"/>
              <a:t>regeneração</a:t>
            </a:r>
            <a:r>
              <a:rPr lang="en-IE" sz="2400" dirty="0"/>
              <a:t> da </a:t>
            </a:r>
            <a:r>
              <a:rPr lang="en-IE" sz="2400" dirty="0" err="1"/>
              <a:t>comunidade</a:t>
            </a:r>
            <a:r>
              <a:rPr lang="en-IE" sz="2400" dirty="0"/>
              <a:t>. </a:t>
            </a:r>
          </a:p>
          <a:p>
            <a:pPr algn="just"/>
            <a:r>
              <a:rPr lang="en-IE" sz="2400" dirty="0" err="1"/>
              <a:t>Ao</a:t>
            </a:r>
            <a:r>
              <a:rPr lang="en-IE" sz="2400" dirty="0"/>
              <a:t> </a:t>
            </a:r>
            <a:r>
              <a:rPr lang="en-IE" sz="2400" dirty="0" err="1"/>
              <a:t>fazer</a:t>
            </a:r>
            <a:r>
              <a:rPr lang="en-IE" sz="2400" dirty="0"/>
              <a:t> </a:t>
            </a:r>
            <a:r>
              <a:rPr lang="en-IE" sz="2400" dirty="0" err="1"/>
              <a:t>este</a:t>
            </a:r>
            <a:r>
              <a:rPr lang="en-IE" sz="2400" dirty="0"/>
              <a:t> </a:t>
            </a:r>
            <a:r>
              <a:rPr lang="en-IE" sz="2400" dirty="0" err="1"/>
              <a:t>exercício</a:t>
            </a:r>
            <a:r>
              <a:rPr lang="en-IE" sz="2400" dirty="0"/>
              <a:t>, </a:t>
            </a:r>
            <a:r>
              <a:rPr lang="en-IE" sz="2400" dirty="0" err="1"/>
              <a:t>é</a:t>
            </a:r>
            <a:r>
              <a:rPr lang="en-IE" sz="2400" dirty="0"/>
              <a:t> </a:t>
            </a:r>
            <a:r>
              <a:rPr lang="en-IE" sz="2400" dirty="0" err="1"/>
              <a:t>essencial</a:t>
            </a:r>
            <a:r>
              <a:rPr lang="en-IE" sz="2400" dirty="0"/>
              <a:t> </a:t>
            </a:r>
            <a:r>
              <a:rPr lang="en-IE" sz="2400" dirty="0" err="1"/>
              <a:t>reconhecer</a:t>
            </a:r>
            <a:r>
              <a:rPr lang="en-IE" sz="2400" dirty="0"/>
              <a:t> as </a:t>
            </a:r>
            <a:r>
              <a:rPr lang="en-IE" sz="2400" dirty="0" err="1"/>
              <a:t>capacidades</a:t>
            </a:r>
            <a:r>
              <a:rPr lang="en-IE" sz="2400" dirty="0"/>
              <a:t> de </a:t>
            </a:r>
            <a:r>
              <a:rPr lang="en-IE" sz="2400" dirty="0" err="1"/>
              <a:t>todos</a:t>
            </a:r>
            <a:r>
              <a:rPr lang="en-IE" sz="2400" dirty="0"/>
              <a:t>. Por </a:t>
            </a:r>
            <a:r>
              <a:rPr lang="en-IE" sz="2400" dirty="0" err="1"/>
              <a:t>exemplo</a:t>
            </a:r>
            <a:r>
              <a:rPr lang="en-IE" sz="2400" dirty="0"/>
              <a:t>, </a:t>
            </a:r>
            <a:r>
              <a:rPr lang="en-IE" sz="2400" dirty="0" err="1"/>
              <a:t>aqueles</a:t>
            </a:r>
            <a:r>
              <a:rPr lang="en-IE" sz="2400" dirty="0"/>
              <a:t> que </a:t>
            </a:r>
            <a:r>
              <a:rPr lang="en-IE" sz="2400" dirty="0" err="1"/>
              <a:t>são</a:t>
            </a:r>
            <a:r>
              <a:rPr lang="en-IE" sz="2400" dirty="0"/>
              <a:t> </a:t>
            </a:r>
            <a:r>
              <a:rPr lang="en-IE" sz="2400" dirty="0" err="1"/>
              <a:t>desafios</a:t>
            </a:r>
            <a:r>
              <a:rPr lang="en-IE" sz="2400" dirty="0"/>
              <a:t> de </a:t>
            </a:r>
            <a:r>
              <a:rPr lang="en-IE" sz="2400" dirty="0" err="1"/>
              <a:t>mobilidade</a:t>
            </a:r>
            <a:r>
              <a:rPr lang="en-IE" sz="2400" dirty="0"/>
              <a:t>, </a:t>
            </a:r>
            <a:r>
              <a:rPr lang="en-IE" sz="2400" dirty="0" err="1"/>
              <a:t>ou</a:t>
            </a:r>
            <a:r>
              <a:rPr lang="en-IE" sz="2400" dirty="0"/>
              <a:t> </a:t>
            </a:r>
            <a:r>
              <a:rPr lang="en-IE" sz="2400" dirty="0" err="1"/>
              <a:t>daqueles</a:t>
            </a:r>
            <a:r>
              <a:rPr lang="en-IE" sz="2400" dirty="0"/>
              <a:t> que </a:t>
            </a:r>
            <a:r>
              <a:rPr lang="en-IE" sz="2400" dirty="0" err="1"/>
              <a:t>são</a:t>
            </a:r>
            <a:r>
              <a:rPr lang="en-IE" sz="2400" dirty="0"/>
              <a:t> </a:t>
            </a:r>
            <a:r>
              <a:rPr lang="en-IE" sz="2400" dirty="0" err="1"/>
              <a:t>marginalizados</a:t>
            </a:r>
            <a:r>
              <a:rPr lang="en-IE" sz="2400" dirty="0"/>
              <a:t>, social </a:t>
            </a:r>
            <a:r>
              <a:rPr lang="en-IE" sz="2400" dirty="0" err="1"/>
              <a:t>ou</a:t>
            </a:r>
            <a:r>
              <a:rPr lang="en-IE" sz="2400" dirty="0"/>
              <a:t> </a:t>
            </a:r>
            <a:r>
              <a:rPr lang="en-IE" sz="2400" dirty="0" err="1"/>
              <a:t>economicamente</a:t>
            </a:r>
            <a:r>
              <a:rPr lang="en-IE" sz="2400" dirty="0"/>
              <a:t>, </a:t>
            </a:r>
            <a:r>
              <a:rPr lang="en-IE" sz="2400" dirty="0" err="1"/>
              <a:t>têm</a:t>
            </a:r>
            <a:r>
              <a:rPr lang="en-IE" sz="2400" dirty="0"/>
              <a:t> um </a:t>
            </a:r>
            <a:r>
              <a:rPr lang="en-IE" sz="2400" dirty="0" err="1"/>
              <a:t>papel</a:t>
            </a:r>
            <a:r>
              <a:rPr lang="en-IE" sz="2400" dirty="0"/>
              <a:t> a </a:t>
            </a:r>
            <a:r>
              <a:rPr lang="en-IE" sz="2400" dirty="0" err="1"/>
              <a:t>desempenhar</a:t>
            </a:r>
            <a:r>
              <a:rPr lang="en-IE" sz="2400" dirty="0"/>
              <a:t> </a:t>
            </a:r>
            <a:r>
              <a:rPr lang="en-IE" sz="2400" dirty="0" err="1"/>
              <a:t>como</a:t>
            </a:r>
            <a:r>
              <a:rPr lang="en-IE" sz="2400" dirty="0"/>
              <a:t> </a:t>
            </a:r>
            <a:r>
              <a:rPr lang="en-IE" sz="2400" dirty="0" err="1"/>
              <a:t>contribuintes</a:t>
            </a:r>
            <a:r>
              <a:rPr lang="en-IE" sz="2400" dirty="0"/>
              <a:t> para o </a:t>
            </a:r>
            <a:r>
              <a:rPr lang="en-IE" sz="2400" dirty="0" err="1"/>
              <a:t>processo</a:t>
            </a:r>
            <a:r>
              <a:rPr lang="en-IE" sz="2400" dirty="0"/>
              <a:t> de </a:t>
            </a:r>
            <a:r>
              <a:rPr lang="en-IE" sz="2400" dirty="0" err="1"/>
              <a:t>construção</a:t>
            </a:r>
            <a:r>
              <a:rPr lang="en-IE" sz="2400" dirty="0"/>
              <a:t> da </a:t>
            </a:r>
            <a:r>
              <a:rPr lang="en-IE" sz="2400" dirty="0" err="1"/>
              <a:t>comunidade</a:t>
            </a:r>
            <a:r>
              <a:rPr lang="en-IE" sz="2400" dirty="0"/>
              <a:t>. </a:t>
            </a:r>
          </a:p>
          <a:p>
            <a:pPr algn="just"/>
            <a:endParaRPr lang="en-IE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36883" y="123111"/>
            <a:ext cx="8481847" cy="136364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68BBAF"/>
                </a:solidFill>
              </a:rPr>
              <a:t>Que </a:t>
            </a:r>
            <a:r>
              <a:rPr lang="en-US" sz="3600" dirty="0" err="1">
                <a:solidFill>
                  <a:srgbClr val="68BBAF"/>
                </a:solidFill>
              </a:rPr>
              <a:t>Capacidades</a:t>
            </a:r>
            <a:r>
              <a:rPr lang="en-US" sz="3600" dirty="0">
                <a:solidFill>
                  <a:srgbClr val="68BBAF"/>
                </a:solidFill>
              </a:rPr>
              <a:t>, </a:t>
            </a:r>
            <a:r>
              <a:rPr lang="en-US" sz="3600" dirty="0" err="1">
                <a:solidFill>
                  <a:srgbClr val="68BBAF"/>
                </a:solidFill>
              </a:rPr>
              <a:t>Recursos</a:t>
            </a:r>
            <a:r>
              <a:rPr lang="en-US" sz="3600" dirty="0">
                <a:solidFill>
                  <a:srgbClr val="68BBAF"/>
                </a:solidFill>
              </a:rPr>
              <a:t>, </a:t>
            </a:r>
            <a:r>
              <a:rPr lang="en-US" sz="3600" dirty="0" err="1">
                <a:solidFill>
                  <a:srgbClr val="68BBAF"/>
                </a:solidFill>
              </a:rPr>
              <a:t>Aptidões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ou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Competências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tem</a:t>
            </a:r>
            <a:r>
              <a:rPr lang="en-US" sz="3600" dirty="0">
                <a:solidFill>
                  <a:srgbClr val="68BBAF"/>
                </a:solidFill>
              </a:rPr>
              <a:t> a </a:t>
            </a:r>
            <a:r>
              <a:rPr lang="en-US" sz="3600" dirty="0" err="1">
                <a:solidFill>
                  <a:srgbClr val="68BBAF"/>
                </a:solidFill>
              </a:rPr>
              <a:t>sua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Comunidade</a:t>
            </a:r>
            <a:r>
              <a:rPr lang="en-US" sz="3600" dirty="0">
                <a:solidFill>
                  <a:srgbClr val="68BBAF"/>
                </a:solidFill>
              </a:rPr>
              <a:t>?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BB53C9-9F8C-4392-9FAB-74E08DDAEF80}"/>
              </a:ext>
            </a:extLst>
          </p:cNvPr>
          <p:cNvSpPr txBox="1"/>
          <p:nvPr/>
        </p:nvSpPr>
        <p:spPr>
          <a:xfrm>
            <a:off x="7677807" y="6488668"/>
            <a:ext cx="4514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000" dirty="0">
                <a:hlinkClick r:id="rId3"/>
              </a:rPr>
              <a:t>Fonte: Assets Based Community Development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282093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seball, food&#10;&#10;Description automatically generated">
            <a:extLst>
              <a:ext uri="{FF2B5EF4-FFF2-40B4-BE49-F238E27FC236}">
                <a16:creationId xmlns:a16="http://schemas.microsoft.com/office/drawing/2014/main" id="{02B06E7C-B46B-451E-AA07-0154AC3A47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367931"/>
            <a:ext cx="2411225" cy="158126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07C8B5-88F6-48DA-B4D4-64ACFD0E8E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08767" y="1212120"/>
            <a:ext cx="9779203" cy="5645880"/>
          </a:xfrm>
        </p:spPr>
        <p:txBody>
          <a:bodyPr/>
          <a:lstStyle/>
          <a:p>
            <a:r>
              <a:rPr lang="en-IE" sz="2100" dirty="0" err="1"/>
              <a:t>Os</a:t>
            </a:r>
            <a:r>
              <a:rPr lang="en-IE" sz="2100" dirty="0"/>
              <a:t> </a:t>
            </a:r>
            <a:r>
              <a:rPr lang="en-IE" sz="2100" dirty="0" err="1"/>
              <a:t>confinamento</a:t>
            </a:r>
            <a:r>
              <a:rPr lang="en-IE" sz="2100" dirty="0"/>
              <a:t> </a:t>
            </a:r>
            <a:r>
              <a:rPr lang="en-IE" sz="2100" dirty="0" err="1"/>
              <a:t>permitiu</a:t>
            </a:r>
            <a:r>
              <a:rPr lang="en-IE" sz="2100" dirty="0"/>
              <a:t> o </a:t>
            </a:r>
            <a:r>
              <a:rPr lang="en-IE" sz="2100" dirty="0" err="1"/>
              <a:t>enfoque</a:t>
            </a:r>
            <a:r>
              <a:rPr lang="en-IE" sz="2100" dirty="0"/>
              <a:t> no </a:t>
            </a:r>
            <a:r>
              <a:rPr lang="en-IE" sz="2100" dirty="0" err="1"/>
              <a:t>Hiperlocal</a:t>
            </a:r>
            <a:r>
              <a:rPr lang="en-IE" sz="2100" dirty="0"/>
              <a:t> (</a:t>
            </a:r>
            <a:r>
              <a:rPr lang="en-IE" sz="2100" dirty="0" err="1"/>
              <a:t>pequenas</a:t>
            </a:r>
            <a:r>
              <a:rPr lang="en-IE" sz="2100" dirty="0"/>
              <a:t> </a:t>
            </a:r>
            <a:r>
              <a:rPr lang="en-IE" sz="2100" dirty="0" err="1"/>
              <a:t>comunidades</a:t>
            </a:r>
            <a:r>
              <a:rPr lang="en-IE" sz="2100" dirty="0"/>
              <a:t>/</a:t>
            </a:r>
            <a:r>
              <a:rPr lang="en-IE" sz="2100" dirty="0" err="1"/>
              <a:t>bairros</a:t>
            </a:r>
            <a:r>
              <a:rPr lang="en-IE" sz="2100" dirty="0"/>
              <a:t> </a:t>
            </a:r>
            <a:r>
              <a:rPr lang="en-IE" sz="2100" dirty="0" err="1"/>
              <a:t>geográficos</a:t>
            </a:r>
            <a:r>
              <a:rPr lang="en-IE" sz="2100" dirty="0"/>
              <a:t>) </a:t>
            </a:r>
            <a:r>
              <a:rPr lang="en-IE" sz="2100" dirty="0" err="1"/>
              <a:t>em</a:t>
            </a:r>
            <a:r>
              <a:rPr lang="en-IE" sz="2100" dirty="0"/>
              <a:t> </a:t>
            </a:r>
            <a:r>
              <a:rPr lang="en-IE" sz="2100" dirty="0" err="1"/>
              <a:t>vez</a:t>
            </a:r>
            <a:r>
              <a:rPr lang="en-IE" sz="2100" dirty="0"/>
              <a:t> de </a:t>
            </a:r>
            <a:r>
              <a:rPr lang="en-IE" sz="2100" dirty="0" err="1"/>
              <a:t>visões</a:t>
            </a:r>
            <a:r>
              <a:rPr lang="en-IE" sz="2100" dirty="0"/>
              <a:t> </a:t>
            </a:r>
            <a:r>
              <a:rPr lang="en-IE" sz="2100" dirty="0" err="1"/>
              <a:t>regionais</a:t>
            </a:r>
            <a:r>
              <a:rPr lang="en-IE" sz="2100" dirty="0"/>
              <a:t>, </a:t>
            </a:r>
            <a:r>
              <a:rPr lang="en-IE" sz="2100" dirty="0" err="1"/>
              <a:t>nacionais</a:t>
            </a:r>
            <a:r>
              <a:rPr lang="en-IE" sz="2100" dirty="0"/>
              <a:t> </a:t>
            </a:r>
            <a:r>
              <a:rPr lang="en-IE" sz="2100" dirty="0" err="1"/>
              <a:t>ou</a:t>
            </a:r>
            <a:r>
              <a:rPr lang="en-IE" sz="2100" dirty="0"/>
              <a:t> </a:t>
            </a:r>
            <a:r>
              <a:rPr lang="en-IE" sz="2100" dirty="0" err="1"/>
              <a:t>globais</a:t>
            </a:r>
            <a:endParaRPr lang="en-IE" sz="2100" dirty="0"/>
          </a:p>
          <a:p>
            <a:r>
              <a:rPr lang="en-IE" sz="2100" dirty="0" err="1"/>
              <a:t>Mudança</a:t>
            </a:r>
            <a:r>
              <a:rPr lang="en-IE" sz="2100" dirty="0"/>
              <a:t> </a:t>
            </a:r>
            <a:r>
              <a:rPr lang="en-IE" sz="2100" dirty="0" err="1"/>
              <a:t>na</a:t>
            </a:r>
            <a:r>
              <a:rPr lang="en-IE" sz="2100" dirty="0"/>
              <a:t> forma </a:t>
            </a:r>
            <a:r>
              <a:rPr lang="en-IE" sz="2100" dirty="0" err="1"/>
              <a:t>como</a:t>
            </a:r>
            <a:r>
              <a:rPr lang="en-IE" sz="2100" dirty="0"/>
              <a:t> </a:t>
            </a:r>
            <a:r>
              <a:rPr lang="en-IE" sz="2100" dirty="0" err="1"/>
              <a:t>comunicamos</a:t>
            </a:r>
            <a:r>
              <a:rPr lang="en-IE" sz="2100" dirty="0"/>
              <a:t>/</a:t>
            </a:r>
            <a:r>
              <a:rPr lang="en-IE" sz="2100" dirty="0" err="1"/>
              <a:t>interagimos</a:t>
            </a:r>
            <a:r>
              <a:rPr lang="en-IE" sz="2100" dirty="0"/>
              <a:t> (</a:t>
            </a:r>
            <a:r>
              <a:rPr lang="en-IE" sz="2100" dirty="0" err="1"/>
              <a:t>distância</a:t>
            </a:r>
            <a:r>
              <a:rPr lang="en-IE" sz="2100" dirty="0"/>
              <a:t>, </a:t>
            </a:r>
            <a:r>
              <a:rPr lang="en-IE" sz="2100" dirty="0" err="1"/>
              <a:t>máscaras</a:t>
            </a:r>
            <a:r>
              <a:rPr lang="en-IE" sz="2100" dirty="0"/>
              <a:t> </a:t>
            </a:r>
            <a:r>
              <a:rPr lang="en-IE" sz="2100" dirty="0" err="1"/>
              <a:t>faciais</a:t>
            </a:r>
            <a:r>
              <a:rPr lang="en-IE" sz="2100" dirty="0"/>
              <a:t>)</a:t>
            </a:r>
          </a:p>
          <a:p>
            <a:r>
              <a:rPr lang="en-IE" sz="2100" dirty="0" err="1"/>
              <a:t>Enorme</a:t>
            </a:r>
            <a:r>
              <a:rPr lang="en-IE" sz="2100" dirty="0"/>
              <a:t> </a:t>
            </a:r>
            <a:r>
              <a:rPr lang="en-IE" sz="2100" dirty="0" err="1"/>
              <a:t>mudança</a:t>
            </a:r>
            <a:r>
              <a:rPr lang="en-IE" sz="2100" dirty="0"/>
              <a:t> para a "</a:t>
            </a:r>
            <a:r>
              <a:rPr lang="en-IE" sz="2100" dirty="0" err="1"/>
              <a:t>vida</a:t>
            </a:r>
            <a:r>
              <a:rPr lang="en-IE" sz="2100" dirty="0"/>
              <a:t> online" - do </a:t>
            </a:r>
            <a:r>
              <a:rPr lang="en-IE" sz="2100" dirty="0" err="1"/>
              <a:t>exercício</a:t>
            </a:r>
            <a:r>
              <a:rPr lang="en-IE" sz="2100" dirty="0"/>
              <a:t>, </a:t>
            </a:r>
            <a:r>
              <a:rPr lang="en-IE" sz="2100" dirty="0" err="1"/>
              <a:t>socialização</a:t>
            </a:r>
            <a:r>
              <a:rPr lang="en-IE" sz="2100" dirty="0"/>
              <a:t>, </a:t>
            </a:r>
            <a:r>
              <a:rPr lang="en-IE" sz="2100" dirty="0" err="1"/>
              <a:t>trabalho</a:t>
            </a:r>
            <a:endParaRPr lang="en-IE" sz="2100" dirty="0"/>
          </a:p>
          <a:p>
            <a:r>
              <a:rPr lang="en-IE" sz="2100" dirty="0" err="1"/>
              <a:t>Ascensão</a:t>
            </a:r>
            <a:r>
              <a:rPr lang="en-IE" sz="2100" dirty="0"/>
              <a:t> no </a:t>
            </a:r>
            <a:r>
              <a:rPr lang="en-IE" sz="2100" dirty="0" err="1"/>
              <a:t>trabalho</a:t>
            </a:r>
            <a:r>
              <a:rPr lang="en-IE" sz="2100" dirty="0"/>
              <a:t> </a:t>
            </a:r>
            <a:r>
              <a:rPr lang="en-IE" sz="2100" dirty="0" err="1"/>
              <a:t>remoto</a:t>
            </a:r>
            <a:r>
              <a:rPr lang="en-IE" sz="2100" dirty="0"/>
              <a:t> e no </a:t>
            </a:r>
            <a:r>
              <a:rPr lang="en-IE" sz="2100" dirty="0" err="1"/>
              <a:t>trabalho</a:t>
            </a:r>
            <a:r>
              <a:rPr lang="en-IE" sz="2100" dirty="0"/>
              <a:t>/</a:t>
            </a:r>
            <a:r>
              <a:rPr lang="en-IE" sz="2100" dirty="0" err="1"/>
              <a:t>aprendizagem</a:t>
            </a:r>
            <a:r>
              <a:rPr lang="en-IE" sz="2100" dirty="0"/>
              <a:t> a </a:t>
            </a:r>
            <a:r>
              <a:rPr lang="en-IE" sz="2100" dirty="0" err="1"/>
              <a:t>partir</a:t>
            </a:r>
            <a:r>
              <a:rPr lang="en-IE" sz="2100" dirty="0"/>
              <a:t> de casa</a:t>
            </a:r>
          </a:p>
          <a:p>
            <a:r>
              <a:rPr lang="en-IE" sz="2100" dirty="0" err="1"/>
              <a:t>Preocupações</a:t>
            </a:r>
            <a:r>
              <a:rPr lang="en-IE" sz="2100" dirty="0"/>
              <a:t> com o </a:t>
            </a:r>
            <a:r>
              <a:rPr lang="en-IE" sz="2100" dirty="0" err="1"/>
              <a:t>aumento</a:t>
            </a:r>
            <a:r>
              <a:rPr lang="en-IE" sz="2100" dirty="0"/>
              <a:t> da </a:t>
            </a:r>
            <a:r>
              <a:rPr lang="en-IE" sz="2100" dirty="0" err="1"/>
              <a:t>pressão</a:t>
            </a:r>
            <a:r>
              <a:rPr lang="en-IE" sz="2100" dirty="0"/>
              <a:t> </a:t>
            </a:r>
            <a:r>
              <a:rPr lang="en-IE" sz="2100" dirty="0" err="1"/>
              <a:t>sobre</a:t>
            </a:r>
            <a:r>
              <a:rPr lang="en-IE" sz="2100" dirty="0"/>
              <a:t> as </a:t>
            </a:r>
            <a:r>
              <a:rPr lang="en-IE" sz="2100" dirty="0" err="1"/>
              <a:t>pequenas</a:t>
            </a:r>
            <a:r>
              <a:rPr lang="en-IE" sz="2100" dirty="0"/>
              <a:t> </a:t>
            </a:r>
            <a:r>
              <a:rPr lang="en-IE" sz="2100" dirty="0" err="1"/>
              <a:t>empresas</a:t>
            </a:r>
            <a:r>
              <a:rPr lang="en-IE" sz="2100" dirty="0"/>
              <a:t>/</a:t>
            </a:r>
            <a:r>
              <a:rPr lang="en-IE" sz="2100" dirty="0" err="1"/>
              <a:t>economia</a:t>
            </a:r>
            <a:r>
              <a:rPr lang="en-IE" sz="2100" dirty="0"/>
              <a:t>/</a:t>
            </a:r>
            <a:r>
              <a:rPr lang="en-IE" sz="2100" dirty="0" err="1"/>
              <a:t>saúde</a:t>
            </a:r>
            <a:r>
              <a:rPr lang="en-IE" sz="2100" dirty="0"/>
              <a:t> </a:t>
            </a:r>
          </a:p>
          <a:p>
            <a:r>
              <a:rPr lang="en-IE" sz="2100" dirty="0" err="1"/>
              <a:t>Aumento</a:t>
            </a:r>
            <a:r>
              <a:rPr lang="en-IE" sz="2100" dirty="0"/>
              <a:t> do </a:t>
            </a:r>
            <a:r>
              <a:rPr lang="en-IE" sz="2100" dirty="0" err="1"/>
              <a:t>espírito</a:t>
            </a:r>
            <a:r>
              <a:rPr lang="en-IE" sz="2100" dirty="0"/>
              <a:t> </a:t>
            </a:r>
            <a:r>
              <a:rPr lang="en-IE" sz="2100" dirty="0" err="1"/>
              <a:t>comunitário</a:t>
            </a:r>
            <a:r>
              <a:rPr lang="en-IE" sz="2100" dirty="0"/>
              <a:t> e do </a:t>
            </a:r>
            <a:r>
              <a:rPr lang="en-IE" sz="2100" dirty="0" err="1"/>
              <a:t>sentido</a:t>
            </a:r>
            <a:r>
              <a:rPr lang="en-IE" sz="2100" dirty="0"/>
              <a:t> de </a:t>
            </a:r>
            <a:r>
              <a:rPr lang="en-IE" sz="2100" dirty="0" err="1"/>
              <a:t>comunidade</a:t>
            </a:r>
            <a:r>
              <a:rPr lang="en-IE" sz="2100" dirty="0"/>
              <a:t> (</a:t>
            </a:r>
            <a:r>
              <a:rPr lang="en-IE" sz="2100" dirty="0" err="1"/>
              <a:t>cuidado</a:t>
            </a:r>
            <a:r>
              <a:rPr lang="en-IE" sz="2100" dirty="0"/>
              <a:t> de </a:t>
            </a:r>
            <a:r>
              <a:rPr lang="en-IE" sz="2100" dirty="0" err="1"/>
              <a:t>idosos</a:t>
            </a:r>
            <a:r>
              <a:rPr lang="en-IE" sz="2100" dirty="0"/>
              <a:t>, </a:t>
            </a:r>
            <a:r>
              <a:rPr lang="en-IE" sz="2100" dirty="0" err="1"/>
              <a:t>vulneráveis</a:t>
            </a:r>
            <a:r>
              <a:rPr lang="en-IE" sz="2100" dirty="0"/>
              <a:t>). As </a:t>
            </a:r>
            <a:r>
              <a:rPr lang="en-IE" sz="2100" dirty="0" err="1"/>
              <a:t>comunidades</a:t>
            </a:r>
            <a:r>
              <a:rPr lang="en-IE" sz="2100" dirty="0"/>
              <a:t> </a:t>
            </a:r>
            <a:r>
              <a:rPr lang="en-IE" sz="2100" dirty="0" err="1"/>
              <a:t>mobilizam</a:t>
            </a:r>
            <a:r>
              <a:rPr lang="en-IE" sz="2100" dirty="0"/>
              <a:t> </a:t>
            </a:r>
            <a:r>
              <a:rPr lang="en-IE" sz="2100" dirty="0" err="1"/>
              <a:t>respostas</a:t>
            </a:r>
            <a:r>
              <a:rPr lang="en-IE" sz="2100" dirty="0"/>
              <a:t> de </a:t>
            </a:r>
            <a:r>
              <a:rPr lang="en-IE" sz="2100" dirty="0" err="1"/>
              <a:t>assistência</a:t>
            </a:r>
            <a:endParaRPr lang="en-IE" sz="2100" dirty="0"/>
          </a:p>
          <a:p>
            <a:r>
              <a:rPr lang="en-IE" sz="2100" dirty="0" err="1"/>
              <a:t>Maior</a:t>
            </a:r>
            <a:r>
              <a:rPr lang="en-IE" sz="2100" dirty="0"/>
              <a:t> </a:t>
            </a:r>
            <a:r>
              <a:rPr lang="en-IE" sz="2100" dirty="0" err="1"/>
              <a:t>necessidade</a:t>
            </a:r>
            <a:r>
              <a:rPr lang="en-IE" sz="2100" dirty="0"/>
              <a:t> das </a:t>
            </a:r>
            <a:r>
              <a:rPr lang="en-IE" sz="2100" dirty="0" err="1"/>
              <a:t>ligações</a:t>
            </a:r>
            <a:r>
              <a:rPr lang="en-IE" sz="2100" dirty="0"/>
              <a:t> </a:t>
            </a:r>
            <a:r>
              <a:rPr lang="en-IE" sz="2100" dirty="0" err="1"/>
              <a:t>significativas</a:t>
            </a:r>
            <a:r>
              <a:rPr lang="en-IE" sz="2100" dirty="0"/>
              <a:t> para combater a </a:t>
            </a:r>
            <a:r>
              <a:rPr lang="en-IE" sz="2100" dirty="0" err="1"/>
              <a:t>solidão</a:t>
            </a:r>
            <a:r>
              <a:rPr lang="en-IE" sz="2100" dirty="0"/>
              <a:t>/</a:t>
            </a:r>
            <a:r>
              <a:rPr lang="en-IE" sz="2100" dirty="0" err="1"/>
              <a:t>isolamento</a:t>
            </a:r>
            <a:r>
              <a:rPr lang="en-IE" sz="2100" dirty="0"/>
              <a:t> e </a:t>
            </a:r>
            <a:r>
              <a:rPr lang="en-IE" sz="2100" dirty="0" err="1"/>
              <a:t>melhorar</a:t>
            </a:r>
            <a:r>
              <a:rPr lang="en-IE" sz="2100" dirty="0"/>
              <a:t> o </a:t>
            </a:r>
            <a:r>
              <a:rPr lang="en-IE" sz="2100" dirty="0" err="1"/>
              <a:t>bem-estar</a:t>
            </a:r>
            <a:endParaRPr lang="en-IE" sz="2100" dirty="0"/>
          </a:p>
          <a:p>
            <a:r>
              <a:rPr lang="en-IE" sz="2100" dirty="0" err="1"/>
              <a:t>Aumento</a:t>
            </a:r>
            <a:r>
              <a:rPr lang="en-IE" sz="2100" dirty="0"/>
              <a:t> do interesse </a:t>
            </a:r>
            <a:r>
              <a:rPr lang="en-IE" sz="2100" dirty="0" err="1"/>
              <a:t>na</a:t>
            </a:r>
            <a:r>
              <a:rPr lang="en-IE" sz="2100" dirty="0"/>
              <a:t> auto-</a:t>
            </a:r>
            <a:r>
              <a:rPr lang="en-IE" sz="2100" dirty="0" err="1"/>
              <a:t>suficiência</a:t>
            </a:r>
            <a:r>
              <a:rPr lang="en-IE" sz="2100" dirty="0"/>
              <a:t> e </a:t>
            </a:r>
            <a:r>
              <a:rPr lang="en-IE" sz="2100" dirty="0" err="1"/>
              <a:t>nas</a:t>
            </a:r>
            <a:r>
              <a:rPr lang="en-IE" sz="2100" dirty="0"/>
              <a:t> </a:t>
            </a:r>
            <a:r>
              <a:rPr lang="en-IE" sz="2100" dirty="0" err="1"/>
              <a:t>competências</a:t>
            </a:r>
            <a:r>
              <a:rPr lang="en-IE" sz="2100" dirty="0"/>
              <a:t> de </a:t>
            </a:r>
            <a:r>
              <a:rPr lang="en-IE" sz="2100" dirty="0" err="1"/>
              <a:t>vida</a:t>
            </a:r>
            <a:r>
              <a:rPr lang="en-IE" sz="2100" dirty="0"/>
              <a:t> </a:t>
            </a:r>
            <a:r>
              <a:rPr lang="en-IE" sz="2100" dirty="0" err="1"/>
              <a:t>tradicionais</a:t>
            </a:r>
            <a:r>
              <a:rPr lang="en-IE" sz="2100" dirty="0"/>
              <a:t> - </a:t>
            </a:r>
            <a:r>
              <a:rPr lang="en-IE" sz="2100" dirty="0" err="1"/>
              <a:t>culinária</a:t>
            </a:r>
            <a:r>
              <a:rPr lang="en-IE" sz="2100" dirty="0"/>
              <a:t>, </a:t>
            </a:r>
            <a:r>
              <a:rPr lang="en-IE" sz="2100" dirty="0" err="1"/>
              <a:t>cultivo</a:t>
            </a:r>
            <a:r>
              <a:rPr lang="en-IE" sz="2100" dirty="0"/>
              <a:t>, </a:t>
            </a:r>
            <a:r>
              <a:rPr lang="en-IE" sz="2100" dirty="0" err="1"/>
              <a:t>jardinagem</a:t>
            </a:r>
            <a:endParaRPr lang="en-IE" sz="2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383D0-C926-44EA-B91D-456EED2F09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32142" y="27641"/>
            <a:ext cx="9609104" cy="11083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IE" u="sng" dirty="0" err="1">
                <a:solidFill>
                  <a:srgbClr val="7F4182"/>
                </a:solidFill>
              </a:rPr>
              <a:t>Algumas</a:t>
            </a:r>
            <a:r>
              <a:rPr lang="en-IE" u="sng" dirty="0">
                <a:solidFill>
                  <a:srgbClr val="7F4182"/>
                </a:solidFill>
              </a:rPr>
              <a:t> </a:t>
            </a:r>
            <a:r>
              <a:rPr lang="en-IE" dirty="0">
                <a:solidFill>
                  <a:srgbClr val="7F4182"/>
                </a:solidFill>
              </a:rPr>
              <a:t>das </a:t>
            </a:r>
            <a:r>
              <a:rPr lang="en-IE" dirty="0" err="1">
                <a:solidFill>
                  <a:srgbClr val="7F4182"/>
                </a:solidFill>
              </a:rPr>
              <a:t>formas</a:t>
            </a:r>
            <a:r>
              <a:rPr lang="en-IE" dirty="0">
                <a:solidFill>
                  <a:srgbClr val="7F4182"/>
                </a:solidFill>
              </a:rPr>
              <a:t> que a COVID19 </a:t>
            </a:r>
            <a:r>
              <a:rPr lang="en-IE" dirty="0" err="1">
                <a:solidFill>
                  <a:srgbClr val="7F4182"/>
                </a:solidFill>
              </a:rPr>
              <a:t>impactou</a:t>
            </a:r>
            <a:r>
              <a:rPr lang="en-IE" dirty="0">
                <a:solidFill>
                  <a:srgbClr val="7F4182"/>
                </a:solidFill>
              </a:rPr>
              <a:t> a </a:t>
            </a:r>
            <a:r>
              <a:rPr lang="en-IE" dirty="0" err="1">
                <a:solidFill>
                  <a:srgbClr val="7F4182"/>
                </a:solidFill>
              </a:rPr>
              <a:t>nossa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rotina</a:t>
            </a:r>
            <a:r>
              <a:rPr lang="en-IE" dirty="0">
                <a:solidFill>
                  <a:srgbClr val="7F4182"/>
                </a:solidFill>
              </a:rPr>
              <a:t>…</a:t>
            </a:r>
          </a:p>
          <a:p>
            <a:pPr>
              <a:lnSpc>
                <a:spcPct val="120000"/>
              </a:lnSpc>
            </a:pPr>
            <a:endParaRPr lang="en-IE" dirty="0">
              <a:solidFill>
                <a:srgbClr val="7F4182"/>
              </a:solidFill>
            </a:endParaRPr>
          </a:p>
        </p:txBody>
      </p:sp>
      <p:pic>
        <p:nvPicPr>
          <p:cNvPr id="7" name="Picture 8" descr="How to move from in-person classes and sessions to doing bus">
            <a:extLst>
              <a:ext uri="{FF2B5EF4-FFF2-40B4-BE49-F238E27FC236}">
                <a16:creationId xmlns:a16="http://schemas.microsoft.com/office/drawing/2014/main" id="{4EED196E-C862-47EC-9696-0764632F5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4" t="14248" r="8523" b="11558"/>
          <a:stretch/>
        </p:blipFill>
        <p:spPr bwMode="auto">
          <a:xfrm>
            <a:off x="119682" y="1679591"/>
            <a:ext cx="2375585" cy="18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A8882C53-50CF-404C-ABD5-A477FB5489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30" y="4949191"/>
            <a:ext cx="2491237" cy="18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629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36884" y="1597961"/>
            <a:ext cx="8481847" cy="2320896"/>
          </a:xfrm>
        </p:spPr>
        <p:txBody>
          <a:bodyPr>
            <a:noAutofit/>
          </a:bodyPr>
          <a:lstStyle/>
          <a:p>
            <a:pPr algn="just"/>
            <a:r>
              <a:rPr lang="en-IE" dirty="0">
                <a:solidFill>
                  <a:srgbClr val="7F4182"/>
                </a:solidFill>
              </a:rPr>
              <a:t>1: COMPETÊNCIAS DE LIGAÇÃO</a:t>
            </a:r>
          </a:p>
          <a:p>
            <a:pPr algn="just"/>
            <a:r>
              <a:rPr lang="en-IE" sz="2400" dirty="0"/>
              <a:t>As </a:t>
            </a:r>
            <a:r>
              <a:rPr lang="en-IE" sz="2400" dirty="0" err="1"/>
              <a:t>práticas</a:t>
            </a:r>
            <a:r>
              <a:rPr lang="en-IE" sz="2400" dirty="0"/>
              <a:t>, </a:t>
            </a:r>
            <a:r>
              <a:rPr lang="en-IE" sz="2400" dirty="0" err="1"/>
              <a:t>atitudes</a:t>
            </a:r>
            <a:r>
              <a:rPr lang="en-IE" sz="2400" dirty="0"/>
              <a:t>, </a:t>
            </a:r>
            <a:r>
              <a:rPr lang="en-IE" sz="2400" dirty="0" err="1"/>
              <a:t>valores</a:t>
            </a:r>
            <a:r>
              <a:rPr lang="en-IE" sz="2400" dirty="0"/>
              <a:t> e </a:t>
            </a:r>
            <a:r>
              <a:rPr lang="en-IE" sz="2400" dirty="0" err="1"/>
              <a:t>relações</a:t>
            </a:r>
            <a:r>
              <a:rPr lang="en-IE" sz="2400" dirty="0"/>
              <a:t> que </a:t>
            </a:r>
            <a:r>
              <a:rPr lang="en-IE" sz="2400" dirty="0" err="1"/>
              <a:t>permitem</a:t>
            </a:r>
            <a:r>
              <a:rPr lang="en-IE" sz="2400" dirty="0"/>
              <a:t> </a:t>
            </a:r>
            <a:r>
              <a:rPr lang="en-IE" sz="2400" dirty="0" err="1"/>
              <a:t>às</a:t>
            </a:r>
            <a:r>
              <a:rPr lang="en-IE" sz="2400" dirty="0"/>
              <a:t> </a:t>
            </a:r>
            <a:r>
              <a:rPr lang="en-IE" sz="2400" dirty="0" err="1"/>
              <a:t>pessoas</a:t>
            </a:r>
            <a:r>
              <a:rPr lang="en-IE" sz="2400" dirty="0"/>
              <a:t> </a:t>
            </a:r>
            <a:r>
              <a:rPr lang="en-IE" sz="2400" dirty="0" err="1"/>
              <a:t>trabalhar</a:t>
            </a:r>
            <a:r>
              <a:rPr lang="en-IE" sz="2400" dirty="0"/>
              <a:t> </a:t>
            </a:r>
            <a:r>
              <a:rPr lang="en-IE" sz="2400" dirty="0" err="1"/>
              <a:t>em</a:t>
            </a:r>
            <a:r>
              <a:rPr lang="en-IE" sz="2400" dirty="0"/>
              <a:t> </a:t>
            </a:r>
            <a:r>
              <a:rPr lang="en-IE" sz="2400" dirty="0" err="1"/>
              <a:t>colaboração</a:t>
            </a:r>
            <a:r>
              <a:rPr lang="en-IE" sz="2400" dirty="0"/>
              <a:t>, </a:t>
            </a:r>
            <a:r>
              <a:rPr lang="en-IE" sz="2400" dirty="0" err="1"/>
              <a:t>unir</a:t>
            </a:r>
            <a:r>
              <a:rPr lang="en-IE" sz="2400" dirty="0"/>
              <a:t> </a:t>
            </a:r>
            <a:r>
              <a:rPr lang="en-IE" sz="2400" dirty="0" err="1"/>
              <a:t>objetivos</a:t>
            </a:r>
            <a:r>
              <a:rPr lang="en-IE" sz="2400" dirty="0"/>
              <a:t> </a:t>
            </a:r>
            <a:r>
              <a:rPr lang="en-IE" sz="2400" dirty="0" err="1"/>
              <a:t>comunitários</a:t>
            </a:r>
            <a:r>
              <a:rPr lang="en-IE" sz="2400" dirty="0"/>
              <a:t> e </a:t>
            </a:r>
            <a:r>
              <a:rPr lang="en-IE" sz="2400" dirty="0" err="1"/>
              <a:t>reconhecer</a:t>
            </a:r>
            <a:r>
              <a:rPr lang="en-IE" sz="2400" dirty="0"/>
              <a:t> a </a:t>
            </a:r>
            <a:r>
              <a:rPr lang="en-IE" sz="2400" dirty="0" err="1"/>
              <a:t>necessidade</a:t>
            </a:r>
            <a:r>
              <a:rPr lang="en-IE" sz="2400" dirty="0"/>
              <a:t> de </a:t>
            </a:r>
            <a:r>
              <a:rPr lang="en-IE" sz="2400" dirty="0" err="1"/>
              <a:t>uma</a:t>
            </a:r>
            <a:r>
              <a:rPr lang="en-IE" sz="2400" dirty="0"/>
              <a:t> </a:t>
            </a:r>
            <a:r>
              <a:rPr lang="en-IE" sz="2400" dirty="0" err="1"/>
              <a:t>responsabilidade</a:t>
            </a:r>
            <a:r>
              <a:rPr lang="en-IE" sz="2400" dirty="0"/>
              <a:t> </a:t>
            </a:r>
            <a:r>
              <a:rPr lang="en-IE" sz="2400" dirty="0" err="1"/>
              <a:t>partilhada</a:t>
            </a:r>
            <a:r>
              <a:rPr lang="en-IE" sz="2400" dirty="0"/>
              <a:t> a </a:t>
            </a:r>
            <a:r>
              <a:rPr lang="en-IE" sz="2400" dirty="0" err="1"/>
              <a:t>fim</a:t>
            </a:r>
            <a:r>
              <a:rPr lang="en-IE" sz="2400" dirty="0"/>
              <a:t> de </a:t>
            </a:r>
            <a:r>
              <a:rPr lang="en-IE" sz="2400" dirty="0" err="1"/>
              <a:t>assegurar</a:t>
            </a:r>
            <a:r>
              <a:rPr lang="en-IE" sz="2400" dirty="0"/>
              <a:t> o </a:t>
            </a:r>
            <a:r>
              <a:rPr lang="en-IE" sz="2400" dirty="0" err="1"/>
              <a:t>êxito</a:t>
            </a:r>
            <a:r>
              <a:rPr lang="en-IE" sz="2400" dirty="0"/>
              <a:t> dos </a:t>
            </a:r>
            <a:r>
              <a:rPr lang="en-IE" sz="2400" dirty="0" err="1"/>
              <a:t>projetos</a:t>
            </a:r>
            <a:r>
              <a:rPr lang="en-IE" sz="2400" dirty="0"/>
              <a:t>. </a:t>
            </a:r>
            <a:r>
              <a:rPr lang="en-IE" sz="2400" dirty="0" err="1"/>
              <a:t>Estas</a:t>
            </a:r>
            <a:r>
              <a:rPr lang="en-IE" sz="2400" dirty="0"/>
              <a:t> </a:t>
            </a:r>
            <a:r>
              <a:rPr lang="en-IE" sz="2400" dirty="0" err="1"/>
              <a:t>competências</a:t>
            </a:r>
            <a:r>
              <a:rPr lang="en-IE" sz="2400" dirty="0"/>
              <a:t> </a:t>
            </a:r>
            <a:r>
              <a:rPr lang="en-IE" sz="2400" dirty="0" err="1"/>
              <a:t>são</a:t>
            </a:r>
            <a:r>
              <a:rPr lang="en-IE" sz="2400" dirty="0"/>
              <a:t>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36884" y="325821"/>
            <a:ext cx="8315458" cy="116093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68BBAF"/>
                </a:solidFill>
              </a:rPr>
              <a:t>Que </a:t>
            </a:r>
            <a:r>
              <a:rPr lang="en-US" sz="3600" dirty="0" err="1">
                <a:solidFill>
                  <a:srgbClr val="68BBAF"/>
                </a:solidFill>
              </a:rPr>
              <a:t>tipo</a:t>
            </a:r>
            <a:r>
              <a:rPr lang="en-US" sz="3600" dirty="0">
                <a:solidFill>
                  <a:srgbClr val="68BBAF"/>
                </a:solidFill>
              </a:rPr>
              <a:t> de </a:t>
            </a:r>
            <a:r>
              <a:rPr lang="en-US" sz="3600" dirty="0" err="1">
                <a:solidFill>
                  <a:srgbClr val="68BBAF"/>
                </a:solidFill>
              </a:rPr>
              <a:t>aptidões</a:t>
            </a:r>
            <a:r>
              <a:rPr lang="en-US" sz="3600" dirty="0">
                <a:solidFill>
                  <a:srgbClr val="68BBAF"/>
                </a:solidFill>
              </a:rPr>
              <a:t>/</a:t>
            </a:r>
            <a:r>
              <a:rPr lang="en-US" sz="3600" dirty="0" err="1">
                <a:solidFill>
                  <a:srgbClr val="68BBAF"/>
                </a:solidFill>
              </a:rPr>
              <a:t>competências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deve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procurar</a:t>
            </a:r>
            <a:r>
              <a:rPr lang="en-US" sz="3600" dirty="0">
                <a:solidFill>
                  <a:srgbClr val="68BBAF"/>
                </a:solidFill>
              </a:rPr>
              <a:t>?</a:t>
            </a:r>
          </a:p>
        </p:txBody>
      </p:sp>
      <p:pic>
        <p:nvPicPr>
          <p:cNvPr id="9" name="Picture Placeholder 8" descr="One blue butterfly in a group of red butterflies">
            <a:extLst>
              <a:ext uri="{FF2B5EF4-FFF2-40B4-BE49-F238E27FC236}">
                <a16:creationId xmlns:a16="http://schemas.microsoft.com/office/drawing/2014/main" id="{525FD79B-1511-467C-A4C9-B588FFC1559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7A8101-0CAA-4C48-92FF-807A8039454F}"/>
              </a:ext>
            </a:extLst>
          </p:cNvPr>
          <p:cNvSpPr txBox="1"/>
          <p:nvPr/>
        </p:nvSpPr>
        <p:spPr>
          <a:xfrm>
            <a:off x="3545274" y="3730121"/>
            <a:ext cx="8313682" cy="272792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Liderança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Parcerias</a:t>
            </a:r>
            <a:endParaRPr lang="en-IE" sz="24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Comunicação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Formação</a:t>
            </a:r>
            <a:r>
              <a:rPr lang="en-IE" sz="2400" dirty="0">
                <a:solidFill>
                  <a:srgbClr val="6D6E6C"/>
                </a:solidFill>
              </a:rPr>
              <a:t> de </a:t>
            </a:r>
            <a:r>
              <a:rPr lang="en-IE" sz="2400" dirty="0" err="1">
                <a:solidFill>
                  <a:srgbClr val="6D6E6C"/>
                </a:solidFill>
              </a:rPr>
              <a:t>equipas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Visão</a:t>
            </a:r>
            <a:endParaRPr lang="en-IE" sz="24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Habilitação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Consenso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Mediação</a:t>
            </a:r>
            <a:r>
              <a:rPr lang="en-IE" sz="2400" dirty="0">
                <a:solidFill>
                  <a:srgbClr val="6D6E6C"/>
                </a:solidFill>
              </a:rPr>
              <a:t>/</a:t>
            </a:r>
            <a:r>
              <a:rPr lang="en-IE" sz="2400" dirty="0" err="1">
                <a:solidFill>
                  <a:srgbClr val="6D6E6C"/>
                </a:solidFill>
              </a:rPr>
              <a:t>resolução</a:t>
            </a:r>
            <a:r>
              <a:rPr lang="en-IE" sz="2400" dirty="0">
                <a:solidFill>
                  <a:srgbClr val="6D6E6C"/>
                </a:solidFill>
              </a:rPr>
              <a:t> de </a:t>
            </a:r>
            <a:r>
              <a:rPr lang="en-IE" sz="2400" dirty="0" err="1">
                <a:solidFill>
                  <a:srgbClr val="6D6E6C"/>
                </a:solidFill>
              </a:rPr>
              <a:t>conflitos</a:t>
            </a:r>
            <a:endParaRPr lang="en-IE" sz="24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400" dirty="0" err="1">
                <a:solidFill>
                  <a:srgbClr val="6D6E6C"/>
                </a:solidFill>
              </a:rPr>
              <a:t>Envolvimento</a:t>
            </a:r>
            <a:r>
              <a:rPr lang="en-IE" sz="2400" dirty="0">
                <a:solidFill>
                  <a:srgbClr val="6D6E6C"/>
                </a:solidFill>
              </a:rPr>
              <a:t> da </a:t>
            </a:r>
            <a:r>
              <a:rPr lang="en-IE" sz="2400" dirty="0" err="1">
                <a:solidFill>
                  <a:srgbClr val="6D6E6C"/>
                </a:solidFill>
              </a:rPr>
              <a:t>comunidade</a:t>
            </a:r>
            <a:endParaRPr lang="en-IE" sz="2400" dirty="0">
              <a:solidFill>
                <a:srgbClr val="6D6E6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133DF-03DB-48E3-BC70-C3FEDD1D39D4}"/>
              </a:ext>
            </a:extLst>
          </p:cNvPr>
          <p:cNvSpPr txBox="1"/>
          <p:nvPr/>
        </p:nvSpPr>
        <p:spPr>
          <a:xfrm>
            <a:off x="7263017" y="6496656"/>
            <a:ext cx="4315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hlinkClick r:id="rId3"/>
              </a:rPr>
              <a:t>Fonte: Regeneration Skills A Consideration of Current and Future Requirements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23666700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36884" y="1597961"/>
            <a:ext cx="8481847" cy="2098828"/>
          </a:xfrm>
        </p:spPr>
        <p:txBody>
          <a:bodyPr>
            <a:noAutofit/>
          </a:bodyPr>
          <a:lstStyle/>
          <a:p>
            <a:pPr algn="just"/>
            <a:r>
              <a:rPr lang="en-IE" dirty="0">
                <a:solidFill>
                  <a:srgbClr val="7F4182"/>
                </a:solidFill>
              </a:rPr>
              <a:t>2: COMPETÊNCIAS DE TRANSMISSÃO </a:t>
            </a:r>
          </a:p>
          <a:p>
            <a:pPr algn="just"/>
            <a:r>
              <a:rPr lang="en-IE" sz="2300" dirty="0"/>
              <a:t>As </a:t>
            </a:r>
            <a:r>
              <a:rPr lang="en-IE" sz="2300" dirty="0" err="1"/>
              <a:t>competências</a:t>
            </a:r>
            <a:r>
              <a:rPr lang="en-IE" sz="2300" dirty="0"/>
              <a:t> de </a:t>
            </a:r>
            <a:r>
              <a:rPr lang="en-IE" sz="2300" dirty="0" err="1"/>
              <a:t>transmissão</a:t>
            </a:r>
            <a:r>
              <a:rPr lang="en-IE" sz="2300" dirty="0"/>
              <a:t> </a:t>
            </a:r>
            <a:r>
              <a:rPr lang="en-IE" sz="2300" dirty="0" err="1"/>
              <a:t>são</a:t>
            </a:r>
            <a:r>
              <a:rPr lang="en-IE" sz="2300" dirty="0"/>
              <a:t> as </a:t>
            </a:r>
            <a:r>
              <a:rPr lang="en-IE" sz="2300" dirty="0" err="1"/>
              <a:t>necessárias</a:t>
            </a:r>
            <a:r>
              <a:rPr lang="en-IE" sz="2300" dirty="0"/>
              <a:t> para </a:t>
            </a:r>
            <a:r>
              <a:rPr lang="en-IE" sz="2300" dirty="0" err="1"/>
              <a:t>transformar</a:t>
            </a:r>
            <a:r>
              <a:rPr lang="en-IE" sz="2300" dirty="0"/>
              <a:t> </a:t>
            </a:r>
            <a:r>
              <a:rPr lang="en-IE" sz="2300" dirty="0" err="1"/>
              <a:t>uma</a:t>
            </a:r>
            <a:r>
              <a:rPr lang="en-IE" sz="2300" dirty="0"/>
              <a:t> </a:t>
            </a:r>
            <a:r>
              <a:rPr lang="en-IE" sz="2300" dirty="0" err="1"/>
              <a:t>visão</a:t>
            </a:r>
            <a:r>
              <a:rPr lang="en-IE" sz="2300" dirty="0"/>
              <a:t> </a:t>
            </a:r>
            <a:r>
              <a:rPr lang="en-IE" sz="2300" dirty="0" err="1"/>
              <a:t>em</a:t>
            </a:r>
            <a:r>
              <a:rPr lang="en-IE" sz="2300" dirty="0"/>
              <a:t> um </a:t>
            </a:r>
            <a:r>
              <a:rPr lang="en-IE" sz="2300" dirty="0" err="1"/>
              <a:t>projeto</a:t>
            </a:r>
            <a:r>
              <a:rPr lang="en-IE" sz="2300" dirty="0"/>
              <a:t> </a:t>
            </a:r>
            <a:r>
              <a:rPr lang="en-IE" sz="2300" dirty="0" err="1"/>
              <a:t>concluído</a:t>
            </a:r>
            <a:r>
              <a:rPr lang="en-IE" sz="2300" dirty="0"/>
              <a:t> com </a:t>
            </a:r>
            <a:r>
              <a:rPr lang="en-IE" sz="2300" dirty="0" err="1"/>
              <a:t>sucesso</a:t>
            </a:r>
            <a:r>
              <a:rPr lang="en-IE" sz="2300" dirty="0"/>
              <a:t>. </a:t>
            </a:r>
            <a:r>
              <a:rPr lang="en-IE" sz="2300" dirty="0" err="1"/>
              <a:t>Estas</a:t>
            </a:r>
            <a:r>
              <a:rPr lang="en-IE" sz="2300" dirty="0"/>
              <a:t> </a:t>
            </a:r>
            <a:r>
              <a:rPr lang="en-IE" sz="2300" dirty="0" err="1"/>
              <a:t>competências</a:t>
            </a:r>
            <a:r>
              <a:rPr lang="en-IE" sz="2300" dirty="0"/>
              <a:t> </a:t>
            </a:r>
            <a:r>
              <a:rPr lang="en-IE" sz="2300" dirty="0" err="1"/>
              <a:t>reúnem</a:t>
            </a:r>
            <a:r>
              <a:rPr lang="en-IE" sz="2300" dirty="0"/>
              <a:t> e </a:t>
            </a:r>
            <a:r>
              <a:rPr lang="en-IE" sz="2300" dirty="0" err="1"/>
              <a:t>unificam</a:t>
            </a:r>
            <a:r>
              <a:rPr lang="en-IE" sz="2300" dirty="0"/>
              <a:t> as </a:t>
            </a:r>
            <a:r>
              <a:rPr lang="en-IE" sz="2300" dirty="0" err="1"/>
              <a:t>contribuições</a:t>
            </a:r>
            <a:r>
              <a:rPr lang="en-IE" sz="2300" dirty="0"/>
              <a:t> de um </a:t>
            </a:r>
            <a:r>
              <a:rPr lang="en-IE" sz="2300" dirty="0" err="1"/>
              <a:t>vasto</a:t>
            </a:r>
            <a:r>
              <a:rPr lang="en-IE" sz="2300" dirty="0"/>
              <a:t> </a:t>
            </a:r>
            <a:r>
              <a:rPr lang="en-IE" sz="2300" dirty="0" err="1"/>
              <a:t>leque</a:t>
            </a:r>
            <a:r>
              <a:rPr lang="en-IE" sz="2300" dirty="0"/>
              <a:t> de </a:t>
            </a:r>
            <a:r>
              <a:rPr lang="en-IE" sz="2300" dirty="0" err="1"/>
              <a:t>membros</a:t>
            </a:r>
            <a:r>
              <a:rPr lang="en-IE" sz="2300" dirty="0"/>
              <a:t> da </a:t>
            </a:r>
            <a:r>
              <a:rPr lang="en-IE" sz="2300" dirty="0" err="1"/>
              <a:t>comunidade</a:t>
            </a:r>
            <a:r>
              <a:rPr lang="en-IE" sz="2300" dirty="0"/>
              <a:t>, </a:t>
            </a:r>
            <a:r>
              <a:rPr lang="en-IE" sz="2300" dirty="0" err="1"/>
              <a:t>agências</a:t>
            </a:r>
            <a:r>
              <a:rPr lang="en-IE" sz="2300" dirty="0"/>
              <a:t> e </a:t>
            </a:r>
            <a:r>
              <a:rPr lang="en-IE" sz="2300" dirty="0" err="1"/>
              <a:t>intervenientes</a:t>
            </a:r>
            <a:r>
              <a:rPr lang="en-IE" sz="2300" dirty="0"/>
              <a:t>. As </a:t>
            </a:r>
            <a:r>
              <a:rPr lang="en-IE" sz="2300" dirty="0" err="1"/>
              <a:t>aptidões</a:t>
            </a:r>
            <a:r>
              <a:rPr lang="en-IE" sz="2300" dirty="0"/>
              <a:t> </a:t>
            </a:r>
            <a:r>
              <a:rPr lang="en-IE" sz="2300" dirty="0" err="1"/>
              <a:t>neste</a:t>
            </a:r>
            <a:r>
              <a:rPr lang="en-IE" sz="2300" dirty="0"/>
              <a:t> conjunto </a:t>
            </a:r>
            <a:r>
              <a:rPr lang="en-IE" sz="2300" dirty="0" err="1"/>
              <a:t>são</a:t>
            </a:r>
            <a:r>
              <a:rPr lang="en-IE" sz="2300" dirty="0"/>
              <a:t>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36884" y="361344"/>
            <a:ext cx="8315458" cy="104532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68BBAF"/>
                </a:solidFill>
              </a:rPr>
              <a:t>Que </a:t>
            </a:r>
            <a:r>
              <a:rPr lang="en-US" sz="3600" dirty="0" err="1">
                <a:solidFill>
                  <a:srgbClr val="68BBAF"/>
                </a:solidFill>
              </a:rPr>
              <a:t>tipo</a:t>
            </a:r>
            <a:r>
              <a:rPr lang="en-US" sz="3600" dirty="0">
                <a:solidFill>
                  <a:srgbClr val="68BBAF"/>
                </a:solidFill>
              </a:rPr>
              <a:t> de </a:t>
            </a:r>
            <a:r>
              <a:rPr lang="en-US" sz="3600" dirty="0" err="1">
                <a:solidFill>
                  <a:srgbClr val="68BBAF"/>
                </a:solidFill>
              </a:rPr>
              <a:t>aptidões</a:t>
            </a:r>
            <a:r>
              <a:rPr lang="en-US" sz="3600" dirty="0">
                <a:solidFill>
                  <a:srgbClr val="68BBAF"/>
                </a:solidFill>
              </a:rPr>
              <a:t>/</a:t>
            </a:r>
            <a:r>
              <a:rPr lang="en-US" sz="3600" dirty="0" err="1">
                <a:solidFill>
                  <a:srgbClr val="68BBAF"/>
                </a:solidFill>
              </a:rPr>
              <a:t>competências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deve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procurar</a:t>
            </a:r>
            <a:r>
              <a:rPr lang="en-US" sz="3600" dirty="0">
                <a:solidFill>
                  <a:srgbClr val="68BBAF"/>
                </a:solidFill>
              </a:rPr>
              <a:t>?</a:t>
            </a:r>
          </a:p>
        </p:txBody>
      </p:sp>
      <p:pic>
        <p:nvPicPr>
          <p:cNvPr id="9" name="Picture Placeholder 8" descr="One blue butterfly in a group of red butterflies">
            <a:extLst>
              <a:ext uri="{FF2B5EF4-FFF2-40B4-BE49-F238E27FC236}">
                <a16:creationId xmlns:a16="http://schemas.microsoft.com/office/drawing/2014/main" id="{525FD79B-1511-467C-A4C9-B588FFC1559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7A8101-0CAA-4C48-92FF-807A8039454F}"/>
              </a:ext>
            </a:extLst>
          </p:cNvPr>
          <p:cNvSpPr txBox="1"/>
          <p:nvPr/>
        </p:nvSpPr>
        <p:spPr>
          <a:xfrm>
            <a:off x="3532212" y="3768730"/>
            <a:ext cx="8313682" cy="272792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Desenho</a:t>
            </a:r>
            <a:r>
              <a:rPr lang="en-IE" sz="2000" dirty="0">
                <a:solidFill>
                  <a:srgbClr val="6D6E6C"/>
                </a:solidFill>
              </a:rPr>
              <a:t> do </a:t>
            </a:r>
            <a:r>
              <a:rPr lang="en-IE" sz="2000" dirty="0" err="1">
                <a:solidFill>
                  <a:srgbClr val="6D6E6C"/>
                </a:solidFill>
              </a:rPr>
              <a:t>projeto</a:t>
            </a:r>
            <a:endParaRPr lang="en-IE" sz="20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Financiamento</a:t>
            </a:r>
            <a:r>
              <a:rPr lang="en-IE" sz="2000" dirty="0">
                <a:solidFill>
                  <a:srgbClr val="6D6E6C"/>
                </a:solidFill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Análise</a:t>
            </a:r>
            <a:r>
              <a:rPr lang="en-IE" sz="2000" dirty="0">
                <a:solidFill>
                  <a:srgbClr val="6D6E6C"/>
                </a:solidFill>
              </a:rPr>
              <a:t> e </a:t>
            </a:r>
            <a:r>
              <a:rPr lang="en-IE" sz="2000" dirty="0" err="1">
                <a:solidFill>
                  <a:srgbClr val="6D6E6C"/>
                </a:solidFill>
              </a:rPr>
              <a:t>tomada</a:t>
            </a:r>
            <a:r>
              <a:rPr lang="en-IE" sz="2000" dirty="0">
                <a:solidFill>
                  <a:srgbClr val="6D6E6C"/>
                </a:solidFill>
              </a:rPr>
              <a:t> de </a:t>
            </a:r>
            <a:r>
              <a:rPr lang="en-IE" sz="2000" dirty="0" err="1">
                <a:solidFill>
                  <a:srgbClr val="6D6E6C"/>
                </a:solidFill>
              </a:rPr>
              <a:t>decisões</a:t>
            </a:r>
            <a:endParaRPr lang="en-IE" sz="20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Gestão</a:t>
            </a:r>
            <a:r>
              <a:rPr lang="en-IE" sz="2000" dirty="0">
                <a:solidFill>
                  <a:srgbClr val="6D6E6C"/>
                </a:solidFill>
              </a:rPr>
              <a:t> de </a:t>
            </a:r>
            <a:r>
              <a:rPr lang="en-IE" sz="2000" dirty="0" err="1">
                <a:solidFill>
                  <a:srgbClr val="6D6E6C"/>
                </a:solidFill>
              </a:rPr>
              <a:t>projetos</a:t>
            </a:r>
            <a:endParaRPr lang="en-IE" sz="20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Aprovisionamento</a:t>
            </a:r>
            <a:endParaRPr lang="en-IE" sz="20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Desenvolvimento</a:t>
            </a:r>
            <a:r>
              <a:rPr lang="en-IE" sz="2000" dirty="0">
                <a:solidFill>
                  <a:srgbClr val="6D6E6C"/>
                </a:solidFill>
              </a:rPr>
              <a:t> da </a:t>
            </a:r>
            <a:r>
              <a:rPr lang="en-IE" sz="2000" dirty="0" err="1">
                <a:solidFill>
                  <a:srgbClr val="6D6E6C"/>
                </a:solidFill>
              </a:rPr>
              <a:t>cadeia</a:t>
            </a:r>
            <a:r>
              <a:rPr lang="en-IE" sz="2000" dirty="0">
                <a:solidFill>
                  <a:srgbClr val="6D6E6C"/>
                </a:solidFill>
              </a:rPr>
              <a:t> de </a:t>
            </a:r>
            <a:r>
              <a:rPr lang="en-IE" sz="2000" dirty="0" err="1">
                <a:solidFill>
                  <a:srgbClr val="6D6E6C"/>
                </a:solidFill>
              </a:rPr>
              <a:t>fornecimento</a:t>
            </a:r>
            <a:endParaRPr lang="en-IE" sz="20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Desenvolvimento</a:t>
            </a:r>
            <a:r>
              <a:rPr lang="en-IE" sz="2000" dirty="0">
                <a:solidFill>
                  <a:srgbClr val="6D6E6C"/>
                </a:solidFill>
              </a:rPr>
              <a:t> local da </a:t>
            </a:r>
            <a:r>
              <a:rPr lang="en-IE" sz="2000" dirty="0" err="1">
                <a:solidFill>
                  <a:srgbClr val="6D6E6C"/>
                </a:solidFill>
              </a:rPr>
              <a:t>empregabilidade</a:t>
            </a:r>
            <a:endParaRPr lang="en-IE" sz="20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Monitorização</a:t>
            </a:r>
            <a:r>
              <a:rPr lang="en-IE" sz="2000" dirty="0">
                <a:solidFill>
                  <a:srgbClr val="6D6E6C"/>
                </a:solidFill>
              </a:rPr>
              <a:t> e </a:t>
            </a:r>
            <a:r>
              <a:rPr lang="en-IE" sz="2000" dirty="0" err="1">
                <a:solidFill>
                  <a:srgbClr val="6D6E6C"/>
                </a:solidFill>
              </a:rPr>
              <a:t>avaliação</a:t>
            </a:r>
            <a:endParaRPr lang="en-IE" sz="2000" dirty="0">
              <a:solidFill>
                <a:srgbClr val="6D6E6C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 err="1">
                <a:solidFill>
                  <a:srgbClr val="6D6E6C"/>
                </a:solidFill>
              </a:rPr>
              <a:t>Relatórios</a:t>
            </a:r>
            <a:r>
              <a:rPr lang="en-IE" sz="2000" dirty="0">
                <a:solidFill>
                  <a:srgbClr val="6D6E6C"/>
                </a:solidFill>
              </a:rPr>
              <a:t> e </a:t>
            </a:r>
            <a:r>
              <a:rPr lang="en-IE" sz="2000" dirty="0" err="1">
                <a:solidFill>
                  <a:srgbClr val="6D6E6C"/>
                </a:solidFill>
              </a:rPr>
              <a:t>divulgação</a:t>
            </a:r>
            <a:r>
              <a:rPr lang="en-IE" sz="2000" dirty="0">
                <a:solidFill>
                  <a:srgbClr val="6D6E6C"/>
                </a:solidFill>
              </a:rPr>
              <a:t> de boas </a:t>
            </a:r>
            <a:r>
              <a:rPr lang="en-IE" sz="2000" dirty="0" err="1">
                <a:solidFill>
                  <a:srgbClr val="6D6E6C"/>
                </a:solidFill>
              </a:rPr>
              <a:t>práticas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133DF-03DB-48E3-BC70-C3FEDD1D39D4}"/>
              </a:ext>
            </a:extLst>
          </p:cNvPr>
          <p:cNvSpPr txBox="1"/>
          <p:nvPr/>
        </p:nvSpPr>
        <p:spPr>
          <a:xfrm>
            <a:off x="7263017" y="6496656"/>
            <a:ext cx="4315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hlinkClick r:id="rId3"/>
              </a:rPr>
              <a:t>Fonte: Regeneration Skills A Consideration of Current and Future Requirements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42752573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28D9C57-FBD2-4590-BA5F-8E00AEF962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4634" y="80010"/>
            <a:ext cx="8851155" cy="1291231"/>
          </a:xfrm>
          <a:solidFill>
            <a:srgbClr val="68BBAF"/>
          </a:solidFill>
        </p:spPr>
        <p:txBody>
          <a:bodyPr>
            <a:normAutofit fontScale="92500"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Juntos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Somos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Mais</a:t>
            </a:r>
            <a:r>
              <a:rPr lang="en-IE" dirty="0">
                <a:solidFill>
                  <a:schemeClr val="bg1"/>
                </a:solidFill>
              </a:rPr>
              <a:t> Fortes - </a:t>
            </a:r>
            <a:r>
              <a:rPr lang="en-IE" dirty="0" err="1">
                <a:solidFill>
                  <a:schemeClr val="bg1"/>
                </a:solidFill>
              </a:rPr>
              <a:t>como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surgiu</a:t>
            </a:r>
            <a:r>
              <a:rPr lang="en-IE" dirty="0">
                <a:solidFill>
                  <a:schemeClr val="bg1"/>
                </a:solidFill>
              </a:rPr>
              <a:t> o Centro </a:t>
            </a:r>
            <a:r>
              <a:rPr lang="en-IE" dirty="0" err="1">
                <a:solidFill>
                  <a:schemeClr val="bg1"/>
                </a:solidFill>
              </a:rPr>
              <a:t>Comunitário</a:t>
            </a:r>
            <a:r>
              <a:rPr lang="en-IE" dirty="0">
                <a:solidFill>
                  <a:schemeClr val="bg1"/>
                </a:solidFill>
              </a:rPr>
              <a:t> The </a:t>
            </a:r>
            <a:r>
              <a:rPr lang="en-IE" dirty="0" err="1">
                <a:solidFill>
                  <a:schemeClr val="bg1"/>
                </a:solidFill>
              </a:rPr>
              <a:t>Exchamge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em</a:t>
            </a:r>
            <a:r>
              <a:rPr lang="en-IE" dirty="0">
                <a:solidFill>
                  <a:schemeClr val="bg1"/>
                </a:solidFill>
              </a:rPr>
              <a:t> Donegal,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r>
              <a:rPr lang="en-IE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9531" y="1519081"/>
            <a:ext cx="9125159" cy="4842529"/>
          </a:xfrm>
        </p:spPr>
        <p:txBody>
          <a:bodyPr/>
          <a:lstStyle/>
          <a:p>
            <a:pPr fontAlgn="base"/>
            <a:r>
              <a:rPr lang="en-IE" sz="2200" dirty="0">
                <a:solidFill>
                  <a:srgbClr val="626262"/>
                </a:solidFill>
                <a:latin typeface="Quattrocento"/>
              </a:rPr>
              <a:t>O Exchange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é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um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centro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social,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comunitário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e cultural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gerido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voluntariamente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em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Buncrana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, Co Donegal,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Irlanda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. A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organização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foi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fundada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em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2012 por um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grupo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de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indivíduos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,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empresários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sociais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e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grupos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comunitários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com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ideias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semelhantes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. A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falta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de um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espaço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comunitário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e cultural,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bem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como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uma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ausência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de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apoio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ao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desenvolvimento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de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empresas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em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fase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inicial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e de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pequenas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empresas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,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levou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à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formação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 da </a:t>
            </a:r>
            <a:r>
              <a:rPr lang="en-IE" sz="2200" dirty="0" err="1">
                <a:solidFill>
                  <a:srgbClr val="626262"/>
                </a:solidFill>
                <a:latin typeface="Quattrocento"/>
              </a:rPr>
              <a:t>parceria</a:t>
            </a:r>
            <a:r>
              <a:rPr lang="en-IE" sz="2200" dirty="0">
                <a:solidFill>
                  <a:srgbClr val="626262"/>
                </a:solidFill>
                <a:latin typeface="Quattrocento"/>
              </a:rPr>
              <a:t>.</a:t>
            </a:r>
          </a:p>
          <a:p>
            <a:pPr fontAlgn="base"/>
            <a:r>
              <a:rPr lang="en-IE" sz="2200" dirty="0">
                <a:solidFill>
                  <a:srgbClr val="626262"/>
                </a:solidFill>
                <a:latin typeface="Source Serif Pro"/>
              </a:rPr>
              <a:t>Na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série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 de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artigos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 do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Linkedin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, Ruth Garvey-Williams,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uma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 das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fundadoras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,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conta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 a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história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 da </a:t>
            </a:r>
            <a:r>
              <a:rPr lang="en-IE" sz="2200" dirty="0" err="1">
                <a:solidFill>
                  <a:srgbClr val="626262"/>
                </a:solidFill>
                <a:latin typeface="Source Serif Pro"/>
              </a:rPr>
              <a:t>organização</a:t>
            </a:r>
            <a:r>
              <a:rPr lang="en-IE" sz="2200" dirty="0">
                <a:solidFill>
                  <a:srgbClr val="626262"/>
                </a:solidFill>
                <a:latin typeface="Source Serif Pro"/>
              </a:rPr>
              <a:t>. 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“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Organizámos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uma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visita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guiada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ao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edifício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em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mármore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, com as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suas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janelas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com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tábuas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e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tapetes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de azulejos do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governo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.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Esta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primeira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vista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não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foi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animadora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. 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Estávamos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a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embarcar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numa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viagem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juntos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e o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destino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era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muito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mais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do que um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edifício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.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Quando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é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que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uma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ideia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partilhada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se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torna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uma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visão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partilhada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?  Para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nós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, era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caminhar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por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aquelas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salas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e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descrever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um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futuro</a:t>
            </a:r>
            <a:r>
              <a:rPr lang="en-IE" sz="2200" dirty="0">
                <a:solidFill>
                  <a:srgbClr val="BA0A94"/>
                </a:solidFill>
                <a:latin typeface="Source Serif Pro"/>
              </a:rPr>
              <a:t> </a:t>
            </a:r>
            <a:r>
              <a:rPr lang="en-IE" sz="2200" dirty="0" err="1">
                <a:solidFill>
                  <a:srgbClr val="BA0A94"/>
                </a:solidFill>
                <a:latin typeface="Source Serif Pro"/>
              </a:rPr>
              <a:t>diferente</a:t>
            </a:r>
            <a:r>
              <a:rPr lang="en-IE" sz="2200" b="0" i="0" dirty="0">
                <a:solidFill>
                  <a:srgbClr val="BA0A94"/>
                </a:solidFill>
                <a:effectLst/>
                <a:latin typeface="Source Serif Pro"/>
              </a:rPr>
              <a:t>.”</a:t>
            </a:r>
            <a:endParaRPr lang="en-IE" sz="2200" dirty="0">
              <a:solidFill>
                <a:srgbClr val="BA0A94"/>
              </a:solidFill>
            </a:endParaRPr>
          </a:p>
          <a:p>
            <a:r>
              <a:rPr lang="en-IE" sz="1600" dirty="0">
                <a:solidFill>
                  <a:srgbClr val="7F4182"/>
                </a:solidFill>
              </a:rPr>
              <a:t>SAIBA MAIS AQUI: </a:t>
            </a:r>
            <a:r>
              <a:rPr lang="en-IE" sz="1600" dirty="0">
                <a:solidFill>
                  <a:srgbClr val="7F4182"/>
                </a:solidFill>
                <a:hlinkClick r:id="rId4"/>
              </a:rPr>
              <a:t>www.linkedin.com/pulse/better-together-story-exchange-part-two-ruth-garvey-williams</a:t>
            </a:r>
            <a:r>
              <a:rPr lang="en-IE" sz="1600" dirty="0">
                <a:solidFill>
                  <a:srgbClr val="7F4182"/>
                </a:solidFill>
              </a:rPr>
              <a:t> </a:t>
            </a:r>
            <a:endParaRPr lang="en-IE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41506-4993-494D-AD3B-E71AFFAC6857}"/>
              </a:ext>
            </a:extLst>
          </p:cNvPr>
          <p:cNvSpPr txBox="1"/>
          <p:nvPr/>
        </p:nvSpPr>
        <p:spPr>
          <a:xfrm>
            <a:off x="0" y="263960"/>
            <a:ext cx="1948721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ECONÓMICO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3330B-C3D4-4F79-9228-18DB219BBB04}"/>
              </a:ext>
            </a:extLst>
          </p:cNvPr>
          <p:cNvSpPr txBox="1"/>
          <p:nvPr/>
        </p:nvSpPr>
        <p:spPr>
          <a:xfrm>
            <a:off x="0" y="881829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B2BF3-0E9C-4CE5-BB65-09E016177C48}"/>
              </a:ext>
            </a:extLst>
          </p:cNvPr>
          <p:cNvSpPr txBox="1"/>
          <p:nvPr/>
        </p:nvSpPr>
        <p:spPr>
          <a:xfrm>
            <a:off x="4992" y="5544503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F3BEF3-54FD-4BCC-A279-8909F132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835" y="4683884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Graphic 15" descr="Sunflower">
            <a:extLst>
              <a:ext uri="{FF2B5EF4-FFF2-40B4-BE49-F238E27FC236}">
                <a16:creationId xmlns:a16="http://schemas.microsoft.com/office/drawing/2014/main" id="{539AE127-7FAE-4527-871F-9BE63BA82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370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ABACD-8526-43C9-9FCA-5DB7E3600F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6080" y="3114008"/>
            <a:ext cx="11545518" cy="629984"/>
          </a:xfrm>
        </p:spPr>
        <p:txBody>
          <a:bodyPr/>
          <a:lstStyle/>
          <a:p>
            <a:pPr lvl="0">
              <a:defRPr/>
            </a:pPr>
            <a:r>
              <a:rPr kumimoji="0" lang="en-IE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Seção</a:t>
            </a:r>
            <a:r>
              <a:rPr kumimoji="0" lang="en-I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Quatro</a:t>
            </a:r>
            <a:r>
              <a:rPr lang="en-IE" sz="4800" dirty="0">
                <a:solidFill>
                  <a:prstClr val="white"/>
                </a:solidFill>
              </a:rPr>
              <a:t>: </a:t>
            </a:r>
            <a:r>
              <a:rPr lang="en-IE" sz="4800" dirty="0" err="1">
                <a:solidFill>
                  <a:prstClr val="white"/>
                </a:solidFill>
              </a:rPr>
              <a:t>Construção</a:t>
            </a:r>
            <a:r>
              <a:rPr lang="en-IE" sz="4800" dirty="0">
                <a:solidFill>
                  <a:prstClr val="white"/>
                </a:solidFill>
              </a:rPr>
              <a:t> de </a:t>
            </a:r>
            <a:r>
              <a:rPr lang="en-IE" sz="4800" dirty="0" err="1">
                <a:solidFill>
                  <a:prstClr val="white"/>
                </a:solidFill>
              </a:rPr>
              <a:t>uma</a:t>
            </a:r>
            <a:r>
              <a:rPr lang="en-IE" sz="4800" dirty="0">
                <a:solidFill>
                  <a:prstClr val="white"/>
                </a:solidFill>
              </a:rPr>
              <a:t> </a:t>
            </a:r>
            <a:r>
              <a:rPr lang="en-IE" sz="4800" dirty="0" err="1">
                <a:solidFill>
                  <a:prstClr val="white"/>
                </a:solidFill>
              </a:rPr>
              <a:t>Equipa</a:t>
            </a:r>
            <a:r>
              <a:rPr lang="en-IE" sz="4800" dirty="0">
                <a:solidFill>
                  <a:prstClr val="white"/>
                </a:solidFill>
              </a:rPr>
              <a:t> Forte de </a:t>
            </a:r>
            <a:r>
              <a:rPr lang="en-IE" sz="4800" dirty="0" err="1">
                <a:solidFill>
                  <a:prstClr val="white"/>
                </a:solidFill>
              </a:rPr>
              <a:t>Fegeneração</a:t>
            </a:r>
            <a:r>
              <a:rPr lang="en-IE" sz="4800" dirty="0">
                <a:solidFill>
                  <a:prstClr val="white"/>
                </a:solidFill>
              </a:rPr>
              <a:t> </a:t>
            </a:r>
            <a:r>
              <a:rPr lang="en-IE" sz="4800" dirty="0" err="1">
                <a:solidFill>
                  <a:prstClr val="white"/>
                </a:solidFill>
              </a:rPr>
              <a:t>Comunitária</a:t>
            </a:r>
            <a:endParaRPr lang="en-IE" sz="4800" dirty="0">
              <a:solidFill>
                <a:prstClr val="white"/>
              </a:solidFill>
            </a:endParaRPr>
          </a:p>
          <a:p>
            <a:r>
              <a:rPr lang="en-IE" sz="2800" dirty="0"/>
              <a:t>Como </a:t>
            </a:r>
            <a:r>
              <a:rPr lang="en-IE" sz="2800" dirty="0" err="1"/>
              <a:t>avaliar</a:t>
            </a:r>
            <a:r>
              <a:rPr lang="en-IE" sz="2800" dirty="0"/>
              <a:t> as </a:t>
            </a:r>
            <a:r>
              <a:rPr lang="en-IE" sz="2800" dirty="0" err="1"/>
              <a:t>competências</a:t>
            </a:r>
            <a:r>
              <a:rPr lang="en-IE" sz="2800" dirty="0"/>
              <a:t>, </a:t>
            </a:r>
            <a:r>
              <a:rPr lang="en-IE" sz="2800" dirty="0" err="1"/>
              <a:t>os</a:t>
            </a:r>
            <a:r>
              <a:rPr lang="en-IE" sz="2800" dirty="0"/>
              <a:t> </a:t>
            </a:r>
            <a:r>
              <a:rPr lang="en-IE" sz="2800" dirty="0" err="1"/>
              <a:t>conhecimentos</a:t>
            </a:r>
            <a:r>
              <a:rPr lang="en-IE" sz="2800" dirty="0"/>
              <a:t> e a </a:t>
            </a:r>
            <a:r>
              <a:rPr lang="en-IE" sz="2800" dirty="0" err="1"/>
              <a:t>capacidade</a:t>
            </a:r>
            <a:r>
              <a:rPr lang="en-IE" sz="2800" dirty="0"/>
              <a:t> de </a:t>
            </a:r>
            <a:r>
              <a:rPr lang="en-IE" sz="2800" dirty="0" err="1"/>
              <a:t>regeneração</a:t>
            </a:r>
            <a:r>
              <a:rPr lang="en-IE" sz="2800" dirty="0"/>
              <a:t> da </a:t>
            </a:r>
            <a:r>
              <a:rPr lang="en-IE" sz="2800" dirty="0" err="1"/>
              <a:t>comunidade</a:t>
            </a:r>
            <a:r>
              <a:rPr lang="en-IE" sz="2800" dirty="0"/>
              <a:t>? Como </a:t>
            </a:r>
            <a:r>
              <a:rPr lang="en-IE" sz="2800" dirty="0" err="1"/>
              <a:t>formar</a:t>
            </a:r>
            <a:r>
              <a:rPr lang="en-IE" sz="2800" dirty="0"/>
              <a:t> </a:t>
            </a:r>
            <a:r>
              <a:rPr lang="en-IE" sz="2800" dirty="0" err="1"/>
              <a:t>uma</a:t>
            </a:r>
            <a:r>
              <a:rPr lang="en-IE" sz="2800" dirty="0"/>
              <a:t> </a:t>
            </a:r>
            <a:r>
              <a:rPr lang="en-IE" sz="2800" dirty="0" err="1"/>
              <a:t>equipa</a:t>
            </a:r>
            <a:r>
              <a:rPr lang="en-IE" sz="2800" dirty="0"/>
              <a:t> de </a:t>
            </a:r>
            <a:r>
              <a:rPr lang="en-IE" sz="2800" dirty="0" err="1"/>
              <a:t>projeto</a:t>
            </a:r>
            <a:r>
              <a:rPr lang="en-IE" sz="2800" dirty="0"/>
              <a:t> </a:t>
            </a:r>
            <a:r>
              <a:rPr lang="en-IE" sz="2800" dirty="0" err="1"/>
              <a:t>ou</a:t>
            </a:r>
            <a:r>
              <a:rPr lang="en-IE" sz="2800" dirty="0"/>
              <a:t> um </a:t>
            </a:r>
            <a:r>
              <a:rPr lang="en-IE" sz="2800" dirty="0" err="1"/>
              <a:t>comité</a:t>
            </a:r>
            <a:r>
              <a:rPr lang="en-IE" sz="2800" dirty="0"/>
              <a:t> </a:t>
            </a:r>
            <a:r>
              <a:rPr lang="en-IE" sz="2800" dirty="0" err="1"/>
              <a:t>comunitário</a:t>
            </a:r>
            <a:r>
              <a:rPr lang="en-IE" sz="2800" dirty="0"/>
              <a:t>?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540118-E993-4BC1-B70D-2D7B6693768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pic>
        <p:nvPicPr>
          <p:cNvPr id="6" name="Picture Placeholder 7" descr="A group of multi colored wooden stick figures">
            <a:extLst>
              <a:ext uri="{FF2B5EF4-FFF2-40B4-BE49-F238E27FC236}">
                <a16:creationId xmlns:a16="http://schemas.microsoft.com/office/drawing/2014/main" id="{60A140FD-DE34-4781-BCF7-844DE261A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7" y="34159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0249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36884" y="1597961"/>
            <a:ext cx="8481847" cy="5149679"/>
          </a:xfrm>
        </p:spPr>
        <p:txBody>
          <a:bodyPr>
            <a:noAutofit/>
          </a:bodyPr>
          <a:lstStyle/>
          <a:p>
            <a:pPr algn="just"/>
            <a:r>
              <a:rPr lang="en-IE" sz="2000" dirty="0" err="1"/>
              <a:t>Conforme</a:t>
            </a:r>
            <a:r>
              <a:rPr lang="en-IE" sz="2000" dirty="0"/>
              <a:t> </a:t>
            </a:r>
            <a:r>
              <a:rPr lang="en-IE" sz="2000" dirty="0" err="1"/>
              <a:t>aprendemos</a:t>
            </a:r>
            <a:r>
              <a:rPr lang="en-IE" sz="2000" dirty="0"/>
              <a:t> </a:t>
            </a:r>
            <a:r>
              <a:rPr lang="en-IE" sz="2000" dirty="0" err="1"/>
              <a:t>anteriormente</a:t>
            </a:r>
            <a:r>
              <a:rPr lang="en-IE" sz="2000" dirty="0"/>
              <a:t>, </a:t>
            </a:r>
            <a:r>
              <a:rPr lang="en-IE" sz="2000" dirty="0" err="1"/>
              <a:t>uma</a:t>
            </a:r>
            <a:r>
              <a:rPr lang="en-IE" sz="2000" dirty="0"/>
              <a:t> </a:t>
            </a:r>
            <a:r>
              <a:rPr lang="en-IE" sz="2000" dirty="0" err="1"/>
              <a:t>liderança</a:t>
            </a:r>
            <a:r>
              <a:rPr lang="en-IE" sz="2000" dirty="0"/>
              <a:t> </a:t>
            </a:r>
            <a:r>
              <a:rPr lang="en-IE" sz="2000" dirty="0" err="1"/>
              <a:t>comunitária</a:t>
            </a:r>
            <a:r>
              <a:rPr lang="en-IE" sz="2000" dirty="0"/>
              <a:t> forte </a:t>
            </a:r>
            <a:r>
              <a:rPr lang="en-IE" sz="2000" dirty="0" err="1"/>
              <a:t>é</a:t>
            </a:r>
            <a:r>
              <a:rPr lang="en-IE" sz="2000" dirty="0"/>
              <a:t> fundamental. A </a:t>
            </a:r>
            <a:r>
              <a:rPr lang="en-IE" sz="2000" dirty="0" err="1"/>
              <a:t>verdadeira</a:t>
            </a:r>
            <a:r>
              <a:rPr lang="en-IE" sz="2000" dirty="0"/>
              <a:t> </a:t>
            </a:r>
            <a:r>
              <a:rPr lang="en-IE" sz="2000" dirty="0" err="1"/>
              <a:t>transformação</a:t>
            </a:r>
            <a:r>
              <a:rPr lang="en-IE" sz="2000" dirty="0"/>
              <a:t> </a:t>
            </a:r>
            <a:r>
              <a:rPr lang="en-IE" sz="2000" dirty="0" err="1"/>
              <a:t>não</a:t>
            </a:r>
            <a:r>
              <a:rPr lang="en-IE" sz="2000" dirty="0"/>
              <a:t> </a:t>
            </a:r>
            <a:r>
              <a:rPr lang="en-IE" sz="2000" dirty="0" err="1"/>
              <a:t>pode</a:t>
            </a:r>
            <a:r>
              <a:rPr lang="en-IE" sz="2000" dirty="0"/>
              <a:t> </a:t>
            </a:r>
            <a:r>
              <a:rPr lang="en-IE" sz="2000" dirty="0" err="1"/>
              <a:t>acontecer</a:t>
            </a:r>
            <a:r>
              <a:rPr lang="en-IE" sz="2000" dirty="0"/>
              <a:t> </a:t>
            </a:r>
            <a:r>
              <a:rPr lang="en-IE" sz="2000" dirty="0" err="1"/>
              <a:t>nas</a:t>
            </a:r>
            <a:r>
              <a:rPr lang="en-IE" sz="2000" dirty="0"/>
              <a:t> </a:t>
            </a:r>
            <a:r>
              <a:rPr lang="en-IE" sz="2000" dirty="0" err="1"/>
              <a:t>comunidades</a:t>
            </a:r>
            <a:r>
              <a:rPr lang="en-IE" sz="2000" dirty="0"/>
              <a:t> do </a:t>
            </a:r>
            <a:r>
              <a:rPr lang="en-IE" sz="2000" dirty="0" err="1"/>
              <a:t>topo</a:t>
            </a:r>
            <a:r>
              <a:rPr lang="en-IE" sz="2000" dirty="0"/>
              <a:t> para a base, </a:t>
            </a:r>
            <a:r>
              <a:rPr lang="en-IE" sz="2000" dirty="0" err="1"/>
              <a:t>tem</a:t>
            </a:r>
            <a:r>
              <a:rPr lang="en-IE" sz="2000" dirty="0"/>
              <a:t> de ser de </a:t>
            </a:r>
            <a:r>
              <a:rPr lang="en-IE" sz="2000" dirty="0" err="1"/>
              <a:t>baixo</a:t>
            </a:r>
            <a:r>
              <a:rPr lang="en-IE" sz="2000" dirty="0"/>
              <a:t> para </a:t>
            </a:r>
            <a:r>
              <a:rPr lang="en-IE" sz="2000" dirty="0" err="1"/>
              <a:t>cima</a:t>
            </a:r>
            <a:r>
              <a:rPr lang="en-IE" sz="2000" dirty="0"/>
              <a:t>. A </a:t>
            </a:r>
            <a:r>
              <a:rPr lang="en-IE" sz="2000" dirty="0" err="1"/>
              <a:t>propriedade</a:t>
            </a:r>
            <a:r>
              <a:rPr lang="en-IE" sz="2000" dirty="0"/>
              <a:t>, </a:t>
            </a:r>
            <a:r>
              <a:rPr lang="en-IE" sz="2000" dirty="0" err="1"/>
              <a:t>responsabilidade</a:t>
            </a:r>
            <a:r>
              <a:rPr lang="en-IE" sz="2000" dirty="0"/>
              <a:t> e </a:t>
            </a:r>
            <a:r>
              <a:rPr lang="en-IE" sz="2000" dirty="0" err="1"/>
              <a:t>orgulho</a:t>
            </a:r>
            <a:r>
              <a:rPr lang="en-IE" sz="2000" dirty="0"/>
              <a:t> da </a:t>
            </a:r>
            <a:r>
              <a:rPr lang="en-IE" sz="2000" dirty="0" err="1"/>
              <a:t>comunidade</a:t>
            </a:r>
            <a:r>
              <a:rPr lang="en-IE" sz="2000" dirty="0"/>
              <a:t> </a:t>
            </a:r>
            <a:r>
              <a:rPr lang="en-IE" sz="2000" dirty="0" err="1"/>
              <a:t>pode</a:t>
            </a:r>
            <a:r>
              <a:rPr lang="en-IE" sz="2000" dirty="0"/>
              <a:t> </a:t>
            </a:r>
            <a:r>
              <a:rPr lang="en-IE" sz="2000" dirty="0" err="1"/>
              <a:t>ter</a:t>
            </a:r>
            <a:r>
              <a:rPr lang="en-IE" sz="2000" dirty="0"/>
              <a:t> um </a:t>
            </a:r>
            <a:r>
              <a:rPr lang="en-IE" sz="2000" dirty="0" err="1"/>
              <a:t>impacto</a:t>
            </a:r>
            <a:r>
              <a:rPr lang="en-IE" sz="2000" dirty="0"/>
              <a:t> </a:t>
            </a:r>
            <a:r>
              <a:rPr lang="en-IE" sz="2000" dirty="0" err="1"/>
              <a:t>transformador</a:t>
            </a:r>
            <a:r>
              <a:rPr lang="en-IE" sz="2000" dirty="0"/>
              <a:t> </a:t>
            </a:r>
            <a:r>
              <a:rPr lang="en-IE" sz="2000" dirty="0" err="1"/>
              <a:t>significativo</a:t>
            </a:r>
            <a:r>
              <a:rPr lang="en-IE" sz="2000" dirty="0"/>
              <a:t> </a:t>
            </a:r>
            <a:r>
              <a:rPr lang="en-IE" sz="2000" dirty="0" err="1"/>
              <a:t>numa</a:t>
            </a:r>
            <a:r>
              <a:rPr lang="en-IE" sz="2000" dirty="0"/>
              <a:t> </a:t>
            </a:r>
            <a:r>
              <a:rPr lang="en-IE" sz="2000" dirty="0" err="1"/>
              <a:t>área</a:t>
            </a:r>
            <a:r>
              <a:rPr lang="en-IE" sz="2000" dirty="0"/>
              <a:t> e, o que </a:t>
            </a:r>
            <a:r>
              <a:rPr lang="en-IE" sz="2000" dirty="0" err="1"/>
              <a:t>é</a:t>
            </a:r>
            <a:r>
              <a:rPr lang="en-IE" sz="2000" dirty="0"/>
              <a:t> </a:t>
            </a:r>
            <a:r>
              <a:rPr lang="en-IE" sz="2000" dirty="0" err="1"/>
              <a:t>importante</a:t>
            </a:r>
            <a:r>
              <a:rPr lang="en-IE" sz="2000" dirty="0"/>
              <a:t>, </a:t>
            </a:r>
            <a:r>
              <a:rPr lang="en-IE" sz="2000" dirty="0" err="1"/>
              <a:t>na</a:t>
            </a:r>
            <a:r>
              <a:rPr lang="en-IE" sz="2000" dirty="0"/>
              <a:t> forma </a:t>
            </a:r>
            <a:r>
              <a:rPr lang="en-IE" sz="2000" dirty="0" err="1"/>
              <a:t>como</a:t>
            </a:r>
            <a:r>
              <a:rPr lang="en-IE" sz="2000" dirty="0"/>
              <a:t> </a:t>
            </a:r>
            <a:r>
              <a:rPr lang="en-IE" sz="2000" dirty="0" err="1"/>
              <a:t>é</a:t>
            </a:r>
            <a:r>
              <a:rPr lang="en-IE" sz="2000" dirty="0"/>
              <a:t> </a:t>
            </a:r>
            <a:r>
              <a:rPr lang="en-IE" sz="2000" dirty="0" err="1"/>
              <a:t>percebida</a:t>
            </a:r>
            <a:r>
              <a:rPr lang="en-IE" sz="2000" dirty="0"/>
              <a:t> </a:t>
            </a:r>
            <a:r>
              <a:rPr lang="en-IE" sz="2000" dirty="0" err="1"/>
              <a:t>pelos</a:t>
            </a:r>
            <a:r>
              <a:rPr lang="en-IE" sz="2000" dirty="0"/>
              <a:t> </a:t>
            </a:r>
            <a:r>
              <a:rPr lang="en-IE" sz="2000" dirty="0" err="1"/>
              <a:t>residentes</a:t>
            </a:r>
            <a:r>
              <a:rPr lang="en-IE" sz="2000" dirty="0"/>
              <a:t> e </a:t>
            </a:r>
            <a:r>
              <a:rPr lang="en-IE" sz="2000" dirty="0" err="1"/>
              <a:t>visitantes</a:t>
            </a:r>
            <a:r>
              <a:rPr lang="en-IE" sz="2000" dirty="0"/>
              <a:t> </a:t>
            </a:r>
            <a:r>
              <a:rPr lang="en-IE" sz="2000" dirty="0" err="1"/>
              <a:t>locais</a:t>
            </a:r>
            <a:r>
              <a:rPr lang="en-IE" sz="2000" dirty="0"/>
              <a:t>. Neste </a:t>
            </a:r>
            <a:r>
              <a:rPr lang="en-IE" sz="2000" dirty="0" err="1"/>
              <a:t>sentido</a:t>
            </a:r>
            <a:r>
              <a:rPr lang="en-IE" sz="2000" dirty="0"/>
              <a:t>, o </a:t>
            </a:r>
            <a:r>
              <a:rPr lang="en-IE" sz="2000" dirty="0" err="1"/>
              <a:t>envolvimento</a:t>
            </a:r>
            <a:r>
              <a:rPr lang="en-IE" sz="2000" dirty="0"/>
              <a:t> da </a:t>
            </a:r>
            <a:r>
              <a:rPr lang="en-IE" sz="2000" dirty="0" err="1"/>
              <a:t>comunidade</a:t>
            </a:r>
            <a:r>
              <a:rPr lang="en-IE" sz="2000" dirty="0"/>
              <a:t> local </a:t>
            </a:r>
            <a:r>
              <a:rPr lang="en-IE" sz="2000" dirty="0" err="1"/>
              <a:t>tem</a:t>
            </a:r>
            <a:r>
              <a:rPr lang="en-IE" sz="2000" dirty="0"/>
              <a:t> um </a:t>
            </a:r>
            <a:r>
              <a:rPr lang="en-IE" sz="2000" dirty="0" err="1"/>
              <a:t>papel</a:t>
            </a:r>
            <a:r>
              <a:rPr lang="en-IE" sz="2000" dirty="0"/>
              <a:t> fundamental a </a:t>
            </a:r>
            <a:r>
              <a:rPr lang="en-IE" sz="2000" dirty="0" err="1"/>
              <a:t>desempenhar</a:t>
            </a:r>
            <a:r>
              <a:rPr lang="en-IE" sz="2000" dirty="0"/>
              <a:t>. Uma </a:t>
            </a:r>
            <a:r>
              <a:rPr lang="en-IE" sz="2000" dirty="0" err="1"/>
              <a:t>equipa</a:t>
            </a:r>
            <a:r>
              <a:rPr lang="en-IE" sz="2000" dirty="0"/>
              <a:t> </a:t>
            </a:r>
            <a:r>
              <a:rPr lang="en-IE" sz="2000" dirty="0" err="1"/>
              <a:t>comunitária</a:t>
            </a:r>
            <a:r>
              <a:rPr lang="en-IE" sz="2000" dirty="0"/>
              <a:t> forte </a:t>
            </a:r>
            <a:r>
              <a:rPr lang="en-IE" sz="2000" dirty="0" err="1"/>
              <a:t>pode</a:t>
            </a:r>
            <a:r>
              <a:rPr lang="en-IE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1800" dirty="0" err="1"/>
              <a:t>Aumentar</a:t>
            </a:r>
            <a:r>
              <a:rPr lang="en-IE" sz="1800" dirty="0"/>
              <a:t> </a:t>
            </a:r>
            <a:r>
              <a:rPr lang="en-IE" sz="1800" dirty="0" err="1"/>
              <a:t>os</a:t>
            </a:r>
            <a:r>
              <a:rPr lang="en-IE" sz="1800" dirty="0"/>
              <a:t> </a:t>
            </a:r>
            <a:r>
              <a:rPr lang="en-IE" sz="1800" dirty="0" err="1"/>
              <a:t>recursos</a:t>
            </a:r>
            <a:r>
              <a:rPr lang="en-IE" sz="1800" dirty="0"/>
              <a:t> para as </a:t>
            </a:r>
            <a:r>
              <a:rPr lang="en-IE" sz="1800" dirty="0" err="1"/>
              <a:t>atividades</a:t>
            </a:r>
            <a:r>
              <a:rPr lang="en-IE" sz="1800" dirty="0"/>
              <a:t> da </a:t>
            </a:r>
            <a:r>
              <a:rPr lang="en-IE" sz="1800" dirty="0" err="1"/>
              <a:t>comunidade</a:t>
            </a:r>
            <a:endParaRPr lang="en-IE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1800" dirty="0" err="1"/>
              <a:t>Proporcionar</a:t>
            </a:r>
            <a:r>
              <a:rPr lang="en-IE" sz="1800" dirty="0"/>
              <a:t> </a:t>
            </a:r>
            <a:r>
              <a:rPr lang="en-IE" sz="1800" dirty="0" err="1"/>
              <a:t>mais</a:t>
            </a:r>
            <a:r>
              <a:rPr lang="en-IE" sz="1800" dirty="0"/>
              <a:t> </a:t>
            </a:r>
            <a:r>
              <a:rPr lang="en-IE" sz="1800" dirty="0" err="1"/>
              <a:t>oportunidades</a:t>
            </a:r>
            <a:r>
              <a:rPr lang="en-IE" sz="1800" dirty="0"/>
              <a:t> </a:t>
            </a:r>
            <a:r>
              <a:rPr lang="en-IE" sz="1800" dirty="0" err="1"/>
              <a:t>económicas</a:t>
            </a:r>
            <a:r>
              <a:rPr lang="en-IE" sz="1800" dirty="0"/>
              <a:t> (</a:t>
            </a:r>
            <a:r>
              <a:rPr lang="en-IE" sz="1800" dirty="0" err="1"/>
              <a:t>tais</a:t>
            </a:r>
            <a:r>
              <a:rPr lang="en-IE" sz="1800" dirty="0"/>
              <a:t> </a:t>
            </a:r>
            <a:r>
              <a:rPr lang="en-IE" sz="1800" dirty="0" err="1"/>
              <a:t>como</a:t>
            </a:r>
            <a:r>
              <a:rPr lang="en-IE" sz="1800" dirty="0"/>
              <a:t> </a:t>
            </a:r>
            <a:r>
              <a:rPr lang="en-IE" sz="1800" dirty="0" err="1"/>
              <a:t>empresas</a:t>
            </a:r>
            <a:r>
              <a:rPr lang="en-IE" sz="1800" dirty="0"/>
              <a:t> </a:t>
            </a:r>
            <a:r>
              <a:rPr lang="en-IE" sz="1800" dirty="0" err="1"/>
              <a:t>sociais</a:t>
            </a:r>
            <a:r>
              <a:rPr lang="en-IE" sz="1800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1800" dirty="0" err="1"/>
              <a:t>Melhorar</a:t>
            </a:r>
            <a:r>
              <a:rPr lang="en-IE" sz="1800" dirty="0"/>
              <a:t> o </a:t>
            </a:r>
            <a:r>
              <a:rPr lang="en-IE" sz="1800" dirty="0" err="1"/>
              <a:t>património</a:t>
            </a:r>
            <a:r>
              <a:rPr lang="en-IE" sz="1800" dirty="0"/>
              <a:t> </a:t>
            </a:r>
            <a:r>
              <a:rPr lang="en-IE" sz="1800" dirty="0" err="1"/>
              <a:t>comunitário</a:t>
            </a:r>
            <a:r>
              <a:rPr lang="en-IE" sz="1800" dirty="0"/>
              <a:t> e outros bens </a:t>
            </a:r>
            <a:r>
              <a:rPr lang="en-IE" sz="1800" dirty="0" err="1"/>
              <a:t>comunitários</a:t>
            </a:r>
            <a:endParaRPr lang="en-IE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1800" dirty="0"/>
              <a:t>Ter </a:t>
            </a:r>
            <a:r>
              <a:rPr lang="en-IE" sz="1800" dirty="0" err="1"/>
              <a:t>uma</a:t>
            </a:r>
            <a:r>
              <a:rPr lang="en-IE" sz="1800" dirty="0"/>
              <a:t> </a:t>
            </a:r>
            <a:r>
              <a:rPr lang="en-IE" sz="1800" dirty="0" err="1"/>
              <a:t>maior</a:t>
            </a:r>
            <a:r>
              <a:rPr lang="en-IE" sz="1800" dirty="0"/>
              <a:t> </a:t>
            </a:r>
            <a:r>
              <a:rPr lang="en-IE" sz="1800" dirty="0" err="1"/>
              <a:t>influência</a:t>
            </a:r>
            <a:r>
              <a:rPr lang="en-IE" sz="1800" dirty="0"/>
              <a:t> </a:t>
            </a:r>
            <a:r>
              <a:rPr lang="en-IE" sz="1800" dirty="0" err="1"/>
              <a:t>coletiva</a:t>
            </a:r>
            <a:r>
              <a:rPr lang="en-IE" sz="1800" dirty="0"/>
              <a:t> </a:t>
            </a:r>
            <a:r>
              <a:rPr lang="en-IE" sz="1800" dirty="0" err="1"/>
              <a:t>nos</a:t>
            </a:r>
            <a:r>
              <a:rPr lang="en-IE" sz="1800" dirty="0"/>
              <a:t> </a:t>
            </a:r>
            <a:r>
              <a:rPr lang="en-IE" sz="1800" dirty="0" err="1"/>
              <a:t>serviços</a:t>
            </a:r>
            <a:r>
              <a:rPr lang="en-IE" sz="1800" dirty="0"/>
              <a:t> </a:t>
            </a:r>
            <a:r>
              <a:rPr lang="en-IE" sz="1800" dirty="0" err="1"/>
              <a:t>públicos</a:t>
            </a:r>
            <a:r>
              <a:rPr lang="en-IE" sz="1800" dirty="0"/>
              <a:t> </a:t>
            </a:r>
            <a:r>
              <a:rPr lang="en-IE" sz="1800" dirty="0" err="1"/>
              <a:t>locais</a:t>
            </a:r>
            <a:r>
              <a:rPr lang="en-IE" sz="1800" dirty="0"/>
              <a:t> e </a:t>
            </a:r>
            <a:r>
              <a:rPr lang="en-IE" sz="1800" dirty="0" err="1"/>
              <a:t>regionais</a:t>
            </a:r>
            <a:endParaRPr lang="en-IE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1800" dirty="0" err="1"/>
              <a:t>Permitir</a:t>
            </a:r>
            <a:r>
              <a:rPr lang="en-IE" sz="1800" dirty="0"/>
              <a:t> </a:t>
            </a:r>
            <a:r>
              <a:rPr lang="en-IE" sz="1800" dirty="0" err="1"/>
              <a:t>ligações</a:t>
            </a:r>
            <a:r>
              <a:rPr lang="en-IE" sz="1800" dirty="0"/>
              <a:t> </a:t>
            </a:r>
            <a:r>
              <a:rPr lang="en-IE" sz="1800" dirty="0" err="1"/>
              <a:t>profundas</a:t>
            </a:r>
            <a:r>
              <a:rPr lang="en-IE" sz="1800" dirty="0"/>
              <a:t> com as </a:t>
            </a:r>
            <a:r>
              <a:rPr lang="en-IE" sz="1800" dirty="0" err="1"/>
              <a:t>pessoas</a:t>
            </a:r>
            <a:r>
              <a:rPr lang="en-IE" sz="1800" dirty="0"/>
              <a:t> dentro e fora da </a:t>
            </a:r>
            <a:r>
              <a:rPr lang="en-IE" sz="1800" dirty="0" err="1"/>
              <a:t>sua</a:t>
            </a:r>
            <a:r>
              <a:rPr lang="en-IE" sz="1800" dirty="0"/>
              <a:t> </a:t>
            </a:r>
            <a:r>
              <a:rPr lang="en-IE" sz="1800" dirty="0" err="1"/>
              <a:t>comunidade</a:t>
            </a:r>
            <a:endParaRPr lang="en-IE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1800" dirty="0" err="1"/>
              <a:t>Filtrar</a:t>
            </a:r>
            <a:r>
              <a:rPr lang="en-IE" sz="1800" dirty="0"/>
              <a:t> e </a:t>
            </a:r>
            <a:r>
              <a:rPr lang="en-IE" sz="1800" dirty="0" err="1"/>
              <a:t>quebrar</a:t>
            </a:r>
            <a:r>
              <a:rPr lang="en-IE" sz="1800" dirty="0"/>
              <a:t> </a:t>
            </a:r>
            <a:r>
              <a:rPr lang="en-IE" sz="1800" dirty="0" err="1"/>
              <a:t>barreiras</a:t>
            </a:r>
            <a:r>
              <a:rPr lang="en-IE" sz="1800" dirty="0"/>
              <a:t> de </a:t>
            </a:r>
            <a:r>
              <a:rPr lang="en-IE" sz="1800" dirty="0" err="1"/>
              <a:t>mudança</a:t>
            </a:r>
            <a:r>
              <a:rPr lang="en-IE" sz="1800" dirty="0"/>
              <a:t> a </a:t>
            </a:r>
            <a:r>
              <a:rPr lang="en-IE" sz="1800" dirty="0" err="1"/>
              <a:t>partir</a:t>
            </a:r>
            <a:r>
              <a:rPr lang="en-IE" sz="1800" dirty="0"/>
              <a:t> do interior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E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36884" y="421070"/>
            <a:ext cx="8315458" cy="1065684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68BBAF"/>
                </a:solidFill>
              </a:rPr>
              <a:t>PORQUE </a:t>
            </a:r>
            <a:r>
              <a:rPr lang="en-US" sz="3600" dirty="0" err="1">
                <a:solidFill>
                  <a:srgbClr val="68BBAF"/>
                </a:solidFill>
              </a:rPr>
              <a:t>É</a:t>
            </a:r>
            <a:r>
              <a:rPr lang="en-US" sz="3600" dirty="0">
                <a:solidFill>
                  <a:srgbClr val="68BBAF"/>
                </a:solidFill>
              </a:rPr>
              <a:t> QUE </a:t>
            </a:r>
            <a:r>
              <a:rPr lang="en-US" sz="3600" dirty="0" err="1">
                <a:solidFill>
                  <a:srgbClr val="68BBAF"/>
                </a:solidFill>
              </a:rPr>
              <a:t>É</a:t>
            </a:r>
            <a:r>
              <a:rPr lang="en-US" sz="3600" dirty="0">
                <a:solidFill>
                  <a:srgbClr val="68BBAF"/>
                </a:solidFill>
              </a:rPr>
              <a:t> NECESSÁRIA UMA EQUIPA COMUNITÁRIA?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661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4292E-889C-4510-B1B2-C36A23161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297" y="2667178"/>
            <a:ext cx="2795139" cy="4141075"/>
          </a:xfrm>
          <a:solidFill>
            <a:srgbClr val="7F4182"/>
          </a:solidFill>
        </p:spPr>
        <p:txBody>
          <a:bodyPr>
            <a:norm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Assumem</a:t>
            </a:r>
            <a:r>
              <a:rPr lang="en-IE" dirty="0">
                <a:solidFill>
                  <a:schemeClr val="bg1"/>
                </a:solidFill>
              </a:rPr>
              <a:t> a </a:t>
            </a:r>
            <a:r>
              <a:rPr lang="en-IE" dirty="0" err="1">
                <a:solidFill>
                  <a:schemeClr val="bg1"/>
                </a:solidFill>
              </a:rPr>
              <a:t>responsabilidade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pelo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bem-estar</a:t>
            </a:r>
            <a:r>
              <a:rPr lang="en-IE" dirty="0">
                <a:solidFill>
                  <a:schemeClr val="bg1"/>
                </a:solidFill>
              </a:rPr>
              <a:t> e </a:t>
            </a:r>
            <a:r>
              <a:rPr lang="en-IE" dirty="0" err="1">
                <a:solidFill>
                  <a:schemeClr val="bg1"/>
                </a:solidFill>
              </a:rPr>
              <a:t>melhoria</a:t>
            </a:r>
            <a:r>
              <a:rPr lang="en-IE" dirty="0">
                <a:solidFill>
                  <a:schemeClr val="bg1"/>
                </a:solidFill>
              </a:rPr>
              <a:t> das </a:t>
            </a:r>
            <a:r>
              <a:rPr lang="en-IE" dirty="0" err="1">
                <a:solidFill>
                  <a:schemeClr val="bg1"/>
                </a:solidFill>
              </a:rPr>
              <a:t>suas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comunidades</a:t>
            </a:r>
            <a:r>
              <a:rPr lang="en-IE" dirty="0">
                <a:solidFill>
                  <a:schemeClr val="bg1"/>
                </a:solidFill>
              </a:rPr>
              <a:t>. O </a:t>
            </a:r>
            <a:r>
              <a:rPr lang="en-IE" dirty="0" err="1">
                <a:solidFill>
                  <a:schemeClr val="bg1"/>
                </a:solidFill>
              </a:rPr>
              <a:t>líder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comunitário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pode</a:t>
            </a:r>
            <a:r>
              <a:rPr lang="en-IE" dirty="0">
                <a:solidFill>
                  <a:schemeClr val="bg1"/>
                </a:solidFill>
              </a:rPr>
              <a:t> ser o </a:t>
            </a:r>
            <a:r>
              <a:rPr lang="en-IE" dirty="0" err="1">
                <a:solidFill>
                  <a:schemeClr val="bg1"/>
                </a:solidFill>
              </a:rPr>
              <a:t>presidente</a:t>
            </a:r>
            <a:r>
              <a:rPr lang="en-IE" dirty="0">
                <a:solidFill>
                  <a:schemeClr val="bg1"/>
                </a:solidFill>
              </a:rPr>
              <a:t> do </a:t>
            </a:r>
            <a:r>
              <a:rPr lang="en-IE" dirty="0" err="1">
                <a:solidFill>
                  <a:schemeClr val="bg1"/>
                </a:solidFill>
              </a:rPr>
              <a:t>seu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comité</a:t>
            </a:r>
            <a:r>
              <a:rPr lang="en-IE" dirty="0">
                <a:solidFill>
                  <a:schemeClr val="bg1"/>
                </a:solidFill>
              </a:rPr>
              <a:t>, por </a:t>
            </a:r>
            <a:r>
              <a:rPr lang="en-IE" dirty="0" err="1">
                <a:solidFill>
                  <a:schemeClr val="bg1"/>
                </a:solidFill>
              </a:rPr>
              <a:t>exemplo</a:t>
            </a:r>
            <a:r>
              <a:rPr lang="en-I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F6C36-1D69-4BB2-BEB2-56BCE9EB0B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8786" y="2717993"/>
            <a:ext cx="2672815" cy="3712088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Este </a:t>
            </a:r>
            <a:r>
              <a:rPr lang="en-IE" dirty="0" err="1">
                <a:solidFill>
                  <a:schemeClr val="bg1"/>
                </a:solidFill>
              </a:rPr>
              <a:t>grupo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está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ativamente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envolvido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vida</a:t>
            </a:r>
            <a:r>
              <a:rPr lang="en-IE" dirty="0">
                <a:solidFill>
                  <a:schemeClr val="bg1"/>
                </a:solidFill>
              </a:rPr>
              <a:t> da </a:t>
            </a:r>
            <a:r>
              <a:rPr lang="en-IE" dirty="0" err="1">
                <a:solidFill>
                  <a:schemeClr val="bg1"/>
                </a:solidFill>
              </a:rPr>
              <a:t>comunidade</a:t>
            </a:r>
            <a:r>
              <a:rPr lang="en-IE" dirty="0">
                <a:solidFill>
                  <a:schemeClr val="bg1"/>
                </a:solidFill>
              </a:rPr>
              <a:t> e </a:t>
            </a:r>
            <a:r>
              <a:rPr lang="en-IE" dirty="0" err="1">
                <a:solidFill>
                  <a:schemeClr val="bg1"/>
                </a:solidFill>
              </a:rPr>
              <a:t>trabalha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implementação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soluções</a:t>
            </a:r>
            <a:r>
              <a:rPr lang="en-IE" dirty="0">
                <a:solidFill>
                  <a:schemeClr val="bg1"/>
                </a:solidFill>
              </a:rPr>
              <a:t> e </a:t>
            </a:r>
            <a:r>
              <a:rPr lang="en-IE" dirty="0" err="1">
                <a:solidFill>
                  <a:schemeClr val="bg1"/>
                </a:solidFill>
              </a:rPr>
              <a:t>na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concretização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projetos</a:t>
            </a:r>
            <a:r>
              <a:rPr lang="en-I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7E2C7-6F9A-476A-9E3F-B905EE7A8D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7776" y="2717993"/>
            <a:ext cx="2672815" cy="3712088"/>
          </a:xfrm>
          <a:solidFill>
            <a:srgbClr val="AB5AB0"/>
          </a:solidFill>
        </p:spPr>
        <p:txBody>
          <a:bodyPr>
            <a:normAutofit fontScale="92500" lnSpcReduction="10000"/>
          </a:bodyPr>
          <a:lstStyle/>
          <a:p>
            <a:r>
              <a:rPr lang="en-IE" dirty="0">
                <a:solidFill>
                  <a:schemeClr val="bg1"/>
                </a:solidFill>
              </a:rPr>
              <a:t>Para que a </a:t>
            </a:r>
            <a:r>
              <a:rPr lang="en-IE" dirty="0" err="1">
                <a:solidFill>
                  <a:schemeClr val="bg1"/>
                </a:solidFill>
              </a:rPr>
              <a:t>regeneração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aconteça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é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necessário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ter</a:t>
            </a:r>
            <a:r>
              <a:rPr lang="en-IE" dirty="0">
                <a:solidFill>
                  <a:schemeClr val="bg1"/>
                </a:solidFill>
              </a:rPr>
              <a:t> o </a:t>
            </a:r>
            <a:r>
              <a:rPr lang="en-IE" dirty="0" err="1">
                <a:solidFill>
                  <a:schemeClr val="bg1"/>
                </a:solidFill>
              </a:rPr>
              <a:t>apoio</a:t>
            </a:r>
            <a:r>
              <a:rPr lang="en-IE" dirty="0">
                <a:solidFill>
                  <a:schemeClr val="bg1"/>
                </a:solidFill>
              </a:rPr>
              <a:t> da </a:t>
            </a:r>
            <a:r>
              <a:rPr lang="en-IE" dirty="0" err="1">
                <a:solidFill>
                  <a:schemeClr val="bg1"/>
                </a:solidFill>
              </a:rPr>
              <a:t>comunidade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em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geral</a:t>
            </a:r>
            <a:r>
              <a:rPr lang="en-IE" dirty="0">
                <a:solidFill>
                  <a:schemeClr val="bg1"/>
                </a:solidFill>
              </a:rPr>
              <a:t> (e.g. </a:t>
            </a:r>
            <a:r>
              <a:rPr lang="en-IE" dirty="0" err="1">
                <a:solidFill>
                  <a:schemeClr val="bg1"/>
                </a:solidFill>
              </a:rPr>
              <a:t>empresas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habitantes</a:t>
            </a:r>
            <a:r>
              <a:rPr lang="en-IE" dirty="0">
                <a:solidFill>
                  <a:schemeClr val="bg1"/>
                </a:solidFill>
              </a:rPr>
              <a:t>). </a:t>
            </a:r>
            <a:r>
              <a:rPr lang="en-IE" dirty="0" err="1">
                <a:solidFill>
                  <a:schemeClr val="bg1"/>
                </a:solidFill>
              </a:rPr>
              <a:t>Terá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envolver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regeneração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comunitária</a:t>
            </a:r>
            <a:r>
              <a:rPr lang="en-IE" dirty="0">
                <a:solidFill>
                  <a:schemeClr val="bg1"/>
                </a:solidFill>
              </a:rPr>
              <a:t> e </a:t>
            </a:r>
            <a:r>
              <a:rPr lang="en-IE" dirty="0" err="1">
                <a:solidFill>
                  <a:schemeClr val="bg1"/>
                </a:solidFill>
              </a:rPr>
              <a:t>explicar</a:t>
            </a:r>
            <a:r>
              <a:rPr lang="en-IE" dirty="0">
                <a:solidFill>
                  <a:schemeClr val="bg1"/>
                </a:solidFill>
              </a:rPr>
              <a:t> o </a:t>
            </a:r>
            <a:r>
              <a:rPr lang="en-IE" dirty="0" err="1">
                <a:solidFill>
                  <a:schemeClr val="bg1"/>
                </a:solidFill>
              </a:rPr>
              <a:t>porquê</a:t>
            </a:r>
            <a:r>
              <a:rPr lang="en-IE" dirty="0">
                <a:solidFill>
                  <a:schemeClr val="bg1"/>
                </a:solidFill>
              </a:rPr>
              <a:t> ser </a:t>
            </a:r>
            <a:r>
              <a:rPr lang="en-IE" dirty="0" err="1">
                <a:solidFill>
                  <a:schemeClr val="bg1"/>
                </a:solidFill>
              </a:rPr>
              <a:t>importante</a:t>
            </a:r>
            <a:r>
              <a:rPr lang="en-IE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C1C0E-A620-4EAA-B905-CABDF5351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6767" y="2739013"/>
            <a:ext cx="3175233" cy="4069240"/>
          </a:xfrm>
          <a:solidFill>
            <a:srgbClr val="A3CEC2"/>
          </a:solidFill>
        </p:spPr>
        <p:txBody>
          <a:bodyPr>
            <a:normAutofit fontScale="92500" lnSpcReduction="20000"/>
          </a:bodyPr>
          <a:lstStyle/>
          <a:p>
            <a:r>
              <a:rPr lang="en-IE" dirty="0">
                <a:solidFill>
                  <a:schemeClr val="bg1"/>
                </a:solidFill>
              </a:rPr>
              <a:t>As boas </a:t>
            </a:r>
            <a:r>
              <a:rPr lang="en-IE" dirty="0" err="1">
                <a:solidFill>
                  <a:schemeClr val="bg1"/>
                </a:solidFill>
              </a:rPr>
              <a:t>intenções</a:t>
            </a:r>
            <a:r>
              <a:rPr lang="en-IE" dirty="0">
                <a:solidFill>
                  <a:schemeClr val="bg1"/>
                </a:solidFill>
              </a:rPr>
              <a:t> e </a:t>
            </a:r>
            <a:r>
              <a:rPr lang="en-IE" dirty="0" err="1">
                <a:solidFill>
                  <a:schemeClr val="bg1"/>
                </a:solidFill>
              </a:rPr>
              <a:t>os</a:t>
            </a:r>
            <a:r>
              <a:rPr lang="en-IE" dirty="0">
                <a:solidFill>
                  <a:schemeClr val="bg1"/>
                </a:solidFill>
              </a:rPr>
              <a:t> bons </a:t>
            </a:r>
            <a:r>
              <a:rPr lang="en-IE" dirty="0" err="1">
                <a:solidFill>
                  <a:schemeClr val="bg1"/>
                </a:solidFill>
              </a:rPr>
              <a:t>projetos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comunitários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podem</a:t>
            </a:r>
            <a:r>
              <a:rPr lang="en-IE" dirty="0">
                <a:solidFill>
                  <a:schemeClr val="bg1"/>
                </a:solidFill>
              </a:rPr>
              <a:t> por </a:t>
            </a:r>
            <a:r>
              <a:rPr lang="en-IE" dirty="0" err="1">
                <a:solidFill>
                  <a:schemeClr val="bg1"/>
                </a:solidFill>
              </a:rPr>
              <a:t>vezes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acontecer</a:t>
            </a:r>
            <a:r>
              <a:rPr lang="en-IE" dirty="0">
                <a:solidFill>
                  <a:schemeClr val="bg1"/>
                </a:solidFill>
              </a:rPr>
              <a:t> de forma </a:t>
            </a:r>
            <a:r>
              <a:rPr lang="en-IE" dirty="0" err="1">
                <a:solidFill>
                  <a:schemeClr val="bg1"/>
                </a:solidFill>
              </a:rPr>
              <a:t>isolada</a:t>
            </a:r>
            <a:r>
              <a:rPr lang="en-IE" dirty="0">
                <a:solidFill>
                  <a:schemeClr val="bg1"/>
                </a:solidFill>
              </a:rPr>
              <a:t>, mas a </a:t>
            </a:r>
            <a:r>
              <a:rPr lang="en-IE" dirty="0" err="1">
                <a:solidFill>
                  <a:schemeClr val="bg1"/>
                </a:solidFill>
              </a:rPr>
              <a:t>maioria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precisa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apoio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externo</a:t>
            </a:r>
            <a:r>
              <a:rPr lang="en-IE" dirty="0">
                <a:solidFill>
                  <a:schemeClr val="bg1"/>
                </a:solidFill>
              </a:rPr>
              <a:t> (</a:t>
            </a:r>
            <a:r>
              <a:rPr lang="en-IE" dirty="0" err="1">
                <a:solidFill>
                  <a:schemeClr val="bg1"/>
                </a:solidFill>
              </a:rPr>
              <a:t>financiadores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conselho</a:t>
            </a:r>
            <a:r>
              <a:rPr lang="en-IE" dirty="0">
                <a:solidFill>
                  <a:schemeClr val="bg1"/>
                </a:solidFill>
              </a:rPr>
              <a:t> local) para </a:t>
            </a:r>
            <a:r>
              <a:rPr lang="en-IE" dirty="0" err="1">
                <a:solidFill>
                  <a:schemeClr val="bg1"/>
                </a:solidFill>
              </a:rPr>
              <a:t>torná</a:t>
            </a:r>
            <a:r>
              <a:rPr lang="en-IE" dirty="0">
                <a:solidFill>
                  <a:schemeClr val="bg1"/>
                </a:solidFill>
              </a:rPr>
              <a:t>-los </a:t>
            </a:r>
            <a:r>
              <a:rPr lang="en-IE" dirty="0" err="1">
                <a:solidFill>
                  <a:schemeClr val="bg1"/>
                </a:solidFill>
              </a:rPr>
              <a:t>realidade</a:t>
            </a:r>
            <a:r>
              <a:rPr lang="en-IE" dirty="0">
                <a:solidFill>
                  <a:schemeClr val="bg1"/>
                </a:solidFill>
              </a:rPr>
              <a:t>. </a:t>
            </a:r>
            <a:r>
              <a:rPr lang="en-IE" dirty="0" err="1">
                <a:solidFill>
                  <a:schemeClr val="bg1"/>
                </a:solidFill>
              </a:rPr>
              <a:t>Aproveitar</a:t>
            </a:r>
            <a:r>
              <a:rPr lang="en-IE" dirty="0">
                <a:solidFill>
                  <a:schemeClr val="bg1"/>
                </a:solidFill>
              </a:rPr>
              <a:t> o </a:t>
            </a:r>
            <a:r>
              <a:rPr lang="en-IE" dirty="0" err="1">
                <a:solidFill>
                  <a:schemeClr val="bg1"/>
                </a:solidFill>
              </a:rPr>
              <a:t>devido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apoio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pode</a:t>
            </a:r>
            <a:r>
              <a:rPr lang="en-IE" dirty="0">
                <a:solidFill>
                  <a:schemeClr val="bg1"/>
                </a:solidFill>
              </a:rPr>
              <a:t> ser um </a:t>
            </a:r>
            <a:r>
              <a:rPr lang="en-IE" dirty="0" err="1">
                <a:solidFill>
                  <a:schemeClr val="bg1"/>
                </a:solidFill>
              </a:rPr>
              <a:t>desafio</a:t>
            </a:r>
            <a:r>
              <a:rPr lang="en-IE" dirty="0">
                <a:solidFill>
                  <a:schemeClr val="bg1"/>
                </a:solidFill>
              </a:rPr>
              <a:t>. No </a:t>
            </a:r>
            <a:r>
              <a:rPr lang="en-IE" dirty="0" err="1">
                <a:solidFill>
                  <a:schemeClr val="bg1"/>
                </a:solidFill>
              </a:rPr>
              <a:t>Módulo</a:t>
            </a:r>
            <a:r>
              <a:rPr lang="en-IE" dirty="0">
                <a:solidFill>
                  <a:schemeClr val="bg1"/>
                </a:solidFill>
              </a:rPr>
              <a:t> 4, </a:t>
            </a:r>
            <a:r>
              <a:rPr lang="en-IE" dirty="0" err="1">
                <a:solidFill>
                  <a:schemeClr val="bg1"/>
                </a:solidFill>
              </a:rPr>
              <a:t>apresentaremos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algumas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formas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experimentadas</a:t>
            </a:r>
            <a:r>
              <a:rPr lang="en-IE" dirty="0">
                <a:solidFill>
                  <a:schemeClr val="bg1"/>
                </a:solidFill>
              </a:rPr>
              <a:t> e </a:t>
            </a:r>
            <a:r>
              <a:rPr lang="en-IE" dirty="0" err="1">
                <a:solidFill>
                  <a:schemeClr val="bg1"/>
                </a:solidFill>
              </a:rPr>
              <a:t>testadas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atrair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apoio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externo</a:t>
            </a:r>
            <a:r>
              <a:rPr lang="en-I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59A15-4CF2-4D14-87C5-5A05DEB1D4EB}"/>
              </a:ext>
            </a:extLst>
          </p:cNvPr>
          <p:cNvSpPr txBox="1"/>
          <p:nvPr/>
        </p:nvSpPr>
        <p:spPr>
          <a:xfrm>
            <a:off x="0" y="21021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rgbClr val="7F4182"/>
                </a:solidFill>
              </a:rPr>
              <a:t>Potenciais</a:t>
            </a:r>
            <a:r>
              <a:rPr lang="en-IE" sz="2400" dirty="0">
                <a:solidFill>
                  <a:srgbClr val="7F4182"/>
                </a:solidFill>
              </a:rPr>
              <a:t> </a:t>
            </a:r>
            <a:r>
              <a:rPr lang="en-IE" sz="2400" dirty="0" err="1">
                <a:solidFill>
                  <a:srgbClr val="7F4182"/>
                </a:solidFill>
              </a:rPr>
              <a:t>agentes-chave</a:t>
            </a:r>
            <a:r>
              <a:rPr lang="en-IE" sz="2400" dirty="0">
                <a:solidFill>
                  <a:srgbClr val="7F4182"/>
                </a:solidFill>
              </a:rPr>
              <a:t> para </a:t>
            </a:r>
            <a:r>
              <a:rPr lang="en-IE" sz="2400" dirty="0" err="1">
                <a:solidFill>
                  <a:srgbClr val="7F4182"/>
                </a:solidFill>
              </a:rPr>
              <a:t>os</a:t>
            </a:r>
            <a:r>
              <a:rPr lang="en-IE" sz="2400" dirty="0">
                <a:solidFill>
                  <a:srgbClr val="7F4182"/>
                </a:solidFill>
              </a:rPr>
              <a:t> </a:t>
            </a:r>
            <a:r>
              <a:rPr lang="en-IE" sz="2400" dirty="0" err="1">
                <a:solidFill>
                  <a:srgbClr val="7F4182"/>
                </a:solidFill>
              </a:rPr>
              <a:t>seus</a:t>
            </a:r>
            <a:r>
              <a:rPr lang="en-IE" sz="2400" dirty="0">
                <a:solidFill>
                  <a:srgbClr val="7F4182"/>
                </a:solidFill>
              </a:rPr>
              <a:t> </a:t>
            </a:r>
            <a:r>
              <a:rPr lang="en-IE" sz="2400" dirty="0" err="1">
                <a:solidFill>
                  <a:srgbClr val="7F4182"/>
                </a:solidFill>
              </a:rPr>
              <a:t>projetos</a:t>
            </a:r>
            <a:r>
              <a:rPr lang="en-IE" sz="2400" dirty="0">
                <a:solidFill>
                  <a:srgbClr val="7F4182"/>
                </a:solidFill>
              </a:rPr>
              <a:t> de </a:t>
            </a:r>
            <a:r>
              <a:rPr lang="en-IE" sz="2400" dirty="0" err="1">
                <a:solidFill>
                  <a:srgbClr val="7F4182"/>
                </a:solidFill>
              </a:rPr>
              <a:t>regeneração</a:t>
            </a:r>
            <a:r>
              <a:rPr lang="en-IE" sz="2400" dirty="0">
                <a:solidFill>
                  <a:srgbClr val="7F4182"/>
                </a:solidFill>
              </a:rPr>
              <a:t> </a:t>
            </a:r>
            <a:r>
              <a:rPr lang="en-IE" sz="2400" dirty="0" err="1">
                <a:solidFill>
                  <a:srgbClr val="7F4182"/>
                </a:solidFill>
              </a:rPr>
              <a:t>comunitária</a:t>
            </a:r>
            <a:endParaRPr lang="en-IE" sz="2400" dirty="0">
              <a:solidFill>
                <a:srgbClr val="7F4182"/>
              </a:solidFill>
            </a:endParaRPr>
          </a:p>
        </p:txBody>
      </p:sp>
      <p:pic>
        <p:nvPicPr>
          <p:cNvPr id="8" name="Graphic 7" descr="Hero Male">
            <a:extLst>
              <a:ext uri="{FF2B5EF4-FFF2-40B4-BE49-F238E27FC236}">
                <a16:creationId xmlns:a16="http://schemas.microsoft.com/office/drawing/2014/main" id="{C3AECE31-C3FE-40F4-B995-981842ECF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2828" y="783323"/>
            <a:ext cx="914400" cy="914400"/>
          </a:xfrm>
          <a:prstGeom prst="rect">
            <a:avLst/>
          </a:prstGeom>
        </p:spPr>
      </p:pic>
      <p:pic>
        <p:nvPicPr>
          <p:cNvPr id="14" name="Graphic 13" descr="Cheers">
            <a:extLst>
              <a:ext uri="{FF2B5EF4-FFF2-40B4-BE49-F238E27FC236}">
                <a16:creationId xmlns:a16="http://schemas.microsoft.com/office/drawing/2014/main" id="{0C5A0E6F-74B6-4001-8F2A-C02C1051A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2972" y="796461"/>
            <a:ext cx="914400" cy="914400"/>
          </a:xfrm>
          <a:prstGeom prst="rect">
            <a:avLst/>
          </a:prstGeom>
        </p:spPr>
      </p:pic>
      <p:pic>
        <p:nvPicPr>
          <p:cNvPr id="18" name="Graphic 17" descr="Group of people">
            <a:extLst>
              <a:ext uri="{FF2B5EF4-FFF2-40B4-BE49-F238E27FC236}">
                <a16:creationId xmlns:a16="http://schemas.microsoft.com/office/drawing/2014/main" id="{5FE067FF-7EF0-4EDF-B12E-418D880BC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4123" y="691055"/>
            <a:ext cx="914400" cy="914400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51452C7C-8D2D-4243-B45B-6B44A0A94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4267" y="75441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0D68EA-E392-4233-BC3C-34C1E4E72A5E}"/>
              </a:ext>
            </a:extLst>
          </p:cNvPr>
          <p:cNvSpPr txBox="1"/>
          <p:nvPr/>
        </p:nvSpPr>
        <p:spPr>
          <a:xfrm>
            <a:off x="433754" y="1836181"/>
            <a:ext cx="2253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rgbClr val="7F4182"/>
                </a:solidFill>
              </a:rPr>
              <a:t>LÍDERES COMUNITÁRIOS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A3A2B7-B7BF-4E6F-9C12-46D64A69FF3A}"/>
              </a:ext>
            </a:extLst>
          </p:cNvPr>
          <p:cNvSpPr txBox="1"/>
          <p:nvPr/>
        </p:nvSpPr>
        <p:spPr>
          <a:xfrm>
            <a:off x="3141785" y="1888710"/>
            <a:ext cx="3023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rgbClr val="68BBAF"/>
                </a:solidFill>
              </a:rPr>
              <a:t>CIDADÃOS ATIVOS/VOLUNTÁRIOS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67FB0D-4C19-4E24-B003-8167DEC96A55}"/>
              </a:ext>
            </a:extLst>
          </p:cNvPr>
          <p:cNvSpPr txBox="1"/>
          <p:nvPr/>
        </p:nvSpPr>
        <p:spPr>
          <a:xfrm>
            <a:off x="6166501" y="1886996"/>
            <a:ext cx="27951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rgbClr val="AB5AB0"/>
                </a:solidFill>
              </a:rPr>
              <a:t>MEMBROS DA COMUNIDADE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51AD91-FE4B-490F-AD6D-CECC3AAE68CF}"/>
              </a:ext>
            </a:extLst>
          </p:cNvPr>
          <p:cNvSpPr txBox="1"/>
          <p:nvPr/>
        </p:nvSpPr>
        <p:spPr>
          <a:xfrm>
            <a:off x="9016767" y="1908016"/>
            <a:ext cx="32908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200" dirty="0">
                <a:solidFill>
                  <a:srgbClr val="A3CEC2"/>
                </a:solidFill>
              </a:rPr>
              <a:t>STAKEHOLDERS/PARTES INTERESSADAS</a:t>
            </a:r>
          </a:p>
        </p:txBody>
      </p:sp>
    </p:spTree>
    <p:extLst>
      <p:ext uri="{BB962C8B-B14F-4D97-AF65-F5344CB8AC3E}">
        <p14:creationId xmlns:p14="http://schemas.microsoft.com/office/powerpoint/2010/main" val="446161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4F1BF9-A514-469F-AB12-1B21500653EF}"/>
              </a:ext>
            </a:extLst>
          </p:cNvPr>
          <p:cNvGrpSpPr/>
          <p:nvPr/>
        </p:nvGrpSpPr>
        <p:grpSpPr bwMode="gray">
          <a:xfrm>
            <a:off x="5236294" y="992024"/>
            <a:ext cx="1299863" cy="1082291"/>
            <a:chOff x="10433407" y="2712798"/>
            <a:chExt cx="1430820" cy="14308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9B7291-0BD1-4ECE-B039-2977A5F1AD0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100" kern="100" spc="-20" dirty="0">
                <a:latin typeface="+mj-lt"/>
              </a:endParaRPr>
            </a:p>
          </p:txBody>
        </p:sp>
        <p:sp>
          <p:nvSpPr>
            <p:cNvPr id="6" name="Donut 27">
              <a:extLst>
                <a:ext uri="{FF2B5EF4-FFF2-40B4-BE49-F238E27FC236}">
                  <a16:creationId xmlns:a16="http://schemas.microsoft.com/office/drawing/2014/main" id="{2DFB325B-E00C-462B-AF5E-6EE7A44F5619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E2B666-2BF6-4D02-8EFF-DC742607D6C7}"/>
              </a:ext>
            </a:extLst>
          </p:cNvPr>
          <p:cNvGrpSpPr/>
          <p:nvPr/>
        </p:nvGrpSpPr>
        <p:grpSpPr bwMode="gray">
          <a:xfrm>
            <a:off x="7023958" y="1319133"/>
            <a:ext cx="1370514" cy="1370514"/>
            <a:chOff x="10433407" y="2712798"/>
            <a:chExt cx="1430820" cy="1430820"/>
          </a:xfrm>
          <a:solidFill>
            <a:srgbClr val="68BBA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6F42A0-B28D-4EE1-B0D4-6C49EE3611D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9" name="Donut 44">
              <a:extLst>
                <a:ext uri="{FF2B5EF4-FFF2-40B4-BE49-F238E27FC236}">
                  <a16:creationId xmlns:a16="http://schemas.microsoft.com/office/drawing/2014/main" id="{8C896AA6-63F5-4A2B-B913-6E65FE784A17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50FF5A-D3E0-4DFA-8E30-F8A4D98611A4}"/>
              </a:ext>
            </a:extLst>
          </p:cNvPr>
          <p:cNvGrpSpPr/>
          <p:nvPr/>
        </p:nvGrpSpPr>
        <p:grpSpPr bwMode="gray">
          <a:xfrm>
            <a:off x="7345967" y="3124200"/>
            <a:ext cx="2060792" cy="1941786"/>
            <a:chOff x="10433407" y="2712798"/>
            <a:chExt cx="1430820" cy="14308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DC592B-000C-43F3-8C2E-B29CDE5545B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br>
                <a:rPr lang="en-US" sz="1050" b="1" kern="100" spc="-20" dirty="0">
                  <a:latin typeface="+mj-lt"/>
                </a:rPr>
              </a:br>
              <a:endParaRPr lang="en-US" sz="800" kern="100" spc="-20" dirty="0">
                <a:latin typeface="+mj-lt"/>
              </a:endParaRPr>
            </a:p>
          </p:txBody>
        </p:sp>
        <p:sp>
          <p:nvSpPr>
            <p:cNvPr id="12" name="Donut 50">
              <a:extLst>
                <a:ext uri="{FF2B5EF4-FFF2-40B4-BE49-F238E27FC236}">
                  <a16:creationId xmlns:a16="http://schemas.microsoft.com/office/drawing/2014/main" id="{EA9BB67F-ECA0-4E44-9614-9E6090EE64C2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76D072-62DA-490B-9FB4-1AA54DD72897}"/>
              </a:ext>
            </a:extLst>
          </p:cNvPr>
          <p:cNvGrpSpPr/>
          <p:nvPr/>
        </p:nvGrpSpPr>
        <p:grpSpPr bwMode="gray">
          <a:xfrm>
            <a:off x="6139052" y="4724400"/>
            <a:ext cx="1541098" cy="1541098"/>
            <a:chOff x="10433407" y="2712798"/>
            <a:chExt cx="1430820" cy="1430820"/>
          </a:xfrm>
          <a:solidFill>
            <a:srgbClr val="AB5AB0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7F65D6-EB10-4DC2-9A6B-DE993D86B037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15" name="Donut 53">
              <a:extLst>
                <a:ext uri="{FF2B5EF4-FFF2-40B4-BE49-F238E27FC236}">
                  <a16:creationId xmlns:a16="http://schemas.microsoft.com/office/drawing/2014/main" id="{3B894D12-567C-4051-AD93-393EEE8F111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A550E2-8407-4CB0-B6E1-AA41FC6EF3B1}"/>
              </a:ext>
            </a:extLst>
          </p:cNvPr>
          <p:cNvGrpSpPr/>
          <p:nvPr/>
        </p:nvGrpSpPr>
        <p:grpSpPr bwMode="gray">
          <a:xfrm>
            <a:off x="4227702" y="4813300"/>
            <a:ext cx="1370514" cy="1370514"/>
            <a:chOff x="10433407" y="2712798"/>
            <a:chExt cx="1430820" cy="143082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A4F8E7-35AB-451E-9C2F-4CF285521D7B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800" kern="100" spc="-20" dirty="0">
                  <a:latin typeface="+mj-lt"/>
                </a:rPr>
                <a:t>.</a:t>
              </a:r>
            </a:p>
          </p:txBody>
        </p:sp>
        <p:sp>
          <p:nvSpPr>
            <p:cNvPr id="18" name="Donut 56">
              <a:extLst>
                <a:ext uri="{FF2B5EF4-FFF2-40B4-BE49-F238E27FC236}">
                  <a16:creationId xmlns:a16="http://schemas.microsoft.com/office/drawing/2014/main" id="{722C1572-0C9A-4E03-B31B-3EE1956AF39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D2C8ED-EB65-43DF-9BA5-F62BEBC8CC58}"/>
              </a:ext>
            </a:extLst>
          </p:cNvPr>
          <p:cNvGrpSpPr/>
          <p:nvPr/>
        </p:nvGrpSpPr>
        <p:grpSpPr bwMode="gray">
          <a:xfrm>
            <a:off x="2991992" y="3257131"/>
            <a:ext cx="1370514" cy="1370514"/>
            <a:chOff x="10433407" y="2712798"/>
            <a:chExt cx="1430820" cy="1430820"/>
          </a:xfrm>
          <a:solidFill>
            <a:srgbClr val="903193"/>
          </a:solidFill>
        </p:grpSpPr>
        <p:sp>
          <p:nvSpPr>
            <p:cNvPr id="20" name="Oval 19">
              <a:hlinkClick r:id="rId2"/>
              <a:extLst>
                <a:ext uri="{FF2B5EF4-FFF2-40B4-BE49-F238E27FC236}">
                  <a16:creationId xmlns:a16="http://schemas.microsoft.com/office/drawing/2014/main" id="{85914546-64F0-4493-BE4C-64094104935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600" i="1" kern="100" spc="-20" dirty="0"/>
            </a:p>
          </p:txBody>
        </p:sp>
        <p:sp>
          <p:nvSpPr>
            <p:cNvPr id="21" name="Donut 59">
              <a:extLst>
                <a:ext uri="{FF2B5EF4-FFF2-40B4-BE49-F238E27FC236}">
                  <a16:creationId xmlns:a16="http://schemas.microsoft.com/office/drawing/2014/main" id="{015DAD74-3EB8-486E-8DD0-3A6BB6FAD786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9D6F0F-9C5D-44E8-812A-D3AE73FBE3EC}"/>
              </a:ext>
            </a:extLst>
          </p:cNvPr>
          <p:cNvGrpSpPr/>
          <p:nvPr/>
        </p:nvGrpSpPr>
        <p:grpSpPr bwMode="gray">
          <a:xfrm>
            <a:off x="3331274" y="1319133"/>
            <a:ext cx="1726382" cy="1610775"/>
            <a:chOff x="10433407" y="2712798"/>
            <a:chExt cx="1430820" cy="143082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9FC119-01EA-4F0B-8DAA-E9707B5A51B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050" b="1" kern="100" spc="-20" dirty="0">
                <a:latin typeface="+mj-lt"/>
              </a:endParaRPr>
            </a:p>
          </p:txBody>
        </p:sp>
        <p:sp>
          <p:nvSpPr>
            <p:cNvPr id="24" name="Donut 65">
              <a:extLst>
                <a:ext uri="{FF2B5EF4-FFF2-40B4-BE49-F238E27FC236}">
                  <a16:creationId xmlns:a16="http://schemas.microsoft.com/office/drawing/2014/main" id="{8D349015-423D-4C03-84FC-A7244F9E81EF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kern="100" spc="-2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C0946A-0899-42D9-A5B5-0DA73D4F9C5D}"/>
              </a:ext>
            </a:extLst>
          </p:cNvPr>
          <p:cNvCxnSpPr>
            <a:cxnSpLocks/>
          </p:cNvCxnSpPr>
          <p:nvPr/>
        </p:nvCxnSpPr>
        <p:spPr bwMode="gray">
          <a:xfrm>
            <a:off x="5910452" y="1822150"/>
            <a:ext cx="0" cy="1625108"/>
          </a:xfrm>
          <a:prstGeom prst="line">
            <a:avLst/>
          </a:prstGeom>
          <a:ln w="19050">
            <a:gradFill>
              <a:gsLst>
                <a:gs pos="0">
                  <a:schemeClr val="accent3">
                    <a:lumMod val="75000"/>
                    <a:alpha val="75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61F6F4-99C0-4A45-9B42-A3635231EA56}"/>
              </a:ext>
            </a:extLst>
          </p:cNvPr>
          <p:cNvCxnSpPr>
            <a:cxnSpLocks/>
          </p:cNvCxnSpPr>
          <p:nvPr/>
        </p:nvCxnSpPr>
        <p:spPr bwMode="gray">
          <a:xfrm flipH="1">
            <a:off x="5910452" y="2422525"/>
            <a:ext cx="1257301" cy="1005681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196392-2820-45BC-B3FC-58C003405039}"/>
              </a:ext>
            </a:extLst>
          </p:cNvPr>
          <p:cNvCxnSpPr>
            <a:cxnSpLocks/>
          </p:cNvCxnSpPr>
          <p:nvPr/>
        </p:nvCxnSpPr>
        <p:spPr bwMode="gray">
          <a:xfrm>
            <a:off x="4852044" y="2579763"/>
            <a:ext cx="1038223" cy="828260"/>
          </a:xfrm>
          <a:prstGeom prst="line">
            <a:avLst/>
          </a:prstGeom>
          <a:ln w="19050">
            <a:gradFill>
              <a:gsLst>
                <a:gs pos="0">
                  <a:schemeClr val="accent5">
                    <a:lumMod val="75000"/>
                    <a:alpha val="7500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13C35F-BFE3-4692-9D4B-682EE6336610}"/>
              </a:ext>
            </a:extLst>
          </p:cNvPr>
          <p:cNvCxnSpPr>
            <a:cxnSpLocks/>
          </p:cNvCxnSpPr>
          <p:nvPr/>
        </p:nvCxnSpPr>
        <p:spPr bwMode="gray">
          <a:xfrm flipV="1">
            <a:off x="4334726" y="3417096"/>
            <a:ext cx="1565156" cy="355598"/>
          </a:xfrm>
          <a:prstGeom prst="line">
            <a:avLst/>
          </a:prstGeom>
          <a:ln w="19050">
            <a:gradFill>
              <a:gsLst>
                <a:gs pos="0">
                  <a:schemeClr val="accent4">
                    <a:lumMod val="75000"/>
                    <a:alpha val="7500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BD7106-4517-43E1-9BBD-ADF73112C28C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08071" y="3428209"/>
            <a:ext cx="1458019" cy="33178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37276-D104-4926-B89A-729F131EE746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41405" y="3454397"/>
            <a:ext cx="641649" cy="1341466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3AFC09-C566-4CA7-9E36-B1581AE05939}"/>
              </a:ext>
            </a:extLst>
          </p:cNvPr>
          <p:cNvCxnSpPr>
            <a:cxnSpLocks/>
          </p:cNvCxnSpPr>
          <p:nvPr/>
        </p:nvCxnSpPr>
        <p:spPr bwMode="gray">
          <a:xfrm flipV="1">
            <a:off x="5209368" y="3430590"/>
            <a:ext cx="701084" cy="1450979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EAEEBAB-FC4D-483C-AD74-57C1D660986E}"/>
              </a:ext>
            </a:extLst>
          </p:cNvPr>
          <p:cNvSpPr/>
          <p:nvPr/>
        </p:nvSpPr>
        <p:spPr bwMode="gray">
          <a:xfrm>
            <a:off x="5268799" y="2786557"/>
            <a:ext cx="1283301" cy="1283301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59FD32-8B99-45AE-BC2E-3D3EBA1CF315}"/>
              </a:ext>
            </a:extLst>
          </p:cNvPr>
          <p:cNvGrpSpPr/>
          <p:nvPr/>
        </p:nvGrpSpPr>
        <p:grpSpPr bwMode="gray">
          <a:xfrm>
            <a:off x="4691248" y="2209007"/>
            <a:ext cx="2438404" cy="2438398"/>
            <a:chOff x="3352796" y="2209007"/>
            <a:chExt cx="2438404" cy="2438398"/>
          </a:xfrm>
        </p:grpSpPr>
        <p:sp>
          <p:nvSpPr>
            <p:cNvPr id="41" name="Donut 11">
              <a:extLst>
                <a:ext uri="{FF2B5EF4-FFF2-40B4-BE49-F238E27FC236}">
                  <a16:creationId xmlns:a16="http://schemas.microsoft.com/office/drawing/2014/main" id="{3F023ABF-64EF-430C-B340-B750F8A771EF}"/>
                </a:ext>
              </a:extLst>
            </p:cNvPr>
            <p:cNvSpPr/>
            <p:nvPr/>
          </p:nvSpPr>
          <p:spPr bwMode="gray">
            <a:xfrm>
              <a:off x="3697481" y="2553691"/>
              <a:ext cx="1749034" cy="1749034"/>
            </a:xfrm>
            <a:prstGeom prst="donut">
              <a:avLst>
                <a:gd name="adj" fmla="val 4650"/>
              </a:avLst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Donut 24">
              <a:extLst>
                <a:ext uri="{FF2B5EF4-FFF2-40B4-BE49-F238E27FC236}">
                  <a16:creationId xmlns:a16="http://schemas.microsoft.com/office/drawing/2014/main" id="{4DB21386-A708-4DFA-8A18-368F97A02A1C}"/>
                </a:ext>
              </a:extLst>
            </p:cNvPr>
            <p:cNvSpPr/>
            <p:nvPr/>
          </p:nvSpPr>
          <p:spPr bwMode="gray">
            <a:xfrm>
              <a:off x="3505200" y="2361410"/>
              <a:ext cx="2133600" cy="2133596"/>
            </a:xfrm>
            <a:prstGeom prst="donut">
              <a:avLst>
                <a:gd name="adj" fmla="val 256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Donut 25">
              <a:extLst>
                <a:ext uri="{FF2B5EF4-FFF2-40B4-BE49-F238E27FC236}">
                  <a16:creationId xmlns:a16="http://schemas.microsoft.com/office/drawing/2014/main" id="{42A72371-1A84-42A3-88F0-AD296A841347}"/>
                </a:ext>
              </a:extLst>
            </p:cNvPr>
            <p:cNvSpPr/>
            <p:nvPr/>
          </p:nvSpPr>
          <p:spPr bwMode="gray">
            <a:xfrm>
              <a:off x="3352796" y="2209007"/>
              <a:ext cx="2438404" cy="2438398"/>
            </a:xfrm>
            <a:prstGeom prst="donut">
              <a:avLst>
                <a:gd name="adj" fmla="val 1375"/>
              </a:avLst>
            </a:prstGeom>
            <a:solidFill>
              <a:schemeClr val="accent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4D7D01-BF34-41D4-AB22-F71CB6AABD0D}"/>
                </a:ext>
              </a:extLst>
            </p:cNvPr>
            <p:cNvSpPr/>
            <p:nvPr/>
          </p:nvSpPr>
          <p:spPr bwMode="gray">
            <a:xfrm>
              <a:off x="3626944" y="3228151"/>
              <a:ext cx="1890133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lvl="1" algn="ctr"/>
              <a:r>
                <a:rPr lang="en-US" sz="2000" b="1" kern="100" spc="-20" dirty="0">
                  <a:solidFill>
                    <a:srgbClr val="161741"/>
                  </a:solidFill>
                  <a:latin typeface="+mj-lt"/>
                </a:rPr>
                <a:t>A NOSSA EQUIPA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C3AB3E1-6630-4FA8-A825-58926E160312}"/>
              </a:ext>
            </a:extLst>
          </p:cNvPr>
          <p:cNvSpPr txBox="1"/>
          <p:nvPr/>
        </p:nvSpPr>
        <p:spPr>
          <a:xfrm>
            <a:off x="78338" y="1692709"/>
            <a:ext cx="2751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6D6E6C"/>
                </a:solidFill>
              </a:rPr>
              <a:t>Este Mind Map </a:t>
            </a:r>
            <a:r>
              <a:rPr lang="en-IE" sz="2400" dirty="0" err="1">
                <a:solidFill>
                  <a:srgbClr val="6D6E6C"/>
                </a:solidFill>
              </a:rPr>
              <a:t>é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uma</a:t>
            </a:r>
            <a:r>
              <a:rPr lang="en-IE" sz="2400" dirty="0">
                <a:solidFill>
                  <a:srgbClr val="6D6E6C"/>
                </a:solidFill>
              </a:rPr>
              <a:t> ferramenta </a:t>
            </a:r>
            <a:r>
              <a:rPr lang="en-IE" sz="2400" dirty="0" err="1">
                <a:solidFill>
                  <a:srgbClr val="6D6E6C"/>
                </a:solidFill>
              </a:rPr>
              <a:t>útil</a:t>
            </a:r>
            <a:r>
              <a:rPr lang="en-IE" sz="2400" dirty="0">
                <a:solidFill>
                  <a:srgbClr val="6D6E6C"/>
                </a:solidFill>
              </a:rPr>
              <a:t> para </a:t>
            </a:r>
            <a:r>
              <a:rPr lang="en-IE" sz="2400" dirty="0" err="1">
                <a:solidFill>
                  <a:srgbClr val="6D6E6C"/>
                </a:solidFill>
              </a:rPr>
              <a:t>avaliar</a:t>
            </a:r>
            <a:r>
              <a:rPr lang="en-IE" sz="2400" dirty="0">
                <a:solidFill>
                  <a:srgbClr val="6D6E6C"/>
                </a:solidFill>
              </a:rPr>
              <a:t> as </a:t>
            </a:r>
            <a:r>
              <a:rPr lang="en-IE" sz="2400" dirty="0" err="1">
                <a:solidFill>
                  <a:srgbClr val="6D6E6C"/>
                </a:solidFill>
              </a:rPr>
              <a:t>competências</a:t>
            </a:r>
            <a:r>
              <a:rPr lang="en-IE" sz="2400" dirty="0">
                <a:solidFill>
                  <a:srgbClr val="6D6E6C"/>
                </a:solidFill>
              </a:rPr>
              <a:t> e </a:t>
            </a:r>
            <a:r>
              <a:rPr lang="en-IE" sz="2400" dirty="0" err="1">
                <a:solidFill>
                  <a:srgbClr val="6D6E6C"/>
                </a:solidFill>
              </a:rPr>
              <a:t>conhecimentos</a:t>
            </a:r>
            <a:r>
              <a:rPr lang="en-IE" sz="2400" dirty="0">
                <a:solidFill>
                  <a:srgbClr val="6D6E6C"/>
                </a:solidFill>
              </a:rPr>
              <a:t> da </a:t>
            </a:r>
            <a:r>
              <a:rPr lang="en-IE" sz="2400" dirty="0" err="1">
                <a:solidFill>
                  <a:srgbClr val="6D6E6C"/>
                </a:solidFill>
              </a:rPr>
              <a:t>sua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equipa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comunitária</a:t>
            </a:r>
            <a:r>
              <a:rPr lang="en-IE" sz="2400" dirty="0">
                <a:solidFill>
                  <a:srgbClr val="6D6E6C"/>
                </a:solidFill>
              </a:rPr>
              <a:t>.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9A59CB5-5310-4420-84AF-B4B894D86C3B}"/>
              </a:ext>
            </a:extLst>
          </p:cNvPr>
          <p:cNvSpPr txBox="1">
            <a:spLocks/>
          </p:cNvSpPr>
          <p:nvPr/>
        </p:nvSpPr>
        <p:spPr>
          <a:xfrm>
            <a:off x="48153" y="18701"/>
            <a:ext cx="11818025" cy="813358"/>
          </a:xfrm>
          <a:prstGeom prst="rect">
            <a:avLst/>
          </a:prstGeom>
          <a:solidFill>
            <a:srgbClr val="AB5AB0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CONHECIMENTOS, APTIDÕES, PAIXÕES DA SUA EQUIPA COMUNITÁRIA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FBABA-FC8C-43CC-B4B9-16B62B2D4D96}"/>
              </a:ext>
            </a:extLst>
          </p:cNvPr>
          <p:cNvSpPr txBox="1"/>
          <p:nvPr/>
        </p:nvSpPr>
        <p:spPr>
          <a:xfrm>
            <a:off x="6811108" y="6396335"/>
            <a:ext cx="5380892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chemeClr val="bg1"/>
                </a:solidFill>
              </a:rPr>
              <a:t>Vejamos</a:t>
            </a:r>
            <a:r>
              <a:rPr lang="en-IE" sz="2400" dirty="0">
                <a:solidFill>
                  <a:schemeClr val="bg1"/>
                </a:solidFill>
              </a:rPr>
              <a:t> um </a:t>
            </a:r>
            <a:r>
              <a:rPr lang="en-IE" sz="2400" dirty="0" err="1">
                <a:solidFill>
                  <a:schemeClr val="bg1"/>
                </a:solidFill>
              </a:rPr>
              <a:t>exemplo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preenchido</a:t>
            </a:r>
            <a:r>
              <a:rPr lang="en-IE" sz="24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248315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4F1BF9-A514-469F-AB12-1B21500653EF}"/>
              </a:ext>
            </a:extLst>
          </p:cNvPr>
          <p:cNvGrpSpPr/>
          <p:nvPr/>
        </p:nvGrpSpPr>
        <p:grpSpPr bwMode="gray">
          <a:xfrm>
            <a:off x="4865985" y="152017"/>
            <a:ext cx="1918981" cy="1692128"/>
            <a:chOff x="10433407" y="2712798"/>
            <a:chExt cx="1430820" cy="14308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9B7291-0BD1-4ECE-B039-2977A5F1AD0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100" kern="100" spc="-20" dirty="0">
                <a:latin typeface="+mj-lt"/>
              </a:endParaRPr>
            </a:p>
          </p:txBody>
        </p:sp>
        <p:sp>
          <p:nvSpPr>
            <p:cNvPr id="6" name="Donut 27">
              <a:extLst>
                <a:ext uri="{FF2B5EF4-FFF2-40B4-BE49-F238E27FC236}">
                  <a16:creationId xmlns:a16="http://schemas.microsoft.com/office/drawing/2014/main" id="{2DFB325B-E00C-462B-AF5E-6EE7A44F5619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E2B666-2BF6-4D02-8EFF-DC742607D6C7}"/>
              </a:ext>
            </a:extLst>
          </p:cNvPr>
          <p:cNvGrpSpPr/>
          <p:nvPr/>
        </p:nvGrpSpPr>
        <p:grpSpPr bwMode="gray">
          <a:xfrm>
            <a:off x="7023957" y="1035348"/>
            <a:ext cx="2133595" cy="1654299"/>
            <a:chOff x="10433407" y="2712798"/>
            <a:chExt cx="1430820" cy="1430820"/>
          </a:xfrm>
          <a:solidFill>
            <a:srgbClr val="68BBA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6F42A0-B28D-4EE1-B0D4-6C49EE3611D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9" name="Donut 44">
              <a:extLst>
                <a:ext uri="{FF2B5EF4-FFF2-40B4-BE49-F238E27FC236}">
                  <a16:creationId xmlns:a16="http://schemas.microsoft.com/office/drawing/2014/main" id="{8C896AA6-63F5-4A2B-B913-6E65FE784A17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50FF5A-D3E0-4DFA-8E30-F8A4D98611A4}"/>
              </a:ext>
            </a:extLst>
          </p:cNvPr>
          <p:cNvGrpSpPr/>
          <p:nvPr/>
        </p:nvGrpSpPr>
        <p:grpSpPr bwMode="gray">
          <a:xfrm>
            <a:off x="7381136" y="2901461"/>
            <a:ext cx="2060792" cy="1941786"/>
            <a:chOff x="10433407" y="2712798"/>
            <a:chExt cx="1430820" cy="14308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DC592B-000C-43F3-8C2E-B29CDE5545B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br>
                <a:rPr lang="en-US" sz="1050" b="1" kern="100" spc="-20" dirty="0">
                  <a:latin typeface="+mj-lt"/>
                </a:rPr>
              </a:br>
              <a:endParaRPr lang="en-US" sz="800" kern="100" spc="-20" dirty="0">
                <a:latin typeface="+mj-lt"/>
              </a:endParaRPr>
            </a:p>
          </p:txBody>
        </p:sp>
        <p:sp>
          <p:nvSpPr>
            <p:cNvPr id="12" name="Donut 50">
              <a:extLst>
                <a:ext uri="{FF2B5EF4-FFF2-40B4-BE49-F238E27FC236}">
                  <a16:creationId xmlns:a16="http://schemas.microsoft.com/office/drawing/2014/main" id="{EA9BB67F-ECA0-4E44-9614-9E6090EE64C2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76D072-62DA-490B-9FB4-1AA54DD72897}"/>
              </a:ext>
            </a:extLst>
          </p:cNvPr>
          <p:cNvGrpSpPr/>
          <p:nvPr/>
        </p:nvGrpSpPr>
        <p:grpSpPr bwMode="gray">
          <a:xfrm>
            <a:off x="6139051" y="4724400"/>
            <a:ext cx="1992099" cy="1802514"/>
            <a:chOff x="10433407" y="2712798"/>
            <a:chExt cx="1430820" cy="1430820"/>
          </a:xfrm>
          <a:solidFill>
            <a:srgbClr val="AB5AB0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7F65D6-EB10-4DC2-9A6B-DE993D86B037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15" name="Donut 53">
              <a:extLst>
                <a:ext uri="{FF2B5EF4-FFF2-40B4-BE49-F238E27FC236}">
                  <a16:creationId xmlns:a16="http://schemas.microsoft.com/office/drawing/2014/main" id="{3B894D12-567C-4051-AD93-393EEE8F111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A550E2-8407-4CB0-B6E1-AA41FC6EF3B1}"/>
              </a:ext>
            </a:extLst>
          </p:cNvPr>
          <p:cNvGrpSpPr/>
          <p:nvPr/>
        </p:nvGrpSpPr>
        <p:grpSpPr bwMode="gray">
          <a:xfrm>
            <a:off x="3643048" y="4813299"/>
            <a:ext cx="1955168" cy="1905640"/>
            <a:chOff x="10433407" y="2712798"/>
            <a:chExt cx="1430820" cy="143082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A4F8E7-35AB-451E-9C2F-4CF285521D7B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800" kern="100" spc="-20" dirty="0">
                  <a:latin typeface="+mj-lt"/>
                </a:rPr>
                <a:t>.</a:t>
              </a:r>
            </a:p>
          </p:txBody>
        </p:sp>
        <p:sp>
          <p:nvSpPr>
            <p:cNvPr id="18" name="Donut 56">
              <a:extLst>
                <a:ext uri="{FF2B5EF4-FFF2-40B4-BE49-F238E27FC236}">
                  <a16:creationId xmlns:a16="http://schemas.microsoft.com/office/drawing/2014/main" id="{722C1572-0C9A-4E03-B31B-3EE1956AF39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D2C8ED-EB65-43DF-9BA5-F62BEBC8CC58}"/>
              </a:ext>
            </a:extLst>
          </p:cNvPr>
          <p:cNvGrpSpPr/>
          <p:nvPr/>
        </p:nvGrpSpPr>
        <p:grpSpPr bwMode="gray">
          <a:xfrm>
            <a:off x="2343175" y="2989671"/>
            <a:ext cx="2019332" cy="1905640"/>
            <a:chOff x="10433407" y="2712798"/>
            <a:chExt cx="1430820" cy="1430820"/>
          </a:xfrm>
          <a:solidFill>
            <a:srgbClr val="903193"/>
          </a:solidFill>
        </p:grpSpPr>
        <p:sp>
          <p:nvSpPr>
            <p:cNvPr id="20" name="Oval 19">
              <a:hlinkClick r:id="rId2"/>
              <a:extLst>
                <a:ext uri="{FF2B5EF4-FFF2-40B4-BE49-F238E27FC236}">
                  <a16:creationId xmlns:a16="http://schemas.microsoft.com/office/drawing/2014/main" id="{85914546-64F0-4493-BE4C-64094104935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600" i="1" kern="100" spc="-20" dirty="0"/>
            </a:p>
          </p:txBody>
        </p:sp>
        <p:sp>
          <p:nvSpPr>
            <p:cNvPr id="21" name="Donut 59">
              <a:extLst>
                <a:ext uri="{FF2B5EF4-FFF2-40B4-BE49-F238E27FC236}">
                  <a16:creationId xmlns:a16="http://schemas.microsoft.com/office/drawing/2014/main" id="{015DAD74-3EB8-486E-8DD0-3A6BB6FAD786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9D6F0F-9C5D-44E8-812A-D3AE73FBE3EC}"/>
              </a:ext>
            </a:extLst>
          </p:cNvPr>
          <p:cNvGrpSpPr/>
          <p:nvPr/>
        </p:nvGrpSpPr>
        <p:grpSpPr bwMode="gray">
          <a:xfrm>
            <a:off x="3331274" y="1319133"/>
            <a:ext cx="1726382" cy="1610775"/>
            <a:chOff x="10433407" y="2712798"/>
            <a:chExt cx="1430820" cy="143082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9FC119-01EA-4F0B-8DAA-E9707B5A51B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050" b="1" kern="100" spc="-20" dirty="0">
                <a:latin typeface="+mj-lt"/>
              </a:endParaRPr>
            </a:p>
          </p:txBody>
        </p:sp>
        <p:sp>
          <p:nvSpPr>
            <p:cNvPr id="24" name="Donut 65">
              <a:extLst>
                <a:ext uri="{FF2B5EF4-FFF2-40B4-BE49-F238E27FC236}">
                  <a16:creationId xmlns:a16="http://schemas.microsoft.com/office/drawing/2014/main" id="{8D349015-423D-4C03-84FC-A7244F9E81EF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kern="100" spc="-2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C0946A-0899-42D9-A5B5-0DA73D4F9C5D}"/>
              </a:ext>
            </a:extLst>
          </p:cNvPr>
          <p:cNvCxnSpPr>
            <a:cxnSpLocks/>
          </p:cNvCxnSpPr>
          <p:nvPr/>
        </p:nvCxnSpPr>
        <p:spPr bwMode="gray">
          <a:xfrm>
            <a:off x="5910452" y="1822150"/>
            <a:ext cx="0" cy="1625108"/>
          </a:xfrm>
          <a:prstGeom prst="line">
            <a:avLst/>
          </a:prstGeom>
          <a:ln w="19050">
            <a:gradFill>
              <a:gsLst>
                <a:gs pos="0">
                  <a:schemeClr val="accent3">
                    <a:lumMod val="75000"/>
                    <a:alpha val="75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61F6F4-99C0-4A45-9B42-A3635231EA56}"/>
              </a:ext>
            </a:extLst>
          </p:cNvPr>
          <p:cNvCxnSpPr>
            <a:cxnSpLocks/>
          </p:cNvCxnSpPr>
          <p:nvPr/>
        </p:nvCxnSpPr>
        <p:spPr bwMode="gray">
          <a:xfrm flipH="1">
            <a:off x="5910452" y="2422525"/>
            <a:ext cx="1257301" cy="1005681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196392-2820-45BC-B3FC-58C003405039}"/>
              </a:ext>
            </a:extLst>
          </p:cNvPr>
          <p:cNvCxnSpPr>
            <a:cxnSpLocks/>
          </p:cNvCxnSpPr>
          <p:nvPr/>
        </p:nvCxnSpPr>
        <p:spPr bwMode="gray">
          <a:xfrm>
            <a:off x="4852044" y="2579763"/>
            <a:ext cx="1038223" cy="828260"/>
          </a:xfrm>
          <a:prstGeom prst="line">
            <a:avLst/>
          </a:prstGeom>
          <a:ln w="19050">
            <a:gradFill>
              <a:gsLst>
                <a:gs pos="0">
                  <a:schemeClr val="accent5">
                    <a:lumMod val="75000"/>
                    <a:alpha val="7500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13C35F-BFE3-4692-9D4B-682EE6336610}"/>
              </a:ext>
            </a:extLst>
          </p:cNvPr>
          <p:cNvCxnSpPr>
            <a:cxnSpLocks/>
          </p:cNvCxnSpPr>
          <p:nvPr/>
        </p:nvCxnSpPr>
        <p:spPr bwMode="gray">
          <a:xfrm flipV="1">
            <a:off x="4334726" y="3417096"/>
            <a:ext cx="1565156" cy="355598"/>
          </a:xfrm>
          <a:prstGeom prst="line">
            <a:avLst/>
          </a:prstGeom>
          <a:ln w="19050">
            <a:gradFill>
              <a:gsLst>
                <a:gs pos="0">
                  <a:schemeClr val="accent4">
                    <a:lumMod val="75000"/>
                    <a:alpha val="7500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BD7106-4517-43E1-9BBD-ADF73112C28C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08071" y="3428209"/>
            <a:ext cx="1458019" cy="33178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37276-D104-4926-B89A-729F131EE746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41405" y="3454397"/>
            <a:ext cx="641649" cy="1341466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3AFC09-C566-4CA7-9E36-B1581AE05939}"/>
              </a:ext>
            </a:extLst>
          </p:cNvPr>
          <p:cNvCxnSpPr>
            <a:cxnSpLocks/>
          </p:cNvCxnSpPr>
          <p:nvPr/>
        </p:nvCxnSpPr>
        <p:spPr bwMode="gray">
          <a:xfrm flipV="1">
            <a:off x="5209368" y="3430590"/>
            <a:ext cx="701084" cy="1450979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EAEEBAB-FC4D-483C-AD74-57C1D660986E}"/>
              </a:ext>
            </a:extLst>
          </p:cNvPr>
          <p:cNvSpPr/>
          <p:nvPr/>
        </p:nvSpPr>
        <p:spPr bwMode="gray">
          <a:xfrm>
            <a:off x="5248616" y="2742095"/>
            <a:ext cx="1283301" cy="1283301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59FD32-8B99-45AE-BC2E-3D3EBA1CF315}"/>
              </a:ext>
            </a:extLst>
          </p:cNvPr>
          <p:cNvGrpSpPr/>
          <p:nvPr/>
        </p:nvGrpSpPr>
        <p:grpSpPr bwMode="gray">
          <a:xfrm>
            <a:off x="4691248" y="2209007"/>
            <a:ext cx="2438404" cy="2438398"/>
            <a:chOff x="3352796" y="2209007"/>
            <a:chExt cx="2438404" cy="2438398"/>
          </a:xfrm>
        </p:grpSpPr>
        <p:sp>
          <p:nvSpPr>
            <p:cNvPr id="41" name="Donut 11">
              <a:extLst>
                <a:ext uri="{FF2B5EF4-FFF2-40B4-BE49-F238E27FC236}">
                  <a16:creationId xmlns:a16="http://schemas.microsoft.com/office/drawing/2014/main" id="{3F023ABF-64EF-430C-B340-B750F8A771EF}"/>
                </a:ext>
              </a:extLst>
            </p:cNvPr>
            <p:cNvSpPr/>
            <p:nvPr/>
          </p:nvSpPr>
          <p:spPr bwMode="gray">
            <a:xfrm>
              <a:off x="3697481" y="2553691"/>
              <a:ext cx="1749034" cy="1749034"/>
            </a:xfrm>
            <a:prstGeom prst="donut">
              <a:avLst>
                <a:gd name="adj" fmla="val 4650"/>
              </a:avLst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Donut 24">
              <a:extLst>
                <a:ext uri="{FF2B5EF4-FFF2-40B4-BE49-F238E27FC236}">
                  <a16:creationId xmlns:a16="http://schemas.microsoft.com/office/drawing/2014/main" id="{4DB21386-A708-4DFA-8A18-368F97A02A1C}"/>
                </a:ext>
              </a:extLst>
            </p:cNvPr>
            <p:cNvSpPr/>
            <p:nvPr/>
          </p:nvSpPr>
          <p:spPr bwMode="gray">
            <a:xfrm>
              <a:off x="3505200" y="2361410"/>
              <a:ext cx="2133600" cy="2133596"/>
            </a:xfrm>
            <a:prstGeom prst="donut">
              <a:avLst>
                <a:gd name="adj" fmla="val 256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Donut 25">
              <a:extLst>
                <a:ext uri="{FF2B5EF4-FFF2-40B4-BE49-F238E27FC236}">
                  <a16:creationId xmlns:a16="http://schemas.microsoft.com/office/drawing/2014/main" id="{42A72371-1A84-42A3-88F0-AD296A841347}"/>
                </a:ext>
              </a:extLst>
            </p:cNvPr>
            <p:cNvSpPr/>
            <p:nvPr/>
          </p:nvSpPr>
          <p:spPr bwMode="gray">
            <a:xfrm>
              <a:off x="3352796" y="2209007"/>
              <a:ext cx="2438404" cy="2438398"/>
            </a:xfrm>
            <a:prstGeom prst="donut">
              <a:avLst>
                <a:gd name="adj" fmla="val 1375"/>
              </a:avLst>
            </a:prstGeom>
            <a:solidFill>
              <a:schemeClr val="accent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4D7D01-BF34-41D4-AB22-F71CB6AABD0D}"/>
                </a:ext>
              </a:extLst>
            </p:cNvPr>
            <p:cNvSpPr/>
            <p:nvPr/>
          </p:nvSpPr>
          <p:spPr bwMode="gray">
            <a:xfrm>
              <a:off x="3626945" y="3228151"/>
              <a:ext cx="1890133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lvl="1" algn="ctr"/>
              <a:r>
                <a:rPr lang="en-US" sz="2000" b="1" kern="100" spc="-20" dirty="0">
                  <a:latin typeface="+mj-lt"/>
                </a:rPr>
                <a:t>A NOSSA EQUIPA</a:t>
              </a:r>
            </a:p>
          </p:txBody>
        </p:sp>
      </p:grp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9A59CB5-5310-4420-84AF-B4B894D86C3B}"/>
              </a:ext>
            </a:extLst>
          </p:cNvPr>
          <p:cNvSpPr txBox="1">
            <a:spLocks/>
          </p:cNvSpPr>
          <p:nvPr/>
        </p:nvSpPr>
        <p:spPr>
          <a:xfrm>
            <a:off x="134911" y="134912"/>
            <a:ext cx="4283627" cy="1096598"/>
          </a:xfrm>
          <a:prstGeom prst="rect">
            <a:avLst/>
          </a:prstGeom>
          <a:solidFill>
            <a:srgbClr val="AB5AB0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</a:rPr>
              <a:t>EXEMPLO: </a:t>
            </a:r>
            <a:r>
              <a:rPr lang="en-US" sz="2800" dirty="0" err="1">
                <a:solidFill>
                  <a:schemeClr val="bg1"/>
                </a:solidFill>
              </a:rPr>
              <a:t>Equipa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Comunitária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F35330-EAD1-4308-ABD9-75F85DC27D4E}"/>
              </a:ext>
            </a:extLst>
          </p:cNvPr>
          <p:cNvSpPr txBox="1"/>
          <p:nvPr/>
        </p:nvSpPr>
        <p:spPr>
          <a:xfrm>
            <a:off x="4987176" y="472577"/>
            <a:ext cx="17211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solidFill>
                  <a:schemeClr val="bg1"/>
                </a:solidFill>
              </a:rPr>
              <a:t>TOM, </a:t>
            </a:r>
            <a:r>
              <a:rPr lang="en-IE" sz="1200" dirty="0" err="1">
                <a:solidFill>
                  <a:schemeClr val="bg1"/>
                </a:solidFill>
              </a:rPr>
              <a:t>competências</a:t>
            </a:r>
            <a:r>
              <a:rPr lang="en-IE" sz="1200" dirty="0">
                <a:solidFill>
                  <a:schemeClr val="bg1"/>
                </a:solidFill>
              </a:rPr>
              <a:t>/</a:t>
            </a:r>
            <a:r>
              <a:rPr lang="en-IE" sz="1200" dirty="0" err="1">
                <a:solidFill>
                  <a:schemeClr val="bg1"/>
                </a:solidFill>
              </a:rPr>
              <a:t>conhecimentos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em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segurança</a:t>
            </a:r>
            <a:r>
              <a:rPr lang="en-IE" sz="1200" dirty="0">
                <a:solidFill>
                  <a:schemeClr val="bg1"/>
                </a:solidFill>
              </a:rPr>
              <a:t> e </a:t>
            </a:r>
            <a:r>
              <a:rPr lang="en-IE" sz="1200" dirty="0" err="1">
                <a:solidFill>
                  <a:schemeClr val="bg1"/>
                </a:solidFill>
              </a:rPr>
              <a:t>bem-estar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comunitário</a:t>
            </a:r>
            <a:r>
              <a:rPr lang="en-IE" sz="1200" dirty="0">
                <a:solidFill>
                  <a:schemeClr val="bg1"/>
                </a:solidFill>
              </a:rPr>
              <a:t>, POLÍCIA REFORMADO</a:t>
            </a:r>
          </a:p>
          <a:p>
            <a:pPr algn="ctr"/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A14EA5-3E0E-4EF3-B79D-7C5B2C5DA650}"/>
              </a:ext>
            </a:extLst>
          </p:cNvPr>
          <p:cNvSpPr txBox="1"/>
          <p:nvPr/>
        </p:nvSpPr>
        <p:spPr>
          <a:xfrm>
            <a:off x="7206337" y="1387031"/>
            <a:ext cx="1804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solidFill>
                  <a:schemeClr val="bg1"/>
                </a:solidFill>
              </a:rPr>
              <a:t>SARAH, ESTUDANTE, o </a:t>
            </a:r>
            <a:r>
              <a:rPr lang="en-IE" sz="1200" dirty="0" err="1">
                <a:solidFill>
                  <a:schemeClr val="bg1"/>
                </a:solidFill>
              </a:rPr>
              <a:t>membro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mais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jovem</a:t>
            </a:r>
            <a:r>
              <a:rPr lang="en-IE" sz="1200" dirty="0">
                <a:solidFill>
                  <a:schemeClr val="bg1"/>
                </a:solidFill>
              </a:rPr>
              <a:t> que </a:t>
            </a:r>
            <a:r>
              <a:rPr lang="en-IE" sz="1200" dirty="0" err="1">
                <a:solidFill>
                  <a:schemeClr val="bg1"/>
                </a:solidFill>
              </a:rPr>
              <a:t>fornece</a:t>
            </a:r>
            <a:r>
              <a:rPr lang="en-IE" sz="1200" dirty="0">
                <a:solidFill>
                  <a:schemeClr val="bg1"/>
                </a:solidFill>
              </a:rPr>
              <a:t> insights </a:t>
            </a:r>
            <a:r>
              <a:rPr lang="en-IE" sz="1200" dirty="0" err="1">
                <a:solidFill>
                  <a:schemeClr val="bg1"/>
                </a:solidFill>
              </a:rPr>
              <a:t>numa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perspetiva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jovem</a:t>
            </a:r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318CBA-B25D-4ED6-9669-A1624CA00443}"/>
              </a:ext>
            </a:extLst>
          </p:cNvPr>
          <p:cNvSpPr txBox="1"/>
          <p:nvPr/>
        </p:nvSpPr>
        <p:spPr>
          <a:xfrm>
            <a:off x="3419052" y="1644029"/>
            <a:ext cx="1580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solidFill>
                  <a:schemeClr val="bg1"/>
                </a:solidFill>
              </a:rPr>
              <a:t>JOHN, </a:t>
            </a:r>
            <a:r>
              <a:rPr lang="en-IE" sz="1200" dirty="0" err="1">
                <a:solidFill>
                  <a:schemeClr val="bg1"/>
                </a:solidFill>
              </a:rPr>
              <a:t>mais</a:t>
            </a:r>
            <a:r>
              <a:rPr lang="en-IE" sz="1200" dirty="0">
                <a:solidFill>
                  <a:schemeClr val="bg1"/>
                </a:solidFill>
              </a:rPr>
              <a:t> de 20 </a:t>
            </a:r>
            <a:r>
              <a:rPr lang="en-IE" sz="1200" dirty="0" err="1">
                <a:solidFill>
                  <a:schemeClr val="bg1"/>
                </a:solidFill>
              </a:rPr>
              <a:t>anos</a:t>
            </a:r>
            <a:r>
              <a:rPr lang="en-IE" sz="1200" dirty="0">
                <a:solidFill>
                  <a:schemeClr val="bg1"/>
                </a:solidFill>
              </a:rPr>
              <a:t> de </a:t>
            </a:r>
            <a:r>
              <a:rPr lang="en-IE" sz="1200" dirty="0" err="1">
                <a:solidFill>
                  <a:schemeClr val="bg1"/>
                </a:solidFill>
              </a:rPr>
              <a:t>experiência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em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desenvolvimento</a:t>
            </a:r>
            <a:r>
              <a:rPr lang="en-IE" sz="1200" dirty="0">
                <a:solidFill>
                  <a:schemeClr val="bg1"/>
                </a:solidFill>
              </a:rPr>
              <a:t> </a:t>
            </a:r>
            <a:r>
              <a:rPr lang="en-IE" sz="1200" dirty="0" err="1">
                <a:solidFill>
                  <a:schemeClr val="bg1"/>
                </a:solidFill>
              </a:rPr>
              <a:t>comunitário</a:t>
            </a:r>
            <a:endParaRPr lang="en-IE" sz="1200" dirty="0">
              <a:solidFill>
                <a:schemeClr val="bg1"/>
              </a:solidFill>
            </a:endParaRPr>
          </a:p>
          <a:p>
            <a:pPr algn="ctr"/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FC0CE-A0FC-431E-A882-B32707B9EDC9}"/>
              </a:ext>
            </a:extLst>
          </p:cNvPr>
          <p:cNvSpPr txBox="1"/>
          <p:nvPr/>
        </p:nvSpPr>
        <p:spPr>
          <a:xfrm>
            <a:off x="7517142" y="3233026"/>
            <a:ext cx="1799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MARY, PROFESSORA</a:t>
            </a:r>
          </a:p>
          <a:p>
            <a:pPr algn="ctr"/>
            <a:r>
              <a:rPr lang="en-IE" sz="1400" dirty="0">
                <a:solidFill>
                  <a:schemeClr val="bg1"/>
                </a:solidFill>
              </a:rPr>
              <a:t>Novo </a:t>
            </a:r>
            <a:r>
              <a:rPr lang="en-IE" sz="1400" dirty="0" err="1">
                <a:solidFill>
                  <a:schemeClr val="bg1"/>
                </a:solidFill>
              </a:rPr>
              <a:t>membro</a:t>
            </a:r>
            <a:r>
              <a:rPr lang="en-IE" sz="1400" dirty="0">
                <a:solidFill>
                  <a:schemeClr val="bg1"/>
                </a:solidFill>
              </a:rPr>
              <a:t> da </a:t>
            </a:r>
            <a:r>
              <a:rPr lang="en-IE" sz="1400" dirty="0" err="1">
                <a:solidFill>
                  <a:schemeClr val="bg1"/>
                </a:solidFill>
              </a:rPr>
              <a:t>comunidade</a:t>
            </a:r>
            <a:r>
              <a:rPr lang="en-IE" sz="1400" dirty="0">
                <a:solidFill>
                  <a:schemeClr val="bg1"/>
                </a:solidFill>
              </a:rPr>
              <a:t> que </a:t>
            </a:r>
            <a:r>
              <a:rPr lang="en-IE" sz="1400" dirty="0" err="1">
                <a:solidFill>
                  <a:schemeClr val="bg1"/>
                </a:solidFill>
              </a:rPr>
              <a:t>traz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novos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horizontes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ao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comité</a:t>
            </a:r>
            <a:r>
              <a:rPr lang="en-IE" sz="1400" dirty="0">
                <a:solidFill>
                  <a:schemeClr val="bg1"/>
                </a:solidFill>
              </a:rPr>
              <a:t>. </a:t>
            </a:r>
            <a:r>
              <a:rPr lang="en-IE" sz="1400" dirty="0" err="1">
                <a:solidFill>
                  <a:schemeClr val="bg1"/>
                </a:solidFill>
              </a:rPr>
              <a:t>Interessada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na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digitalização</a:t>
            </a:r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3C21A2-8AA3-4E5F-94A2-AC7703038C50}"/>
              </a:ext>
            </a:extLst>
          </p:cNvPr>
          <p:cNvSpPr txBox="1"/>
          <p:nvPr/>
        </p:nvSpPr>
        <p:spPr>
          <a:xfrm>
            <a:off x="2587518" y="3174450"/>
            <a:ext cx="15723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JOE/ANN</a:t>
            </a:r>
          </a:p>
          <a:p>
            <a:pPr algn="ctr"/>
            <a:r>
              <a:rPr lang="en-IE" sz="1400" dirty="0">
                <a:solidFill>
                  <a:schemeClr val="bg1"/>
                </a:solidFill>
              </a:rPr>
              <a:t>EMPRESÁRIOS LOCAIS</a:t>
            </a:r>
          </a:p>
          <a:p>
            <a:pPr algn="ctr"/>
            <a:r>
              <a:rPr lang="en-IE" sz="1400" dirty="0" err="1">
                <a:solidFill>
                  <a:schemeClr val="bg1"/>
                </a:solidFill>
              </a:rPr>
              <a:t>Interessados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em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desenvolver</a:t>
            </a:r>
            <a:r>
              <a:rPr lang="en-IE" sz="1400" dirty="0">
                <a:solidFill>
                  <a:schemeClr val="bg1"/>
                </a:solidFill>
              </a:rPr>
              <a:t> o </a:t>
            </a:r>
            <a:r>
              <a:rPr lang="en-IE" sz="1400" dirty="0" err="1">
                <a:solidFill>
                  <a:schemeClr val="bg1"/>
                </a:solidFill>
              </a:rPr>
              <a:t>potencial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turístico</a:t>
            </a:r>
            <a:r>
              <a:rPr lang="en-IE" sz="1400" dirty="0">
                <a:solidFill>
                  <a:schemeClr val="bg1"/>
                </a:solidFill>
              </a:rPr>
              <a:t> da </a:t>
            </a:r>
            <a:r>
              <a:rPr lang="en-IE" sz="1400" dirty="0" err="1">
                <a:solidFill>
                  <a:schemeClr val="bg1"/>
                </a:solidFill>
              </a:rPr>
              <a:t>aldeia</a:t>
            </a:r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7B43F8-04D7-43B4-969F-2BFF5E1EBAD5}"/>
              </a:ext>
            </a:extLst>
          </p:cNvPr>
          <p:cNvSpPr txBox="1"/>
          <p:nvPr/>
        </p:nvSpPr>
        <p:spPr>
          <a:xfrm>
            <a:off x="3743837" y="5031457"/>
            <a:ext cx="1753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KATE</a:t>
            </a:r>
          </a:p>
          <a:p>
            <a:pPr algn="ctr"/>
            <a:r>
              <a:rPr lang="en-IE" sz="1400" dirty="0">
                <a:solidFill>
                  <a:schemeClr val="bg1"/>
                </a:solidFill>
              </a:rPr>
              <a:t>ARTISTA E ESCULTORA, </a:t>
            </a:r>
            <a:r>
              <a:rPr lang="en-IE" sz="1400" dirty="0" err="1">
                <a:solidFill>
                  <a:schemeClr val="bg1"/>
                </a:solidFill>
              </a:rPr>
              <a:t>Apaixonado</a:t>
            </a:r>
            <a:r>
              <a:rPr lang="en-IE" sz="1400" dirty="0">
                <a:solidFill>
                  <a:schemeClr val="bg1"/>
                </a:solidFill>
              </a:rPr>
              <a:t> pela </a:t>
            </a:r>
            <a:r>
              <a:rPr lang="en-IE" sz="1400" dirty="0" err="1">
                <a:solidFill>
                  <a:schemeClr val="bg1"/>
                </a:solidFill>
              </a:rPr>
              <a:t>história</a:t>
            </a:r>
            <a:r>
              <a:rPr lang="en-IE" sz="1400" dirty="0">
                <a:solidFill>
                  <a:schemeClr val="bg1"/>
                </a:solidFill>
              </a:rPr>
              <a:t> e </a:t>
            </a:r>
            <a:r>
              <a:rPr lang="en-IE" sz="1400" dirty="0" err="1">
                <a:solidFill>
                  <a:schemeClr val="bg1"/>
                </a:solidFill>
              </a:rPr>
              <a:t>património</a:t>
            </a:r>
            <a:r>
              <a:rPr lang="en-IE" sz="1400" dirty="0">
                <a:solidFill>
                  <a:schemeClr val="bg1"/>
                </a:solidFill>
              </a:rPr>
              <a:t> local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A0220A-CF28-49DB-8538-B79BFF336447}"/>
              </a:ext>
            </a:extLst>
          </p:cNvPr>
          <p:cNvSpPr txBox="1"/>
          <p:nvPr/>
        </p:nvSpPr>
        <p:spPr>
          <a:xfrm>
            <a:off x="6265190" y="5125462"/>
            <a:ext cx="17996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LIAM, CONTABILISTA</a:t>
            </a:r>
          </a:p>
          <a:p>
            <a:pPr algn="ctr"/>
            <a:r>
              <a:rPr lang="en-IE" sz="1400" dirty="0" err="1">
                <a:solidFill>
                  <a:schemeClr val="bg1"/>
                </a:solidFill>
              </a:rPr>
              <a:t>Cresceu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na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aldeia</a:t>
            </a:r>
            <a:r>
              <a:rPr lang="en-IE" sz="1400" dirty="0">
                <a:solidFill>
                  <a:schemeClr val="bg1"/>
                </a:solidFill>
              </a:rPr>
              <a:t>, </a:t>
            </a:r>
            <a:r>
              <a:rPr lang="en-IE" sz="1400" dirty="0" err="1">
                <a:solidFill>
                  <a:schemeClr val="bg1"/>
                </a:solidFill>
              </a:rPr>
              <a:t>mudou</a:t>
            </a:r>
            <a:r>
              <a:rPr lang="en-IE" sz="1400" dirty="0">
                <a:solidFill>
                  <a:schemeClr val="bg1"/>
                </a:solidFill>
              </a:rPr>
              <a:t>-se e </a:t>
            </a:r>
            <a:r>
              <a:rPr lang="en-IE" sz="1400" dirty="0" err="1">
                <a:solidFill>
                  <a:schemeClr val="bg1"/>
                </a:solidFill>
              </a:rPr>
              <a:t>depois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regressou</a:t>
            </a:r>
            <a:endParaRPr lang="en-IE" sz="1400" dirty="0">
              <a:solidFill>
                <a:schemeClr val="bg1"/>
              </a:solidFill>
            </a:endParaRPr>
          </a:p>
          <a:p>
            <a:pPr algn="ctr"/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EB859E-E885-49A4-A903-CE8FFA7A1FCF}"/>
              </a:ext>
            </a:extLst>
          </p:cNvPr>
          <p:cNvSpPr txBox="1"/>
          <p:nvPr/>
        </p:nvSpPr>
        <p:spPr>
          <a:xfrm>
            <a:off x="9507595" y="1657268"/>
            <a:ext cx="172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JULIE</a:t>
            </a:r>
          </a:p>
          <a:p>
            <a:pPr algn="ctr"/>
            <a:endParaRPr lang="en-I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043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RESTART Communities - Fiona Boyle, Ray Community Centre (Short)">
            <a:hlinkClick r:id="" action="ppaction://media"/>
            <a:extLst>
              <a:ext uri="{FF2B5EF4-FFF2-40B4-BE49-F238E27FC236}">
                <a16:creationId xmlns:a16="http://schemas.microsoft.com/office/drawing/2014/main" id="{C6CE0B53-4C71-48BC-81A8-78FC75592E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8314" y="263485"/>
            <a:ext cx="10132348" cy="5699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9365B-F254-4B76-BFC0-629382467556}"/>
              </a:ext>
            </a:extLst>
          </p:cNvPr>
          <p:cNvSpPr txBox="1"/>
          <p:nvPr/>
        </p:nvSpPr>
        <p:spPr>
          <a:xfrm>
            <a:off x="1" y="5178101"/>
            <a:ext cx="12192000" cy="1569660"/>
          </a:xfrm>
          <a:prstGeom prst="rect">
            <a:avLst/>
          </a:prstGeom>
          <a:solidFill>
            <a:srgbClr val="AB5AB0"/>
          </a:solidFill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</a:rPr>
              <a:t>Neste </a:t>
            </a:r>
            <a:r>
              <a:rPr lang="en-IE" sz="2400" dirty="0" err="1">
                <a:solidFill>
                  <a:schemeClr val="bg1"/>
                </a:solidFill>
              </a:rPr>
              <a:t>vídeo</a:t>
            </a:r>
            <a:r>
              <a:rPr lang="en-IE" sz="2400" dirty="0">
                <a:solidFill>
                  <a:schemeClr val="bg1"/>
                </a:solidFill>
              </a:rPr>
              <a:t>, Fiona Boyle </a:t>
            </a:r>
            <a:r>
              <a:rPr lang="en-IE" sz="2400" dirty="0" err="1">
                <a:solidFill>
                  <a:schemeClr val="bg1"/>
                </a:solidFill>
              </a:rPr>
              <a:t>fala-nos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sobre</a:t>
            </a:r>
            <a:r>
              <a:rPr lang="en-IE" sz="2400" dirty="0">
                <a:solidFill>
                  <a:schemeClr val="bg1"/>
                </a:solidFill>
              </a:rPr>
              <a:t> o </a:t>
            </a:r>
            <a:r>
              <a:rPr lang="en-IE" sz="2400" dirty="0" err="1">
                <a:solidFill>
                  <a:schemeClr val="bg1"/>
                </a:solidFill>
              </a:rPr>
              <a:t>caminho</a:t>
            </a:r>
            <a:r>
              <a:rPr lang="en-IE" sz="2400" dirty="0">
                <a:solidFill>
                  <a:schemeClr val="bg1"/>
                </a:solidFill>
              </a:rPr>
              <a:t> para o </a:t>
            </a:r>
            <a:r>
              <a:rPr lang="en-IE" sz="2400" dirty="0" err="1">
                <a:solidFill>
                  <a:schemeClr val="bg1"/>
                </a:solidFill>
              </a:rPr>
              <a:t>desenvolvimento</a:t>
            </a:r>
            <a:r>
              <a:rPr lang="en-IE" sz="2400" dirty="0">
                <a:solidFill>
                  <a:schemeClr val="bg1"/>
                </a:solidFill>
              </a:rPr>
              <a:t> do Centro </a:t>
            </a:r>
            <a:r>
              <a:rPr lang="en-IE" sz="2400" dirty="0" err="1">
                <a:solidFill>
                  <a:schemeClr val="bg1"/>
                </a:solidFill>
              </a:rPr>
              <a:t>Comunitário</a:t>
            </a:r>
            <a:r>
              <a:rPr lang="en-IE" sz="2400" dirty="0">
                <a:solidFill>
                  <a:schemeClr val="bg1"/>
                </a:solidFill>
              </a:rPr>
              <a:t> Ray. No que </a:t>
            </a:r>
            <a:r>
              <a:rPr lang="en-IE" sz="2400" dirty="0" err="1">
                <a:solidFill>
                  <a:schemeClr val="bg1"/>
                </a:solidFill>
              </a:rPr>
              <a:t>diz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respeito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à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construção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en-IE" sz="2400" dirty="0" err="1">
                <a:solidFill>
                  <a:schemeClr val="bg1"/>
                </a:solidFill>
              </a:rPr>
              <a:t>uma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equipa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comunitária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en-IE" sz="2400" dirty="0" err="1">
                <a:solidFill>
                  <a:schemeClr val="bg1"/>
                </a:solidFill>
              </a:rPr>
              <a:t>regeneração</a:t>
            </a:r>
            <a:r>
              <a:rPr lang="en-IE" sz="2400" dirty="0">
                <a:solidFill>
                  <a:schemeClr val="bg1"/>
                </a:solidFill>
              </a:rPr>
              <a:t> - Fiona Boyle </a:t>
            </a:r>
            <a:r>
              <a:rPr lang="en-IE" sz="2400" dirty="0" err="1">
                <a:solidFill>
                  <a:schemeClr val="bg1"/>
                </a:solidFill>
              </a:rPr>
              <a:t>menciona</a:t>
            </a:r>
            <a:r>
              <a:rPr lang="en-IE" sz="2400" dirty="0">
                <a:solidFill>
                  <a:schemeClr val="bg1"/>
                </a:solidFill>
              </a:rPr>
              <a:t> a </a:t>
            </a:r>
            <a:r>
              <a:rPr lang="en-IE" sz="2400" dirty="0" err="1">
                <a:solidFill>
                  <a:schemeClr val="bg1"/>
                </a:solidFill>
              </a:rPr>
              <a:t>importância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en-IE" sz="2400" dirty="0" err="1">
                <a:solidFill>
                  <a:schemeClr val="bg1"/>
                </a:solidFill>
              </a:rPr>
              <a:t>capacitar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os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jovens</a:t>
            </a:r>
            <a:r>
              <a:rPr lang="en-IE" sz="2400" dirty="0">
                <a:solidFill>
                  <a:schemeClr val="bg1"/>
                </a:solidFill>
              </a:rPr>
              <a:t>, de </a:t>
            </a:r>
            <a:r>
              <a:rPr lang="en-IE" sz="2400" dirty="0" err="1">
                <a:solidFill>
                  <a:schemeClr val="bg1"/>
                </a:solidFill>
              </a:rPr>
              <a:t>explorar</a:t>
            </a:r>
            <a:r>
              <a:rPr lang="en-IE" sz="2400" dirty="0">
                <a:solidFill>
                  <a:schemeClr val="bg1"/>
                </a:solidFill>
              </a:rPr>
              <a:t> as </a:t>
            </a:r>
            <a:r>
              <a:rPr lang="en-IE" sz="2400" dirty="0" err="1">
                <a:solidFill>
                  <a:schemeClr val="bg1"/>
                </a:solidFill>
              </a:rPr>
              <a:t>competências</a:t>
            </a:r>
            <a:r>
              <a:rPr lang="en-IE" sz="2400" dirty="0">
                <a:solidFill>
                  <a:schemeClr val="bg1"/>
                </a:solidFill>
              </a:rPr>
              <a:t> da </a:t>
            </a:r>
            <a:r>
              <a:rPr lang="en-IE" sz="2400" dirty="0" err="1">
                <a:solidFill>
                  <a:schemeClr val="bg1"/>
                </a:solidFill>
              </a:rPr>
              <a:t>comunidade</a:t>
            </a:r>
            <a:r>
              <a:rPr lang="en-IE" sz="2400" dirty="0">
                <a:solidFill>
                  <a:schemeClr val="bg1"/>
                </a:solidFill>
              </a:rPr>
              <a:t> e a </a:t>
            </a:r>
            <a:r>
              <a:rPr lang="en-IE" sz="2400" dirty="0" err="1">
                <a:solidFill>
                  <a:schemeClr val="bg1"/>
                </a:solidFill>
              </a:rPr>
              <a:t>importância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en-IE" sz="2400" dirty="0" err="1">
                <a:solidFill>
                  <a:schemeClr val="bg1"/>
                </a:solidFill>
              </a:rPr>
              <a:t>manter</a:t>
            </a:r>
            <a:r>
              <a:rPr lang="en-IE" sz="2400" dirty="0">
                <a:solidFill>
                  <a:schemeClr val="bg1"/>
                </a:solidFill>
              </a:rPr>
              <a:t> o </a:t>
            </a:r>
            <a:r>
              <a:rPr lang="en-IE" sz="2400" dirty="0" err="1">
                <a:solidFill>
                  <a:schemeClr val="bg1"/>
                </a:solidFill>
              </a:rPr>
              <a:t>seu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comité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atualizado</a:t>
            </a:r>
            <a:r>
              <a:rPr lang="en-IE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10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1701" y="435749"/>
            <a:ext cx="9154510" cy="149246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68BBAF"/>
                </a:solidFill>
              </a:rPr>
              <a:t>A CONSTRUÇÃO DE UMA EQUIPA DE REGENERAÇÃO COMUNITÁRIA:</a:t>
            </a:r>
          </a:p>
          <a:p>
            <a:r>
              <a:rPr lang="en-US" dirty="0">
                <a:solidFill>
                  <a:srgbClr val="68BBAF"/>
                </a:solidFill>
              </a:rPr>
              <a:t>PROCESSOS DE CONSULTORIA DA COMUNIDADE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47698" y="2002912"/>
            <a:ext cx="9042839" cy="3975101"/>
          </a:xfrm>
        </p:spPr>
        <p:txBody>
          <a:bodyPr/>
          <a:lstStyle/>
          <a:p>
            <a:r>
              <a:rPr lang="en-IE" dirty="0" err="1"/>
              <a:t>Os</a:t>
            </a:r>
            <a:r>
              <a:rPr lang="en-IE" dirty="0"/>
              <a:t> </a:t>
            </a:r>
            <a:r>
              <a:rPr lang="en-IE" dirty="0" err="1"/>
              <a:t>métodos</a:t>
            </a:r>
            <a:r>
              <a:rPr lang="en-IE" dirty="0"/>
              <a:t> </a:t>
            </a:r>
            <a:r>
              <a:rPr lang="en-IE" dirty="0" err="1"/>
              <a:t>incluem</a:t>
            </a:r>
            <a:r>
              <a:rPr lang="en-IE" dirty="0"/>
              <a:t>: </a:t>
            </a:r>
          </a:p>
          <a:p>
            <a:endParaRPr lang="en-US" sz="200" dirty="0"/>
          </a:p>
          <a:p>
            <a:pPr marL="342900" lvl="0" indent="-342900">
              <a:buClr>
                <a:srgbClr val="7F4182"/>
              </a:buClr>
              <a:buFont typeface="Arial" charset="0"/>
              <a:buChar char="•"/>
            </a:pP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Honestidade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gentileza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clareza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Seja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transparente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sobre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seus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valores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interesses,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sobre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o que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quer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trabalhar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que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compromisso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necessário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por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parte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todos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envolvidos</a:t>
            </a:r>
            <a:endParaRPr lang="en-IE" dirty="0">
              <a:solidFill>
                <a:schemeClr val="bg2">
                  <a:lumMod val="50000"/>
                </a:schemeClr>
              </a:solidFill>
            </a:endParaRPr>
          </a:p>
          <a:p>
            <a:pPr marL="342900" lvl="0" indent="-342900">
              <a:buClr>
                <a:srgbClr val="7F4182"/>
              </a:buClr>
              <a:buFont typeface="Arial" charset="0"/>
              <a:buChar char="•"/>
            </a:pP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Alinhe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seus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valores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interesses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aos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sua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endParaRPr lang="en-IE" dirty="0">
              <a:solidFill>
                <a:schemeClr val="bg2">
                  <a:lumMod val="50000"/>
                </a:schemeClr>
              </a:solidFill>
            </a:endParaRPr>
          </a:p>
          <a:p>
            <a:pPr marL="342900" lvl="0" indent="-342900">
              <a:buClr>
                <a:srgbClr val="7F4182"/>
              </a:buClr>
              <a:buFont typeface="Arial" charset="0"/>
              <a:buChar char="•"/>
            </a:pP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Construa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cuidadosamente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as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suas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mensagens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e 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estratégia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de 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comunicação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aceda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ao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Módulo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5 para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mais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dirty="0" err="1">
                <a:solidFill>
                  <a:schemeClr val="bg2">
                    <a:lumMod val="50000"/>
                  </a:schemeClr>
                </a:solidFill>
              </a:rPr>
              <a:t>informações</a:t>
            </a:r>
            <a:r>
              <a:rPr lang="en-IE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342900" lvl="0" indent="-342900">
              <a:buClr>
                <a:srgbClr val="7F4182"/>
              </a:buClr>
              <a:buFont typeface="Arial" charset="0"/>
              <a:buChar char="•"/>
            </a:pPr>
            <a:endParaRPr lang="en-US" dirty="0">
              <a:solidFill>
                <a:srgbClr val="68BB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2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6F0306-29B8-4933-A7E0-8C64F53F3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621" y="2090692"/>
            <a:ext cx="2672815" cy="4481557"/>
          </a:xfrm>
        </p:spPr>
        <p:txBody>
          <a:bodyPr>
            <a:normAutofit fontScale="92500" lnSpcReduction="10000"/>
          </a:bodyPr>
          <a:lstStyle/>
          <a:p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Hiperlocal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viver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confinamento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deu-nos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compreensão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renovada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importância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comunidades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locais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IE" b="1" dirty="0">
              <a:solidFill>
                <a:srgbClr val="7F4182"/>
              </a:solidFill>
            </a:endParaRPr>
          </a:p>
          <a:p>
            <a:r>
              <a:rPr lang="en-IE" b="1" dirty="0" err="1">
                <a:solidFill>
                  <a:srgbClr val="7F4182"/>
                </a:solidFill>
              </a:rPr>
              <a:t>Iremos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abordar</a:t>
            </a:r>
            <a:r>
              <a:rPr lang="en-IE" b="1" dirty="0">
                <a:solidFill>
                  <a:srgbClr val="7F4182"/>
                </a:solidFill>
              </a:rPr>
              <a:t> o restante </a:t>
            </a:r>
            <a:r>
              <a:rPr lang="en-IE" b="1" dirty="0" err="1">
                <a:solidFill>
                  <a:srgbClr val="7F4182"/>
                </a:solidFill>
              </a:rPr>
              <a:t>conteúdo</a:t>
            </a:r>
            <a:r>
              <a:rPr lang="en-IE" b="1" dirty="0">
                <a:solidFill>
                  <a:srgbClr val="7F4182"/>
                </a:solidFill>
              </a:rPr>
              <a:t> do </a:t>
            </a:r>
            <a:r>
              <a:rPr lang="en-IE" b="1" dirty="0" err="1">
                <a:solidFill>
                  <a:srgbClr val="7F4182"/>
                </a:solidFill>
              </a:rPr>
              <a:t>curso</a:t>
            </a:r>
            <a:r>
              <a:rPr lang="en-IE" b="1" dirty="0">
                <a:solidFill>
                  <a:srgbClr val="7F4182"/>
                </a:solidFill>
              </a:rPr>
              <a:t> RESTART Communities com um </a:t>
            </a:r>
            <a:r>
              <a:rPr lang="en-IE" b="1" dirty="0" err="1">
                <a:solidFill>
                  <a:srgbClr val="7F4182"/>
                </a:solidFill>
              </a:rPr>
              <a:t>enfoque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hiperlocal</a:t>
            </a:r>
            <a:endParaRPr lang="en-IE" b="1" dirty="0">
              <a:solidFill>
                <a:srgbClr val="7F418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01728-D32C-4862-AD36-CDFB1C0F5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b="1" dirty="0"/>
              <a:t>A </a:t>
            </a:r>
            <a:r>
              <a:rPr lang="en-IE" b="1" dirty="0" err="1"/>
              <a:t>tecnologia</a:t>
            </a:r>
            <a:r>
              <a:rPr lang="en-IE" b="1" dirty="0"/>
              <a:t> </a:t>
            </a:r>
            <a:r>
              <a:rPr lang="en-IE" b="1" dirty="0" err="1"/>
              <a:t>tem</a:t>
            </a:r>
            <a:r>
              <a:rPr lang="en-IE" b="1" dirty="0"/>
              <a:t> </a:t>
            </a:r>
            <a:r>
              <a:rPr lang="en-IE" b="1" dirty="0" err="1"/>
              <a:t>aumentado</a:t>
            </a:r>
            <a:r>
              <a:rPr lang="en-IE" b="1" dirty="0"/>
              <a:t> </a:t>
            </a:r>
            <a:r>
              <a:rPr lang="en-IE" b="1" dirty="0" err="1"/>
              <a:t>consideravelmente</a:t>
            </a:r>
            <a:r>
              <a:rPr lang="en-IE" b="1" dirty="0"/>
              <a:t>, </a:t>
            </a:r>
            <a:r>
              <a:rPr lang="en-IE" b="1" dirty="0" err="1"/>
              <a:t>bem</a:t>
            </a:r>
            <a:r>
              <a:rPr lang="en-IE" b="1" dirty="0"/>
              <a:t> </a:t>
            </a:r>
            <a:r>
              <a:rPr lang="en-IE" b="1" dirty="0" err="1"/>
              <a:t>como</a:t>
            </a:r>
            <a:r>
              <a:rPr lang="en-IE" b="1" dirty="0"/>
              <a:t> a </a:t>
            </a:r>
            <a:r>
              <a:rPr lang="en-IE" b="1" dirty="0" err="1"/>
              <a:t>necessidade</a:t>
            </a:r>
            <a:r>
              <a:rPr lang="en-IE" b="1" dirty="0"/>
              <a:t> de </a:t>
            </a:r>
            <a:r>
              <a:rPr lang="en-IE" b="1" dirty="0" err="1"/>
              <a:t>comunidades</a:t>
            </a:r>
            <a:r>
              <a:rPr lang="en-IE" b="1" dirty="0"/>
              <a:t>, </a:t>
            </a:r>
            <a:r>
              <a:rPr lang="en-IE" b="1" dirty="0" err="1"/>
              <a:t>vilas</a:t>
            </a:r>
            <a:r>
              <a:rPr lang="en-IE" b="1" dirty="0"/>
              <a:t> e </a:t>
            </a:r>
            <a:r>
              <a:rPr lang="en-IE" b="1" dirty="0" err="1"/>
              <a:t>aldeias</a:t>
            </a:r>
            <a:r>
              <a:rPr lang="en-IE" b="1" dirty="0"/>
              <a:t> </a:t>
            </a:r>
            <a:r>
              <a:rPr lang="en-IE" b="1" dirty="0" err="1"/>
              <a:t>inteligentes</a:t>
            </a:r>
            <a:r>
              <a:rPr lang="en-IE" b="1" dirty="0"/>
              <a:t>. </a:t>
            </a:r>
          </a:p>
          <a:p>
            <a:endParaRPr lang="en-IE" b="1" dirty="0"/>
          </a:p>
          <a:p>
            <a:endParaRPr lang="en-IE" b="1" dirty="0"/>
          </a:p>
          <a:p>
            <a:r>
              <a:rPr lang="en-IE" b="1" dirty="0" err="1"/>
              <a:t>Iremos</a:t>
            </a:r>
            <a:r>
              <a:rPr lang="en-IE" b="1" dirty="0"/>
              <a:t> </a:t>
            </a:r>
            <a:r>
              <a:rPr lang="en-IE" b="1" dirty="0" err="1"/>
              <a:t>explorar</a:t>
            </a:r>
            <a:r>
              <a:rPr lang="en-IE" b="1" dirty="0"/>
              <a:t> </a:t>
            </a:r>
            <a:r>
              <a:rPr lang="en-IE" b="1" dirty="0" err="1"/>
              <a:t>isto</a:t>
            </a:r>
            <a:r>
              <a:rPr lang="en-IE" b="1" dirty="0"/>
              <a:t> no </a:t>
            </a:r>
            <a:r>
              <a:rPr lang="en-IE" b="1" dirty="0" err="1"/>
              <a:t>módulo</a:t>
            </a:r>
            <a:r>
              <a:rPr lang="en-IE" b="1" dirty="0"/>
              <a:t>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882E3-64E0-4867-9A55-B2AFCECA62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6580" y="2090692"/>
            <a:ext cx="3037400" cy="4327872"/>
          </a:xfrm>
        </p:spPr>
        <p:txBody>
          <a:bodyPr>
            <a:normAutofit fontScale="77500" lnSpcReduction="20000"/>
          </a:bodyPr>
          <a:lstStyle/>
          <a:p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O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Pensamento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Ágil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capacidade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de mudar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conscientemente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pensamento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quando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como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situação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exige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. 2020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ensinou-nos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sobre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importância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pensamento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ágil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endParaRPr lang="en-IE" b="1" dirty="0">
              <a:solidFill>
                <a:srgbClr val="AB5AB0"/>
              </a:solidFill>
            </a:endParaRPr>
          </a:p>
          <a:p>
            <a:endParaRPr lang="en-IE" b="1" dirty="0">
              <a:solidFill>
                <a:srgbClr val="AB5AB0"/>
              </a:solidFill>
            </a:endParaRPr>
          </a:p>
          <a:p>
            <a:r>
              <a:rPr lang="en-IE" b="1" dirty="0" err="1">
                <a:solidFill>
                  <a:srgbClr val="AB5AB0"/>
                </a:solidFill>
              </a:rPr>
              <a:t>Os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indivíduos</a:t>
            </a:r>
            <a:r>
              <a:rPr lang="en-IE" b="1" dirty="0">
                <a:solidFill>
                  <a:srgbClr val="AB5AB0"/>
                </a:solidFill>
              </a:rPr>
              <a:t>, </a:t>
            </a:r>
            <a:r>
              <a:rPr lang="en-IE" b="1" dirty="0" err="1">
                <a:solidFill>
                  <a:srgbClr val="AB5AB0"/>
                </a:solidFill>
              </a:rPr>
              <a:t>empresas</a:t>
            </a:r>
            <a:r>
              <a:rPr lang="en-IE" b="1" dirty="0">
                <a:solidFill>
                  <a:srgbClr val="AB5AB0"/>
                </a:solidFill>
              </a:rPr>
              <a:t> e </a:t>
            </a:r>
            <a:r>
              <a:rPr lang="en-IE" b="1" dirty="0" err="1">
                <a:solidFill>
                  <a:srgbClr val="AB5AB0"/>
                </a:solidFill>
              </a:rPr>
              <a:t>comunidades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necessitam</a:t>
            </a:r>
            <a:r>
              <a:rPr lang="en-IE" b="1" dirty="0">
                <a:solidFill>
                  <a:srgbClr val="AB5AB0"/>
                </a:solidFill>
              </a:rPr>
              <a:t> de ser </a:t>
            </a:r>
            <a:r>
              <a:rPr lang="en-IE" b="1" dirty="0" err="1">
                <a:solidFill>
                  <a:srgbClr val="AB5AB0"/>
                </a:solidFill>
              </a:rPr>
              <a:t>capazes</a:t>
            </a:r>
            <a:r>
              <a:rPr lang="en-IE" b="1" dirty="0">
                <a:solidFill>
                  <a:srgbClr val="AB5AB0"/>
                </a:solidFill>
              </a:rPr>
              <a:t> de </a:t>
            </a:r>
            <a:r>
              <a:rPr lang="en-IE" b="1" dirty="0" err="1">
                <a:solidFill>
                  <a:srgbClr val="AB5AB0"/>
                </a:solidFill>
              </a:rPr>
              <a:t>adotar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abordagens</a:t>
            </a:r>
            <a:r>
              <a:rPr lang="en-IE" b="1" dirty="0">
                <a:solidFill>
                  <a:srgbClr val="AB5AB0"/>
                </a:solidFill>
              </a:rPr>
              <a:t> de </a:t>
            </a:r>
            <a:r>
              <a:rPr lang="en-IE" b="1" dirty="0" err="1">
                <a:solidFill>
                  <a:srgbClr val="AB5AB0"/>
                </a:solidFill>
              </a:rPr>
              <a:t>pensamento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ágil</a:t>
            </a:r>
            <a:r>
              <a:rPr lang="en-IE" b="1" dirty="0">
                <a:solidFill>
                  <a:srgbClr val="AB5AB0"/>
                </a:solidFill>
              </a:rPr>
              <a:t> no </a:t>
            </a:r>
            <a:r>
              <a:rPr lang="en-IE" b="1" dirty="0" err="1">
                <a:solidFill>
                  <a:srgbClr val="AB5AB0"/>
                </a:solidFill>
              </a:rPr>
              <a:t>presente</a:t>
            </a:r>
            <a:r>
              <a:rPr lang="en-IE" b="1" dirty="0">
                <a:solidFill>
                  <a:srgbClr val="AB5AB0"/>
                </a:solidFill>
              </a:rPr>
              <a:t> e no </a:t>
            </a:r>
            <a:r>
              <a:rPr lang="en-IE" b="1" dirty="0" err="1">
                <a:solidFill>
                  <a:srgbClr val="AB5AB0"/>
                </a:solidFill>
              </a:rPr>
              <a:t>futuro</a:t>
            </a:r>
            <a:r>
              <a:rPr lang="en-IE" b="1" dirty="0">
                <a:solidFill>
                  <a:srgbClr val="AB5AB0"/>
                </a:solidFill>
              </a:rPr>
              <a:t>. </a:t>
            </a:r>
            <a:r>
              <a:rPr lang="en-IE" b="1" dirty="0" err="1">
                <a:solidFill>
                  <a:srgbClr val="AB5AB0"/>
                </a:solidFill>
              </a:rPr>
              <a:t>Vamos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explorar</a:t>
            </a:r>
            <a:r>
              <a:rPr lang="en-IE" b="1" dirty="0">
                <a:solidFill>
                  <a:srgbClr val="AB5AB0"/>
                </a:solidFill>
              </a:rPr>
              <a:t> o </a:t>
            </a:r>
            <a:r>
              <a:rPr lang="en-IE" b="1" dirty="0" err="1">
                <a:solidFill>
                  <a:srgbClr val="AB5AB0"/>
                </a:solidFill>
              </a:rPr>
              <a:t>Pensamento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Ágil</a:t>
            </a:r>
            <a:r>
              <a:rPr lang="en-IE" b="1" dirty="0">
                <a:solidFill>
                  <a:srgbClr val="AB5AB0"/>
                </a:solidFill>
              </a:rPr>
              <a:t> e a </a:t>
            </a:r>
            <a:r>
              <a:rPr lang="en-IE" b="1" dirty="0" err="1">
                <a:solidFill>
                  <a:srgbClr val="AB5AB0"/>
                </a:solidFill>
              </a:rPr>
              <a:t>Diversificação</a:t>
            </a:r>
            <a:r>
              <a:rPr lang="en-IE" b="1" dirty="0">
                <a:solidFill>
                  <a:srgbClr val="AB5AB0"/>
                </a:solidFill>
              </a:rPr>
              <a:t> no </a:t>
            </a:r>
            <a:r>
              <a:rPr lang="en-IE" b="1" dirty="0" err="1">
                <a:solidFill>
                  <a:srgbClr val="AB5AB0"/>
                </a:solidFill>
              </a:rPr>
              <a:t>Módulo</a:t>
            </a:r>
            <a:r>
              <a:rPr lang="en-IE" b="1" dirty="0">
                <a:solidFill>
                  <a:srgbClr val="AB5AB0"/>
                </a:solidFill>
              </a:rPr>
              <a:t>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EE4D5-0704-4942-BC1B-FE11107577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51120" y="2055406"/>
            <a:ext cx="3043624" cy="4481556"/>
          </a:xfrm>
        </p:spPr>
        <p:txBody>
          <a:bodyPr>
            <a:normAutofit fontScale="85000" lnSpcReduction="10000"/>
          </a:bodyPr>
          <a:lstStyle/>
          <a:p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O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espírito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comunitário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disparou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2020.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Houve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um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grande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aumento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voluntários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atender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às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necessidades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das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pessoas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vulneráveis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comunidade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com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entregas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ao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domicílio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muito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E" b="1" dirty="0" err="1">
                <a:solidFill>
                  <a:schemeClr val="bg2">
                    <a:lumMod val="50000"/>
                  </a:schemeClr>
                </a:solidFill>
              </a:rPr>
              <a:t>mais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IE" b="1" dirty="0">
              <a:solidFill>
                <a:srgbClr val="A3CEC2"/>
              </a:solidFill>
            </a:endParaRPr>
          </a:p>
          <a:p>
            <a:r>
              <a:rPr lang="en-IE" b="1" dirty="0" err="1">
                <a:solidFill>
                  <a:srgbClr val="A3CEC2"/>
                </a:solidFill>
              </a:rPr>
              <a:t>Aproveitar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este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sentido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renovado</a:t>
            </a:r>
            <a:r>
              <a:rPr lang="en-IE" b="1" dirty="0">
                <a:solidFill>
                  <a:srgbClr val="A3CEC2"/>
                </a:solidFill>
              </a:rPr>
              <a:t> do </a:t>
            </a:r>
            <a:r>
              <a:rPr lang="en-IE" b="1" dirty="0" err="1">
                <a:solidFill>
                  <a:srgbClr val="A3CEC2"/>
                </a:solidFill>
              </a:rPr>
              <a:t>espírito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comunitário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será</a:t>
            </a:r>
            <a:r>
              <a:rPr lang="en-IE" b="1" dirty="0">
                <a:solidFill>
                  <a:srgbClr val="A3CEC2"/>
                </a:solidFill>
              </a:rPr>
              <a:t> fundamental para </a:t>
            </a:r>
            <a:r>
              <a:rPr lang="en-IE" b="1" dirty="0" err="1">
                <a:solidFill>
                  <a:srgbClr val="A3CEC2"/>
                </a:solidFill>
              </a:rPr>
              <a:t>regenerar</a:t>
            </a:r>
            <a:r>
              <a:rPr lang="en-IE" b="1" dirty="0">
                <a:solidFill>
                  <a:srgbClr val="A3CEC2"/>
                </a:solidFill>
              </a:rPr>
              <a:t> a </a:t>
            </a:r>
            <a:r>
              <a:rPr lang="en-IE" b="1" dirty="0" err="1">
                <a:solidFill>
                  <a:srgbClr val="A3CEC2"/>
                </a:solidFill>
              </a:rPr>
              <a:t>sua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comunidade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nos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próximos</a:t>
            </a:r>
            <a:r>
              <a:rPr lang="en-IE" b="1" dirty="0">
                <a:solidFill>
                  <a:srgbClr val="A3CEC2"/>
                </a:solidFill>
              </a:rPr>
              <a:t> meses e </a:t>
            </a:r>
            <a:r>
              <a:rPr lang="en-IE" b="1" dirty="0" err="1">
                <a:solidFill>
                  <a:srgbClr val="A3CEC2"/>
                </a:solidFill>
              </a:rPr>
              <a:t>anos</a:t>
            </a:r>
            <a:r>
              <a:rPr lang="en-IE" b="1" dirty="0">
                <a:solidFill>
                  <a:srgbClr val="A3CEC2"/>
                </a:solidFill>
              </a:rPr>
              <a:t>.</a:t>
            </a:r>
          </a:p>
        </p:txBody>
      </p:sp>
      <p:grpSp>
        <p:nvGrpSpPr>
          <p:cNvPr id="6" name="Google Shape;605;p39">
            <a:extLst>
              <a:ext uri="{FF2B5EF4-FFF2-40B4-BE49-F238E27FC236}">
                <a16:creationId xmlns:a16="http://schemas.microsoft.com/office/drawing/2014/main" id="{0A10F02B-94A1-4728-BA2D-5EE4F98F2177}"/>
              </a:ext>
            </a:extLst>
          </p:cNvPr>
          <p:cNvGrpSpPr/>
          <p:nvPr/>
        </p:nvGrpSpPr>
        <p:grpSpPr>
          <a:xfrm>
            <a:off x="4217671" y="914400"/>
            <a:ext cx="777240" cy="697230"/>
            <a:chOff x="2583100" y="2973775"/>
            <a:chExt cx="461550" cy="437200"/>
          </a:xfrm>
        </p:grpSpPr>
        <p:sp>
          <p:nvSpPr>
            <p:cNvPr id="7" name="Google Shape;606;p39">
              <a:extLst>
                <a:ext uri="{FF2B5EF4-FFF2-40B4-BE49-F238E27FC236}">
                  <a16:creationId xmlns:a16="http://schemas.microsoft.com/office/drawing/2014/main" id="{C52AAF9E-4569-4D43-A14C-C90E612E738A}"/>
                </a:ext>
              </a:extLst>
            </p:cNvPr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7;p39">
              <a:extLst>
                <a:ext uri="{FF2B5EF4-FFF2-40B4-BE49-F238E27FC236}">
                  <a16:creationId xmlns:a16="http://schemas.microsoft.com/office/drawing/2014/main" id="{9EA74037-1564-47B7-B371-F46CD571B018}"/>
                </a:ext>
              </a:extLst>
            </p:cNvPr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476;p39">
            <a:extLst>
              <a:ext uri="{FF2B5EF4-FFF2-40B4-BE49-F238E27FC236}">
                <a16:creationId xmlns:a16="http://schemas.microsoft.com/office/drawing/2014/main" id="{BDA0E50E-A960-4F5E-BB8B-B555A783910B}"/>
              </a:ext>
            </a:extLst>
          </p:cNvPr>
          <p:cNvSpPr/>
          <p:nvPr/>
        </p:nvSpPr>
        <p:spPr>
          <a:xfrm>
            <a:off x="1344683" y="815322"/>
            <a:ext cx="611697" cy="79630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857;p39">
            <a:extLst>
              <a:ext uri="{FF2B5EF4-FFF2-40B4-BE49-F238E27FC236}">
                <a16:creationId xmlns:a16="http://schemas.microsoft.com/office/drawing/2014/main" id="{355E04C3-CB81-4F49-91CD-086746776210}"/>
              </a:ext>
            </a:extLst>
          </p:cNvPr>
          <p:cNvGrpSpPr/>
          <p:nvPr/>
        </p:nvGrpSpPr>
        <p:grpSpPr>
          <a:xfrm>
            <a:off x="7010494" y="811583"/>
            <a:ext cx="854074" cy="796308"/>
            <a:chOff x="5233525" y="4954450"/>
            <a:chExt cx="538275" cy="516350"/>
          </a:xfrm>
        </p:grpSpPr>
        <p:sp>
          <p:nvSpPr>
            <p:cNvPr id="18" name="Google Shape;858;p39">
              <a:extLst>
                <a:ext uri="{FF2B5EF4-FFF2-40B4-BE49-F238E27FC236}">
                  <a16:creationId xmlns:a16="http://schemas.microsoft.com/office/drawing/2014/main" id="{AB4AB06C-D00E-40D7-A6BB-F4EB9EE71B7E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59;p39">
              <a:extLst>
                <a:ext uri="{FF2B5EF4-FFF2-40B4-BE49-F238E27FC236}">
                  <a16:creationId xmlns:a16="http://schemas.microsoft.com/office/drawing/2014/main" id="{24C6E150-1B96-4CB8-AFCA-7BE9A0BBB8E7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0;p39">
              <a:extLst>
                <a:ext uri="{FF2B5EF4-FFF2-40B4-BE49-F238E27FC236}">
                  <a16:creationId xmlns:a16="http://schemas.microsoft.com/office/drawing/2014/main" id="{9AD2E078-C9CA-4168-B0AA-7DF08EBA1EB8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1;p39">
              <a:extLst>
                <a:ext uri="{FF2B5EF4-FFF2-40B4-BE49-F238E27FC236}">
                  <a16:creationId xmlns:a16="http://schemas.microsoft.com/office/drawing/2014/main" id="{E311D920-7EBD-42B7-8131-F0FFA6855BB7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2;p39">
              <a:extLst>
                <a:ext uri="{FF2B5EF4-FFF2-40B4-BE49-F238E27FC236}">
                  <a16:creationId xmlns:a16="http://schemas.microsoft.com/office/drawing/2014/main" id="{AEF60648-D38D-413E-8DB1-DAC0B5E5BA13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3;p39">
              <a:extLst>
                <a:ext uri="{FF2B5EF4-FFF2-40B4-BE49-F238E27FC236}">
                  <a16:creationId xmlns:a16="http://schemas.microsoft.com/office/drawing/2014/main" id="{608537A1-4030-43DE-8898-74EF542A3596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4;p39">
              <a:extLst>
                <a:ext uri="{FF2B5EF4-FFF2-40B4-BE49-F238E27FC236}">
                  <a16:creationId xmlns:a16="http://schemas.microsoft.com/office/drawing/2014/main" id="{0ABA6293-75B7-474D-831F-0DFE1D3B60DC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65;p39">
              <a:extLst>
                <a:ext uri="{FF2B5EF4-FFF2-40B4-BE49-F238E27FC236}">
                  <a16:creationId xmlns:a16="http://schemas.microsoft.com/office/drawing/2014/main" id="{021ADBD4-22B6-48B5-BAF6-68E365BFFC42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66;p39">
              <a:extLst>
                <a:ext uri="{FF2B5EF4-FFF2-40B4-BE49-F238E27FC236}">
                  <a16:creationId xmlns:a16="http://schemas.microsoft.com/office/drawing/2014/main" id="{1497D20E-C8F6-48A7-9CEC-D40284287B8C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67;p39">
              <a:extLst>
                <a:ext uri="{FF2B5EF4-FFF2-40B4-BE49-F238E27FC236}">
                  <a16:creationId xmlns:a16="http://schemas.microsoft.com/office/drawing/2014/main" id="{23EC1D07-AC95-4FF1-AE36-6439FC70128F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68;p39">
              <a:extLst>
                <a:ext uri="{FF2B5EF4-FFF2-40B4-BE49-F238E27FC236}">
                  <a16:creationId xmlns:a16="http://schemas.microsoft.com/office/drawing/2014/main" id="{E59DD6DE-6FCF-483F-8B69-6D610F3753F9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497;p39">
            <a:extLst>
              <a:ext uri="{FF2B5EF4-FFF2-40B4-BE49-F238E27FC236}">
                <a16:creationId xmlns:a16="http://schemas.microsoft.com/office/drawing/2014/main" id="{4E27DC37-909D-41B2-9E42-8E53D4F2A3DF}"/>
              </a:ext>
            </a:extLst>
          </p:cNvPr>
          <p:cNvSpPr/>
          <p:nvPr/>
        </p:nvSpPr>
        <p:spPr>
          <a:xfrm>
            <a:off x="10003550" y="892609"/>
            <a:ext cx="854075" cy="694245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C80FC0-2705-44E4-ADA8-9B1E64975A88}"/>
              </a:ext>
            </a:extLst>
          </p:cNvPr>
          <p:cNvSpPr txBox="1"/>
          <p:nvPr/>
        </p:nvSpPr>
        <p:spPr>
          <a:xfrm>
            <a:off x="0" y="0"/>
            <a:ext cx="4217671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chemeClr val="bg1"/>
                </a:solidFill>
              </a:rPr>
              <a:t>Lições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retiradas</a:t>
            </a:r>
            <a:r>
              <a:rPr lang="en-IE" sz="2400" dirty="0">
                <a:solidFill>
                  <a:schemeClr val="bg1"/>
                </a:solidFill>
              </a:rPr>
              <a:t> de 2020:</a:t>
            </a:r>
          </a:p>
        </p:txBody>
      </p:sp>
    </p:spTree>
    <p:extLst>
      <p:ext uri="{BB962C8B-B14F-4D97-AF65-F5344CB8AC3E}">
        <p14:creationId xmlns:p14="http://schemas.microsoft.com/office/powerpoint/2010/main" val="40448359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1D67B0-C72A-4615-92B2-423BC463AC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0070" y="1954219"/>
            <a:ext cx="6894786" cy="4761374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IE" sz="2300" dirty="0">
                <a:solidFill>
                  <a:srgbClr val="808080"/>
                </a:solidFill>
              </a:rPr>
              <a:t>O </a:t>
            </a:r>
            <a:r>
              <a:rPr lang="en-IE" sz="2100" dirty="0" err="1">
                <a:solidFill>
                  <a:srgbClr val="808080"/>
                </a:solidFill>
              </a:rPr>
              <a:t>crescimento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demográfico</a:t>
            </a:r>
            <a:r>
              <a:rPr lang="en-IE" sz="2100" dirty="0">
                <a:solidFill>
                  <a:srgbClr val="808080"/>
                </a:solidFill>
              </a:rPr>
              <a:t>, o </a:t>
            </a:r>
            <a:r>
              <a:rPr lang="en-IE" sz="2100" dirty="0" err="1">
                <a:solidFill>
                  <a:srgbClr val="808080"/>
                </a:solidFill>
              </a:rPr>
              <a:t>envelhecimento</a:t>
            </a:r>
            <a:r>
              <a:rPr lang="en-IE" sz="2100" dirty="0">
                <a:solidFill>
                  <a:srgbClr val="808080"/>
                </a:solidFill>
              </a:rPr>
              <a:t> e o </a:t>
            </a:r>
            <a:r>
              <a:rPr lang="en-IE" sz="2100" dirty="0" err="1">
                <a:solidFill>
                  <a:srgbClr val="808080"/>
                </a:solidFill>
              </a:rPr>
              <a:t>declínio</a:t>
            </a:r>
            <a:r>
              <a:rPr lang="en-IE" sz="2100" dirty="0">
                <a:solidFill>
                  <a:srgbClr val="808080"/>
                </a:solidFill>
              </a:rPr>
              <a:t> da </a:t>
            </a:r>
            <a:r>
              <a:rPr lang="en-IE" sz="2100" dirty="0" err="1">
                <a:solidFill>
                  <a:srgbClr val="808080"/>
                </a:solidFill>
              </a:rPr>
              <a:t>população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representam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desafios</a:t>
            </a:r>
            <a:r>
              <a:rPr lang="en-IE" sz="2100" dirty="0">
                <a:solidFill>
                  <a:srgbClr val="808080"/>
                </a:solidFill>
              </a:rPr>
              <a:t>, mas </a:t>
            </a:r>
            <a:r>
              <a:rPr lang="en-IE" sz="2100" dirty="0" err="1">
                <a:solidFill>
                  <a:srgbClr val="808080"/>
                </a:solidFill>
              </a:rPr>
              <a:t>podem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também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proporcionar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oportunidades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importantes</a:t>
            </a:r>
            <a:r>
              <a:rPr lang="en-IE" sz="2100" dirty="0">
                <a:solidFill>
                  <a:srgbClr val="808080"/>
                </a:solidFill>
              </a:rPr>
              <a:t> para um </a:t>
            </a:r>
            <a:r>
              <a:rPr lang="en-IE" sz="2100" dirty="0" err="1">
                <a:solidFill>
                  <a:srgbClr val="808080"/>
                </a:solidFill>
              </a:rPr>
              <a:t>desenvolvimento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sustentável</a:t>
            </a:r>
            <a:endParaRPr lang="en-IE" sz="2100" dirty="0">
              <a:solidFill>
                <a:srgbClr val="808080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808080"/>
                </a:solidFill>
              </a:rPr>
              <a:t>A </a:t>
            </a:r>
            <a:r>
              <a:rPr lang="en-IE" sz="2100" dirty="0" err="1">
                <a:solidFill>
                  <a:srgbClr val="808080"/>
                </a:solidFill>
              </a:rPr>
              <a:t>migração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poderá</a:t>
            </a:r>
            <a:r>
              <a:rPr lang="en-IE" sz="2100" dirty="0">
                <a:solidFill>
                  <a:srgbClr val="808080"/>
                </a:solidFill>
              </a:rPr>
              <a:t> ser um </a:t>
            </a:r>
            <a:r>
              <a:rPr lang="en-IE" sz="2100" dirty="0" err="1">
                <a:solidFill>
                  <a:srgbClr val="808080"/>
                </a:solidFill>
              </a:rPr>
              <a:t>facilitador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importante</a:t>
            </a:r>
            <a:r>
              <a:rPr lang="en-IE" sz="2100" dirty="0">
                <a:solidFill>
                  <a:srgbClr val="808080"/>
                </a:solidFill>
              </a:rPr>
              <a:t> para o </a:t>
            </a:r>
            <a:r>
              <a:rPr lang="en-IE" sz="2100" dirty="0" err="1">
                <a:solidFill>
                  <a:srgbClr val="808080"/>
                </a:solidFill>
              </a:rPr>
              <a:t>desenvolvimento</a:t>
            </a:r>
            <a:r>
              <a:rPr lang="en-IE" sz="2100" dirty="0">
                <a:solidFill>
                  <a:srgbClr val="808080"/>
                </a:solidFill>
              </a:rPr>
              <a:t> social e </a:t>
            </a:r>
            <a:r>
              <a:rPr lang="en-IE" sz="2100" dirty="0" err="1">
                <a:solidFill>
                  <a:srgbClr val="808080"/>
                </a:solidFill>
              </a:rPr>
              <a:t>económico</a:t>
            </a:r>
            <a:r>
              <a:rPr lang="en-IE" sz="2100" dirty="0">
                <a:solidFill>
                  <a:srgbClr val="808080"/>
                </a:solidFill>
              </a:rPr>
              <a:t>. Uma </a:t>
            </a:r>
            <a:r>
              <a:rPr lang="en-IE" sz="2100" dirty="0" err="1">
                <a:solidFill>
                  <a:srgbClr val="808080"/>
                </a:solidFill>
              </a:rPr>
              <a:t>maior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densidade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populacional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permite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aos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governos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fornecer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mais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facilmente</a:t>
            </a:r>
            <a:r>
              <a:rPr lang="en-IE" sz="2100" dirty="0">
                <a:solidFill>
                  <a:srgbClr val="808080"/>
                </a:solidFill>
              </a:rPr>
              <a:t> infra-</a:t>
            </a:r>
            <a:r>
              <a:rPr lang="en-IE" sz="2100" dirty="0" err="1">
                <a:solidFill>
                  <a:srgbClr val="808080"/>
                </a:solidFill>
              </a:rPr>
              <a:t>estruturas</a:t>
            </a:r>
            <a:r>
              <a:rPr lang="en-IE" sz="2100" dirty="0">
                <a:solidFill>
                  <a:srgbClr val="808080"/>
                </a:solidFill>
              </a:rPr>
              <a:t> e </a:t>
            </a:r>
            <a:r>
              <a:rPr lang="en-IE" sz="2100" dirty="0" err="1">
                <a:solidFill>
                  <a:srgbClr val="808080"/>
                </a:solidFill>
              </a:rPr>
              <a:t>serviços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essenciais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em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áreas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concentradas</a:t>
            </a:r>
            <a:r>
              <a:rPr lang="en-IE" sz="2100" dirty="0">
                <a:solidFill>
                  <a:srgbClr val="808080"/>
                </a:solidFill>
              </a:rPr>
              <a:t> a um </a:t>
            </a:r>
            <a:r>
              <a:rPr lang="en-IE" sz="2100" dirty="0" err="1">
                <a:solidFill>
                  <a:srgbClr val="808080"/>
                </a:solidFill>
              </a:rPr>
              <a:t>custo</a:t>
            </a:r>
            <a:r>
              <a:rPr lang="en-IE" sz="2100" dirty="0">
                <a:solidFill>
                  <a:srgbClr val="808080"/>
                </a:solidFill>
              </a:rPr>
              <a:t> per capita </a:t>
            </a:r>
            <a:r>
              <a:rPr lang="en-IE" sz="2100" dirty="0" err="1">
                <a:solidFill>
                  <a:srgbClr val="808080"/>
                </a:solidFill>
              </a:rPr>
              <a:t>relativamente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baixo</a:t>
            </a:r>
            <a:r>
              <a:rPr lang="en-IE" sz="2100" dirty="0">
                <a:solidFill>
                  <a:srgbClr val="808080"/>
                </a:solidFill>
              </a:rPr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IE" sz="2100" dirty="0" err="1">
                <a:solidFill>
                  <a:srgbClr val="808080"/>
                </a:solidFill>
              </a:rPr>
              <a:t>Cidades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sustentáveis</a:t>
            </a:r>
            <a:r>
              <a:rPr lang="en-IE" sz="2100" dirty="0">
                <a:solidFill>
                  <a:srgbClr val="808080"/>
                </a:solidFill>
              </a:rPr>
              <a:t> e </a:t>
            </a:r>
            <a:r>
              <a:rPr lang="en-IE" sz="2100" dirty="0" err="1">
                <a:solidFill>
                  <a:srgbClr val="808080"/>
                </a:solidFill>
              </a:rPr>
              <a:t>habitáveis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têm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repercussões</a:t>
            </a:r>
            <a:r>
              <a:rPr lang="en-IE" sz="2100" dirty="0">
                <a:solidFill>
                  <a:srgbClr val="808080"/>
                </a:solidFill>
              </a:rPr>
              <a:t> a </a:t>
            </a:r>
            <a:r>
              <a:rPr lang="en-IE" sz="2100" dirty="0" err="1">
                <a:solidFill>
                  <a:srgbClr val="808080"/>
                </a:solidFill>
              </a:rPr>
              <a:t>nível</a:t>
            </a:r>
            <a:r>
              <a:rPr lang="en-IE" sz="2100" dirty="0">
                <a:solidFill>
                  <a:srgbClr val="808080"/>
                </a:solidFill>
              </a:rPr>
              <a:t> de </a:t>
            </a:r>
            <a:r>
              <a:rPr lang="en-IE" sz="2100" dirty="0" err="1">
                <a:solidFill>
                  <a:srgbClr val="808080"/>
                </a:solidFill>
              </a:rPr>
              <a:t>proporcionar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às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populações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rurais</a:t>
            </a:r>
            <a:r>
              <a:rPr lang="en-IE" sz="2100" dirty="0">
                <a:solidFill>
                  <a:srgbClr val="808080"/>
                </a:solidFill>
              </a:rPr>
              <a:t> um </a:t>
            </a:r>
            <a:r>
              <a:rPr lang="en-IE" sz="2100" dirty="0" err="1">
                <a:solidFill>
                  <a:srgbClr val="808080"/>
                </a:solidFill>
              </a:rPr>
              <a:t>maior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acesso</a:t>
            </a:r>
            <a:r>
              <a:rPr lang="en-IE" sz="2100" dirty="0">
                <a:solidFill>
                  <a:srgbClr val="808080"/>
                </a:solidFill>
              </a:rPr>
              <a:t> a </a:t>
            </a:r>
            <a:r>
              <a:rPr lang="en-IE" sz="2100" dirty="0" err="1">
                <a:solidFill>
                  <a:srgbClr val="808080"/>
                </a:solidFill>
              </a:rPr>
              <a:t>serviços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como</a:t>
            </a:r>
            <a:r>
              <a:rPr lang="en-IE" sz="2100" dirty="0">
                <a:solidFill>
                  <a:srgbClr val="808080"/>
                </a:solidFill>
              </a:rPr>
              <a:t> a </a:t>
            </a:r>
            <a:r>
              <a:rPr lang="en-IE" sz="2100" dirty="0" err="1">
                <a:solidFill>
                  <a:srgbClr val="808080"/>
                </a:solidFill>
              </a:rPr>
              <a:t>educação</a:t>
            </a:r>
            <a:r>
              <a:rPr lang="en-IE" sz="2100" dirty="0">
                <a:solidFill>
                  <a:srgbClr val="808080"/>
                </a:solidFill>
              </a:rPr>
              <a:t> e </a:t>
            </a:r>
            <a:r>
              <a:rPr lang="en-IE" sz="2100" dirty="0" err="1">
                <a:solidFill>
                  <a:srgbClr val="808080"/>
                </a:solidFill>
              </a:rPr>
              <a:t>os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cuidados</a:t>
            </a:r>
            <a:r>
              <a:rPr lang="en-IE" sz="2100" dirty="0">
                <a:solidFill>
                  <a:srgbClr val="808080"/>
                </a:solidFill>
              </a:rPr>
              <a:t> de </a:t>
            </a:r>
            <a:r>
              <a:rPr lang="en-IE" sz="2100" dirty="0" err="1">
                <a:solidFill>
                  <a:srgbClr val="808080"/>
                </a:solidFill>
              </a:rPr>
              <a:t>saúde</a:t>
            </a:r>
            <a:r>
              <a:rPr lang="en-IE" sz="2100" dirty="0">
                <a:solidFill>
                  <a:srgbClr val="808080"/>
                </a:solidFill>
              </a:rPr>
              <a:t>, </a:t>
            </a:r>
            <a:r>
              <a:rPr lang="en-IE" sz="2100" dirty="0" err="1">
                <a:solidFill>
                  <a:srgbClr val="808080"/>
                </a:solidFill>
              </a:rPr>
              <a:t>ao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mesmo</a:t>
            </a:r>
            <a:r>
              <a:rPr lang="en-IE" sz="2100" dirty="0">
                <a:solidFill>
                  <a:srgbClr val="808080"/>
                </a:solidFill>
              </a:rPr>
              <a:t> tempo que as </a:t>
            </a:r>
            <a:r>
              <a:rPr lang="en-IE" sz="2100" dirty="0" err="1">
                <a:solidFill>
                  <a:srgbClr val="808080"/>
                </a:solidFill>
              </a:rPr>
              <a:t>capacita</a:t>
            </a:r>
            <a:r>
              <a:rPr lang="en-IE" sz="2100" dirty="0">
                <a:solidFill>
                  <a:srgbClr val="808080"/>
                </a:solidFill>
              </a:rPr>
              <a:t> </a:t>
            </a:r>
            <a:r>
              <a:rPr lang="en-IE" sz="2100" dirty="0" err="1">
                <a:solidFill>
                  <a:srgbClr val="808080"/>
                </a:solidFill>
              </a:rPr>
              <a:t>economicamente</a:t>
            </a:r>
            <a:r>
              <a:rPr lang="en-IE" sz="2100" dirty="0">
                <a:solidFill>
                  <a:srgbClr val="808080"/>
                </a:solidFill>
              </a:rPr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IE" sz="2300" b="0" i="0" dirty="0">
              <a:solidFill>
                <a:srgbClr val="808080"/>
              </a:solidFill>
              <a:effectLst/>
            </a:endParaRPr>
          </a:p>
        </p:txBody>
      </p:sp>
      <p:pic>
        <p:nvPicPr>
          <p:cNvPr id="7" name="Picture Placeholder 6" descr="A picture containing sign, person, stop, holding&#10;&#10;Description automatically generated">
            <a:extLst>
              <a:ext uri="{FF2B5EF4-FFF2-40B4-BE49-F238E27FC236}">
                <a16:creationId xmlns:a16="http://schemas.microsoft.com/office/drawing/2014/main" id="{D395A235-A195-4E4E-9E67-01430F9334F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719501" y="1481610"/>
            <a:ext cx="4351282" cy="437812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A2183-60A6-458D-AEA7-D082A2FABF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76192" y="740902"/>
            <a:ext cx="5579898" cy="857158"/>
          </a:xfrm>
        </p:spPr>
        <p:txBody>
          <a:bodyPr>
            <a:normAutofit fontScale="92500" lnSpcReduction="20000"/>
          </a:bodyPr>
          <a:lstStyle/>
          <a:p>
            <a:r>
              <a:rPr lang="en-IE" dirty="0" err="1">
                <a:solidFill>
                  <a:srgbClr val="68BBAF"/>
                </a:solidFill>
              </a:rPr>
              <a:t>Porque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é</a:t>
            </a:r>
            <a:r>
              <a:rPr lang="en-IE" dirty="0">
                <a:solidFill>
                  <a:srgbClr val="68BBAF"/>
                </a:solidFill>
              </a:rPr>
              <a:t> que a </a:t>
            </a:r>
            <a:r>
              <a:rPr lang="en-IE" dirty="0" err="1">
                <a:solidFill>
                  <a:srgbClr val="68BBAF"/>
                </a:solidFill>
              </a:rPr>
              <a:t>demografia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é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importante</a:t>
            </a:r>
            <a:r>
              <a:rPr lang="en-IE" dirty="0">
                <a:solidFill>
                  <a:srgbClr val="68BBAF"/>
                </a:solidFill>
              </a:rPr>
              <a:t>?</a:t>
            </a:r>
          </a:p>
        </p:txBody>
      </p:sp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D733ECAC-3837-4314-9058-2987A5B3675F}"/>
              </a:ext>
            </a:extLst>
          </p:cNvPr>
          <p:cNvSpPr txBox="1"/>
          <p:nvPr/>
        </p:nvSpPr>
        <p:spPr>
          <a:xfrm>
            <a:off x="18792" y="6529937"/>
            <a:ext cx="4351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4"/>
              </a:rPr>
              <a:t>Fonte: Sustainable Development and Population Dynamics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36406580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7EF54B-0CC3-4725-9524-5A8EA19D31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9104" y="776592"/>
            <a:ext cx="7407087" cy="697353"/>
          </a:xfrm>
        </p:spPr>
        <p:txBody>
          <a:bodyPr/>
          <a:lstStyle/>
          <a:p>
            <a:r>
              <a:rPr lang="en-IE" dirty="0">
                <a:solidFill>
                  <a:srgbClr val="68BBAF"/>
                </a:solidFill>
              </a:rPr>
              <a:t>DEMOGRAFIA: CONHEÇA A SUA ÁREA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D2BA3-AE51-4689-AD9C-D20CAFA952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02212" y="2123341"/>
            <a:ext cx="3393788" cy="4524097"/>
          </a:xfrm>
        </p:spPr>
        <p:txBody>
          <a:bodyPr/>
          <a:lstStyle/>
          <a:p>
            <a:r>
              <a:rPr lang="en-IE" dirty="0" err="1">
                <a:solidFill>
                  <a:srgbClr val="7030A0"/>
                </a:solidFill>
              </a:rPr>
              <a:t>Perfil</a:t>
            </a:r>
            <a:r>
              <a:rPr lang="en-IE" dirty="0">
                <a:solidFill>
                  <a:srgbClr val="7030A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Masculino</a:t>
            </a:r>
            <a:r>
              <a:rPr lang="en-IE" dirty="0"/>
              <a:t>, </a:t>
            </a:r>
            <a:r>
              <a:rPr lang="en-IE" dirty="0" err="1"/>
              <a:t>Feminino</a:t>
            </a:r>
            <a:r>
              <a:rPr lang="en-IE" dirty="0"/>
              <a:t>, </a:t>
            </a:r>
            <a:r>
              <a:rPr lang="en-IE" dirty="0" err="1"/>
              <a:t>Idade</a:t>
            </a:r>
            <a:r>
              <a:rPr lang="en-IE" dirty="0"/>
              <a:t>, </a:t>
            </a:r>
            <a:r>
              <a:rPr lang="en-IE" dirty="0" err="1"/>
              <a:t>Educação</a:t>
            </a:r>
            <a:r>
              <a:rPr lang="en-IE" dirty="0"/>
              <a:t>, </a:t>
            </a:r>
            <a:r>
              <a:rPr lang="en-IE" dirty="0" err="1"/>
              <a:t>Condição</a:t>
            </a:r>
            <a:r>
              <a:rPr lang="en-IE" dirty="0"/>
              <a:t> de </a:t>
            </a:r>
            <a:r>
              <a:rPr lang="en-IE" dirty="0" err="1"/>
              <a:t>Reformado</a:t>
            </a:r>
            <a:r>
              <a:rPr lang="en-IE" dirty="0"/>
              <a:t>, </a:t>
            </a:r>
            <a:r>
              <a:rPr lang="en-IE" dirty="0" err="1"/>
              <a:t>Estudante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Trabalhador</a:t>
            </a:r>
            <a:r>
              <a:rPr lang="en-IE" dirty="0"/>
              <a:t>, </a:t>
            </a:r>
            <a:r>
              <a:rPr lang="en-IE" dirty="0" err="1"/>
              <a:t>Saúde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População</a:t>
            </a:r>
            <a:r>
              <a:rPr lang="en-IE" dirty="0"/>
              <a:t> (</a:t>
            </a:r>
            <a:r>
              <a:rPr lang="en-IE" dirty="0" err="1"/>
              <a:t>números</a:t>
            </a:r>
            <a:r>
              <a:rPr lang="en-IE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Circunstâncias</a:t>
            </a:r>
            <a:r>
              <a:rPr lang="en-IE" dirty="0"/>
              <a:t> </a:t>
            </a:r>
            <a:r>
              <a:rPr lang="en-IE" dirty="0" err="1"/>
              <a:t>económicas</a:t>
            </a:r>
            <a:r>
              <a:rPr lang="en-IE" dirty="0"/>
              <a:t> (</a:t>
            </a:r>
            <a:r>
              <a:rPr lang="en-IE" dirty="0" err="1"/>
              <a:t>níveis</a:t>
            </a:r>
            <a:r>
              <a:rPr lang="en-IE" dirty="0"/>
              <a:t> de </a:t>
            </a:r>
            <a:r>
              <a:rPr lang="en-IE" dirty="0" err="1"/>
              <a:t>rendimento</a:t>
            </a:r>
            <a:r>
              <a:rPr lang="en-IE" dirty="0"/>
              <a:t>, </a:t>
            </a:r>
            <a:r>
              <a:rPr lang="en-IE" dirty="0" err="1"/>
              <a:t>indústrias</a:t>
            </a:r>
            <a:r>
              <a:rPr lang="en-IE" dirty="0"/>
              <a:t> </a:t>
            </a:r>
            <a:r>
              <a:rPr lang="en-IE" dirty="0" err="1"/>
              <a:t>locais</a:t>
            </a:r>
            <a:r>
              <a:rPr lang="en-IE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Localização</a:t>
            </a:r>
            <a:r>
              <a:rPr lang="en-IE" dirty="0"/>
              <a:t> </a:t>
            </a:r>
            <a:r>
              <a:rPr lang="en-IE" dirty="0" err="1"/>
              <a:t>geográfica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057EF-E4DD-4226-A5EF-76941155FA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28156" y="2123341"/>
            <a:ext cx="2494151" cy="3960000"/>
          </a:xfrm>
        </p:spPr>
        <p:txBody>
          <a:bodyPr/>
          <a:lstStyle/>
          <a:p>
            <a:r>
              <a:rPr lang="en-IE" dirty="0" err="1">
                <a:solidFill>
                  <a:srgbClr val="7030A0"/>
                </a:solidFill>
              </a:rPr>
              <a:t>Recursos</a:t>
            </a:r>
            <a:r>
              <a:rPr lang="en-IE" dirty="0">
                <a:solidFill>
                  <a:srgbClr val="7030A0"/>
                </a:solidFill>
              </a:rPr>
              <a:t> Humanos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Competências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Disponibilidade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Experiência</a:t>
            </a:r>
            <a:endParaRPr lang="en-IE" dirty="0"/>
          </a:p>
          <a:p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C8EE8-7C97-4FA3-940C-C43899F638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2123341"/>
            <a:ext cx="2967190" cy="3960000"/>
          </a:xfrm>
        </p:spPr>
        <p:txBody>
          <a:bodyPr/>
          <a:lstStyle/>
          <a:p>
            <a:r>
              <a:rPr lang="en-IE" dirty="0" err="1">
                <a:solidFill>
                  <a:srgbClr val="7030A0"/>
                </a:solidFill>
              </a:rPr>
              <a:t>Recursos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Físicos</a:t>
            </a:r>
            <a:endParaRPr lang="en-IE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Transportes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Edifícios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Ambiente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Instalações</a:t>
            </a:r>
            <a:r>
              <a:rPr lang="en-IE" dirty="0"/>
              <a:t>/ </a:t>
            </a:r>
            <a:r>
              <a:rPr lang="en-IE" dirty="0" err="1"/>
              <a:t>Terrenos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Conetividade</a:t>
            </a:r>
            <a:r>
              <a:rPr lang="en-IE" dirty="0"/>
              <a:t>/ Internet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97033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olorful flower in front of a building&#10;&#10;Description automatically generated">
            <a:extLst>
              <a:ext uri="{FF2B5EF4-FFF2-40B4-BE49-F238E27FC236}">
                <a16:creationId xmlns:a16="http://schemas.microsoft.com/office/drawing/2014/main" id="{FEA3B086-E03D-430A-AF4F-58AB7B36E25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084" r="34084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4634" y="80010"/>
            <a:ext cx="8851155" cy="1291231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TOWN TEAMS, ROSCOMMON, IRLANDA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9531" y="1519082"/>
            <a:ext cx="8851155" cy="5338918"/>
          </a:xfrm>
        </p:spPr>
        <p:txBody>
          <a:bodyPr/>
          <a:lstStyle/>
          <a:p>
            <a:pPr algn="just"/>
            <a:r>
              <a:rPr lang="en-IE" sz="2200" b="1" dirty="0" err="1">
                <a:ea typeface="Times New Roman" panose="02020603050405020304" pitchFamily="18" charset="0"/>
              </a:rPr>
              <a:t>Em</a:t>
            </a:r>
            <a:r>
              <a:rPr lang="en-IE" sz="2200" b="1" dirty="0">
                <a:ea typeface="Times New Roman" panose="02020603050405020304" pitchFamily="18" charset="0"/>
              </a:rPr>
              <a:t> 2014, as </a:t>
            </a:r>
            <a:r>
              <a:rPr lang="en-IE" sz="2200" b="1" dirty="0" err="1">
                <a:ea typeface="Times New Roman" panose="02020603050405020304" pitchFamily="18" charset="0"/>
              </a:rPr>
              <a:t>Equipas</a:t>
            </a:r>
            <a:r>
              <a:rPr lang="en-IE" sz="2200" b="1" dirty="0">
                <a:ea typeface="Times New Roman" panose="02020603050405020304" pitchFamily="18" charset="0"/>
              </a:rPr>
              <a:t> </a:t>
            </a:r>
            <a:r>
              <a:rPr lang="en-IE" sz="2200" b="1" dirty="0" err="1">
                <a:ea typeface="Times New Roman" panose="02020603050405020304" pitchFamily="18" charset="0"/>
              </a:rPr>
              <a:t>Municipais</a:t>
            </a:r>
            <a:r>
              <a:rPr lang="en-IE" sz="2200" b="1" dirty="0">
                <a:ea typeface="Times New Roman" panose="02020603050405020304" pitchFamily="18" charset="0"/>
              </a:rPr>
              <a:t> (Town Teams) </a:t>
            </a:r>
            <a:r>
              <a:rPr lang="en-IE" sz="2200" b="1" dirty="0" err="1">
                <a:ea typeface="Times New Roman" panose="02020603050405020304" pitchFamily="18" charset="0"/>
              </a:rPr>
              <a:t>foram</a:t>
            </a:r>
            <a:r>
              <a:rPr lang="en-IE" sz="2200" b="1" dirty="0">
                <a:ea typeface="Times New Roman" panose="02020603050405020304" pitchFamily="18" charset="0"/>
              </a:rPr>
              <a:t> </a:t>
            </a:r>
            <a:r>
              <a:rPr lang="en-IE" sz="2200" b="1" dirty="0" err="1">
                <a:ea typeface="Times New Roman" panose="02020603050405020304" pitchFamily="18" charset="0"/>
              </a:rPr>
              <a:t>criadas</a:t>
            </a:r>
            <a:r>
              <a:rPr lang="en-IE" sz="2200" b="1" dirty="0">
                <a:ea typeface="Times New Roman" panose="02020603050405020304" pitchFamily="18" charset="0"/>
              </a:rPr>
              <a:t> pela </a:t>
            </a:r>
            <a:r>
              <a:rPr lang="en-IE" sz="2200" b="1" dirty="0" err="1">
                <a:ea typeface="Times New Roman" panose="02020603050405020304" pitchFamily="18" charset="0"/>
              </a:rPr>
              <a:t>Câmara</a:t>
            </a:r>
            <a:r>
              <a:rPr lang="en-IE" sz="2200" b="1" dirty="0">
                <a:ea typeface="Times New Roman" panose="02020603050405020304" pitchFamily="18" charset="0"/>
              </a:rPr>
              <a:t> Municipal de Roscommon, </a:t>
            </a:r>
            <a:r>
              <a:rPr lang="en-IE" sz="2200" b="1" dirty="0" err="1">
                <a:ea typeface="Times New Roman" panose="02020603050405020304" pitchFamily="18" charset="0"/>
              </a:rPr>
              <a:t>pelos</a:t>
            </a:r>
            <a:r>
              <a:rPr lang="en-IE" sz="2200" b="1" dirty="0">
                <a:ea typeface="Times New Roman" panose="02020603050405020304" pitchFamily="18" charset="0"/>
              </a:rPr>
              <a:t> </a:t>
            </a:r>
            <a:r>
              <a:rPr lang="en-IE" sz="2200" b="1" dirty="0" err="1">
                <a:ea typeface="Times New Roman" panose="02020603050405020304" pitchFamily="18" charset="0"/>
              </a:rPr>
              <a:t>retalhistas</a:t>
            </a:r>
            <a:r>
              <a:rPr lang="en-IE" sz="2200" b="1" dirty="0">
                <a:ea typeface="Times New Roman" panose="02020603050405020304" pitchFamily="18" charset="0"/>
              </a:rPr>
              <a:t>, </a:t>
            </a:r>
            <a:r>
              <a:rPr lang="en-IE" sz="2200" b="1" dirty="0" err="1">
                <a:ea typeface="Times New Roman" panose="02020603050405020304" pitchFamily="18" charset="0"/>
              </a:rPr>
              <a:t>consumidores</a:t>
            </a:r>
            <a:r>
              <a:rPr lang="en-IE" sz="2200" b="1" dirty="0">
                <a:ea typeface="Times New Roman" panose="02020603050405020304" pitchFamily="18" charset="0"/>
              </a:rPr>
              <a:t>, </a:t>
            </a:r>
            <a:r>
              <a:rPr lang="en-IE" sz="2200" b="1" dirty="0" err="1">
                <a:ea typeface="Times New Roman" panose="02020603050405020304" pitchFamily="18" charset="0"/>
              </a:rPr>
              <a:t>cidadãos</a:t>
            </a:r>
            <a:r>
              <a:rPr lang="en-IE" sz="2200" b="1" dirty="0">
                <a:ea typeface="Times New Roman" panose="02020603050405020304" pitchFamily="18" charset="0"/>
              </a:rPr>
              <a:t> e </a:t>
            </a:r>
            <a:r>
              <a:rPr lang="en-IE" sz="2200" b="1" dirty="0" err="1">
                <a:ea typeface="Times New Roman" panose="02020603050405020304" pitchFamily="18" charset="0"/>
              </a:rPr>
              <a:t>comunidades</a:t>
            </a:r>
            <a:r>
              <a:rPr lang="en-IE" sz="2200" b="1" dirty="0">
                <a:ea typeface="Times New Roman" panose="02020603050405020304" pitchFamily="18" charset="0"/>
              </a:rPr>
              <a:t> para </a:t>
            </a:r>
            <a:r>
              <a:rPr lang="en-IE" sz="2200" b="1" dirty="0" err="1">
                <a:ea typeface="Times New Roman" panose="02020603050405020304" pitchFamily="18" charset="0"/>
              </a:rPr>
              <a:t>dinamizar</a:t>
            </a:r>
            <a:r>
              <a:rPr lang="en-IE" sz="2200" b="1" dirty="0">
                <a:ea typeface="Times New Roman" panose="02020603050405020304" pitchFamily="18" charset="0"/>
              </a:rPr>
              <a:t> e </a:t>
            </a:r>
            <a:r>
              <a:rPr lang="en-IE" sz="2200" b="1" dirty="0" err="1">
                <a:ea typeface="Times New Roman" panose="02020603050405020304" pitchFamily="18" charset="0"/>
              </a:rPr>
              <a:t>revigorar</a:t>
            </a:r>
            <a:r>
              <a:rPr lang="en-IE" sz="2200" b="1" dirty="0">
                <a:ea typeface="Times New Roman" panose="02020603050405020304" pitchFamily="18" charset="0"/>
              </a:rPr>
              <a:t> a </a:t>
            </a:r>
            <a:r>
              <a:rPr lang="en-IE" sz="2200" b="1" dirty="0" err="1">
                <a:ea typeface="Times New Roman" panose="02020603050405020304" pitchFamily="18" charset="0"/>
              </a:rPr>
              <a:t>cidade</a:t>
            </a:r>
            <a:r>
              <a:rPr lang="en-IE" sz="2200" b="1" dirty="0">
                <a:ea typeface="Times New Roman" panose="02020603050405020304" pitchFamily="18" charset="0"/>
              </a:rPr>
              <a:t> com o </a:t>
            </a:r>
            <a:r>
              <a:rPr lang="en-IE" sz="2200" b="1" dirty="0" err="1">
                <a:ea typeface="Times New Roman" panose="02020603050405020304" pitchFamily="18" charset="0"/>
              </a:rPr>
              <a:t>apoio</a:t>
            </a:r>
            <a:r>
              <a:rPr lang="en-IE" sz="2200" b="1" dirty="0">
                <a:ea typeface="Times New Roman" panose="02020603050405020304" pitchFamily="18" charset="0"/>
              </a:rPr>
              <a:t> de </a:t>
            </a:r>
            <a:r>
              <a:rPr lang="en-IE" sz="2200" b="1" dirty="0" err="1">
                <a:ea typeface="Times New Roman" panose="02020603050405020304" pitchFamily="18" charset="0"/>
              </a:rPr>
              <a:t>outras</a:t>
            </a:r>
            <a:r>
              <a:rPr lang="en-IE" sz="2200" b="1" dirty="0">
                <a:ea typeface="Times New Roman" panose="02020603050405020304" pitchFamily="18" charset="0"/>
              </a:rPr>
              <a:t> </a:t>
            </a:r>
            <a:r>
              <a:rPr lang="en-IE" sz="2200" b="1" dirty="0" err="1">
                <a:ea typeface="Times New Roman" panose="02020603050405020304" pitchFamily="18" charset="0"/>
              </a:rPr>
              <a:t>agências</a:t>
            </a:r>
            <a:r>
              <a:rPr lang="en-IE" sz="2200" b="1" dirty="0">
                <a:ea typeface="Times New Roman" panose="02020603050405020304" pitchFamily="18" charset="0"/>
              </a:rPr>
              <a:t> e </a:t>
            </a:r>
            <a:r>
              <a:rPr lang="en-IE" sz="2200" b="1" dirty="0" err="1">
                <a:ea typeface="Times New Roman" panose="02020603050405020304" pitchFamily="18" charset="0"/>
              </a:rPr>
              <a:t>prestadores</a:t>
            </a:r>
            <a:r>
              <a:rPr lang="en-IE" sz="2200" b="1" dirty="0">
                <a:ea typeface="Times New Roman" panose="02020603050405020304" pitchFamily="18" charset="0"/>
              </a:rPr>
              <a:t> de </a:t>
            </a:r>
            <a:r>
              <a:rPr lang="en-IE" sz="2200" b="1" dirty="0" err="1">
                <a:ea typeface="Times New Roman" panose="02020603050405020304" pitchFamily="18" charset="0"/>
              </a:rPr>
              <a:t>serviços</a:t>
            </a:r>
            <a:r>
              <a:rPr lang="en-IE" sz="2200" b="1" dirty="0"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IE" sz="2200" b="1" dirty="0">
                <a:solidFill>
                  <a:srgbClr val="7F4182"/>
                </a:solidFill>
              </a:rPr>
              <a:t>A </a:t>
            </a:r>
            <a:r>
              <a:rPr lang="en-IE" sz="2200" b="1" dirty="0" err="1">
                <a:solidFill>
                  <a:srgbClr val="7F4182"/>
                </a:solidFill>
              </a:rPr>
              <a:t>Visão</a:t>
            </a:r>
            <a:endParaRPr lang="en-IE" sz="2200" b="1" dirty="0">
              <a:solidFill>
                <a:srgbClr val="7F4182"/>
              </a:solidFill>
            </a:endParaRPr>
          </a:p>
          <a:p>
            <a:pPr algn="just"/>
            <a:r>
              <a:rPr lang="en-IE" sz="2000" i="1" dirty="0" err="1">
                <a:ea typeface="Times New Roman" panose="02020603050405020304" pitchFamily="18" charset="0"/>
              </a:rPr>
              <a:t>Pretendemos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criar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oportunidades</a:t>
            </a:r>
            <a:r>
              <a:rPr lang="en-IE" sz="2000" i="1" dirty="0">
                <a:ea typeface="Times New Roman" panose="02020603050405020304" pitchFamily="18" charset="0"/>
              </a:rPr>
              <a:t> de </a:t>
            </a:r>
            <a:r>
              <a:rPr lang="en-IE" sz="2000" i="1" dirty="0" err="1">
                <a:ea typeface="Times New Roman" panose="02020603050405020304" pitchFamily="18" charset="0"/>
              </a:rPr>
              <a:t>emprego</a:t>
            </a:r>
            <a:r>
              <a:rPr lang="en-IE" sz="2000" i="1" dirty="0">
                <a:ea typeface="Times New Roman" panose="02020603050405020304" pitchFamily="18" charset="0"/>
              </a:rPr>
              <a:t>, </a:t>
            </a:r>
            <a:r>
              <a:rPr lang="en-IE" sz="2000" i="1" dirty="0" err="1">
                <a:ea typeface="Times New Roman" panose="02020603050405020304" pitchFamily="18" charset="0"/>
              </a:rPr>
              <a:t>facilitar</a:t>
            </a:r>
            <a:r>
              <a:rPr lang="en-IE" sz="2000" i="1" dirty="0">
                <a:ea typeface="Times New Roman" panose="02020603050405020304" pitchFamily="18" charset="0"/>
              </a:rPr>
              <a:t> a </a:t>
            </a:r>
            <a:r>
              <a:rPr lang="en-IE" sz="2000" i="1" dirty="0" err="1">
                <a:ea typeface="Times New Roman" panose="02020603050405020304" pitchFamily="18" charset="0"/>
              </a:rPr>
              <a:t>criação</a:t>
            </a:r>
            <a:r>
              <a:rPr lang="en-IE" sz="2000" i="1" dirty="0">
                <a:ea typeface="Times New Roman" panose="02020603050405020304" pitchFamily="18" charset="0"/>
              </a:rPr>
              <a:t> de </a:t>
            </a:r>
            <a:r>
              <a:rPr lang="en-IE" sz="2000" i="1" dirty="0" err="1">
                <a:ea typeface="Times New Roman" panose="02020603050405020304" pitchFamily="18" charset="0"/>
              </a:rPr>
              <a:t>empresas</a:t>
            </a:r>
            <a:r>
              <a:rPr lang="en-IE" sz="2000" i="1" dirty="0">
                <a:ea typeface="Times New Roman" panose="02020603050405020304" pitchFamily="18" charset="0"/>
              </a:rPr>
              <a:t> e, </a:t>
            </a:r>
            <a:r>
              <a:rPr lang="en-IE" sz="2000" i="1" dirty="0" err="1">
                <a:ea typeface="Times New Roman" panose="02020603050405020304" pitchFamily="18" charset="0"/>
              </a:rPr>
              <a:t>acima</a:t>
            </a:r>
            <a:r>
              <a:rPr lang="en-IE" sz="2000" i="1" dirty="0">
                <a:ea typeface="Times New Roman" panose="02020603050405020304" pitchFamily="18" charset="0"/>
              </a:rPr>
              <a:t> de </a:t>
            </a:r>
            <a:r>
              <a:rPr lang="en-IE" sz="2000" i="1" dirty="0" err="1">
                <a:ea typeface="Times New Roman" panose="02020603050405020304" pitchFamily="18" charset="0"/>
              </a:rPr>
              <a:t>tudo</a:t>
            </a:r>
            <a:r>
              <a:rPr lang="en-IE" sz="2000" i="1" dirty="0">
                <a:ea typeface="Times New Roman" panose="02020603050405020304" pitchFamily="18" charset="0"/>
              </a:rPr>
              <a:t>, </a:t>
            </a:r>
            <a:r>
              <a:rPr lang="en-IE" sz="2000" i="1" dirty="0" err="1">
                <a:ea typeface="Times New Roman" panose="02020603050405020304" pitchFamily="18" charset="0"/>
              </a:rPr>
              <a:t>reinventar</a:t>
            </a:r>
            <a:r>
              <a:rPr lang="en-IE" sz="2000" i="1" dirty="0">
                <a:ea typeface="Times New Roman" panose="02020603050405020304" pitchFamily="18" charset="0"/>
              </a:rPr>
              <a:t> o </a:t>
            </a:r>
            <a:r>
              <a:rPr lang="en-IE" sz="2000" i="1" dirty="0" err="1">
                <a:ea typeface="Times New Roman" panose="02020603050405020304" pitchFamily="18" charset="0"/>
              </a:rPr>
              <a:t>orgulho</a:t>
            </a:r>
            <a:r>
              <a:rPr lang="en-IE" sz="2000" i="1" dirty="0">
                <a:ea typeface="Times New Roman" panose="02020603050405020304" pitchFamily="18" charset="0"/>
              </a:rPr>
              <a:t> que </a:t>
            </a:r>
            <a:r>
              <a:rPr lang="en-IE" sz="2000" i="1" dirty="0" err="1">
                <a:ea typeface="Times New Roman" panose="02020603050405020304" pitchFamily="18" charset="0"/>
              </a:rPr>
              <a:t>todos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deveríamos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ter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pelas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nossas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cidades</a:t>
            </a:r>
            <a:r>
              <a:rPr lang="en-IE" sz="2000" i="1" dirty="0">
                <a:ea typeface="Times New Roman" panose="02020603050405020304" pitchFamily="18" charset="0"/>
              </a:rPr>
              <a:t>. Uma </a:t>
            </a:r>
            <a:r>
              <a:rPr lang="en-IE" sz="2000" i="1" dirty="0" err="1">
                <a:ea typeface="Times New Roman" panose="02020603050405020304" pitchFamily="18" charset="0"/>
              </a:rPr>
              <a:t>mudança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eficaz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virá</a:t>
            </a:r>
            <a:r>
              <a:rPr lang="en-IE" sz="2000" i="1" dirty="0">
                <a:ea typeface="Times New Roman" panose="02020603050405020304" pitchFamily="18" charset="0"/>
              </a:rPr>
              <a:t> de dentro. A </a:t>
            </a:r>
            <a:r>
              <a:rPr lang="en-IE" sz="2000" i="1" dirty="0" err="1">
                <a:ea typeface="Times New Roman" panose="02020603050405020304" pitchFamily="18" charset="0"/>
              </a:rPr>
              <a:t>população</a:t>
            </a:r>
            <a:r>
              <a:rPr lang="en-IE" sz="2000" i="1" dirty="0">
                <a:ea typeface="Times New Roman" panose="02020603050405020304" pitchFamily="18" charset="0"/>
              </a:rPr>
              <a:t> do </a:t>
            </a:r>
            <a:r>
              <a:rPr lang="en-IE" sz="2000" i="1" dirty="0" err="1">
                <a:ea typeface="Times New Roman" panose="02020603050405020304" pitchFamily="18" charset="0"/>
              </a:rPr>
              <a:t>Condado</a:t>
            </a:r>
            <a:r>
              <a:rPr lang="en-IE" sz="2000" i="1" dirty="0">
                <a:ea typeface="Times New Roman" panose="02020603050405020304" pitchFamily="18" charset="0"/>
              </a:rPr>
              <a:t> de Roscommon sabe </a:t>
            </a:r>
            <a:r>
              <a:rPr lang="en-IE" sz="2000" i="1" dirty="0" err="1">
                <a:ea typeface="Times New Roman" panose="02020603050405020304" pitchFamily="18" charset="0"/>
              </a:rPr>
              <a:t>perfeitamente</a:t>
            </a:r>
            <a:r>
              <a:rPr lang="en-IE" sz="2000" i="1" dirty="0">
                <a:ea typeface="Times New Roman" panose="02020603050405020304" pitchFamily="18" charset="0"/>
              </a:rPr>
              <a:t> o que </a:t>
            </a:r>
            <a:r>
              <a:rPr lang="en-IE" sz="2000" i="1" dirty="0" err="1">
                <a:ea typeface="Times New Roman" panose="02020603050405020304" pitchFamily="18" charset="0"/>
              </a:rPr>
              <a:t>é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necessário</a:t>
            </a:r>
            <a:r>
              <a:rPr lang="en-IE" sz="2000" i="1" dirty="0">
                <a:ea typeface="Times New Roman" panose="02020603050405020304" pitchFamily="18" charset="0"/>
              </a:rPr>
              <a:t> para a </a:t>
            </a:r>
            <a:r>
              <a:rPr lang="en-IE" sz="2000" i="1" dirty="0" err="1">
                <a:ea typeface="Times New Roman" panose="02020603050405020304" pitchFamily="18" charset="0"/>
              </a:rPr>
              <a:t>população</a:t>
            </a:r>
            <a:r>
              <a:rPr lang="en-IE" sz="2000" i="1" dirty="0">
                <a:ea typeface="Times New Roman" panose="02020603050405020304" pitchFamily="18" charset="0"/>
              </a:rPr>
              <a:t> do </a:t>
            </a:r>
            <a:r>
              <a:rPr lang="en-IE" sz="2000" i="1" dirty="0" err="1">
                <a:ea typeface="Times New Roman" panose="02020603050405020304" pitchFamily="18" charset="0"/>
              </a:rPr>
              <a:t>Condado</a:t>
            </a:r>
            <a:r>
              <a:rPr lang="en-IE" sz="2000" i="1" dirty="0">
                <a:ea typeface="Times New Roman" panose="02020603050405020304" pitchFamily="18" charset="0"/>
              </a:rPr>
              <a:t> de Roscommon. </a:t>
            </a:r>
          </a:p>
          <a:p>
            <a:pPr algn="just"/>
            <a:r>
              <a:rPr lang="en-IE" sz="2000" i="1" dirty="0">
                <a:ea typeface="Times New Roman" panose="02020603050405020304" pitchFamily="18" charset="0"/>
              </a:rPr>
              <a:t>A </a:t>
            </a:r>
            <a:r>
              <a:rPr lang="en-IE" sz="2000" i="1" dirty="0" err="1">
                <a:ea typeface="Times New Roman" panose="02020603050405020304" pitchFamily="18" charset="0"/>
              </a:rPr>
              <a:t>população</a:t>
            </a:r>
            <a:r>
              <a:rPr lang="en-IE" sz="2000" i="1" dirty="0">
                <a:ea typeface="Times New Roman" panose="02020603050405020304" pitchFamily="18" charset="0"/>
              </a:rPr>
              <a:t> do </a:t>
            </a:r>
            <a:r>
              <a:rPr lang="en-IE" sz="2000" i="1" dirty="0" err="1">
                <a:ea typeface="Times New Roman" panose="02020603050405020304" pitchFamily="18" charset="0"/>
              </a:rPr>
              <a:t>Condado</a:t>
            </a:r>
            <a:r>
              <a:rPr lang="en-IE" sz="2000" i="1" dirty="0">
                <a:ea typeface="Times New Roman" panose="02020603050405020304" pitchFamily="18" charset="0"/>
              </a:rPr>
              <a:t> de Roscommon </a:t>
            </a:r>
            <a:r>
              <a:rPr lang="en-IE" sz="2000" i="1" dirty="0" err="1">
                <a:ea typeface="Times New Roman" panose="02020603050405020304" pitchFamily="18" charset="0"/>
              </a:rPr>
              <a:t>deseja</a:t>
            </a:r>
            <a:r>
              <a:rPr lang="en-IE" sz="2000" i="1" dirty="0">
                <a:ea typeface="Times New Roman" panose="02020603050405020304" pitchFamily="18" charset="0"/>
              </a:rPr>
              <a:t> que as </a:t>
            </a:r>
            <a:r>
              <a:rPr lang="en-IE" sz="2000" i="1" dirty="0" err="1">
                <a:ea typeface="Times New Roman" panose="02020603050405020304" pitchFamily="18" charset="0"/>
              </a:rPr>
              <a:t>nossas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comunidades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tenham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localidades</a:t>
            </a:r>
            <a:r>
              <a:rPr lang="en-IE" sz="2000" i="1" dirty="0">
                <a:ea typeface="Times New Roman" panose="02020603050405020304" pitchFamily="18" charset="0"/>
              </a:rPr>
              <a:t> de que se </a:t>
            </a:r>
            <a:r>
              <a:rPr lang="en-IE" sz="2000" i="1" dirty="0" err="1">
                <a:ea typeface="Times New Roman" panose="02020603050405020304" pitchFamily="18" charset="0"/>
              </a:rPr>
              <a:t>orgulhem</a:t>
            </a:r>
            <a:r>
              <a:rPr lang="en-IE" sz="2000" i="1" dirty="0">
                <a:ea typeface="Times New Roman" panose="02020603050405020304" pitchFamily="18" charset="0"/>
              </a:rPr>
              <a:t>, que </a:t>
            </a:r>
            <a:r>
              <a:rPr lang="en-IE" sz="2000" i="1" dirty="0" err="1">
                <a:ea typeface="Times New Roman" panose="02020603050405020304" pitchFamily="18" charset="0"/>
              </a:rPr>
              <a:t>satisfaçam</a:t>
            </a:r>
            <a:r>
              <a:rPr lang="en-IE" sz="2000" i="1" dirty="0">
                <a:ea typeface="Times New Roman" panose="02020603050405020304" pitchFamily="18" charset="0"/>
              </a:rPr>
              <a:t> as </a:t>
            </a:r>
            <a:r>
              <a:rPr lang="en-IE" sz="2000" i="1" dirty="0" err="1">
                <a:ea typeface="Times New Roman" panose="02020603050405020304" pitchFamily="18" charset="0"/>
              </a:rPr>
              <a:t>suas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necessidades</a:t>
            </a:r>
            <a:r>
              <a:rPr lang="en-IE" sz="2000" i="1" dirty="0">
                <a:ea typeface="Times New Roman" panose="02020603050405020304" pitchFamily="18" charset="0"/>
              </a:rPr>
              <a:t>.  </a:t>
            </a:r>
            <a:r>
              <a:rPr lang="en-IE" sz="2000" i="1" dirty="0" err="1">
                <a:ea typeface="Times New Roman" panose="02020603050405020304" pitchFamily="18" charset="0"/>
              </a:rPr>
              <a:t>Lugares</a:t>
            </a:r>
            <a:r>
              <a:rPr lang="en-IE" sz="2000" i="1" dirty="0">
                <a:ea typeface="Times New Roman" panose="02020603050405020304" pitchFamily="18" charset="0"/>
              </a:rPr>
              <a:t> que </a:t>
            </a:r>
            <a:r>
              <a:rPr lang="en-IE" sz="2000" i="1" dirty="0" err="1">
                <a:ea typeface="Times New Roman" panose="02020603050405020304" pitchFamily="18" charset="0"/>
              </a:rPr>
              <a:t>são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destinos</a:t>
            </a:r>
            <a:r>
              <a:rPr lang="en-IE" sz="2000" i="1" dirty="0">
                <a:ea typeface="Times New Roman" panose="02020603050405020304" pitchFamily="18" charset="0"/>
              </a:rPr>
              <a:t> - </a:t>
            </a:r>
            <a:r>
              <a:rPr lang="en-IE" sz="2000" i="1" dirty="0" err="1">
                <a:ea typeface="Times New Roman" panose="02020603050405020304" pitchFamily="18" charset="0"/>
              </a:rPr>
              <a:t>onde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queira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gastar</a:t>
            </a:r>
            <a:r>
              <a:rPr lang="en-IE" sz="2000" i="1" dirty="0">
                <a:ea typeface="Times New Roman" panose="02020603050405020304" pitchFamily="18" charset="0"/>
              </a:rPr>
              <a:t> o </a:t>
            </a:r>
            <a:r>
              <a:rPr lang="en-IE" sz="2000" i="1" dirty="0" err="1">
                <a:ea typeface="Times New Roman" panose="02020603050405020304" pitchFamily="18" charset="0"/>
              </a:rPr>
              <a:t>seu</a:t>
            </a:r>
            <a:r>
              <a:rPr lang="en-IE" sz="2000" i="1" dirty="0">
                <a:ea typeface="Times New Roman" panose="02020603050405020304" pitchFamily="18" charset="0"/>
              </a:rPr>
              <a:t> tempo e </a:t>
            </a:r>
            <a:r>
              <a:rPr lang="en-IE" sz="2000" i="1" dirty="0" err="1">
                <a:ea typeface="Times New Roman" panose="02020603050405020304" pitchFamily="18" charset="0"/>
              </a:rPr>
              <a:t>dinheiro</a:t>
            </a:r>
            <a:r>
              <a:rPr lang="en-IE" sz="2000" i="1" dirty="0">
                <a:ea typeface="Times New Roman" panose="02020603050405020304" pitchFamily="18" charset="0"/>
              </a:rPr>
              <a:t>.  </a:t>
            </a:r>
            <a:r>
              <a:rPr lang="en-IE" sz="2000" i="1" dirty="0" err="1">
                <a:ea typeface="Times New Roman" panose="02020603050405020304" pitchFamily="18" charset="0"/>
              </a:rPr>
              <a:t>Locais</a:t>
            </a:r>
            <a:r>
              <a:rPr lang="en-IE" sz="2000" i="1" dirty="0">
                <a:ea typeface="Times New Roman" panose="02020603050405020304" pitchFamily="18" charset="0"/>
              </a:rPr>
              <a:t> que </a:t>
            </a:r>
            <a:r>
              <a:rPr lang="en-IE" sz="2000" i="1" dirty="0" err="1">
                <a:ea typeface="Times New Roman" panose="02020603050405020304" pitchFamily="18" charset="0"/>
              </a:rPr>
              <a:t>inspirem</a:t>
            </a:r>
            <a:r>
              <a:rPr lang="en-IE" sz="2000" i="1" dirty="0">
                <a:ea typeface="Times New Roman" panose="02020603050405020304" pitchFamily="18" charset="0"/>
              </a:rPr>
              <a:t>, </a:t>
            </a:r>
            <a:r>
              <a:rPr lang="en-IE" sz="2000" i="1" dirty="0" err="1">
                <a:ea typeface="Times New Roman" panose="02020603050405020304" pitchFamily="18" charset="0"/>
              </a:rPr>
              <a:t>encorajem</a:t>
            </a:r>
            <a:r>
              <a:rPr lang="en-IE" sz="2000" i="1" dirty="0">
                <a:ea typeface="Times New Roman" panose="02020603050405020304" pitchFamily="18" charset="0"/>
              </a:rPr>
              <a:t> e </a:t>
            </a:r>
            <a:r>
              <a:rPr lang="en-IE" sz="2000" i="1" dirty="0" err="1">
                <a:ea typeface="Times New Roman" panose="02020603050405020304" pitchFamily="18" charset="0"/>
              </a:rPr>
              <a:t>ajudem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novos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empresários</a:t>
            </a:r>
            <a:r>
              <a:rPr lang="en-IE" sz="2000" i="1" dirty="0">
                <a:ea typeface="Times New Roman" panose="02020603050405020304" pitchFamily="18" charset="0"/>
              </a:rPr>
              <a:t> e </a:t>
            </a:r>
            <a:r>
              <a:rPr lang="en-IE" sz="2000" i="1" dirty="0" err="1">
                <a:ea typeface="Times New Roman" panose="02020603050405020304" pitchFamily="18" charset="0"/>
              </a:rPr>
              <a:t>apoiem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negócios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estabelecidos</a:t>
            </a:r>
            <a:r>
              <a:rPr lang="en-IE" sz="2000" i="1" dirty="0">
                <a:ea typeface="Times New Roman" panose="02020603050405020304" pitchFamily="18" charset="0"/>
              </a:rPr>
              <a:t>. Um Local que tanto </a:t>
            </a:r>
            <a:r>
              <a:rPr lang="en-IE" sz="2000" i="1" dirty="0" err="1">
                <a:ea typeface="Times New Roman" panose="02020603050405020304" pitchFamily="18" charset="0"/>
              </a:rPr>
              <a:t>os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habitantes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locais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como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os</a:t>
            </a:r>
            <a:r>
              <a:rPr lang="en-IE" sz="2000" i="1" dirty="0">
                <a:ea typeface="Times New Roman" panose="02020603050405020304" pitchFamily="18" charset="0"/>
              </a:rPr>
              <a:t> transeuntes </a:t>
            </a:r>
            <a:r>
              <a:rPr lang="en-IE" sz="2000" i="1" dirty="0" err="1">
                <a:ea typeface="Times New Roman" panose="02020603050405020304" pitchFamily="18" charset="0"/>
              </a:rPr>
              <a:t>queiram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parar</a:t>
            </a:r>
            <a:r>
              <a:rPr lang="en-IE" sz="2000" i="1" dirty="0">
                <a:ea typeface="Times New Roman" panose="02020603050405020304" pitchFamily="18" charset="0"/>
              </a:rPr>
              <a:t> e </a:t>
            </a:r>
            <a:r>
              <a:rPr lang="en-IE" sz="2000" i="1" dirty="0" err="1">
                <a:ea typeface="Times New Roman" panose="02020603050405020304" pitchFamily="18" charset="0"/>
              </a:rPr>
              <a:t>desfrutar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quando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conduzem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pelo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condado</a:t>
            </a:r>
            <a:r>
              <a:rPr lang="en-IE" sz="2000" i="1" dirty="0">
                <a:ea typeface="Times New Roman" panose="02020603050405020304" pitchFamily="18" charset="0"/>
              </a:rPr>
              <a:t>; </a:t>
            </a:r>
            <a:r>
              <a:rPr lang="en-IE" sz="2000" i="1" dirty="0" err="1">
                <a:ea typeface="Times New Roman" panose="02020603050405020304" pitchFamily="18" charset="0"/>
              </a:rPr>
              <a:t>lugares</a:t>
            </a:r>
            <a:r>
              <a:rPr lang="en-IE" sz="2000" i="1" dirty="0">
                <a:ea typeface="Times New Roman" panose="02020603050405020304" pitchFamily="18" charset="0"/>
              </a:rPr>
              <a:t> de que as </a:t>
            </a:r>
            <a:r>
              <a:rPr lang="en-IE" sz="2000" i="1" dirty="0" err="1">
                <a:ea typeface="Times New Roman" panose="02020603050405020304" pitchFamily="18" charset="0"/>
              </a:rPr>
              <a:t>pessoas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ouçam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falar</a:t>
            </a:r>
            <a:r>
              <a:rPr lang="en-IE" sz="2000" i="1" dirty="0">
                <a:ea typeface="Times New Roman" panose="02020603050405020304" pitchFamily="18" charset="0"/>
              </a:rPr>
              <a:t> e </a:t>
            </a:r>
            <a:r>
              <a:rPr lang="en-IE" sz="2000" i="1" dirty="0" err="1">
                <a:ea typeface="Times New Roman" panose="02020603050405020304" pitchFamily="18" charset="0"/>
              </a:rPr>
              <a:t>façam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questão</a:t>
            </a:r>
            <a:r>
              <a:rPr lang="en-IE" sz="2000" i="1" dirty="0">
                <a:ea typeface="Times New Roman" panose="02020603050405020304" pitchFamily="18" charset="0"/>
              </a:rPr>
              <a:t> de </a:t>
            </a:r>
            <a:r>
              <a:rPr lang="en-IE" sz="2000" i="1" dirty="0" err="1">
                <a:ea typeface="Times New Roman" panose="02020603050405020304" pitchFamily="18" charset="0"/>
              </a:rPr>
              <a:t>ir.</a:t>
            </a:r>
            <a:r>
              <a:rPr lang="en-IE" sz="2000" i="1" dirty="0">
                <a:ea typeface="Times New Roman" panose="02020603050405020304" pitchFamily="18" charset="0"/>
              </a:rPr>
              <a:t> Um local que </a:t>
            </a:r>
            <a:r>
              <a:rPr lang="en-IE" sz="2000" i="1" dirty="0" err="1">
                <a:ea typeface="Times New Roman" panose="02020603050405020304" pitchFamily="18" charset="0"/>
              </a:rPr>
              <a:t>tenha</a:t>
            </a:r>
            <a:r>
              <a:rPr lang="en-IE" sz="2000" i="1" dirty="0">
                <a:ea typeface="Times New Roman" panose="02020603050405020304" pitchFamily="18" charset="0"/>
              </a:rPr>
              <a:t> um </a:t>
            </a:r>
            <a:r>
              <a:rPr lang="en-IE" sz="2000" i="1" dirty="0" err="1">
                <a:ea typeface="Times New Roman" panose="02020603050405020304" pitchFamily="18" charset="0"/>
              </a:rPr>
              <a:t>futuro</a:t>
            </a:r>
            <a:r>
              <a:rPr lang="en-IE" sz="2000" i="1" dirty="0">
                <a:ea typeface="Times New Roman" panose="02020603050405020304" pitchFamily="18" charset="0"/>
              </a:rPr>
              <a:t> </a:t>
            </a:r>
            <a:r>
              <a:rPr lang="en-IE" sz="2000" i="1" dirty="0" err="1">
                <a:ea typeface="Times New Roman" panose="02020603050405020304" pitchFamily="18" charset="0"/>
              </a:rPr>
              <a:t>sustentável</a:t>
            </a:r>
            <a:r>
              <a:rPr lang="en-IE" sz="2000" i="1" dirty="0">
                <a:ea typeface="Times New Roman" panose="02020603050405020304" pitchFamily="18" charset="0"/>
              </a:rPr>
              <a:t>.</a:t>
            </a:r>
            <a:endParaRPr lang="en-IE" sz="2000" i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41506-4993-494D-AD3B-E71AFFAC6857}"/>
              </a:ext>
            </a:extLst>
          </p:cNvPr>
          <p:cNvSpPr txBox="1"/>
          <p:nvPr/>
        </p:nvSpPr>
        <p:spPr>
          <a:xfrm>
            <a:off x="0" y="263960"/>
            <a:ext cx="2038662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dirty="0">
                <a:solidFill>
                  <a:schemeClr val="bg1"/>
                </a:solidFill>
                <a:latin typeface="Calibri" panose="020F0502020204030204"/>
              </a:rPr>
              <a:t>ECONÓMICO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3330B-C3D4-4F79-9228-18DB219BBB04}"/>
              </a:ext>
            </a:extLst>
          </p:cNvPr>
          <p:cNvSpPr txBox="1"/>
          <p:nvPr/>
        </p:nvSpPr>
        <p:spPr>
          <a:xfrm>
            <a:off x="0" y="881829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B2BF3-0E9C-4CE5-BB65-09E016177C48}"/>
              </a:ext>
            </a:extLst>
          </p:cNvPr>
          <p:cNvSpPr txBox="1"/>
          <p:nvPr/>
        </p:nvSpPr>
        <p:spPr>
          <a:xfrm>
            <a:off x="4992" y="5544503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F3BEF3-54FD-4BCC-A279-8909F132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835" y="4683884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Graphic 15" descr="Sunflower">
            <a:extLst>
              <a:ext uri="{FF2B5EF4-FFF2-40B4-BE49-F238E27FC236}">
                <a16:creationId xmlns:a16="http://schemas.microsoft.com/office/drawing/2014/main" id="{539AE127-7FAE-4527-871F-9BE63BA82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071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 descr="A colorful flower in front of a building&#10;&#10;Description automatically generated">
            <a:extLst>
              <a:ext uri="{FF2B5EF4-FFF2-40B4-BE49-F238E27FC236}">
                <a16:creationId xmlns:a16="http://schemas.microsoft.com/office/drawing/2014/main" id="{DFB5A171-7949-44F3-A19C-5EE5E01D0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084" r="34084"/>
          <a:stretch>
            <a:fillRect/>
          </a:stretch>
        </p:blipFill>
        <p:spPr>
          <a:xfrm flipH="1">
            <a:off x="4992" y="0"/>
            <a:ext cx="3279963" cy="686943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  <a:gd name="connsiteX0" fmla="*/ 0 w 5663131"/>
              <a:gd name="connsiteY0" fmla="*/ 22860 h 6858000"/>
              <a:gd name="connsiteX1" fmla="*/ 5663131 w 5663131"/>
              <a:gd name="connsiteY1" fmla="*/ 0 h 6858000"/>
              <a:gd name="connsiteX2" fmla="*/ 5663131 w 5663131"/>
              <a:gd name="connsiteY2" fmla="*/ 6858000 h 6858000"/>
              <a:gd name="connsiteX3" fmla="*/ 3012144 w 5663131"/>
              <a:gd name="connsiteY3" fmla="*/ 6858000 h 6858000"/>
              <a:gd name="connsiteX4" fmla="*/ 0 w 5663131"/>
              <a:gd name="connsiteY4" fmla="*/ 2286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797740 w 5448727"/>
              <a:gd name="connsiteY3" fmla="*/ 6858000 h 6858000"/>
              <a:gd name="connsiteX4" fmla="*/ 0 w 5448727"/>
              <a:gd name="connsiteY4" fmla="*/ 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494002 w 5448727"/>
              <a:gd name="connsiteY3" fmla="*/ 6858000 h 6858000"/>
              <a:gd name="connsiteX4" fmla="*/ 0 w 5448727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2172397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1975860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69430"/>
              <a:gd name="connsiteX1" fmla="*/ 5127122 w 5127122"/>
              <a:gd name="connsiteY1" fmla="*/ 0 h 6869430"/>
              <a:gd name="connsiteX2" fmla="*/ 5127122 w 5127122"/>
              <a:gd name="connsiteY2" fmla="*/ 6858000 h 6869430"/>
              <a:gd name="connsiteX3" fmla="*/ 1850792 w 5127122"/>
              <a:gd name="connsiteY3" fmla="*/ 6869430 h 6869430"/>
              <a:gd name="connsiteX4" fmla="*/ 0 w 5127122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22" h="6869430">
                <a:moveTo>
                  <a:pt x="0" y="0"/>
                </a:moveTo>
                <a:lnTo>
                  <a:pt x="5127122" y="0"/>
                </a:lnTo>
                <a:lnTo>
                  <a:pt x="5127122" y="6858000"/>
                </a:lnTo>
                <a:lnTo>
                  <a:pt x="1850792" y="6869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4634" y="80010"/>
            <a:ext cx="8851155" cy="1291231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TOWN TEAMS, ROSCOMMON, IRLANDA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3674" y="1915732"/>
            <a:ext cx="8851155" cy="4398242"/>
          </a:xfrm>
        </p:spPr>
        <p:txBody>
          <a:bodyPr/>
          <a:lstStyle/>
          <a:p>
            <a:pPr algn="just"/>
            <a:r>
              <a:rPr lang="en-GB" sz="2200" dirty="0">
                <a:ea typeface="Times New Roman" panose="02020603050405020304" pitchFamily="18" charset="0"/>
              </a:rPr>
              <a:t>O </a:t>
            </a:r>
            <a:r>
              <a:rPr lang="en-GB" sz="2200" dirty="0" err="1">
                <a:ea typeface="Times New Roman" panose="02020603050405020304" pitchFamily="18" charset="0"/>
              </a:rPr>
              <a:t>projeto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foi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iniciado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pelo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Município</a:t>
            </a:r>
            <a:r>
              <a:rPr lang="en-GB" sz="2200" dirty="0">
                <a:ea typeface="Times New Roman" panose="02020603050405020304" pitchFamily="18" charset="0"/>
              </a:rPr>
              <a:t> de Roscommon, no </a:t>
            </a:r>
            <a:r>
              <a:rPr lang="en-GB" sz="2200" dirty="0" err="1">
                <a:ea typeface="Times New Roman" panose="02020603050405020304" pitchFamily="18" charset="0"/>
              </a:rPr>
              <a:t>âmbito</a:t>
            </a:r>
            <a:r>
              <a:rPr lang="en-GB" sz="2200" dirty="0">
                <a:ea typeface="Times New Roman" panose="02020603050405020304" pitchFamily="18" charset="0"/>
              </a:rPr>
              <a:t> do </a:t>
            </a:r>
            <a:r>
              <a:rPr lang="en-GB" sz="2200" dirty="0" err="1">
                <a:ea typeface="Times New Roman" panose="02020603050405020304" pitchFamily="18" charset="0"/>
              </a:rPr>
              <a:t>reforço</a:t>
            </a:r>
            <a:r>
              <a:rPr lang="en-GB" sz="2200" dirty="0">
                <a:ea typeface="Times New Roman" panose="02020603050405020304" pitchFamily="18" charset="0"/>
              </a:rPr>
              <a:t> do </a:t>
            </a:r>
            <a:r>
              <a:rPr lang="en-GB" sz="2200" dirty="0" err="1">
                <a:ea typeface="Times New Roman" panose="02020603050405020304" pitchFamily="18" charset="0"/>
              </a:rPr>
              <a:t>papel</a:t>
            </a:r>
            <a:r>
              <a:rPr lang="en-GB" sz="2200" dirty="0">
                <a:ea typeface="Times New Roman" panose="02020603050405020304" pitchFamily="18" charset="0"/>
              </a:rPr>
              <a:t> das </a:t>
            </a:r>
            <a:r>
              <a:rPr lang="en-GB" sz="2200" dirty="0" err="1">
                <a:ea typeface="Times New Roman" panose="02020603050405020304" pitchFamily="18" charset="0"/>
              </a:rPr>
              <a:t>Autoridades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Locais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nas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áreas</a:t>
            </a:r>
            <a:r>
              <a:rPr lang="en-GB" sz="2200" dirty="0"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a typeface="Times New Roman" panose="02020603050405020304" pitchFamily="18" charset="0"/>
              </a:rPr>
              <a:t>desenvolvimento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económico</a:t>
            </a:r>
            <a:r>
              <a:rPr lang="en-GB" sz="2200" dirty="0">
                <a:ea typeface="Times New Roman" panose="02020603050405020304" pitchFamily="18" charset="0"/>
              </a:rPr>
              <a:t> e </a:t>
            </a:r>
            <a:r>
              <a:rPr lang="en-GB" sz="2200" dirty="0" err="1">
                <a:ea typeface="Times New Roman" panose="02020603050405020304" pitchFamily="18" charset="0"/>
              </a:rPr>
              <a:t>empresarial</a:t>
            </a:r>
            <a:r>
              <a:rPr lang="en-GB" sz="2200" dirty="0">
                <a:ea typeface="Times New Roman" panose="02020603050405020304" pitchFamily="18" charset="0"/>
              </a:rPr>
              <a:t>, </a:t>
            </a:r>
            <a:r>
              <a:rPr lang="en-GB" sz="2200" dirty="0" err="1">
                <a:ea typeface="Times New Roman" panose="02020603050405020304" pitchFamily="18" charset="0"/>
              </a:rPr>
              <a:t>tal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como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previsto</a:t>
            </a:r>
            <a:r>
              <a:rPr lang="en-GB" sz="2200" dirty="0">
                <a:ea typeface="Times New Roman" panose="02020603050405020304" pitchFamily="18" charset="0"/>
              </a:rPr>
              <a:t> no </a:t>
            </a:r>
            <a:r>
              <a:rPr lang="en-GB" sz="2200" dirty="0" err="1">
                <a:ea typeface="Times New Roman" panose="02020603050405020304" pitchFamily="18" charset="0"/>
              </a:rPr>
              <a:t>âmbito</a:t>
            </a:r>
            <a:r>
              <a:rPr lang="en-GB" sz="2200" dirty="0">
                <a:ea typeface="Times New Roman" panose="02020603050405020304" pitchFamily="18" charset="0"/>
              </a:rPr>
              <a:t> da </a:t>
            </a:r>
            <a:r>
              <a:rPr lang="en-GB" sz="2200" dirty="0" err="1">
                <a:ea typeface="Times New Roman" panose="02020603050405020304" pitchFamily="18" charset="0"/>
              </a:rPr>
              <a:t>Estratégia</a:t>
            </a:r>
            <a:r>
              <a:rPr lang="en-GB" sz="2200" dirty="0">
                <a:ea typeface="Times New Roman" panose="02020603050405020304" pitchFamily="18" charset="0"/>
              </a:rPr>
              <a:t> Sectorial do </a:t>
            </a:r>
            <a:r>
              <a:rPr lang="en-GB" sz="2200" dirty="0" err="1">
                <a:ea typeface="Times New Roman" panose="02020603050405020304" pitchFamily="18" charset="0"/>
              </a:rPr>
              <a:t>Governo</a:t>
            </a:r>
            <a:r>
              <a:rPr lang="en-GB" sz="2200" dirty="0">
                <a:ea typeface="Times New Roman" panose="02020603050405020304" pitchFamily="18" charset="0"/>
              </a:rPr>
              <a:t> Local para </a:t>
            </a:r>
            <a:r>
              <a:rPr lang="en-GB" sz="2200" dirty="0" err="1">
                <a:ea typeface="Times New Roman" panose="02020603050405020304" pitchFamily="18" charset="0"/>
              </a:rPr>
              <a:t>Apoiar</a:t>
            </a:r>
            <a:r>
              <a:rPr lang="en-GB" sz="2200" dirty="0">
                <a:ea typeface="Times New Roman" panose="02020603050405020304" pitchFamily="18" charset="0"/>
              </a:rPr>
              <a:t> a </a:t>
            </a:r>
            <a:r>
              <a:rPr lang="en-GB" sz="2200" dirty="0" err="1">
                <a:ea typeface="Times New Roman" panose="02020603050405020304" pitchFamily="18" charset="0"/>
              </a:rPr>
              <a:t>Recuperação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Económica</a:t>
            </a:r>
            <a:r>
              <a:rPr lang="en-GB" sz="2200" dirty="0">
                <a:ea typeface="Times New Roman" panose="02020603050405020304" pitchFamily="18" charset="0"/>
              </a:rPr>
              <a:t> e o </a:t>
            </a:r>
            <a:r>
              <a:rPr lang="en-GB" sz="2200" dirty="0" err="1">
                <a:ea typeface="Times New Roman" panose="02020603050405020304" pitchFamily="18" charset="0"/>
              </a:rPr>
              <a:t>Emprego</a:t>
            </a:r>
            <a:r>
              <a:rPr lang="en-GB" sz="2200" dirty="0">
                <a:ea typeface="Times New Roman" panose="02020603050405020304" pitchFamily="18" charset="0"/>
              </a:rPr>
              <a:t> e do </a:t>
            </a:r>
            <a:r>
              <a:rPr lang="en-GB" sz="2200" dirty="0" err="1">
                <a:ea typeface="Times New Roman" panose="02020603050405020304" pitchFamily="18" charset="0"/>
              </a:rPr>
              <a:t>Programa</a:t>
            </a:r>
            <a:r>
              <a:rPr lang="en-GB" sz="2200" dirty="0"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a typeface="Times New Roman" panose="02020603050405020304" pitchFamily="18" charset="0"/>
              </a:rPr>
              <a:t>Ação</a:t>
            </a:r>
            <a:r>
              <a:rPr lang="en-GB" sz="2200" dirty="0">
                <a:ea typeface="Times New Roman" panose="02020603050405020304" pitchFamily="18" charset="0"/>
              </a:rPr>
              <a:t> para um </a:t>
            </a:r>
            <a:r>
              <a:rPr lang="en-GB" sz="2200" dirty="0" err="1">
                <a:ea typeface="Times New Roman" panose="02020603050405020304" pitchFamily="18" charset="0"/>
              </a:rPr>
              <a:t>Governo</a:t>
            </a:r>
            <a:r>
              <a:rPr lang="en-GB" sz="2200" dirty="0">
                <a:ea typeface="Times New Roman" panose="02020603050405020304" pitchFamily="18" charset="0"/>
              </a:rPr>
              <a:t> Local (2012).</a:t>
            </a:r>
          </a:p>
          <a:p>
            <a:pPr algn="just"/>
            <a:endParaRPr lang="en-GB" sz="2200" dirty="0">
              <a:ea typeface="Times New Roman" panose="02020603050405020304" pitchFamily="18" charset="0"/>
            </a:endParaRPr>
          </a:p>
          <a:p>
            <a:pPr algn="just"/>
            <a:r>
              <a:rPr lang="en-GB" sz="2200" dirty="0">
                <a:ea typeface="Times New Roman" panose="02020603050405020304" pitchFamily="18" charset="0"/>
              </a:rPr>
              <a:t>As </a:t>
            </a:r>
            <a:r>
              <a:rPr lang="en-GB" sz="2200" dirty="0" err="1">
                <a:ea typeface="Times New Roman" panose="02020603050405020304" pitchFamily="18" charset="0"/>
              </a:rPr>
              <a:t>Equipas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Municipais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atuam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como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catalisador</a:t>
            </a:r>
            <a:r>
              <a:rPr lang="en-GB" sz="2200" dirty="0">
                <a:ea typeface="Times New Roman" panose="02020603050405020304" pitchFamily="18" charset="0"/>
              </a:rPr>
              <a:t> da </a:t>
            </a:r>
            <a:r>
              <a:rPr lang="en-GB" sz="2200" dirty="0" err="1">
                <a:ea typeface="Times New Roman" panose="02020603050405020304" pitchFamily="18" charset="0"/>
              </a:rPr>
              <a:t>inovação</a:t>
            </a:r>
            <a:r>
              <a:rPr lang="en-GB" sz="2200" dirty="0">
                <a:ea typeface="Times New Roman" panose="02020603050405020304" pitchFamily="18" charset="0"/>
              </a:rPr>
              <a:t>, o que </a:t>
            </a:r>
            <a:r>
              <a:rPr lang="en-GB" sz="2200" dirty="0" err="1">
                <a:ea typeface="Times New Roman" panose="02020603050405020304" pitchFamily="18" charset="0"/>
              </a:rPr>
              <a:t>terá</a:t>
            </a:r>
            <a:r>
              <a:rPr lang="en-GB" sz="2200" dirty="0">
                <a:ea typeface="Times New Roman" panose="02020603050405020304" pitchFamily="18" charset="0"/>
              </a:rPr>
              <a:t> um </a:t>
            </a:r>
            <a:r>
              <a:rPr lang="en-GB" sz="2200" dirty="0" err="1">
                <a:ea typeface="Times New Roman" panose="02020603050405020304" pitchFamily="18" charset="0"/>
              </a:rPr>
              <a:t>impacto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regenerador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na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cidade</a:t>
            </a:r>
            <a:r>
              <a:rPr lang="en-GB" sz="2200" dirty="0">
                <a:ea typeface="Times New Roman" panose="02020603050405020304" pitchFamily="18" charset="0"/>
              </a:rPr>
              <a:t> e </a:t>
            </a:r>
            <a:r>
              <a:rPr lang="en-GB" sz="2200" dirty="0" err="1">
                <a:ea typeface="Times New Roman" panose="02020603050405020304" pitchFamily="18" charset="0"/>
              </a:rPr>
              <a:t>nas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equipas</a:t>
            </a:r>
            <a:r>
              <a:rPr lang="en-GB" sz="2200" dirty="0">
                <a:ea typeface="Times New Roman" panose="02020603050405020304" pitchFamily="18" charset="0"/>
              </a:rPr>
              <a:t>, </a:t>
            </a:r>
            <a:r>
              <a:rPr lang="en-GB" sz="2200" dirty="0" err="1">
                <a:ea typeface="Times New Roman" panose="02020603050405020304" pitchFamily="18" charset="0"/>
              </a:rPr>
              <a:t>assumindo</a:t>
            </a:r>
            <a:r>
              <a:rPr lang="en-GB" sz="2200" dirty="0">
                <a:ea typeface="Times New Roman" panose="02020603050405020304" pitchFamily="18" charset="0"/>
              </a:rPr>
              <a:t> um </a:t>
            </a:r>
            <a:r>
              <a:rPr lang="en-GB" sz="2200" dirty="0" err="1">
                <a:ea typeface="Times New Roman" panose="02020603050405020304" pitchFamily="18" charset="0"/>
              </a:rPr>
              <a:t>papel</a:t>
            </a:r>
            <a:r>
              <a:rPr lang="en-GB" sz="2200" dirty="0"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a typeface="Times New Roman" panose="02020603050405020304" pitchFamily="18" charset="0"/>
              </a:rPr>
              <a:t>liderança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na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garantia</a:t>
            </a:r>
            <a:r>
              <a:rPr lang="en-GB" sz="2200" dirty="0"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a typeface="Times New Roman" panose="02020603050405020304" pitchFamily="18" charset="0"/>
              </a:rPr>
              <a:t>financiamento</a:t>
            </a:r>
            <a:r>
              <a:rPr lang="en-GB" sz="2200" dirty="0"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a typeface="Times New Roman" panose="02020603050405020304" pitchFamily="18" charset="0"/>
              </a:rPr>
              <a:t>ações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coletivas</a:t>
            </a:r>
            <a:r>
              <a:rPr lang="en-GB" sz="2200" dirty="0">
                <a:ea typeface="Times New Roman" panose="02020603050405020304" pitchFamily="18" charset="0"/>
              </a:rPr>
              <a:t>. As </a:t>
            </a:r>
            <a:r>
              <a:rPr lang="en-GB" sz="2200" dirty="0" err="1">
                <a:ea typeface="Times New Roman" panose="02020603050405020304" pitchFamily="18" charset="0"/>
              </a:rPr>
              <a:t>Equipas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Municipais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lideram</a:t>
            </a:r>
            <a:r>
              <a:rPr lang="en-GB" sz="2200" dirty="0">
                <a:ea typeface="Times New Roman" panose="02020603050405020304" pitchFamily="18" charset="0"/>
              </a:rPr>
              <a:t> o </a:t>
            </a:r>
            <a:r>
              <a:rPr lang="en-GB" sz="2200" dirty="0" err="1">
                <a:ea typeface="Times New Roman" panose="02020603050405020304" pitchFamily="18" charset="0"/>
              </a:rPr>
              <a:t>desenvolvimento</a:t>
            </a:r>
            <a:r>
              <a:rPr lang="en-GB" sz="2200" dirty="0">
                <a:ea typeface="Times New Roman" panose="02020603050405020304" pitchFamily="18" charset="0"/>
              </a:rPr>
              <a:t> e a </a:t>
            </a:r>
            <a:r>
              <a:rPr lang="en-GB" sz="2200" dirty="0" err="1">
                <a:ea typeface="Times New Roman" panose="02020603050405020304" pitchFamily="18" charset="0"/>
              </a:rPr>
              <a:t>execução</a:t>
            </a:r>
            <a:r>
              <a:rPr lang="en-GB" sz="2200" dirty="0"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a typeface="Times New Roman" panose="02020603050405020304" pitchFamily="18" charset="0"/>
              </a:rPr>
              <a:t>iniciativas</a:t>
            </a:r>
            <a:r>
              <a:rPr lang="en-GB" sz="2200" dirty="0">
                <a:ea typeface="Times New Roman" panose="02020603050405020304" pitchFamily="18" charset="0"/>
              </a:rPr>
              <a:t> e </a:t>
            </a:r>
            <a:r>
              <a:rPr lang="en-GB" sz="2200" dirty="0" err="1">
                <a:ea typeface="Times New Roman" panose="02020603050405020304" pitchFamily="18" charset="0"/>
              </a:rPr>
              <a:t>são</a:t>
            </a:r>
            <a:r>
              <a:rPr lang="en-GB" sz="2200" dirty="0">
                <a:ea typeface="Times New Roman" panose="02020603050405020304" pitchFamily="18" charset="0"/>
              </a:rPr>
              <a:t> a </a:t>
            </a:r>
            <a:r>
              <a:rPr lang="en-GB" sz="2200" dirty="0" err="1">
                <a:ea typeface="Times New Roman" panose="02020603050405020304" pitchFamily="18" charset="0"/>
              </a:rPr>
              <a:t>força</a:t>
            </a:r>
            <a:r>
              <a:rPr lang="en-GB" sz="2200" dirty="0"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a typeface="Times New Roman" panose="02020603050405020304" pitchFamily="18" charset="0"/>
              </a:rPr>
              <a:t>motriz</a:t>
            </a:r>
            <a:r>
              <a:rPr lang="en-GB" sz="2200" dirty="0">
                <a:ea typeface="Times New Roman" panose="02020603050405020304" pitchFamily="18" charset="0"/>
              </a:rPr>
              <a:t> por </a:t>
            </a:r>
            <a:r>
              <a:rPr lang="en-GB" sz="2200" dirty="0" err="1">
                <a:ea typeface="Times New Roman" panose="02020603050405020304" pitchFamily="18" charset="0"/>
              </a:rPr>
              <a:t>detrás</a:t>
            </a:r>
            <a:r>
              <a:rPr lang="en-GB" sz="2200" dirty="0">
                <a:ea typeface="Times New Roman" panose="02020603050405020304" pitchFamily="18" charset="0"/>
              </a:rPr>
              <a:t> das </a:t>
            </a:r>
            <a:r>
              <a:rPr lang="en-GB" sz="2200" dirty="0" err="1">
                <a:ea typeface="Times New Roman" panose="02020603050405020304" pitchFamily="18" charset="0"/>
              </a:rPr>
              <a:t>propostas</a:t>
            </a:r>
            <a:r>
              <a:rPr lang="en-GB" sz="2200" dirty="0">
                <a:ea typeface="Times New Roman" panose="02020603050405020304" pitchFamily="18" charset="0"/>
              </a:rPr>
              <a:t> para </a:t>
            </a:r>
            <a:r>
              <a:rPr lang="en-GB" sz="2200" dirty="0" err="1">
                <a:ea typeface="Times New Roman" panose="02020603050405020304" pitchFamily="18" charset="0"/>
              </a:rPr>
              <a:t>assegurar</a:t>
            </a:r>
            <a:r>
              <a:rPr lang="en-GB" sz="2200" dirty="0">
                <a:ea typeface="Times New Roman" panose="02020603050405020304" pitchFamily="18" charset="0"/>
              </a:rPr>
              <a:t> o </a:t>
            </a:r>
            <a:r>
              <a:rPr lang="en-GB" sz="2200" dirty="0" err="1">
                <a:ea typeface="Times New Roman" panose="02020603050405020304" pitchFamily="18" charset="0"/>
              </a:rPr>
              <a:t>financiamento</a:t>
            </a:r>
            <a:r>
              <a:rPr lang="en-GB" sz="2200" dirty="0">
                <a:ea typeface="Times New Roman" panose="02020603050405020304" pitchFamily="18" charset="0"/>
              </a:rPr>
              <a:t>. </a:t>
            </a:r>
            <a:endParaRPr lang="en-GB" sz="22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IE" sz="2200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just"/>
            <a:endParaRPr lang="en-IE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IE" sz="1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41506-4993-494D-AD3B-E71AFFAC6857}"/>
              </a:ext>
            </a:extLst>
          </p:cNvPr>
          <p:cNvSpPr txBox="1"/>
          <p:nvPr/>
        </p:nvSpPr>
        <p:spPr>
          <a:xfrm>
            <a:off x="0" y="263960"/>
            <a:ext cx="1963711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dirty="0">
                <a:solidFill>
                  <a:schemeClr val="bg1"/>
                </a:solidFill>
                <a:latin typeface="Calibri" panose="020F0502020204030204"/>
              </a:rPr>
              <a:t>ECONÓMICO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3330B-C3D4-4F79-9228-18DB219BBB04}"/>
              </a:ext>
            </a:extLst>
          </p:cNvPr>
          <p:cNvSpPr txBox="1"/>
          <p:nvPr/>
        </p:nvSpPr>
        <p:spPr>
          <a:xfrm>
            <a:off x="0" y="881829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B2BF3-0E9C-4CE5-BB65-09E016177C48}"/>
              </a:ext>
            </a:extLst>
          </p:cNvPr>
          <p:cNvSpPr txBox="1"/>
          <p:nvPr/>
        </p:nvSpPr>
        <p:spPr>
          <a:xfrm>
            <a:off x="4992" y="5544503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F3BEF3-54FD-4BCC-A279-8909F132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835" y="4683884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Graphic 15" descr="Sunflower">
            <a:extLst>
              <a:ext uri="{FF2B5EF4-FFF2-40B4-BE49-F238E27FC236}">
                <a16:creationId xmlns:a16="http://schemas.microsoft.com/office/drawing/2014/main" id="{539AE127-7FAE-4527-871F-9BE63BA82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168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5" descr="A colorful flower in front of a building&#10;&#10;Description automatically generated">
            <a:extLst>
              <a:ext uri="{FF2B5EF4-FFF2-40B4-BE49-F238E27FC236}">
                <a16:creationId xmlns:a16="http://schemas.microsoft.com/office/drawing/2014/main" id="{7C1D901A-1C0C-42CD-9755-C7D49EEA496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4084" r="34084"/>
          <a:stretch>
            <a:fillRect/>
          </a:stretch>
        </p:blipFill>
        <p:spPr>
          <a:xfrm flipH="1">
            <a:off x="0" y="-11430"/>
            <a:ext cx="3279963" cy="686943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4634" y="80010"/>
            <a:ext cx="8851155" cy="1291231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TOWN TEAMS, ROSCOMMON, IRLANDA</a:t>
            </a:r>
          </a:p>
          <a:p>
            <a:r>
              <a:rPr lang="en-IE" dirty="0">
                <a:solidFill>
                  <a:srgbClr val="BA0A94"/>
                </a:solidFill>
                <a:ea typeface="Times New Roman" panose="02020603050405020304" pitchFamily="18" charset="0"/>
              </a:rPr>
              <a:t>ASSISTA O VÍDEO:</a:t>
            </a:r>
            <a:endParaRPr lang="en-IE" sz="3600" dirty="0">
              <a:ea typeface="Times New Roman" panose="02020603050405020304" pitchFamily="18" charset="0"/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9963" y="1450580"/>
            <a:ext cx="8851155" cy="4398242"/>
          </a:xfrm>
        </p:spPr>
        <p:txBody>
          <a:bodyPr/>
          <a:lstStyle/>
          <a:p>
            <a:pPr algn="just"/>
            <a:endParaRPr lang="en-IE" sz="22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IE" sz="2200" dirty="0">
                <a:effectLst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en-IE" sz="22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IE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IE" sz="1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41506-4993-494D-AD3B-E71AFFAC6857}"/>
              </a:ext>
            </a:extLst>
          </p:cNvPr>
          <p:cNvSpPr txBox="1"/>
          <p:nvPr/>
        </p:nvSpPr>
        <p:spPr>
          <a:xfrm>
            <a:off x="0" y="263960"/>
            <a:ext cx="2593298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dirty="0">
                <a:solidFill>
                  <a:schemeClr val="bg1"/>
                </a:solidFill>
                <a:latin typeface="Calibri" panose="020F0502020204030204"/>
              </a:rPr>
              <a:t>ECONÓMICO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3330B-C3D4-4F79-9228-18DB219BBB04}"/>
              </a:ext>
            </a:extLst>
          </p:cNvPr>
          <p:cNvSpPr txBox="1"/>
          <p:nvPr/>
        </p:nvSpPr>
        <p:spPr>
          <a:xfrm>
            <a:off x="0" y="881829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B2BF3-0E9C-4CE5-BB65-09E016177C48}"/>
              </a:ext>
            </a:extLst>
          </p:cNvPr>
          <p:cNvSpPr txBox="1"/>
          <p:nvPr/>
        </p:nvSpPr>
        <p:spPr>
          <a:xfrm>
            <a:off x="4992" y="5544503"/>
            <a:ext cx="2291255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3200" dirty="0">
                <a:solidFill>
                  <a:schemeClr val="bg1"/>
                </a:solidFill>
              </a:rPr>
              <a:t>CASO DE ESTUDO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F3BEF3-54FD-4BCC-A279-8909F132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835" y="4683884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Graphic 15" descr="Sunflower">
            <a:extLst>
              <a:ext uri="{FF2B5EF4-FFF2-40B4-BE49-F238E27FC236}">
                <a16:creationId xmlns:a16="http://schemas.microsoft.com/office/drawing/2014/main" id="{539AE127-7FAE-4527-871F-9BE63BA82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  <p:pic>
        <p:nvPicPr>
          <p:cNvPr id="6" name="Online Media 5" title="Roscommon's Town Teams: the story so far  - Colm Kelly">
            <a:hlinkClick r:id="" action="ppaction://media"/>
            <a:extLst>
              <a:ext uri="{FF2B5EF4-FFF2-40B4-BE49-F238E27FC236}">
                <a16:creationId xmlns:a16="http://schemas.microsoft.com/office/drawing/2014/main" id="{CF2A56E5-9D6C-4554-8076-332F1CBAA8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279963" y="1382800"/>
            <a:ext cx="7859092" cy="44207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24CA62-091B-4397-92B5-3C4B136F8989}"/>
              </a:ext>
            </a:extLst>
          </p:cNvPr>
          <p:cNvSpPr txBox="1"/>
          <p:nvPr/>
        </p:nvSpPr>
        <p:spPr>
          <a:xfrm>
            <a:off x="3465812" y="6048633"/>
            <a:ext cx="7487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F4182"/>
                </a:solidFill>
                <a:latin typeface="Roboto"/>
              </a:rPr>
              <a:t>ASSISTA - Roscommon's Town Teams: a </a:t>
            </a:r>
            <a:r>
              <a:rPr lang="en-GB" b="1" dirty="0" err="1">
                <a:solidFill>
                  <a:srgbClr val="7F4182"/>
                </a:solidFill>
                <a:latin typeface="Roboto"/>
              </a:rPr>
              <a:t>história</a:t>
            </a:r>
            <a:r>
              <a:rPr lang="en-GB" b="1" dirty="0">
                <a:solidFill>
                  <a:srgbClr val="7F4182"/>
                </a:solidFill>
                <a:latin typeface="Roboto"/>
              </a:rPr>
              <a:t> </a:t>
            </a:r>
            <a:r>
              <a:rPr lang="en-GB" b="1" dirty="0" err="1">
                <a:solidFill>
                  <a:srgbClr val="7F4182"/>
                </a:solidFill>
                <a:latin typeface="Roboto"/>
              </a:rPr>
              <a:t>até</a:t>
            </a:r>
            <a:r>
              <a:rPr lang="en-GB" b="1" dirty="0">
                <a:solidFill>
                  <a:srgbClr val="7F4182"/>
                </a:solidFill>
                <a:latin typeface="Roboto"/>
              </a:rPr>
              <a:t> </a:t>
            </a:r>
            <a:r>
              <a:rPr lang="en-GB" b="1" dirty="0" err="1">
                <a:solidFill>
                  <a:srgbClr val="7F4182"/>
                </a:solidFill>
                <a:latin typeface="Roboto"/>
              </a:rPr>
              <a:t>ao</a:t>
            </a:r>
            <a:r>
              <a:rPr lang="en-GB" b="1" dirty="0">
                <a:solidFill>
                  <a:srgbClr val="7F4182"/>
                </a:solidFill>
                <a:latin typeface="Roboto"/>
              </a:rPr>
              <a:t> </a:t>
            </a:r>
            <a:r>
              <a:rPr lang="en-GB" b="1" dirty="0" err="1">
                <a:solidFill>
                  <a:srgbClr val="7F4182"/>
                </a:solidFill>
                <a:latin typeface="Roboto"/>
              </a:rPr>
              <a:t>momento</a:t>
            </a:r>
            <a:r>
              <a:rPr lang="en-GB" b="1" dirty="0">
                <a:solidFill>
                  <a:srgbClr val="7F4182"/>
                </a:solidFill>
                <a:latin typeface="Roboto"/>
              </a:rPr>
              <a:t> - Colm Kelly, Roscommon County Council 2017</a:t>
            </a:r>
            <a:endParaRPr lang="en-GB" b="1" i="0" dirty="0">
              <a:solidFill>
                <a:srgbClr val="7F4182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526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CBFF6-B69A-41C7-B081-9B41DD12D6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1317" y="1929509"/>
            <a:ext cx="6931495" cy="3947440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n-IE" dirty="0"/>
              <a:t>Check list – </a:t>
            </a:r>
            <a:r>
              <a:rPr lang="en-IE" dirty="0" err="1"/>
              <a:t>características</a:t>
            </a:r>
            <a:r>
              <a:rPr lang="en-IE" dirty="0"/>
              <a:t> de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grande</a:t>
            </a:r>
            <a:r>
              <a:rPr lang="en-IE" dirty="0"/>
              <a:t> </a:t>
            </a:r>
            <a:r>
              <a:rPr lang="en-IE" dirty="0" err="1"/>
              <a:t>comunidade</a:t>
            </a:r>
            <a:endParaRPr lang="en-IE" dirty="0"/>
          </a:p>
          <a:p>
            <a:pPr marL="457200" indent="-457200" algn="l">
              <a:buAutoNum type="arabicPeriod"/>
            </a:pPr>
            <a:r>
              <a:rPr lang="en-IE" dirty="0" err="1"/>
              <a:t>Mapa</a:t>
            </a:r>
            <a:r>
              <a:rPr lang="en-IE" dirty="0"/>
              <a:t> de radar - </a:t>
            </a:r>
            <a:r>
              <a:rPr lang="en-IE" dirty="0" err="1"/>
              <a:t>pontos</a:t>
            </a:r>
            <a:r>
              <a:rPr lang="en-IE" dirty="0"/>
              <a:t> fortes/ </a:t>
            </a:r>
            <a:r>
              <a:rPr lang="en-IE" dirty="0" err="1"/>
              <a:t>fracos</a:t>
            </a:r>
            <a:r>
              <a:rPr lang="en-IE" dirty="0"/>
              <a:t> da </a:t>
            </a:r>
            <a:r>
              <a:rPr lang="en-IE" dirty="0" err="1"/>
              <a:t>sua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a </a:t>
            </a:r>
            <a:r>
              <a:rPr lang="en-IE" dirty="0" err="1"/>
              <a:t>nível</a:t>
            </a:r>
            <a:r>
              <a:rPr lang="en-IE" dirty="0"/>
              <a:t> social/</a:t>
            </a:r>
            <a:r>
              <a:rPr lang="en-IE" dirty="0" err="1"/>
              <a:t>económ</a:t>
            </a:r>
            <a:r>
              <a:rPr lang="en-IE" dirty="0"/>
              <a:t>/</a:t>
            </a:r>
            <a:r>
              <a:rPr lang="en-IE" dirty="0" err="1"/>
              <a:t>ambiental</a:t>
            </a:r>
            <a:endParaRPr lang="en-IE" dirty="0"/>
          </a:p>
          <a:p>
            <a:pPr marL="457200" indent="-457200" algn="l">
              <a:buAutoNum type="arabicPeriod"/>
            </a:pPr>
            <a:r>
              <a:rPr lang="en-IE" dirty="0" err="1"/>
              <a:t>Conheça</a:t>
            </a:r>
            <a:r>
              <a:rPr lang="en-IE" dirty="0"/>
              <a:t> a </a:t>
            </a:r>
            <a:r>
              <a:rPr lang="en-IE" dirty="0" err="1"/>
              <a:t>sua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- auditoria </a:t>
            </a:r>
            <a:r>
              <a:rPr lang="en-IE" dirty="0" err="1"/>
              <a:t>demográfica</a:t>
            </a:r>
            <a:r>
              <a:rPr lang="en-IE" dirty="0"/>
              <a:t>/</a:t>
            </a:r>
            <a:r>
              <a:rPr lang="en-IE" dirty="0" err="1"/>
              <a:t>comunitária</a:t>
            </a:r>
            <a:r>
              <a:rPr lang="en-IE" dirty="0"/>
              <a:t> e </a:t>
            </a:r>
            <a:r>
              <a:rPr lang="en-IE" dirty="0" err="1"/>
              <a:t>mapeamento</a:t>
            </a:r>
            <a:r>
              <a:rPr lang="en-IE" dirty="0"/>
              <a:t> de </a:t>
            </a:r>
            <a:r>
              <a:rPr lang="en-IE" dirty="0" err="1"/>
              <a:t>competências</a:t>
            </a:r>
            <a:r>
              <a:rPr lang="en-IE" dirty="0"/>
              <a:t> da </a:t>
            </a:r>
            <a:r>
              <a:rPr lang="en-IE" dirty="0" err="1"/>
              <a:t>equipa</a:t>
            </a:r>
            <a:r>
              <a:rPr lang="en-IE" dirty="0"/>
              <a:t> de </a:t>
            </a:r>
            <a:r>
              <a:rPr lang="en-IE" dirty="0" err="1"/>
              <a:t>regeneração</a:t>
            </a:r>
            <a:endParaRPr lang="en-IE" dirty="0"/>
          </a:p>
          <a:p>
            <a:pPr marL="457200" indent="-457200" algn="l">
              <a:buAutoNum type="arabicPeriod"/>
            </a:pPr>
            <a:r>
              <a:rPr lang="en-IE" dirty="0" err="1"/>
              <a:t>Desafio</a:t>
            </a:r>
            <a:r>
              <a:rPr lang="en-IE" dirty="0"/>
              <a:t> de </a:t>
            </a:r>
            <a:r>
              <a:rPr lang="en-IE" dirty="0" err="1"/>
              <a:t>Articulação</a:t>
            </a:r>
            <a:r>
              <a:rPr lang="en-IE" dirty="0"/>
              <a:t> - concentre-se </a:t>
            </a:r>
            <a:r>
              <a:rPr lang="en-IE" dirty="0" err="1"/>
              <a:t>nas</a:t>
            </a:r>
            <a:r>
              <a:rPr lang="en-IE" dirty="0"/>
              <a:t> </a:t>
            </a:r>
            <a:r>
              <a:rPr lang="en-IE" dirty="0" err="1"/>
              <a:t>causas</a:t>
            </a:r>
            <a:r>
              <a:rPr lang="en-IE" dirty="0"/>
              <a:t> de </a:t>
            </a:r>
            <a:r>
              <a:rPr lang="en-IE" dirty="0" err="1"/>
              <a:t>declínio</a:t>
            </a:r>
            <a:r>
              <a:rPr lang="en-IE" dirty="0"/>
              <a:t> da </a:t>
            </a:r>
            <a:r>
              <a:rPr lang="en-IE" dirty="0" err="1"/>
              <a:t>sua</a:t>
            </a:r>
            <a:r>
              <a:rPr lang="en-IE" dirty="0"/>
              <a:t> </a:t>
            </a:r>
            <a:r>
              <a:rPr lang="en-IE" dirty="0" err="1"/>
              <a:t>comunidade</a:t>
            </a:r>
            <a:endParaRPr lang="en-IE" dirty="0"/>
          </a:p>
          <a:p>
            <a:pPr marL="457200" indent="-457200" algn="l">
              <a:buAutoNum type="arabicPeriod"/>
            </a:pPr>
            <a:r>
              <a:rPr lang="en-IE" dirty="0"/>
              <a:t>O Quadro do The Town Teams</a:t>
            </a:r>
          </a:p>
          <a:p>
            <a:pPr marL="457200" indent="-457200" algn="l">
              <a:buAutoNum type="arabicPeriod"/>
            </a:pPr>
            <a:endParaRPr lang="en-IE" dirty="0"/>
          </a:p>
          <a:p>
            <a:pPr marL="457200" indent="-457200">
              <a:buAutoNum type="arabicPeriod"/>
            </a:pPr>
            <a:endParaRPr lang="en-IE" dirty="0"/>
          </a:p>
          <a:p>
            <a:endParaRPr lang="en-IE" dirty="0"/>
          </a:p>
        </p:txBody>
      </p:sp>
      <p:pic>
        <p:nvPicPr>
          <p:cNvPr id="6" name="Picture Placeholder 5" descr="Boy in park holding magnifying glass to eye with friends">
            <a:extLst>
              <a:ext uri="{FF2B5EF4-FFF2-40B4-BE49-F238E27FC236}">
                <a16:creationId xmlns:a16="http://schemas.microsoft.com/office/drawing/2014/main" id="{9DC248D5-8F24-4EAF-9B41-1BA1CB4BF6A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8087" y="-2934"/>
            <a:ext cx="6479257" cy="68580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FD6A2-A92E-420C-A938-E9A6F0530F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26621" y="172077"/>
            <a:ext cx="5644055" cy="981359"/>
          </a:xfrm>
        </p:spPr>
        <p:txBody>
          <a:bodyPr>
            <a:normAutofit/>
          </a:bodyPr>
          <a:lstStyle/>
          <a:p>
            <a:r>
              <a:rPr lang="en-IE" sz="4800" dirty="0"/>
              <a:t>Pack da </a:t>
            </a:r>
            <a:r>
              <a:rPr lang="en-IE" sz="4800" dirty="0" err="1"/>
              <a:t>Ação-Chave</a:t>
            </a:r>
            <a:r>
              <a:rPr lang="en-IE" sz="4800" dirty="0"/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5CB65-9D59-4C5B-B322-DAF3A329919B}"/>
              </a:ext>
            </a:extLst>
          </p:cNvPr>
          <p:cNvSpPr txBox="1"/>
          <p:nvPr/>
        </p:nvSpPr>
        <p:spPr>
          <a:xfrm>
            <a:off x="301317" y="166068"/>
            <a:ext cx="632197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Introdução </a:t>
            </a:r>
            <a:r>
              <a:rPr lang="en-IE" sz="3200" dirty="0" err="1">
                <a:solidFill>
                  <a:schemeClr val="bg1"/>
                </a:solidFill>
              </a:rPr>
              <a:t>à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Construção</a:t>
            </a:r>
            <a:r>
              <a:rPr lang="en-IE" sz="3200" dirty="0">
                <a:solidFill>
                  <a:schemeClr val="bg1"/>
                </a:solidFill>
              </a:rPr>
              <a:t> da </a:t>
            </a:r>
            <a:r>
              <a:rPr lang="en-IE" sz="3200" dirty="0" err="1">
                <a:solidFill>
                  <a:schemeClr val="bg1"/>
                </a:solidFill>
              </a:rPr>
              <a:t>sua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Comunidade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Sustentável</a:t>
            </a:r>
            <a:r>
              <a:rPr lang="en-IE" sz="3200" dirty="0">
                <a:solidFill>
                  <a:schemeClr val="bg1"/>
                </a:solidFill>
              </a:rPr>
              <a:t> - </a:t>
            </a:r>
            <a:r>
              <a:rPr lang="en-IE" sz="3200" dirty="0" err="1">
                <a:solidFill>
                  <a:schemeClr val="bg1"/>
                </a:solidFill>
              </a:rPr>
              <a:t>exercícios</a:t>
            </a:r>
            <a:r>
              <a:rPr lang="en-IE" sz="3200" dirty="0">
                <a:solidFill>
                  <a:schemeClr val="bg1"/>
                </a:solidFill>
              </a:rPr>
              <a:t> e </a:t>
            </a:r>
            <a:r>
              <a:rPr lang="en-IE" sz="3200" dirty="0" err="1">
                <a:solidFill>
                  <a:schemeClr val="bg1"/>
                </a:solidFill>
              </a:rPr>
              <a:t>modelos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úteis</a:t>
            </a:r>
            <a:endParaRPr lang="en-IE" sz="3200" dirty="0">
              <a:solidFill>
                <a:schemeClr val="bg1"/>
              </a:solidFill>
            </a:endParaRPr>
          </a:p>
          <a:p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D8A85-2728-462A-8882-3A82C2936D4F}"/>
              </a:ext>
            </a:extLst>
          </p:cNvPr>
          <p:cNvSpPr txBox="1"/>
          <p:nvPr/>
        </p:nvSpPr>
        <p:spPr>
          <a:xfrm>
            <a:off x="4953000" y="6186963"/>
            <a:ext cx="699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These exercises will help you apply what you have learned in Module 1 to your community. Please complete these before moving on to Module 2.</a:t>
            </a:r>
          </a:p>
        </p:txBody>
      </p:sp>
    </p:spTree>
    <p:extLst>
      <p:ext uri="{BB962C8B-B14F-4D97-AF65-F5344CB8AC3E}">
        <p14:creationId xmlns:p14="http://schemas.microsoft.com/office/powerpoint/2010/main" val="42941595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80F6B1E-6D10-4FE2-B082-38DCB263A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23058"/>
              </p:ext>
            </p:extLst>
          </p:nvPr>
        </p:nvGraphicFramePr>
        <p:xfrm>
          <a:off x="462455" y="1671145"/>
          <a:ext cx="11119945" cy="500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C9638-5A89-4630-9394-70EC57227E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06382" y="612318"/>
            <a:ext cx="9244789" cy="857158"/>
          </a:xfrm>
          <a:solidFill>
            <a:srgbClr val="BA0A94"/>
          </a:solidFill>
        </p:spPr>
        <p:txBody>
          <a:bodyPr>
            <a:normAutofit fontScale="92500" lnSpcReduction="20000"/>
          </a:bodyPr>
          <a:lstStyle/>
          <a:p>
            <a:r>
              <a:rPr lang="en-IE" dirty="0">
                <a:solidFill>
                  <a:schemeClr val="bg1"/>
                </a:solidFill>
              </a:rPr>
              <a:t>1: Check list – </a:t>
            </a:r>
            <a:r>
              <a:rPr lang="en-IE" dirty="0" err="1">
                <a:solidFill>
                  <a:schemeClr val="bg1"/>
                </a:solidFill>
              </a:rPr>
              <a:t>quais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são</a:t>
            </a:r>
            <a:r>
              <a:rPr lang="en-IE" dirty="0">
                <a:solidFill>
                  <a:schemeClr val="bg1"/>
                </a:solidFill>
              </a:rPr>
              <a:t> as </a:t>
            </a:r>
            <a:r>
              <a:rPr lang="en-IE" dirty="0" err="1">
                <a:solidFill>
                  <a:schemeClr val="bg1"/>
                </a:solidFill>
              </a:rPr>
              <a:t>principais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características</a:t>
            </a:r>
            <a:r>
              <a:rPr lang="en-IE" dirty="0">
                <a:solidFill>
                  <a:schemeClr val="bg1"/>
                </a:solidFill>
              </a:rPr>
              <a:t> da </a:t>
            </a:r>
            <a:r>
              <a:rPr lang="en-IE" dirty="0" err="1">
                <a:solidFill>
                  <a:schemeClr val="bg1"/>
                </a:solidFill>
              </a:rPr>
              <a:t>sua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comunidade</a:t>
            </a:r>
            <a:r>
              <a:rPr lang="en-IE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9EB3CF2-C61E-4AF3-A5F5-B289E82EC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8841" y="764628"/>
            <a:ext cx="769882" cy="7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707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27EBC6F-21FD-47FA-8F3D-CBE21D2F4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129081"/>
              </p:ext>
            </p:extLst>
          </p:nvPr>
        </p:nvGraphicFramePr>
        <p:xfrm>
          <a:off x="3819760" y="0"/>
          <a:ext cx="880766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015ADE-4A13-494F-BAEC-A03176AC93D9}"/>
              </a:ext>
            </a:extLst>
          </p:cNvPr>
          <p:cNvSpPr txBox="1"/>
          <p:nvPr/>
        </p:nvSpPr>
        <p:spPr>
          <a:xfrm>
            <a:off x="0" y="0"/>
            <a:ext cx="4646951" cy="2308324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2</a:t>
            </a:r>
            <a:r>
              <a:rPr lang="en-IE" sz="2800" dirty="0">
                <a:solidFill>
                  <a:schemeClr val="bg1"/>
                </a:solidFill>
              </a:rPr>
              <a:t>: </a:t>
            </a:r>
            <a:r>
              <a:rPr lang="en-IE" sz="2800" dirty="0" err="1">
                <a:solidFill>
                  <a:schemeClr val="bg1"/>
                </a:solidFill>
              </a:rPr>
              <a:t>Descreva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os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pontos</a:t>
            </a:r>
            <a:r>
              <a:rPr lang="en-IE" sz="2800" dirty="0">
                <a:solidFill>
                  <a:schemeClr val="bg1"/>
                </a:solidFill>
              </a:rPr>
              <a:t> fortes do </a:t>
            </a:r>
            <a:r>
              <a:rPr lang="en-IE" sz="2800" dirty="0" err="1">
                <a:solidFill>
                  <a:schemeClr val="bg1"/>
                </a:solidFill>
              </a:rPr>
              <a:t>seu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projecto</a:t>
            </a:r>
            <a:r>
              <a:rPr lang="en-IE" sz="2800" dirty="0">
                <a:solidFill>
                  <a:schemeClr val="bg1"/>
                </a:solidFill>
              </a:rPr>
              <a:t> de </a:t>
            </a:r>
            <a:r>
              <a:rPr lang="en-IE" sz="2800" dirty="0" err="1">
                <a:solidFill>
                  <a:schemeClr val="bg1"/>
                </a:solidFill>
              </a:rPr>
              <a:t>desenvolvimento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comunitário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através</a:t>
            </a:r>
            <a:r>
              <a:rPr lang="en-IE" sz="2800" dirty="0">
                <a:solidFill>
                  <a:schemeClr val="bg1"/>
                </a:solidFill>
              </a:rPr>
              <a:t> de </a:t>
            </a:r>
            <a:r>
              <a:rPr lang="en-IE" sz="2800" dirty="0" err="1">
                <a:solidFill>
                  <a:schemeClr val="bg1"/>
                </a:solidFill>
              </a:rPr>
              <a:t>uma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Tabela</a:t>
            </a:r>
            <a:r>
              <a:rPr lang="en-IE" sz="2800" dirty="0">
                <a:solidFill>
                  <a:schemeClr val="bg1"/>
                </a:solidFill>
              </a:rPr>
              <a:t> de Radar (</a:t>
            </a:r>
            <a:r>
              <a:rPr lang="en-IE" sz="2800" dirty="0" err="1">
                <a:solidFill>
                  <a:schemeClr val="bg1"/>
                </a:solidFill>
              </a:rPr>
              <a:t>ou</a:t>
            </a:r>
            <a:r>
              <a:rPr lang="en-IE" sz="2800" dirty="0">
                <a:solidFill>
                  <a:schemeClr val="bg1"/>
                </a:solidFill>
              </a:rPr>
              <a:t> similar)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D1DBE-8A89-4E7F-BFF7-AF4FBB546ABE}"/>
              </a:ext>
            </a:extLst>
          </p:cNvPr>
          <p:cNvSpPr txBox="1"/>
          <p:nvPr/>
        </p:nvSpPr>
        <p:spPr>
          <a:xfrm>
            <a:off x="-1" y="2781264"/>
            <a:ext cx="496388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200" dirty="0" err="1">
                <a:solidFill>
                  <a:srgbClr val="6D6E6C"/>
                </a:solidFill>
              </a:rPr>
              <a:t>Dedique</a:t>
            </a:r>
            <a:r>
              <a:rPr lang="en-IE" sz="2200" dirty="0">
                <a:solidFill>
                  <a:srgbClr val="6D6E6C"/>
                </a:solidFill>
              </a:rPr>
              <a:t> um </a:t>
            </a:r>
            <a:r>
              <a:rPr lang="en-IE" sz="2200" dirty="0" err="1">
                <a:solidFill>
                  <a:srgbClr val="6D6E6C"/>
                </a:solidFill>
              </a:rPr>
              <a:t>período</a:t>
            </a:r>
            <a:r>
              <a:rPr lang="en-IE" sz="2200" dirty="0">
                <a:solidFill>
                  <a:srgbClr val="6D6E6C"/>
                </a:solidFill>
              </a:rPr>
              <a:t> de tempo, por </a:t>
            </a:r>
            <a:r>
              <a:rPr lang="en-IE" sz="2200" dirty="0" err="1">
                <a:solidFill>
                  <a:srgbClr val="6D6E6C"/>
                </a:solidFill>
              </a:rPr>
              <a:t>exemplo</a:t>
            </a:r>
            <a:r>
              <a:rPr lang="en-IE" sz="2200" dirty="0">
                <a:solidFill>
                  <a:srgbClr val="6D6E6C"/>
                </a:solidFill>
              </a:rPr>
              <a:t> 20 </a:t>
            </a:r>
            <a:r>
              <a:rPr lang="en-IE" sz="2200" dirty="0" err="1">
                <a:solidFill>
                  <a:srgbClr val="6D6E6C"/>
                </a:solidFill>
              </a:rPr>
              <a:t>anos</a:t>
            </a:r>
            <a:r>
              <a:rPr lang="en-IE" sz="2200" dirty="0">
                <a:solidFill>
                  <a:srgbClr val="6D6E6C"/>
                </a:solidFill>
              </a:rPr>
              <a:t> e </a:t>
            </a:r>
            <a:r>
              <a:rPr lang="en-IE" sz="2200" dirty="0" err="1">
                <a:solidFill>
                  <a:srgbClr val="6D6E6C"/>
                </a:solidFill>
              </a:rPr>
              <a:t>analise</a:t>
            </a:r>
            <a:r>
              <a:rPr lang="en-IE" sz="2200" dirty="0">
                <a:solidFill>
                  <a:srgbClr val="6D6E6C"/>
                </a:solidFill>
              </a:rPr>
              <a:t> a forma </a:t>
            </a:r>
            <a:r>
              <a:rPr lang="en-IE" sz="2200" dirty="0" err="1">
                <a:solidFill>
                  <a:srgbClr val="6D6E6C"/>
                </a:solidFill>
              </a:rPr>
              <a:t>como</a:t>
            </a:r>
            <a:r>
              <a:rPr lang="en-IE" sz="2200" dirty="0">
                <a:solidFill>
                  <a:srgbClr val="6D6E6C"/>
                </a:solidFill>
              </a:rPr>
              <a:t> a </a:t>
            </a:r>
            <a:r>
              <a:rPr lang="en-IE" sz="2200" dirty="0" err="1">
                <a:solidFill>
                  <a:srgbClr val="6D6E6C"/>
                </a:solidFill>
              </a:rPr>
              <a:t>sua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comunidade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satisfazia</a:t>
            </a:r>
            <a:r>
              <a:rPr lang="en-IE" sz="2200" dirty="0">
                <a:solidFill>
                  <a:srgbClr val="6D6E6C"/>
                </a:solidFill>
              </a:rPr>
              <a:t> as </a:t>
            </a:r>
            <a:r>
              <a:rPr lang="en-IE" sz="2200" dirty="0" err="1">
                <a:solidFill>
                  <a:srgbClr val="6D6E6C"/>
                </a:solidFill>
              </a:rPr>
              <a:t>suas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necessidades</a:t>
            </a:r>
            <a:r>
              <a:rPr lang="en-IE" sz="2200" dirty="0">
                <a:solidFill>
                  <a:srgbClr val="6D6E6C"/>
                </a:solidFill>
              </a:rPr>
              <a:t>/</a:t>
            </a:r>
            <a:r>
              <a:rPr lang="en-IE" sz="2200" dirty="0" err="1">
                <a:solidFill>
                  <a:srgbClr val="6D6E6C"/>
                </a:solidFill>
              </a:rPr>
              <a:t>metas</a:t>
            </a:r>
            <a:r>
              <a:rPr lang="en-IE" sz="2200" dirty="0">
                <a:solidFill>
                  <a:srgbClr val="6D6E6C"/>
                </a:solidFill>
              </a:rPr>
              <a:t> de </a:t>
            </a:r>
            <a:r>
              <a:rPr lang="en-IE" sz="2200" dirty="0" err="1">
                <a:solidFill>
                  <a:srgbClr val="6D6E6C"/>
                </a:solidFill>
              </a:rPr>
              <a:t>desenvolvimento</a:t>
            </a:r>
            <a:r>
              <a:rPr lang="en-IE" sz="2200" dirty="0">
                <a:solidFill>
                  <a:srgbClr val="6D6E6C"/>
                </a:solidFill>
              </a:rPr>
              <a:t> social, </a:t>
            </a:r>
            <a:r>
              <a:rPr lang="en-IE" sz="2200" dirty="0" err="1">
                <a:solidFill>
                  <a:srgbClr val="6D6E6C"/>
                </a:solidFill>
              </a:rPr>
              <a:t>económico</a:t>
            </a:r>
            <a:r>
              <a:rPr lang="en-IE" sz="2200" dirty="0">
                <a:solidFill>
                  <a:srgbClr val="6D6E6C"/>
                </a:solidFill>
              </a:rPr>
              <a:t> e </a:t>
            </a:r>
            <a:r>
              <a:rPr lang="en-IE" sz="2200" dirty="0" err="1">
                <a:solidFill>
                  <a:srgbClr val="6D6E6C"/>
                </a:solidFill>
              </a:rPr>
              <a:t>ambiental</a:t>
            </a:r>
            <a:r>
              <a:rPr lang="en-IE" sz="2200" dirty="0">
                <a:solidFill>
                  <a:srgbClr val="6D6E6C"/>
                </a:solidFill>
              </a:rPr>
              <a:t>.</a:t>
            </a:r>
          </a:p>
          <a:p>
            <a:r>
              <a:rPr lang="en-IE" sz="2200" dirty="0">
                <a:solidFill>
                  <a:srgbClr val="6D6E6C"/>
                </a:solidFill>
              </a:rPr>
              <a:t> </a:t>
            </a:r>
          </a:p>
          <a:p>
            <a:r>
              <a:rPr lang="en-IE" sz="2200" dirty="0" err="1">
                <a:solidFill>
                  <a:srgbClr val="6D6E6C"/>
                </a:solidFill>
              </a:rPr>
              <a:t>Em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retrospetiva</a:t>
            </a:r>
            <a:r>
              <a:rPr lang="en-IE" sz="2200" dirty="0">
                <a:solidFill>
                  <a:srgbClr val="6D6E6C"/>
                </a:solidFill>
              </a:rPr>
              <a:t>, </a:t>
            </a:r>
            <a:r>
              <a:rPr lang="en-IE" sz="2200" dirty="0" err="1">
                <a:solidFill>
                  <a:srgbClr val="6D6E6C"/>
                </a:solidFill>
              </a:rPr>
              <a:t>considere</a:t>
            </a:r>
            <a:r>
              <a:rPr lang="en-IE" sz="2200" dirty="0">
                <a:solidFill>
                  <a:srgbClr val="6D6E6C"/>
                </a:solidFill>
              </a:rPr>
              <a:t> que </a:t>
            </a:r>
            <a:r>
              <a:rPr lang="en-IE" sz="2200" dirty="0" err="1">
                <a:solidFill>
                  <a:srgbClr val="6D6E6C"/>
                </a:solidFill>
              </a:rPr>
              <a:t>é</a:t>
            </a:r>
            <a:r>
              <a:rPr lang="en-IE" sz="2200" dirty="0">
                <a:solidFill>
                  <a:srgbClr val="6D6E6C"/>
                </a:solidFill>
              </a:rPr>
              <a:t> um factor </a:t>
            </a:r>
            <a:r>
              <a:rPr lang="en-IE" sz="2200" dirty="0" err="1">
                <a:solidFill>
                  <a:srgbClr val="6D6E6C"/>
                </a:solidFill>
              </a:rPr>
              <a:t>importante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na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regeneração</a:t>
            </a:r>
            <a:r>
              <a:rPr lang="en-IE" sz="2200" dirty="0">
                <a:solidFill>
                  <a:srgbClr val="6D6E6C"/>
                </a:solidFill>
              </a:rPr>
              <a:t> da </a:t>
            </a:r>
            <a:r>
              <a:rPr lang="en-IE" sz="2200" dirty="0" err="1">
                <a:solidFill>
                  <a:srgbClr val="6D6E6C"/>
                </a:solidFill>
              </a:rPr>
              <a:t>comunidade</a:t>
            </a:r>
            <a:r>
              <a:rPr lang="en-IE" sz="2200" dirty="0">
                <a:solidFill>
                  <a:srgbClr val="6D6E6C"/>
                </a:solidFill>
              </a:rPr>
              <a:t>, pois </a:t>
            </a:r>
            <a:r>
              <a:rPr lang="en-IE" sz="2200" dirty="0" err="1">
                <a:solidFill>
                  <a:srgbClr val="6D6E6C"/>
                </a:solidFill>
              </a:rPr>
              <a:t>é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necessário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avaliar</a:t>
            </a:r>
            <a:r>
              <a:rPr lang="en-IE" sz="2200" dirty="0">
                <a:solidFill>
                  <a:srgbClr val="6D6E6C"/>
                </a:solidFill>
              </a:rPr>
              <a:t> o que </a:t>
            </a:r>
            <a:r>
              <a:rPr lang="en-IE" sz="2200" dirty="0" err="1">
                <a:solidFill>
                  <a:srgbClr val="6D6E6C"/>
                </a:solidFill>
              </a:rPr>
              <a:t>funciona</a:t>
            </a:r>
            <a:r>
              <a:rPr lang="en-IE" sz="2200" dirty="0">
                <a:solidFill>
                  <a:srgbClr val="6D6E6C"/>
                </a:solidFill>
              </a:rPr>
              <a:t> </a:t>
            </a:r>
            <a:r>
              <a:rPr lang="en-IE" sz="2200" dirty="0" err="1">
                <a:solidFill>
                  <a:srgbClr val="6D6E6C"/>
                </a:solidFill>
              </a:rPr>
              <a:t>bem</a:t>
            </a:r>
            <a:r>
              <a:rPr lang="en-IE" sz="2200" dirty="0">
                <a:solidFill>
                  <a:srgbClr val="6D6E6C"/>
                </a:solidFill>
              </a:rPr>
              <a:t>, </a:t>
            </a:r>
            <a:r>
              <a:rPr lang="en-IE" sz="2200" dirty="0" err="1">
                <a:solidFill>
                  <a:srgbClr val="6D6E6C"/>
                </a:solidFill>
              </a:rPr>
              <a:t>quando</a:t>
            </a:r>
            <a:r>
              <a:rPr lang="en-IE" sz="2200" dirty="0">
                <a:solidFill>
                  <a:srgbClr val="6D6E6C"/>
                </a:solidFill>
              </a:rPr>
              <a:t> e </a:t>
            </a:r>
            <a:r>
              <a:rPr lang="en-IE" sz="2200" dirty="0" err="1">
                <a:solidFill>
                  <a:srgbClr val="6D6E6C"/>
                </a:solidFill>
              </a:rPr>
              <a:t>porquê</a:t>
            </a:r>
            <a:r>
              <a:rPr lang="en-IE" sz="2200" dirty="0">
                <a:solidFill>
                  <a:srgbClr val="6D6E6C"/>
                </a:solidFill>
              </a:rPr>
              <a:t> e, </a:t>
            </a:r>
            <a:r>
              <a:rPr lang="en-IE" sz="2200" dirty="0" err="1">
                <a:solidFill>
                  <a:srgbClr val="6D6E6C"/>
                </a:solidFill>
              </a:rPr>
              <a:t>consequentemente</a:t>
            </a:r>
            <a:r>
              <a:rPr lang="en-IE" sz="2200" dirty="0">
                <a:solidFill>
                  <a:srgbClr val="6D6E6C"/>
                </a:solidFill>
              </a:rPr>
              <a:t>, </a:t>
            </a:r>
            <a:r>
              <a:rPr lang="en-IE" sz="2200" dirty="0" err="1">
                <a:solidFill>
                  <a:srgbClr val="6D6E6C"/>
                </a:solidFill>
              </a:rPr>
              <a:t>onde</a:t>
            </a:r>
            <a:r>
              <a:rPr lang="en-IE" sz="2200" dirty="0">
                <a:solidFill>
                  <a:srgbClr val="6D6E6C"/>
                </a:solidFill>
              </a:rPr>
              <a:t> se </a:t>
            </a:r>
            <a:r>
              <a:rPr lang="en-IE" sz="2200" dirty="0" err="1">
                <a:solidFill>
                  <a:srgbClr val="6D6E6C"/>
                </a:solidFill>
              </a:rPr>
              <a:t>encontram</a:t>
            </a:r>
            <a:r>
              <a:rPr lang="en-IE" sz="2200" dirty="0">
                <a:solidFill>
                  <a:srgbClr val="6D6E6C"/>
                </a:solidFill>
              </a:rPr>
              <a:t> as </a:t>
            </a:r>
            <a:r>
              <a:rPr lang="en-IE" sz="2200" dirty="0" err="1">
                <a:solidFill>
                  <a:srgbClr val="6D6E6C"/>
                </a:solidFill>
              </a:rPr>
              <a:t>áreas</a:t>
            </a:r>
            <a:r>
              <a:rPr lang="en-IE" sz="2200" dirty="0">
                <a:solidFill>
                  <a:srgbClr val="6D6E6C"/>
                </a:solidFill>
              </a:rPr>
              <a:t> a </a:t>
            </a:r>
            <a:r>
              <a:rPr lang="en-IE" sz="2200" dirty="0" err="1">
                <a:solidFill>
                  <a:srgbClr val="6D6E6C"/>
                </a:solidFill>
              </a:rPr>
              <a:t>melhorar</a:t>
            </a:r>
            <a:r>
              <a:rPr lang="en-IE" sz="2200" dirty="0">
                <a:solidFill>
                  <a:srgbClr val="6D6E6C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68705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entify Assets and Resources Available">
            <a:extLst>
              <a:ext uri="{FF2B5EF4-FFF2-40B4-BE49-F238E27FC236}">
                <a16:creationId xmlns:a16="http://schemas.microsoft.com/office/drawing/2014/main" id="{12874B33-A9A2-4A94-9FCA-C0849B350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1" y="527957"/>
            <a:ext cx="6531429" cy="58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7C2BEB-4C48-4D22-B986-C9E437199C1E}"/>
              </a:ext>
            </a:extLst>
          </p:cNvPr>
          <p:cNvSpPr txBox="1"/>
          <p:nvPr/>
        </p:nvSpPr>
        <p:spPr>
          <a:xfrm>
            <a:off x="0" y="120401"/>
            <a:ext cx="4177862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3: </a:t>
            </a:r>
            <a:r>
              <a:rPr lang="en-IE" sz="3200" dirty="0" err="1">
                <a:solidFill>
                  <a:schemeClr val="bg1"/>
                </a:solidFill>
              </a:rPr>
              <a:t>Rever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os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recursos</a:t>
            </a:r>
            <a:r>
              <a:rPr lang="en-IE" sz="3200" dirty="0">
                <a:solidFill>
                  <a:schemeClr val="bg1"/>
                </a:solidFill>
              </a:rPr>
              <a:t> da </a:t>
            </a:r>
            <a:r>
              <a:rPr lang="en-IE" sz="3200" dirty="0" err="1">
                <a:solidFill>
                  <a:schemeClr val="bg1"/>
                </a:solidFill>
              </a:rPr>
              <a:t>Comunidade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193FE-1070-4722-94AF-84C172BD4E2C}"/>
              </a:ext>
            </a:extLst>
          </p:cNvPr>
          <p:cNvSpPr txBox="1"/>
          <p:nvPr/>
        </p:nvSpPr>
        <p:spPr>
          <a:xfrm>
            <a:off x="0" y="1197619"/>
            <a:ext cx="5562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100" dirty="0">
                <a:solidFill>
                  <a:srgbClr val="6D6E6C"/>
                </a:solidFill>
              </a:rPr>
              <a:t>O </a:t>
            </a:r>
            <a:r>
              <a:rPr lang="en-IE" sz="2100" dirty="0" err="1">
                <a:solidFill>
                  <a:srgbClr val="6D6E6C"/>
                </a:solidFill>
              </a:rPr>
              <a:t>Mapeamento</a:t>
            </a:r>
            <a:r>
              <a:rPr lang="en-IE" sz="2100" dirty="0">
                <a:solidFill>
                  <a:srgbClr val="6D6E6C"/>
                </a:solidFill>
              </a:rPr>
              <a:t> de </a:t>
            </a:r>
            <a:r>
              <a:rPr lang="en-IE" sz="2100" dirty="0" err="1">
                <a:solidFill>
                  <a:srgbClr val="6D6E6C"/>
                </a:solidFill>
              </a:rPr>
              <a:t>Recursos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é</a:t>
            </a:r>
            <a:r>
              <a:rPr lang="en-IE" sz="2100" dirty="0">
                <a:solidFill>
                  <a:srgbClr val="6D6E6C"/>
                </a:solidFill>
              </a:rPr>
              <a:t> um </a:t>
            </a:r>
            <a:r>
              <a:rPr lang="en-IE" sz="2100" dirty="0" err="1">
                <a:solidFill>
                  <a:srgbClr val="6D6E6C"/>
                </a:solidFill>
              </a:rPr>
              <a:t>processo</a:t>
            </a:r>
            <a:r>
              <a:rPr lang="en-IE" sz="2100" dirty="0">
                <a:solidFill>
                  <a:srgbClr val="6D6E6C"/>
                </a:solidFill>
              </a:rPr>
              <a:t> de </a:t>
            </a:r>
            <a:r>
              <a:rPr lang="en-IE" sz="2100" dirty="0" err="1">
                <a:solidFill>
                  <a:srgbClr val="6D6E6C"/>
                </a:solidFill>
              </a:rPr>
              <a:t>catalogação</a:t>
            </a:r>
            <a:r>
              <a:rPr lang="en-IE" sz="2100" dirty="0">
                <a:solidFill>
                  <a:srgbClr val="6D6E6C"/>
                </a:solidFill>
              </a:rPr>
              <a:t> dos </a:t>
            </a:r>
            <a:r>
              <a:rPr lang="en-IE" sz="2100" dirty="0" err="1">
                <a:solidFill>
                  <a:srgbClr val="6D6E6C"/>
                </a:solidFill>
              </a:rPr>
              <a:t>principais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serviços</a:t>
            </a:r>
            <a:r>
              <a:rPr lang="en-IE" sz="2100" dirty="0">
                <a:solidFill>
                  <a:srgbClr val="6D6E6C"/>
                </a:solidFill>
              </a:rPr>
              <a:t>, </a:t>
            </a:r>
            <a:r>
              <a:rPr lang="en-IE" sz="2100" dirty="0" err="1">
                <a:solidFill>
                  <a:srgbClr val="6D6E6C"/>
                </a:solidFill>
              </a:rPr>
              <a:t>benefícios</a:t>
            </a:r>
            <a:r>
              <a:rPr lang="en-IE" sz="2100" dirty="0">
                <a:solidFill>
                  <a:srgbClr val="6D6E6C"/>
                </a:solidFill>
              </a:rPr>
              <a:t> e </a:t>
            </a:r>
            <a:r>
              <a:rPr lang="en-IE" sz="2100" dirty="0" err="1">
                <a:solidFill>
                  <a:srgbClr val="6D6E6C"/>
                </a:solidFill>
              </a:rPr>
              <a:t>recursos</a:t>
            </a:r>
            <a:r>
              <a:rPr lang="en-IE" sz="2100" dirty="0">
                <a:solidFill>
                  <a:srgbClr val="6D6E6C"/>
                </a:solidFill>
              </a:rPr>
              <a:t> dentro da </a:t>
            </a:r>
            <a:r>
              <a:rPr lang="en-IE" sz="2100" dirty="0" err="1">
                <a:solidFill>
                  <a:srgbClr val="6D6E6C"/>
                </a:solidFill>
              </a:rPr>
              <a:t>comunidade</a:t>
            </a:r>
            <a:r>
              <a:rPr lang="en-IE" sz="2100" dirty="0">
                <a:solidFill>
                  <a:srgbClr val="6D6E6C"/>
                </a:solidFill>
              </a:rPr>
              <a:t>, </a:t>
            </a:r>
            <a:r>
              <a:rPr lang="en-IE" sz="2100" dirty="0" err="1">
                <a:solidFill>
                  <a:srgbClr val="6D6E6C"/>
                </a:solidFill>
              </a:rPr>
              <a:t>tais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como</a:t>
            </a:r>
            <a:r>
              <a:rPr lang="en-IE" sz="2100" dirty="0">
                <a:solidFill>
                  <a:srgbClr val="6D6E6C"/>
                </a:solidFill>
              </a:rPr>
              <a:t> conjuntos de </a:t>
            </a:r>
            <a:r>
              <a:rPr lang="en-IE" sz="2100" dirty="0" err="1">
                <a:solidFill>
                  <a:srgbClr val="6D6E6C"/>
                </a:solidFill>
              </a:rPr>
              <a:t>competências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individuais</a:t>
            </a:r>
            <a:r>
              <a:rPr lang="en-IE" sz="2100" dirty="0">
                <a:solidFill>
                  <a:srgbClr val="6D6E6C"/>
                </a:solidFill>
              </a:rPr>
              <a:t>, </a:t>
            </a:r>
            <a:r>
              <a:rPr lang="en-IE" sz="2100" dirty="0" err="1">
                <a:solidFill>
                  <a:srgbClr val="6D6E6C"/>
                </a:solidFill>
              </a:rPr>
              <a:t>recursos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organizacionais</a:t>
            </a:r>
            <a:r>
              <a:rPr lang="en-IE" sz="2100" dirty="0">
                <a:solidFill>
                  <a:srgbClr val="6D6E6C"/>
                </a:solidFill>
              </a:rPr>
              <a:t>, </a:t>
            </a:r>
            <a:r>
              <a:rPr lang="en-IE" sz="2100" dirty="0" err="1">
                <a:solidFill>
                  <a:srgbClr val="6D6E6C"/>
                </a:solidFill>
              </a:rPr>
              <a:t>espaço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físico</a:t>
            </a:r>
            <a:r>
              <a:rPr lang="en-IE" sz="2100" dirty="0">
                <a:solidFill>
                  <a:srgbClr val="6D6E6C"/>
                </a:solidFill>
              </a:rPr>
              <a:t>, </a:t>
            </a:r>
            <a:r>
              <a:rPr lang="en-IE" sz="2100" dirty="0" err="1">
                <a:solidFill>
                  <a:srgbClr val="6D6E6C"/>
                </a:solidFill>
              </a:rPr>
              <a:t>instituições</a:t>
            </a:r>
            <a:r>
              <a:rPr lang="en-IE" sz="2100" dirty="0">
                <a:solidFill>
                  <a:srgbClr val="6D6E6C"/>
                </a:solidFill>
              </a:rPr>
              <a:t>, </a:t>
            </a:r>
            <a:r>
              <a:rPr lang="en-IE" sz="2100" dirty="0" err="1">
                <a:solidFill>
                  <a:srgbClr val="6D6E6C"/>
                </a:solidFill>
              </a:rPr>
              <a:t>associações</a:t>
            </a:r>
            <a:r>
              <a:rPr lang="en-IE" sz="2100" dirty="0">
                <a:solidFill>
                  <a:srgbClr val="6D6E6C"/>
                </a:solidFill>
              </a:rPr>
              <a:t>, e </a:t>
            </a:r>
            <a:r>
              <a:rPr lang="en-IE" sz="2100" dirty="0" err="1">
                <a:solidFill>
                  <a:srgbClr val="6D6E6C"/>
                </a:solidFill>
              </a:rPr>
              <a:t>elementos</a:t>
            </a:r>
            <a:r>
              <a:rPr lang="en-IE" sz="2100" dirty="0">
                <a:solidFill>
                  <a:srgbClr val="6D6E6C"/>
                </a:solidFill>
              </a:rPr>
              <a:t> da </a:t>
            </a:r>
            <a:r>
              <a:rPr lang="en-IE" sz="2100" dirty="0" err="1">
                <a:solidFill>
                  <a:srgbClr val="6D6E6C"/>
                </a:solidFill>
              </a:rPr>
              <a:t>economia</a:t>
            </a:r>
            <a:r>
              <a:rPr lang="en-IE" sz="2100" dirty="0">
                <a:solidFill>
                  <a:srgbClr val="6D6E6C"/>
                </a:solidFill>
              </a:rPr>
              <a:t> local. </a:t>
            </a:r>
            <a:endParaRPr lang="en-IE" sz="2100" b="0" i="0" dirty="0">
              <a:solidFill>
                <a:srgbClr val="6D6E6C"/>
              </a:solidFill>
              <a:effectLst/>
            </a:endParaRPr>
          </a:p>
          <a:p>
            <a:endParaRPr lang="en-IE" sz="2100" dirty="0">
              <a:solidFill>
                <a:srgbClr val="6D6E6C"/>
              </a:solidFill>
            </a:endParaRPr>
          </a:p>
          <a:p>
            <a:r>
              <a:rPr lang="en-IE" sz="2100" dirty="0">
                <a:solidFill>
                  <a:srgbClr val="6D6E6C"/>
                </a:solidFill>
              </a:rPr>
              <a:t>Estes </a:t>
            </a:r>
            <a:r>
              <a:rPr lang="en-IE" sz="2100" dirty="0" err="1">
                <a:solidFill>
                  <a:srgbClr val="6D6E6C"/>
                </a:solidFill>
              </a:rPr>
              <a:t>recursos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podem</a:t>
            </a:r>
            <a:r>
              <a:rPr lang="en-IE" sz="2100" dirty="0">
                <a:solidFill>
                  <a:srgbClr val="6D6E6C"/>
                </a:solidFill>
              </a:rPr>
              <a:t> ser </a:t>
            </a:r>
            <a:r>
              <a:rPr lang="en-IE" sz="2100" dirty="0" err="1">
                <a:solidFill>
                  <a:srgbClr val="6D6E6C"/>
                </a:solidFill>
              </a:rPr>
              <a:t>utilizados</a:t>
            </a:r>
            <a:r>
              <a:rPr lang="en-IE" sz="2100" dirty="0">
                <a:solidFill>
                  <a:srgbClr val="6D6E6C"/>
                </a:solidFill>
              </a:rPr>
              <a:t> no </a:t>
            </a:r>
            <a:r>
              <a:rPr lang="en-IE" sz="2100" dirty="0" err="1">
                <a:solidFill>
                  <a:srgbClr val="6D6E6C"/>
                </a:solidFill>
              </a:rPr>
              <a:t>seu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programa</a:t>
            </a:r>
            <a:r>
              <a:rPr lang="en-IE" sz="2100" dirty="0">
                <a:solidFill>
                  <a:srgbClr val="6D6E6C"/>
                </a:solidFill>
              </a:rPr>
              <a:t> para </a:t>
            </a:r>
            <a:r>
              <a:rPr lang="en-IE" sz="2100" dirty="0" err="1">
                <a:solidFill>
                  <a:srgbClr val="6D6E6C"/>
                </a:solidFill>
              </a:rPr>
              <a:t>ultrapassar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os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obstáculos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existentes</a:t>
            </a:r>
            <a:r>
              <a:rPr lang="en-IE" sz="2100" dirty="0">
                <a:solidFill>
                  <a:srgbClr val="6D6E6C"/>
                </a:solidFill>
              </a:rPr>
              <a:t>. O </a:t>
            </a:r>
            <a:r>
              <a:rPr lang="en-IE" sz="2100" dirty="0" err="1">
                <a:solidFill>
                  <a:srgbClr val="6D6E6C"/>
                </a:solidFill>
              </a:rPr>
              <a:t>mapeamento</a:t>
            </a:r>
            <a:r>
              <a:rPr lang="en-IE" sz="2100" dirty="0">
                <a:solidFill>
                  <a:srgbClr val="6D6E6C"/>
                </a:solidFill>
              </a:rPr>
              <a:t> de </a:t>
            </a:r>
            <a:r>
              <a:rPr lang="en-IE" sz="2100" dirty="0" err="1">
                <a:solidFill>
                  <a:srgbClr val="6D6E6C"/>
                </a:solidFill>
              </a:rPr>
              <a:t>recursos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pode</a:t>
            </a:r>
            <a:r>
              <a:rPr lang="en-IE" sz="2100" dirty="0">
                <a:solidFill>
                  <a:srgbClr val="6D6E6C"/>
                </a:solidFill>
              </a:rPr>
              <a:t> </a:t>
            </a:r>
            <a:r>
              <a:rPr lang="en-IE" sz="2100" dirty="0" err="1">
                <a:solidFill>
                  <a:srgbClr val="6D6E6C"/>
                </a:solidFill>
              </a:rPr>
              <a:t>contribuir</a:t>
            </a:r>
            <a:r>
              <a:rPr lang="en-IE" sz="2100" dirty="0">
                <a:solidFill>
                  <a:srgbClr val="6D6E6C"/>
                </a:solidFill>
              </a:rPr>
              <a:t> para: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100" dirty="0" err="1">
                <a:solidFill>
                  <a:srgbClr val="6D6E6C"/>
                </a:solidFill>
              </a:rPr>
              <a:t>Identificar</a:t>
            </a:r>
            <a:r>
              <a:rPr lang="en-IE" sz="2100" dirty="0">
                <a:solidFill>
                  <a:srgbClr val="6D6E6C"/>
                </a:solidFill>
              </a:rPr>
              <a:t> bens e </a:t>
            </a:r>
            <a:r>
              <a:rPr lang="en-IE" sz="2100" dirty="0" err="1">
                <a:solidFill>
                  <a:srgbClr val="6D6E6C"/>
                </a:solidFill>
              </a:rPr>
              <a:t>pontos</a:t>
            </a:r>
            <a:r>
              <a:rPr lang="en-IE" sz="2100" dirty="0">
                <a:solidFill>
                  <a:srgbClr val="6D6E6C"/>
                </a:solidFill>
              </a:rPr>
              <a:t> fortes da </a:t>
            </a:r>
            <a:r>
              <a:rPr lang="en-IE" sz="2100" dirty="0" err="1">
                <a:solidFill>
                  <a:srgbClr val="6D6E6C"/>
                </a:solidFill>
              </a:rPr>
              <a:t>comunidade</a:t>
            </a:r>
            <a:endParaRPr lang="en-IE" sz="2100" dirty="0">
              <a:solidFill>
                <a:srgbClr val="6D6E6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100" dirty="0" err="1">
                <a:solidFill>
                  <a:srgbClr val="6D6E6C"/>
                </a:solidFill>
              </a:rPr>
              <a:t>Assegurar</a:t>
            </a:r>
            <a:r>
              <a:rPr lang="en-IE" sz="2100" dirty="0">
                <a:solidFill>
                  <a:srgbClr val="6D6E6C"/>
                </a:solidFill>
              </a:rPr>
              <a:t> a </a:t>
            </a:r>
            <a:r>
              <a:rPr lang="en-IE" sz="2100" dirty="0" err="1">
                <a:solidFill>
                  <a:srgbClr val="6D6E6C"/>
                </a:solidFill>
              </a:rPr>
              <a:t>relevância</a:t>
            </a:r>
            <a:r>
              <a:rPr lang="en-IE" sz="2100" dirty="0">
                <a:solidFill>
                  <a:srgbClr val="6D6E6C"/>
                </a:solidFill>
              </a:rPr>
              <a:t> da </a:t>
            </a:r>
            <a:r>
              <a:rPr lang="en-IE" sz="2100" dirty="0" err="1">
                <a:solidFill>
                  <a:srgbClr val="6D6E6C"/>
                </a:solidFill>
              </a:rPr>
              <a:t>intervenção</a:t>
            </a:r>
            <a:r>
              <a:rPr lang="en-IE" sz="2100" dirty="0">
                <a:solidFill>
                  <a:srgbClr val="6D6E6C"/>
                </a:solidFill>
              </a:rPr>
              <a:t> para as </a:t>
            </a:r>
            <a:r>
              <a:rPr lang="en-IE" sz="2100" dirty="0" err="1">
                <a:solidFill>
                  <a:srgbClr val="6D6E6C"/>
                </a:solidFill>
              </a:rPr>
              <a:t>necessidades</a:t>
            </a:r>
            <a:r>
              <a:rPr lang="en-IE" sz="2100" dirty="0">
                <a:solidFill>
                  <a:srgbClr val="6D6E6C"/>
                </a:solidFill>
              </a:rPr>
              <a:t> da </a:t>
            </a:r>
            <a:r>
              <a:rPr lang="en-IE" sz="2100" dirty="0" err="1">
                <a:solidFill>
                  <a:srgbClr val="6D6E6C"/>
                </a:solidFill>
              </a:rPr>
              <a:t>comunidade</a:t>
            </a:r>
            <a:endParaRPr lang="en-IE" sz="2100" dirty="0">
              <a:solidFill>
                <a:srgbClr val="6D6E6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100" dirty="0" err="1">
                <a:solidFill>
                  <a:srgbClr val="6D6E6C"/>
                </a:solidFill>
              </a:rPr>
              <a:t>Obter</a:t>
            </a:r>
            <a:r>
              <a:rPr lang="en-IE" sz="2100" dirty="0">
                <a:solidFill>
                  <a:srgbClr val="6D6E6C"/>
                </a:solidFill>
              </a:rPr>
              <a:t> a </a:t>
            </a:r>
            <a:r>
              <a:rPr lang="en-IE" sz="2100" dirty="0" err="1">
                <a:solidFill>
                  <a:srgbClr val="6D6E6C"/>
                </a:solidFill>
              </a:rPr>
              <a:t>adesão</a:t>
            </a:r>
            <a:r>
              <a:rPr lang="en-IE" sz="2100" dirty="0">
                <a:solidFill>
                  <a:srgbClr val="6D6E6C"/>
                </a:solidFill>
              </a:rPr>
              <a:t> da </a:t>
            </a:r>
            <a:r>
              <a:rPr lang="en-IE" sz="2100" dirty="0" err="1">
                <a:solidFill>
                  <a:srgbClr val="6D6E6C"/>
                </a:solidFill>
              </a:rPr>
              <a:t>comunidade</a:t>
            </a:r>
            <a:endParaRPr lang="en-IE" sz="2100" b="0" i="0" dirty="0">
              <a:solidFill>
                <a:srgbClr val="6D6E6C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9AEE5-3049-4551-9FFE-A110D8B8DAE1}"/>
              </a:ext>
            </a:extLst>
          </p:cNvPr>
          <p:cNvSpPr txBox="1"/>
          <p:nvPr/>
        </p:nvSpPr>
        <p:spPr>
          <a:xfrm>
            <a:off x="11495314" y="6337487"/>
            <a:ext cx="1197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3"/>
              </a:rPr>
              <a:t>Source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10160585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4F1BF9-A514-469F-AB12-1B21500653EF}"/>
              </a:ext>
            </a:extLst>
          </p:cNvPr>
          <p:cNvGrpSpPr/>
          <p:nvPr/>
        </p:nvGrpSpPr>
        <p:grpSpPr bwMode="gray">
          <a:xfrm>
            <a:off x="5236294" y="992024"/>
            <a:ext cx="1299863" cy="1082291"/>
            <a:chOff x="10433407" y="2712798"/>
            <a:chExt cx="1430820" cy="14308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9B7291-0BD1-4ECE-B039-2977A5F1AD0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100" kern="100" spc="-20" dirty="0">
                <a:latin typeface="+mj-lt"/>
              </a:endParaRPr>
            </a:p>
          </p:txBody>
        </p:sp>
        <p:sp>
          <p:nvSpPr>
            <p:cNvPr id="6" name="Donut 27">
              <a:extLst>
                <a:ext uri="{FF2B5EF4-FFF2-40B4-BE49-F238E27FC236}">
                  <a16:creationId xmlns:a16="http://schemas.microsoft.com/office/drawing/2014/main" id="{2DFB325B-E00C-462B-AF5E-6EE7A44F5619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E2B666-2BF6-4D02-8EFF-DC742607D6C7}"/>
              </a:ext>
            </a:extLst>
          </p:cNvPr>
          <p:cNvGrpSpPr/>
          <p:nvPr/>
        </p:nvGrpSpPr>
        <p:grpSpPr bwMode="gray">
          <a:xfrm>
            <a:off x="7023958" y="1319133"/>
            <a:ext cx="1370514" cy="1370514"/>
            <a:chOff x="10433407" y="2712798"/>
            <a:chExt cx="1430820" cy="1430820"/>
          </a:xfrm>
          <a:solidFill>
            <a:srgbClr val="68BBA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6F42A0-B28D-4EE1-B0D4-6C49EE3611D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9" name="Donut 44">
              <a:extLst>
                <a:ext uri="{FF2B5EF4-FFF2-40B4-BE49-F238E27FC236}">
                  <a16:creationId xmlns:a16="http://schemas.microsoft.com/office/drawing/2014/main" id="{8C896AA6-63F5-4A2B-B913-6E65FE784A17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50FF5A-D3E0-4DFA-8E30-F8A4D98611A4}"/>
              </a:ext>
            </a:extLst>
          </p:cNvPr>
          <p:cNvGrpSpPr/>
          <p:nvPr/>
        </p:nvGrpSpPr>
        <p:grpSpPr bwMode="gray">
          <a:xfrm>
            <a:off x="7345967" y="3124200"/>
            <a:ext cx="2060792" cy="1941786"/>
            <a:chOff x="10433407" y="2712798"/>
            <a:chExt cx="1430820" cy="14308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DC592B-000C-43F3-8C2E-B29CDE5545B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br>
                <a:rPr lang="en-US" sz="1050" b="1" kern="100" spc="-20" dirty="0">
                  <a:latin typeface="+mj-lt"/>
                </a:rPr>
              </a:br>
              <a:endParaRPr lang="en-US" sz="800" kern="100" spc="-20" dirty="0">
                <a:latin typeface="+mj-lt"/>
              </a:endParaRPr>
            </a:p>
          </p:txBody>
        </p:sp>
        <p:sp>
          <p:nvSpPr>
            <p:cNvPr id="12" name="Donut 50">
              <a:extLst>
                <a:ext uri="{FF2B5EF4-FFF2-40B4-BE49-F238E27FC236}">
                  <a16:creationId xmlns:a16="http://schemas.microsoft.com/office/drawing/2014/main" id="{EA9BB67F-ECA0-4E44-9614-9E6090EE64C2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76D072-62DA-490B-9FB4-1AA54DD72897}"/>
              </a:ext>
            </a:extLst>
          </p:cNvPr>
          <p:cNvGrpSpPr/>
          <p:nvPr/>
        </p:nvGrpSpPr>
        <p:grpSpPr bwMode="gray">
          <a:xfrm>
            <a:off x="6139052" y="4724400"/>
            <a:ext cx="1541098" cy="1541098"/>
            <a:chOff x="10433407" y="2712798"/>
            <a:chExt cx="1430820" cy="1430820"/>
          </a:xfrm>
          <a:solidFill>
            <a:srgbClr val="AB5AB0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7F65D6-EB10-4DC2-9A6B-DE993D86B037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15" name="Donut 53">
              <a:extLst>
                <a:ext uri="{FF2B5EF4-FFF2-40B4-BE49-F238E27FC236}">
                  <a16:creationId xmlns:a16="http://schemas.microsoft.com/office/drawing/2014/main" id="{3B894D12-567C-4051-AD93-393EEE8F111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A550E2-8407-4CB0-B6E1-AA41FC6EF3B1}"/>
              </a:ext>
            </a:extLst>
          </p:cNvPr>
          <p:cNvGrpSpPr/>
          <p:nvPr/>
        </p:nvGrpSpPr>
        <p:grpSpPr bwMode="gray">
          <a:xfrm>
            <a:off x="4227702" y="4813300"/>
            <a:ext cx="1370514" cy="1370514"/>
            <a:chOff x="10433407" y="2712798"/>
            <a:chExt cx="1430820" cy="143082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A4F8E7-35AB-451E-9C2F-4CF285521D7B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800" kern="100" spc="-20" dirty="0">
                  <a:latin typeface="+mj-lt"/>
                </a:rPr>
                <a:t>.</a:t>
              </a:r>
            </a:p>
          </p:txBody>
        </p:sp>
        <p:sp>
          <p:nvSpPr>
            <p:cNvPr id="18" name="Donut 56">
              <a:extLst>
                <a:ext uri="{FF2B5EF4-FFF2-40B4-BE49-F238E27FC236}">
                  <a16:creationId xmlns:a16="http://schemas.microsoft.com/office/drawing/2014/main" id="{722C1572-0C9A-4E03-B31B-3EE1956AF39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D2C8ED-EB65-43DF-9BA5-F62BEBC8CC58}"/>
              </a:ext>
            </a:extLst>
          </p:cNvPr>
          <p:cNvGrpSpPr/>
          <p:nvPr/>
        </p:nvGrpSpPr>
        <p:grpSpPr bwMode="gray">
          <a:xfrm>
            <a:off x="2991992" y="3257131"/>
            <a:ext cx="1370514" cy="1370514"/>
            <a:chOff x="10433407" y="2712798"/>
            <a:chExt cx="1430820" cy="1430820"/>
          </a:xfrm>
          <a:solidFill>
            <a:srgbClr val="903193"/>
          </a:solidFill>
        </p:grpSpPr>
        <p:sp>
          <p:nvSpPr>
            <p:cNvPr id="20" name="Oval 19">
              <a:hlinkClick r:id="rId2"/>
              <a:extLst>
                <a:ext uri="{FF2B5EF4-FFF2-40B4-BE49-F238E27FC236}">
                  <a16:creationId xmlns:a16="http://schemas.microsoft.com/office/drawing/2014/main" id="{85914546-64F0-4493-BE4C-64094104935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600" i="1" kern="100" spc="-20" dirty="0"/>
            </a:p>
          </p:txBody>
        </p:sp>
        <p:sp>
          <p:nvSpPr>
            <p:cNvPr id="21" name="Donut 59">
              <a:extLst>
                <a:ext uri="{FF2B5EF4-FFF2-40B4-BE49-F238E27FC236}">
                  <a16:creationId xmlns:a16="http://schemas.microsoft.com/office/drawing/2014/main" id="{015DAD74-3EB8-486E-8DD0-3A6BB6FAD786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9D6F0F-9C5D-44E8-812A-D3AE73FBE3EC}"/>
              </a:ext>
            </a:extLst>
          </p:cNvPr>
          <p:cNvGrpSpPr/>
          <p:nvPr/>
        </p:nvGrpSpPr>
        <p:grpSpPr bwMode="gray">
          <a:xfrm>
            <a:off x="3331274" y="1319133"/>
            <a:ext cx="1726382" cy="1610775"/>
            <a:chOff x="10433407" y="2712798"/>
            <a:chExt cx="1430820" cy="143082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9FC119-01EA-4F0B-8DAA-E9707B5A51B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050" b="1" kern="100" spc="-20" dirty="0">
                <a:latin typeface="+mj-lt"/>
              </a:endParaRPr>
            </a:p>
          </p:txBody>
        </p:sp>
        <p:sp>
          <p:nvSpPr>
            <p:cNvPr id="24" name="Donut 65">
              <a:extLst>
                <a:ext uri="{FF2B5EF4-FFF2-40B4-BE49-F238E27FC236}">
                  <a16:creationId xmlns:a16="http://schemas.microsoft.com/office/drawing/2014/main" id="{8D349015-423D-4C03-84FC-A7244F9E81EF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kern="100" spc="-2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C0946A-0899-42D9-A5B5-0DA73D4F9C5D}"/>
              </a:ext>
            </a:extLst>
          </p:cNvPr>
          <p:cNvCxnSpPr>
            <a:cxnSpLocks/>
          </p:cNvCxnSpPr>
          <p:nvPr/>
        </p:nvCxnSpPr>
        <p:spPr bwMode="gray">
          <a:xfrm>
            <a:off x="5910452" y="1822150"/>
            <a:ext cx="0" cy="1625108"/>
          </a:xfrm>
          <a:prstGeom prst="line">
            <a:avLst/>
          </a:prstGeom>
          <a:ln w="19050">
            <a:gradFill>
              <a:gsLst>
                <a:gs pos="0">
                  <a:schemeClr val="accent3">
                    <a:lumMod val="75000"/>
                    <a:alpha val="75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61F6F4-99C0-4A45-9B42-A3635231EA56}"/>
              </a:ext>
            </a:extLst>
          </p:cNvPr>
          <p:cNvCxnSpPr>
            <a:cxnSpLocks/>
          </p:cNvCxnSpPr>
          <p:nvPr/>
        </p:nvCxnSpPr>
        <p:spPr bwMode="gray">
          <a:xfrm flipH="1">
            <a:off x="5910452" y="2422525"/>
            <a:ext cx="1257301" cy="1005681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196392-2820-45BC-B3FC-58C003405039}"/>
              </a:ext>
            </a:extLst>
          </p:cNvPr>
          <p:cNvCxnSpPr>
            <a:cxnSpLocks/>
          </p:cNvCxnSpPr>
          <p:nvPr/>
        </p:nvCxnSpPr>
        <p:spPr bwMode="gray">
          <a:xfrm>
            <a:off x="4852044" y="2579763"/>
            <a:ext cx="1038223" cy="828260"/>
          </a:xfrm>
          <a:prstGeom prst="line">
            <a:avLst/>
          </a:prstGeom>
          <a:ln w="19050">
            <a:gradFill>
              <a:gsLst>
                <a:gs pos="0">
                  <a:schemeClr val="accent5">
                    <a:lumMod val="75000"/>
                    <a:alpha val="7500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13C35F-BFE3-4692-9D4B-682EE6336610}"/>
              </a:ext>
            </a:extLst>
          </p:cNvPr>
          <p:cNvCxnSpPr>
            <a:cxnSpLocks/>
          </p:cNvCxnSpPr>
          <p:nvPr/>
        </p:nvCxnSpPr>
        <p:spPr bwMode="gray">
          <a:xfrm flipV="1">
            <a:off x="4334726" y="3417096"/>
            <a:ext cx="1565156" cy="355598"/>
          </a:xfrm>
          <a:prstGeom prst="line">
            <a:avLst/>
          </a:prstGeom>
          <a:ln w="19050">
            <a:gradFill>
              <a:gsLst>
                <a:gs pos="0">
                  <a:schemeClr val="accent4">
                    <a:lumMod val="75000"/>
                    <a:alpha val="7500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BD7106-4517-43E1-9BBD-ADF73112C28C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08071" y="3428209"/>
            <a:ext cx="1458019" cy="33178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37276-D104-4926-B89A-729F131EE746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41405" y="3454397"/>
            <a:ext cx="641649" cy="1341466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3AFC09-C566-4CA7-9E36-B1581AE05939}"/>
              </a:ext>
            </a:extLst>
          </p:cNvPr>
          <p:cNvCxnSpPr>
            <a:cxnSpLocks/>
          </p:cNvCxnSpPr>
          <p:nvPr/>
        </p:nvCxnSpPr>
        <p:spPr bwMode="gray">
          <a:xfrm flipV="1">
            <a:off x="5209368" y="3430590"/>
            <a:ext cx="701084" cy="1450979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EAEEBAB-FC4D-483C-AD74-57C1D660986E}"/>
              </a:ext>
            </a:extLst>
          </p:cNvPr>
          <p:cNvSpPr/>
          <p:nvPr/>
        </p:nvSpPr>
        <p:spPr bwMode="gray">
          <a:xfrm>
            <a:off x="5268799" y="2786557"/>
            <a:ext cx="1283301" cy="1283301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59FD32-8B99-45AE-BC2E-3D3EBA1CF315}"/>
              </a:ext>
            </a:extLst>
          </p:cNvPr>
          <p:cNvGrpSpPr/>
          <p:nvPr/>
        </p:nvGrpSpPr>
        <p:grpSpPr bwMode="gray">
          <a:xfrm>
            <a:off x="4691248" y="2209007"/>
            <a:ext cx="2438404" cy="2438398"/>
            <a:chOff x="3352796" y="2209007"/>
            <a:chExt cx="2438404" cy="2438398"/>
          </a:xfrm>
        </p:grpSpPr>
        <p:sp>
          <p:nvSpPr>
            <p:cNvPr id="41" name="Donut 11">
              <a:extLst>
                <a:ext uri="{FF2B5EF4-FFF2-40B4-BE49-F238E27FC236}">
                  <a16:creationId xmlns:a16="http://schemas.microsoft.com/office/drawing/2014/main" id="{3F023ABF-64EF-430C-B340-B750F8A771EF}"/>
                </a:ext>
              </a:extLst>
            </p:cNvPr>
            <p:cNvSpPr/>
            <p:nvPr/>
          </p:nvSpPr>
          <p:spPr bwMode="gray">
            <a:xfrm>
              <a:off x="3697481" y="2553691"/>
              <a:ext cx="1749034" cy="1749034"/>
            </a:xfrm>
            <a:prstGeom prst="donut">
              <a:avLst>
                <a:gd name="adj" fmla="val 4650"/>
              </a:avLst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Donut 24">
              <a:extLst>
                <a:ext uri="{FF2B5EF4-FFF2-40B4-BE49-F238E27FC236}">
                  <a16:creationId xmlns:a16="http://schemas.microsoft.com/office/drawing/2014/main" id="{4DB21386-A708-4DFA-8A18-368F97A02A1C}"/>
                </a:ext>
              </a:extLst>
            </p:cNvPr>
            <p:cNvSpPr/>
            <p:nvPr/>
          </p:nvSpPr>
          <p:spPr bwMode="gray">
            <a:xfrm>
              <a:off x="3505200" y="2361410"/>
              <a:ext cx="2133600" cy="2133596"/>
            </a:xfrm>
            <a:prstGeom prst="donut">
              <a:avLst>
                <a:gd name="adj" fmla="val 256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Donut 25">
              <a:extLst>
                <a:ext uri="{FF2B5EF4-FFF2-40B4-BE49-F238E27FC236}">
                  <a16:creationId xmlns:a16="http://schemas.microsoft.com/office/drawing/2014/main" id="{42A72371-1A84-42A3-88F0-AD296A841347}"/>
                </a:ext>
              </a:extLst>
            </p:cNvPr>
            <p:cNvSpPr/>
            <p:nvPr/>
          </p:nvSpPr>
          <p:spPr bwMode="gray">
            <a:xfrm>
              <a:off x="3352796" y="2209007"/>
              <a:ext cx="2438404" cy="2438398"/>
            </a:xfrm>
            <a:prstGeom prst="donut">
              <a:avLst>
                <a:gd name="adj" fmla="val 1375"/>
              </a:avLst>
            </a:prstGeom>
            <a:solidFill>
              <a:schemeClr val="accent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4D7D01-BF34-41D4-AB22-F71CB6AABD0D}"/>
                </a:ext>
              </a:extLst>
            </p:cNvPr>
            <p:cNvSpPr/>
            <p:nvPr/>
          </p:nvSpPr>
          <p:spPr bwMode="gray">
            <a:xfrm>
              <a:off x="3571800" y="3228151"/>
              <a:ext cx="2000419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lvl="1" algn="ctr"/>
              <a:r>
                <a:rPr lang="en-US" sz="2000" b="1" kern="100" spc="-20" dirty="0">
                  <a:solidFill>
                    <a:srgbClr val="161741"/>
                  </a:solidFill>
                  <a:latin typeface="+mj-lt"/>
                </a:rPr>
                <a:t>A NOSSA EQUIPA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C3AB3E1-6630-4FA8-A825-58926E160312}"/>
              </a:ext>
            </a:extLst>
          </p:cNvPr>
          <p:cNvSpPr txBox="1"/>
          <p:nvPr/>
        </p:nvSpPr>
        <p:spPr>
          <a:xfrm>
            <a:off x="78338" y="1692709"/>
            <a:ext cx="27514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6D6E6C"/>
                </a:solidFill>
              </a:rPr>
              <a:t>Utilize </a:t>
            </a:r>
            <a:r>
              <a:rPr lang="en-IE" sz="2400" dirty="0" err="1">
                <a:solidFill>
                  <a:srgbClr val="6D6E6C"/>
                </a:solidFill>
              </a:rPr>
              <a:t>ou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recrie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este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diagrama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aranha</a:t>
            </a:r>
            <a:r>
              <a:rPr lang="en-IE" sz="2400" dirty="0">
                <a:solidFill>
                  <a:srgbClr val="6D6E6C"/>
                </a:solidFill>
              </a:rPr>
              <a:t> para </a:t>
            </a:r>
            <a:r>
              <a:rPr lang="en-IE" sz="2400" dirty="0" err="1">
                <a:solidFill>
                  <a:srgbClr val="6D6E6C"/>
                </a:solidFill>
              </a:rPr>
              <a:t>avaliar</a:t>
            </a:r>
            <a:r>
              <a:rPr lang="en-IE" sz="2400" dirty="0">
                <a:solidFill>
                  <a:srgbClr val="6D6E6C"/>
                </a:solidFill>
              </a:rPr>
              <a:t> e </a:t>
            </a:r>
            <a:r>
              <a:rPr lang="en-IE" sz="2400" dirty="0" err="1">
                <a:solidFill>
                  <a:srgbClr val="6D6E6C"/>
                </a:solidFill>
              </a:rPr>
              <a:t>mapear</a:t>
            </a:r>
            <a:r>
              <a:rPr lang="en-IE" sz="2400" dirty="0">
                <a:solidFill>
                  <a:srgbClr val="6D6E6C"/>
                </a:solidFill>
              </a:rPr>
              <a:t> as </a:t>
            </a:r>
            <a:r>
              <a:rPr lang="en-IE" sz="2400" dirty="0" err="1">
                <a:solidFill>
                  <a:srgbClr val="6D6E6C"/>
                </a:solidFill>
              </a:rPr>
              <a:t>competências</a:t>
            </a:r>
            <a:r>
              <a:rPr lang="en-IE" sz="2400" dirty="0">
                <a:solidFill>
                  <a:srgbClr val="6D6E6C"/>
                </a:solidFill>
              </a:rPr>
              <a:t> e </a:t>
            </a:r>
            <a:r>
              <a:rPr lang="en-IE" sz="2400" dirty="0" err="1">
                <a:solidFill>
                  <a:srgbClr val="6D6E6C"/>
                </a:solidFill>
              </a:rPr>
              <a:t>conhecimentos</a:t>
            </a:r>
            <a:r>
              <a:rPr lang="en-IE" sz="2400" dirty="0">
                <a:solidFill>
                  <a:srgbClr val="6D6E6C"/>
                </a:solidFill>
              </a:rPr>
              <a:t> da </a:t>
            </a:r>
            <a:r>
              <a:rPr lang="en-IE" sz="2400" dirty="0" err="1">
                <a:solidFill>
                  <a:srgbClr val="6D6E6C"/>
                </a:solidFill>
              </a:rPr>
              <a:t>sua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equipa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comunitária</a:t>
            </a:r>
            <a:r>
              <a:rPr lang="en-IE" sz="2400" dirty="0">
                <a:solidFill>
                  <a:srgbClr val="6D6E6C"/>
                </a:solidFill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C741A2-DE71-4B6A-93DD-7E3C2E2517A4}"/>
              </a:ext>
            </a:extLst>
          </p:cNvPr>
          <p:cNvSpPr txBox="1"/>
          <p:nvPr/>
        </p:nvSpPr>
        <p:spPr>
          <a:xfrm>
            <a:off x="0" y="209987"/>
            <a:ext cx="11515332" cy="523220"/>
          </a:xfrm>
          <a:prstGeom prst="rect">
            <a:avLst/>
          </a:prstGeom>
          <a:solidFill>
            <a:srgbClr val="BA0A94"/>
          </a:solidFill>
        </p:spPr>
        <p:txBody>
          <a:bodyPr wrap="square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</a:rPr>
              <a:t>4: </a:t>
            </a:r>
            <a:r>
              <a:rPr lang="en-IE" sz="2800" dirty="0" err="1">
                <a:solidFill>
                  <a:schemeClr val="bg1"/>
                </a:solidFill>
              </a:rPr>
              <a:t>Revisão</a:t>
            </a:r>
            <a:r>
              <a:rPr lang="en-IE" sz="2800" dirty="0">
                <a:solidFill>
                  <a:schemeClr val="bg1"/>
                </a:solidFill>
              </a:rPr>
              <a:t> de </a:t>
            </a:r>
            <a:r>
              <a:rPr lang="en-IE" sz="2800" dirty="0" err="1">
                <a:solidFill>
                  <a:schemeClr val="bg1"/>
                </a:solidFill>
              </a:rPr>
              <a:t>Aptidões</a:t>
            </a:r>
            <a:r>
              <a:rPr lang="en-IE" sz="2800" dirty="0">
                <a:solidFill>
                  <a:schemeClr val="bg1"/>
                </a:solidFill>
              </a:rPr>
              <a:t>/</a:t>
            </a:r>
            <a:r>
              <a:rPr lang="en-IE" sz="2800" dirty="0" err="1">
                <a:solidFill>
                  <a:schemeClr val="bg1"/>
                </a:solidFill>
              </a:rPr>
              <a:t>Competências</a:t>
            </a:r>
            <a:r>
              <a:rPr lang="en-IE" sz="2800" dirty="0">
                <a:solidFill>
                  <a:schemeClr val="bg1"/>
                </a:solidFill>
              </a:rPr>
              <a:t> da </a:t>
            </a:r>
            <a:r>
              <a:rPr lang="en-IE" sz="2800" dirty="0" err="1">
                <a:solidFill>
                  <a:schemeClr val="bg1"/>
                </a:solidFill>
              </a:rPr>
              <a:t>sua</a:t>
            </a:r>
            <a:r>
              <a:rPr lang="en-IE" sz="2800" dirty="0">
                <a:solidFill>
                  <a:schemeClr val="bg1"/>
                </a:solidFill>
              </a:rPr>
              <a:t> </a:t>
            </a:r>
            <a:r>
              <a:rPr lang="en-IE" sz="2800" dirty="0" err="1">
                <a:solidFill>
                  <a:schemeClr val="bg1"/>
                </a:solidFill>
              </a:rPr>
              <a:t>Equipa</a:t>
            </a:r>
            <a:r>
              <a:rPr lang="en-IE" sz="2800" dirty="0">
                <a:solidFill>
                  <a:schemeClr val="bg1"/>
                </a:solidFill>
              </a:rPr>
              <a:t> de </a:t>
            </a:r>
            <a:r>
              <a:rPr lang="en-IE" sz="2800" dirty="0" err="1">
                <a:solidFill>
                  <a:schemeClr val="bg1"/>
                </a:solidFill>
              </a:rPr>
              <a:t>Regeneração</a:t>
            </a:r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7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0630" y="405113"/>
            <a:ext cx="4496650" cy="160309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i="0" dirty="0" err="1"/>
              <a:t>Cada</a:t>
            </a:r>
            <a:r>
              <a:rPr lang="en-US" i="0" dirty="0"/>
              <a:t> </a:t>
            </a:r>
            <a:r>
              <a:rPr lang="en-US" i="0" dirty="0" err="1"/>
              <a:t>palavra</a:t>
            </a:r>
            <a:r>
              <a:rPr lang="en-US" i="0" dirty="0"/>
              <a:t> </a:t>
            </a:r>
            <a:r>
              <a:rPr lang="en-US" i="0" dirty="0" err="1"/>
              <a:t>contida</a:t>
            </a:r>
            <a:r>
              <a:rPr lang="en-US" i="0" dirty="0"/>
              <a:t> </a:t>
            </a:r>
            <a:r>
              <a:rPr lang="en-US" i="0" dirty="0" err="1"/>
              <a:t>nesta</a:t>
            </a:r>
            <a:r>
              <a:rPr lang="en-US" i="0" dirty="0"/>
              <a:t> </a:t>
            </a:r>
            <a:r>
              <a:rPr lang="en-US" i="0" dirty="0" err="1"/>
              <a:t>definição</a:t>
            </a:r>
            <a:r>
              <a:rPr lang="en-US" i="0" dirty="0"/>
              <a:t> de </a:t>
            </a:r>
            <a:r>
              <a:rPr lang="en-US" b="1" i="0" dirty="0" err="1"/>
              <a:t>desenvolvimento</a:t>
            </a:r>
            <a:r>
              <a:rPr lang="en-US" i="0" dirty="0"/>
              <a:t> </a:t>
            </a:r>
            <a:r>
              <a:rPr lang="en-US" i="0" dirty="0" err="1"/>
              <a:t>é</a:t>
            </a:r>
            <a:r>
              <a:rPr lang="en-US" i="0" dirty="0"/>
              <a:t> </a:t>
            </a:r>
            <a:r>
              <a:rPr lang="en-US" i="0" dirty="0" err="1"/>
              <a:t>significativa</a:t>
            </a:r>
            <a:r>
              <a:rPr lang="en-US" i="0" dirty="0"/>
              <a:t>: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4273" y="2008206"/>
            <a:ext cx="5252927" cy="4230033"/>
          </a:xfrm>
        </p:spPr>
        <p:txBody>
          <a:bodyPr anchor="t">
            <a:normAutofit/>
          </a:bodyPr>
          <a:lstStyle/>
          <a:p>
            <a:r>
              <a:rPr lang="en-US" sz="2800" dirty="0" err="1"/>
              <a:t>Visão</a:t>
            </a:r>
            <a:r>
              <a:rPr lang="en-US" sz="2800" dirty="0"/>
              <a:t> e </a:t>
            </a:r>
            <a:r>
              <a:rPr lang="en-US" sz="2800" dirty="0" err="1"/>
              <a:t>ação</a:t>
            </a:r>
            <a:r>
              <a:rPr lang="en-US" sz="2800" dirty="0"/>
              <a:t> </a:t>
            </a:r>
            <a:r>
              <a:rPr lang="en-US" sz="2800" dirty="0" err="1"/>
              <a:t>abrangente</a:t>
            </a:r>
            <a:r>
              <a:rPr lang="en-US" sz="2800" dirty="0"/>
              <a:t> e </a:t>
            </a:r>
            <a:r>
              <a:rPr lang="en-US" sz="2800" dirty="0" err="1"/>
              <a:t>integrada</a:t>
            </a:r>
            <a:r>
              <a:rPr lang="en-US" sz="2800" dirty="0"/>
              <a:t> que </a:t>
            </a:r>
            <a:r>
              <a:rPr lang="en-US" sz="2800" dirty="0" err="1"/>
              <a:t>conduz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resolução</a:t>
            </a:r>
            <a:r>
              <a:rPr lang="en-US" sz="2800" dirty="0"/>
              <a:t> de </a:t>
            </a:r>
            <a:r>
              <a:rPr lang="en-US" sz="2800" dirty="0" err="1"/>
              <a:t>problemas</a:t>
            </a:r>
            <a:r>
              <a:rPr lang="en-US" sz="2800" dirty="0"/>
              <a:t> </a:t>
            </a:r>
            <a:r>
              <a:rPr lang="en-US" sz="2800" dirty="0" err="1"/>
              <a:t>urbanos</a:t>
            </a:r>
            <a:r>
              <a:rPr lang="en-US" sz="2800" dirty="0"/>
              <a:t>/</a:t>
            </a:r>
            <a:r>
              <a:rPr lang="en-US" sz="2800" dirty="0" err="1"/>
              <a:t>rurais</a:t>
            </a:r>
            <a:r>
              <a:rPr lang="en-US" sz="2800" dirty="0"/>
              <a:t>/</a:t>
            </a:r>
            <a:r>
              <a:rPr lang="en-US" sz="2800" dirty="0" err="1"/>
              <a:t>sociais</a:t>
            </a:r>
            <a:r>
              <a:rPr lang="en-US" sz="2800" dirty="0"/>
              <a:t>, e que </a:t>
            </a:r>
            <a:r>
              <a:rPr lang="en-US" sz="2800" dirty="0" err="1"/>
              <a:t>procura</a:t>
            </a:r>
            <a:r>
              <a:rPr lang="en-US" sz="2800" dirty="0"/>
              <a:t> </a:t>
            </a:r>
            <a:r>
              <a:rPr lang="en-US" sz="2800" dirty="0" err="1"/>
              <a:t>introduzir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melhoria</a:t>
            </a:r>
            <a:r>
              <a:rPr lang="en-US" sz="2800" dirty="0"/>
              <a:t> </a:t>
            </a:r>
            <a:r>
              <a:rPr lang="en-US" sz="2800" dirty="0" err="1"/>
              <a:t>duradoura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condição</a:t>
            </a:r>
            <a:r>
              <a:rPr lang="en-US" sz="2800" dirty="0"/>
              <a:t> </a:t>
            </a:r>
            <a:r>
              <a:rPr lang="en-US" sz="2800" dirty="0" err="1"/>
              <a:t>económica</a:t>
            </a:r>
            <a:r>
              <a:rPr lang="en-US" sz="2800" dirty="0"/>
              <a:t>, </a:t>
            </a:r>
            <a:r>
              <a:rPr lang="en-US" sz="2800" dirty="0" err="1"/>
              <a:t>física</a:t>
            </a:r>
            <a:r>
              <a:rPr lang="en-US" sz="2800" dirty="0"/>
              <a:t>, social e </a:t>
            </a:r>
            <a:r>
              <a:rPr lang="en-US" sz="2800" dirty="0" err="1"/>
              <a:t>ambiental</a:t>
            </a:r>
            <a:r>
              <a:rPr lang="en-US" sz="2800" dirty="0"/>
              <a:t> de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área</a:t>
            </a:r>
            <a:r>
              <a:rPr lang="en-US" sz="2800" dirty="0"/>
              <a:t> que </a:t>
            </a:r>
            <a:r>
              <a:rPr lang="en-US" sz="2800" dirty="0" err="1"/>
              <a:t>tem</a:t>
            </a:r>
            <a:r>
              <a:rPr lang="en-US" sz="2800" dirty="0"/>
              <a:t> </a:t>
            </a:r>
            <a:r>
              <a:rPr lang="en-US" sz="2800" dirty="0" err="1"/>
              <a:t>estado</a:t>
            </a:r>
            <a:r>
              <a:rPr lang="en-US" sz="2800" dirty="0"/>
              <a:t> </a:t>
            </a:r>
            <a:r>
              <a:rPr lang="en-US" sz="2800" dirty="0" err="1"/>
              <a:t>sujeita</a:t>
            </a:r>
            <a:r>
              <a:rPr lang="en-US" sz="2800" dirty="0"/>
              <a:t> a </a:t>
            </a:r>
            <a:r>
              <a:rPr lang="en-US" sz="2800" dirty="0" err="1"/>
              <a:t>mudanças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128685-D053-4776-BA62-276F19D16FDF}"/>
              </a:ext>
            </a:extLst>
          </p:cNvPr>
          <p:cNvSpPr/>
          <p:nvPr/>
        </p:nvSpPr>
        <p:spPr>
          <a:xfrm>
            <a:off x="6929122" y="415273"/>
            <a:ext cx="49786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criação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comunidades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sustentáveis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uma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prioridade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absoluta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para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todos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nós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, para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aqueles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têm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autoridade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e para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aqueles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vivem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trabalham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nessas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</a:rPr>
              <a:t>áreas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Picture 2" descr="A picture containing aircraft, transport&#10;&#10;Description automatically generated">
            <a:extLst>
              <a:ext uri="{FF2B5EF4-FFF2-40B4-BE49-F238E27FC236}">
                <a16:creationId xmlns:a16="http://schemas.microsoft.com/office/drawing/2014/main" id="{EDBF0562-A5AC-4997-845A-87AC6E1DB9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96285" y="2416629"/>
            <a:ext cx="3060398" cy="39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81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5781" y="236249"/>
            <a:ext cx="8693070" cy="697353"/>
          </a:xfrm>
          <a:solidFill>
            <a:srgbClr val="BA0A94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5: ARTICULAR O DESAFIO COMUNITÁRIO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5781" y="1103586"/>
            <a:ext cx="9157865" cy="5282223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IE" b="1" dirty="0"/>
              <a:t>Articular o </a:t>
            </a:r>
            <a:r>
              <a:rPr lang="en-IE" b="1" dirty="0" err="1"/>
              <a:t>seu</a:t>
            </a:r>
            <a:r>
              <a:rPr lang="en-IE" b="1" dirty="0"/>
              <a:t> </a:t>
            </a:r>
            <a:r>
              <a:rPr lang="en-IE" b="1" dirty="0" err="1"/>
              <a:t>desafio</a:t>
            </a:r>
            <a:r>
              <a:rPr lang="en-IE" b="1" dirty="0"/>
              <a:t> </a:t>
            </a:r>
            <a:r>
              <a:rPr lang="en-IE" b="1" dirty="0" err="1"/>
              <a:t>em</a:t>
            </a:r>
            <a:r>
              <a:rPr lang="en-IE" b="1" dirty="0"/>
              <a:t> 100 </a:t>
            </a:r>
            <a:r>
              <a:rPr lang="en-IE" b="1" dirty="0" err="1"/>
              <a:t>palavras</a:t>
            </a:r>
            <a:r>
              <a:rPr lang="en-IE" b="1" dirty="0"/>
              <a:t> </a:t>
            </a:r>
            <a:r>
              <a:rPr lang="en-IE" b="1" dirty="0" err="1"/>
              <a:t>ou</a:t>
            </a:r>
            <a:r>
              <a:rPr lang="en-IE" b="1" dirty="0"/>
              <a:t> </a:t>
            </a:r>
            <a:r>
              <a:rPr lang="en-IE" b="1" dirty="0" err="1"/>
              <a:t>menos</a:t>
            </a:r>
            <a:r>
              <a:rPr lang="en-IE" b="1" dirty="0"/>
              <a:t> </a:t>
            </a:r>
            <a:r>
              <a:rPr lang="en-IE" b="1" dirty="0" err="1"/>
              <a:t>proporcionará</a:t>
            </a:r>
            <a:r>
              <a:rPr lang="en-IE" b="1" dirty="0"/>
              <a:t> um </a:t>
            </a:r>
            <a:r>
              <a:rPr lang="en-IE" b="1" dirty="0" err="1"/>
              <a:t>foco</a:t>
            </a:r>
            <a:r>
              <a:rPr lang="en-IE" b="1" dirty="0"/>
              <a:t> </a:t>
            </a:r>
            <a:r>
              <a:rPr lang="en-IE" b="1" dirty="0" err="1"/>
              <a:t>preciso</a:t>
            </a:r>
            <a:r>
              <a:rPr lang="en-IE" b="1" dirty="0"/>
              <a:t> para o </a:t>
            </a:r>
            <a:r>
              <a:rPr lang="en-IE" b="1" dirty="0" err="1"/>
              <a:t>seu</a:t>
            </a:r>
            <a:r>
              <a:rPr lang="en-IE" b="1" dirty="0"/>
              <a:t> </a:t>
            </a:r>
            <a:r>
              <a:rPr lang="en-IE" b="1" dirty="0" err="1"/>
              <a:t>plano</a:t>
            </a:r>
            <a:r>
              <a:rPr lang="en-IE" b="1" dirty="0"/>
              <a:t> de </a:t>
            </a:r>
            <a:r>
              <a:rPr lang="en-IE" b="1" dirty="0" err="1"/>
              <a:t>desenvolvimento</a:t>
            </a:r>
            <a:r>
              <a:rPr lang="en-IE" b="1" dirty="0"/>
              <a:t> </a:t>
            </a:r>
            <a:r>
              <a:rPr lang="en-IE" b="1" dirty="0" err="1"/>
              <a:t>comunitário</a:t>
            </a:r>
            <a:r>
              <a:rPr lang="en-IE" b="1" dirty="0"/>
              <a:t> </a:t>
            </a:r>
          </a:p>
          <a:p>
            <a:pPr>
              <a:spcBef>
                <a:spcPts val="2000"/>
              </a:spcBef>
            </a:pPr>
            <a:r>
              <a:rPr lang="en-IE" dirty="0" err="1"/>
              <a:t>Quais</a:t>
            </a:r>
            <a:r>
              <a:rPr lang="en-IE" dirty="0"/>
              <a:t> </a:t>
            </a:r>
            <a:r>
              <a:rPr lang="en-IE" dirty="0" err="1"/>
              <a:t>são</a:t>
            </a:r>
            <a:r>
              <a:rPr lang="en-IE" dirty="0"/>
              <a:t> </a:t>
            </a:r>
            <a:r>
              <a:rPr lang="en-IE" dirty="0" err="1"/>
              <a:t>os</a:t>
            </a:r>
            <a:r>
              <a:rPr lang="en-IE" dirty="0"/>
              <a:t> </a:t>
            </a:r>
            <a:r>
              <a:rPr lang="en-IE" dirty="0" err="1"/>
              <a:t>maiores</a:t>
            </a:r>
            <a:r>
              <a:rPr lang="en-IE" dirty="0"/>
              <a:t> </a:t>
            </a:r>
            <a:r>
              <a:rPr lang="en-IE" dirty="0" err="1"/>
              <a:t>desafios</a:t>
            </a:r>
            <a:r>
              <a:rPr lang="en-IE" dirty="0"/>
              <a:t> que </a:t>
            </a:r>
            <a:r>
              <a:rPr lang="en-IE" dirty="0" err="1"/>
              <a:t>enfrenta</a:t>
            </a:r>
            <a:r>
              <a:rPr lang="en-IE" dirty="0"/>
              <a:t> para </a:t>
            </a:r>
            <a:r>
              <a:rPr lang="en-IE" dirty="0" err="1"/>
              <a:t>alcançar</a:t>
            </a:r>
            <a:r>
              <a:rPr lang="en-IE" dirty="0"/>
              <a:t> </a:t>
            </a:r>
            <a:r>
              <a:rPr lang="en-IE" dirty="0" err="1"/>
              <a:t>melhorias</a:t>
            </a:r>
            <a:r>
              <a:rPr lang="en-IE" dirty="0"/>
              <a:t> </a:t>
            </a:r>
            <a:r>
              <a:rPr lang="en-IE" dirty="0" err="1"/>
              <a:t>sociais</a:t>
            </a:r>
            <a:r>
              <a:rPr lang="en-IE" dirty="0"/>
              <a:t>, </a:t>
            </a:r>
            <a:r>
              <a:rPr lang="en-IE" dirty="0" err="1"/>
              <a:t>culturais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ambientais</a:t>
            </a:r>
            <a:r>
              <a:rPr lang="en-IE" dirty="0"/>
              <a:t>? </a:t>
            </a:r>
          </a:p>
          <a:p>
            <a:pPr>
              <a:spcBef>
                <a:spcPts val="2000"/>
              </a:spcBef>
            </a:pPr>
            <a:r>
              <a:rPr lang="en-IE" dirty="0"/>
              <a:t>Qual </a:t>
            </a:r>
            <a:r>
              <a:rPr lang="en-IE" dirty="0" err="1"/>
              <a:t>é</a:t>
            </a:r>
            <a:r>
              <a:rPr lang="en-IE" dirty="0"/>
              <a:t> o </a:t>
            </a:r>
            <a:r>
              <a:rPr lang="en-IE" dirty="0" err="1"/>
              <a:t>impacto</a:t>
            </a:r>
            <a:r>
              <a:rPr lang="en-IE" dirty="0"/>
              <a:t> </a:t>
            </a:r>
            <a:r>
              <a:rPr lang="en-IE" dirty="0" err="1"/>
              <a:t>desses</a:t>
            </a:r>
            <a:r>
              <a:rPr lang="en-IE" dirty="0"/>
              <a:t> </a:t>
            </a:r>
            <a:r>
              <a:rPr lang="en-IE" dirty="0" err="1"/>
              <a:t>problemas</a:t>
            </a:r>
            <a:r>
              <a:rPr lang="en-IE" dirty="0"/>
              <a:t> e </a:t>
            </a:r>
            <a:r>
              <a:rPr lang="en-IE" dirty="0" err="1"/>
              <a:t>desafios</a:t>
            </a:r>
            <a:r>
              <a:rPr lang="en-IE" dirty="0"/>
              <a:t>? </a:t>
            </a:r>
          </a:p>
          <a:p>
            <a:pPr>
              <a:spcBef>
                <a:spcPts val="2000"/>
              </a:spcBef>
            </a:pPr>
            <a:r>
              <a:rPr lang="en-IE" dirty="0" err="1"/>
              <a:t>Tente</a:t>
            </a:r>
            <a:r>
              <a:rPr lang="en-IE" dirty="0"/>
              <a:t> </a:t>
            </a:r>
            <a:r>
              <a:rPr lang="en-IE" dirty="0" err="1"/>
              <a:t>identificar</a:t>
            </a:r>
            <a:r>
              <a:rPr lang="en-IE" dirty="0"/>
              <a:t> </a:t>
            </a:r>
            <a:r>
              <a:rPr lang="en-IE" dirty="0" err="1"/>
              <a:t>os</a:t>
            </a:r>
            <a:r>
              <a:rPr lang="en-IE" dirty="0"/>
              <a:t> </a:t>
            </a:r>
            <a:r>
              <a:rPr lang="en-IE" dirty="0" err="1"/>
              <a:t>desafios</a:t>
            </a:r>
            <a:r>
              <a:rPr lang="en-IE" dirty="0"/>
              <a:t> sob </a:t>
            </a:r>
            <a:r>
              <a:rPr lang="en-IE" dirty="0" err="1"/>
              <a:t>cada</a:t>
            </a:r>
            <a:r>
              <a:rPr lang="en-IE" dirty="0"/>
              <a:t> </a:t>
            </a:r>
            <a:r>
              <a:rPr lang="en-IE" dirty="0" err="1"/>
              <a:t>uma</a:t>
            </a:r>
            <a:r>
              <a:rPr lang="en-IE" dirty="0"/>
              <a:t> das </a:t>
            </a:r>
            <a:r>
              <a:rPr lang="en-IE" dirty="0" err="1"/>
              <a:t>categoria</a:t>
            </a:r>
            <a:r>
              <a:rPr lang="en-IE" dirty="0"/>
              <a:t>:  </a:t>
            </a:r>
            <a:endParaRPr lang="en-GB" dirty="0"/>
          </a:p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 err="1">
                <a:solidFill>
                  <a:srgbClr val="AB5AB0"/>
                </a:solidFill>
              </a:rPr>
              <a:t>Problemas</a:t>
            </a:r>
            <a:r>
              <a:rPr lang="en-IE" b="1" dirty="0">
                <a:solidFill>
                  <a:srgbClr val="AB5AB0"/>
                </a:solidFill>
              </a:rPr>
              <a:t> da </a:t>
            </a:r>
            <a:r>
              <a:rPr lang="en-IE" b="1" dirty="0" err="1">
                <a:solidFill>
                  <a:srgbClr val="AB5AB0"/>
                </a:solidFill>
              </a:rPr>
              <a:t>área</a:t>
            </a:r>
            <a:r>
              <a:rPr lang="en-IE" b="1" dirty="0">
                <a:solidFill>
                  <a:srgbClr val="AB5AB0"/>
                </a:solidFill>
              </a:rPr>
              <a:t>: </a:t>
            </a:r>
            <a:r>
              <a:rPr lang="en-IE" dirty="0" err="1"/>
              <a:t>Despovoamento</a:t>
            </a:r>
            <a:r>
              <a:rPr lang="en-IE" dirty="0"/>
              <a:t>, </a:t>
            </a:r>
            <a:r>
              <a:rPr lang="en-IE" dirty="0" err="1"/>
              <a:t>falta</a:t>
            </a:r>
            <a:r>
              <a:rPr lang="en-IE" dirty="0"/>
              <a:t> de </a:t>
            </a:r>
            <a:r>
              <a:rPr lang="en-IE" dirty="0" err="1"/>
              <a:t>oportunidades</a:t>
            </a:r>
            <a:r>
              <a:rPr lang="en-IE" dirty="0"/>
              <a:t> de </a:t>
            </a:r>
            <a:r>
              <a:rPr lang="en-IE" dirty="0" err="1"/>
              <a:t>emprego</a:t>
            </a:r>
            <a:r>
              <a:rPr lang="en-IE" dirty="0"/>
              <a:t>, </a:t>
            </a:r>
            <a:r>
              <a:rPr lang="en-IE" dirty="0" err="1"/>
              <a:t>falta</a:t>
            </a:r>
            <a:r>
              <a:rPr lang="en-IE" dirty="0"/>
              <a:t> de </a:t>
            </a:r>
            <a:r>
              <a:rPr lang="en-IE" dirty="0" err="1"/>
              <a:t>áreas</a:t>
            </a:r>
            <a:r>
              <a:rPr lang="en-IE" dirty="0"/>
              <a:t> de </a:t>
            </a:r>
            <a:r>
              <a:rPr lang="en-IE" dirty="0" err="1"/>
              <a:t>comércio</a:t>
            </a:r>
            <a:r>
              <a:rPr lang="en-IE" dirty="0"/>
              <a:t> e </a:t>
            </a:r>
            <a:r>
              <a:rPr lang="en-IE" dirty="0" err="1"/>
              <a:t>retalho</a:t>
            </a:r>
            <a:r>
              <a:rPr lang="en-IE" dirty="0"/>
              <a:t>, etc</a:t>
            </a:r>
            <a:endParaRPr lang="en-US" dirty="0"/>
          </a:p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 err="1">
                <a:solidFill>
                  <a:srgbClr val="AB5AB0"/>
                </a:solidFill>
              </a:rPr>
              <a:t>Problemas</a:t>
            </a:r>
            <a:r>
              <a:rPr lang="en-IE" b="1" dirty="0">
                <a:solidFill>
                  <a:srgbClr val="AB5AB0"/>
                </a:solidFill>
              </a:rPr>
              <a:t> de </a:t>
            </a:r>
            <a:r>
              <a:rPr lang="en-IE" b="1" dirty="0" err="1">
                <a:solidFill>
                  <a:srgbClr val="AB5AB0"/>
                </a:solidFill>
              </a:rPr>
              <a:t>coesão</a:t>
            </a:r>
            <a:r>
              <a:rPr lang="en-IE" b="1" dirty="0">
                <a:solidFill>
                  <a:srgbClr val="AB5AB0"/>
                </a:solidFill>
              </a:rPr>
              <a:t>: </a:t>
            </a:r>
            <a:r>
              <a:rPr lang="en-IE" dirty="0" err="1"/>
              <a:t>comunidades</a:t>
            </a:r>
            <a:r>
              <a:rPr lang="en-IE" dirty="0"/>
              <a:t> </a:t>
            </a:r>
            <a:r>
              <a:rPr lang="en-IE" dirty="0" err="1"/>
              <a:t>díspares</a:t>
            </a:r>
            <a:r>
              <a:rPr lang="en-IE" dirty="0"/>
              <a:t> que </a:t>
            </a:r>
            <a:r>
              <a:rPr lang="en-IE" dirty="0" err="1"/>
              <a:t>conduzem</a:t>
            </a:r>
            <a:r>
              <a:rPr lang="en-IE" dirty="0"/>
              <a:t> a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coesão</a:t>
            </a:r>
            <a:r>
              <a:rPr lang="en-IE" dirty="0"/>
              <a:t> social </a:t>
            </a:r>
            <a:r>
              <a:rPr lang="en-IE" dirty="0" err="1"/>
              <a:t>fragmentada</a:t>
            </a:r>
            <a:endParaRPr lang="en-US" dirty="0"/>
          </a:p>
          <a:p>
            <a:pPr lvl="0">
              <a:spcBef>
                <a:spcPts val="2000"/>
              </a:spcBef>
            </a:pPr>
            <a:endParaRPr lang="en-US" dirty="0"/>
          </a:p>
          <a:p>
            <a:pPr lvl="0">
              <a:spcBef>
                <a:spcPts val="2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734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7685" y="428297"/>
            <a:ext cx="8689894" cy="670118"/>
          </a:xfrm>
          <a:solidFill>
            <a:srgbClr val="BA0A94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EXEMPLOS de </a:t>
            </a:r>
            <a:r>
              <a:rPr lang="en-IE" dirty="0" err="1">
                <a:solidFill>
                  <a:schemeClr val="bg1"/>
                </a:solidFill>
              </a:rPr>
              <a:t>Desafios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Comunitários</a:t>
            </a:r>
            <a:r>
              <a:rPr lang="en-IE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endParaRPr lang="en-IE" sz="28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 err="1">
                <a:solidFill>
                  <a:srgbClr val="AB5AB0"/>
                </a:solidFill>
              </a:rPr>
              <a:t>Problemas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sociais</a:t>
            </a:r>
            <a:r>
              <a:rPr lang="en-IE" b="1" dirty="0">
                <a:solidFill>
                  <a:srgbClr val="AB5AB0"/>
                </a:solidFill>
              </a:rPr>
              <a:t>: </a:t>
            </a:r>
            <a:r>
              <a:rPr lang="en-IE" dirty="0"/>
              <a:t>A </a:t>
            </a:r>
            <a:r>
              <a:rPr lang="en-IE" dirty="0" err="1"/>
              <a:t>natureza</a:t>
            </a:r>
            <a:r>
              <a:rPr lang="en-IE" dirty="0"/>
              <a:t> </a:t>
            </a:r>
            <a:r>
              <a:rPr lang="en-IE" dirty="0" err="1"/>
              <a:t>cada</a:t>
            </a:r>
            <a:r>
              <a:rPr lang="en-IE" dirty="0"/>
              <a:t> </a:t>
            </a:r>
            <a:r>
              <a:rPr lang="en-IE" dirty="0" err="1"/>
              <a:t>vez</a:t>
            </a:r>
            <a:r>
              <a:rPr lang="en-IE" dirty="0"/>
              <a:t> </a:t>
            </a:r>
            <a:r>
              <a:rPr lang="en-IE" dirty="0" err="1"/>
              <a:t>mais</a:t>
            </a:r>
            <a:r>
              <a:rPr lang="en-IE" dirty="0"/>
              <a:t> </a:t>
            </a:r>
            <a:r>
              <a:rPr lang="en-IE" dirty="0" err="1"/>
              <a:t>complexa</a:t>
            </a:r>
            <a:r>
              <a:rPr lang="en-IE" dirty="0"/>
              <a:t> da </a:t>
            </a:r>
            <a:r>
              <a:rPr lang="en-IE" dirty="0" err="1"/>
              <a:t>pobreza</a:t>
            </a:r>
            <a:r>
              <a:rPr lang="en-IE" dirty="0"/>
              <a:t> e </a:t>
            </a:r>
            <a:r>
              <a:rPr lang="en-IE" dirty="0" err="1"/>
              <a:t>exclusão</a:t>
            </a:r>
            <a:r>
              <a:rPr lang="en-IE" dirty="0"/>
              <a:t> social </a:t>
            </a:r>
            <a:r>
              <a:rPr lang="en-IE" dirty="0" err="1"/>
              <a:t>causada</a:t>
            </a:r>
            <a:r>
              <a:rPr lang="en-IE" dirty="0"/>
              <a:t> </a:t>
            </a:r>
            <a:r>
              <a:rPr lang="en-IE" dirty="0" err="1"/>
              <a:t>pelo</a:t>
            </a:r>
            <a:r>
              <a:rPr lang="en-IE" dirty="0"/>
              <a:t> </a:t>
            </a:r>
            <a:r>
              <a:rPr lang="en-IE" dirty="0" err="1"/>
              <a:t>impacto</a:t>
            </a:r>
            <a:r>
              <a:rPr lang="en-IE" dirty="0"/>
              <a:t> do </a:t>
            </a:r>
            <a:r>
              <a:rPr lang="en-IE" dirty="0" err="1"/>
              <a:t>desemprego</a:t>
            </a:r>
            <a:r>
              <a:rPr lang="en-IE" dirty="0"/>
              <a:t> </a:t>
            </a:r>
            <a:r>
              <a:rPr lang="en-IE" dirty="0" err="1"/>
              <a:t>ou</a:t>
            </a:r>
            <a:r>
              <a:rPr lang="en-IE" dirty="0"/>
              <a:t> </a:t>
            </a:r>
            <a:r>
              <a:rPr lang="en-IE" dirty="0" err="1"/>
              <a:t>emprego</a:t>
            </a:r>
            <a:r>
              <a:rPr lang="en-IE" dirty="0"/>
              <a:t> </a:t>
            </a:r>
            <a:r>
              <a:rPr lang="en-IE" dirty="0" err="1"/>
              <a:t>precário</a:t>
            </a:r>
            <a:r>
              <a:rPr lang="en-IE" dirty="0"/>
              <a:t>, a </a:t>
            </a:r>
            <a:r>
              <a:rPr lang="en-IE" dirty="0" err="1"/>
              <a:t>falta</a:t>
            </a:r>
            <a:r>
              <a:rPr lang="en-IE" dirty="0"/>
              <a:t> de </a:t>
            </a:r>
            <a:r>
              <a:rPr lang="en-IE" dirty="0" err="1"/>
              <a:t>oportunidades</a:t>
            </a:r>
            <a:r>
              <a:rPr lang="en-IE" dirty="0"/>
              <a:t> e </a:t>
            </a:r>
            <a:r>
              <a:rPr lang="en-IE" dirty="0" err="1"/>
              <a:t>cortes</a:t>
            </a:r>
            <a:r>
              <a:rPr lang="en-IE" dirty="0"/>
              <a:t> </a:t>
            </a:r>
            <a:r>
              <a:rPr lang="en-IE" dirty="0" err="1"/>
              <a:t>nos</a:t>
            </a:r>
            <a:r>
              <a:rPr lang="en-IE" dirty="0"/>
              <a:t> </a:t>
            </a:r>
            <a:r>
              <a:rPr lang="en-IE" dirty="0" err="1"/>
              <a:t>serviços</a:t>
            </a:r>
            <a:r>
              <a:rPr lang="en-IE" dirty="0"/>
              <a:t> e </a:t>
            </a:r>
            <a:r>
              <a:rPr lang="en-IE" dirty="0" err="1"/>
              <a:t>apoios</a:t>
            </a:r>
            <a:r>
              <a:rPr lang="en-IE" dirty="0"/>
              <a:t> </a:t>
            </a:r>
            <a:r>
              <a:rPr lang="en-IE" dirty="0" err="1"/>
              <a:t>às</a:t>
            </a:r>
            <a:r>
              <a:rPr lang="en-IE" dirty="0"/>
              <a:t> </a:t>
            </a:r>
            <a:r>
              <a:rPr lang="en-IE" dirty="0" err="1"/>
              <a:t>pessoas</a:t>
            </a:r>
            <a:r>
              <a:rPr lang="en-IE" dirty="0"/>
              <a:t> com </a:t>
            </a:r>
            <a:r>
              <a:rPr lang="en-IE" dirty="0" err="1"/>
              <a:t>baixos</a:t>
            </a:r>
            <a:r>
              <a:rPr lang="en-IE" dirty="0"/>
              <a:t> </a:t>
            </a:r>
            <a:r>
              <a:rPr lang="en-IE" dirty="0" err="1"/>
              <a:t>rendimentos</a:t>
            </a:r>
            <a:r>
              <a:rPr lang="en-IE" dirty="0"/>
              <a:t>, </a:t>
            </a:r>
            <a:r>
              <a:rPr lang="en-IE" dirty="0" err="1"/>
              <a:t>desempregadas</a:t>
            </a:r>
            <a:r>
              <a:rPr lang="en-IE" dirty="0"/>
              <a:t>, </a:t>
            </a:r>
            <a:r>
              <a:rPr lang="en-IE" dirty="0" err="1"/>
              <a:t>dependentes</a:t>
            </a:r>
            <a:r>
              <a:rPr lang="en-IE" dirty="0"/>
              <a:t> da </a:t>
            </a:r>
            <a:r>
              <a:rPr lang="en-IE" dirty="0" err="1"/>
              <a:t>assistência</a:t>
            </a:r>
            <a:r>
              <a:rPr lang="en-IE" dirty="0"/>
              <a:t> social e </a:t>
            </a:r>
            <a:r>
              <a:rPr lang="en-IE" dirty="0" err="1"/>
              <a:t>endividadas</a:t>
            </a:r>
            <a:r>
              <a:rPr lang="en-IE" dirty="0"/>
              <a:t>.</a:t>
            </a:r>
          </a:p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 err="1">
                <a:solidFill>
                  <a:srgbClr val="AB5AB0"/>
                </a:solidFill>
              </a:rPr>
              <a:t>Problemas</a:t>
            </a:r>
            <a:r>
              <a:rPr lang="en-IE" b="1" dirty="0">
                <a:solidFill>
                  <a:srgbClr val="AB5AB0"/>
                </a:solidFill>
              </a:rPr>
              <a:t> de </a:t>
            </a:r>
            <a:r>
              <a:rPr lang="en-IE" b="1" dirty="0" err="1">
                <a:solidFill>
                  <a:srgbClr val="AB5AB0"/>
                </a:solidFill>
              </a:rPr>
              <a:t>financiamento</a:t>
            </a:r>
            <a:r>
              <a:rPr lang="en-IE" b="1" dirty="0">
                <a:solidFill>
                  <a:srgbClr val="AB5AB0"/>
                </a:solidFill>
              </a:rPr>
              <a:t>: </a:t>
            </a:r>
            <a:r>
              <a:rPr lang="en-IE" dirty="0" err="1"/>
              <a:t>Aumento</a:t>
            </a:r>
            <a:r>
              <a:rPr lang="en-IE" dirty="0"/>
              <a:t> da </a:t>
            </a:r>
            <a:r>
              <a:rPr lang="en-IE" dirty="0" err="1"/>
              <a:t>concorrência</a:t>
            </a:r>
            <a:r>
              <a:rPr lang="en-IE" dirty="0"/>
              <a:t> por </a:t>
            </a:r>
            <a:r>
              <a:rPr lang="en-IE" dirty="0" err="1"/>
              <a:t>recursos</a:t>
            </a:r>
            <a:r>
              <a:rPr lang="en-IE" dirty="0"/>
              <a:t> - dentro do </a:t>
            </a:r>
            <a:r>
              <a:rPr lang="en-IE" dirty="0" err="1"/>
              <a:t>setor</a:t>
            </a:r>
            <a:r>
              <a:rPr lang="en-IE" dirty="0"/>
              <a:t> </a:t>
            </a:r>
            <a:r>
              <a:rPr lang="en-IE" dirty="0" err="1"/>
              <a:t>comunitário</a:t>
            </a:r>
            <a:r>
              <a:rPr lang="en-IE" dirty="0"/>
              <a:t> e </a:t>
            </a:r>
            <a:r>
              <a:rPr lang="en-IE" dirty="0" err="1"/>
              <a:t>voluntário</a:t>
            </a:r>
            <a:r>
              <a:rPr lang="en-IE" dirty="0"/>
              <a:t>, e entre o </a:t>
            </a:r>
            <a:r>
              <a:rPr lang="en-IE" dirty="0" err="1"/>
              <a:t>setor</a:t>
            </a:r>
            <a:r>
              <a:rPr lang="en-IE" dirty="0"/>
              <a:t> </a:t>
            </a:r>
            <a:r>
              <a:rPr lang="en-IE" dirty="0" err="1"/>
              <a:t>comunitário</a:t>
            </a:r>
            <a:r>
              <a:rPr lang="en-IE" dirty="0"/>
              <a:t> e </a:t>
            </a:r>
            <a:r>
              <a:rPr lang="en-IE" dirty="0" err="1"/>
              <a:t>voluntário</a:t>
            </a:r>
            <a:r>
              <a:rPr lang="en-IE" dirty="0"/>
              <a:t> e outros </a:t>
            </a:r>
            <a:r>
              <a:rPr lang="en-IE" dirty="0" err="1"/>
              <a:t>sectores</a:t>
            </a:r>
            <a:r>
              <a:rPr lang="en-IE" dirty="0"/>
              <a:t>.</a:t>
            </a:r>
          </a:p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 err="1">
                <a:solidFill>
                  <a:srgbClr val="AB5AB0"/>
                </a:solidFill>
              </a:rPr>
              <a:t>Problemas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ambientais</a:t>
            </a:r>
            <a:r>
              <a:rPr lang="en-IE" b="1" dirty="0">
                <a:solidFill>
                  <a:srgbClr val="AB5AB0"/>
                </a:solidFill>
              </a:rPr>
              <a:t>: </a:t>
            </a:r>
            <a:r>
              <a:rPr lang="en-IE" dirty="0" err="1"/>
              <a:t>inundações</a:t>
            </a:r>
            <a:r>
              <a:rPr lang="en-IE" dirty="0"/>
              <a:t> </a:t>
            </a:r>
            <a:r>
              <a:rPr lang="en-IE" dirty="0" err="1"/>
              <a:t>persistentes</a:t>
            </a:r>
            <a:r>
              <a:rPr lang="en-IE" dirty="0"/>
              <a:t>.</a:t>
            </a:r>
            <a:endParaRPr lang="en-US" dirty="0"/>
          </a:p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 err="1">
                <a:solidFill>
                  <a:srgbClr val="AB5AB0"/>
                </a:solidFill>
              </a:rPr>
              <a:t>Recursos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humanos</a:t>
            </a:r>
            <a:r>
              <a:rPr lang="en-IE" b="1" dirty="0">
                <a:solidFill>
                  <a:srgbClr val="AB5AB0"/>
                </a:solidFill>
              </a:rPr>
              <a:t>: </a:t>
            </a:r>
            <a:r>
              <a:rPr lang="en-IE" dirty="0"/>
              <a:t>Falta de </a:t>
            </a:r>
            <a:r>
              <a:rPr lang="en-IE" dirty="0" err="1"/>
              <a:t>liderança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local. </a:t>
            </a:r>
          </a:p>
        </p:txBody>
      </p:sp>
    </p:spTree>
    <p:extLst>
      <p:ext uri="{BB962C8B-B14F-4D97-AF65-F5344CB8AC3E}">
        <p14:creationId xmlns:p14="http://schemas.microsoft.com/office/powerpoint/2010/main" val="40249844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CE0ABA-3C5F-4CAF-B0BC-183FBD409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120" y="326570"/>
            <a:ext cx="9103166" cy="740229"/>
          </a:xfrm>
          <a:solidFill>
            <a:srgbClr val="BA0A94"/>
          </a:solidFill>
        </p:spPr>
        <p:txBody>
          <a:bodyPr>
            <a:norm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5: </a:t>
            </a:r>
            <a:r>
              <a:rPr lang="en-IE" b="1" dirty="0" err="1">
                <a:solidFill>
                  <a:schemeClr val="bg1"/>
                </a:solidFill>
              </a:rPr>
              <a:t>Desafio</a:t>
            </a:r>
            <a:r>
              <a:rPr lang="en-IE" b="1" dirty="0">
                <a:solidFill>
                  <a:schemeClr val="bg1"/>
                </a:solidFill>
              </a:rPr>
              <a:t> </a:t>
            </a:r>
            <a:r>
              <a:rPr lang="en-IE" b="1" dirty="0" err="1">
                <a:solidFill>
                  <a:schemeClr val="bg1"/>
                </a:solidFill>
              </a:rPr>
              <a:t>Prático</a:t>
            </a:r>
            <a:r>
              <a:rPr lang="en-IE" b="1" dirty="0">
                <a:solidFill>
                  <a:schemeClr val="bg1"/>
                </a:solidFill>
              </a:rPr>
              <a:t> </a:t>
            </a:r>
            <a:r>
              <a:rPr lang="en-IE" dirty="0">
                <a:solidFill>
                  <a:schemeClr val="bg1"/>
                </a:solidFill>
              </a:rPr>
              <a:t>– </a:t>
            </a:r>
            <a:r>
              <a:rPr lang="en-IE" dirty="0" err="1">
                <a:solidFill>
                  <a:schemeClr val="bg1"/>
                </a:solidFill>
              </a:rPr>
              <a:t>Modelo</a:t>
            </a:r>
            <a:r>
              <a:rPr lang="en-IE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71FBED-669B-4FD1-B602-887E57F7F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25692"/>
              </p:ext>
            </p:extLst>
          </p:nvPr>
        </p:nvGraphicFramePr>
        <p:xfrm>
          <a:off x="3339548" y="2058136"/>
          <a:ext cx="8357704" cy="373306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9426">
                  <a:extLst>
                    <a:ext uri="{9D8B030D-6E8A-4147-A177-3AD203B41FA5}">
                      <a16:colId xmlns:a16="http://schemas.microsoft.com/office/drawing/2014/main" val="4089936435"/>
                    </a:ext>
                  </a:extLst>
                </a:gridCol>
                <a:gridCol w="2089426">
                  <a:extLst>
                    <a:ext uri="{9D8B030D-6E8A-4147-A177-3AD203B41FA5}">
                      <a16:colId xmlns:a16="http://schemas.microsoft.com/office/drawing/2014/main" val="1599223380"/>
                    </a:ext>
                  </a:extLst>
                </a:gridCol>
                <a:gridCol w="2089426">
                  <a:extLst>
                    <a:ext uri="{9D8B030D-6E8A-4147-A177-3AD203B41FA5}">
                      <a16:colId xmlns:a16="http://schemas.microsoft.com/office/drawing/2014/main" val="545672105"/>
                    </a:ext>
                  </a:extLst>
                </a:gridCol>
                <a:gridCol w="2089426">
                  <a:extLst>
                    <a:ext uri="{9D8B030D-6E8A-4147-A177-3AD203B41FA5}">
                      <a16:colId xmlns:a16="http://schemas.microsoft.com/office/drawing/2014/main" val="3004907944"/>
                    </a:ext>
                  </a:extLst>
                </a:gridCol>
              </a:tblGrid>
              <a:tr h="746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err="1"/>
                        <a:t>Desafio-chave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IE" dirty="0"/>
                        <a:t>100 </a:t>
                      </a:r>
                      <a:r>
                        <a:rPr lang="en-IE" dirty="0" err="1"/>
                        <a:t>palavras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11404"/>
                  </a:ext>
                </a:extLst>
              </a:tr>
              <a:tr h="746613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err="1"/>
                        <a:t>Económico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Social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Ambiental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72120"/>
                  </a:ext>
                </a:extLst>
              </a:tr>
              <a:tr h="746613">
                <a:tc>
                  <a:txBody>
                    <a:bodyPr/>
                    <a:lstStyle/>
                    <a:p>
                      <a:r>
                        <a:rPr lang="en-IE" dirty="0" err="1"/>
                        <a:t>Diferença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631499"/>
                  </a:ext>
                </a:extLst>
              </a:tr>
              <a:tr h="746613">
                <a:tc>
                  <a:txBody>
                    <a:bodyPr/>
                    <a:lstStyle/>
                    <a:p>
                      <a:r>
                        <a:rPr lang="en-IE" dirty="0" err="1"/>
                        <a:t>Desafio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12640"/>
                  </a:ext>
                </a:extLst>
              </a:tr>
              <a:tr h="746613">
                <a:tc>
                  <a:txBody>
                    <a:bodyPr/>
                    <a:lstStyle/>
                    <a:p>
                      <a:r>
                        <a:rPr lang="en-IE" dirty="0" err="1"/>
                        <a:t>Impacto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58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4312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C420B-5D7D-423E-B47E-AD3908525D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5E116-9722-45FA-8B38-A8C0753BC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 err="1"/>
              <a:t>Considere</a:t>
            </a:r>
            <a:r>
              <a:rPr lang="en-IE" dirty="0"/>
              <a:t> </a:t>
            </a:r>
            <a:r>
              <a:rPr lang="en-IE" dirty="0" err="1"/>
              <a:t>adotar</a:t>
            </a:r>
            <a:r>
              <a:rPr lang="en-IE" dirty="0"/>
              <a:t> o </a:t>
            </a:r>
            <a:r>
              <a:rPr lang="en-IE" dirty="0">
                <a:hlinkClick r:id="rId2"/>
              </a:rPr>
              <a:t>Quadro do Town Teams</a:t>
            </a:r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9ED832-4CA6-49FF-9629-3741803EA3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2747A5F-BF0B-4BAC-89DC-176BC4520BDE}"/>
              </a:ext>
            </a:extLst>
          </p:cNvPr>
          <p:cNvSpPr txBox="1">
            <a:spLocks/>
          </p:cNvSpPr>
          <p:nvPr/>
        </p:nvSpPr>
        <p:spPr>
          <a:xfrm>
            <a:off x="0" y="241266"/>
            <a:ext cx="9103166" cy="740229"/>
          </a:xfrm>
          <a:prstGeom prst="rect">
            <a:avLst/>
          </a:prstGeom>
          <a:solidFill>
            <a:srgbClr val="BA0A94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6D6E6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b="1" dirty="0">
                <a:solidFill>
                  <a:schemeClr val="bg1"/>
                </a:solidFill>
              </a:rPr>
              <a:t>6: Quadro do Towns Teams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BB475-E857-4DA0-ACB9-53265BB4B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071" y="1893434"/>
            <a:ext cx="5665787" cy="35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419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C420B-5D7D-423E-B47E-AD3908525D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5E116-9722-45FA-8B38-A8C0753BC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 err="1"/>
              <a:t>Considere</a:t>
            </a:r>
            <a:r>
              <a:rPr lang="en-IE" dirty="0"/>
              <a:t> </a:t>
            </a:r>
            <a:r>
              <a:rPr lang="en-IE" dirty="0" err="1"/>
              <a:t>adotar</a:t>
            </a:r>
            <a:r>
              <a:rPr lang="en-IE" dirty="0"/>
              <a:t> o </a:t>
            </a:r>
            <a:r>
              <a:rPr lang="en-IE" dirty="0">
                <a:hlinkClick r:id="rId2"/>
              </a:rPr>
              <a:t>Quadro</a:t>
            </a:r>
            <a:r>
              <a:rPr lang="en-IE" dirty="0"/>
              <a:t> e o </a:t>
            </a:r>
            <a:r>
              <a:rPr lang="en-IE" dirty="0" err="1"/>
              <a:t>Modelo</a:t>
            </a:r>
            <a:r>
              <a:rPr lang="en-IE" dirty="0"/>
              <a:t> do Town Teams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9ED832-4CA6-49FF-9629-3741803EA3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2747A5F-BF0B-4BAC-89DC-176BC4520BDE}"/>
              </a:ext>
            </a:extLst>
          </p:cNvPr>
          <p:cNvSpPr txBox="1">
            <a:spLocks/>
          </p:cNvSpPr>
          <p:nvPr/>
        </p:nvSpPr>
        <p:spPr>
          <a:xfrm>
            <a:off x="0" y="241266"/>
            <a:ext cx="9103166" cy="740229"/>
          </a:xfrm>
          <a:prstGeom prst="rect">
            <a:avLst/>
          </a:prstGeom>
          <a:solidFill>
            <a:srgbClr val="BA0A94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6D6E6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b="1" dirty="0">
                <a:solidFill>
                  <a:schemeClr val="bg1"/>
                </a:solidFill>
              </a:rPr>
              <a:t>6: </a:t>
            </a:r>
            <a:r>
              <a:rPr lang="en-IE" b="1" dirty="0" err="1">
                <a:solidFill>
                  <a:schemeClr val="bg1"/>
                </a:solidFill>
              </a:rPr>
              <a:t>Modelo</a:t>
            </a:r>
            <a:r>
              <a:rPr lang="en-IE" b="1" dirty="0">
                <a:solidFill>
                  <a:schemeClr val="bg1"/>
                </a:solidFill>
              </a:rPr>
              <a:t> do Towns Team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22758ED5-0DF5-4A37-AF47-D3AA78E81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070" y="1838574"/>
            <a:ext cx="5665787" cy="3529940"/>
          </a:xfrm>
          <a:prstGeom prst="rect">
            <a:avLst/>
          </a:prstGeom>
        </p:spPr>
      </p:pic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DE990A68-274C-41B2-9CFE-F059A21E3DA7}"/>
              </a:ext>
            </a:extLst>
          </p:cNvPr>
          <p:cNvSpPr txBox="1"/>
          <p:nvPr/>
        </p:nvSpPr>
        <p:spPr>
          <a:xfrm>
            <a:off x="9179366" y="3798854"/>
            <a:ext cx="2871120" cy="1569660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</a:rPr>
              <a:t>Clique para </a:t>
            </a:r>
            <a:r>
              <a:rPr lang="en-IE" sz="2400" dirty="0" err="1">
                <a:solidFill>
                  <a:schemeClr val="bg1"/>
                </a:solidFill>
              </a:rPr>
              <a:t>mais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informações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sobre</a:t>
            </a:r>
            <a:r>
              <a:rPr lang="en-IE" sz="2400" dirty="0">
                <a:solidFill>
                  <a:schemeClr val="bg1"/>
                </a:solidFill>
              </a:rPr>
              <a:t> o Town Teams Movement</a:t>
            </a:r>
          </a:p>
        </p:txBody>
      </p:sp>
    </p:spTree>
    <p:extLst>
      <p:ext uri="{BB962C8B-B14F-4D97-AF65-F5344CB8AC3E}">
        <p14:creationId xmlns:p14="http://schemas.microsoft.com/office/powerpoint/2010/main" val="16808532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98709" y="150293"/>
            <a:ext cx="11391509" cy="1105141"/>
          </a:xfrm>
          <a:solidFill>
            <a:srgbClr val="7F4182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MÓDULO 1: SÍNTESE- CRIAÇÃO DE COMUNIDADES SUSTENTÁVEIS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569975" y="1448435"/>
            <a:ext cx="10832115" cy="428610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AB5AB0"/>
                </a:solidFill>
              </a:rPr>
              <a:t>Abordagens e </a:t>
            </a:r>
            <a:r>
              <a:rPr lang="en-GB" dirty="0" err="1">
                <a:solidFill>
                  <a:srgbClr val="AB5AB0"/>
                </a:solidFill>
              </a:rPr>
              <a:t>estratégias</a:t>
            </a:r>
            <a:r>
              <a:rPr lang="en-GB" dirty="0">
                <a:solidFill>
                  <a:srgbClr val="AB5AB0"/>
                </a:solidFill>
              </a:rPr>
              <a:t> que </a:t>
            </a:r>
            <a:r>
              <a:rPr lang="en-GB" dirty="0" err="1">
                <a:solidFill>
                  <a:srgbClr val="AB5AB0"/>
                </a:solidFill>
              </a:rPr>
              <a:t>funcionam</a:t>
            </a:r>
            <a:r>
              <a:rPr lang="en-GB" dirty="0">
                <a:solidFill>
                  <a:srgbClr val="AB5AB0"/>
                </a:solidFill>
              </a:rPr>
              <a:t>...</a:t>
            </a:r>
          </a:p>
          <a:p>
            <a:r>
              <a:rPr lang="en-IE" dirty="0" err="1"/>
              <a:t>Crie</a:t>
            </a:r>
            <a:r>
              <a:rPr lang="en-IE" dirty="0"/>
              <a:t>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cultura</a:t>
            </a:r>
            <a:r>
              <a:rPr lang="en-IE" dirty="0"/>
              <a:t> </a:t>
            </a:r>
            <a:r>
              <a:rPr lang="en-IE" dirty="0" err="1"/>
              <a:t>empreendedora</a:t>
            </a:r>
            <a:r>
              <a:rPr lang="en-IE" dirty="0"/>
              <a:t> que celebre a </a:t>
            </a:r>
            <a:r>
              <a:rPr lang="en-IE" dirty="0" err="1"/>
              <a:t>inovação</a:t>
            </a:r>
            <a:r>
              <a:rPr lang="en-IE" dirty="0"/>
              <a:t> e o </a:t>
            </a:r>
            <a:r>
              <a:rPr lang="en-IE" dirty="0" err="1"/>
              <a:t>desafio</a:t>
            </a:r>
            <a:r>
              <a:rPr lang="en-IE" dirty="0"/>
              <a:t>, </a:t>
            </a:r>
            <a:r>
              <a:rPr lang="en-IE" dirty="0" err="1"/>
              <a:t>dando</a:t>
            </a:r>
            <a:r>
              <a:rPr lang="en-IE" dirty="0"/>
              <a:t> </a:t>
            </a:r>
            <a:r>
              <a:rPr lang="en-IE" dirty="0" err="1"/>
              <a:t>espaço</a:t>
            </a:r>
            <a:r>
              <a:rPr lang="en-IE" dirty="0"/>
              <a:t> para o </a:t>
            </a:r>
            <a:r>
              <a:rPr lang="en-IE" dirty="0" err="1"/>
              <a:t>desenvolvimento</a:t>
            </a:r>
            <a:r>
              <a:rPr lang="en-IE" dirty="0"/>
              <a:t> e </a:t>
            </a:r>
            <a:r>
              <a:rPr lang="en-IE" dirty="0" err="1"/>
              <a:t>novas</a:t>
            </a:r>
            <a:r>
              <a:rPr lang="en-IE" dirty="0"/>
              <a:t> </a:t>
            </a:r>
            <a:r>
              <a:rPr lang="en-IE" dirty="0" err="1"/>
              <a:t>formas</a:t>
            </a:r>
            <a:r>
              <a:rPr lang="en-IE" dirty="0"/>
              <a:t> de </a:t>
            </a:r>
            <a:r>
              <a:rPr lang="en-IE" dirty="0" err="1"/>
              <a:t>agir</a:t>
            </a:r>
            <a:r>
              <a:rPr lang="en-IE" dirty="0"/>
              <a:t>. </a:t>
            </a:r>
          </a:p>
          <a:p>
            <a:r>
              <a:rPr lang="en-IE" dirty="0"/>
              <a:t>Concentre-se </a:t>
            </a:r>
            <a:r>
              <a:rPr lang="en-IE" dirty="0" err="1"/>
              <a:t>em</a:t>
            </a:r>
            <a:r>
              <a:rPr lang="en-IE" dirty="0"/>
              <a:t> </a:t>
            </a:r>
            <a:r>
              <a:rPr lang="en-IE" dirty="0" err="1"/>
              <a:t>projetos</a:t>
            </a:r>
            <a:r>
              <a:rPr lang="en-IE" dirty="0"/>
              <a:t> </a:t>
            </a:r>
            <a:r>
              <a:rPr lang="en-IE" dirty="0" err="1"/>
              <a:t>práticos</a:t>
            </a:r>
            <a:r>
              <a:rPr lang="en-IE" dirty="0"/>
              <a:t> que </a:t>
            </a:r>
            <a:r>
              <a:rPr lang="en-IE" dirty="0" err="1"/>
              <a:t>apoiem</a:t>
            </a:r>
            <a:r>
              <a:rPr lang="en-IE" dirty="0"/>
              <a:t>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atitude</a:t>
            </a:r>
            <a:r>
              <a:rPr lang="en-IE" dirty="0"/>
              <a:t> de "</a:t>
            </a:r>
            <a:r>
              <a:rPr lang="en-IE" dirty="0" err="1"/>
              <a:t>aprender</a:t>
            </a:r>
            <a:r>
              <a:rPr lang="en-IE" dirty="0"/>
              <a:t> a </a:t>
            </a:r>
            <a:r>
              <a:rPr lang="en-IE" dirty="0" err="1"/>
              <a:t>fazer</a:t>
            </a:r>
            <a:r>
              <a:rPr lang="en-IE" dirty="0"/>
              <a:t>" e </a:t>
            </a:r>
            <a:r>
              <a:rPr lang="en-IE" dirty="0" err="1"/>
              <a:t>incentivem</a:t>
            </a:r>
            <a:r>
              <a:rPr lang="en-IE" dirty="0"/>
              <a:t> a </a:t>
            </a:r>
            <a:r>
              <a:rPr lang="en-IE" dirty="0" err="1"/>
              <a:t>participação</a:t>
            </a:r>
            <a:r>
              <a:rPr lang="en-IE" dirty="0"/>
              <a:t> </a:t>
            </a:r>
            <a:r>
              <a:rPr lang="en-IE" dirty="0" err="1"/>
              <a:t>direta</a:t>
            </a:r>
            <a:r>
              <a:rPr lang="en-IE" dirty="0"/>
              <a:t> e </a:t>
            </a:r>
            <a:r>
              <a:rPr lang="en-IE" dirty="0" err="1"/>
              <a:t>ativa</a:t>
            </a:r>
            <a:r>
              <a:rPr lang="en-IE" dirty="0"/>
              <a:t> com </a:t>
            </a:r>
            <a:r>
              <a:rPr lang="en-IE" dirty="0" err="1"/>
              <a:t>resultados</a:t>
            </a:r>
            <a:r>
              <a:rPr lang="en-IE" dirty="0"/>
              <a:t> reais. </a:t>
            </a:r>
          </a:p>
          <a:p>
            <a:r>
              <a:rPr lang="en-IE" dirty="0" err="1"/>
              <a:t>Aumente</a:t>
            </a:r>
            <a:r>
              <a:rPr lang="en-IE" dirty="0"/>
              <a:t> o </a:t>
            </a:r>
            <a:r>
              <a:rPr lang="en-IE" dirty="0" err="1"/>
              <a:t>envolvimento</a:t>
            </a:r>
            <a:r>
              <a:rPr lang="en-IE" dirty="0"/>
              <a:t> de forma </a:t>
            </a:r>
            <a:r>
              <a:rPr lang="en-IE" dirty="0" err="1"/>
              <a:t>orgânica</a:t>
            </a:r>
            <a:r>
              <a:rPr lang="en-IE" dirty="0"/>
              <a:t>, </a:t>
            </a:r>
            <a:r>
              <a:rPr lang="en-IE" dirty="0" err="1"/>
              <a:t>permitir</a:t>
            </a:r>
            <a:r>
              <a:rPr lang="en-IE" dirty="0"/>
              <a:t> que a </a:t>
            </a:r>
            <a:r>
              <a:rPr lang="en-IE" dirty="0" err="1"/>
              <a:t>originalidade</a:t>
            </a:r>
            <a:r>
              <a:rPr lang="en-IE" dirty="0"/>
              <a:t> </a:t>
            </a:r>
            <a:r>
              <a:rPr lang="en-IE" dirty="0" err="1"/>
              <a:t>brilhe</a:t>
            </a:r>
            <a:r>
              <a:rPr lang="en-IE" dirty="0"/>
              <a:t>, </a:t>
            </a:r>
            <a:r>
              <a:rPr lang="en-IE" dirty="0" err="1"/>
              <a:t>dar</a:t>
            </a:r>
            <a:r>
              <a:rPr lang="en-IE" dirty="0"/>
              <a:t> tempo e </a:t>
            </a:r>
            <a:r>
              <a:rPr lang="en-IE" dirty="0" err="1"/>
              <a:t>espaço</a:t>
            </a:r>
            <a:r>
              <a:rPr lang="en-IE" dirty="0"/>
              <a:t> para as </a:t>
            </a:r>
            <a:r>
              <a:rPr lang="en-IE" dirty="0" err="1"/>
              <a:t>comunidades</a:t>
            </a:r>
            <a:r>
              <a:rPr lang="en-IE" dirty="0"/>
              <a:t> se </a:t>
            </a:r>
            <a:r>
              <a:rPr lang="en-IE" dirty="0" err="1"/>
              <a:t>formarem</a:t>
            </a:r>
            <a:r>
              <a:rPr lang="en-IE" dirty="0"/>
              <a:t>. </a:t>
            </a:r>
          </a:p>
          <a:p>
            <a:r>
              <a:rPr lang="en-IE" dirty="0" err="1"/>
              <a:t>Construa</a:t>
            </a:r>
            <a:r>
              <a:rPr lang="en-IE" dirty="0"/>
              <a:t> </a:t>
            </a:r>
            <a:r>
              <a:rPr lang="en-IE" dirty="0" err="1"/>
              <a:t>parcerias</a:t>
            </a:r>
            <a:r>
              <a:rPr lang="en-IE" dirty="0"/>
              <a:t> com </a:t>
            </a:r>
            <a:r>
              <a:rPr lang="en-IE" dirty="0" err="1"/>
              <a:t>empresas</a:t>
            </a:r>
            <a:r>
              <a:rPr lang="en-IE" dirty="0"/>
              <a:t> e o sector </a:t>
            </a:r>
            <a:r>
              <a:rPr lang="en-IE" dirty="0" err="1"/>
              <a:t>público</a:t>
            </a:r>
            <a:r>
              <a:rPr lang="en-IE" dirty="0"/>
              <a:t>, </a:t>
            </a:r>
            <a:r>
              <a:rPr lang="en-IE" dirty="0" err="1"/>
              <a:t>procurar</a:t>
            </a:r>
            <a:r>
              <a:rPr lang="en-IE" dirty="0"/>
              <a:t> as </a:t>
            </a:r>
            <a:r>
              <a:rPr lang="en-IE" dirty="0" err="1"/>
              <a:t>oportunidades</a:t>
            </a:r>
            <a:r>
              <a:rPr lang="en-IE" dirty="0"/>
              <a:t> que </a:t>
            </a:r>
            <a:r>
              <a:rPr lang="en-IE" dirty="0" err="1"/>
              <a:t>possam</a:t>
            </a:r>
            <a:r>
              <a:rPr lang="en-IE" dirty="0"/>
              <a:t> </a:t>
            </a:r>
            <a:r>
              <a:rPr lang="en-IE" dirty="0" err="1"/>
              <a:t>beneficiar</a:t>
            </a:r>
            <a:r>
              <a:rPr lang="en-IE" dirty="0"/>
              <a:t> </a:t>
            </a:r>
            <a:r>
              <a:rPr lang="en-IE" dirty="0" err="1"/>
              <a:t>mutuamente</a:t>
            </a:r>
            <a:r>
              <a:rPr lang="en-IE" dirty="0"/>
              <a:t> </a:t>
            </a:r>
            <a:r>
              <a:rPr lang="en-IE" dirty="0" err="1"/>
              <a:t>empresas</a:t>
            </a:r>
            <a:r>
              <a:rPr lang="en-IE" dirty="0"/>
              <a:t>, </a:t>
            </a:r>
            <a:r>
              <a:rPr lang="en-IE" dirty="0" err="1"/>
              <a:t>empresas</a:t>
            </a:r>
            <a:r>
              <a:rPr lang="en-IE" dirty="0"/>
              <a:t> e </a:t>
            </a:r>
            <a:r>
              <a:rPr lang="en-IE" dirty="0" err="1"/>
              <a:t>comunidades</a:t>
            </a:r>
            <a:r>
              <a:rPr lang="en-IE" dirty="0"/>
              <a:t>. </a:t>
            </a:r>
          </a:p>
          <a:p>
            <a:r>
              <a:rPr lang="en-IE" dirty="0" err="1"/>
              <a:t>Enfatize</a:t>
            </a:r>
            <a:r>
              <a:rPr lang="en-IE" dirty="0"/>
              <a:t> a </a:t>
            </a:r>
            <a:r>
              <a:rPr lang="en-IE" dirty="0" err="1"/>
              <a:t>qualidade</a:t>
            </a:r>
            <a:r>
              <a:rPr lang="en-IE" dirty="0"/>
              <a:t>, </a:t>
            </a:r>
            <a:r>
              <a:rPr lang="en-IE" dirty="0" err="1"/>
              <a:t>insistir</a:t>
            </a:r>
            <a:r>
              <a:rPr lang="en-IE" dirty="0"/>
              <a:t> </a:t>
            </a:r>
            <a:r>
              <a:rPr lang="en-IE" dirty="0" err="1"/>
              <a:t>continuamente</a:t>
            </a:r>
            <a:r>
              <a:rPr lang="en-IE" dirty="0"/>
              <a:t> </a:t>
            </a:r>
            <a:r>
              <a:rPr lang="en-IE" dirty="0" err="1"/>
              <a:t>em</a:t>
            </a:r>
            <a:r>
              <a:rPr lang="en-IE" dirty="0"/>
              <a:t> </a:t>
            </a:r>
            <a:r>
              <a:rPr lang="en-IE" dirty="0" err="1"/>
              <a:t>padrões</a:t>
            </a:r>
            <a:r>
              <a:rPr lang="en-IE" dirty="0"/>
              <a:t> </a:t>
            </a:r>
            <a:r>
              <a:rPr lang="en-IE" dirty="0" err="1"/>
              <a:t>elevados</a:t>
            </a:r>
            <a:r>
              <a:rPr lang="en-IE" dirty="0"/>
              <a:t> e </a:t>
            </a:r>
            <a:r>
              <a:rPr lang="en-IE" dirty="0" err="1"/>
              <a:t>longevidade</a:t>
            </a:r>
            <a:r>
              <a:rPr lang="en-IE" dirty="0"/>
              <a:t> </a:t>
            </a:r>
            <a:r>
              <a:rPr lang="en-IE" dirty="0" err="1"/>
              <a:t>ao</a:t>
            </a:r>
            <a:r>
              <a:rPr lang="en-IE" dirty="0"/>
              <a:t> </a:t>
            </a:r>
            <a:r>
              <a:rPr lang="en-IE" dirty="0" err="1"/>
              <a:t>longo</a:t>
            </a:r>
            <a:r>
              <a:rPr lang="en-IE" dirty="0"/>
              <a:t> de </a:t>
            </a:r>
            <a:r>
              <a:rPr lang="en-IE" dirty="0" err="1"/>
              <a:t>todo</a:t>
            </a:r>
            <a:r>
              <a:rPr lang="en-IE" dirty="0"/>
              <a:t> o </a:t>
            </a:r>
            <a:r>
              <a:rPr lang="en-IE" dirty="0" err="1"/>
              <a:t>trabalho</a:t>
            </a:r>
            <a:r>
              <a:rPr lang="en-IE" dirty="0"/>
              <a:t>. </a:t>
            </a:r>
          </a:p>
          <a:p>
            <a:endParaRPr lang="pt-PT" dirty="0"/>
          </a:p>
          <a:p>
            <a:pPr marL="0" lvl="0" indent="0">
              <a:buNone/>
            </a:pPr>
            <a:endParaRPr lang="pt-PT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8709" y="1834436"/>
            <a:ext cx="11391509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4361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584965" y="1448435"/>
            <a:ext cx="10832115" cy="428610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AB5AB0"/>
                </a:solidFill>
              </a:rPr>
              <a:t>Abordagens e </a:t>
            </a:r>
            <a:r>
              <a:rPr lang="en-GB" dirty="0" err="1">
                <a:solidFill>
                  <a:srgbClr val="AB5AB0"/>
                </a:solidFill>
              </a:rPr>
              <a:t>estratégias</a:t>
            </a:r>
            <a:r>
              <a:rPr lang="en-GB" dirty="0">
                <a:solidFill>
                  <a:srgbClr val="AB5AB0"/>
                </a:solidFill>
              </a:rPr>
              <a:t> que </a:t>
            </a:r>
            <a:r>
              <a:rPr lang="en-GB" dirty="0" err="1">
                <a:solidFill>
                  <a:srgbClr val="AB5AB0"/>
                </a:solidFill>
              </a:rPr>
              <a:t>funcionam</a:t>
            </a:r>
            <a:r>
              <a:rPr lang="en-GB" dirty="0">
                <a:solidFill>
                  <a:srgbClr val="AB5AB0"/>
                </a:solidFill>
              </a:rPr>
              <a:t>...</a:t>
            </a:r>
          </a:p>
          <a:p>
            <a:pPr lvl="0"/>
            <a:r>
              <a:rPr lang="en-IE" dirty="0"/>
              <a:t>Conte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história</a:t>
            </a:r>
            <a:r>
              <a:rPr lang="en-IE" dirty="0"/>
              <a:t> </a:t>
            </a:r>
            <a:r>
              <a:rPr lang="en-IE" dirty="0" err="1"/>
              <a:t>clara</a:t>
            </a:r>
            <a:r>
              <a:rPr lang="en-IE" dirty="0"/>
              <a:t>, use </a:t>
            </a:r>
            <a:r>
              <a:rPr lang="en-IE" dirty="0" err="1"/>
              <a:t>mensagens</a:t>
            </a:r>
            <a:r>
              <a:rPr lang="en-IE" dirty="0"/>
              <a:t> </a:t>
            </a:r>
            <a:r>
              <a:rPr lang="en-IE" dirty="0" err="1"/>
              <a:t>honestas</a:t>
            </a:r>
            <a:r>
              <a:rPr lang="en-IE" dirty="0"/>
              <a:t>, </a:t>
            </a:r>
            <a:r>
              <a:rPr lang="en-IE" dirty="0" err="1"/>
              <a:t>claras</a:t>
            </a:r>
            <a:r>
              <a:rPr lang="en-IE" dirty="0"/>
              <a:t> e </a:t>
            </a:r>
            <a:r>
              <a:rPr lang="en-IE" dirty="0" err="1"/>
              <a:t>consistentes</a:t>
            </a:r>
            <a:r>
              <a:rPr lang="en-IE" dirty="0"/>
              <a:t>, que </a:t>
            </a:r>
            <a:r>
              <a:rPr lang="en-IE" dirty="0" err="1"/>
              <a:t>ajudem</a:t>
            </a:r>
            <a:r>
              <a:rPr lang="en-IE" dirty="0"/>
              <a:t> a </a:t>
            </a:r>
            <a:r>
              <a:rPr lang="en-IE" dirty="0" err="1"/>
              <a:t>gerir</a:t>
            </a:r>
            <a:r>
              <a:rPr lang="en-IE" dirty="0"/>
              <a:t> as </a:t>
            </a:r>
            <a:r>
              <a:rPr lang="en-IE" dirty="0" err="1"/>
              <a:t>expetativas</a:t>
            </a:r>
            <a:r>
              <a:rPr lang="en-IE" dirty="0"/>
              <a:t> e </a:t>
            </a:r>
            <a:r>
              <a:rPr lang="en-IE" dirty="0" err="1"/>
              <a:t>sejam</a:t>
            </a:r>
            <a:r>
              <a:rPr lang="en-IE" dirty="0"/>
              <a:t> </a:t>
            </a:r>
            <a:r>
              <a:rPr lang="en-IE" dirty="0" err="1"/>
              <a:t>realistas</a:t>
            </a:r>
            <a:r>
              <a:rPr lang="en-IE" dirty="0"/>
              <a:t> </a:t>
            </a:r>
            <a:r>
              <a:rPr lang="en-IE" dirty="0" err="1"/>
              <a:t>sobre</a:t>
            </a:r>
            <a:r>
              <a:rPr lang="en-IE" dirty="0"/>
              <a:t> o que </a:t>
            </a:r>
            <a:r>
              <a:rPr lang="en-IE" dirty="0" err="1"/>
              <a:t>pode</a:t>
            </a:r>
            <a:r>
              <a:rPr lang="en-IE" dirty="0"/>
              <a:t> e o que </a:t>
            </a:r>
            <a:r>
              <a:rPr lang="en-IE" dirty="0" err="1"/>
              <a:t>não</a:t>
            </a:r>
            <a:r>
              <a:rPr lang="en-IE" dirty="0"/>
              <a:t> </a:t>
            </a:r>
            <a:r>
              <a:rPr lang="en-IE" dirty="0" err="1"/>
              <a:t>pode</a:t>
            </a:r>
            <a:r>
              <a:rPr lang="en-IE" dirty="0"/>
              <a:t> ser </a:t>
            </a:r>
            <a:r>
              <a:rPr lang="en-IE" dirty="0" err="1"/>
              <a:t>feito</a:t>
            </a:r>
            <a:r>
              <a:rPr lang="en-IE" dirty="0"/>
              <a:t>. </a:t>
            </a:r>
          </a:p>
          <a:p>
            <a:pPr lvl="0"/>
            <a:r>
              <a:rPr lang="en-IE" dirty="0" err="1"/>
              <a:t>Aproveite</a:t>
            </a:r>
            <a:r>
              <a:rPr lang="en-IE" dirty="0"/>
              <a:t> o que </a:t>
            </a:r>
            <a:r>
              <a:rPr lang="en-IE" dirty="0" err="1"/>
              <a:t>funciona</a:t>
            </a:r>
            <a:r>
              <a:rPr lang="en-IE" dirty="0"/>
              <a:t>, </a:t>
            </a:r>
            <a:r>
              <a:rPr lang="en-IE" dirty="0" err="1"/>
              <a:t>aprenda</a:t>
            </a:r>
            <a:r>
              <a:rPr lang="en-IE" dirty="0"/>
              <a:t> com </a:t>
            </a:r>
            <a:r>
              <a:rPr lang="en-IE" dirty="0" err="1"/>
              <a:t>os</a:t>
            </a:r>
            <a:r>
              <a:rPr lang="en-IE" dirty="0"/>
              <a:t> </a:t>
            </a:r>
            <a:r>
              <a:rPr lang="en-IE" dirty="0" err="1"/>
              <a:t>erros</a:t>
            </a:r>
            <a:r>
              <a:rPr lang="en-IE" dirty="0"/>
              <a:t> do </a:t>
            </a:r>
            <a:r>
              <a:rPr lang="en-IE" dirty="0" err="1"/>
              <a:t>passado</a:t>
            </a:r>
            <a:r>
              <a:rPr lang="en-IE" dirty="0"/>
              <a:t> e utilize </a:t>
            </a:r>
            <a:r>
              <a:rPr lang="en-IE" dirty="0" err="1"/>
              <a:t>modelos</a:t>
            </a:r>
            <a:r>
              <a:rPr lang="en-IE" dirty="0"/>
              <a:t> que </a:t>
            </a:r>
            <a:r>
              <a:rPr lang="en-IE" dirty="0" err="1"/>
              <a:t>tenham</a:t>
            </a:r>
            <a:r>
              <a:rPr lang="en-IE" dirty="0"/>
              <a:t> </a:t>
            </a:r>
            <a:r>
              <a:rPr lang="en-IE" dirty="0" err="1"/>
              <a:t>funcionado</a:t>
            </a:r>
            <a:r>
              <a:rPr lang="en-IE" dirty="0"/>
              <a:t> </a:t>
            </a:r>
            <a:r>
              <a:rPr lang="en-IE" dirty="0" err="1"/>
              <a:t>comprovadamente</a:t>
            </a:r>
            <a:r>
              <a:rPr lang="en-IE" dirty="0"/>
              <a:t>. </a:t>
            </a:r>
          </a:p>
          <a:p>
            <a:pPr lvl="0"/>
            <a:r>
              <a:rPr lang="en-IE" dirty="0" err="1"/>
              <a:t>Incorpore</a:t>
            </a:r>
            <a:r>
              <a:rPr lang="en-IE" dirty="0"/>
              <a:t> a </a:t>
            </a:r>
            <a:r>
              <a:rPr lang="en-IE" dirty="0" err="1"/>
              <a:t>diversidade</a:t>
            </a:r>
            <a:r>
              <a:rPr lang="en-IE" dirty="0"/>
              <a:t> e a </a:t>
            </a:r>
            <a:r>
              <a:rPr lang="en-IE" dirty="0" err="1"/>
              <a:t>igualdade</a:t>
            </a:r>
            <a:r>
              <a:rPr lang="en-IE" dirty="0"/>
              <a:t>, </a:t>
            </a:r>
            <a:r>
              <a:rPr lang="en-IE" dirty="0" err="1"/>
              <a:t>uma</a:t>
            </a:r>
            <a:r>
              <a:rPr lang="en-IE" dirty="0"/>
              <a:t> </a:t>
            </a:r>
            <a:r>
              <a:rPr lang="en-IE" dirty="0" err="1"/>
              <a:t>abordagem</a:t>
            </a:r>
            <a:r>
              <a:rPr lang="en-IE" dirty="0"/>
              <a:t> </a:t>
            </a:r>
            <a:r>
              <a:rPr lang="en-IE" dirty="0" err="1"/>
              <a:t>inclusiva</a:t>
            </a:r>
            <a:r>
              <a:rPr lang="en-IE" dirty="0"/>
              <a:t> que </a:t>
            </a:r>
            <a:r>
              <a:rPr lang="en-IE" dirty="0" err="1"/>
              <a:t>promova</a:t>
            </a:r>
            <a:r>
              <a:rPr lang="en-IE" dirty="0"/>
              <a:t> a </a:t>
            </a:r>
            <a:r>
              <a:rPr lang="en-IE" dirty="0" err="1"/>
              <a:t>equidade</a:t>
            </a:r>
            <a:r>
              <a:rPr lang="en-IE" dirty="0"/>
              <a:t> </a:t>
            </a:r>
            <a:r>
              <a:rPr lang="en-IE" dirty="0" err="1"/>
              <a:t>em</a:t>
            </a:r>
            <a:r>
              <a:rPr lang="en-IE" dirty="0"/>
              <a:t> </a:t>
            </a:r>
            <a:r>
              <a:rPr lang="en-IE" dirty="0" err="1"/>
              <a:t>toda</a:t>
            </a:r>
            <a:r>
              <a:rPr lang="en-IE" dirty="0"/>
              <a:t> a </a:t>
            </a:r>
            <a:r>
              <a:rPr lang="en-IE" dirty="0" err="1"/>
              <a:t>linha</a:t>
            </a:r>
            <a:r>
              <a:rPr lang="en-IE" dirty="0"/>
              <a:t>.</a:t>
            </a:r>
          </a:p>
          <a:p>
            <a:pPr lvl="0"/>
            <a:r>
              <a:rPr lang="en-IE" dirty="0" err="1"/>
              <a:t>Desenvolva</a:t>
            </a:r>
            <a:r>
              <a:rPr lang="en-IE" dirty="0"/>
              <a:t> </a:t>
            </a:r>
            <a:r>
              <a:rPr lang="en-IE" dirty="0" err="1"/>
              <a:t>relações</a:t>
            </a:r>
            <a:r>
              <a:rPr lang="en-IE" dirty="0"/>
              <a:t> fortes e </a:t>
            </a:r>
            <a:r>
              <a:rPr lang="en-IE" dirty="0" err="1"/>
              <a:t>verdadeiras</a:t>
            </a:r>
            <a:r>
              <a:rPr lang="en-IE" dirty="0"/>
              <a:t> </a:t>
            </a:r>
            <a:r>
              <a:rPr lang="en-IE" dirty="0" err="1"/>
              <a:t>parcerias</a:t>
            </a:r>
            <a:r>
              <a:rPr lang="en-IE" dirty="0"/>
              <a:t> </a:t>
            </a:r>
            <a:r>
              <a:rPr lang="en-IE" dirty="0" err="1"/>
              <a:t>duradouras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8709" y="1834436"/>
            <a:ext cx="11391509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D06FC84-C2C1-45F9-9DB8-66870F3BFB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3699" y="194872"/>
            <a:ext cx="11391509" cy="1129714"/>
          </a:xfrm>
          <a:solidFill>
            <a:srgbClr val="7F4182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MÓDULO 1: SÍNTESE- CRIAÇÃO DE COMUNIDADES SUSTENTÁVEIS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517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dge over a body of water&#10;&#10;Description automatically generated">
            <a:extLst>
              <a:ext uri="{FF2B5EF4-FFF2-40B4-BE49-F238E27FC236}">
                <a16:creationId xmlns:a16="http://schemas.microsoft.com/office/drawing/2014/main" id="{A69BA044-2122-456B-BCD0-37E1387C16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1FE75-4F82-46E0-AB7B-D3E6147622D2}"/>
              </a:ext>
            </a:extLst>
          </p:cNvPr>
          <p:cNvSpPr txBox="1"/>
          <p:nvPr/>
        </p:nvSpPr>
        <p:spPr>
          <a:xfrm>
            <a:off x="308739" y="285802"/>
            <a:ext cx="632328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E" sz="4000" dirty="0">
                <a:solidFill>
                  <a:schemeClr val="bg1"/>
                </a:solidFill>
              </a:rPr>
              <a:t>A SEGUIR: </a:t>
            </a:r>
            <a:r>
              <a:rPr lang="en-IE" sz="4000" dirty="0" err="1">
                <a:solidFill>
                  <a:schemeClr val="bg1"/>
                </a:solidFill>
              </a:rPr>
              <a:t>Módulo</a:t>
            </a:r>
            <a:r>
              <a:rPr lang="en-IE" sz="4000" dirty="0">
                <a:solidFill>
                  <a:schemeClr val="bg1"/>
                </a:solidFill>
              </a:rPr>
              <a:t> 2 - </a:t>
            </a:r>
            <a:r>
              <a:rPr lang="en-IE" sz="4000" dirty="0" err="1">
                <a:solidFill>
                  <a:schemeClr val="bg1"/>
                </a:solidFill>
              </a:rPr>
              <a:t>Oportunidades</a:t>
            </a:r>
            <a:r>
              <a:rPr lang="en-IE" sz="4000" dirty="0">
                <a:solidFill>
                  <a:schemeClr val="bg1"/>
                </a:solidFill>
              </a:rPr>
              <a:t> de </a:t>
            </a:r>
            <a:r>
              <a:rPr lang="en-IE" sz="4000" dirty="0" err="1">
                <a:solidFill>
                  <a:schemeClr val="bg1"/>
                </a:solidFill>
              </a:rPr>
              <a:t>Regeneração</a:t>
            </a:r>
            <a:r>
              <a:rPr lang="en-IE" sz="4000" dirty="0">
                <a:solidFill>
                  <a:schemeClr val="bg1"/>
                </a:solidFill>
              </a:rPr>
              <a:t> </a:t>
            </a:r>
            <a:r>
              <a:rPr lang="en-IE" sz="4000" dirty="0" err="1">
                <a:solidFill>
                  <a:schemeClr val="bg1"/>
                </a:solidFill>
              </a:rPr>
              <a:t>Comunitária</a:t>
            </a:r>
            <a:endParaRPr lang="en-IE" sz="4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IE" sz="4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3200" dirty="0">
                <a:solidFill>
                  <a:schemeClr val="bg1"/>
                </a:solidFill>
              </a:rPr>
              <a:t>Uma </a:t>
            </a:r>
            <a:r>
              <a:rPr lang="en-IE" sz="3200" dirty="0" err="1">
                <a:solidFill>
                  <a:schemeClr val="bg1"/>
                </a:solidFill>
              </a:rPr>
              <a:t>visão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partilhada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não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é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uma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ideia</a:t>
            </a:r>
            <a:r>
              <a:rPr lang="en-IE" sz="3200" dirty="0">
                <a:solidFill>
                  <a:schemeClr val="bg1"/>
                </a:solidFill>
              </a:rPr>
              <a:t>. </a:t>
            </a:r>
            <a:r>
              <a:rPr lang="en-IE" sz="3200" dirty="0" err="1">
                <a:solidFill>
                  <a:schemeClr val="bg1"/>
                </a:solidFill>
              </a:rPr>
              <a:t>Trata</a:t>
            </a:r>
            <a:r>
              <a:rPr lang="en-IE" sz="3200" dirty="0">
                <a:solidFill>
                  <a:schemeClr val="bg1"/>
                </a:solidFill>
              </a:rPr>
              <a:t>-se, </a:t>
            </a:r>
            <a:r>
              <a:rPr lang="en-IE" sz="3200" dirty="0" err="1">
                <a:solidFill>
                  <a:schemeClr val="bg1"/>
                </a:solidFill>
              </a:rPr>
              <a:t>pelo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contrário</a:t>
            </a:r>
            <a:r>
              <a:rPr lang="en-IE" sz="3200" dirty="0">
                <a:solidFill>
                  <a:schemeClr val="bg1"/>
                </a:solidFill>
              </a:rPr>
              <a:t>, de </a:t>
            </a:r>
            <a:r>
              <a:rPr lang="en-IE" sz="3200" dirty="0" err="1">
                <a:solidFill>
                  <a:schemeClr val="bg1"/>
                </a:solidFill>
              </a:rPr>
              <a:t>uma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energia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nos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corações</a:t>
            </a:r>
            <a:r>
              <a:rPr lang="en-IE" sz="3200" dirty="0">
                <a:solidFill>
                  <a:schemeClr val="bg1"/>
                </a:solidFill>
              </a:rPr>
              <a:t> das </a:t>
            </a:r>
            <a:r>
              <a:rPr lang="en-IE" sz="3200" dirty="0" err="1">
                <a:solidFill>
                  <a:schemeClr val="bg1"/>
                </a:solidFill>
              </a:rPr>
              <a:t>pessoas</a:t>
            </a:r>
            <a:r>
              <a:rPr lang="en-IE" sz="3200" dirty="0">
                <a:solidFill>
                  <a:schemeClr val="bg1"/>
                </a:solidFill>
              </a:rPr>
              <a:t>.</a:t>
            </a:r>
          </a:p>
          <a:p>
            <a:pPr lvl="2">
              <a:spcAft>
                <a:spcPts val="600"/>
              </a:spcAft>
            </a:pPr>
            <a:endParaRPr lang="en-IE" sz="3200" dirty="0">
              <a:solidFill>
                <a:schemeClr val="bg1"/>
              </a:solidFill>
            </a:endParaRPr>
          </a:p>
          <a:p>
            <a:pPr lvl="2">
              <a:spcAft>
                <a:spcPts val="600"/>
              </a:spcAft>
            </a:pPr>
            <a:br>
              <a:rPr lang="en-IE" sz="2800" dirty="0">
                <a:solidFill>
                  <a:schemeClr val="bg1"/>
                </a:solidFill>
              </a:rPr>
            </a:br>
            <a:endParaRPr lang="en-IE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71B54-3058-4E4A-BE8B-10F4A1F5999E}"/>
              </a:ext>
            </a:extLst>
          </p:cNvPr>
          <p:cNvSpPr txBox="1"/>
          <p:nvPr/>
        </p:nvSpPr>
        <p:spPr>
          <a:xfrm>
            <a:off x="11634951" y="650288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4AC1E-ED4D-43A2-B704-922DCBBC695C}"/>
              </a:ext>
            </a:extLst>
          </p:cNvPr>
          <p:cNvSpPr txBox="1"/>
          <p:nvPr/>
        </p:nvSpPr>
        <p:spPr>
          <a:xfrm>
            <a:off x="451945" y="5795002"/>
            <a:ext cx="6274676" cy="830997"/>
          </a:xfrm>
          <a:prstGeom prst="rect">
            <a:avLst/>
          </a:prstGeom>
          <a:solidFill>
            <a:srgbClr val="7F4182"/>
          </a:solidFill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No </a:t>
            </a:r>
            <a:r>
              <a:rPr lang="en-IE" sz="2400" dirty="0" err="1">
                <a:solidFill>
                  <a:schemeClr val="bg1"/>
                </a:solidFill>
              </a:rPr>
              <a:t>Módulo</a:t>
            </a:r>
            <a:r>
              <a:rPr lang="en-IE" sz="2400" dirty="0">
                <a:solidFill>
                  <a:schemeClr val="bg1"/>
                </a:solidFill>
              </a:rPr>
              <a:t> 2, </a:t>
            </a:r>
            <a:r>
              <a:rPr lang="en-IE" sz="2400" dirty="0" err="1">
                <a:solidFill>
                  <a:schemeClr val="bg1"/>
                </a:solidFill>
              </a:rPr>
              <a:t>pretendemos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inspirar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uma</a:t>
            </a:r>
            <a:r>
              <a:rPr lang="en-IE" sz="2400" dirty="0">
                <a:solidFill>
                  <a:schemeClr val="bg1"/>
                </a:solidFill>
              </a:rPr>
              <a:t> nova </a:t>
            </a:r>
            <a:r>
              <a:rPr lang="en-IE" sz="2400" dirty="0" err="1">
                <a:solidFill>
                  <a:schemeClr val="bg1"/>
                </a:solidFill>
              </a:rPr>
              <a:t>visão</a:t>
            </a:r>
            <a:r>
              <a:rPr lang="en-IE" sz="2400" dirty="0">
                <a:solidFill>
                  <a:schemeClr val="bg1"/>
                </a:solidFill>
              </a:rPr>
              <a:t> para a </a:t>
            </a:r>
            <a:r>
              <a:rPr lang="en-IE" sz="2400" dirty="0" err="1">
                <a:solidFill>
                  <a:schemeClr val="bg1"/>
                </a:solidFill>
              </a:rPr>
              <a:t>sua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comunidade</a:t>
            </a:r>
            <a:r>
              <a:rPr lang="en-IE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97681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Obrigada</a:t>
            </a:r>
            <a:r>
              <a:rPr lang="en-US" dirty="0"/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alguma</a:t>
            </a:r>
            <a:r>
              <a:rPr lang="en-US" dirty="0"/>
              <a:t> </a:t>
            </a:r>
            <a:r>
              <a:rPr lang="en-US" dirty="0" err="1"/>
              <a:t>questão</a:t>
            </a:r>
            <a:r>
              <a:rPr lang="en-US" dirty="0"/>
              <a:t>?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1C5EA-86A0-4B5A-8A6C-444438214762}"/>
              </a:ext>
            </a:extLst>
          </p:cNvPr>
          <p:cNvSpPr txBox="1"/>
          <p:nvPr/>
        </p:nvSpPr>
        <p:spPr>
          <a:xfrm>
            <a:off x="561321" y="3081614"/>
            <a:ext cx="61454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IE" sz="1800" dirty="0">
                <a:hlinkClick r:id="rId2"/>
              </a:rPr>
              <a:t>Building Communities from the Inside Out</a:t>
            </a:r>
            <a:br>
              <a:rPr lang="en-IE" sz="1800" dirty="0"/>
            </a:br>
            <a:r>
              <a:rPr lang="en-IE" sz="1800" dirty="0">
                <a:hlinkClick r:id="rId3"/>
              </a:rPr>
              <a:t>Urban Regeneration: A Comprehensive Strategy for Creating Spaces for Innovative Economies </a:t>
            </a:r>
            <a:br>
              <a:rPr lang="en-IE" sz="1800" dirty="0"/>
            </a:br>
            <a:r>
              <a:rPr lang="en-IE" sz="1800" dirty="0">
                <a:hlinkClick r:id="rId4"/>
              </a:rPr>
              <a:t>Regeneration Skills A Consideration of Current and Future Requirements</a:t>
            </a:r>
            <a:endParaRPr lang="en-IE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FC19FC-F269-49C5-82C6-86D4DB165E03}"/>
              </a:ext>
            </a:extLst>
          </p:cNvPr>
          <p:cNvSpPr txBox="1"/>
          <p:nvPr/>
        </p:nvSpPr>
        <p:spPr>
          <a:xfrm>
            <a:off x="561321" y="2360031"/>
            <a:ext cx="6145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 err="1">
                <a:solidFill>
                  <a:srgbClr val="7F4182"/>
                </a:solidFill>
              </a:rPr>
              <a:t>Referências-chave</a:t>
            </a:r>
            <a:r>
              <a:rPr lang="en-IE" sz="2400" dirty="0">
                <a:solidFill>
                  <a:srgbClr val="7F4182"/>
                </a:solidFill>
              </a:rPr>
              <a:t> do </a:t>
            </a:r>
            <a:r>
              <a:rPr lang="en-IE" sz="2400" dirty="0" err="1">
                <a:solidFill>
                  <a:srgbClr val="7F4182"/>
                </a:solidFill>
              </a:rPr>
              <a:t>Módulo</a:t>
            </a:r>
            <a:r>
              <a:rPr lang="en-IE" sz="2400" dirty="0">
                <a:solidFill>
                  <a:srgbClr val="7F4182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168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BE64387F-85CA-4254-B768-FB12F5B0F97F}"/>
              </a:ext>
            </a:extLst>
          </p:cNvPr>
          <p:cNvSpPr txBox="1">
            <a:spLocks/>
          </p:cNvSpPr>
          <p:nvPr/>
        </p:nvSpPr>
        <p:spPr>
          <a:xfrm>
            <a:off x="220717" y="0"/>
            <a:ext cx="12391697" cy="697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3400" dirty="0">
                <a:solidFill>
                  <a:srgbClr val="BA0A94"/>
                </a:solidFill>
              </a:rPr>
              <a:t>SERÁ QUE A SUA COMUNIDADE NECESSITA DE REGENERAÇÃO?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8FD5BB-B21D-4F89-A0D3-339BBFB9F276}"/>
              </a:ext>
            </a:extLst>
          </p:cNvPr>
          <p:cNvSpPr txBox="1"/>
          <p:nvPr/>
        </p:nvSpPr>
        <p:spPr>
          <a:xfrm>
            <a:off x="3825766" y="705233"/>
            <a:ext cx="3426372" cy="1077218"/>
          </a:xfrm>
          <a:prstGeom prst="rect">
            <a:avLst/>
          </a:prstGeom>
          <a:solidFill>
            <a:srgbClr val="BA0A94"/>
          </a:solidFill>
          <a:ln w="38100">
            <a:solidFill>
              <a:srgbClr val="BA0A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chemeClr val="bg1"/>
                </a:solidFill>
              </a:rPr>
              <a:t>INICIO</a:t>
            </a:r>
          </a:p>
          <a:p>
            <a:pPr algn="ctr"/>
            <a:r>
              <a:rPr lang="pt-PT" sz="1600" dirty="0">
                <a:solidFill>
                  <a:schemeClr val="bg1"/>
                </a:solidFill>
              </a:rPr>
              <a:t> A sua comunidade encontra-se atualmente num bom ou mau momento?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EA9D78-42D9-4355-A8F9-0A5EE99675F9}"/>
              </a:ext>
            </a:extLst>
          </p:cNvPr>
          <p:cNvSpPr txBox="1"/>
          <p:nvPr/>
        </p:nvSpPr>
        <p:spPr>
          <a:xfrm>
            <a:off x="1206067" y="860479"/>
            <a:ext cx="1524000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Mau, </a:t>
            </a:r>
            <a:r>
              <a:rPr lang="en-IE" dirty="0" err="1">
                <a:solidFill>
                  <a:schemeClr val="bg1"/>
                </a:solidFill>
              </a:rPr>
              <a:t>estamos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em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declínio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A7781-B7FA-4467-ABF9-D5E280183361}"/>
              </a:ext>
            </a:extLst>
          </p:cNvPr>
          <p:cNvSpPr txBox="1"/>
          <p:nvPr/>
        </p:nvSpPr>
        <p:spPr>
          <a:xfrm>
            <a:off x="8347837" y="808660"/>
            <a:ext cx="2186152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Boa, </a:t>
            </a:r>
            <a:r>
              <a:rPr lang="en-IE" dirty="0" err="1">
                <a:solidFill>
                  <a:schemeClr val="bg1"/>
                </a:solidFill>
              </a:rPr>
              <a:t>temos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uma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comunidade</a:t>
            </a:r>
            <a:r>
              <a:rPr lang="en-IE" dirty="0">
                <a:solidFill>
                  <a:schemeClr val="bg1"/>
                </a:solidFill>
              </a:rPr>
              <a:t> forte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6093C-9206-4608-9D37-63267643B7DB}"/>
              </a:ext>
            </a:extLst>
          </p:cNvPr>
          <p:cNvSpPr txBox="1"/>
          <p:nvPr/>
        </p:nvSpPr>
        <p:spPr>
          <a:xfrm>
            <a:off x="378372" y="1924321"/>
            <a:ext cx="2575035" cy="646331"/>
          </a:xfrm>
          <a:prstGeom prst="rect">
            <a:avLst/>
          </a:prstGeom>
          <a:noFill/>
          <a:ln w="38100">
            <a:solidFill>
              <a:srgbClr val="AB5A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As </a:t>
            </a:r>
            <a:r>
              <a:rPr lang="en-IE" dirty="0" err="1"/>
              <a:t>causas</a:t>
            </a:r>
            <a:r>
              <a:rPr lang="en-IE" dirty="0"/>
              <a:t> do </a:t>
            </a:r>
            <a:r>
              <a:rPr lang="en-IE" dirty="0" err="1"/>
              <a:t>declínio</a:t>
            </a:r>
            <a:r>
              <a:rPr lang="en-IE" dirty="0"/>
              <a:t> </a:t>
            </a:r>
            <a:r>
              <a:rPr lang="en-IE" dirty="0" err="1"/>
              <a:t>são</a:t>
            </a:r>
            <a:r>
              <a:rPr lang="en-IE" dirty="0"/>
              <a:t> </a:t>
            </a:r>
            <a:r>
              <a:rPr lang="en-IE" dirty="0" err="1"/>
              <a:t>evidentes</a:t>
            </a:r>
            <a:r>
              <a:rPr lang="en-IE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42211-A77B-4145-ACCB-C75DD6144447}"/>
              </a:ext>
            </a:extLst>
          </p:cNvPr>
          <p:cNvSpPr txBox="1"/>
          <p:nvPr/>
        </p:nvSpPr>
        <p:spPr>
          <a:xfrm>
            <a:off x="3506801" y="1935876"/>
            <a:ext cx="1418897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Sabemos</a:t>
            </a:r>
            <a:r>
              <a:rPr lang="en-IE" dirty="0">
                <a:solidFill>
                  <a:schemeClr val="bg1"/>
                </a:solidFill>
              </a:rPr>
              <a:t> as </a:t>
            </a:r>
            <a:r>
              <a:rPr lang="en-IE" dirty="0" err="1">
                <a:solidFill>
                  <a:schemeClr val="bg1"/>
                </a:solidFill>
              </a:rPr>
              <a:t>causas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3EA4-55F2-4761-8CA9-795BBBD16D6F}"/>
              </a:ext>
            </a:extLst>
          </p:cNvPr>
          <p:cNvSpPr txBox="1"/>
          <p:nvPr/>
        </p:nvSpPr>
        <p:spPr>
          <a:xfrm>
            <a:off x="974833" y="3071761"/>
            <a:ext cx="1382112" cy="923330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Não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sabemos</a:t>
            </a:r>
            <a:r>
              <a:rPr lang="en-IE" dirty="0">
                <a:solidFill>
                  <a:schemeClr val="bg1"/>
                </a:solidFill>
              </a:rPr>
              <a:t> as </a:t>
            </a:r>
            <a:r>
              <a:rPr lang="en-IE" dirty="0" err="1">
                <a:solidFill>
                  <a:schemeClr val="bg1"/>
                </a:solidFill>
              </a:rPr>
              <a:t>causas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CAA47-9013-47EE-9C20-A89BA090E773}"/>
              </a:ext>
            </a:extLst>
          </p:cNvPr>
          <p:cNvSpPr txBox="1"/>
          <p:nvPr/>
        </p:nvSpPr>
        <p:spPr>
          <a:xfrm>
            <a:off x="504498" y="6150082"/>
            <a:ext cx="6451882" cy="646331"/>
          </a:xfrm>
          <a:prstGeom prst="rect">
            <a:avLst/>
          </a:prstGeom>
          <a:solidFill>
            <a:srgbClr val="BA0A94"/>
          </a:solidFill>
          <a:ln w="38100">
            <a:solidFill>
              <a:srgbClr val="BA0A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SIM, </a:t>
            </a:r>
            <a:r>
              <a:rPr lang="en-IE" dirty="0" err="1">
                <a:solidFill>
                  <a:schemeClr val="bg1"/>
                </a:solidFill>
              </a:rPr>
              <a:t>É</a:t>
            </a:r>
            <a:r>
              <a:rPr lang="en-IE" dirty="0">
                <a:solidFill>
                  <a:schemeClr val="bg1"/>
                </a:solidFill>
              </a:rPr>
              <a:t> NECESSÁRIA A REGENERAÇÃO DA COMUNIDADE. </a:t>
            </a:r>
          </a:p>
          <a:p>
            <a:pPr algn="ctr"/>
            <a:r>
              <a:rPr lang="en-IE" dirty="0" err="1">
                <a:solidFill>
                  <a:schemeClr val="bg1"/>
                </a:solidFill>
              </a:rPr>
              <a:t>Beneficiará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muito</a:t>
            </a:r>
            <a:r>
              <a:rPr lang="en-IE" dirty="0">
                <a:solidFill>
                  <a:schemeClr val="bg1"/>
                </a:solidFill>
              </a:rPr>
              <a:t> com </a:t>
            </a:r>
            <a:r>
              <a:rPr lang="en-IE" dirty="0" err="1">
                <a:solidFill>
                  <a:schemeClr val="bg1"/>
                </a:solidFill>
              </a:rPr>
              <a:t>este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curso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70A30-2910-494F-B6E0-7A63B392F8C6}"/>
              </a:ext>
            </a:extLst>
          </p:cNvPr>
          <p:cNvSpPr txBox="1"/>
          <p:nvPr/>
        </p:nvSpPr>
        <p:spPr>
          <a:xfrm>
            <a:off x="7551684" y="5848406"/>
            <a:ext cx="4666597" cy="923330"/>
          </a:xfrm>
          <a:prstGeom prst="rect">
            <a:avLst/>
          </a:prstGeom>
          <a:solidFill>
            <a:srgbClr val="7F4182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Pode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ainda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beneficiar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deste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curso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adquirindo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conhecimentos</a:t>
            </a:r>
            <a:r>
              <a:rPr lang="en-IE" dirty="0">
                <a:solidFill>
                  <a:schemeClr val="bg1"/>
                </a:solidFill>
              </a:rPr>
              <a:t> e </a:t>
            </a:r>
            <a:r>
              <a:rPr lang="en-IE" dirty="0" err="1">
                <a:solidFill>
                  <a:schemeClr val="bg1"/>
                </a:solidFill>
              </a:rPr>
              <a:t>abordagens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inovadoras</a:t>
            </a:r>
            <a:r>
              <a:rPr lang="en-IE" dirty="0">
                <a:solidFill>
                  <a:schemeClr val="bg1"/>
                </a:solidFill>
              </a:rPr>
              <a:t> para a </a:t>
            </a:r>
            <a:r>
              <a:rPr lang="en-IE" dirty="0" err="1">
                <a:solidFill>
                  <a:schemeClr val="bg1"/>
                </a:solidFill>
              </a:rPr>
              <a:t>regeneração</a:t>
            </a:r>
            <a:r>
              <a:rPr lang="en-IE" dirty="0">
                <a:solidFill>
                  <a:schemeClr val="bg1"/>
                </a:solidFill>
              </a:rPr>
              <a:t> da </a:t>
            </a:r>
            <a:r>
              <a:rPr lang="en-IE" dirty="0" err="1">
                <a:solidFill>
                  <a:schemeClr val="bg1"/>
                </a:solidFill>
              </a:rPr>
              <a:t>comunidade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toda</a:t>
            </a:r>
            <a:r>
              <a:rPr lang="en-IE" dirty="0">
                <a:solidFill>
                  <a:schemeClr val="bg1"/>
                </a:solidFill>
              </a:rPr>
              <a:t> a Europa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3A9DC-5FFB-44C9-8354-D367B2F3054C}"/>
              </a:ext>
            </a:extLst>
          </p:cNvPr>
          <p:cNvSpPr txBox="1"/>
          <p:nvPr/>
        </p:nvSpPr>
        <p:spPr>
          <a:xfrm>
            <a:off x="3409172" y="3060047"/>
            <a:ext cx="3375099" cy="369332"/>
          </a:xfrm>
          <a:prstGeom prst="rect">
            <a:avLst/>
          </a:prstGeom>
          <a:noFill/>
          <a:ln w="38100">
            <a:solidFill>
              <a:srgbClr val="7F4182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Are sustainable solutions evident?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9F954B-331C-4EF6-AE16-82069A180F37}"/>
              </a:ext>
            </a:extLst>
          </p:cNvPr>
          <p:cNvSpPr txBox="1"/>
          <p:nvPr/>
        </p:nvSpPr>
        <p:spPr>
          <a:xfrm>
            <a:off x="430923" y="4520934"/>
            <a:ext cx="2543505" cy="120032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Parece </a:t>
            </a:r>
            <a:r>
              <a:rPr lang="en-IE" dirty="0" err="1">
                <a:solidFill>
                  <a:schemeClr val="bg1"/>
                </a:solidFill>
              </a:rPr>
              <a:t>necessitar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uma</a:t>
            </a:r>
            <a:r>
              <a:rPr lang="en-IE" dirty="0">
                <a:solidFill>
                  <a:schemeClr val="bg1"/>
                </a:solidFill>
              </a:rPr>
              <a:t> auditoria </a:t>
            </a:r>
            <a:r>
              <a:rPr lang="en-IE" dirty="0" err="1">
                <a:solidFill>
                  <a:schemeClr val="bg1"/>
                </a:solidFill>
              </a:rPr>
              <a:t>comunitária</a:t>
            </a:r>
            <a:r>
              <a:rPr lang="en-IE" dirty="0">
                <a:solidFill>
                  <a:schemeClr val="bg1"/>
                </a:solidFill>
              </a:rPr>
              <a:t> e de </a:t>
            </a:r>
            <a:r>
              <a:rPr lang="en-IE" dirty="0" err="1">
                <a:solidFill>
                  <a:schemeClr val="bg1"/>
                </a:solidFill>
              </a:rPr>
              <a:t>alguns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novos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conhecimentos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7D5DFE-59D6-469D-A81F-72E652B74942}"/>
              </a:ext>
            </a:extLst>
          </p:cNvPr>
          <p:cNvSpPr txBox="1"/>
          <p:nvPr/>
        </p:nvSpPr>
        <p:spPr>
          <a:xfrm>
            <a:off x="7346718" y="2858961"/>
            <a:ext cx="2186148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Sim, as </a:t>
            </a:r>
            <a:r>
              <a:rPr lang="en-IE" dirty="0" err="1">
                <a:solidFill>
                  <a:schemeClr val="bg1"/>
                </a:solidFill>
              </a:rPr>
              <a:t>soluções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são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evidentes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7B4EF8-E05F-4405-9B30-ED1E17BFFE03}"/>
              </a:ext>
            </a:extLst>
          </p:cNvPr>
          <p:cNvSpPr txBox="1"/>
          <p:nvPr/>
        </p:nvSpPr>
        <p:spPr>
          <a:xfrm>
            <a:off x="2648445" y="3748528"/>
            <a:ext cx="2917864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Nenhuma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solução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sustentável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é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evidente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C11F0C-8FBD-4864-AF0C-FA6E2E0F6D9C}"/>
              </a:ext>
            </a:extLst>
          </p:cNvPr>
          <p:cNvSpPr txBox="1"/>
          <p:nvPr/>
        </p:nvSpPr>
        <p:spPr>
          <a:xfrm>
            <a:off x="3208298" y="4797933"/>
            <a:ext cx="2309627" cy="923330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Parece </a:t>
            </a:r>
            <a:r>
              <a:rPr lang="en-IE" dirty="0" err="1">
                <a:solidFill>
                  <a:schemeClr val="bg1"/>
                </a:solidFill>
              </a:rPr>
              <a:t>necessitar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alguma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orientação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ou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inspiração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219CD4-C2BE-488E-B1B6-E1A70A0077E5}"/>
              </a:ext>
            </a:extLst>
          </p:cNvPr>
          <p:cNvSpPr txBox="1"/>
          <p:nvPr/>
        </p:nvSpPr>
        <p:spPr>
          <a:xfrm>
            <a:off x="8718330" y="1902770"/>
            <a:ext cx="3379077" cy="923330"/>
          </a:xfrm>
          <a:prstGeom prst="rect">
            <a:avLst/>
          </a:prstGeom>
          <a:noFill/>
          <a:ln w="38100">
            <a:solidFill>
              <a:srgbClr val="AB5A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A </a:t>
            </a:r>
            <a:r>
              <a:rPr lang="en-IE" dirty="0" err="1"/>
              <a:t>sua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</a:t>
            </a:r>
            <a:r>
              <a:rPr lang="en-IE" dirty="0" err="1"/>
              <a:t>tem</a:t>
            </a:r>
            <a:r>
              <a:rPr lang="en-IE" dirty="0"/>
              <a:t> </a:t>
            </a:r>
            <a:r>
              <a:rPr lang="en-IE" dirty="0" err="1"/>
              <a:t>algum</a:t>
            </a:r>
            <a:r>
              <a:rPr lang="en-IE" dirty="0"/>
              <a:t> </a:t>
            </a:r>
            <a:r>
              <a:rPr lang="en-IE" dirty="0" err="1"/>
              <a:t>problema</a:t>
            </a:r>
            <a:r>
              <a:rPr lang="en-IE" dirty="0"/>
              <a:t> para resolver </a:t>
            </a:r>
            <a:r>
              <a:rPr lang="en-IE" dirty="0" err="1"/>
              <a:t>neste</a:t>
            </a:r>
            <a:r>
              <a:rPr lang="en-IE" dirty="0"/>
              <a:t> </a:t>
            </a:r>
            <a:r>
              <a:rPr lang="en-IE" dirty="0" err="1"/>
              <a:t>momento</a:t>
            </a:r>
            <a:r>
              <a:rPr lang="en-IE" dirty="0"/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0E8ADD-53CB-4376-BA80-C351D5D17401}"/>
              </a:ext>
            </a:extLst>
          </p:cNvPr>
          <p:cNvSpPr txBox="1"/>
          <p:nvPr/>
        </p:nvSpPr>
        <p:spPr>
          <a:xfrm>
            <a:off x="5770179" y="1924321"/>
            <a:ext cx="2396360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Não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temos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dificuldades</a:t>
            </a:r>
            <a:r>
              <a:rPr lang="en-IE" dirty="0">
                <a:solidFill>
                  <a:schemeClr val="bg1"/>
                </a:solidFill>
              </a:rPr>
              <a:t> a resolver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B751FA-0B80-4DB1-83D2-FB2B5BA043BE}"/>
              </a:ext>
            </a:extLst>
          </p:cNvPr>
          <p:cNvSpPr txBox="1"/>
          <p:nvPr/>
        </p:nvSpPr>
        <p:spPr>
          <a:xfrm>
            <a:off x="10666171" y="2960670"/>
            <a:ext cx="1480360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De </a:t>
            </a:r>
            <a:r>
              <a:rPr lang="en-IE" dirty="0" err="1">
                <a:solidFill>
                  <a:schemeClr val="bg1"/>
                </a:solidFill>
              </a:rPr>
              <a:t>momento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não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C33982-F813-4A92-98BA-492CB92F3559}"/>
              </a:ext>
            </a:extLst>
          </p:cNvPr>
          <p:cNvSpPr txBox="1"/>
          <p:nvPr/>
        </p:nvSpPr>
        <p:spPr>
          <a:xfrm>
            <a:off x="10464878" y="4330999"/>
            <a:ext cx="1681653" cy="923330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Parece que </a:t>
            </a:r>
            <a:r>
              <a:rPr lang="en-IE" dirty="0" err="1">
                <a:solidFill>
                  <a:schemeClr val="bg1"/>
                </a:solidFill>
              </a:rPr>
              <a:t>está</a:t>
            </a:r>
            <a:r>
              <a:rPr lang="en-IE" dirty="0">
                <a:solidFill>
                  <a:schemeClr val="bg1"/>
                </a:solidFill>
              </a:rPr>
              <a:t> a ser </a:t>
            </a:r>
            <a:r>
              <a:rPr lang="en-IE" dirty="0" err="1">
                <a:solidFill>
                  <a:schemeClr val="bg1"/>
                </a:solidFill>
              </a:rPr>
              <a:t>feito</a:t>
            </a:r>
            <a:r>
              <a:rPr lang="en-IE" dirty="0">
                <a:solidFill>
                  <a:schemeClr val="bg1"/>
                </a:solidFill>
              </a:rPr>
              <a:t> um </a:t>
            </a:r>
            <a:r>
              <a:rPr lang="en-IE" dirty="0" err="1">
                <a:solidFill>
                  <a:schemeClr val="bg1"/>
                </a:solidFill>
              </a:rPr>
              <a:t>bom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trabalho</a:t>
            </a:r>
            <a:endParaRPr lang="en-IE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AFCB23-DAFD-4CC9-9989-2DFF92D55477}"/>
              </a:ext>
            </a:extLst>
          </p:cNvPr>
          <p:cNvCxnSpPr>
            <a:cxnSpLocks/>
          </p:cNvCxnSpPr>
          <p:nvPr/>
        </p:nvCxnSpPr>
        <p:spPr>
          <a:xfrm flipH="1">
            <a:off x="2953407" y="1126171"/>
            <a:ext cx="615772" cy="0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E5ED9-F3AD-45EB-BEE1-7E9F8CE52D29}"/>
              </a:ext>
            </a:extLst>
          </p:cNvPr>
          <p:cNvCxnSpPr>
            <a:cxnSpLocks/>
          </p:cNvCxnSpPr>
          <p:nvPr/>
        </p:nvCxnSpPr>
        <p:spPr>
          <a:xfrm>
            <a:off x="1823544" y="1527830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28C012-F048-486F-B81F-1E294D878320}"/>
              </a:ext>
            </a:extLst>
          </p:cNvPr>
          <p:cNvCxnSpPr>
            <a:cxnSpLocks/>
          </p:cNvCxnSpPr>
          <p:nvPr/>
        </p:nvCxnSpPr>
        <p:spPr>
          <a:xfrm rot="16200000">
            <a:off x="3261293" y="2111162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C2F1957-65F3-4481-956B-744F302EB79B}"/>
              </a:ext>
            </a:extLst>
          </p:cNvPr>
          <p:cNvCxnSpPr>
            <a:cxnSpLocks/>
          </p:cNvCxnSpPr>
          <p:nvPr/>
        </p:nvCxnSpPr>
        <p:spPr>
          <a:xfrm>
            <a:off x="1665889" y="2677536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691311-1F30-466E-94C3-19A1EF35E7C3}"/>
              </a:ext>
            </a:extLst>
          </p:cNvPr>
          <p:cNvCxnSpPr>
            <a:cxnSpLocks/>
          </p:cNvCxnSpPr>
          <p:nvPr/>
        </p:nvCxnSpPr>
        <p:spPr>
          <a:xfrm>
            <a:off x="1702676" y="4175257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28D793-A682-4A66-A4EE-291614973690}"/>
              </a:ext>
            </a:extLst>
          </p:cNvPr>
          <p:cNvCxnSpPr>
            <a:cxnSpLocks/>
          </p:cNvCxnSpPr>
          <p:nvPr/>
        </p:nvCxnSpPr>
        <p:spPr>
          <a:xfrm>
            <a:off x="1744717" y="5709761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A59DA29-94CE-4DBB-85F5-90F9BC166269}"/>
              </a:ext>
            </a:extLst>
          </p:cNvPr>
          <p:cNvCxnSpPr>
            <a:cxnSpLocks/>
          </p:cNvCxnSpPr>
          <p:nvPr/>
        </p:nvCxnSpPr>
        <p:spPr>
          <a:xfrm>
            <a:off x="4508930" y="2640752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14EDF9-F6EA-43D7-8C26-2E6B429D2B00}"/>
              </a:ext>
            </a:extLst>
          </p:cNvPr>
          <p:cNvCxnSpPr>
            <a:cxnSpLocks/>
          </p:cNvCxnSpPr>
          <p:nvPr/>
        </p:nvCxnSpPr>
        <p:spPr>
          <a:xfrm>
            <a:off x="4503677" y="3402754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B4DE2AE-C53A-42C1-9E1C-F2E408DFC3BA}"/>
              </a:ext>
            </a:extLst>
          </p:cNvPr>
          <p:cNvCxnSpPr>
            <a:cxnSpLocks/>
          </p:cNvCxnSpPr>
          <p:nvPr/>
        </p:nvCxnSpPr>
        <p:spPr>
          <a:xfrm>
            <a:off x="4503667" y="4423175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60B289E-4753-4BC7-AAFC-998E61B4B976}"/>
              </a:ext>
            </a:extLst>
          </p:cNvPr>
          <p:cNvCxnSpPr>
            <a:cxnSpLocks/>
          </p:cNvCxnSpPr>
          <p:nvPr/>
        </p:nvCxnSpPr>
        <p:spPr>
          <a:xfrm>
            <a:off x="4535210" y="5767570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61F6D6D-60FB-4511-9FFF-8187B0765649}"/>
              </a:ext>
            </a:extLst>
          </p:cNvPr>
          <p:cNvCxnSpPr>
            <a:cxnSpLocks/>
          </p:cNvCxnSpPr>
          <p:nvPr/>
        </p:nvCxnSpPr>
        <p:spPr>
          <a:xfrm rot="5400000" flipH="1">
            <a:off x="8416617" y="2004513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11D5078-2D65-4038-9DCB-B7417B911B01}"/>
              </a:ext>
            </a:extLst>
          </p:cNvPr>
          <p:cNvCxnSpPr>
            <a:cxnSpLocks/>
          </p:cNvCxnSpPr>
          <p:nvPr/>
        </p:nvCxnSpPr>
        <p:spPr>
          <a:xfrm>
            <a:off x="9427778" y="1548160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EE3FEF1-C73D-4C8E-BC32-77B02DBEDF01}"/>
              </a:ext>
            </a:extLst>
          </p:cNvPr>
          <p:cNvCxnSpPr>
            <a:cxnSpLocks/>
          </p:cNvCxnSpPr>
          <p:nvPr/>
        </p:nvCxnSpPr>
        <p:spPr>
          <a:xfrm>
            <a:off x="6626772" y="2677536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7DE0B41-101E-4291-A101-58522675FD53}"/>
              </a:ext>
            </a:extLst>
          </p:cNvPr>
          <p:cNvCxnSpPr>
            <a:cxnSpLocks/>
          </p:cNvCxnSpPr>
          <p:nvPr/>
        </p:nvCxnSpPr>
        <p:spPr>
          <a:xfrm rot="16200000">
            <a:off x="7104259" y="3083369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448A302-8E0A-440A-8CAC-D45BFD79F36A}"/>
              </a:ext>
            </a:extLst>
          </p:cNvPr>
          <p:cNvCxnSpPr>
            <a:cxnSpLocks/>
          </p:cNvCxnSpPr>
          <p:nvPr/>
        </p:nvCxnSpPr>
        <p:spPr>
          <a:xfrm>
            <a:off x="11198772" y="2582207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0AC453C-15B6-4D90-83FB-3A901CA00541}"/>
              </a:ext>
            </a:extLst>
          </p:cNvPr>
          <p:cNvCxnSpPr>
            <a:cxnSpLocks/>
          </p:cNvCxnSpPr>
          <p:nvPr/>
        </p:nvCxnSpPr>
        <p:spPr>
          <a:xfrm>
            <a:off x="11556128" y="3942107"/>
            <a:ext cx="0" cy="233150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9C4D22-90A6-4236-9989-1C5E10006AF7}"/>
              </a:ext>
            </a:extLst>
          </p:cNvPr>
          <p:cNvCxnSpPr>
            <a:cxnSpLocks/>
          </p:cNvCxnSpPr>
          <p:nvPr/>
        </p:nvCxnSpPr>
        <p:spPr>
          <a:xfrm>
            <a:off x="11556128" y="5412828"/>
            <a:ext cx="0" cy="296933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BD5D188-DF95-4905-B111-D2A9A384D8B6}"/>
              </a:ext>
            </a:extLst>
          </p:cNvPr>
          <p:cNvSpPr txBox="1"/>
          <p:nvPr/>
        </p:nvSpPr>
        <p:spPr>
          <a:xfrm>
            <a:off x="5715221" y="3891100"/>
            <a:ext cx="4666596" cy="646331"/>
          </a:xfrm>
          <a:prstGeom prst="rect">
            <a:avLst/>
          </a:prstGeom>
          <a:noFill/>
          <a:ln w="38100">
            <a:solidFill>
              <a:srgbClr val="AB5A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A </a:t>
            </a:r>
            <a:r>
              <a:rPr lang="en-IE" dirty="0" err="1"/>
              <a:t>sua</a:t>
            </a:r>
            <a:r>
              <a:rPr lang="en-IE" dirty="0"/>
              <a:t> </a:t>
            </a:r>
            <a:r>
              <a:rPr lang="en-IE" dirty="0" err="1"/>
              <a:t>comunidade</a:t>
            </a:r>
            <a:r>
              <a:rPr lang="en-IE" dirty="0"/>
              <a:t> sabe </a:t>
            </a:r>
            <a:r>
              <a:rPr lang="en-IE" dirty="0" err="1"/>
              <a:t>como</a:t>
            </a:r>
            <a:r>
              <a:rPr lang="en-IE" dirty="0"/>
              <a:t> </a:t>
            </a:r>
            <a:r>
              <a:rPr lang="en-IE" dirty="0" err="1"/>
              <a:t>implementar</a:t>
            </a:r>
            <a:r>
              <a:rPr lang="en-IE" dirty="0"/>
              <a:t> </a:t>
            </a:r>
            <a:r>
              <a:rPr lang="en-IE" dirty="0" err="1"/>
              <a:t>estas</a:t>
            </a:r>
            <a:r>
              <a:rPr lang="en-IE" dirty="0"/>
              <a:t> </a:t>
            </a:r>
            <a:r>
              <a:rPr lang="en-IE" dirty="0" err="1"/>
              <a:t>soluções</a:t>
            </a:r>
            <a:r>
              <a:rPr lang="en-IE" dirty="0"/>
              <a:t>?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020F327-3743-4205-A947-558F748A2986}"/>
              </a:ext>
            </a:extLst>
          </p:cNvPr>
          <p:cNvCxnSpPr>
            <a:cxnSpLocks/>
          </p:cNvCxnSpPr>
          <p:nvPr/>
        </p:nvCxnSpPr>
        <p:spPr>
          <a:xfrm>
            <a:off x="8366234" y="3539385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5FB0E6D-5538-479B-843E-631D6CDBB711}"/>
              </a:ext>
            </a:extLst>
          </p:cNvPr>
          <p:cNvSpPr txBox="1"/>
          <p:nvPr/>
        </p:nvSpPr>
        <p:spPr>
          <a:xfrm>
            <a:off x="8564496" y="4931163"/>
            <a:ext cx="1418897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Sim, </a:t>
            </a:r>
            <a:r>
              <a:rPr lang="en-IE" dirty="0" err="1">
                <a:solidFill>
                  <a:schemeClr val="bg1"/>
                </a:solidFill>
              </a:rPr>
              <a:t>temos</a:t>
            </a:r>
            <a:r>
              <a:rPr lang="en-IE" dirty="0">
                <a:solidFill>
                  <a:schemeClr val="bg1"/>
                </a:solidFill>
              </a:rPr>
              <a:t> um </a:t>
            </a:r>
            <a:r>
              <a:rPr lang="en-IE" dirty="0" err="1">
                <a:solidFill>
                  <a:schemeClr val="bg1"/>
                </a:solidFill>
              </a:rPr>
              <a:t>plano</a:t>
            </a:r>
            <a:endParaRPr lang="en-IE" dirty="0">
              <a:solidFill>
                <a:schemeClr val="bg1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F1427B-4962-493A-A0DB-E7FD636BCFDE}"/>
              </a:ext>
            </a:extLst>
          </p:cNvPr>
          <p:cNvCxnSpPr>
            <a:cxnSpLocks/>
          </p:cNvCxnSpPr>
          <p:nvPr/>
        </p:nvCxnSpPr>
        <p:spPr>
          <a:xfrm>
            <a:off x="9264867" y="4553628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15E58F2-5CA4-4A5F-849F-F7635A95BFB4}"/>
              </a:ext>
            </a:extLst>
          </p:cNvPr>
          <p:cNvCxnSpPr>
            <a:cxnSpLocks/>
          </p:cNvCxnSpPr>
          <p:nvPr/>
        </p:nvCxnSpPr>
        <p:spPr>
          <a:xfrm rot="16200000">
            <a:off x="10205545" y="4929279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F56F0A0-6542-4EAF-8AB6-51C9BD5F38AE}"/>
              </a:ext>
            </a:extLst>
          </p:cNvPr>
          <p:cNvSpPr txBox="1"/>
          <p:nvPr/>
        </p:nvSpPr>
        <p:spPr>
          <a:xfrm>
            <a:off x="6080609" y="4974603"/>
            <a:ext cx="1775499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Não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estamos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presos</a:t>
            </a:r>
            <a:endParaRPr lang="en-IE" dirty="0">
              <a:solidFill>
                <a:schemeClr val="bg1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D71BC07-EE6B-49CB-9211-62F3C7C860D7}"/>
              </a:ext>
            </a:extLst>
          </p:cNvPr>
          <p:cNvCxnSpPr>
            <a:cxnSpLocks/>
          </p:cNvCxnSpPr>
          <p:nvPr/>
        </p:nvCxnSpPr>
        <p:spPr>
          <a:xfrm>
            <a:off x="6926014" y="4616637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9390A24-7CF2-47B1-9CA5-9CE63856A765}"/>
              </a:ext>
            </a:extLst>
          </p:cNvPr>
          <p:cNvCxnSpPr>
            <a:cxnSpLocks/>
          </p:cNvCxnSpPr>
          <p:nvPr/>
        </p:nvCxnSpPr>
        <p:spPr>
          <a:xfrm rot="5400000" flipH="1">
            <a:off x="5770179" y="5014416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8E281A7-323A-4233-A8DA-EDC573A49D63}"/>
              </a:ext>
            </a:extLst>
          </p:cNvPr>
          <p:cNvCxnSpPr>
            <a:cxnSpLocks/>
          </p:cNvCxnSpPr>
          <p:nvPr/>
        </p:nvCxnSpPr>
        <p:spPr>
          <a:xfrm>
            <a:off x="7450399" y="1041771"/>
            <a:ext cx="615772" cy="0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24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sz="2800" dirty="0">
                <a:solidFill>
                  <a:srgbClr val="68BBAF"/>
                </a:solidFill>
              </a:rPr>
              <a:t>DEFENDEMOS QUE, PARA ALÉM DE UM GOVERNO LOCAL PROACTIVO, AS COMUNIDADES LOCAIS TÊM DE OCUPAR UMA POSIÇÃO CENTRAL NO PLANEAMENTO + O PANORAMA GERAL.   PORQUÊ ? 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Lacunas </a:t>
            </a:r>
            <a:r>
              <a:rPr lang="en-US" dirty="0" err="1"/>
              <a:t>frequentemente</a:t>
            </a:r>
            <a:r>
              <a:rPr lang="en-US" dirty="0"/>
              <a:t> </a:t>
            </a:r>
            <a:r>
              <a:rPr lang="en-US" dirty="0" err="1"/>
              <a:t>encontradas</a:t>
            </a:r>
            <a:r>
              <a:rPr lang="en-US" dirty="0"/>
              <a:t> no </a:t>
            </a:r>
            <a:r>
              <a:rPr lang="en-US" dirty="0" err="1"/>
              <a:t>domínio</a:t>
            </a:r>
            <a:r>
              <a:rPr lang="en-US" dirty="0"/>
              <a:t> do </a:t>
            </a:r>
            <a:r>
              <a:rPr lang="en-US" dirty="0" err="1"/>
              <a:t>desenvolvimento</a:t>
            </a:r>
            <a:r>
              <a:rPr lang="en-US" dirty="0"/>
              <a:t>/</a:t>
            </a:r>
            <a:r>
              <a:rPr lang="en-US" dirty="0" err="1"/>
              <a:t>regeneração</a:t>
            </a:r>
            <a:r>
              <a:rPr lang="en-US" dirty="0"/>
              <a:t> </a:t>
            </a:r>
            <a:r>
              <a:rPr lang="en-US" dirty="0" err="1"/>
              <a:t>comunitária</a:t>
            </a:r>
            <a:r>
              <a:rPr lang="en-US" dirty="0"/>
              <a:t>: </a:t>
            </a:r>
            <a:r>
              <a:rPr lang="en-US" dirty="0" err="1"/>
              <a:t>definir</a:t>
            </a:r>
            <a:r>
              <a:rPr lang="en-US" dirty="0"/>
              <a:t> a </a:t>
            </a:r>
            <a:r>
              <a:rPr lang="en-US" dirty="0" err="1"/>
              <a:t>política</a:t>
            </a:r>
            <a:r>
              <a:rPr lang="en-US" dirty="0"/>
              <a:t> do </a:t>
            </a:r>
            <a:r>
              <a:rPr lang="en-US" dirty="0" err="1"/>
              <a:t>governo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das </a:t>
            </a:r>
            <a:r>
              <a:rPr lang="en-US" dirty="0" err="1"/>
              <a:t>prioridades</a:t>
            </a:r>
            <a:r>
              <a:rPr lang="en-US" dirty="0"/>
              <a:t> do </a:t>
            </a:r>
            <a:r>
              <a:rPr lang="en-US" dirty="0" err="1"/>
              <a:t>governo</a:t>
            </a:r>
            <a:r>
              <a:rPr lang="en-US" dirty="0"/>
              <a:t> local para a </a:t>
            </a:r>
            <a:r>
              <a:rPr lang="en-US" dirty="0" err="1"/>
              <a:t>população</a:t>
            </a:r>
            <a:r>
              <a:rPr lang="en-US" dirty="0"/>
              <a:t> local, a </a:t>
            </a:r>
            <a:r>
              <a:rPr lang="en-US" dirty="0" err="1"/>
              <a:t>comunidade</a:t>
            </a:r>
            <a:r>
              <a:rPr lang="en-US" dirty="0"/>
              <a:t> </a:t>
            </a:r>
            <a:r>
              <a:rPr lang="en-US" dirty="0" err="1"/>
              <a:t>empresarial</a:t>
            </a:r>
            <a:r>
              <a:rPr lang="en-US" dirty="0"/>
              <a:t> e as ONG, </a:t>
            </a:r>
            <a:r>
              <a:rPr lang="en-US" dirty="0" err="1"/>
              <a:t>poderá</a:t>
            </a:r>
            <a:r>
              <a:rPr lang="en-US" dirty="0"/>
              <a:t> haver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desconexão</a:t>
            </a:r>
            <a:r>
              <a:rPr lang="en-US" dirty="0"/>
              <a:t> entre as </a:t>
            </a:r>
            <a:r>
              <a:rPr lang="en-US" dirty="0" err="1"/>
              <a:t>opiniões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que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necessário</a:t>
            </a:r>
            <a:r>
              <a:rPr lang="en-US" dirty="0"/>
              <a:t>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242862" y="2944238"/>
            <a:ext cx="9702231" cy="1214790"/>
          </a:xfrm>
        </p:spPr>
        <p:txBody>
          <a:bodyPr/>
          <a:lstStyle/>
          <a:p>
            <a:r>
              <a:rPr lang="en-US" dirty="0"/>
              <a:t>As </a:t>
            </a:r>
            <a:r>
              <a:rPr lang="en-US" dirty="0" err="1"/>
              <a:t>abordagens</a:t>
            </a:r>
            <a:r>
              <a:rPr lang="en-US" dirty="0"/>
              <a:t> </a:t>
            </a:r>
            <a:r>
              <a:rPr lang="en-US" dirty="0" err="1"/>
              <a:t>participativas</a:t>
            </a:r>
            <a:r>
              <a:rPr lang="en-US" dirty="0"/>
              <a:t> </a:t>
            </a:r>
            <a:r>
              <a:rPr lang="en-US" dirty="0" err="1"/>
              <a:t>facilitam</a:t>
            </a:r>
            <a:r>
              <a:rPr lang="en-US" dirty="0"/>
              <a:t> o </a:t>
            </a:r>
            <a:r>
              <a:rPr lang="en-US" dirty="0" err="1"/>
              <a:t>desenvolvimento</a:t>
            </a:r>
            <a:r>
              <a:rPr lang="en-US" dirty="0"/>
              <a:t> de </a:t>
            </a:r>
            <a:r>
              <a:rPr lang="en-US" dirty="0" err="1"/>
              <a:t>melhores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de um </a:t>
            </a:r>
            <a:r>
              <a:rPr lang="en-US" dirty="0" err="1"/>
              <a:t>plano</a:t>
            </a:r>
            <a:r>
              <a:rPr lang="en-US" dirty="0"/>
              <a:t> de </a:t>
            </a:r>
            <a:r>
              <a:rPr lang="en-US" dirty="0" err="1"/>
              <a:t>regeneração</a:t>
            </a:r>
            <a:r>
              <a:rPr lang="en-US" dirty="0"/>
              <a:t> </a:t>
            </a:r>
            <a:r>
              <a:rPr lang="en-US" dirty="0" err="1"/>
              <a:t>comunitária</a:t>
            </a:r>
            <a:r>
              <a:rPr lang="en-US" dirty="0"/>
              <a:t> </a:t>
            </a:r>
            <a:r>
              <a:rPr lang="en-US" dirty="0" err="1"/>
              <a:t>eficaz</a:t>
            </a:r>
            <a:r>
              <a:rPr lang="en-US" dirty="0"/>
              <a:t> e </a:t>
            </a:r>
            <a:r>
              <a:rPr lang="en-US" dirty="0" err="1"/>
              <a:t>relevante</a:t>
            </a:r>
            <a:r>
              <a:rPr lang="en-US" dirty="0"/>
              <a:t>.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1655939" y="4271110"/>
            <a:ext cx="8932507" cy="1292995"/>
          </a:xfrm>
        </p:spPr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os</a:t>
            </a:r>
            <a:r>
              <a:rPr lang="en-US" dirty="0"/>
              <a:t> fins dos </a:t>
            </a:r>
            <a:r>
              <a:rPr lang="en-US" dirty="0" err="1"/>
              <a:t>módulos</a:t>
            </a:r>
            <a:r>
              <a:rPr lang="en-US" dirty="0"/>
              <a:t> RESTART, </a:t>
            </a:r>
            <a:r>
              <a:rPr lang="en-US" dirty="0" err="1"/>
              <a:t>utilizamos</a:t>
            </a:r>
            <a:r>
              <a:rPr lang="en-US" dirty="0"/>
              <a:t> o </a:t>
            </a:r>
            <a:r>
              <a:rPr lang="en-US" dirty="0" err="1"/>
              <a:t>termo</a:t>
            </a:r>
            <a:r>
              <a:rPr lang="en-US" dirty="0"/>
              <a:t> "</a:t>
            </a:r>
            <a:r>
              <a:rPr lang="en-US" dirty="0" err="1"/>
              <a:t>comunidade</a:t>
            </a:r>
            <a:r>
              <a:rPr lang="en-US" dirty="0"/>
              <a:t>" para </a:t>
            </a:r>
            <a:r>
              <a:rPr lang="en-US" dirty="0" err="1"/>
              <a:t>indicar</a:t>
            </a:r>
            <a:r>
              <a:rPr lang="en-US" dirty="0"/>
              <a:t> o </a:t>
            </a:r>
            <a:r>
              <a:rPr lang="en-US" dirty="0" err="1"/>
              <a:t>grupo</a:t>
            </a:r>
            <a:r>
              <a:rPr lang="en-US" dirty="0"/>
              <a:t>, 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região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foco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302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7377</Words>
  <Application>Microsoft Macintosh PowerPoint</Application>
  <PresentationFormat>Widescreen</PresentationFormat>
  <Paragraphs>537</Paragraphs>
  <Slides>78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Arial</vt:lpstr>
      <vt:lpstr>Calibri</vt:lpstr>
      <vt:lpstr>Calibri Light</vt:lpstr>
      <vt:lpstr>Quattrocento</vt:lpstr>
      <vt:lpstr>Quattrocento Sans</vt:lpstr>
      <vt:lpstr>Roboto</vt:lpstr>
      <vt:lpstr>Source Serif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Lyons</dc:creator>
  <cp:lastModifiedBy>Ian Sayers</cp:lastModifiedBy>
  <cp:revision>187</cp:revision>
  <dcterms:created xsi:type="dcterms:W3CDTF">2020-09-10T15:25:35Z</dcterms:created>
  <dcterms:modified xsi:type="dcterms:W3CDTF">2021-03-22T21:41:09Z</dcterms:modified>
</cp:coreProperties>
</file>