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310" r:id="rId2"/>
    <p:sldId id="316" r:id="rId3"/>
    <p:sldId id="520" r:id="rId4"/>
    <p:sldId id="437" r:id="rId5"/>
    <p:sldId id="591" r:id="rId6"/>
    <p:sldId id="590" r:id="rId7"/>
    <p:sldId id="589" r:id="rId8"/>
    <p:sldId id="637" r:id="rId9"/>
    <p:sldId id="423" r:id="rId10"/>
    <p:sldId id="583" r:id="rId11"/>
    <p:sldId id="540" r:id="rId12"/>
    <p:sldId id="539" r:id="rId13"/>
    <p:sldId id="541" r:id="rId14"/>
    <p:sldId id="542" r:id="rId15"/>
    <p:sldId id="626" r:id="rId16"/>
    <p:sldId id="543" r:id="rId17"/>
    <p:sldId id="627" r:id="rId18"/>
    <p:sldId id="544" r:id="rId19"/>
    <p:sldId id="624" r:id="rId20"/>
    <p:sldId id="625" r:id="rId21"/>
    <p:sldId id="545" r:id="rId22"/>
    <p:sldId id="546" r:id="rId23"/>
    <p:sldId id="547" r:id="rId24"/>
    <p:sldId id="628" r:id="rId25"/>
    <p:sldId id="630" r:id="rId26"/>
    <p:sldId id="548" r:id="rId27"/>
    <p:sldId id="654" r:id="rId28"/>
    <p:sldId id="584" r:id="rId29"/>
    <p:sldId id="537" r:id="rId30"/>
    <p:sldId id="585" r:id="rId31"/>
    <p:sldId id="588" r:id="rId32"/>
    <p:sldId id="587" r:id="rId33"/>
    <p:sldId id="643" r:id="rId34"/>
    <p:sldId id="507" r:id="rId35"/>
    <p:sldId id="655" r:id="rId36"/>
    <p:sldId id="652" r:id="rId37"/>
    <p:sldId id="653" r:id="rId38"/>
    <p:sldId id="632" r:id="rId39"/>
    <p:sldId id="633" r:id="rId40"/>
    <p:sldId id="634" r:id="rId41"/>
    <p:sldId id="635" r:id="rId42"/>
    <p:sldId id="602" r:id="rId43"/>
    <p:sldId id="636" r:id="rId44"/>
    <p:sldId id="639" r:id="rId45"/>
    <p:sldId id="419" r:id="rId46"/>
    <p:sldId id="644" r:id="rId47"/>
    <p:sldId id="642" r:id="rId48"/>
    <p:sldId id="662" r:id="rId49"/>
    <p:sldId id="659" r:id="rId50"/>
    <p:sldId id="660" r:id="rId51"/>
    <p:sldId id="657" r:id="rId52"/>
    <p:sldId id="658" r:id="rId53"/>
    <p:sldId id="663" r:id="rId54"/>
    <p:sldId id="640" r:id="rId55"/>
    <p:sldId id="647" r:id="rId56"/>
    <p:sldId id="641" r:id="rId57"/>
    <p:sldId id="645" r:id="rId58"/>
    <p:sldId id="650" r:id="rId59"/>
    <p:sldId id="651" r:id="rId60"/>
    <p:sldId id="648" r:id="rId61"/>
    <p:sldId id="649" r:id="rId62"/>
    <p:sldId id="309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rla Casey" initials="OC" lastIdx="15" clrIdx="0">
    <p:extLst>
      <p:ext uri="{19B8F6BF-5375-455C-9EA6-DF929625EA0E}">
        <p15:presenceInfo xmlns:p15="http://schemas.microsoft.com/office/powerpoint/2012/main" userId="S::orla@momentumconsulting.ie::ee9f56f0-43a2-47ae-a5b8-d4a7d2f5cec3" providerId="AD"/>
      </p:ext>
    </p:extLst>
  </p:cmAuthor>
  <p:cmAuthor id="2" name="Grace Roche" initials="GR" lastIdx="1" clrIdx="1">
    <p:extLst>
      <p:ext uri="{19B8F6BF-5375-455C-9EA6-DF929625EA0E}">
        <p15:presenceInfo xmlns:p15="http://schemas.microsoft.com/office/powerpoint/2012/main" userId="Grace Roche" providerId="None"/>
      </p:ext>
    </p:extLst>
  </p:cmAuthor>
  <p:cmAuthor id="3" name="Grace Lyons" initials="GL" lastIdx="13" clrIdx="2">
    <p:extLst>
      <p:ext uri="{19B8F6BF-5375-455C-9EA6-DF929625EA0E}">
        <p15:presenceInfo xmlns:p15="http://schemas.microsoft.com/office/powerpoint/2012/main" userId="b64fb77dec8691c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6E6C"/>
    <a:srgbClr val="68BBAF"/>
    <a:srgbClr val="7F4182"/>
    <a:srgbClr val="A3CEC2"/>
    <a:srgbClr val="BA0A94"/>
    <a:srgbClr val="AB5AB0"/>
    <a:srgbClr val="4852A4"/>
    <a:srgbClr val="E5CCE6"/>
    <a:srgbClr val="161741"/>
    <a:srgbClr val="392E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27" autoAdjust="0"/>
    <p:restoredTop sz="92024" autoAdjust="0"/>
  </p:normalViewPr>
  <p:slideViewPr>
    <p:cSldViewPr snapToGrid="0" snapToObjects="1">
      <p:cViewPr varScale="1">
        <p:scale>
          <a:sx n="86" d="100"/>
          <a:sy n="86" d="100"/>
        </p:scale>
        <p:origin x="365" y="7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9" d="100"/>
        <a:sy n="109" d="100"/>
      </p:scale>
      <p:origin x="0" y="-13568"/>
    </p:cViewPr>
  </p:sorterViewPr>
  <p:notesViewPr>
    <p:cSldViewPr snapToGrid="0" snapToObjects="1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E28167-8244-4BFF-8EE0-63210B8C1FEA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DA60EBD0-9DA0-4F8F-B0C6-E305AF5C39A4}">
      <dgm:prSet phldrT="[Text]" custT="1"/>
      <dgm:spPr>
        <a:solidFill>
          <a:srgbClr val="7F4182"/>
        </a:solidFill>
      </dgm:spPr>
      <dgm:t>
        <a:bodyPr/>
        <a:lstStyle/>
        <a:p>
          <a:pPr algn="ctr"/>
          <a:r>
            <a:rPr lang="en-IE" sz="2800" dirty="0" err="1">
              <a:solidFill>
                <a:schemeClr val="bg1"/>
              </a:solidFill>
            </a:rPr>
            <a:t>Soluția</a:t>
          </a:r>
          <a:r>
            <a:rPr lang="en-IE" sz="2800" dirty="0">
              <a:solidFill>
                <a:schemeClr val="bg1"/>
              </a:solidFill>
            </a:rPr>
            <a:t>/ </a:t>
          </a:r>
          <a:r>
            <a:rPr lang="en-IE" sz="2800" dirty="0" err="1">
              <a:solidFill>
                <a:schemeClr val="bg1"/>
              </a:solidFill>
            </a:rPr>
            <a:t>proiectul</a:t>
          </a:r>
          <a:r>
            <a:rPr lang="en-IE" sz="2800" dirty="0">
              <a:solidFill>
                <a:schemeClr val="bg1"/>
              </a:solidFill>
            </a:rPr>
            <a:t> </a:t>
          </a:r>
          <a:r>
            <a:rPr lang="en-IE" sz="2800" dirty="0" err="1">
              <a:solidFill>
                <a:schemeClr val="bg1"/>
              </a:solidFill>
            </a:rPr>
            <a:t>dvs</a:t>
          </a:r>
          <a:r>
            <a:rPr lang="en-IE" sz="2800" dirty="0">
              <a:solidFill>
                <a:schemeClr val="bg1"/>
              </a:solidFill>
            </a:rPr>
            <a:t>.</a:t>
          </a:r>
        </a:p>
      </dgm:t>
    </dgm:pt>
    <dgm:pt modelId="{F0BD38C7-8C2A-45B7-A4EC-5D96DDF1D1F9}" type="parTrans" cxnId="{12AEFEFA-0F73-4C32-8547-24D0FE61AA76}">
      <dgm:prSet/>
      <dgm:spPr/>
      <dgm:t>
        <a:bodyPr/>
        <a:lstStyle/>
        <a:p>
          <a:endParaRPr lang="en-IE"/>
        </a:p>
      </dgm:t>
    </dgm:pt>
    <dgm:pt modelId="{BF78EE4C-391F-4EF8-8242-AD32B38EC339}" type="sibTrans" cxnId="{12AEFEFA-0F73-4C32-8547-24D0FE61AA76}">
      <dgm:prSet/>
      <dgm:spPr/>
      <dgm:t>
        <a:bodyPr/>
        <a:lstStyle/>
        <a:p>
          <a:endParaRPr lang="en-IE"/>
        </a:p>
      </dgm:t>
    </dgm:pt>
    <dgm:pt modelId="{4AA0AB5F-1FF7-4B5E-BB33-E9DC18F64930}">
      <dgm:prSet phldrT="[Text]" custT="1"/>
      <dgm:spPr>
        <a:solidFill>
          <a:srgbClr val="68BBAF"/>
        </a:solidFill>
      </dgm:spPr>
      <dgm:t>
        <a:bodyPr/>
        <a:lstStyle/>
        <a:p>
          <a:r>
            <a:rPr lang="en-IE" sz="2000" dirty="0" err="1">
              <a:solidFill>
                <a:schemeClr val="bg1"/>
              </a:solidFill>
              <a:latin typeface="+mn-lt"/>
            </a:rPr>
            <a:t>Poveste</a:t>
          </a:r>
          <a:r>
            <a:rPr lang="en-IE" sz="2000" dirty="0">
              <a:solidFill>
                <a:schemeClr val="bg1"/>
              </a:solidFill>
              <a:latin typeface="+mn-lt"/>
            </a:rPr>
            <a:t> </a:t>
          </a:r>
          <a:r>
            <a:rPr lang="en-IE" sz="2000" dirty="0" err="1">
              <a:solidFill>
                <a:schemeClr val="bg1"/>
              </a:solidFill>
              <a:latin typeface="+mn-lt"/>
            </a:rPr>
            <a:t>convingă</a:t>
          </a:r>
          <a:r>
            <a:rPr lang="ro-RO" sz="2000" dirty="0">
              <a:solidFill>
                <a:schemeClr val="bg1"/>
              </a:solidFill>
              <a:latin typeface="+mn-lt"/>
            </a:rPr>
            <a:t>-</a:t>
          </a:r>
          <a:r>
            <a:rPr lang="en-IE" sz="2000" dirty="0" err="1">
              <a:solidFill>
                <a:schemeClr val="bg1"/>
              </a:solidFill>
              <a:latin typeface="+mn-lt"/>
            </a:rPr>
            <a:t>toare</a:t>
          </a:r>
          <a:r>
            <a:rPr lang="en-IE" sz="2000" dirty="0">
              <a:solidFill>
                <a:schemeClr val="bg1"/>
              </a:solidFill>
              <a:latin typeface="+mn-lt"/>
            </a:rPr>
            <a:t>/</a:t>
          </a:r>
          <a:r>
            <a:rPr lang="en-IE" sz="2000" dirty="0" err="1">
              <a:solidFill>
                <a:schemeClr val="bg1"/>
              </a:solidFill>
              <a:latin typeface="+mn-lt"/>
            </a:rPr>
            <a:t>nevoie</a:t>
          </a:r>
          <a:endParaRPr lang="en-IE" sz="2000" dirty="0">
            <a:solidFill>
              <a:schemeClr val="bg1"/>
            </a:solidFill>
          </a:endParaRPr>
        </a:p>
      </dgm:t>
    </dgm:pt>
    <dgm:pt modelId="{515F762B-281D-4C44-B098-A8A2CE68C9F0}" type="parTrans" cxnId="{FF063D9E-CE37-4B0B-9F8E-A3C8E9E2114D}">
      <dgm:prSet/>
      <dgm:spPr/>
      <dgm:t>
        <a:bodyPr/>
        <a:lstStyle/>
        <a:p>
          <a:endParaRPr lang="en-IE"/>
        </a:p>
      </dgm:t>
    </dgm:pt>
    <dgm:pt modelId="{C6105153-6742-43AD-AD9C-732EECDD2243}" type="sibTrans" cxnId="{FF063D9E-CE37-4B0B-9F8E-A3C8E9E2114D}">
      <dgm:prSet/>
      <dgm:spPr/>
      <dgm:t>
        <a:bodyPr/>
        <a:lstStyle/>
        <a:p>
          <a:endParaRPr lang="en-IE"/>
        </a:p>
      </dgm:t>
    </dgm:pt>
    <dgm:pt modelId="{684C8D62-3D72-475C-B0C5-260170086B83}">
      <dgm:prSet phldrT="[Text]" custT="1"/>
      <dgm:spPr>
        <a:solidFill>
          <a:srgbClr val="68BBAF"/>
        </a:solidFill>
      </dgm:spPr>
      <dgm:t>
        <a:bodyPr/>
        <a:lstStyle/>
        <a:p>
          <a:r>
            <a:rPr lang="ro-RO" sz="2000" dirty="0">
              <a:solidFill>
                <a:schemeClr val="bg1"/>
              </a:solidFill>
            </a:rPr>
            <a:t>Sprijinul Comunitar</a:t>
          </a:r>
          <a:endParaRPr lang="en-IE" sz="2000" dirty="0">
            <a:solidFill>
              <a:schemeClr val="bg1"/>
            </a:solidFill>
          </a:endParaRPr>
        </a:p>
      </dgm:t>
    </dgm:pt>
    <dgm:pt modelId="{55899D6B-CDF6-4658-8200-F23491CA97DB}" type="parTrans" cxnId="{E96DB862-4EE2-4319-A75C-3AB95EB42C1B}">
      <dgm:prSet/>
      <dgm:spPr/>
      <dgm:t>
        <a:bodyPr/>
        <a:lstStyle/>
        <a:p>
          <a:endParaRPr lang="en-IE"/>
        </a:p>
      </dgm:t>
    </dgm:pt>
    <dgm:pt modelId="{E77DBBD5-0E6F-4675-91D9-E38B8B9F6326}" type="sibTrans" cxnId="{E96DB862-4EE2-4319-A75C-3AB95EB42C1B}">
      <dgm:prSet/>
      <dgm:spPr/>
      <dgm:t>
        <a:bodyPr/>
        <a:lstStyle/>
        <a:p>
          <a:endParaRPr lang="en-IE"/>
        </a:p>
      </dgm:t>
    </dgm:pt>
    <dgm:pt modelId="{A4BC381C-024C-4BD2-9E7D-4DE3D62C03A2}">
      <dgm:prSet phldrT="[Text]" custT="1"/>
      <dgm:spPr>
        <a:solidFill>
          <a:srgbClr val="68BBAF"/>
        </a:solidFill>
      </dgm:spPr>
      <dgm:t>
        <a:bodyPr/>
        <a:lstStyle/>
        <a:p>
          <a:r>
            <a:rPr lang="en-IE" sz="2000" dirty="0" err="1">
              <a:solidFill>
                <a:schemeClr val="bg1"/>
              </a:solidFill>
            </a:rPr>
            <a:t>Îndeplin</a:t>
          </a:r>
          <a:r>
            <a:rPr lang="ro-RO" sz="2000" dirty="0">
              <a:solidFill>
                <a:schemeClr val="bg1"/>
              </a:solidFill>
            </a:rPr>
            <a:t>iți</a:t>
          </a:r>
          <a:r>
            <a:rPr lang="en-IE" sz="2000" dirty="0">
              <a:solidFill>
                <a:schemeClr val="bg1"/>
              </a:solidFill>
            </a:rPr>
            <a:t> </a:t>
          </a:r>
          <a:r>
            <a:rPr lang="en-IE" sz="2000" dirty="0" err="1">
              <a:solidFill>
                <a:schemeClr val="bg1"/>
              </a:solidFill>
            </a:rPr>
            <a:t>prioritățile</a:t>
          </a:r>
          <a:r>
            <a:rPr lang="en-IE" sz="2000" dirty="0">
              <a:solidFill>
                <a:schemeClr val="bg1"/>
              </a:solidFill>
            </a:rPr>
            <a:t> de </a:t>
          </a:r>
          <a:r>
            <a:rPr lang="en-IE" sz="2000" dirty="0" err="1">
              <a:solidFill>
                <a:schemeClr val="bg1"/>
              </a:solidFill>
            </a:rPr>
            <a:t>finanțare</a:t>
          </a:r>
          <a:endParaRPr lang="en-IE" sz="2000" dirty="0"/>
        </a:p>
      </dgm:t>
    </dgm:pt>
    <dgm:pt modelId="{D86A9821-61CB-4865-81CC-2EC9FE61FB47}" type="parTrans" cxnId="{8C173C96-4507-45D3-A75B-04535B9ACE80}">
      <dgm:prSet/>
      <dgm:spPr/>
      <dgm:t>
        <a:bodyPr/>
        <a:lstStyle/>
        <a:p>
          <a:endParaRPr lang="en-IE"/>
        </a:p>
      </dgm:t>
    </dgm:pt>
    <dgm:pt modelId="{24BE9D32-14D3-4209-8455-8077594E6617}" type="sibTrans" cxnId="{8C173C96-4507-45D3-A75B-04535B9ACE80}">
      <dgm:prSet/>
      <dgm:spPr/>
      <dgm:t>
        <a:bodyPr/>
        <a:lstStyle/>
        <a:p>
          <a:endParaRPr lang="en-IE"/>
        </a:p>
      </dgm:t>
    </dgm:pt>
    <dgm:pt modelId="{DD364968-D069-4E6E-BCCF-499B94C18CDD}">
      <dgm:prSet custT="1"/>
      <dgm:spPr>
        <a:solidFill>
          <a:srgbClr val="68BBAF"/>
        </a:solidFill>
      </dgm:spPr>
      <dgm:t>
        <a:bodyPr/>
        <a:lstStyle/>
        <a:p>
          <a:r>
            <a:rPr lang="en-IE" sz="1800" dirty="0">
              <a:solidFill>
                <a:schemeClr val="bg1"/>
              </a:solidFill>
              <a:latin typeface="+mn-lt"/>
            </a:rPr>
            <a:t> </a:t>
          </a:r>
          <a:r>
            <a:rPr lang="en-IE" sz="1800" dirty="0" err="1">
              <a:solidFill>
                <a:schemeClr val="bg1"/>
              </a:solidFill>
            </a:rPr>
            <a:t>Dovada</a:t>
          </a:r>
          <a:r>
            <a:rPr lang="en-IE" sz="1800" dirty="0">
              <a:solidFill>
                <a:schemeClr val="bg1"/>
              </a:solidFill>
            </a:rPr>
            <a:t> </a:t>
          </a:r>
          <a:r>
            <a:rPr lang="en-IE" sz="1800" dirty="0" err="1">
              <a:solidFill>
                <a:schemeClr val="bg1"/>
              </a:solidFill>
            </a:rPr>
            <a:t>că</a:t>
          </a:r>
          <a:r>
            <a:rPr lang="en-IE" sz="1800" dirty="0">
              <a:solidFill>
                <a:schemeClr val="bg1"/>
              </a:solidFill>
            </a:rPr>
            <a:t> </a:t>
          </a:r>
          <a:r>
            <a:rPr lang="en-IE" sz="1800" dirty="0" err="1">
              <a:solidFill>
                <a:schemeClr val="bg1"/>
              </a:solidFill>
            </a:rPr>
            <a:t>proiectul</a:t>
          </a:r>
          <a:r>
            <a:rPr lang="en-IE" sz="1800" dirty="0">
              <a:solidFill>
                <a:schemeClr val="bg1"/>
              </a:solidFill>
            </a:rPr>
            <a:t> </a:t>
          </a:r>
          <a:r>
            <a:rPr lang="en-IE" sz="1800" dirty="0" err="1">
              <a:solidFill>
                <a:schemeClr val="bg1"/>
              </a:solidFill>
            </a:rPr>
            <a:t>va</a:t>
          </a:r>
          <a:r>
            <a:rPr lang="en-IE" sz="1800" dirty="0">
              <a:solidFill>
                <a:schemeClr val="bg1"/>
              </a:solidFill>
            </a:rPr>
            <a:t> </a:t>
          </a:r>
          <a:r>
            <a:rPr lang="en-IE" sz="1800" dirty="0" err="1">
              <a:solidFill>
                <a:schemeClr val="bg1"/>
              </a:solidFill>
            </a:rPr>
            <a:t>reuși</a:t>
          </a:r>
          <a:r>
            <a:rPr lang="en-IE" sz="1800" dirty="0">
              <a:solidFill>
                <a:schemeClr val="bg1"/>
              </a:solidFill>
            </a:rPr>
            <a:t> – </a:t>
          </a:r>
          <a:r>
            <a:rPr lang="en-IE" sz="1800" dirty="0" err="1">
              <a:solidFill>
                <a:schemeClr val="bg1"/>
              </a:solidFill>
            </a:rPr>
            <a:t>ce</a:t>
          </a:r>
          <a:r>
            <a:rPr lang="en-IE" sz="1800" dirty="0">
              <a:solidFill>
                <a:schemeClr val="bg1"/>
              </a:solidFill>
            </a:rPr>
            <a:t> impact </a:t>
          </a:r>
          <a:r>
            <a:rPr lang="en-IE" sz="1800" dirty="0" err="1">
              <a:solidFill>
                <a:schemeClr val="bg1"/>
              </a:solidFill>
            </a:rPr>
            <a:t>va</a:t>
          </a:r>
          <a:r>
            <a:rPr lang="en-IE" sz="1800" dirty="0">
              <a:solidFill>
                <a:schemeClr val="bg1"/>
              </a:solidFill>
            </a:rPr>
            <a:t> </a:t>
          </a:r>
          <a:r>
            <a:rPr lang="en-IE" sz="1800" dirty="0" err="1">
              <a:solidFill>
                <a:schemeClr val="bg1"/>
              </a:solidFill>
            </a:rPr>
            <a:t>avea</a:t>
          </a:r>
          <a:endParaRPr lang="en-IE" sz="1800" dirty="0">
            <a:solidFill>
              <a:schemeClr val="bg1"/>
            </a:solidFill>
          </a:endParaRPr>
        </a:p>
      </dgm:t>
    </dgm:pt>
    <dgm:pt modelId="{701AD243-FF74-4B6F-8AE7-0D34636C1CCB}" type="parTrans" cxnId="{00C233FD-AA33-4212-B480-1505C00D09CA}">
      <dgm:prSet/>
      <dgm:spPr/>
      <dgm:t>
        <a:bodyPr/>
        <a:lstStyle/>
        <a:p>
          <a:endParaRPr lang="en-IE"/>
        </a:p>
      </dgm:t>
    </dgm:pt>
    <dgm:pt modelId="{CD73751A-F0AC-459E-9BB0-2B82086CCC71}" type="sibTrans" cxnId="{00C233FD-AA33-4212-B480-1505C00D09CA}">
      <dgm:prSet/>
      <dgm:spPr/>
      <dgm:t>
        <a:bodyPr/>
        <a:lstStyle/>
        <a:p>
          <a:endParaRPr lang="en-IE"/>
        </a:p>
      </dgm:t>
    </dgm:pt>
    <dgm:pt modelId="{D33279DD-C9F8-4255-BB49-6DFB722E133B}" type="pres">
      <dgm:prSet presAssocID="{D7E28167-8244-4BFF-8EE0-63210B8C1FE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73CDD7B-F207-47BE-826A-5B14AE301785}" type="pres">
      <dgm:prSet presAssocID="{DA60EBD0-9DA0-4F8F-B0C6-E305AF5C39A4}" presName="centerShape" presStyleLbl="node0" presStyleIdx="0" presStyleCnt="1" custScaleX="127569" custScaleY="118692"/>
      <dgm:spPr/>
    </dgm:pt>
    <dgm:pt modelId="{5D4D6FF9-9938-40FE-84BB-C3B8EC3CB379}" type="pres">
      <dgm:prSet presAssocID="{515F762B-281D-4C44-B098-A8A2CE68C9F0}" presName="Name9" presStyleLbl="parChTrans1D2" presStyleIdx="0" presStyleCnt="4"/>
      <dgm:spPr/>
    </dgm:pt>
    <dgm:pt modelId="{A6B10AC3-D7FF-4629-A950-7785C4B763C8}" type="pres">
      <dgm:prSet presAssocID="{515F762B-281D-4C44-B098-A8A2CE68C9F0}" presName="connTx" presStyleLbl="parChTrans1D2" presStyleIdx="0" presStyleCnt="4"/>
      <dgm:spPr/>
    </dgm:pt>
    <dgm:pt modelId="{6CBABE29-F955-4D7C-891D-BE000CAC6B18}" type="pres">
      <dgm:prSet presAssocID="{4AA0AB5F-1FF7-4B5E-BB33-E9DC18F64930}" presName="node" presStyleLbl="node1" presStyleIdx="0" presStyleCnt="4" custScaleX="98518">
        <dgm:presLayoutVars>
          <dgm:bulletEnabled val="1"/>
        </dgm:presLayoutVars>
      </dgm:prSet>
      <dgm:spPr/>
    </dgm:pt>
    <dgm:pt modelId="{C0DFC0F1-D13C-4F5F-8555-F88125A3C9FB}" type="pres">
      <dgm:prSet presAssocID="{55899D6B-CDF6-4658-8200-F23491CA97DB}" presName="Name9" presStyleLbl="parChTrans1D2" presStyleIdx="1" presStyleCnt="4"/>
      <dgm:spPr/>
    </dgm:pt>
    <dgm:pt modelId="{9C00D5A9-DB79-4BCD-89D3-8E012EF649A3}" type="pres">
      <dgm:prSet presAssocID="{55899D6B-CDF6-4658-8200-F23491CA97DB}" presName="connTx" presStyleLbl="parChTrans1D2" presStyleIdx="1" presStyleCnt="4"/>
      <dgm:spPr/>
    </dgm:pt>
    <dgm:pt modelId="{5909F6DA-3360-4552-8DF6-FAE7760EFA51}" type="pres">
      <dgm:prSet presAssocID="{684C8D62-3D72-475C-B0C5-260170086B83}" presName="node" presStyleLbl="node1" presStyleIdx="1" presStyleCnt="4" custScaleX="108750" custScaleY="90921" custRadScaleRad="100004" custRadScaleInc="1078">
        <dgm:presLayoutVars>
          <dgm:bulletEnabled val="1"/>
        </dgm:presLayoutVars>
      </dgm:prSet>
      <dgm:spPr/>
    </dgm:pt>
    <dgm:pt modelId="{C8BE6E51-6A99-496F-8110-88FC540B5931}" type="pres">
      <dgm:prSet presAssocID="{701AD243-FF74-4B6F-8AE7-0D34636C1CCB}" presName="Name9" presStyleLbl="parChTrans1D2" presStyleIdx="2" presStyleCnt="4"/>
      <dgm:spPr/>
    </dgm:pt>
    <dgm:pt modelId="{6EAA866A-75FB-4B2C-B23C-9C4F16BFBB9F}" type="pres">
      <dgm:prSet presAssocID="{701AD243-FF74-4B6F-8AE7-0D34636C1CCB}" presName="connTx" presStyleLbl="parChTrans1D2" presStyleIdx="2" presStyleCnt="4"/>
      <dgm:spPr/>
    </dgm:pt>
    <dgm:pt modelId="{B4DAC1CB-C3F7-4BBA-ACED-F75D2FA8910C}" type="pres">
      <dgm:prSet presAssocID="{DD364968-D069-4E6E-BCCF-499B94C18CDD}" presName="node" presStyleLbl="node1" presStyleIdx="2" presStyleCnt="4">
        <dgm:presLayoutVars>
          <dgm:bulletEnabled val="1"/>
        </dgm:presLayoutVars>
      </dgm:prSet>
      <dgm:spPr/>
    </dgm:pt>
    <dgm:pt modelId="{5B9EBA06-61D8-41DB-AB44-717CF4D4DECD}" type="pres">
      <dgm:prSet presAssocID="{D86A9821-61CB-4865-81CC-2EC9FE61FB47}" presName="Name9" presStyleLbl="parChTrans1D2" presStyleIdx="3" presStyleCnt="4"/>
      <dgm:spPr/>
    </dgm:pt>
    <dgm:pt modelId="{B8268ECF-7E05-4BC9-9BC0-C273BE7BE4C3}" type="pres">
      <dgm:prSet presAssocID="{D86A9821-61CB-4865-81CC-2EC9FE61FB47}" presName="connTx" presStyleLbl="parChTrans1D2" presStyleIdx="3" presStyleCnt="4"/>
      <dgm:spPr/>
    </dgm:pt>
    <dgm:pt modelId="{69F11CE2-5989-4387-8B12-7050C8E75BEE}" type="pres">
      <dgm:prSet presAssocID="{A4BC381C-024C-4BD2-9E7D-4DE3D62C03A2}" presName="node" presStyleLbl="node1" presStyleIdx="3" presStyleCnt="4" custScaleX="105763">
        <dgm:presLayoutVars>
          <dgm:bulletEnabled val="1"/>
        </dgm:presLayoutVars>
      </dgm:prSet>
      <dgm:spPr/>
    </dgm:pt>
  </dgm:ptLst>
  <dgm:cxnLst>
    <dgm:cxn modelId="{B24FF90C-29D5-4359-893E-83C9CCE7B620}" type="presOf" srcId="{55899D6B-CDF6-4658-8200-F23491CA97DB}" destId="{9C00D5A9-DB79-4BCD-89D3-8E012EF649A3}" srcOrd="1" destOrd="0" presId="urn:microsoft.com/office/officeart/2005/8/layout/radial1"/>
    <dgm:cxn modelId="{398C5D14-B96F-4635-B543-C47478C2321F}" type="presOf" srcId="{D7E28167-8244-4BFF-8EE0-63210B8C1FEA}" destId="{D33279DD-C9F8-4255-BB49-6DFB722E133B}" srcOrd="0" destOrd="0" presId="urn:microsoft.com/office/officeart/2005/8/layout/radial1"/>
    <dgm:cxn modelId="{F16D4E1C-4A29-4887-9A29-384F294F8D28}" type="presOf" srcId="{DA60EBD0-9DA0-4F8F-B0C6-E305AF5C39A4}" destId="{873CDD7B-F207-47BE-826A-5B14AE301785}" srcOrd="0" destOrd="0" presId="urn:microsoft.com/office/officeart/2005/8/layout/radial1"/>
    <dgm:cxn modelId="{775C1234-29CB-4718-B7AD-03037622A24B}" type="presOf" srcId="{55899D6B-CDF6-4658-8200-F23491CA97DB}" destId="{C0DFC0F1-D13C-4F5F-8555-F88125A3C9FB}" srcOrd="0" destOrd="0" presId="urn:microsoft.com/office/officeart/2005/8/layout/radial1"/>
    <dgm:cxn modelId="{533B4741-C9C7-4A28-B0EA-1066D8C25B78}" type="presOf" srcId="{D86A9821-61CB-4865-81CC-2EC9FE61FB47}" destId="{B8268ECF-7E05-4BC9-9BC0-C273BE7BE4C3}" srcOrd="1" destOrd="0" presId="urn:microsoft.com/office/officeart/2005/8/layout/radial1"/>
    <dgm:cxn modelId="{E96DB862-4EE2-4319-A75C-3AB95EB42C1B}" srcId="{DA60EBD0-9DA0-4F8F-B0C6-E305AF5C39A4}" destId="{684C8D62-3D72-475C-B0C5-260170086B83}" srcOrd="1" destOrd="0" parTransId="{55899D6B-CDF6-4658-8200-F23491CA97DB}" sibTransId="{E77DBBD5-0E6F-4675-91D9-E38B8B9F6326}"/>
    <dgm:cxn modelId="{C8B0F07F-5D1C-4511-8463-229B53060FED}" type="presOf" srcId="{D86A9821-61CB-4865-81CC-2EC9FE61FB47}" destId="{5B9EBA06-61D8-41DB-AB44-717CF4D4DECD}" srcOrd="0" destOrd="0" presId="urn:microsoft.com/office/officeart/2005/8/layout/radial1"/>
    <dgm:cxn modelId="{A1634C84-3C99-402F-B3A6-F3C2842FB825}" type="presOf" srcId="{701AD243-FF74-4B6F-8AE7-0D34636C1CCB}" destId="{C8BE6E51-6A99-496F-8110-88FC540B5931}" srcOrd="0" destOrd="0" presId="urn:microsoft.com/office/officeart/2005/8/layout/radial1"/>
    <dgm:cxn modelId="{8C173C96-4507-45D3-A75B-04535B9ACE80}" srcId="{DA60EBD0-9DA0-4F8F-B0C6-E305AF5C39A4}" destId="{A4BC381C-024C-4BD2-9E7D-4DE3D62C03A2}" srcOrd="3" destOrd="0" parTransId="{D86A9821-61CB-4865-81CC-2EC9FE61FB47}" sibTransId="{24BE9D32-14D3-4209-8455-8077594E6617}"/>
    <dgm:cxn modelId="{FF063D9E-CE37-4B0B-9F8E-A3C8E9E2114D}" srcId="{DA60EBD0-9DA0-4F8F-B0C6-E305AF5C39A4}" destId="{4AA0AB5F-1FF7-4B5E-BB33-E9DC18F64930}" srcOrd="0" destOrd="0" parTransId="{515F762B-281D-4C44-B098-A8A2CE68C9F0}" sibTransId="{C6105153-6742-43AD-AD9C-732EECDD2243}"/>
    <dgm:cxn modelId="{AA578EA6-71FC-41CD-80B3-C65108D15D1F}" type="presOf" srcId="{515F762B-281D-4C44-B098-A8A2CE68C9F0}" destId="{A6B10AC3-D7FF-4629-A950-7785C4B763C8}" srcOrd="1" destOrd="0" presId="urn:microsoft.com/office/officeart/2005/8/layout/radial1"/>
    <dgm:cxn modelId="{A32E9BB4-E457-4997-A2CD-D0FB12FC587D}" type="presOf" srcId="{684C8D62-3D72-475C-B0C5-260170086B83}" destId="{5909F6DA-3360-4552-8DF6-FAE7760EFA51}" srcOrd="0" destOrd="0" presId="urn:microsoft.com/office/officeart/2005/8/layout/radial1"/>
    <dgm:cxn modelId="{26502DC7-3696-40E0-B185-F38C60DA2C19}" type="presOf" srcId="{515F762B-281D-4C44-B098-A8A2CE68C9F0}" destId="{5D4D6FF9-9938-40FE-84BB-C3B8EC3CB379}" srcOrd="0" destOrd="0" presId="urn:microsoft.com/office/officeart/2005/8/layout/radial1"/>
    <dgm:cxn modelId="{A0BD18CC-AF87-45ED-A146-84C2DBF2A0AA}" type="presOf" srcId="{A4BC381C-024C-4BD2-9E7D-4DE3D62C03A2}" destId="{69F11CE2-5989-4387-8B12-7050C8E75BEE}" srcOrd="0" destOrd="0" presId="urn:microsoft.com/office/officeart/2005/8/layout/radial1"/>
    <dgm:cxn modelId="{D345ACD7-8601-4B85-8B5E-C5D0CD43EEF7}" type="presOf" srcId="{701AD243-FF74-4B6F-8AE7-0D34636C1CCB}" destId="{6EAA866A-75FB-4B2C-B23C-9C4F16BFBB9F}" srcOrd="1" destOrd="0" presId="urn:microsoft.com/office/officeart/2005/8/layout/radial1"/>
    <dgm:cxn modelId="{453420EF-980A-4E36-A06A-82DED8AE7C9C}" type="presOf" srcId="{DD364968-D069-4E6E-BCCF-499B94C18CDD}" destId="{B4DAC1CB-C3F7-4BBA-ACED-F75D2FA8910C}" srcOrd="0" destOrd="0" presId="urn:microsoft.com/office/officeart/2005/8/layout/radial1"/>
    <dgm:cxn modelId="{53D30EF2-D606-4292-AEA9-420774B8AA8F}" type="presOf" srcId="{4AA0AB5F-1FF7-4B5E-BB33-E9DC18F64930}" destId="{6CBABE29-F955-4D7C-891D-BE000CAC6B18}" srcOrd="0" destOrd="0" presId="urn:microsoft.com/office/officeart/2005/8/layout/radial1"/>
    <dgm:cxn modelId="{12AEFEFA-0F73-4C32-8547-24D0FE61AA76}" srcId="{D7E28167-8244-4BFF-8EE0-63210B8C1FEA}" destId="{DA60EBD0-9DA0-4F8F-B0C6-E305AF5C39A4}" srcOrd="0" destOrd="0" parTransId="{F0BD38C7-8C2A-45B7-A4EC-5D96DDF1D1F9}" sibTransId="{BF78EE4C-391F-4EF8-8242-AD32B38EC339}"/>
    <dgm:cxn modelId="{00C233FD-AA33-4212-B480-1505C00D09CA}" srcId="{DA60EBD0-9DA0-4F8F-B0C6-E305AF5C39A4}" destId="{DD364968-D069-4E6E-BCCF-499B94C18CDD}" srcOrd="2" destOrd="0" parTransId="{701AD243-FF74-4B6F-8AE7-0D34636C1CCB}" sibTransId="{CD73751A-F0AC-459E-9BB0-2B82086CCC71}"/>
    <dgm:cxn modelId="{1F4C1369-0E9A-411E-9DA0-319AB41178B3}" type="presParOf" srcId="{D33279DD-C9F8-4255-BB49-6DFB722E133B}" destId="{873CDD7B-F207-47BE-826A-5B14AE301785}" srcOrd="0" destOrd="0" presId="urn:microsoft.com/office/officeart/2005/8/layout/radial1"/>
    <dgm:cxn modelId="{DE310DD0-9DBD-4DB1-9D12-755456A59064}" type="presParOf" srcId="{D33279DD-C9F8-4255-BB49-6DFB722E133B}" destId="{5D4D6FF9-9938-40FE-84BB-C3B8EC3CB379}" srcOrd="1" destOrd="0" presId="urn:microsoft.com/office/officeart/2005/8/layout/radial1"/>
    <dgm:cxn modelId="{E241F0B8-0583-400D-A24F-170DFE40DE26}" type="presParOf" srcId="{5D4D6FF9-9938-40FE-84BB-C3B8EC3CB379}" destId="{A6B10AC3-D7FF-4629-A950-7785C4B763C8}" srcOrd="0" destOrd="0" presId="urn:microsoft.com/office/officeart/2005/8/layout/radial1"/>
    <dgm:cxn modelId="{E2DD91B2-081F-49CE-A9F0-293388FF6A8F}" type="presParOf" srcId="{D33279DD-C9F8-4255-BB49-6DFB722E133B}" destId="{6CBABE29-F955-4D7C-891D-BE000CAC6B18}" srcOrd="2" destOrd="0" presId="urn:microsoft.com/office/officeart/2005/8/layout/radial1"/>
    <dgm:cxn modelId="{55F72F31-DD70-42DD-97AD-496FFD8B05EB}" type="presParOf" srcId="{D33279DD-C9F8-4255-BB49-6DFB722E133B}" destId="{C0DFC0F1-D13C-4F5F-8555-F88125A3C9FB}" srcOrd="3" destOrd="0" presId="urn:microsoft.com/office/officeart/2005/8/layout/radial1"/>
    <dgm:cxn modelId="{E06D63CF-F600-4D9E-9F9C-3E5E88FC641B}" type="presParOf" srcId="{C0DFC0F1-D13C-4F5F-8555-F88125A3C9FB}" destId="{9C00D5A9-DB79-4BCD-89D3-8E012EF649A3}" srcOrd="0" destOrd="0" presId="urn:microsoft.com/office/officeart/2005/8/layout/radial1"/>
    <dgm:cxn modelId="{DC671C02-D79B-4C86-82BD-3756ED0DC817}" type="presParOf" srcId="{D33279DD-C9F8-4255-BB49-6DFB722E133B}" destId="{5909F6DA-3360-4552-8DF6-FAE7760EFA51}" srcOrd="4" destOrd="0" presId="urn:microsoft.com/office/officeart/2005/8/layout/radial1"/>
    <dgm:cxn modelId="{EA351220-25B5-48E7-9630-23B3BEE3BD94}" type="presParOf" srcId="{D33279DD-C9F8-4255-BB49-6DFB722E133B}" destId="{C8BE6E51-6A99-496F-8110-88FC540B5931}" srcOrd="5" destOrd="0" presId="urn:microsoft.com/office/officeart/2005/8/layout/radial1"/>
    <dgm:cxn modelId="{21D51151-4D8A-41BB-A4A8-201631F35E7F}" type="presParOf" srcId="{C8BE6E51-6A99-496F-8110-88FC540B5931}" destId="{6EAA866A-75FB-4B2C-B23C-9C4F16BFBB9F}" srcOrd="0" destOrd="0" presId="urn:microsoft.com/office/officeart/2005/8/layout/radial1"/>
    <dgm:cxn modelId="{A7C598D8-D211-4A94-8CE3-C60FEA49BC63}" type="presParOf" srcId="{D33279DD-C9F8-4255-BB49-6DFB722E133B}" destId="{B4DAC1CB-C3F7-4BBA-ACED-F75D2FA8910C}" srcOrd="6" destOrd="0" presId="urn:microsoft.com/office/officeart/2005/8/layout/radial1"/>
    <dgm:cxn modelId="{30A782F4-00EA-47F7-A0B3-2AD1EC408C72}" type="presParOf" srcId="{D33279DD-C9F8-4255-BB49-6DFB722E133B}" destId="{5B9EBA06-61D8-41DB-AB44-717CF4D4DECD}" srcOrd="7" destOrd="0" presId="urn:microsoft.com/office/officeart/2005/8/layout/radial1"/>
    <dgm:cxn modelId="{05F39631-E44A-48C5-8CE1-866376671523}" type="presParOf" srcId="{5B9EBA06-61D8-41DB-AB44-717CF4D4DECD}" destId="{B8268ECF-7E05-4BC9-9BC0-C273BE7BE4C3}" srcOrd="0" destOrd="0" presId="urn:microsoft.com/office/officeart/2005/8/layout/radial1"/>
    <dgm:cxn modelId="{8B591776-6AEE-45A2-888A-60696E6A55F6}" type="presParOf" srcId="{D33279DD-C9F8-4255-BB49-6DFB722E133B}" destId="{69F11CE2-5989-4387-8B12-7050C8E75BEE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3CDD7B-F207-47BE-826A-5B14AE301785}">
      <dsp:nvSpPr>
        <dsp:cNvPr id="0" name=""/>
        <dsp:cNvSpPr/>
      </dsp:nvSpPr>
      <dsp:spPr>
        <a:xfrm>
          <a:off x="3346578" y="2112901"/>
          <a:ext cx="2202803" cy="2049519"/>
        </a:xfrm>
        <a:prstGeom prst="ellipse">
          <a:avLst/>
        </a:prstGeom>
        <a:solidFill>
          <a:srgbClr val="7F418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800" kern="1200" dirty="0" err="1">
              <a:solidFill>
                <a:schemeClr val="bg1"/>
              </a:solidFill>
            </a:rPr>
            <a:t>Soluția</a:t>
          </a:r>
          <a:r>
            <a:rPr lang="en-IE" sz="2800" kern="1200" dirty="0">
              <a:solidFill>
                <a:schemeClr val="bg1"/>
              </a:solidFill>
            </a:rPr>
            <a:t>/ </a:t>
          </a:r>
          <a:r>
            <a:rPr lang="en-IE" sz="2800" kern="1200" dirty="0" err="1">
              <a:solidFill>
                <a:schemeClr val="bg1"/>
              </a:solidFill>
            </a:rPr>
            <a:t>proiectul</a:t>
          </a:r>
          <a:r>
            <a:rPr lang="en-IE" sz="2800" kern="1200" dirty="0">
              <a:solidFill>
                <a:schemeClr val="bg1"/>
              </a:solidFill>
            </a:rPr>
            <a:t> </a:t>
          </a:r>
          <a:r>
            <a:rPr lang="en-IE" sz="2800" kern="1200" dirty="0" err="1">
              <a:solidFill>
                <a:schemeClr val="bg1"/>
              </a:solidFill>
            </a:rPr>
            <a:t>dvs</a:t>
          </a:r>
          <a:r>
            <a:rPr lang="en-IE" sz="2800" kern="1200" dirty="0">
              <a:solidFill>
                <a:schemeClr val="bg1"/>
              </a:solidFill>
            </a:rPr>
            <a:t>.</a:t>
          </a:r>
        </a:p>
      </dsp:txBody>
      <dsp:txXfrm>
        <a:off x="3669171" y="2413046"/>
        <a:ext cx="1557617" cy="1449229"/>
      </dsp:txXfrm>
    </dsp:sp>
    <dsp:sp modelId="{5D4D6FF9-9938-40FE-84BB-C3B8EC3CB379}">
      <dsp:nvSpPr>
        <dsp:cNvPr id="0" name=""/>
        <dsp:cNvSpPr/>
      </dsp:nvSpPr>
      <dsp:spPr>
        <a:xfrm rot="16200000">
          <a:off x="4267482" y="1914984"/>
          <a:ext cx="360995" cy="34837"/>
        </a:xfrm>
        <a:custGeom>
          <a:avLst/>
          <a:gdLst/>
          <a:ahLst/>
          <a:cxnLst/>
          <a:rect l="0" t="0" r="0" b="0"/>
          <a:pathLst>
            <a:path>
              <a:moveTo>
                <a:pt x="0" y="17418"/>
              </a:moveTo>
              <a:lnTo>
                <a:pt x="360995" y="1741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500" kern="1200"/>
        </a:p>
      </dsp:txBody>
      <dsp:txXfrm>
        <a:off x="4438955" y="1923378"/>
        <a:ext cx="18049" cy="18049"/>
      </dsp:txXfrm>
    </dsp:sp>
    <dsp:sp modelId="{6CBABE29-F955-4D7C-891D-BE000CAC6B18}">
      <dsp:nvSpPr>
        <dsp:cNvPr id="0" name=""/>
        <dsp:cNvSpPr/>
      </dsp:nvSpPr>
      <dsp:spPr>
        <a:xfrm>
          <a:off x="3597398" y="25151"/>
          <a:ext cx="1701164" cy="1726754"/>
        </a:xfrm>
        <a:prstGeom prst="ellipse">
          <a:avLst/>
        </a:prstGeom>
        <a:solidFill>
          <a:srgbClr val="68BBA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 dirty="0" err="1">
              <a:solidFill>
                <a:schemeClr val="bg1"/>
              </a:solidFill>
              <a:latin typeface="+mn-lt"/>
            </a:rPr>
            <a:t>Poveste</a:t>
          </a:r>
          <a:r>
            <a:rPr lang="en-IE" sz="2000" kern="1200" dirty="0">
              <a:solidFill>
                <a:schemeClr val="bg1"/>
              </a:solidFill>
              <a:latin typeface="+mn-lt"/>
            </a:rPr>
            <a:t> </a:t>
          </a:r>
          <a:r>
            <a:rPr lang="en-IE" sz="2000" kern="1200" dirty="0" err="1">
              <a:solidFill>
                <a:schemeClr val="bg1"/>
              </a:solidFill>
              <a:latin typeface="+mn-lt"/>
            </a:rPr>
            <a:t>convingă</a:t>
          </a:r>
          <a:r>
            <a:rPr lang="ro-RO" sz="2000" kern="1200" dirty="0">
              <a:solidFill>
                <a:schemeClr val="bg1"/>
              </a:solidFill>
              <a:latin typeface="+mn-lt"/>
            </a:rPr>
            <a:t>-</a:t>
          </a:r>
          <a:r>
            <a:rPr lang="en-IE" sz="2000" kern="1200" dirty="0" err="1">
              <a:solidFill>
                <a:schemeClr val="bg1"/>
              </a:solidFill>
              <a:latin typeface="+mn-lt"/>
            </a:rPr>
            <a:t>toare</a:t>
          </a:r>
          <a:r>
            <a:rPr lang="en-IE" sz="2000" kern="1200" dirty="0">
              <a:solidFill>
                <a:schemeClr val="bg1"/>
              </a:solidFill>
              <a:latin typeface="+mn-lt"/>
            </a:rPr>
            <a:t>/</a:t>
          </a:r>
          <a:r>
            <a:rPr lang="en-IE" sz="2000" kern="1200" dirty="0" err="1">
              <a:solidFill>
                <a:schemeClr val="bg1"/>
              </a:solidFill>
              <a:latin typeface="+mn-lt"/>
            </a:rPr>
            <a:t>nevoie</a:t>
          </a:r>
          <a:endParaRPr lang="en-IE" sz="2000" kern="1200" dirty="0">
            <a:solidFill>
              <a:schemeClr val="bg1"/>
            </a:solidFill>
          </a:endParaRPr>
        </a:p>
      </dsp:txBody>
      <dsp:txXfrm>
        <a:off x="3846528" y="278028"/>
        <a:ext cx="1202904" cy="1221000"/>
      </dsp:txXfrm>
    </dsp:sp>
    <dsp:sp modelId="{C0DFC0F1-D13C-4F5F-8555-F88125A3C9FB}">
      <dsp:nvSpPr>
        <dsp:cNvPr id="0" name=""/>
        <dsp:cNvSpPr/>
      </dsp:nvSpPr>
      <dsp:spPr>
        <a:xfrm rot="29106">
          <a:off x="5549332" y="3130451"/>
          <a:ext cx="208918" cy="34837"/>
        </a:xfrm>
        <a:custGeom>
          <a:avLst/>
          <a:gdLst/>
          <a:ahLst/>
          <a:cxnLst/>
          <a:rect l="0" t="0" r="0" b="0"/>
          <a:pathLst>
            <a:path>
              <a:moveTo>
                <a:pt x="0" y="17418"/>
              </a:moveTo>
              <a:lnTo>
                <a:pt x="208918" y="1741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500" kern="1200"/>
        </a:p>
      </dsp:txBody>
      <dsp:txXfrm>
        <a:off x="5648569" y="3142647"/>
        <a:ext cx="10445" cy="10445"/>
      </dsp:txXfrm>
    </dsp:sp>
    <dsp:sp modelId="{5909F6DA-3360-4552-8DF6-FAE7760EFA51}">
      <dsp:nvSpPr>
        <dsp:cNvPr id="0" name=""/>
        <dsp:cNvSpPr/>
      </dsp:nvSpPr>
      <dsp:spPr>
        <a:xfrm>
          <a:off x="5758199" y="2371712"/>
          <a:ext cx="1877845" cy="1569982"/>
        </a:xfrm>
        <a:prstGeom prst="ellipse">
          <a:avLst/>
        </a:prstGeom>
        <a:solidFill>
          <a:srgbClr val="68BBA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kern="1200" dirty="0">
              <a:solidFill>
                <a:schemeClr val="bg1"/>
              </a:solidFill>
            </a:rPr>
            <a:t>Sprijinul Comunitar</a:t>
          </a:r>
          <a:endParaRPr lang="en-IE" sz="2000" kern="1200" dirty="0">
            <a:solidFill>
              <a:schemeClr val="bg1"/>
            </a:solidFill>
          </a:endParaRPr>
        </a:p>
      </dsp:txBody>
      <dsp:txXfrm>
        <a:off x="6033203" y="2601631"/>
        <a:ext cx="1327837" cy="1110144"/>
      </dsp:txXfrm>
    </dsp:sp>
    <dsp:sp modelId="{C8BE6E51-6A99-496F-8110-88FC540B5931}">
      <dsp:nvSpPr>
        <dsp:cNvPr id="0" name=""/>
        <dsp:cNvSpPr/>
      </dsp:nvSpPr>
      <dsp:spPr>
        <a:xfrm rot="5400000">
          <a:off x="4267482" y="4325499"/>
          <a:ext cx="360995" cy="34837"/>
        </a:xfrm>
        <a:custGeom>
          <a:avLst/>
          <a:gdLst/>
          <a:ahLst/>
          <a:cxnLst/>
          <a:rect l="0" t="0" r="0" b="0"/>
          <a:pathLst>
            <a:path>
              <a:moveTo>
                <a:pt x="0" y="17418"/>
              </a:moveTo>
              <a:lnTo>
                <a:pt x="360995" y="1741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500" kern="1200"/>
        </a:p>
      </dsp:txBody>
      <dsp:txXfrm>
        <a:off x="4438955" y="4333893"/>
        <a:ext cx="18049" cy="18049"/>
      </dsp:txXfrm>
    </dsp:sp>
    <dsp:sp modelId="{B4DAC1CB-C3F7-4BBA-ACED-F75D2FA8910C}">
      <dsp:nvSpPr>
        <dsp:cNvPr id="0" name=""/>
        <dsp:cNvSpPr/>
      </dsp:nvSpPr>
      <dsp:spPr>
        <a:xfrm>
          <a:off x="3584603" y="4523415"/>
          <a:ext cx="1726754" cy="1726754"/>
        </a:xfrm>
        <a:prstGeom prst="ellipse">
          <a:avLst/>
        </a:prstGeom>
        <a:solidFill>
          <a:srgbClr val="68BBA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kern="1200" dirty="0">
              <a:solidFill>
                <a:schemeClr val="bg1"/>
              </a:solidFill>
              <a:latin typeface="+mn-lt"/>
            </a:rPr>
            <a:t> </a:t>
          </a:r>
          <a:r>
            <a:rPr lang="en-IE" sz="1800" kern="1200" dirty="0" err="1">
              <a:solidFill>
                <a:schemeClr val="bg1"/>
              </a:solidFill>
            </a:rPr>
            <a:t>Dovada</a:t>
          </a:r>
          <a:r>
            <a:rPr lang="en-IE" sz="1800" kern="1200" dirty="0">
              <a:solidFill>
                <a:schemeClr val="bg1"/>
              </a:solidFill>
            </a:rPr>
            <a:t> </a:t>
          </a:r>
          <a:r>
            <a:rPr lang="en-IE" sz="1800" kern="1200" dirty="0" err="1">
              <a:solidFill>
                <a:schemeClr val="bg1"/>
              </a:solidFill>
            </a:rPr>
            <a:t>că</a:t>
          </a:r>
          <a:r>
            <a:rPr lang="en-IE" sz="1800" kern="1200" dirty="0">
              <a:solidFill>
                <a:schemeClr val="bg1"/>
              </a:solidFill>
            </a:rPr>
            <a:t> </a:t>
          </a:r>
          <a:r>
            <a:rPr lang="en-IE" sz="1800" kern="1200" dirty="0" err="1">
              <a:solidFill>
                <a:schemeClr val="bg1"/>
              </a:solidFill>
            </a:rPr>
            <a:t>proiectul</a:t>
          </a:r>
          <a:r>
            <a:rPr lang="en-IE" sz="1800" kern="1200" dirty="0">
              <a:solidFill>
                <a:schemeClr val="bg1"/>
              </a:solidFill>
            </a:rPr>
            <a:t> </a:t>
          </a:r>
          <a:r>
            <a:rPr lang="en-IE" sz="1800" kern="1200" dirty="0" err="1">
              <a:solidFill>
                <a:schemeClr val="bg1"/>
              </a:solidFill>
            </a:rPr>
            <a:t>va</a:t>
          </a:r>
          <a:r>
            <a:rPr lang="en-IE" sz="1800" kern="1200" dirty="0">
              <a:solidFill>
                <a:schemeClr val="bg1"/>
              </a:solidFill>
            </a:rPr>
            <a:t> </a:t>
          </a:r>
          <a:r>
            <a:rPr lang="en-IE" sz="1800" kern="1200" dirty="0" err="1">
              <a:solidFill>
                <a:schemeClr val="bg1"/>
              </a:solidFill>
            </a:rPr>
            <a:t>reuși</a:t>
          </a:r>
          <a:r>
            <a:rPr lang="en-IE" sz="1800" kern="1200" dirty="0">
              <a:solidFill>
                <a:schemeClr val="bg1"/>
              </a:solidFill>
            </a:rPr>
            <a:t> – </a:t>
          </a:r>
          <a:r>
            <a:rPr lang="en-IE" sz="1800" kern="1200" dirty="0" err="1">
              <a:solidFill>
                <a:schemeClr val="bg1"/>
              </a:solidFill>
            </a:rPr>
            <a:t>ce</a:t>
          </a:r>
          <a:r>
            <a:rPr lang="en-IE" sz="1800" kern="1200" dirty="0">
              <a:solidFill>
                <a:schemeClr val="bg1"/>
              </a:solidFill>
            </a:rPr>
            <a:t> impact </a:t>
          </a:r>
          <a:r>
            <a:rPr lang="en-IE" sz="1800" kern="1200" dirty="0" err="1">
              <a:solidFill>
                <a:schemeClr val="bg1"/>
              </a:solidFill>
            </a:rPr>
            <a:t>va</a:t>
          </a:r>
          <a:r>
            <a:rPr lang="en-IE" sz="1800" kern="1200" dirty="0">
              <a:solidFill>
                <a:schemeClr val="bg1"/>
              </a:solidFill>
            </a:rPr>
            <a:t> </a:t>
          </a:r>
          <a:r>
            <a:rPr lang="en-IE" sz="1800" kern="1200" dirty="0" err="1">
              <a:solidFill>
                <a:schemeClr val="bg1"/>
              </a:solidFill>
            </a:rPr>
            <a:t>avea</a:t>
          </a:r>
          <a:endParaRPr lang="en-IE" sz="1800" kern="1200" dirty="0">
            <a:solidFill>
              <a:schemeClr val="bg1"/>
            </a:solidFill>
          </a:endParaRPr>
        </a:p>
      </dsp:txBody>
      <dsp:txXfrm>
        <a:off x="3837480" y="4776292"/>
        <a:ext cx="1221000" cy="1221000"/>
      </dsp:txXfrm>
    </dsp:sp>
    <dsp:sp modelId="{5B9EBA06-61D8-41DB-AB44-717CF4D4DECD}">
      <dsp:nvSpPr>
        <dsp:cNvPr id="0" name=""/>
        <dsp:cNvSpPr/>
      </dsp:nvSpPr>
      <dsp:spPr>
        <a:xfrm rot="10800000">
          <a:off x="3111982" y="3120242"/>
          <a:ext cx="234596" cy="34837"/>
        </a:xfrm>
        <a:custGeom>
          <a:avLst/>
          <a:gdLst/>
          <a:ahLst/>
          <a:cxnLst/>
          <a:rect l="0" t="0" r="0" b="0"/>
          <a:pathLst>
            <a:path>
              <a:moveTo>
                <a:pt x="0" y="17418"/>
              </a:moveTo>
              <a:lnTo>
                <a:pt x="234596" y="1741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500" kern="1200"/>
        </a:p>
      </dsp:txBody>
      <dsp:txXfrm rot="10800000">
        <a:off x="3223415" y="3131796"/>
        <a:ext cx="11729" cy="11729"/>
      </dsp:txXfrm>
    </dsp:sp>
    <dsp:sp modelId="{69F11CE2-5989-4387-8B12-7050C8E75BEE}">
      <dsp:nvSpPr>
        <dsp:cNvPr id="0" name=""/>
        <dsp:cNvSpPr/>
      </dsp:nvSpPr>
      <dsp:spPr>
        <a:xfrm>
          <a:off x="1285714" y="2274283"/>
          <a:ext cx="1826267" cy="1726754"/>
        </a:xfrm>
        <a:prstGeom prst="ellipse">
          <a:avLst/>
        </a:prstGeom>
        <a:solidFill>
          <a:srgbClr val="68BBA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 dirty="0" err="1">
              <a:solidFill>
                <a:schemeClr val="bg1"/>
              </a:solidFill>
            </a:rPr>
            <a:t>Îndeplin</a:t>
          </a:r>
          <a:r>
            <a:rPr lang="ro-RO" sz="2000" kern="1200" dirty="0">
              <a:solidFill>
                <a:schemeClr val="bg1"/>
              </a:solidFill>
            </a:rPr>
            <a:t>iți</a:t>
          </a:r>
          <a:r>
            <a:rPr lang="en-IE" sz="2000" kern="1200" dirty="0">
              <a:solidFill>
                <a:schemeClr val="bg1"/>
              </a:solidFill>
            </a:rPr>
            <a:t> </a:t>
          </a:r>
          <a:r>
            <a:rPr lang="en-IE" sz="2000" kern="1200" dirty="0" err="1">
              <a:solidFill>
                <a:schemeClr val="bg1"/>
              </a:solidFill>
            </a:rPr>
            <a:t>prioritățile</a:t>
          </a:r>
          <a:r>
            <a:rPr lang="en-IE" sz="2000" kern="1200" dirty="0">
              <a:solidFill>
                <a:schemeClr val="bg1"/>
              </a:solidFill>
            </a:rPr>
            <a:t> de </a:t>
          </a:r>
          <a:r>
            <a:rPr lang="en-IE" sz="2000" kern="1200" dirty="0" err="1">
              <a:solidFill>
                <a:schemeClr val="bg1"/>
              </a:solidFill>
            </a:rPr>
            <a:t>finanțare</a:t>
          </a:r>
          <a:endParaRPr lang="en-IE" sz="2000" kern="1200" dirty="0"/>
        </a:p>
      </dsp:txBody>
      <dsp:txXfrm>
        <a:off x="1553165" y="2527160"/>
        <a:ext cx="1291365" cy="1221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4B3AB-1076-3847-9704-2735AAE6E6FB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00C95-E645-9447-A3F8-A17F92449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909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C7370B-66A1-AB42-84E0-A4E6FD88C2A5}" type="datetimeFigureOut">
              <a:rPr lang="en-US" smtClean="0"/>
              <a:t>2/1/2021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4AC054-D004-974A-8D8E-E228282ED4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35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424669" y="528535"/>
            <a:ext cx="598756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44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WELCOME TO</a:t>
            </a:r>
            <a:r>
              <a:rPr lang="en-IE" sz="4400" b="0" i="0" u="none" strike="noStrik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E" sz="44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IE" sz="4400" b="1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RESTART+</a:t>
            </a:r>
            <a:r>
              <a:rPr lang="en-IE" sz="4400" b="1" i="0" u="none" strike="noStrik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E" sz="44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POWERPOINT</a:t>
            </a:r>
            <a:endParaRPr lang="en-IE" sz="3600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6660924" y="1251810"/>
            <a:ext cx="5282381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FEATURES OF THE</a:t>
            </a:r>
          </a:p>
          <a:p>
            <a:pPr fontAlgn="base"/>
            <a:r>
              <a:rPr lang="en-IE" sz="3000" b="1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RESTART+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POWERPOINT:</a:t>
            </a:r>
          </a:p>
          <a:p>
            <a:pPr fontAlgn="base"/>
            <a:endParaRPr lang="en-IE" sz="3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Set up in widescreen format. 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25 slide layouts to choose from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Using the </a:t>
            </a:r>
            <a:r>
              <a:rPr lang="en-IE" sz="2400" b="1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RESTART+ </a:t>
            </a: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Brand Colours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Based on Master Slides design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Easy Drag and Drop to change picture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80 easy editable icons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Easy and Fully editable in PowerPoint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6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		</a:t>
            </a:r>
            <a:endParaRPr lang="en-IE" sz="3600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424669" y="2614038"/>
            <a:ext cx="532720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Our aim is to have a consistent “look and feel” throughout our branding material including our PowerPoint.</a:t>
            </a:r>
            <a:r>
              <a:rPr lang="en-IE" sz="2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fontAlgn="base"/>
            <a:endParaRPr lang="en-IE" sz="2400" b="0" i="0" u="none" strike="noStrike" kern="1200" baseline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slide layouts within this PowerPoint  will give you a great deal of creative </a:t>
            </a:r>
            <a:r>
              <a:rPr lang="en-IE" sz="24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flexibily</a:t>
            </a: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when creating your Presentation.</a:t>
            </a:r>
            <a:endParaRPr lang="en-IE" sz="3600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399849" y="0"/>
            <a:ext cx="0" cy="55404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H="1">
            <a:off x="1" y="2261959"/>
            <a:ext cx="63998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 userDrawn="1"/>
        </p:nvSpPr>
        <p:spPr>
          <a:xfrm>
            <a:off x="0" y="596837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24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*** </a:t>
            </a:r>
            <a:r>
              <a:rPr lang="en-IE" sz="24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PLEASE DELETE THIS INSTRUCTION SLIDE BEFORE PRESENTING FINAL PRESENTATION </a:t>
            </a:r>
            <a:r>
              <a:rPr lang="en-IE" sz="24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*** </a:t>
            </a:r>
            <a:endParaRPr lang="en-US" sz="24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2" y="5540407"/>
            <a:ext cx="121919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3 colum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876300" y="1007537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7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876300" y="2113005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8" name="Text Placeholder 25"/>
          <p:cNvSpPr>
            <a:spLocks noGrp="1"/>
          </p:cNvSpPr>
          <p:nvPr>
            <p:ph type="body" sz="quarter" idx="18" hasCustomPrompt="1"/>
          </p:nvPr>
        </p:nvSpPr>
        <p:spPr>
          <a:xfrm>
            <a:off x="5929097" y="2107852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3424130" y="2107852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478388" y="1901510"/>
            <a:ext cx="8178914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 flipH="1">
            <a:off x="8892209" y="-187430"/>
            <a:ext cx="3299791" cy="50907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quote box on lef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3"/>
          <p:cNvSpPr/>
          <p:nvPr userDrawn="1"/>
        </p:nvSpPr>
        <p:spPr>
          <a:xfrm flipH="1">
            <a:off x="-13253" y="-16075"/>
            <a:ext cx="6047673" cy="6882635"/>
          </a:xfrm>
          <a:custGeom>
            <a:avLst/>
            <a:gdLst>
              <a:gd name="connsiteX0" fmla="*/ 0 w 6069496"/>
              <a:gd name="connsiteY0" fmla="*/ 0 h 5380383"/>
              <a:gd name="connsiteX1" fmla="*/ 6069496 w 6069496"/>
              <a:gd name="connsiteY1" fmla="*/ 0 h 5380383"/>
              <a:gd name="connsiteX2" fmla="*/ 6069496 w 6069496"/>
              <a:gd name="connsiteY2" fmla="*/ 5380383 h 5380383"/>
              <a:gd name="connsiteX3" fmla="*/ 0 w 6069496"/>
              <a:gd name="connsiteY3" fmla="*/ 5380383 h 5380383"/>
              <a:gd name="connsiteX4" fmla="*/ 0 w 6069496"/>
              <a:gd name="connsiteY4" fmla="*/ 0 h 5380383"/>
              <a:gd name="connsiteX0" fmla="*/ 1298713 w 7368209"/>
              <a:gd name="connsiteY0" fmla="*/ 0 h 5380383"/>
              <a:gd name="connsiteX1" fmla="*/ 7368209 w 7368209"/>
              <a:gd name="connsiteY1" fmla="*/ 0 h 5380383"/>
              <a:gd name="connsiteX2" fmla="*/ 7368209 w 7368209"/>
              <a:gd name="connsiteY2" fmla="*/ 5380383 h 5380383"/>
              <a:gd name="connsiteX3" fmla="*/ 0 w 7368209"/>
              <a:gd name="connsiteY3" fmla="*/ 5181601 h 5380383"/>
              <a:gd name="connsiteX4" fmla="*/ 1298713 w 7368209"/>
              <a:gd name="connsiteY4" fmla="*/ 0 h 5380383"/>
              <a:gd name="connsiteX0" fmla="*/ 2782957 w 7368209"/>
              <a:gd name="connsiteY0" fmla="*/ 0 h 5380383"/>
              <a:gd name="connsiteX1" fmla="*/ 7368209 w 7368209"/>
              <a:gd name="connsiteY1" fmla="*/ 0 h 5380383"/>
              <a:gd name="connsiteX2" fmla="*/ 7368209 w 7368209"/>
              <a:gd name="connsiteY2" fmla="*/ 5380383 h 5380383"/>
              <a:gd name="connsiteX3" fmla="*/ 0 w 7368209"/>
              <a:gd name="connsiteY3" fmla="*/ 5181601 h 5380383"/>
              <a:gd name="connsiteX4" fmla="*/ 2782957 w 7368209"/>
              <a:gd name="connsiteY4" fmla="*/ 0 h 5380383"/>
              <a:gd name="connsiteX0" fmla="*/ 2822713 w 7407965"/>
              <a:gd name="connsiteY0" fmla="*/ 0 h 5380383"/>
              <a:gd name="connsiteX1" fmla="*/ 7407965 w 7407965"/>
              <a:gd name="connsiteY1" fmla="*/ 0 h 5380383"/>
              <a:gd name="connsiteX2" fmla="*/ 7407965 w 7407965"/>
              <a:gd name="connsiteY2" fmla="*/ 5380383 h 5380383"/>
              <a:gd name="connsiteX3" fmla="*/ 0 w 7407965"/>
              <a:gd name="connsiteY3" fmla="*/ 5221358 h 5380383"/>
              <a:gd name="connsiteX4" fmla="*/ 2822713 w 7407965"/>
              <a:gd name="connsiteY4" fmla="*/ 0 h 5380383"/>
              <a:gd name="connsiteX0" fmla="*/ 2834110 w 7419362"/>
              <a:gd name="connsiteY0" fmla="*/ 0 h 5380383"/>
              <a:gd name="connsiteX1" fmla="*/ 7419362 w 7419362"/>
              <a:gd name="connsiteY1" fmla="*/ 0 h 5380383"/>
              <a:gd name="connsiteX2" fmla="*/ 7419362 w 7419362"/>
              <a:gd name="connsiteY2" fmla="*/ 5380383 h 5380383"/>
              <a:gd name="connsiteX3" fmla="*/ 0 w 7419362"/>
              <a:gd name="connsiteY3" fmla="*/ 5377312 h 5380383"/>
              <a:gd name="connsiteX4" fmla="*/ 2834110 w 7419362"/>
              <a:gd name="connsiteY4" fmla="*/ 0 h 5380383"/>
              <a:gd name="connsiteX0" fmla="*/ 2834110 w 7419362"/>
              <a:gd name="connsiteY0" fmla="*/ 0 h 5377312"/>
              <a:gd name="connsiteX1" fmla="*/ 7419362 w 7419362"/>
              <a:gd name="connsiteY1" fmla="*/ 0 h 5377312"/>
              <a:gd name="connsiteX2" fmla="*/ 7259806 w 7419362"/>
              <a:gd name="connsiteY2" fmla="*/ 5328399 h 5377312"/>
              <a:gd name="connsiteX3" fmla="*/ 0 w 7419362"/>
              <a:gd name="connsiteY3" fmla="*/ 5377312 h 5377312"/>
              <a:gd name="connsiteX4" fmla="*/ 2834110 w 7419362"/>
              <a:gd name="connsiteY4" fmla="*/ 0 h 5377312"/>
              <a:gd name="connsiteX0" fmla="*/ 2834110 w 7419362"/>
              <a:gd name="connsiteY0" fmla="*/ 0 h 5380383"/>
              <a:gd name="connsiteX1" fmla="*/ 7419362 w 7419362"/>
              <a:gd name="connsiteY1" fmla="*/ 0 h 5380383"/>
              <a:gd name="connsiteX2" fmla="*/ 7385172 w 7419362"/>
              <a:gd name="connsiteY2" fmla="*/ 5380383 h 5380383"/>
              <a:gd name="connsiteX3" fmla="*/ 0 w 7419362"/>
              <a:gd name="connsiteY3" fmla="*/ 5377312 h 5380383"/>
              <a:gd name="connsiteX4" fmla="*/ 2834110 w 7419362"/>
              <a:gd name="connsiteY4" fmla="*/ 0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362" h="5380383">
                <a:moveTo>
                  <a:pt x="2834110" y="0"/>
                </a:moveTo>
                <a:lnTo>
                  <a:pt x="7419362" y="0"/>
                </a:lnTo>
                <a:lnTo>
                  <a:pt x="7385172" y="5380383"/>
                </a:lnTo>
                <a:lnTo>
                  <a:pt x="0" y="5377312"/>
                </a:lnTo>
                <a:lnTo>
                  <a:pt x="2834110" y="0"/>
                </a:lnTo>
                <a:close/>
              </a:path>
            </a:pathLst>
          </a:cu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4"/>
          <p:cNvSpPr/>
          <p:nvPr userDrawn="1"/>
        </p:nvSpPr>
        <p:spPr>
          <a:xfrm flipH="1">
            <a:off x="3501543" y="-16075"/>
            <a:ext cx="2581205" cy="6887327"/>
          </a:xfrm>
          <a:custGeom>
            <a:avLst/>
            <a:gdLst>
              <a:gd name="connsiteX0" fmla="*/ 0 w 1060174"/>
              <a:gd name="connsiteY0" fmla="*/ 0 h 4916557"/>
              <a:gd name="connsiteX1" fmla="*/ 1060174 w 1060174"/>
              <a:gd name="connsiteY1" fmla="*/ 0 h 4916557"/>
              <a:gd name="connsiteX2" fmla="*/ 1060174 w 1060174"/>
              <a:gd name="connsiteY2" fmla="*/ 4916557 h 4916557"/>
              <a:gd name="connsiteX3" fmla="*/ 0 w 1060174"/>
              <a:gd name="connsiteY3" fmla="*/ 4916557 h 4916557"/>
              <a:gd name="connsiteX4" fmla="*/ 0 w 1060174"/>
              <a:gd name="connsiteY4" fmla="*/ 0 h 4916557"/>
              <a:gd name="connsiteX0" fmla="*/ 2862470 w 3922644"/>
              <a:gd name="connsiteY0" fmla="*/ 0 h 4916557"/>
              <a:gd name="connsiteX1" fmla="*/ 3922644 w 3922644"/>
              <a:gd name="connsiteY1" fmla="*/ 0 h 4916557"/>
              <a:gd name="connsiteX2" fmla="*/ 3922644 w 3922644"/>
              <a:gd name="connsiteY2" fmla="*/ 4916557 h 4916557"/>
              <a:gd name="connsiteX3" fmla="*/ 0 w 3922644"/>
              <a:gd name="connsiteY3" fmla="*/ 4863548 h 4916557"/>
              <a:gd name="connsiteX4" fmla="*/ 2862470 w 3922644"/>
              <a:gd name="connsiteY4" fmla="*/ 0 h 4916557"/>
              <a:gd name="connsiteX0" fmla="*/ 2862470 w 3922644"/>
              <a:gd name="connsiteY0" fmla="*/ 0 h 4969566"/>
              <a:gd name="connsiteX1" fmla="*/ 3922644 w 3922644"/>
              <a:gd name="connsiteY1" fmla="*/ 0 h 4969566"/>
              <a:gd name="connsiteX2" fmla="*/ 490331 w 3922644"/>
              <a:gd name="connsiteY2" fmla="*/ 4969566 h 4969566"/>
              <a:gd name="connsiteX3" fmla="*/ 0 w 3922644"/>
              <a:gd name="connsiteY3" fmla="*/ 4863548 h 4969566"/>
              <a:gd name="connsiteX4" fmla="*/ 2862470 w 3922644"/>
              <a:gd name="connsiteY4" fmla="*/ 0 h 4969566"/>
              <a:gd name="connsiteX0" fmla="*/ 2888975 w 3949149"/>
              <a:gd name="connsiteY0" fmla="*/ 0 h 4969566"/>
              <a:gd name="connsiteX1" fmla="*/ 3949149 w 3949149"/>
              <a:gd name="connsiteY1" fmla="*/ 0 h 4969566"/>
              <a:gd name="connsiteX2" fmla="*/ 516836 w 3949149"/>
              <a:gd name="connsiteY2" fmla="*/ 4969566 h 4969566"/>
              <a:gd name="connsiteX3" fmla="*/ 0 w 3949149"/>
              <a:gd name="connsiteY3" fmla="*/ 4956314 h 4969566"/>
              <a:gd name="connsiteX4" fmla="*/ 2888975 w 3949149"/>
              <a:gd name="connsiteY4" fmla="*/ 0 h 4969566"/>
              <a:gd name="connsiteX0" fmla="*/ 2888975 w 3432314"/>
              <a:gd name="connsiteY0" fmla="*/ 0 h 4969566"/>
              <a:gd name="connsiteX1" fmla="*/ 3432314 w 3432314"/>
              <a:gd name="connsiteY1" fmla="*/ 13252 h 4969566"/>
              <a:gd name="connsiteX2" fmla="*/ 516836 w 3432314"/>
              <a:gd name="connsiteY2" fmla="*/ 4969566 h 4969566"/>
              <a:gd name="connsiteX3" fmla="*/ 0 w 3432314"/>
              <a:gd name="connsiteY3" fmla="*/ 4956314 h 4969566"/>
              <a:gd name="connsiteX4" fmla="*/ 2888975 w 3432314"/>
              <a:gd name="connsiteY4" fmla="*/ 0 h 4969566"/>
              <a:gd name="connsiteX0" fmla="*/ 3101010 w 3644349"/>
              <a:gd name="connsiteY0" fmla="*/ 0 h 5103717"/>
              <a:gd name="connsiteX1" fmla="*/ 3644349 w 3644349"/>
              <a:gd name="connsiteY1" fmla="*/ 13252 h 5103717"/>
              <a:gd name="connsiteX2" fmla="*/ 728871 w 3644349"/>
              <a:gd name="connsiteY2" fmla="*/ 4969566 h 5103717"/>
              <a:gd name="connsiteX3" fmla="*/ 0 w 3644349"/>
              <a:gd name="connsiteY3" fmla="*/ 5103717 h 5103717"/>
              <a:gd name="connsiteX4" fmla="*/ 3101010 w 3644349"/>
              <a:gd name="connsiteY4" fmla="*/ 0 h 5103717"/>
              <a:gd name="connsiteX0" fmla="*/ 3101010 w 3644349"/>
              <a:gd name="connsiteY0" fmla="*/ 0 h 5103717"/>
              <a:gd name="connsiteX1" fmla="*/ 3644349 w 3644349"/>
              <a:gd name="connsiteY1" fmla="*/ 13252 h 5103717"/>
              <a:gd name="connsiteX2" fmla="*/ 569844 w 3644349"/>
              <a:gd name="connsiteY2" fmla="*/ 5087489 h 5103717"/>
              <a:gd name="connsiteX3" fmla="*/ 0 w 3644349"/>
              <a:gd name="connsiteY3" fmla="*/ 5103717 h 5103717"/>
              <a:gd name="connsiteX4" fmla="*/ 3101010 w 3644349"/>
              <a:gd name="connsiteY4" fmla="*/ 0 h 5103717"/>
              <a:gd name="connsiteX0" fmla="*/ 3101010 w 3644349"/>
              <a:gd name="connsiteY0" fmla="*/ 0 h 5107143"/>
              <a:gd name="connsiteX1" fmla="*/ 3644349 w 3644349"/>
              <a:gd name="connsiteY1" fmla="*/ 13252 h 5107143"/>
              <a:gd name="connsiteX2" fmla="*/ 569844 w 3644349"/>
              <a:gd name="connsiteY2" fmla="*/ 5107143 h 5107143"/>
              <a:gd name="connsiteX3" fmla="*/ 0 w 3644349"/>
              <a:gd name="connsiteY3" fmla="*/ 5103717 h 5107143"/>
              <a:gd name="connsiteX4" fmla="*/ 3101010 w 3644349"/>
              <a:gd name="connsiteY4" fmla="*/ 0 h 5107143"/>
              <a:gd name="connsiteX0" fmla="*/ 3101010 w 3682158"/>
              <a:gd name="connsiteY0" fmla="*/ 0 h 5107143"/>
              <a:gd name="connsiteX1" fmla="*/ 3682158 w 3682158"/>
              <a:gd name="connsiteY1" fmla="*/ 3425 h 5107143"/>
              <a:gd name="connsiteX2" fmla="*/ 569844 w 3682158"/>
              <a:gd name="connsiteY2" fmla="*/ 5107143 h 5107143"/>
              <a:gd name="connsiteX3" fmla="*/ 0 w 3682158"/>
              <a:gd name="connsiteY3" fmla="*/ 5103717 h 5107143"/>
              <a:gd name="connsiteX4" fmla="*/ 3101010 w 3682158"/>
              <a:gd name="connsiteY4" fmla="*/ 0 h 510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2158" h="5107143">
                <a:moveTo>
                  <a:pt x="3101010" y="0"/>
                </a:moveTo>
                <a:lnTo>
                  <a:pt x="3682158" y="3425"/>
                </a:lnTo>
                <a:lnTo>
                  <a:pt x="569844" y="5107143"/>
                </a:lnTo>
                <a:lnTo>
                  <a:pt x="0" y="5103717"/>
                </a:lnTo>
                <a:lnTo>
                  <a:pt x="3101010" y="0"/>
                </a:lnTo>
                <a:close/>
              </a:path>
            </a:pathLst>
          </a:cu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289208" y="-433076"/>
            <a:ext cx="3299791" cy="5090734"/>
          </a:xfrm>
          <a:prstGeom prst="rect">
            <a:avLst/>
          </a:prstGeom>
        </p:spPr>
      </p:pic>
      <p:cxnSp>
        <p:nvCxnSpPr>
          <p:cNvPr id="27" name="Straight Connector 26"/>
          <p:cNvCxnSpPr/>
          <p:nvPr userDrawn="1"/>
        </p:nvCxnSpPr>
        <p:spPr>
          <a:xfrm flipH="1">
            <a:off x="6275355" y="1725078"/>
            <a:ext cx="5569265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18620" y="81959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0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325568" y="195307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2" name="Text Placeholder 23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990197" y="5158502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3" name="Text Placeholder 23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97379" y="2544123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34" name="Text Placeholder 23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10631" y="3189657"/>
            <a:ext cx="4364894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24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quote box on righ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 flipH="1">
            <a:off x="6124844" y="-446328"/>
            <a:ext cx="6371956" cy="7304328"/>
            <a:chOff x="-289208" y="-433076"/>
            <a:chExt cx="6371956" cy="7304328"/>
          </a:xfrm>
        </p:grpSpPr>
        <p:sp>
          <p:nvSpPr>
            <p:cNvPr id="16" name="Rectangle 3"/>
            <p:cNvSpPr/>
            <p:nvPr userDrawn="1"/>
          </p:nvSpPr>
          <p:spPr>
            <a:xfrm flipH="1">
              <a:off x="-13253" y="-16075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solidFill>
              <a:srgbClr val="68BB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4"/>
            <p:cNvSpPr/>
            <p:nvPr userDrawn="1"/>
          </p:nvSpPr>
          <p:spPr>
            <a:xfrm flipH="1">
              <a:off x="3501543" y="-16075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solidFill>
              <a:srgbClr val="7F4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/>
            <p:cNvPicPr>
              <a:picLocks noChangeAspect="1"/>
            </p:cNvPicPr>
            <p:nvPr userDrawn="1"/>
          </p:nvPicPr>
          <p:blipFill rotWithShape="1">
            <a:blip r:embed="rId2" cstate="print">
              <a:biLevel thresh="25000"/>
              <a:alphaModFix am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4010"/>
            <a:stretch/>
          </p:blipFill>
          <p:spPr>
            <a:xfrm rot="10800000">
              <a:off x="-289208" y="-433076"/>
              <a:ext cx="3299791" cy="5090734"/>
            </a:xfrm>
            <a:prstGeom prst="rect">
              <a:avLst/>
            </a:prstGeom>
          </p:spPr>
        </p:pic>
      </p:grpSp>
      <p:sp>
        <p:nvSpPr>
          <p:cNvPr id="17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554879" y="633132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561827" y="1766611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11231503" y="5550354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9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7619279" y="2935975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7651937" y="3581509"/>
            <a:ext cx="4364894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cxnSp>
        <p:nvCxnSpPr>
          <p:cNvPr id="31" name="Straight Connector 30"/>
          <p:cNvCxnSpPr/>
          <p:nvPr userDrawn="1"/>
        </p:nvCxnSpPr>
        <p:spPr>
          <a:xfrm flipH="1">
            <a:off x="362914" y="1525359"/>
            <a:ext cx="5569265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26505" y="-16075"/>
            <a:ext cx="9568070" cy="6887327"/>
            <a:chOff x="-26505" y="-29327"/>
            <a:chExt cx="6096001" cy="6887327"/>
          </a:xfrm>
          <a:solidFill>
            <a:srgbClr val="68BBAF"/>
          </a:solidFill>
        </p:grpSpPr>
        <p:sp>
          <p:nvSpPr>
            <p:cNvPr id="18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solidFill>
              <a:srgbClr val="7F4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273904" y="-504539"/>
            <a:ext cx="3299791" cy="5090734"/>
          </a:xfrm>
          <a:prstGeom prst="rect">
            <a:avLst/>
          </a:prstGeom>
        </p:spPr>
      </p:pic>
      <p:sp>
        <p:nvSpPr>
          <p:cNvPr id="27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3773" y="97768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40721" y="211116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441808" y="1869916"/>
            <a:ext cx="5569265" cy="0"/>
          </a:xfrm>
          <a:prstGeom prst="line">
            <a:avLst/>
          </a:prstGeom>
          <a:ln w="28575"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 dirty="0">
                <a:solidFill>
                  <a:schemeClr val="bg1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082195" y="0"/>
            <a:ext cx="6109805" cy="6858000"/>
          </a:xfrm>
          <a:custGeom>
            <a:avLst/>
            <a:gdLst>
              <a:gd name="connsiteX0" fmla="*/ 0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0 w 6388100"/>
              <a:gd name="connsiteY4" fmla="*/ 0 h 6858000"/>
              <a:gd name="connsiteX0" fmla="*/ 278295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278295 w 6388100"/>
              <a:gd name="connsiteY4" fmla="*/ 0 h 6858000"/>
              <a:gd name="connsiteX0" fmla="*/ 0 w 6109805"/>
              <a:gd name="connsiteY0" fmla="*/ 0 h 6858000"/>
              <a:gd name="connsiteX1" fmla="*/ 6109805 w 6109805"/>
              <a:gd name="connsiteY1" fmla="*/ 0 h 6858000"/>
              <a:gd name="connsiteX2" fmla="*/ 6109805 w 6109805"/>
              <a:gd name="connsiteY2" fmla="*/ 6858000 h 6858000"/>
              <a:gd name="connsiteX3" fmla="*/ 3458818 w 6109805"/>
              <a:gd name="connsiteY3" fmla="*/ 6858000 h 6858000"/>
              <a:gd name="connsiteX4" fmla="*/ 0 w 610980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9805" h="6858000">
                <a:moveTo>
                  <a:pt x="0" y="0"/>
                </a:moveTo>
                <a:lnTo>
                  <a:pt x="6109805" y="0"/>
                </a:lnTo>
                <a:lnTo>
                  <a:pt x="6109805" y="6858000"/>
                </a:lnTo>
                <a:lnTo>
                  <a:pt x="3458818" y="6858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left -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26505" y="-16075"/>
            <a:ext cx="9568070" cy="6887327"/>
            <a:chOff x="-26505" y="-29327"/>
            <a:chExt cx="6096001" cy="6887327"/>
          </a:xfrm>
          <a:solidFill>
            <a:srgbClr val="7F4182"/>
          </a:solidFill>
        </p:grpSpPr>
        <p:sp>
          <p:nvSpPr>
            <p:cNvPr id="18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273904" y="-504539"/>
            <a:ext cx="3299791" cy="5090734"/>
          </a:xfrm>
          <a:prstGeom prst="rect">
            <a:avLst/>
          </a:prstGeom>
        </p:spPr>
      </p:pic>
      <p:sp>
        <p:nvSpPr>
          <p:cNvPr id="27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3773" y="97768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40721" y="211116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441808" y="1869916"/>
            <a:ext cx="5569265" cy="0"/>
          </a:xfrm>
          <a:prstGeom prst="line">
            <a:avLst/>
          </a:prstGeom>
          <a:ln w="28575"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 dirty="0">
                <a:solidFill>
                  <a:schemeClr val="bg1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082195" y="0"/>
            <a:ext cx="6109805" cy="6858000"/>
          </a:xfrm>
          <a:custGeom>
            <a:avLst/>
            <a:gdLst>
              <a:gd name="connsiteX0" fmla="*/ 0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0 w 6388100"/>
              <a:gd name="connsiteY4" fmla="*/ 0 h 6858000"/>
              <a:gd name="connsiteX0" fmla="*/ 278295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278295 w 6388100"/>
              <a:gd name="connsiteY4" fmla="*/ 0 h 6858000"/>
              <a:gd name="connsiteX0" fmla="*/ 0 w 6109805"/>
              <a:gd name="connsiteY0" fmla="*/ 0 h 6858000"/>
              <a:gd name="connsiteX1" fmla="*/ 6109805 w 6109805"/>
              <a:gd name="connsiteY1" fmla="*/ 0 h 6858000"/>
              <a:gd name="connsiteX2" fmla="*/ 6109805 w 6109805"/>
              <a:gd name="connsiteY2" fmla="*/ 6858000 h 6858000"/>
              <a:gd name="connsiteX3" fmla="*/ 3458818 w 6109805"/>
              <a:gd name="connsiteY3" fmla="*/ 6858000 h 6858000"/>
              <a:gd name="connsiteX4" fmla="*/ 0 w 610980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9805" h="6858000">
                <a:moveTo>
                  <a:pt x="0" y="0"/>
                </a:moveTo>
                <a:lnTo>
                  <a:pt x="6109805" y="0"/>
                </a:lnTo>
                <a:lnTo>
                  <a:pt x="6109805" y="6858000"/>
                </a:lnTo>
                <a:lnTo>
                  <a:pt x="3458818" y="6858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  <p:extLst>
      <p:ext uri="{BB962C8B-B14F-4D97-AF65-F5344CB8AC3E}">
        <p14:creationId xmlns:p14="http://schemas.microsoft.com/office/powerpoint/2010/main" val="1278395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left -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26505" y="-16075"/>
            <a:ext cx="9568070" cy="6887327"/>
            <a:chOff x="-26505" y="-29327"/>
            <a:chExt cx="6096001" cy="6887327"/>
          </a:xfrm>
          <a:solidFill>
            <a:srgbClr val="AB5AB0"/>
          </a:solidFill>
        </p:grpSpPr>
        <p:sp>
          <p:nvSpPr>
            <p:cNvPr id="18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273904" y="-504539"/>
            <a:ext cx="3299791" cy="5090734"/>
          </a:xfrm>
          <a:prstGeom prst="rect">
            <a:avLst/>
          </a:prstGeom>
        </p:spPr>
      </p:pic>
      <p:sp>
        <p:nvSpPr>
          <p:cNvPr id="27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3773" y="97768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40721" y="211116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441808" y="1869916"/>
            <a:ext cx="5569265" cy="0"/>
          </a:xfrm>
          <a:prstGeom prst="line">
            <a:avLst/>
          </a:prstGeom>
          <a:ln w="28575"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 dirty="0">
                <a:solidFill>
                  <a:schemeClr val="bg1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082195" y="0"/>
            <a:ext cx="6109805" cy="6858000"/>
          </a:xfrm>
          <a:custGeom>
            <a:avLst/>
            <a:gdLst>
              <a:gd name="connsiteX0" fmla="*/ 0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0 w 6388100"/>
              <a:gd name="connsiteY4" fmla="*/ 0 h 6858000"/>
              <a:gd name="connsiteX0" fmla="*/ 278295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278295 w 6388100"/>
              <a:gd name="connsiteY4" fmla="*/ 0 h 6858000"/>
              <a:gd name="connsiteX0" fmla="*/ 0 w 6109805"/>
              <a:gd name="connsiteY0" fmla="*/ 0 h 6858000"/>
              <a:gd name="connsiteX1" fmla="*/ 6109805 w 6109805"/>
              <a:gd name="connsiteY1" fmla="*/ 0 h 6858000"/>
              <a:gd name="connsiteX2" fmla="*/ 6109805 w 6109805"/>
              <a:gd name="connsiteY2" fmla="*/ 6858000 h 6858000"/>
              <a:gd name="connsiteX3" fmla="*/ 3458818 w 6109805"/>
              <a:gd name="connsiteY3" fmla="*/ 6858000 h 6858000"/>
              <a:gd name="connsiteX4" fmla="*/ 0 w 610980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9805" h="6858000">
                <a:moveTo>
                  <a:pt x="0" y="0"/>
                </a:moveTo>
                <a:lnTo>
                  <a:pt x="6109805" y="0"/>
                </a:lnTo>
                <a:lnTo>
                  <a:pt x="6109805" y="6858000"/>
                </a:lnTo>
                <a:lnTo>
                  <a:pt x="3458818" y="6858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  <p:extLst>
      <p:ext uri="{BB962C8B-B14F-4D97-AF65-F5344CB8AC3E}">
        <p14:creationId xmlns:p14="http://schemas.microsoft.com/office/powerpoint/2010/main" val="2235355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left -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"/>
          <p:cNvSpPr/>
          <p:nvPr userDrawn="1"/>
        </p:nvSpPr>
        <p:spPr>
          <a:xfrm flipH="1">
            <a:off x="-26505" y="-16075"/>
            <a:ext cx="9492216" cy="6882635"/>
          </a:xfrm>
          <a:custGeom>
            <a:avLst/>
            <a:gdLst>
              <a:gd name="connsiteX0" fmla="*/ 0 w 6069496"/>
              <a:gd name="connsiteY0" fmla="*/ 0 h 5380383"/>
              <a:gd name="connsiteX1" fmla="*/ 6069496 w 6069496"/>
              <a:gd name="connsiteY1" fmla="*/ 0 h 5380383"/>
              <a:gd name="connsiteX2" fmla="*/ 6069496 w 6069496"/>
              <a:gd name="connsiteY2" fmla="*/ 5380383 h 5380383"/>
              <a:gd name="connsiteX3" fmla="*/ 0 w 6069496"/>
              <a:gd name="connsiteY3" fmla="*/ 5380383 h 5380383"/>
              <a:gd name="connsiteX4" fmla="*/ 0 w 6069496"/>
              <a:gd name="connsiteY4" fmla="*/ 0 h 5380383"/>
              <a:gd name="connsiteX0" fmla="*/ 1298713 w 7368209"/>
              <a:gd name="connsiteY0" fmla="*/ 0 h 5380383"/>
              <a:gd name="connsiteX1" fmla="*/ 7368209 w 7368209"/>
              <a:gd name="connsiteY1" fmla="*/ 0 h 5380383"/>
              <a:gd name="connsiteX2" fmla="*/ 7368209 w 7368209"/>
              <a:gd name="connsiteY2" fmla="*/ 5380383 h 5380383"/>
              <a:gd name="connsiteX3" fmla="*/ 0 w 7368209"/>
              <a:gd name="connsiteY3" fmla="*/ 5181601 h 5380383"/>
              <a:gd name="connsiteX4" fmla="*/ 1298713 w 7368209"/>
              <a:gd name="connsiteY4" fmla="*/ 0 h 5380383"/>
              <a:gd name="connsiteX0" fmla="*/ 2782957 w 7368209"/>
              <a:gd name="connsiteY0" fmla="*/ 0 h 5380383"/>
              <a:gd name="connsiteX1" fmla="*/ 7368209 w 7368209"/>
              <a:gd name="connsiteY1" fmla="*/ 0 h 5380383"/>
              <a:gd name="connsiteX2" fmla="*/ 7368209 w 7368209"/>
              <a:gd name="connsiteY2" fmla="*/ 5380383 h 5380383"/>
              <a:gd name="connsiteX3" fmla="*/ 0 w 7368209"/>
              <a:gd name="connsiteY3" fmla="*/ 5181601 h 5380383"/>
              <a:gd name="connsiteX4" fmla="*/ 2782957 w 7368209"/>
              <a:gd name="connsiteY4" fmla="*/ 0 h 5380383"/>
              <a:gd name="connsiteX0" fmla="*/ 2822713 w 7407965"/>
              <a:gd name="connsiteY0" fmla="*/ 0 h 5380383"/>
              <a:gd name="connsiteX1" fmla="*/ 7407965 w 7407965"/>
              <a:gd name="connsiteY1" fmla="*/ 0 h 5380383"/>
              <a:gd name="connsiteX2" fmla="*/ 7407965 w 7407965"/>
              <a:gd name="connsiteY2" fmla="*/ 5380383 h 5380383"/>
              <a:gd name="connsiteX3" fmla="*/ 0 w 7407965"/>
              <a:gd name="connsiteY3" fmla="*/ 5221358 h 5380383"/>
              <a:gd name="connsiteX4" fmla="*/ 2822713 w 7407965"/>
              <a:gd name="connsiteY4" fmla="*/ 0 h 5380383"/>
              <a:gd name="connsiteX0" fmla="*/ 2834110 w 7419362"/>
              <a:gd name="connsiteY0" fmla="*/ 0 h 5380383"/>
              <a:gd name="connsiteX1" fmla="*/ 7419362 w 7419362"/>
              <a:gd name="connsiteY1" fmla="*/ 0 h 5380383"/>
              <a:gd name="connsiteX2" fmla="*/ 7419362 w 7419362"/>
              <a:gd name="connsiteY2" fmla="*/ 5380383 h 5380383"/>
              <a:gd name="connsiteX3" fmla="*/ 0 w 7419362"/>
              <a:gd name="connsiteY3" fmla="*/ 5377312 h 5380383"/>
              <a:gd name="connsiteX4" fmla="*/ 2834110 w 7419362"/>
              <a:gd name="connsiteY4" fmla="*/ 0 h 5380383"/>
              <a:gd name="connsiteX0" fmla="*/ 2834110 w 7419362"/>
              <a:gd name="connsiteY0" fmla="*/ 0 h 5377312"/>
              <a:gd name="connsiteX1" fmla="*/ 7419362 w 7419362"/>
              <a:gd name="connsiteY1" fmla="*/ 0 h 5377312"/>
              <a:gd name="connsiteX2" fmla="*/ 7259806 w 7419362"/>
              <a:gd name="connsiteY2" fmla="*/ 5328399 h 5377312"/>
              <a:gd name="connsiteX3" fmla="*/ 0 w 7419362"/>
              <a:gd name="connsiteY3" fmla="*/ 5377312 h 5377312"/>
              <a:gd name="connsiteX4" fmla="*/ 2834110 w 7419362"/>
              <a:gd name="connsiteY4" fmla="*/ 0 h 5377312"/>
              <a:gd name="connsiteX0" fmla="*/ 2834110 w 7419362"/>
              <a:gd name="connsiteY0" fmla="*/ 0 h 5380383"/>
              <a:gd name="connsiteX1" fmla="*/ 7419362 w 7419362"/>
              <a:gd name="connsiteY1" fmla="*/ 0 h 5380383"/>
              <a:gd name="connsiteX2" fmla="*/ 7385172 w 7419362"/>
              <a:gd name="connsiteY2" fmla="*/ 5380383 h 5380383"/>
              <a:gd name="connsiteX3" fmla="*/ 0 w 7419362"/>
              <a:gd name="connsiteY3" fmla="*/ 5377312 h 5380383"/>
              <a:gd name="connsiteX4" fmla="*/ 2834110 w 7419362"/>
              <a:gd name="connsiteY4" fmla="*/ 0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362" h="5380383">
                <a:moveTo>
                  <a:pt x="2834110" y="0"/>
                </a:moveTo>
                <a:lnTo>
                  <a:pt x="7419362" y="0"/>
                </a:lnTo>
                <a:lnTo>
                  <a:pt x="7385172" y="5380383"/>
                </a:lnTo>
                <a:lnTo>
                  <a:pt x="0" y="5377312"/>
                </a:lnTo>
                <a:lnTo>
                  <a:pt x="2834110" y="0"/>
                </a:lnTo>
                <a:close/>
              </a:path>
            </a:pathLst>
          </a:custGeom>
          <a:solidFill>
            <a:srgbClr val="BA0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273904" y="-504539"/>
            <a:ext cx="3299791" cy="5090734"/>
          </a:xfrm>
          <a:prstGeom prst="rect">
            <a:avLst/>
          </a:prstGeom>
        </p:spPr>
      </p:pic>
      <p:sp>
        <p:nvSpPr>
          <p:cNvPr id="27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3773" y="97768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40721" y="211116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441808" y="1869916"/>
            <a:ext cx="5569265" cy="0"/>
          </a:xfrm>
          <a:prstGeom prst="line">
            <a:avLst/>
          </a:prstGeom>
          <a:ln w="28575"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788087" y="-24706"/>
            <a:ext cx="6479257" cy="6858000"/>
          </a:xfrm>
          <a:custGeom>
            <a:avLst/>
            <a:gdLst>
              <a:gd name="connsiteX0" fmla="*/ 0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0 w 6388100"/>
              <a:gd name="connsiteY4" fmla="*/ 0 h 6858000"/>
              <a:gd name="connsiteX0" fmla="*/ 278295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278295 w 6388100"/>
              <a:gd name="connsiteY4" fmla="*/ 0 h 6858000"/>
              <a:gd name="connsiteX0" fmla="*/ 0 w 6109805"/>
              <a:gd name="connsiteY0" fmla="*/ 0 h 6858000"/>
              <a:gd name="connsiteX1" fmla="*/ 6109805 w 6109805"/>
              <a:gd name="connsiteY1" fmla="*/ 0 h 6858000"/>
              <a:gd name="connsiteX2" fmla="*/ 6109805 w 6109805"/>
              <a:gd name="connsiteY2" fmla="*/ 6858000 h 6858000"/>
              <a:gd name="connsiteX3" fmla="*/ 3458818 w 6109805"/>
              <a:gd name="connsiteY3" fmla="*/ 6858000 h 6858000"/>
              <a:gd name="connsiteX4" fmla="*/ 0 w 610980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9805" h="6858000">
                <a:moveTo>
                  <a:pt x="0" y="0"/>
                </a:moveTo>
                <a:lnTo>
                  <a:pt x="6109805" y="0"/>
                </a:lnTo>
                <a:lnTo>
                  <a:pt x="6109805" y="6858000"/>
                </a:lnTo>
                <a:lnTo>
                  <a:pt x="3458818" y="6858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  <p:extLst>
      <p:ext uri="{BB962C8B-B14F-4D97-AF65-F5344CB8AC3E}">
        <p14:creationId xmlns:p14="http://schemas.microsoft.com/office/powerpoint/2010/main" val="1485633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left -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37754" y="-24494"/>
            <a:ext cx="9568070" cy="6887327"/>
            <a:chOff x="-26505" y="-29327"/>
            <a:chExt cx="6096001" cy="6887327"/>
          </a:xfrm>
          <a:solidFill>
            <a:srgbClr val="68BBAF"/>
          </a:solidFill>
        </p:grpSpPr>
        <p:sp>
          <p:nvSpPr>
            <p:cNvPr id="18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224554" y="-432752"/>
            <a:ext cx="3299791" cy="5090734"/>
          </a:xfrm>
          <a:prstGeom prst="rect">
            <a:avLst/>
          </a:prstGeom>
        </p:spPr>
      </p:pic>
      <p:sp>
        <p:nvSpPr>
          <p:cNvPr id="27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3773" y="29188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40721" y="1472993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441808" y="1288891"/>
            <a:ext cx="5569265" cy="0"/>
          </a:xfrm>
          <a:prstGeom prst="line">
            <a:avLst/>
          </a:prstGeom>
          <a:ln w="28575"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 dirty="0">
                <a:solidFill>
                  <a:schemeClr val="bg1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082195" y="0"/>
            <a:ext cx="6109805" cy="6858000"/>
          </a:xfrm>
          <a:custGeom>
            <a:avLst/>
            <a:gdLst>
              <a:gd name="connsiteX0" fmla="*/ 0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0 w 6388100"/>
              <a:gd name="connsiteY4" fmla="*/ 0 h 6858000"/>
              <a:gd name="connsiteX0" fmla="*/ 278295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278295 w 6388100"/>
              <a:gd name="connsiteY4" fmla="*/ 0 h 6858000"/>
              <a:gd name="connsiteX0" fmla="*/ 0 w 6109805"/>
              <a:gd name="connsiteY0" fmla="*/ 0 h 6858000"/>
              <a:gd name="connsiteX1" fmla="*/ 6109805 w 6109805"/>
              <a:gd name="connsiteY1" fmla="*/ 0 h 6858000"/>
              <a:gd name="connsiteX2" fmla="*/ 6109805 w 6109805"/>
              <a:gd name="connsiteY2" fmla="*/ 6858000 h 6858000"/>
              <a:gd name="connsiteX3" fmla="*/ 3458818 w 6109805"/>
              <a:gd name="connsiteY3" fmla="*/ 6858000 h 6858000"/>
              <a:gd name="connsiteX4" fmla="*/ 0 w 610980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9805" h="6858000">
                <a:moveTo>
                  <a:pt x="0" y="0"/>
                </a:moveTo>
                <a:lnTo>
                  <a:pt x="6109805" y="0"/>
                </a:lnTo>
                <a:lnTo>
                  <a:pt x="6109805" y="6858000"/>
                </a:lnTo>
                <a:lnTo>
                  <a:pt x="3458818" y="6858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  <p:extLst>
      <p:ext uri="{BB962C8B-B14F-4D97-AF65-F5344CB8AC3E}">
        <p14:creationId xmlns:p14="http://schemas.microsoft.com/office/powerpoint/2010/main" val="17840928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left -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26505" y="-16075"/>
            <a:ext cx="9568070" cy="6887327"/>
            <a:chOff x="-26505" y="-29327"/>
            <a:chExt cx="6096001" cy="6887327"/>
          </a:xfrm>
          <a:solidFill>
            <a:srgbClr val="68BBAF"/>
          </a:solidFill>
        </p:grpSpPr>
        <p:sp>
          <p:nvSpPr>
            <p:cNvPr id="18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solidFill>
              <a:srgbClr val="7F4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273904" y="-504539"/>
            <a:ext cx="3299791" cy="5090734"/>
          </a:xfrm>
          <a:prstGeom prst="rect">
            <a:avLst/>
          </a:prstGeom>
        </p:spPr>
      </p:pic>
      <p:sp>
        <p:nvSpPr>
          <p:cNvPr id="27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3773" y="97768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40721" y="211116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441808" y="1869916"/>
            <a:ext cx="5569265" cy="0"/>
          </a:xfrm>
          <a:prstGeom prst="line">
            <a:avLst/>
          </a:prstGeom>
          <a:ln w="28575"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 dirty="0">
                <a:solidFill>
                  <a:schemeClr val="bg1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082195" y="0"/>
            <a:ext cx="6109805" cy="6858000"/>
          </a:xfrm>
          <a:custGeom>
            <a:avLst/>
            <a:gdLst>
              <a:gd name="connsiteX0" fmla="*/ 0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0 w 6388100"/>
              <a:gd name="connsiteY4" fmla="*/ 0 h 6858000"/>
              <a:gd name="connsiteX0" fmla="*/ 278295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278295 w 6388100"/>
              <a:gd name="connsiteY4" fmla="*/ 0 h 6858000"/>
              <a:gd name="connsiteX0" fmla="*/ 0 w 6109805"/>
              <a:gd name="connsiteY0" fmla="*/ 0 h 6858000"/>
              <a:gd name="connsiteX1" fmla="*/ 6109805 w 6109805"/>
              <a:gd name="connsiteY1" fmla="*/ 0 h 6858000"/>
              <a:gd name="connsiteX2" fmla="*/ 6109805 w 6109805"/>
              <a:gd name="connsiteY2" fmla="*/ 6858000 h 6858000"/>
              <a:gd name="connsiteX3" fmla="*/ 3458818 w 6109805"/>
              <a:gd name="connsiteY3" fmla="*/ 6858000 h 6858000"/>
              <a:gd name="connsiteX4" fmla="*/ 0 w 610980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9805" h="6858000">
                <a:moveTo>
                  <a:pt x="0" y="0"/>
                </a:moveTo>
                <a:lnTo>
                  <a:pt x="6109805" y="0"/>
                </a:lnTo>
                <a:lnTo>
                  <a:pt x="6109805" y="6858000"/>
                </a:lnTo>
                <a:lnTo>
                  <a:pt x="3458818" y="6858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  <p:extLst>
      <p:ext uri="{BB962C8B-B14F-4D97-AF65-F5344CB8AC3E}">
        <p14:creationId xmlns:p14="http://schemas.microsoft.com/office/powerpoint/2010/main" val="1337640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hoto - R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"/>
          <p:cNvSpPr/>
          <p:nvPr userDrawn="1"/>
        </p:nvSpPr>
        <p:spPr>
          <a:xfrm>
            <a:off x="2757243" y="-16075"/>
            <a:ext cx="9492216" cy="6882635"/>
          </a:xfrm>
          <a:custGeom>
            <a:avLst/>
            <a:gdLst>
              <a:gd name="connsiteX0" fmla="*/ 0 w 6069496"/>
              <a:gd name="connsiteY0" fmla="*/ 0 h 5380383"/>
              <a:gd name="connsiteX1" fmla="*/ 6069496 w 6069496"/>
              <a:gd name="connsiteY1" fmla="*/ 0 h 5380383"/>
              <a:gd name="connsiteX2" fmla="*/ 6069496 w 6069496"/>
              <a:gd name="connsiteY2" fmla="*/ 5380383 h 5380383"/>
              <a:gd name="connsiteX3" fmla="*/ 0 w 6069496"/>
              <a:gd name="connsiteY3" fmla="*/ 5380383 h 5380383"/>
              <a:gd name="connsiteX4" fmla="*/ 0 w 6069496"/>
              <a:gd name="connsiteY4" fmla="*/ 0 h 5380383"/>
              <a:gd name="connsiteX0" fmla="*/ 1298713 w 7368209"/>
              <a:gd name="connsiteY0" fmla="*/ 0 h 5380383"/>
              <a:gd name="connsiteX1" fmla="*/ 7368209 w 7368209"/>
              <a:gd name="connsiteY1" fmla="*/ 0 h 5380383"/>
              <a:gd name="connsiteX2" fmla="*/ 7368209 w 7368209"/>
              <a:gd name="connsiteY2" fmla="*/ 5380383 h 5380383"/>
              <a:gd name="connsiteX3" fmla="*/ 0 w 7368209"/>
              <a:gd name="connsiteY3" fmla="*/ 5181601 h 5380383"/>
              <a:gd name="connsiteX4" fmla="*/ 1298713 w 7368209"/>
              <a:gd name="connsiteY4" fmla="*/ 0 h 5380383"/>
              <a:gd name="connsiteX0" fmla="*/ 2782957 w 7368209"/>
              <a:gd name="connsiteY0" fmla="*/ 0 h 5380383"/>
              <a:gd name="connsiteX1" fmla="*/ 7368209 w 7368209"/>
              <a:gd name="connsiteY1" fmla="*/ 0 h 5380383"/>
              <a:gd name="connsiteX2" fmla="*/ 7368209 w 7368209"/>
              <a:gd name="connsiteY2" fmla="*/ 5380383 h 5380383"/>
              <a:gd name="connsiteX3" fmla="*/ 0 w 7368209"/>
              <a:gd name="connsiteY3" fmla="*/ 5181601 h 5380383"/>
              <a:gd name="connsiteX4" fmla="*/ 2782957 w 7368209"/>
              <a:gd name="connsiteY4" fmla="*/ 0 h 5380383"/>
              <a:gd name="connsiteX0" fmla="*/ 2822713 w 7407965"/>
              <a:gd name="connsiteY0" fmla="*/ 0 h 5380383"/>
              <a:gd name="connsiteX1" fmla="*/ 7407965 w 7407965"/>
              <a:gd name="connsiteY1" fmla="*/ 0 h 5380383"/>
              <a:gd name="connsiteX2" fmla="*/ 7407965 w 7407965"/>
              <a:gd name="connsiteY2" fmla="*/ 5380383 h 5380383"/>
              <a:gd name="connsiteX3" fmla="*/ 0 w 7407965"/>
              <a:gd name="connsiteY3" fmla="*/ 5221358 h 5380383"/>
              <a:gd name="connsiteX4" fmla="*/ 2822713 w 7407965"/>
              <a:gd name="connsiteY4" fmla="*/ 0 h 5380383"/>
              <a:gd name="connsiteX0" fmla="*/ 2834110 w 7419362"/>
              <a:gd name="connsiteY0" fmla="*/ 0 h 5380383"/>
              <a:gd name="connsiteX1" fmla="*/ 7419362 w 7419362"/>
              <a:gd name="connsiteY1" fmla="*/ 0 h 5380383"/>
              <a:gd name="connsiteX2" fmla="*/ 7419362 w 7419362"/>
              <a:gd name="connsiteY2" fmla="*/ 5380383 h 5380383"/>
              <a:gd name="connsiteX3" fmla="*/ 0 w 7419362"/>
              <a:gd name="connsiteY3" fmla="*/ 5377312 h 5380383"/>
              <a:gd name="connsiteX4" fmla="*/ 2834110 w 7419362"/>
              <a:gd name="connsiteY4" fmla="*/ 0 h 5380383"/>
              <a:gd name="connsiteX0" fmla="*/ 2834110 w 7419362"/>
              <a:gd name="connsiteY0" fmla="*/ 0 h 5377312"/>
              <a:gd name="connsiteX1" fmla="*/ 7419362 w 7419362"/>
              <a:gd name="connsiteY1" fmla="*/ 0 h 5377312"/>
              <a:gd name="connsiteX2" fmla="*/ 7259806 w 7419362"/>
              <a:gd name="connsiteY2" fmla="*/ 5328399 h 5377312"/>
              <a:gd name="connsiteX3" fmla="*/ 0 w 7419362"/>
              <a:gd name="connsiteY3" fmla="*/ 5377312 h 5377312"/>
              <a:gd name="connsiteX4" fmla="*/ 2834110 w 7419362"/>
              <a:gd name="connsiteY4" fmla="*/ 0 h 5377312"/>
              <a:gd name="connsiteX0" fmla="*/ 2834110 w 7419362"/>
              <a:gd name="connsiteY0" fmla="*/ 0 h 5380383"/>
              <a:gd name="connsiteX1" fmla="*/ 7419362 w 7419362"/>
              <a:gd name="connsiteY1" fmla="*/ 0 h 5380383"/>
              <a:gd name="connsiteX2" fmla="*/ 7385172 w 7419362"/>
              <a:gd name="connsiteY2" fmla="*/ 5380383 h 5380383"/>
              <a:gd name="connsiteX3" fmla="*/ 0 w 7419362"/>
              <a:gd name="connsiteY3" fmla="*/ 5377312 h 5380383"/>
              <a:gd name="connsiteX4" fmla="*/ 2834110 w 7419362"/>
              <a:gd name="connsiteY4" fmla="*/ 0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362" h="5380383">
                <a:moveTo>
                  <a:pt x="2834110" y="0"/>
                </a:moveTo>
                <a:lnTo>
                  <a:pt x="7419362" y="0"/>
                </a:lnTo>
                <a:lnTo>
                  <a:pt x="7385172" y="5380383"/>
                </a:lnTo>
                <a:lnTo>
                  <a:pt x="0" y="5377312"/>
                </a:lnTo>
                <a:lnTo>
                  <a:pt x="2834110" y="0"/>
                </a:lnTo>
                <a:close/>
              </a:path>
            </a:pathLst>
          </a:cu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4"/>
          <p:cNvSpPr/>
          <p:nvPr userDrawn="1"/>
        </p:nvSpPr>
        <p:spPr>
          <a:xfrm>
            <a:off x="2681389" y="-16075"/>
            <a:ext cx="4051369" cy="6887327"/>
          </a:xfrm>
          <a:custGeom>
            <a:avLst/>
            <a:gdLst>
              <a:gd name="connsiteX0" fmla="*/ 0 w 1060174"/>
              <a:gd name="connsiteY0" fmla="*/ 0 h 4916557"/>
              <a:gd name="connsiteX1" fmla="*/ 1060174 w 1060174"/>
              <a:gd name="connsiteY1" fmla="*/ 0 h 4916557"/>
              <a:gd name="connsiteX2" fmla="*/ 1060174 w 1060174"/>
              <a:gd name="connsiteY2" fmla="*/ 4916557 h 4916557"/>
              <a:gd name="connsiteX3" fmla="*/ 0 w 1060174"/>
              <a:gd name="connsiteY3" fmla="*/ 4916557 h 4916557"/>
              <a:gd name="connsiteX4" fmla="*/ 0 w 1060174"/>
              <a:gd name="connsiteY4" fmla="*/ 0 h 4916557"/>
              <a:gd name="connsiteX0" fmla="*/ 2862470 w 3922644"/>
              <a:gd name="connsiteY0" fmla="*/ 0 h 4916557"/>
              <a:gd name="connsiteX1" fmla="*/ 3922644 w 3922644"/>
              <a:gd name="connsiteY1" fmla="*/ 0 h 4916557"/>
              <a:gd name="connsiteX2" fmla="*/ 3922644 w 3922644"/>
              <a:gd name="connsiteY2" fmla="*/ 4916557 h 4916557"/>
              <a:gd name="connsiteX3" fmla="*/ 0 w 3922644"/>
              <a:gd name="connsiteY3" fmla="*/ 4863548 h 4916557"/>
              <a:gd name="connsiteX4" fmla="*/ 2862470 w 3922644"/>
              <a:gd name="connsiteY4" fmla="*/ 0 h 4916557"/>
              <a:gd name="connsiteX0" fmla="*/ 2862470 w 3922644"/>
              <a:gd name="connsiteY0" fmla="*/ 0 h 4969566"/>
              <a:gd name="connsiteX1" fmla="*/ 3922644 w 3922644"/>
              <a:gd name="connsiteY1" fmla="*/ 0 h 4969566"/>
              <a:gd name="connsiteX2" fmla="*/ 490331 w 3922644"/>
              <a:gd name="connsiteY2" fmla="*/ 4969566 h 4969566"/>
              <a:gd name="connsiteX3" fmla="*/ 0 w 3922644"/>
              <a:gd name="connsiteY3" fmla="*/ 4863548 h 4969566"/>
              <a:gd name="connsiteX4" fmla="*/ 2862470 w 3922644"/>
              <a:gd name="connsiteY4" fmla="*/ 0 h 4969566"/>
              <a:gd name="connsiteX0" fmla="*/ 2888975 w 3949149"/>
              <a:gd name="connsiteY0" fmla="*/ 0 h 4969566"/>
              <a:gd name="connsiteX1" fmla="*/ 3949149 w 3949149"/>
              <a:gd name="connsiteY1" fmla="*/ 0 h 4969566"/>
              <a:gd name="connsiteX2" fmla="*/ 516836 w 3949149"/>
              <a:gd name="connsiteY2" fmla="*/ 4969566 h 4969566"/>
              <a:gd name="connsiteX3" fmla="*/ 0 w 3949149"/>
              <a:gd name="connsiteY3" fmla="*/ 4956314 h 4969566"/>
              <a:gd name="connsiteX4" fmla="*/ 2888975 w 3949149"/>
              <a:gd name="connsiteY4" fmla="*/ 0 h 4969566"/>
              <a:gd name="connsiteX0" fmla="*/ 2888975 w 3432314"/>
              <a:gd name="connsiteY0" fmla="*/ 0 h 4969566"/>
              <a:gd name="connsiteX1" fmla="*/ 3432314 w 3432314"/>
              <a:gd name="connsiteY1" fmla="*/ 13252 h 4969566"/>
              <a:gd name="connsiteX2" fmla="*/ 516836 w 3432314"/>
              <a:gd name="connsiteY2" fmla="*/ 4969566 h 4969566"/>
              <a:gd name="connsiteX3" fmla="*/ 0 w 3432314"/>
              <a:gd name="connsiteY3" fmla="*/ 4956314 h 4969566"/>
              <a:gd name="connsiteX4" fmla="*/ 2888975 w 3432314"/>
              <a:gd name="connsiteY4" fmla="*/ 0 h 4969566"/>
              <a:gd name="connsiteX0" fmla="*/ 3101010 w 3644349"/>
              <a:gd name="connsiteY0" fmla="*/ 0 h 5103717"/>
              <a:gd name="connsiteX1" fmla="*/ 3644349 w 3644349"/>
              <a:gd name="connsiteY1" fmla="*/ 13252 h 5103717"/>
              <a:gd name="connsiteX2" fmla="*/ 728871 w 3644349"/>
              <a:gd name="connsiteY2" fmla="*/ 4969566 h 5103717"/>
              <a:gd name="connsiteX3" fmla="*/ 0 w 3644349"/>
              <a:gd name="connsiteY3" fmla="*/ 5103717 h 5103717"/>
              <a:gd name="connsiteX4" fmla="*/ 3101010 w 3644349"/>
              <a:gd name="connsiteY4" fmla="*/ 0 h 5103717"/>
              <a:gd name="connsiteX0" fmla="*/ 3101010 w 3644349"/>
              <a:gd name="connsiteY0" fmla="*/ 0 h 5103717"/>
              <a:gd name="connsiteX1" fmla="*/ 3644349 w 3644349"/>
              <a:gd name="connsiteY1" fmla="*/ 13252 h 5103717"/>
              <a:gd name="connsiteX2" fmla="*/ 569844 w 3644349"/>
              <a:gd name="connsiteY2" fmla="*/ 5087489 h 5103717"/>
              <a:gd name="connsiteX3" fmla="*/ 0 w 3644349"/>
              <a:gd name="connsiteY3" fmla="*/ 5103717 h 5103717"/>
              <a:gd name="connsiteX4" fmla="*/ 3101010 w 3644349"/>
              <a:gd name="connsiteY4" fmla="*/ 0 h 5103717"/>
              <a:gd name="connsiteX0" fmla="*/ 3101010 w 3644349"/>
              <a:gd name="connsiteY0" fmla="*/ 0 h 5107143"/>
              <a:gd name="connsiteX1" fmla="*/ 3644349 w 3644349"/>
              <a:gd name="connsiteY1" fmla="*/ 13252 h 5107143"/>
              <a:gd name="connsiteX2" fmla="*/ 569844 w 3644349"/>
              <a:gd name="connsiteY2" fmla="*/ 5107143 h 5107143"/>
              <a:gd name="connsiteX3" fmla="*/ 0 w 3644349"/>
              <a:gd name="connsiteY3" fmla="*/ 5103717 h 5107143"/>
              <a:gd name="connsiteX4" fmla="*/ 3101010 w 3644349"/>
              <a:gd name="connsiteY4" fmla="*/ 0 h 5107143"/>
              <a:gd name="connsiteX0" fmla="*/ 3101010 w 3682158"/>
              <a:gd name="connsiteY0" fmla="*/ 0 h 5107143"/>
              <a:gd name="connsiteX1" fmla="*/ 3682158 w 3682158"/>
              <a:gd name="connsiteY1" fmla="*/ 3425 h 5107143"/>
              <a:gd name="connsiteX2" fmla="*/ 569844 w 3682158"/>
              <a:gd name="connsiteY2" fmla="*/ 5107143 h 5107143"/>
              <a:gd name="connsiteX3" fmla="*/ 0 w 3682158"/>
              <a:gd name="connsiteY3" fmla="*/ 5103717 h 5107143"/>
              <a:gd name="connsiteX4" fmla="*/ 3101010 w 3682158"/>
              <a:gd name="connsiteY4" fmla="*/ 0 h 510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2158" h="5107143">
                <a:moveTo>
                  <a:pt x="3101010" y="0"/>
                </a:moveTo>
                <a:lnTo>
                  <a:pt x="3682158" y="3425"/>
                </a:lnTo>
                <a:lnTo>
                  <a:pt x="569844" y="5107143"/>
                </a:lnTo>
                <a:lnTo>
                  <a:pt x="0" y="5103717"/>
                </a:lnTo>
                <a:lnTo>
                  <a:pt x="3101010" y="0"/>
                </a:lnTo>
                <a:close/>
              </a:path>
            </a:pathLst>
          </a:cu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 flipH="1">
            <a:off x="9316278" y="-438891"/>
            <a:ext cx="3299791" cy="5090734"/>
          </a:xfrm>
          <a:prstGeom prst="rect">
            <a:avLst/>
          </a:prstGeom>
        </p:spPr>
      </p:pic>
      <p:sp>
        <p:nvSpPr>
          <p:cNvPr id="27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213053" y="1057202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220001" y="2190681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 flipH="1">
            <a:off x="6021088" y="1949429"/>
            <a:ext cx="5569265" cy="0"/>
          </a:xfrm>
          <a:prstGeom prst="line">
            <a:avLst/>
          </a:prstGeom>
          <a:ln w="28575"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 dirty="0">
                <a:solidFill>
                  <a:schemeClr val="bg1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33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chemeClr val="bg1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 userDrawn="1">
            <p:ph type="pic" sz="quarter" idx="18"/>
          </p:nvPr>
        </p:nvSpPr>
        <p:spPr>
          <a:xfrm>
            <a:off x="0" y="0"/>
            <a:ext cx="6080953" cy="6875463"/>
          </a:xfrm>
          <a:custGeom>
            <a:avLst/>
            <a:gdLst>
              <a:gd name="connsiteX0" fmla="*/ 0 w 6213475"/>
              <a:gd name="connsiteY0" fmla="*/ 0 h 6875463"/>
              <a:gd name="connsiteX1" fmla="*/ 6213475 w 6213475"/>
              <a:gd name="connsiteY1" fmla="*/ 0 h 6875463"/>
              <a:gd name="connsiteX2" fmla="*/ 6213475 w 6213475"/>
              <a:gd name="connsiteY2" fmla="*/ 6875463 h 6875463"/>
              <a:gd name="connsiteX3" fmla="*/ 0 w 6213475"/>
              <a:gd name="connsiteY3" fmla="*/ 6875463 h 6875463"/>
              <a:gd name="connsiteX4" fmla="*/ 0 w 6213475"/>
              <a:gd name="connsiteY4" fmla="*/ 0 h 6875463"/>
              <a:gd name="connsiteX0" fmla="*/ 0 w 6213475"/>
              <a:gd name="connsiteY0" fmla="*/ 0 h 6875463"/>
              <a:gd name="connsiteX1" fmla="*/ 6080953 w 6213475"/>
              <a:gd name="connsiteY1" fmla="*/ 0 h 6875463"/>
              <a:gd name="connsiteX2" fmla="*/ 6213475 w 6213475"/>
              <a:gd name="connsiteY2" fmla="*/ 6875463 h 6875463"/>
              <a:gd name="connsiteX3" fmla="*/ 0 w 6213475"/>
              <a:gd name="connsiteY3" fmla="*/ 6875463 h 6875463"/>
              <a:gd name="connsiteX4" fmla="*/ 0 w 6213475"/>
              <a:gd name="connsiteY4" fmla="*/ 0 h 6875463"/>
              <a:gd name="connsiteX0" fmla="*/ 0 w 6080953"/>
              <a:gd name="connsiteY0" fmla="*/ 0 h 6875463"/>
              <a:gd name="connsiteX1" fmla="*/ 6080953 w 6080953"/>
              <a:gd name="connsiteY1" fmla="*/ 0 h 6875463"/>
              <a:gd name="connsiteX2" fmla="*/ 2688397 w 6080953"/>
              <a:gd name="connsiteY2" fmla="*/ 6862211 h 6875463"/>
              <a:gd name="connsiteX3" fmla="*/ 0 w 6080953"/>
              <a:gd name="connsiteY3" fmla="*/ 6875463 h 6875463"/>
              <a:gd name="connsiteX4" fmla="*/ 0 w 6080953"/>
              <a:gd name="connsiteY4" fmla="*/ 0 h 6875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80953" h="6875463">
                <a:moveTo>
                  <a:pt x="0" y="0"/>
                </a:moveTo>
                <a:lnTo>
                  <a:pt x="6080953" y="0"/>
                </a:lnTo>
                <a:lnTo>
                  <a:pt x="2688397" y="6862211"/>
                </a:lnTo>
                <a:lnTo>
                  <a:pt x="0" y="6875463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algn="ctr">
              <a:defRPr sz="2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t Typeface &amp; Si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424669" y="528535"/>
            <a:ext cx="649864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4400" b="1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RESTART+                           </a:t>
            </a:r>
            <a:r>
              <a:rPr lang="en-IE" sz="4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FONT TYPEFACE &amp; SIZE</a:t>
            </a:r>
            <a:endParaRPr lang="en-IE" sz="3600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7523385" y="528535"/>
            <a:ext cx="458920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PLEASE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ENSURE TO KEEP FONTS AS PER THE LAYOUT</a:t>
            </a:r>
            <a:endParaRPr lang="en-IE" sz="3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endParaRPr lang="en-IE" sz="3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48 point 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- 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Divider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Slides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IE" sz="1000" b="1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36 point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- 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Title Heading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en-IE" sz="1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30 point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- 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Sub-Titles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    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- Quotes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en-IE" sz="1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24 point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-  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Quattrocento Sans"/>
                <a:cs typeface="Quattrocento Sans"/>
                <a:sym typeface="Quattrocento Sans"/>
              </a:rPr>
              <a:t>Main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Text Body </a:t>
            </a:r>
            <a:endParaRPr lang="en-US" sz="3000" dirty="0"/>
          </a:p>
          <a:p>
            <a:pPr fontAlgn="base"/>
            <a:endParaRPr lang="en-IE" sz="3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424669" y="3172202"/>
            <a:ext cx="548943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2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Please ensure to keep the font sizes set as per the slide layouts. The font used throughout the </a:t>
            </a:r>
            <a:r>
              <a:rPr lang="en-IE" sz="2400" b="1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RESTART+ </a:t>
            </a:r>
            <a:r>
              <a:rPr lang="en-IE" sz="2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PowerPoint is</a:t>
            </a:r>
            <a:r>
              <a:rPr lang="is-IS" sz="2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….</a:t>
            </a:r>
            <a:endParaRPr lang="en-IE" sz="2400" b="0" i="0" u="none" strike="noStrike" kern="1200" baseline="0" dirty="0">
              <a:solidFill>
                <a:schemeClr val="bg1"/>
              </a:solidFill>
              <a:effectLst/>
              <a:latin typeface="+mn-lt"/>
              <a:ea typeface="+mn-ea"/>
              <a:cs typeface="+mn-cs"/>
              <a:sym typeface="Quattrocento Sans"/>
            </a:endParaRPr>
          </a:p>
          <a:p>
            <a:pPr fontAlgn="base"/>
            <a:endParaRPr lang="en-IE" sz="2400" b="0" i="0" u="none" strike="noStrike" kern="1200" baseline="0" dirty="0">
              <a:solidFill>
                <a:schemeClr val="bg1"/>
              </a:solidFill>
              <a:effectLst/>
              <a:latin typeface="+mn-lt"/>
              <a:ea typeface="+mn-ea"/>
              <a:cs typeface="+mn-cs"/>
              <a:sym typeface="Quattrocento Sans"/>
            </a:endParaRPr>
          </a:p>
          <a:p>
            <a:pPr fontAlgn="base"/>
            <a:r>
              <a:rPr lang="en-IE" sz="3600" b="1" i="1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Calibri</a:t>
            </a:r>
          </a:p>
          <a:p>
            <a:pPr fontAlgn="base"/>
            <a:endParaRPr lang="en-IE" sz="3600" b="1" i="1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7098716" y="-1"/>
            <a:ext cx="0" cy="55404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H="1">
            <a:off x="1" y="2503620"/>
            <a:ext cx="709871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H="1">
            <a:off x="2" y="5540407"/>
            <a:ext cx="121919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 userDrawn="1"/>
        </p:nvSpPr>
        <p:spPr>
          <a:xfrm>
            <a:off x="0" y="596837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24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*** </a:t>
            </a:r>
            <a:r>
              <a:rPr lang="en-IE" sz="24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PLEASE DELETE THIS INSTRUCTION SLIDE BEFORE PRESENTING FINAL PRESENTATION </a:t>
            </a:r>
            <a:r>
              <a:rPr lang="en-IE" sz="24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*** </a:t>
            </a:r>
            <a:endParaRPr lang="en-US" sz="24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op - Text Bottom - 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 rot="5400000" flipH="1">
            <a:off x="3350513" y="-1970235"/>
            <a:ext cx="5496953" cy="12186020"/>
            <a:chOff x="-26505" y="-29327"/>
            <a:chExt cx="6096001" cy="6887327"/>
          </a:xfrm>
          <a:solidFill>
            <a:srgbClr val="7F4182"/>
          </a:solidFill>
        </p:grpSpPr>
        <p:sp>
          <p:nvSpPr>
            <p:cNvPr id="23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" name="Straight Connector 23"/>
          <p:cNvCxnSpPr/>
          <p:nvPr userDrawn="1"/>
        </p:nvCxnSpPr>
        <p:spPr>
          <a:xfrm flipH="1">
            <a:off x="332508" y="4442958"/>
            <a:ext cx="11628648" cy="0"/>
          </a:xfrm>
          <a:prstGeom prst="line">
            <a:avLst/>
          </a:prstGeom>
          <a:ln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84"/>
          <p:cNvSpPr>
            <a:spLocks noGrp="1"/>
          </p:cNvSpPr>
          <p:nvPr>
            <p:ph type="body" sz="quarter" idx="25" hasCustomPrompt="1"/>
          </p:nvPr>
        </p:nvSpPr>
        <p:spPr>
          <a:xfrm>
            <a:off x="332508" y="4612984"/>
            <a:ext cx="11545518" cy="63386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27" name="Text Placeholder 74"/>
          <p:cNvSpPr>
            <a:spLocks noGrp="1"/>
          </p:cNvSpPr>
          <p:nvPr>
            <p:ph type="body" sz="quarter" idx="20" hasCustomPrompt="1"/>
          </p:nvPr>
        </p:nvSpPr>
        <p:spPr>
          <a:xfrm>
            <a:off x="332508" y="3642949"/>
            <a:ext cx="11545518" cy="629984"/>
          </a:xfr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テキスト プレースホルダー 36"/>
          <p:cNvSpPr txBox="1">
            <a:spLocks/>
          </p:cNvSpPr>
          <p:nvPr userDrawn="1"/>
        </p:nvSpPr>
        <p:spPr bwMode="auto">
          <a:xfrm>
            <a:off x="285884" y="6517684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A3CEC2"/>
                </a:solidFill>
                <a:latin typeface="Calibri" charset="0"/>
              </a:rPr>
              <a:t>RESTART+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11298735" y="5444234"/>
            <a:ext cx="576538" cy="22525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 rotWithShape="1">
          <a:blip r:embed="rId3" cstate="print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862" b="-7710"/>
          <a:stretch/>
        </p:blipFill>
        <p:spPr>
          <a:xfrm rot="6575874">
            <a:off x="2301" y="900890"/>
            <a:ext cx="3830722" cy="5250535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12192000" cy="3339480"/>
          </a:xfrm>
          <a:custGeom>
            <a:avLst/>
            <a:gdLst>
              <a:gd name="connsiteX0" fmla="*/ 0 w 12192000"/>
              <a:gd name="connsiteY0" fmla="*/ 0 h 3392488"/>
              <a:gd name="connsiteX1" fmla="*/ 12192000 w 12192000"/>
              <a:gd name="connsiteY1" fmla="*/ 0 h 3392488"/>
              <a:gd name="connsiteX2" fmla="*/ 12192000 w 12192000"/>
              <a:gd name="connsiteY2" fmla="*/ 3392488 h 3392488"/>
              <a:gd name="connsiteX3" fmla="*/ 0 w 12192000"/>
              <a:gd name="connsiteY3" fmla="*/ 3392488 h 3392488"/>
              <a:gd name="connsiteX4" fmla="*/ 0 w 12192000"/>
              <a:gd name="connsiteY4" fmla="*/ 0 h 3392488"/>
              <a:gd name="connsiteX0" fmla="*/ 0 w 12192000"/>
              <a:gd name="connsiteY0" fmla="*/ 0 h 3392488"/>
              <a:gd name="connsiteX1" fmla="*/ 12192000 w 12192000"/>
              <a:gd name="connsiteY1" fmla="*/ 0 h 3392488"/>
              <a:gd name="connsiteX2" fmla="*/ 12192000 w 12192000"/>
              <a:gd name="connsiteY2" fmla="*/ 3392488 h 3392488"/>
              <a:gd name="connsiteX3" fmla="*/ 0 w 12192000"/>
              <a:gd name="connsiteY3" fmla="*/ 1364906 h 3392488"/>
              <a:gd name="connsiteX4" fmla="*/ 0 w 12192000"/>
              <a:gd name="connsiteY4" fmla="*/ 0 h 3392488"/>
              <a:gd name="connsiteX0" fmla="*/ 0 w 12192000"/>
              <a:gd name="connsiteY0" fmla="*/ 0 h 3339480"/>
              <a:gd name="connsiteX1" fmla="*/ 12192000 w 12192000"/>
              <a:gd name="connsiteY1" fmla="*/ 0 h 3339480"/>
              <a:gd name="connsiteX2" fmla="*/ 12192000 w 12192000"/>
              <a:gd name="connsiteY2" fmla="*/ 3339480 h 3339480"/>
              <a:gd name="connsiteX3" fmla="*/ 0 w 12192000"/>
              <a:gd name="connsiteY3" fmla="*/ 1364906 h 3339480"/>
              <a:gd name="connsiteX4" fmla="*/ 0 w 12192000"/>
              <a:gd name="connsiteY4" fmla="*/ 0 h 333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339480">
                <a:moveTo>
                  <a:pt x="0" y="0"/>
                </a:moveTo>
                <a:lnTo>
                  <a:pt x="12192000" y="0"/>
                </a:lnTo>
                <a:lnTo>
                  <a:pt x="12192000" y="3339480"/>
                </a:lnTo>
                <a:lnTo>
                  <a:pt x="0" y="1364906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Top - Text Bottom - 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 rot="5400000" flipH="1">
            <a:off x="3350513" y="-1970235"/>
            <a:ext cx="5496953" cy="12186020"/>
            <a:chOff x="-26505" y="-29327"/>
            <a:chExt cx="6096001" cy="6887327"/>
          </a:xfrm>
          <a:solidFill>
            <a:srgbClr val="BA0A94"/>
          </a:solidFill>
        </p:grpSpPr>
        <p:sp>
          <p:nvSpPr>
            <p:cNvPr id="23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" name="Straight Connector 23"/>
          <p:cNvCxnSpPr/>
          <p:nvPr userDrawn="1"/>
        </p:nvCxnSpPr>
        <p:spPr>
          <a:xfrm flipH="1">
            <a:off x="332508" y="4442958"/>
            <a:ext cx="11628648" cy="0"/>
          </a:xfrm>
          <a:prstGeom prst="line">
            <a:avLst/>
          </a:prstGeom>
          <a:ln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84"/>
          <p:cNvSpPr>
            <a:spLocks noGrp="1"/>
          </p:cNvSpPr>
          <p:nvPr>
            <p:ph type="body" sz="quarter" idx="25" hasCustomPrompt="1"/>
          </p:nvPr>
        </p:nvSpPr>
        <p:spPr>
          <a:xfrm>
            <a:off x="332508" y="4612984"/>
            <a:ext cx="11545518" cy="63386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27" name="Text Placeholder 74"/>
          <p:cNvSpPr>
            <a:spLocks noGrp="1"/>
          </p:cNvSpPr>
          <p:nvPr>
            <p:ph type="body" sz="quarter" idx="20" hasCustomPrompt="1"/>
          </p:nvPr>
        </p:nvSpPr>
        <p:spPr>
          <a:xfrm>
            <a:off x="332508" y="3642949"/>
            <a:ext cx="11545518" cy="629984"/>
          </a:xfr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テキスト プレースホルダー 36"/>
          <p:cNvSpPr txBox="1">
            <a:spLocks/>
          </p:cNvSpPr>
          <p:nvPr userDrawn="1"/>
        </p:nvSpPr>
        <p:spPr bwMode="auto">
          <a:xfrm>
            <a:off x="285884" y="6095999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A3CEC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 rotWithShape="1">
          <a:blip r:embed="rId3" cstate="print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862" b="-7710"/>
          <a:stretch/>
        </p:blipFill>
        <p:spPr>
          <a:xfrm rot="6575874">
            <a:off x="2301" y="900890"/>
            <a:ext cx="3830722" cy="5250535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12192000" cy="3339480"/>
          </a:xfrm>
          <a:custGeom>
            <a:avLst/>
            <a:gdLst>
              <a:gd name="connsiteX0" fmla="*/ 0 w 12192000"/>
              <a:gd name="connsiteY0" fmla="*/ 0 h 3392488"/>
              <a:gd name="connsiteX1" fmla="*/ 12192000 w 12192000"/>
              <a:gd name="connsiteY1" fmla="*/ 0 h 3392488"/>
              <a:gd name="connsiteX2" fmla="*/ 12192000 w 12192000"/>
              <a:gd name="connsiteY2" fmla="*/ 3392488 h 3392488"/>
              <a:gd name="connsiteX3" fmla="*/ 0 w 12192000"/>
              <a:gd name="connsiteY3" fmla="*/ 3392488 h 3392488"/>
              <a:gd name="connsiteX4" fmla="*/ 0 w 12192000"/>
              <a:gd name="connsiteY4" fmla="*/ 0 h 3392488"/>
              <a:gd name="connsiteX0" fmla="*/ 0 w 12192000"/>
              <a:gd name="connsiteY0" fmla="*/ 0 h 3392488"/>
              <a:gd name="connsiteX1" fmla="*/ 12192000 w 12192000"/>
              <a:gd name="connsiteY1" fmla="*/ 0 h 3392488"/>
              <a:gd name="connsiteX2" fmla="*/ 12192000 w 12192000"/>
              <a:gd name="connsiteY2" fmla="*/ 3392488 h 3392488"/>
              <a:gd name="connsiteX3" fmla="*/ 0 w 12192000"/>
              <a:gd name="connsiteY3" fmla="*/ 1364906 h 3392488"/>
              <a:gd name="connsiteX4" fmla="*/ 0 w 12192000"/>
              <a:gd name="connsiteY4" fmla="*/ 0 h 3392488"/>
              <a:gd name="connsiteX0" fmla="*/ 0 w 12192000"/>
              <a:gd name="connsiteY0" fmla="*/ 0 h 3339480"/>
              <a:gd name="connsiteX1" fmla="*/ 12192000 w 12192000"/>
              <a:gd name="connsiteY1" fmla="*/ 0 h 3339480"/>
              <a:gd name="connsiteX2" fmla="*/ 12192000 w 12192000"/>
              <a:gd name="connsiteY2" fmla="*/ 3339480 h 3339480"/>
              <a:gd name="connsiteX3" fmla="*/ 0 w 12192000"/>
              <a:gd name="connsiteY3" fmla="*/ 1364906 h 3339480"/>
              <a:gd name="connsiteX4" fmla="*/ 0 w 12192000"/>
              <a:gd name="connsiteY4" fmla="*/ 0 h 333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339480">
                <a:moveTo>
                  <a:pt x="0" y="0"/>
                </a:moveTo>
                <a:lnTo>
                  <a:pt x="12192000" y="0"/>
                </a:lnTo>
                <a:lnTo>
                  <a:pt x="12192000" y="3339480"/>
                </a:lnTo>
                <a:lnTo>
                  <a:pt x="0" y="1364906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  <p:extLst>
      <p:ext uri="{BB962C8B-B14F-4D97-AF65-F5344CB8AC3E}">
        <p14:creationId xmlns:p14="http://schemas.microsoft.com/office/powerpoint/2010/main" val="40664334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hoto Top - Text Bottom - 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 rot="5400000" flipH="1">
            <a:off x="3350513" y="-1970235"/>
            <a:ext cx="5496953" cy="12186020"/>
            <a:chOff x="-26505" y="-29327"/>
            <a:chExt cx="6096001" cy="6887327"/>
          </a:xfrm>
          <a:solidFill>
            <a:srgbClr val="AB5AB0"/>
          </a:solidFill>
        </p:grpSpPr>
        <p:sp>
          <p:nvSpPr>
            <p:cNvPr id="23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" name="Straight Connector 23"/>
          <p:cNvCxnSpPr/>
          <p:nvPr userDrawn="1"/>
        </p:nvCxnSpPr>
        <p:spPr>
          <a:xfrm flipH="1">
            <a:off x="332508" y="4442958"/>
            <a:ext cx="11628648" cy="0"/>
          </a:xfrm>
          <a:prstGeom prst="line">
            <a:avLst/>
          </a:prstGeom>
          <a:ln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84"/>
          <p:cNvSpPr>
            <a:spLocks noGrp="1"/>
          </p:cNvSpPr>
          <p:nvPr>
            <p:ph type="body" sz="quarter" idx="25" hasCustomPrompt="1"/>
          </p:nvPr>
        </p:nvSpPr>
        <p:spPr>
          <a:xfrm>
            <a:off x="332508" y="4612984"/>
            <a:ext cx="11545518" cy="63386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27" name="Text Placeholder 74"/>
          <p:cNvSpPr>
            <a:spLocks noGrp="1"/>
          </p:cNvSpPr>
          <p:nvPr>
            <p:ph type="body" sz="quarter" idx="20" hasCustomPrompt="1"/>
          </p:nvPr>
        </p:nvSpPr>
        <p:spPr>
          <a:xfrm>
            <a:off x="332508" y="3642949"/>
            <a:ext cx="11545518" cy="629984"/>
          </a:xfr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テキスト プレースホルダー 36"/>
          <p:cNvSpPr txBox="1">
            <a:spLocks/>
          </p:cNvSpPr>
          <p:nvPr userDrawn="1"/>
        </p:nvSpPr>
        <p:spPr bwMode="auto">
          <a:xfrm>
            <a:off x="285884" y="6095999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A3CEC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 rotWithShape="1">
          <a:blip r:embed="rId3" cstate="print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862" b="-7710"/>
          <a:stretch/>
        </p:blipFill>
        <p:spPr>
          <a:xfrm rot="6575874">
            <a:off x="2301" y="900890"/>
            <a:ext cx="3830722" cy="5250535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12192000" cy="3339480"/>
          </a:xfrm>
          <a:custGeom>
            <a:avLst/>
            <a:gdLst>
              <a:gd name="connsiteX0" fmla="*/ 0 w 12192000"/>
              <a:gd name="connsiteY0" fmla="*/ 0 h 3392488"/>
              <a:gd name="connsiteX1" fmla="*/ 12192000 w 12192000"/>
              <a:gd name="connsiteY1" fmla="*/ 0 h 3392488"/>
              <a:gd name="connsiteX2" fmla="*/ 12192000 w 12192000"/>
              <a:gd name="connsiteY2" fmla="*/ 3392488 h 3392488"/>
              <a:gd name="connsiteX3" fmla="*/ 0 w 12192000"/>
              <a:gd name="connsiteY3" fmla="*/ 3392488 h 3392488"/>
              <a:gd name="connsiteX4" fmla="*/ 0 w 12192000"/>
              <a:gd name="connsiteY4" fmla="*/ 0 h 3392488"/>
              <a:gd name="connsiteX0" fmla="*/ 0 w 12192000"/>
              <a:gd name="connsiteY0" fmla="*/ 0 h 3392488"/>
              <a:gd name="connsiteX1" fmla="*/ 12192000 w 12192000"/>
              <a:gd name="connsiteY1" fmla="*/ 0 h 3392488"/>
              <a:gd name="connsiteX2" fmla="*/ 12192000 w 12192000"/>
              <a:gd name="connsiteY2" fmla="*/ 3392488 h 3392488"/>
              <a:gd name="connsiteX3" fmla="*/ 0 w 12192000"/>
              <a:gd name="connsiteY3" fmla="*/ 1364906 h 3392488"/>
              <a:gd name="connsiteX4" fmla="*/ 0 w 12192000"/>
              <a:gd name="connsiteY4" fmla="*/ 0 h 3392488"/>
              <a:gd name="connsiteX0" fmla="*/ 0 w 12192000"/>
              <a:gd name="connsiteY0" fmla="*/ 0 h 3339480"/>
              <a:gd name="connsiteX1" fmla="*/ 12192000 w 12192000"/>
              <a:gd name="connsiteY1" fmla="*/ 0 h 3339480"/>
              <a:gd name="connsiteX2" fmla="*/ 12192000 w 12192000"/>
              <a:gd name="connsiteY2" fmla="*/ 3339480 h 3339480"/>
              <a:gd name="connsiteX3" fmla="*/ 0 w 12192000"/>
              <a:gd name="connsiteY3" fmla="*/ 1364906 h 3339480"/>
              <a:gd name="connsiteX4" fmla="*/ 0 w 12192000"/>
              <a:gd name="connsiteY4" fmla="*/ 0 h 333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339480">
                <a:moveTo>
                  <a:pt x="0" y="0"/>
                </a:moveTo>
                <a:lnTo>
                  <a:pt x="12192000" y="0"/>
                </a:lnTo>
                <a:lnTo>
                  <a:pt x="12192000" y="3339480"/>
                </a:lnTo>
                <a:lnTo>
                  <a:pt x="0" y="1364906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  <p:extLst>
      <p:ext uri="{BB962C8B-B14F-4D97-AF65-F5344CB8AC3E}">
        <p14:creationId xmlns:p14="http://schemas.microsoft.com/office/powerpoint/2010/main" val="22854373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hoto Top - Text Bottom - 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 rot="5400000" flipH="1">
            <a:off x="3350513" y="-1970235"/>
            <a:ext cx="5496953" cy="12186020"/>
            <a:chOff x="-26505" y="-29327"/>
            <a:chExt cx="6096001" cy="6887327"/>
          </a:xfrm>
          <a:solidFill>
            <a:srgbClr val="68BBAF"/>
          </a:solidFill>
        </p:grpSpPr>
        <p:sp>
          <p:nvSpPr>
            <p:cNvPr id="23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" name="Straight Connector 23"/>
          <p:cNvCxnSpPr/>
          <p:nvPr userDrawn="1"/>
        </p:nvCxnSpPr>
        <p:spPr>
          <a:xfrm flipH="1">
            <a:off x="332508" y="4442958"/>
            <a:ext cx="11628648" cy="0"/>
          </a:xfrm>
          <a:prstGeom prst="line">
            <a:avLst/>
          </a:prstGeom>
          <a:ln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84"/>
          <p:cNvSpPr>
            <a:spLocks noGrp="1"/>
          </p:cNvSpPr>
          <p:nvPr>
            <p:ph type="body" sz="quarter" idx="25" hasCustomPrompt="1"/>
          </p:nvPr>
        </p:nvSpPr>
        <p:spPr>
          <a:xfrm>
            <a:off x="332508" y="4612984"/>
            <a:ext cx="11545518" cy="63386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27" name="Text Placeholder 74"/>
          <p:cNvSpPr>
            <a:spLocks noGrp="1"/>
          </p:cNvSpPr>
          <p:nvPr>
            <p:ph type="body" sz="quarter" idx="20" hasCustomPrompt="1"/>
          </p:nvPr>
        </p:nvSpPr>
        <p:spPr>
          <a:xfrm>
            <a:off x="332508" y="3642949"/>
            <a:ext cx="11545518" cy="629984"/>
          </a:xfr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テキスト プレースホルダー 36"/>
          <p:cNvSpPr txBox="1">
            <a:spLocks/>
          </p:cNvSpPr>
          <p:nvPr userDrawn="1"/>
        </p:nvSpPr>
        <p:spPr bwMode="auto">
          <a:xfrm>
            <a:off x="285884" y="6095999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A3CEC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 rotWithShape="1">
          <a:blip r:embed="rId3" cstate="print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862" b="-7710"/>
          <a:stretch/>
        </p:blipFill>
        <p:spPr>
          <a:xfrm rot="6575874">
            <a:off x="2301" y="900890"/>
            <a:ext cx="3830722" cy="5250535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12192000" cy="3339480"/>
          </a:xfrm>
          <a:custGeom>
            <a:avLst/>
            <a:gdLst>
              <a:gd name="connsiteX0" fmla="*/ 0 w 12192000"/>
              <a:gd name="connsiteY0" fmla="*/ 0 h 3392488"/>
              <a:gd name="connsiteX1" fmla="*/ 12192000 w 12192000"/>
              <a:gd name="connsiteY1" fmla="*/ 0 h 3392488"/>
              <a:gd name="connsiteX2" fmla="*/ 12192000 w 12192000"/>
              <a:gd name="connsiteY2" fmla="*/ 3392488 h 3392488"/>
              <a:gd name="connsiteX3" fmla="*/ 0 w 12192000"/>
              <a:gd name="connsiteY3" fmla="*/ 3392488 h 3392488"/>
              <a:gd name="connsiteX4" fmla="*/ 0 w 12192000"/>
              <a:gd name="connsiteY4" fmla="*/ 0 h 3392488"/>
              <a:gd name="connsiteX0" fmla="*/ 0 w 12192000"/>
              <a:gd name="connsiteY0" fmla="*/ 0 h 3392488"/>
              <a:gd name="connsiteX1" fmla="*/ 12192000 w 12192000"/>
              <a:gd name="connsiteY1" fmla="*/ 0 h 3392488"/>
              <a:gd name="connsiteX2" fmla="*/ 12192000 w 12192000"/>
              <a:gd name="connsiteY2" fmla="*/ 3392488 h 3392488"/>
              <a:gd name="connsiteX3" fmla="*/ 0 w 12192000"/>
              <a:gd name="connsiteY3" fmla="*/ 1364906 h 3392488"/>
              <a:gd name="connsiteX4" fmla="*/ 0 w 12192000"/>
              <a:gd name="connsiteY4" fmla="*/ 0 h 3392488"/>
              <a:gd name="connsiteX0" fmla="*/ 0 w 12192000"/>
              <a:gd name="connsiteY0" fmla="*/ 0 h 3339480"/>
              <a:gd name="connsiteX1" fmla="*/ 12192000 w 12192000"/>
              <a:gd name="connsiteY1" fmla="*/ 0 h 3339480"/>
              <a:gd name="connsiteX2" fmla="*/ 12192000 w 12192000"/>
              <a:gd name="connsiteY2" fmla="*/ 3339480 h 3339480"/>
              <a:gd name="connsiteX3" fmla="*/ 0 w 12192000"/>
              <a:gd name="connsiteY3" fmla="*/ 1364906 h 3339480"/>
              <a:gd name="connsiteX4" fmla="*/ 0 w 12192000"/>
              <a:gd name="connsiteY4" fmla="*/ 0 h 333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339480">
                <a:moveTo>
                  <a:pt x="0" y="0"/>
                </a:moveTo>
                <a:lnTo>
                  <a:pt x="12192000" y="0"/>
                </a:lnTo>
                <a:lnTo>
                  <a:pt x="12192000" y="3339480"/>
                </a:lnTo>
                <a:lnTo>
                  <a:pt x="0" y="1364906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  <p:extLst>
      <p:ext uri="{BB962C8B-B14F-4D97-AF65-F5344CB8AC3E}">
        <p14:creationId xmlns:p14="http://schemas.microsoft.com/office/powerpoint/2010/main" val="39113770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ICON CIRCLE -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2495266" y="1754551"/>
            <a:ext cx="8403792" cy="3872188"/>
          </a:xfrm>
        </p:spPr>
        <p:txBody>
          <a:bodyPr>
            <a:noAutofit/>
          </a:bodyPr>
          <a:lstStyle>
            <a:lvl1pPr marL="342900" indent="-342900" algn="l">
              <a:buClr>
                <a:srgbClr val="68BBAF"/>
              </a:buClr>
              <a:buFont typeface="Arial" charset="0"/>
              <a:buChar char="•"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 flipH="1">
            <a:off x="0" y="1150377"/>
            <a:ext cx="12192000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2495266" y="751297"/>
            <a:ext cx="8403792" cy="857158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965473" y="641886"/>
            <a:ext cx="1025560" cy="1025560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096" r="-13398"/>
          <a:stretch/>
        </p:blipFill>
        <p:spPr>
          <a:xfrm rot="10800000" flipH="1" flipV="1">
            <a:off x="-98027" y="3125920"/>
            <a:ext cx="2430901" cy="37502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ICON CIRCLE -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2495266" y="1754551"/>
            <a:ext cx="8403792" cy="3872188"/>
          </a:xfrm>
        </p:spPr>
        <p:txBody>
          <a:bodyPr>
            <a:noAutofit/>
          </a:bodyPr>
          <a:lstStyle>
            <a:lvl1pPr marL="342900" indent="-342900" algn="l">
              <a:buClr>
                <a:srgbClr val="68BBAF"/>
              </a:buClr>
              <a:buFont typeface="Arial" charset="0"/>
              <a:buChar char="•"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0" y="1150377"/>
            <a:ext cx="12192000" cy="0"/>
          </a:xfrm>
          <a:prstGeom prst="line">
            <a:avLst/>
          </a:prstGeom>
          <a:ln>
            <a:solidFill>
              <a:srgbClr val="68BB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2495266" y="751297"/>
            <a:ext cx="8403792" cy="857158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096" r="-13398"/>
          <a:stretch/>
        </p:blipFill>
        <p:spPr>
          <a:xfrm rot="10800000" flipH="1" flipV="1">
            <a:off x="-98027" y="3125920"/>
            <a:ext cx="2430901" cy="37502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ICON CIRCLE - with ph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6150077" y="2157413"/>
            <a:ext cx="5551386" cy="3631644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 flipH="1">
            <a:off x="-3076" y="1779018"/>
            <a:ext cx="12192000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608086" y="1404496"/>
            <a:ext cx="4849824" cy="4879740"/>
          </a:xfrm>
          <a:custGeom>
            <a:avLst/>
            <a:gdLst>
              <a:gd name="connsiteX0" fmla="*/ 0 w 4904103"/>
              <a:gd name="connsiteY0" fmla="*/ 2452052 h 4904103"/>
              <a:gd name="connsiteX1" fmla="*/ 2452052 w 4904103"/>
              <a:gd name="connsiteY1" fmla="*/ 0 h 4904103"/>
              <a:gd name="connsiteX2" fmla="*/ 4904104 w 4904103"/>
              <a:gd name="connsiteY2" fmla="*/ 2452052 h 4904103"/>
              <a:gd name="connsiteX3" fmla="*/ 2452052 w 4904103"/>
              <a:gd name="connsiteY3" fmla="*/ 4904104 h 4904103"/>
              <a:gd name="connsiteX4" fmla="*/ 0 w 4904103"/>
              <a:gd name="connsiteY4" fmla="*/ 2452052 h 4904103"/>
              <a:gd name="connsiteX0" fmla="*/ 7934 w 4912038"/>
              <a:gd name="connsiteY0" fmla="*/ 2452052 h 4904104"/>
              <a:gd name="connsiteX1" fmla="*/ 2459986 w 4912038"/>
              <a:gd name="connsiteY1" fmla="*/ 0 h 4904104"/>
              <a:gd name="connsiteX2" fmla="*/ 4912038 w 4912038"/>
              <a:gd name="connsiteY2" fmla="*/ 2452052 h 4904104"/>
              <a:gd name="connsiteX3" fmla="*/ 2459986 w 4912038"/>
              <a:gd name="connsiteY3" fmla="*/ 4904104 h 4904104"/>
              <a:gd name="connsiteX4" fmla="*/ 7934 w 4912038"/>
              <a:gd name="connsiteY4" fmla="*/ 2452052 h 4904104"/>
              <a:gd name="connsiteX0" fmla="*/ 46476 w 4950580"/>
              <a:gd name="connsiteY0" fmla="*/ 2544376 h 4996428"/>
              <a:gd name="connsiteX1" fmla="*/ 1011755 w 4950580"/>
              <a:gd name="connsiteY1" fmla="*/ 711790 h 4996428"/>
              <a:gd name="connsiteX2" fmla="*/ 2498528 w 4950580"/>
              <a:gd name="connsiteY2" fmla="*/ 92324 h 4996428"/>
              <a:gd name="connsiteX3" fmla="*/ 4950580 w 4950580"/>
              <a:gd name="connsiteY3" fmla="*/ 2544376 h 4996428"/>
              <a:gd name="connsiteX4" fmla="*/ 2498528 w 4950580"/>
              <a:gd name="connsiteY4" fmla="*/ 4996428 h 4996428"/>
              <a:gd name="connsiteX5" fmla="*/ 46476 w 4950580"/>
              <a:gd name="connsiteY5" fmla="*/ 2544376 h 4996428"/>
              <a:gd name="connsiteX0" fmla="*/ 45841 w 4949945"/>
              <a:gd name="connsiteY0" fmla="*/ 2544376 h 4996428"/>
              <a:gd name="connsiteX1" fmla="*/ 1011120 w 4949945"/>
              <a:gd name="connsiteY1" fmla="*/ 711790 h 4996428"/>
              <a:gd name="connsiteX2" fmla="*/ 2497893 w 4949945"/>
              <a:gd name="connsiteY2" fmla="*/ 92324 h 4996428"/>
              <a:gd name="connsiteX3" fmla="*/ 4949945 w 4949945"/>
              <a:gd name="connsiteY3" fmla="*/ 2544376 h 4996428"/>
              <a:gd name="connsiteX4" fmla="*/ 2497893 w 4949945"/>
              <a:gd name="connsiteY4" fmla="*/ 4996428 h 4996428"/>
              <a:gd name="connsiteX5" fmla="*/ 45841 w 4949945"/>
              <a:gd name="connsiteY5" fmla="*/ 2544376 h 4996428"/>
              <a:gd name="connsiteX0" fmla="*/ 26997 w 4931101"/>
              <a:gd name="connsiteY0" fmla="*/ 2513559 h 4965611"/>
              <a:gd name="connsiteX1" fmla="*/ 1242999 w 4931101"/>
              <a:gd name="connsiteY1" fmla="*/ 887451 h 4965611"/>
              <a:gd name="connsiteX2" fmla="*/ 2479049 w 4931101"/>
              <a:gd name="connsiteY2" fmla="*/ 61507 h 4965611"/>
              <a:gd name="connsiteX3" fmla="*/ 4931101 w 4931101"/>
              <a:gd name="connsiteY3" fmla="*/ 2513559 h 4965611"/>
              <a:gd name="connsiteX4" fmla="*/ 2479049 w 4931101"/>
              <a:gd name="connsiteY4" fmla="*/ 4965611 h 4965611"/>
              <a:gd name="connsiteX5" fmla="*/ 26997 w 4931101"/>
              <a:gd name="connsiteY5" fmla="*/ 2513559 h 4965611"/>
              <a:gd name="connsiteX0" fmla="*/ 46172 w 4950276"/>
              <a:gd name="connsiteY0" fmla="*/ 2513559 h 4965611"/>
              <a:gd name="connsiteX1" fmla="*/ 1262174 w 4950276"/>
              <a:gd name="connsiteY1" fmla="*/ 887451 h 4965611"/>
              <a:gd name="connsiteX2" fmla="*/ 2498224 w 4950276"/>
              <a:gd name="connsiteY2" fmla="*/ 61507 h 4965611"/>
              <a:gd name="connsiteX3" fmla="*/ 4950276 w 4950276"/>
              <a:gd name="connsiteY3" fmla="*/ 2513559 h 4965611"/>
              <a:gd name="connsiteX4" fmla="*/ 2498224 w 4950276"/>
              <a:gd name="connsiteY4" fmla="*/ 4965611 h 4965611"/>
              <a:gd name="connsiteX5" fmla="*/ 46172 w 4950276"/>
              <a:gd name="connsiteY5" fmla="*/ 2513559 h 4965611"/>
              <a:gd name="connsiteX0" fmla="*/ 48053 w 4922660"/>
              <a:gd name="connsiteY0" fmla="*/ 2720036 h 4966157"/>
              <a:gd name="connsiteX1" fmla="*/ 1234558 w 4922660"/>
              <a:gd name="connsiteY1" fmla="*/ 887451 h 4966157"/>
              <a:gd name="connsiteX2" fmla="*/ 2470608 w 4922660"/>
              <a:gd name="connsiteY2" fmla="*/ 61507 h 4966157"/>
              <a:gd name="connsiteX3" fmla="*/ 4922660 w 4922660"/>
              <a:gd name="connsiteY3" fmla="*/ 2513559 h 4966157"/>
              <a:gd name="connsiteX4" fmla="*/ 2470608 w 4922660"/>
              <a:gd name="connsiteY4" fmla="*/ 4965611 h 4966157"/>
              <a:gd name="connsiteX5" fmla="*/ 48053 w 4922660"/>
              <a:gd name="connsiteY5" fmla="*/ 2720036 h 4966157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61473 h 5008581"/>
              <a:gd name="connsiteX1" fmla="*/ 1215769 w 4903871"/>
              <a:gd name="connsiteY1" fmla="*/ 928888 h 5008581"/>
              <a:gd name="connsiteX2" fmla="*/ 2599303 w 4903871"/>
              <a:gd name="connsiteY2" fmla="*/ 58698 h 5008581"/>
              <a:gd name="connsiteX3" fmla="*/ 4903871 w 4903871"/>
              <a:gd name="connsiteY3" fmla="*/ 2554996 h 5008581"/>
              <a:gd name="connsiteX4" fmla="*/ 2451819 w 4903871"/>
              <a:gd name="connsiteY4" fmla="*/ 5007048 h 5008581"/>
              <a:gd name="connsiteX5" fmla="*/ 29264 w 4903871"/>
              <a:gd name="connsiteY5" fmla="*/ 2761473 h 5008581"/>
              <a:gd name="connsiteX0" fmla="*/ 29264 w 4903871"/>
              <a:gd name="connsiteY0" fmla="*/ 2775833 h 5022941"/>
              <a:gd name="connsiteX1" fmla="*/ 1215769 w 4903871"/>
              <a:gd name="connsiteY1" fmla="*/ 943248 h 5022941"/>
              <a:gd name="connsiteX2" fmla="*/ 2599303 w 4903871"/>
              <a:gd name="connsiteY2" fmla="*/ 73058 h 5022941"/>
              <a:gd name="connsiteX3" fmla="*/ 4903871 w 4903871"/>
              <a:gd name="connsiteY3" fmla="*/ 2569356 h 5022941"/>
              <a:gd name="connsiteX4" fmla="*/ 2451819 w 4903871"/>
              <a:gd name="connsiteY4" fmla="*/ 5021408 h 5022941"/>
              <a:gd name="connsiteX5" fmla="*/ 29264 w 4903871"/>
              <a:gd name="connsiteY5" fmla="*/ 2775833 h 5022941"/>
              <a:gd name="connsiteX0" fmla="*/ 15925 w 4890532"/>
              <a:gd name="connsiteY0" fmla="*/ 2765410 h 5011527"/>
              <a:gd name="connsiteX1" fmla="*/ 1600637 w 4890532"/>
              <a:gd name="connsiteY1" fmla="*/ 1006567 h 5011527"/>
              <a:gd name="connsiteX2" fmla="*/ 2585964 w 4890532"/>
              <a:gd name="connsiteY2" fmla="*/ 62635 h 5011527"/>
              <a:gd name="connsiteX3" fmla="*/ 4890532 w 4890532"/>
              <a:gd name="connsiteY3" fmla="*/ 2558933 h 5011527"/>
              <a:gd name="connsiteX4" fmla="*/ 2438480 w 4890532"/>
              <a:gd name="connsiteY4" fmla="*/ 5010985 h 5011527"/>
              <a:gd name="connsiteX5" fmla="*/ 15925 w 4890532"/>
              <a:gd name="connsiteY5" fmla="*/ 2765410 h 5011527"/>
              <a:gd name="connsiteX0" fmla="*/ 194654 w 5069261"/>
              <a:gd name="connsiteY0" fmla="*/ 2763498 h 5009614"/>
              <a:gd name="connsiteX1" fmla="*/ 776475 w 5069261"/>
              <a:gd name="connsiteY1" fmla="*/ 1019403 h 5009614"/>
              <a:gd name="connsiteX2" fmla="*/ 2764693 w 5069261"/>
              <a:gd name="connsiteY2" fmla="*/ 60723 h 5009614"/>
              <a:gd name="connsiteX3" fmla="*/ 5069261 w 5069261"/>
              <a:gd name="connsiteY3" fmla="*/ 2557021 h 5009614"/>
              <a:gd name="connsiteX4" fmla="*/ 2617209 w 5069261"/>
              <a:gd name="connsiteY4" fmla="*/ 5009073 h 5009614"/>
              <a:gd name="connsiteX5" fmla="*/ 194654 w 5069261"/>
              <a:gd name="connsiteY5" fmla="*/ 2763498 h 5009614"/>
              <a:gd name="connsiteX0" fmla="*/ 194654 w 5069261"/>
              <a:gd name="connsiteY0" fmla="*/ 2793721 h 5039837"/>
              <a:gd name="connsiteX1" fmla="*/ 776475 w 5069261"/>
              <a:gd name="connsiteY1" fmla="*/ 1049626 h 5039837"/>
              <a:gd name="connsiteX2" fmla="*/ 1218926 w 5069261"/>
              <a:gd name="connsiteY2" fmla="*/ 592426 h 5039837"/>
              <a:gd name="connsiteX3" fmla="*/ 2764693 w 5069261"/>
              <a:gd name="connsiteY3" fmla="*/ 90946 h 5039837"/>
              <a:gd name="connsiteX4" fmla="*/ 5069261 w 5069261"/>
              <a:gd name="connsiteY4" fmla="*/ 2587244 h 5039837"/>
              <a:gd name="connsiteX5" fmla="*/ 2617209 w 5069261"/>
              <a:gd name="connsiteY5" fmla="*/ 5039296 h 5039837"/>
              <a:gd name="connsiteX6" fmla="*/ 194654 w 5069261"/>
              <a:gd name="connsiteY6" fmla="*/ 2793721 h 5039837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704662 h 4950778"/>
              <a:gd name="connsiteX1" fmla="*/ 776475 w 5069261"/>
              <a:gd name="connsiteY1" fmla="*/ 960567 h 4950778"/>
              <a:gd name="connsiteX2" fmla="*/ 1513894 w 5069261"/>
              <a:gd name="connsiteY2" fmla="*/ 326386 h 4950778"/>
              <a:gd name="connsiteX3" fmla="*/ 2764693 w 5069261"/>
              <a:gd name="connsiteY3" fmla="*/ 1887 h 4950778"/>
              <a:gd name="connsiteX4" fmla="*/ 5069261 w 5069261"/>
              <a:gd name="connsiteY4" fmla="*/ 2498185 h 4950778"/>
              <a:gd name="connsiteX5" fmla="*/ 2617209 w 5069261"/>
              <a:gd name="connsiteY5" fmla="*/ 4950237 h 4950778"/>
              <a:gd name="connsiteX6" fmla="*/ 194654 w 5069261"/>
              <a:gd name="connsiteY6" fmla="*/ 2704662 h 4950778"/>
              <a:gd name="connsiteX0" fmla="*/ 194654 w 5069261"/>
              <a:gd name="connsiteY0" fmla="*/ 2617527 h 4863643"/>
              <a:gd name="connsiteX1" fmla="*/ 776475 w 5069261"/>
              <a:gd name="connsiteY1" fmla="*/ 873432 h 4863643"/>
              <a:gd name="connsiteX2" fmla="*/ 1513894 w 5069261"/>
              <a:gd name="connsiteY2" fmla="*/ 239251 h 4863643"/>
              <a:gd name="connsiteX3" fmla="*/ 2823686 w 5069261"/>
              <a:gd name="connsiteY3" fmla="*/ 3242 h 4863643"/>
              <a:gd name="connsiteX4" fmla="*/ 5069261 w 5069261"/>
              <a:gd name="connsiteY4" fmla="*/ 2411050 h 4863643"/>
              <a:gd name="connsiteX5" fmla="*/ 2617209 w 5069261"/>
              <a:gd name="connsiteY5" fmla="*/ 4863102 h 4863643"/>
              <a:gd name="connsiteX6" fmla="*/ 194654 w 5069261"/>
              <a:gd name="connsiteY6" fmla="*/ 2617527 h 4863643"/>
              <a:gd name="connsiteX0" fmla="*/ 194654 w 5069261"/>
              <a:gd name="connsiteY0" fmla="*/ 2631933 h 4878049"/>
              <a:gd name="connsiteX1" fmla="*/ 776475 w 5069261"/>
              <a:gd name="connsiteY1" fmla="*/ 887838 h 4878049"/>
              <a:gd name="connsiteX2" fmla="*/ 1513894 w 5069261"/>
              <a:gd name="connsiteY2" fmla="*/ 253657 h 4878049"/>
              <a:gd name="connsiteX3" fmla="*/ 2823686 w 5069261"/>
              <a:gd name="connsiteY3" fmla="*/ 2899 h 4878049"/>
              <a:gd name="connsiteX4" fmla="*/ 5069261 w 5069261"/>
              <a:gd name="connsiteY4" fmla="*/ 2425456 h 4878049"/>
              <a:gd name="connsiteX5" fmla="*/ 2617209 w 5069261"/>
              <a:gd name="connsiteY5" fmla="*/ 4877508 h 4878049"/>
              <a:gd name="connsiteX6" fmla="*/ 194654 w 5069261"/>
              <a:gd name="connsiteY6" fmla="*/ 2631933 h 4878049"/>
              <a:gd name="connsiteX0" fmla="*/ 16653 w 4891260"/>
              <a:gd name="connsiteY0" fmla="*/ 2631933 h 4878213"/>
              <a:gd name="connsiteX1" fmla="*/ 598474 w 4891260"/>
              <a:gd name="connsiteY1" fmla="*/ 887838 h 4878213"/>
              <a:gd name="connsiteX2" fmla="*/ 1335893 w 4891260"/>
              <a:gd name="connsiteY2" fmla="*/ 253657 h 4878213"/>
              <a:gd name="connsiteX3" fmla="*/ 2645685 w 4891260"/>
              <a:gd name="connsiteY3" fmla="*/ 2899 h 4878213"/>
              <a:gd name="connsiteX4" fmla="*/ 4891260 w 4891260"/>
              <a:gd name="connsiteY4" fmla="*/ 2425456 h 4878213"/>
              <a:gd name="connsiteX5" fmla="*/ 2439208 w 4891260"/>
              <a:gd name="connsiteY5" fmla="*/ 4877508 h 4878213"/>
              <a:gd name="connsiteX6" fmla="*/ 16653 w 4891260"/>
              <a:gd name="connsiteY6" fmla="*/ 2631933 h 4878213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859 w 4845221"/>
              <a:gd name="connsiteY0" fmla="*/ 2572939 h 4877951"/>
              <a:gd name="connsiteX1" fmla="*/ 552435 w 4845221"/>
              <a:gd name="connsiteY1" fmla="*/ 887838 h 4877951"/>
              <a:gd name="connsiteX2" fmla="*/ 1289854 w 4845221"/>
              <a:gd name="connsiteY2" fmla="*/ 253657 h 4877951"/>
              <a:gd name="connsiteX3" fmla="*/ 2599646 w 4845221"/>
              <a:gd name="connsiteY3" fmla="*/ 2899 h 4877951"/>
              <a:gd name="connsiteX4" fmla="*/ 4845221 w 4845221"/>
              <a:gd name="connsiteY4" fmla="*/ 2425456 h 4877951"/>
              <a:gd name="connsiteX5" fmla="*/ 2393169 w 4845221"/>
              <a:gd name="connsiteY5" fmla="*/ 4877508 h 4877951"/>
              <a:gd name="connsiteX6" fmla="*/ 14859 w 4845221"/>
              <a:gd name="connsiteY6" fmla="*/ 2572939 h 4877951"/>
              <a:gd name="connsiteX0" fmla="*/ 2508 w 4832870"/>
              <a:gd name="connsiteY0" fmla="*/ 2572939 h 4877927"/>
              <a:gd name="connsiteX1" fmla="*/ 540084 w 4832870"/>
              <a:gd name="connsiteY1" fmla="*/ 887838 h 4877927"/>
              <a:gd name="connsiteX2" fmla="*/ 1277503 w 4832870"/>
              <a:gd name="connsiteY2" fmla="*/ 253657 h 4877927"/>
              <a:gd name="connsiteX3" fmla="*/ 2587295 w 4832870"/>
              <a:gd name="connsiteY3" fmla="*/ 2899 h 4877927"/>
              <a:gd name="connsiteX4" fmla="*/ 4832870 w 4832870"/>
              <a:gd name="connsiteY4" fmla="*/ 2425456 h 4877927"/>
              <a:gd name="connsiteX5" fmla="*/ 2380818 w 4832870"/>
              <a:gd name="connsiteY5" fmla="*/ 4877508 h 4877927"/>
              <a:gd name="connsiteX6" fmla="*/ 2508 w 4832870"/>
              <a:gd name="connsiteY6" fmla="*/ 2572939 h 4877927"/>
              <a:gd name="connsiteX0" fmla="*/ 2349 w 4847459"/>
              <a:gd name="connsiteY0" fmla="*/ 2587687 h 4878020"/>
              <a:gd name="connsiteX1" fmla="*/ 554673 w 4847459"/>
              <a:gd name="connsiteY1" fmla="*/ 887838 h 4878020"/>
              <a:gd name="connsiteX2" fmla="*/ 1292092 w 4847459"/>
              <a:gd name="connsiteY2" fmla="*/ 253657 h 4878020"/>
              <a:gd name="connsiteX3" fmla="*/ 2601884 w 4847459"/>
              <a:gd name="connsiteY3" fmla="*/ 2899 h 4878020"/>
              <a:gd name="connsiteX4" fmla="*/ 4847459 w 4847459"/>
              <a:gd name="connsiteY4" fmla="*/ 2425456 h 4878020"/>
              <a:gd name="connsiteX5" fmla="*/ 2395407 w 4847459"/>
              <a:gd name="connsiteY5" fmla="*/ 4877508 h 4878020"/>
              <a:gd name="connsiteX6" fmla="*/ 2349 w 4847459"/>
              <a:gd name="connsiteY6" fmla="*/ 2587687 h 4878020"/>
              <a:gd name="connsiteX0" fmla="*/ 2349 w 4847459"/>
              <a:gd name="connsiteY0" fmla="*/ 2587687 h 4879638"/>
              <a:gd name="connsiteX1" fmla="*/ 554673 w 4847459"/>
              <a:gd name="connsiteY1" fmla="*/ 887838 h 4879638"/>
              <a:gd name="connsiteX2" fmla="*/ 1292092 w 4847459"/>
              <a:gd name="connsiteY2" fmla="*/ 253657 h 4879638"/>
              <a:gd name="connsiteX3" fmla="*/ 2601884 w 4847459"/>
              <a:gd name="connsiteY3" fmla="*/ 2899 h 4879638"/>
              <a:gd name="connsiteX4" fmla="*/ 4847459 w 4847459"/>
              <a:gd name="connsiteY4" fmla="*/ 2425456 h 4879638"/>
              <a:gd name="connsiteX5" fmla="*/ 2395407 w 4847459"/>
              <a:gd name="connsiteY5" fmla="*/ 4877508 h 4879638"/>
              <a:gd name="connsiteX6" fmla="*/ 2349 w 4847459"/>
              <a:gd name="connsiteY6" fmla="*/ 2587687 h 4879638"/>
              <a:gd name="connsiteX0" fmla="*/ 2349 w 4847459"/>
              <a:gd name="connsiteY0" fmla="*/ 2587687 h 4880814"/>
              <a:gd name="connsiteX1" fmla="*/ 554673 w 4847459"/>
              <a:gd name="connsiteY1" fmla="*/ 887838 h 4880814"/>
              <a:gd name="connsiteX2" fmla="*/ 1292092 w 4847459"/>
              <a:gd name="connsiteY2" fmla="*/ 253657 h 4880814"/>
              <a:gd name="connsiteX3" fmla="*/ 2601884 w 4847459"/>
              <a:gd name="connsiteY3" fmla="*/ 2899 h 4880814"/>
              <a:gd name="connsiteX4" fmla="*/ 4847459 w 4847459"/>
              <a:gd name="connsiteY4" fmla="*/ 2425456 h 4880814"/>
              <a:gd name="connsiteX5" fmla="*/ 2395407 w 4847459"/>
              <a:gd name="connsiteY5" fmla="*/ 4877508 h 4880814"/>
              <a:gd name="connsiteX6" fmla="*/ 2349 w 4847459"/>
              <a:gd name="connsiteY6" fmla="*/ 2587687 h 4880814"/>
              <a:gd name="connsiteX0" fmla="*/ 2349 w 4847459"/>
              <a:gd name="connsiteY0" fmla="*/ 2587687 h 4882213"/>
              <a:gd name="connsiteX1" fmla="*/ 554673 w 4847459"/>
              <a:gd name="connsiteY1" fmla="*/ 887838 h 4882213"/>
              <a:gd name="connsiteX2" fmla="*/ 1292092 w 4847459"/>
              <a:gd name="connsiteY2" fmla="*/ 253657 h 4882213"/>
              <a:gd name="connsiteX3" fmla="*/ 2601884 w 4847459"/>
              <a:gd name="connsiteY3" fmla="*/ 2899 h 4882213"/>
              <a:gd name="connsiteX4" fmla="*/ 4847459 w 4847459"/>
              <a:gd name="connsiteY4" fmla="*/ 2425456 h 4882213"/>
              <a:gd name="connsiteX5" fmla="*/ 2395407 w 4847459"/>
              <a:gd name="connsiteY5" fmla="*/ 4877508 h 4882213"/>
              <a:gd name="connsiteX6" fmla="*/ 2349 w 4847459"/>
              <a:gd name="connsiteY6" fmla="*/ 2587687 h 4882213"/>
              <a:gd name="connsiteX0" fmla="*/ 2349 w 4788465"/>
              <a:gd name="connsiteY0" fmla="*/ 2725837 h 5015868"/>
              <a:gd name="connsiteX1" fmla="*/ 554673 w 4788465"/>
              <a:gd name="connsiteY1" fmla="*/ 1025988 h 5015868"/>
              <a:gd name="connsiteX2" fmla="*/ 1292092 w 4788465"/>
              <a:gd name="connsiteY2" fmla="*/ 391807 h 5015868"/>
              <a:gd name="connsiteX3" fmla="*/ 2601884 w 4788465"/>
              <a:gd name="connsiteY3" fmla="*/ 141049 h 5015868"/>
              <a:gd name="connsiteX4" fmla="*/ 4788465 w 4788465"/>
              <a:gd name="connsiteY4" fmla="*/ 2622599 h 5015868"/>
              <a:gd name="connsiteX5" fmla="*/ 2395407 w 4788465"/>
              <a:gd name="connsiteY5" fmla="*/ 5015658 h 5015868"/>
              <a:gd name="connsiteX6" fmla="*/ 2349 w 4788465"/>
              <a:gd name="connsiteY6" fmla="*/ 2725837 h 5015868"/>
              <a:gd name="connsiteX0" fmla="*/ 2349 w 4817962"/>
              <a:gd name="connsiteY0" fmla="*/ 2726902 h 5016878"/>
              <a:gd name="connsiteX1" fmla="*/ 554673 w 4817962"/>
              <a:gd name="connsiteY1" fmla="*/ 1027053 h 5016878"/>
              <a:gd name="connsiteX2" fmla="*/ 1292092 w 4817962"/>
              <a:gd name="connsiteY2" fmla="*/ 392872 h 5016878"/>
              <a:gd name="connsiteX3" fmla="*/ 2601884 w 4817962"/>
              <a:gd name="connsiteY3" fmla="*/ 142114 h 5016878"/>
              <a:gd name="connsiteX4" fmla="*/ 4817962 w 4817962"/>
              <a:gd name="connsiteY4" fmla="*/ 2638412 h 5016878"/>
              <a:gd name="connsiteX5" fmla="*/ 2395407 w 4817962"/>
              <a:gd name="connsiteY5" fmla="*/ 5016723 h 5016878"/>
              <a:gd name="connsiteX6" fmla="*/ 2349 w 4817962"/>
              <a:gd name="connsiteY6" fmla="*/ 2726902 h 5016878"/>
              <a:gd name="connsiteX0" fmla="*/ 2349 w 4817962"/>
              <a:gd name="connsiteY0" fmla="*/ 2599752 h 4889728"/>
              <a:gd name="connsiteX1" fmla="*/ 554673 w 4817962"/>
              <a:gd name="connsiteY1" fmla="*/ 899903 h 4889728"/>
              <a:gd name="connsiteX2" fmla="*/ 1292092 w 4817962"/>
              <a:gd name="connsiteY2" fmla="*/ 265722 h 4889728"/>
              <a:gd name="connsiteX3" fmla="*/ 2601884 w 4817962"/>
              <a:gd name="connsiteY3" fmla="*/ 14964 h 4889728"/>
              <a:gd name="connsiteX4" fmla="*/ 4817962 w 4817962"/>
              <a:gd name="connsiteY4" fmla="*/ 2511262 h 4889728"/>
              <a:gd name="connsiteX5" fmla="*/ 2395407 w 4817962"/>
              <a:gd name="connsiteY5" fmla="*/ 4889573 h 4889728"/>
              <a:gd name="connsiteX6" fmla="*/ 2349 w 4817962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1979 w 4817592"/>
              <a:gd name="connsiteY0" fmla="*/ 2599752 h 4889728"/>
              <a:gd name="connsiteX1" fmla="*/ 554303 w 4817592"/>
              <a:gd name="connsiteY1" fmla="*/ 899903 h 4889728"/>
              <a:gd name="connsiteX2" fmla="*/ 1291722 w 4817592"/>
              <a:gd name="connsiteY2" fmla="*/ 265722 h 4889728"/>
              <a:gd name="connsiteX3" fmla="*/ 2601514 w 4817592"/>
              <a:gd name="connsiteY3" fmla="*/ 14964 h 4889728"/>
              <a:gd name="connsiteX4" fmla="*/ 4817592 w 4817592"/>
              <a:gd name="connsiteY4" fmla="*/ 2511262 h 4889728"/>
              <a:gd name="connsiteX5" fmla="*/ 2395037 w 4817592"/>
              <a:gd name="connsiteY5" fmla="*/ 4889573 h 4889728"/>
              <a:gd name="connsiteX6" fmla="*/ 1979 w 4817592"/>
              <a:gd name="connsiteY6" fmla="*/ 2599752 h 4889728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31422 h 4877357"/>
              <a:gd name="connsiteX1" fmla="*/ 583259 w 4846548"/>
              <a:gd name="connsiteY1" fmla="*/ 887327 h 4877357"/>
              <a:gd name="connsiteX2" fmla="*/ 1320678 w 4846548"/>
              <a:gd name="connsiteY2" fmla="*/ 253146 h 4877357"/>
              <a:gd name="connsiteX3" fmla="*/ 2630470 w 4846548"/>
              <a:gd name="connsiteY3" fmla="*/ 2388 h 4877357"/>
              <a:gd name="connsiteX4" fmla="*/ 4846548 w 4846548"/>
              <a:gd name="connsiteY4" fmla="*/ 2498686 h 4877357"/>
              <a:gd name="connsiteX5" fmla="*/ 2423993 w 4846548"/>
              <a:gd name="connsiteY5" fmla="*/ 4876997 h 4877357"/>
              <a:gd name="connsiteX6" fmla="*/ 1438 w 4846548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774250 h 5020185"/>
              <a:gd name="connsiteX1" fmla="*/ 583524 w 4846813"/>
              <a:gd name="connsiteY1" fmla="*/ 1030155 h 5020185"/>
              <a:gd name="connsiteX2" fmla="*/ 1362778 w 4846813"/>
              <a:gd name="connsiteY2" fmla="*/ 384021 h 5020185"/>
              <a:gd name="connsiteX3" fmla="*/ 2630735 w 4846813"/>
              <a:gd name="connsiteY3" fmla="*/ 145216 h 5020185"/>
              <a:gd name="connsiteX4" fmla="*/ 4846813 w 4846813"/>
              <a:gd name="connsiteY4" fmla="*/ 2641514 h 5020185"/>
              <a:gd name="connsiteX5" fmla="*/ 2424258 w 4846813"/>
              <a:gd name="connsiteY5" fmla="*/ 5019825 h 5020185"/>
              <a:gd name="connsiteX6" fmla="*/ 1703 w 4846813"/>
              <a:gd name="connsiteY6" fmla="*/ 2774250 h 5020185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49824" h="4879740">
                <a:moveTo>
                  <a:pt x="4714" y="2633904"/>
                </a:moveTo>
                <a:cubicBezTo>
                  <a:pt x="-41102" y="1753807"/>
                  <a:pt x="254397" y="1247878"/>
                  <a:pt x="574582" y="853951"/>
                </a:cubicBezTo>
                <a:cubicBezTo>
                  <a:pt x="743953" y="976126"/>
                  <a:pt x="1488382" y="955180"/>
                  <a:pt x="1365789" y="243675"/>
                </a:cubicBezTo>
                <a:cubicBezTo>
                  <a:pt x="1697159" y="83895"/>
                  <a:pt x="2172603" y="-24744"/>
                  <a:pt x="2633746" y="4870"/>
                </a:cubicBezTo>
                <a:cubicBezTo>
                  <a:pt x="3094889" y="34484"/>
                  <a:pt x="4770877" y="249696"/>
                  <a:pt x="4849824" y="2501168"/>
                </a:cubicBezTo>
                <a:cubicBezTo>
                  <a:pt x="4823509" y="3714086"/>
                  <a:pt x="4013078" y="4857356"/>
                  <a:pt x="2427269" y="4879479"/>
                </a:cubicBezTo>
                <a:cubicBezTo>
                  <a:pt x="841460" y="4901602"/>
                  <a:pt x="50530" y="3514001"/>
                  <a:pt x="4714" y="2633904"/>
                </a:cubicBezTo>
                <a:close/>
              </a:path>
            </a:pathLst>
          </a:custGeom>
          <a:ln>
            <a:noFill/>
          </a:ln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6121565" y="767883"/>
            <a:ext cx="5579898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8BBA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Oval 8"/>
          <p:cNvSpPr/>
          <p:nvPr userDrawn="1"/>
        </p:nvSpPr>
        <p:spPr>
          <a:xfrm>
            <a:off x="881389" y="1278097"/>
            <a:ext cx="1115575" cy="1045025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7248" r="-104868"/>
          <a:stretch/>
        </p:blipFill>
        <p:spPr>
          <a:xfrm rot="16200000" flipH="1" flipV="1">
            <a:off x="656603" y="-660422"/>
            <a:ext cx="2430901" cy="37502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RPLE ICON CIRCLE - with ph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6150077" y="2157413"/>
            <a:ext cx="5551386" cy="3631644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 flipH="1">
            <a:off x="-3076" y="1779018"/>
            <a:ext cx="12192000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6121565" y="767883"/>
            <a:ext cx="5579898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8BBA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7248" r="-104868"/>
          <a:stretch/>
        </p:blipFill>
        <p:spPr>
          <a:xfrm rot="16200000" flipH="1" flipV="1">
            <a:off x="2177003" y="-2180823"/>
            <a:ext cx="8033550" cy="1239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8432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URPLE ICON CIRCLE - with ph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437631" y="1470847"/>
            <a:ext cx="5551386" cy="3631644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 flipH="1">
            <a:off x="0" y="1194818"/>
            <a:ext cx="12192000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406482" y="127023"/>
            <a:ext cx="5579898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8BBA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7248" r="-104868"/>
          <a:stretch/>
        </p:blipFill>
        <p:spPr>
          <a:xfrm rot="5400000" flipV="1">
            <a:off x="3425670" y="-1870501"/>
            <a:ext cx="6892753" cy="1063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952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ICON CIRCLE - with ph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6150077" y="2157413"/>
            <a:ext cx="5551386" cy="3631644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0" name="Straight Connector 29"/>
          <p:cNvCxnSpPr/>
          <p:nvPr userDrawn="1"/>
        </p:nvCxnSpPr>
        <p:spPr>
          <a:xfrm flipH="1">
            <a:off x="-3076" y="1779018"/>
            <a:ext cx="12192000" cy="0"/>
          </a:xfrm>
          <a:prstGeom prst="line">
            <a:avLst/>
          </a:prstGeom>
          <a:ln>
            <a:solidFill>
              <a:srgbClr val="68BB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 userDrawn="1"/>
        </p:nvSpPr>
        <p:spPr>
          <a:xfrm>
            <a:off x="881389" y="1278097"/>
            <a:ext cx="1115575" cy="1045025"/>
          </a:xfrm>
          <a:prstGeom prst="ellipse">
            <a:avLst/>
          </a:pr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608086" y="1404496"/>
            <a:ext cx="4849824" cy="4879740"/>
          </a:xfrm>
          <a:custGeom>
            <a:avLst/>
            <a:gdLst>
              <a:gd name="connsiteX0" fmla="*/ 0 w 4904103"/>
              <a:gd name="connsiteY0" fmla="*/ 2452052 h 4904103"/>
              <a:gd name="connsiteX1" fmla="*/ 2452052 w 4904103"/>
              <a:gd name="connsiteY1" fmla="*/ 0 h 4904103"/>
              <a:gd name="connsiteX2" fmla="*/ 4904104 w 4904103"/>
              <a:gd name="connsiteY2" fmla="*/ 2452052 h 4904103"/>
              <a:gd name="connsiteX3" fmla="*/ 2452052 w 4904103"/>
              <a:gd name="connsiteY3" fmla="*/ 4904104 h 4904103"/>
              <a:gd name="connsiteX4" fmla="*/ 0 w 4904103"/>
              <a:gd name="connsiteY4" fmla="*/ 2452052 h 4904103"/>
              <a:gd name="connsiteX0" fmla="*/ 7934 w 4912038"/>
              <a:gd name="connsiteY0" fmla="*/ 2452052 h 4904104"/>
              <a:gd name="connsiteX1" fmla="*/ 2459986 w 4912038"/>
              <a:gd name="connsiteY1" fmla="*/ 0 h 4904104"/>
              <a:gd name="connsiteX2" fmla="*/ 4912038 w 4912038"/>
              <a:gd name="connsiteY2" fmla="*/ 2452052 h 4904104"/>
              <a:gd name="connsiteX3" fmla="*/ 2459986 w 4912038"/>
              <a:gd name="connsiteY3" fmla="*/ 4904104 h 4904104"/>
              <a:gd name="connsiteX4" fmla="*/ 7934 w 4912038"/>
              <a:gd name="connsiteY4" fmla="*/ 2452052 h 4904104"/>
              <a:gd name="connsiteX0" fmla="*/ 46476 w 4950580"/>
              <a:gd name="connsiteY0" fmla="*/ 2544376 h 4996428"/>
              <a:gd name="connsiteX1" fmla="*/ 1011755 w 4950580"/>
              <a:gd name="connsiteY1" fmla="*/ 711790 h 4996428"/>
              <a:gd name="connsiteX2" fmla="*/ 2498528 w 4950580"/>
              <a:gd name="connsiteY2" fmla="*/ 92324 h 4996428"/>
              <a:gd name="connsiteX3" fmla="*/ 4950580 w 4950580"/>
              <a:gd name="connsiteY3" fmla="*/ 2544376 h 4996428"/>
              <a:gd name="connsiteX4" fmla="*/ 2498528 w 4950580"/>
              <a:gd name="connsiteY4" fmla="*/ 4996428 h 4996428"/>
              <a:gd name="connsiteX5" fmla="*/ 46476 w 4950580"/>
              <a:gd name="connsiteY5" fmla="*/ 2544376 h 4996428"/>
              <a:gd name="connsiteX0" fmla="*/ 45841 w 4949945"/>
              <a:gd name="connsiteY0" fmla="*/ 2544376 h 4996428"/>
              <a:gd name="connsiteX1" fmla="*/ 1011120 w 4949945"/>
              <a:gd name="connsiteY1" fmla="*/ 711790 h 4996428"/>
              <a:gd name="connsiteX2" fmla="*/ 2497893 w 4949945"/>
              <a:gd name="connsiteY2" fmla="*/ 92324 h 4996428"/>
              <a:gd name="connsiteX3" fmla="*/ 4949945 w 4949945"/>
              <a:gd name="connsiteY3" fmla="*/ 2544376 h 4996428"/>
              <a:gd name="connsiteX4" fmla="*/ 2497893 w 4949945"/>
              <a:gd name="connsiteY4" fmla="*/ 4996428 h 4996428"/>
              <a:gd name="connsiteX5" fmla="*/ 45841 w 4949945"/>
              <a:gd name="connsiteY5" fmla="*/ 2544376 h 4996428"/>
              <a:gd name="connsiteX0" fmla="*/ 26997 w 4931101"/>
              <a:gd name="connsiteY0" fmla="*/ 2513559 h 4965611"/>
              <a:gd name="connsiteX1" fmla="*/ 1242999 w 4931101"/>
              <a:gd name="connsiteY1" fmla="*/ 887451 h 4965611"/>
              <a:gd name="connsiteX2" fmla="*/ 2479049 w 4931101"/>
              <a:gd name="connsiteY2" fmla="*/ 61507 h 4965611"/>
              <a:gd name="connsiteX3" fmla="*/ 4931101 w 4931101"/>
              <a:gd name="connsiteY3" fmla="*/ 2513559 h 4965611"/>
              <a:gd name="connsiteX4" fmla="*/ 2479049 w 4931101"/>
              <a:gd name="connsiteY4" fmla="*/ 4965611 h 4965611"/>
              <a:gd name="connsiteX5" fmla="*/ 26997 w 4931101"/>
              <a:gd name="connsiteY5" fmla="*/ 2513559 h 4965611"/>
              <a:gd name="connsiteX0" fmla="*/ 46172 w 4950276"/>
              <a:gd name="connsiteY0" fmla="*/ 2513559 h 4965611"/>
              <a:gd name="connsiteX1" fmla="*/ 1262174 w 4950276"/>
              <a:gd name="connsiteY1" fmla="*/ 887451 h 4965611"/>
              <a:gd name="connsiteX2" fmla="*/ 2498224 w 4950276"/>
              <a:gd name="connsiteY2" fmla="*/ 61507 h 4965611"/>
              <a:gd name="connsiteX3" fmla="*/ 4950276 w 4950276"/>
              <a:gd name="connsiteY3" fmla="*/ 2513559 h 4965611"/>
              <a:gd name="connsiteX4" fmla="*/ 2498224 w 4950276"/>
              <a:gd name="connsiteY4" fmla="*/ 4965611 h 4965611"/>
              <a:gd name="connsiteX5" fmla="*/ 46172 w 4950276"/>
              <a:gd name="connsiteY5" fmla="*/ 2513559 h 4965611"/>
              <a:gd name="connsiteX0" fmla="*/ 48053 w 4922660"/>
              <a:gd name="connsiteY0" fmla="*/ 2720036 h 4966157"/>
              <a:gd name="connsiteX1" fmla="*/ 1234558 w 4922660"/>
              <a:gd name="connsiteY1" fmla="*/ 887451 h 4966157"/>
              <a:gd name="connsiteX2" fmla="*/ 2470608 w 4922660"/>
              <a:gd name="connsiteY2" fmla="*/ 61507 h 4966157"/>
              <a:gd name="connsiteX3" fmla="*/ 4922660 w 4922660"/>
              <a:gd name="connsiteY3" fmla="*/ 2513559 h 4966157"/>
              <a:gd name="connsiteX4" fmla="*/ 2470608 w 4922660"/>
              <a:gd name="connsiteY4" fmla="*/ 4965611 h 4966157"/>
              <a:gd name="connsiteX5" fmla="*/ 48053 w 4922660"/>
              <a:gd name="connsiteY5" fmla="*/ 2720036 h 4966157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61473 h 5008581"/>
              <a:gd name="connsiteX1" fmla="*/ 1215769 w 4903871"/>
              <a:gd name="connsiteY1" fmla="*/ 928888 h 5008581"/>
              <a:gd name="connsiteX2" fmla="*/ 2599303 w 4903871"/>
              <a:gd name="connsiteY2" fmla="*/ 58698 h 5008581"/>
              <a:gd name="connsiteX3" fmla="*/ 4903871 w 4903871"/>
              <a:gd name="connsiteY3" fmla="*/ 2554996 h 5008581"/>
              <a:gd name="connsiteX4" fmla="*/ 2451819 w 4903871"/>
              <a:gd name="connsiteY4" fmla="*/ 5007048 h 5008581"/>
              <a:gd name="connsiteX5" fmla="*/ 29264 w 4903871"/>
              <a:gd name="connsiteY5" fmla="*/ 2761473 h 5008581"/>
              <a:gd name="connsiteX0" fmla="*/ 29264 w 4903871"/>
              <a:gd name="connsiteY0" fmla="*/ 2775833 h 5022941"/>
              <a:gd name="connsiteX1" fmla="*/ 1215769 w 4903871"/>
              <a:gd name="connsiteY1" fmla="*/ 943248 h 5022941"/>
              <a:gd name="connsiteX2" fmla="*/ 2599303 w 4903871"/>
              <a:gd name="connsiteY2" fmla="*/ 73058 h 5022941"/>
              <a:gd name="connsiteX3" fmla="*/ 4903871 w 4903871"/>
              <a:gd name="connsiteY3" fmla="*/ 2569356 h 5022941"/>
              <a:gd name="connsiteX4" fmla="*/ 2451819 w 4903871"/>
              <a:gd name="connsiteY4" fmla="*/ 5021408 h 5022941"/>
              <a:gd name="connsiteX5" fmla="*/ 29264 w 4903871"/>
              <a:gd name="connsiteY5" fmla="*/ 2775833 h 5022941"/>
              <a:gd name="connsiteX0" fmla="*/ 15925 w 4890532"/>
              <a:gd name="connsiteY0" fmla="*/ 2765410 h 5011527"/>
              <a:gd name="connsiteX1" fmla="*/ 1600637 w 4890532"/>
              <a:gd name="connsiteY1" fmla="*/ 1006567 h 5011527"/>
              <a:gd name="connsiteX2" fmla="*/ 2585964 w 4890532"/>
              <a:gd name="connsiteY2" fmla="*/ 62635 h 5011527"/>
              <a:gd name="connsiteX3" fmla="*/ 4890532 w 4890532"/>
              <a:gd name="connsiteY3" fmla="*/ 2558933 h 5011527"/>
              <a:gd name="connsiteX4" fmla="*/ 2438480 w 4890532"/>
              <a:gd name="connsiteY4" fmla="*/ 5010985 h 5011527"/>
              <a:gd name="connsiteX5" fmla="*/ 15925 w 4890532"/>
              <a:gd name="connsiteY5" fmla="*/ 2765410 h 5011527"/>
              <a:gd name="connsiteX0" fmla="*/ 194654 w 5069261"/>
              <a:gd name="connsiteY0" fmla="*/ 2763498 h 5009614"/>
              <a:gd name="connsiteX1" fmla="*/ 776475 w 5069261"/>
              <a:gd name="connsiteY1" fmla="*/ 1019403 h 5009614"/>
              <a:gd name="connsiteX2" fmla="*/ 2764693 w 5069261"/>
              <a:gd name="connsiteY2" fmla="*/ 60723 h 5009614"/>
              <a:gd name="connsiteX3" fmla="*/ 5069261 w 5069261"/>
              <a:gd name="connsiteY3" fmla="*/ 2557021 h 5009614"/>
              <a:gd name="connsiteX4" fmla="*/ 2617209 w 5069261"/>
              <a:gd name="connsiteY4" fmla="*/ 5009073 h 5009614"/>
              <a:gd name="connsiteX5" fmla="*/ 194654 w 5069261"/>
              <a:gd name="connsiteY5" fmla="*/ 2763498 h 5009614"/>
              <a:gd name="connsiteX0" fmla="*/ 194654 w 5069261"/>
              <a:gd name="connsiteY0" fmla="*/ 2793721 h 5039837"/>
              <a:gd name="connsiteX1" fmla="*/ 776475 w 5069261"/>
              <a:gd name="connsiteY1" fmla="*/ 1049626 h 5039837"/>
              <a:gd name="connsiteX2" fmla="*/ 1218926 w 5069261"/>
              <a:gd name="connsiteY2" fmla="*/ 592426 h 5039837"/>
              <a:gd name="connsiteX3" fmla="*/ 2764693 w 5069261"/>
              <a:gd name="connsiteY3" fmla="*/ 90946 h 5039837"/>
              <a:gd name="connsiteX4" fmla="*/ 5069261 w 5069261"/>
              <a:gd name="connsiteY4" fmla="*/ 2587244 h 5039837"/>
              <a:gd name="connsiteX5" fmla="*/ 2617209 w 5069261"/>
              <a:gd name="connsiteY5" fmla="*/ 5039296 h 5039837"/>
              <a:gd name="connsiteX6" fmla="*/ 194654 w 5069261"/>
              <a:gd name="connsiteY6" fmla="*/ 2793721 h 5039837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704662 h 4950778"/>
              <a:gd name="connsiteX1" fmla="*/ 776475 w 5069261"/>
              <a:gd name="connsiteY1" fmla="*/ 960567 h 4950778"/>
              <a:gd name="connsiteX2" fmla="*/ 1513894 w 5069261"/>
              <a:gd name="connsiteY2" fmla="*/ 326386 h 4950778"/>
              <a:gd name="connsiteX3" fmla="*/ 2764693 w 5069261"/>
              <a:gd name="connsiteY3" fmla="*/ 1887 h 4950778"/>
              <a:gd name="connsiteX4" fmla="*/ 5069261 w 5069261"/>
              <a:gd name="connsiteY4" fmla="*/ 2498185 h 4950778"/>
              <a:gd name="connsiteX5" fmla="*/ 2617209 w 5069261"/>
              <a:gd name="connsiteY5" fmla="*/ 4950237 h 4950778"/>
              <a:gd name="connsiteX6" fmla="*/ 194654 w 5069261"/>
              <a:gd name="connsiteY6" fmla="*/ 2704662 h 4950778"/>
              <a:gd name="connsiteX0" fmla="*/ 194654 w 5069261"/>
              <a:gd name="connsiteY0" fmla="*/ 2617527 h 4863643"/>
              <a:gd name="connsiteX1" fmla="*/ 776475 w 5069261"/>
              <a:gd name="connsiteY1" fmla="*/ 873432 h 4863643"/>
              <a:gd name="connsiteX2" fmla="*/ 1513894 w 5069261"/>
              <a:gd name="connsiteY2" fmla="*/ 239251 h 4863643"/>
              <a:gd name="connsiteX3" fmla="*/ 2823686 w 5069261"/>
              <a:gd name="connsiteY3" fmla="*/ 3242 h 4863643"/>
              <a:gd name="connsiteX4" fmla="*/ 5069261 w 5069261"/>
              <a:gd name="connsiteY4" fmla="*/ 2411050 h 4863643"/>
              <a:gd name="connsiteX5" fmla="*/ 2617209 w 5069261"/>
              <a:gd name="connsiteY5" fmla="*/ 4863102 h 4863643"/>
              <a:gd name="connsiteX6" fmla="*/ 194654 w 5069261"/>
              <a:gd name="connsiteY6" fmla="*/ 2617527 h 4863643"/>
              <a:gd name="connsiteX0" fmla="*/ 194654 w 5069261"/>
              <a:gd name="connsiteY0" fmla="*/ 2631933 h 4878049"/>
              <a:gd name="connsiteX1" fmla="*/ 776475 w 5069261"/>
              <a:gd name="connsiteY1" fmla="*/ 887838 h 4878049"/>
              <a:gd name="connsiteX2" fmla="*/ 1513894 w 5069261"/>
              <a:gd name="connsiteY2" fmla="*/ 253657 h 4878049"/>
              <a:gd name="connsiteX3" fmla="*/ 2823686 w 5069261"/>
              <a:gd name="connsiteY3" fmla="*/ 2899 h 4878049"/>
              <a:gd name="connsiteX4" fmla="*/ 5069261 w 5069261"/>
              <a:gd name="connsiteY4" fmla="*/ 2425456 h 4878049"/>
              <a:gd name="connsiteX5" fmla="*/ 2617209 w 5069261"/>
              <a:gd name="connsiteY5" fmla="*/ 4877508 h 4878049"/>
              <a:gd name="connsiteX6" fmla="*/ 194654 w 5069261"/>
              <a:gd name="connsiteY6" fmla="*/ 2631933 h 4878049"/>
              <a:gd name="connsiteX0" fmla="*/ 16653 w 4891260"/>
              <a:gd name="connsiteY0" fmla="*/ 2631933 h 4878213"/>
              <a:gd name="connsiteX1" fmla="*/ 598474 w 4891260"/>
              <a:gd name="connsiteY1" fmla="*/ 887838 h 4878213"/>
              <a:gd name="connsiteX2" fmla="*/ 1335893 w 4891260"/>
              <a:gd name="connsiteY2" fmla="*/ 253657 h 4878213"/>
              <a:gd name="connsiteX3" fmla="*/ 2645685 w 4891260"/>
              <a:gd name="connsiteY3" fmla="*/ 2899 h 4878213"/>
              <a:gd name="connsiteX4" fmla="*/ 4891260 w 4891260"/>
              <a:gd name="connsiteY4" fmla="*/ 2425456 h 4878213"/>
              <a:gd name="connsiteX5" fmla="*/ 2439208 w 4891260"/>
              <a:gd name="connsiteY5" fmla="*/ 4877508 h 4878213"/>
              <a:gd name="connsiteX6" fmla="*/ 16653 w 4891260"/>
              <a:gd name="connsiteY6" fmla="*/ 2631933 h 4878213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859 w 4845221"/>
              <a:gd name="connsiteY0" fmla="*/ 2572939 h 4877951"/>
              <a:gd name="connsiteX1" fmla="*/ 552435 w 4845221"/>
              <a:gd name="connsiteY1" fmla="*/ 887838 h 4877951"/>
              <a:gd name="connsiteX2" fmla="*/ 1289854 w 4845221"/>
              <a:gd name="connsiteY2" fmla="*/ 253657 h 4877951"/>
              <a:gd name="connsiteX3" fmla="*/ 2599646 w 4845221"/>
              <a:gd name="connsiteY3" fmla="*/ 2899 h 4877951"/>
              <a:gd name="connsiteX4" fmla="*/ 4845221 w 4845221"/>
              <a:gd name="connsiteY4" fmla="*/ 2425456 h 4877951"/>
              <a:gd name="connsiteX5" fmla="*/ 2393169 w 4845221"/>
              <a:gd name="connsiteY5" fmla="*/ 4877508 h 4877951"/>
              <a:gd name="connsiteX6" fmla="*/ 14859 w 4845221"/>
              <a:gd name="connsiteY6" fmla="*/ 2572939 h 4877951"/>
              <a:gd name="connsiteX0" fmla="*/ 2508 w 4832870"/>
              <a:gd name="connsiteY0" fmla="*/ 2572939 h 4877927"/>
              <a:gd name="connsiteX1" fmla="*/ 540084 w 4832870"/>
              <a:gd name="connsiteY1" fmla="*/ 887838 h 4877927"/>
              <a:gd name="connsiteX2" fmla="*/ 1277503 w 4832870"/>
              <a:gd name="connsiteY2" fmla="*/ 253657 h 4877927"/>
              <a:gd name="connsiteX3" fmla="*/ 2587295 w 4832870"/>
              <a:gd name="connsiteY3" fmla="*/ 2899 h 4877927"/>
              <a:gd name="connsiteX4" fmla="*/ 4832870 w 4832870"/>
              <a:gd name="connsiteY4" fmla="*/ 2425456 h 4877927"/>
              <a:gd name="connsiteX5" fmla="*/ 2380818 w 4832870"/>
              <a:gd name="connsiteY5" fmla="*/ 4877508 h 4877927"/>
              <a:gd name="connsiteX6" fmla="*/ 2508 w 4832870"/>
              <a:gd name="connsiteY6" fmla="*/ 2572939 h 4877927"/>
              <a:gd name="connsiteX0" fmla="*/ 2349 w 4847459"/>
              <a:gd name="connsiteY0" fmla="*/ 2587687 h 4878020"/>
              <a:gd name="connsiteX1" fmla="*/ 554673 w 4847459"/>
              <a:gd name="connsiteY1" fmla="*/ 887838 h 4878020"/>
              <a:gd name="connsiteX2" fmla="*/ 1292092 w 4847459"/>
              <a:gd name="connsiteY2" fmla="*/ 253657 h 4878020"/>
              <a:gd name="connsiteX3" fmla="*/ 2601884 w 4847459"/>
              <a:gd name="connsiteY3" fmla="*/ 2899 h 4878020"/>
              <a:gd name="connsiteX4" fmla="*/ 4847459 w 4847459"/>
              <a:gd name="connsiteY4" fmla="*/ 2425456 h 4878020"/>
              <a:gd name="connsiteX5" fmla="*/ 2395407 w 4847459"/>
              <a:gd name="connsiteY5" fmla="*/ 4877508 h 4878020"/>
              <a:gd name="connsiteX6" fmla="*/ 2349 w 4847459"/>
              <a:gd name="connsiteY6" fmla="*/ 2587687 h 4878020"/>
              <a:gd name="connsiteX0" fmla="*/ 2349 w 4847459"/>
              <a:gd name="connsiteY0" fmla="*/ 2587687 h 4879638"/>
              <a:gd name="connsiteX1" fmla="*/ 554673 w 4847459"/>
              <a:gd name="connsiteY1" fmla="*/ 887838 h 4879638"/>
              <a:gd name="connsiteX2" fmla="*/ 1292092 w 4847459"/>
              <a:gd name="connsiteY2" fmla="*/ 253657 h 4879638"/>
              <a:gd name="connsiteX3" fmla="*/ 2601884 w 4847459"/>
              <a:gd name="connsiteY3" fmla="*/ 2899 h 4879638"/>
              <a:gd name="connsiteX4" fmla="*/ 4847459 w 4847459"/>
              <a:gd name="connsiteY4" fmla="*/ 2425456 h 4879638"/>
              <a:gd name="connsiteX5" fmla="*/ 2395407 w 4847459"/>
              <a:gd name="connsiteY5" fmla="*/ 4877508 h 4879638"/>
              <a:gd name="connsiteX6" fmla="*/ 2349 w 4847459"/>
              <a:gd name="connsiteY6" fmla="*/ 2587687 h 4879638"/>
              <a:gd name="connsiteX0" fmla="*/ 2349 w 4847459"/>
              <a:gd name="connsiteY0" fmla="*/ 2587687 h 4880814"/>
              <a:gd name="connsiteX1" fmla="*/ 554673 w 4847459"/>
              <a:gd name="connsiteY1" fmla="*/ 887838 h 4880814"/>
              <a:gd name="connsiteX2" fmla="*/ 1292092 w 4847459"/>
              <a:gd name="connsiteY2" fmla="*/ 253657 h 4880814"/>
              <a:gd name="connsiteX3" fmla="*/ 2601884 w 4847459"/>
              <a:gd name="connsiteY3" fmla="*/ 2899 h 4880814"/>
              <a:gd name="connsiteX4" fmla="*/ 4847459 w 4847459"/>
              <a:gd name="connsiteY4" fmla="*/ 2425456 h 4880814"/>
              <a:gd name="connsiteX5" fmla="*/ 2395407 w 4847459"/>
              <a:gd name="connsiteY5" fmla="*/ 4877508 h 4880814"/>
              <a:gd name="connsiteX6" fmla="*/ 2349 w 4847459"/>
              <a:gd name="connsiteY6" fmla="*/ 2587687 h 4880814"/>
              <a:gd name="connsiteX0" fmla="*/ 2349 w 4847459"/>
              <a:gd name="connsiteY0" fmla="*/ 2587687 h 4882213"/>
              <a:gd name="connsiteX1" fmla="*/ 554673 w 4847459"/>
              <a:gd name="connsiteY1" fmla="*/ 887838 h 4882213"/>
              <a:gd name="connsiteX2" fmla="*/ 1292092 w 4847459"/>
              <a:gd name="connsiteY2" fmla="*/ 253657 h 4882213"/>
              <a:gd name="connsiteX3" fmla="*/ 2601884 w 4847459"/>
              <a:gd name="connsiteY3" fmla="*/ 2899 h 4882213"/>
              <a:gd name="connsiteX4" fmla="*/ 4847459 w 4847459"/>
              <a:gd name="connsiteY4" fmla="*/ 2425456 h 4882213"/>
              <a:gd name="connsiteX5" fmla="*/ 2395407 w 4847459"/>
              <a:gd name="connsiteY5" fmla="*/ 4877508 h 4882213"/>
              <a:gd name="connsiteX6" fmla="*/ 2349 w 4847459"/>
              <a:gd name="connsiteY6" fmla="*/ 2587687 h 4882213"/>
              <a:gd name="connsiteX0" fmla="*/ 2349 w 4788465"/>
              <a:gd name="connsiteY0" fmla="*/ 2725837 h 5015868"/>
              <a:gd name="connsiteX1" fmla="*/ 554673 w 4788465"/>
              <a:gd name="connsiteY1" fmla="*/ 1025988 h 5015868"/>
              <a:gd name="connsiteX2" fmla="*/ 1292092 w 4788465"/>
              <a:gd name="connsiteY2" fmla="*/ 391807 h 5015868"/>
              <a:gd name="connsiteX3" fmla="*/ 2601884 w 4788465"/>
              <a:gd name="connsiteY3" fmla="*/ 141049 h 5015868"/>
              <a:gd name="connsiteX4" fmla="*/ 4788465 w 4788465"/>
              <a:gd name="connsiteY4" fmla="*/ 2622599 h 5015868"/>
              <a:gd name="connsiteX5" fmla="*/ 2395407 w 4788465"/>
              <a:gd name="connsiteY5" fmla="*/ 5015658 h 5015868"/>
              <a:gd name="connsiteX6" fmla="*/ 2349 w 4788465"/>
              <a:gd name="connsiteY6" fmla="*/ 2725837 h 5015868"/>
              <a:gd name="connsiteX0" fmla="*/ 2349 w 4817962"/>
              <a:gd name="connsiteY0" fmla="*/ 2726902 h 5016878"/>
              <a:gd name="connsiteX1" fmla="*/ 554673 w 4817962"/>
              <a:gd name="connsiteY1" fmla="*/ 1027053 h 5016878"/>
              <a:gd name="connsiteX2" fmla="*/ 1292092 w 4817962"/>
              <a:gd name="connsiteY2" fmla="*/ 392872 h 5016878"/>
              <a:gd name="connsiteX3" fmla="*/ 2601884 w 4817962"/>
              <a:gd name="connsiteY3" fmla="*/ 142114 h 5016878"/>
              <a:gd name="connsiteX4" fmla="*/ 4817962 w 4817962"/>
              <a:gd name="connsiteY4" fmla="*/ 2638412 h 5016878"/>
              <a:gd name="connsiteX5" fmla="*/ 2395407 w 4817962"/>
              <a:gd name="connsiteY5" fmla="*/ 5016723 h 5016878"/>
              <a:gd name="connsiteX6" fmla="*/ 2349 w 4817962"/>
              <a:gd name="connsiteY6" fmla="*/ 2726902 h 5016878"/>
              <a:gd name="connsiteX0" fmla="*/ 2349 w 4817962"/>
              <a:gd name="connsiteY0" fmla="*/ 2599752 h 4889728"/>
              <a:gd name="connsiteX1" fmla="*/ 554673 w 4817962"/>
              <a:gd name="connsiteY1" fmla="*/ 899903 h 4889728"/>
              <a:gd name="connsiteX2" fmla="*/ 1292092 w 4817962"/>
              <a:gd name="connsiteY2" fmla="*/ 265722 h 4889728"/>
              <a:gd name="connsiteX3" fmla="*/ 2601884 w 4817962"/>
              <a:gd name="connsiteY3" fmla="*/ 14964 h 4889728"/>
              <a:gd name="connsiteX4" fmla="*/ 4817962 w 4817962"/>
              <a:gd name="connsiteY4" fmla="*/ 2511262 h 4889728"/>
              <a:gd name="connsiteX5" fmla="*/ 2395407 w 4817962"/>
              <a:gd name="connsiteY5" fmla="*/ 4889573 h 4889728"/>
              <a:gd name="connsiteX6" fmla="*/ 2349 w 4817962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1979 w 4817592"/>
              <a:gd name="connsiteY0" fmla="*/ 2599752 h 4889728"/>
              <a:gd name="connsiteX1" fmla="*/ 554303 w 4817592"/>
              <a:gd name="connsiteY1" fmla="*/ 899903 h 4889728"/>
              <a:gd name="connsiteX2" fmla="*/ 1291722 w 4817592"/>
              <a:gd name="connsiteY2" fmla="*/ 265722 h 4889728"/>
              <a:gd name="connsiteX3" fmla="*/ 2601514 w 4817592"/>
              <a:gd name="connsiteY3" fmla="*/ 14964 h 4889728"/>
              <a:gd name="connsiteX4" fmla="*/ 4817592 w 4817592"/>
              <a:gd name="connsiteY4" fmla="*/ 2511262 h 4889728"/>
              <a:gd name="connsiteX5" fmla="*/ 2395037 w 4817592"/>
              <a:gd name="connsiteY5" fmla="*/ 4889573 h 4889728"/>
              <a:gd name="connsiteX6" fmla="*/ 1979 w 4817592"/>
              <a:gd name="connsiteY6" fmla="*/ 2599752 h 4889728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31422 h 4877357"/>
              <a:gd name="connsiteX1" fmla="*/ 583259 w 4846548"/>
              <a:gd name="connsiteY1" fmla="*/ 887327 h 4877357"/>
              <a:gd name="connsiteX2" fmla="*/ 1320678 w 4846548"/>
              <a:gd name="connsiteY2" fmla="*/ 253146 h 4877357"/>
              <a:gd name="connsiteX3" fmla="*/ 2630470 w 4846548"/>
              <a:gd name="connsiteY3" fmla="*/ 2388 h 4877357"/>
              <a:gd name="connsiteX4" fmla="*/ 4846548 w 4846548"/>
              <a:gd name="connsiteY4" fmla="*/ 2498686 h 4877357"/>
              <a:gd name="connsiteX5" fmla="*/ 2423993 w 4846548"/>
              <a:gd name="connsiteY5" fmla="*/ 4876997 h 4877357"/>
              <a:gd name="connsiteX6" fmla="*/ 1438 w 4846548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774250 h 5020185"/>
              <a:gd name="connsiteX1" fmla="*/ 583524 w 4846813"/>
              <a:gd name="connsiteY1" fmla="*/ 1030155 h 5020185"/>
              <a:gd name="connsiteX2" fmla="*/ 1362778 w 4846813"/>
              <a:gd name="connsiteY2" fmla="*/ 384021 h 5020185"/>
              <a:gd name="connsiteX3" fmla="*/ 2630735 w 4846813"/>
              <a:gd name="connsiteY3" fmla="*/ 145216 h 5020185"/>
              <a:gd name="connsiteX4" fmla="*/ 4846813 w 4846813"/>
              <a:gd name="connsiteY4" fmla="*/ 2641514 h 5020185"/>
              <a:gd name="connsiteX5" fmla="*/ 2424258 w 4846813"/>
              <a:gd name="connsiteY5" fmla="*/ 5019825 h 5020185"/>
              <a:gd name="connsiteX6" fmla="*/ 1703 w 4846813"/>
              <a:gd name="connsiteY6" fmla="*/ 2774250 h 5020185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49824" h="4879740">
                <a:moveTo>
                  <a:pt x="4714" y="2633904"/>
                </a:moveTo>
                <a:cubicBezTo>
                  <a:pt x="-41102" y="1753807"/>
                  <a:pt x="254397" y="1247878"/>
                  <a:pt x="574582" y="853951"/>
                </a:cubicBezTo>
                <a:cubicBezTo>
                  <a:pt x="743953" y="976126"/>
                  <a:pt x="1488382" y="955180"/>
                  <a:pt x="1365789" y="243675"/>
                </a:cubicBezTo>
                <a:cubicBezTo>
                  <a:pt x="1697159" y="83895"/>
                  <a:pt x="2172603" y="-24744"/>
                  <a:pt x="2633746" y="4870"/>
                </a:cubicBezTo>
                <a:cubicBezTo>
                  <a:pt x="3094889" y="34484"/>
                  <a:pt x="4770877" y="249696"/>
                  <a:pt x="4849824" y="2501168"/>
                </a:cubicBezTo>
                <a:cubicBezTo>
                  <a:pt x="4823509" y="3714086"/>
                  <a:pt x="4013078" y="4857356"/>
                  <a:pt x="2427269" y="4879479"/>
                </a:cubicBezTo>
                <a:cubicBezTo>
                  <a:pt x="841460" y="4901602"/>
                  <a:pt x="50530" y="3514001"/>
                  <a:pt x="4714" y="2633904"/>
                </a:cubicBezTo>
                <a:close/>
              </a:path>
            </a:pathLst>
          </a:custGeom>
          <a:ln>
            <a:noFill/>
          </a:ln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36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6121565" y="767883"/>
            <a:ext cx="5579898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7F418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7248" r="-104868"/>
          <a:stretch/>
        </p:blipFill>
        <p:spPr>
          <a:xfrm rot="16200000" flipH="1" flipV="1">
            <a:off x="656603" y="-660422"/>
            <a:ext cx="2430901" cy="37502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AB5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501176" y="505425"/>
            <a:ext cx="374016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 sz="360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ICONS</a:t>
            </a:r>
            <a:r>
              <a:rPr lang="en-IE" sz="3600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WHICH CAN BE USED WITHIN THE </a:t>
            </a:r>
            <a:r>
              <a:rPr lang="en-IE" sz="3600" b="1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RESTART + </a:t>
            </a:r>
            <a:r>
              <a:rPr lang="en-IE" sz="3600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POWERPOINT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IE" sz="360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  <a:p>
            <a:pPr marL="52388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Quattrocento Sans"/>
              <a:buNone/>
              <a:tabLst/>
            </a:pPr>
            <a:r>
              <a:rPr lang="en-IE" sz="2400" i="1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Resize them without losing quality.</a:t>
            </a:r>
            <a:r>
              <a:rPr lang="en-IE" sz="2400" i="1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IE" sz="2400" i="1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Change line colour, width and style.</a:t>
            </a:r>
            <a:r>
              <a:rPr lang="en-IE" sz="2400" i="1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" sz="360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en" sz="240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Isn’t that nice? :)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 flipH="1">
            <a:off x="2" y="5540407"/>
            <a:ext cx="121919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4492676" y="-1"/>
            <a:ext cx="0" cy="55404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0" y="596837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24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*** </a:t>
            </a:r>
            <a:r>
              <a:rPr lang="en-IE" sz="24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PLEASE DELETE THIS INSTRUCTION SLIDE BEFORE PRESENTING FINAL PRESENTATION </a:t>
            </a:r>
            <a:r>
              <a:rPr lang="en-IE" sz="24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*** </a:t>
            </a:r>
            <a:endParaRPr lang="en-US" sz="24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Quote Slid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 flipV="1">
            <a:off x="6099983" y="-14288"/>
            <a:ext cx="0" cy="1008418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 userDrawn="1"/>
        </p:nvSpPr>
        <p:spPr>
          <a:xfrm>
            <a:off x="5570770" y="994130"/>
            <a:ext cx="1115575" cy="1045025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5775656" y="1074336"/>
            <a:ext cx="785328" cy="964819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14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0" y="2119361"/>
            <a:ext cx="12192000" cy="39956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15" name="テキスト プレースホルダー 36"/>
          <p:cNvSpPr txBox="1">
            <a:spLocks/>
          </p:cNvSpPr>
          <p:nvPr userDrawn="1"/>
        </p:nvSpPr>
        <p:spPr bwMode="auto">
          <a:xfrm>
            <a:off x="285884" y="6095999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Quot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 userDrawn="1"/>
        </p:nvCxnSpPr>
        <p:spPr>
          <a:xfrm flipV="1">
            <a:off x="6099983" y="-14288"/>
            <a:ext cx="0" cy="1008418"/>
          </a:xfrm>
          <a:prstGeom prst="line">
            <a:avLst/>
          </a:prstGeom>
          <a:ln>
            <a:solidFill>
              <a:srgbClr val="68BB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>
            <a:off x="5570770" y="994130"/>
            <a:ext cx="1115575" cy="1045025"/>
          </a:xfrm>
          <a:prstGeom prst="ellipse">
            <a:avLst/>
          </a:pr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5775656" y="1074336"/>
            <a:ext cx="785328" cy="964819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1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0" y="2119361"/>
            <a:ext cx="12192000" cy="39956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10" name="テキスト プレースホルダー 36"/>
          <p:cNvSpPr txBox="1">
            <a:spLocks/>
          </p:cNvSpPr>
          <p:nvPr userDrawn="1"/>
        </p:nvSpPr>
        <p:spPr bwMode="auto">
          <a:xfrm>
            <a:off x="285884" y="6095999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with icons slide -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 userDrawn="1"/>
        </p:nvCxnSpPr>
        <p:spPr>
          <a:xfrm>
            <a:off x="-36415" y="2997017"/>
            <a:ext cx="12192000" cy="0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03467" y="3845751"/>
            <a:ext cx="2672815" cy="1878334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243611" y="383455"/>
            <a:ext cx="2672815" cy="1779573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115112" y="3845751"/>
            <a:ext cx="2672815" cy="1922578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9068395" y="383458"/>
            <a:ext cx="2672815" cy="1779573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" name="Oval 1"/>
          <p:cNvSpPr/>
          <p:nvPr userDrawn="1"/>
        </p:nvSpPr>
        <p:spPr>
          <a:xfrm>
            <a:off x="985917" y="2341774"/>
            <a:ext cx="1327355" cy="1327355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 userDrawn="1"/>
        </p:nvSpPr>
        <p:spPr>
          <a:xfrm>
            <a:off x="3936550" y="2357577"/>
            <a:ext cx="1327355" cy="1327355"/>
          </a:xfrm>
          <a:prstGeom prst="ellipse">
            <a:avLst/>
          </a:pr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>
            <a:off x="6751909" y="2313333"/>
            <a:ext cx="1327355" cy="1327355"/>
          </a:xfrm>
          <a:prstGeom prst="ellipse">
            <a:avLst/>
          </a:prstGeom>
          <a:solidFill>
            <a:srgbClr val="AB5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 userDrawn="1"/>
        </p:nvSpPr>
        <p:spPr>
          <a:xfrm>
            <a:off x="9765418" y="2342845"/>
            <a:ext cx="1327355" cy="1327355"/>
          </a:xfrm>
          <a:prstGeom prst="ellipse">
            <a:avLst/>
          </a:prstGeom>
          <a:solidFill>
            <a:srgbClr val="A3CE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テキスト プレースホルダー 36"/>
          <p:cNvSpPr txBox="1">
            <a:spLocks/>
          </p:cNvSpPr>
          <p:nvPr userDrawn="1"/>
        </p:nvSpPr>
        <p:spPr bwMode="auto">
          <a:xfrm>
            <a:off x="285884" y="6095999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with icons slide -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 userDrawn="1"/>
        </p:nvCxnSpPr>
        <p:spPr>
          <a:xfrm>
            <a:off x="-6261" y="1227211"/>
            <a:ext cx="12192000" cy="0"/>
          </a:xfrm>
          <a:prstGeom prst="line">
            <a:avLst/>
          </a:prstGeom>
          <a:ln>
            <a:solidFill>
              <a:srgbClr val="353E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3621" y="2090693"/>
            <a:ext cx="2672815" cy="3712088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273765" y="2090693"/>
            <a:ext cx="2672815" cy="3712088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145266" y="2090693"/>
            <a:ext cx="2672815" cy="3712088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9098549" y="2090693"/>
            <a:ext cx="2672815" cy="3712088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3" name="Oval 22"/>
          <p:cNvSpPr/>
          <p:nvPr userDrawn="1"/>
        </p:nvSpPr>
        <p:spPr>
          <a:xfrm>
            <a:off x="1016071" y="571968"/>
            <a:ext cx="1327355" cy="1327355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 userDrawn="1"/>
        </p:nvSpPr>
        <p:spPr>
          <a:xfrm>
            <a:off x="3966704" y="587771"/>
            <a:ext cx="1327355" cy="1327355"/>
          </a:xfrm>
          <a:prstGeom prst="ellipse">
            <a:avLst/>
          </a:pr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 userDrawn="1"/>
        </p:nvSpPr>
        <p:spPr>
          <a:xfrm>
            <a:off x="6782063" y="543527"/>
            <a:ext cx="1327355" cy="1327355"/>
          </a:xfrm>
          <a:prstGeom prst="ellipse">
            <a:avLst/>
          </a:prstGeom>
          <a:solidFill>
            <a:srgbClr val="AB5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 userDrawn="1"/>
        </p:nvSpPr>
        <p:spPr>
          <a:xfrm>
            <a:off x="9795572" y="573039"/>
            <a:ext cx="1327355" cy="1327355"/>
          </a:xfrm>
          <a:prstGeom prst="ellipse">
            <a:avLst/>
          </a:prstGeom>
          <a:solidFill>
            <a:srgbClr val="A3CE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ulle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4903304" y="1126433"/>
            <a:ext cx="7288696" cy="1302295"/>
          </a:xfrm>
          <a:prstGeom prst="rect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/>
          <p:cNvSpPr/>
          <p:nvPr userDrawn="1"/>
        </p:nvSpPr>
        <p:spPr>
          <a:xfrm>
            <a:off x="4903304" y="2749824"/>
            <a:ext cx="7288696" cy="1302295"/>
          </a:xfrm>
          <a:prstGeom prst="rect">
            <a:avLst/>
          </a:pr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4903304" y="4373215"/>
            <a:ext cx="7288696" cy="1302295"/>
          </a:xfrm>
          <a:prstGeom prst="rect">
            <a:avLst/>
          </a:prstGeom>
          <a:solidFill>
            <a:srgbClr val="AB5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8" name="Straight Connector 37"/>
          <p:cNvCxnSpPr/>
          <p:nvPr userDrawn="1"/>
        </p:nvCxnSpPr>
        <p:spPr>
          <a:xfrm>
            <a:off x="6175512" y="1223543"/>
            <a:ext cx="0" cy="104257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6175512" y="2852059"/>
            <a:ext cx="0" cy="104257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 userDrawn="1"/>
        </p:nvCxnSpPr>
        <p:spPr>
          <a:xfrm>
            <a:off x="6175512" y="4496389"/>
            <a:ext cx="0" cy="104257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4456" y="677649"/>
            <a:ext cx="1176669" cy="5446643"/>
          </a:xfrm>
          <a:prstGeom prst="rect">
            <a:avLst/>
          </a:prstGeom>
        </p:spPr>
      </p:pic>
      <p:sp>
        <p:nvSpPr>
          <p:cNvPr id="42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43223" y="1079254"/>
            <a:ext cx="3821205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3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643223" y="2087287"/>
            <a:ext cx="3821205" cy="3642009"/>
          </a:xfr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44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4975024" y="1126433"/>
            <a:ext cx="1176670" cy="12929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271051" y="1126433"/>
            <a:ext cx="5353929" cy="1292995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417209" y="1920386"/>
            <a:ext cx="4287526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4998842" y="2740524"/>
            <a:ext cx="1176670" cy="12929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5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6294869" y="2740524"/>
            <a:ext cx="5353929" cy="1292995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54" name="Text Placeholder 23"/>
          <p:cNvSpPr>
            <a:spLocks noGrp="1"/>
          </p:cNvSpPr>
          <p:nvPr>
            <p:ph type="body" sz="quarter" idx="18" hasCustomPrompt="1"/>
          </p:nvPr>
        </p:nvSpPr>
        <p:spPr>
          <a:xfrm>
            <a:off x="4968894" y="4387646"/>
            <a:ext cx="1176670" cy="12929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55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6264921" y="4387646"/>
            <a:ext cx="5353929" cy="1292995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0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bulle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4903304" y="-3718"/>
            <a:ext cx="7288696" cy="1042579"/>
          </a:xfrm>
          <a:prstGeom prst="rect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/>
          <p:cNvSpPr/>
          <p:nvPr userDrawn="1"/>
        </p:nvSpPr>
        <p:spPr>
          <a:xfrm>
            <a:off x="4897248" y="1125403"/>
            <a:ext cx="7288696" cy="1042578"/>
          </a:xfrm>
          <a:prstGeom prst="rect">
            <a:avLst/>
          </a:pr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4903304" y="2267018"/>
            <a:ext cx="7288696" cy="1126602"/>
          </a:xfrm>
          <a:prstGeom prst="rect">
            <a:avLst/>
          </a:prstGeom>
          <a:solidFill>
            <a:srgbClr val="AB5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8" name="Straight Connector 37"/>
          <p:cNvCxnSpPr>
            <a:cxnSpLocks/>
          </p:cNvCxnSpPr>
          <p:nvPr userDrawn="1"/>
        </p:nvCxnSpPr>
        <p:spPr>
          <a:xfrm>
            <a:off x="6206334" y="103665"/>
            <a:ext cx="0" cy="7799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1068" y="392046"/>
            <a:ext cx="1176669" cy="5446643"/>
          </a:xfrm>
          <a:prstGeom prst="rect">
            <a:avLst/>
          </a:prstGeom>
        </p:spPr>
      </p:pic>
      <p:sp>
        <p:nvSpPr>
          <p:cNvPr id="42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43223" y="1079254"/>
            <a:ext cx="3821205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3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643223" y="2087287"/>
            <a:ext cx="3821205" cy="3642009"/>
          </a:xfr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44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4951073" y="49019"/>
            <a:ext cx="1176670" cy="9274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271051" y="68201"/>
            <a:ext cx="5353929" cy="89804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417209" y="1920386"/>
            <a:ext cx="4287526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sp>
        <p:nvSpPr>
          <p:cNvPr id="21" name="Text Placeholder 23">
            <a:extLst>
              <a:ext uri="{FF2B5EF4-FFF2-40B4-BE49-F238E27FC236}">
                <a16:creationId xmlns:a16="http://schemas.microsoft.com/office/drawing/2014/main" id="{21DCCF5C-63BA-4991-A642-D39E2A02978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81618" y="1198301"/>
            <a:ext cx="1176670" cy="9274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9265CAB-35CA-4BAD-A378-7CAE426D02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0711" y="1196643"/>
            <a:ext cx="5353929" cy="89804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5D98BAD-EADE-49DD-9C58-2868C51C7CE6}"/>
              </a:ext>
            </a:extLst>
          </p:cNvPr>
          <p:cNvCxnSpPr>
            <a:cxnSpLocks/>
          </p:cNvCxnSpPr>
          <p:nvPr userDrawn="1"/>
        </p:nvCxnSpPr>
        <p:spPr>
          <a:xfrm>
            <a:off x="6235446" y="1221833"/>
            <a:ext cx="0" cy="7799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B11D4F74-E1AA-425A-B258-8C2BDCABC6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00456" y="2388388"/>
            <a:ext cx="1176670" cy="9274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30EDDD-0739-418B-B7AD-920C1269C69F}"/>
              </a:ext>
            </a:extLst>
          </p:cNvPr>
          <p:cNvSpPr/>
          <p:nvPr userDrawn="1"/>
        </p:nvSpPr>
        <p:spPr>
          <a:xfrm>
            <a:off x="4922142" y="3498210"/>
            <a:ext cx="7288696" cy="1042578"/>
          </a:xfrm>
          <a:prstGeom prst="rect">
            <a:avLst/>
          </a:pr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D62D4D-32E7-4098-87F9-1B0F0192DC77}"/>
              </a:ext>
            </a:extLst>
          </p:cNvPr>
          <p:cNvSpPr/>
          <p:nvPr userDrawn="1"/>
        </p:nvSpPr>
        <p:spPr>
          <a:xfrm>
            <a:off x="4897248" y="5808178"/>
            <a:ext cx="7288696" cy="1042578"/>
          </a:xfrm>
          <a:prstGeom prst="rect">
            <a:avLst/>
          </a:prstGeom>
          <a:solidFill>
            <a:srgbClr val="BA0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542970D8-4011-4EC9-87EE-7B689C6412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79908" y="3569919"/>
            <a:ext cx="1176670" cy="9274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97B788DA-19A1-48FB-B9CE-F2AE5EDBA98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59544" y="5810357"/>
            <a:ext cx="1176670" cy="9274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F8CDD4B-6732-40D6-9EC0-B990490D5468}"/>
              </a:ext>
            </a:extLst>
          </p:cNvPr>
          <p:cNvCxnSpPr>
            <a:cxnSpLocks/>
          </p:cNvCxnSpPr>
          <p:nvPr userDrawn="1"/>
        </p:nvCxnSpPr>
        <p:spPr>
          <a:xfrm>
            <a:off x="6254284" y="2411919"/>
            <a:ext cx="0" cy="7799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1E292A3-3D27-42B2-B2A2-4F8115C013B4}"/>
              </a:ext>
            </a:extLst>
          </p:cNvPr>
          <p:cNvCxnSpPr>
            <a:cxnSpLocks/>
          </p:cNvCxnSpPr>
          <p:nvPr userDrawn="1"/>
        </p:nvCxnSpPr>
        <p:spPr>
          <a:xfrm>
            <a:off x="6244010" y="3603723"/>
            <a:ext cx="0" cy="7799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9BACB23-8394-4EFE-A7E6-BF718750A66C}"/>
              </a:ext>
            </a:extLst>
          </p:cNvPr>
          <p:cNvCxnSpPr>
            <a:cxnSpLocks/>
          </p:cNvCxnSpPr>
          <p:nvPr userDrawn="1"/>
        </p:nvCxnSpPr>
        <p:spPr>
          <a:xfrm>
            <a:off x="6244010" y="5915409"/>
            <a:ext cx="0" cy="7799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50750CC2-47E8-4E6C-A51C-2CF99A3B946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60097" y="2376458"/>
            <a:ext cx="5353929" cy="89804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651E6DC5-C539-40B8-BBF1-0E85988270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39549" y="3568265"/>
            <a:ext cx="5353929" cy="89804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3632AB8E-FDC0-4922-8B1A-6843FAF84E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70371" y="5859400"/>
            <a:ext cx="5353929" cy="89804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ACC96D-4607-4AC9-82B4-BC8F0C9F4CFF}"/>
              </a:ext>
            </a:extLst>
          </p:cNvPr>
          <p:cNvSpPr/>
          <p:nvPr userDrawn="1"/>
        </p:nvSpPr>
        <p:spPr>
          <a:xfrm>
            <a:off x="4897248" y="4646341"/>
            <a:ext cx="7288696" cy="1042579"/>
          </a:xfrm>
          <a:prstGeom prst="rect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73F39BD-34D3-4650-99B1-1B54F7CDC217}"/>
              </a:ext>
            </a:extLst>
          </p:cNvPr>
          <p:cNvCxnSpPr>
            <a:cxnSpLocks/>
          </p:cNvCxnSpPr>
          <p:nvPr userDrawn="1"/>
        </p:nvCxnSpPr>
        <p:spPr>
          <a:xfrm>
            <a:off x="6262848" y="4762986"/>
            <a:ext cx="0" cy="7799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23">
            <a:extLst>
              <a:ext uri="{FF2B5EF4-FFF2-40B4-BE49-F238E27FC236}">
                <a16:creationId xmlns:a16="http://schemas.microsoft.com/office/drawing/2014/main" id="{36773288-BCFF-4B58-84DD-CEFEB7B178B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69283" y="4689195"/>
            <a:ext cx="1176670" cy="9274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1F0873FD-C64B-4E2C-BD47-FA5A56C869E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09757" y="4706983"/>
            <a:ext cx="5353929" cy="89804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31900781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0190" y="1447737"/>
            <a:ext cx="7941283" cy="4839954"/>
          </a:xfrm>
          <a:prstGeom prst="rect">
            <a:avLst/>
          </a:prstGeom>
        </p:spPr>
      </p:pic>
      <p:sp>
        <p:nvSpPr>
          <p:cNvPr id="2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13464"/>
            <a:ext cx="12192000" cy="70448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045042"/>
            <a:ext cx="12192000" cy="590599"/>
          </a:xfrm>
        </p:spPr>
        <p:txBody>
          <a:bodyPr>
            <a:noAutofit/>
          </a:bodyPr>
          <a:lstStyle>
            <a:lvl1pPr marL="0" indent="0" algn="ctr">
              <a:buNone/>
              <a:defRPr sz="30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 Title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 flipH="1">
            <a:off x="280404" y="945173"/>
            <a:ext cx="11623126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3184071" y="1893434"/>
            <a:ext cx="5665788" cy="3478212"/>
          </a:xfrm>
          <a:prstGeom prst="rect">
            <a:avLst/>
          </a:prstGeom>
        </p:spPr>
        <p:txBody>
          <a:bodyPr anchor="t"/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  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        Click here  to add photo</a:t>
            </a:r>
          </a:p>
        </p:txBody>
      </p:sp>
      <p:sp>
        <p:nvSpPr>
          <p:cNvPr id="11" name="テキスト プレースホルダー 36"/>
          <p:cNvSpPr txBox="1">
            <a:spLocks/>
          </p:cNvSpPr>
          <p:nvPr userDrawn="1"/>
        </p:nvSpPr>
        <p:spPr bwMode="auto">
          <a:xfrm>
            <a:off x="285884" y="6095999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9500" y="740153"/>
            <a:ext cx="4762500" cy="5612853"/>
          </a:xfrm>
          <a:prstGeom prst="rect">
            <a:avLst/>
          </a:prstGeom>
        </p:spPr>
      </p:pic>
      <p:cxnSp>
        <p:nvCxnSpPr>
          <p:cNvPr id="27" name="Straight Connector 26"/>
          <p:cNvCxnSpPr/>
          <p:nvPr userDrawn="1"/>
        </p:nvCxnSpPr>
        <p:spPr>
          <a:xfrm flipH="1">
            <a:off x="378379" y="1908558"/>
            <a:ext cx="6789867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8802435" y="1223694"/>
            <a:ext cx="3389565" cy="403365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Click here to add photo</a:t>
            </a:r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43223" y="1079254"/>
            <a:ext cx="6361734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43223" y="2087287"/>
            <a:ext cx="6361734" cy="3642009"/>
          </a:xfr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13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66" t="-1339"/>
          <a:stretch/>
        </p:blipFill>
        <p:spPr>
          <a:xfrm>
            <a:off x="2449287" y="1355271"/>
            <a:ext cx="9742714" cy="5502729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3731480" y="2335213"/>
            <a:ext cx="4098925" cy="2628900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14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13464"/>
            <a:ext cx="12192000" cy="70448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280404" y="945173"/>
            <a:ext cx="11623126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0657" y="550299"/>
            <a:ext cx="5479143" cy="6292294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7754938" y="1192681"/>
            <a:ext cx="2187575" cy="3886200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Click here to add photo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378380" y="1908558"/>
            <a:ext cx="6348991" cy="0"/>
          </a:xfrm>
          <a:prstGeom prst="line">
            <a:avLst/>
          </a:prstGeom>
          <a:ln>
            <a:solidFill>
              <a:srgbClr val="392E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43223" y="1079254"/>
            <a:ext cx="5839220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43223" y="2087287"/>
            <a:ext cx="5839220" cy="3642009"/>
          </a:xfr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9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.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600176" y="0"/>
            <a:ext cx="8627166" cy="6858000"/>
          </a:xfrm>
          <a:custGeom>
            <a:avLst/>
            <a:gdLst>
              <a:gd name="connsiteX0" fmla="*/ 0 w 6069496"/>
              <a:gd name="connsiteY0" fmla="*/ 0 h 5380383"/>
              <a:gd name="connsiteX1" fmla="*/ 6069496 w 6069496"/>
              <a:gd name="connsiteY1" fmla="*/ 0 h 5380383"/>
              <a:gd name="connsiteX2" fmla="*/ 6069496 w 6069496"/>
              <a:gd name="connsiteY2" fmla="*/ 5380383 h 5380383"/>
              <a:gd name="connsiteX3" fmla="*/ 0 w 6069496"/>
              <a:gd name="connsiteY3" fmla="*/ 5380383 h 5380383"/>
              <a:gd name="connsiteX4" fmla="*/ 0 w 6069496"/>
              <a:gd name="connsiteY4" fmla="*/ 0 h 5380383"/>
              <a:gd name="connsiteX0" fmla="*/ 1298713 w 7368209"/>
              <a:gd name="connsiteY0" fmla="*/ 0 h 5380383"/>
              <a:gd name="connsiteX1" fmla="*/ 7368209 w 7368209"/>
              <a:gd name="connsiteY1" fmla="*/ 0 h 5380383"/>
              <a:gd name="connsiteX2" fmla="*/ 7368209 w 7368209"/>
              <a:gd name="connsiteY2" fmla="*/ 5380383 h 5380383"/>
              <a:gd name="connsiteX3" fmla="*/ 0 w 7368209"/>
              <a:gd name="connsiteY3" fmla="*/ 5181601 h 5380383"/>
              <a:gd name="connsiteX4" fmla="*/ 1298713 w 7368209"/>
              <a:gd name="connsiteY4" fmla="*/ 0 h 5380383"/>
              <a:gd name="connsiteX0" fmla="*/ 2782957 w 7368209"/>
              <a:gd name="connsiteY0" fmla="*/ 0 h 5380383"/>
              <a:gd name="connsiteX1" fmla="*/ 7368209 w 7368209"/>
              <a:gd name="connsiteY1" fmla="*/ 0 h 5380383"/>
              <a:gd name="connsiteX2" fmla="*/ 7368209 w 7368209"/>
              <a:gd name="connsiteY2" fmla="*/ 5380383 h 5380383"/>
              <a:gd name="connsiteX3" fmla="*/ 0 w 7368209"/>
              <a:gd name="connsiteY3" fmla="*/ 5181601 h 5380383"/>
              <a:gd name="connsiteX4" fmla="*/ 2782957 w 7368209"/>
              <a:gd name="connsiteY4" fmla="*/ 0 h 5380383"/>
              <a:gd name="connsiteX0" fmla="*/ 2822713 w 7407965"/>
              <a:gd name="connsiteY0" fmla="*/ 0 h 5380383"/>
              <a:gd name="connsiteX1" fmla="*/ 7407965 w 7407965"/>
              <a:gd name="connsiteY1" fmla="*/ 0 h 5380383"/>
              <a:gd name="connsiteX2" fmla="*/ 7407965 w 7407965"/>
              <a:gd name="connsiteY2" fmla="*/ 5380383 h 5380383"/>
              <a:gd name="connsiteX3" fmla="*/ 0 w 7407965"/>
              <a:gd name="connsiteY3" fmla="*/ 5221358 h 5380383"/>
              <a:gd name="connsiteX4" fmla="*/ 2822713 w 7407965"/>
              <a:gd name="connsiteY4" fmla="*/ 0 h 5380383"/>
              <a:gd name="connsiteX0" fmla="*/ 2834110 w 7419362"/>
              <a:gd name="connsiteY0" fmla="*/ 0 h 5380383"/>
              <a:gd name="connsiteX1" fmla="*/ 7419362 w 7419362"/>
              <a:gd name="connsiteY1" fmla="*/ 0 h 5380383"/>
              <a:gd name="connsiteX2" fmla="*/ 7419362 w 7419362"/>
              <a:gd name="connsiteY2" fmla="*/ 5380383 h 5380383"/>
              <a:gd name="connsiteX3" fmla="*/ 0 w 7419362"/>
              <a:gd name="connsiteY3" fmla="*/ 5377312 h 5380383"/>
              <a:gd name="connsiteX4" fmla="*/ 2834110 w 7419362"/>
              <a:gd name="connsiteY4" fmla="*/ 0 h 5380383"/>
              <a:gd name="connsiteX0" fmla="*/ 2834110 w 7419362"/>
              <a:gd name="connsiteY0" fmla="*/ 0 h 5377312"/>
              <a:gd name="connsiteX1" fmla="*/ 7419362 w 7419362"/>
              <a:gd name="connsiteY1" fmla="*/ 0 h 5377312"/>
              <a:gd name="connsiteX2" fmla="*/ 7259806 w 7419362"/>
              <a:gd name="connsiteY2" fmla="*/ 5328399 h 5377312"/>
              <a:gd name="connsiteX3" fmla="*/ 0 w 7419362"/>
              <a:gd name="connsiteY3" fmla="*/ 5377312 h 5377312"/>
              <a:gd name="connsiteX4" fmla="*/ 2834110 w 7419362"/>
              <a:gd name="connsiteY4" fmla="*/ 0 h 5377312"/>
              <a:gd name="connsiteX0" fmla="*/ 2834110 w 7419362"/>
              <a:gd name="connsiteY0" fmla="*/ 0 h 5380383"/>
              <a:gd name="connsiteX1" fmla="*/ 7419362 w 7419362"/>
              <a:gd name="connsiteY1" fmla="*/ 0 h 5380383"/>
              <a:gd name="connsiteX2" fmla="*/ 7385172 w 7419362"/>
              <a:gd name="connsiteY2" fmla="*/ 5380383 h 5380383"/>
              <a:gd name="connsiteX3" fmla="*/ 0 w 7419362"/>
              <a:gd name="connsiteY3" fmla="*/ 5377312 h 5380383"/>
              <a:gd name="connsiteX4" fmla="*/ 2834110 w 7419362"/>
              <a:gd name="connsiteY4" fmla="*/ 0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362" h="5380383">
                <a:moveTo>
                  <a:pt x="2834110" y="0"/>
                </a:moveTo>
                <a:lnTo>
                  <a:pt x="7419362" y="0"/>
                </a:lnTo>
                <a:lnTo>
                  <a:pt x="7385172" y="5380383"/>
                </a:lnTo>
                <a:lnTo>
                  <a:pt x="0" y="5377312"/>
                </a:lnTo>
                <a:lnTo>
                  <a:pt x="2834110" y="0"/>
                </a:lnTo>
                <a:close/>
              </a:path>
            </a:pathLst>
          </a:cu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3366050" y="-13254"/>
            <a:ext cx="3644349" cy="6887327"/>
          </a:xfrm>
          <a:custGeom>
            <a:avLst/>
            <a:gdLst>
              <a:gd name="connsiteX0" fmla="*/ 0 w 1060174"/>
              <a:gd name="connsiteY0" fmla="*/ 0 h 4916557"/>
              <a:gd name="connsiteX1" fmla="*/ 1060174 w 1060174"/>
              <a:gd name="connsiteY1" fmla="*/ 0 h 4916557"/>
              <a:gd name="connsiteX2" fmla="*/ 1060174 w 1060174"/>
              <a:gd name="connsiteY2" fmla="*/ 4916557 h 4916557"/>
              <a:gd name="connsiteX3" fmla="*/ 0 w 1060174"/>
              <a:gd name="connsiteY3" fmla="*/ 4916557 h 4916557"/>
              <a:gd name="connsiteX4" fmla="*/ 0 w 1060174"/>
              <a:gd name="connsiteY4" fmla="*/ 0 h 4916557"/>
              <a:gd name="connsiteX0" fmla="*/ 2862470 w 3922644"/>
              <a:gd name="connsiteY0" fmla="*/ 0 h 4916557"/>
              <a:gd name="connsiteX1" fmla="*/ 3922644 w 3922644"/>
              <a:gd name="connsiteY1" fmla="*/ 0 h 4916557"/>
              <a:gd name="connsiteX2" fmla="*/ 3922644 w 3922644"/>
              <a:gd name="connsiteY2" fmla="*/ 4916557 h 4916557"/>
              <a:gd name="connsiteX3" fmla="*/ 0 w 3922644"/>
              <a:gd name="connsiteY3" fmla="*/ 4863548 h 4916557"/>
              <a:gd name="connsiteX4" fmla="*/ 2862470 w 3922644"/>
              <a:gd name="connsiteY4" fmla="*/ 0 h 4916557"/>
              <a:gd name="connsiteX0" fmla="*/ 2862470 w 3922644"/>
              <a:gd name="connsiteY0" fmla="*/ 0 h 4969566"/>
              <a:gd name="connsiteX1" fmla="*/ 3922644 w 3922644"/>
              <a:gd name="connsiteY1" fmla="*/ 0 h 4969566"/>
              <a:gd name="connsiteX2" fmla="*/ 490331 w 3922644"/>
              <a:gd name="connsiteY2" fmla="*/ 4969566 h 4969566"/>
              <a:gd name="connsiteX3" fmla="*/ 0 w 3922644"/>
              <a:gd name="connsiteY3" fmla="*/ 4863548 h 4969566"/>
              <a:gd name="connsiteX4" fmla="*/ 2862470 w 3922644"/>
              <a:gd name="connsiteY4" fmla="*/ 0 h 4969566"/>
              <a:gd name="connsiteX0" fmla="*/ 2888975 w 3949149"/>
              <a:gd name="connsiteY0" fmla="*/ 0 h 4969566"/>
              <a:gd name="connsiteX1" fmla="*/ 3949149 w 3949149"/>
              <a:gd name="connsiteY1" fmla="*/ 0 h 4969566"/>
              <a:gd name="connsiteX2" fmla="*/ 516836 w 3949149"/>
              <a:gd name="connsiteY2" fmla="*/ 4969566 h 4969566"/>
              <a:gd name="connsiteX3" fmla="*/ 0 w 3949149"/>
              <a:gd name="connsiteY3" fmla="*/ 4956314 h 4969566"/>
              <a:gd name="connsiteX4" fmla="*/ 2888975 w 3949149"/>
              <a:gd name="connsiteY4" fmla="*/ 0 h 4969566"/>
              <a:gd name="connsiteX0" fmla="*/ 2888975 w 3432314"/>
              <a:gd name="connsiteY0" fmla="*/ 0 h 4969566"/>
              <a:gd name="connsiteX1" fmla="*/ 3432314 w 3432314"/>
              <a:gd name="connsiteY1" fmla="*/ 13252 h 4969566"/>
              <a:gd name="connsiteX2" fmla="*/ 516836 w 3432314"/>
              <a:gd name="connsiteY2" fmla="*/ 4969566 h 4969566"/>
              <a:gd name="connsiteX3" fmla="*/ 0 w 3432314"/>
              <a:gd name="connsiteY3" fmla="*/ 4956314 h 4969566"/>
              <a:gd name="connsiteX4" fmla="*/ 2888975 w 3432314"/>
              <a:gd name="connsiteY4" fmla="*/ 0 h 4969566"/>
              <a:gd name="connsiteX0" fmla="*/ 3101010 w 3644349"/>
              <a:gd name="connsiteY0" fmla="*/ 0 h 5103717"/>
              <a:gd name="connsiteX1" fmla="*/ 3644349 w 3644349"/>
              <a:gd name="connsiteY1" fmla="*/ 13252 h 5103717"/>
              <a:gd name="connsiteX2" fmla="*/ 728871 w 3644349"/>
              <a:gd name="connsiteY2" fmla="*/ 4969566 h 5103717"/>
              <a:gd name="connsiteX3" fmla="*/ 0 w 3644349"/>
              <a:gd name="connsiteY3" fmla="*/ 5103717 h 5103717"/>
              <a:gd name="connsiteX4" fmla="*/ 3101010 w 3644349"/>
              <a:gd name="connsiteY4" fmla="*/ 0 h 5103717"/>
              <a:gd name="connsiteX0" fmla="*/ 3101010 w 3644349"/>
              <a:gd name="connsiteY0" fmla="*/ 0 h 5103717"/>
              <a:gd name="connsiteX1" fmla="*/ 3644349 w 3644349"/>
              <a:gd name="connsiteY1" fmla="*/ 13252 h 5103717"/>
              <a:gd name="connsiteX2" fmla="*/ 569844 w 3644349"/>
              <a:gd name="connsiteY2" fmla="*/ 5087489 h 5103717"/>
              <a:gd name="connsiteX3" fmla="*/ 0 w 3644349"/>
              <a:gd name="connsiteY3" fmla="*/ 5103717 h 5103717"/>
              <a:gd name="connsiteX4" fmla="*/ 3101010 w 3644349"/>
              <a:gd name="connsiteY4" fmla="*/ 0 h 5103717"/>
              <a:gd name="connsiteX0" fmla="*/ 3101010 w 3644349"/>
              <a:gd name="connsiteY0" fmla="*/ 0 h 5107143"/>
              <a:gd name="connsiteX1" fmla="*/ 3644349 w 3644349"/>
              <a:gd name="connsiteY1" fmla="*/ 13252 h 5107143"/>
              <a:gd name="connsiteX2" fmla="*/ 569844 w 3644349"/>
              <a:gd name="connsiteY2" fmla="*/ 5107143 h 5107143"/>
              <a:gd name="connsiteX3" fmla="*/ 0 w 3644349"/>
              <a:gd name="connsiteY3" fmla="*/ 5103717 h 5107143"/>
              <a:gd name="connsiteX4" fmla="*/ 3101010 w 3644349"/>
              <a:gd name="connsiteY4" fmla="*/ 0 h 510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4349" h="5107143">
                <a:moveTo>
                  <a:pt x="3101010" y="0"/>
                </a:moveTo>
                <a:lnTo>
                  <a:pt x="3644349" y="13252"/>
                </a:lnTo>
                <a:lnTo>
                  <a:pt x="569844" y="5107143"/>
                </a:lnTo>
                <a:lnTo>
                  <a:pt x="0" y="5103717"/>
                </a:lnTo>
                <a:lnTo>
                  <a:pt x="3101010" y="0"/>
                </a:lnTo>
                <a:close/>
              </a:path>
            </a:pathLst>
          </a:cu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print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15032" y="-269520"/>
            <a:ext cx="3299791" cy="50907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790" y="685529"/>
            <a:ext cx="4049163" cy="1476370"/>
          </a:xfrm>
          <a:prstGeom prst="rect">
            <a:avLst/>
          </a:prstGeom>
        </p:spPr>
      </p:pic>
      <p:sp>
        <p:nvSpPr>
          <p:cNvPr id="10" name="Oval 9"/>
          <p:cNvSpPr/>
          <p:nvPr userDrawn="1"/>
        </p:nvSpPr>
        <p:spPr>
          <a:xfrm>
            <a:off x="5597626" y="740090"/>
            <a:ext cx="1166683" cy="1166683"/>
          </a:xfrm>
          <a:prstGeom prst="ellipse">
            <a:avLst/>
          </a:prstGeom>
          <a:solidFill>
            <a:schemeClr val="bg1"/>
          </a:solidFill>
          <a:ln w="38100">
            <a:solidFill>
              <a:srgbClr val="68BB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2064" y="945481"/>
            <a:ext cx="885435" cy="786561"/>
          </a:xfrm>
          <a:prstGeom prst="rect">
            <a:avLst/>
          </a:prstGeom>
        </p:spPr>
      </p:pic>
      <p:sp>
        <p:nvSpPr>
          <p:cNvPr id="27" name="Oval 26"/>
          <p:cNvSpPr/>
          <p:nvPr userDrawn="1"/>
        </p:nvSpPr>
        <p:spPr>
          <a:xfrm>
            <a:off x="3600176" y="4942083"/>
            <a:ext cx="1166683" cy="1166683"/>
          </a:xfrm>
          <a:prstGeom prst="ellipse">
            <a:avLst/>
          </a:prstGeom>
          <a:solidFill>
            <a:schemeClr val="bg1"/>
          </a:solidFill>
          <a:ln w="38100">
            <a:solidFill>
              <a:srgbClr val="68BB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165" b="-62"/>
          <a:stretch/>
        </p:blipFill>
        <p:spPr>
          <a:xfrm>
            <a:off x="3765028" y="5155653"/>
            <a:ext cx="885435" cy="786561"/>
          </a:xfrm>
          <a:prstGeom prst="rect">
            <a:avLst/>
          </a:prstGeom>
        </p:spPr>
      </p:pic>
      <p:sp>
        <p:nvSpPr>
          <p:cNvPr id="29" name="Oval 28"/>
          <p:cNvSpPr/>
          <p:nvPr userDrawn="1"/>
        </p:nvSpPr>
        <p:spPr>
          <a:xfrm>
            <a:off x="4600769" y="2867809"/>
            <a:ext cx="1166683" cy="1166683"/>
          </a:xfrm>
          <a:prstGeom prst="ellipse">
            <a:avLst/>
          </a:prstGeom>
          <a:solidFill>
            <a:schemeClr val="bg1"/>
          </a:solidFill>
          <a:ln w="38100">
            <a:solidFill>
              <a:srgbClr val="68BB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561"/>
          <a:stretch/>
        </p:blipFill>
        <p:spPr>
          <a:xfrm>
            <a:off x="4756212" y="3103241"/>
            <a:ext cx="885435" cy="786561"/>
          </a:xfrm>
          <a:prstGeom prst="rect">
            <a:avLst/>
          </a:prstGeom>
        </p:spPr>
      </p:pic>
      <p:sp>
        <p:nvSpPr>
          <p:cNvPr id="39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6019935" y="3281247"/>
            <a:ext cx="4903787" cy="1273175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WE TRAIN</a:t>
            </a:r>
          </a:p>
        </p:txBody>
      </p:sp>
      <p:sp>
        <p:nvSpPr>
          <p:cNvPr id="4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8261062" y="3322052"/>
            <a:ext cx="3636830" cy="1167491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spcBef>
                <a:spcPts val="200"/>
              </a:spcBef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the facilitators of transformative community regeneration</a:t>
            </a:r>
          </a:p>
        </p:txBody>
      </p:sp>
      <p:sp>
        <p:nvSpPr>
          <p:cNvPr id="4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017408" y="5374964"/>
            <a:ext cx="4903787" cy="1273175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WE PROMOTE</a:t>
            </a:r>
          </a:p>
        </p:txBody>
      </p:sp>
      <p:sp>
        <p:nvSpPr>
          <p:cNvPr id="42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7968313" y="5417199"/>
            <a:ext cx="3780345" cy="1167491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spcBef>
                <a:spcPts val="200"/>
              </a:spcBef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self-learning through open </a:t>
            </a:r>
          </a:p>
          <a:p>
            <a:pPr lvl="0"/>
            <a:r>
              <a:rPr lang="en-US" dirty="0"/>
              <a:t>education resources</a:t>
            </a:r>
          </a:p>
        </p:txBody>
      </p:sp>
      <p:sp>
        <p:nvSpPr>
          <p:cNvPr id="44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 flipH="1">
            <a:off x="8983917" y="-168905"/>
            <a:ext cx="3299791" cy="5090734"/>
          </a:xfrm>
          <a:prstGeom prst="rect">
            <a:avLst/>
          </a:prstGeom>
        </p:spPr>
      </p:pic>
      <p:sp>
        <p:nvSpPr>
          <p:cNvPr id="48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6945886" y="1103286"/>
            <a:ext cx="4903787" cy="1273175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WE BUILD</a:t>
            </a:r>
          </a:p>
        </p:txBody>
      </p:sp>
      <p:sp>
        <p:nvSpPr>
          <p:cNvPr id="49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9072359" y="1118209"/>
            <a:ext cx="2890047" cy="1167491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spcBef>
                <a:spcPts val="200"/>
              </a:spcBef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regional alliances for community growth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05" t="-25453" r="-31029"/>
          <a:stretch/>
        </p:blipFill>
        <p:spPr>
          <a:xfrm rot="3005780" flipH="1" flipV="1">
            <a:off x="2845620" y="351349"/>
            <a:ext cx="6044601" cy="7455177"/>
          </a:xfrm>
          <a:prstGeom prst="rect">
            <a:avLst/>
          </a:prstGeom>
        </p:spPr>
      </p:pic>
      <p:sp>
        <p:nvSpPr>
          <p:cNvPr id="23" name="Freeform 22"/>
          <p:cNvSpPr/>
          <p:nvPr userDrawn="1"/>
        </p:nvSpPr>
        <p:spPr>
          <a:xfrm flipV="1">
            <a:off x="-3863" y="5101881"/>
            <a:ext cx="12195863" cy="1763770"/>
          </a:xfrm>
          <a:custGeom>
            <a:avLst/>
            <a:gdLst>
              <a:gd name="connsiteX0" fmla="*/ 12228395 w 12255690"/>
              <a:gd name="connsiteY0" fmla="*/ 1337481 h 2088107"/>
              <a:gd name="connsiteX1" fmla="*/ 0 w 12255690"/>
              <a:gd name="connsiteY1" fmla="*/ 2088107 h 2088107"/>
              <a:gd name="connsiteX2" fmla="*/ 0 w 12255690"/>
              <a:gd name="connsiteY2" fmla="*/ 0 h 2088107"/>
              <a:gd name="connsiteX3" fmla="*/ 12255690 w 12255690"/>
              <a:gd name="connsiteY3" fmla="*/ 0 h 2088107"/>
              <a:gd name="connsiteX4" fmla="*/ 12228395 w 12255690"/>
              <a:gd name="connsiteY4" fmla="*/ 1337481 h 2088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5690" h="2088107">
                <a:moveTo>
                  <a:pt x="12228395" y="1337481"/>
                </a:moveTo>
                <a:lnTo>
                  <a:pt x="0" y="2088107"/>
                </a:lnTo>
                <a:lnTo>
                  <a:pt x="0" y="0"/>
                </a:lnTo>
                <a:lnTo>
                  <a:pt x="12255690" y="0"/>
                </a:lnTo>
                <a:lnTo>
                  <a:pt x="12228395" y="1337481"/>
                </a:lnTo>
                <a:close/>
              </a:path>
            </a:pathLst>
          </a:cu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 userDrawn="1"/>
        </p:nvSpPr>
        <p:spPr>
          <a:xfrm>
            <a:off x="7634502" y="0"/>
            <a:ext cx="4656309" cy="6858000"/>
          </a:xfrm>
          <a:custGeom>
            <a:avLst/>
            <a:gdLst>
              <a:gd name="connsiteX0" fmla="*/ 1167619 w 4262511"/>
              <a:gd name="connsiteY0" fmla="*/ 0 h 6963508"/>
              <a:gd name="connsiteX1" fmla="*/ 4262511 w 4262511"/>
              <a:gd name="connsiteY1" fmla="*/ 0 h 6963508"/>
              <a:gd name="connsiteX2" fmla="*/ 4262511 w 4262511"/>
              <a:gd name="connsiteY2" fmla="*/ 6963508 h 6963508"/>
              <a:gd name="connsiteX3" fmla="*/ 0 w 4262511"/>
              <a:gd name="connsiteY3" fmla="*/ 6963508 h 6963508"/>
              <a:gd name="connsiteX4" fmla="*/ 1167619 w 4262511"/>
              <a:gd name="connsiteY4" fmla="*/ 0 h 6963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2511" h="6963508">
                <a:moveTo>
                  <a:pt x="1167619" y="0"/>
                </a:moveTo>
                <a:lnTo>
                  <a:pt x="4262511" y="0"/>
                </a:lnTo>
                <a:lnTo>
                  <a:pt x="4262511" y="6963508"/>
                </a:lnTo>
                <a:lnTo>
                  <a:pt x="0" y="6963508"/>
                </a:lnTo>
                <a:lnTo>
                  <a:pt x="1167619" y="0"/>
                </a:lnTo>
                <a:close/>
              </a:path>
            </a:pathLst>
          </a:cu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 userDrawn="1"/>
        </p:nvSpPr>
        <p:spPr>
          <a:xfrm>
            <a:off x="8340348" y="1437862"/>
            <a:ext cx="540733" cy="540733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6EAE"/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7948463" y="3538204"/>
            <a:ext cx="540733" cy="540733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6EAE"/>
              </a:solidFill>
            </a:endParaRPr>
          </a:p>
        </p:txBody>
      </p:sp>
      <p:sp>
        <p:nvSpPr>
          <p:cNvPr id="28" name="Oval 27"/>
          <p:cNvSpPr/>
          <p:nvPr userDrawn="1"/>
        </p:nvSpPr>
        <p:spPr>
          <a:xfrm>
            <a:off x="8149323" y="2583419"/>
            <a:ext cx="540733" cy="540733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6EAE"/>
              </a:solidFill>
            </a:endParaRPr>
          </a:p>
        </p:txBody>
      </p:sp>
      <p:sp>
        <p:nvSpPr>
          <p:cNvPr id="12" name="Text Placeholder 23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43865" y="5627165"/>
            <a:ext cx="3104978" cy="697353"/>
          </a:xfrm>
        </p:spPr>
        <p:txBody>
          <a:bodyPr anchor="ctr">
            <a:noAutofit/>
          </a:bodyPr>
          <a:lstStyle>
            <a:lvl1pPr marL="0" indent="0" algn="l">
              <a:buNone/>
              <a:defRPr sz="54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13" name="Text Placeholder 25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779980" y="5632776"/>
            <a:ext cx="3854522" cy="69735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i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Any Questions?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3623161" y="5539408"/>
            <a:ext cx="0" cy="804289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8656967" y="3682823"/>
            <a:ext cx="2812464" cy="323455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@</a:t>
            </a:r>
            <a:r>
              <a:rPr lang="en-US" dirty="0" err="1"/>
              <a:t>RestartEntrepreneurship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9070793" y="1542835"/>
            <a:ext cx="1932766" cy="382588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@</a:t>
            </a:r>
            <a:r>
              <a:rPr lang="en-US" dirty="0" err="1"/>
              <a:t>RESTART_europe</a:t>
            </a:r>
            <a:r>
              <a:rPr lang="en-US" dirty="0"/>
              <a:t> </a:t>
            </a:r>
          </a:p>
        </p:txBody>
      </p:sp>
      <p:sp>
        <p:nvSpPr>
          <p:cNvPr id="21" name="Text Placeholder 2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8873139" y="2645407"/>
            <a:ext cx="2757540" cy="416755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RESTART Entrepreneurship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44" y="492099"/>
            <a:ext cx="3375286" cy="1230667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8141526" y="5640417"/>
            <a:ext cx="4142135" cy="677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oter Placeholder 6"/>
          <p:cNvSpPr txBox="1">
            <a:spLocks noGrp="1"/>
          </p:cNvSpPr>
          <p:nvPr userDrawn="1"/>
        </p:nvSpPr>
        <p:spPr bwMode="auto">
          <a:xfrm>
            <a:off x="10010672" y="5842695"/>
            <a:ext cx="2051233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IE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</a:rPr>
              <a:t> This programme has been funded with support from the European Commission </a:t>
            </a:r>
          </a:p>
        </p:txBody>
      </p:sp>
      <p:pic>
        <p:nvPicPr>
          <p:cNvPr id="38" name="Picture 8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1576" y="5763754"/>
            <a:ext cx="162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Oval 21"/>
          <p:cNvSpPr/>
          <p:nvPr userDrawn="1"/>
        </p:nvSpPr>
        <p:spPr>
          <a:xfrm>
            <a:off x="7795228" y="4585526"/>
            <a:ext cx="540733" cy="540733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6EAE"/>
              </a:solidFill>
            </a:endParaRPr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8503732" y="4730145"/>
            <a:ext cx="2812464" cy="323455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www.restart.how</a:t>
            </a:r>
            <a:endParaRPr lang="en-US" dirty="0"/>
          </a:p>
        </p:txBody>
      </p:sp>
      <p:grpSp>
        <p:nvGrpSpPr>
          <p:cNvPr id="39" name="Google Shape;664;p39"/>
          <p:cNvGrpSpPr/>
          <p:nvPr userDrawn="1"/>
        </p:nvGrpSpPr>
        <p:grpSpPr>
          <a:xfrm>
            <a:off x="7917788" y="4694282"/>
            <a:ext cx="301041" cy="301041"/>
            <a:chOff x="5941025" y="3634400"/>
            <a:chExt cx="467650" cy="467650"/>
          </a:xfrm>
        </p:grpSpPr>
        <p:sp>
          <p:nvSpPr>
            <p:cNvPr id="40" name="Google Shape;665;p39"/>
            <p:cNvSpPr/>
            <p:nvPr/>
          </p:nvSpPr>
          <p:spPr>
            <a:xfrm>
              <a:off x="5941025" y="3634400"/>
              <a:ext cx="467650" cy="467650"/>
            </a:xfrm>
            <a:custGeom>
              <a:avLst/>
              <a:gdLst/>
              <a:ahLst/>
              <a:cxnLst/>
              <a:rect l="l" t="t" r="r" b="b"/>
              <a:pathLst>
                <a:path w="18706" h="18706" fill="none" extrusionOk="0">
                  <a:moveTo>
                    <a:pt x="9353" y="1"/>
                  </a:moveTo>
                  <a:lnTo>
                    <a:pt x="9353" y="1"/>
                  </a:lnTo>
                  <a:lnTo>
                    <a:pt x="8866" y="25"/>
                  </a:lnTo>
                  <a:lnTo>
                    <a:pt x="8403" y="50"/>
                  </a:lnTo>
                  <a:lnTo>
                    <a:pt x="7940" y="123"/>
                  </a:lnTo>
                  <a:lnTo>
                    <a:pt x="7478" y="196"/>
                  </a:lnTo>
                  <a:lnTo>
                    <a:pt x="7015" y="293"/>
                  </a:lnTo>
                  <a:lnTo>
                    <a:pt x="6577" y="439"/>
                  </a:lnTo>
                  <a:lnTo>
                    <a:pt x="6138" y="585"/>
                  </a:lnTo>
                  <a:lnTo>
                    <a:pt x="5724" y="732"/>
                  </a:lnTo>
                  <a:lnTo>
                    <a:pt x="5310" y="926"/>
                  </a:lnTo>
                  <a:lnTo>
                    <a:pt x="4896" y="1146"/>
                  </a:lnTo>
                  <a:lnTo>
                    <a:pt x="4506" y="1365"/>
                  </a:lnTo>
                  <a:lnTo>
                    <a:pt x="4117" y="1608"/>
                  </a:lnTo>
                  <a:lnTo>
                    <a:pt x="3751" y="1876"/>
                  </a:lnTo>
                  <a:lnTo>
                    <a:pt x="3410" y="2144"/>
                  </a:lnTo>
                  <a:lnTo>
                    <a:pt x="3069" y="2436"/>
                  </a:lnTo>
                  <a:lnTo>
                    <a:pt x="2753" y="2753"/>
                  </a:lnTo>
                  <a:lnTo>
                    <a:pt x="2436" y="3070"/>
                  </a:lnTo>
                  <a:lnTo>
                    <a:pt x="2144" y="3411"/>
                  </a:lnTo>
                  <a:lnTo>
                    <a:pt x="1876" y="3752"/>
                  </a:lnTo>
                  <a:lnTo>
                    <a:pt x="1608" y="4117"/>
                  </a:lnTo>
                  <a:lnTo>
                    <a:pt x="1365" y="4507"/>
                  </a:lnTo>
                  <a:lnTo>
                    <a:pt x="1145" y="4896"/>
                  </a:lnTo>
                  <a:lnTo>
                    <a:pt x="926" y="5310"/>
                  </a:lnTo>
                  <a:lnTo>
                    <a:pt x="731" y="5724"/>
                  </a:lnTo>
                  <a:lnTo>
                    <a:pt x="585" y="6138"/>
                  </a:lnTo>
                  <a:lnTo>
                    <a:pt x="439" y="6577"/>
                  </a:lnTo>
                  <a:lnTo>
                    <a:pt x="293" y="7015"/>
                  </a:lnTo>
                  <a:lnTo>
                    <a:pt x="196" y="7478"/>
                  </a:lnTo>
                  <a:lnTo>
                    <a:pt x="123" y="7941"/>
                  </a:lnTo>
                  <a:lnTo>
                    <a:pt x="49" y="8403"/>
                  </a:lnTo>
                  <a:lnTo>
                    <a:pt x="25" y="8866"/>
                  </a:lnTo>
                  <a:lnTo>
                    <a:pt x="1" y="9353"/>
                  </a:lnTo>
                  <a:lnTo>
                    <a:pt x="1" y="9353"/>
                  </a:lnTo>
                  <a:lnTo>
                    <a:pt x="25" y="9840"/>
                  </a:lnTo>
                  <a:lnTo>
                    <a:pt x="49" y="10303"/>
                  </a:lnTo>
                  <a:lnTo>
                    <a:pt x="123" y="10766"/>
                  </a:lnTo>
                  <a:lnTo>
                    <a:pt x="196" y="11229"/>
                  </a:lnTo>
                  <a:lnTo>
                    <a:pt x="293" y="11691"/>
                  </a:lnTo>
                  <a:lnTo>
                    <a:pt x="439" y="12130"/>
                  </a:lnTo>
                  <a:lnTo>
                    <a:pt x="585" y="12568"/>
                  </a:lnTo>
                  <a:lnTo>
                    <a:pt x="731" y="12982"/>
                  </a:lnTo>
                  <a:lnTo>
                    <a:pt x="926" y="13396"/>
                  </a:lnTo>
                  <a:lnTo>
                    <a:pt x="1145" y="13810"/>
                  </a:lnTo>
                  <a:lnTo>
                    <a:pt x="1365" y="14200"/>
                  </a:lnTo>
                  <a:lnTo>
                    <a:pt x="1608" y="14590"/>
                  </a:lnTo>
                  <a:lnTo>
                    <a:pt x="1876" y="14955"/>
                  </a:lnTo>
                  <a:lnTo>
                    <a:pt x="2144" y="15296"/>
                  </a:lnTo>
                  <a:lnTo>
                    <a:pt x="2436" y="15637"/>
                  </a:lnTo>
                  <a:lnTo>
                    <a:pt x="2753" y="15953"/>
                  </a:lnTo>
                  <a:lnTo>
                    <a:pt x="3069" y="16270"/>
                  </a:lnTo>
                  <a:lnTo>
                    <a:pt x="3410" y="16562"/>
                  </a:lnTo>
                  <a:lnTo>
                    <a:pt x="3751" y="16830"/>
                  </a:lnTo>
                  <a:lnTo>
                    <a:pt x="4117" y="17098"/>
                  </a:lnTo>
                  <a:lnTo>
                    <a:pt x="4506" y="17342"/>
                  </a:lnTo>
                  <a:lnTo>
                    <a:pt x="4896" y="17561"/>
                  </a:lnTo>
                  <a:lnTo>
                    <a:pt x="5310" y="17780"/>
                  </a:lnTo>
                  <a:lnTo>
                    <a:pt x="5724" y="17975"/>
                  </a:lnTo>
                  <a:lnTo>
                    <a:pt x="6138" y="18121"/>
                  </a:lnTo>
                  <a:lnTo>
                    <a:pt x="6577" y="18267"/>
                  </a:lnTo>
                  <a:lnTo>
                    <a:pt x="7015" y="18413"/>
                  </a:lnTo>
                  <a:lnTo>
                    <a:pt x="7478" y="18511"/>
                  </a:lnTo>
                  <a:lnTo>
                    <a:pt x="7940" y="18584"/>
                  </a:lnTo>
                  <a:lnTo>
                    <a:pt x="8403" y="18657"/>
                  </a:lnTo>
                  <a:lnTo>
                    <a:pt x="8866" y="18681"/>
                  </a:lnTo>
                  <a:lnTo>
                    <a:pt x="9353" y="18706"/>
                  </a:lnTo>
                  <a:lnTo>
                    <a:pt x="9353" y="18706"/>
                  </a:lnTo>
                  <a:lnTo>
                    <a:pt x="9840" y="18681"/>
                  </a:lnTo>
                  <a:lnTo>
                    <a:pt x="10303" y="18657"/>
                  </a:lnTo>
                  <a:lnTo>
                    <a:pt x="10766" y="18584"/>
                  </a:lnTo>
                  <a:lnTo>
                    <a:pt x="11228" y="18511"/>
                  </a:lnTo>
                  <a:lnTo>
                    <a:pt x="11691" y="18413"/>
                  </a:lnTo>
                  <a:lnTo>
                    <a:pt x="12130" y="18267"/>
                  </a:lnTo>
                  <a:lnTo>
                    <a:pt x="12568" y="18121"/>
                  </a:lnTo>
                  <a:lnTo>
                    <a:pt x="12982" y="17975"/>
                  </a:lnTo>
                  <a:lnTo>
                    <a:pt x="13396" y="17780"/>
                  </a:lnTo>
                  <a:lnTo>
                    <a:pt x="13810" y="17561"/>
                  </a:lnTo>
                  <a:lnTo>
                    <a:pt x="14200" y="17342"/>
                  </a:lnTo>
                  <a:lnTo>
                    <a:pt x="14589" y="17098"/>
                  </a:lnTo>
                  <a:lnTo>
                    <a:pt x="14955" y="16830"/>
                  </a:lnTo>
                  <a:lnTo>
                    <a:pt x="15296" y="16562"/>
                  </a:lnTo>
                  <a:lnTo>
                    <a:pt x="15637" y="16270"/>
                  </a:lnTo>
                  <a:lnTo>
                    <a:pt x="15953" y="15953"/>
                  </a:lnTo>
                  <a:lnTo>
                    <a:pt x="16270" y="15637"/>
                  </a:lnTo>
                  <a:lnTo>
                    <a:pt x="16562" y="15296"/>
                  </a:lnTo>
                  <a:lnTo>
                    <a:pt x="16830" y="14955"/>
                  </a:lnTo>
                  <a:lnTo>
                    <a:pt x="17098" y="14590"/>
                  </a:lnTo>
                  <a:lnTo>
                    <a:pt x="17341" y="14200"/>
                  </a:lnTo>
                  <a:lnTo>
                    <a:pt x="17561" y="13810"/>
                  </a:lnTo>
                  <a:lnTo>
                    <a:pt x="17780" y="13396"/>
                  </a:lnTo>
                  <a:lnTo>
                    <a:pt x="17975" y="12982"/>
                  </a:lnTo>
                  <a:lnTo>
                    <a:pt x="18121" y="12568"/>
                  </a:lnTo>
                  <a:lnTo>
                    <a:pt x="18267" y="12130"/>
                  </a:lnTo>
                  <a:lnTo>
                    <a:pt x="18413" y="11691"/>
                  </a:lnTo>
                  <a:lnTo>
                    <a:pt x="18511" y="11229"/>
                  </a:lnTo>
                  <a:lnTo>
                    <a:pt x="18584" y="10766"/>
                  </a:lnTo>
                  <a:lnTo>
                    <a:pt x="18657" y="10303"/>
                  </a:lnTo>
                  <a:lnTo>
                    <a:pt x="18681" y="9840"/>
                  </a:lnTo>
                  <a:lnTo>
                    <a:pt x="18705" y="9353"/>
                  </a:lnTo>
                  <a:lnTo>
                    <a:pt x="18705" y="9353"/>
                  </a:lnTo>
                  <a:lnTo>
                    <a:pt x="18681" y="8866"/>
                  </a:lnTo>
                  <a:lnTo>
                    <a:pt x="18657" y="8403"/>
                  </a:lnTo>
                  <a:lnTo>
                    <a:pt x="18584" y="7941"/>
                  </a:lnTo>
                  <a:lnTo>
                    <a:pt x="18511" y="7478"/>
                  </a:lnTo>
                  <a:lnTo>
                    <a:pt x="18413" y="7015"/>
                  </a:lnTo>
                  <a:lnTo>
                    <a:pt x="18267" y="6577"/>
                  </a:lnTo>
                  <a:lnTo>
                    <a:pt x="18121" y="6138"/>
                  </a:lnTo>
                  <a:lnTo>
                    <a:pt x="17975" y="5724"/>
                  </a:lnTo>
                  <a:lnTo>
                    <a:pt x="17780" y="5310"/>
                  </a:lnTo>
                  <a:lnTo>
                    <a:pt x="17561" y="4896"/>
                  </a:lnTo>
                  <a:lnTo>
                    <a:pt x="17341" y="4507"/>
                  </a:lnTo>
                  <a:lnTo>
                    <a:pt x="17098" y="4117"/>
                  </a:lnTo>
                  <a:lnTo>
                    <a:pt x="16830" y="3752"/>
                  </a:lnTo>
                  <a:lnTo>
                    <a:pt x="16562" y="3411"/>
                  </a:lnTo>
                  <a:lnTo>
                    <a:pt x="16270" y="3070"/>
                  </a:lnTo>
                  <a:lnTo>
                    <a:pt x="15953" y="2753"/>
                  </a:lnTo>
                  <a:lnTo>
                    <a:pt x="15637" y="2436"/>
                  </a:lnTo>
                  <a:lnTo>
                    <a:pt x="15296" y="2144"/>
                  </a:lnTo>
                  <a:lnTo>
                    <a:pt x="14955" y="1876"/>
                  </a:lnTo>
                  <a:lnTo>
                    <a:pt x="14589" y="1608"/>
                  </a:lnTo>
                  <a:lnTo>
                    <a:pt x="14200" y="1365"/>
                  </a:lnTo>
                  <a:lnTo>
                    <a:pt x="13810" y="1146"/>
                  </a:lnTo>
                  <a:lnTo>
                    <a:pt x="13396" y="926"/>
                  </a:lnTo>
                  <a:lnTo>
                    <a:pt x="12982" y="732"/>
                  </a:lnTo>
                  <a:lnTo>
                    <a:pt x="12568" y="585"/>
                  </a:lnTo>
                  <a:lnTo>
                    <a:pt x="12130" y="439"/>
                  </a:lnTo>
                  <a:lnTo>
                    <a:pt x="11691" y="293"/>
                  </a:lnTo>
                  <a:lnTo>
                    <a:pt x="11228" y="196"/>
                  </a:lnTo>
                  <a:lnTo>
                    <a:pt x="10766" y="123"/>
                  </a:lnTo>
                  <a:lnTo>
                    <a:pt x="10303" y="50"/>
                  </a:lnTo>
                  <a:lnTo>
                    <a:pt x="9840" y="25"/>
                  </a:lnTo>
                  <a:lnTo>
                    <a:pt x="9353" y="1"/>
                  </a:lnTo>
                  <a:lnTo>
                    <a:pt x="9353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66;p39"/>
            <p:cNvSpPr/>
            <p:nvPr/>
          </p:nvSpPr>
          <p:spPr>
            <a:xfrm>
              <a:off x="6211975" y="3753150"/>
              <a:ext cx="19525" cy="18900"/>
            </a:xfrm>
            <a:custGeom>
              <a:avLst/>
              <a:gdLst/>
              <a:ahLst/>
              <a:cxnLst/>
              <a:rect l="l" t="t" r="r" b="b"/>
              <a:pathLst>
                <a:path w="781" h="756" fill="none" extrusionOk="0">
                  <a:moveTo>
                    <a:pt x="585" y="0"/>
                  </a:moveTo>
                  <a:lnTo>
                    <a:pt x="585" y="0"/>
                  </a:lnTo>
                  <a:lnTo>
                    <a:pt x="658" y="24"/>
                  </a:lnTo>
                  <a:lnTo>
                    <a:pt x="707" y="49"/>
                  </a:lnTo>
                  <a:lnTo>
                    <a:pt x="756" y="122"/>
                  </a:lnTo>
                  <a:lnTo>
                    <a:pt x="780" y="195"/>
                  </a:lnTo>
                  <a:lnTo>
                    <a:pt x="780" y="195"/>
                  </a:lnTo>
                  <a:lnTo>
                    <a:pt x="756" y="268"/>
                  </a:lnTo>
                  <a:lnTo>
                    <a:pt x="707" y="390"/>
                  </a:lnTo>
                  <a:lnTo>
                    <a:pt x="658" y="487"/>
                  </a:lnTo>
                  <a:lnTo>
                    <a:pt x="585" y="560"/>
                  </a:lnTo>
                  <a:lnTo>
                    <a:pt x="585" y="560"/>
                  </a:lnTo>
                  <a:lnTo>
                    <a:pt x="488" y="633"/>
                  </a:lnTo>
                  <a:lnTo>
                    <a:pt x="390" y="706"/>
                  </a:lnTo>
                  <a:lnTo>
                    <a:pt x="293" y="755"/>
                  </a:lnTo>
                  <a:lnTo>
                    <a:pt x="196" y="755"/>
                  </a:lnTo>
                  <a:lnTo>
                    <a:pt x="196" y="755"/>
                  </a:lnTo>
                  <a:lnTo>
                    <a:pt x="122" y="755"/>
                  </a:lnTo>
                  <a:lnTo>
                    <a:pt x="74" y="706"/>
                  </a:lnTo>
                  <a:lnTo>
                    <a:pt x="25" y="633"/>
                  </a:lnTo>
                  <a:lnTo>
                    <a:pt x="1" y="560"/>
                  </a:lnTo>
                  <a:lnTo>
                    <a:pt x="1" y="560"/>
                  </a:lnTo>
                  <a:lnTo>
                    <a:pt x="25" y="487"/>
                  </a:lnTo>
                  <a:lnTo>
                    <a:pt x="74" y="390"/>
                  </a:lnTo>
                  <a:lnTo>
                    <a:pt x="122" y="268"/>
                  </a:lnTo>
                  <a:lnTo>
                    <a:pt x="196" y="195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585" y="0"/>
                  </a:lnTo>
                  <a:lnTo>
                    <a:pt x="585" y="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67;p39"/>
            <p:cNvSpPr/>
            <p:nvPr/>
          </p:nvSpPr>
          <p:spPr>
            <a:xfrm>
              <a:off x="5943475" y="3695900"/>
              <a:ext cx="177800" cy="351350"/>
            </a:xfrm>
            <a:custGeom>
              <a:avLst/>
              <a:gdLst/>
              <a:ahLst/>
              <a:cxnLst/>
              <a:rect l="l" t="t" r="r" b="b"/>
              <a:pathLst>
                <a:path w="7112" h="14054" fill="none" extrusionOk="0">
                  <a:moveTo>
                    <a:pt x="2582" y="780"/>
                  </a:moveTo>
                  <a:lnTo>
                    <a:pt x="2582" y="780"/>
                  </a:lnTo>
                  <a:lnTo>
                    <a:pt x="2752" y="780"/>
                  </a:lnTo>
                  <a:lnTo>
                    <a:pt x="2752" y="780"/>
                  </a:lnTo>
                  <a:lnTo>
                    <a:pt x="2996" y="780"/>
                  </a:lnTo>
                  <a:lnTo>
                    <a:pt x="3215" y="829"/>
                  </a:lnTo>
                  <a:lnTo>
                    <a:pt x="3386" y="878"/>
                  </a:lnTo>
                  <a:lnTo>
                    <a:pt x="3507" y="951"/>
                  </a:lnTo>
                  <a:lnTo>
                    <a:pt x="3507" y="951"/>
                  </a:lnTo>
                  <a:lnTo>
                    <a:pt x="3605" y="1024"/>
                  </a:lnTo>
                  <a:lnTo>
                    <a:pt x="3702" y="1048"/>
                  </a:lnTo>
                  <a:lnTo>
                    <a:pt x="3800" y="1024"/>
                  </a:lnTo>
                  <a:lnTo>
                    <a:pt x="3897" y="951"/>
                  </a:lnTo>
                  <a:lnTo>
                    <a:pt x="3897" y="951"/>
                  </a:lnTo>
                  <a:lnTo>
                    <a:pt x="3970" y="878"/>
                  </a:lnTo>
                  <a:lnTo>
                    <a:pt x="4092" y="829"/>
                  </a:lnTo>
                  <a:lnTo>
                    <a:pt x="4189" y="780"/>
                  </a:lnTo>
                  <a:lnTo>
                    <a:pt x="4262" y="780"/>
                  </a:lnTo>
                  <a:lnTo>
                    <a:pt x="4262" y="780"/>
                  </a:lnTo>
                  <a:lnTo>
                    <a:pt x="4384" y="731"/>
                  </a:lnTo>
                  <a:lnTo>
                    <a:pt x="4506" y="658"/>
                  </a:lnTo>
                  <a:lnTo>
                    <a:pt x="4676" y="537"/>
                  </a:lnTo>
                  <a:lnTo>
                    <a:pt x="4847" y="390"/>
                  </a:lnTo>
                  <a:lnTo>
                    <a:pt x="4847" y="390"/>
                  </a:lnTo>
                  <a:lnTo>
                    <a:pt x="5042" y="244"/>
                  </a:lnTo>
                  <a:lnTo>
                    <a:pt x="5285" y="123"/>
                  </a:lnTo>
                  <a:lnTo>
                    <a:pt x="5529" y="49"/>
                  </a:lnTo>
                  <a:lnTo>
                    <a:pt x="5797" y="1"/>
                  </a:lnTo>
                  <a:lnTo>
                    <a:pt x="5797" y="1"/>
                  </a:lnTo>
                  <a:lnTo>
                    <a:pt x="5894" y="25"/>
                  </a:lnTo>
                  <a:lnTo>
                    <a:pt x="5992" y="49"/>
                  </a:lnTo>
                  <a:lnTo>
                    <a:pt x="6040" y="74"/>
                  </a:lnTo>
                  <a:lnTo>
                    <a:pt x="6089" y="123"/>
                  </a:lnTo>
                  <a:lnTo>
                    <a:pt x="6089" y="171"/>
                  </a:lnTo>
                  <a:lnTo>
                    <a:pt x="6089" y="244"/>
                  </a:lnTo>
                  <a:lnTo>
                    <a:pt x="6040" y="317"/>
                  </a:lnTo>
                  <a:lnTo>
                    <a:pt x="5992" y="390"/>
                  </a:lnTo>
                  <a:lnTo>
                    <a:pt x="5992" y="390"/>
                  </a:lnTo>
                  <a:lnTo>
                    <a:pt x="5845" y="561"/>
                  </a:lnTo>
                  <a:lnTo>
                    <a:pt x="5772" y="707"/>
                  </a:lnTo>
                  <a:lnTo>
                    <a:pt x="5748" y="853"/>
                  </a:lnTo>
                  <a:lnTo>
                    <a:pt x="5772" y="926"/>
                  </a:lnTo>
                  <a:lnTo>
                    <a:pt x="5797" y="951"/>
                  </a:lnTo>
                  <a:lnTo>
                    <a:pt x="5797" y="951"/>
                  </a:lnTo>
                  <a:lnTo>
                    <a:pt x="5870" y="1048"/>
                  </a:lnTo>
                  <a:lnTo>
                    <a:pt x="5918" y="1145"/>
                  </a:lnTo>
                  <a:lnTo>
                    <a:pt x="5967" y="1243"/>
                  </a:lnTo>
                  <a:lnTo>
                    <a:pt x="5992" y="1340"/>
                  </a:lnTo>
                  <a:lnTo>
                    <a:pt x="5992" y="1340"/>
                  </a:lnTo>
                  <a:lnTo>
                    <a:pt x="5967" y="1438"/>
                  </a:lnTo>
                  <a:lnTo>
                    <a:pt x="5918" y="1535"/>
                  </a:lnTo>
                  <a:lnTo>
                    <a:pt x="5870" y="1633"/>
                  </a:lnTo>
                  <a:lnTo>
                    <a:pt x="5797" y="1730"/>
                  </a:lnTo>
                  <a:lnTo>
                    <a:pt x="5797" y="1730"/>
                  </a:lnTo>
                  <a:lnTo>
                    <a:pt x="5748" y="1754"/>
                  </a:lnTo>
                  <a:lnTo>
                    <a:pt x="5699" y="1754"/>
                  </a:lnTo>
                  <a:lnTo>
                    <a:pt x="5553" y="1754"/>
                  </a:lnTo>
                  <a:lnTo>
                    <a:pt x="5383" y="1657"/>
                  </a:lnTo>
                  <a:lnTo>
                    <a:pt x="5212" y="1535"/>
                  </a:lnTo>
                  <a:lnTo>
                    <a:pt x="5212" y="1535"/>
                  </a:lnTo>
                  <a:lnTo>
                    <a:pt x="5066" y="1389"/>
                  </a:lnTo>
                  <a:lnTo>
                    <a:pt x="4896" y="1316"/>
                  </a:lnTo>
                  <a:lnTo>
                    <a:pt x="4749" y="1292"/>
                  </a:lnTo>
                  <a:lnTo>
                    <a:pt x="4701" y="1316"/>
                  </a:lnTo>
                  <a:lnTo>
                    <a:pt x="4652" y="1340"/>
                  </a:lnTo>
                  <a:lnTo>
                    <a:pt x="4652" y="1340"/>
                  </a:lnTo>
                  <a:lnTo>
                    <a:pt x="4555" y="1413"/>
                  </a:lnTo>
                  <a:lnTo>
                    <a:pt x="4457" y="1486"/>
                  </a:lnTo>
                  <a:lnTo>
                    <a:pt x="4360" y="1511"/>
                  </a:lnTo>
                  <a:lnTo>
                    <a:pt x="4262" y="1535"/>
                  </a:lnTo>
                  <a:lnTo>
                    <a:pt x="4262" y="1535"/>
                  </a:lnTo>
                  <a:lnTo>
                    <a:pt x="4116" y="1559"/>
                  </a:lnTo>
                  <a:lnTo>
                    <a:pt x="4043" y="1584"/>
                  </a:lnTo>
                  <a:lnTo>
                    <a:pt x="3994" y="1633"/>
                  </a:lnTo>
                  <a:lnTo>
                    <a:pt x="3994" y="1633"/>
                  </a:lnTo>
                  <a:lnTo>
                    <a:pt x="3946" y="1657"/>
                  </a:lnTo>
                  <a:lnTo>
                    <a:pt x="3873" y="1681"/>
                  </a:lnTo>
                  <a:lnTo>
                    <a:pt x="3702" y="1730"/>
                  </a:lnTo>
                  <a:lnTo>
                    <a:pt x="3702" y="1730"/>
                  </a:lnTo>
                  <a:lnTo>
                    <a:pt x="3605" y="1730"/>
                  </a:lnTo>
                  <a:lnTo>
                    <a:pt x="3507" y="1779"/>
                  </a:lnTo>
                  <a:lnTo>
                    <a:pt x="3410" y="1827"/>
                  </a:lnTo>
                  <a:lnTo>
                    <a:pt x="3312" y="1900"/>
                  </a:lnTo>
                  <a:lnTo>
                    <a:pt x="3312" y="1900"/>
                  </a:lnTo>
                  <a:lnTo>
                    <a:pt x="3288" y="1949"/>
                  </a:lnTo>
                  <a:lnTo>
                    <a:pt x="3288" y="2022"/>
                  </a:lnTo>
                  <a:lnTo>
                    <a:pt x="3288" y="2144"/>
                  </a:lnTo>
                  <a:lnTo>
                    <a:pt x="3386" y="2314"/>
                  </a:lnTo>
                  <a:lnTo>
                    <a:pt x="3507" y="2485"/>
                  </a:lnTo>
                  <a:lnTo>
                    <a:pt x="3507" y="2485"/>
                  </a:lnTo>
                  <a:lnTo>
                    <a:pt x="3605" y="2558"/>
                  </a:lnTo>
                  <a:lnTo>
                    <a:pt x="3702" y="2582"/>
                  </a:lnTo>
                  <a:lnTo>
                    <a:pt x="3800" y="2607"/>
                  </a:lnTo>
                  <a:lnTo>
                    <a:pt x="3921" y="2607"/>
                  </a:lnTo>
                  <a:lnTo>
                    <a:pt x="4043" y="2582"/>
                  </a:lnTo>
                  <a:lnTo>
                    <a:pt x="4141" y="2534"/>
                  </a:lnTo>
                  <a:lnTo>
                    <a:pt x="4262" y="2461"/>
                  </a:lnTo>
                  <a:lnTo>
                    <a:pt x="4360" y="2388"/>
                  </a:lnTo>
                  <a:lnTo>
                    <a:pt x="4360" y="2388"/>
                  </a:lnTo>
                  <a:lnTo>
                    <a:pt x="4555" y="2193"/>
                  </a:lnTo>
                  <a:lnTo>
                    <a:pt x="4749" y="2047"/>
                  </a:lnTo>
                  <a:lnTo>
                    <a:pt x="4920" y="1949"/>
                  </a:lnTo>
                  <a:lnTo>
                    <a:pt x="5042" y="1900"/>
                  </a:lnTo>
                  <a:lnTo>
                    <a:pt x="5042" y="1900"/>
                  </a:lnTo>
                  <a:lnTo>
                    <a:pt x="5115" y="1925"/>
                  </a:lnTo>
                  <a:lnTo>
                    <a:pt x="5163" y="1974"/>
                  </a:lnTo>
                  <a:lnTo>
                    <a:pt x="5212" y="2022"/>
                  </a:lnTo>
                  <a:lnTo>
                    <a:pt x="5212" y="2095"/>
                  </a:lnTo>
                  <a:lnTo>
                    <a:pt x="5212" y="2095"/>
                  </a:lnTo>
                  <a:lnTo>
                    <a:pt x="5236" y="2168"/>
                  </a:lnTo>
                  <a:lnTo>
                    <a:pt x="5285" y="2241"/>
                  </a:lnTo>
                  <a:lnTo>
                    <a:pt x="5334" y="2266"/>
                  </a:lnTo>
                  <a:lnTo>
                    <a:pt x="5407" y="2290"/>
                  </a:lnTo>
                  <a:lnTo>
                    <a:pt x="5407" y="2290"/>
                  </a:lnTo>
                  <a:lnTo>
                    <a:pt x="5504" y="2314"/>
                  </a:lnTo>
                  <a:lnTo>
                    <a:pt x="5602" y="2339"/>
                  </a:lnTo>
                  <a:lnTo>
                    <a:pt x="5699" y="2412"/>
                  </a:lnTo>
                  <a:lnTo>
                    <a:pt x="5797" y="2485"/>
                  </a:lnTo>
                  <a:lnTo>
                    <a:pt x="5797" y="2485"/>
                  </a:lnTo>
                  <a:lnTo>
                    <a:pt x="5845" y="2558"/>
                  </a:lnTo>
                  <a:lnTo>
                    <a:pt x="5870" y="2680"/>
                  </a:lnTo>
                  <a:lnTo>
                    <a:pt x="5845" y="2777"/>
                  </a:lnTo>
                  <a:lnTo>
                    <a:pt x="5797" y="2850"/>
                  </a:lnTo>
                  <a:lnTo>
                    <a:pt x="5797" y="2850"/>
                  </a:lnTo>
                  <a:lnTo>
                    <a:pt x="5699" y="2923"/>
                  </a:lnTo>
                  <a:lnTo>
                    <a:pt x="5602" y="2996"/>
                  </a:lnTo>
                  <a:lnTo>
                    <a:pt x="5504" y="3045"/>
                  </a:lnTo>
                  <a:lnTo>
                    <a:pt x="5407" y="3045"/>
                  </a:lnTo>
                  <a:lnTo>
                    <a:pt x="5407" y="3045"/>
                  </a:lnTo>
                  <a:lnTo>
                    <a:pt x="5310" y="3069"/>
                  </a:lnTo>
                  <a:lnTo>
                    <a:pt x="5163" y="3167"/>
                  </a:lnTo>
                  <a:lnTo>
                    <a:pt x="4993" y="3289"/>
                  </a:lnTo>
                  <a:lnTo>
                    <a:pt x="4847" y="3435"/>
                  </a:lnTo>
                  <a:lnTo>
                    <a:pt x="4847" y="3435"/>
                  </a:lnTo>
                  <a:lnTo>
                    <a:pt x="4676" y="3581"/>
                  </a:lnTo>
                  <a:lnTo>
                    <a:pt x="4506" y="3703"/>
                  </a:lnTo>
                  <a:lnTo>
                    <a:pt x="4384" y="3776"/>
                  </a:lnTo>
                  <a:lnTo>
                    <a:pt x="4262" y="3800"/>
                  </a:lnTo>
                  <a:lnTo>
                    <a:pt x="4262" y="3800"/>
                  </a:lnTo>
                  <a:lnTo>
                    <a:pt x="4141" y="3849"/>
                  </a:lnTo>
                  <a:lnTo>
                    <a:pt x="3970" y="3971"/>
                  </a:lnTo>
                  <a:lnTo>
                    <a:pt x="3726" y="4165"/>
                  </a:lnTo>
                  <a:lnTo>
                    <a:pt x="3483" y="4409"/>
                  </a:lnTo>
                  <a:lnTo>
                    <a:pt x="3142" y="4750"/>
                  </a:lnTo>
                  <a:lnTo>
                    <a:pt x="3142" y="4750"/>
                  </a:lnTo>
                  <a:lnTo>
                    <a:pt x="3020" y="4847"/>
                  </a:lnTo>
                  <a:lnTo>
                    <a:pt x="2874" y="4969"/>
                  </a:lnTo>
                  <a:lnTo>
                    <a:pt x="2557" y="5164"/>
                  </a:lnTo>
                  <a:lnTo>
                    <a:pt x="2265" y="5286"/>
                  </a:lnTo>
                  <a:lnTo>
                    <a:pt x="2119" y="5310"/>
                  </a:lnTo>
                  <a:lnTo>
                    <a:pt x="1997" y="5335"/>
                  </a:lnTo>
                  <a:lnTo>
                    <a:pt x="1997" y="5335"/>
                  </a:lnTo>
                  <a:lnTo>
                    <a:pt x="1754" y="5335"/>
                  </a:lnTo>
                  <a:lnTo>
                    <a:pt x="1535" y="5383"/>
                  </a:lnTo>
                  <a:lnTo>
                    <a:pt x="1364" y="5456"/>
                  </a:lnTo>
                  <a:lnTo>
                    <a:pt x="1242" y="5529"/>
                  </a:lnTo>
                  <a:lnTo>
                    <a:pt x="1242" y="5529"/>
                  </a:lnTo>
                  <a:lnTo>
                    <a:pt x="1169" y="5602"/>
                  </a:lnTo>
                  <a:lnTo>
                    <a:pt x="1096" y="5700"/>
                  </a:lnTo>
                  <a:lnTo>
                    <a:pt x="1047" y="5797"/>
                  </a:lnTo>
                  <a:lnTo>
                    <a:pt x="1047" y="5895"/>
                  </a:lnTo>
                  <a:lnTo>
                    <a:pt x="1047" y="5895"/>
                  </a:lnTo>
                  <a:lnTo>
                    <a:pt x="1047" y="5992"/>
                  </a:lnTo>
                  <a:lnTo>
                    <a:pt x="1096" y="6090"/>
                  </a:lnTo>
                  <a:lnTo>
                    <a:pt x="1169" y="6187"/>
                  </a:lnTo>
                  <a:lnTo>
                    <a:pt x="1242" y="6284"/>
                  </a:lnTo>
                  <a:lnTo>
                    <a:pt x="1242" y="6284"/>
                  </a:lnTo>
                  <a:lnTo>
                    <a:pt x="1315" y="6357"/>
                  </a:lnTo>
                  <a:lnTo>
                    <a:pt x="1413" y="6406"/>
                  </a:lnTo>
                  <a:lnTo>
                    <a:pt x="1535" y="6455"/>
                  </a:lnTo>
                  <a:lnTo>
                    <a:pt x="1608" y="6455"/>
                  </a:lnTo>
                  <a:lnTo>
                    <a:pt x="1608" y="6455"/>
                  </a:lnTo>
                  <a:lnTo>
                    <a:pt x="1729" y="6504"/>
                  </a:lnTo>
                  <a:lnTo>
                    <a:pt x="1876" y="6601"/>
                  </a:lnTo>
                  <a:lnTo>
                    <a:pt x="2070" y="6747"/>
                  </a:lnTo>
                  <a:lnTo>
                    <a:pt x="2290" y="6942"/>
                  </a:lnTo>
                  <a:lnTo>
                    <a:pt x="2290" y="6942"/>
                  </a:lnTo>
                  <a:lnTo>
                    <a:pt x="2484" y="7137"/>
                  </a:lnTo>
                  <a:lnTo>
                    <a:pt x="2679" y="7283"/>
                  </a:lnTo>
                  <a:lnTo>
                    <a:pt x="2825" y="7380"/>
                  </a:lnTo>
                  <a:lnTo>
                    <a:pt x="2947" y="7405"/>
                  </a:lnTo>
                  <a:lnTo>
                    <a:pt x="2947" y="7405"/>
                  </a:lnTo>
                  <a:lnTo>
                    <a:pt x="3093" y="7380"/>
                  </a:lnTo>
                  <a:lnTo>
                    <a:pt x="3166" y="7356"/>
                  </a:lnTo>
                  <a:lnTo>
                    <a:pt x="3239" y="7332"/>
                  </a:lnTo>
                  <a:lnTo>
                    <a:pt x="3239" y="7332"/>
                  </a:lnTo>
                  <a:lnTo>
                    <a:pt x="3288" y="7283"/>
                  </a:lnTo>
                  <a:lnTo>
                    <a:pt x="3410" y="7259"/>
                  </a:lnTo>
                  <a:lnTo>
                    <a:pt x="3556" y="7234"/>
                  </a:lnTo>
                  <a:lnTo>
                    <a:pt x="3702" y="7234"/>
                  </a:lnTo>
                  <a:lnTo>
                    <a:pt x="3702" y="7234"/>
                  </a:lnTo>
                  <a:lnTo>
                    <a:pt x="3873" y="7234"/>
                  </a:lnTo>
                  <a:lnTo>
                    <a:pt x="4019" y="7283"/>
                  </a:lnTo>
                  <a:lnTo>
                    <a:pt x="4165" y="7332"/>
                  </a:lnTo>
                  <a:lnTo>
                    <a:pt x="4262" y="7429"/>
                  </a:lnTo>
                  <a:lnTo>
                    <a:pt x="4262" y="7429"/>
                  </a:lnTo>
                  <a:lnTo>
                    <a:pt x="4360" y="7502"/>
                  </a:lnTo>
                  <a:lnTo>
                    <a:pt x="4457" y="7551"/>
                  </a:lnTo>
                  <a:lnTo>
                    <a:pt x="4555" y="7600"/>
                  </a:lnTo>
                  <a:lnTo>
                    <a:pt x="4652" y="7600"/>
                  </a:lnTo>
                  <a:lnTo>
                    <a:pt x="4652" y="7600"/>
                  </a:lnTo>
                  <a:lnTo>
                    <a:pt x="4749" y="7648"/>
                  </a:lnTo>
                  <a:lnTo>
                    <a:pt x="4896" y="7721"/>
                  </a:lnTo>
                  <a:lnTo>
                    <a:pt x="5066" y="7843"/>
                  </a:lnTo>
                  <a:lnTo>
                    <a:pt x="5212" y="7989"/>
                  </a:lnTo>
                  <a:lnTo>
                    <a:pt x="5212" y="7989"/>
                  </a:lnTo>
                  <a:lnTo>
                    <a:pt x="5383" y="8135"/>
                  </a:lnTo>
                  <a:lnTo>
                    <a:pt x="5553" y="8257"/>
                  </a:lnTo>
                  <a:lnTo>
                    <a:pt x="5699" y="8330"/>
                  </a:lnTo>
                  <a:lnTo>
                    <a:pt x="5797" y="8355"/>
                  </a:lnTo>
                  <a:lnTo>
                    <a:pt x="5797" y="8355"/>
                  </a:lnTo>
                  <a:lnTo>
                    <a:pt x="5870" y="8379"/>
                  </a:lnTo>
                  <a:lnTo>
                    <a:pt x="5992" y="8428"/>
                  </a:lnTo>
                  <a:lnTo>
                    <a:pt x="6089" y="8476"/>
                  </a:lnTo>
                  <a:lnTo>
                    <a:pt x="6162" y="8549"/>
                  </a:lnTo>
                  <a:lnTo>
                    <a:pt x="6162" y="8549"/>
                  </a:lnTo>
                  <a:lnTo>
                    <a:pt x="6259" y="8622"/>
                  </a:lnTo>
                  <a:lnTo>
                    <a:pt x="6357" y="8695"/>
                  </a:lnTo>
                  <a:lnTo>
                    <a:pt x="6454" y="8720"/>
                  </a:lnTo>
                  <a:lnTo>
                    <a:pt x="6552" y="8744"/>
                  </a:lnTo>
                  <a:lnTo>
                    <a:pt x="6552" y="8744"/>
                  </a:lnTo>
                  <a:lnTo>
                    <a:pt x="6649" y="8769"/>
                  </a:lnTo>
                  <a:lnTo>
                    <a:pt x="6747" y="8793"/>
                  </a:lnTo>
                  <a:lnTo>
                    <a:pt x="6844" y="8866"/>
                  </a:lnTo>
                  <a:lnTo>
                    <a:pt x="6941" y="8939"/>
                  </a:lnTo>
                  <a:lnTo>
                    <a:pt x="6941" y="8939"/>
                  </a:lnTo>
                  <a:lnTo>
                    <a:pt x="7014" y="9036"/>
                  </a:lnTo>
                  <a:lnTo>
                    <a:pt x="7063" y="9134"/>
                  </a:lnTo>
                  <a:lnTo>
                    <a:pt x="7112" y="9231"/>
                  </a:lnTo>
                  <a:lnTo>
                    <a:pt x="7112" y="9304"/>
                  </a:lnTo>
                  <a:lnTo>
                    <a:pt x="7112" y="9304"/>
                  </a:lnTo>
                  <a:lnTo>
                    <a:pt x="7112" y="9402"/>
                  </a:lnTo>
                  <a:lnTo>
                    <a:pt x="7063" y="9499"/>
                  </a:lnTo>
                  <a:lnTo>
                    <a:pt x="7014" y="9597"/>
                  </a:lnTo>
                  <a:lnTo>
                    <a:pt x="6941" y="9694"/>
                  </a:lnTo>
                  <a:lnTo>
                    <a:pt x="6941" y="9694"/>
                  </a:lnTo>
                  <a:lnTo>
                    <a:pt x="6868" y="9791"/>
                  </a:lnTo>
                  <a:lnTo>
                    <a:pt x="6795" y="9889"/>
                  </a:lnTo>
                  <a:lnTo>
                    <a:pt x="6747" y="9986"/>
                  </a:lnTo>
                  <a:lnTo>
                    <a:pt x="6747" y="10084"/>
                  </a:lnTo>
                  <a:lnTo>
                    <a:pt x="6747" y="10084"/>
                  </a:lnTo>
                  <a:lnTo>
                    <a:pt x="6722" y="10181"/>
                  </a:lnTo>
                  <a:lnTo>
                    <a:pt x="6625" y="10327"/>
                  </a:lnTo>
                  <a:lnTo>
                    <a:pt x="6503" y="10473"/>
                  </a:lnTo>
                  <a:lnTo>
                    <a:pt x="6357" y="10644"/>
                  </a:lnTo>
                  <a:lnTo>
                    <a:pt x="6357" y="10644"/>
                  </a:lnTo>
                  <a:lnTo>
                    <a:pt x="6211" y="10814"/>
                  </a:lnTo>
                  <a:lnTo>
                    <a:pt x="6089" y="10961"/>
                  </a:lnTo>
                  <a:lnTo>
                    <a:pt x="6016" y="11107"/>
                  </a:lnTo>
                  <a:lnTo>
                    <a:pt x="5992" y="11204"/>
                  </a:lnTo>
                  <a:lnTo>
                    <a:pt x="5992" y="11204"/>
                  </a:lnTo>
                  <a:lnTo>
                    <a:pt x="5943" y="11326"/>
                  </a:lnTo>
                  <a:lnTo>
                    <a:pt x="5870" y="11472"/>
                  </a:lnTo>
                  <a:lnTo>
                    <a:pt x="5748" y="11618"/>
                  </a:lnTo>
                  <a:lnTo>
                    <a:pt x="5602" y="11789"/>
                  </a:lnTo>
                  <a:lnTo>
                    <a:pt x="5602" y="11789"/>
                  </a:lnTo>
                  <a:lnTo>
                    <a:pt x="5456" y="11935"/>
                  </a:lnTo>
                  <a:lnTo>
                    <a:pt x="5334" y="12105"/>
                  </a:lnTo>
                  <a:lnTo>
                    <a:pt x="5261" y="12251"/>
                  </a:lnTo>
                  <a:lnTo>
                    <a:pt x="5212" y="12349"/>
                  </a:lnTo>
                  <a:lnTo>
                    <a:pt x="5212" y="12349"/>
                  </a:lnTo>
                  <a:lnTo>
                    <a:pt x="5188" y="12446"/>
                  </a:lnTo>
                  <a:lnTo>
                    <a:pt x="5139" y="12568"/>
                  </a:lnTo>
                  <a:lnTo>
                    <a:pt x="5042" y="12714"/>
                  </a:lnTo>
                  <a:lnTo>
                    <a:pt x="4944" y="12836"/>
                  </a:lnTo>
                  <a:lnTo>
                    <a:pt x="4944" y="12836"/>
                  </a:lnTo>
                  <a:lnTo>
                    <a:pt x="4822" y="12958"/>
                  </a:lnTo>
                  <a:lnTo>
                    <a:pt x="4725" y="13079"/>
                  </a:lnTo>
                  <a:lnTo>
                    <a:pt x="4676" y="13201"/>
                  </a:lnTo>
                  <a:lnTo>
                    <a:pt x="4652" y="13299"/>
                  </a:lnTo>
                  <a:lnTo>
                    <a:pt x="4652" y="13299"/>
                  </a:lnTo>
                  <a:lnTo>
                    <a:pt x="4676" y="13469"/>
                  </a:lnTo>
                  <a:lnTo>
                    <a:pt x="4701" y="13542"/>
                  </a:lnTo>
                  <a:lnTo>
                    <a:pt x="4749" y="13591"/>
                  </a:lnTo>
                  <a:lnTo>
                    <a:pt x="4749" y="13591"/>
                  </a:lnTo>
                  <a:lnTo>
                    <a:pt x="4774" y="13640"/>
                  </a:lnTo>
                  <a:lnTo>
                    <a:pt x="4822" y="13713"/>
                  </a:lnTo>
                  <a:lnTo>
                    <a:pt x="4847" y="13883"/>
                  </a:lnTo>
                  <a:lnTo>
                    <a:pt x="4847" y="13883"/>
                  </a:lnTo>
                  <a:lnTo>
                    <a:pt x="4822" y="13956"/>
                  </a:lnTo>
                  <a:lnTo>
                    <a:pt x="4774" y="14005"/>
                  </a:lnTo>
                  <a:lnTo>
                    <a:pt x="4725" y="14054"/>
                  </a:lnTo>
                  <a:lnTo>
                    <a:pt x="4652" y="14054"/>
                  </a:lnTo>
                  <a:lnTo>
                    <a:pt x="4652" y="14054"/>
                  </a:lnTo>
                  <a:lnTo>
                    <a:pt x="4555" y="14054"/>
                  </a:lnTo>
                  <a:lnTo>
                    <a:pt x="4457" y="14005"/>
                  </a:lnTo>
                  <a:lnTo>
                    <a:pt x="4360" y="13956"/>
                  </a:lnTo>
                  <a:lnTo>
                    <a:pt x="4262" y="13883"/>
                  </a:lnTo>
                  <a:lnTo>
                    <a:pt x="4262" y="13883"/>
                  </a:lnTo>
                  <a:lnTo>
                    <a:pt x="4189" y="13761"/>
                  </a:lnTo>
                  <a:lnTo>
                    <a:pt x="4141" y="13615"/>
                  </a:lnTo>
                  <a:lnTo>
                    <a:pt x="4092" y="13469"/>
                  </a:lnTo>
                  <a:lnTo>
                    <a:pt x="4092" y="13299"/>
                  </a:lnTo>
                  <a:lnTo>
                    <a:pt x="4092" y="13299"/>
                  </a:lnTo>
                  <a:lnTo>
                    <a:pt x="4067" y="13152"/>
                  </a:lnTo>
                  <a:lnTo>
                    <a:pt x="4019" y="12982"/>
                  </a:lnTo>
                  <a:lnTo>
                    <a:pt x="3970" y="12836"/>
                  </a:lnTo>
                  <a:lnTo>
                    <a:pt x="3897" y="12738"/>
                  </a:lnTo>
                  <a:lnTo>
                    <a:pt x="3897" y="12738"/>
                  </a:lnTo>
                  <a:lnTo>
                    <a:pt x="3848" y="12690"/>
                  </a:lnTo>
                  <a:lnTo>
                    <a:pt x="3824" y="12592"/>
                  </a:lnTo>
                  <a:lnTo>
                    <a:pt x="3751" y="12349"/>
                  </a:lnTo>
                  <a:lnTo>
                    <a:pt x="3726" y="12056"/>
                  </a:lnTo>
                  <a:lnTo>
                    <a:pt x="3702" y="11716"/>
                  </a:lnTo>
                  <a:lnTo>
                    <a:pt x="3702" y="11472"/>
                  </a:lnTo>
                  <a:lnTo>
                    <a:pt x="3702" y="11472"/>
                  </a:lnTo>
                  <a:lnTo>
                    <a:pt x="3702" y="11301"/>
                  </a:lnTo>
                  <a:lnTo>
                    <a:pt x="3653" y="11107"/>
                  </a:lnTo>
                  <a:lnTo>
                    <a:pt x="3629" y="10936"/>
                  </a:lnTo>
                  <a:lnTo>
                    <a:pt x="3556" y="10741"/>
                  </a:lnTo>
                  <a:lnTo>
                    <a:pt x="3483" y="10571"/>
                  </a:lnTo>
                  <a:lnTo>
                    <a:pt x="3410" y="10425"/>
                  </a:lnTo>
                  <a:lnTo>
                    <a:pt x="3312" y="10279"/>
                  </a:lnTo>
                  <a:lnTo>
                    <a:pt x="3239" y="10181"/>
                  </a:lnTo>
                  <a:lnTo>
                    <a:pt x="3239" y="10181"/>
                  </a:lnTo>
                  <a:lnTo>
                    <a:pt x="3045" y="9962"/>
                  </a:lnTo>
                  <a:lnTo>
                    <a:pt x="2898" y="9767"/>
                  </a:lnTo>
                  <a:lnTo>
                    <a:pt x="2801" y="9621"/>
                  </a:lnTo>
                  <a:lnTo>
                    <a:pt x="2752" y="9499"/>
                  </a:lnTo>
                  <a:lnTo>
                    <a:pt x="2752" y="9499"/>
                  </a:lnTo>
                  <a:lnTo>
                    <a:pt x="2728" y="9353"/>
                  </a:lnTo>
                  <a:lnTo>
                    <a:pt x="2704" y="9280"/>
                  </a:lnTo>
                  <a:lnTo>
                    <a:pt x="2655" y="9231"/>
                  </a:lnTo>
                  <a:lnTo>
                    <a:pt x="2655" y="9231"/>
                  </a:lnTo>
                  <a:lnTo>
                    <a:pt x="2631" y="9158"/>
                  </a:lnTo>
                  <a:lnTo>
                    <a:pt x="2582" y="9036"/>
                  </a:lnTo>
                  <a:lnTo>
                    <a:pt x="2582" y="8890"/>
                  </a:lnTo>
                  <a:lnTo>
                    <a:pt x="2557" y="8744"/>
                  </a:lnTo>
                  <a:lnTo>
                    <a:pt x="2557" y="8744"/>
                  </a:lnTo>
                  <a:lnTo>
                    <a:pt x="2582" y="8598"/>
                  </a:lnTo>
                  <a:lnTo>
                    <a:pt x="2582" y="8452"/>
                  </a:lnTo>
                  <a:lnTo>
                    <a:pt x="2631" y="8330"/>
                  </a:lnTo>
                  <a:lnTo>
                    <a:pt x="2655" y="8281"/>
                  </a:lnTo>
                  <a:lnTo>
                    <a:pt x="2655" y="8281"/>
                  </a:lnTo>
                  <a:lnTo>
                    <a:pt x="2704" y="8208"/>
                  </a:lnTo>
                  <a:lnTo>
                    <a:pt x="2728" y="8160"/>
                  </a:lnTo>
                  <a:lnTo>
                    <a:pt x="2752" y="7989"/>
                  </a:lnTo>
                  <a:lnTo>
                    <a:pt x="2752" y="7989"/>
                  </a:lnTo>
                  <a:lnTo>
                    <a:pt x="2728" y="7819"/>
                  </a:lnTo>
                  <a:lnTo>
                    <a:pt x="2704" y="7746"/>
                  </a:lnTo>
                  <a:lnTo>
                    <a:pt x="2655" y="7697"/>
                  </a:lnTo>
                  <a:lnTo>
                    <a:pt x="2655" y="7697"/>
                  </a:lnTo>
                  <a:lnTo>
                    <a:pt x="2606" y="7673"/>
                  </a:lnTo>
                  <a:lnTo>
                    <a:pt x="2533" y="7624"/>
                  </a:lnTo>
                  <a:lnTo>
                    <a:pt x="2363" y="7600"/>
                  </a:lnTo>
                  <a:lnTo>
                    <a:pt x="2363" y="7600"/>
                  </a:lnTo>
                  <a:lnTo>
                    <a:pt x="2265" y="7575"/>
                  </a:lnTo>
                  <a:lnTo>
                    <a:pt x="2119" y="7502"/>
                  </a:lnTo>
                  <a:lnTo>
                    <a:pt x="1973" y="7380"/>
                  </a:lnTo>
                  <a:lnTo>
                    <a:pt x="1802" y="7234"/>
                  </a:lnTo>
                  <a:lnTo>
                    <a:pt x="1802" y="7234"/>
                  </a:lnTo>
                  <a:lnTo>
                    <a:pt x="1632" y="7088"/>
                  </a:lnTo>
                  <a:lnTo>
                    <a:pt x="1486" y="6966"/>
                  </a:lnTo>
                  <a:lnTo>
                    <a:pt x="1340" y="6869"/>
                  </a:lnTo>
                  <a:lnTo>
                    <a:pt x="1242" y="6845"/>
                  </a:lnTo>
                  <a:lnTo>
                    <a:pt x="1242" y="6845"/>
                  </a:lnTo>
                  <a:lnTo>
                    <a:pt x="1121" y="6796"/>
                  </a:lnTo>
                  <a:lnTo>
                    <a:pt x="926" y="6674"/>
                  </a:lnTo>
                  <a:lnTo>
                    <a:pt x="706" y="6504"/>
                  </a:lnTo>
                  <a:lnTo>
                    <a:pt x="463" y="6284"/>
                  </a:lnTo>
                  <a:lnTo>
                    <a:pt x="463" y="6284"/>
                  </a:lnTo>
                  <a:lnTo>
                    <a:pt x="171" y="5919"/>
                  </a:lnTo>
                  <a:lnTo>
                    <a:pt x="0" y="5700"/>
                  </a:lnTo>
                  <a:lnTo>
                    <a:pt x="0" y="5700"/>
                  </a:lnTo>
                  <a:lnTo>
                    <a:pt x="0" y="572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68;p39"/>
            <p:cNvSpPr/>
            <p:nvPr/>
          </p:nvSpPr>
          <p:spPr>
            <a:xfrm>
              <a:off x="6128575" y="3695900"/>
              <a:ext cx="86475" cy="47525"/>
            </a:xfrm>
            <a:custGeom>
              <a:avLst/>
              <a:gdLst/>
              <a:ahLst/>
              <a:cxnLst/>
              <a:rect l="l" t="t" r="r" b="b"/>
              <a:pathLst>
                <a:path w="3459" h="1901" fill="none" extrusionOk="0">
                  <a:moveTo>
                    <a:pt x="2022" y="1340"/>
                  </a:moveTo>
                  <a:lnTo>
                    <a:pt x="2022" y="1340"/>
                  </a:lnTo>
                  <a:lnTo>
                    <a:pt x="1924" y="1413"/>
                  </a:lnTo>
                  <a:lnTo>
                    <a:pt x="1827" y="1486"/>
                  </a:lnTo>
                  <a:lnTo>
                    <a:pt x="1729" y="1511"/>
                  </a:lnTo>
                  <a:lnTo>
                    <a:pt x="1632" y="1535"/>
                  </a:lnTo>
                  <a:lnTo>
                    <a:pt x="1632" y="1535"/>
                  </a:lnTo>
                  <a:lnTo>
                    <a:pt x="1559" y="1535"/>
                  </a:lnTo>
                  <a:lnTo>
                    <a:pt x="1461" y="1584"/>
                  </a:lnTo>
                  <a:lnTo>
                    <a:pt x="1340" y="1657"/>
                  </a:lnTo>
                  <a:lnTo>
                    <a:pt x="1267" y="1730"/>
                  </a:lnTo>
                  <a:lnTo>
                    <a:pt x="1267" y="1730"/>
                  </a:lnTo>
                  <a:lnTo>
                    <a:pt x="1169" y="1803"/>
                  </a:lnTo>
                  <a:lnTo>
                    <a:pt x="1072" y="1852"/>
                  </a:lnTo>
                  <a:lnTo>
                    <a:pt x="974" y="1900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79" y="1900"/>
                  </a:lnTo>
                  <a:lnTo>
                    <a:pt x="682" y="1852"/>
                  </a:lnTo>
                  <a:lnTo>
                    <a:pt x="585" y="1803"/>
                  </a:lnTo>
                  <a:lnTo>
                    <a:pt x="512" y="1730"/>
                  </a:lnTo>
                  <a:lnTo>
                    <a:pt x="512" y="1730"/>
                  </a:lnTo>
                  <a:lnTo>
                    <a:pt x="438" y="1633"/>
                  </a:lnTo>
                  <a:lnTo>
                    <a:pt x="414" y="1535"/>
                  </a:lnTo>
                  <a:lnTo>
                    <a:pt x="438" y="1438"/>
                  </a:lnTo>
                  <a:lnTo>
                    <a:pt x="512" y="1340"/>
                  </a:lnTo>
                  <a:lnTo>
                    <a:pt x="512" y="1340"/>
                  </a:lnTo>
                  <a:lnTo>
                    <a:pt x="585" y="1243"/>
                  </a:lnTo>
                  <a:lnTo>
                    <a:pt x="633" y="1145"/>
                  </a:lnTo>
                  <a:lnTo>
                    <a:pt x="682" y="1048"/>
                  </a:lnTo>
                  <a:lnTo>
                    <a:pt x="682" y="951"/>
                  </a:lnTo>
                  <a:lnTo>
                    <a:pt x="682" y="951"/>
                  </a:lnTo>
                  <a:lnTo>
                    <a:pt x="658" y="804"/>
                  </a:lnTo>
                  <a:lnTo>
                    <a:pt x="633" y="731"/>
                  </a:lnTo>
                  <a:lnTo>
                    <a:pt x="585" y="683"/>
                  </a:lnTo>
                  <a:lnTo>
                    <a:pt x="585" y="683"/>
                  </a:lnTo>
                  <a:lnTo>
                    <a:pt x="536" y="634"/>
                  </a:lnTo>
                  <a:lnTo>
                    <a:pt x="463" y="610"/>
                  </a:lnTo>
                  <a:lnTo>
                    <a:pt x="317" y="585"/>
                  </a:lnTo>
                  <a:lnTo>
                    <a:pt x="317" y="585"/>
                  </a:lnTo>
                  <a:lnTo>
                    <a:pt x="146" y="561"/>
                  </a:lnTo>
                  <a:lnTo>
                    <a:pt x="73" y="512"/>
                  </a:lnTo>
                  <a:lnTo>
                    <a:pt x="24" y="488"/>
                  </a:lnTo>
                  <a:lnTo>
                    <a:pt x="24" y="488"/>
                  </a:lnTo>
                  <a:lnTo>
                    <a:pt x="0" y="439"/>
                  </a:lnTo>
                  <a:lnTo>
                    <a:pt x="24" y="366"/>
                  </a:lnTo>
                  <a:lnTo>
                    <a:pt x="49" y="293"/>
                  </a:lnTo>
                  <a:lnTo>
                    <a:pt x="122" y="196"/>
                  </a:lnTo>
                  <a:lnTo>
                    <a:pt x="122" y="196"/>
                  </a:lnTo>
                  <a:lnTo>
                    <a:pt x="171" y="171"/>
                  </a:lnTo>
                  <a:lnTo>
                    <a:pt x="268" y="123"/>
                  </a:lnTo>
                  <a:lnTo>
                    <a:pt x="512" y="74"/>
                  </a:lnTo>
                  <a:lnTo>
                    <a:pt x="804" y="25"/>
                  </a:lnTo>
                  <a:lnTo>
                    <a:pt x="1145" y="1"/>
                  </a:lnTo>
                  <a:lnTo>
                    <a:pt x="2509" y="1"/>
                  </a:lnTo>
                  <a:lnTo>
                    <a:pt x="2509" y="1"/>
                  </a:lnTo>
                  <a:lnTo>
                    <a:pt x="2850" y="25"/>
                  </a:lnTo>
                  <a:lnTo>
                    <a:pt x="3142" y="49"/>
                  </a:lnTo>
                  <a:lnTo>
                    <a:pt x="3337" y="74"/>
                  </a:lnTo>
                  <a:lnTo>
                    <a:pt x="3434" y="98"/>
                  </a:lnTo>
                  <a:lnTo>
                    <a:pt x="3434" y="98"/>
                  </a:lnTo>
                  <a:lnTo>
                    <a:pt x="3458" y="123"/>
                  </a:lnTo>
                  <a:lnTo>
                    <a:pt x="3434" y="171"/>
                  </a:lnTo>
                  <a:lnTo>
                    <a:pt x="3361" y="317"/>
                  </a:lnTo>
                  <a:lnTo>
                    <a:pt x="3239" y="488"/>
                  </a:lnTo>
                  <a:lnTo>
                    <a:pt x="3069" y="683"/>
                  </a:lnTo>
                  <a:lnTo>
                    <a:pt x="3069" y="683"/>
                  </a:lnTo>
                  <a:lnTo>
                    <a:pt x="2874" y="853"/>
                  </a:lnTo>
                  <a:lnTo>
                    <a:pt x="2679" y="999"/>
                  </a:lnTo>
                  <a:lnTo>
                    <a:pt x="2509" y="1121"/>
                  </a:lnTo>
                  <a:lnTo>
                    <a:pt x="2411" y="1145"/>
                  </a:lnTo>
                  <a:lnTo>
                    <a:pt x="2411" y="1145"/>
                  </a:lnTo>
                  <a:lnTo>
                    <a:pt x="2314" y="1170"/>
                  </a:lnTo>
                  <a:lnTo>
                    <a:pt x="2216" y="1194"/>
                  </a:lnTo>
                  <a:lnTo>
                    <a:pt x="2119" y="1267"/>
                  </a:lnTo>
                  <a:lnTo>
                    <a:pt x="2022" y="1340"/>
                  </a:lnTo>
                  <a:lnTo>
                    <a:pt x="2022" y="134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69;p39"/>
            <p:cNvSpPr/>
            <p:nvPr/>
          </p:nvSpPr>
          <p:spPr>
            <a:xfrm>
              <a:off x="6357500" y="3940075"/>
              <a:ext cx="18900" cy="34725"/>
            </a:xfrm>
            <a:custGeom>
              <a:avLst/>
              <a:gdLst/>
              <a:ahLst/>
              <a:cxnLst/>
              <a:rect l="l" t="t" r="r" b="b"/>
              <a:pathLst>
                <a:path w="756" h="1389" fill="none" extrusionOk="0">
                  <a:moveTo>
                    <a:pt x="585" y="682"/>
                  </a:moveTo>
                  <a:lnTo>
                    <a:pt x="585" y="682"/>
                  </a:lnTo>
                  <a:lnTo>
                    <a:pt x="512" y="779"/>
                  </a:lnTo>
                  <a:lnTo>
                    <a:pt x="439" y="877"/>
                  </a:lnTo>
                  <a:lnTo>
                    <a:pt x="390" y="974"/>
                  </a:lnTo>
                  <a:lnTo>
                    <a:pt x="390" y="1072"/>
                  </a:lnTo>
                  <a:lnTo>
                    <a:pt x="390" y="1072"/>
                  </a:lnTo>
                  <a:lnTo>
                    <a:pt x="366" y="1218"/>
                  </a:lnTo>
                  <a:lnTo>
                    <a:pt x="317" y="1291"/>
                  </a:lnTo>
                  <a:lnTo>
                    <a:pt x="293" y="1364"/>
                  </a:lnTo>
                  <a:lnTo>
                    <a:pt x="293" y="1364"/>
                  </a:lnTo>
                  <a:lnTo>
                    <a:pt x="244" y="1388"/>
                  </a:lnTo>
                  <a:lnTo>
                    <a:pt x="195" y="1388"/>
                  </a:lnTo>
                  <a:lnTo>
                    <a:pt x="147" y="1388"/>
                  </a:lnTo>
                  <a:lnTo>
                    <a:pt x="98" y="1364"/>
                  </a:lnTo>
                  <a:lnTo>
                    <a:pt x="98" y="1364"/>
                  </a:lnTo>
                  <a:lnTo>
                    <a:pt x="74" y="1291"/>
                  </a:lnTo>
                  <a:lnTo>
                    <a:pt x="25" y="1169"/>
                  </a:lnTo>
                  <a:lnTo>
                    <a:pt x="25" y="1023"/>
                  </a:lnTo>
                  <a:lnTo>
                    <a:pt x="1" y="877"/>
                  </a:lnTo>
                  <a:lnTo>
                    <a:pt x="1" y="877"/>
                  </a:lnTo>
                  <a:lnTo>
                    <a:pt x="25" y="706"/>
                  </a:lnTo>
                  <a:lnTo>
                    <a:pt x="98" y="536"/>
                  </a:lnTo>
                  <a:lnTo>
                    <a:pt x="171" y="365"/>
                  </a:lnTo>
                  <a:lnTo>
                    <a:pt x="293" y="219"/>
                  </a:lnTo>
                  <a:lnTo>
                    <a:pt x="293" y="219"/>
                  </a:lnTo>
                  <a:lnTo>
                    <a:pt x="415" y="122"/>
                  </a:lnTo>
                  <a:lnTo>
                    <a:pt x="512" y="49"/>
                  </a:lnTo>
                  <a:lnTo>
                    <a:pt x="609" y="0"/>
                  </a:lnTo>
                  <a:lnTo>
                    <a:pt x="682" y="24"/>
                  </a:lnTo>
                  <a:lnTo>
                    <a:pt x="682" y="24"/>
                  </a:lnTo>
                  <a:lnTo>
                    <a:pt x="707" y="73"/>
                  </a:lnTo>
                  <a:lnTo>
                    <a:pt x="731" y="146"/>
                  </a:lnTo>
                  <a:lnTo>
                    <a:pt x="756" y="317"/>
                  </a:lnTo>
                  <a:lnTo>
                    <a:pt x="756" y="317"/>
                  </a:lnTo>
                  <a:lnTo>
                    <a:pt x="756" y="390"/>
                  </a:lnTo>
                  <a:lnTo>
                    <a:pt x="707" y="487"/>
                  </a:lnTo>
                  <a:lnTo>
                    <a:pt x="658" y="609"/>
                  </a:lnTo>
                  <a:lnTo>
                    <a:pt x="585" y="682"/>
                  </a:lnTo>
                  <a:lnTo>
                    <a:pt x="585" y="682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70;p39"/>
            <p:cNvSpPr/>
            <p:nvPr/>
          </p:nvSpPr>
          <p:spPr>
            <a:xfrm>
              <a:off x="6202850" y="3720875"/>
              <a:ext cx="204000" cy="278875"/>
            </a:xfrm>
            <a:custGeom>
              <a:avLst/>
              <a:gdLst/>
              <a:ahLst/>
              <a:cxnLst/>
              <a:rect l="l" t="t" r="r" b="b"/>
              <a:pathLst>
                <a:path w="8160" h="11155" fill="none" extrusionOk="0">
                  <a:moveTo>
                    <a:pt x="8159" y="4774"/>
                  </a:moveTo>
                  <a:lnTo>
                    <a:pt x="8159" y="4774"/>
                  </a:lnTo>
                  <a:lnTo>
                    <a:pt x="7599" y="4701"/>
                  </a:lnTo>
                  <a:lnTo>
                    <a:pt x="7283" y="4652"/>
                  </a:lnTo>
                  <a:lnTo>
                    <a:pt x="7136" y="4603"/>
                  </a:lnTo>
                  <a:lnTo>
                    <a:pt x="7136" y="4603"/>
                  </a:lnTo>
                  <a:lnTo>
                    <a:pt x="7088" y="4579"/>
                  </a:lnTo>
                  <a:lnTo>
                    <a:pt x="7015" y="4555"/>
                  </a:lnTo>
                  <a:lnTo>
                    <a:pt x="6844" y="4530"/>
                  </a:lnTo>
                  <a:lnTo>
                    <a:pt x="6844" y="4530"/>
                  </a:lnTo>
                  <a:lnTo>
                    <a:pt x="6747" y="4506"/>
                  </a:lnTo>
                  <a:lnTo>
                    <a:pt x="6649" y="4457"/>
                  </a:lnTo>
                  <a:lnTo>
                    <a:pt x="6552" y="4409"/>
                  </a:lnTo>
                  <a:lnTo>
                    <a:pt x="6454" y="4336"/>
                  </a:lnTo>
                  <a:lnTo>
                    <a:pt x="6454" y="4336"/>
                  </a:lnTo>
                  <a:lnTo>
                    <a:pt x="6381" y="4262"/>
                  </a:lnTo>
                  <a:lnTo>
                    <a:pt x="6308" y="4214"/>
                  </a:lnTo>
                  <a:lnTo>
                    <a:pt x="6235" y="4214"/>
                  </a:lnTo>
                  <a:lnTo>
                    <a:pt x="6187" y="4238"/>
                  </a:lnTo>
                  <a:lnTo>
                    <a:pt x="6187" y="4238"/>
                  </a:lnTo>
                  <a:lnTo>
                    <a:pt x="6162" y="4287"/>
                  </a:lnTo>
                  <a:lnTo>
                    <a:pt x="6162" y="4360"/>
                  </a:lnTo>
                  <a:lnTo>
                    <a:pt x="6211" y="4433"/>
                  </a:lnTo>
                  <a:lnTo>
                    <a:pt x="6284" y="4530"/>
                  </a:lnTo>
                  <a:lnTo>
                    <a:pt x="6284" y="4530"/>
                  </a:lnTo>
                  <a:lnTo>
                    <a:pt x="6357" y="4603"/>
                  </a:lnTo>
                  <a:lnTo>
                    <a:pt x="6454" y="4652"/>
                  </a:lnTo>
                  <a:lnTo>
                    <a:pt x="6576" y="4701"/>
                  </a:lnTo>
                  <a:lnTo>
                    <a:pt x="6649" y="4701"/>
                  </a:lnTo>
                  <a:lnTo>
                    <a:pt x="6649" y="4701"/>
                  </a:lnTo>
                  <a:lnTo>
                    <a:pt x="6747" y="4725"/>
                  </a:lnTo>
                  <a:lnTo>
                    <a:pt x="6844" y="4774"/>
                  </a:lnTo>
                  <a:lnTo>
                    <a:pt x="6942" y="4823"/>
                  </a:lnTo>
                  <a:lnTo>
                    <a:pt x="7039" y="4896"/>
                  </a:lnTo>
                  <a:lnTo>
                    <a:pt x="7039" y="4896"/>
                  </a:lnTo>
                  <a:lnTo>
                    <a:pt x="7063" y="4944"/>
                  </a:lnTo>
                  <a:lnTo>
                    <a:pt x="7088" y="4993"/>
                  </a:lnTo>
                  <a:lnTo>
                    <a:pt x="7063" y="5139"/>
                  </a:lnTo>
                  <a:lnTo>
                    <a:pt x="6966" y="5310"/>
                  </a:lnTo>
                  <a:lnTo>
                    <a:pt x="6844" y="5480"/>
                  </a:lnTo>
                  <a:lnTo>
                    <a:pt x="6844" y="5480"/>
                  </a:lnTo>
                  <a:lnTo>
                    <a:pt x="6674" y="5626"/>
                  </a:lnTo>
                  <a:lnTo>
                    <a:pt x="6528" y="5748"/>
                  </a:lnTo>
                  <a:lnTo>
                    <a:pt x="6381" y="5821"/>
                  </a:lnTo>
                  <a:lnTo>
                    <a:pt x="6284" y="5846"/>
                  </a:lnTo>
                  <a:lnTo>
                    <a:pt x="6284" y="5846"/>
                  </a:lnTo>
                  <a:lnTo>
                    <a:pt x="6113" y="5870"/>
                  </a:lnTo>
                  <a:lnTo>
                    <a:pt x="6040" y="5894"/>
                  </a:lnTo>
                  <a:lnTo>
                    <a:pt x="5992" y="5943"/>
                  </a:lnTo>
                  <a:lnTo>
                    <a:pt x="5992" y="5943"/>
                  </a:lnTo>
                  <a:lnTo>
                    <a:pt x="5943" y="5967"/>
                  </a:lnTo>
                  <a:lnTo>
                    <a:pt x="5894" y="5992"/>
                  </a:lnTo>
                  <a:lnTo>
                    <a:pt x="5846" y="5967"/>
                  </a:lnTo>
                  <a:lnTo>
                    <a:pt x="5797" y="5943"/>
                  </a:lnTo>
                  <a:lnTo>
                    <a:pt x="5797" y="5943"/>
                  </a:lnTo>
                  <a:lnTo>
                    <a:pt x="5773" y="5894"/>
                  </a:lnTo>
                  <a:lnTo>
                    <a:pt x="5724" y="5821"/>
                  </a:lnTo>
                  <a:lnTo>
                    <a:pt x="5699" y="5651"/>
                  </a:lnTo>
                  <a:lnTo>
                    <a:pt x="5699" y="5651"/>
                  </a:lnTo>
                  <a:lnTo>
                    <a:pt x="5675" y="5553"/>
                  </a:lnTo>
                  <a:lnTo>
                    <a:pt x="5602" y="5407"/>
                  </a:lnTo>
                  <a:lnTo>
                    <a:pt x="5480" y="5261"/>
                  </a:lnTo>
                  <a:lnTo>
                    <a:pt x="5334" y="5091"/>
                  </a:lnTo>
                  <a:lnTo>
                    <a:pt x="5334" y="5091"/>
                  </a:lnTo>
                  <a:lnTo>
                    <a:pt x="5188" y="4920"/>
                  </a:lnTo>
                  <a:lnTo>
                    <a:pt x="5066" y="4774"/>
                  </a:lnTo>
                  <a:lnTo>
                    <a:pt x="4969" y="4628"/>
                  </a:lnTo>
                  <a:lnTo>
                    <a:pt x="4944" y="4530"/>
                  </a:lnTo>
                  <a:lnTo>
                    <a:pt x="4944" y="4530"/>
                  </a:lnTo>
                  <a:lnTo>
                    <a:pt x="4944" y="4457"/>
                  </a:lnTo>
                  <a:lnTo>
                    <a:pt x="4920" y="4409"/>
                  </a:lnTo>
                  <a:lnTo>
                    <a:pt x="4896" y="4409"/>
                  </a:lnTo>
                  <a:lnTo>
                    <a:pt x="4847" y="4433"/>
                  </a:lnTo>
                  <a:lnTo>
                    <a:pt x="4847" y="4433"/>
                  </a:lnTo>
                  <a:lnTo>
                    <a:pt x="4823" y="4482"/>
                  </a:lnTo>
                  <a:lnTo>
                    <a:pt x="4774" y="4555"/>
                  </a:lnTo>
                  <a:lnTo>
                    <a:pt x="4750" y="4701"/>
                  </a:lnTo>
                  <a:lnTo>
                    <a:pt x="4750" y="4701"/>
                  </a:lnTo>
                  <a:lnTo>
                    <a:pt x="4774" y="4798"/>
                  </a:lnTo>
                  <a:lnTo>
                    <a:pt x="4847" y="4920"/>
                  </a:lnTo>
                  <a:lnTo>
                    <a:pt x="4920" y="5066"/>
                  </a:lnTo>
                  <a:lnTo>
                    <a:pt x="5042" y="5188"/>
                  </a:lnTo>
                  <a:lnTo>
                    <a:pt x="5042" y="5188"/>
                  </a:lnTo>
                  <a:lnTo>
                    <a:pt x="5139" y="5310"/>
                  </a:lnTo>
                  <a:lnTo>
                    <a:pt x="5237" y="5431"/>
                  </a:lnTo>
                  <a:lnTo>
                    <a:pt x="5310" y="5553"/>
                  </a:lnTo>
                  <a:lnTo>
                    <a:pt x="5334" y="5651"/>
                  </a:lnTo>
                  <a:lnTo>
                    <a:pt x="5334" y="5651"/>
                  </a:lnTo>
                  <a:lnTo>
                    <a:pt x="5334" y="5748"/>
                  </a:lnTo>
                  <a:lnTo>
                    <a:pt x="5383" y="5846"/>
                  </a:lnTo>
                  <a:lnTo>
                    <a:pt x="5432" y="5943"/>
                  </a:lnTo>
                  <a:lnTo>
                    <a:pt x="5505" y="6040"/>
                  </a:lnTo>
                  <a:lnTo>
                    <a:pt x="5505" y="6040"/>
                  </a:lnTo>
                  <a:lnTo>
                    <a:pt x="5626" y="6113"/>
                  </a:lnTo>
                  <a:lnTo>
                    <a:pt x="5773" y="6162"/>
                  </a:lnTo>
                  <a:lnTo>
                    <a:pt x="5919" y="6211"/>
                  </a:lnTo>
                  <a:lnTo>
                    <a:pt x="6089" y="6235"/>
                  </a:lnTo>
                  <a:lnTo>
                    <a:pt x="6089" y="6235"/>
                  </a:lnTo>
                  <a:lnTo>
                    <a:pt x="6235" y="6235"/>
                  </a:lnTo>
                  <a:lnTo>
                    <a:pt x="6357" y="6284"/>
                  </a:lnTo>
                  <a:lnTo>
                    <a:pt x="6430" y="6333"/>
                  </a:lnTo>
                  <a:lnTo>
                    <a:pt x="6454" y="6381"/>
                  </a:lnTo>
                  <a:lnTo>
                    <a:pt x="6454" y="6430"/>
                  </a:lnTo>
                  <a:lnTo>
                    <a:pt x="6454" y="6430"/>
                  </a:lnTo>
                  <a:lnTo>
                    <a:pt x="6430" y="6527"/>
                  </a:lnTo>
                  <a:lnTo>
                    <a:pt x="6308" y="6722"/>
                  </a:lnTo>
                  <a:lnTo>
                    <a:pt x="6113" y="6941"/>
                  </a:lnTo>
                  <a:lnTo>
                    <a:pt x="5894" y="7185"/>
                  </a:lnTo>
                  <a:lnTo>
                    <a:pt x="5894" y="7185"/>
                  </a:lnTo>
                  <a:lnTo>
                    <a:pt x="5675" y="7429"/>
                  </a:lnTo>
                  <a:lnTo>
                    <a:pt x="5505" y="7696"/>
                  </a:lnTo>
                  <a:lnTo>
                    <a:pt x="5358" y="7940"/>
                  </a:lnTo>
                  <a:lnTo>
                    <a:pt x="5334" y="8037"/>
                  </a:lnTo>
                  <a:lnTo>
                    <a:pt x="5334" y="8135"/>
                  </a:lnTo>
                  <a:lnTo>
                    <a:pt x="5334" y="8135"/>
                  </a:lnTo>
                  <a:lnTo>
                    <a:pt x="5334" y="8281"/>
                  </a:lnTo>
                  <a:lnTo>
                    <a:pt x="5358" y="8427"/>
                  </a:lnTo>
                  <a:lnTo>
                    <a:pt x="5383" y="8525"/>
                  </a:lnTo>
                  <a:lnTo>
                    <a:pt x="5432" y="8598"/>
                  </a:lnTo>
                  <a:lnTo>
                    <a:pt x="5432" y="8598"/>
                  </a:lnTo>
                  <a:lnTo>
                    <a:pt x="5456" y="8646"/>
                  </a:lnTo>
                  <a:lnTo>
                    <a:pt x="5480" y="8719"/>
                  </a:lnTo>
                  <a:lnTo>
                    <a:pt x="5505" y="8890"/>
                  </a:lnTo>
                  <a:lnTo>
                    <a:pt x="5505" y="8890"/>
                  </a:lnTo>
                  <a:lnTo>
                    <a:pt x="5480" y="8987"/>
                  </a:lnTo>
                  <a:lnTo>
                    <a:pt x="5383" y="9158"/>
                  </a:lnTo>
                  <a:lnTo>
                    <a:pt x="5237" y="9353"/>
                  </a:lnTo>
                  <a:lnTo>
                    <a:pt x="5042" y="9547"/>
                  </a:lnTo>
                  <a:lnTo>
                    <a:pt x="5042" y="9547"/>
                  </a:lnTo>
                  <a:lnTo>
                    <a:pt x="4847" y="9742"/>
                  </a:lnTo>
                  <a:lnTo>
                    <a:pt x="4701" y="9937"/>
                  </a:lnTo>
                  <a:lnTo>
                    <a:pt x="4603" y="10108"/>
                  </a:lnTo>
                  <a:lnTo>
                    <a:pt x="4555" y="10205"/>
                  </a:lnTo>
                  <a:lnTo>
                    <a:pt x="4555" y="10205"/>
                  </a:lnTo>
                  <a:lnTo>
                    <a:pt x="4530" y="10327"/>
                  </a:lnTo>
                  <a:lnTo>
                    <a:pt x="4457" y="10473"/>
                  </a:lnTo>
                  <a:lnTo>
                    <a:pt x="4336" y="10619"/>
                  </a:lnTo>
                  <a:lnTo>
                    <a:pt x="4189" y="10790"/>
                  </a:lnTo>
                  <a:lnTo>
                    <a:pt x="4189" y="10790"/>
                  </a:lnTo>
                  <a:lnTo>
                    <a:pt x="4019" y="10936"/>
                  </a:lnTo>
                  <a:lnTo>
                    <a:pt x="3873" y="11057"/>
                  </a:lnTo>
                  <a:lnTo>
                    <a:pt x="3727" y="11131"/>
                  </a:lnTo>
                  <a:lnTo>
                    <a:pt x="3605" y="11155"/>
                  </a:lnTo>
                  <a:lnTo>
                    <a:pt x="3605" y="11155"/>
                  </a:lnTo>
                  <a:lnTo>
                    <a:pt x="3532" y="11155"/>
                  </a:lnTo>
                  <a:lnTo>
                    <a:pt x="3434" y="11106"/>
                  </a:lnTo>
                  <a:lnTo>
                    <a:pt x="3337" y="11057"/>
                  </a:lnTo>
                  <a:lnTo>
                    <a:pt x="3240" y="10984"/>
                  </a:lnTo>
                  <a:lnTo>
                    <a:pt x="3240" y="10984"/>
                  </a:lnTo>
                  <a:lnTo>
                    <a:pt x="3167" y="10887"/>
                  </a:lnTo>
                  <a:lnTo>
                    <a:pt x="3093" y="10790"/>
                  </a:lnTo>
                  <a:lnTo>
                    <a:pt x="3069" y="10692"/>
                  </a:lnTo>
                  <a:lnTo>
                    <a:pt x="3045" y="10595"/>
                  </a:lnTo>
                  <a:lnTo>
                    <a:pt x="3045" y="10595"/>
                  </a:lnTo>
                  <a:lnTo>
                    <a:pt x="3020" y="10424"/>
                  </a:lnTo>
                  <a:lnTo>
                    <a:pt x="2996" y="10351"/>
                  </a:lnTo>
                  <a:lnTo>
                    <a:pt x="2947" y="10302"/>
                  </a:lnTo>
                  <a:lnTo>
                    <a:pt x="2947" y="10302"/>
                  </a:lnTo>
                  <a:lnTo>
                    <a:pt x="2923" y="10254"/>
                  </a:lnTo>
                  <a:lnTo>
                    <a:pt x="2874" y="10181"/>
                  </a:lnTo>
                  <a:lnTo>
                    <a:pt x="2850" y="10035"/>
                  </a:lnTo>
                  <a:lnTo>
                    <a:pt x="2850" y="10035"/>
                  </a:lnTo>
                  <a:lnTo>
                    <a:pt x="2826" y="9864"/>
                  </a:lnTo>
                  <a:lnTo>
                    <a:pt x="2801" y="9791"/>
                  </a:lnTo>
                  <a:lnTo>
                    <a:pt x="2752" y="9742"/>
                  </a:lnTo>
                  <a:lnTo>
                    <a:pt x="2752" y="9742"/>
                  </a:lnTo>
                  <a:lnTo>
                    <a:pt x="2728" y="9669"/>
                  </a:lnTo>
                  <a:lnTo>
                    <a:pt x="2704" y="9572"/>
                  </a:lnTo>
                  <a:lnTo>
                    <a:pt x="2679" y="9426"/>
                  </a:lnTo>
                  <a:lnTo>
                    <a:pt x="2655" y="9255"/>
                  </a:lnTo>
                  <a:lnTo>
                    <a:pt x="2655" y="9255"/>
                  </a:lnTo>
                  <a:lnTo>
                    <a:pt x="2679" y="9109"/>
                  </a:lnTo>
                  <a:lnTo>
                    <a:pt x="2704" y="8963"/>
                  </a:lnTo>
                  <a:lnTo>
                    <a:pt x="2728" y="8866"/>
                  </a:lnTo>
                  <a:lnTo>
                    <a:pt x="2752" y="8792"/>
                  </a:lnTo>
                  <a:lnTo>
                    <a:pt x="2752" y="8792"/>
                  </a:lnTo>
                  <a:lnTo>
                    <a:pt x="2801" y="8744"/>
                  </a:lnTo>
                  <a:lnTo>
                    <a:pt x="2826" y="8671"/>
                  </a:lnTo>
                  <a:lnTo>
                    <a:pt x="2850" y="8500"/>
                  </a:lnTo>
                  <a:lnTo>
                    <a:pt x="2850" y="8500"/>
                  </a:lnTo>
                  <a:lnTo>
                    <a:pt x="2826" y="8403"/>
                  </a:lnTo>
                  <a:lnTo>
                    <a:pt x="2777" y="8281"/>
                  </a:lnTo>
                  <a:lnTo>
                    <a:pt x="2679" y="8159"/>
                  </a:lnTo>
                  <a:lnTo>
                    <a:pt x="2582" y="8037"/>
                  </a:lnTo>
                  <a:lnTo>
                    <a:pt x="2582" y="8037"/>
                  </a:lnTo>
                  <a:lnTo>
                    <a:pt x="2460" y="7891"/>
                  </a:lnTo>
                  <a:lnTo>
                    <a:pt x="2363" y="7721"/>
                  </a:lnTo>
                  <a:lnTo>
                    <a:pt x="2314" y="7526"/>
                  </a:lnTo>
                  <a:lnTo>
                    <a:pt x="2290" y="7356"/>
                  </a:lnTo>
                  <a:lnTo>
                    <a:pt x="2290" y="7356"/>
                  </a:lnTo>
                  <a:lnTo>
                    <a:pt x="2290" y="7209"/>
                  </a:lnTo>
                  <a:lnTo>
                    <a:pt x="2265" y="7063"/>
                  </a:lnTo>
                  <a:lnTo>
                    <a:pt x="2217" y="6966"/>
                  </a:lnTo>
                  <a:lnTo>
                    <a:pt x="2192" y="6893"/>
                  </a:lnTo>
                  <a:lnTo>
                    <a:pt x="2192" y="6893"/>
                  </a:lnTo>
                  <a:lnTo>
                    <a:pt x="2144" y="6844"/>
                  </a:lnTo>
                  <a:lnTo>
                    <a:pt x="2071" y="6820"/>
                  </a:lnTo>
                  <a:lnTo>
                    <a:pt x="1900" y="6795"/>
                  </a:lnTo>
                  <a:lnTo>
                    <a:pt x="1900" y="6795"/>
                  </a:lnTo>
                  <a:lnTo>
                    <a:pt x="1754" y="6820"/>
                  </a:lnTo>
                  <a:lnTo>
                    <a:pt x="1681" y="6844"/>
                  </a:lnTo>
                  <a:lnTo>
                    <a:pt x="1632" y="6893"/>
                  </a:lnTo>
                  <a:lnTo>
                    <a:pt x="1632" y="6893"/>
                  </a:lnTo>
                  <a:lnTo>
                    <a:pt x="1559" y="6941"/>
                  </a:lnTo>
                  <a:lnTo>
                    <a:pt x="1437" y="6966"/>
                  </a:lnTo>
                  <a:lnTo>
                    <a:pt x="1291" y="6990"/>
                  </a:lnTo>
                  <a:lnTo>
                    <a:pt x="1145" y="6990"/>
                  </a:lnTo>
                  <a:lnTo>
                    <a:pt x="1145" y="6990"/>
                  </a:lnTo>
                  <a:lnTo>
                    <a:pt x="975" y="6966"/>
                  </a:lnTo>
                  <a:lnTo>
                    <a:pt x="780" y="6868"/>
                  </a:lnTo>
                  <a:lnTo>
                    <a:pt x="561" y="6747"/>
                  </a:lnTo>
                  <a:lnTo>
                    <a:pt x="390" y="6601"/>
                  </a:lnTo>
                  <a:lnTo>
                    <a:pt x="390" y="6601"/>
                  </a:lnTo>
                  <a:lnTo>
                    <a:pt x="317" y="6527"/>
                  </a:lnTo>
                  <a:lnTo>
                    <a:pt x="244" y="6406"/>
                  </a:lnTo>
                  <a:lnTo>
                    <a:pt x="122" y="6113"/>
                  </a:lnTo>
                  <a:lnTo>
                    <a:pt x="49" y="5797"/>
                  </a:lnTo>
                  <a:lnTo>
                    <a:pt x="0" y="5480"/>
                  </a:lnTo>
                  <a:lnTo>
                    <a:pt x="0" y="5480"/>
                  </a:lnTo>
                  <a:lnTo>
                    <a:pt x="25" y="5310"/>
                  </a:lnTo>
                  <a:lnTo>
                    <a:pt x="49" y="5139"/>
                  </a:lnTo>
                  <a:lnTo>
                    <a:pt x="147" y="4798"/>
                  </a:lnTo>
                  <a:lnTo>
                    <a:pt x="220" y="4628"/>
                  </a:lnTo>
                  <a:lnTo>
                    <a:pt x="293" y="4482"/>
                  </a:lnTo>
                  <a:lnTo>
                    <a:pt x="390" y="4336"/>
                  </a:lnTo>
                  <a:lnTo>
                    <a:pt x="487" y="4238"/>
                  </a:lnTo>
                  <a:lnTo>
                    <a:pt x="487" y="4238"/>
                  </a:lnTo>
                  <a:lnTo>
                    <a:pt x="682" y="4043"/>
                  </a:lnTo>
                  <a:lnTo>
                    <a:pt x="877" y="3897"/>
                  </a:lnTo>
                  <a:lnTo>
                    <a:pt x="1048" y="3800"/>
                  </a:lnTo>
                  <a:lnTo>
                    <a:pt x="1145" y="3751"/>
                  </a:lnTo>
                  <a:lnTo>
                    <a:pt x="1145" y="3751"/>
                  </a:lnTo>
                  <a:lnTo>
                    <a:pt x="1316" y="3727"/>
                  </a:lnTo>
                  <a:lnTo>
                    <a:pt x="1389" y="3702"/>
                  </a:lnTo>
                  <a:lnTo>
                    <a:pt x="1437" y="3654"/>
                  </a:lnTo>
                  <a:lnTo>
                    <a:pt x="1437" y="3654"/>
                  </a:lnTo>
                  <a:lnTo>
                    <a:pt x="1510" y="3629"/>
                  </a:lnTo>
                  <a:lnTo>
                    <a:pt x="1608" y="3605"/>
                  </a:lnTo>
                  <a:lnTo>
                    <a:pt x="1754" y="3581"/>
                  </a:lnTo>
                  <a:lnTo>
                    <a:pt x="1900" y="3581"/>
                  </a:lnTo>
                  <a:lnTo>
                    <a:pt x="1900" y="3581"/>
                  </a:lnTo>
                  <a:lnTo>
                    <a:pt x="2071" y="3581"/>
                  </a:lnTo>
                  <a:lnTo>
                    <a:pt x="2241" y="3629"/>
                  </a:lnTo>
                  <a:lnTo>
                    <a:pt x="2363" y="3678"/>
                  </a:lnTo>
                  <a:lnTo>
                    <a:pt x="2485" y="3751"/>
                  </a:lnTo>
                  <a:lnTo>
                    <a:pt x="2485" y="3751"/>
                  </a:lnTo>
                  <a:lnTo>
                    <a:pt x="2558" y="3824"/>
                  </a:lnTo>
                  <a:lnTo>
                    <a:pt x="2655" y="3897"/>
                  </a:lnTo>
                  <a:lnTo>
                    <a:pt x="2777" y="3946"/>
                  </a:lnTo>
                  <a:lnTo>
                    <a:pt x="2850" y="3946"/>
                  </a:lnTo>
                  <a:lnTo>
                    <a:pt x="2850" y="3946"/>
                  </a:lnTo>
                  <a:lnTo>
                    <a:pt x="3020" y="3970"/>
                  </a:lnTo>
                  <a:lnTo>
                    <a:pt x="3093" y="4019"/>
                  </a:lnTo>
                  <a:lnTo>
                    <a:pt x="3142" y="4043"/>
                  </a:lnTo>
                  <a:lnTo>
                    <a:pt x="3142" y="4043"/>
                  </a:lnTo>
                  <a:lnTo>
                    <a:pt x="3191" y="4068"/>
                  </a:lnTo>
                  <a:lnTo>
                    <a:pt x="3240" y="4092"/>
                  </a:lnTo>
                  <a:lnTo>
                    <a:pt x="3288" y="4068"/>
                  </a:lnTo>
                  <a:lnTo>
                    <a:pt x="3337" y="4043"/>
                  </a:lnTo>
                  <a:lnTo>
                    <a:pt x="3337" y="4043"/>
                  </a:lnTo>
                  <a:lnTo>
                    <a:pt x="3386" y="4019"/>
                  </a:lnTo>
                  <a:lnTo>
                    <a:pt x="3459" y="3970"/>
                  </a:lnTo>
                  <a:lnTo>
                    <a:pt x="3605" y="3946"/>
                  </a:lnTo>
                  <a:lnTo>
                    <a:pt x="3605" y="3946"/>
                  </a:lnTo>
                  <a:lnTo>
                    <a:pt x="3775" y="3970"/>
                  </a:lnTo>
                  <a:lnTo>
                    <a:pt x="3848" y="4019"/>
                  </a:lnTo>
                  <a:lnTo>
                    <a:pt x="3897" y="4043"/>
                  </a:lnTo>
                  <a:lnTo>
                    <a:pt x="3897" y="4043"/>
                  </a:lnTo>
                  <a:lnTo>
                    <a:pt x="3970" y="4092"/>
                  </a:lnTo>
                  <a:lnTo>
                    <a:pt x="4068" y="4116"/>
                  </a:lnTo>
                  <a:lnTo>
                    <a:pt x="4214" y="4141"/>
                  </a:lnTo>
                  <a:lnTo>
                    <a:pt x="4384" y="4141"/>
                  </a:lnTo>
                  <a:lnTo>
                    <a:pt x="4384" y="4141"/>
                  </a:lnTo>
                  <a:lnTo>
                    <a:pt x="4530" y="4141"/>
                  </a:lnTo>
                  <a:lnTo>
                    <a:pt x="4677" y="4116"/>
                  </a:lnTo>
                  <a:lnTo>
                    <a:pt x="4774" y="4092"/>
                  </a:lnTo>
                  <a:lnTo>
                    <a:pt x="4847" y="4043"/>
                  </a:lnTo>
                  <a:lnTo>
                    <a:pt x="4847" y="4043"/>
                  </a:lnTo>
                  <a:lnTo>
                    <a:pt x="4896" y="3995"/>
                  </a:lnTo>
                  <a:lnTo>
                    <a:pt x="4920" y="3921"/>
                  </a:lnTo>
                  <a:lnTo>
                    <a:pt x="4944" y="3751"/>
                  </a:lnTo>
                  <a:lnTo>
                    <a:pt x="4944" y="3751"/>
                  </a:lnTo>
                  <a:lnTo>
                    <a:pt x="4944" y="3727"/>
                  </a:lnTo>
                  <a:lnTo>
                    <a:pt x="4920" y="3678"/>
                  </a:lnTo>
                  <a:lnTo>
                    <a:pt x="4823" y="3629"/>
                  </a:lnTo>
                  <a:lnTo>
                    <a:pt x="4701" y="3581"/>
                  </a:lnTo>
                  <a:lnTo>
                    <a:pt x="4555" y="3581"/>
                  </a:lnTo>
                  <a:lnTo>
                    <a:pt x="4555" y="3581"/>
                  </a:lnTo>
                  <a:lnTo>
                    <a:pt x="4409" y="3556"/>
                  </a:lnTo>
                  <a:lnTo>
                    <a:pt x="4238" y="3507"/>
                  </a:lnTo>
                  <a:lnTo>
                    <a:pt x="4092" y="3459"/>
                  </a:lnTo>
                  <a:lnTo>
                    <a:pt x="3995" y="3386"/>
                  </a:lnTo>
                  <a:lnTo>
                    <a:pt x="3995" y="3386"/>
                  </a:lnTo>
                  <a:lnTo>
                    <a:pt x="3897" y="3313"/>
                  </a:lnTo>
                  <a:lnTo>
                    <a:pt x="3800" y="3240"/>
                  </a:lnTo>
                  <a:lnTo>
                    <a:pt x="3702" y="3215"/>
                  </a:lnTo>
                  <a:lnTo>
                    <a:pt x="3605" y="3191"/>
                  </a:lnTo>
                  <a:lnTo>
                    <a:pt x="3605" y="3191"/>
                  </a:lnTo>
                  <a:lnTo>
                    <a:pt x="3532" y="3166"/>
                  </a:lnTo>
                  <a:lnTo>
                    <a:pt x="3434" y="3142"/>
                  </a:lnTo>
                  <a:lnTo>
                    <a:pt x="3337" y="3069"/>
                  </a:lnTo>
                  <a:lnTo>
                    <a:pt x="3240" y="2996"/>
                  </a:lnTo>
                  <a:lnTo>
                    <a:pt x="3240" y="2996"/>
                  </a:lnTo>
                  <a:lnTo>
                    <a:pt x="3167" y="2923"/>
                  </a:lnTo>
                  <a:lnTo>
                    <a:pt x="3069" y="2899"/>
                  </a:lnTo>
                  <a:lnTo>
                    <a:pt x="2996" y="2874"/>
                  </a:lnTo>
                  <a:lnTo>
                    <a:pt x="2947" y="2899"/>
                  </a:lnTo>
                  <a:lnTo>
                    <a:pt x="2947" y="2899"/>
                  </a:lnTo>
                  <a:lnTo>
                    <a:pt x="2899" y="2923"/>
                  </a:lnTo>
                  <a:lnTo>
                    <a:pt x="2826" y="2923"/>
                  </a:lnTo>
                  <a:lnTo>
                    <a:pt x="2752" y="2874"/>
                  </a:lnTo>
                  <a:lnTo>
                    <a:pt x="2655" y="2801"/>
                  </a:lnTo>
                  <a:lnTo>
                    <a:pt x="2655" y="2801"/>
                  </a:lnTo>
                  <a:lnTo>
                    <a:pt x="2582" y="2752"/>
                  </a:lnTo>
                  <a:lnTo>
                    <a:pt x="2509" y="2704"/>
                  </a:lnTo>
                  <a:lnTo>
                    <a:pt x="2436" y="2704"/>
                  </a:lnTo>
                  <a:lnTo>
                    <a:pt x="2387" y="2704"/>
                  </a:lnTo>
                  <a:lnTo>
                    <a:pt x="2387" y="2704"/>
                  </a:lnTo>
                  <a:lnTo>
                    <a:pt x="2338" y="2752"/>
                  </a:lnTo>
                  <a:lnTo>
                    <a:pt x="2265" y="2777"/>
                  </a:lnTo>
                  <a:lnTo>
                    <a:pt x="2095" y="2801"/>
                  </a:lnTo>
                  <a:lnTo>
                    <a:pt x="2095" y="2801"/>
                  </a:lnTo>
                  <a:lnTo>
                    <a:pt x="1997" y="2850"/>
                  </a:lnTo>
                  <a:lnTo>
                    <a:pt x="1851" y="2923"/>
                  </a:lnTo>
                  <a:lnTo>
                    <a:pt x="1681" y="3045"/>
                  </a:lnTo>
                  <a:lnTo>
                    <a:pt x="1535" y="3191"/>
                  </a:lnTo>
                  <a:lnTo>
                    <a:pt x="1535" y="3191"/>
                  </a:lnTo>
                  <a:lnTo>
                    <a:pt x="1364" y="3337"/>
                  </a:lnTo>
                  <a:lnTo>
                    <a:pt x="1194" y="3459"/>
                  </a:lnTo>
                  <a:lnTo>
                    <a:pt x="1072" y="3532"/>
                  </a:lnTo>
                  <a:lnTo>
                    <a:pt x="950" y="3581"/>
                  </a:lnTo>
                  <a:lnTo>
                    <a:pt x="950" y="3581"/>
                  </a:lnTo>
                  <a:lnTo>
                    <a:pt x="804" y="3532"/>
                  </a:lnTo>
                  <a:lnTo>
                    <a:pt x="731" y="3507"/>
                  </a:lnTo>
                  <a:lnTo>
                    <a:pt x="682" y="3483"/>
                  </a:lnTo>
                  <a:lnTo>
                    <a:pt x="682" y="3483"/>
                  </a:lnTo>
                  <a:lnTo>
                    <a:pt x="634" y="3434"/>
                  </a:lnTo>
                  <a:lnTo>
                    <a:pt x="609" y="3361"/>
                  </a:lnTo>
                  <a:lnTo>
                    <a:pt x="585" y="3191"/>
                  </a:lnTo>
                  <a:lnTo>
                    <a:pt x="585" y="3191"/>
                  </a:lnTo>
                  <a:lnTo>
                    <a:pt x="609" y="3020"/>
                  </a:lnTo>
                  <a:lnTo>
                    <a:pt x="634" y="2947"/>
                  </a:lnTo>
                  <a:lnTo>
                    <a:pt x="682" y="2899"/>
                  </a:lnTo>
                  <a:lnTo>
                    <a:pt x="682" y="2899"/>
                  </a:lnTo>
                  <a:lnTo>
                    <a:pt x="731" y="2874"/>
                  </a:lnTo>
                  <a:lnTo>
                    <a:pt x="853" y="2850"/>
                  </a:lnTo>
                  <a:lnTo>
                    <a:pt x="999" y="2826"/>
                  </a:lnTo>
                  <a:lnTo>
                    <a:pt x="1145" y="2801"/>
                  </a:lnTo>
                  <a:lnTo>
                    <a:pt x="1145" y="2801"/>
                  </a:lnTo>
                  <a:lnTo>
                    <a:pt x="1291" y="2801"/>
                  </a:lnTo>
                  <a:lnTo>
                    <a:pt x="1413" y="2752"/>
                  </a:lnTo>
                  <a:lnTo>
                    <a:pt x="1486" y="2704"/>
                  </a:lnTo>
                  <a:lnTo>
                    <a:pt x="1510" y="2655"/>
                  </a:lnTo>
                  <a:lnTo>
                    <a:pt x="1535" y="2631"/>
                  </a:lnTo>
                  <a:lnTo>
                    <a:pt x="1535" y="2631"/>
                  </a:lnTo>
                  <a:lnTo>
                    <a:pt x="1486" y="2460"/>
                  </a:lnTo>
                  <a:lnTo>
                    <a:pt x="1462" y="2387"/>
                  </a:lnTo>
                  <a:lnTo>
                    <a:pt x="1437" y="2338"/>
                  </a:lnTo>
                  <a:lnTo>
                    <a:pt x="1437" y="2338"/>
                  </a:lnTo>
                  <a:lnTo>
                    <a:pt x="1389" y="2290"/>
                  </a:lnTo>
                  <a:lnTo>
                    <a:pt x="1389" y="2241"/>
                  </a:lnTo>
                  <a:lnTo>
                    <a:pt x="1389" y="2192"/>
                  </a:lnTo>
                  <a:lnTo>
                    <a:pt x="1437" y="2144"/>
                  </a:lnTo>
                  <a:lnTo>
                    <a:pt x="1437" y="2144"/>
                  </a:lnTo>
                  <a:lnTo>
                    <a:pt x="1486" y="2119"/>
                  </a:lnTo>
                  <a:lnTo>
                    <a:pt x="1559" y="2070"/>
                  </a:lnTo>
                  <a:lnTo>
                    <a:pt x="1705" y="2046"/>
                  </a:lnTo>
                  <a:lnTo>
                    <a:pt x="1705" y="2046"/>
                  </a:lnTo>
                  <a:lnTo>
                    <a:pt x="1803" y="2046"/>
                  </a:lnTo>
                  <a:lnTo>
                    <a:pt x="1900" y="1997"/>
                  </a:lnTo>
                  <a:lnTo>
                    <a:pt x="1997" y="1924"/>
                  </a:lnTo>
                  <a:lnTo>
                    <a:pt x="2095" y="1851"/>
                  </a:lnTo>
                  <a:lnTo>
                    <a:pt x="2095" y="1851"/>
                  </a:lnTo>
                  <a:lnTo>
                    <a:pt x="2168" y="1778"/>
                  </a:lnTo>
                  <a:lnTo>
                    <a:pt x="2241" y="1681"/>
                  </a:lnTo>
                  <a:lnTo>
                    <a:pt x="2265" y="1559"/>
                  </a:lnTo>
                  <a:lnTo>
                    <a:pt x="2290" y="1486"/>
                  </a:lnTo>
                  <a:lnTo>
                    <a:pt x="2290" y="1486"/>
                  </a:lnTo>
                  <a:lnTo>
                    <a:pt x="2265" y="1315"/>
                  </a:lnTo>
                  <a:lnTo>
                    <a:pt x="2217" y="1242"/>
                  </a:lnTo>
                  <a:lnTo>
                    <a:pt x="2192" y="1194"/>
                  </a:lnTo>
                  <a:lnTo>
                    <a:pt x="2192" y="1194"/>
                  </a:lnTo>
                  <a:lnTo>
                    <a:pt x="2192" y="1169"/>
                  </a:lnTo>
                  <a:lnTo>
                    <a:pt x="2192" y="1121"/>
                  </a:lnTo>
                  <a:lnTo>
                    <a:pt x="2265" y="999"/>
                  </a:lnTo>
                  <a:lnTo>
                    <a:pt x="2387" y="828"/>
                  </a:lnTo>
                  <a:lnTo>
                    <a:pt x="2582" y="634"/>
                  </a:lnTo>
                  <a:lnTo>
                    <a:pt x="2582" y="634"/>
                  </a:lnTo>
                  <a:lnTo>
                    <a:pt x="2679" y="536"/>
                  </a:lnTo>
                  <a:lnTo>
                    <a:pt x="2826" y="439"/>
                  </a:lnTo>
                  <a:lnTo>
                    <a:pt x="2972" y="366"/>
                  </a:lnTo>
                  <a:lnTo>
                    <a:pt x="3142" y="293"/>
                  </a:lnTo>
                  <a:lnTo>
                    <a:pt x="3483" y="195"/>
                  </a:lnTo>
                  <a:lnTo>
                    <a:pt x="3654" y="171"/>
                  </a:lnTo>
                  <a:lnTo>
                    <a:pt x="3800" y="146"/>
                  </a:lnTo>
                  <a:lnTo>
                    <a:pt x="3800" y="146"/>
                  </a:lnTo>
                  <a:lnTo>
                    <a:pt x="4116" y="171"/>
                  </a:lnTo>
                  <a:lnTo>
                    <a:pt x="4360" y="171"/>
                  </a:lnTo>
                  <a:lnTo>
                    <a:pt x="4555" y="220"/>
                  </a:lnTo>
                  <a:lnTo>
                    <a:pt x="4652" y="244"/>
                  </a:lnTo>
                  <a:lnTo>
                    <a:pt x="4652" y="244"/>
                  </a:lnTo>
                  <a:lnTo>
                    <a:pt x="4701" y="268"/>
                  </a:lnTo>
                  <a:lnTo>
                    <a:pt x="4750" y="293"/>
                  </a:lnTo>
                  <a:lnTo>
                    <a:pt x="4798" y="268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5018" y="195"/>
                  </a:lnTo>
                  <a:lnTo>
                    <a:pt x="5407" y="122"/>
                  </a:lnTo>
                  <a:lnTo>
                    <a:pt x="5821" y="25"/>
                  </a:lnTo>
                  <a:lnTo>
                    <a:pt x="6138" y="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744" t="-1" b="-33623"/>
          <a:stretch/>
        </p:blipFill>
        <p:spPr>
          <a:xfrm>
            <a:off x="8340348" y="1521013"/>
            <a:ext cx="540733" cy="45758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549"/>
          <a:stretch/>
        </p:blipFill>
        <p:spPr>
          <a:xfrm>
            <a:off x="8116234" y="2666570"/>
            <a:ext cx="540733" cy="45758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981" r="-44768" b="-23643"/>
          <a:stretch/>
        </p:blipFill>
        <p:spPr>
          <a:xfrm>
            <a:off x="7962438" y="3612926"/>
            <a:ext cx="540733" cy="45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513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ext only with 1 colum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sp>
        <p:nvSpPr>
          <p:cNvPr id="1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731877" y="0"/>
            <a:ext cx="5460124" cy="6869430"/>
          </a:xfrm>
          <a:custGeom>
            <a:avLst/>
            <a:gdLst>
              <a:gd name="connsiteX0" fmla="*/ 0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0 w 6388100"/>
              <a:gd name="connsiteY4" fmla="*/ 0 h 6858000"/>
              <a:gd name="connsiteX0" fmla="*/ 278295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278295 w 6388100"/>
              <a:gd name="connsiteY4" fmla="*/ 0 h 6858000"/>
              <a:gd name="connsiteX0" fmla="*/ 0 w 6109805"/>
              <a:gd name="connsiteY0" fmla="*/ 0 h 6858000"/>
              <a:gd name="connsiteX1" fmla="*/ 6109805 w 6109805"/>
              <a:gd name="connsiteY1" fmla="*/ 0 h 6858000"/>
              <a:gd name="connsiteX2" fmla="*/ 6109805 w 6109805"/>
              <a:gd name="connsiteY2" fmla="*/ 6858000 h 6858000"/>
              <a:gd name="connsiteX3" fmla="*/ 3458818 w 6109805"/>
              <a:gd name="connsiteY3" fmla="*/ 6858000 h 6858000"/>
              <a:gd name="connsiteX4" fmla="*/ 0 w 6109805"/>
              <a:gd name="connsiteY4" fmla="*/ 0 h 6858000"/>
              <a:gd name="connsiteX0" fmla="*/ 0 w 5663131"/>
              <a:gd name="connsiteY0" fmla="*/ 22860 h 6858000"/>
              <a:gd name="connsiteX1" fmla="*/ 5663131 w 5663131"/>
              <a:gd name="connsiteY1" fmla="*/ 0 h 6858000"/>
              <a:gd name="connsiteX2" fmla="*/ 5663131 w 5663131"/>
              <a:gd name="connsiteY2" fmla="*/ 6858000 h 6858000"/>
              <a:gd name="connsiteX3" fmla="*/ 3012144 w 5663131"/>
              <a:gd name="connsiteY3" fmla="*/ 6858000 h 6858000"/>
              <a:gd name="connsiteX4" fmla="*/ 0 w 5663131"/>
              <a:gd name="connsiteY4" fmla="*/ 22860 h 6858000"/>
              <a:gd name="connsiteX0" fmla="*/ 0 w 5448727"/>
              <a:gd name="connsiteY0" fmla="*/ 0 h 6858000"/>
              <a:gd name="connsiteX1" fmla="*/ 5448727 w 5448727"/>
              <a:gd name="connsiteY1" fmla="*/ 0 h 6858000"/>
              <a:gd name="connsiteX2" fmla="*/ 5448727 w 5448727"/>
              <a:gd name="connsiteY2" fmla="*/ 6858000 h 6858000"/>
              <a:gd name="connsiteX3" fmla="*/ 2797740 w 5448727"/>
              <a:gd name="connsiteY3" fmla="*/ 6858000 h 6858000"/>
              <a:gd name="connsiteX4" fmla="*/ 0 w 5448727"/>
              <a:gd name="connsiteY4" fmla="*/ 0 h 6858000"/>
              <a:gd name="connsiteX0" fmla="*/ 0 w 5448727"/>
              <a:gd name="connsiteY0" fmla="*/ 0 h 6858000"/>
              <a:gd name="connsiteX1" fmla="*/ 5448727 w 5448727"/>
              <a:gd name="connsiteY1" fmla="*/ 0 h 6858000"/>
              <a:gd name="connsiteX2" fmla="*/ 5448727 w 5448727"/>
              <a:gd name="connsiteY2" fmla="*/ 6858000 h 6858000"/>
              <a:gd name="connsiteX3" fmla="*/ 2494002 w 5448727"/>
              <a:gd name="connsiteY3" fmla="*/ 6858000 h 6858000"/>
              <a:gd name="connsiteX4" fmla="*/ 0 w 5448727"/>
              <a:gd name="connsiteY4" fmla="*/ 0 h 6858000"/>
              <a:gd name="connsiteX0" fmla="*/ 0 w 5127122"/>
              <a:gd name="connsiteY0" fmla="*/ 0 h 6858000"/>
              <a:gd name="connsiteX1" fmla="*/ 5127122 w 5127122"/>
              <a:gd name="connsiteY1" fmla="*/ 0 h 6858000"/>
              <a:gd name="connsiteX2" fmla="*/ 5127122 w 5127122"/>
              <a:gd name="connsiteY2" fmla="*/ 6858000 h 6858000"/>
              <a:gd name="connsiteX3" fmla="*/ 2172397 w 5127122"/>
              <a:gd name="connsiteY3" fmla="*/ 6858000 h 6858000"/>
              <a:gd name="connsiteX4" fmla="*/ 0 w 5127122"/>
              <a:gd name="connsiteY4" fmla="*/ 0 h 6858000"/>
              <a:gd name="connsiteX0" fmla="*/ 0 w 5127122"/>
              <a:gd name="connsiteY0" fmla="*/ 0 h 6858000"/>
              <a:gd name="connsiteX1" fmla="*/ 5127122 w 5127122"/>
              <a:gd name="connsiteY1" fmla="*/ 0 h 6858000"/>
              <a:gd name="connsiteX2" fmla="*/ 5127122 w 5127122"/>
              <a:gd name="connsiteY2" fmla="*/ 6858000 h 6858000"/>
              <a:gd name="connsiteX3" fmla="*/ 1975860 w 5127122"/>
              <a:gd name="connsiteY3" fmla="*/ 6858000 h 6858000"/>
              <a:gd name="connsiteX4" fmla="*/ 0 w 5127122"/>
              <a:gd name="connsiteY4" fmla="*/ 0 h 6858000"/>
              <a:gd name="connsiteX0" fmla="*/ 0 w 5127122"/>
              <a:gd name="connsiteY0" fmla="*/ 0 h 6869430"/>
              <a:gd name="connsiteX1" fmla="*/ 5127122 w 5127122"/>
              <a:gd name="connsiteY1" fmla="*/ 0 h 6869430"/>
              <a:gd name="connsiteX2" fmla="*/ 5127122 w 5127122"/>
              <a:gd name="connsiteY2" fmla="*/ 6858000 h 6869430"/>
              <a:gd name="connsiteX3" fmla="*/ 1850792 w 5127122"/>
              <a:gd name="connsiteY3" fmla="*/ 6869430 h 6869430"/>
              <a:gd name="connsiteX4" fmla="*/ 0 w 5127122"/>
              <a:gd name="connsiteY4" fmla="*/ 0 h 686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7122" h="6869430">
                <a:moveTo>
                  <a:pt x="0" y="0"/>
                </a:moveTo>
                <a:lnTo>
                  <a:pt x="5127122" y="0"/>
                </a:lnTo>
                <a:lnTo>
                  <a:pt x="5127122" y="6858000"/>
                </a:lnTo>
                <a:lnTo>
                  <a:pt x="1850792" y="686943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  <p:sp>
        <p:nvSpPr>
          <p:cNvPr id="14" name="Freeform 13"/>
          <p:cNvSpPr/>
          <p:nvPr userDrawn="1"/>
        </p:nvSpPr>
        <p:spPr>
          <a:xfrm>
            <a:off x="7427023" y="4056065"/>
            <a:ext cx="1541890" cy="2817020"/>
          </a:xfrm>
          <a:custGeom>
            <a:avLst/>
            <a:gdLst>
              <a:gd name="connsiteX0" fmla="*/ 0 w 926232"/>
              <a:gd name="connsiteY0" fmla="*/ 0 h 2817020"/>
              <a:gd name="connsiteX1" fmla="*/ 388144 w 926232"/>
              <a:gd name="connsiteY1" fmla="*/ 123754 h 2817020"/>
              <a:gd name="connsiteX2" fmla="*/ 926232 w 926232"/>
              <a:gd name="connsiteY2" fmla="*/ 2817020 h 2817020"/>
              <a:gd name="connsiteX3" fmla="*/ 567372 w 926232"/>
              <a:gd name="connsiteY3" fmla="*/ 2817020 h 2817020"/>
              <a:gd name="connsiteX4" fmla="*/ 0 w 926232"/>
              <a:gd name="connsiteY4" fmla="*/ 0 h 2817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6232" h="2817020">
                <a:moveTo>
                  <a:pt x="0" y="0"/>
                </a:moveTo>
                <a:lnTo>
                  <a:pt x="388144" y="123754"/>
                </a:lnTo>
                <a:lnTo>
                  <a:pt x="926232" y="2817020"/>
                </a:lnTo>
                <a:lnTo>
                  <a:pt x="567372" y="2817020"/>
                </a:lnTo>
                <a:lnTo>
                  <a:pt x="0" y="0"/>
                </a:lnTo>
                <a:close/>
              </a:path>
            </a:pathLst>
          </a:custGeom>
          <a:solidFill>
            <a:srgbClr val="A3CE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765809" y="493423"/>
            <a:ext cx="5729583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765810" y="1603098"/>
            <a:ext cx="5729583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 flipH="1">
            <a:off x="285751" y="1387396"/>
            <a:ext cx="6446125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67734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only with 1 colum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3909059" y="550573"/>
            <a:ext cx="7721361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3909060" y="1660248"/>
            <a:ext cx="7721361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3429000" y="1444546"/>
            <a:ext cx="8575335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sp>
        <p:nvSpPr>
          <p:cNvPr id="12" name="Picture Placeholder 3"/>
          <p:cNvSpPr>
            <a:spLocks noGrp="1"/>
          </p:cNvSpPr>
          <p:nvPr>
            <p:ph type="pic" sz="quarter" idx="18"/>
          </p:nvPr>
        </p:nvSpPr>
        <p:spPr>
          <a:xfrm flipH="1">
            <a:off x="0" y="-11430"/>
            <a:ext cx="3279963" cy="6869430"/>
          </a:xfrm>
          <a:custGeom>
            <a:avLst/>
            <a:gdLst>
              <a:gd name="connsiteX0" fmla="*/ 0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0 w 6388100"/>
              <a:gd name="connsiteY4" fmla="*/ 0 h 6858000"/>
              <a:gd name="connsiteX0" fmla="*/ 278295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278295 w 6388100"/>
              <a:gd name="connsiteY4" fmla="*/ 0 h 6858000"/>
              <a:gd name="connsiteX0" fmla="*/ 0 w 6109805"/>
              <a:gd name="connsiteY0" fmla="*/ 0 h 6858000"/>
              <a:gd name="connsiteX1" fmla="*/ 6109805 w 6109805"/>
              <a:gd name="connsiteY1" fmla="*/ 0 h 6858000"/>
              <a:gd name="connsiteX2" fmla="*/ 6109805 w 6109805"/>
              <a:gd name="connsiteY2" fmla="*/ 6858000 h 6858000"/>
              <a:gd name="connsiteX3" fmla="*/ 3458818 w 6109805"/>
              <a:gd name="connsiteY3" fmla="*/ 6858000 h 6858000"/>
              <a:gd name="connsiteX4" fmla="*/ 0 w 6109805"/>
              <a:gd name="connsiteY4" fmla="*/ 0 h 6858000"/>
              <a:gd name="connsiteX0" fmla="*/ 0 w 5663131"/>
              <a:gd name="connsiteY0" fmla="*/ 22860 h 6858000"/>
              <a:gd name="connsiteX1" fmla="*/ 5663131 w 5663131"/>
              <a:gd name="connsiteY1" fmla="*/ 0 h 6858000"/>
              <a:gd name="connsiteX2" fmla="*/ 5663131 w 5663131"/>
              <a:gd name="connsiteY2" fmla="*/ 6858000 h 6858000"/>
              <a:gd name="connsiteX3" fmla="*/ 3012144 w 5663131"/>
              <a:gd name="connsiteY3" fmla="*/ 6858000 h 6858000"/>
              <a:gd name="connsiteX4" fmla="*/ 0 w 5663131"/>
              <a:gd name="connsiteY4" fmla="*/ 22860 h 6858000"/>
              <a:gd name="connsiteX0" fmla="*/ 0 w 5448727"/>
              <a:gd name="connsiteY0" fmla="*/ 0 h 6858000"/>
              <a:gd name="connsiteX1" fmla="*/ 5448727 w 5448727"/>
              <a:gd name="connsiteY1" fmla="*/ 0 h 6858000"/>
              <a:gd name="connsiteX2" fmla="*/ 5448727 w 5448727"/>
              <a:gd name="connsiteY2" fmla="*/ 6858000 h 6858000"/>
              <a:gd name="connsiteX3" fmla="*/ 2797740 w 5448727"/>
              <a:gd name="connsiteY3" fmla="*/ 6858000 h 6858000"/>
              <a:gd name="connsiteX4" fmla="*/ 0 w 5448727"/>
              <a:gd name="connsiteY4" fmla="*/ 0 h 6858000"/>
              <a:gd name="connsiteX0" fmla="*/ 0 w 5448727"/>
              <a:gd name="connsiteY0" fmla="*/ 0 h 6858000"/>
              <a:gd name="connsiteX1" fmla="*/ 5448727 w 5448727"/>
              <a:gd name="connsiteY1" fmla="*/ 0 h 6858000"/>
              <a:gd name="connsiteX2" fmla="*/ 5448727 w 5448727"/>
              <a:gd name="connsiteY2" fmla="*/ 6858000 h 6858000"/>
              <a:gd name="connsiteX3" fmla="*/ 2494002 w 5448727"/>
              <a:gd name="connsiteY3" fmla="*/ 6858000 h 6858000"/>
              <a:gd name="connsiteX4" fmla="*/ 0 w 5448727"/>
              <a:gd name="connsiteY4" fmla="*/ 0 h 6858000"/>
              <a:gd name="connsiteX0" fmla="*/ 0 w 5127122"/>
              <a:gd name="connsiteY0" fmla="*/ 0 h 6858000"/>
              <a:gd name="connsiteX1" fmla="*/ 5127122 w 5127122"/>
              <a:gd name="connsiteY1" fmla="*/ 0 h 6858000"/>
              <a:gd name="connsiteX2" fmla="*/ 5127122 w 5127122"/>
              <a:gd name="connsiteY2" fmla="*/ 6858000 h 6858000"/>
              <a:gd name="connsiteX3" fmla="*/ 2172397 w 5127122"/>
              <a:gd name="connsiteY3" fmla="*/ 6858000 h 6858000"/>
              <a:gd name="connsiteX4" fmla="*/ 0 w 5127122"/>
              <a:gd name="connsiteY4" fmla="*/ 0 h 6858000"/>
              <a:gd name="connsiteX0" fmla="*/ 0 w 5127122"/>
              <a:gd name="connsiteY0" fmla="*/ 0 h 6858000"/>
              <a:gd name="connsiteX1" fmla="*/ 5127122 w 5127122"/>
              <a:gd name="connsiteY1" fmla="*/ 0 h 6858000"/>
              <a:gd name="connsiteX2" fmla="*/ 5127122 w 5127122"/>
              <a:gd name="connsiteY2" fmla="*/ 6858000 h 6858000"/>
              <a:gd name="connsiteX3" fmla="*/ 1975860 w 5127122"/>
              <a:gd name="connsiteY3" fmla="*/ 6858000 h 6858000"/>
              <a:gd name="connsiteX4" fmla="*/ 0 w 5127122"/>
              <a:gd name="connsiteY4" fmla="*/ 0 h 6858000"/>
              <a:gd name="connsiteX0" fmla="*/ 0 w 5127122"/>
              <a:gd name="connsiteY0" fmla="*/ 0 h 6869430"/>
              <a:gd name="connsiteX1" fmla="*/ 5127122 w 5127122"/>
              <a:gd name="connsiteY1" fmla="*/ 0 h 6869430"/>
              <a:gd name="connsiteX2" fmla="*/ 5127122 w 5127122"/>
              <a:gd name="connsiteY2" fmla="*/ 6858000 h 6869430"/>
              <a:gd name="connsiteX3" fmla="*/ 1850792 w 5127122"/>
              <a:gd name="connsiteY3" fmla="*/ 6869430 h 6869430"/>
              <a:gd name="connsiteX4" fmla="*/ 0 w 5127122"/>
              <a:gd name="connsiteY4" fmla="*/ 0 h 686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7122" h="6869430">
                <a:moveTo>
                  <a:pt x="0" y="0"/>
                </a:moveTo>
                <a:lnTo>
                  <a:pt x="5127122" y="0"/>
                </a:lnTo>
                <a:lnTo>
                  <a:pt x="5127122" y="6858000"/>
                </a:lnTo>
                <a:lnTo>
                  <a:pt x="1850792" y="686943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  <p:sp>
        <p:nvSpPr>
          <p:cNvPr id="13" name="Freeform 12"/>
          <p:cNvSpPr/>
          <p:nvPr userDrawn="1"/>
        </p:nvSpPr>
        <p:spPr>
          <a:xfrm flipH="1">
            <a:off x="2024799" y="4040980"/>
            <a:ext cx="926232" cy="2817020"/>
          </a:xfrm>
          <a:custGeom>
            <a:avLst/>
            <a:gdLst>
              <a:gd name="connsiteX0" fmla="*/ 0 w 926232"/>
              <a:gd name="connsiteY0" fmla="*/ 0 h 2817020"/>
              <a:gd name="connsiteX1" fmla="*/ 388144 w 926232"/>
              <a:gd name="connsiteY1" fmla="*/ 123754 h 2817020"/>
              <a:gd name="connsiteX2" fmla="*/ 926232 w 926232"/>
              <a:gd name="connsiteY2" fmla="*/ 2817020 h 2817020"/>
              <a:gd name="connsiteX3" fmla="*/ 567372 w 926232"/>
              <a:gd name="connsiteY3" fmla="*/ 2817020 h 2817020"/>
              <a:gd name="connsiteX4" fmla="*/ 0 w 926232"/>
              <a:gd name="connsiteY4" fmla="*/ 0 h 2817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6232" h="2817020">
                <a:moveTo>
                  <a:pt x="0" y="0"/>
                </a:moveTo>
                <a:lnTo>
                  <a:pt x="388144" y="123754"/>
                </a:lnTo>
                <a:lnTo>
                  <a:pt x="926232" y="2817020"/>
                </a:lnTo>
                <a:lnTo>
                  <a:pt x="567372" y="2817020"/>
                </a:lnTo>
                <a:lnTo>
                  <a:pt x="0" y="0"/>
                </a:lnTo>
                <a:close/>
              </a:path>
            </a:pathLst>
          </a:custGeom>
          <a:solidFill>
            <a:srgbClr val="A3CE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841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1 colum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4161985" y="112488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161985" y="1343947"/>
            <a:ext cx="7407087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3776071" y="1096203"/>
            <a:ext cx="8178914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1" y="-200682"/>
            <a:ext cx="3299791" cy="50907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2 colum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4161984" y="1007773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4161986" y="2127058"/>
            <a:ext cx="360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5" name="Text Placehold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7969071" y="2107839"/>
            <a:ext cx="3600000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1" y="-200682"/>
            <a:ext cx="3299791" cy="5090734"/>
          </a:xfrm>
          <a:prstGeom prst="rect">
            <a:avLst/>
          </a:prstGeom>
        </p:spPr>
      </p:pic>
      <p:sp>
        <p:nvSpPr>
          <p:cNvPr id="14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 flipH="1">
            <a:off x="3764072" y="1901746"/>
            <a:ext cx="8178914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3 colum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4161984" y="1007773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3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4175360" y="2128494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9228157" y="2123341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5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723190" y="2123341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1" y="-200682"/>
            <a:ext cx="3299791" cy="5090734"/>
          </a:xfrm>
          <a:prstGeom prst="rect">
            <a:avLst/>
          </a:prstGeom>
        </p:spPr>
      </p:pic>
      <p:sp>
        <p:nvSpPr>
          <p:cNvPr id="16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 flipH="1">
            <a:off x="3764072" y="1901746"/>
            <a:ext cx="8178914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1 colum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876301" y="126290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876301" y="1248490"/>
            <a:ext cx="7407087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496900" y="1034735"/>
            <a:ext cx="8178914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 flipH="1">
            <a:off x="8892209" y="-187430"/>
            <a:ext cx="3299791" cy="5090734"/>
          </a:xfrm>
          <a:prstGeom prst="rect">
            <a:avLst/>
          </a:prstGeom>
        </p:spPr>
      </p:pic>
      <p:sp>
        <p:nvSpPr>
          <p:cNvPr id="9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2 colum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876300" y="1007537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876302" y="2117211"/>
            <a:ext cx="360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4683387" y="2139557"/>
            <a:ext cx="3600000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478388" y="1901510"/>
            <a:ext cx="8178914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 flipH="1">
            <a:off x="8892209" y="-187430"/>
            <a:ext cx="3299791" cy="509073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87680-F485-A944-B74B-98B26E054E49}" type="datetimeFigureOut">
              <a:rPr lang="en-US" smtClean="0"/>
              <a:t>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04C27-DD68-9D4F-8D80-21602C2A28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42" r:id="rId3"/>
    <p:sldLayoutId id="2147483700" r:id="rId4"/>
    <p:sldLayoutId id="2147483767" r:id="rId5"/>
    <p:sldLayoutId id="2147483743" r:id="rId6"/>
    <p:sldLayoutId id="2147483710" r:id="rId7"/>
    <p:sldLayoutId id="2147483745" r:id="rId8"/>
    <p:sldLayoutId id="2147483707" r:id="rId9"/>
    <p:sldLayoutId id="2147483744" r:id="rId10"/>
    <p:sldLayoutId id="2147483698" r:id="rId11"/>
    <p:sldLayoutId id="2147483708" r:id="rId12"/>
    <p:sldLayoutId id="2147483717" r:id="rId13"/>
    <p:sldLayoutId id="2147483771" r:id="rId14"/>
    <p:sldLayoutId id="2147483774" r:id="rId15"/>
    <p:sldLayoutId id="2147483775" r:id="rId16"/>
    <p:sldLayoutId id="2147483773" r:id="rId17"/>
    <p:sldLayoutId id="2147483772" r:id="rId18"/>
    <p:sldLayoutId id="2147483718" r:id="rId19"/>
    <p:sldLayoutId id="2147483723" r:id="rId20"/>
    <p:sldLayoutId id="2147483787" r:id="rId21"/>
    <p:sldLayoutId id="2147483790" r:id="rId22"/>
    <p:sldLayoutId id="2147483789" r:id="rId23"/>
    <p:sldLayoutId id="2147483737" r:id="rId24"/>
    <p:sldLayoutId id="2147483699" r:id="rId25"/>
    <p:sldLayoutId id="2147483705" r:id="rId26"/>
    <p:sldLayoutId id="2147483776" r:id="rId27"/>
    <p:sldLayoutId id="2147483777" r:id="rId28"/>
    <p:sldLayoutId id="2147483738" r:id="rId29"/>
    <p:sldLayoutId id="2147483740" r:id="rId30"/>
    <p:sldLayoutId id="2147483741" r:id="rId31"/>
    <p:sldLayoutId id="2147483746" r:id="rId32"/>
    <p:sldLayoutId id="2147483734" r:id="rId33"/>
    <p:sldLayoutId id="2147483748" r:id="rId34"/>
    <p:sldLayoutId id="2147483770" r:id="rId35"/>
    <p:sldLayoutId id="2147483749" r:id="rId36"/>
    <p:sldLayoutId id="2147483750" r:id="rId37"/>
    <p:sldLayoutId id="2147483751" r:id="rId38"/>
    <p:sldLayoutId id="2147483752" r:id="rId39"/>
    <p:sldLayoutId id="2147483687" r:id="rId40"/>
    <p:sldLayoutId id="2147483726" r:id="rId41"/>
    <p:sldLayoutId id="2147483791" r:id="rId42"/>
    <p:sldLayoutId id="2147483792" r:id="rId4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0.png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mentumconsulting.ie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odfordgalway.com/index.php/community-youth-hall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rameshkp1987.blogspot.com/2012/09/dreams-aims.html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odfordgalway.com/index.php/community-youth-hall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adriannerussell.wordpress.com/2011/04/14/no-professional-development-funds-no-problem/" TargetMode="Externa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bods/14899162562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ackerswaterproofing.com/services/wall-crack-repair.html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fineartamerica.com/featured/musical-microphone-on-stage-johan-swanepoel.html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tivateplay.com/2013/03/gdc-a-brighter-future-for-collaboration-between-industry-and-academia/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ncce.org/2014/10/16/presentation-slides-finding-teacher-voice-online-courses/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creativecommons.org/licenses/by-sa/3.0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41.xml"/><Relationship Id="rId1" Type="http://schemas.openxmlformats.org/officeDocument/2006/relationships/video" Target="https://www.youtube.com/embed/Axnoa--08i8?feature=oembed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epthinktank.eu/2018/06/07/establishing-a-basis-for-european-crowdfunding-service-providers-eu-legislation-in-progresspolicy-podcast/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munitysharesmke.org/" TargetMode="Externa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communityshares.org.uk/resources/handbook" TargetMode="External"/><Relationship Id="rId2" Type="http://schemas.openxmlformats.org/officeDocument/2006/relationships/hyperlink" Target="http://communityshares.org.uk/" TargetMode="Externa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www.communitysharesmke.org/" TargetMode="External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41.xml"/><Relationship Id="rId1" Type="http://schemas.openxmlformats.org/officeDocument/2006/relationships/video" Target="https://www.youtube.com/embed/H2U9XUBy7KI?feature=oembed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www.exetercityfutures.com/power-of-crowdfunding-for-community-based-projects/#:~:text=%20There%20are%20many%20examples%20of%20where%20Crowdfunding,garden%2C%20their%20aim%20to%20bring%20the...%20More%20" TargetMode="Externa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creativecommons.org/licenses/by-nd/3.0/" TargetMode="External"/><Relationship Id="rId4" Type="http://schemas.openxmlformats.org/officeDocument/2006/relationships/hyperlink" Target="https://pursuit.unimelb.edu.au/articles/equity-crowdfunding-seeing-through-the-hard-sell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beta.ncvo.org.uk/funding-income/how-find-grants/" TargetMode="External"/><Relationship Id="rId1" Type="http://schemas.openxmlformats.org/officeDocument/2006/relationships/slideLayout" Target="../slideLayouts/slideLayout42.xml"/><Relationship Id="rId4" Type="http://schemas.openxmlformats.org/officeDocument/2006/relationships/hyperlink" Target="https://publicdomainpictures.net/en/view-image.php?image=318776&amp;picture=coronavirus-symbol-sign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www.spacehive.com/" TargetMode="External"/><Relationship Id="rId1" Type="http://schemas.openxmlformats.org/officeDocument/2006/relationships/slideLayout" Target="../slideLayouts/slideLayout3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about.spacehive.com/case-studies/glyncoch-community-centre/" TargetMode="Externa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4.png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owdfunder.co.uk/" TargetMode="External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3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stivestowncouncil-cornwall.gov.uk/apply-for-an-allotment/" TargetMode="External"/><Relationship Id="rId7" Type="http://schemas.openxmlformats.org/officeDocument/2006/relationships/hyperlink" Target="https://www.crowdfunder.co.uk/community-allotments-20" TargetMode="Externa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7.png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ie/en/policy-information/e669d7-community-enhancement-programme/" TargetMode="External"/><Relationship Id="rId2" Type="http://schemas.openxmlformats.org/officeDocument/2006/relationships/hyperlink" Target="http://mfe.gov.ro/pocu-81-mil-euro-pentru-reducerea-numarului-de-persoane-in-risc-de-saracie-si-excluziune-sociala/" TargetMode="Externa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9.jpeg"/><Relationship Id="rId5" Type="http://schemas.openxmlformats.org/officeDocument/2006/relationships/hyperlink" Target="https://en.wikipedia.org/wiki/Meals_on_wheels" TargetMode="External"/><Relationship Id="rId4" Type="http://schemas.openxmlformats.org/officeDocument/2006/relationships/image" Target="../media/image70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ro-cultura.ro/" TargetMode="Externa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eeagrants.ro/" TargetMode="Externa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fonduri-structurale.ro/finantarile-in-vremea-covid-19-we-re-here-to-help" TargetMode="Externa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9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s://www.adrnordest.ro/index.php?page=catalog_surse_finantare" TargetMode="External"/><Relationship Id="rId1" Type="http://schemas.openxmlformats.org/officeDocument/2006/relationships/slideLayout" Target="../slideLayouts/slideLayout28.xml"/><Relationship Id="rId4" Type="http://schemas.openxmlformats.org/officeDocument/2006/relationships/hyperlink" Target="https://commons.wikimedia.org/wiki/File:Plug-in_Noun_project_4032.svg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ec.europa.eu/inea/en/news-events/newsroom/comm" TargetMode="Externa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www.cultura.ro/100-milioane-de-euro-pentru-sectorul-cultural-prin-schema-de-ajutor-de-stat" TargetMode="Externa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www.imm.gov.ro/ro/2020/09/14/masura-3-granturi-pentru-investitii/" TargetMode="Externa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hyperlink" Target="http://www.economie.gov.ro/intreprinderile-din-domeniul-turismului-afectate-de-pandemia-covid-19-vor-beneficia-de-inca-500-de-milioane-de-euro?fbclid=IwAR3FSWMRiNhWBhx-CKi2toXi7LiS2Y_dmxel-Jt63eN48OWGdThhtDBh8Gc" TargetMode="Externa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9.jpeg"/><Relationship Id="rId4" Type="http://schemas.openxmlformats.org/officeDocument/2006/relationships/hyperlink" Target="https://clackamasartsalliance.org/opportunities/community-enhancement-grant-program/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lag_of_Europe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creativecommons.org/licenses/by-sa/3.0/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ie/en/policy-information/e669d7-community-enhancement-programme/" TargetMode="External"/><Relationship Id="rId2" Type="http://schemas.openxmlformats.org/officeDocument/2006/relationships/slideLayout" Target="../slideLayouts/slideLayout28.xml"/><Relationship Id="rId1" Type="http://schemas.openxmlformats.org/officeDocument/2006/relationships/video" Target="https://www.youtube.com/embed/WbAUNfsG1uA?feature=oembed" TargetMode="External"/><Relationship Id="rId6" Type="http://schemas.openxmlformats.org/officeDocument/2006/relationships/image" Target="../media/image80.jpeg"/><Relationship Id="rId5" Type="http://schemas.openxmlformats.org/officeDocument/2006/relationships/hyperlink" Target="https://en.wikipedia.org/wiki/European_Union" TargetMode="External"/><Relationship Id="rId4" Type="http://schemas.openxmlformats.org/officeDocument/2006/relationships/image" Target="../media/image7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Layout" Target="../slideLayouts/slideLayout41.xml"/><Relationship Id="rId1" Type="http://schemas.openxmlformats.org/officeDocument/2006/relationships/video" Target="https://www.youtube.com/embed/lTlXUwHwyj8?feature=oembed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communityfoundation.ie/insights/news/new-fund-established-to-help-vulnerable-communities-with-covid-19" TargetMode="External"/><Relationship Id="rId1" Type="http://schemas.openxmlformats.org/officeDocument/2006/relationships/slideLayout" Target="../slideLayouts/slideLayout36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image" Target="../media/image31.png"/><Relationship Id="rId4" Type="http://schemas.openxmlformats.org/officeDocument/2006/relationships/hyperlink" Target="https://en.wikipedia.org/wiki/Flag_of_Ireland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ie/en/service/f8f93d-apply-for-community-service-programme/" TargetMode="External"/><Relationship Id="rId2" Type="http://schemas.openxmlformats.org/officeDocument/2006/relationships/hyperlink" Target="http://www.networkforeurope.eu/community-grants" TargetMode="Externa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en.wikipedia.org/wiki/European_Union" TargetMode="External"/><Relationship Id="rId5" Type="http://schemas.openxmlformats.org/officeDocument/2006/relationships/image" Target="../media/image79.png"/><Relationship Id="rId4" Type="http://schemas.openxmlformats.org/officeDocument/2006/relationships/hyperlink" Target="https://www.gov.ie/en/policy-information/e669d7-community-enhancement-programme/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slideLayout" Target="../slideLayouts/slideLayout41.xml"/><Relationship Id="rId1" Type="http://schemas.openxmlformats.org/officeDocument/2006/relationships/video" Target="https://www.youtube.com/embed/JRypkJWtHy8?feature=oembed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reeimageslive.co.uk/free_stock_image/unionflagjpg" TargetMode="External"/><Relationship Id="rId3" Type="http://schemas.openxmlformats.org/officeDocument/2006/relationships/image" Target="../media/image32.jpg"/><Relationship Id="rId7" Type="http://schemas.openxmlformats.org/officeDocument/2006/relationships/image" Target="../media/image34.jpg"/><Relationship Id="rId2" Type="http://schemas.openxmlformats.org/officeDocument/2006/relationships/hyperlink" Target="http://www.groundwork.org.uk/comic-relief-apply-for-a-covid-19-community-grant/" TargetMode="External"/><Relationship Id="rId1" Type="http://schemas.openxmlformats.org/officeDocument/2006/relationships/slideLayout" Target="../slideLayouts/slideLayout36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image" Target="../media/image33.png"/><Relationship Id="rId4" Type="http://schemas.openxmlformats.org/officeDocument/2006/relationships/hyperlink" Target="https://www.privateinternetaccess.com/blog/2012/05/big-brother-is-watching-007-style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www.crowdfunder.co.uk/funds/connected-communities" TargetMode="External"/><Relationship Id="rId1" Type="http://schemas.openxmlformats.org/officeDocument/2006/relationships/slideLayout" Target="../slideLayouts/slideLayout36.xml"/><Relationship Id="rId6" Type="http://schemas.openxmlformats.org/officeDocument/2006/relationships/hyperlink" Target="http://www.freeimageslive.co.uk/free_stock_image/unionflagjpg" TargetMode="External"/><Relationship Id="rId5" Type="http://schemas.openxmlformats.org/officeDocument/2006/relationships/image" Target="../media/image34.jp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 txBox="1">
            <a:spLocks/>
          </p:cNvSpPr>
          <p:nvPr/>
        </p:nvSpPr>
        <p:spPr>
          <a:xfrm>
            <a:off x="5261114" y="-40456"/>
            <a:ext cx="6930886" cy="6908556"/>
          </a:xfrm>
          <a:custGeom>
            <a:avLst/>
            <a:gdLst>
              <a:gd name="connsiteX0" fmla="*/ 0 w 6215062"/>
              <a:gd name="connsiteY0" fmla="*/ 0 h 7050088"/>
              <a:gd name="connsiteX1" fmla="*/ 5179198 w 6215062"/>
              <a:gd name="connsiteY1" fmla="*/ 0 h 7050088"/>
              <a:gd name="connsiteX2" fmla="*/ 6215062 w 6215062"/>
              <a:gd name="connsiteY2" fmla="*/ 1035864 h 7050088"/>
              <a:gd name="connsiteX3" fmla="*/ 6215062 w 6215062"/>
              <a:gd name="connsiteY3" fmla="*/ 7050088 h 7050088"/>
              <a:gd name="connsiteX4" fmla="*/ 0 w 6215062"/>
              <a:gd name="connsiteY4" fmla="*/ 7050088 h 7050088"/>
              <a:gd name="connsiteX5" fmla="*/ 0 w 6215062"/>
              <a:gd name="connsiteY5" fmla="*/ 0 h 7050088"/>
              <a:gd name="connsiteX0" fmla="*/ 0 w 6239372"/>
              <a:gd name="connsiteY0" fmla="*/ 0 h 7050088"/>
              <a:gd name="connsiteX1" fmla="*/ 6239372 w 6239372"/>
              <a:gd name="connsiteY1" fmla="*/ 26504 h 7050088"/>
              <a:gd name="connsiteX2" fmla="*/ 6215062 w 6239372"/>
              <a:gd name="connsiteY2" fmla="*/ 1035864 h 7050088"/>
              <a:gd name="connsiteX3" fmla="*/ 6215062 w 6239372"/>
              <a:gd name="connsiteY3" fmla="*/ 7050088 h 7050088"/>
              <a:gd name="connsiteX4" fmla="*/ 0 w 6239372"/>
              <a:gd name="connsiteY4" fmla="*/ 7050088 h 7050088"/>
              <a:gd name="connsiteX5" fmla="*/ 0 w 6239372"/>
              <a:gd name="connsiteY5" fmla="*/ 0 h 7050088"/>
              <a:gd name="connsiteX0" fmla="*/ 0 w 6239372"/>
              <a:gd name="connsiteY0" fmla="*/ 0 h 7050088"/>
              <a:gd name="connsiteX1" fmla="*/ 6239372 w 6239372"/>
              <a:gd name="connsiteY1" fmla="*/ 26504 h 7050088"/>
              <a:gd name="connsiteX2" fmla="*/ 6215062 w 6239372"/>
              <a:gd name="connsiteY2" fmla="*/ 1035864 h 7050088"/>
              <a:gd name="connsiteX3" fmla="*/ 1126227 w 6239372"/>
              <a:gd name="connsiteY3" fmla="*/ 6626018 h 7050088"/>
              <a:gd name="connsiteX4" fmla="*/ 0 w 6239372"/>
              <a:gd name="connsiteY4" fmla="*/ 7050088 h 7050088"/>
              <a:gd name="connsiteX5" fmla="*/ 0 w 6239372"/>
              <a:gd name="connsiteY5" fmla="*/ 0 h 7050088"/>
              <a:gd name="connsiteX0" fmla="*/ 0 w 6239372"/>
              <a:gd name="connsiteY0" fmla="*/ 0 h 7050088"/>
              <a:gd name="connsiteX1" fmla="*/ 6239372 w 6239372"/>
              <a:gd name="connsiteY1" fmla="*/ 26504 h 7050088"/>
              <a:gd name="connsiteX2" fmla="*/ 6162054 w 6239372"/>
              <a:gd name="connsiteY2" fmla="*/ 6840316 h 7050088"/>
              <a:gd name="connsiteX3" fmla="*/ 1126227 w 6239372"/>
              <a:gd name="connsiteY3" fmla="*/ 6626018 h 7050088"/>
              <a:gd name="connsiteX4" fmla="*/ 0 w 6239372"/>
              <a:gd name="connsiteY4" fmla="*/ 7050088 h 7050088"/>
              <a:gd name="connsiteX5" fmla="*/ 0 w 6239372"/>
              <a:gd name="connsiteY5" fmla="*/ 0 h 7050088"/>
              <a:gd name="connsiteX0" fmla="*/ 0 w 6239372"/>
              <a:gd name="connsiteY0" fmla="*/ 0 h 7050088"/>
              <a:gd name="connsiteX1" fmla="*/ 6239372 w 6239372"/>
              <a:gd name="connsiteY1" fmla="*/ 0 h 7050088"/>
              <a:gd name="connsiteX2" fmla="*/ 6162054 w 6239372"/>
              <a:gd name="connsiteY2" fmla="*/ 6840316 h 7050088"/>
              <a:gd name="connsiteX3" fmla="*/ 1126227 w 6239372"/>
              <a:gd name="connsiteY3" fmla="*/ 6626018 h 7050088"/>
              <a:gd name="connsiteX4" fmla="*/ 0 w 6239372"/>
              <a:gd name="connsiteY4" fmla="*/ 7050088 h 7050088"/>
              <a:gd name="connsiteX5" fmla="*/ 0 w 6239372"/>
              <a:gd name="connsiteY5" fmla="*/ 0 h 7050088"/>
              <a:gd name="connsiteX0" fmla="*/ 0 w 6239372"/>
              <a:gd name="connsiteY0" fmla="*/ 0 h 6840316"/>
              <a:gd name="connsiteX1" fmla="*/ 6239372 w 6239372"/>
              <a:gd name="connsiteY1" fmla="*/ 0 h 6840316"/>
              <a:gd name="connsiteX2" fmla="*/ 6162054 w 6239372"/>
              <a:gd name="connsiteY2" fmla="*/ 6840316 h 6840316"/>
              <a:gd name="connsiteX3" fmla="*/ 1126227 w 6239372"/>
              <a:gd name="connsiteY3" fmla="*/ 6626018 h 6840316"/>
              <a:gd name="connsiteX4" fmla="*/ 0 w 6239372"/>
              <a:gd name="connsiteY4" fmla="*/ 5632105 h 6840316"/>
              <a:gd name="connsiteX5" fmla="*/ 0 w 6239372"/>
              <a:gd name="connsiteY5" fmla="*/ 0 h 6840316"/>
              <a:gd name="connsiteX0" fmla="*/ 689320 w 6928692"/>
              <a:gd name="connsiteY0" fmla="*/ 0 h 6851305"/>
              <a:gd name="connsiteX1" fmla="*/ 6928692 w 6928692"/>
              <a:gd name="connsiteY1" fmla="*/ 0 h 6851305"/>
              <a:gd name="connsiteX2" fmla="*/ 6851374 w 6928692"/>
              <a:gd name="connsiteY2" fmla="*/ 6840316 h 6851305"/>
              <a:gd name="connsiteX3" fmla="*/ 0 w 6928692"/>
              <a:gd name="connsiteY3" fmla="*/ 6851305 h 6851305"/>
              <a:gd name="connsiteX4" fmla="*/ 689320 w 6928692"/>
              <a:gd name="connsiteY4" fmla="*/ 5632105 h 6851305"/>
              <a:gd name="connsiteX5" fmla="*/ 689320 w 6928692"/>
              <a:gd name="connsiteY5" fmla="*/ 0 h 6851305"/>
              <a:gd name="connsiteX0" fmla="*/ 689320 w 6928692"/>
              <a:gd name="connsiteY0" fmla="*/ 0 h 6853568"/>
              <a:gd name="connsiteX1" fmla="*/ 6928692 w 6928692"/>
              <a:gd name="connsiteY1" fmla="*/ 0 h 6853568"/>
              <a:gd name="connsiteX2" fmla="*/ 6851374 w 6928692"/>
              <a:gd name="connsiteY2" fmla="*/ 6853568 h 6853568"/>
              <a:gd name="connsiteX3" fmla="*/ 0 w 6928692"/>
              <a:gd name="connsiteY3" fmla="*/ 6851305 h 6853568"/>
              <a:gd name="connsiteX4" fmla="*/ 689320 w 6928692"/>
              <a:gd name="connsiteY4" fmla="*/ 5632105 h 6853568"/>
              <a:gd name="connsiteX5" fmla="*/ 689320 w 6928692"/>
              <a:gd name="connsiteY5" fmla="*/ 0 h 6853568"/>
              <a:gd name="connsiteX0" fmla="*/ 649563 w 6888935"/>
              <a:gd name="connsiteY0" fmla="*/ 0 h 6853568"/>
              <a:gd name="connsiteX1" fmla="*/ 6888935 w 6888935"/>
              <a:gd name="connsiteY1" fmla="*/ 0 h 6853568"/>
              <a:gd name="connsiteX2" fmla="*/ 6811617 w 6888935"/>
              <a:gd name="connsiteY2" fmla="*/ 6853568 h 6853568"/>
              <a:gd name="connsiteX3" fmla="*/ 0 w 6888935"/>
              <a:gd name="connsiteY3" fmla="*/ 6851305 h 6853568"/>
              <a:gd name="connsiteX4" fmla="*/ 649563 w 6888935"/>
              <a:gd name="connsiteY4" fmla="*/ 5632105 h 6853568"/>
              <a:gd name="connsiteX5" fmla="*/ 649563 w 6888935"/>
              <a:gd name="connsiteY5" fmla="*/ 0 h 6853568"/>
              <a:gd name="connsiteX0" fmla="*/ 649563 w 6888935"/>
              <a:gd name="connsiteY0" fmla="*/ 0 h 6853568"/>
              <a:gd name="connsiteX1" fmla="*/ 6888935 w 6888935"/>
              <a:gd name="connsiteY1" fmla="*/ 0 h 6853568"/>
              <a:gd name="connsiteX2" fmla="*/ 6811617 w 6888935"/>
              <a:gd name="connsiteY2" fmla="*/ 6853568 h 6853568"/>
              <a:gd name="connsiteX3" fmla="*/ 0 w 6888935"/>
              <a:gd name="connsiteY3" fmla="*/ 6851305 h 6853568"/>
              <a:gd name="connsiteX4" fmla="*/ 2094050 w 6888935"/>
              <a:gd name="connsiteY4" fmla="*/ 1629948 h 6853568"/>
              <a:gd name="connsiteX5" fmla="*/ 649563 w 6888935"/>
              <a:gd name="connsiteY5" fmla="*/ 0 h 6853568"/>
              <a:gd name="connsiteX0" fmla="*/ 1272415 w 6888935"/>
              <a:gd name="connsiteY0" fmla="*/ 0 h 6853568"/>
              <a:gd name="connsiteX1" fmla="*/ 6888935 w 6888935"/>
              <a:gd name="connsiteY1" fmla="*/ 0 h 6853568"/>
              <a:gd name="connsiteX2" fmla="*/ 6811617 w 6888935"/>
              <a:gd name="connsiteY2" fmla="*/ 6853568 h 6853568"/>
              <a:gd name="connsiteX3" fmla="*/ 0 w 6888935"/>
              <a:gd name="connsiteY3" fmla="*/ 6851305 h 6853568"/>
              <a:gd name="connsiteX4" fmla="*/ 2094050 w 6888935"/>
              <a:gd name="connsiteY4" fmla="*/ 1629948 h 6853568"/>
              <a:gd name="connsiteX5" fmla="*/ 1272415 w 6888935"/>
              <a:gd name="connsiteY5" fmla="*/ 0 h 6853568"/>
              <a:gd name="connsiteX0" fmla="*/ 1272415 w 6888935"/>
              <a:gd name="connsiteY0" fmla="*/ 0 h 6853568"/>
              <a:gd name="connsiteX1" fmla="*/ 6888935 w 6888935"/>
              <a:gd name="connsiteY1" fmla="*/ 0 h 6853568"/>
              <a:gd name="connsiteX2" fmla="*/ 6811617 w 6888935"/>
              <a:gd name="connsiteY2" fmla="*/ 6853568 h 6853568"/>
              <a:gd name="connsiteX3" fmla="*/ 0 w 6888935"/>
              <a:gd name="connsiteY3" fmla="*/ 6851305 h 6853568"/>
              <a:gd name="connsiteX4" fmla="*/ 2094050 w 6888935"/>
              <a:gd name="connsiteY4" fmla="*/ 1629948 h 6853568"/>
              <a:gd name="connsiteX5" fmla="*/ 1272415 w 6888935"/>
              <a:gd name="connsiteY5" fmla="*/ 0 h 6853568"/>
              <a:gd name="connsiteX0" fmla="*/ 1272415 w 6888935"/>
              <a:gd name="connsiteY0" fmla="*/ 0 h 6866740"/>
              <a:gd name="connsiteX1" fmla="*/ 6888935 w 6888935"/>
              <a:gd name="connsiteY1" fmla="*/ 0 h 6866740"/>
              <a:gd name="connsiteX2" fmla="*/ 6877477 w 6888935"/>
              <a:gd name="connsiteY2" fmla="*/ 6866740 h 6866740"/>
              <a:gd name="connsiteX3" fmla="*/ 0 w 6888935"/>
              <a:gd name="connsiteY3" fmla="*/ 6851305 h 6866740"/>
              <a:gd name="connsiteX4" fmla="*/ 2094050 w 6888935"/>
              <a:gd name="connsiteY4" fmla="*/ 1629948 h 6866740"/>
              <a:gd name="connsiteX5" fmla="*/ 1272415 w 6888935"/>
              <a:gd name="connsiteY5" fmla="*/ 0 h 6866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88935" h="6866740">
                <a:moveTo>
                  <a:pt x="1272415" y="0"/>
                </a:moveTo>
                <a:lnTo>
                  <a:pt x="6888935" y="0"/>
                </a:lnTo>
                <a:cubicBezTo>
                  <a:pt x="6885116" y="2288913"/>
                  <a:pt x="6881296" y="4577827"/>
                  <a:pt x="6877477" y="6866740"/>
                </a:cubicBezTo>
                <a:lnTo>
                  <a:pt x="0" y="6851305"/>
                </a:lnTo>
                <a:lnTo>
                  <a:pt x="2094050" y="1629948"/>
                </a:lnTo>
                <a:lnTo>
                  <a:pt x="1272415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Rectangle 1"/>
          <p:cNvSpPr/>
          <p:nvPr/>
        </p:nvSpPr>
        <p:spPr>
          <a:xfrm>
            <a:off x="5282566" y="-38844"/>
            <a:ext cx="3730817" cy="6888640"/>
          </a:xfrm>
          <a:custGeom>
            <a:avLst/>
            <a:gdLst>
              <a:gd name="connsiteX0" fmla="*/ 0 w 914400"/>
              <a:gd name="connsiteY0" fmla="*/ 0 h 6853276"/>
              <a:gd name="connsiteX1" fmla="*/ 914400 w 914400"/>
              <a:gd name="connsiteY1" fmla="*/ 0 h 6853276"/>
              <a:gd name="connsiteX2" fmla="*/ 914400 w 914400"/>
              <a:gd name="connsiteY2" fmla="*/ 6853276 h 6853276"/>
              <a:gd name="connsiteX3" fmla="*/ 0 w 914400"/>
              <a:gd name="connsiteY3" fmla="*/ 6853276 h 6853276"/>
              <a:gd name="connsiteX4" fmla="*/ 0 w 914400"/>
              <a:gd name="connsiteY4" fmla="*/ 0 h 6853276"/>
              <a:gd name="connsiteX0" fmla="*/ 0 w 3710609"/>
              <a:gd name="connsiteY0" fmla="*/ 0 h 6853276"/>
              <a:gd name="connsiteX1" fmla="*/ 3710609 w 3710609"/>
              <a:gd name="connsiteY1" fmla="*/ 13252 h 6853276"/>
              <a:gd name="connsiteX2" fmla="*/ 914400 w 3710609"/>
              <a:gd name="connsiteY2" fmla="*/ 6853276 h 6853276"/>
              <a:gd name="connsiteX3" fmla="*/ 0 w 3710609"/>
              <a:gd name="connsiteY3" fmla="*/ 6853276 h 6853276"/>
              <a:gd name="connsiteX4" fmla="*/ 0 w 3710609"/>
              <a:gd name="connsiteY4" fmla="*/ 0 h 6853276"/>
              <a:gd name="connsiteX0" fmla="*/ 2332383 w 3710609"/>
              <a:gd name="connsiteY0" fmla="*/ 384314 h 6840024"/>
              <a:gd name="connsiteX1" fmla="*/ 3710609 w 3710609"/>
              <a:gd name="connsiteY1" fmla="*/ 0 h 6840024"/>
              <a:gd name="connsiteX2" fmla="*/ 914400 w 3710609"/>
              <a:gd name="connsiteY2" fmla="*/ 6840024 h 6840024"/>
              <a:gd name="connsiteX3" fmla="*/ 0 w 3710609"/>
              <a:gd name="connsiteY3" fmla="*/ 6840024 h 6840024"/>
              <a:gd name="connsiteX4" fmla="*/ 2332383 w 3710609"/>
              <a:gd name="connsiteY4" fmla="*/ 384314 h 6840024"/>
              <a:gd name="connsiteX0" fmla="*/ 2729948 w 3710609"/>
              <a:gd name="connsiteY0" fmla="*/ 0 h 6866527"/>
              <a:gd name="connsiteX1" fmla="*/ 3710609 w 3710609"/>
              <a:gd name="connsiteY1" fmla="*/ 26503 h 6866527"/>
              <a:gd name="connsiteX2" fmla="*/ 914400 w 3710609"/>
              <a:gd name="connsiteY2" fmla="*/ 6866527 h 6866527"/>
              <a:gd name="connsiteX3" fmla="*/ 0 w 3710609"/>
              <a:gd name="connsiteY3" fmla="*/ 6866527 h 6866527"/>
              <a:gd name="connsiteX4" fmla="*/ 2729948 w 3710609"/>
              <a:gd name="connsiteY4" fmla="*/ 0 h 6866527"/>
              <a:gd name="connsiteX0" fmla="*/ 2729948 w 3710609"/>
              <a:gd name="connsiteY0" fmla="*/ 0 h 6879779"/>
              <a:gd name="connsiteX1" fmla="*/ 3710609 w 3710609"/>
              <a:gd name="connsiteY1" fmla="*/ 26503 h 6879779"/>
              <a:gd name="connsiteX2" fmla="*/ 1020417 w 3710609"/>
              <a:gd name="connsiteY2" fmla="*/ 6879779 h 6879779"/>
              <a:gd name="connsiteX3" fmla="*/ 0 w 3710609"/>
              <a:gd name="connsiteY3" fmla="*/ 6866527 h 6879779"/>
              <a:gd name="connsiteX4" fmla="*/ 2729948 w 3710609"/>
              <a:gd name="connsiteY4" fmla="*/ 0 h 6879779"/>
              <a:gd name="connsiteX0" fmla="*/ 2729948 w 3730817"/>
              <a:gd name="connsiteY0" fmla="*/ 8861 h 6888640"/>
              <a:gd name="connsiteX1" fmla="*/ 3730817 w 3730817"/>
              <a:gd name="connsiteY1" fmla="*/ 0 h 6888640"/>
              <a:gd name="connsiteX2" fmla="*/ 1020417 w 3730817"/>
              <a:gd name="connsiteY2" fmla="*/ 6888640 h 6888640"/>
              <a:gd name="connsiteX3" fmla="*/ 0 w 3730817"/>
              <a:gd name="connsiteY3" fmla="*/ 6875388 h 6888640"/>
              <a:gd name="connsiteX4" fmla="*/ 2729948 w 3730817"/>
              <a:gd name="connsiteY4" fmla="*/ 8861 h 6888640"/>
              <a:gd name="connsiteX0" fmla="*/ 2729948 w 3730817"/>
              <a:gd name="connsiteY0" fmla="*/ 3809 h 6888640"/>
              <a:gd name="connsiteX1" fmla="*/ 3730817 w 3730817"/>
              <a:gd name="connsiteY1" fmla="*/ 0 h 6888640"/>
              <a:gd name="connsiteX2" fmla="*/ 1020417 w 3730817"/>
              <a:gd name="connsiteY2" fmla="*/ 6888640 h 6888640"/>
              <a:gd name="connsiteX3" fmla="*/ 0 w 3730817"/>
              <a:gd name="connsiteY3" fmla="*/ 6875388 h 6888640"/>
              <a:gd name="connsiteX4" fmla="*/ 2729948 w 3730817"/>
              <a:gd name="connsiteY4" fmla="*/ 3809 h 688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30817" h="6888640">
                <a:moveTo>
                  <a:pt x="2729948" y="3809"/>
                </a:moveTo>
                <a:lnTo>
                  <a:pt x="3730817" y="0"/>
                </a:lnTo>
                <a:lnTo>
                  <a:pt x="1020417" y="6888640"/>
                </a:lnTo>
                <a:lnTo>
                  <a:pt x="0" y="6875388"/>
                </a:lnTo>
                <a:lnTo>
                  <a:pt x="2729948" y="3809"/>
                </a:lnTo>
                <a:close/>
              </a:path>
            </a:pathLst>
          </a:custGeom>
          <a:solidFill>
            <a:srgbClr val="68BBAF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2"/>
          <p:cNvSpPr/>
          <p:nvPr/>
        </p:nvSpPr>
        <p:spPr>
          <a:xfrm>
            <a:off x="6311182" y="2874147"/>
            <a:ext cx="3107305" cy="3983853"/>
          </a:xfrm>
          <a:custGeom>
            <a:avLst/>
            <a:gdLst>
              <a:gd name="connsiteX0" fmla="*/ 0 w 1643270"/>
              <a:gd name="connsiteY0" fmla="*/ 3591339 h 3591339"/>
              <a:gd name="connsiteX1" fmla="*/ 0 w 1643270"/>
              <a:gd name="connsiteY1" fmla="*/ 0 h 3591339"/>
              <a:gd name="connsiteX2" fmla="*/ 1643270 w 1643270"/>
              <a:gd name="connsiteY2" fmla="*/ 3591339 h 3591339"/>
              <a:gd name="connsiteX3" fmla="*/ 0 w 1643270"/>
              <a:gd name="connsiteY3" fmla="*/ 3591339 h 3591339"/>
              <a:gd name="connsiteX0" fmla="*/ 0 w 3074505"/>
              <a:gd name="connsiteY0" fmla="*/ 4121426 h 4121426"/>
              <a:gd name="connsiteX1" fmla="*/ 1431235 w 3074505"/>
              <a:gd name="connsiteY1" fmla="*/ 0 h 4121426"/>
              <a:gd name="connsiteX2" fmla="*/ 3074505 w 3074505"/>
              <a:gd name="connsiteY2" fmla="*/ 3591339 h 4121426"/>
              <a:gd name="connsiteX3" fmla="*/ 0 w 3074505"/>
              <a:gd name="connsiteY3" fmla="*/ 4121426 h 4121426"/>
              <a:gd name="connsiteX0" fmla="*/ 0 w 2928731"/>
              <a:gd name="connsiteY0" fmla="*/ 4121426 h 4121426"/>
              <a:gd name="connsiteX1" fmla="*/ 1431235 w 2928731"/>
              <a:gd name="connsiteY1" fmla="*/ 0 h 4121426"/>
              <a:gd name="connsiteX2" fmla="*/ 2928731 w 2928731"/>
              <a:gd name="connsiteY2" fmla="*/ 4121426 h 4121426"/>
              <a:gd name="connsiteX3" fmla="*/ 0 w 2928731"/>
              <a:gd name="connsiteY3" fmla="*/ 4121426 h 4121426"/>
              <a:gd name="connsiteX0" fmla="*/ 0 w 2928731"/>
              <a:gd name="connsiteY0" fmla="*/ 3551583 h 3551583"/>
              <a:gd name="connsiteX1" fmla="*/ 1775791 w 2928731"/>
              <a:gd name="connsiteY1" fmla="*/ 0 h 3551583"/>
              <a:gd name="connsiteX2" fmla="*/ 2928731 w 2928731"/>
              <a:gd name="connsiteY2" fmla="*/ 3551583 h 3551583"/>
              <a:gd name="connsiteX3" fmla="*/ 0 w 2928731"/>
              <a:gd name="connsiteY3" fmla="*/ 3551583 h 3551583"/>
              <a:gd name="connsiteX0" fmla="*/ 0 w 2928731"/>
              <a:gd name="connsiteY0" fmla="*/ 4002157 h 4002157"/>
              <a:gd name="connsiteX1" fmla="*/ 1563756 w 2928731"/>
              <a:gd name="connsiteY1" fmla="*/ 0 h 4002157"/>
              <a:gd name="connsiteX2" fmla="*/ 2928731 w 2928731"/>
              <a:gd name="connsiteY2" fmla="*/ 4002157 h 4002157"/>
              <a:gd name="connsiteX3" fmla="*/ 0 w 2928731"/>
              <a:gd name="connsiteY3" fmla="*/ 4002157 h 4002157"/>
              <a:gd name="connsiteX0" fmla="*/ 0 w 3127513"/>
              <a:gd name="connsiteY0" fmla="*/ 4002157 h 4002157"/>
              <a:gd name="connsiteX1" fmla="*/ 1563756 w 3127513"/>
              <a:gd name="connsiteY1" fmla="*/ 0 h 4002157"/>
              <a:gd name="connsiteX2" fmla="*/ 3127513 w 3127513"/>
              <a:gd name="connsiteY2" fmla="*/ 3988905 h 4002157"/>
              <a:gd name="connsiteX3" fmla="*/ 0 w 3127513"/>
              <a:gd name="connsiteY3" fmla="*/ 4002157 h 4002157"/>
              <a:gd name="connsiteX0" fmla="*/ 0 w 3132565"/>
              <a:gd name="connsiteY0" fmla="*/ 3997105 h 3997105"/>
              <a:gd name="connsiteX1" fmla="*/ 1568808 w 3132565"/>
              <a:gd name="connsiteY1" fmla="*/ 0 h 3997105"/>
              <a:gd name="connsiteX2" fmla="*/ 3132565 w 3132565"/>
              <a:gd name="connsiteY2" fmla="*/ 3988905 h 3997105"/>
              <a:gd name="connsiteX3" fmla="*/ 0 w 3132565"/>
              <a:gd name="connsiteY3" fmla="*/ 3997105 h 3997105"/>
              <a:gd name="connsiteX0" fmla="*/ 0 w 3107305"/>
              <a:gd name="connsiteY0" fmla="*/ 3997105 h 3999009"/>
              <a:gd name="connsiteX1" fmla="*/ 1568808 w 3107305"/>
              <a:gd name="connsiteY1" fmla="*/ 0 h 3999009"/>
              <a:gd name="connsiteX2" fmla="*/ 3107305 w 3107305"/>
              <a:gd name="connsiteY2" fmla="*/ 3999009 h 3999009"/>
              <a:gd name="connsiteX3" fmla="*/ 0 w 3107305"/>
              <a:gd name="connsiteY3" fmla="*/ 3997105 h 3999009"/>
              <a:gd name="connsiteX0" fmla="*/ 0 w 3107305"/>
              <a:gd name="connsiteY0" fmla="*/ 3992053 h 3993957"/>
              <a:gd name="connsiteX1" fmla="*/ 1690054 w 3107305"/>
              <a:gd name="connsiteY1" fmla="*/ 0 h 3993957"/>
              <a:gd name="connsiteX2" fmla="*/ 3107305 w 3107305"/>
              <a:gd name="connsiteY2" fmla="*/ 3993957 h 3993957"/>
              <a:gd name="connsiteX3" fmla="*/ 0 w 3107305"/>
              <a:gd name="connsiteY3" fmla="*/ 3992053 h 3993957"/>
              <a:gd name="connsiteX0" fmla="*/ 0 w 3107305"/>
              <a:gd name="connsiteY0" fmla="*/ 3981949 h 3983853"/>
              <a:gd name="connsiteX1" fmla="*/ 1558704 w 3107305"/>
              <a:gd name="connsiteY1" fmla="*/ 0 h 3983853"/>
              <a:gd name="connsiteX2" fmla="*/ 3107305 w 3107305"/>
              <a:gd name="connsiteY2" fmla="*/ 3983853 h 3983853"/>
              <a:gd name="connsiteX3" fmla="*/ 0 w 3107305"/>
              <a:gd name="connsiteY3" fmla="*/ 3981949 h 398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7305" h="3983853">
                <a:moveTo>
                  <a:pt x="0" y="3981949"/>
                </a:moveTo>
                <a:lnTo>
                  <a:pt x="1558704" y="0"/>
                </a:lnTo>
                <a:lnTo>
                  <a:pt x="3107305" y="3983853"/>
                </a:lnTo>
                <a:lnTo>
                  <a:pt x="0" y="3981949"/>
                </a:lnTo>
                <a:close/>
              </a:path>
            </a:pathLst>
          </a:custGeom>
          <a:solidFill>
            <a:srgbClr val="A3CEC2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2"/>
          <p:cNvSpPr/>
          <p:nvPr/>
        </p:nvSpPr>
        <p:spPr>
          <a:xfrm flipV="1">
            <a:off x="6543428" y="-28080"/>
            <a:ext cx="1464036" cy="1623392"/>
          </a:xfrm>
          <a:custGeom>
            <a:avLst/>
            <a:gdLst>
              <a:gd name="connsiteX0" fmla="*/ 0 w 1643270"/>
              <a:gd name="connsiteY0" fmla="*/ 3591339 h 3591339"/>
              <a:gd name="connsiteX1" fmla="*/ 0 w 1643270"/>
              <a:gd name="connsiteY1" fmla="*/ 0 h 3591339"/>
              <a:gd name="connsiteX2" fmla="*/ 1643270 w 1643270"/>
              <a:gd name="connsiteY2" fmla="*/ 3591339 h 3591339"/>
              <a:gd name="connsiteX3" fmla="*/ 0 w 1643270"/>
              <a:gd name="connsiteY3" fmla="*/ 3591339 h 3591339"/>
              <a:gd name="connsiteX0" fmla="*/ 0 w 3074505"/>
              <a:gd name="connsiteY0" fmla="*/ 4121426 h 4121426"/>
              <a:gd name="connsiteX1" fmla="*/ 1431235 w 3074505"/>
              <a:gd name="connsiteY1" fmla="*/ 0 h 4121426"/>
              <a:gd name="connsiteX2" fmla="*/ 3074505 w 3074505"/>
              <a:gd name="connsiteY2" fmla="*/ 3591339 h 4121426"/>
              <a:gd name="connsiteX3" fmla="*/ 0 w 3074505"/>
              <a:gd name="connsiteY3" fmla="*/ 4121426 h 4121426"/>
              <a:gd name="connsiteX0" fmla="*/ 0 w 2928731"/>
              <a:gd name="connsiteY0" fmla="*/ 4121426 h 4121426"/>
              <a:gd name="connsiteX1" fmla="*/ 1431235 w 2928731"/>
              <a:gd name="connsiteY1" fmla="*/ 0 h 4121426"/>
              <a:gd name="connsiteX2" fmla="*/ 2928731 w 2928731"/>
              <a:gd name="connsiteY2" fmla="*/ 4121426 h 4121426"/>
              <a:gd name="connsiteX3" fmla="*/ 0 w 2928731"/>
              <a:gd name="connsiteY3" fmla="*/ 4121426 h 4121426"/>
              <a:gd name="connsiteX0" fmla="*/ 0 w 2928731"/>
              <a:gd name="connsiteY0" fmla="*/ 3551583 h 3551583"/>
              <a:gd name="connsiteX1" fmla="*/ 1775791 w 2928731"/>
              <a:gd name="connsiteY1" fmla="*/ 0 h 3551583"/>
              <a:gd name="connsiteX2" fmla="*/ 2928731 w 2928731"/>
              <a:gd name="connsiteY2" fmla="*/ 3551583 h 3551583"/>
              <a:gd name="connsiteX3" fmla="*/ 0 w 2928731"/>
              <a:gd name="connsiteY3" fmla="*/ 3551583 h 3551583"/>
              <a:gd name="connsiteX0" fmla="*/ 0 w 2928731"/>
              <a:gd name="connsiteY0" fmla="*/ 4002157 h 4002157"/>
              <a:gd name="connsiteX1" fmla="*/ 1563756 w 2928731"/>
              <a:gd name="connsiteY1" fmla="*/ 0 h 4002157"/>
              <a:gd name="connsiteX2" fmla="*/ 2928731 w 2928731"/>
              <a:gd name="connsiteY2" fmla="*/ 4002157 h 4002157"/>
              <a:gd name="connsiteX3" fmla="*/ 0 w 2928731"/>
              <a:gd name="connsiteY3" fmla="*/ 4002157 h 4002157"/>
              <a:gd name="connsiteX0" fmla="*/ 0 w 3127513"/>
              <a:gd name="connsiteY0" fmla="*/ 4002157 h 4002157"/>
              <a:gd name="connsiteX1" fmla="*/ 1563756 w 3127513"/>
              <a:gd name="connsiteY1" fmla="*/ 0 h 4002157"/>
              <a:gd name="connsiteX2" fmla="*/ 3127513 w 3127513"/>
              <a:gd name="connsiteY2" fmla="*/ 3988905 h 4002157"/>
              <a:gd name="connsiteX3" fmla="*/ 0 w 3127513"/>
              <a:gd name="connsiteY3" fmla="*/ 4002157 h 4002157"/>
              <a:gd name="connsiteX0" fmla="*/ 0 w 3127513"/>
              <a:gd name="connsiteY0" fmla="*/ 2825730 h 2825730"/>
              <a:gd name="connsiteX1" fmla="*/ 2531165 w 3127513"/>
              <a:gd name="connsiteY1" fmla="*/ 0 h 2825730"/>
              <a:gd name="connsiteX2" fmla="*/ 3127513 w 3127513"/>
              <a:gd name="connsiteY2" fmla="*/ 2812478 h 2825730"/>
              <a:gd name="connsiteX3" fmla="*/ 0 w 3127513"/>
              <a:gd name="connsiteY3" fmla="*/ 2825730 h 2825730"/>
              <a:gd name="connsiteX0" fmla="*/ 0 w 3167269"/>
              <a:gd name="connsiteY0" fmla="*/ 2825730 h 2825730"/>
              <a:gd name="connsiteX1" fmla="*/ 2531165 w 3167269"/>
              <a:gd name="connsiteY1" fmla="*/ 0 h 2825730"/>
              <a:gd name="connsiteX2" fmla="*/ 3167269 w 3167269"/>
              <a:gd name="connsiteY2" fmla="*/ 2812479 h 2825730"/>
              <a:gd name="connsiteX3" fmla="*/ 0 w 3167269"/>
              <a:gd name="connsiteY3" fmla="*/ 2825730 h 2825730"/>
              <a:gd name="connsiteX0" fmla="*/ 0 w 980661"/>
              <a:gd name="connsiteY0" fmla="*/ 2571991 h 2812479"/>
              <a:gd name="connsiteX1" fmla="*/ 344557 w 980661"/>
              <a:gd name="connsiteY1" fmla="*/ 0 h 2812479"/>
              <a:gd name="connsiteX2" fmla="*/ 980661 w 980661"/>
              <a:gd name="connsiteY2" fmla="*/ 2812479 h 2812479"/>
              <a:gd name="connsiteX3" fmla="*/ 0 w 980661"/>
              <a:gd name="connsiteY3" fmla="*/ 2571991 h 2812479"/>
              <a:gd name="connsiteX0" fmla="*/ 0 w 1484243"/>
              <a:gd name="connsiteY0" fmla="*/ 2825730 h 2825730"/>
              <a:gd name="connsiteX1" fmla="*/ 848139 w 1484243"/>
              <a:gd name="connsiteY1" fmla="*/ 0 h 2825730"/>
              <a:gd name="connsiteX2" fmla="*/ 1484243 w 1484243"/>
              <a:gd name="connsiteY2" fmla="*/ 2812479 h 2825730"/>
              <a:gd name="connsiteX3" fmla="*/ 0 w 1484243"/>
              <a:gd name="connsiteY3" fmla="*/ 2825730 h 2825730"/>
              <a:gd name="connsiteX0" fmla="*/ 0 w 1494347"/>
              <a:gd name="connsiteY0" fmla="*/ 2825730 h 2865241"/>
              <a:gd name="connsiteX1" fmla="*/ 848139 w 1494347"/>
              <a:gd name="connsiteY1" fmla="*/ 0 h 2865241"/>
              <a:gd name="connsiteX2" fmla="*/ 1494347 w 1494347"/>
              <a:gd name="connsiteY2" fmla="*/ 2865241 h 2865241"/>
              <a:gd name="connsiteX3" fmla="*/ 0 w 1494347"/>
              <a:gd name="connsiteY3" fmla="*/ 2825730 h 2865241"/>
              <a:gd name="connsiteX0" fmla="*/ 0 w 1504451"/>
              <a:gd name="connsiteY0" fmla="*/ 2860905 h 2865241"/>
              <a:gd name="connsiteX1" fmla="*/ 858243 w 1504451"/>
              <a:gd name="connsiteY1" fmla="*/ 0 h 2865241"/>
              <a:gd name="connsiteX2" fmla="*/ 1504451 w 1504451"/>
              <a:gd name="connsiteY2" fmla="*/ 2865241 h 2865241"/>
              <a:gd name="connsiteX3" fmla="*/ 0 w 1504451"/>
              <a:gd name="connsiteY3" fmla="*/ 2860905 h 2865241"/>
              <a:gd name="connsiteX0" fmla="*/ 0 w 1474140"/>
              <a:gd name="connsiteY0" fmla="*/ 2869699 h 2869699"/>
              <a:gd name="connsiteX1" fmla="*/ 827932 w 1474140"/>
              <a:gd name="connsiteY1" fmla="*/ 0 h 2869699"/>
              <a:gd name="connsiteX2" fmla="*/ 1474140 w 1474140"/>
              <a:gd name="connsiteY2" fmla="*/ 2865241 h 2869699"/>
              <a:gd name="connsiteX3" fmla="*/ 0 w 1474140"/>
              <a:gd name="connsiteY3" fmla="*/ 2869699 h 2869699"/>
              <a:gd name="connsiteX0" fmla="*/ 0 w 1474140"/>
              <a:gd name="connsiteY0" fmla="*/ 2843320 h 2843320"/>
              <a:gd name="connsiteX1" fmla="*/ 832984 w 1474140"/>
              <a:gd name="connsiteY1" fmla="*/ 0 h 2843320"/>
              <a:gd name="connsiteX2" fmla="*/ 1474140 w 1474140"/>
              <a:gd name="connsiteY2" fmla="*/ 2838862 h 2843320"/>
              <a:gd name="connsiteX3" fmla="*/ 0 w 1474140"/>
              <a:gd name="connsiteY3" fmla="*/ 2843320 h 2843320"/>
              <a:gd name="connsiteX0" fmla="*/ 0 w 1474140"/>
              <a:gd name="connsiteY0" fmla="*/ 2843320 h 2843320"/>
              <a:gd name="connsiteX1" fmla="*/ 832984 w 1474140"/>
              <a:gd name="connsiteY1" fmla="*/ 0 h 2843320"/>
              <a:gd name="connsiteX2" fmla="*/ 1474140 w 1474140"/>
              <a:gd name="connsiteY2" fmla="*/ 2838862 h 2843320"/>
              <a:gd name="connsiteX3" fmla="*/ 0 w 1474140"/>
              <a:gd name="connsiteY3" fmla="*/ 2843320 h 2843320"/>
              <a:gd name="connsiteX0" fmla="*/ 0 w 1464036"/>
              <a:gd name="connsiteY0" fmla="*/ 2816939 h 2838862"/>
              <a:gd name="connsiteX1" fmla="*/ 822880 w 1464036"/>
              <a:gd name="connsiteY1" fmla="*/ 0 h 2838862"/>
              <a:gd name="connsiteX2" fmla="*/ 1464036 w 1464036"/>
              <a:gd name="connsiteY2" fmla="*/ 2838862 h 2838862"/>
              <a:gd name="connsiteX3" fmla="*/ 0 w 1464036"/>
              <a:gd name="connsiteY3" fmla="*/ 2816939 h 2838862"/>
              <a:gd name="connsiteX0" fmla="*/ 0 w 1464036"/>
              <a:gd name="connsiteY0" fmla="*/ 2825732 h 2838862"/>
              <a:gd name="connsiteX1" fmla="*/ 822880 w 1464036"/>
              <a:gd name="connsiteY1" fmla="*/ 0 h 2838862"/>
              <a:gd name="connsiteX2" fmla="*/ 1464036 w 1464036"/>
              <a:gd name="connsiteY2" fmla="*/ 2838862 h 2838862"/>
              <a:gd name="connsiteX3" fmla="*/ 0 w 1464036"/>
              <a:gd name="connsiteY3" fmla="*/ 2825732 h 2838862"/>
              <a:gd name="connsiteX0" fmla="*/ 0 w 1464036"/>
              <a:gd name="connsiteY0" fmla="*/ 2825732 h 2825732"/>
              <a:gd name="connsiteX1" fmla="*/ 822880 w 1464036"/>
              <a:gd name="connsiteY1" fmla="*/ 0 h 2825732"/>
              <a:gd name="connsiteX2" fmla="*/ 1464036 w 1464036"/>
              <a:gd name="connsiteY2" fmla="*/ 2821275 h 2825732"/>
              <a:gd name="connsiteX3" fmla="*/ 0 w 1464036"/>
              <a:gd name="connsiteY3" fmla="*/ 2825732 h 2825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4036" h="2825732">
                <a:moveTo>
                  <a:pt x="0" y="2825732"/>
                </a:moveTo>
                <a:lnTo>
                  <a:pt x="822880" y="0"/>
                </a:lnTo>
                <a:lnTo>
                  <a:pt x="1464036" y="2821275"/>
                </a:lnTo>
                <a:lnTo>
                  <a:pt x="0" y="2825732"/>
                </a:lnTo>
                <a:close/>
              </a:path>
            </a:pathLst>
          </a:custGeom>
          <a:solidFill>
            <a:srgbClr val="A3CEC2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0" y="-224661"/>
            <a:ext cx="3299791" cy="50907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469" y="231614"/>
            <a:ext cx="4672944" cy="1703807"/>
          </a:xfrm>
          <a:prstGeom prst="rect">
            <a:avLst/>
          </a:prstGeom>
        </p:spPr>
      </p:pic>
      <p:sp>
        <p:nvSpPr>
          <p:cNvPr id="13" name="Text Placeholder 23"/>
          <p:cNvSpPr txBox="1">
            <a:spLocks/>
          </p:cNvSpPr>
          <p:nvPr/>
        </p:nvSpPr>
        <p:spPr>
          <a:xfrm>
            <a:off x="394023" y="2088995"/>
            <a:ext cx="5944937" cy="25897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ts val="4000"/>
              </a:lnSpc>
              <a:spcBef>
                <a:spcPts val="1000"/>
              </a:spcBef>
              <a:buFont typeface="Arial"/>
              <a:buNone/>
              <a:defRPr sz="3600" b="0" kern="1200" baseline="0">
                <a:solidFill>
                  <a:srgbClr val="392E8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A3CEC2"/>
                </a:solidFill>
              </a:rPr>
              <a:t>Modul</a:t>
            </a:r>
            <a:r>
              <a:rPr lang="ro-RO" b="1" dirty="0" err="1">
                <a:solidFill>
                  <a:srgbClr val="A3CEC2"/>
                </a:solidFill>
              </a:rPr>
              <a:t>ul</a:t>
            </a:r>
            <a:r>
              <a:rPr lang="en-US" b="1" dirty="0">
                <a:solidFill>
                  <a:srgbClr val="A3CEC2"/>
                </a:solidFill>
              </a:rPr>
              <a:t> 5</a:t>
            </a:r>
            <a:br>
              <a:rPr lang="en-US" b="1" dirty="0">
                <a:solidFill>
                  <a:srgbClr val="7F4182"/>
                </a:solidFill>
              </a:rPr>
            </a:br>
            <a:r>
              <a:rPr lang="en-US" b="1" dirty="0" err="1">
                <a:solidFill>
                  <a:srgbClr val="7F4182"/>
                </a:solidFill>
              </a:rPr>
              <a:t>Finanțarea</a:t>
            </a:r>
            <a:r>
              <a:rPr lang="en-US" b="1" dirty="0">
                <a:solidFill>
                  <a:srgbClr val="7F4182"/>
                </a:solidFill>
              </a:rPr>
              <a:t> </a:t>
            </a:r>
            <a:r>
              <a:rPr lang="ro-RO" b="1" dirty="0">
                <a:solidFill>
                  <a:srgbClr val="7F4182"/>
                </a:solidFill>
              </a:rPr>
              <a:t>Ideilor</a:t>
            </a:r>
            <a:r>
              <a:rPr lang="en-US" b="1" dirty="0">
                <a:solidFill>
                  <a:srgbClr val="7F4182"/>
                </a:solidFill>
              </a:rPr>
              <a:t> de </a:t>
            </a:r>
            <a:r>
              <a:rPr lang="ro-RO" b="1" dirty="0">
                <a:solidFill>
                  <a:srgbClr val="7F4182"/>
                </a:solidFill>
              </a:rPr>
              <a:t>Dezvoltare</a:t>
            </a:r>
            <a:r>
              <a:rPr lang="en-US" b="1" dirty="0">
                <a:solidFill>
                  <a:srgbClr val="7F4182"/>
                </a:solidFill>
              </a:rPr>
              <a:t> </a:t>
            </a:r>
            <a:r>
              <a:rPr lang="ro-RO" b="1" dirty="0">
                <a:solidFill>
                  <a:srgbClr val="7F4182"/>
                </a:solidFill>
              </a:rPr>
              <a:t>C</a:t>
            </a:r>
            <a:r>
              <a:rPr lang="en-US" b="1" dirty="0" err="1">
                <a:solidFill>
                  <a:srgbClr val="7F4182"/>
                </a:solidFill>
              </a:rPr>
              <a:t>omunitară</a:t>
            </a:r>
            <a:r>
              <a:rPr lang="en-US" b="1" dirty="0">
                <a:solidFill>
                  <a:srgbClr val="7F4182"/>
                </a:solidFill>
              </a:rPr>
              <a:t> </a:t>
            </a:r>
            <a:endParaRPr lang="en-US" b="1" dirty="0">
              <a:solidFill>
                <a:srgbClr val="68BBAF"/>
              </a:solidFill>
            </a:endParaRPr>
          </a:p>
        </p:txBody>
      </p:sp>
      <p:sp>
        <p:nvSpPr>
          <p:cNvPr id="14" name="Footer Placeholder 6"/>
          <p:cNvSpPr txBox="1">
            <a:spLocks noGrp="1"/>
          </p:cNvSpPr>
          <p:nvPr/>
        </p:nvSpPr>
        <p:spPr bwMode="auto">
          <a:xfrm>
            <a:off x="2085976" y="5364007"/>
            <a:ext cx="2462212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IE" altLang="en-US" sz="1000" dirty="0">
                <a:solidFill>
                  <a:schemeClr val="tx1"/>
                </a:solidFill>
                <a:latin typeface="Calibri" charset="0"/>
              </a:rPr>
              <a:t> This programme has been funded with support from the European Commission </a:t>
            </a:r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469" y="5323998"/>
            <a:ext cx="162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/>
          <p:cNvSpPr/>
          <p:nvPr/>
        </p:nvSpPr>
        <p:spPr>
          <a:xfrm flipH="1">
            <a:off x="-36524" y="3990169"/>
            <a:ext cx="4584712" cy="1022313"/>
          </a:xfrm>
          <a:custGeom>
            <a:avLst/>
            <a:gdLst>
              <a:gd name="connsiteX0" fmla="*/ 0 w 8070574"/>
              <a:gd name="connsiteY0" fmla="*/ 0 h 914400"/>
              <a:gd name="connsiteX1" fmla="*/ 8070574 w 8070574"/>
              <a:gd name="connsiteY1" fmla="*/ 0 h 914400"/>
              <a:gd name="connsiteX2" fmla="*/ 8070574 w 8070574"/>
              <a:gd name="connsiteY2" fmla="*/ 914400 h 914400"/>
              <a:gd name="connsiteX3" fmla="*/ 0 w 8070574"/>
              <a:gd name="connsiteY3" fmla="*/ 914400 h 914400"/>
              <a:gd name="connsiteX4" fmla="*/ 0 w 8070574"/>
              <a:gd name="connsiteY4" fmla="*/ 0 h 914400"/>
              <a:gd name="connsiteX0" fmla="*/ 781878 w 8070574"/>
              <a:gd name="connsiteY0" fmla="*/ 0 h 1152939"/>
              <a:gd name="connsiteX1" fmla="*/ 8070574 w 8070574"/>
              <a:gd name="connsiteY1" fmla="*/ 238539 h 1152939"/>
              <a:gd name="connsiteX2" fmla="*/ 8070574 w 8070574"/>
              <a:gd name="connsiteY2" fmla="*/ 1152939 h 1152939"/>
              <a:gd name="connsiteX3" fmla="*/ 0 w 8070574"/>
              <a:gd name="connsiteY3" fmla="*/ 1152939 h 1152939"/>
              <a:gd name="connsiteX4" fmla="*/ 781878 w 8070574"/>
              <a:gd name="connsiteY4" fmla="*/ 0 h 1152939"/>
              <a:gd name="connsiteX0" fmla="*/ 1126434 w 8415130"/>
              <a:gd name="connsiteY0" fmla="*/ 0 h 1258956"/>
              <a:gd name="connsiteX1" fmla="*/ 8415130 w 8415130"/>
              <a:gd name="connsiteY1" fmla="*/ 238539 h 1258956"/>
              <a:gd name="connsiteX2" fmla="*/ 8415130 w 8415130"/>
              <a:gd name="connsiteY2" fmla="*/ 1152939 h 1258956"/>
              <a:gd name="connsiteX3" fmla="*/ 0 w 8415130"/>
              <a:gd name="connsiteY3" fmla="*/ 1258956 h 1258956"/>
              <a:gd name="connsiteX4" fmla="*/ 1126434 w 8415130"/>
              <a:gd name="connsiteY4" fmla="*/ 0 h 125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15130" h="1258956">
                <a:moveTo>
                  <a:pt x="1126434" y="0"/>
                </a:moveTo>
                <a:lnTo>
                  <a:pt x="8415130" y="238539"/>
                </a:lnTo>
                <a:lnTo>
                  <a:pt x="8415130" y="1152939"/>
                </a:lnTo>
                <a:lnTo>
                  <a:pt x="0" y="1258956"/>
                </a:lnTo>
                <a:lnTo>
                  <a:pt x="1126434" y="0"/>
                </a:lnTo>
                <a:close/>
              </a:path>
            </a:pathLst>
          </a:cu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23"/>
          <p:cNvSpPr txBox="1">
            <a:spLocks/>
          </p:cNvSpPr>
          <p:nvPr/>
        </p:nvSpPr>
        <p:spPr>
          <a:xfrm>
            <a:off x="598492" y="4241772"/>
            <a:ext cx="4088056" cy="8947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ts val="4000"/>
              </a:lnSpc>
              <a:spcBef>
                <a:spcPts val="1000"/>
              </a:spcBef>
              <a:buFont typeface="Arial"/>
              <a:buNone/>
              <a:defRPr sz="3600" b="0" kern="1200" baseline="0">
                <a:solidFill>
                  <a:srgbClr val="392E8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chemeClr val="bg1"/>
                </a:solidFill>
              </a:rPr>
              <a:t>www.</a:t>
            </a:r>
            <a:r>
              <a:rPr lang="en-US" b="1" dirty="0" err="1">
                <a:solidFill>
                  <a:schemeClr val="bg1"/>
                </a:solidFill>
              </a:rPr>
              <a:t>restart</a:t>
            </a:r>
            <a:r>
              <a:rPr lang="en-US" dirty="0" err="1">
                <a:solidFill>
                  <a:schemeClr val="bg1"/>
                </a:solidFill>
              </a:rPr>
              <a:t>.how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7F969F-EAE8-4B42-87AC-B5BA57301CB7}"/>
              </a:ext>
            </a:extLst>
          </p:cNvPr>
          <p:cNvSpPr txBox="1"/>
          <p:nvPr/>
        </p:nvSpPr>
        <p:spPr>
          <a:xfrm>
            <a:off x="330175" y="5830672"/>
            <a:ext cx="49309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/>
              <a:t>This project has been funded with support from the European Commission. This publication [communication] reflects the views only of the author, and the Commission cannot be held responsible for any use, which may be made of the information contained therein. </a:t>
            </a:r>
            <a:endParaRPr lang="en-IE" sz="1100" dirty="0"/>
          </a:p>
        </p:txBody>
      </p:sp>
    </p:spTree>
    <p:extLst>
      <p:ext uri="{BB962C8B-B14F-4D97-AF65-F5344CB8AC3E}">
        <p14:creationId xmlns:p14="http://schemas.microsoft.com/office/powerpoint/2010/main" val="1250556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DBC317-B00E-48D8-86E5-E420B14EB8E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56521" y="1839433"/>
            <a:ext cx="6358270" cy="3763421"/>
          </a:xfrm>
          <a:solidFill>
            <a:srgbClr val="68BBAF"/>
          </a:solidFill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Orla Casey se </a:t>
            </a:r>
            <a:r>
              <a:rPr lang="ro-RO" dirty="0">
                <a:solidFill>
                  <a:schemeClr val="bg1"/>
                </a:solidFill>
              </a:rPr>
              <a:t>implică în procesul de regenerare a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comunități</a:t>
            </a:r>
            <a:r>
              <a:rPr lang="ro-RO" dirty="0">
                <a:solidFill>
                  <a:schemeClr val="bg1"/>
                </a:solidFill>
              </a:rPr>
              <a:t>lor</a:t>
            </a:r>
            <a:r>
              <a:rPr lang="en-GB" dirty="0">
                <a:solidFill>
                  <a:schemeClr val="bg1"/>
                </a:solidFill>
              </a:rPr>
              <a:t> din </a:t>
            </a:r>
            <a:r>
              <a:rPr lang="en-GB" dirty="0" err="1">
                <a:solidFill>
                  <a:schemeClr val="bg1"/>
                </a:solidFill>
              </a:rPr>
              <a:t>Irlanda</a:t>
            </a:r>
            <a:r>
              <a:rPr lang="ro-RO" dirty="0">
                <a:solidFill>
                  <a:schemeClr val="bg1"/>
                </a:solidFill>
              </a:rPr>
              <a:t>. C</a:t>
            </a:r>
            <a:r>
              <a:rPr lang="en-GB" dirty="0" err="1">
                <a:solidFill>
                  <a:schemeClr val="bg1"/>
                </a:solidFill>
              </a:rPr>
              <a:t>olaborează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îndeaproape</a:t>
            </a:r>
            <a:r>
              <a:rPr lang="en-GB" dirty="0">
                <a:solidFill>
                  <a:schemeClr val="bg1"/>
                </a:solidFill>
              </a:rPr>
              <a:t> cu </a:t>
            </a:r>
            <a:r>
              <a:rPr lang="en-GB" dirty="0" err="1">
                <a:solidFill>
                  <a:schemeClr val="bg1"/>
                </a:solidFill>
              </a:rPr>
              <a:t>autoritățile</a:t>
            </a:r>
            <a:r>
              <a:rPr lang="en-GB" dirty="0">
                <a:solidFill>
                  <a:schemeClr val="bg1"/>
                </a:solidFill>
              </a:rPr>
              <a:t> locale </a:t>
            </a:r>
            <a:r>
              <a:rPr lang="en-GB" dirty="0" err="1">
                <a:solidFill>
                  <a:schemeClr val="bg1"/>
                </a:solidFill>
              </a:rPr>
              <a:t>și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ro-RO" dirty="0">
                <a:solidFill>
                  <a:schemeClr val="bg1"/>
                </a:solidFill>
              </a:rPr>
              <a:t>cu </a:t>
            </a:r>
            <a:r>
              <a:rPr lang="en-GB" dirty="0" err="1">
                <a:solidFill>
                  <a:schemeClr val="bg1"/>
                </a:solidFill>
              </a:rPr>
              <a:t>sute</a:t>
            </a:r>
            <a:r>
              <a:rPr lang="en-GB" dirty="0">
                <a:solidFill>
                  <a:schemeClr val="bg1"/>
                </a:solidFill>
              </a:rPr>
              <a:t> de </a:t>
            </a:r>
            <a:r>
              <a:rPr lang="en-GB" dirty="0" err="1">
                <a:solidFill>
                  <a:schemeClr val="bg1"/>
                </a:solidFill>
              </a:rPr>
              <a:t>comunități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pentru</a:t>
            </a:r>
            <a:r>
              <a:rPr lang="en-GB" dirty="0">
                <a:solidFill>
                  <a:schemeClr val="bg1"/>
                </a:solidFill>
              </a:rPr>
              <a:t> a da </a:t>
            </a:r>
            <a:r>
              <a:rPr lang="en-GB" dirty="0" err="1">
                <a:solidFill>
                  <a:schemeClr val="bg1"/>
                </a:solidFill>
              </a:rPr>
              <a:t>viață</a:t>
            </a:r>
            <a:r>
              <a:rPr lang="ro-RO" dirty="0">
                <a:solidFill>
                  <a:schemeClr val="bg1"/>
                </a:solidFill>
              </a:rPr>
              <a:t> unor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proiec</a:t>
            </a:r>
            <a:r>
              <a:rPr lang="ro-RO" dirty="0">
                <a:solidFill>
                  <a:schemeClr val="bg1"/>
                </a:solidFill>
              </a:rPr>
              <a:t>te</a:t>
            </a:r>
            <a:r>
              <a:rPr lang="en-GB" dirty="0">
                <a:solidFill>
                  <a:schemeClr val="bg1"/>
                </a:solidFill>
              </a:rPr>
              <a:t> de </a:t>
            </a:r>
            <a:r>
              <a:rPr lang="en-GB" dirty="0" err="1">
                <a:solidFill>
                  <a:schemeClr val="bg1"/>
                </a:solidFill>
              </a:rPr>
              <a:t>regenerare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comunitară</a:t>
            </a:r>
            <a:r>
              <a:rPr lang="en-GB" dirty="0">
                <a:solidFill>
                  <a:schemeClr val="bg1"/>
                </a:solidFill>
              </a:rPr>
              <a:t>. 
</a:t>
            </a:r>
            <a:r>
              <a:rPr lang="ro-RO" dirty="0" err="1">
                <a:solidFill>
                  <a:schemeClr val="bg1"/>
                </a:solidFill>
              </a:rPr>
              <a:t>Orla</a:t>
            </a:r>
            <a:r>
              <a:rPr lang="ro-RO" dirty="0">
                <a:solidFill>
                  <a:schemeClr val="bg1"/>
                </a:solidFill>
              </a:rPr>
              <a:t> a </a:t>
            </a:r>
            <a:r>
              <a:rPr lang="ro-RO" dirty="0" err="1">
                <a:solidFill>
                  <a:schemeClr val="bg1"/>
                </a:solidFill>
              </a:rPr>
              <a:t>spijinit</a:t>
            </a:r>
            <a:r>
              <a:rPr lang="ro-RO" dirty="0">
                <a:solidFill>
                  <a:schemeClr val="bg1"/>
                </a:solidFill>
              </a:rPr>
              <a:t> diverse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grupuri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ro-RO" dirty="0">
                <a:solidFill>
                  <a:schemeClr val="bg1"/>
                </a:solidFill>
              </a:rPr>
              <a:t>pentru a obține finanțări de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milioane</a:t>
            </a:r>
            <a:r>
              <a:rPr lang="en-GB" dirty="0">
                <a:solidFill>
                  <a:schemeClr val="bg1"/>
                </a:solidFill>
              </a:rPr>
              <a:t> de euro</a:t>
            </a:r>
            <a:r>
              <a:rPr lang="ro-RO" dirty="0">
                <a:solidFill>
                  <a:schemeClr val="bg1"/>
                </a:solidFill>
              </a:rPr>
              <a:t>.</a:t>
            </a:r>
          </a:p>
          <a:p>
            <a:r>
              <a:rPr lang="ro-RO" dirty="0">
                <a:solidFill>
                  <a:schemeClr val="bg1"/>
                </a:solidFill>
              </a:rPr>
              <a:t>În secțiunea ce urmează, ne oferă </a:t>
            </a:r>
            <a:r>
              <a:rPr lang="en-GB" dirty="0">
                <a:solidFill>
                  <a:schemeClr val="bg1"/>
                </a:solidFill>
              </a:rPr>
              <a:t>18 </a:t>
            </a:r>
            <a:r>
              <a:rPr lang="en-GB" dirty="0" err="1">
                <a:solidFill>
                  <a:schemeClr val="bg1"/>
                </a:solidFill>
              </a:rPr>
              <a:t>sfaturi</a:t>
            </a:r>
            <a:r>
              <a:rPr lang="en-GB" dirty="0">
                <a:solidFill>
                  <a:schemeClr val="bg1"/>
                </a:solidFill>
              </a:rPr>
              <a:t> de top </a:t>
            </a:r>
            <a:r>
              <a:rPr lang="en-GB" dirty="0" err="1">
                <a:solidFill>
                  <a:schemeClr val="bg1"/>
                </a:solidFill>
              </a:rPr>
              <a:t>pentru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succesul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ro-RO" dirty="0">
                <a:solidFill>
                  <a:schemeClr val="bg1"/>
                </a:solidFill>
              </a:rPr>
              <a:t>unei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cerer</a:t>
            </a:r>
            <a:r>
              <a:rPr lang="ro-RO" dirty="0">
                <a:solidFill>
                  <a:schemeClr val="bg1"/>
                </a:solidFill>
              </a:rPr>
              <a:t>i</a:t>
            </a:r>
            <a:r>
              <a:rPr lang="en-GB" dirty="0">
                <a:solidFill>
                  <a:schemeClr val="bg1"/>
                </a:solidFill>
              </a:rPr>
              <a:t> de </a:t>
            </a:r>
            <a:r>
              <a:rPr lang="en-GB" dirty="0" err="1">
                <a:solidFill>
                  <a:schemeClr val="bg1"/>
                </a:solidFill>
              </a:rPr>
              <a:t>finanțare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comunitar</a:t>
            </a:r>
            <a:r>
              <a:rPr lang="ro-RO" dirty="0">
                <a:solidFill>
                  <a:schemeClr val="bg1"/>
                </a:solidFill>
              </a:rPr>
              <a:t>e</a:t>
            </a:r>
            <a:r>
              <a:rPr lang="en-GB" dirty="0">
                <a:solidFill>
                  <a:schemeClr val="bg1"/>
                </a:solidFill>
              </a:rPr>
              <a:t>. 
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92324-49C5-4AB0-9A98-CEFF9A399FF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56520" y="638719"/>
            <a:ext cx="6358269" cy="857158"/>
          </a:xfrm>
          <a:solidFill>
            <a:srgbClr val="7F4182"/>
          </a:solidFill>
        </p:spPr>
        <p:txBody>
          <a:bodyPr>
            <a:normAutofit fontScale="85000" lnSpcReduction="10000"/>
          </a:bodyPr>
          <a:lstStyle/>
          <a:p>
            <a:r>
              <a:rPr lang="en-IE" dirty="0" err="1">
                <a:solidFill>
                  <a:schemeClr val="bg1"/>
                </a:solidFill>
              </a:rPr>
              <a:t>Sfaturi</a:t>
            </a:r>
            <a:r>
              <a:rPr lang="en-IE" dirty="0">
                <a:solidFill>
                  <a:schemeClr val="bg1"/>
                </a:solidFill>
              </a:rPr>
              <a:t> de top de la un expert </a:t>
            </a:r>
            <a:r>
              <a:rPr lang="ro-RO" dirty="0">
                <a:solidFill>
                  <a:schemeClr val="bg1"/>
                </a:solidFill>
              </a:rPr>
              <a:t>în finanțarea proiectelor de regenerare</a:t>
            </a:r>
            <a:endParaRPr lang="en-IE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58547E-A4CA-43EA-96DA-6670C303B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37" y="767883"/>
            <a:ext cx="4935048" cy="48349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0A6D1B-5E32-475F-B469-7691132C896E}"/>
              </a:ext>
            </a:extLst>
          </p:cNvPr>
          <p:cNvSpPr txBox="1"/>
          <p:nvPr/>
        </p:nvSpPr>
        <p:spPr>
          <a:xfrm>
            <a:off x="490537" y="5905451"/>
            <a:ext cx="112109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Orla Casey </a:t>
            </a:r>
            <a:r>
              <a:rPr lang="en-I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este</a:t>
            </a:r>
            <a:r>
              <a:rPr lang="en-I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I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membră</a:t>
            </a:r>
            <a:r>
              <a:rPr lang="en-I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 RESTART+ Ireland Team, expert </a:t>
            </a:r>
            <a:r>
              <a:rPr lang="en-I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în</a:t>
            </a:r>
            <a:r>
              <a:rPr lang="en-I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I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finanțare</a:t>
            </a:r>
            <a:r>
              <a:rPr lang="en-I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</a:t>
            </a:r>
            <a:r>
              <a:rPr lang="en-IE" dirty="0">
                <a:solidFill>
                  <a:schemeClr val="tx1">
                    <a:lumMod val="50000"/>
                    <a:lumOff val="50000"/>
                  </a:schemeClr>
                </a:solidFill>
                <a:hlinkClick r:id="rId3"/>
              </a:rPr>
              <a:t>www.momentumconsulting.ie</a:t>
            </a:r>
            <a:r>
              <a:rPr lang="en-I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 </a:t>
            </a:r>
            <a:r>
              <a:rPr lang="en-I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și</a:t>
            </a:r>
            <a:r>
              <a:rPr lang="en-I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director al Leitrim Food Enterprise Zone CLG. 
</a:t>
            </a:r>
          </a:p>
        </p:txBody>
      </p:sp>
    </p:spTree>
    <p:extLst>
      <p:ext uri="{BB962C8B-B14F-4D97-AF65-F5344CB8AC3E}">
        <p14:creationId xmlns:p14="http://schemas.microsoft.com/office/powerpoint/2010/main" val="2602886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6A4776-05EF-43B4-90B8-B678486D14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1646" y="371475"/>
            <a:ext cx="5491155" cy="130356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SUCCESUL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finanțare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ro-RO" dirty="0"/>
              <a:t>aproape ca și cum</a:t>
            </a:r>
            <a:r>
              <a:rPr lang="en-US" dirty="0"/>
              <a:t> a</a:t>
            </a:r>
            <a:r>
              <a:rPr lang="ro-RO" dirty="0"/>
              <a:t>-ți</a:t>
            </a:r>
            <a:r>
              <a:rPr lang="en-US" dirty="0"/>
              <a:t> face un tort!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E57172-9CA6-46AA-B12D-83F9F9D072F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3071" y="1907761"/>
            <a:ext cx="6550654" cy="3947440"/>
          </a:xfrm>
        </p:spPr>
        <p:txBody>
          <a:bodyPr/>
          <a:lstStyle/>
          <a:p>
            <a:pPr algn="just"/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orice</a:t>
            </a:r>
            <a:r>
              <a:rPr lang="en-US" dirty="0"/>
              <a:t> </a:t>
            </a:r>
            <a:r>
              <a:rPr lang="en-US" dirty="0" err="1"/>
              <a:t>grup</a:t>
            </a:r>
            <a:r>
              <a:rPr lang="en-US" dirty="0"/>
              <a:t> </a:t>
            </a:r>
            <a:r>
              <a:rPr lang="en-US" dirty="0" err="1"/>
              <a:t>comunitar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comitet</a:t>
            </a:r>
            <a:r>
              <a:rPr lang="en-US" dirty="0"/>
              <a:t>, </a:t>
            </a:r>
            <a:r>
              <a:rPr lang="en-US" dirty="0" err="1"/>
              <a:t>provocarea</a:t>
            </a:r>
            <a:r>
              <a:rPr lang="en-US" dirty="0"/>
              <a:t> de a </a:t>
            </a:r>
            <a:r>
              <a:rPr lang="en-US" dirty="0" err="1"/>
              <a:t>aduna</a:t>
            </a:r>
            <a:r>
              <a:rPr lang="en-US" dirty="0"/>
              <a:t> </a:t>
            </a:r>
            <a:r>
              <a:rPr lang="en-US" dirty="0" err="1"/>
              <a:t>finanțare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proiecte</a:t>
            </a:r>
            <a:r>
              <a:rPr lang="en-US" dirty="0"/>
              <a:t> </a:t>
            </a:r>
            <a:r>
              <a:rPr lang="en-US" dirty="0" err="1"/>
              <a:t>poate</a:t>
            </a:r>
            <a:r>
              <a:rPr lang="en-US" dirty="0"/>
              <a:t> fi </a:t>
            </a:r>
            <a:r>
              <a:rPr lang="en-US" dirty="0" err="1"/>
              <a:t>destul</a:t>
            </a:r>
            <a:r>
              <a:rPr lang="en-US" dirty="0"/>
              <a:t> de </a:t>
            </a:r>
            <a:r>
              <a:rPr lang="en-US" dirty="0" err="1"/>
              <a:t>descurajatoare</a:t>
            </a:r>
            <a:r>
              <a:rPr lang="en-US" dirty="0"/>
              <a:t>. 
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proiectele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mici</a:t>
            </a:r>
            <a:r>
              <a:rPr lang="en-US" dirty="0"/>
              <a:t> a</a:t>
            </a:r>
            <a:r>
              <a:rPr lang="ro-RO" dirty="0"/>
              <a:t>le</a:t>
            </a:r>
            <a:r>
              <a:rPr lang="en-US" dirty="0"/>
              <a:t> </a:t>
            </a:r>
            <a:r>
              <a:rPr lang="en-US" dirty="0" err="1"/>
              <a:t>comunității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posibil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en-US" dirty="0" err="1"/>
              <a:t>aveți</a:t>
            </a:r>
            <a:r>
              <a:rPr lang="en-US" dirty="0"/>
              <a:t> </a:t>
            </a:r>
            <a:r>
              <a:rPr lang="en-US" dirty="0" err="1"/>
              <a:t>nevoie</a:t>
            </a:r>
            <a:r>
              <a:rPr lang="en-US" dirty="0"/>
              <a:t> </a:t>
            </a:r>
            <a:r>
              <a:rPr lang="en-US" dirty="0" err="1"/>
              <a:t>doar</a:t>
            </a:r>
            <a:r>
              <a:rPr lang="en-US" dirty="0"/>
              <a:t> de o </a:t>
            </a:r>
            <a:r>
              <a:rPr lang="en-US" dirty="0" err="1"/>
              <a:t>singură</a:t>
            </a:r>
            <a:r>
              <a:rPr lang="en-US" dirty="0"/>
              <a:t> </a:t>
            </a:r>
            <a:r>
              <a:rPr lang="en-US" dirty="0" err="1"/>
              <a:t>sursă</a:t>
            </a:r>
            <a:r>
              <a:rPr lang="en-US" dirty="0"/>
              <a:t> de </a:t>
            </a:r>
            <a:r>
              <a:rPr lang="en-US" dirty="0" err="1"/>
              <a:t>finanțare</a:t>
            </a:r>
            <a:r>
              <a:rPr lang="en-US" dirty="0"/>
              <a:t>, </a:t>
            </a:r>
            <a:r>
              <a:rPr lang="en-US" dirty="0" err="1"/>
              <a:t>dar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proiectele</a:t>
            </a:r>
            <a:r>
              <a:rPr lang="en-US" dirty="0"/>
              <a:t> la </a:t>
            </a:r>
            <a:r>
              <a:rPr lang="en-US" dirty="0" err="1"/>
              <a:t>scară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mare pot fi </a:t>
            </a:r>
            <a:r>
              <a:rPr lang="en-US" dirty="0" err="1"/>
              <a:t>necesare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multe</a:t>
            </a:r>
            <a:r>
              <a:rPr lang="en-US" dirty="0"/>
              <a:t> </a:t>
            </a:r>
            <a:r>
              <a:rPr lang="en-US" dirty="0" err="1"/>
              <a:t>surse</a:t>
            </a:r>
            <a:r>
              <a:rPr lang="en-US" dirty="0"/>
              <a:t> de </a:t>
            </a:r>
            <a:r>
              <a:rPr lang="en-US" dirty="0" err="1"/>
              <a:t>finanțare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finanțatori</a:t>
            </a:r>
            <a:r>
              <a:rPr lang="en-US" dirty="0"/>
              <a:t>. Modul </a:t>
            </a:r>
            <a:r>
              <a:rPr lang="en-US" dirty="0" err="1"/>
              <a:t>în</a:t>
            </a:r>
            <a:r>
              <a:rPr lang="en-US" dirty="0"/>
              <a:t> care </a:t>
            </a:r>
            <a:r>
              <a:rPr lang="en-US" dirty="0" err="1"/>
              <a:t>abordați</a:t>
            </a:r>
            <a:r>
              <a:rPr lang="en-US" dirty="0"/>
              <a:t> </a:t>
            </a:r>
            <a:r>
              <a:rPr lang="en-US" dirty="0" err="1"/>
              <a:t>finanțarea</a:t>
            </a:r>
            <a:r>
              <a:rPr lang="en-US" dirty="0"/>
              <a:t> </a:t>
            </a:r>
            <a:r>
              <a:rPr lang="en-US" dirty="0" err="1"/>
              <a:t>depinde</a:t>
            </a:r>
            <a:r>
              <a:rPr lang="en-US" dirty="0"/>
              <a:t> de </a:t>
            </a:r>
            <a:r>
              <a:rPr lang="en-US" dirty="0" err="1"/>
              <a:t>ingrediente</a:t>
            </a:r>
            <a:r>
              <a:rPr lang="en-US" dirty="0"/>
              <a:t> (</a:t>
            </a:r>
            <a:r>
              <a:rPr lang="en-US" dirty="0" err="1"/>
              <a:t>dumneavoastră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proiectul</a:t>
            </a:r>
            <a:r>
              <a:rPr lang="en-US" dirty="0"/>
              <a:t> </a:t>
            </a:r>
            <a:r>
              <a:rPr lang="en-US" dirty="0" err="1"/>
              <a:t>dvs</a:t>
            </a:r>
            <a:r>
              <a:rPr lang="en-US" dirty="0"/>
              <a:t>.)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trebuie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en-US" dirty="0" err="1"/>
              <a:t>urmați</a:t>
            </a:r>
            <a:r>
              <a:rPr lang="en-US" dirty="0"/>
              <a:t> o </a:t>
            </a:r>
            <a:r>
              <a:rPr lang="en-US" dirty="0" err="1"/>
              <a:t>rețetă</a:t>
            </a:r>
            <a:r>
              <a:rPr lang="en-US" dirty="0"/>
              <a:t>. 
</a:t>
            </a:r>
            <a:r>
              <a:rPr lang="ro-RO" dirty="0"/>
              <a:t>R</a:t>
            </a:r>
            <a:r>
              <a:rPr lang="en-US" dirty="0" err="1"/>
              <a:t>eteta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ușo</a:t>
            </a:r>
            <a:r>
              <a:rPr lang="ro-RO" dirty="0"/>
              <a:t>a</a:t>
            </a:r>
            <a:r>
              <a:rPr lang="en-US" dirty="0"/>
              <a:t>r</a:t>
            </a:r>
            <a:r>
              <a:rPr lang="ro-RO" dirty="0"/>
              <a:t>ă</a:t>
            </a:r>
            <a:r>
              <a:rPr lang="en-US" dirty="0"/>
              <a:t> </a:t>
            </a:r>
            <a:r>
              <a:rPr lang="en-US" dirty="0" err="1"/>
              <a:t>atunci</a:t>
            </a:r>
            <a:r>
              <a:rPr lang="en-US" dirty="0"/>
              <a:t> </a:t>
            </a:r>
            <a:r>
              <a:rPr lang="en-US" dirty="0" err="1"/>
              <a:t>când</a:t>
            </a:r>
            <a:r>
              <a:rPr lang="en-US" dirty="0"/>
              <a:t> </a:t>
            </a:r>
            <a:r>
              <a:rPr lang="en-US" dirty="0" err="1"/>
              <a:t>aveți</a:t>
            </a:r>
            <a:r>
              <a:rPr lang="en-US" dirty="0"/>
              <a:t> un set de </a:t>
            </a:r>
            <a:r>
              <a:rPr lang="en-US" dirty="0" err="1"/>
              <a:t>linii</a:t>
            </a:r>
            <a:r>
              <a:rPr lang="en-US" dirty="0"/>
              <a:t> </a:t>
            </a:r>
            <a:r>
              <a:rPr lang="en-US" dirty="0" err="1"/>
              <a:t>directoare</a:t>
            </a:r>
            <a:r>
              <a:rPr lang="en-US" dirty="0"/>
              <a:t> ș</a:t>
            </a:r>
            <a:r>
              <a:rPr lang="ro-RO" dirty="0"/>
              <a:t>i exact asta </a:t>
            </a:r>
            <a:r>
              <a:rPr lang="en-US" dirty="0" err="1"/>
              <a:t>vom</a:t>
            </a:r>
            <a:r>
              <a:rPr lang="en-US" dirty="0"/>
              <a:t> </a:t>
            </a:r>
            <a:r>
              <a:rPr lang="en-US" dirty="0" err="1"/>
              <a:t>încerca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en-US" dirty="0" err="1"/>
              <a:t>ofer</a:t>
            </a:r>
            <a:r>
              <a:rPr lang="ro-RO" dirty="0"/>
              <a:t>im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acest</a:t>
            </a:r>
            <a:r>
              <a:rPr lang="en-US" dirty="0"/>
              <a:t> </a:t>
            </a:r>
            <a:r>
              <a:rPr lang="en-US" dirty="0" err="1"/>
              <a:t>modul</a:t>
            </a:r>
            <a:r>
              <a:rPr lang="en-US" dirty="0"/>
              <a:t>!
</a:t>
            </a:r>
          </a:p>
          <a:p>
            <a:pPr algn="just"/>
            <a:endParaRPr lang="en-IE" dirty="0"/>
          </a:p>
        </p:txBody>
      </p:sp>
      <p:pic>
        <p:nvPicPr>
          <p:cNvPr id="8" name="Picture Placeholder 7" descr="Line of cupcakes">
            <a:extLst>
              <a:ext uri="{FF2B5EF4-FFF2-40B4-BE49-F238E27FC236}">
                <a16:creationId xmlns:a16="http://schemas.microsoft.com/office/drawing/2014/main" id="{13AE33A2-AF3D-4600-93F4-B873787E6043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00588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A6D323-3EB6-476E-A8AE-C10D594BF1F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495265" y="1354501"/>
            <a:ext cx="9611009" cy="3872188"/>
          </a:xfrm>
        </p:spPr>
        <p:txBody>
          <a:bodyPr/>
          <a:lstStyle/>
          <a:p>
            <a:pPr marL="0" indent="0">
              <a:buNone/>
            </a:pPr>
            <a:r>
              <a:rPr lang="ro-RO" dirty="0"/>
              <a:t>Acordați-vă</a:t>
            </a:r>
            <a:r>
              <a:rPr lang="en-US" dirty="0"/>
              <a:t> un moment </a:t>
            </a:r>
            <a:r>
              <a:rPr lang="en-US" dirty="0" err="1"/>
              <a:t>pentru</a:t>
            </a:r>
            <a:r>
              <a:rPr lang="en-US" dirty="0"/>
              <a:t> a </a:t>
            </a:r>
            <a:r>
              <a:rPr lang="en-US" dirty="0" err="1"/>
              <a:t>revizui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ro-RO" dirty="0"/>
              <a:t>vă</a:t>
            </a:r>
            <a:r>
              <a:rPr lang="en-US" dirty="0"/>
              <a:t> </a:t>
            </a:r>
            <a:r>
              <a:rPr lang="en-US" dirty="0" err="1"/>
              <a:t>concentr</a:t>
            </a:r>
            <a:r>
              <a:rPr lang="ro-RO" dirty="0"/>
              <a:t>a</a:t>
            </a:r>
            <a:r>
              <a:rPr lang="en-US" dirty="0"/>
              <a:t> pe </a:t>
            </a:r>
            <a:r>
              <a:rPr lang="en-US" dirty="0" err="1"/>
              <a:t>prioritățile</a:t>
            </a:r>
            <a:r>
              <a:rPr lang="en-US" dirty="0"/>
              <a:t> </a:t>
            </a:r>
            <a:r>
              <a:rPr lang="en-US" dirty="0" err="1"/>
              <a:t>proiectului</a:t>
            </a:r>
            <a:r>
              <a:rPr lang="en-US" dirty="0"/>
              <a:t> de </a:t>
            </a:r>
            <a:r>
              <a:rPr lang="en-US" dirty="0" err="1"/>
              <a:t>regenerare</a:t>
            </a:r>
            <a:r>
              <a:rPr lang="en-US" dirty="0"/>
              <a:t> a </a:t>
            </a:r>
            <a:r>
              <a:rPr lang="en-US" dirty="0" err="1"/>
              <a:t>comunității</a:t>
            </a:r>
            <a:r>
              <a:rPr lang="en-US" dirty="0"/>
              <a:t>.</a:t>
            </a:r>
            <a:endParaRPr lang="ro-RO" dirty="0"/>
          </a:p>
          <a:p>
            <a:r>
              <a:rPr lang="en-US" dirty="0"/>
              <a:t>Care sunt </a:t>
            </a:r>
            <a:r>
              <a:rPr lang="en-US" dirty="0" err="1"/>
              <a:t>prioritățile</a:t>
            </a:r>
            <a:r>
              <a:rPr lang="en-US" dirty="0"/>
              <a:t> </a:t>
            </a:r>
            <a:r>
              <a:rPr lang="en-US" dirty="0" err="1"/>
              <a:t>dumneavoastră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următorii</a:t>
            </a:r>
            <a:r>
              <a:rPr lang="en-US" dirty="0"/>
              <a:t> 1 - 3 ani? 3 - 5 ani?
</a:t>
            </a:r>
            <a:r>
              <a:rPr lang="en-US" dirty="0" err="1"/>
              <a:t>Supraviețuire</a:t>
            </a:r>
            <a:r>
              <a:rPr lang="en-US" dirty="0"/>
              <a:t>, </a:t>
            </a:r>
            <a:r>
              <a:rPr lang="en-US" dirty="0" err="1"/>
              <a:t>regenerare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creștere</a:t>
            </a:r>
            <a:r>
              <a:rPr lang="en-US" dirty="0"/>
              <a:t>?  
</a:t>
            </a:r>
            <a:r>
              <a:rPr lang="en-US" dirty="0" err="1"/>
              <a:t>Noi</a:t>
            </a:r>
            <a:r>
              <a:rPr lang="en-US" dirty="0"/>
              <a:t> </a:t>
            </a:r>
            <a:r>
              <a:rPr lang="en-US" dirty="0" err="1"/>
              <a:t>oportunități</a:t>
            </a:r>
            <a:r>
              <a:rPr lang="en-US" dirty="0"/>
              <a:t>? 
</a:t>
            </a:r>
            <a:r>
              <a:rPr lang="en-US" dirty="0" err="1"/>
              <a:t>Aceleași</a:t>
            </a:r>
            <a:r>
              <a:rPr lang="en-US" dirty="0"/>
              <a:t> </a:t>
            </a:r>
            <a:r>
              <a:rPr lang="en-US" dirty="0" err="1"/>
              <a:t>activități</a:t>
            </a:r>
            <a:r>
              <a:rPr lang="en-US" dirty="0"/>
              <a:t>, </a:t>
            </a:r>
            <a:r>
              <a:rPr lang="en-US" dirty="0" err="1"/>
              <a:t>dar</a:t>
            </a:r>
            <a:r>
              <a:rPr lang="en-US" dirty="0"/>
              <a:t> </a:t>
            </a:r>
            <a:r>
              <a:rPr lang="en-US" dirty="0" err="1"/>
              <a:t>îmbunătățite</a:t>
            </a:r>
            <a:r>
              <a:rPr lang="en-US" dirty="0"/>
              <a:t>?
</a:t>
            </a:r>
            <a:r>
              <a:rPr lang="en-US" dirty="0" err="1"/>
              <a:t>Aceeași</a:t>
            </a:r>
            <a:r>
              <a:rPr lang="en-US" dirty="0"/>
              <a:t> </a:t>
            </a:r>
            <a:r>
              <a:rPr lang="en-US" dirty="0" err="1"/>
              <a:t>zonă</a:t>
            </a:r>
            <a:r>
              <a:rPr lang="en-US" dirty="0"/>
              <a:t> de </a:t>
            </a:r>
            <a:r>
              <a:rPr lang="ro-RO" dirty="0"/>
              <a:t>interes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ro-RO" dirty="0"/>
              <a:t>extinsă</a:t>
            </a:r>
            <a:r>
              <a:rPr lang="en-US" dirty="0"/>
              <a:t>?
</a:t>
            </a:r>
            <a:r>
              <a:rPr lang="en-US" dirty="0" err="1"/>
              <a:t>Aceleași</a:t>
            </a:r>
            <a:r>
              <a:rPr lang="en-US" dirty="0"/>
              <a:t> </a:t>
            </a:r>
            <a:r>
              <a:rPr lang="en-US" dirty="0" err="1"/>
              <a:t>structuri</a:t>
            </a:r>
            <a:r>
              <a:rPr lang="en-US" dirty="0"/>
              <a:t> de management?
</a:t>
            </a:r>
            <a:r>
              <a:rPr lang="en-US" dirty="0" err="1"/>
              <a:t>Aceleași</a:t>
            </a:r>
            <a:r>
              <a:rPr lang="en-US" dirty="0"/>
              <a:t> </a:t>
            </a:r>
            <a:r>
              <a:rPr lang="en-US" dirty="0" err="1"/>
              <a:t>moduri</a:t>
            </a:r>
            <a:r>
              <a:rPr lang="en-US" dirty="0"/>
              <a:t> de </a:t>
            </a:r>
            <a:r>
              <a:rPr lang="en-US" dirty="0" err="1"/>
              <a:t>livrare</a:t>
            </a:r>
            <a:r>
              <a:rPr lang="en-US" dirty="0"/>
              <a:t>?  </a:t>
            </a:r>
            <a:endParaRPr lang="ro-RO" dirty="0"/>
          </a:p>
          <a:p>
            <a:r>
              <a:rPr lang="ro-RO" dirty="0"/>
              <a:t>M</a:t>
            </a:r>
            <a:r>
              <a:rPr lang="en-US" dirty="0" err="1"/>
              <a:t>odificări</a:t>
            </a:r>
            <a:r>
              <a:rPr lang="en-US" dirty="0"/>
              <a:t> de </a:t>
            </a:r>
            <a:r>
              <a:rPr lang="en-US" dirty="0" err="1"/>
              <a:t>digitalizare</a:t>
            </a:r>
            <a:r>
              <a:rPr lang="en-US" dirty="0"/>
              <a:t>, </a:t>
            </a:r>
            <a:r>
              <a:rPr lang="en-US" dirty="0" err="1"/>
              <a:t>etc</a:t>
            </a:r>
            <a:r>
              <a:rPr lang="en-US" dirty="0"/>
              <a:t>?
</a:t>
            </a:r>
            <a:r>
              <a:rPr lang="en-US" dirty="0" err="1"/>
              <a:t>Toate</a:t>
            </a:r>
            <a:r>
              <a:rPr lang="en-US" dirty="0"/>
              <a:t> </a:t>
            </a:r>
            <a:r>
              <a:rPr lang="en-US" dirty="0" err="1"/>
              <a:t>aceste</a:t>
            </a:r>
            <a:r>
              <a:rPr lang="en-US" dirty="0"/>
              <a:t> </a:t>
            </a:r>
            <a:r>
              <a:rPr lang="en-US" dirty="0" err="1"/>
              <a:t>întrebări</a:t>
            </a:r>
            <a:r>
              <a:rPr lang="en-US" dirty="0"/>
              <a:t> </a:t>
            </a:r>
            <a:r>
              <a:rPr lang="en-US" dirty="0" err="1"/>
              <a:t>vă</a:t>
            </a:r>
            <a:r>
              <a:rPr lang="en-US" dirty="0"/>
              <a:t> </a:t>
            </a:r>
            <a:r>
              <a:rPr lang="en-US" dirty="0" err="1"/>
              <a:t>vor</a:t>
            </a:r>
            <a:r>
              <a:rPr lang="en-US" dirty="0"/>
              <a:t> </a:t>
            </a:r>
            <a:r>
              <a:rPr lang="en-US" dirty="0" err="1"/>
              <a:t>ajuta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en-US" dirty="0" err="1"/>
              <a:t>definiți</a:t>
            </a:r>
            <a:r>
              <a:rPr lang="en-US" dirty="0"/>
              <a:t> </a:t>
            </a:r>
            <a:r>
              <a:rPr lang="en-US" dirty="0" err="1"/>
              <a:t>ingredientele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cererea</a:t>
            </a:r>
            <a:r>
              <a:rPr lang="en-US" dirty="0"/>
              <a:t> de </a:t>
            </a:r>
            <a:r>
              <a:rPr lang="en-US" dirty="0" err="1"/>
              <a:t>finanțare</a:t>
            </a:r>
            <a:r>
              <a:rPr lang="en-US" dirty="0"/>
              <a:t> de </a:t>
            </a:r>
            <a:r>
              <a:rPr lang="en-US" dirty="0" err="1"/>
              <a:t>succes</a:t>
            </a:r>
            <a:r>
              <a:rPr lang="en-US" dirty="0"/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FCF97-F4B0-4DCE-ABA9-B83C6A42E1B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95266" y="170272"/>
            <a:ext cx="8403792" cy="857158"/>
          </a:xfrm>
        </p:spPr>
        <p:txBody>
          <a:bodyPr>
            <a:normAutofit/>
          </a:bodyPr>
          <a:lstStyle/>
          <a:p>
            <a:r>
              <a:rPr lang="en-US" dirty="0" err="1"/>
              <a:t>Înainte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en-US" dirty="0" err="1"/>
              <a:t>încep</a:t>
            </a:r>
            <a:r>
              <a:rPr lang="ro-RO" dirty="0" err="1"/>
              <a:t>eț</a:t>
            </a:r>
            <a:r>
              <a:rPr lang="en-US" dirty="0" err="1"/>
              <a:t>i</a:t>
            </a:r>
            <a:r>
              <a:rPr lang="en-US" dirty="0"/>
              <a:t>...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17844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BEF6AC-E117-406D-B102-D2BFFCE1230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62636" y="1876424"/>
            <a:ext cx="6119814" cy="4524375"/>
          </a:xfrm>
        </p:spPr>
        <p:txBody>
          <a:bodyPr/>
          <a:lstStyle/>
          <a:p>
            <a:r>
              <a:rPr lang="en-US" dirty="0"/>
              <a:t>La </a:t>
            </a:r>
            <a:r>
              <a:rPr lang="en-US" dirty="0" err="1"/>
              <a:t>nivel</a:t>
            </a:r>
            <a:r>
              <a:rPr lang="en-US" dirty="0"/>
              <a:t> </a:t>
            </a:r>
            <a:r>
              <a:rPr lang="en-US" dirty="0" err="1"/>
              <a:t>național</a:t>
            </a:r>
            <a:r>
              <a:rPr lang="en-US" dirty="0"/>
              <a:t>, </a:t>
            </a:r>
            <a:r>
              <a:rPr lang="en-US" dirty="0" err="1"/>
              <a:t>finanțatorii</a:t>
            </a:r>
            <a:r>
              <a:rPr lang="en-US" dirty="0"/>
              <a:t> </a:t>
            </a:r>
            <a:r>
              <a:rPr lang="en-US" dirty="0" err="1"/>
              <a:t>estimează</a:t>
            </a:r>
            <a:r>
              <a:rPr lang="en-US" dirty="0"/>
              <a:t> </a:t>
            </a:r>
            <a:r>
              <a:rPr lang="en-US" dirty="0" err="1"/>
              <a:t>că</a:t>
            </a:r>
            <a:r>
              <a:rPr lang="en-US" dirty="0"/>
              <a:t> </a:t>
            </a:r>
            <a:r>
              <a:rPr lang="en-US" dirty="0" err="1"/>
              <a:t>între</a:t>
            </a:r>
            <a:r>
              <a:rPr lang="en-US" dirty="0"/>
              <a:t> 50 </a:t>
            </a:r>
            <a:r>
              <a:rPr lang="en-US" dirty="0" err="1"/>
              <a:t>și</a:t>
            </a:r>
            <a:r>
              <a:rPr lang="en-US" dirty="0"/>
              <a:t> 60 % din </a:t>
            </a:r>
            <a:r>
              <a:rPr lang="en-US" dirty="0" err="1"/>
              <a:t>toate</a:t>
            </a:r>
            <a:r>
              <a:rPr lang="en-US" dirty="0"/>
              <a:t> </a:t>
            </a:r>
            <a:r>
              <a:rPr lang="en-US" dirty="0" err="1"/>
              <a:t>cererile</a:t>
            </a:r>
            <a:r>
              <a:rPr lang="en-US" dirty="0"/>
              <a:t> pe care le </a:t>
            </a:r>
            <a:r>
              <a:rPr lang="en-US" dirty="0" err="1"/>
              <a:t>primesc</a:t>
            </a:r>
            <a:r>
              <a:rPr lang="en-US" dirty="0"/>
              <a:t> sunt </a:t>
            </a:r>
            <a:r>
              <a:rPr lang="en-US" dirty="0" err="1"/>
              <a:t>respinse</a:t>
            </a:r>
            <a:r>
              <a:rPr lang="en-US" dirty="0"/>
              <a:t> </a:t>
            </a:r>
            <a:r>
              <a:rPr lang="en-US" dirty="0" err="1"/>
              <a:t>imediat</a:t>
            </a:r>
            <a:r>
              <a:rPr lang="en-US" dirty="0"/>
              <a:t>, </a:t>
            </a:r>
            <a:r>
              <a:rPr lang="en-US" dirty="0" err="1"/>
              <a:t>deoarece</a:t>
            </a:r>
            <a:r>
              <a:rPr lang="en-US" dirty="0"/>
              <a:t> nu sunt </a:t>
            </a:r>
            <a:r>
              <a:rPr lang="en-US" dirty="0" err="1"/>
              <a:t>eligibile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nu </a:t>
            </a:r>
            <a:r>
              <a:rPr lang="en-US" dirty="0" err="1"/>
              <a:t>respectă</a:t>
            </a:r>
            <a:r>
              <a:rPr lang="en-US" dirty="0"/>
              <a:t> </a:t>
            </a:r>
            <a:r>
              <a:rPr lang="en-US" dirty="0" err="1"/>
              <a:t>orientările</a:t>
            </a:r>
            <a:r>
              <a:rPr lang="en-US" dirty="0"/>
              <a:t> </a:t>
            </a:r>
            <a:r>
              <a:rPr lang="en-US" dirty="0" err="1"/>
              <a:t>stabilite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mod </a:t>
            </a:r>
            <a:r>
              <a:rPr lang="en-US" dirty="0" err="1"/>
              <a:t>clar</a:t>
            </a:r>
            <a:r>
              <a:rPr lang="en-US" dirty="0"/>
              <a:t>.
</a:t>
            </a:r>
            <a:r>
              <a:rPr lang="en-US" dirty="0">
                <a:solidFill>
                  <a:srgbClr val="7F4182"/>
                </a:solidFill>
              </a:rPr>
              <a:t>"</a:t>
            </a:r>
            <a:r>
              <a:rPr lang="en-US" dirty="0" err="1">
                <a:solidFill>
                  <a:srgbClr val="7F4182"/>
                </a:solidFill>
              </a:rPr>
              <a:t>Suntem</a:t>
            </a:r>
            <a:r>
              <a:rPr lang="en-US" dirty="0">
                <a:solidFill>
                  <a:srgbClr val="7F4182"/>
                </a:solidFill>
              </a:rPr>
              <a:t> </a:t>
            </a:r>
            <a:r>
              <a:rPr lang="ro-RO" dirty="0">
                <a:solidFill>
                  <a:srgbClr val="7F4182"/>
                </a:solidFill>
              </a:rPr>
              <a:t>asaltați</a:t>
            </a:r>
            <a:r>
              <a:rPr lang="en-US" dirty="0">
                <a:solidFill>
                  <a:srgbClr val="7F4182"/>
                </a:solidFill>
              </a:rPr>
              <a:t> de un </a:t>
            </a:r>
            <a:r>
              <a:rPr lang="en-US" dirty="0" err="1">
                <a:solidFill>
                  <a:srgbClr val="7F4182"/>
                </a:solidFill>
              </a:rPr>
              <a:t>număr</a:t>
            </a:r>
            <a:r>
              <a:rPr lang="en-US" dirty="0">
                <a:solidFill>
                  <a:srgbClr val="7F4182"/>
                </a:solidFill>
              </a:rPr>
              <a:t> mare de </a:t>
            </a:r>
            <a:r>
              <a:rPr lang="en-US" dirty="0" err="1">
                <a:solidFill>
                  <a:srgbClr val="7F4182"/>
                </a:solidFill>
              </a:rPr>
              <a:t>aplicații</a:t>
            </a:r>
            <a:r>
              <a:rPr lang="en-US" dirty="0">
                <a:solidFill>
                  <a:srgbClr val="7F4182"/>
                </a:solidFill>
              </a:rPr>
              <a:t> slab </a:t>
            </a:r>
            <a:r>
              <a:rPr lang="en-US" dirty="0" err="1">
                <a:solidFill>
                  <a:srgbClr val="7F4182"/>
                </a:solidFill>
              </a:rPr>
              <a:t>direcționate</a:t>
            </a:r>
            <a:r>
              <a:rPr lang="en-US" dirty="0">
                <a:solidFill>
                  <a:srgbClr val="7F4182"/>
                </a:solidFill>
              </a:rPr>
              <a:t> </a:t>
            </a:r>
            <a:r>
              <a:rPr lang="en-US" dirty="0" err="1">
                <a:solidFill>
                  <a:srgbClr val="7F4182"/>
                </a:solidFill>
              </a:rPr>
              <a:t>și</a:t>
            </a:r>
            <a:r>
              <a:rPr lang="en-US" dirty="0">
                <a:solidFill>
                  <a:srgbClr val="7F4182"/>
                </a:solidFill>
              </a:rPr>
              <a:t> prost </a:t>
            </a:r>
            <a:r>
              <a:rPr lang="en-US" dirty="0" err="1">
                <a:solidFill>
                  <a:srgbClr val="7F4182"/>
                </a:solidFill>
              </a:rPr>
              <a:t>executate</a:t>
            </a:r>
            <a:r>
              <a:rPr lang="en-US" dirty="0">
                <a:solidFill>
                  <a:srgbClr val="7F4182"/>
                </a:solidFill>
              </a:rPr>
              <a:t>, </a:t>
            </a:r>
            <a:r>
              <a:rPr lang="en-US" dirty="0" err="1">
                <a:solidFill>
                  <a:srgbClr val="7F4182"/>
                </a:solidFill>
              </a:rPr>
              <a:t>ceea</a:t>
            </a:r>
            <a:r>
              <a:rPr lang="en-US" dirty="0">
                <a:solidFill>
                  <a:srgbClr val="7F4182"/>
                </a:solidFill>
              </a:rPr>
              <a:t> </a:t>
            </a:r>
            <a:r>
              <a:rPr lang="en-US" dirty="0" err="1">
                <a:solidFill>
                  <a:srgbClr val="7F4182"/>
                </a:solidFill>
              </a:rPr>
              <a:t>ce</a:t>
            </a:r>
            <a:r>
              <a:rPr lang="en-US" dirty="0">
                <a:solidFill>
                  <a:srgbClr val="7F4182"/>
                </a:solidFill>
              </a:rPr>
              <a:t> face </a:t>
            </a:r>
            <a:r>
              <a:rPr lang="en-US" dirty="0" err="1">
                <a:solidFill>
                  <a:srgbClr val="7F4182"/>
                </a:solidFill>
              </a:rPr>
              <a:t>dificilă</a:t>
            </a:r>
            <a:r>
              <a:rPr lang="en-US" dirty="0">
                <a:solidFill>
                  <a:srgbClr val="7F4182"/>
                </a:solidFill>
              </a:rPr>
              <a:t> </a:t>
            </a:r>
            <a:r>
              <a:rPr lang="en-US" dirty="0" err="1">
                <a:solidFill>
                  <a:srgbClr val="7F4182"/>
                </a:solidFill>
              </a:rPr>
              <a:t>identificarea</a:t>
            </a:r>
            <a:r>
              <a:rPr lang="en-US" dirty="0">
                <a:solidFill>
                  <a:srgbClr val="7F4182"/>
                </a:solidFill>
              </a:rPr>
              <a:t> </a:t>
            </a:r>
            <a:r>
              <a:rPr lang="en-US" dirty="0" err="1">
                <a:solidFill>
                  <a:srgbClr val="7F4182"/>
                </a:solidFill>
              </a:rPr>
              <a:t>acelor</a:t>
            </a:r>
            <a:r>
              <a:rPr lang="en-US" dirty="0">
                <a:solidFill>
                  <a:srgbClr val="7F4182"/>
                </a:solidFill>
              </a:rPr>
              <a:t> </a:t>
            </a:r>
            <a:r>
              <a:rPr lang="en-US" dirty="0" err="1">
                <a:solidFill>
                  <a:srgbClr val="7F4182"/>
                </a:solidFill>
              </a:rPr>
              <a:t>organizații</a:t>
            </a:r>
            <a:r>
              <a:rPr lang="en-US" dirty="0">
                <a:solidFill>
                  <a:srgbClr val="7F4182"/>
                </a:solidFill>
              </a:rPr>
              <a:t> care </a:t>
            </a:r>
            <a:r>
              <a:rPr lang="en-US" dirty="0" err="1">
                <a:solidFill>
                  <a:srgbClr val="7F4182"/>
                </a:solidFill>
              </a:rPr>
              <a:t>merită</a:t>
            </a:r>
            <a:r>
              <a:rPr lang="en-US" dirty="0">
                <a:solidFill>
                  <a:srgbClr val="7F4182"/>
                </a:solidFill>
              </a:rPr>
              <a:t> </a:t>
            </a:r>
            <a:r>
              <a:rPr lang="en-US" dirty="0" err="1">
                <a:solidFill>
                  <a:srgbClr val="7F4182"/>
                </a:solidFill>
              </a:rPr>
              <a:t>cel</a:t>
            </a:r>
            <a:r>
              <a:rPr lang="en-US" dirty="0">
                <a:solidFill>
                  <a:srgbClr val="7F4182"/>
                </a:solidFill>
              </a:rPr>
              <a:t> </a:t>
            </a:r>
            <a:r>
              <a:rPr lang="en-US" dirty="0" err="1">
                <a:solidFill>
                  <a:srgbClr val="7F4182"/>
                </a:solidFill>
              </a:rPr>
              <a:t>mai</a:t>
            </a:r>
            <a:r>
              <a:rPr lang="en-US" dirty="0">
                <a:solidFill>
                  <a:srgbClr val="7F4182"/>
                </a:solidFill>
              </a:rPr>
              <a:t> </a:t>
            </a:r>
            <a:r>
              <a:rPr lang="en-US" dirty="0" err="1">
                <a:solidFill>
                  <a:srgbClr val="7F4182"/>
                </a:solidFill>
              </a:rPr>
              <a:t>mult</a:t>
            </a:r>
            <a:r>
              <a:rPr lang="en-US" dirty="0">
                <a:solidFill>
                  <a:srgbClr val="7F4182"/>
                </a:solidFill>
              </a:rPr>
              <a:t> de </a:t>
            </a:r>
            <a:r>
              <a:rPr lang="en-US" dirty="0" err="1">
                <a:solidFill>
                  <a:srgbClr val="7F4182"/>
                </a:solidFill>
              </a:rPr>
              <a:t>sprijin</a:t>
            </a:r>
            <a:r>
              <a:rPr lang="en-US" dirty="0">
                <a:solidFill>
                  <a:srgbClr val="7F4182"/>
                </a:solidFill>
              </a:rPr>
              <a:t>" – ACT, </a:t>
            </a:r>
            <a:r>
              <a:rPr lang="en-US" dirty="0" err="1">
                <a:solidFill>
                  <a:srgbClr val="7F4182"/>
                </a:solidFill>
              </a:rPr>
              <a:t>Asociația</a:t>
            </a:r>
            <a:r>
              <a:rPr lang="en-US" dirty="0">
                <a:solidFill>
                  <a:srgbClr val="7F4182"/>
                </a:solidFill>
              </a:rPr>
              <a:t> </a:t>
            </a:r>
            <a:r>
              <a:rPr lang="en-US" dirty="0" err="1">
                <a:solidFill>
                  <a:srgbClr val="7F4182"/>
                </a:solidFill>
              </a:rPr>
              <a:t>Fundațiilor</a:t>
            </a:r>
            <a:r>
              <a:rPr lang="en-US" dirty="0">
                <a:solidFill>
                  <a:srgbClr val="7F4182"/>
                </a:solidFill>
              </a:rPr>
              <a:t> </a:t>
            </a:r>
            <a:r>
              <a:rPr lang="en-US" dirty="0" err="1">
                <a:solidFill>
                  <a:srgbClr val="7F4182"/>
                </a:solidFill>
              </a:rPr>
              <a:t>Caritabile</a:t>
            </a:r>
            <a:r>
              <a:rPr lang="en-US" dirty="0">
                <a:solidFill>
                  <a:srgbClr val="7F4182"/>
                </a:solidFill>
              </a:rPr>
              <a:t> </a:t>
            </a:r>
            <a:r>
              <a:rPr lang="en-US" dirty="0"/>
              <a:t>
</a:t>
            </a:r>
            <a:endParaRPr lang="en-IE" dirty="0"/>
          </a:p>
        </p:txBody>
      </p:sp>
      <p:pic>
        <p:nvPicPr>
          <p:cNvPr id="8" name="Picture Placeholder 7" descr="A person that is standing in the grass&#10;&#10;Description automatically generated">
            <a:extLst>
              <a:ext uri="{FF2B5EF4-FFF2-40B4-BE49-F238E27FC236}">
                <a16:creationId xmlns:a16="http://schemas.microsoft.com/office/drawing/2014/main" id="{B3516832-C4F3-4D49-AC87-EC50AE6824E5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2B528-4E37-47F6-BD31-0B12BB62E07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862636" y="767883"/>
            <a:ext cx="5838827" cy="857158"/>
          </a:xfrm>
        </p:spPr>
        <p:txBody>
          <a:bodyPr>
            <a:normAutofit/>
          </a:bodyPr>
          <a:lstStyle/>
          <a:p>
            <a:r>
              <a:rPr lang="ro-RO" dirty="0"/>
              <a:t>Știați că</a:t>
            </a:r>
            <a:r>
              <a:rPr lang="en-IE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35210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6F3E7C-4CA6-42F7-A1FB-7293AAC6FB0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86467" y="1886979"/>
            <a:ext cx="6210258" cy="3631644"/>
          </a:xfrm>
        </p:spPr>
        <p:txBody>
          <a:bodyPr/>
          <a:lstStyle/>
          <a:p>
            <a:r>
              <a:rPr lang="en-US" dirty="0" err="1"/>
              <a:t>Principala</a:t>
            </a:r>
            <a:r>
              <a:rPr lang="en-US" dirty="0"/>
              <a:t> </a:t>
            </a:r>
            <a:r>
              <a:rPr lang="en-US" dirty="0" err="1"/>
              <a:t>preocupare</a:t>
            </a:r>
            <a:r>
              <a:rPr lang="en-US" dirty="0"/>
              <a:t> a </a:t>
            </a:r>
            <a:r>
              <a:rPr lang="en-US" dirty="0" err="1"/>
              <a:t>finanțatorilor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c</a:t>
            </a:r>
            <a:r>
              <a:rPr lang="ro-RO" dirty="0"/>
              <a:t>a </a:t>
            </a:r>
            <a:r>
              <a:rPr lang="en-US" dirty="0" err="1"/>
              <a:t>proiectul</a:t>
            </a:r>
            <a:r>
              <a:rPr lang="en-US" dirty="0"/>
              <a:t> </a:t>
            </a:r>
            <a:r>
              <a:rPr lang="en-US" dirty="0" err="1"/>
              <a:t>dumneavoastră</a:t>
            </a:r>
            <a:r>
              <a:rPr lang="en-US" dirty="0"/>
              <a:t> </a:t>
            </a:r>
            <a:r>
              <a:rPr lang="ro-RO" dirty="0"/>
              <a:t>să fie</a:t>
            </a:r>
            <a:r>
              <a:rPr lang="en-US" dirty="0"/>
              <a:t> bine </a:t>
            </a:r>
            <a:r>
              <a:rPr lang="en-US" dirty="0" err="1"/>
              <a:t>planificat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ro-RO" dirty="0"/>
              <a:t>să</a:t>
            </a:r>
            <a:r>
              <a:rPr lang="en-US" dirty="0"/>
              <a:t> fac</a:t>
            </a:r>
            <a:r>
              <a:rPr lang="ro-RO" dirty="0"/>
              <a:t>ă </a:t>
            </a:r>
            <a:r>
              <a:rPr lang="en-US" dirty="0"/>
              <a:t>cu </a:t>
            </a:r>
            <a:r>
              <a:rPr lang="en-US" dirty="0" err="1"/>
              <a:t>adevărat</a:t>
            </a:r>
            <a:r>
              <a:rPr lang="en-US" dirty="0"/>
              <a:t> o </a:t>
            </a:r>
            <a:r>
              <a:rPr lang="en-US" dirty="0" err="1"/>
              <a:t>diferență</a:t>
            </a:r>
            <a:r>
              <a:rPr lang="en-US" dirty="0"/>
              <a:t>. </a:t>
            </a:r>
            <a:r>
              <a:rPr lang="ro-RO" dirty="0"/>
              <a:t>Pentru</a:t>
            </a:r>
            <a:r>
              <a:rPr lang="en-US" dirty="0"/>
              <a:t> a face o </a:t>
            </a:r>
            <a:r>
              <a:rPr lang="en-US" dirty="0" err="1"/>
              <a:t>cerere</a:t>
            </a:r>
            <a:r>
              <a:rPr lang="en-US" dirty="0"/>
              <a:t> </a:t>
            </a:r>
            <a:r>
              <a:rPr lang="en-US" dirty="0" err="1"/>
              <a:t>eficientă</a:t>
            </a:r>
            <a:r>
              <a:rPr lang="en-US" dirty="0"/>
              <a:t> </a:t>
            </a:r>
            <a:r>
              <a:rPr lang="ro-RO" dirty="0"/>
              <a:t>este important să răspundeți la următoarele întrebări</a:t>
            </a:r>
            <a:r>
              <a:rPr lang="en-US" dirty="0"/>
              <a:t>:</a:t>
            </a:r>
            <a:endParaRPr lang="ro-R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Ce </a:t>
            </a:r>
            <a:r>
              <a:rPr lang="en-US" dirty="0" err="1"/>
              <a:t>încerc</a:t>
            </a:r>
            <a:r>
              <a:rPr lang="ro-RO" dirty="0" err="1"/>
              <a:t>aț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en-US" dirty="0" err="1"/>
              <a:t>obț</a:t>
            </a:r>
            <a:r>
              <a:rPr lang="ro-RO" dirty="0" err="1"/>
              <a:t>ineț</a:t>
            </a:r>
            <a:r>
              <a:rPr lang="en-US" dirty="0"/>
              <a:t>ii?
</a:t>
            </a:r>
            <a:r>
              <a:rPr lang="en-US" dirty="0" err="1"/>
              <a:t>Spațiu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serviciu</a:t>
            </a:r>
            <a:r>
              <a:rPr lang="en-US" dirty="0"/>
              <a:t> </a:t>
            </a:r>
            <a:r>
              <a:rPr lang="en-US" dirty="0" err="1"/>
              <a:t>comunitar</a:t>
            </a:r>
            <a:r>
              <a:rPr lang="en-US" dirty="0"/>
              <a:t> </a:t>
            </a:r>
            <a:r>
              <a:rPr lang="en-US" dirty="0" err="1"/>
              <a:t>nou</a:t>
            </a:r>
            <a:r>
              <a:rPr lang="en-US" dirty="0"/>
              <a:t>?
</a:t>
            </a:r>
            <a:r>
              <a:rPr lang="ro-RO" dirty="0"/>
              <a:t>A</a:t>
            </a:r>
            <a:r>
              <a:rPr lang="en-US" dirty="0" err="1"/>
              <a:t>chizițion</a:t>
            </a:r>
            <a:r>
              <a:rPr lang="ro-RO" dirty="0"/>
              <a:t>ați</a:t>
            </a:r>
            <a:r>
              <a:rPr lang="en-US" dirty="0"/>
              <a:t> </a:t>
            </a:r>
            <a:r>
              <a:rPr lang="en-US" dirty="0" err="1"/>
              <a:t>echipament</a:t>
            </a:r>
            <a:r>
              <a:rPr lang="en-US" dirty="0"/>
              <a:t> </a:t>
            </a:r>
            <a:r>
              <a:rPr lang="en-US" dirty="0" err="1"/>
              <a:t>comunitar</a:t>
            </a:r>
            <a:r>
              <a:rPr lang="en-US" dirty="0"/>
              <a:t> </a:t>
            </a:r>
            <a:r>
              <a:rPr lang="en-US" dirty="0" err="1"/>
              <a:t>nou</a:t>
            </a:r>
            <a:r>
              <a:rPr lang="en-US" dirty="0"/>
              <a:t>?
</a:t>
            </a:r>
            <a:r>
              <a:rPr lang="en-US" dirty="0" err="1"/>
              <a:t>Dezvoltarea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continuare</a:t>
            </a:r>
            <a:r>
              <a:rPr lang="en-US" dirty="0"/>
              <a:t> a </a:t>
            </a:r>
            <a:r>
              <a:rPr lang="en-US" dirty="0" err="1"/>
              <a:t>unui</a:t>
            </a:r>
            <a:r>
              <a:rPr lang="en-US" dirty="0"/>
              <a:t> </a:t>
            </a:r>
            <a:r>
              <a:rPr lang="en-US" dirty="0" err="1"/>
              <a:t>proiect</a:t>
            </a:r>
            <a:r>
              <a:rPr lang="en-US" dirty="0"/>
              <a:t> </a:t>
            </a:r>
            <a:r>
              <a:rPr lang="en-US" dirty="0" err="1"/>
              <a:t>comunitar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curs de </a:t>
            </a:r>
            <a:r>
              <a:rPr lang="en-US" dirty="0" err="1"/>
              <a:t>desfășurare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activ</a:t>
            </a:r>
            <a:r>
              <a:rPr lang="en-US" dirty="0"/>
              <a:t>?
</a:t>
            </a:r>
            <a:r>
              <a:rPr lang="en-US" dirty="0" err="1"/>
              <a:t>Oferiți</a:t>
            </a:r>
            <a:r>
              <a:rPr lang="en-US" dirty="0"/>
              <a:t> </a:t>
            </a:r>
            <a:r>
              <a:rPr lang="en-US" dirty="0" err="1"/>
              <a:t>instruire</a:t>
            </a:r>
            <a:r>
              <a:rPr lang="en-US" dirty="0"/>
              <a:t> a </a:t>
            </a:r>
            <a:r>
              <a:rPr lang="en-US" dirty="0" err="1"/>
              <a:t>comunității</a:t>
            </a:r>
            <a:r>
              <a:rPr lang="en-US" dirty="0"/>
              <a:t>?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CFD44A-2272-4F33-8693-3BD5D1C440A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57775" y="371475"/>
            <a:ext cx="6643688" cy="1253566"/>
          </a:xfrm>
        </p:spPr>
        <p:txBody>
          <a:bodyPr>
            <a:normAutofit/>
          </a:bodyPr>
          <a:lstStyle/>
          <a:p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</a:t>
            </a:r>
            <a:r>
              <a:rPr lang="ro-RO" dirty="0">
                <a:solidFill>
                  <a:schemeClr val="bg1"/>
                </a:solidFill>
                <a:highlight>
                  <a:srgbClr val="7F4182"/>
                </a:highlight>
              </a:rPr>
              <a:t>Sfat</a:t>
            </a:r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1: </a:t>
            </a:r>
            <a:r>
              <a:rPr lang="en-IE" dirty="0">
                <a:solidFill>
                  <a:schemeClr val="bg1"/>
                </a:solidFill>
              </a:rPr>
              <a:t>  </a:t>
            </a:r>
            <a:r>
              <a:rPr lang="en-US" dirty="0" err="1"/>
              <a:t>Uit</a:t>
            </a:r>
            <a:r>
              <a:rPr lang="ro-RO" dirty="0"/>
              <a:t>ați</a:t>
            </a:r>
            <a:r>
              <a:rPr lang="en-US" dirty="0"/>
              <a:t> de </a:t>
            </a:r>
            <a:r>
              <a:rPr lang="en-US" dirty="0" err="1"/>
              <a:t>bani</a:t>
            </a:r>
            <a:r>
              <a:rPr lang="en-US" dirty="0"/>
              <a:t>! (</a:t>
            </a:r>
            <a:r>
              <a:rPr lang="en-US" dirty="0" err="1"/>
              <a:t>Cel</a:t>
            </a:r>
            <a:r>
              <a:rPr lang="en-US" dirty="0"/>
              <a:t> </a:t>
            </a:r>
            <a:r>
              <a:rPr lang="en-US" dirty="0" err="1"/>
              <a:t>puțin</a:t>
            </a:r>
            <a:r>
              <a:rPr lang="en-US" dirty="0"/>
              <a:t> </a:t>
            </a:r>
            <a:r>
              <a:rPr lang="en-US" dirty="0" err="1"/>
              <a:t>inițial</a:t>
            </a:r>
            <a:r>
              <a:rPr lang="en-US" dirty="0"/>
              <a:t>...) &amp; defi</a:t>
            </a:r>
            <a:r>
              <a:rPr lang="ro-RO" dirty="0"/>
              <a:t>niți</a:t>
            </a:r>
            <a:r>
              <a:rPr lang="en-US" dirty="0"/>
              <a:t> </a:t>
            </a:r>
            <a:r>
              <a:rPr lang="en-US" dirty="0" err="1"/>
              <a:t>proiectul</a:t>
            </a:r>
            <a:r>
              <a:rPr lang="en-US" dirty="0"/>
              <a:t> </a:t>
            </a:r>
            <a:r>
              <a:rPr lang="en-US" dirty="0" err="1"/>
              <a:t>dvs</a:t>
            </a:r>
            <a:r>
              <a:rPr lang="en-US" dirty="0"/>
              <a:t>.</a:t>
            </a:r>
          </a:p>
          <a:p>
            <a:pPr>
              <a:lnSpc>
                <a:spcPct val="100000"/>
              </a:lnSpc>
            </a:pPr>
            <a:endParaRPr lang="en-IE" dirty="0"/>
          </a:p>
        </p:txBody>
      </p:sp>
      <p:pic>
        <p:nvPicPr>
          <p:cNvPr id="14" name="Picture Placeholder 13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047BF220-71BF-45EE-BFC2-3B927054D428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6167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CF9818-4769-4CFC-8469-A737E45E4DD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81399" y="1316401"/>
            <a:ext cx="8448675" cy="3872188"/>
          </a:xfrm>
        </p:spPr>
        <p:txBody>
          <a:bodyPr/>
          <a:lstStyle/>
          <a:p>
            <a:pPr marL="0" indent="0">
              <a:buNone/>
            </a:pPr>
            <a:endParaRPr lang="en-IE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
Woodford Youth Hall,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cândva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un hub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înfloritor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activitate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și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implicare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tinerilor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se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confruntă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cu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activități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restrânse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și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o-RO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riscă </a:t>
            </a:r>
            <a:r>
              <a:rPr lang="ro-RO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desfința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rea</a:t>
            </a:r>
            <a:r>
              <a:rPr lang="ro-RO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din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cauza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unui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acoperiș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nesigur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care are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nevoie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urgentă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reamenajare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
Cu un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comitet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o-RO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tânăr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în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vigoare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(2018),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promotorii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doresc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să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finalizeze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renovarea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clădirilor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pentru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lansa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un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nou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program de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activități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pentru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tineret</a:t>
            </a:r>
            <a:r>
              <a:rPr lang="ro-RO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și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pentru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populația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în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creștere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
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În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plus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față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reparațiile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acoperișului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îndepărtarea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și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înlocuirea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unui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acoperiș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azbest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),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această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reamenajare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o-RO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presupune și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instalarea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panouri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acustice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pentru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ro-RO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putea utiliza sala de dans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și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achiziționarea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echipamente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joc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senzorial</a:t>
            </a:r>
            <a:r>
              <a:rPr lang="ro-RO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 pentru copiii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cu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nevoi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speciale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care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vor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fi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utilizate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către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Woodford Parent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și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Toddler Group, </a:t>
            </a:r>
            <a:r>
              <a:rPr lang="ro-RO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grupuri 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care se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întâlnesc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săptămânal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I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sala</a:t>
            </a:r>
            <a:r>
              <a:rPr lang="en-I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
</a:t>
            </a:r>
            <a:endParaRPr lang="en-I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BE07F0-0A8C-4C62-8E7F-9078649E64B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333340" y="66675"/>
            <a:ext cx="9439559" cy="101790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IE" dirty="0">
                <a:solidFill>
                  <a:schemeClr val="bg1"/>
                </a:solidFill>
                <a:highlight>
                  <a:srgbClr val="68BBAF"/>
                </a:highlight>
              </a:rPr>
              <a:t> </a:t>
            </a:r>
            <a:r>
              <a:rPr lang="ro-RO" dirty="0">
                <a:solidFill>
                  <a:schemeClr val="bg1"/>
                </a:solidFill>
                <a:highlight>
                  <a:srgbClr val="68BBAF"/>
                </a:highlight>
              </a:rPr>
              <a:t>Sfat</a:t>
            </a:r>
            <a:r>
              <a:rPr lang="en-IE" dirty="0">
                <a:solidFill>
                  <a:schemeClr val="bg1"/>
                </a:solidFill>
                <a:highlight>
                  <a:srgbClr val="68BBAF"/>
                </a:highlight>
              </a:rPr>
              <a:t> 1: EX</a:t>
            </a:r>
            <a:r>
              <a:rPr lang="ro-RO" dirty="0">
                <a:solidFill>
                  <a:schemeClr val="bg1"/>
                </a:solidFill>
                <a:highlight>
                  <a:srgbClr val="68BBAF"/>
                </a:highlight>
              </a:rPr>
              <a:t>E</a:t>
            </a:r>
            <a:r>
              <a:rPr lang="en-IE" dirty="0">
                <a:solidFill>
                  <a:schemeClr val="bg1"/>
                </a:solidFill>
                <a:highlight>
                  <a:srgbClr val="68BBAF"/>
                </a:highlight>
              </a:rPr>
              <a:t>MPL</a:t>
            </a:r>
            <a:r>
              <a:rPr lang="ro-RO" dirty="0">
                <a:solidFill>
                  <a:schemeClr val="bg1"/>
                </a:solidFill>
                <a:highlight>
                  <a:srgbClr val="68BBAF"/>
                </a:highlight>
              </a:rPr>
              <a:t>U</a:t>
            </a:r>
            <a:r>
              <a:rPr lang="en-IE" dirty="0">
                <a:solidFill>
                  <a:schemeClr val="bg1"/>
                </a:solidFill>
                <a:highlight>
                  <a:srgbClr val="68BBAF"/>
                </a:highlight>
              </a:rPr>
              <a:t> </a:t>
            </a:r>
            <a:r>
              <a:rPr lang="en-IE" dirty="0">
                <a:solidFill>
                  <a:schemeClr val="bg1"/>
                </a:solidFill>
              </a:rPr>
              <a:t>  </a:t>
            </a:r>
            <a:r>
              <a:rPr lang="en-US" dirty="0" err="1"/>
              <a:t>Uit</a:t>
            </a:r>
            <a:r>
              <a:rPr lang="ro-RO" dirty="0"/>
              <a:t>ați</a:t>
            </a:r>
            <a:r>
              <a:rPr lang="en-US" dirty="0"/>
              <a:t> de </a:t>
            </a:r>
            <a:r>
              <a:rPr lang="en-US" dirty="0" err="1"/>
              <a:t>bani</a:t>
            </a:r>
            <a:r>
              <a:rPr lang="en-US" dirty="0"/>
              <a:t>! (</a:t>
            </a:r>
            <a:r>
              <a:rPr lang="en-US" dirty="0" err="1"/>
              <a:t>Cel</a:t>
            </a:r>
            <a:r>
              <a:rPr lang="en-US" dirty="0"/>
              <a:t> </a:t>
            </a:r>
            <a:r>
              <a:rPr lang="en-US" dirty="0" err="1"/>
              <a:t>puțin</a:t>
            </a:r>
            <a:r>
              <a:rPr lang="en-US" dirty="0"/>
              <a:t> </a:t>
            </a:r>
            <a:r>
              <a:rPr lang="en-US" dirty="0" err="1"/>
              <a:t>inițial</a:t>
            </a:r>
            <a:r>
              <a:rPr lang="en-US" dirty="0"/>
              <a:t>...) &amp; </a:t>
            </a:r>
            <a:r>
              <a:rPr lang="en-US" dirty="0" err="1"/>
              <a:t>defin</a:t>
            </a:r>
            <a:r>
              <a:rPr lang="ro-RO" dirty="0"/>
              <a:t>iți</a:t>
            </a:r>
            <a:r>
              <a:rPr lang="en-US" dirty="0"/>
              <a:t> </a:t>
            </a:r>
            <a:r>
              <a:rPr lang="en-US" dirty="0" err="1"/>
              <a:t>proiectul</a:t>
            </a:r>
            <a:r>
              <a:rPr lang="en-US" dirty="0"/>
              <a:t> </a:t>
            </a:r>
            <a:r>
              <a:rPr lang="en-US" dirty="0" err="1"/>
              <a:t>dvs</a:t>
            </a:r>
            <a:r>
              <a:rPr lang="en-US" dirty="0"/>
              <a:t>.</a:t>
            </a:r>
          </a:p>
          <a:p>
            <a:pPr>
              <a:lnSpc>
                <a:spcPct val="120000"/>
              </a:lnSpc>
            </a:pPr>
            <a:endParaRPr lang="en-IE" dirty="0"/>
          </a:p>
        </p:txBody>
      </p:sp>
      <p:pic>
        <p:nvPicPr>
          <p:cNvPr id="7" name="Picture 6" descr="A picture containing car, parked, building, front&#10;&#10;Description automatically generated">
            <a:extLst>
              <a:ext uri="{FF2B5EF4-FFF2-40B4-BE49-F238E27FC236}">
                <a16:creationId xmlns:a16="http://schemas.microsoft.com/office/drawing/2014/main" id="{7071E26A-934A-4922-BBA6-83D6B9E40B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0" y="2175853"/>
            <a:ext cx="3609256" cy="38721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79EA29-DBF0-437E-B69B-2441C60E68AD}"/>
              </a:ext>
            </a:extLst>
          </p:cNvPr>
          <p:cNvSpPr txBox="1"/>
          <p:nvPr/>
        </p:nvSpPr>
        <p:spPr>
          <a:xfrm>
            <a:off x="2212974" y="1316401"/>
            <a:ext cx="9817099" cy="757130"/>
          </a:xfrm>
          <a:prstGeom prst="rect">
            <a:avLst/>
          </a:prstGeom>
          <a:solidFill>
            <a:srgbClr val="BA0A94"/>
          </a:solidFill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buClr>
                <a:srgbClr val="68BBAF"/>
              </a:buClr>
              <a:defRPr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EXEMPLU – WOODFORD YOUTH HALL, CO. GALWAY: EXTRACT DE FORMULAR DE CERERE –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problema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și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soluția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sunt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prezentate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foarte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clar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 la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început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130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6F3E7C-4CA6-42F7-A1FB-7293AAC6FB0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86466" y="1886979"/>
            <a:ext cx="6391233" cy="3631644"/>
          </a:xfrm>
        </p:spPr>
        <p:txBody>
          <a:bodyPr/>
          <a:lstStyle/>
          <a:p>
            <a:pPr>
              <a:defRPr/>
            </a:pPr>
            <a:r>
              <a:rPr lang="en-IE" b="1" dirty="0">
                <a:solidFill>
                  <a:srgbClr val="7A7C7E"/>
                </a:solidFill>
              </a:rPr>
              <a:t>Este </a:t>
            </a:r>
            <a:r>
              <a:rPr lang="en-IE" b="1" dirty="0" err="1">
                <a:solidFill>
                  <a:srgbClr val="7A7C7E"/>
                </a:solidFill>
              </a:rPr>
              <a:t>esențial</a:t>
            </a:r>
            <a:r>
              <a:rPr lang="en-IE" b="1" dirty="0">
                <a:solidFill>
                  <a:srgbClr val="7A7C7E"/>
                </a:solidFill>
              </a:rPr>
              <a:t> </a:t>
            </a:r>
            <a:r>
              <a:rPr lang="en-IE" b="1" dirty="0" err="1">
                <a:solidFill>
                  <a:srgbClr val="7A7C7E"/>
                </a:solidFill>
              </a:rPr>
              <a:t>să</a:t>
            </a:r>
            <a:r>
              <a:rPr lang="en-IE" b="1" dirty="0">
                <a:solidFill>
                  <a:srgbClr val="7A7C7E"/>
                </a:solidFill>
              </a:rPr>
              <a:t> </a:t>
            </a:r>
            <a:r>
              <a:rPr lang="en-IE" b="1" dirty="0" err="1">
                <a:solidFill>
                  <a:srgbClr val="7A7C7E"/>
                </a:solidFill>
              </a:rPr>
              <a:t>abordați</a:t>
            </a:r>
            <a:r>
              <a:rPr lang="en-IE" b="1" dirty="0">
                <a:solidFill>
                  <a:srgbClr val="7A7C7E"/>
                </a:solidFill>
              </a:rPr>
              <a:t> </a:t>
            </a:r>
            <a:r>
              <a:rPr lang="en-IE" b="1" dirty="0" err="1">
                <a:solidFill>
                  <a:srgbClr val="7A7C7E"/>
                </a:solidFill>
              </a:rPr>
              <a:t>modul</a:t>
            </a:r>
            <a:r>
              <a:rPr lang="en-IE" b="1" dirty="0">
                <a:solidFill>
                  <a:srgbClr val="7A7C7E"/>
                </a:solidFill>
              </a:rPr>
              <a:t> </a:t>
            </a:r>
            <a:r>
              <a:rPr lang="en-IE" b="1" dirty="0" err="1">
                <a:solidFill>
                  <a:srgbClr val="7A7C7E"/>
                </a:solidFill>
              </a:rPr>
              <a:t>în</a:t>
            </a:r>
            <a:r>
              <a:rPr lang="en-IE" b="1" dirty="0">
                <a:solidFill>
                  <a:srgbClr val="7A7C7E"/>
                </a:solidFill>
              </a:rPr>
              <a:t> care </a:t>
            </a:r>
            <a:r>
              <a:rPr lang="en-IE" b="1" dirty="0" err="1">
                <a:solidFill>
                  <a:srgbClr val="7A7C7E"/>
                </a:solidFill>
              </a:rPr>
              <a:t>proiectul</a:t>
            </a:r>
            <a:r>
              <a:rPr lang="en-IE" b="1" dirty="0">
                <a:solidFill>
                  <a:srgbClr val="7A7C7E"/>
                </a:solidFill>
              </a:rPr>
              <a:t> </a:t>
            </a:r>
            <a:r>
              <a:rPr lang="en-IE" b="1" dirty="0" err="1">
                <a:solidFill>
                  <a:srgbClr val="7A7C7E"/>
                </a:solidFill>
              </a:rPr>
              <a:t>dumneavoastră</a:t>
            </a:r>
            <a:r>
              <a:rPr lang="en-IE" b="1" dirty="0">
                <a:solidFill>
                  <a:srgbClr val="7A7C7E"/>
                </a:solidFill>
              </a:rPr>
              <a:t> </a:t>
            </a:r>
            <a:r>
              <a:rPr lang="en-IE" b="1" dirty="0" err="1">
                <a:solidFill>
                  <a:srgbClr val="7A7C7E"/>
                </a:solidFill>
              </a:rPr>
              <a:t>îndeplinește</a:t>
            </a:r>
            <a:r>
              <a:rPr lang="en-IE" b="1" dirty="0">
                <a:solidFill>
                  <a:srgbClr val="7A7C7E"/>
                </a:solidFill>
              </a:rPr>
              <a:t> </a:t>
            </a:r>
            <a:r>
              <a:rPr lang="en-IE" b="1" dirty="0" err="1">
                <a:solidFill>
                  <a:srgbClr val="7A7C7E"/>
                </a:solidFill>
              </a:rPr>
              <a:t>obiectivele</a:t>
            </a:r>
            <a:r>
              <a:rPr lang="en-IE" b="1" dirty="0">
                <a:solidFill>
                  <a:srgbClr val="7A7C7E"/>
                </a:solidFill>
              </a:rPr>
              <a:t> </a:t>
            </a:r>
            <a:r>
              <a:rPr lang="en-IE" b="1" dirty="0" err="1">
                <a:solidFill>
                  <a:srgbClr val="7A7C7E"/>
                </a:solidFill>
              </a:rPr>
              <a:t>finanțatorului</a:t>
            </a:r>
            <a:r>
              <a:rPr lang="en-IE" b="1" dirty="0">
                <a:solidFill>
                  <a:srgbClr val="7A7C7E"/>
                </a:solidFill>
              </a:rPr>
              <a:t>? </a:t>
            </a:r>
            <a:r>
              <a:rPr lang="en-IE" dirty="0" err="1">
                <a:solidFill>
                  <a:srgbClr val="7A7C7E"/>
                </a:solidFill>
              </a:rPr>
              <a:t>Conectați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proiectul</a:t>
            </a:r>
            <a:r>
              <a:rPr lang="en-IE" dirty="0">
                <a:solidFill>
                  <a:srgbClr val="7A7C7E"/>
                </a:solidFill>
              </a:rPr>
              <a:t> la </a:t>
            </a:r>
            <a:r>
              <a:rPr lang="en-IE" dirty="0" err="1">
                <a:solidFill>
                  <a:srgbClr val="7A7C7E"/>
                </a:solidFill>
              </a:rPr>
              <a:t>criteriile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cheie</a:t>
            </a:r>
            <a:r>
              <a:rPr lang="en-IE" dirty="0">
                <a:solidFill>
                  <a:srgbClr val="7A7C7E"/>
                </a:solidFill>
              </a:rPr>
              <a:t> ale </a:t>
            </a:r>
            <a:r>
              <a:rPr lang="en-IE" dirty="0" err="1">
                <a:solidFill>
                  <a:srgbClr val="7A7C7E"/>
                </a:solidFill>
              </a:rPr>
              <a:t>finanțatorului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și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arătați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modul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în</a:t>
            </a:r>
            <a:r>
              <a:rPr lang="en-IE" dirty="0">
                <a:solidFill>
                  <a:srgbClr val="7A7C7E"/>
                </a:solidFill>
              </a:rPr>
              <a:t> care </a:t>
            </a:r>
            <a:r>
              <a:rPr lang="en-IE" dirty="0" err="1">
                <a:solidFill>
                  <a:srgbClr val="7A7C7E"/>
                </a:solidFill>
              </a:rPr>
              <a:t>proiectul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își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urmărește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scopurile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și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obiectivele</a:t>
            </a:r>
            <a:r>
              <a:rPr lang="en-IE" dirty="0">
                <a:solidFill>
                  <a:srgbClr val="7A7C7E"/>
                </a:solidFill>
              </a:rPr>
              <a:t>.</a:t>
            </a:r>
            <a:r>
              <a:rPr lang="ro-RO" dirty="0">
                <a:solidFill>
                  <a:srgbClr val="7A7C7E"/>
                </a:solidFill>
              </a:rPr>
              <a:t> După cum</a:t>
            </a:r>
            <a:r>
              <a:rPr lang="en-IE" dirty="0">
                <a:solidFill>
                  <a:srgbClr val="7A7C7E"/>
                </a:solidFill>
              </a:rPr>
              <a:t> am </a:t>
            </a:r>
            <a:r>
              <a:rPr lang="en-IE" dirty="0" err="1">
                <a:solidFill>
                  <a:srgbClr val="7A7C7E"/>
                </a:solidFill>
              </a:rPr>
              <a:t>menționat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în</a:t>
            </a:r>
            <a:r>
              <a:rPr lang="en-IE" dirty="0">
                <a:solidFill>
                  <a:srgbClr val="7A7C7E"/>
                </a:solidFill>
              </a:rPr>
              <a:t> intro</a:t>
            </a:r>
            <a:r>
              <a:rPr lang="ro-RO" dirty="0">
                <a:solidFill>
                  <a:srgbClr val="7A7C7E"/>
                </a:solidFill>
              </a:rPr>
              <a:t>ducere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până</a:t>
            </a:r>
            <a:r>
              <a:rPr lang="en-IE" dirty="0">
                <a:solidFill>
                  <a:srgbClr val="7A7C7E"/>
                </a:solidFill>
              </a:rPr>
              <a:t> la 50% din </a:t>
            </a:r>
            <a:r>
              <a:rPr lang="en-IE" dirty="0" err="1">
                <a:solidFill>
                  <a:srgbClr val="7A7C7E"/>
                </a:solidFill>
              </a:rPr>
              <a:t>cererile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primite</a:t>
            </a:r>
            <a:r>
              <a:rPr lang="en-IE" dirty="0">
                <a:solidFill>
                  <a:srgbClr val="7A7C7E"/>
                </a:solidFill>
              </a:rPr>
              <a:t> de </a:t>
            </a:r>
            <a:r>
              <a:rPr lang="en-IE" dirty="0" err="1">
                <a:solidFill>
                  <a:srgbClr val="7A7C7E"/>
                </a:solidFill>
              </a:rPr>
              <a:t>finanțatori</a:t>
            </a:r>
            <a:r>
              <a:rPr lang="en-IE" dirty="0">
                <a:solidFill>
                  <a:srgbClr val="7A7C7E"/>
                </a:solidFill>
              </a:rPr>
              <a:t> nu </a:t>
            </a:r>
            <a:r>
              <a:rPr lang="en-IE" dirty="0" err="1">
                <a:solidFill>
                  <a:srgbClr val="7A7C7E"/>
                </a:solidFill>
              </a:rPr>
              <a:t>îndeplinesc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criteriile</a:t>
            </a:r>
            <a:r>
              <a:rPr lang="en-IE" dirty="0">
                <a:solidFill>
                  <a:srgbClr val="7A7C7E"/>
                </a:solidFill>
              </a:rPr>
              <a:t> lor </a:t>
            </a:r>
            <a:r>
              <a:rPr lang="en-IE" dirty="0" err="1">
                <a:solidFill>
                  <a:srgbClr val="7A7C7E"/>
                </a:solidFill>
              </a:rPr>
              <a:t>publicate</a:t>
            </a:r>
            <a:r>
              <a:rPr lang="en-IE" dirty="0">
                <a:solidFill>
                  <a:srgbClr val="7A7C7E"/>
                </a:solidFill>
              </a:rPr>
              <a:t>.
Ca un minim</a:t>
            </a:r>
            <a:r>
              <a:rPr lang="ro-RO" dirty="0">
                <a:solidFill>
                  <a:srgbClr val="7A7C7E"/>
                </a:solidFill>
              </a:rPr>
              <a:t> </a:t>
            </a:r>
            <a:r>
              <a:rPr lang="en-IE" dirty="0">
                <a:solidFill>
                  <a:srgbClr val="7A7C7E"/>
                </a:solidFill>
              </a:rPr>
              <a:t>de </a:t>
            </a:r>
            <a:r>
              <a:rPr lang="en-IE" dirty="0" err="1">
                <a:solidFill>
                  <a:srgbClr val="7A7C7E"/>
                </a:solidFill>
              </a:rPr>
              <a:t>bază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trebui</a:t>
            </a:r>
            <a:r>
              <a:rPr lang="ro-RO" dirty="0">
                <a:solidFill>
                  <a:srgbClr val="7A7C7E"/>
                </a:solidFill>
              </a:rPr>
              <a:t>e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să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citiți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liniile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directoare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publicate</a:t>
            </a:r>
            <a:r>
              <a:rPr lang="en-IE" dirty="0">
                <a:solidFill>
                  <a:srgbClr val="7A7C7E"/>
                </a:solidFill>
              </a:rPr>
              <a:t> de </a:t>
            </a:r>
            <a:r>
              <a:rPr lang="en-IE" dirty="0" err="1">
                <a:solidFill>
                  <a:srgbClr val="7A7C7E"/>
                </a:solidFill>
              </a:rPr>
              <a:t>finanțator</a:t>
            </a:r>
            <a:r>
              <a:rPr lang="en-IE" dirty="0">
                <a:solidFill>
                  <a:srgbClr val="7A7C7E"/>
                </a:solidFill>
              </a:rPr>
              <a:t>. </a:t>
            </a:r>
            <a:r>
              <a:rPr lang="en-IE" dirty="0" err="1">
                <a:solidFill>
                  <a:srgbClr val="7A7C7E"/>
                </a:solidFill>
              </a:rPr>
              <a:t>Luați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în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considerare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motivația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finanțatorului</a:t>
            </a:r>
            <a:r>
              <a:rPr lang="en-IE" dirty="0">
                <a:solidFill>
                  <a:srgbClr val="7A7C7E"/>
                </a:solidFill>
              </a:rPr>
              <a:t>, </a:t>
            </a:r>
            <a:r>
              <a:rPr lang="en-IE" dirty="0" err="1">
                <a:solidFill>
                  <a:srgbClr val="7A7C7E"/>
                </a:solidFill>
              </a:rPr>
              <a:t>formatul</a:t>
            </a:r>
            <a:r>
              <a:rPr lang="en-IE" dirty="0">
                <a:solidFill>
                  <a:srgbClr val="7A7C7E"/>
                </a:solidFill>
              </a:rPr>
              <a:t> de </a:t>
            </a:r>
            <a:r>
              <a:rPr lang="en-IE" dirty="0" err="1">
                <a:solidFill>
                  <a:srgbClr val="7A7C7E"/>
                </a:solidFill>
              </a:rPr>
              <a:t>depunere</a:t>
            </a:r>
            <a:r>
              <a:rPr lang="en-IE" dirty="0">
                <a:solidFill>
                  <a:srgbClr val="7A7C7E"/>
                </a:solidFill>
              </a:rPr>
              <a:t> a </a:t>
            </a:r>
            <a:r>
              <a:rPr lang="en-IE" dirty="0" err="1">
                <a:solidFill>
                  <a:srgbClr val="7A7C7E"/>
                </a:solidFill>
              </a:rPr>
              <a:t>cererii</a:t>
            </a:r>
            <a:r>
              <a:rPr lang="en-IE" dirty="0">
                <a:solidFill>
                  <a:srgbClr val="7A7C7E"/>
                </a:solidFill>
              </a:rPr>
              <a:t>, </a:t>
            </a:r>
            <a:r>
              <a:rPr lang="en-IE" dirty="0" err="1">
                <a:solidFill>
                  <a:srgbClr val="7A7C7E"/>
                </a:solidFill>
              </a:rPr>
              <a:t>nivelul</a:t>
            </a:r>
            <a:r>
              <a:rPr lang="en-IE" dirty="0">
                <a:solidFill>
                  <a:srgbClr val="7A7C7E"/>
                </a:solidFill>
              </a:rPr>
              <a:t> de </a:t>
            </a:r>
            <a:r>
              <a:rPr lang="en-IE" dirty="0" err="1">
                <a:solidFill>
                  <a:srgbClr val="7A7C7E"/>
                </a:solidFill>
              </a:rPr>
              <a:t>finanțare</a:t>
            </a:r>
            <a:r>
              <a:rPr lang="en-IE" dirty="0">
                <a:solidFill>
                  <a:srgbClr val="7A7C7E"/>
                </a:solidFill>
              </a:rPr>
              <a:t>, </a:t>
            </a:r>
            <a:r>
              <a:rPr lang="en-IE" dirty="0" err="1">
                <a:solidFill>
                  <a:srgbClr val="7A7C7E"/>
                </a:solidFill>
              </a:rPr>
              <a:t>termenele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limită</a:t>
            </a:r>
            <a:r>
              <a:rPr lang="en-IE" dirty="0">
                <a:solidFill>
                  <a:srgbClr val="7A7C7E"/>
                </a:solidFill>
              </a:rPr>
              <a:t> de </a:t>
            </a:r>
            <a:r>
              <a:rPr lang="en-IE" dirty="0" err="1">
                <a:solidFill>
                  <a:srgbClr val="7A7C7E"/>
                </a:solidFill>
              </a:rPr>
              <a:t>depunere</a:t>
            </a:r>
            <a:r>
              <a:rPr lang="en-IE" dirty="0">
                <a:solidFill>
                  <a:srgbClr val="7A7C7E"/>
                </a:solidFill>
              </a:rPr>
              <a:t>, </a:t>
            </a:r>
            <a:r>
              <a:rPr lang="en-IE" dirty="0" err="1">
                <a:solidFill>
                  <a:srgbClr val="7A7C7E"/>
                </a:solidFill>
              </a:rPr>
              <a:t>eligibilitatea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și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procesul</a:t>
            </a:r>
            <a:r>
              <a:rPr lang="en-IE" dirty="0">
                <a:solidFill>
                  <a:srgbClr val="7A7C7E"/>
                </a:solidFill>
              </a:rPr>
              <a:t> de </a:t>
            </a:r>
            <a:r>
              <a:rPr lang="en-IE" dirty="0" err="1">
                <a:solidFill>
                  <a:srgbClr val="7A7C7E"/>
                </a:solidFill>
              </a:rPr>
              <a:t>luare</a:t>
            </a:r>
            <a:r>
              <a:rPr lang="en-IE" dirty="0">
                <a:solidFill>
                  <a:srgbClr val="7A7C7E"/>
                </a:solidFill>
              </a:rPr>
              <a:t> a </a:t>
            </a:r>
            <a:r>
              <a:rPr lang="en-IE" dirty="0" err="1">
                <a:solidFill>
                  <a:srgbClr val="7A7C7E"/>
                </a:solidFill>
              </a:rPr>
              <a:t>deciziilor</a:t>
            </a:r>
            <a:r>
              <a:rPr lang="en-IE" dirty="0">
                <a:solidFill>
                  <a:srgbClr val="7A7C7E"/>
                </a:solidFill>
              </a:rPr>
              <a:t>.</a:t>
            </a:r>
            <a:r>
              <a:rPr lang="en-IE" b="1" dirty="0">
                <a:solidFill>
                  <a:srgbClr val="7A7C7E"/>
                </a:solidFill>
              </a:rPr>
              <a:t>
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CFD44A-2272-4F33-8693-3BD5D1C440A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57775" y="371475"/>
            <a:ext cx="6643688" cy="1253566"/>
          </a:xfrm>
        </p:spPr>
        <p:txBody>
          <a:bodyPr>
            <a:normAutofit/>
          </a:bodyPr>
          <a:lstStyle/>
          <a:p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</a:t>
            </a:r>
            <a:r>
              <a:rPr lang="ro-RO" dirty="0">
                <a:solidFill>
                  <a:schemeClr val="bg1"/>
                </a:solidFill>
                <a:highlight>
                  <a:srgbClr val="7F4182"/>
                </a:highlight>
              </a:rPr>
              <a:t>Sfat</a:t>
            </a:r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2: 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ro-RO" dirty="0"/>
              <a:t>Arătați că proiectul dvs. se pliază pe scopul finanțatorilor</a:t>
            </a:r>
            <a:endParaRPr lang="en-IE" dirty="0"/>
          </a:p>
          <a:p>
            <a:endParaRPr lang="en-IE" dirty="0"/>
          </a:p>
        </p:txBody>
      </p:sp>
      <p:pic>
        <p:nvPicPr>
          <p:cNvPr id="12" name="Picture Placeholder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6E8BA169-6390-4B0D-A13B-220539DF5188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3160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CF9818-4769-4CFC-8469-A737E45E4DD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728721" y="808401"/>
            <a:ext cx="8463280" cy="3872188"/>
          </a:xfrm>
        </p:spPr>
        <p:txBody>
          <a:bodyPr/>
          <a:lstStyle/>
          <a:p>
            <a:pPr marL="0" indent="0">
              <a:buNone/>
            </a:pP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None/>
            </a:pP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Satul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Woodford a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fost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supus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unei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întineriri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comunitare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conduse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Programul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reînnoire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orașului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satului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 Sala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Tineretului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deservește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șase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școli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primare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din regiune 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Derryoober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Woodford,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Ballinakill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Drim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Moyglass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Derrybrien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școală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secundară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Mercy College Woodford </a:t>
            </a:r>
            <a:r>
              <a:rPr lang="ro-RO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având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peste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360</a:t>
            </a:r>
            <a:r>
              <a:rPr lang="ro-RO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tineri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    
Sala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necesită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înlocuirea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urgentă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acoperișului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adăugarea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facilități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tineret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astfel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încât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poată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oferi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serviciu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puternic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cuprinzător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 baza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serviciil</a:t>
            </a:r>
            <a:r>
              <a:rPr lang="ro-RO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existente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Acesta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permite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planuri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 club de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tineret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întinerit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contribuția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Comhaile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N'og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 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Acesta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răspunde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deplin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acțiunii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strategice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GRD 5.2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oferi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centru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bunăstare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recreere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tineri</a:t>
            </a:r>
            <a:r>
              <a:rPr lang="en-IE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
</a:t>
            </a:r>
            <a:endParaRPr lang="en-I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BE07F0-0A8C-4C62-8E7F-9078649E64B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333340" y="66675"/>
            <a:ext cx="9439559" cy="101790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IE" dirty="0">
                <a:solidFill>
                  <a:schemeClr val="bg1"/>
                </a:solidFill>
                <a:highlight>
                  <a:srgbClr val="68BBAF"/>
                </a:highlight>
              </a:rPr>
              <a:t> </a:t>
            </a:r>
            <a:r>
              <a:rPr lang="ro-RO" dirty="0">
                <a:solidFill>
                  <a:schemeClr val="bg1"/>
                </a:solidFill>
                <a:highlight>
                  <a:srgbClr val="68BBAF"/>
                </a:highlight>
              </a:rPr>
              <a:t>Sfat</a:t>
            </a:r>
            <a:r>
              <a:rPr lang="en-IE" dirty="0">
                <a:solidFill>
                  <a:schemeClr val="bg1"/>
                </a:solidFill>
                <a:highlight>
                  <a:srgbClr val="68BBAF"/>
                </a:highlight>
              </a:rPr>
              <a:t> 2: EX</a:t>
            </a:r>
            <a:r>
              <a:rPr lang="ro-RO" dirty="0">
                <a:solidFill>
                  <a:schemeClr val="bg1"/>
                </a:solidFill>
                <a:highlight>
                  <a:srgbClr val="68BBAF"/>
                </a:highlight>
              </a:rPr>
              <a:t>E</a:t>
            </a:r>
            <a:r>
              <a:rPr lang="en-IE" dirty="0">
                <a:solidFill>
                  <a:schemeClr val="bg1"/>
                </a:solidFill>
                <a:highlight>
                  <a:srgbClr val="68BBAF"/>
                </a:highlight>
              </a:rPr>
              <a:t>MPL</a:t>
            </a:r>
            <a:r>
              <a:rPr lang="ro-RO" dirty="0">
                <a:solidFill>
                  <a:schemeClr val="bg1"/>
                </a:solidFill>
                <a:highlight>
                  <a:srgbClr val="68BBAF"/>
                </a:highlight>
              </a:rPr>
              <a:t>U</a:t>
            </a:r>
            <a:r>
              <a:rPr lang="en-IE" dirty="0">
                <a:solidFill>
                  <a:schemeClr val="bg1"/>
                </a:solidFill>
                <a:highlight>
                  <a:srgbClr val="68BBAF"/>
                </a:highlight>
              </a:rPr>
              <a:t> 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US" sz="4100" dirty="0" err="1">
                <a:solidFill>
                  <a:srgbClr val="7F4182"/>
                </a:solidFill>
              </a:rPr>
              <a:t>Arătați</a:t>
            </a:r>
            <a:r>
              <a:rPr lang="en-US" sz="4100" dirty="0">
                <a:solidFill>
                  <a:srgbClr val="7F4182"/>
                </a:solidFill>
              </a:rPr>
              <a:t> </a:t>
            </a:r>
            <a:r>
              <a:rPr lang="ro-RO" sz="4100" dirty="0">
                <a:solidFill>
                  <a:srgbClr val="7F4182"/>
                </a:solidFill>
              </a:rPr>
              <a:t>că </a:t>
            </a:r>
            <a:r>
              <a:rPr lang="en-US" sz="4100" dirty="0" err="1">
                <a:solidFill>
                  <a:srgbClr val="7F4182"/>
                </a:solidFill>
              </a:rPr>
              <a:t>proiectul</a:t>
            </a:r>
            <a:r>
              <a:rPr lang="en-US" sz="4100" dirty="0">
                <a:solidFill>
                  <a:srgbClr val="7F4182"/>
                </a:solidFill>
              </a:rPr>
              <a:t> </a:t>
            </a:r>
            <a:r>
              <a:rPr lang="en-US" sz="4100" dirty="0" err="1">
                <a:solidFill>
                  <a:srgbClr val="7F4182"/>
                </a:solidFill>
              </a:rPr>
              <a:t>dumneavoastră</a:t>
            </a:r>
            <a:r>
              <a:rPr lang="en-US" sz="4100" dirty="0">
                <a:solidFill>
                  <a:srgbClr val="7F4182"/>
                </a:solidFill>
              </a:rPr>
              <a:t> se </a:t>
            </a:r>
            <a:r>
              <a:rPr lang="en-US" sz="4100" dirty="0" err="1">
                <a:solidFill>
                  <a:srgbClr val="7F4182"/>
                </a:solidFill>
              </a:rPr>
              <a:t>aliniază</a:t>
            </a:r>
            <a:r>
              <a:rPr lang="en-US" sz="4100" dirty="0">
                <a:solidFill>
                  <a:srgbClr val="7F4182"/>
                </a:solidFill>
              </a:rPr>
              <a:t> la </a:t>
            </a:r>
            <a:r>
              <a:rPr lang="en-US" sz="4100" dirty="0" err="1">
                <a:solidFill>
                  <a:srgbClr val="7F4182"/>
                </a:solidFill>
              </a:rPr>
              <a:t>obiectivele</a:t>
            </a:r>
            <a:r>
              <a:rPr lang="en-US" sz="4100" dirty="0">
                <a:solidFill>
                  <a:srgbClr val="7F4182"/>
                </a:solidFill>
              </a:rPr>
              <a:t> </a:t>
            </a:r>
            <a:r>
              <a:rPr lang="en-US" sz="4100" dirty="0" err="1">
                <a:solidFill>
                  <a:srgbClr val="7F4182"/>
                </a:solidFill>
              </a:rPr>
              <a:t>finanțatorilor</a:t>
            </a:r>
            <a:r>
              <a:rPr lang="en-US" sz="4100" dirty="0">
                <a:solidFill>
                  <a:srgbClr val="7F4182"/>
                </a:solidFill>
              </a:rPr>
              <a:t> </a:t>
            </a:r>
            <a:r>
              <a:rPr lang="en-US" sz="4100" dirty="0" err="1">
                <a:solidFill>
                  <a:srgbClr val="7F4182"/>
                </a:solidFill>
              </a:rPr>
              <a:t>dumneavoastră</a:t>
            </a:r>
            <a:endParaRPr lang="en-IE" dirty="0"/>
          </a:p>
        </p:txBody>
      </p:sp>
      <p:pic>
        <p:nvPicPr>
          <p:cNvPr id="4" name="Picture 3" descr="A picture containing car, parked, building, front&#10;&#10;Description automatically generated">
            <a:extLst>
              <a:ext uri="{FF2B5EF4-FFF2-40B4-BE49-F238E27FC236}">
                <a16:creationId xmlns:a16="http://schemas.microsoft.com/office/drawing/2014/main" id="{31FAB224-F366-4215-9724-EAF89DE6E8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0" y="2175853"/>
            <a:ext cx="3609256" cy="38721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CEEAB4-296A-475F-A63C-30BD13238308}"/>
              </a:ext>
            </a:extLst>
          </p:cNvPr>
          <p:cNvSpPr txBox="1"/>
          <p:nvPr/>
        </p:nvSpPr>
        <p:spPr>
          <a:xfrm>
            <a:off x="0" y="5748980"/>
            <a:ext cx="3883025" cy="757130"/>
          </a:xfrm>
          <a:prstGeom prst="rect">
            <a:avLst/>
          </a:prstGeom>
          <a:solidFill>
            <a:srgbClr val="BA0A94"/>
          </a:solidFill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buClr>
                <a:srgbClr val="68BBAF"/>
              </a:buClr>
              <a:defRPr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EXTRAS FORMULAR DE CERERE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750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6F3E7C-4CA6-42F7-A1FB-7293AAC6FB0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00700" y="1801254"/>
            <a:ext cx="6476999" cy="363164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/>
              <a:t>Care sunt </a:t>
            </a:r>
            <a:r>
              <a:rPr lang="en-US" dirty="0" err="1"/>
              <a:t>diferențele</a:t>
            </a:r>
            <a:r>
              <a:rPr lang="en-US" dirty="0"/>
              <a:t> </a:t>
            </a:r>
            <a:r>
              <a:rPr lang="en-US" dirty="0" err="1"/>
              <a:t>reale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pozitive</a:t>
            </a:r>
            <a:r>
              <a:rPr lang="en-US" dirty="0"/>
              <a:t> pe care </a:t>
            </a:r>
            <a:r>
              <a:rPr lang="en-US" dirty="0" err="1"/>
              <a:t>proiectul</a:t>
            </a:r>
            <a:r>
              <a:rPr lang="en-US" dirty="0"/>
              <a:t> </a:t>
            </a:r>
            <a:r>
              <a:rPr lang="en-US" dirty="0" err="1"/>
              <a:t>finanțat</a:t>
            </a:r>
            <a:r>
              <a:rPr lang="en-US" dirty="0"/>
              <a:t> le </a:t>
            </a:r>
            <a:r>
              <a:rPr lang="en-US" dirty="0" err="1"/>
              <a:t>va</a:t>
            </a:r>
            <a:r>
              <a:rPr lang="en-US" dirty="0"/>
              <a:t> face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comunitatea</a:t>
            </a:r>
            <a:r>
              <a:rPr lang="en-US" dirty="0"/>
              <a:t> </a:t>
            </a:r>
            <a:r>
              <a:rPr lang="en-US" dirty="0" err="1"/>
              <a:t>dvs</a:t>
            </a:r>
            <a:r>
              <a:rPr lang="en-US" dirty="0"/>
              <a:t>.? 
Cine din </a:t>
            </a:r>
            <a:r>
              <a:rPr lang="en-US" dirty="0" err="1"/>
              <a:t>comunitate</a:t>
            </a:r>
            <a:r>
              <a:rPr lang="en-US" dirty="0"/>
              <a:t> are de </a:t>
            </a:r>
            <a:r>
              <a:rPr lang="en-US" dirty="0" err="1"/>
              <a:t>câștigat</a:t>
            </a:r>
            <a:r>
              <a:rPr lang="en-US" dirty="0"/>
              <a:t>?
</a:t>
            </a:r>
            <a:r>
              <a:rPr lang="ro-RO" dirty="0"/>
              <a:t>R</a:t>
            </a:r>
            <a:r>
              <a:rPr lang="en-US" dirty="0" err="1"/>
              <a:t>ăspunde</a:t>
            </a:r>
            <a:r>
              <a:rPr lang="en-US" dirty="0"/>
              <a:t> </a:t>
            </a:r>
            <a:r>
              <a:rPr lang="en-US" dirty="0" err="1"/>
              <a:t>proiectul</a:t>
            </a:r>
            <a:r>
              <a:rPr lang="en-US" dirty="0"/>
              <a:t> </a:t>
            </a:r>
            <a:r>
              <a:rPr lang="en-US" dirty="0" err="1"/>
              <a:t>nevoilor</a:t>
            </a:r>
            <a:r>
              <a:rPr lang="en-US" dirty="0"/>
              <a:t> </a:t>
            </a:r>
            <a:r>
              <a:rPr lang="en-US" dirty="0" err="1"/>
              <a:t>comunități</a:t>
            </a:r>
            <a:r>
              <a:rPr lang="ro-RO" dirty="0"/>
              <a:t>i</a:t>
            </a:r>
            <a:r>
              <a:rPr lang="en-US" dirty="0"/>
              <a:t>?
Care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impactul</a:t>
            </a:r>
            <a:r>
              <a:rPr lang="en-US" dirty="0"/>
              <a:t> economic al </a:t>
            </a:r>
            <a:r>
              <a:rPr lang="en-US" dirty="0" err="1"/>
              <a:t>proiectului</a:t>
            </a:r>
            <a:r>
              <a:rPr lang="en-US" dirty="0"/>
              <a:t>? (</a:t>
            </a:r>
            <a:r>
              <a:rPr lang="en-US" dirty="0" err="1"/>
              <a:t>Notă</a:t>
            </a:r>
            <a:r>
              <a:rPr lang="en-US" dirty="0"/>
              <a:t> - </a:t>
            </a:r>
            <a:r>
              <a:rPr lang="en-US" dirty="0" err="1"/>
              <a:t>Puteți</a:t>
            </a:r>
            <a:r>
              <a:rPr lang="en-US" dirty="0"/>
              <a:t> </a:t>
            </a:r>
            <a:r>
              <a:rPr lang="en-US" dirty="0" err="1"/>
              <a:t>utiliza</a:t>
            </a:r>
            <a:r>
              <a:rPr lang="en-US" dirty="0"/>
              <a:t> </a:t>
            </a:r>
            <a:r>
              <a:rPr lang="en-US" dirty="0" err="1"/>
              <a:t>exercițiul</a:t>
            </a:r>
            <a:r>
              <a:rPr lang="en-US" dirty="0"/>
              <a:t> </a:t>
            </a:r>
            <a:r>
              <a:rPr lang="en-US" dirty="0" err="1"/>
              <a:t>nostru</a:t>
            </a:r>
            <a:r>
              <a:rPr lang="en-US" dirty="0"/>
              <a:t> de impact </a:t>
            </a:r>
            <a:r>
              <a:rPr lang="en-US" dirty="0" err="1"/>
              <a:t>asupra</a:t>
            </a:r>
            <a:r>
              <a:rPr lang="en-US" dirty="0"/>
              <a:t> </a:t>
            </a:r>
            <a:r>
              <a:rPr lang="en-US" dirty="0" err="1"/>
              <a:t>economiei</a:t>
            </a:r>
            <a:r>
              <a:rPr lang="en-US" dirty="0"/>
              <a:t> locale de la </a:t>
            </a:r>
            <a:r>
              <a:rPr lang="en-US" dirty="0" err="1"/>
              <a:t>modulul</a:t>
            </a:r>
            <a:r>
              <a:rPr lang="en-US" dirty="0"/>
              <a:t> 4)</a:t>
            </a:r>
            <a:endParaRPr lang="ro-RO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 err="1"/>
              <a:t>Asigurați-vă</a:t>
            </a:r>
            <a:r>
              <a:rPr lang="en-US" dirty="0"/>
              <a:t> </a:t>
            </a:r>
            <a:r>
              <a:rPr lang="en-US" dirty="0" err="1"/>
              <a:t>că</a:t>
            </a:r>
            <a:r>
              <a:rPr lang="en-US" dirty="0"/>
              <a:t> </a:t>
            </a:r>
            <a:r>
              <a:rPr lang="ro-RO" dirty="0"/>
              <a:t>ați</a:t>
            </a:r>
            <a:r>
              <a:rPr lang="en-US" dirty="0"/>
              <a:t> </a:t>
            </a:r>
            <a:r>
              <a:rPr lang="en-US" dirty="0" err="1"/>
              <a:t>răspun</a:t>
            </a:r>
            <a:r>
              <a:rPr lang="ro-RO" dirty="0"/>
              <a:t>s</a:t>
            </a:r>
            <a:r>
              <a:rPr lang="en-US" dirty="0"/>
              <a:t> la </a:t>
            </a:r>
            <a:r>
              <a:rPr lang="en-US" dirty="0" err="1"/>
              <a:t>aceste</a:t>
            </a:r>
            <a:r>
              <a:rPr lang="en-US" dirty="0"/>
              <a:t> </a:t>
            </a:r>
            <a:r>
              <a:rPr lang="en-US" dirty="0" err="1"/>
              <a:t>întrebări</a:t>
            </a:r>
            <a:r>
              <a:rPr lang="en-US" dirty="0"/>
              <a:t>, </a:t>
            </a:r>
            <a:r>
              <a:rPr lang="en-US" dirty="0" err="1"/>
              <a:t>atât</a:t>
            </a:r>
            <a:r>
              <a:rPr lang="en-US" dirty="0"/>
              <a:t> </a:t>
            </a:r>
            <a:r>
              <a:rPr lang="en-US" dirty="0" err="1"/>
              <a:t>într</a:t>
            </a:r>
            <a:r>
              <a:rPr lang="en-US" dirty="0"/>
              <a:t>-un mod </a:t>
            </a:r>
            <a:r>
              <a:rPr lang="en-US" dirty="0" err="1"/>
              <a:t>calitativ</a:t>
            </a:r>
            <a:r>
              <a:rPr lang="en-US" dirty="0"/>
              <a:t> </a:t>
            </a:r>
            <a:r>
              <a:rPr lang="ro-RO" dirty="0"/>
              <a:t>cât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cantitativ</a:t>
            </a:r>
            <a:r>
              <a:rPr lang="ro-RO" dirty="0"/>
              <a:t>,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cererile</a:t>
            </a:r>
            <a:r>
              <a:rPr lang="en-US" dirty="0"/>
              <a:t> de </a:t>
            </a:r>
            <a:r>
              <a:rPr lang="en-US" dirty="0" err="1"/>
              <a:t>finanțare</a:t>
            </a:r>
            <a:r>
              <a:rPr lang="en-US" dirty="0"/>
              <a:t>.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CFD44A-2272-4F33-8693-3BD5D1C440A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57775" y="371475"/>
            <a:ext cx="6840058" cy="1253566"/>
          </a:xfrm>
        </p:spPr>
        <p:txBody>
          <a:bodyPr>
            <a:normAutofit fontScale="92500" lnSpcReduction="20000"/>
          </a:bodyPr>
          <a:lstStyle/>
          <a:p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</a:t>
            </a:r>
            <a:r>
              <a:rPr lang="ro-RO" dirty="0">
                <a:solidFill>
                  <a:schemeClr val="bg1"/>
                </a:solidFill>
                <a:highlight>
                  <a:srgbClr val="7F4182"/>
                </a:highlight>
              </a:rPr>
              <a:t>Sfat</a:t>
            </a:r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3:</a:t>
            </a:r>
            <a:r>
              <a:rPr lang="ro-RO" dirty="0">
                <a:solidFill>
                  <a:schemeClr val="bg1"/>
                </a:solidFill>
                <a:highlight>
                  <a:srgbClr val="7F4182"/>
                </a:highlight>
              </a:rPr>
              <a:t> </a:t>
            </a:r>
            <a:r>
              <a:rPr lang="ro-RO" dirty="0" err="1"/>
              <a:t>Evidențiaț</a:t>
            </a:r>
            <a:r>
              <a:rPr lang="en-IE" dirty="0" err="1"/>
              <a:t>i</a:t>
            </a:r>
            <a:r>
              <a:rPr lang="en-IE" dirty="0"/>
              <a:t> </a:t>
            </a:r>
            <a:r>
              <a:rPr lang="en-IE" dirty="0" err="1"/>
              <a:t>beneficiile</a:t>
            </a:r>
            <a:r>
              <a:rPr lang="ro-RO" dirty="0"/>
              <a:t>  </a:t>
            </a:r>
            <a:r>
              <a:rPr lang="en-IE" dirty="0" err="1"/>
              <a:t>proiectului</a:t>
            </a:r>
            <a:r>
              <a:rPr lang="en-IE" dirty="0"/>
              <a:t> de </a:t>
            </a:r>
            <a:r>
              <a:rPr lang="en-IE" dirty="0" err="1"/>
              <a:t>regenerare</a:t>
            </a:r>
            <a:r>
              <a:rPr lang="en-IE" dirty="0"/>
              <a:t> a </a:t>
            </a:r>
            <a:r>
              <a:rPr lang="en-IE" dirty="0" err="1"/>
              <a:t>comunității</a:t>
            </a:r>
            <a:r>
              <a:rPr lang="en-IE" dirty="0"/>
              <a:t> </a:t>
            </a:r>
            <a:r>
              <a:rPr lang="en-IE" dirty="0" err="1"/>
              <a:t>dvs</a:t>
            </a:r>
            <a:r>
              <a:rPr lang="en-IE" dirty="0"/>
              <a:t>.</a:t>
            </a:r>
          </a:p>
        </p:txBody>
      </p:sp>
      <p:pic>
        <p:nvPicPr>
          <p:cNvPr id="7" name="Picture Placeholder 6" descr="A person standing in front of a crowd&#10;&#10;Description automatically generated">
            <a:extLst>
              <a:ext uri="{FF2B5EF4-FFF2-40B4-BE49-F238E27FC236}">
                <a16:creationId xmlns:a16="http://schemas.microsoft.com/office/drawing/2014/main" id="{E6FC0923-A3AD-44D9-8873-E692FC47883E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17165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79E21F-804F-49AD-BE76-F34118D80D9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D6E6D2-1062-4BA6-9574-62B76E8E36A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95266" y="189322"/>
            <a:ext cx="8403792" cy="857158"/>
          </a:xfrm>
        </p:spPr>
        <p:txBody>
          <a:bodyPr>
            <a:normAutofit fontScale="77500" lnSpcReduction="20000"/>
          </a:bodyPr>
          <a:lstStyle/>
          <a:p>
            <a:pPr lvl="0">
              <a:defRPr/>
            </a:pPr>
            <a:r>
              <a:rPr kumimoji="0" lang="en-IE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7F4182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ro-RO" dirty="0">
                <a:solidFill>
                  <a:prstClr val="white"/>
                </a:solidFill>
                <a:highlight>
                  <a:srgbClr val="7F4182"/>
                </a:highlight>
                <a:latin typeface="Calibri" panose="020F0502020204030204"/>
              </a:rPr>
              <a:t>Sfat</a:t>
            </a:r>
            <a:r>
              <a:rPr kumimoji="0" lang="en-IE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7F4182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3: </a:t>
            </a:r>
            <a:r>
              <a:rPr kumimoji="0" lang="en-IE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ro-RO" dirty="0">
                <a:solidFill>
                  <a:srgbClr val="7F4182"/>
                </a:solidFill>
              </a:rPr>
              <a:t>Evidențiați</a:t>
            </a:r>
            <a:r>
              <a:rPr lang="pt-BR" dirty="0">
                <a:solidFill>
                  <a:srgbClr val="7F4182"/>
                </a:solidFill>
              </a:rPr>
              <a:t> beneficiile proiectului de regenerare a comunității – utilizați impactul vizual acolo unde puteți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72B776-7632-477B-B39B-74FA3193E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0" y="1448672"/>
            <a:ext cx="8526462" cy="494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46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176541-6247-431B-B95B-35663DC053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1434" y="151760"/>
            <a:ext cx="4267199" cy="1624848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68BBAF"/>
                </a:solidFill>
              </a:rPr>
              <a:t>MODUL</a:t>
            </a:r>
            <a:r>
              <a:rPr lang="ro-RO" sz="4800" b="1" dirty="0">
                <a:solidFill>
                  <a:srgbClr val="68BBAF"/>
                </a:solidFill>
              </a:rPr>
              <a:t>UL</a:t>
            </a:r>
            <a:r>
              <a:rPr lang="en-US" sz="4800" b="1" dirty="0">
                <a:solidFill>
                  <a:srgbClr val="68BBAF"/>
                </a:solidFill>
              </a:rPr>
              <a:t> 5 </a:t>
            </a:r>
            <a:r>
              <a:rPr lang="en-US" sz="4000" b="1" dirty="0" err="1">
                <a:solidFill>
                  <a:srgbClr val="68BBAF"/>
                </a:solidFill>
              </a:rPr>
              <a:t>Prezentare</a:t>
            </a:r>
            <a:r>
              <a:rPr lang="en-US" sz="4000" b="1" dirty="0">
                <a:solidFill>
                  <a:srgbClr val="68BBAF"/>
                </a:solidFill>
              </a:rPr>
              <a:t> </a:t>
            </a:r>
            <a:r>
              <a:rPr lang="en-US" sz="4000" b="1" dirty="0" err="1">
                <a:solidFill>
                  <a:srgbClr val="68BBAF"/>
                </a:solidFill>
              </a:rPr>
              <a:t>generală</a:t>
            </a:r>
            <a:endParaRPr lang="en-US" sz="4000" b="1" dirty="0">
              <a:solidFill>
                <a:srgbClr val="68BBAF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177A13-144A-4283-848C-4CA3EF01C9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140" y="1992987"/>
            <a:ext cx="4859403" cy="3642009"/>
          </a:xfrm>
        </p:spPr>
        <p:txBody>
          <a:bodyPr/>
          <a:lstStyle/>
          <a:p>
            <a:r>
              <a:rPr lang="en-IE" sz="2200" dirty="0">
                <a:solidFill>
                  <a:srgbClr val="7F4182"/>
                </a:solidFill>
              </a:rPr>
              <a:t>E </a:t>
            </a:r>
            <a:r>
              <a:rPr lang="en-IE" sz="2200" dirty="0" err="1">
                <a:solidFill>
                  <a:srgbClr val="7F4182"/>
                </a:solidFill>
              </a:rPr>
              <a:t>timpul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să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vorbim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despre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bani</a:t>
            </a:r>
            <a:r>
              <a:rPr lang="en-IE" sz="2200" dirty="0">
                <a:solidFill>
                  <a:srgbClr val="7F4182"/>
                </a:solidFill>
              </a:rPr>
              <a:t>. </a:t>
            </a:r>
            <a:r>
              <a:rPr lang="en-IE" sz="2200" dirty="0" err="1">
                <a:solidFill>
                  <a:srgbClr val="7F4182"/>
                </a:solidFill>
              </a:rPr>
              <a:t>În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acest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modul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demistificăm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oportunitățile</a:t>
            </a:r>
            <a:r>
              <a:rPr lang="en-IE" sz="2200" dirty="0">
                <a:solidFill>
                  <a:srgbClr val="7F4182"/>
                </a:solidFill>
              </a:rPr>
              <a:t> de </a:t>
            </a:r>
            <a:r>
              <a:rPr lang="en-IE" sz="2200" dirty="0" err="1">
                <a:solidFill>
                  <a:srgbClr val="7F4182"/>
                </a:solidFill>
              </a:rPr>
              <a:t>finanțare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și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vă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ajutăm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să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vă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orientați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către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unele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oportunități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interesante</a:t>
            </a:r>
            <a:r>
              <a:rPr lang="en-IE" sz="2200" dirty="0">
                <a:solidFill>
                  <a:srgbClr val="7F4182"/>
                </a:solidFill>
              </a:rPr>
              <a:t> de </a:t>
            </a:r>
            <a:r>
              <a:rPr lang="en-IE" sz="2200" dirty="0" err="1">
                <a:solidFill>
                  <a:srgbClr val="7F4182"/>
                </a:solidFill>
              </a:rPr>
              <a:t>finanțare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pentru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regenerarea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comunității</a:t>
            </a:r>
            <a:r>
              <a:rPr lang="en-IE" sz="2200" dirty="0">
                <a:solidFill>
                  <a:srgbClr val="7F4182"/>
                </a:solidFill>
              </a:rPr>
              <a:t>.
</a:t>
            </a:r>
            <a:r>
              <a:rPr lang="en-IE" sz="2200" dirty="0" err="1"/>
              <a:t>Veți</a:t>
            </a:r>
            <a:r>
              <a:rPr lang="en-IE" sz="2200" dirty="0"/>
              <a:t> </a:t>
            </a:r>
            <a:r>
              <a:rPr lang="en-IE" sz="2200" dirty="0" err="1"/>
              <a:t>învăța</a:t>
            </a:r>
            <a:r>
              <a:rPr lang="en-IE" sz="2200" dirty="0"/>
              <a:t>, de </a:t>
            </a:r>
            <a:r>
              <a:rPr lang="en-IE" sz="2200" dirty="0" err="1"/>
              <a:t>asemenea</a:t>
            </a:r>
            <a:r>
              <a:rPr lang="en-IE" sz="2200" dirty="0"/>
              <a:t>, </a:t>
            </a:r>
            <a:r>
              <a:rPr lang="en-IE" sz="2200" dirty="0" err="1"/>
              <a:t>sfaturi</a:t>
            </a:r>
            <a:r>
              <a:rPr lang="en-IE" sz="2200" dirty="0"/>
              <a:t> de top </a:t>
            </a:r>
            <a:r>
              <a:rPr lang="en-IE" sz="2200" dirty="0" err="1"/>
              <a:t>în</a:t>
            </a:r>
            <a:r>
              <a:rPr lang="en-IE" sz="2200" dirty="0"/>
              <a:t> </a:t>
            </a:r>
            <a:r>
              <a:rPr lang="ro-RO" sz="2200" dirty="0"/>
              <a:t>scrierea unui </a:t>
            </a:r>
            <a:r>
              <a:rPr lang="en-IE" sz="2200" dirty="0"/>
              <a:t>grant</a:t>
            </a:r>
            <a:r>
              <a:rPr lang="ro-RO" sz="2200" dirty="0"/>
              <a:t>, </a:t>
            </a:r>
            <a:r>
              <a:rPr lang="en-IE" sz="2200" dirty="0"/>
              <a:t>pitching </a:t>
            </a:r>
            <a:r>
              <a:rPr lang="en-IE" sz="2200" dirty="0" err="1"/>
              <a:t>și</a:t>
            </a:r>
            <a:r>
              <a:rPr lang="en-IE" sz="2200" dirty="0"/>
              <a:t> </a:t>
            </a:r>
            <a:r>
              <a:rPr lang="ro-RO" sz="2200" dirty="0"/>
              <a:t>alte</a:t>
            </a:r>
            <a:r>
              <a:rPr lang="en-IE" sz="2200" dirty="0"/>
              <a:t> </a:t>
            </a:r>
            <a:r>
              <a:rPr lang="en-IE" sz="2200" dirty="0" err="1"/>
              <a:t>pârghi</a:t>
            </a:r>
            <a:r>
              <a:rPr lang="ro-RO" sz="2200" dirty="0"/>
              <a:t>i </a:t>
            </a:r>
            <a:r>
              <a:rPr lang="en-IE" sz="2200" dirty="0"/>
              <a:t>de </a:t>
            </a:r>
            <a:r>
              <a:rPr lang="en-IE" sz="2200" dirty="0" err="1"/>
              <a:t>finanțare</a:t>
            </a:r>
            <a:r>
              <a:rPr lang="en-IE" sz="2200" dirty="0"/>
              <a:t>.</a:t>
            </a:r>
            <a:r>
              <a:rPr lang="en-IE" sz="2200" dirty="0">
                <a:solidFill>
                  <a:srgbClr val="7F4182"/>
                </a:solidFill>
              </a:rPr>
              <a:t>
</a:t>
            </a:r>
            <a:r>
              <a:rPr lang="en-IE" sz="2200" dirty="0" err="1">
                <a:solidFill>
                  <a:srgbClr val="7F4182"/>
                </a:solidFill>
              </a:rPr>
              <a:t>Așa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ro-RO" sz="2200" dirty="0">
                <a:solidFill>
                  <a:srgbClr val="7F4182"/>
                </a:solidFill>
              </a:rPr>
              <a:t>cum </a:t>
            </a:r>
            <a:r>
              <a:rPr lang="en-IE" sz="2200" dirty="0">
                <a:solidFill>
                  <a:srgbClr val="7F4182"/>
                </a:solidFill>
              </a:rPr>
              <a:t>v-</a:t>
            </a:r>
            <a:r>
              <a:rPr lang="en-IE" sz="2200" dirty="0" err="1">
                <a:solidFill>
                  <a:srgbClr val="7F4182"/>
                </a:solidFill>
              </a:rPr>
              <a:t>ați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obișnuit</a:t>
            </a:r>
            <a:r>
              <a:rPr lang="en-IE" sz="2200" dirty="0">
                <a:solidFill>
                  <a:srgbClr val="7F4182"/>
                </a:solidFill>
              </a:rPr>
              <a:t>, </a:t>
            </a:r>
            <a:r>
              <a:rPr lang="en-IE" sz="2200" dirty="0" err="1">
                <a:solidFill>
                  <a:srgbClr val="7F4182"/>
                </a:solidFill>
              </a:rPr>
              <a:t>secțiunea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finală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vă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oferă</a:t>
            </a:r>
            <a:r>
              <a:rPr lang="en-IE" sz="2200" dirty="0">
                <a:solidFill>
                  <a:srgbClr val="7F4182"/>
                </a:solidFill>
              </a:rPr>
              <a:t> un </a:t>
            </a:r>
            <a:r>
              <a:rPr lang="en-IE" sz="2200" dirty="0" err="1">
                <a:solidFill>
                  <a:srgbClr val="7F4182"/>
                </a:solidFill>
              </a:rPr>
              <a:t>pachet</a:t>
            </a:r>
            <a:r>
              <a:rPr lang="en-IE" sz="2200" dirty="0">
                <a:solidFill>
                  <a:srgbClr val="7F4182"/>
                </a:solidFill>
              </a:rPr>
              <a:t> de </a:t>
            </a:r>
            <a:r>
              <a:rPr lang="en-IE" sz="2200" dirty="0" err="1">
                <a:solidFill>
                  <a:srgbClr val="7F4182"/>
                </a:solidFill>
              </a:rPr>
              <a:t>exerciții</a:t>
            </a:r>
            <a:r>
              <a:rPr lang="en-IE" sz="2200" dirty="0">
                <a:solidFill>
                  <a:srgbClr val="7F4182"/>
                </a:solidFill>
              </a:rPr>
              <a:t> utile </a:t>
            </a:r>
            <a:r>
              <a:rPr lang="en-IE" sz="2200" dirty="0" err="1">
                <a:solidFill>
                  <a:srgbClr val="7F4182"/>
                </a:solidFill>
              </a:rPr>
              <a:t>și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șabloane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pentru</a:t>
            </a:r>
            <a:r>
              <a:rPr lang="en-IE" sz="2200" dirty="0">
                <a:solidFill>
                  <a:srgbClr val="7F4182"/>
                </a:solidFill>
              </a:rPr>
              <a:t> a </a:t>
            </a:r>
            <a:r>
              <a:rPr lang="en-IE" sz="2200" dirty="0" err="1">
                <a:solidFill>
                  <a:srgbClr val="7F4182"/>
                </a:solidFill>
              </a:rPr>
              <a:t>ajuta</a:t>
            </a:r>
            <a:r>
              <a:rPr lang="en-IE" sz="2200" dirty="0">
                <a:solidFill>
                  <a:srgbClr val="7F4182"/>
                </a:solidFill>
              </a:rPr>
              <a:t> la </a:t>
            </a:r>
            <a:r>
              <a:rPr lang="en-IE" sz="2200" dirty="0" err="1">
                <a:solidFill>
                  <a:srgbClr val="7F4182"/>
                </a:solidFill>
              </a:rPr>
              <a:t>planificarea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și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finanțare</a:t>
            </a:r>
            <a:r>
              <a:rPr lang="ro-RO" sz="2200" dirty="0">
                <a:solidFill>
                  <a:srgbClr val="7F4182"/>
                </a:solidFill>
              </a:rPr>
              <a:t>a </a:t>
            </a:r>
            <a:r>
              <a:rPr lang="en-IE" sz="2200" dirty="0" err="1">
                <a:solidFill>
                  <a:srgbClr val="7F4182"/>
                </a:solidFill>
              </a:rPr>
              <a:t>proiectel</a:t>
            </a:r>
            <a:r>
              <a:rPr lang="ro-RO" sz="2200" dirty="0">
                <a:solidFill>
                  <a:srgbClr val="7F4182"/>
                </a:solidFill>
              </a:rPr>
              <a:t>or</a:t>
            </a:r>
            <a:r>
              <a:rPr lang="en-IE" sz="2200" dirty="0">
                <a:solidFill>
                  <a:srgbClr val="7F4182"/>
                </a:solidFill>
              </a:rPr>
              <a:t> de </a:t>
            </a:r>
            <a:r>
              <a:rPr lang="en-IE" sz="2200" dirty="0" err="1">
                <a:solidFill>
                  <a:srgbClr val="7F4182"/>
                </a:solidFill>
              </a:rPr>
              <a:t>regenerare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comunita</a:t>
            </a:r>
            <a:r>
              <a:rPr lang="ro-RO" sz="2200" dirty="0" err="1">
                <a:solidFill>
                  <a:srgbClr val="7F4182"/>
                </a:solidFill>
              </a:rPr>
              <a:t>ră</a:t>
            </a:r>
            <a:r>
              <a:rPr lang="en-IE" sz="2200" dirty="0">
                <a:solidFill>
                  <a:srgbClr val="7F4182"/>
                </a:solidFill>
              </a:rPr>
              <a:t>.
</a:t>
            </a:r>
          </a:p>
          <a:p>
            <a:endParaRPr lang="en-IE" sz="2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40A378-0F86-4755-B2BF-0C5C7DEC15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ln>
            <a:noFill/>
          </a:ln>
        </p:spPr>
        <p:txBody>
          <a:bodyPr/>
          <a:lstStyle/>
          <a:p>
            <a:r>
              <a:rPr lang="en-IE" dirty="0"/>
              <a:t>Intro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32EBDA-D8CE-46BE-8086-EE51F5AE01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10577" y="1232371"/>
            <a:ext cx="5731763" cy="89804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dirty="0"/>
              <a:t>Sfaturi de top pentru succes în scrierea unei cereri grant</a:t>
            </a:r>
            <a:endParaRPr lang="en-IE" sz="2400" dirty="0">
              <a:solidFill>
                <a:schemeClr val="bg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D8F2D6-9483-477F-BA1F-1ECA0BFE20A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IE" dirty="0"/>
              <a:t>01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454401A-27CE-4DF1-B3D7-877FD566D0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10577" y="2331018"/>
            <a:ext cx="5682103" cy="946384"/>
          </a:xfrm>
        </p:spPr>
        <p:txBody>
          <a:bodyPr>
            <a:normAutofit/>
          </a:bodyPr>
          <a:lstStyle/>
          <a:p>
            <a:r>
              <a:rPr lang="en-IE" dirty="0"/>
              <a:t>Pitch perfect – </a:t>
            </a:r>
            <a:r>
              <a:rPr lang="ro-RO" dirty="0"/>
              <a:t>prezentarea </a:t>
            </a:r>
            <a:r>
              <a:rPr lang="en-IE" dirty="0"/>
              <a:t>ide</a:t>
            </a:r>
            <a:r>
              <a:rPr lang="ro-RO" dirty="0"/>
              <a:t>ii</a:t>
            </a:r>
            <a:r>
              <a:rPr lang="en-IE" dirty="0"/>
              <a:t> ta</a:t>
            </a:r>
            <a:r>
              <a:rPr lang="ro-RO" dirty="0"/>
              <a:t>le către</a:t>
            </a:r>
            <a:r>
              <a:rPr lang="en-IE" dirty="0"/>
              <a:t> </a:t>
            </a:r>
            <a:r>
              <a:rPr lang="en-IE" dirty="0" err="1"/>
              <a:t>potențialii</a:t>
            </a:r>
            <a:r>
              <a:rPr lang="en-IE" dirty="0"/>
              <a:t> </a:t>
            </a:r>
            <a:r>
              <a:rPr lang="en-IE" dirty="0" err="1"/>
              <a:t>finanțatori</a:t>
            </a:r>
            <a:endParaRPr lang="en-I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4484E57-7868-4167-8118-924799EA741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IE" dirty="0"/>
              <a:t>02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65E8B33-D126-425C-8A1B-EA500F4368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59544" y="4671717"/>
            <a:ext cx="1176670" cy="927495"/>
          </a:xfrm>
        </p:spPr>
        <p:txBody>
          <a:bodyPr/>
          <a:lstStyle/>
          <a:p>
            <a:r>
              <a:rPr lang="en-IE" dirty="0"/>
              <a:t>04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55D0DA-09FF-4318-B954-5A56F2D5FEA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959543" y="5810357"/>
            <a:ext cx="1202947" cy="927495"/>
          </a:xfrm>
        </p:spPr>
        <p:txBody>
          <a:bodyPr>
            <a:normAutofit fontScale="47500" lnSpcReduction="20000"/>
          </a:bodyPr>
          <a:lstStyle/>
          <a:p>
            <a:r>
              <a:rPr lang="fr-FR" dirty="0"/>
              <a:t>PACHET DE ACȚIUNE CHEIE 5:</a:t>
            </a:r>
            <a:endParaRPr lang="en-IE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99F8F62-ECD1-4623-B818-79ED572CC66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60097" y="3580598"/>
            <a:ext cx="5731763" cy="898040"/>
          </a:xfrm>
        </p:spPr>
        <p:txBody>
          <a:bodyPr>
            <a:normAutofit/>
          </a:bodyPr>
          <a:lstStyle/>
          <a:p>
            <a:r>
              <a:rPr lang="en-IE" dirty="0">
                <a:solidFill>
                  <a:prstClr val="white"/>
                </a:solidFill>
              </a:rPr>
              <a:t>I</a:t>
            </a:r>
            <a:r>
              <a:rPr lang="ro-RO" dirty="0" err="1">
                <a:solidFill>
                  <a:prstClr val="white"/>
                </a:solidFill>
              </a:rPr>
              <a:t>dei</a:t>
            </a:r>
            <a:r>
              <a:rPr lang="ro-RO" dirty="0">
                <a:solidFill>
                  <a:prstClr val="white"/>
                </a:solidFill>
              </a:rPr>
              <a:t> i</a:t>
            </a:r>
            <a:r>
              <a:rPr lang="en-IE" dirty="0" err="1">
                <a:solidFill>
                  <a:prstClr val="white"/>
                </a:solidFill>
              </a:rPr>
              <a:t>novatoare</a:t>
            </a:r>
            <a:r>
              <a:rPr lang="en-IE" dirty="0">
                <a:solidFill>
                  <a:prstClr val="white"/>
                </a:solidFill>
              </a:rPr>
              <a:t> de </a:t>
            </a:r>
            <a:r>
              <a:rPr lang="en-IE" dirty="0" err="1">
                <a:solidFill>
                  <a:prstClr val="white"/>
                </a:solidFill>
              </a:rPr>
              <a:t>strângere</a:t>
            </a:r>
            <a:r>
              <a:rPr lang="en-IE" dirty="0">
                <a:solidFill>
                  <a:prstClr val="white"/>
                </a:solidFill>
              </a:rPr>
              <a:t> de </a:t>
            </a:r>
            <a:r>
              <a:rPr lang="en-IE" dirty="0" err="1">
                <a:solidFill>
                  <a:prstClr val="white"/>
                </a:solidFill>
              </a:rPr>
              <a:t>fonduri</a:t>
            </a:r>
            <a:r>
              <a:rPr lang="en-IE" dirty="0">
                <a:solidFill>
                  <a:prstClr val="white"/>
                </a:solidFill>
              </a:rPr>
              <a:t> </a:t>
            </a:r>
            <a:r>
              <a:rPr lang="en-IE" dirty="0" err="1">
                <a:solidFill>
                  <a:prstClr val="white"/>
                </a:solidFill>
              </a:rPr>
              <a:t>și</a:t>
            </a:r>
            <a:r>
              <a:rPr lang="en-IE" dirty="0">
                <a:solidFill>
                  <a:prstClr val="white"/>
                </a:solidFill>
              </a:rPr>
              <a:t> crowdfunding</a:t>
            </a: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FBEA182-1DEF-4D6A-98B5-66D9A7ABCAB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60097" y="4736666"/>
            <a:ext cx="5731763" cy="898040"/>
          </a:xfrm>
        </p:spPr>
        <p:txBody>
          <a:bodyPr>
            <a:noAutofit/>
          </a:bodyPr>
          <a:lstStyle/>
          <a:p>
            <a:r>
              <a:rPr lang="en-US" dirty="0" err="1"/>
              <a:t>Granturi</a:t>
            </a:r>
            <a:r>
              <a:rPr lang="en-US" dirty="0"/>
              <a:t> </a:t>
            </a:r>
            <a:r>
              <a:rPr lang="en-US" dirty="0" err="1"/>
              <a:t>comunitare</a:t>
            </a:r>
            <a:r>
              <a:rPr lang="en-US" dirty="0"/>
              <a:t> de </a:t>
            </a:r>
            <a:r>
              <a:rPr lang="en-US" dirty="0" err="1"/>
              <a:t>regenerare</a:t>
            </a:r>
            <a:r>
              <a:rPr lang="en-US" dirty="0"/>
              <a:t> </a:t>
            </a:r>
            <a:r>
              <a:rPr lang="en-US" dirty="0" err="1"/>
              <a:t>disponibile</a:t>
            </a:r>
            <a:r>
              <a:rPr lang="en-US" dirty="0"/>
              <a:t> la </a:t>
            </a:r>
            <a:r>
              <a:rPr lang="en-US" dirty="0" err="1"/>
              <a:t>nivel</a:t>
            </a:r>
            <a:r>
              <a:rPr lang="en-US" dirty="0"/>
              <a:t> local, </a:t>
            </a:r>
            <a:r>
              <a:rPr lang="en-US" dirty="0" err="1"/>
              <a:t>național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european</a:t>
            </a:r>
            <a:endParaRPr lang="en-IE" sz="2400" dirty="0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B23D006-1A96-4BB1-9D34-9B136843101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10577" y="5751357"/>
            <a:ext cx="5731763" cy="1107804"/>
          </a:xfrm>
        </p:spPr>
        <p:txBody>
          <a:bodyPr>
            <a:noAutofit/>
          </a:bodyPr>
          <a:lstStyle/>
          <a:p>
            <a:r>
              <a:rPr lang="en-IE" dirty="0" err="1"/>
              <a:t>Exerciții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șabloane</a:t>
            </a:r>
            <a:r>
              <a:rPr lang="en-IE" dirty="0"/>
              <a:t> utile </a:t>
            </a:r>
            <a:r>
              <a:rPr lang="en-IE" dirty="0" err="1"/>
              <a:t>pentru</a:t>
            </a:r>
            <a:r>
              <a:rPr lang="en-IE" dirty="0"/>
              <a:t> a </a:t>
            </a:r>
            <a:r>
              <a:rPr lang="en-IE" dirty="0" err="1"/>
              <a:t>vă</a:t>
            </a:r>
            <a:r>
              <a:rPr lang="en-IE" dirty="0"/>
              <a:t> </a:t>
            </a:r>
            <a:r>
              <a:rPr lang="en-IE" dirty="0" err="1"/>
              <a:t>ajuta</a:t>
            </a:r>
            <a:r>
              <a:rPr lang="en-IE" dirty="0"/>
              <a:t> </a:t>
            </a:r>
            <a:r>
              <a:rPr lang="en-IE" dirty="0" err="1"/>
              <a:t>să</a:t>
            </a:r>
            <a:r>
              <a:rPr lang="en-IE" dirty="0"/>
              <a:t> </a:t>
            </a:r>
            <a:r>
              <a:rPr lang="en-IE" dirty="0" err="1"/>
              <a:t>asigurați</a:t>
            </a:r>
            <a:r>
              <a:rPr lang="en-IE" dirty="0"/>
              <a:t> </a:t>
            </a:r>
            <a:r>
              <a:rPr lang="en-IE" dirty="0" err="1"/>
              <a:t>finanțarea</a:t>
            </a:r>
            <a:r>
              <a:rPr lang="en-IE" dirty="0"/>
              <a:t> </a:t>
            </a:r>
            <a:r>
              <a:rPr lang="en-IE" dirty="0" err="1"/>
              <a:t>proiectelor</a:t>
            </a:r>
            <a:r>
              <a:rPr lang="en-IE" dirty="0"/>
              <a:t> </a:t>
            </a:r>
            <a:r>
              <a:rPr lang="en-IE" dirty="0" err="1"/>
              <a:t>dvs</a:t>
            </a:r>
            <a:r>
              <a:rPr lang="en-IE" dirty="0"/>
              <a:t>.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6829981D-8F4D-4333-BA2D-E9D110CE679C}"/>
              </a:ext>
            </a:extLst>
          </p:cNvPr>
          <p:cNvSpPr txBox="1">
            <a:spLocks/>
          </p:cNvSpPr>
          <p:nvPr/>
        </p:nvSpPr>
        <p:spPr>
          <a:xfrm>
            <a:off x="4985821" y="3594408"/>
            <a:ext cx="1176670" cy="927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/>
              <a:t>03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31DD43E-0CA5-40AB-9D0F-F8FAF5295BF2}"/>
              </a:ext>
            </a:extLst>
          </p:cNvPr>
          <p:cNvSpPr txBox="1">
            <a:spLocks/>
          </p:cNvSpPr>
          <p:nvPr/>
        </p:nvSpPr>
        <p:spPr>
          <a:xfrm>
            <a:off x="6285746" y="0"/>
            <a:ext cx="5731763" cy="898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0E3C5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0E3C5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0E3C5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err="1"/>
              <a:t>Finanțarea</a:t>
            </a:r>
            <a:r>
              <a:rPr lang="en-US" dirty="0"/>
              <a:t> </a:t>
            </a:r>
            <a:r>
              <a:rPr lang="en-US" dirty="0" err="1"/>
              <a:t>proiectelor</a:t>
            </a:r>
            <a:r>
              <a:rPr lang="en-US" dirty="0"/>
              <a:t> de </a:t>
            </a:r>
            <a:r>
              <a:rPr lang="en-US" dirty="0" err="1"/>
              <a:t>regenerare</a:t>
            </a:r>
            <a:r>
              <a:rPr lang="en-US" dirty="0"/>
              <a:t> </a:t>
            </a:r>
            <a:r>
              <a:rPr lang="en-US" dirty="0" err="1"/>
              <a:t>comunitară</a:t>
            </a:r>
            <a:r>
              <a:rPr lang="en-US" dirty="0"/>
              <a:t> -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timpul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post Covid19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747297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79E21F-804F-49AD-BE76-F34118D80D9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D6E6D2-1062-4BA6-9574-62B76E8E36A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95266" y="189321"/>
            <a:ext cx="9473214" cy="907959"/>
          </a:xfrm>
        </p:spPr>
        <p:txBody>
          <a:bodyPr>
            <a:normAutofit fontScale="70000" lnSpcReduction="20000"/>
          </a:bodyPr>
          <a:lstStyle/>
          <a:p>
            <a:pPr lvl="0">
              <a:defRPr/>
            </a:pPr>
            <a:r>
              <a:rPr kumimoji="0" lang="en-IE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7F4182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ro-RO" dirty="0">
                <a:solidFill>
                  <a:prstClr val="white"/>
                </a:solidFill>
                <a:highlight>
                  <a:srgbClr val="7F4182"/>
                </a:highlight>
                <a:latin typeface="Calibri" panose="020F0502020204030204"/>
              </a:rPr>
              <a:t>Sfat</a:t>
            </a:r>
            <a:r>
              <a:rPr kumimoji="0" lang="en-IE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7F4182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3: </a:t>
            </a:r>
            <a:r>
              <a:rPr kumimoji="0" lang="en-IE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ro-RO" dirty="0" err="1">
                <a:solidFill>
                  <a:srgbClr val="7F4182"/>
                </a:solidFill>
              </a:rPr>
              <a:t>Evi</a:t>
            </a:r>
            <a:r>
              <a:rPr lang="en-IE" dirty="0">
                <a:solidFill>
                  <a:srgbClr val="7F4182"/>
                </a:solidFill>
              </a:rPr>
              <a:t>de</a:t>
            </a:r>
            <a:r>
              <a:rPr lang="ro-RO" dirty="0">
                <a:solidFill>
                  <a:srgbClr val="7F4182"/>
                </a:solidFill>
              </a:rPr>
              <a:t>n</a:t>
            </a:r>
            <a:r>
              <a:rPr lang="en-IE" dirty="0" err="1">
                <a:solidFill>
                  <a:srgbClr val="7F4182"/>
                </a:solidFill>
              </a:rPr>
              <a:t>ți</a:t>
            </a:r>
            <a:r>
              <a:rPr lang="ro-RO" dirty="0">
                <a:solidFill>
                  <a:srgbClr val="7F4182"/>
                </a:solidFill>
              </a:rPr>
              <a:t>ați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beneficiile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proiectului</a:t>
            </a:r>
            <a:r>
              <a:rPr lang="en-IE" dirty="0">
                <a:solidFill>
                  <a:srgbClr val="7F4182"/>
                </a:solidFill>
              </a:rPr>
              <a:t> de </a:t>
            </a:r>
            <a:r>
              <a:rPr lang="en-IE" dirty="0" err="1">
                <a:solidFill>
                  <a:srgbClr val="7F4182"/>
                </a:solidFill>
              </a:rPr>
              <a:t>regenerare</a:t>
            </a:r>
            <a:r>
              <a:rPr lang="en-IE" dirty="0">
                <a:solidFill>
                  <a:srgbClr val="7F4182"/>
                </a:solidFill>
              </a:rPr>
              <a:t> a </a:t>
            </a:r>
            <a:r>
              <a:rPr lang="en-IE" dirty="0" err="1">
                <a:solidFill>
                  <a:srgbClr val="7F4182"/>
                </a:solidFill>
              </a:rPr>
              <a:t>comunității</a:t>
            </a:r>
            <a:r>
              <a:rPr lang="en-IE" dirty="0">
                <a:solidFill>
                  <a:srgbClr val="7F4182"/>
                </a:solidFill>
              </a:rPr>
              <a:t> – </a:t>
            </a:r>
            <a:r>
              <a:rPr lang="en-IE" dirty="0" err="1">
                <a:solidFill>
                  <a:srgbClr val="7F4182"/>
                </a:solidFill>
              </a:rPr>
              <a:t>ce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înseamnă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proiectul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pentru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comunitate</a:t>
            </a:r>
            <a:r>
              <a:rPr lang="en-IE" dirty="0">
                <a:solidFill>
                  <a:srgbClr val="7F4182"/>
                </a:solidFill>
              </a:rPr>
              <a:t> – </a:t>
            </a:r>
            <a:r>
              <a:rPr lang="en-IE" dirty="0" err="1">
                <a:solidFill>
                  <a:srgbClr val="7F4182"/>
                </a:solidFill>
              </a:rPr>
              <a:t>acest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lucru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este</a:t>
            </a:r>
            <a:r>
              <a:rPr lang="en-IE" dirty="0">
                <a:solidFill>
                  <a:srgbClr val="7F4182"/>
                </a:solidFill>
              </a:rPr>
              <a:t> vital </a:t>
            </a:r>
            <a:r>
              <a:rPr lang="en-IE" dirty="0" err="1">
                <a:solidFill>
                  <a:srgbClr val="7F4182"/>
                </a:solidFill>
              </a:rPr>
              <a:t>în</a:t>
            </a:r>
            <a:r>
              <a:rPr lang="en-IE" dirty="0">
                <a:solidFill>
                  <a:srgbClr val="7F4182"/>
                </a:solidFill>
              </a:rPr>
              <a:t> special </a:t>
            </a:r>
            <a:r>
              <a:rPr lang="en-IE" dirty="0" err="1">
                <a:solidFill>
                  <a:srgbClr val="7F4182"/>
                </a:solidFill>
              </a:rPr>
              <a:t>pentru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proiectele</a:t>
            </a:r>
            <a:r>
              <a:rPr lang="en-IE" dirty="0">
                <a:solidFill>
                  <a:srgbClr val="7F4182"/>
                </a:solidFill>
              </a:rPr>
              <a:t> de </a:t>
            </a:r>
            <a:r>
              <a:rPr lang="en-IE" dirty="0" err="1">
                <a:solidFill>
                  <a:srgbClr val="7F4182"/>
                </a:solidFill>
              </a:rPr>
              <a:t>regenerare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economică</a:t>
            </a:r>
            <a:r>
              <a:rPr lang="en-IE" dirty="0">
                <a:solidFill>
                  <a:srgbClr val="7F4182"/>
                </a:solidFill>
              </a:rPr>
              <a:t>. </a:t>
            </a:r>
            <a:endParaRPr kumimoji="0" lang="en-IE" sz="3600" b="0" i="0" u="none" strike="noStrike" kern="1200" cap="none" spc="0" normalizeH="0" baseline="0" noProof="0" dirty="0">
              <a:ln>
                <a:noFill/>
              </a:ln>
              <a:solidFill>
                <a:srgbClr val="7F418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92EA96-AAE7-4057-B110-9FF76024C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762" y="1754551"/>
            <a:ext cx="10906125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1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6F3E7C-4CA6-42F7-A1FB-7293AAC6FB0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00700" y="2138816"/>
            <a:ext cx="6476999" cy="3631644"/>
          </a:xfrm>
        </p:spPr>
        <p:txBody>
          <a:bodyPr/>
          <a:lstStyle/>
          <a:p>
            <a:pPr algn="just">
              <a:defRPr/>
            </a:pPr>
            <a:r>
              <a:rPr lang="ro-RO" dirty="0">
                <a:solidFill>
                  <a:srgbClr val="7A7C7E"/>
                </a:solidFill>
              </a:rPr>
              <a:t>Principalele condiții </a:t>
            </a:r>
            <a:r>
              <a:rPr lang="en-IE" dirty="0" err="1">
                <a:solidFill>
                  <a:srgbClr val="7A7C7E"/>
                </a:solidFill>
              </a:rPr>
              <a:t>pentru</a:t>
            </a:r>
            <a:r>
              <a:rPr lang="ro-RO" dirty="0">
                <a:solidFill>
                  <a:srgbClr val="7A7C7E"/>
                </a:solidFill>
              </a:rPr>
              <a:t> aprobarea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ro-RO" dirty="0">
                <a:solidFill>
                  <a:srgbClr val="7A7C7E"/>
                </a:solidFill>
              </a:rPr>
              <a:t>unei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cereri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ro-RO" dirty="0">
                <a:solidFill>
                  <a:srgbClr val="7A7C7E"/>
                </a:solidFill>
              </a:rPr>
              <a:t>de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finanțate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este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faptul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că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finanțatorii</a:t>
            </a:r>
            <a:r>
              <a:rPr lang="en-IE" dirty="0">
                <a:solidFill>
                  <a:srgbClr val="7A7C7E"/>
                </a:solidFill>
              </a:rPr>
              <a:t> sunt </a:t>
            </a:r>
            <a:r>
              <a:rPr lang="en-IE" dirty="0" err="1">
                <a:solidFill>
                  <a:srgbClr val="7A7C7E"/>
                </a:solidFill>
              </a:rPr>
              <a:t>convinși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că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organizația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solicitantă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este</a:t>
            </a:r>
            <a:r>
              <a:rPr lang="en-IE" dirty="0">
                <a:solidFill>
                  <a:srgbClr val="7A7C7E"/>
                </a:solidFill>
              </a:rPr>
              <a:t>:
</a:t>
            </a:r>
            <a:r>
              <a:rPr lang="ro-RO" dirty="0">
                <a:solidFill>
                  <a:srgbClr val="7A7C7E"/>
                </a:solidFill>
              </a:rPr>
              <a:t>1. </a:t>
            </a:r>
            <a:r>
              <a:rPr lang="en-IE" dirty="0">
                <a:solidFill>
                  <a:srgbClr val="7A7C7E"/>
                </a:solidFill>
              </a:rPr>
              <a:t>bine </a:t>
            </a:r>
            <a:r>
              <a:rPr lang="en-IE" dirty="0" err="1">
                <a:solidFill>
                  <a:srgbClr val="7A7C7E"/>
                </a:solidFill>
              </a:rPr>
              <a:t>organizat</a:t>
            </a:r>
            <a:r>
              <a:rPr lang="ro-RO" dirty="0">
                <a:solidFill>
                  <a:srgbClr val="7A7C7E"/>
                </a:solidFill>
              </a:rPr>
              <a:t>ă</a:t>
            </a:r>
            <a:r>
              <a:rPr lang="en-IE" dirty="0">
                <a:solidFill>
                  <a:srgbClr val="7A7C7E"/>
                </a:solidFill>
              </a:rPr>
              <a:t>
</a:t>
            </a:r>
            <a:r>
              <a:rPr lang="ro-RO" dirty="0">
                <a:solidFill>
                  <a:srgbClr val="7A7C7E"/>
                </a:solidFill>
              </a:rPr>
              <a:t>2. </a:t>
            </a:r>
            <a:r>
              <a:rPr lang="en-IE" dirty="0">
                <a:solidFill>
                  <a:srgbClr val="7A7C7E"/>
                </a:solidFill>
              </a:rPr>
              <a:t>are un </a:t>
            </a:r>
            <a:r>
              <a:rPr lang="en-IE" dirty="0" err="1">
                <a:solidFill>
                  <a:srgbClr val="7A7C7E"/>
                </a:solidFill>
              </a:rPr>
              <a:t>istoric</a:t>
            </a:r>
            <a:r>
              <a:rPr lang="en-IE" dirty="0">
                <a:solidFill>
                  <a:srgbClr val="7A7C7E"/>
                </a:solidFill>
              </a:rPr>
              <a:t> bun </a:t>
            </a:r>
            <a:r>
              <a:rPr lang="en-IE" dirty="0" err="1">
                <a:solidFill>
                  <a:srgbClr val="7A7C7E"/>
                </a:solidFill>
              </a:rPr>
              <a:t>și</a:t>
            </a:r>
            <a:r>
              <a:rPr lang="en-IE" dirty="0">
                <a:solidFill>
                  <a:srgbClr val="7A7C7E"/>
                </a:solidFill>
              </a:rPr>
              <a:t> 
</a:t>
            </a:r>
            <a:r>
              <a:rPr lang="ro-RO" dirty="0">
                <a:solidFill>
                  <a:srgbClr val="7A7C7E"/>
                </a:solidFill>
              </a:rPr>
              <a:t>3. </a:t>
            </a:r>
            <a:r>
              <a:rPr lang="en-IE" dirty="0" err="1">
                <a:solidFill>
                  <a:srgbClr val="7A7C7E"/>
                </a:solidFill>
              </a:rPr>
              <a:t>este</a:t>
            </a:r>
            <a:r>
              <a:rPr lang="en-IE" dirty="0">
                <a:solidFill>
                  <a:srgbClr val="7A7C7E"/>
                </a:solidFill>
              </a:rPr>
              <a:t> un promotor </a:t>
            </a:r>
            <a:r>
              <a:rPr lang="en-IE" dirty="0" err="1">
                <a:solidFill>
                  <a:srgbClr val="7A7C7E"/>
                </a:solidFill>
              </a:rPr>
              <a:t>capabil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să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realizeze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proiectul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propus</a:t>
            </a:r>
            <a:r>
              <a:rPr lang="en-IE" dirty="0">
                <a:solidFill>
                  <a:srgbClr val="7A7C7E"/>
                </a:solidFill>
              </a:rPr>
              <a:t>
</a:t>
            </a:r>
            <a:r>
              <a:rPr lang="en-IE" dirty="0" err="1">
                <a:solidFill>
                  <a:srgbClr val="7A7C7E"/>
                </a:solidFill>
              </a:rPr>
              <a:t>Pentru</a:t>
            </a:r>
            <a:r>
              <a:rPr lang="en-IE" dirty="0">
                <a:solidFill>
                  <a:srgbClr val="7A7C7E"/>
                </a:solidFill>
              </a:rPr>
              <a:t> a </a:t>
            </a:r>
            <a:r>
              <a:rPr lang="en-IE" dirty="0" err="1">
                <a:solidFill>
                  <a:srgbClr val="7A7C7E"/>
                </a:solidFill>
              </a:rPr>
              <a:t>convinge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finanțatorii</a:t>
            </a:r>
            <a:r>
              <a:rPr lang="en-IE" dirty="0">
                <a:solidFill>
                  <a:srgbClr val="7A7C7E"/>
                </a:solidFill>
              </a:rPr>
              <a:t> de </a:t>
            </a:r>
            <a:r>
              <a:rPr lang="en-IE" dirty="0" err="1">
                <a:solidFill>
                  <a:srgbClr val="7A7C7E"/>
                </a:solidFill>
              </a:rPr>
              <a:t>acest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lucru</a:t>
            </a:r>
            <a:r>
              <a:rPr lang="ro-RO" dirty="0">
                <a:solidFill>
                  <a:srgbClr val="7A7C7E"/>
                </a:solidFill>
              </a:rPr>
              <a:t>trebuie să creați </a:t>
            </a:r>
            <a:r>
              <a:rPr lang="en-IE" dirty="0">
                <a:solidFill>
                  <a:srgbClr val="7A7C7E"/>
                </a:solidFill>
              </a:rPr>
              <a:t>cere</a:t>
            </a:r>
            <a:r>
              <a:rPr lang="ro-RO" dirty="0">
                <a:solidFill>
                  <a:srgbClr val="7A7C7E"/>
                </a:solidFill>
              </a:rPr>
              <a:t>rea</a:t>
            </a:r>
            <a:r>
              <a:rPr lang="en-IE" dirty="0">
                <a:solidFill>
                  <a:srgbClr val="7A7C7E"/>
                </a:solidFill>
              </a:rPr>
              <a:t> de </a:t>
            </a:r>
            <a:r>
              <a:rPr lang="en-IE" dirty="0" err="1">
                <a:solidFill>
                  <a:srgbClr val="7A7C7E"/>
                </a:solidFill>
              </a:rPr>
              <a:t>finanțare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într</a:t>
            </a:r>
            <a:r>
              <a:rPr lang="en-IE" dirty="0">
                <a:solidFill>
                  <a:srgbClr val="7A7C7E"/>
                </a:solidFill>
              </a:rPr>
              <a:t>-o </a:t>
            </a:r>
            <a:r>
              <a:rPr lang="en-IE" dirty="0" err="1">
                <a:solidFill>
                  <a:srgbClr val="7A7C7E"/>
                </a:solidFill>
              </a:rPr>
              <a:t>manieră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profesionistă</a:t>
            </a:r>
            <a:r>
              <a:rPr lang="en-IE" dirty="0">
                <a:solidFill>
                  <a:srgbClr val="7A7C7E"/>
                </a:solidFill>
              </a:rPr>
              <a:t>.
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CFD44A-2272-4F33-8693-3BD5D1C440A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57775" y="371475"/>
            <a:ext cx="6643688" cy="1253566"/>
          </a:xfrm>
        </p:spPr>
        <p:txBody>
          <a:bodyPr>
            <a:normAutofit/>
          </a:bodyPr>
          <a:lstStyle/>
          <a:p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</a:t>
            </a:r>
            <a:r>
              <a:rPr lang="ro-RO" dirty="0">
                <a:solidFill>
                  <a:schemeClr val="bg1"/>
                </a:solidFill>
                <a:highlight>
                  <a:srgbClr val="7F4182"/>
                </a:highlight>
              </a:rPr>
              <a:t>Sfat</a:t>
            </a:r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4: 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US" dirty="0" err="1"/>
              <a:t>Construiți</a:t>
            </a:r>
            <a:r>
              <a:rPr lang="en-US" dirty="0"/>
              <a:t> </a:t>
            </a:r>
            <a:r>
              <a:rPr lang="en-US" dirty="0" err="1"/>
              <a:t>credibilita</a:t>
            </a:r>
            <a:r>
              <a:rPr lang="ro-RO" dirty="0"/>
              <a:t>te </a:t>
            </a:r>
            <a:r>
              <a:rPr lang="en-US" dirty="0" err="1"/>
              <a:t>și</a:t>
            </a:r>
            <a:r>
              <a:rPr lang="en-US" dirty="0"/>
              <a:t>  </a:t>
            </a:r>
            <a:r>
              <a:rPr lang="ro-RO" dirty="0"/>
              <a:t>fiți </a:t>
            </a:r>
            <a:r>
              <a:rPr lang="en-US" dirty="0" err="1"/>
              <a:t>profesion</a:t>
            </a:r>
            <a:r>
              <a:rPr lang="ro-RO" dirty="0"/>
              <a:t>iști</a:t>
            </a:r>
            <a:r>
              <a:rPr lang="en-US" dirty="0"/>
              <a:t>!</a:t>
            </a:r>
            <a:endParaRPr lang="en-IE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35CBAF8-F683-4FCA-B9F0-9DC2A1C8437C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6961" r="169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06972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6F3E7C-4CA6-42F7-A1FB-7293AAC6FB0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00700" y="1952625"/>
            <a:ext cx="6476999" cy="3817835"/>
          </a:xfrm>
        </p:spPr>
        <p:txBody>
          <a:bodyPr/>
          <a:lstStyle/>
          <a:p>
            <a:pPr>
              <a:defRPr/>
            </a:pPr>
            <a:r>
              <a:rPr lang="en-US" i="1" dirty="0"/>
              <a:t>"</a:t>
            </a:r>
            <a:r>
              <a:rPr lang="en-US" i="1" dirty="0" err="1"/>
              <a:t>Oamenii</a:t>
            </a:r>
            <a:r>
              <a:rPr lang="en-US" i="1" dirty="0"/>
              <a:t> </a:t>
            </a:r>
            <a:r>
              <a:rPr lang="en-US" i="1" dirty="0" err="1"/>
              <a:t>vor</a:t>
            </a:r>
            <a:r>
              <a:rPr lang="en-US" i="1" dirty="0"/>
              <a:t> </a:t>
            </a:r>
            <a:r>
              <a:rPr lang="en-US" i="1" dirty="0" err="1"/>
              <a:t>uita</a:t>
            </a:r>
            <a:r>
              <a:rPr lang="en-US" i="1" dirty="0"/>
              <a:t> </a:t>
            </a:r>
            <a:r>
              <a:rPr lang="en-US" i="1" dirty="0" err="1"/>
              <a:t>ce</a:t>
            </a:r>
            <a:r>
              <a:rPr lang="en-US" i="1" dirty="0"/>
              <a:t> a</a:t>
            </a:r>
            <a:r>
              <a:rPr lang="ro-RO" i="1" dirty="0"/>
              <a:t>ț</a:t>
            </a:r>
            <a:r>
              <a:rPr lang="en-US" i="1" dirty="0" err="1"/>
              <a:t>i</a:t>
            </a:r>
            <a:r>
              <a:rPr lang="en-US" i="1" dirty="0"/>
              <a:t> </a:t>
            </a:r>
            <a:r>
              <a:rPr lang="en-US" i="1" dirty="0" err="1"/>
              <a:t>spus</a:t>
            </a:r>
            <a:r>
              <a:rPr lang="en-US" i="1" dirty="0"/>
              <a:t>. </a:t>
            </a:r>
            <a:r>
              <a:rPr lang="en-US" i="1" dirty="0" err="1"/>
              <a:t>Oamenii</a:t>
            </a:r>
            <a:r>
              <a:rPr lang="en-US" i="1" dirty="0"/>
              <a:t> </a:t>
            </a:r>
            <a:r>
              <a:rPr lang="en-US" i="1" dirty="0" err="1"/>
              <a:t>vor</a:t>
            </a:r>
            <a:r>
              <a:rPr lang="en-US" i="1" dirty="0"/>
              <a:t> </a:t>
            </a:r>
            <a:r>
              <a:rPr lang="en-US" i="1" dirty="0" err="1"/>
              <a:t>uita</a:t>
            </a:r>
            <a:r>
              <a:rPr lang="en-US" i="1" dirty="0"/>
              <a:t> </a:t>
            </a:r>
            <a:r>
              <a:rPr lang="en-US" i="1" dirty="0" err="1"/>
              <a:t>ce</a:t>
            </a:r>
            <a:r>
              <a:rPr lang="en-US" i="1" dirty="0"/>
              <a:t> a</a:t>
            </a:r>
            <a:r>
              <a:rPr lang="ro-RO" i="1" dirty="0"/>
              <a:t>ț</a:t>
            </a:r>
            <a:r>
              <a:rPr lang="en-US" i="1" dirty="0" err="1"/>
              <a:t>i</a:t>
            </a:r>
            <a:r>
              <a:rPr lang="en-US" i="1" dirty="0"/>
              <a:t> </a:t>
            </a:r>
            <a:r>
              <a:rPr lang="en-US" i="1" dirty="0" err="1"/>
              <a:t>făcut</a:t>
            </a:r>
            <a:r>
              <a:rPr lang="en-US" i="1" dirty="0"/>
              <a:t>. Dar </a:t>
            </a:r>
            <a:r>
              <a:rPr lang="en-US" i="1" dirty="0" err="1"/>
              <a:t>oamenii</a:t>
            </a:r>
            <a:r>
              <a:rPr lang="en-US" i="1" dirty="0"/>
              <a:t> nu </a:t>
            </a:r>
            <a:r>
              <a:rPr lang="en-US" i="1" dirty="0" err="1"/>
              <a:t>vor</a:t>
            </a:r>
            <a:r>
              <a:rPr lang="en-US" i="1" dirty="0"/>
              <a:t> </a:t>
            </a:r>
            <a:r>
              <a:rPr lang="en-US" i="1" dirty="0" err="1"/>
              <a:t>uita</a:t>
            </a:r>
            <a:r>
              <a:rPr lang="en-US" i="1" dirty="0"/>
              <a:t> </a:t>
            </a:r>
            <a:r>
              <a:rPr lang="en-US" i="1" dirty="0" err="1"/>
              <a:t>niciodată</a:t>
            </a:r>
            <a:r>
              <a:rPr lang="en-US" i="1" dirty="0"/>
              <a:t> </a:t>
            </a:r>
            <a:r>
              <a:rPr lang="ro-RO" i="1" dirty="0"/>
              <a:t>cum </a:t>
            </a:r>
            <a:r>
              <a:rPr lang="en-US" i="1" dirty="0" err="1"/>
              <a:t>i</a:t>
            </a:r>
            <a:r>
              <a:rPr lang="en-US" i="1" dirty="0"/>
              <a:t>-a</a:t>
            </a:r>
            <a:r>
              <a:rPr lang="ro-RO" i="1" dirty="0"/>
              <a:t>ț</a:t>
            </a:r>
            <a:r>
              <a:rPr lang="en-US" i="1" dirty="0" err="1"/>
              <a:t>i</a:t>
            </a:r>
            <a:r>
              <a:rPr lang="en-US" i="1" dirty="0"/>
              <a:t> </a:t>
            </a:r>
            <a:r>
              <a:rPr lang="en-US" i="1" dirty="0" err="1"/>
              <a:t>făcut</a:t>
            </a:r>
            <a:r>
              <a:rPr lang="en-US" i="1" dirty="0"/>
              <a:t> </a:t>
            </a:r>
            <a:r>
              <a:rPr lang="en-US" i="1" dirty="0" err="1"/>
              <a:t>să</a:t>
            </a:r>
            <a:r>
              <a:rPr lang="en-US" i="1" dirty="0"/>
              <a:t> se </a:t>
            </a:r>
            <a:r>
              <a:rPr lang="en-US" i="1" dirty="0" err="1"/>
              <a:t>simtă</a:t>
            </a:r>
            <a:r>
              <a:rPr lang="en-US" i="1" dirty="0"/>
              <a:t>. - Maya Angelou
</a:t>
            </a:r>
            <a:r>
              <a:rPr lang="en-US" dirty="0" err="1"/>
              <a:t>Dacă</a:t>
            </a:r>
            <a:r>
              <a:rPr lang="en-US" dirty="0"/>
              <a:t> </a:t>
            </a:r>
            <a:r>
              <a:rPr lang="en-US" dirty="0" err="1"/>
              <a:t>sunteți</a:t>
            </a:r>
            <a:r>
              <a:rPr lang="en-US" dirty="0"/>
              <a:t> </a:t>
            </a:r>
            <a:r>
              <a:rPr lang="en-US" dirty="0" err="1"/>
              <a:t>încântat</a:t>
            </a:r>
            <a:r>
              <a:rPr lang="en-US" dirty="0"/>
              <a:t> de </a:t>
            </a:r>
            <a:r>
              <a:rPr lang="en-US" dirty="0" err="1"/>
              <a:t>potențialul</a:t>
            </a:r>
            <a:r>
              <a:rPr lang="en-US" dirty="0"/>
              <a:t> </a:t>
            </a:r>
            <a:r>
              <a:rPr lang="en-US" dirty="0" err="1"/>
              <a:t>unui</a:t>
            </a:r>
            <a:r>
              <a:rPr lang="en-US" dirty="0"/>
              <a:t> </a:t>
            </a:r>
            <a:r>
              <a:rPr lang="en-US" dirty="0" err="1"/>
              <a:t>proiect</a:t>
            </a:r>
            <a:r>
              <a:rPr lang="en-US" dirty="0"/>
              <a:t> – </a:t>
            </a:r>
            <a:r>
              <a:rPr lang="en-US" dirty="0" err="1"/>
              <a:t>împărtășiți</a:t>
            </a:r>
            <a:r>
              <a:rPr lang="en-US" dirty="0"/>
              <a:t> </a:t>
            </a:r>
            <a:r>
              <a:rPr lang="en-US" dirty="0" err="1"/>
              <a:t>această</a:t>
            </a:r>
            <a:r>
              <a:rPr lang="en-US" dirty="0"/>
              <a:t> </a:t>
            </a:r>
            <a:r>
              <a:rPr lang="en-US" dirty="0" err="1"/>
              <a:t>emoție</a:t>
            </a:r>
            <a:r>
              <a:rPr lang="en-US" dirty="0"/>
              <a:t>. </a:t>
            </a:r>
            <a:r>
              <a:rPr lang="en-US" dirty="0" err="1"/>
              <a:t>Dacă</a:t>
            </a:r>
            <a:r>
              <a:rPr lang="en-US" dirty="0"/>
              <a:t> </a:t>
            </a:r>
            <a:r>
              <a:rPr lang="en-US" dirty="0" err="1"/>
              <a:t>credeți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- </a:t>
            </a:r>
            <a:r>
              <a:rPr lang="en-US" dirty="0" err="1"/>
              <a:t>împărtăș</a:t>
            </a:r>
            <a:r>
              <a:rPr lang="ro-RO" dirty="0"/>
              <a:t>iți</a:t>
            </a:r>
            <a:r>
              <a:rPr lang="en-US" dirty="0"/>
              <a:t> </a:t>
            </a:r>
            <a:r>
              <a:rPr lang="en-US" dirty="0" err="1"/>
              <a:t>această</a:t>
            </a:r>
            <a:r>
              <a:rPr lang="en-US" dirty="0"/>
              <a:t> </a:t>
            </a:r>
            <a:r>
              <a:rPr lang="en-US" dirty="0" err="1"/>
              <a:t>credință</a:t>
            </a:r>
            <a:r>
              <a:rPr lang="en-US" dirty="0"/>
              <a:t>.
 </a:t>
            </a:r>
            <a:r>
              <a:rPr lang="en-US" dirty="0" err="1"/>
              <a:t>Amintiți-vă</a:t>
            </a:r>
            <a:r>
              <a:rPr lang="en-US" dirty="0"/>
              <a:t> </a:t>
            </a:r>
            <a:r>
              <a:rPr lang="en-US" dirty="0" err="1"/>
              <a:t>că</a:t>
            </a:r>
            <a:r>
              <a:rPr lang="en-US" dirty="0"/>
              <a:t> </a:t>
            </a:r>
            <a:r>
              <a:rPr lang="ro-RO" dirty="0"/>
              <a:t>și </a:t>
            </a:r>
            <a:r>
              <a:rPr lang="en-US" dirty="0" err="1"/>
              <a:t>finanțatorii</a:t>
            </a:r>
            <a:r>
              <a:rPr lang="en-US" dirty="0"/>
              <a:t> sunt </a:t>
            </a:r>
            <a:r>
              <a:rPr lang="en-US" dirty="0" err="1"/>
              <a:t>oameni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ro-RO" dirty="0"/>
              <a:t> probabil</a:t>
            </a:r>
            <a:r>
              <a:rPr lang="en-US" dirty="0"/>
              <a:t> </a:t>
            </a:r>
            <a:r>
              <a:rPr lang="en-US" dirty="0" err="1"/>
              <a:t>provin</a:t>
            </a:r>
            <a:r>
              <a:rPr lang="ro-RO" dirty="0"/>
              <a:t> și ei</a:t>
            </a:r>
            <a:r>
              <a:rPr lang="en-US" dirty="0"/>
              <a:t> din </a:t>
            </a:r>
            <a:r>
              <a:rPr lang="en-US" dirty="0" err="1"/>
              <a:t>comunități</a:t>
            </a:r>
            <a:r>
              <a:rPr lang="en-US" dirty="0"/>
              <a:t> cu </a:t>
            </a:r>
            <a:r>
              <a:rPr lang="en-US" dirty="0" err="1"/>
              <a:t>probleme</a:t>
            </a:r>
            <a:r>
              <a:rPr lang="ro-RO" dirty="0"/>
              <a:t>, iar soluția propusă de dvs. poate funcționa și în comunitatea respectivă</a:t>
            </a:r>
            <a:r>
              <a:rPr lang="en-US" dirty="0"/>
              <a:t>. 
</a:t>
            </a:r>
            <a:r>
              <a:rPr lang="en-US" dirty="0" err="1"/>
              <a:t>Oamenii</a:t>
            </a:r>
            <a:r>
              <a:rPr lang="en-US" dirty="0"/>
              <a:t> </a:t>
            </a:r>
            <a:r>
              <a:rPr lang="en-US" dirty="0" err="1"/>
              <a:t>dau</a:t>
            </a:r>
            <a:r>
              <a:rPr lang="en-US" dirty="0"/>
              <a:t> </a:t>
            </a:r>
            <a:r>
              <a:rPr lang="en-US" dirty="0" err="1"/>
              <a:t>oameni</a:t>
            </a:r>
            <a:r>
              <a:rPr lang="ro-RO" dirty="0"/>
              <a:t>lor</a:t>
            </a:r>
            <a:r>
              <a:rPr lang="en-US" dirty="0"/>
              <a:t> - </a:t>
            </a:r>
            <a:r>
              <a:rPr lang="en-US" dirty="0" err="1"/>
              <a:t>astfel</a:t>
            </a:r>
            <a:r>
              <a:rPr lang="en-US" dirty="0"/>
              <a:t> </a:t>
            </a:r>
            <a:r>
              <a:rPr lang="en-US" dirty="0" err="1"/>
              <a:t>încât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en-US" dirty="0" err="1"/>
              <a:t>vă</a:t>
            </a:r>
            <a:r>
              <a:rPr lang="en-US" dirty="0"/>
              <a:t> </a:t>
            </a:r>
            <a:r>
              <a:rPr lang="en-US" dirty="0" err="1"/>
              <a:t>amintiți</a:t>
            </a:r>
            <a:r>
              <a:rPr lang="en-US" dirty="0"/>
              <a:t> </a:t>
            </a:r>
            <a:r>
              <a:rPr lang="en-US" dirty="0" err="1"/>
              <a:t>întotdeauna</a:t>
            </a:r>
            <a:r>
              <a:rPr lang="en-US" dirty="0"/>
              <a:t> </a:t>
            </a:r>
            <a:r>
              <a:rPr lang="en-US" dirty="0" err="1"/>
              <a:t>elementul</a:t>
            </a:r>
            <a:r>
              <a:rPr lang="en-US" dirty="0"/>
              <a:t> </a:t>
            </a:r>
            <a:r>
              <a:rPr lang="en-US" dirty="0" err="1"/>
              <a:t>uman</a:t>
            </a:r>
            <a:r>
              <a:rPr lang="en-US" dirty="0"/>
              <a:t> </a:t>
            </a:r>
            <a:r>
              <a:rPr lang="en-US" dirty="0" err="1"/>
              <a:t>atunci</a:t>
            </a:r>
            <a:r>
              <a:rPr lang="en-US" dirty="0"/>
              <a:t> </a:t>
            </a:r>
            <a:r>
              <a:rPr lang="en-US" dirty="0" err="1"/>
              <a:t>când</a:t>
            </a:r>
            <a:r>
              <a:rPr lang="en-US" dirty="0"/>
              <a:t> c</a:t>
            </a:r>
            <a:r>
              <a:rPr lang="ro-RO" dirty="0" err="1"/>
              <a:t>oncepeți</a:t>
            </a:r>
            <a:r>
              <a:rPr lang="en-US" dirty="0"/>
              <a:t> o </a:t>
            </a:r>
            <a:r>
              <a:rPr lang="en-US" dirty="0" err="1"/>
              <a:t>cerere</a:t>
            </a:r>
            <a:r>
              <a:rPr lang="en-US" dirty="0"/>
              <a:t> de </a:t>
            </a:r>
            <a:r>
              <a:rPr lang="en-US" dirty="0" err="1"/>
              <a:t>finanțare</a:t>
            </a:r>
            <a:r>
              <a:rPr lang="en-US" dirty="0"/>
              <a:t>.</a:t>
            </a:r>
            <a:r>
              <a:rPr lang="en-US" i="1" dirty="0"/>
              <a:t>
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CFD44A-2272-4F33-8693-3BD5D1C440A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57775" y="161925"/>
            <a:ext cx="6643688" cy="1463116"/>
          </a:xfrm>
        </p:spPr>
        <p:txBody>
          <a:bodyPr>
            <a:normAutofit lnSpcReduction="10000"/>
          </a:bodyPr>
          <a:lstStyle/>
          <a:p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</a:t>
            </a:r>
            <a:r>
              <a:rPr lang="ro-RO" dirty="0">
                <a:solidFill>
                  <a:schemeClr val="bg1"/>
                </a:solidFill>
                <a:highlight>
                  <a:srgbClr val="7F4182"/>
                </a:highlight>
              </a:rPr>
              <a:t>Sfat</a:t>
            </a:r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5: 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/>
              <a:t>Împărtăș</a:t>
            </a:r>
            <a:r>
              <a:rPr lang="ro-RO" dirty="0"/>
              <a:t>i</a:t>
            </a:r>
            <a:r>
              <a:rPr lang="en-US" dirty="0" err="1"/>
              <a:t>ți</a:t>
            </a:r>
            <a:r>
              <a:rPr lang="en-US" dirty="0"/>
              <a:t> </a:t>
            </a:r>
            <a:r>
              <a:rPr lang="en-US" dirty="0" err="1"/>
              <a:t>pasiunea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proiect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amin</a:t>
            </a:r>
            <a:r>
              <a:rPr lang="ro-RO" dirty="0" err="1"/>
              <a:t>tiți</a:t>
            </a:r>
            <a:r>
              <a:rPr lang="ro-RO" dirty="0"/>
              <a:t>-vă</a:t>
            </a:r>
            <a:r>
              <a:rPr lang="en-US" dirty="0"/>
              <a:t> </a:t>
            </a:r>
            <a:r>
              <a:rPr lang="en-US" dirty="0" err="1"/>
              <a:t>că</a:t>
            </a:r>
            <a:r>
              <a:rPr lang="en-US" dirty="0"/>
              <a:t> </a:t>
            </a:r>
            <a:r>
              <a:rPr lang="en-US" dirty="0" err="1"/>
              <a:t>oamenii</a:t>
            </a:r>
            <a:r>
              <a:rPr lang="en-US" dirty="0"/>
              <a:t> </a:t>
            </a:r>
            <a:r>
              <a:rPr lang="en-US" dirty="0" err="1"/>
              <a:t>dau</a:t>
            </a:r>
            <a:r>
              <a:rPr lang="en-US" dirty="0"/>
              <a:t> </a:t>
            </a:r>
            <a:r>
              <a:rPr lang="en-US" dirty="0" err="1"/>
              <a:t>oamenilor</a:t>
            </a:r>
            <a:r>
              <a:rPr lang="en-US" dirty="0"/>
              <a:t>...</a:t>
            </a:r>
          </a:p>
        </p:txBody>
      </p:sp>
      <p:pic>
        <p:nvPicPr>
          <p:cNvPr id="7" name="Picture Placeholder 6" descr="A picture containing person, young, person, laying&#10;&#10;Description automatically generated">
            <a:extLst>
              <a:ext uri="{FF2B5EF4-FFF2-40B4-BE49-F238E27FC236}">
                <a16:creationId xmlns:a16="http://schemas.microsoft.com/office/drawing/2014/main" id="{3300CF2A-1FB4-40F2-B237-E3C3C787F14D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293639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6F3E7C-4CA6-42F7-A1FB-7293AAC6FB0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00700" y="1952625"/>
            <a:ext cx="6181725" cy="3817835"/>
          </a:xfrm>
        </p:spPr>
        <p:txBody>
          <a:bodyPr/>
          <a:lstStyle/>
          <a:p>
            <a:pPr algn="just">
              <a:defRPr/>
            </a:pPr>
            <a:r>
              <a:rPr lang="en-IE" dirty="0" err="1">
                <a:solidFill>
                  <a:srgbClr val="7A7C7E"/>
                </a:solidFill>
              </a:rPr>
              <a:t>Adesea</a:t>
            </a:r>
            <a:r>
              <a:rPr lang="en-IE" dirty="0">
                <a:solidFill>
                  <a:srgbClr val="7A7C7E"/>
                </a:solidFill>
              </a:rPr>
              <a:t>, o </a:t>
            </a:r>
            <a:r>
              <a:rPr lang="en-IE" dirty="0" err="1">
                <a:solidFill>
                  <a:srgbClr val="7A7C7E"/>
                </a:solidFill>
              </a:rPr>
              <a:t>modalitate</a:t>
            </a:r>
            <a:r>
              <a:rPr lang="en-IE" dirty="0">
                <a:solidFill>
                  <a:srgbClr val="7A7C7E"/>
                </a:solidFill>
              </a:rPr>
              <a:t> buna de a </a:t>
            </a:r>
            <a:r>
              <a:rPr lang="en-IE" dirty="0" err="1">
                <a:solidFill>
                  <a:srgbClr val="7A7C7E"/>
                </a:solidFill>
              </a:rPr>
              <a:t>consolida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cererea</a:t>
            </a:r>
            <a:r>
              <a:rPr lang="en-IE" dirty="0">
                <a:solidFill>
                  <a:srgbClr val="7A7C7E"/>
                </a:solidFill>
              </a:rPr>
              <a:t> de </a:t>
            </a:r>
            <a:r>
              <a:rPr lang="en-IE" dirty="0" err="1">
                <a:solidFill>
                  <a:srgbClr val="7A7C7E"/>
                </a:solidFill>
              </a:rPr>
              <a:t>finanțare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este</a:t>
            </a:r>
            <a:r>
              <a:rPr lang="en-IE" dirty="0">
                <a:solidFill>
                  <a:srgbClr val="7A7C7E"/>
                </a:solidFill>
              </a:rPr>
              <a:t> de a </a:t>
            </a:r>
            <a:r>
              <a:rPr lang="ro-RO" dirty="0">
                <a:solidFill>
                  <a:srgbClr val="7A7C7E"/>
                </a:solidFill>
              </a:rPr>
              <a:t>identificare lacunele di</a:t>
            </a:r>
            <a:r>
              <a:rPr lang="en-IE" dirty="0">
                <a:solidFill>
                  <a:srgbClr val="7A7C7E"/>
                </a:solidFill>
              </a:rPr>
              <a:t>n ea. 
</a:t>
            </a:r>
            <a:r>
              <a:rPr lang="en-IE" dirty="0" err="1">
                <a:solidFill>
                  <a:srgbClr val="7A7C7E"/>
                </a:solidFill>
              </a:rPr>
              <a:t>Întreab</a:t>
            </a:r>
            <a:r>
              <a:rPr lang="ro-RO" dirty="0">
                <a:solidFill>
                  <a:srgbClr val="7A7C7E"/>
                </a:solidFill>
              </a:rPr>
              <a:t>ați-vă</a:t>
            </a:r>
            <a:r>
              <a:rPr lang="en-IE" dirty="0">
                <a:solidFill>
                  <a:srgbClr val="7A7C7E"/>
                </a:solidFill>
              </a:rPr>
              <a:t>, </a:t>
            </a:r>
            <a:r>
              <a:rPr lang="ro-RO" dirty="0">
                <a:solidFill>
                  <a:srgbClr val="7A7C7E"/>
                </a:solidFill>
              </a:rPr>
              <a:t>„</a:t>
            </a:r>
            <a:r>
              <a:rPr lang="en-IE" dirty="0">
                <a:solidFill>
                  <a:srgbClr val="7A7C7E"/>
                </a:solidFill>
              </a:rPr>
              <a:t>De </a:t>
            </a:r>
            <a:r>
              <a:rPr lang="en-IE" dirty="0" err="1">
                <a:solidFill>
                  <a:srgbClr val="7A7C7E"/>
                </a:solidFill>
              </a:rPr>
              <a:t>ce</a:t>
            </a:r>
            <a:r>
              <a:rPr lang="en-IE" dirty="0">
                <a:solidFill>
                  <a:srgbClr val="7A7C7E"/>
                </a:solidFill>
              </a:rPr>
              <a:t> nu </a:t>
            </a:r>
            <a:r>
              <a:rPr lang="en-IE" dirty="0" err="1">
                <a:solidFill>
                  <a:srgbClr val="7A7C7E"/>
                </a:solidFill>
              </a:rPr>
              <a:t>ar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finanța</a:t>
            </a:r>
            <a:r>
              <a:rPr lang="ro-RO" dirty="0">
                <a:solidFill>
                  <a:srgbClr val="7A7C7E"/>
                </a:solidFill>
              </a:rPr>
              <a:t> această cerere</a:t>
            </a:r>
            <a:r>
              <a:rPr lang="en-IE" dirty="0">
                <a:solidFill>
                  <a:srgbClr val="7A7C7E"/>
                </a:solidFill>
              </a:rPr>
              <a:t>?</a:t>
            </a:r>
            <a:r>
              <a:rPr lang="ro-RO" dirty="0">
                <a:solidFill>
                  <a:srgbClr val="7A7C7E"/>
                </a:solidFill>
              </a:rPr>
              <a:t>”</a:t>
            </a:r>
            <a:r>
              <a:rPr lang="en-IE" dirty="0">
                <a:solidFill>
                  <a:srgbClr val="7A7C7E"/>
                </a:solidFill>
              </a:rPr>
              <a:t>
</a:t>
            </a:r>
            <a:r>
              <a:rPr lang="en-IE" dirty="0" err="1">
                <a:solidFill>
                  <a:srgbClr val="7A7C7E"/>
                </a:solidFill>
              </a:rPr>
              <a:t>După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ce</a:t>
            </a:r>
            <a:r>
              <a:rPr lang="en-IE" dirty="0">
                <a:solidFill>
                  <a:srgbClr val="7A7C7E"/>
                </a:solidFill>
              </a:rPr>
              <a:t> a</a:t>
            </a:r>
            <a:r>
              <a:rPr lang="ro-RO" dirty="0">
                <a:solidFill>
                  <a:srgbClr val="7A7C7E"/>
                </a:solidFill>
              </a:rPr>
              <a:t>ți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identificat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punctele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slabe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puteți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lucra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apoi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ro-RO" dirty="0">
                <a:solidFill>
                  <a:srgbClr val="7A7C7E"/>
                </a:solidFill>
              </a:rPr>
              <a:t>la rezolvarea lor</a:t>
            </a:r>
            <a:r>
              <a:rPr lang="en-IE" dirty="0">
                <a:solidFill>
                  <a:srgbClr val="7A7C7E"/>
                </a:solidFill>
              </a:rPr>
              <a:t>.
</a:t>
            </a:r>
            <a:r>
              <a:rPr lang="en-IE" dirty="0" err="1">
                <a:solidFill>
                  <a:srgbClr val="7A7C7E"/>
                </a:solidFill>
              </a:rPr>
              <a:t>Acesta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este</a:t>
            </a:r>
            <a:r>
              <a:rPr lang="en-IE" dirty="0">
                <a:solidFill>
                  <a:srgbClr val="7A7C7E"/>
                </a:solidFill>
              </a:rPr>
              <a:t> un </a:t>
            </a:r>
            <a:r>
              <a:rPr lang="en-IE" dirty="0" err="1">
                <a:solidFill>
                  <a:srgbClr val="7A7C7E"/>
                </a:solidFill>
              </a:rPr>
              <a:t>exercițiu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ro-RO" dirty="0">
                <a:solidFill>
                  <a:srgbClr val="7A7C7E"/>
                </a:solidFill>
              </a:rPr>
              <a:t>foarte important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ro-RO" dirty="0">
                <a:solidFill>
                  <a:srgbClr val="7A7C7E"/>
                </a:solidFill>
              </a:rPr>
              <a:t>pentru a consolida cererea de finanțare.</a:t>
            </a:r>
            <a:r>
              <a:rPr lang="en-IE" dirty="0">
                <a:solidFill>
                  <a:srgbClr val="7A7C7E"/>
                </a:solidFill>
              </a:rPr>
              <a:t>
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CFD44A-2272-4F33-8693-3BD5D1C440A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00700" y="489509"/>
            <a:ext cx="6643688" cy="1463116"/>
          </a:xfrm>
        </p:spPr>
        <p:txBody>
          <a:bodyPr>
            <a:normAutofit/>
          </a:bodyPr>
          <a:lstStyle/>
          <a:p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</a:t>
            </a:r>
            <a:r>
              <a:rPr lang="ro-RO" dirty="0">
                <a:solidFill>
                  <a:schemeClr val="bg1"/>
                </a:solidFill>
                <a:highlight>
                  <a:srgbClr val="7F4182"/>
                </a:highlight>
              </a:rPr>
              <a:t>Sfat </a:t>
            </a:r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6: 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/>
              <a:t>Întreabă-te</a:t>
            </a:r>
            <a:r>
              <a:rPr lang="en-US" dirty="0"/>
              <a:t>, "De </a:t>
            </a:r>
            <a:r>
              <a:rPr lang="en-US" dirty="0" err="1"/>
              <a:t>ce</a:t>
            </a:r>
            <a:r>
              <a:rPr lang="en-US" dirty="0"/>
              <a:t> nu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finanța</a:t>
            </a:r>
            <a:r>
              <a:rPr lang="en-US" dirty="0"/>
              <a:t> </a:t>
            </a:r>
            <a:r>
              <a:rPr lang="en-US" dirty="0" err="1"/>
              <a:t>asta</a:t>
            </a:r>
            <a:r>
              <a:rPr lang="en-US" dirty="0"/>
              <a:t>?</a:t>
            </a:r>
          </a:p>
        </p:txBody>
      </p:sp>
      <p:pic>
        <p:nvPicPr>
          <p:cNvPr id="8" name="Picture Placeholder 7" descr="A picture containing piece, sitting, table, small&#10;&#10;Description automatically generated">
            <a:extLst>
              <a:ext uri="{FF2B5EF4-FFF2-40B4-BE49-F238E27FC236}">
                <a16:creationId xmlns:a16="http://schemas.microsoft.com/office/drawing/2014/main" id="{2A83FC47-7B81-439C-9DAD-1C2FAACD2A4A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283351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6F3E7C-4CA6-42F7-A1FB-7293AAC6FB0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00700" y="1952625"/>
            <a:ext cx="6181725" cy="3817835"/>
          </a:xfrm>
        </p:spPr>
        <p:txBody>
          <a:bodyPr/>
          <a:lstStyle/>
          <a:p>
            <a:pPr algn="just">
              <a:defRPr/>
            </a:pPr>
            <a:r>
              <a:rPr lang="en-US" dirty="0" err="1">
                <a:solidFill>
                  <a:srgbClr val="7A7C7E"/>
                </a:solidFill>
              </a:rPr>
              <a:t>Pregătiți-vă</a:t>
            </a:r>
            <a:r>
              <a:rPr lang="en-US" dirty="0">
                <a:solidFill>
                  <a:srgbClr val="7A7C7E"/>
                </a:solidFill>
              </a:rPr>
              <a:t> </a:t>
            </a:r>
            <a:r>
              <a:rPr lang="en-US" dirty="0" err="1">
                <a:solidFill>
                  <a:srgbClr val="7A7C7E"/>
                </a:solidFill>
              </a:rPr>
              <a:t>bugetul</a:t>
            </a:r>
            <a:r>
              <a:rPr lang="en-US" dirty="0">
                <a:solidFill>
                  <a:srgbClr val="7A7C7E"/>
                </a:solidFill>
              </a:rPr>
              <a:t> cu mare </a:t>
            </a:r>
            <a:r>
              <a:rPr lang="en-US" dirty="0" err="1">
                <a:solidFill>
                  <a:srgbClr val="7A7C7E"/>
                </a:solidFill>
              </a:rPr>
              <a:t>grijă</a:t>
            </a:r>
            <a:endParaRPr lang="ro-RO" dirty="0">
              <a:solidFill>
                <a:srgbClr val="7A7C7E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ro-RO" dirty="0">
                <a:solidFill>
                  <a:srgbClr val="7A7C7E"/>
                </a:solidFill>
              </a:rPr>
              <a:t>Aprofundați</a:t>
            </a:r>
            <a:r>
              <a:rPr lang="en-US" dirty="0">
                <a:solidFill>
                  <a:srgbClr val="7A7C7E"/>
                </a:solidFill>
              </a:rPr>
              <a:t> </a:t>
            </a:r>
            <a:r>
              <a:rPr lang="en-US" dirty="0" err="1">
                <a:solidFill>
                  <a:srgbClr val="7A7C7E"/>
                </a:solidFill>
              </a:rPr>
              <a:t>planificarea</a:t>
            </a:r>
            <a:r>
              <a:rPr lang="en-US" dirty="0">
                <a:solidFill>
                  <a:srgbClr val="7A7C7E"/>
                </a:solidFill>
              </a:rPr>
              <a:t> </a:t>
            </a:r>
            <a:r>
              <a:rPr lang="en-US" dirty="0" err="1">
                <a:solidFill>
                  <a:srgbClr val="7A7C7E"/>
                </a:solidFill>
              </a:rPr>
              <a:t>financiară</a:t>
            </a:r>
            <a:r>
              <a:rPr lang="en-US" dirty="0">
                <a:solidFill>
                  <a:srgbClr val="7A7C7E"/>
                </a:solidFill>
              </a:rPr>
              <a:t> a </a:t>
            </a:r>
            <a:r>
              <a:rPr lang="en-US" dirty="0" err="1">
                <a:solidFill>
                  <a:srgbClr val="7A7C7E"/>
                </a:solidFill>
              </a:rPr>
              <a:t>proiectului</a:t>
            </a:r>
            <a:r>
              <a:rPr lang="en-US" dirty="0">
                <a:solidFill>
                  <a:srgbClr val="7A7C7E"/>
                </a:solidFill>
              </a:rPr>
              <a:t>, </a:t>
            </a:r>
            <a:r>
              <a:rPr lang="ro-RO" dirty="0">
                <a:solidFill>
                  <a:srgbClr val="7A7C7E"/>
                </a:solidFill>
              </a:rPr>
              <a:t>stabiliți</a:t>
            </a:r>
            <a:r>
              <a:rPr lang="en-US" dirty="0">
                <a:solidFill>
                  <a:srgbClr val="7A7C7E"/>
                </a:solidFill>
              </a:rPr>
              <a:t> </a:t>
            </a:r>
            <a:r>
              <a:rPr lang="en-US" dirty="0" err="1">
                <a:solidFill>
                  <a:srgbClr val="7A7C7E"/>
                </a:solidFill>
              </a:rPr>
              <a:t>cheltuielile</a:t>
            </a:r>
            <a:r>
              <a:rPr lang="en-US" dirty="0">
                <a:solidFill>
                  <a:srgbClr val="7A7C7E"/>
                </a:solidFill>
              </a:rPr>
              <a:t> </a:t>
            </a:r>
            <a:r>
              <a:rPr lang="en-US" dirty="0" err="1">
                <a:solidFill>
                  <a:srgbClr val="7A7C7E"/>
                </a:solidFill>
              </a:rPr>
              <a:t>în</a:t>
            </a:r>
            <a:r>
              <a:rPr lang="en-US" dirty="0">
                <a:solidFill>
                  <a:srgbClr val="7A7C7E"/>
                </a:solidFill>
              </a:rPr>
              <a:t> </a:t>
            </a:r>
            <a:r>
              <a:rPr lang="en-US" dirty="0" err="1">
                <a:solidFill>
                  <a:srgbClr val="7A7C7E"/>
                </a:solidFill>
              </a:rPr>
              <a:t>conformitate</a:t>
            </a:r>
            <a:r>
              <a:rPr lang="en-US" dirty="0">
                <a:solidFill>
                  <a:srgbClr val="7A7C7E"/>
                </a:solidFill>
              </a:rPr>
              <a:t> cu </a:t>
            </a:r>
            <a:r>
              <a:rPr lang="en-US" dirty="0" err="1">
                <a:solidFill>
                  <a:srgbClr val="7A7C7E"/>
                </a:solidFill>
              </a:rPr>
              <a:t>procesul</a:t>
            </a:r>
            <a:r>
              <a:rPr lang="en-US" dirty="0">
                <a:solidFill>
                  <a:srgbClr val="7A7C7E"/>
                </a:solidFill>
              </a:rPr>
              <a:t> de </a:t>
            </a:r>
            <a:r>
              <a:rPr lang="en-US" dirty="0" err="1">
                <a:solidFill>
                  <a:srgbClr val="7A7C7E"/>
                </a:solidFill>
              </a:rPr>
              <a:t>licitație</a:t>
            </a:r>
            <a:r>
              <a:rPr lang="en-US" dirty="0">
                <a:solidFill>
                  <a:srgbClr val="7A7C7E"/>
                </a:solidFill>
              </a:rPr>
              <a:t> </a:t>
            </a:r>
            <a:r>
              <a:rPr lang="en-US" dirty="0" err="1">
                <a:solidFill>
                  <a:srgbClr val="7A7C7E"/>
                </a:solidFill>
              </a:rPr>
              <a:t>evidențiat</a:t>
            </a:r>
            <a:r>
              <a:rPr lang="en-US" dirty="0">
                <a:solidFill>
                  <a:srgbClr val="7A7C7E"/>
                </a:solidFill>
              </a:rPr>
              <a:t> de </a:t>
            </a:r>
            <a:r>
              <a:rPr lang="en-US" dirty="0" err="1">
                <a:solidFill>
                  <a:srgbClr val="7A7C7E"/>
                </a:solidFill>
              </a:rPr>
              <a:t>finanțator</a:t>
            </a:r>
            <a:r>
              <a:rPr lang="en-US" dirty="0">
                <a:solidFill>
                  <a:srgbClr val="7A7C7E"/>
                </a:solidFill>
              </a:rPr>
              <a:t>, 
Fi</a:t>
            </a:r>
            <a:r>
              <a:rPr lang="ro-RO" dirty="0">
                <a:solidFill>
                  <a:srgbClr val="7A7C7E"/>
                </a:solidFill>
              </a:rPr>
              <a:t>ț</a:t>
            </a:r>
            <a:r>
              <a:rPr lang="en-US" dirty="0" err="1">
                <a:solidFill>
                  <a:srgbClr val="7A7C7E"/>
                </a:solidFill>
              </a:rPr>
              <a:t>i</a:t>
            </a:r>
            <a:r>
              <a:rPr lang="ro-RO" dirty="0">
                <a:solidFill>
                  <a:srgbClr val="7A7C7E"/>
                </a:solidFill>
              </a:rPr>
              <a:t> siguri pe nevoia de a realiza aceste cheltuieli</a:t>
            </a:r>
            <a:r>
              <a:rPr lang="en-US" dirty="0">
                <a:solidFill>
                  <a:srgbClr val="7A7C7E"/>
                </a:solidFill>
              </a:rPr>
              <a:t>
</a:t>
            </a:r>
            <a:r>
              <a:rPr lang="en-US" dirty="0" err="1">
                <a:solidFill>
                  <a:srgbClr val="7A7C7E"/>
                </a:solidFill>
              </a:rPr>
              <a:t>Cunoașteți-vă</a:t>
            </a:r>
            <a:r>
              <a:rPr lang="en-US" dirty="0">
                <a:solidFill>
                  <a:srgbClr val="7A7C7E"/>
                </a:solidFill>
              </a:rPr>
              <a:t> </a:t>
            </a:r>
            <a:r>
              <a:rPr lang="en-US" dirty="0" err="1">
                <a:solidFill>
                  <a:srgbClr val="7A7C7E"/>
                </a:solidFill>
              </a:rPr>
              <a:t>costurile</a:t>
            </a:r>
            <a:r>
              <a:rPr lang="en-US" dirty="0">
                <a:solidFill>
                  <a:srgbClr val="7A7C7E"/>
                </a:solidFill>
              </a:rPr>
              <a:t> </a:t>
            </a:r>
            <a:r>
              <a:rPr lang="en-US" dirty="0" err="1">
                <a:solidFill>
                  <a:srgbClr val="7A7C7E"/>
                </a:solidFill>
              </a:rPr>
              <a:t>generale</a:t>
            </a:r>
            <a:r>
              <a:rPr lang="en-US" dirty="0">
                <a:solidFill>
                  <a:srgbClr val="7A7C7E"/>
                </a:solidFill>
              </a:rPr>
              <a:t>
</a:t>
            </a:r>
            <a:r>
              <a:rPr lang="en-US" dirty="0" err="1">
                <a:solidFill>
                  <a:srgbClr val="7A7C7E"/>
                </a:solidFill>
              </a:rPr>
              <a:t>Pregătiți</a:t>
            </a:r>
            <a:r>
              <a:rPr lang="en-US" dirty="0">
                <a:solidFill>
                  <a:srgbClr val="7A7C7E"/>
                </a:solidFill>
              </a:rPr>
              <a:t> </a:t>
            </a:r>
            <a:r>
              <a:rPr lang="en-US" dirty="0" err="1">
                <a:solidFill>
                  <a:srgbClr val="7A7C7E"/>
                </a:solidFill>
              </a:rPr>
              <a:t>conturile</a:t>
            </a:r>
            <a:r>
              <a:rPr lang="en-US" dirty="0">
                <a:solidFill>
                  <a:srgbClr val="7A7C7E"/>
                </a:solidFill>
              </a:rPr>
              <a:t> </a:t>
            </a:r>
            <a:r>
              <a:rPr lang="en-US" dirty="0" err="1">
                <a:solidFill>
                  <a:srgbClr val="7A7C7E"/>
                </a:solidFill>
              </a:rPr>
              <a:t>auditate</a:t>
            </a:r>
            <a:r>
              <a:rPr lang="en-US" dirty="0">
                <a:solidFill>
                  <a:srgbClr val="7A7C7E"/>
                </a:solidFill>
              </a:rPr>
              <a:t> de </a:t>
            </a:r>
            <a:r>
              <a:rPr lang="en-US" dirty="0" err="1">
                <a:solidFill>
                  <a:srgbClr val="7A7C7E"/>
                </a:solidFill>
              </a:rPr>
              <a:t>anul</a:t>
            </a:r>
            <a:r>
              <a:rPr lang="en-US" dirty="0">
                <a:solidFill>
                  <a:srgbClr val="7A7C7E"/>
                </a:solidFill>
              </a:rPr>
              <a:t> </a:t>
            </a:r>
            <a:r>
              <a:rPr lang="en-US" dirty="0" err="1">
                <a:solidFill>
                  <a:srgbClr val="7A7C7E"/>
                </a:solidFill>
              </a:rPr>
              <a:t>trecut</a:t>
            </a:r>
            <a:r>
              <a:rPr lang="en-US" dirty="0">
                <a:solidFill>
                  <a:srgbClr val="7A7C7E"/>
                </a:solidFill>
              </a:rPr>
              <a:t>
</a:t>
            </a:r>
            <a:r>
              <a:rPr lang="ro-RO" dirty="0">
                <a:solidFill>
                  <a:srgbClr val="7A7C7E"/>
                </a:solidFill>
              </a:rPr>
              <a:t>Realizați p</a:t>
            </a:r>
            <a:r>
              <a:rPr lang="en-US" dirty="0" err="1">
                <a:solidFill>
                  <a:srgbClr val="7A7C7E"/>
                </a:solidFill>
              </a:rPr>
              <a:t>roiecții</a:t>
            </a:r>
            <a:r>
              <a:rPr lang="ro-RO" dirty="0">
                <a:solidFill>
                  <a:srgbClr val="7A7C7E"/>
                </a:solidFill>
              </a:rPr>
              <a:t>le</a:t>
            </a:r>
            <a:r>
              <a:rPr lang="en-US" dirty="0">
                <a:solidFill>
                  <a:srgbClr val="7A7C7E"/>
                </a:solidFill>
              </a:rPr>
              <a:t> </a:t>
            </a:r>
            <a:r>
              <a:rPr lang="en-US" dirty="0" err="1">
                <a:solidFill>
                  <a:srgbClr val="7A7C7E"/>
                </a:solidFill>
              </a:rPr>
              <a:t>financiare</a:t>
            </a:r>
            <a:r>
              <a:rPr lang="en-US" dirty="0">
                <a:solidFill>
                  <a:srgbClr val="7A7C7E"/>
                </a:solidFill>
              </a:rPr>
              <a:t> </a:t>
            </a:r>
            <a:r>
              <a:rPr lang="ro-RO" dirty="0">
                <a:solidFill>
                  <a:srgbClr val="7A7C7E"/>
                </a:solidFill>
              </a:rPr>
              <a:t>împreună cu</a:t>
            </a:r>
            <a:r>
              <a:rPr lang="en-US" dirty="0">
                <a:solidFill>
                  <a:srgbClr val="7A7C7E"/>
                </a:solidFill>
              </a:rPr>
              <a:t> un mentor </a:t>
            </a:r>
            <a:r>
              <a:rPr lang="en-US" dirty="0" err="1">
                <a:solidFill>
                  <a:srgbClr val="7A7C7E"/>
                </a:solidFill>
              </a:rPr>
              <a:t>financiar</a:t>
            </a:r>
            <a:r>
              <a:rPr lang="en-US" dirty="0">
                <a:solidFill>
                  <a:srgbClr val="7A7C7E"/>
                </a:solidFill>
              </a:rPr>
              <a:t> </a:t>
            </a:r>
            <a:r>
              <a:rPr lang="en-US" dirty="0" err="1">
                <a:solidFill>
                  <a:srgbClr val="7A7C7E"/>
                </a:solidFill>
              </a:rPr>
              <a:t>sau</a:t>
            </a:r>
            <a:r>
              <a:rPr lang="en-US" dirty="0">
                <a:solidFill>
                  <a:srgbClr val="7A7C7E"/>
                </a:solidFill>
              </a:rPr>
              <a:t> un </a:t>
            </a:r>
            <a:r>
              <a:rPr lang="en-US" dirty="0" err="1">
                <a:solidFill>
                  <a:srgbClr val="7A7C7E"/>
                </a:solidFill>
              </a:rPr>
              <a:t>voluntar</a:t>
            </a:r>
            <a:r>
              <a:rPr lang="en-US" dirty="0">
                <a:solidFill>
                  <a:srgbClr val="7A7C7E"/>
                </a:solidFill>
              </a:rPr>
              <a:t> care </a:t>
            </a:r>
            <a:r>
              <a:rPr lang="en-US" dirty="0" err="1">
                <a:solidFill>
                  <a:srgbClr val="7A7C7E"/>
                </a:solidFill>
              </a:rPr>
              <a:t>să</a:t>
            </a:r>
            <a:r>
              <a:rPr lang="en-US" dirty="0">
                <a:solidFill>
                  <a:srgbClr val="7A7C7E"/>
                </a:solidFill>
              </a:rPr>
              <a:t> </a:t>
            </a:r>
            <a:r>
              <a:rPr lang="en-US" dirty="0" err="1">
                <a:solidFill>
                  <a:srgbClr val="7A7C7E"/>
                </a:solidFill>
              </a:rPr>
              <a:t>ajute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CFD44A-2272-4F33-8693-3BD5D1C440A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00700" y="489509"/>
            <a:ext cx="6643688" cy="1463116"/>
          </a:xfrm>
        </p:spPr>
        <p:txBody>
          <a:bodyPr>
            <a:normAutofit/>
          </a:bodyPr>
          <a:lstStyle/>
          <a:p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</a:t>
            </a:r>
            <a:r>
              <a:rPr lang="ro-RO" dirty="0">
                <a:solidFill>
                  <a:schemeClr val="bg1"/>
                </a:solidFill>
                <a:highlight>
                  <a:srgbClr val="7F4182"/>
                </a:highlight>
              </a:rPr>
              <a:t>Sfat</a:t>
            </a:r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7: 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GB" dirty="0" err="1"/>
              <a:t>Buget</a:t>
            </a:r>
            <a:r>
              <a:rPr lang="en-GB" dirty="0"/>
              <a:t> – </a:t>
            </a:r>
            <a:r>
              <a:rPr lang="en-GB" dirty="0" err="1"/>
              <a:t>cunoașteți-vă</a:t>
            </a:r>
            <a:r>
              <a:rPr lang="en-GB" dirty="0"/>
              <a:t> </a:t>
            </a:r>
            <a:r>
              <a:rPr lang="en-GB" dirty="0" err="1"/>
              <a:t>finanțele</a:t>
            </a:r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BFE3CD1-4EFC-4AE2-A3CF-C31453093A96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579391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6F3E7C-4CA6-42F7-A1FB-7293AAC6FB0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00700" y="1952625"/>
            <a:ext cx="6181725" cy="3817835"/>
          </a:xfrm>
        </p:spPr>
        <p:txBody>
          <a:bodyPr/>
          <a:lstStyle/>
          <a:p>
            <a:r>
              <a:rPr lang="en-GB" dirty="0" err="1"/>
              <a:t>După</a:t>
            </a:r>
            <a:r>
              <a:rPr lang="en-GB" dirty="0"/>
              <a:t> am </a:t>
            </a:r>
            <a:r>
              <a:rPr lang="en-GB" dirty="0" err="1"/>
              <a:t>învățat</a:t>
            </a:r>
            <a:r>
              <a:rPr lang="en-GB" dirty="0"/>
              <a:t> </a:t>
            </a:r>
            <a:r>
              <a:rPr lang="en-GB" dirty="0" err="1"/>
              <a:t>în</a:t>
            </a:r>
            <a:r>
              <a:rPr lang="en-GB" dirty="0"/>
              <a:t> </a:t>
            </a:r>
            <a:r>
              <a:rPr lang="en-GB" dirty="0" err="1"/>
              <a:t>modulele</a:t>
            </a:r>
            <a:r>
              <a:rPr lang="en-GB" dirty="0"/>
              <a:t> </a:t>
            </a:r>
            <a:r>
              <a:rPr lang="en-GB" dirty="0" err="1"/>
              <a:t>anterioare</a:t>
            </a:r>
            <a:r>
              <a:rPr lang="en-GB" dirty="0"/>
              <a:t>, </a:t>
            </a:r>
            <a:r>
              <a:rPr lang="ro-RO" dirty="0" err="1"/>
              <a:t>susten</a:t>
            </a:r>
            <a:r>
              <a:rPr lang="en-GB" dirty="0" err="1"/>
              <a:t>abilitatea</a:t>
            </a:r>
            <a:r>
              <a:rPr lang="en-GB" dirty="0"/>
              <a:t> </a:t>
            </a:r>
            <a:r>
              <a:rPr lang="en-GB" dirty="0" err="1"/>
              <a:t>este</a:t>
            </a:r>
            <a:r>
              <a:rPr lang="en-GB" dirty="0"/>
              <a:t> </a:t>
            </a:r>
            <a:r>
              <a:rPr lang="en-GB" dirty="0" err="1"/>
              <a:t>cheia</a:t>
            </a:r>
            <a:r>
              <a:rPr lang="en-GB" dirty="0"/>
              <a:t>. </a:t>
            </a:r>
            <a:r>
              <a:rPr lang="en-GB" dirty="0" err="1"/>
              <a:t>Având</a:t>
            </a:r>
            <a:r>
              <a:rPr lang="en-GB" dirty="0"/>
              <a:t> </a:t>
            </a:r>
            <a:r>
              <a:rPr lang="en-GB" dirty="0" err="1"/>
              <a:t>în</a:t>
            </a:r>
            <a:r>
              <a:rPr lang="en-GB" dirty="0"/>
              <a:t> </a:t>
            </a:r>
            <a:r>
              <a:rPr lang="en-GB" dirty="0" err="1"/>
              <a:t>vedere</a:t>
            </a:r>
            <a:r>
              <a:rPr lang="en-GB" dirty="0"/>
              <a:t> </a:t>
            </a:r>
            <a:r>
              <a:rPr lang="en-GB" dirty="0" err="1"/>
              <a:t>acest</a:t>
            </a:r>
            <a:r>
              <a:rPr lang="en-GB" dirty="0"/>
              <a:t> </a:t>
            </a:r>
            <a:r>
              <a:rPr lang="en-GB" dirty="0" err="1"/>
              <a:t>lucru</a:t>
            </a:r>
            <a:r>
              <a:rPr lang="en-GB" dirty="0"/>
              <a:t>,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trebui</a:t>
            </a:r>
            <a:r>
              <a:rPr lang="en-GB" dirty="0"/>
              <a:t> </a:t>
            </a:r>
            <a:r>
              <a:rPr lang="en-GB" dirty="0" err="1"/>
              <a:t>să</a:t>
            </a:r>
            <a:r>
              <a:rPr lang="en-GB" dirty="0"/>
              <a:t> </a:t>
            </a:r>
            <a:r>
              <a:rPr lang="en-GB" dirty="0" err="1"/>
              <a:t>pregăt</a:t>
            </a:r>
            <a:r>
              <a:rPr lang="ro-RO" dirty="0"/>
              <a:t>im</a:t>
            </a:r>
            <a:r>
              <a:rPr lang="en-GB" dirty="0"/>
              <a:t> </a:t>
            </a:r>
            <a:r>
              <a:rPr lang="en-GB" dirty="0" err="1"/>
              <a:t>răspunsuri</a:t>
            </a:r>
            <a:r>
              <a:rPr lang="en-GB" dirty="0"/>
              <a:t> care </a:t>
            </a:r>
            <a:r>
              <a:rPr lang="ro-RO" dirty="0"/>
              <a:t>să </a:t>
            </a:r>
            <a:r>
              <a:rPr lang="ro-RO" dirty="0" err="1"/>
              <a:t>răspudă</a:t>
            </a:r>
            <a:r>
              <a:rPr lang="ro-RO" dirty="0"/>
              <a:t> la următoarele întrebări</a:t>
            </a:r>
            <a:r>
              <a:rPr lang="en-GB" dirty="0"/>
              <a:t>:
</a:t>
            </a:r>
            <a:r>
              <a:rPr lang="ro-RO" dirty="0"/>
              <a:t>- Cât timp </a:t>
            </a:r>
            <a:r>
              <a:rPr lang="en-GB" dirty="0" err="1"/>
              <a:t>va</a:t>
            </a:r>
            <a:r>
              <a:rPr lang="en-GB" dirty="0"/>
              <a:t> continua </a:t>
            </a:r>
            <a:r>
              <a:rPr lang="en-GB" dirty="0" err="1"/>
              <a:t>impactul</a:t>
            </a:r>
            <a:r>
              <a:rPr lang="en-GB" dirty="0"/>
              <a:t>?
</a:t>
            </a:r>
            <a:r>
              <a:rPr lang="ro-RO" dirty="0"/>
              <a:t>- Ce r</a:t>
            </a:r>
            <a:r>
              <a:rPr lang="en-GB" dirty="0" err="1"/>
              <a:t>iscuri</a:t>
            </a:r>
            <a:r>
              <a:rPr lang="ro-RO" dirty="0"/>
              <a:t> există?</a:t>
            </a:r>
            <a:r>
              <a:rPr lang="en-GB" dirty="0"/>
              <a:t> (interne, </a:t>
            </a:r>
            <a:r>
              <a:rPr lang="en-GB" dirty="0" err="1"/>
              <a:t>externe</a:t>
            </a:r>
            <a:r>
              <a:rPr lang="en-GB" dirty="0"/>
              <a:t>)
</a:t>
            </a:r>
            <a:r>
              <a:rPr lang="ro-RO" dirty="0"/>
              <a:t>Cum </a:t>
            </a:r>
            <a:r>
              <a:rPr lang="en-GB" dirty="0" err="1"/>
              <a:t>veți</a:t>
            </a:r>
            <a:r>
              <a:rPr lang="en-GB" dirty="0"/>
              <a:t> </a:t>
            </a:r>
            <a:r>
              <a:rPr lang="en-GB" dirty="0" err="1"/>
              <a:t>implementa</a:t>
            </a:r>
            <a:r>
              <a:rPr lang="en-GB" dirty="0"/>
              <a:t>:
</a:t>
            </a:r>
            <a:r>
              <a:rPr lang="en-GB" dirty="0" err="1"/>
              <a:t>Monitorizare</a:t>
            </a:r>
            <a:r>
              <a:rPr lang="ro-RO" dirty="0"/>
              <a:t>a</a:t>
            </a:r>
            <a:r>
              <a:rPr lang="en-GB" dirty="0"/>
              <a:t>
</a:t>
            </a:r>
            <a:r>
              <a:rPr lang="en-GB" dirty="0" err="1"/>
              <a:t>Evaluare</a:t>
            </a:r>
            <a:r>
              <a:rPr lang="ro-RO" dirty="0"/>
              <a:t>a</a:t>
            </a:r>
            <a:r>
              <a:rPr lang="en-GB" dirty="0"/>
              <a:t>
</a:t>
            </a:r>
            <a:r>
              <a:rPr lang="en-GB" dirty="0" err="1"/>
              <a:t>Raportare</a:t>
            </a:r>
            <a:r>
              <a:rPr lang="ro-RO" dirty="0"/>
              <a:t>a</a:t>
            </a:r>
            <a:r>
              <a:rPr lang="en-GB" dirty="0"/>
              <a:t>
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CFD44A-2272-4F33-8693-3BD5D1C440A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48177" y="489509"/>
            <a:ext cx="6896211" cy="1463116"/>
          </a:xfrm>
        </p:spPr>
        <p:txBody>
          <a:bodyPr>
            <a:normAutofit/>
          </a:bodyPr>
          <a:lstStyle/>
          <a:p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</a:t>
            </a:r>
            <a:r>
              <a:rPr lang="ro-RO" dirty="0">
                <a:solidFill>
                  <a:schemeClr val="bg1"/>
                </a:solidFill>
                <a:highlight>
                  <a:srgbClr val="7F4182"/>
                </a:highlight>
              </a:rPr>
              <a:t>Sfat</a:t>
            </a:r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8: </a:t>
            </a:r>
            <a:r>
              <a:rPr lang="en-IE" dirty="0" err="1"/>
              <a:t>Acordați</a:t>
            </a:r>
            <a:r>
              <a:rPr lang="en-IE" dirty="0"/>
              <a:t> o </a:t>
            </a:r>
            <a:r>
              <a:rPr lang="en-IE" dirty="0" err="1"/>
              <a:t>atenție</a:t>
            </a:r>
            <a:r>
              <a:rPr lang="en-IE" dirty="0"/>
              <a:t> </a:t>
            </a:r>
            <a:r>
              <a:rPr lang="en-IE" dirty="0" err="1"/>
              <a:t>deosebită</a:t>
            </a:r>
            <a:r>
              <a:rPr lang="en-IE" dirty="0"/>
              <a:t> </a:t>
            </a:r>
            <a:r>
              <a:rPr lang="en-IE" dirty="0" err="1"/>
              <a:t>secțiunii</a:t>
            </a:r>
            <a:r>
              <a:rPr lang="en-IE" dirty="0"/>
              <a:t> </a:t>
            </a:r>
            <a:r>
              <a:rPr lang="en-IE" dirty="0" err="1"/>
              <a:t>privind</a:t>
            </a:r>
            <a:r>
              <a:rPr lang="en-IE" dirty="0"/>
              <a:t> </a:t>
            </a:r>
            <a:r>
              <a:rPr lang="ro-RO" dirty="0" err="1"/>
              <a:t>sustena</a:t>
            </a:r>
            <a:r>
              <a:rPr lang="en-IE" dirty="0" err="1"/>
              <a:t>bilitatea</a:t>
            </a:r>
            <a:r>
              <a:rPr lang="en-IE" dirty="0"/>
              <a:t> </a:t>
            </a:r>
            <a:endParaRPr lang="en-US" dirty="0"/>
          </a:p>
        </p:txBody>
      </p:sp>
      <p:pic>
        <p:nvPicPr>
          <p:cNvPr id="8" name="Picture Placeholder 7" descr="A person wearing a costume&#10;&#10;Description automatically generated">
            <a:extLst>
              <a:ext uri="{FF2B5EF4-FFF2-40B4-BE49-F238E27FC236}">
                <a16:creationId xmlns:a16="http://schemas.microsoft.com/office/drawing/2014/main" id="{2DAE9EE9-2911-4380-8AED-197323CE9B24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981604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018CD38-646B-4388-A21F-3B711CEA0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200" y="1481455"/>
            <a:ext cx="11153775" cy="5010150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</a:t>
            </a:r>
            <a:r>
              <a:rPr lang="ro-RO" dirty="0">
                <a:solidFill>
                  <a:schemeClr val="bg1"/>
                </a:solidFill>
                <a:highlight>
                  <a:srgbClr val="7F4182"/>
                </a:highlight>
              </a:rPr>
              <a:t>Sfat</a:t>
            </a:r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9: 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US" dirty="0"/>
              <a:t>Nu </a:t>
            </a:r>
            <a:r>
              <a:rPr lang="en-US" dirty="0" err="1"/>
              <a:t>presupuneți</a:t>
            </a:r>
            <a:r>
              <a:rPr lang="en-US" dirty="0"/>
              <a:t> </a:t>
            </a:r>
            <a:r>
              <a:rPr lang="en-US" dirty="0" err="1"/>
              <a:t>că</a:t>
            </a:r>
            <a:r>
              <a:rPr lang="en-US" dirty="0"/>
              <a:t> </a:t>
            </a:r>
            <a:r>
              <a:rPr lang="en-US" dirty="0" err="1"/>
              <a:t>finanțatorul</a:t>
            </a:r>
            <a:r>
              <a:rPr lang="en-US" dirty="0"/>
              <a:t> </a:t>
            </a:r>
            <a:r>
              <a:rPr lang="en-US" dirty="0" err="1"/>
              <a:t>va</a:t>
            </a:r>
            <a:r>
              <a:rPr lang="en-US" dirty="0"/>
              <a:t> </a:t>
            </a:r>
            <a:r>
              <a:rPr lang="en-US" dirty="0" err="1"/>
              <a:t>avea</a:t>
            </a:r>
            <a:r>
              <a:rPr lang="en-US" dirty="0"/>
              <a:t> </a:t>
            </a:r>
            <a:r>
              <a:rPr lang="en-US" dirty="0" err="1"/>
              <a:t>cunoștință</a:t>
            </a:r>
            <a:r>
              <a:rPr lang="en-US" dirty="0"/>
              <a:t> de </a:t>
            </a:r>
            <a:r>
              <a:rPr lang="en-US" dirty="0" err="1"/>
              <a:t>organizația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proiectul</a:t>
            </a:r>
            <a:r>
              <a:rPr lang="en-US" dirty="0"/>
              <a:t> </a:t>
            </a:r>
            <a:r>
              <a:rPr lang="en-US" dirty="0" err="1"/>
              <a:t>dvs</a:t>
            </a:r>
            <a:r>
              <a:rPr lang="en-US" dirty="0"/>
              <a:t>.  </a:t>
            </a:r>
            <a:r>
              <a:rPr lang="en-US" dirty="0" err="1"/>
              <a:t>Descrieți-vă</a:t>
            </a:r>
            <a:r>
              <a:rPr lang="en-US" dirty="0"/>
              <a:t> </a:t>
            </a:r>
            <a:r>
              <a:rPr lang="en-US" dirty="0" err="1"/>
              <a:t>trecutul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capacitățile</a:t>
            </a:r>
            <a:r>
              <a:rPr lang="en-US" dirty="0"/>
              <a:t> cu </a:t>
            </a:r>
            <a:r>
              <a:rPr lang="en-US" dirty="0" err="1"/>
              <a:t>convingere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descrieți-vă</a:t>
            </a:r>
            <a:r>
              <a:rPr lang="en-US" dirty="0"/>
              <a:t> </a:t>
            </a:r>
            <a:r>
              <a:rPr lang="en-US" dirty="0" err="1"/>
              <a:t>proiectul</a:t>
            </a:r>
            <a:r>
              <a:rPr lang="en-US" dirty="0"/>
              <a:t> cu </a:t>
            </a:r>
            <a:r>
              <a:rPr lang="en-US" dirty="0" err="1"/>
              <a:t>sinceritate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succint</a:t>
            </a:r>
            <a:r>
              <a:rPr lang="en-US" dirty="0"/>
              <a:t>. 
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</a:t>
            </a:r>
            <a:r>
              <a:rPr lang="ro-RO" dirty="0">
                <a:solidFill>
                  <a:schemeClr val="bg1"/>
                </a:solidFill>
                <a:highlight>
                  <a:srgbClr val="7F4182"/>
                </a:highlight>
              </a:rPr>
              <a:t>Sfat</a:t>
            </a:r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10: </a:t>
            </a:r>
            <a:r>
              <a:rPr lang="en-US" dirty="0"/>
              <a:t> </a:t>
            </a:r>
            <a:r>
              <a:rPr lang="en-US" dirty="0" err="1"/>
              <a:t>Descompuneți</a:t>
            </a:r>
            <a:r>
              <a:rPr lang="en-US" dirty="0"/>
              <a:t> </a:t>
            </a:r>
            <a:r>
              <a:rPr lang="en-US" dirty="0" err="1"/>
              <a:t>scrierea</a:t>
            </a:r>
            <a:r>
              <a:rPr lang="en-US" dirty="0"/>
              <a:t> </a:t>
            </a:r>
            <a:r>
              <a:rPr lang="en-US" dirty="0" err="1"/>
              <a:t>aplicației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ro-RO" dirty="0"/>
              <a:t>mai multe secțiuni</a:t>
            </a:r>
            <a:r>
              <a:rPr lang="en-US" dirty="0"/>
              <a:t>. </a:t>
            </a:r>
            <a:r>
              <a:rPr lang="ro-RO" dirty="0" err="1"/>
              <a:t>Majritatea</a:t>
            </a:r>
            <a:r>
              <a:rPr lang="ro-RO" dirty="0"/>
              <a:t> </a:t>
            </a:r>
            <a:r>
              <a:rPr lang="en-US" dirty="0" err="1"/>
              <a:t>încep</a:t>
            </a:r>
            <a:r>
              <a:rPr lang="en-US" dirty="0"/>
              <a:t> bine, </a:t>
            </a:r>
            <a:r>
              <a:rPr lang="en-US" dirty="0" err="1"/>
              <a:t>dar</a:t>
            </a:r>
            <a:r>
              <a:rPr lang="en-US" dirty="0"/>
              <a:t> se </a:t>
            </a:r>
            <a:r>
              <a:rPr lang="ro-RO" dirty="0"/>
              <a:t>blochează pe măsură ce completează</a:t>
            </a:r>
            <a:r>
              <a:rPr lang="en-US" dirty="0"/>
              <a:t> </a:t>
            </a:r>
            <a:r>
              <a:rPr lang="en-US" dirty="0" err="1"/>
              <a:t>formularul</a:t>
            </a:r>
            <a:r>
              <a:rPr lang="en-US" dirty="0"/>
              <a:t> de </a:t>
            </a:r>
            <a:r>
              <a:rPr lang="en-US" dirty="0" err="1"/>
              <a:t>cerere</a:t>
            </a:r>
            <a:r>
              <a:rPr lang="en-US" dirty="0"/>
              <a:t>. </a:t>
            </a:r>
            <a:r>
              <a:rPr lang="ro-RO" dirty="0"/>
              <a:t>Rămâneți concentrat</a:t>
            </a:r>
            <a:r>
              <a:rPr lang="en-US" dirty="0"/>
              <a:t> pe tot </a:t>
            </a:r>
            <a:r>
              <a:rPr lang="en-US" dirty="0" err="1"/>
              <a:t>parcursul</a:t>
            </a:r>
            <a:r>
              <a:rPr lang="en-US" dirty="0"/>
              <a:t>!
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</a:t>
            </a:r>
            <a:r>
              <a:rPr lang="ro-RO" dirty="0">
                <a:solidFill>
                  <a:schemeClr val="bg1"/>
                </a:solidFill>
                <a:highlight>
                  <a:srgbClr val="7F4182"/>
                </a:highlight>
              </a:rPr>
              <a:t>Sfat</a:t>
            </a:r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11: </a:t>
            </a:r>
            <a:r>
              <a:rPr lang="en-US" dirty="0"/>
              <a:t> </a:t>
            </a:r>
            <a:r>
              <a:rPr lang="en-US" dirty="0" err="1"/>
              <a:t>Gândiți-vă</a:t>
            </a:r>
            <a:r>
              <a:rPr lang="en-US" dirty="0"/>
              <a:t> cu </a:t>
            </a:r>
            <a:r>
              <a:rPr lang="en-US" dirty="0" err="1"/>
              <a:t>atenție</a:t>
            </a:r>
            <a:r>
              <a:rPr lang="en-US" dirty="0"/>
              <a:t> la </a:t>
            </a:r>
            <a:r>
              <a:rPr lang="en-US" dirty="0" err="1"/>
              <a:t>prezentarea</a:t>
            </a:r>
            <a:r>
              <a:rPr lang="en-US" dirty="0"/>
              <a:t> </a:t>
            </a:r>
            <a:r>
              <a:rPr lang="en-US" dirty="0" err="1"/>
              <a:t>aplicației</a:t>
            </a:r>
            <a:r>
              <a:rPr lang="en-US" dirty="0"/>
              <a:t> </a:t>
            </a:r>
            <a:r>
              <a:rPr lang="en-US" dirty="0" err="1"/>
              <a:t>dumneavoastră</a:t>
            </a:r>
            <a:r>
              <a:rPr lang="en-US" dirty="0"/>
              <a:t>. Ce</a:t>
            </a:r>
            <a:r>
              <a:rPr lang="ro-RO" dirty="0"/>
              <a:t>i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mul</a:t>
            </a:r>
            <a:r>
              <a:rPr lang="ro-RO" dirty="0"/>
              <a:t>ți</a:t>
            </a:r>
            <a:r>
              <a:rPr lang="en-US" dirty="0"/>
              <a:t> </a:t>
            </a:r>
            <a:r>
              <a:rPr lang="en-US" dirty="0" err="1"/>
              <a:t>finanțatori</a:t>
            </a:r>
            <a:r>
              <a:rPr lang="en-US" dirty="0"/>
              <a:t> </a:t>
            </a:r>
            <a:r>
              <a:rPr lang="en-US" dirty="0" err="1"/>
              <a:t>vor</a:t>
            </a:r>
            <a:r>
              <a:rPr lang="en-US" dirty="0"/>
              <a:t> </a:t>
            </a:r>
            <a:r>
              <a:rPr lang="en-US" dirty="0" err="1"/>
              <a:t>citi</a:t>
            </a:r>
            <a:r>
              <a:rPr lang="en-US" dirty="0"/>
              <a:t> </a:t>
            </a:r>
            <a:r>
              <a:rPr lang="en-US" dirty="0" err="1"/>
              <a:t>multe</a:t>
            </a:r>
            <a:r>
              <a:rPr lang="en-US" dirty="0"/>
              <a:t> </a:t>
            </a:r>
            <a:r>
              <a:rPr lang="en-US" dirty="0" err="1"/>
              <a:t>aplicații</a:t>
            </a:r>
            <a:r>
              <a:rPr lang="en-US" dirty="0"/>
              <a:t> </a:t>
            </a:r>
            <a:r>
              <a:rPr lang="ro-RO" dirty="0"/>
              <a:t>iar atunci când vor analiza </a:t>
            </a:r>
            <a:r>
              <a:rPr lang="en-US" dirty="0"/>
              <a:t>o </a:t>
            </a:r>
            <a:r>
              <a:rPr lang="en-US" dirty="0" err="1"/>
              <a:t>cerere</a:t>
            </a:r>
            <a:r>
              <a:rPr lang="en-US" dirty="0"/>
              <a:t> </a:t>
            </a:r>
            <a:r>
              <a:rPr lang="en-US" dirty="0" err="1"/>
              <a:t>ușor</a:t>
            </a:r>
            <a:r>
              <a:rPr lang="en-US" dirty="0"/>
              <a:t> de </a:t>
            </a:r>
            <a:r>
              <a:rPr lang="en-US" dirty="0" err="1"/>
              <a:t>citit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bine </a:t>
            </a:r>
            <a:r>
              <a:rPr lang="en-US" dirty="0" err="1"/>
              <a:t>prezentat</a:t>
            </a:r>
            <a:r>
              <a:rPr lang="ro-RO" dirty="0"/>
              <a:t>ă, cu siguranță o vor considera mai atractivă</a:t>
            </a:r>
            <a:r>
              <a:rPr lang="en-US" dirty="0"/>
              <a:t>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774A92-A618-4406-B832-92C8241EC58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23925" y="103597"/>
            <a:ext cx="10858499" cy="857158"/>
          </a:xfrm>
        </p:spPr>
        <p:txBody>
          <a:bodyPr>
            <a:normAutofit fontScale="92500" lnSpcReduction="20000"/>
          </a:bodyPr>
          <a:lstStyle/>
          <a:p>
            <a:r>
              <a:rPr lang="it-IT" dirty="0">
                <a:solidFill>
                  <a:srgbClr val="7F4182"/>
                </a:solidFill>
              </a:rPr>
              <a:t>Mai multe sfaturi de top pentru succesul în scrierea unei cereri de finanțare comunitară</a:t>
            </a:r>
            <a:endParaRPr lang="en-IE" dirty="0">
              <a:solidFill>
                <a:srgbClr val="7F41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6857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018CD38-646B-4388-A21F-3B711CEA0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200" y="1481455"/>
            <a:ext cx="11153775" cy="5010150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ro-RO" dirty="0">
                <a:solidFill>
                  <a:schemeClr val="bg1"/>
                </a:solidFill>
                <a:highlight>
                  <a:srgbClr val="7F4182"/>
                </a:highlight>
              </a:rPr>
              <a:t>Sfat</a:t>
            </a:r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12: </a:t>
            </a:r>
            <a:r>
              <a:rPr lang="en-US" dirty="0"/>
              <a:t> Nu </a:t>
            </a:r>
            <a:r>
              <a:rPr lang="ro-RO" dirty="0"/>
              <a:t>faceți </a:t>
            </a:r>
            <a:r>
              <a:rPr lang="en-US" dirty="0"/>
              <a:t>supra-</a:t>
            </a:r>
            <a:r>
              <a:rPr lang="en-US" dirty="0" err="1"/>
              <a:t>promisiun</a:t>
            </a:r>
            <a:r>
              <a:rPr lang="ro-RO" dirty="0"/>
              <a:t>i</a:t>
            </a:r>
            <a:r>
              <a:rPr lang="en-US" dirty="0"/>
              <a:t> - </a:t>
            </a:r>
            <a:r>
              <a:rPr lang="en-US" dirty="0" err="1"/>
              <a:t>va</a:t>
            </a:r>
            <a:r>
              <a:rPr lang="en-US" dirty="0"/>
              <a:t> </a:t>
            </a:r>
            <a:r>
              <a:rPr lang="en-US" dirty="0" err="1"/>
              <a:t>trebui</a:t>
            </a:r>
            <a:r>
              <a:rPr lang="en-US" dirty="0"/>
              <a:t> </a:t>
            </a:r>
            <a:r>
              <a:rPr lang="ro-RO" dirty="0"/>
              <a:t>sa le îndepliniți cândva</a:t>
            </a:r>
            <a:r>
              <a:rPr lang="en-US" dirty="0"/>
              <a:t>.
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</a:t>
            </a:r>
            <a:r>
              <a:rPr lang="ro-RO" dirty="0">
                <a:solidFill>
                  <a:schemeClr val="bg1"/>
                </a:solidFill>
                <a:highlight>
                  <a:srgbClr val="7F4182"/>
                </a:highlight>
              </a:rPr>
              <a:t>Sfat</a:t>
            </a:r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13: </a:t>
            </a:r>
            <a:r>
              <a:rPr lang="en-US" dirty="0"/>
              <a:t>  </a:t>
            </a:r>
            <a:r>
              <a:rPr lang="ro-RO" dirty="0"/>
              <a:t>Va fi</a:t>
            </a:r>
            <a:r>
              <a:rPr lang="en-US" dirty="0"/>
              <a:t> </a:t>
            </a:r>
            <a:r>
              <a:rPr lang="en-US" dirty="0" err="1"/>
              <a:t>nevoie</a:t>
            </a:r>
            <a:r>
              <a:rPr lang="en-US" dirty="0"/>
              <a:t> de </a:t>
            </a:r>
            <a:r>
              <a:rPr lang="en-US" dirty="0" err="1"/>
              <a:t>mult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mult</a:t>
            </a:r>
            <a:r>
              <a:rPr lang="en-US" dirty="0"/>
              <a:t> </a:t>
            </a:r>
            <a:r>
              <a:rPr lang="en-US" dirty="0" err="1"/>
              <a:t>timp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a </a:t>
            </a:r>
            <a:r>
              <a:rPr lang="ro-RO" dirty="0"/>
              <a:t>scrie</a:t>
            </a:r>
            <a:r>
              <a:rPr lang="en-US" dirty="0"/>
              <a:t> o </a:t>
            </a:r>
            <a:r>
              <a:rPr lang="en-US" dirty="0" err="1"/>
              <a:t>cerere</a:t>
            </a:r>
            <a:r>
              <a:rPr lang="en-US" dirty="0"/>
              <a:t> de </a:t>
            </a:r>
            <a:r>
              <a:rPr lang="ro-RO" dirty="0"/>
              <a:t>finanțare, decât </a:t>
            </a:r>
            <a:r>
              <a:rPr lang="ro-RO" dirty="0" err="1"/>
              <a:t>vați</a:t>
            </a:r>
            <a:r>
              <a:rPr lang="ro-RO" dirty="0"/>
              <a:t> programat inițial</a:t>
            </a:r>
            <a:r>
              <a:rPr lang="en-US" dirty="0"/>
              <a:t>!
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</a:t>
            </a:r>
            <a:r>
              <a:rPr lang="ro-RO" dirty="0">
                <a:solidFill>
                  <a:schemeClr val="bg1"/>
                </a:solidFill>
                <a:highlight>
                  <a:srgbClr val="7F4182"/>
                </a:highlight>
              </a:rPr>
              <a:t>Sfat</a:t>
            </a:r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14: 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rgbClr val="7A7C7E"/>
                </a:solidFill>
                <a:cs typeface="Arial" pitchFamily="34" charset="0"/>
              </a:rPr>
              <a:t>Amintiți-vă</a:t>
            </a:r>
            <a:r>
              <a:rPr lang="en-GB" dirty="0">
                <a:solidFill>
                  <a:srgbClr val="7A7C7E"/>
                </a:solidFill>
                <a:cs typeface="Arial" pitchFamily="34" charset="0"/>
              </a:rPr>
              <a:t> </a:t>
            </a:r>
            <a:r>
              <a:rPr lang="en-GB" dirty="0" err="1">
                <a:solidFill>
                  <a:srgbClr val="7A7C7E"/>
                </a:solidFill>
                <a:cs typeface="Arial" pitchFamily="34" charset="0"/>
              </a:rPr>
              <a:t>că</a:t>
            </a:r>
            <a:r>
              <a:rPr lang="en-GB" dirty="0">
                <a:solidFill>
                  <a:srgbClr val="7A7C7E"/>
                </a:solidFill>
                <a:cs typeface="Arial" pitchFamily="34" charset="0"/>
              </a:rPr>
              <a:t> </a:t>
            </a:r>
            <a:r>
              <a:rPr lang="en-GB" dirty="0" err="1">
                <a:solidFill>
                  <a:srgbClr val="7A7C7E"/>
                </a:solidFill>
                <a:cs typeface="Arial" pitchFamily="34" charset="0"/>
              </a:rPr>
              <a:t>este</a:t>
            </a:r>
            <a:r>
              <a:rPr lang="en-GB" dirty="0">
                <a:solidFill>
                  <a:srgbClr val="7A7C7E"/>
                </a:solidFill>
                <a:cs typeface="Arial" pitchFamily="34" charset="0"/>
              </a:rPr>
              <a:t> un </a:t>
            </a:r>
            <a:r>
              <a:rPr lang="en-GB" dirty="0" err="1">
                <a:solidFill>
                  <a:srgbClr val="7A7C7E"/>
                </a:solidFill>
                <a:cs typeface="Arial" pitchFamily="34" charset="0"/>
              </a:rPr>
              <a:t>proces</a:t>
            </a:r>
            <a:r>
              <a:rPr lang="en-GB" dirty="0">
                <a:solidFill>
                  <a:srgbClr val="7A7C7E"/>
                </a:solidFill>
                <a:cs typeface="Arial" pitchFamily="34" charset="0"/>
              </a:rPr>
              <a:t> </a:t>
            </a:r>
            <a:r>
              <a:rPr lang="en-GB" dirty="0" err="1">
                <a:solidFill>
                  <a:srgbClr val="7A7C7E"/>
                </a:solidFill>
                <a:cs typeface="Arial" pitchFamily="34" charset="0"/>
              </a:rPr>
              <a:t>competitiv</a:t>
            </a:r>
            <a:r>
              <a:rPr lang="en-GB" dirty="0">
                <a:solidFill>
                  <a:srgbClr val="7A7C7E"/>
                </a:solidFill>
                <a:cs typeface="Arial" pitchFamily="34" charset="0"/>
              </a:rPr>
              <a:t> - </a:t>
            </a:r>
            <a:r>
              <a:rPr lang="en-GB" dirty="0" err="1">
                <a:solidFill>
                  <a:srgbClr val="7A7C7E"/>
                </a:solidFill>
                <a:cs typeface="Arial" pitchFamily="34" charset="0"/>
              </a:rPr>
              <a:t>cel</a:t>
            </a:r>
            <a:r>
              <a:rPr lang="en-GB" dirty="0">
                <a:solidFill>
                  <a:srgbClr val="7A7C7E"/>
                </a:solidFill>
                <a:cs typeface="Arial" pitchFamily="34" charset="0"/>
              </a:rPr>
              <a:t> </a:t>
            </a:r>
            <a:r>
              <a:rPr lang="en-GB" dirty="0" err="1">
                <a:solidFill>
                  <a:srgbClr val="7A7C7E"/>
                </a:solidFill>
                <a:cs typeface="Arial" pitchFamily="34" charset="0"/>
              </a:rPr>
              <a:t>mai</a:t>
            </a:r>
            <a:r>
              <a:rPr lang="en-GB" dirty="0">
                <a:solidFill>
                  <a:srgbClr val="7A7C7E"/>
                </a:solidFill>
                <a:cs typeface="Arial" pitchFamily="34" charset="0"/>
              </a:rPr>
              <a:t> bun </a:t>
            </a:r>
            <a:r>
              <a:rPr lang="ro-RO" dirty="0">
                <a:solidFill>
                  <a:srgbClr val="7A7C7E"/>
                </a:solidFill>
                <a:cs typeface="Arial" pitchFamily="34" charset="0"/>
              </a:rPr>
              <a:t>va câștiga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dirty="0">
                <a:solidFill>
                  <a:srgbClr val="7A7C7E"/>
                </a:solidFill>
                <a:cs typeface="Arial" pitchFamily="34" charset="0"/>
              </a:rPr>
              <a:t>
</a:t>
            </a:r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</a:t>
            </a:r>
            <a:r>
              <a:rPr lang="ro-RO" dirty="0">
                <a:solidFill>
                  <a:schemeClr val="bg1"/>
                </a:solidFill>
                <a:highlight>
                  <a:srgbClr val="7F4182"/>
                </a:highlight>
              </a:rPr>
              <a:t>Sfat </a:t>
            </a:r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15: </a:t>
            </a:r>
            <a:r>
              <a:rPr lang="en-US" dirty="0"/>
              <a:t> </a:t>
            </a:r>
            <a:r>
              <a:rPr lang="en-GB" dirty="0" err="1">
                <a:solidFill>
                  <a:srgbClr val="7A7C7E"/>
                </a:solidFill>
                <a:cs typeface="Arial" pitchFamily="34" charset="0"/>
              </a:rPr>
              <a:t>Scrie</a:t>
            </a:r>
            <a:r>
              <a:rPr lang="ro-RO" dirty="0">
                <a:solidFill>
                  <a:srgbClr val="7A7C7E"/>
                </a:solidFill>
                <a:cs typeface="Arial" pitchFamily="34" charset="0"/>
              </a:rPr>
              <a:t>ți</a:t>
            </a:r>
            <a:r>
              <a:rPr lang="en-GB" dirty="0">
                <a:solidFill>
                  <a:srgbClr val="7A7C7E"/>
                </a:solidFill>
                <a:cs typeface="Arial" pitchFamily="34" charset="0"/>
              </a:rPr>
              <a:t> </a:t>
            </a:r>
            <a:r>
              <a:rPr lang="en-GB" dirty="0" err="1">
                <a:solidFill>
                  <a:srgbClr val="7A7C7E"/>
                </a:solidFill>
                <a:cs typeface="Arial" pitchFamily="34" charset="0"/>
              </a:rPr>
              <a:t>într</a:t>
            </a:r>
            <a:r>
              <a:rPr lang="en-GB" dirty="0">
                <a:solidFill>
                  <a:srgbClr val="7A7C7E"/>
                </a:solidFill>
                <a:cs typeface="Arial" pitchFamily="34" charset="0"/>
              </a:rPr>
              <a:t>-un mod </a:t>
            </a:r>
            <a:r>
              <a:rPr lang="ro-RO" dirty="0">
                <a:solidFill>
                  <a:srgbClr val="7A7C7E"/>
                </a:solidFill>
                <a:cs typeface="Arial" pitchFamily="34" charset="0"/>
              </a:rPr>
              <a:t>atractiv</a:t>
            </a:r>
            <a:r>
              <a:rPr lang="en-GB" dirty="0">
                <a:solidFill>
                  <a:srgbClr val="7A7C7E"/>
                </a:solidFill>
                <a:cs typeface="Arial" pitchFamily="34" charset="0"/>
              </a:rPr>
              <a:t> care </a:t>
            </a:r>
            <a:r>
              <a:rPr lang="en-GB" dirty="0" err="1">
                <a:solidFill>
                  <a:srgbClr val="7A7C7E"/>
                </a:solidFill>
                <a:cs typeface="Arial" pitchFamily="34" charset="0"/>
              </a:rPr>
              <a:t>surprinde</a:t>
            </a:r>
            <a:r>
              <a:rPr lang="en-GB" dirty="0">
                <a:solidFill>
                  <a:srgbClr val="7A7C7E"/>
                </a:solidFill>
                <a:cs typeface="Arial" pitchFamily="34" charset="0"/>
              </a:rPr>
              <a:t> </a:t>
            </a:r>
            <a:r>
              <a:rPr lang="en-GB" dirty="0" err="1">
                <a:solidFill>
                  <a:srgbClr val="7A7C7E"/>
                </a:solidFill>
                <a:cs typeface="Arial" pitchFamily="34" charset="0"/>
              </a:rPr>
              <a:t>energia</a:t>
            </a:r>
            <a:r>
              <a:rPr lang="en-GB" dirty="0">
                <a:solidFill>
                  <a:srgbClr val="7A7C7E"/>
                </a:solidFill>
                <a:cs typeface="Arial" pitchFamily="34" charset="0"/>
              </a:rPr>
              <a:t> &amp; </a:t>
            </a:r>
            <a:r>
              <a:rPr lang="en-GB" dirty="0" err="1">
                <a:solidFill>
                  <a:srgbClr val="7A7C7E"/>
                </a:solidFill>
                <a:cs typeface="Arial" pitchFamily="34" charset="0"/>
              </a:rPr>
              <a:t>spiritul</a:t>
            </a:r>
            <a:r>
              <a:rPr lang="en-GB" dirty="0">
                <a:solidFill>
                  <a:srgbClr val="7A7C7E"/>
                </a:solidFill>
                <a:cs typeface="Arial" pitchFamily="34" charset="0"/>
              </a:rPr>
              <a:t> </a:t>
            </a:r>
            <a:r>
              <a:rPr lang="en-GB" dirty="0" err="1">
                <a:solidFill>
                  <a:srgbClr val="7A7C7E"/>
                </a:solidFill>
                <a:cs typeface="Arial" pitchFamily="34" charset="0"/>
              </a:rPr>
              <a:t>proiectului</a:t>
            </a:r>
            <a:r>
              <a:rPr lang="en-GB" dirty="0">
                <a:solidFill>
                  <a:srgbClr val="7A7C7E"/>
                </a:solidFill>
                <a:cs typeface="Arial" pitchFamily="34" charset="0"/>
              </a:rPr>
              <a:t> </a:t>
            </a:r>
            <a:r>
              <a:rPr lang="ro-RO" dirty="0">
                <a:solidFill>
                  <a:srgbClr val="7A7C7E"/>
                </a:solidFill>
                <a:cs typeface="Arial" pitchFamily="34" charset="0"/>
              </a:rPr>
              <a:t>dvs.</a:t>
            </a:r>
            <a:r>
              <a:rPr lang="en-GB" dirty="0">
                <a:solidFill>
                  <a:srgbClr val="7A7C7E"/>
                </a:solidFill>
                <a:cs typeface="Arial" pitchFamily="34" charset="0"/>
              </a:rPr>
              <a:t> (</a:t>
            </a:r>
            <a:r>
              <a:rPr lang="en-GB" dirty="0" err="1">
                <a:solidFill>
                  <a:srgbClr val="7A7C7E"/>
                </a:solidFill>
                <a:cs typeface="Arial" pitchFamily="34" charset="0"/>
              </a:rPr>
              <a:t>stil</a:t>
            </a:r>
            <a:r>
              <a:rPr lang="en-GB" dirty="0">
                <a:solidFill>
                  <a:srgbClr val="7A7C7E"/>
                </a:solidFill>
                <a:cs typeface="Arial" pitchFamily="34" charset="0"/>
              </a:rPr>
              <a:t> </a:t>
            </a:r>
            <a:r>
              <a:rPr lang="en-GB" dirty="0" err="1">
                <a:solidFill>
                  <a:srgbClr val="7A7C7E"/>
                </a:solidFill>
                <a:cs typeface="Arial" pitchFamily="34" charset="0"/>
              </a:rPr>
              <a:t>jurnalist</a:t>
            </a:r>
            <a:r>
              <a:rPr lang="en-GB" dirty="0">
                <a:solidFill>
                  <a:srgbClr val="7A7C7E"/>
                </a:solidFill>
                <a:cs typeface="Arial" pitchFamily="34" charset="0"/>
              </a:rPr>
              <a:t>) 
</a:t>
            </a:r>
            <a:endParaRPr lang="en-US" dirty="0"/>
          </a:p>
          <a:p>
            <a:pPr marL="0" indent="0">
              <a:lnSpc>
                <a:spcPct val="100000"/>
              </a:lnSpc>
              <a:buNone/>
            </a:pPr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774A92-A618-4406-B832-92C8241EC58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23925" y="103597"/>
            <a:ext cx="10858499" cy="857158"/>
          </a:xfrm>
        </p:spPr>
        <p:txBody>
          <a:bodyPr>
            <a:normAutofit fontScale="92500" lnSpcReduction="20000"/>
          </a:bodyPr>
          <a:lstStyle/>
          <a:p>
            <a:r>
              <a:rPr lang="it-IT" dirty="0">
                <a:solidFill>
                  <a:srgbClr val="7F4182"/>
                </a:solidFill>
              </a:rPr>
              <a:t>Mai multe sfaturi de top pentru succesul în scrierea unei cereri de finanțare comunitară</a:t>
            </a:r>
            <a:endParaRPr lang="en-IE" dirty="0">
              <a:solidFill>
                <a:srgbClr val="7F41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9184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018CD38-646B-4388-A21F-3B711CEA0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200" y="1247775"/>
            <a:ext cx="11153775" cy="5010150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</a:t>
            </a:r>
            <a:r>
              <a:rPr lang="ro-RO" dirty="0">
                <a:solidFill>
                  <a:schemeClr val="bg1"/>
                </a:solidFill>
                <a:highlight>
                  <a:srgbClr val="7F4182"/>
                </a:highlight>
              </a:rPr>
              <a:t>Sfat</a:t>
            </a:r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16: </a:t>
            </a:r>
            <a:r>
              <a:rPr lang="en-US" dirty="0"/>
              <a:t> </a:t>
            </a:r>
            <a:r>
              <a:rPr lang="en-GB" dirty="0" err="1">
                <a:solidFill>
                  <a:srgbClr val="7A7C7E"/>
                </a:solidFill>
                <a:cs typeface="Arial" pitchFamily="34" charset="0"/>
              </a:rPr>
              <a:t>Puterea</a:t>
            </a:r>
            <a:r>
              <a:rPr lang="en-GB" dirty="0">
                <a:solidFill>
                  <a:srgbClr val="7A7C7E"/>
                </a:solidFill>
                <a:cs typeface="Arial" pitchFamily="34" charset="0"/>
              </a:rPr>
              <a:t> </a:t>
            </a:r>
            <a:r>
              <a:rPr lang="en-GB" dirty="0" err="1">
                <a:solidFill>
                  <a:srgbClr val="7A7C7E"/>
                </a:solidFill>
                <a:cs typeface="Arial" pitchFamily="34" charset="0"/>
              </a:rPr>
              <a:t>dovezi</a:t>
            </a:r>
            <a:r>
              <a:rPr lang="ro-RO" dirty="0">
                <a:solidFill>
                  <a:srgbClr val="7A7C7E"/>
                </a:solidFill>
                <a:cs typeface="Arial" pitchFamily="34" charset="0"/>
              </a:rPr>
              <a:t>lor</a:t>
            </a:r>
            <a:r>
              <a:rPr lang="en-GB" dirty="0">
                <a:solidFill>
                  <a:srgbClr val="7A7C7E"/>
                </a:solidFill>
                <a:cs typeface="Arial" pitchFamily="34" charset="0"/>
              </a:rPr>
              <a:t>. Nu </a:t>
            </a:r>
            <a:r>
              <a:rPr lang="en-GB" dirty="0" err="1">
                <a:solidFill>
                  <a:srgbClr val="7A7C7E"/>
                </a:solidFill>
                <a:cs typeface="Arial" pitchFamily="34" charset="0"/>
              </a:rPr>
              <a:t>este</a:t>
            </a:r>
            <a:r>
              <a:rPr lang="en-GB" dirty="0">
                <a:solidFill>
                  <a:srgbClr val="7A7C7E"/>
                </a:solidFill>
                <a:cs typeface="Arial" pitchFamily="34" charset="0"/>
              </a:rPr>
              <a:t> </a:t>
            </a:r>
            <a:r>
              <a:rPr lang="en-GB" dirty="0" err="1">
                <a:solidFill>
                  <a:srgbClr val="7A7C7E"/>
                </a:solidFill>
                <a:cs typeface="Arial" pitchFamily="34" charset="0"/>
              </a:rPr>
              <a:t>suficient</a:t>
            </a:r>
            <a:r>
              <a:rPr lang="en-GB" dirty="0">
                <a:solidFill>
                  <a:srgbClr val="7A7C7E"/>
                </a:solidFill>
                <a:cs typeface="Arial" pitchFamily="34" charset="0"/>
              </a:rPr>
              <a:t> </a:t>
            </a:r>
            <a:r>
              <a:rPr lang="en-GB" dirty="0" err="1">
                <a:solidFill>
                  <a:srgbClr val="7A7C7E"/>
                </a:solidFill>
                <a:cs typeface="Arial" pitchFamily="34" charset="0"/>
              </a:rPr>
              <a:t>să</a:t>
            </a:r>
            <a:r>
              <a:rPr lang="en-GB" dirty="0">
                <a:solidFill>
                  <a:srgbClr val="7A7C7E"/>
                </a:solidFill>
                <a:cs typeface="Arial" pitchFamily="34" charset="0"/>
              </a:rPr>
              <a:t> </a:t>
            </a:r>
            <a:r>
              <a:rPr lang="en-GB" dirty="0" err="1">
                <a:solidFill>
                  <a:srgbClr val="7A7C7E"/>
                </a:solidFill>
                <a:cs typeface="Arial" pitchFamily="34" charset="0"/>
              </a:rPr>
              <a:t>spunem</a:t>
            </a:r>
            <a:r>
              <a:rPr lang="en-GB" dirty="0">
                <a:solidFill>
                  <a:srgbClr val="7A7C7E"/>
                </a:solidFill>
                <a:cs typeface="Arial" pitchFamily="34" charset="0"/>
              </a:rPr>
              <a:t>: "</a:t>
            </a:r>
            <a:r>
              <a:rPr lang="en-GB" dirty="0" err="1">
                <a:solidFill>
                  <a:srgbClr val="7A7C7E"/>
                </a:solidFill>
                <a:cs typeface="Arial" pitchFamily="34" charset="0"/>
              </a:rPr>
              <a:t>știm</a:t>
            </a:r>
            <a:r>
              <a:rPr lang="en-GB" dirty="0">
                <a:solidFill>
                  <a:srgbClr val="7A7C7E"/>
                </a:solidFill>
                <a:cs typeface="Arial" pitchFamily="34" charset="0"/>
              </a:rPr>
              <a:t>... ne </a:t>
            </a:r>
            <a:r>
              <a:rPr lang="en-GB" dirty="0" err="1">
                <a:solidFill>
                  <a:srgbClr val="7A7C7E"/>
                </a:solidFill>
                <a:cs typeface="Arial" pitchFamily="34" charset="0"/>
              </a:rPr>
              <a:t>gândim</a:t>
            </a:r>
            <a:r>
              <a:rPr lang="en-GB" dirty="0">
                <a:solidFill>
                  <a:srgbClr val="7A7C7E"/>
                </a:solidFill>
                <a:cs typeface="Arial" pitchFamily="34" charset="0"/>
              </a:rPr>
              <a:t> .." </a:t>
            </a:r>
            <a:r>
              <a:rPr lang="ro-RO" dirty="0">
                <a:solidFill>
                  <a:srgbClr val="7A7C7E"/>
                </a:solidFill>
                <a:cs typeface="Arial" pitchFamily="34" charset="0"/>
              </a:rPr>
              <a:t>ceea ce spunem trebuie să fie</a:t>
            </a:r>
            <a:r>
              <a:rPr lang="en-GB" dirty="0">
                <a:solidFill>
                  <a:srgbClr val="7A7C7E"/>
                </a:solidFill>
                <a:cs typeface="Arial" pitchFamily="34" charset="0"/>
              </a:rPr>
              <a:t> </a:t>
            </a:r>
            <a:r>
              <a:rPr lang="en-GB" dirty="0" err="1">
                <a:solidFill>
                  <a:srgbClr val="7A7C7E"/>
                </a:solidFill>
                <a:cs typeface="Arial" pitchFamily="34" charset="0"/>
              </a:rPr>
              <a:t>susțin</a:t>
            </a:r>
            <a:r>
              <a:rPr lang="ro-RO" dirty="0">
                <a:solidFill>
                  <a:srgbClr val="7A7C7E"/>
                </a:solidFill>
                <a:cs typeface="Arial" pitchFamily="34" charset="0"/>
              </a:rPr>
              <a:t>ut prin</a:t>
            </a:r>
            <a:r>
              <a:rPr lang="en-GB" dirty="0">
                <a:solidFill>
                  <a:srgbClr val="7A7C7E"/>
                </a:solidFill>
                <a:cs typeface="Arial" pitchFamily="34" charset="0"/>
              </a:rPr>
              <a:t> </a:t>
            </a:r>
            <a:r>
              <a:rPr lang="en-GB" dirty="0" err="1">
                <a:solidFill>
                  <a:srgbClr val="7A7C7E"/>
                </a:solidFill>
                <a:cs typeface="Arial" pitchFamily="34" charset="0"/>
              </a:rPr>
              <a:t>cercetare</a:t>
            </a:r>
            <a:r>
              <a:rPr lang="en-GB" dirty="0">
                <a:solidFill>
                  <a:srgbClr val="7A7C7E"/>
                </a:solidFill>
                <a:cs typeface="Arial" pitchFamily="34" charset="0"/>
              </a:rPr>
              <a:t> </a:t>
            </a:r>
            <a:r>
              <a:rPr lang="en-GB" dirty="0" err="1">
                <a:solidFill>
                  <a:srgbClr val="7A7C7E"/>
                </a:solidFill>
                <a:cs typeface="Arial" pitchFamily="34" charset="0"/>
              </a:rPr>
              <a:t>relevan</a:t>
            </a:r>
            <a:r>
              <a:rPr lang="ro-RO" dirty="0" err="1">
                <a:solidFill>
                  <a:srgbClr val="7A7C7E"/>
                </a:solidFill>
                <a:cs typeface="Arial" pitchFamily="34" charset="0"/>
              </a:rPr>
              <a:t>tă</a:t>
            </a:r>
            <a:r>
              <a:rPr lang="en-GB" dirty="0">
                <a:solidFill>
                  <a:srgbClr val="7A7C7E"/>
                </a:solidFill>
                <a:cs typeface="Arial" pitchFamily="34" charset="0"/>
              </a:rPr>
              <a:t>
</a:t>
            </a:r>
            <a:endParaRPr lang="en-US" dirty="0"/>
          </a:p>
          <a:p>
            <a:pPr marL="0" indent="0">
              <a:lnSpc>
                <a:spcPct val="100000"/>
              </a:lnSpc>
              <a:buNone/>
            </a:pPr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</a:t>
            </a:r>
            <a:r>
              <a:rPr lang="ro-RO" dirty="0">
                <a:solidFill>
                  <a:schemeClr val="bg1"/>
                </a:solidFill>
                <a:highlight>
                  <a:srgbClr val="7F4182"/>
                </a:highlight>
              </a:rPr>
              <a:t>Sfat</a:t>
            </a:r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17: </a:t>
            </a:r>
            <a:r>
              <a:rPr lang="en-US" dirty="0"/>
              <a:t> </a:t>
            </a:r>
            <a:r>
              <a:rPr lang="en-US" dirty="0" err="1">
                <a:solidFill>
                  <a:srgbClr val="7A7C7E"/>
                </a:solidFill>
                <a:cs typeface="Arial" pitchFamily="34" charset="0"/>
              </a:rPr>
              <a:t>Arătați</a:t>
            </a:r>
            <a:r>
              <a:rPr lang="en-US" dirty="0">
                <a:solidFill>
                  <a:srgbClr val="7A7C7E"/>
                </a:solidFill>
                <a:cs typeface="Arial" pitchFamily="34" charset="0"/>
              </a:rPr>
              <a:t> </a:t>
            </a:r>
            <a:r>
              <a:rPr lang="en-US" dirty="0" err="1">
                <a:solidFill>
                  <a:srgbClr val="7A7C7E"/>
                </a:solidFill>
                <a:cs typeface="Arial" pitchFamily="34" charset="0"/>
              </a:rPr>
              <a:t>că</a:t>
            </a:r>
            <a:r>
              <a:rPr lang="en-US" dirty="0">
                <a:solidFill>
                  <a:srgbClr val="7A7C7E"/>
                </a:solidFill>
                <a:cs typeface="Arial" pitchFamily="34" charset="0"/>
              </a:rPr>
              <a:t> </a:t>
            </a:r>
            <a:r>
              <a:rPr lang="en-US" dirty="0" err="1">
                <a:solidFill>
                  <a:srgbClr val="7A7C7E"/>
                </a:solidFill>
                <a:cs typeface="Arial" pitchFamily="34" charset="0"/>
              </a:rPr>
              <a:t>proiectul</a:t>
            </a:r>
            <a:r>
              <a:rPr lang="en-US" dirty="0">
                <a:solidFill>
                  <a:srgbClr val="7A7C7E"/>
                </a:solidFill>
                <a:cs typeface="Arial" pitchFamily="34" charset="0"/>
              </a:rPr>
              <a:t> </a:t>
            </a:r>
            <a:r>
              <a:rPr lang="en-US" dirty="0" err="1">
                <a:solidFill>
                  <a:srgbClr val="7A7C7E"/>
                </a:solidFill>
                <a:cs typeface="Arial" pitchFamily="34" charset="0"/>
              </a:rPr>
              <a:t>este</a:t>
            </a:r>
            <a:r>
              <a:rPr lang="en-US" dirty="0">
                <a:solidFill>
                  <a:srgbClr val="7A7C7E"/>
                </a:solidFill>
                <a:cs typeface="Arial" pitchFamily="34" charset="0"/>
              </a:rPr>
              <a:t> </a:t>
            </a:r>
            <a:r>
              <a:rPr lang="ro-RO" dirty="0">
                <a:solidFill>
                  <a:srgbClr val="7A7C7E"/>
                </a:solidFill>
                <a:cs typeface="Arial" pitchFamily="34" charset="0"/>
              </a:rPr>
              <a:t>unic</a:t>
            </a:r>
            <a:r>
              <a:rPr lang="en-US" dirty="0">
                <a:solidFill>
                  <a:srgbClr val="7A7C7E"/>
                </a:solidFill>
                <a:cs typeface="Arial" pitchFamily="34" charset="0"/>
              </a:rPr>
              <a:t> – nu </a:t>
            </a:r>
            <a:r>
              <a:rPr lang="en-US" dirty="0" err="1">
                <a:solidFill>
                  <a:srgbClr val="7A7C7E"/>
                </a:solidFill>
                <a:cs typeface="Arial" pitchFamily="34" charset="0"/>
              </a:rPr>
              <a:t>concurează</a:t>
            </a:r>
            <a:r>
              <a:rPr lang="en-US" dirty="0">
                <a:solidFill>
                  <a:srgbClr val="7A7C7E"/>
                </a:solidFill>
                <a:cs typeface="Arial" pitchFamily="34" charset="0"/>
              </a:rPr>
              <a:t> cu </a:t>
            </a:r>
            <a:r>
              <a:rPr lang="en-US" dirty="0" err="1">
                <a:solidFill>
                  <a:srgbClr val="7A7C7E"/>
                </a:solidFill>
                <a:cs typeface="Arial" pitchFamily="34" charset="0"/>
              </a:rPr>
              <a:t>alte</a:t>
            </a:r>
            <a:r>
              <a:rPr lang="en-US" dirty="0">
                <a:solidFill>
                  <a:srgbClr val="7A7C7E"/>
                </a:solidFill>
                <a:cs typeface="Arial" pitchFamily="34" charset="0"/>
              </a:rPr>
              <a:t> </a:t>
            </a:r>
            <a:r>
              <a:rPr lang="en-US" dirty="0" err="1">
                <a:solidFill>
                  <a:srgbClr val="7A7C7E"/>
                </a:solidFill>
                <a:cs typeface="Arial" pitchFamily="34" charset="0"/>
              </a:rPr>
              <a:t>persoane</a:t>
            </a:r>
            <a:r>
              <a:rPr lang="en-US" dirty="0">
                <a:solidFill>
                  <a:srgbClr val="7A7C7E"/>
                </a:solidFill>
                <a:cs typeface="Arial" pitchFamily="34" charset="0"/>
              </a:rPr>
              <a:t>
</a:t>
            </a:r>
            <a:endParaRPr lang="en-US" dirty="0"/>
          </a:p>
          <a:p>
            <a:pPr marL="0" indent="0">
              <a:lnSpc>
                <a:spcPct val="100000"/>
              </a:lnSpc>
              <a:buNone/>
            </a:pPr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</a:t>
            </a:r>
            <a:r>
              <a:rPr lang="ro-RO" dirty="0">
                <a:solidFill>
                  <a:schemeClr val="bg1"/>
                </a:solidFill>
                <a:highlight>
                  <a:srgbClr val="7F4182"/>
                </a:highlight>
              </a:rPr>
              <a:t>Sfat</a:t>
            </a:r>
            <a:r>
              <a:rPr lang="en-IE" dirty="0">
                <a:solidFill>
                  <a:schemeClr val="bg1"/>
                </a:solidFill>
                <a:highlight>
                  <a:srgbClr val="7F4182"/>
                </a:highlight>
              </a:rPr>
              <a:t> 18: 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nu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ultimul</a:t>
            </a:r>
            <a:r>
              <a:rPr lang="en-US" dirty="0"/>
              <a:t> </a:t>
            </a:r>
            <a:r>
              <a:rPr lang="en-US" dirty="0" err="1"/>
              <a:t>rând</a:t>
            </a:r>
            <a:r>
              <a:rPr lang="en-US" dirty="0"/>
              <a:t>, </a:t>
            </a:r>
            <a:r>
              <a:rPr lang="ro-RO" dirty="0"/>
              <a:t>discutați </a:t>
            </a:r>
            <a:r>
              <a:rPr lang="en-US" dirty="0"/>
              <a:t>cu </a:t>
            </a:r>
            <a:r>
              <a:rPr lang="en-US" dirty="0" err="1"/>
              <a:t>agenția</a:t>
            </a:r>
            <a:r>
              <a:rPr lang="en-US" dirty="0"/>
              <a:t> de </a:t>
            </a:r>
            <a:r>
              <a:rPr lang="en-US" dirty="0" err="1"/>
              <a:t>finanțare</a:t>
            </a:r>
            <a:r>
              <a:rPr lang="en-US" dirty="0"/>
              <a:t> </a:t>
            </a:r>
            <a:r>
              <a:rPr lang="en-US" dirty="0" err="1"/>
              <a:t>înainte</a:t>
            </a:r>
            <a:r>
              <a:rPr lang="en-US" dirty="0"/>
              <a:t> de a </a:t>
            </a:r>
            <a:r>
              <a:rPr lang="en-US" dirty="0" err="1"/>
              <a:t>aplica</a:t>
            </a:r>
            <a:r>
              <a:rPr lang="ro-RO" dirty="0"/>
              <a:t>.</a:t>
            </a:r>
            <a:endParaRPr lang="en-US" sz="2400" dirty="0">
              <a:solidFill>
                <a:srgbClr val="7A7C7E"/>
              </a:solidFill>
              <a:cs typeface="Arial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IE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8A77F0C-5F53-4014-866D-E30CBE4BC53B}"/>
              </a:ext>
            </a:extLst>
          </p:cNvPr>
          <p:cNvSpPr txBox="1">
            <a:spLocks/>
          </p:cNvSpPr>
          <p:nvPr/>
        </p:nvSpPr>
        <p:spPr>
          <a:xfrm>
            <a:off x="923925" y="103597"/>
            <a:ext cx="10858499" cy="85715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i="0" kern="1200">
                <a:solidFill>
                  <a:srgbClr val="6D6E6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rgbClr val="7F4182"/>
                </a:solidFill>
              </a:rPr>
              <a:t>Mai multe sfaturi de top pentru succesul în scrierea unei cereri de finanțare comunitară</a:t>
            </a:r>
            <a:endParaRPr lang="en-IE" dirty="0">
              <a:solidFill>
                <a:srgbClr val="7F41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4801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AABACD-8526-43C9-9FCA-5DB7E3600F8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06080" y="3237832"/>
            <a:ext cx="11545518" cy="991267"/>
          </a:xfrm>
        </p:spPr>
        <p:txBody>
          <a:bodyPr/>
          <a:lstStyle/>
          <a:p>
            <a:pPr lvl="0">
              <a:defRPr/>
            </a:pPr>
            <a:r>
              <a:rPr lang="en-IE" sz="4800" dirty="0">
                <a:solidFill>
                  <a:prstClr val="white"/>
                </a:solidFill>
              </a:rPr>
              <a:t>SECȚIUNEA A DOUA: PITCH</a:t>
            </a:r>
            <a:r>
              <a:rPr lang="ro-RO" sz="4800" dirty="0">
                <a:solidFill>
                  <a:prstClr val="white"/>
                </a:solidFill>
              </a:rPr>
              <a:t>-UL</a:t>
            </a:r>
            <a:r>
              <a:rPr lang="en-IE" sz="4800" dirty="0">
                <a:solidFill>
                  <a:prstClr val="white"/>
                </a:solidFill>
              </a:rPr>
              <a:t> PERFECT
</a:t>
            </a:r>
            <a:endParaRPr lang="en-US" sz="4800" dirty="0">
              <a:solidFill>
                <a:prstClr val="white"/>
              </a:solidFill>
              <a:latin typeface="Calibri Light" panose="020F0302020204030204"/>
            </a:endParaRPr>
          </a:p>
          <a:p>
            <a:pPr>
              <a:defRPr/>
            </a:pPr>
            <a:r>
              <a:rPr lang="ro-RO" sz="3200" dirty="0">
                <a:solidFill>
                  <a:prstClr val="white"/>
                </a:solidFill>
              </a:rPr>
              <a:t>Cum să v</a:t>
            </a:r>
            <a:r>
              <a:rPr lang="en-IE" sz="3200" dirty="0">
                <a:solidFill>
                  <a:prstClr val="white"/>
                </a:solidFill>
              </a:rPr>
              <a:t>ă p</a:t>
            </a:r>
            <a:r>
              <a:rPr lang="ro-RO" sz="3200" dirty="0" err="1">
                <a:solidFill>
                  <a:prstClr val="white"/>
                </a:solidFill>
              </a:rPr>
              <a:t>rezentați</a:t>
            </a:r>
            <a:r>
              <a:rPr lang="en-IE" sz="3200" dirty="0">
                <a:solidFill>
                  <a:prstClr val="white"/>
                </a:solidFill>
              </a:rPr>
              <a:t> </a:t>
            </a:r>
            <a:r>
              <a:rPr lang="en-IE" sz="3200" dirty="0" err="1">
                <a:solidFill>
                  <a:prstClr val="white"/>
                </a:solidFill>
              </a:rPr>
              <a:t>ideea</a:t>
            </a:r>
            <a:r>
              <a:rPr lang="en-IE" sz="3200" dirty="0">
                <a:solidFill>
                  <a:prstClr val="white"/>
                </a:solidFill>
              </a:rPr>
              <a:t> </a:t>
            </a:r>
            <a:r>
              <a:rPr lang="en-IE" sz="3200" dirty="0" err="1">
                <a:solidFill>
                  <a:prstClr val="white"/>
                </a:solidFill>
              </a:rPr>
              <a:t>potențiali</a:t>
            </a:r>
            <a:r>
              <a:rPr lang="ro-RO" sz="3200" dirty="0">
                <a:solidFill>
                  <a:prstClr val="white"/>
                </a:solidFill>
              </a:rPr>
              <a:t>lor</a:t>
            </a:r>
            <a:r>
              <a:rPr lang="en-IE" sz="3200" dirty="0">
                <a:solidFill>
                  <a:prstClr val="white"/>
                </a:solidFill>
              </a:rPr>
              <a:t> </a:t>
            </a:r>
            <a:r>
              <a:rPr lang="en-IE" sz="3200" dirty="0" err="1">
                <a:solidFill>
                  <a:prstClr val="white"/>
                </a:solidFill>
              </a:rPr>
              <a:t>finanțatori</a:t>
            </a:r>
            <a:r>
              <a:rPr lang="en-IE" sz="3200" dirty="0">
                <a:solidFill>
                  <a:prstClr val="white"/>
                </a:solidFill>
              </a:rPr>
              <a:t> </a:t>
            </a:r>
            <a:r>
              <a:rPr lang="en-IE" sz="3200" dirty="0" err="1">
                <a:solidFill>
                  <a:prstClr val="white"/>
                </a:solidFill>
              </a:rPr>
              <a:t>și</a:t>
            </a:r>
            <a:r>
              <a:rPr lang="en-IE" sz="3200" dirty="0">
                <a:solidFill>
                  <a:prstClr val="white"/>
                </a:solidFill>
              </a:rPr>
              <a:t> </a:t>
            </a:r>
            <a:r>
              <a:rPr lang="en-IE" sz="3200" dirty="0" err="1">
                <a:solidFill>
                  <a:prstClr val="white"/>
                </a:solidFill>
              </a:rPr>
              <a:t>utilizarea</a:t>
            </a:r>
            <a:r>
              <a:rPr lang="en-IE" sz="3200" dirty="0">
                <a:solidFill>
                  <a:prstClr val="white"/>
                </a:solidFill>
              </a:rPr>
              <a:t> </a:t>
            </a:r>
            <a:endParaRPr lang="ro-RO" sz="32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en-IE" sz="3200" dirty="0">
                <a:solidFill>
                  <a:prstClr val="white"/>
                </a:solidFill>
              </a:rPr>
              <a:t>pitch</a:t>
            </a:r>
            <a:r>
              <a:rPr lang="ro-RO" sz="3200" dirty="0">
                <a:solidFill>
                  <a:prstClr val="white"/>
                </a:solidFill>
              </a:rPr>
              <a:t>-ului</a:t>
            </a:r>
            <a:r>
              <a:rPr lang="en-IE" sz="3200" dirty="0">
                <a:solidFill>
                  <a:prstClr val="white"/>
                </a:solidFill>
              </a:rPr>
              <a:t> </a:t>
            </a:r>
            <a:r>
              <a:rPr lang="en-IE" sz="3200" dirty="0" err="1">
                <a:solidFill>
                  <a:prstClr val="white"/>
                </a:solidFill>
              </a:rPr>
              <a:t>într</a:t>
            </a:r>
            <a:r>
              <a:rPr lang="en-IE" sz="3200" dirty="0">
                <a:solidFill>
                  <a:prstClr val="white"/>
                </a:solidFill>
              </a:rPr>
              <a:t>-o </a:t>
            </a:r>
            <a:r>
              <a:rPr lang="en-IE" sz="3200" dirty="0" err="1">
                <a:solidFill>
                  <a:prstClr val="white"/>
                </a:solidFill>
              </a:rPr>
              <a:t>comunitate</a:t>
            </a:r>
            <a:r>
              <a:rPr lang="en-IE" sz="3200" dirty="0">
                <a:solidFill>
                  <a:prstClr val="white"/>
                </a:solidFill>
              </a:rPr>
              <a:t> de </a:t>
            </a:r>
            <a:r>
              <a:rPr lang="en-IE" sz="3200" dirty="0" err="1">
                <a:solidFill>
                  <a:prstClr val="white"/>
                </a:solidFill>
              </a:rPr>
              <a:t>strângere</a:t>
            </a:r>
            <a:r>
              <a:rPr lang="en-IE" sz="3200" dirty="0">
                <a:solidFill>
                  <a:prstClr val="white"/>
                </a:solidFill>
              </a:rPr>
              <a:t> de </a:t>
            </a:r>
            <a:r>
              <a:rPr lang="en-IE" sz="3200" dirty="0" err="1">
                <a:solidFill>
                  <a:prstClr val="white"/>
                </a:solidFill>
              </a:rPr>
              <a:t>fonduri</a:t>
            </a:r>
            <a:r>
              <a:rPr lang="en-IE" sz="3200" dirty="0">
                <a:solidFill>
                  <a:prstClr val="white"/>
                </a:solidFill>
              </a:rPr>
              <a:t>
</a:t>
            </a:r>
            <a:endParaRPr lang="en-IE" dirty="0"/>
          </a:p>
        </p:txBody>
      </p:sp>
      <p:pic>
        <p:nvPicPr>
          <p:cNvPr id="8" name="Picture Placeholder 7" descr="A close up of a logo&#10;&#10;Description automatically generated">
            <a:extLst>
              <a:ext uri="{FF2B5EF4-FFF2-40B4-BE49-F238E27FC236}">
                <a16:creationId xmlns:a16="http://schemas.microsoft.com/office/drawing/2014/main" id="{DC8BB6BE-516B-4724-9432-E40721E665DB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80249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0DD1C4-85DB-4D0E-8DBB-8D35FB67E89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32931" y="4018164"/>
            <a:ext cx="11545518" cy="1730666"/>
          </a:xfrm>
        </p:spPr>
        <p:txBody>
          <a:bodyPr>
            <a:normAutofit/>
          </a:bodyPr>
          <a:lstStyle/>
          <a:p>
            <a:r>
              <a:rPr lang="en-IE" sz="3200" dirty="0" err="1"/>
              <a:t>În</a:t>
            </a:r>
            <a:r>
              <a:rPr lang="en-IE" sz="3200" dirty="0"/>
              <a:t> </a:t>
            </a:r>
            <a:r>
              <a:rPr lang="en-IE" sz="3200" dirty="0" err="1"/>
              <a:t>timpul</a:t>
            </a:r>
            <a:r>
              <a:rPr lang="en-IE" sz="3200" dirty="0"/>
              <a:t> </a:t>
            </a:r>
            <a:r>
              <a:rPr lang="en-IE" sz="3200" dirty="0" err="1"/>
              <a:t>și</a:t>
            </a:r>
            <a:r>
              <a:rPr lang="en-IE" sz="3200" dirty="0"/>
              <a:t> post Covid19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7D1380-6FA3-4E01-8A87-8223993449D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9690" y="3107209"/>
            <a:ext cx="11972619" cy="1513729"/>
          </a:xfrm>
        </p:spPr>
        <p:txBody>
          <a:bodyPr/>
          <a:lstStyle/>
          <a:p>
            <a:r>
              <a:rPr lang="it-IT" sz="4800" dirty="0"/>
              <a:t>INTRODUCERE: FINANȚAREA PROIECTELOR DE REGENERARE COMUNITARĂ 
</a:t>
            </a:r>
            <a:r>
              <a:rPr lang="en-IE" sz="4800" dirty="0"/>
              <a:t> </a:t>
            </a:r>
          </a:p>
        </p:txBody>
      </p:sp>
      <p:pic>
        <p:nvPicPr>
          <p:cNvPr id="12" name="Picture Placeholder 11" descr="A field of grass&#10;&#10;Description automatically generated">
            <a:extLst>
              <a:ext uri="{FF2B5EF4-FFF2-40B4-BE49-F238E27FC236}">
                <a16:creationId xmlns:a16="http://schemas.microsoft.com/office/drawing/2014/main" id="{45734B57-BBB1-4973-B208-78A71D40F494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695977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A667B2-0BC2-4D6C-A6A8-20C8C82FB74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9575" y="799392"/>
            <a:ext cx="5503226" cy="87565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fr-FR" dirty="0"/>
              <a:t>DE CE ȘI CÂND VA TREBUI SĂ</a:t>
            </a:r>
            <a:r>
              <a:rPr lang="ro-RO" dirty="0"/>
              <a:t>FACEȚI UN</a:t>
            </a:r>
            <a:r>
              <a:rPr lang="fr-FR" dirty="0"/>
              <a:t> PITCH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0BF7A3-882A-4BF7-9415-80BFDA24B17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9575" y="1901618"/>
            <a:ext cx="6109805" cy="3947440"/>
          </a:xfrm>
        </p:spPr>
        <p:txBody>
          <a:bodyPr/>
          <a:lstStyle/>
          <a:p>
            <a:pPr algn="just"/>
            <a:r>
              <a:rPr lang="en-US" dirty="0" err="1"/>
              <a:t>Uneori</a:t>
            </a:r>
            <a:r>
              <a:rPr lang="en-US" dirty="0"/>
              <a:t>, </a:t>
            </a:r>
            <a:r>
              <a:rPr lang="en-US" dirty="0" err="1"/>
              <a:t>atunci</a:t>
            </a:r>
            <a:r>
              <a:rPr lang="en-US" dirty="0"/>
              <a:t> </a:t>
            </a:r>
            <a:r>
              <a:rPr lang="en-US" dirty="0" err="1"/>
              <a:t>când</a:t>
            </a:r>
            <a:r>
              <a:rPr lang="en-US" dirty="0"/>
              <a:t> </a:t>
            </a:r>
            <a:r>
              <a:rPr lang="en-US" dirty="0" err="1"/>
              <a:t>sunteți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căutarea</a:t>
            </a:r>
            <a:r>
              <a:rPr lang="en-US" dirty="0"/>
              <a:t> de </a:t>
            </a:r>
            <a:r>
              <a:rPr lang="en-US" dirty="0" err="1"/>
              <a:t>finanțare</a:t>
            </a:r>
            <a:r>
              <a:rPr lang="en-US" dirty="0"/>
              <a:t>, </a:t>
            </a:r>
            <a:r>
              <a:rPr lang="en-US" dirty="0" err="1"/>
              <a:t>va</a:t>
            </a:r>
            <a:r>
              <a:rPr lang="en-US" dirty="0"/>
              <a:t> </a:t>
            </a:r>
            <a:r>
              <a:rPr lang="en-US" dirty="0" err="1"/>
              <a:t>trebui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en-US" dirty="0" err="1"/>
              <a:t>prezint</a:t>
            </a:r>
            <a:r>
              <a:rPr lang="ro-RO" dirty="0"/>
              <a:t>ați (</a:t>
            </a:r>
            <a:r>
              <a:rPr lang="ro-RO" dirty="0" err="1"/>
              <a:t>pitch</a:t>
            </a:r>
            <a:r>
              <a:rPr lang="ro-RO" dirty="0"/>
              <a:t>)</a:t>
            </a:r>
            <a:r>
              <a:rPr lang="en-US" dirty="0"/>
              <a:t> </a:t>
            </a:r>
            <a:r>
              <a:rPr lang="en-US" dirty="0" err="1"/>
              <a:t>ideea</a:t>
            </a:r>
            <a:r>
              <a:rPr lang="en-US" dirty="0"/>
              <a:t> de </a:t>
            </a:r>
            <a:r>
              <a:rPr lang="en-US" dirty="0" err="1"/>
              <a:t>proiect</a:t>
            </a:r>
            <a:r>
              <a:rPr lang="en-US" dirty="0"/>
              <a:t> </a:t>
            </a:r>
            <a:r>
              <a:rPr lang="ro-RO" dirty="0"/>
              <a:t>în fața potențialilor finanțatori</a:t>
            </a:r>
            <a:r>
              <a:rPr lang="en-US" dirty="0"/>
              <a:t>. 
</a:t>
            </a:r>
            <a:r>
              <a:rPr lang="en-US" dirty="0" err="1"/>
              <a:t>Dacă</a:t>
            </a:r>
            <a:r>
              <a:rPr lang="en-US" dirty="0"/>
              <a:t> </a:t>
            </a:r>
            <a:r>
              <a:rPr lang="en-US" dirty="0" err="1"/>
              <a:t>ați</a:t>
            </a:r>
            <a:r>
              <a:rPr lang="en-US" dirty="0"/>
              <a:t> </a:t>
            </a:r>
            <a:r>
              <a:rPr lang="en-US" dirty="0" err="1"/>
              <a:t>văzut</a:t>
            </a:r>
            <a:r>
              <a:rPr lang="en-US" dirty="0"/>
              <a:t> </a:t>
            </a:r>
            <a:r>
              <a:rPr lang="en-US" dirty="0" err="1"/>
              <a:t>emisiuni</a:t>
            </a:r>
            <a:r>
              <a:rPr lang="en-US" dirty="0"/>
              <a:t> TV </a:t>
            </a:r>
            <a:r>
              <a:rPr lang="ro-RO" dirty="0"/>
              <a:t>precum</a:t>
            </a:r>
            <a:r>
              <a:rPr lang="en-US" dirty="0"/>
              <a:t> Dragons Den </a:t>
            </a:r>
            <a:r>
              <a:rPr lang="en-US" dirty="0" err="1"/>
              <a:t>veți</a:t>
            </a:r>
            <a:r>
              <a:rPr lang="en-US" dirty="0"/>
              <a:t> </a:t>
            </a:r>
            <a:r>
              <a:rPr lang="en-US" dirty="0" err="1"/>
              <a:t>avea</a:t>
            </a:r>
            <a:r>
              <a:rPr lang="en-US" dirty="0"/>
              <a:t> o idee </a:t>
            </a:r>
            <a:r>
              <a:rPr lang="ro-RO" dirty="0"/>
              <a:t>despre ce implică </a:t>
            </a:r>
            <a:r>
              <a:rPr lang="en-US" dirty="0" err="1"/>
              <a:t>procesul</a:t>
            </a:r>
            <a:r>
              <a:rPr lang="en-US" dirty="0"/>
              <a:t> de pitching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ceea</a:t>
            </a:r>
            <a:r>
              <a:rPr lang="en-US" dirty="0"/>
              <a:t> </a:t>
            </a:r>
            <a:r>
              <a:rPr lang="en-US" dirty="0" err="1"/>
              <a:t>ce</a:t>
            </a:r>
            <a:r>
              <a:rPr lang="en-US" dirty="0"/>
              <a:t> </a:t>
            </a:r>
            <a:r>
              <a:rPr lang="en-US" dirty="0" err="1"/>
              <a:t>trebuie</a:t>
            </a:r>
            <a:r>
              <a:rPr lang="en-US" dirty="0"/>
              <a:t> </a:t>
            </a:r>
            <a:r>
              <a:rPr lang="en-US" dirty="0" err="1"/>
              <a:t>făcut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a </a:t>
            </a:r>
            <a:r>
              <a:rPr lang="ro-RO" dirty="0"/>
              <a:t>avea succes</a:t>
            </a:r>
            <a:r>
              <a:rPr lang="en-US" dirty="0"/>
              <a:t>. 
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secțiunea</a:t>
            </a:r>
            <a:r>
              <a:rPr lang="en-US" dirty="0"/>
              <a:t> care </a:t>
            </a:r>
            <a:r>
              <a:rPr lang="en-US" dirty="0" err="1"/>
              <a:t>urmează</a:t>
            </a:r>
            <a:r>
              <a:rPr lang="en-US" dirty="0"/>
              <a:t>, </a:t>
            </a:r>
            <a:r>
              <a:rPr lang="en-US" dirty="0" err="1"/>
              <a:t>împărtășim</a:t>
            </a:r>
            <a:r>
              <a:rPr lang="en-US" dirty="0"/>
              <a:t> </a:t>
            </a:r>
            <a:r>
              <a:rPr lang="en-US" dirty="0" err="1"/>
              <a:t>câteva</a:t>
            </a:r>
            <a:r>
              <a:rPr lang="en-US" dirty="0"/>
              <a:t> perspective </a:t>
            </a:r>
            <a:r>
              <a:rPr lang="en-US" dirty="0" err="1"/>
              <a:t>cheie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crearea</a:t>
            </a:r>
            <a:r>
              <a:rPr lang="en-US" dirty="0"/>
              <a:t> </a:t>
            </a:r>
            <a:r>
              <a:rPr lang="en-US" dirty="0" err="1"/>
              <a:t>unui</a:t>
            </a:r>
            <a:r>
              <a:rPr lang="en-US" dirty="0"/>
              <a:t> pitch </a:t>
            </a:r>
            <a:r>
              <a:rPr lang="en-US" dirty="0" err="1"/>
              <a:t>aproape</a:t>
            </a:r>
            <a:r>
              <a:rPr lang="en-US" dirty="0"/>
              <a:t> perfect de care </a:t>
            </a:r>
            <a:r>
              <a:rPr lang="en-US" dirty="0" err="1"/>
              <a:t>proiectele</a:t>
            </a:r>
            <a:r>
              <a:rPr lang="en-US" dirty="0"/>
              <a:t> de </a:t>
            </a:r>
            <a:r>
              <a:rPr lang="en-US" dirty="0" err="1"/>
              <a:t>regenerare</a:t>
            </a:r>
            <a:r>
              <a:rPr lang="en-US" dirty="0"/>
              <a:t> </a:t>
            </a:r>
            <a:r>
              <a:rPr lang="en-US" dirty="0" err="1"/>
              <a:t>comunitară</a:t>
            </a:r>
            <a:r>
              <a:rPr lang="en-US" dirty="0"/>
              <a:t> pot beneficia</a:t>
            </a:r>
            <a:r>
              <a:rPr lang="ro-RO" dirty="0"/>
              <a:t>.</a:t>
            </a:r>
            <a:r>
              <a:rPr lang="en-US" dirty="0"/>
              <a:t>
</a:t>
            </a:r>
          </a:p>
          <a:p>
            <a:pPr algn="just"/>
            <a:endParaRPr lang="en-IE" dirty="0"/>
          </a:p>
        </p:txBody>
      </p:sp>
      <p:pic>
        <p:nvPicPr>
          <p:cNvPr id="14" name="Picture Placeholder 13" descr="Gift boxes">
            <a:extLst>
              <a:ext uri="{FF2B5EF4-FFF2-40B4-BE49-F238E27FC236}">
                <a16:creationId xmlns:a16="http://schemas.microsoft.com/office/drawing/2014/main" id="{B104E815-ADEF-4CAC-99E0-FF2523CEBA8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l="20311" r="20311"/>
          <a:stretch/>
        </p:blipFill>
        <p:spPr>
          <a:xfrm>
            <a:off x="6082195" y="0"/>
            <a:ext cx="6109805" cy="6858000"/>
          </a:xfrm>
        </p:spPr>
      </p:pic>
    </p:spTree>
    <p:extLst>
      <p:ext uri="{BB962C8B-B14F-4D97-AF65-F5344CB8AC3E}">
        <p14:creationId xmlns:p14="http://schemas.microsoft.com/office/powerpoint/2010/main" val="38271493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A667B2-0BC2-4D6C-A6A8-20C8C82FB74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9575" y="949118"/>
            <a:ext cx="5503226" cy="875650"/>
          </a:xfrm>
        </p:spPr>
        <p:txBody>
          <a:bodyPr>
            <a:normAutofit/>
          </a:bodyPr>
          <a:lstStyle/>
          <a:p>
            <a:pPr algn="l"/>
            <a:r>
              <a:rPr lang="en-IE" dirty="0"/>
              <a:t>Ce </a:t>
            </a:r>
            <a:r>
              <a:rPr lang="en-IE" dirty="0" err="1"/>
              <a:t>este</a:t>
            </a:r>
            <a:r>
              <a:rPr lang="en-IE" dirty="0"/>
              <a:t> un PITCH?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0BF7A3-882A-4BF7-9415-80BFDA24B17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9575" y="1901618"/>
            <a:ext cx="6257925" cy="3947440"/>
          </a:xfrm>
        </p:spPr>
        <p:txBody>
          <a:bodyPr/>
          <a:lstStyle/>
          <a:p>
            <a:pPr algn="just"/>
            <a:r>
              <a:rPr lang="en-US" dirty="0"/>
              <a:t>Un pitch </a:t>
            </a:r>
            <a:r>
              <a:rPr lang="en-US" dirty="0" err="1"/>
              <a:t>este</a:t>
            </a:r>
            <a:r>
              <a:rPr lang="en-US" dirty="0"/>
              <a:t> de </a:t>
            </a:r>
            <a:r>
              <a:rPr lang="en-US" dirty="0" err="1"/>
              <a:t>obicei</a:t>
            </a:r>
            <a:r>
              <a:rPr lang="en-US" dirty="0"/>
              <a:t> o </a:t>
            </a:r>
            <a:r>
              <a:rPr lang="en-US" dirty="0" err="1"/>
              <a:t>prezentare</a:t>
            </a:r>
            <a:r>
              <a:rPr lang="en-US" dirty="0"/>
              <a:t> </a:t>
            </a:r>
            <a:r>
              <a:rPr lang="en-US" dirty="0" err="1"/>
              <a:t>scurtă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concisă</a:t>
            </a:r>
            <a:r>
              <a:rPr lang="en-US" dirty="0"/>
              <a:t>, care </a:t>
            </a:r>
            <a:r>
              <a:rPr lang="en-US" dirty="0" err="1"/>
              <a:t>oferă</a:t>
            </a:r>
            <a:r>
              <a:rPr lang="en-US" dirty="0"/>
              <a:t> </a:t>
            </a:r>
            <a:r>
              <a:rPr lang="en-US" dirty="0" err="1"/>
              <a:t>toate</a:t>
            </a:r>
            <a:r>
              <a:rPr lang="en-US" dirty="0"/>
              <a:t> </a:t>
            </a:r>
            <a:r>
              <a:rPr lang="en-US" dirty="0" err="1"/>
              <a:t>informațiile</a:t>
            </a:r>
            <a:r>
              <a:rPr lang="en-US" dirty="0"/>
              <a:t> </a:t>
            </a:r>
            <a:r>
              <a:rPr lang="en-US" dirty="0" err="1"/>
              <a:t>relevante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realiste</a:t>
            </a:r>
            <a:r>
              <a:rPr lang="en-US" dirty="0"/>
              <a:t> cu </a:t>
            </a:r>
            <a:r>
              <a:rPr lang="en-US" dirty="0" err="1"/>
              <a:t>privire</a:t>
            </a:r>
            <a:r>
              <a:rPr lang="en-US" dirty="0"/>
              <a:t> la </a:t>
            </a:r>
            <a:r>
              <a:rPr lang="en-US" dirty="0" err="1"/>
              <a:t>motivul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care </a:t>
            </a:r>
            <a:r>
              <a:rPr lang="en-US" dirty="0" err="1"/>
              <a:t>finanțatorii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comunitatea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trebui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en-US" dirty="0" err="1"/>
              <a:t>sprijine</a:t>
            </a:r>
            <a:r>
              <a:rPr lang="en-US" dirty="0"/>
              <a:t> </a:t>
            </a:r>
            <a:r>
              <a:rPr lang="en-US" dirty="0" err="1"/>
              <a:t>financiar</a:t>
            </a:r>
            <a:r>
              <a:rPr lang="en-US" dirty="0"/>
              <a:t> </a:t>
            </a:r>
            <a:r>
              <a:rPr lang="en-US" dirty="0" err="1"/>
              <a:t>proiectul</a:t>
            </a:r>
            <a:r>
              <a:rPr lang="en-US" dirty="0"/>
              <a:t>. 
Cele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bune</a:t>
            </a:r>
            <a:r>
              <a:rPr lang="en-US" dirty="0"/>
              <a:t> pitch</a:t>
            </a:r>
            <a:r>
              <a:rPr lang="ro-RO" dirty="0"/>
              <a:t>-uri</a:t>
            </a:r>
            <a:r>
              <a:rPr lang="en-US" dirty="0"/>
              <a:t> sunt </a:t>
            </a:r>
            <a:r>
              <a:rPr lang="en-US" dirty="0" err="1"/>
              <a:t>cele</a:t>
            </a:r>
            <a:r>
              <a:rPr lang="en-US" dirty="0"/>
              <a:t> care spun o </a:t>
            </a:r>
            <a:r>
              <a:rPr lang="en-US" dirty="0" err="1"/>
              <a:t>poveste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sunt </a:t>
            </a:r>
            <a:r>
              <a:rPr lang="en-US" dirty="0" err="1"/>
              <a:t>livrate</a:t>
            </a:r>
            <a:r>
              <a:rPr lang="en-US" dirty="0"/>
              <a:t> cu </a:t>
            </a:r>
            <a:r>
              <a:rPr lang="en-US" dirty="0" err="1"/>
              <a:t>pasiune</a:t>
            </a:r>
            <a:r>
              <a:rPr lang="en-US" dirty="0"/>
              <a:t>, </a:t>
            </a:r>
            <a:r>
              <a:rPr lang="en-US" dirty="0" err="1"/>
              <a:t>cunoștințe</a:t>
            </a:r>
            <a:r>
              <a:rPr lang="en-US" dirty="0"/>
              <a:t> de </a:t>
            </a:r>
            <a:r>
              <a:rPr lang="en-US" dirty="0" err="1"/>
              <a:t>subiect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încredere</a:t>
            </a:r>
            <a:r>
              <a:rPr lang="en-US" dirty="0"/>
              <a:t>.  </a:t>
            </a:r>
            <a:r>
              <a:rPr lang="en-US" dirty="0" err="1"/>
              <a:t>Ele</a:t>
            </a:r>
            <a:r>
              <a:rPr lang="en-US" dirty="0"/>
              <a:t> </a:t>
            </a:r>
            <a:r>
              <a:rPr lang="en-US" dirty="0" err="1"/>
              <a:t>creează</a:t>
            </a:r>
            <a:r>
              <a:rPr lang="en-US" dirty="0"/>
              <a:t> o </a:t>
            </a:r>
            <a:r>
              <a:rPr lang="en-US" dirty="0" err="1"/>
              <a:t>conexiune</a:t>
            </a:r>
            <a:r>
              <a:rPr lang="en-US" dirty="0"/>
              <a:t> </a:t>
            </a:r>
            <a:r>
              <a:rPr lang="en-US" dirty="0" err="1"/>
              <a:t>emoțională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atrag</a:t>
            </a:r>
            <a:r>
              <a:rPr lang="en-US" dirty="0"/>
              <a:t> </a:t>
            </a:r>
            <a:r>
              <a:rPr lang="en-US" dirty="0" err="1"/>
              <a:t>oamenii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a </a:t>
            </a:r>
            <a:r>
              <a:rPr lang="en-US" dirty="0" err="1"/>
              <a:t>investi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proiect</a:t>
            </a:r>
            <a:r>
              <a:rPr lang="en-US" dirty="0"/>
              <a:t>.
A </a:t>
            </a:r>
            <a:r>
              <a:rPr lang="en-US" dirty="0" err="1"/>
              <a:t>afla</a:t>
            </a:r>
            <a:r>
              <a:rPr lang="en-US" dirty="0"/>
              <a:t> cine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cel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bun </a:t>
            </a:r>
            <a:r>
              <a:rPr lang="en-US" dirty="0" err="1"/>
              <a:t>povestitor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proiectul</a:t>
            </a:r>
            <a:r>
              <a:rPr lang="en-US" dirty="0"/>
              <a:t> </a:t>
            </a:r>
            <a:r>
              <a:rPr lang="en-US" dirty="0" err="1"/>
              <a:t>dumneavoastră</a:t>
            </a:r>
            <a:r>
              <a:rPr lang="en-US" dirty="0"/>
              <a:t> </a:t>
            </a:r>
            <a:r>
              <a:rPr lang="en-US" dirty="0" err="1"/>
              <a:t>va</a:t>
            </a:r>
            <a:r>
              <a:rPr lang="en-US" dirty="0"/>
              <a:t> fi </a:t>
            </a:r>
            <a:r>
              <a:rPr lang="en-US" dirty="0" err="1"/>
              <a:t>cheia</a:t>
            </a:r>
            <a:r>
              <a:rPr lang="en-US" dirty="0"/>
              <a:t> </a:t>
            </a:r>
            <a:r>
              <a:rPr lang="en-US" dirty="0" err="1"/>
              <a:t>succesului</a:t>
            </a:r>
            <a:r>
              <a:rPr lang="ro-RO" dirty="0"/>
              <a:t> în</a:t>
            </a:r>
            <a:r>
              <a:rPr lang="en-US" dirty="0"/>
              <a:t> pitch. 
</a:t>
            </a:r>
          </a:p>
          <a:p>
            <a:pPr algn="just"/>
            <a:endParaRPr lang="en-IE" dirty="0"/>
          </a:p>
        </p:txBody>
      </p:sp>
      <p:pic>
        <p:nvPicPr>
          <p:cNvPr id="9" name="Picture Placeholder 8" descr="Graphical user interface&#10;&#10;Description automatically generated">
            <a:extLst>
              <a:ext uri="{FF2B5EF4-FFF2-40B4-BE49-F238E27FC236}">
                <a16:creationId xmlns:a16="http://schemas.microsoft.com/office/drawing/2014/main" id="{6CE78248-7862-4A99-9447-16DEEAEEA671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B93629-F9B1-4528-855C-E12A229303C8}"/>
              </a:ext>
            </a:extLst>
          </p:cNvPr>
          <p:cNvSpPr txBox="1"/>
          <p:nvPr/>
        </p:nvSpPr>
        <p:spPr>
          <a:xfrm>
            <a:off x="6082195" y="6858000"/>
            <a:ext cx="61098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900" dirty="0">
                <a:hlinkClick r:id="rId3" tooltip="http://blog.ncce.org/2014/10/16/presentation-slides-finding-teacher-voice-online-courses/"/>
              </a:rPr>
              <a:t>This Photo</a:t>
            </a:r>
            <a:r>
              <a:rPr lang="en-IE" sz="900" dirty="0"/>
              <a:t> by Unknown Author is licensed under </a:t>
            </a:r>
            <a:r>
              <a:rPr lang="en-IE" sz="900" dirty="0">
                <a:hlinkClick r:id="rId4" tooltip="https://creativecommons.org/licenses/by-sa/3.0/"/>
              </a:rPr>
              <a:t>CC BY-SA</a:t>
            </a:r>
            <a:endParaRPr lang="en-IE" sz="900" dirty="0"/>
          </a:p>
        </p:txBody>
      </p:sp>
    </p:spTree>
    <p:extLst>
      <p:ext uri="{BB962C8B-B14F-4D97-AF65-F5344CB8AC3E}">
        <p14:creationId xmlns:p14="http://schemas.microsoft.com/office/powerpoint/2010/main" val="4364271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CC96EA87-A5B4-4A39-9C1F-AF29FCB055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827879"/>
              </p:ext>
            </p:extLst>
          </p:nvPr>
        </p:nvGraphicFramePr>
        <p:xfrm>
          <a:off x="1676400" y="344553"/>
          <a:ext cx="8921750" cy="6275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26BA583D-6FBB-47A4-88E1-F44A343206D9}"/>
              </a:ext>
            </a:extLst>
          </p:cNvPr>
          <p:cNvSpPr txBox="1">
            <a:spLocks/>
          </p:cNvSpPr>
          <p:nvPr/>
        </p:nvSpPr>
        <p:spPr>
          <a:xfrm>
            <a:off x="1" y="185539"/>
            <a:ext cx="3009900" cy="1152525"/>
          </a:xfrm>
          <a:prstGeom prst="rect">
            <a:avLst/>
          </a:prstGeom>
          <a:solidFill>
            <a:srgbClr val="7F4182"/>
          </a:solidFill>
        </p:spPr>
        <p:txBody>
          <a:bodyPr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>
                <a:solidFill>
                  <a:schemeClr val="bg1"/>
                </a:solidFill>
              </a:rPr>
              <a:t>PITCH INGREDIENTE PERFECTE</a:t>
            </a: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D11DDD29-E309-447B-8F13-AE3A26E59712}"/>
              </a:ext>
            </a:extLst>
          </p:cNvPr>
          <p:cNvSpPr/>
          <p:nvPr/>
        </p:nvSpPr>
        <p:spPr>
          <a:xfrm>
            <a:off x="733647" y="4705350"/>
            <a:ext cx="3438303" cy="1857375"/>
          </a:xfrm>
          <a:prstGeom prst="cloud">
            <a:avLst/>
          </a:prstGeom>
          <a:solidFill>
            <a:srgbClr val="BA0A94"/>
          </a:solidFill>
          <a:ln>
            <a:solidFill>
              <a:srgbClr val="BA0A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err="1">
                <a:solidFill>
                  <a:schemeClr val="bg1"/>
                </a:solidFill>
              </a:rPr>
              <a:t>Alegeți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cel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mai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ro-RO" dirty="0">
                <a:solidFill>
                  <a:schemeClr val="bg1"/>
                </a:solidFill>
              </a:rPr>
              <a:t>priceput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prezentator</a:t>
            </a:r>
            <a:r>
              <a:rPr lang="en-IE" dirty="0">
                <a:solidFill>
                  <a:schemeClr val="bg1"/>
                </a:solidFill>
              </a:rPr>
              <a:t> al </a:t>
            </a:r>
            <a:r>
              <a:rPr lang="en-IE" dirty="0" err="1">
                <a:solidFill>
                  <a:schemeClr val="bg1"/>
                </a:solidFill>
              </a:rPr>
              <a:t>comitetului</a:t>
            </a:r>
            <a:r>
              <a:rPr lang="en-IE" dirty="0">
                <a:solidFill>
                  <a:schemeClr val="bg1"/>
                </a:solidFill>
              </a:rPr>
              <a:t>, </a:t>
            </a:r>
            <a:r>
              <a:rPr lang="en-IE" dirty="0" err="1">
                <a:solidFill>
                  <a:schemeClr val="bg1"/>
                </a:solidFill>
              </a:rPr>
              <a:t>indiferent</a:t>
            </a:r>
            <a:r>
              <a:rPr lang="en-IE" dirty="0">
                <a:solidFill>
                  <a:schemeClr val="bg1"/>
                </a:solidFill>
              </a:rPr>
              <a:t> de </a:t>
            </a:r>
            <a:r>
              <a:rPr lang="en-IE" dirty="0" err="1">
                <a:solidFill>
                  <a:schemeClr val="bg1"/>
                </a:solidFill>
              </a:rPr>
              <a:t>poziția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acestuia</a:t>
            </a:r>
            <a:r>
              <a:rPr lang="en-IE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45D45696-C6F3-4819-BA38-2A40D3633BA4}"/>
              </a:ext>
            </a:extLst>
          </p:cNvPr>
          <p:cNvSpPr/>
          <p:nvPr/>
        </p:nvSpPr>
        <p:spPr>
          <a:xfrm>
            <a:off x="7666074" y="325503"/>
            <a:ext cx="3753293" cy="1857375"/>
          </a:xfrm>
          <a:prstGeom prst="cloud">
            <a:avLst/>
          </a:prstGeom>
          <a:solidFill>
            <a:srgbClr val="BA0A94"/>
          </a:solidFill>
          <a:ln>
            <a:solidFill>
              <a:srgbClr val="BA0A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err="1">
                <a:solidFill>
                  <a:schemeClr val="bg1"/>
                </a:solidFill>
              </a:rPr>
              <a:t>Utilizați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imagini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puternice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și</a:t>
            </a:r>
            <a:r>
              <a:rPr lang="en-IE" dirty="0">
                <a:solidFill>
                  <a:schemeClr val="bg1"/>
                </a:solidFill>
              </a:rPr>
              <a:t>/</a:t>
            </a:r>
            <a:r>
              <a:rPr lang="en-IE" dirty="0" err="1">
                <a:solidFill>
                  <a:schemeClr val="bg1"/>
                </a:solidFill>
              </a:rPr>
              <a:t>sau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convingătoare</a:t>
            </a:r>
            <a:r>
              <a:rPr lang="en-IE" dirty="0">
                <a:solidFill>
                  <a:schemeClr val="bg1"/>
                </a:solidFill>
              </a:rPr>
              <a:t>. </a:t>
            </a:r>
            <a:r>
              <a:rPr lang="en-IE" dirty="0" err="1">
                <a:solidFill>
                  <a:schemeClr val="bg1"/>
                </a:solidFill>
              </a:rPr>
              <a:t>Oamenii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ro-RO" dirty="0">
                <a:solidFill>
                  <a:schemeClr val="bg1"/>
                </a:solidFill>
              </a:rPr>
              <a:t>rețin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doar</a:t>
            </a:r>
            <a:r>
              <a:rPr lang="en-IE" dirty="0">
                <a:solidFill>
                  <a:schemeClr val="bg1"/>
                </a:solidFill>
              </a:rPr>
              <a:t> 10% din </a:t>
            </a:r>
            <a:r>
              <a:rPr lang="en-IE" dirty="0" err="1">
                <a:solidFill>
                  <a:schemeClr val="bg1"/>
                </a:solidFill>
              </a:rPr>
              <a:t>ceea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ce</a:t>
            </a:r>
            <a:r>
              <a:rPr lang="en-IE" dirty="0">
                <a:solidFill>
                  <a:schemeClr val="bg1"/>
                </a:solidFill>
              </a:rPr>
              <a:t> aud.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3A9739BE-A0C7-4888-B0EE-0966B49743A2}"/>
              </a:ext>
            </a:extLst>
          </p:cNvPr>
          <p:cNvSpPr/>
          <p:nvPr/>
        </p:nvSpPr>
        <p:spPr>
          <a:xfrm>
            <a:off x="550862" y="1868355"/>
            <a:ext cx="2085975" cy="1458978"/>
          </a:xfrm>
          <a:prstGeom prst="cloud">
            <a:avLst/>
          </a:prstGeom>
          <a:solidFill>
            <a:srgbClr val="BA0A94"/>
          </a:solidFill>
          <a:ln>
            <a:solidFill>
              <a:srgbClr val="BA0A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err="1">
                <a:solidFill>
                  <a:schemeClr val="bg1"/>
                </a:solidFill>
              </a:rPr>
              <a:t>Cunoașteți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costurile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proiectului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5EE2250E-E012-4243-863F-CA4C57A881D7}"/>
              </a:ext>
            </a:extLst>
          </p:cNvPr>
          <p:cNvSpPr/>
          <p:nvPr/>
        </p:nvSpPr>
        <p:spPr>
          <a:xfrm>
            <a:off x="8180387" y="4619625"/>
            <a:ext cx="3916363" cy="2159263"/>
          </a:xfrm>
          <a:prstGeom prst="cloud">
            <a:avLst/>
          </a:prstGeom>
          <a:solidFill>
            <a:srgbClr val="BA0A94"/>
          </a:solidFill>
          <a:ln>
            <a:solidFill>
              <a:srgbClr val="BA0A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Oferiți experiență cu privire la istoria dezvoltării comunităților și echipa de conducere actuală</a:t>
            </a:r>
            <a:endParaRPr lang="en-I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9310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9BE586-F75C-4DD6-9B55-223C72AC8349}"/>
              </a:ext>
            </a:extLst>
          </p:cNvPr>
          <p:cNvSpPr txBox="1"/>
          <p:nvPr/>
        </p:nvSpPr>
        <p:spPr>
          <a:xfrm>
            <a:off x="361949" y="5880556"/>
            <a:ext cx="11420476" cy="830997"/>
          </a:xfrm>
          <a:prstGeom prst="rect">
            <a:avLst/>
          </a:prstGeom>
          <a:solidFill>
            <a:srgbClr val="AB5AB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400" dirty="0" err="1">
                <a:solidFill>
                  <a:schemeClr val="bg1"/>
                </a:solidFill>
              </a:rPr>
              <a:t>În</a:t>
            </a:r>
            <a:r>
              <a:rPr lang="en-IE" sz="2400" dirty="0">
                <a:solidFill>
                  <a:schemeClr val="bg1"/>
                </a:solidFill>
              </a:rPr>
              <a:t> 2013, Sutton Community Farm Crowdfunding Campaign a </a:t>
            </a:r>
            <a:r>
              <a:rPr lang="en-IE" sz="2400" dirty="0" err="1">
                <a:solidFill>
                  <a:schemeClr val="bg1"/>
                </a:solidFill>
              </a:rPr>
              <a:t>strâns</a:t>
            </a:r>
            <a:r>
              <a:rPr lang="en-IE" sz="2400" dirty="0">
                <a:solidFill>
                  <a:schemeClr val="bg1"/>
                </a:solidFill>
              </a:rPr>
              <a:t> 17.172 de lire </a:t>
            </a:r>
            <a:r>
              <a:rPr lang="en-IE" sz="2400" dirty="0" err="1">
                <a:solidFill>
                  <a:schemeClr val="bg1"/>
                </a:solidFill>
              </a:rPr>
              <a:t>sterline</a:t>
            </a:r>
            <a:r>
              <a:rPr lang="en-IE" sz="2400" dirty="0">
                <a:solidFill>
                  <a:schemeClr val="bg1"/>
                </a:solidFill>
              </a:rPr>
              <a:t> de la </a:t>
            </a:r>
            <a:r>
              <a:rPr lang="en-IE" sz="2400" dirty="0" err="1">
                <a:solidFill>
                  <a:schemeClr val="bg1"/>
                </a:solidFill>
              </a:rPr>
              <a:t>comunitate</a:t>
            </a:r>
            <a:r>
              <a:rPr lang="en-IE" sz="2400" dirty="0">
                <a:solidFill>
                  <a:schemeClr val="bg1"/>
                </a:solidFill>
              </a:rPr>
              <a:t>. </a:t>
            </a:r>
            <a:r>
              <a:rPr lang="en-IE" sz="2400" dirty="0" err="1">
                <a:solidFill>
                  <a:schemeClr val="bg1"/>
                </a:solidFill>
              </a:rPr>
              <a:t>Acest</a:t>
            </a:r>
            <a:r>
              <a:rPr lang="en-IE" sz="2400" dirty="0">
                <a:solidFill>
                  <a:schemeClr val="bg1"/>
                </a:solidFill>
              </a:rPr>
              <a:t> pitch video a </a:t>
            </a:r>
            <a:r>
              <a:rPr lang="en-IE" sz="2400" dirty="0" err="1">
                <a:solidFill>
                  <a:schemeClr val="bg1"/>
                </a:solidFill>
              </a:rPr>
              <a:t>fost</a:t>
            </a:r>
            <a:r>
              <a:rPr lang="en-IE" sz="2400" dirty="0">
                <a:solidFill>
                  <a:schemeClr val="bg1"/>
                </a:solidFill>
              </a:rPr>
              <a:t> vital </a:t>
            </a:r>
            <a:r>
              <a:rPr lang="en-IE" sz="2400" dirty="0" err="1">
                <a:solidFill>
                  <a:schemeClr val="bg1"/>
                </a:solidFill>
              </a:rPr>
              <a:t>în</a:t>
            </a:r>
            <a:r>
              <a:rPr lang="en-IE" sz="2400" dirty="0">
                <a:solidFill>
                  <a:schemeClr val="bg1"/>
                </a:solidFill>
              </a:rPr>
              <a:t> a </a:t>
            </a:r>
            <a:r>
              <a:rPr lang="en-IE" sz="2400" dirty="0" err="1">
                <a:solidFill>
                  <a:schemeClr val="bg1"/>
                </a:solidFill>
              </a:rPr>
              <a:t>ajuta</a:t>
            </a:r>
            <a:r>
              <a:rPr lang="ro-RO" sz="2400" dirty="0">
                <a:solidFill>
                  <a:schemeClr val="bg1"/>
                </a:solidFill>
              </a:rPr>
              <a:t> la extinderea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întreprinder</a:t>
            </a:r>
            <a:r>
              <a:rPr lang="ro-RO" sz="2400" dirty="0">
                <a:solidFill>
                  <a:schemeClr val="bg1"/>
                </a:solidFill>
              </a:rPr>
              <a:t>ii lor.</a:t>
            </a:r>
            <a:endParaRPr lang="en-IE" sz="2400" dirty="0">
              <a:solidFill>
                <a:schemeClr val="bg1"/>
              </a:solidFill>
            </a:endParaRPr>
          </a:p>
        </p:txBody>
      </p:sp>
      <p:pic>
        <p:nvPicPr>
          <p:cNvPr id="4" name="Online Media 3" title="Sutton Community Farm Crowdfunding Video 2013">
            <a:hlinkClick r:id="" action="ppaction://media"/>
            <a:extLst>
              <a:ext uri="{FF2B5EF4-FFF2-40B4-BE49-F238E27FC236}">
                <a16:creationId xmlns:a16="http://schemas.microsoft.com/office/drawing/2014/main" id="{01F7D77D-F131-4688-861F-C4FD766DA29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84473" y="146844"/>
            <a:ext cx="10193266" cy="573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62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62E9EEA-822F-4FBC-A011-C3A92C555EF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32508" y="4540470"/>
            <a:ext cx="11545518" cy="1450428"/>
          </a:xfrm>
        </p:spPr>
        <p:txBody>
          <a:bodyPr>
            <a:normAutofit/>
          </a:bodyPr>
          <a:lstStyle/>
          <a:p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C8A50A-F225-48FE-BE4E-62998D6DE26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9935" y="3203529"/>
            <a:ext cx="11545518" cy="629984"/>
          </a:xfrm>
        </p:spPr>
        <p:txBody>
          <a:bodyPr/>
          <a:lstStyle/>
          <a:p>
            <a:r>
              <a:rPr lang="it-IT" sz="4000" dirty="0">
                <a:latin typeface="+mn-lt"/>
              </a:rPr>
              <a:t>SECȚIUNEA A TREIA: STRÂNGEREA DE FONDURI INOVATOARE A COMUNITĂȚII ȘI FINANȚAREA PARTICIPATIVĂ </a:t>
            </a:r>
            <a:endParaRPr lang="en-IE" sz="4000" dirty="0">
              <a:latin typeface="+mn-lt"/>
            </a:endParaRPr>
          </a:p>
          <a:p>
            <a:r>
              <a:rPr lang="en-IE" sz="3200" dirty="0" err="1">
                <a:latin typeface="+mn-lt"/>
              </a:rPr>
              <a:t>În</a:t>
            </a:r>
            <a:r>
              <a:rPr lang="en-IE" sz="3200" dirty="0">
                <a:latin typeface="+mn-lt"/>
              </a:rPr>
              <a:t> </a:t>
            </a:r>
            <a:r>
              <a:rPr lang="en-IE" sz="3200" dirty="0" err="1">
                <a:latin typeface="+mn-lt"/>
              </a:rPr>
              <a:t>această</a:t>
            </a:r>
            <a:r>
              <a:rPr lang="en-IE" sz="3200" dirty="0">
                <a:latin typeface="+mn-lt"/>
              </a:rPr>
              <a:t> </a:t>
            </a:r>
            <a:r>
              <a:rPr lang="en-IE" sz="3200" dirty="0" err="1">
                <a:latin typeface="+mn-lt"/>
              </a:rPr>
              <a:t>secțiune</a:t>
            </a:r>
            <a:r>
              <a:rPr lang="en-IE" sz="3200" dirty="0">
                <a:latin typeface="+mn-lt"/>
              </a:rPr>
              <a:t>, ne </a:t>
            </a:r>
            <a:r>
              <a:rPr lang="ro-RO" sz="3200" dirty="0">
                <a:latin typeface="+mn-lt"/>
              </a:rPr>
              <a:t>concentrăm pe</a:t>
            </a:r>
            <a:r>
              <a:rPr lang="en-IE" sz="3200" dirty="0">
                <a:latin typeface="+mn-lt"/>
              </a:rPr>
              <a:t> </a:t>
            </a:r>
            <a:r>
              <a:rPr lang="en-IE" sz="3200" dirty="0" err="1">
                <a:latin typeface="+mn-lt"/>
              </a:rPr>
              <a:t>noi</a:t>
            </a:r>
            <a:r>
              <a:rPr lang="en-IE" sz="3200" dirty="0">
                <a:latin typeface="+mn-lt"/>
              </a:rPr>
              <a:t> </a:t>
            </a:r>
            <a:r>
              <a:rPr lang="en-IE" sz="3200" dirty="0" err="1">
                <a:latin typeface="+mn-lt"/>
              </a:rPr>
              <a:t>modalități</a:t>
            </a:r>
            <a:r>
              <a:rPr lang="en-IE" sz="3200" dirty="0">
                <a:latin typeface="+mn-lt"/>
              </a:rPr>
              <a:t> de a </a:t>
            </a:r>
            <a:r>
              <a:rPr lang="en-IE" sz="3200" dirty="0" err="1">
                <a:latin typeface="+mn-lt"/>
              </a:rPr>
              <a:t>atrage</a:t>
            </a:r>
            <a:r>
              <a:rPr lang="en-IE" sz="3200" dirty="0">
                <a:latin typeface="+mn-lt"/>
              </a:rPr>
              <a:t> </a:t>
            </a:r>
            <a:r>
              <a:rPr lang="en-IE" sz="3200" dirty="0" err="1">
                <a:latin typeface="+mn-lt"/>
              </a:rPr>
              <a:t>finanțare</a:t>
            </a:r>
            <a:r>
              <a:rPr lang="en-IE" sz="3200" dirty="0">
                <a:latin typeface="+mn-lt"/>
              </a:rPr>
              <a:t>.
</a:t>
            </a:r>
          </a:p>
        </p:txBody>
      </p:sp>
      <p:pic>
        <p:nvPicPr>
          <p:cNvPr id="8" name="Picture Placeholder 7" descr="A picture containing small, sitting, little, table&#10;&#10;Description automatically generated">
            <a:extLst>
              <a:ext uri="{FF2B5EF4-FFF2-40B4-BE49-F238E27FC236}">
                <a16:creationId xmlns:a16="http://schemas.microsoft.com/office/drawing/2014/main" id="{D819FA44-46AD-468B-8075-793044228CB2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850517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685204A-DF37-4BAA-BB70-40F8859D7F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3773" y="545889"/>
            <a:ext cx="5279028" cy="697353"/>
          </a:xfrm>
        </p:spPr>
        <p:txBody>
          <a:bodyPr>
            <a:normAutofit/>
          </a:bodyPr>
          <a:lstStyle/>
          <a:p>
            <a:r>
              <a:rPr lang="en-IE" dirty="0" err="1"/>
              <a:t>Acțiuni</a:t>
            </a:r>
            <a:r>
              <a:rPr lang="en-IE" dirty="0"/>
              <a:t> </a:t>
            </a:r>
            <a:r>
              <a:rPr lang="en-IE" dirty="0" err="1"/>
              <a:t>comunitare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7BFAD7-2567-44CD-9B70-C14C30BFA13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5294" y="1472993"/>
            <a:ext cx="6389206" cy="3947440"/>
          </a:xfrm>
        </p:spPr>
        <p:txBody>
          <a:bodyPr/>
          <a:lstStyle/>
          <a:p>
            <a:pPr algn="just"/>
            <a:r>
              <a:rPr lang="en-US" dirty="0" err="1"/>
              <a:t>Acțiunile</a:t>
            </a:r>
            <a:r>
              <a:rPr lang="en-US" dirty="0"/>
              <a:t> </a:t>
            </a:r>
            <a:r>
              <a:rPr lang="en-US" dirty="0" err="1"/>
              <a:t>comunitare</a:t>
            </a:r>
            <a:r>
              <a:rPr lang="en-US" dirty="0"/>
              <a:t> sunt un </a:t>
            </a:r>
            <a:r>
              <a:rPr lang="en-US" dirty="0" err="1"/>
              <a:t>mecanism</a:t>
            </a:r>
            <a:r>
              <a:rPr lang="en-US" dirty="0"/>
              <a:t> </a:t>
            </a:r>
            <a:r>
              <a:rPr lang="en-US" dirty="0" err="1"/>
              <a:t>inovator</a:t>
            </a:r>
            <a:r>
              <a:rPr lang="en-US" dirty="0"/>
              <a:t> de </a:t>
            </a:r>
            <a:r>
              <a:rPr lang="en-US" dirty="0" err="1"/>
              <a:t>finanțare</a:t>
            </a:r>
            <a:r>
              <a:rPr lang="en-US" dirty="0"/>
              <a:t> care </a:t>
            </a:r>
            <a:r>
              <a:rPr lang="en-US" dirty="0" err="1"/>
              <a:t>poate</a:t>
            </a:r>
            <a:r>
              <a:rPr lang="en-US" dirty="0"/>
              <a:t> fi </a:t>
            </a:r>
            <a:r>
              <a:rPr lang="en-US" dirty="0" err="1"/>
              <a:t>utilizat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a </a:t>
            </a:r>
            <a:r>
              <a:rPr lang="en-US" dirty="0" err="1"/>
              <a:t>regenera</a:t>
            </a:r>
            <a:r>
              <a:rPr lang="en-US" dirty="0"/>
              <a:t> </a:t>
            </a:r>
            <a:r>
              <a:rPr lang="en-US" dirty="0" err="1"/>
              <a:t>toate</a:t>
            </a:r>
            <a:r>
              <a:rPr lang="en-US" dirty="0"/>
              <a:t> </a:t>
            </a:r>
            <a:r>
              <a:rPr lang="en-US" dirty="0" err="1"/>
              <a:t>tipurile</a:t>
            </a:r>
            <a:r>
              <a:rPr lang="en-US" dirty="0"/>
              <a:t> de </a:t>
            </a:r>
            <a:r>
              <a:rPr lang="en-US" dirty="0" err="1"/>
              <a:t>proiecte</a:t>
            </a:r>
            <a:r>
              <a:rPr lang="ro-RO" dirty="0"/>
              <a:t>.</a:t>
            </a:r>
            <a:r>
              <a:rPr lang="en-US" dirty="0"/>
              <a:t> 
</a:t>
            </a:r>
            <a:r>
              <a:rPr lang="en-US" dirty="0" err="1"/>
              <a:t>Transformarea</a:t>
            </a:r>
            <a:r>
              <a:rPr lang="en-US" dirty="0"/>
              <a:t> </a:t>
            </a:r>
            <a:r>
              <a:rPr lang="en-US" dirty="0" err="1"/>
              <a:t>facilităților</a:t>
            </a:r>
            <a:r>
              <a:rPr lang="en-US" dirty="0"/>
              <a:t> </a:t>
            </a:r>
            <a:r>
              <a:rPr lang="en-US" dirty="0" err="1"/>
              <a:t>comunitare</a:t>
            </a:r>
            <a:r>
              <a:rPr lang="en-US" dirty="0"/>
              <a:t> 
</a:t>
            </a:r>
            <a:r>
              <a:rPr lang="en-US" dirty="0" err="1"/>
              <a:t>Finanțarea</a:t>
            </a:r>
            <a:r>
              <a:rPr lang="en-US" dirty="0"/>
              <a:t> </a:t>
            </a:r>
            <a:r>
              <a:rPr lang="en-US" dirty="0" err="1"/>
              <a:t>sistemelor</a:t>
            </a:r>
            <a:r>
              <a:rPr lang="en-US" dirty="0"/>
              <a:t> de </a:t>
            </a:r>
            <a:r>
              <a:rPr lang="en-US" dirty="0" err="1"/>
              <a:t>energie</a:t>
            </a:r>
            <a:r>
              <a:rPr lang="en-US" dirty="0"/>
              <a:t> din </a:t>
            </a:r>
            <a:r>
              <a:rPr lang="en-US" dirty="0" err="1"/>
              <a:t>surse</a:t>
            </a:r>
            <a:r>
              <a:rPr lang="en-US" dirty="0"/>
              <a:t> </a:t>
            </a:r>
            <a:r>
              <a:rPr lang="en-US" dirty="0" err="1"/>
              <a:t>regenerabile</a:t>
            </a:r>
            <a:r>
              <a:rPr lang="en-US" dirty="0"/>
              <a:t>,
</a:t>
            </a:r>
            <a:r>
              <a:rPr lang="en-US" dirty="0" err="1"/>
              <a:t>Sprijinirea</a:t>
            </a:r>
            <a:r>
              <a:rPr lang="en-US" dirty="0"/>
              <a:t> </a:t>
            </a:r>
            <a:r>
              <a:rPr lang="ro-RO" dirty="0"/>
              <a:t>comercializări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alimentelor</a:t>
            </a:r>
            <a:r>
              <a:rPr lang="en-US" dirty="0"/>
              <a:t> locale, 
</a:t>
            </a:r>
            <a:r>
              <a:rPr lang="en-US" dirty="0" err="1"/>
              <a:t>Finanț</a:t>
            </a:r>
            <a:r>
              <a:rPr lang="ro-RO" dirty="0" err="1"/>
              <a:t>area</a:t>
            </a:r>
            <a:r>
              <a:rPr lang="ro-RO" dirty="0"/>
              <a:t> unor</a:t>
            </a:r>
            <a:r>
              <a:rPr lang="en-US" dirty="0"/>
              <a:t> </a:t>
            </a:r>
            <a:r>
              <a:rPr lang="en-US" dirty="0" err="1"/>
              <a:t>noi</a:t>
            </a:r>
            <a:r>
              <a:rPr lang="en-US" dirty="0"/>
              <a:t> </a:t>
            </a:r>
            <a:r>
              <a:rPr lang="en-US" dirty="0" err="1"/>
              <a:t>cluburi</a:t>
            </a:r>
            <a:r>
              <a:rPr lang="en-US" dirty="0"/>
              <a:t> de </a:t>
            </a:r>
            <a:r>
              <a:rPr lang="en-US" dirty="0" err="1"/>
              <a:t>fotbal</a:t>
            </a:r>
            <a:r>
              <a:rPr lang="en-US" dirty="0"/>
              <a:t>,
</a:t>
            </a:r>
            <a:r>
              <a:rPr lang="en-US" dirty="0" err="1"/>
              <a:t>Restaurarea</a:t>
            </a:r>
            <a:r>
              <a:rPr lang="en-US" dirty="0"/>
              <a:t> </a:t>
            </a:r>
            <a:r>
              <a:rPr lang="en-US" dirty="0" err="1"/>
              <a:t>clădirilor</a:t>
            </a:r>
            <a:r>
              <a:rPr lang="en-US" dirty="0"/>
              <a:t> de </a:t>
            </a:r>
            <a:r>
              <a:rPr lang="en-US" dirty="0" err="1"/>
              <a:t>patrimoniu</a:t>
            </a:r>
            <a:r>
              <a:rPr lang="en-US" dirty="0"/>
              <a:t>, 
</a:t>
            </a:r>
            <a:r>
              <a:rPr lang="en-US" dirty="0" err="1"/>
              <a:t>și</a:t>
            </a:r>
            <a:r>
              <a:rPr lang="en-US" dirty="0"/>
              <a:t>,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presus</a:t>
            </a:r>
            <a:r>
              <a:rPr lang="en-US" dirty="0"/>
              <a:t> de </a:t>
            </a:r>
            <a:r>
              <a:rPr lang="en-US" dirty="0" err="1"/>
              <a:t>toate,construi</a:t>
            </a:r>
            <a:r>
              <a:rPr lang="ro-RO" dirty="0"/>
              <a:t>rea unei</a:t>
            </a:r>
            <a:r>
              <a:rPr lang="en-US" dirty="0"/>
              <a:t> </a:t>
            </a:r>
            <a:r>
              <a:rPr lang="en-US" dirty="0" err="1"/>
              <a:t>comunități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puternice</a:t>
            </a:r>
            <a:r>
              <a:rPr lang="en-US" dirty="0"/>
              <a:t>,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vibrante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ro-RO" dirty="0"/>
              <a:t> mai</a:t>
            </a:r>
            <a:r>
              <a:rPr lang="en-US" dirty="0"/>
              <a:t> </a:t>
            </a:r>
            <a:r>
              <a:rPr lang="en-US" dirty="0" err="1"/>
              <a:t>independente</a:t>
            </a:r>
            <a:r>
              <a:rPr lang="en-US" dirty="0"/>
              <a:t>.
</a:t>
            </a:r>
          </a:p>
        </p:txBody>
      </p:sp>
      <p:pic>
        <p:nvPicPr>
          <p:cNvPr id="6" name="Picture Placeholder 5" descr="Background pattern&#10;&#10;Description automatically generated">
            <a:extLst>
              <a:ext uri="{FF2B5EF4-FFF2-40B4-BE49-F238E27FC236}">
                <a16:creationId xmlns:a16="http://schemas.microsoft.com/office/drawing/2014/main" id="{6F1A992F-68B8-4ABA-A08A-99D64331719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2598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685204A-DF37-4BAA-BB70-40F8859D7F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3773" y="545889"/>
            <a:ext cx="5279028" cy="697353"/>
          </a:xfrm>
        </p:spPr>
        <p:txBody>
          <a:bodyPr>
            <a:normAutofit/>
          </a:bodyPr>
          <a:lstStyle/>
          <a:p>
            <a:r>
              <a:rPr lang="en-IE" dirty="0" err="1"/>
              <a:t>Acțiuni</a:t>
            </a:r>
            <a:r>
              <a:rPr lang="en-IE" dirty="0"/>
              <a:t> </a:t>
            </a:r>
            <a:r>
              <a:rPr lang="en-IE" dirty="0" err="1"/>
              <a:t>comunitare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7BFAD7-2567-44CD-9B70-C14C30BFA13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5294" y="1472993"/>
            <a:ext cx="6401906" cy="3947440"/>
          </a:xfrm>
        </p:spPr>
        <p:txBody>
          <a:bodyPr/>
          <a:lstStyle/>
          <a:p>
            <a:pPr algn="just"/>
            <a:r>
              <a:rPr lang="ro-RO" dirty="0"/>
              <a:t>D</a:t>
            </a:r>
            <a:r>
              <a:rPr lang="en-US" dirty="0" err="1"/>
              <a:t>evin</a:t>
            </a:r>
            <a:r>
              <a:rPr lang="en-US" dirty="0"/>
              <a:t> din </a:t>
            </a:r>
            <a:r>
              <a:rPr lang="en-US" dirty="0" err="1"/>
              <a:t>ce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ce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populare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Regatul</a:t>
            </a:r>
            <a:r>
              <a:rPr lang="en-US" dirty="0"/>
              <a:t> Unit </a:t>
            </a:r>
            <a:r>
              <a:rPr lang="en-US" dirty="0" err="1"/>
              <a:t>datorită</a:t>
            </a:r>
            <a:r>
              <a:rPr lang="en-US" dirty="0"/>
              <a:t> </a:t>
            </a:r>
            <a:r>
              <a:rPr lang="en-US" dirty="0" err="1"/>
              <a:t>organizați</a:t>
            </a:r>
            <a:r>
              <a:rPr lang="ro-RO" dirty="0"/>
              <a:t>ei</a:t>
            </a:r>
            <a:r>
              <a:rPr lang="en-US" dirty="0"/>
              <a:t> </a:t>
            </a:r>
            <a:r>
              <a:rPr lang="en-IE" dirty="0">
                <a:hlinkClick r:id="rId2"/>
              </a:rPr>
              <a:t>Community Shares | </a:t>
            </a:r>
            <a:r>
              <a:rPr lang="en-IE" dirty="0"/>
              <a:t>. </a:t>
            </a:r>
            <a:r>
              <a:rPr lang="en-US" dirty="0"/>
              <a:t>Din 2009, </a:t>
            </a:r>
            <a:r>
              <a:rPr lang="en-US" dirty="0" err="1"/>
              <a:t>aproape</a:t>
            </a:r>
            <a:r>
              <a:rPr lang="en-US" dirty="0"/>
              <a:t> 120.000 de </a:t>
            </a:r>
            <a:r>
              <a:rPr lang="en-US" dirty="0" err="1"/>
              <a:t>oameni</a:t>
            </a:r>
            <a:r>
              <a:rPr lang="en-US" dirty="0"/>
              <a:t> au </a:t>
            </a:r>
            <a:r>
              <a:rPr lang="en-US" dirty="0" err="1"/>
              <a:t>investit</a:t>
            </a:r>
            <a:r>
              <a:rPr lang="en-US" dirty="0"/>
              <a:t> </a:t>
            </a:r>
            <a:r>
              <a:rPr lang="en-US" dirty="0" err="1"/>
              <a:t>peste</a:t>
            </a:r>
            <a:r>
              <a:rPr lang="en-US" dirty="0"/>
              <a:t> 100 </a:t>
            </a:r>
            <a:r>
              <a:rPr lang="ro-RO" dirty="0"/>
              <a:t>milioane de lire sterline </a:t>
            </a:r>
            <a:r>
              <a:rPr lang="en-US" dirty="0" err="1"/>
              <a:t>pentru</a:t>
            </a:r>
            <a:r>
              <a:rPr lang="en-US" dirty="0"/>
              <a:t> a </a:t>
            </a:r>
            <a:r>
              <a:rPr lang="en-US" dirty="0" err="1"/>
              <a:t>sprijini</a:t>
            </a:r>
            <a:r>
              <a:rPr lang="en-US" dirty="0"/>
              <a:t> 350 de </a:t>
            </a:r>
            <a:r>
              <a:rPr lang="en-US" dirty="0" err="1"/>
              <a:t>întreprinderi</a:t>
            </a:r>
            <a:r>
              <a:rPr lang="en-US" dirty="0"/>
              <a:t> </a:t>
            </a:r>
            <a:r>
              <a:rPr lang="en-US" dirty="0" err="1"/>
              <a:t>comunitare</a:t>
            </a:r>
            <a:r>
              <a:rPr lang="en-US" dirty="0"/>
              <a:t> din </a:t>
            </a:r>
            <a:r>
              <a:rPr lang="en-US" dirty="0" err="1"/>
              <a:t>Marea</a:t>
            </a:r>
            <a:r>
              <a:rPr lang="en-US" dirty="0"/>
              <a:t> Britanie. 
</a:t>
            </a:r>
            <a:r>
              <a:rPr lang="ro-RO" dirty="0"/>
              <a:t>„Acțiuni Comunitare - </a:t>
            </a:r>
            <a:r>
              <a:rPr lang="en-US" dirty="0"/>
              <a:t>Pas cu Pas</a:t>
            </a:r>
            <a:r>
              <a:rPr lang="ro-RO" dirty="0"/>
              <a:t>”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un instrument online care </a:t>
            </a:r>
            <a:r>
              <a:rPr lang="en-US" dirty="0" err="1"/>
              <a:t>vă</a:t>
            </a:r>
            <a:r>
              <a:rPr lang="en-US" dirty="0"/>
              <a:t> </a:t>
            </a:r>
            <a:r>
              <a:rPr lang="en-US" dirty="0" err="1"/>
              <a:t>permite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en-US" dirty="0" err="1"/>
              <a:t>lucrați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lansarea</a:t>
            </a:r>
            <a:r>
              <a:rPr lang="en-US" dirty="0"/>
              <a:t> </a:t>
            </a:r>
            <a:r>
              <a:rPr lang="en-US" dirty="0" err="1"/>
              <a:t>unei</a:t>
            </a:r>
            <a:r>
              <a:rPr lang="en-US" dirty="0"/>
              <a:t> </a:t>
            </a:r>
            <a:r>
              <a:rPr lang="en-US" dirty="0" err="1"/>
              <a:t>oferte</a:t>
            </a:r>
            <a:r>
              <a:rPr lang="en-US" dirty="0"/>
              <a:t> de </a:t>
            </a:r>
            <a:r>
              <a:rPr lang="en-US" dirty="0" err="1"/>
              <a:t>partajare</a:t>
            </a:r>
            <a:r>
              <a:rPr lang="en-US" dirty="0"/>
              <a:t> a </a:t>
            </a:r>
            <a:r>
              <a:rPr lang="en-US" dirty="0" err="1"/>
              <a:t>comunității</a:t>
            </a:r>
            <a:r>
              <a:rPr lang="en-US" dirty="0"/>
              <a:t>. </a:t>
            </a:r>
            <a:r>
              <a:rPr lang="en-US" dirty="0" err="1"/>
              <a:t>Acesta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conceput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a </a:t>
            </a:r>
            <a:r>
              <a:rPr lang="en-US" dirty="0" err="1"/>
              <a:t>ajuta</a:t>
            </a:r>
            <a:r>
              <a:rPr lang="en-US" dirty="0"/>
              <a:t> pe </a:t>
            </a:r>
            <a:r>
              <a:rPr lang="en-US" dirty="0" err="1"/>
              <a:t>oricine</a:t>
            </a:r>
            <a:r>
              <a:rPr lang="en-US" dirty="0"/>
              <a:t> are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vedere</a:t>
            </a:r>
            <a:r>
              <a:rPr lang="en-US" dirty="0"/>
              <a:t> </a:t>
            </a:r>
            <a:r>
              <a:rPr lang="en-US" dirty="0" err="1"/>
              <a:t>creșterea</a:t>
            </a:r>
            <a:r>
              <a:rPr lang="en-US" dirty="0"/>
              <a:t> </a:t>
            </a:r>
            <a:r>
              <a:rPr lang="en-US" dirty="0" err="1"/>
              <a:t>acțiunilor</a:t>
            </a:r>
            <a:r>
              <a:rPr lang="en-US" dirty="0"/>
              <a:t> </a:t>
            </a:r>
            <a:r>
              <a:rPr lang="en-US" dirty="0" err="1"/>
              <a:t>comunității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orice</a:t>
            </a:r>
            <a:r>
              <a:rPr lang="en-US" dirty="0"/>
              <a:t> </a:t>
            </a:r>
            <a:r>
              <a:rPr lang="en-US" dirty="0" err="1"/>
              <a:t>etapă</a:t>
            </a:r>
            <a:r>
              <a:rPr lang="en-US" dirty="0"/>
              <a:t> de </a:t>
            </a:r>
            <a:r>
              <a:rPr lang="en-US" dirty="0" err="1"/>
              <a:t>dezvoltare</a:t>
            </a:r>
            <a:r>
              <a:rPr lang="en-US" dirty="0"/>
              <a:t>, de la </a:t>
            </a:r>
            <a:r>
              <a:rPr lang="en-US" dirty="0" err="1"/>
              <a:t>cei</a:t>
            </a:r>
            <a:r>
              <a:rPr lang="en-US" dirty="0"/>
              <a:t> care </a:t>
            </a:r>
            <a:r>
              <a:rPr lang="en-US" dirty="0" err="1"/>
              <a:t>investighează</a:t>
            </a:r>
            <a:r>
              <a:rPr lang="en-US" dirty="0"/>
              <a:t> </a:t>
            </a:r>
            <a:r>
              <a:rPr lang="en-US" dirty="0" err="1"/>
              <a:t>ideea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prima </a:t>
            </a:r>
            <a:r>
              <a:rPr lang="en-US" dirty="0" err="1"/>
              <a:t>dată</a:t>
            </a:r>
            <a:r>
              <a:rPr lang="en-US" dirty="0"/>
              <a:t>, la </a:t>
            </a:r>
            <a:r>
              <a:rPr lang="en-US" dirty="0" err="1"/>
              <a:t>cei</a:t>
            </a:r>
            <a:r>
              <a:rPr lang="en-US" dirty="0"/>
              <a:t> care sunt pe </a:t>
            </a:r>
            <a:r>
              <a:rPr lang="en-US" dirty="0" err="1"/>
              <a:t>punctul</a:t>
            </a:r>
            <a:r>
              <a:rPr lang="en-US" dirty="0"/>
              <a:t> de a </a:t>
            </a:r>
            <a:r>
              <a:rPr lang="en-US" dirty="0" err="1"/>
              <a:t>emite</a:t>
            </a:r>
            <a:r>
              <a:rPr lang="en-US" dirty="0"/>
              <a:t> o </a:t>
            </a:r>
            <a:r>
              <a:rPr lang="en-US" dirty="0" err="1"/>
              <a:t>ofertă</a:t>
            </a:r>
            <a:r>
              <a:rPr lang="en-US" dirty="0"/>
              <a:t>.
</a:t>
            </a:r>
            <a:r>
              <a:rPr lang="en-IE" dirty="0">
                <a:hlinkClick r:id="rId3"/>
              </a:rPr>
              <a:t>The Community Shares Handbook</a:t>
            </a:r>
            <a:endParaRPr lang="en-IE" dirty="0"/>
          </a:p>
        </p:txBody>
      </p:sp>
      <p:pic>
        <p:nvPicPr>
          <p:cNvPr id="6" name="Picture Placeholder 5" descr="Background pattern&#10;&#10;Description automatically generated">
            <a:extLst>
              <a:ext uri="{FF2B5EF4-FFF2-40B4-BE49-F238E27FC236}">
                <a16:creationId xmlns:a16="http://schemas.microsoft.com/office/drawing/2014/main" id="{6F1A992F-68B8-4ABA-A08A-99D64331719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352916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Community Shares Case Study - Rush Farm, Worcestershire">
            <a:hlinkClick r:id="" action="ppaction://media"/>
            <a:extLst>
              <a:ext uri="{FF2B5EF4-FFF2-40B4-BE49-F238E27FC236}">
                <a16:creationId xmlns:a16="http://schemas.microsoft.com/office/drawing/2014/main" id="{30A4C33E-EFC7-492F-B209-6CD00CB3BFC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87022" y="0"/>
            <a:ext cx="11198578" cy="629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873E97-7F92-40D4-910B-F9D33A0F0F99}"/>
              </a:ext>
            </a:extLst>
          </p:cNvPr>
          <p:cNvSpPr txBox="1"/>
          <p:nvPr/>
        </p:nvSpPr>
        <p:spPr>
          <a:xfrm>
            <a:off x="125589" y="5470436"/>
            <a:ext cx="11940822" cy="1200329"/>
          </a:xfrm>
          <a:prstGeom prst="rect">
            <a:avLst/>
          </a:prstGeom>
          <a:solidFill>
            <a:srgbClr val="68BBA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Stockwood Community Benefit Society (Stockwood CBS) a </a:t>
            </a:r>
            <a:r>
              <a:rPr lang="en-US" sz="2400" dirty="0" err="1">
                <a:solidFill>
                  <a:schemeClr val="bg1"/>
                </a:solidFill>
              </a:rPr>
              <a:t>fost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înființată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pentru</a:t>
            </a:r>
            <a:r>
              <a:rPr lang="en-US" sz="2400" dirty="0">
                <a:solidFill>
                  <a:schemeClr val="bg1"/>
                </a:solidFill>
              </a:rPr>
              <a:t> a </a:t>
            </a:r>
            <a:r>
              <a:rPr lang="en-US" sz="2400" dirty="0" err="1">
                <a:solidFill>
                  <a:schemeClr val="bg1"/>
                </a:solidFill>
              </a:rPr>
              <a:t>asigura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ro-RO" sz="2400" dirty="0">
                <a:solidFill>
                  <a:schemeClr val="bg1"/>
                </a:solidFill>
              </a:rPr>
              <a:t>deținerea proprietății de către comunitate a unei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ferm</a:t>
            </a:r>
            <a:r>
              <a:rPr lang="ro-RO" sz="2400" dirty="0">
                <a:solidFill>
                  <a:schemeClr val="bg1"/>
                </a:solidFill>
              </a:rPr>
              <a:t>e</a:t>
            </a:r>
            <a:r>
              <a:rPr lang="en-US" sz="2400" dirty="0">
                <a:solidFill>
                  <a:schemeClr val="bg1"/>
                </a:solidFill>
              </a:rPr>
              <a:t> organic</a:t>
            </a:r>
            <a:r>
              <a:rPr lang="ro-RO" sz="2400" dirty="0">
                <a:solidFill>
                  <a:schemeClr val="bg1"/>
                </a:solidFill>
              </a:rPr>
              <a:t>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situat</a:t>
            </a:r>
            <a:r>
              <a:rPr lang="ro-RO" sz="2400" dirty="0">
                <a:solidFill>
                  <a:schemeClr val="bg1"/>
                </a:solidFill>
              </a:rPr>
              <a:t>ă in</a:t>
            </a:r>
            <a:r>
              <a:rPr lang="en-US" sz="2400" dirty="0">
                <a:solidFill>
                  <a:schemeClr val="bg1"/>
                </a:solidFill>
              </a:rPr>
              <a:t> Stockwood Business Park. Din 2013, s-au </a:t>
            </a:r>
            <a:r>
              <a:rPr lang="en-US" sz="2400" dirty="0" err="1">
                <a:solidFill>
                  <a:schemeClr val="bg1"/>
                </a:solidFill>
              </a:rPr>
              <a:t>strâns</a:t>
            </a:r>
            <a:r>
              <a:rPr lang="en-US" sz="2400" dirty="0">
                <a:solidFill>
                  <a:schemeClr val="bg1"/>
                </a:solidFill>
              </a:rPr>
              <a:t> 431.000 de lire </a:t>
            </a:r>
            <a:r>
              <a:rPr lang="en-US" sz="2400" dirty="0" err="1">
                <a:solidFill>
                  <a:schemeClr val="bg1"/>
                </a:solidFill>
              </a:rPr>
              <a:t>sterline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  <a:r>
              <a:rPr lang="en-US" sz="2400" dirty="0" err="1">
                <a:solidFill>
                  <a:schemeClr val="bg1"/>
                </a:solidFill>
              </a:rPr>
              <a:t>Societatea</a:t>
            </a:r>
            <a:r>
              <a:rPr lang="en-US" sz="2400" dirty="0">
                <a:solidFill>
                  <a:schemeClr val="bg1"/>
                </a:solidFill>
              </a:rPr>
              <a:t> are 144 de </a:t>
            </a:r>
            <a:r>
              <a:rPr lang="en-US" sz="2400" dirty="0" err="1">
                <a:solidFill>
                  <a:schemeClr val="bg1"/>
                </a:solidFill>
              </a:rPr>
              <a:t>membri</a:t>
            </a:r>
            <a:endParaRPr lang="en-I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9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AE631B-7D86-4C98-9676-8CB01B71398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5300" y="515707"/>
            <a:ext cx="5600700" cy="840925"/>
          </a:xfrm>
        </p:spPr>
        <p:txBody>
          <a:bodyPr>
            <a:normAutofit fontScale="92500"/>
          </a:bodyPr>
          <a:lstStyle/>
          <a:p>
            <a:r>
              <a:rPr lang="en-IE" dirty="0"/>
              <a:t>CE ESTE CROWDFUNDING- UL?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5BACDF-0920-4057-B251-85743096CB6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57484" y="1467840"/>
            <a:ext cx="6626855" cy="3947440"/>
          </a:xfrm>
        </p:spPr>
        <p:txBody>
          <a:bodyPr/>
          <a:lstStyle/>
          <a:p>
            <a:pPr algn="just"/>
            <a:r>
              <a:rPr lang="en-US" dirty="0"/>
              <a:t>Crowdfunding-ul </a:t>
            </a:r>
            <a:r>
              <a:rPr lang="en-US" dirty="0" err="1"/>
              <a:t>este</a:t>
            </a:r>
            <a:r>
              <a:rPr lang="en-US" dirty="0"/>
              <a:t> o </a:t>
            </a:r>
            <a:r>
              <a:rPr lang="en-US" dirty="0" err="1"/>
              <a:t>abordare</a:t>
            </a:r>
            <a:r>
              <a:rPr lang="en-US" dirty="0"/>
              <a:t> </a:t>
            </a:r>
            <a:r>
              <a:rPr lang="en-US" dirty="0" err="1"/>
              <a:t>puternică</a:t>
            </a:r>
            <a:r>
              <a:rPr lang="en-US" dirty="0"/>
              <a:t> de </a:t>
            </a:r>
            <a:r>
              <a:rPr lang="en-US" dirty="0" err="1"/>
              <a:t>finanțare</a:t>
            </a:r>
            <a:r>
              <a:rPr lang="en-US" dirty="0"/>
              <a:t> pe care </a:t>
            </a:r>
            <a:r>
              <a:rPr lang="en-US" dirty="0" err="1"/>
              <a:t>comunitățile</a:t>
            </a:r>
            <a:r>
              <a:rPr lang="en-US" dirty="0"/>
              <a:t> o pot </a:t>
            </a:r>
            <a:r>
              <a:rPr lang="en-US" dirty="0" err="1"/>
              <a:t>utiliza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a </a:t>
            </a:r>
            <a:r>
              <a:rPr lang="ro-RO" dirty="0"/>
              <a:t>obține</a:t>
            </a:r>
            <a:r>
              <a:rPr lang="en-US" dirty="0"/>
              <a:t> </a:t>
            </a:r>
            <a:r>
              <a:rPr lang="en-US" dirty="0" err="1"/>
              <a:t>sprijin</a:t>
            </a:r>
            <a:r>
              <a:rPr lang="en-US" dirty="0"/>
              <a:t> </a:t>
            </a:r>
            <a:r>
              <a:rPr lang="en-US" dirty="0" err="1"/>
              <a:t>financiar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a-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dezvolta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crea</a:t>
            </a:r>
            <a:r>
              <a:rPr lang="en-US" dirty="0"/>
              <a:t> </a:t>
            </a:r>
            <a:r>
              <a:rPr lang="en-US" dirty="0" err="1"/>
              <a:t>propriile</a:t>
            </a:r>
            <a:r>
              <a:rPr lang="en-US" dirty="0"/>
              <a:t> </a:t>
            </a:r>
            <a:r>
              <a:rPr lang="en-US" dirty="0" err="1"/>
              <a:t>proiecte</a:t>
            </a:r>
            <a:r>
              <a:rPr lang="en-US" dirty="0"/>
              <a:t>. 
Crowdfunding-ul </a:t>
            </a:r>
            <a:r>
              <a:rPr lang="en-US" dirty="0" err="1"/>
              <a:t>este</a:t>
            </a:r>
            <a:r>
              <a:rPr lang="en-US" dirty="0"/>
              <a:t> o </a:t>
            </a:r>
            <a:r>
              <a:rPr lang="en-US" dirty="0" err="1"/>
              <a:t>formă</a:t>
            </a:r>
            <a:r>
              <a:rPr lang="en-US" dirty="0"/>
              <a:t> de </a:t>
            </a:r>
            <a:r>
              <a:rPr lang="en-US" dirty="0" err="1"/>
              <a:t>strângere</a:t>
            </a:r>
            <a:r>
              <a:rPr lang="en-US" dirty="0"/>
              <a:t> de </a:t>
            </a:r>
            <a:r>
              <a:rPr lang="en-US" dirty="0" err="1"/>
              <a:t>fonduri</a:t>
            </a:r>
            <a:r>
              <a:rPr lang="en-US" dirty="0"/>
              <a:t>, care se </a:t>
            </a:r>
            <a:r>
              <a:rPr lang="en-US" dirty="0" err="1"/>
              <a:t>bazează</a:t>
            </a:r>
            <a:r>
              <a:rPr lang="en-US" dirty="0"/>
              <a:t> pe </a:t>
            </a:r>
            <a:r>
              <a:rPr lang="ro-RO" dirty="0"/>
              <a:t>următoarea teorie:</a:t>
            </a:r>
            <a:r>
              <a:rPr lang="en-US" dirty="0"/>
              <a:t> </a:t>
            </a:r>
            <a:r>
              <a:rPr lang="en-US" dirty="0" err="1"/>
              <a:t>dacă</a:t>
            </a:r>
            <a:r>
              <a:rPr lang="en-US" dirty="0"/>
              <a:t> o </a:t>
            </a:r>
            <a:r>
              <a:rPr lang="en-US" dirty="0" err="1"/>
              <a:t>mulțime</a:t>
            </a:r>
            <a:r>
              <a:rPr lang="en-US" dirty="0"/>
              <a:t> de </a:t>
            </a:r>
            <a:r>
              <a:rPr lang="en-US" dirty="0" err="1"/>
              <a:t>oameni</a:t>
            </a:r>
            <a:r>
              <a:rPr lang="en-US" dirty="0"/>
              <a:t> sunt </a:t>
            </a:r>
            <a:r>
              <a:rPr lang="en-US" dirty="0" err="1"/>
              <a:t>dispuși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en-US" dirty="0" err="1"/>
              <a:t>doneze</a:t>
            </a:r>
            <a:r>
              <a:rPr lang="en-US" dirty="0"/>
              <a:t> o </a:t>
            </a:r>
            <a:r>
              <a:rPr lang="en-US" dirty="0" err="1"/>
              <a:t>sumă</a:t>
            </a:r>
            <a:r>
              <a:rPr lang="en-US" dirty="0"/>
              <a:t> </a:t>
            </a:r>
            <a:r>
              <a:rPr lang="en-US" dirty="0" err="1"/>
              <a:t>mică</a:t>
            </a:r>
            <a:r>
              <a:rPr lang="en-US" dirty="0"/>
              <a:t> de </a:t>
            </a:r>
            <a:r>
              <a:rPr lang="en-US" dirty="0" err="1"/>
              <a:t>bani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un </a:t>
            </a:r>
            <a:r>
              <a:rPr lang="en-US" dirty="0" err="1"/>
              <a:t>proiect</a:t>
            </a:r>
            <a:r>
              <a:rPr lang="en-US" dirty="0"/>
              <a:t>, </a:t>
            </a:r>
            <a:r>
              <a:rPr lang="en-US" dirty="0" err="1"/>
              <a:t>atunci</a:t>
            </a:r>
            <a:r>
              <a:rPr lang="en-US" dirty="0"/>
              <a:t> </a:t>
            </a:r>
            <a:r>
              <a:rPr lang="en-US" dirty="0" err="1"/>
              <a:t>proiectul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probabil</a:t>
            </a:r>
            <a:r>
              <a:rPr lang="en-US" dirty="0"/>
              <a:t> de </a:t>
            </a:r>
            <a:r>
              <a:rPr lang="en-US" dirty="0" err="1"/>
              <a:t>succes</a:t>
            </a:r>
            <a:r>
              <a:rPr lang="en-US" dirty="0"/>
              <a:t>. </a:t>
            </a:r>
            <a:r>
              <a:rPr lang="en-US" dirty="0" err="1"/>
              <a:t>Aceasta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o idee </a:t>
            </a:r>
            <a:r>
              <a:rPr lang="en-US" dirty="0" err="1"/>
              <a:t>veche</a:t>
            </a:r>
            <a:r>
              <a:rPr lang="en-US" dirty="0"/>
              <a:t>, </a:t>
            </a:r>
            <a:r>
              <a:rPr lang="en-US" dirty="0" err="1"/>
              <a:t>ce</a:t>
            </a:r>
            <a:r>
              <a:rPr lang="en-US" dirty="0"/>
              <a:t> a </a:t>
            </a:r>
            <a:r>
              <a:rPr lang="en-US" dirty="0" err="1"/>
              <a:t>fost</a:t>
            </a:r>
            <a:r>
              <a:rPr lang="en-US" dirty="0"/>
              <a:t> </a:t>
            </a:r>
            <a:r>
              <a:rPr lang="en-US" dirty="0" err="1"/>
              <a:t>revoluționată</a:t>
            </a:r>
            <a:r>
              <a:rPr lang="en-US" dirty="0"/>
              <a:t> de internet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acum</a:t>
            </a:r>
            <a:r>
              <a:rPr lang="en-US" dirty="0"/>
              <a:t> un instrument </a:t>
            </a:r>
            <a:r>
              <a:rPr lang="en-US" dirty="0" err="1"/>
              <a:t>comun</a:t>
            </a:r>
            <a:r>
              <a:rPr lang="en-US" dirty="0"/>
              <a:t> </a:t>
            </a:r>
            <a:r>
              <a:rPr lang="en-US" dirty="0" err="1"/>
              <a:t>folosit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a </a:t>
            </a:r>
            <a:r>
              <a:rPr lang="en-US" dirty="0" err="1"/>
              <a:t>ajuta</a:t>
            </a:r>
            <a:r>
              <a:rPr lang="en-US" dirty="0"/>
              <a:t> la </a:t>
            </a:r>
            <a:r>
              <a:rPr lang="en-US" dirty="0" err="1"/>
              <a:t>finanțarea</a:t>
            </a:r>
            <a:r>
              <a:rPr lang="en-US" dirty="0"/>
              <a:t> </a:t>
            </a:r>
            <a:r>
              <a:rPr lang="en-US" dirty="0" err="1"/>
              <a:t>unui</a:t>
            </a:r>
            <a:r>
              <a:rPr lang="en-US" dirty="0"/>
              <a:t> </a:t>
            </a:r>
            <a:r>
              <a:rPr lang="en-US" dirty="0" err="1"/>
              <a:t>proiect</a:t>
            </a:r>
            <a:r>
              <a:rPr lang="ro-RO" dirty="0"/>
              <a:t> și a</a:t>
            </a:r>
            <a:r>
              <a:rPr lang="en-US" dirty="0"/>
              <a:t> </a:t>
            </a:r>
            <a:r>
              <a:rPr lang="en-US" dirty="0" err="1"/>
              <a:t>colecta</a:t>
            </a:r>
            <a:r>
              <a:rPr lang="en-US" dirty="0"/>
              <a:t> </a:t>
            </a:r>
            <a:r>
              <a:rPr lang="en-US" dirty="0" err="1"/>
              <a:t>bani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ro-RO" dirty="0"/>
              <a:t>diverse cauze</a:t>
            </a:r>
            <a:r>
              <a:rPr lang="en-US" dirty="0"/>
              <a:t>. </a:t>
            </a:r>
            <a:r>
              <a:rPr lang="en-US" dirty="0" err="1"/>
              <a:t>Campaniile</a:t>
            </a:r>
            <a:r>
              <a:rPr lang="en-US" dirty="0"/>
              <a:t> de crowdfunding sunt, de </a:t>
            </a:r>
            <a:r>
              <a:rPr lang="en-US" dirty="0" err="1"/>
              <a:t>obicei</a:t>
            </a:r>
            <a:r>
              <a:rPr lang="en-US" dirty="0"/>
              <a:t>, </a:t>
            </a:r>
            <a:r>
              <a:rPr lang="en-US" dirty="0" err="1"/>
              <a:t>livrate</a:t>
            </a:r>
            <a:r>
              <a:rPr lang="en-US" dirty="0"/>
              <a:t> </a:t>
            </a:r>
            <a:r>
              <a:rPr lang="en-US" dirty="0" err="1"/>
              <a:t>prin</a:t>
            </a:r>
            <a:r>
              <a:rPr lang="en-US" dirty="0"/>
              <a:t> </a:t>
            </a:r>
            <a:r>
              <a:rPr lang="en-US" dirty="0" err="1"/>
              <a:t>intermediul</a:t>
            </a:r>
            <a:r>
              <a:rPr lang="en-US" dirty="0"/>
              <a:t> </a:t>
            </a:r>
            <a:r>
              <a:rPr lang="en-US" dirty="0" err="1"/>
              <a:t>unei</a:t>
            </a:r>
            <a:r>
              <a:rPr lang="en-US" dirty="0"/>
              <a:t> </a:t>
            </a:r>
            <a:r>
              <a:rPr lang="en-US" dirty="0" err="1"/>
              <a:t>platforme</a:t>
            </a:r>
            <a:r>
              <a:rPr lang="en-US" dirty="0"/>
              <a:t> online </a:t>
            </a:r>
            <a:r>
              <a:rPr lang="en-US" dirty="0" err="1"/>
              <a:t>acceptate</a:t>
            </a:r>
            <a:r>
              <a:rPr lang="en-US" dirty="0"/>
              <a:t> de </a:t>
            </a:r>
            <a:r>
              <a:rPr lang="en-US" dirty="0" err="1"/>
              <a:t>rețelele</a:t>
            </a:r>
            <a:r>
              <a:rPr lang="en-US" dirty="0"/>
              <a:t> </a:t>
            </a:r>
            <a:r>
              <a:rPr lang="en-US" dirty="0" err="1"/>
              <a:t>sociale</a:t>
            </a:r>
            <a:r>
              <a:rPr lang="en-US" dirty="0"/>
              <a:t>.
</a:t>
            </a:r>
            <a:endParaRPr lang="en-I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FF201C-52F6-43E2-A8ED-6A0FCDEEB2C1}"/>
              </a:ext>
            </a:extLst>
          </p:cNvPr>
          <p:cNvSpPr txBox="1"/>
          <p:nvPr/>
        </p:nvSpPr>
        <p:spPr>
          <a:xfrm>
            <a:off x="7267574" y="6306234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dirty="0">
                <a:hlinkClick r:id="rId2"/>
              </a:rPr>
              <a:t>Source: Exeter City Futures</a:t>
            </a:r>
            <a:endParaRPr lang="en-IE" sz="1200" dirty="0"/>
          </a:p>
        </p:txBody>
      </p:sp>
      <p:pic>
        <p:nvPicPr>
          <p:cNvPr id="10" name="Picture Placeholder 9" descr="A picture containing bottle&#10;&#10;Description automatically generated">
            <a:extLst>
              <a:ext uri="{FF2B5EF4-FFF2-40B4-BE49-F238E27FC236}">
                <a16:creationId xmlns:a16="http://schemas.microsoft.com/office/drawing/2014/main" id="{9FBD7C14-15F8-4A37-9A9E-979B58EDC170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DDC646-B03B-4B9D-9ED5-9918D6FB604B}"/>
              </a:ext>
            </a:extLst>
          </p:cNvPr>
          <p:cNvSpPr txBox="1"/>
          <p:nvPr/>
        </p:nvSpPr>
        <p:spPr>
          <a:xfrm>
            <a:off x="6082195" y="6858000"/>
            <a:ext cx="61098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900">
                <a:hlinkClick r:id="rId4" tooltip="https://pursuit.unimelb.edu.au/articles/equity-crowdfunding-seeing-through-the-hard-sell"/>
              </a:rPr>
              <a:t>This Photo</a:t>
            </a:r>
            <a:r>
              <a:rPr lang="en-IE" sz="900"/>
              <a:t> by Unknown Author is licensed under </a:t>
            </a:r>
            <a:r>
              <a:rPr lang="en-IE" sz="900">
                <a:hlinkClick r:id="rId5" tooltip="https://creativecommons.org/licenses/by-nd/3.0/"/>
              </a:rPr>
              <a:t>CC BY-ND</a:t>
            </a:r>
            <a:endParaRPr lang="en-IE" sz="900"/>
          </a:p>
        </p:txBody>
      </p:sp>
    </p:spTree>
    <p:extLst>
      <p:ext uri="{BB962C8B-B14F-4D97-AF65-F5344CB8AC3E}">
        <p14:creationId xmlns:p14="http://schemas.microsoft.com/office/powerpoint/2010/main" val="7564923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852E35-D262-4EB4-BB9F-8315A430B9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3467" y="3852927"/>
            <a:ext cx="2672815" cy="2526474"/>
          </a:xfrm>
          <a:solidFill>
            <a:srgbClr val="7F4182"/>
          </a:solidFill>
        </p:spPr>
        <p:txBody>
          <a:bodyPr>
            <a:normAutofit fontScale="92500" lnSpcReduction="20000"/>
          </a:bodyPr>
          <a:lstStyle/>
          <a:p>
            <a:r>
              <a:rPr lang="en-IE" dirty="0">
                <a:solidFill>
                  <a:schemeClr val="bg1"/>
                </a:solidFill>
              </a:rPr>
              <a:t>CHARITY </a:t>
            </a:r>
            <a:r>
              <a:rPr lang="en-IE" dirty="0" err="1">
                <a:solidFill>
                  <a:schemeClr val="bg1"/>
                </a:solidFill>
              </a:rPr>
              <a:t>este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atunci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când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oamenii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donează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unei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persoane</a:t>
            </a:r>
            <a:r>
              <a:rPr lang="en-IE" dirty="0">
                <a:solidFill>
                  <a:schemeClr val="bg1"/>
                </a:solidFill>
              </a:rPr>
              <a:t>, </a:t>
            </a:r>
            <a:r>
              <a:rPr lang="en-IE" dirty="0" err="1">
                <a:solidFill>
                  <a:schemeClr val="bg1"/>
                </a:solidFill>
              </a:rPr>
              <a:t>unui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proiect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sau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unei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organizații</a:t>
            </a:r>
            <a:r>
              <a:rPr lang="ro-RO" dirty="0">
                <a:solidFill>
                  <a:schemeClr val="bg1"/>
                </a:solidFill>
              </a:rPr>
              <a:t>, dar</a:t>
            </a:r>
            <a:r>
              <a:rPr lang="en-IE" dirty="0">
                <a:solidFill>
                  <a:schemeClr val="bg1"/>
                </a:solidFill>
              </a:rPr>
              <a:t> nu </a:t>
            </a:r>
            <a:r>
              <a:rPr lang="en-IE" dirty="0" err="1">
                <a:solidFill>
                  <a:schemeClr val="bg1"/>
                </a:solidFill>
              </a:rPr>
              <a:t>primesc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nicio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rentabilitate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financiară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sau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materială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în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schimb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B7EB9-2E56-4552-A911-DACD3CD9DF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43611" y="285750"/>
            <a:ext cx="2672815" cy="1877278"/>
          </a:xfrm>
          <a:solidFill>
            <a:srgbClr val="68BBAF"/>
          </a:solidFill>
        </p:spPr>
        <p:txBody>
          <a:bodyPr>
            <a:normAutofit fontScale="92500" lnSpcReduction="20000"/>
          </a:bodyPr>
          <a:lstStyle/>
          <a:p>
            <a:r>
              <a:rPr lang="en-IE" dirty="0">
                <a:solidFill>
                  <a:schemeClr val="bg1"/>
                </a:solidFill>
              </a:rPr>
              <a:t>PRE-VÂNZARE
</a:t>
            </a:r>
            <a:r>
              <a:rPr lang="en-IE" dirty="0" err="1">
                <a:solidFill>
                  <a:schemeClr val="bg1"/>
                </a:solidFill>
              </a:rPr>
              <a:t>atunci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când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oamenii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donează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pentru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crearea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unui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anumit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produs</a:t>
            </a:r>
            <a:r>
              <a:rPr lang="en-IE" dirty="0">
                <a:solidFill>
                  <a:schemeClr val="bg1"/>
                </a:solidFill>
              </a:rPr>
              <a:t>,</a:t>
            </a:r>
            <a:r>
              <a:rPr lang="ro-RO" dirty="0">
                <a:solidFill>
                  <a:schemeClr val="bg1"/>
                </a:solidFill>
              </a:rPr>
              <a:t> cum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ar</a:t>
            </a:r>
            <a:r>
              <a:rPr lang="en-IE" dirty="0">
                <a:solidFill>
                  <a:schemeClr val="bg1"/>
                </a:solidFill>
              </a:rPr>
              <a:t> fi </a:t>
            </a:r>
            <a:r>
              <a:rPr lang="ro-RO" dirty="0">
                <a:solidFill>
                  <a:schemeClr val="bg1"/>
                </a:solidFill>
              </a:rPr>
              <a:t>diverse</a:t>
            </a:r>
            <a:r>
              <a:rPr lang="en-IE" dirty="0">
                <a:solidFill>
                  <a:schemeClr val="bg1"/>
                </a:solidFill>
              </a:rPr>
              <a:t> gadget</a:t>
            </a:r>
            <a:r>
              <a:rPr lang="ro-RO" dirty="0">
                <a:solidFill>
                  <a:schemeClr val="bg1"/>
                </a:solidFill>
              </a:rPr>
              <a:t>-uri</a:t>
            </a:r>
            <a:r>
              <a:rPr lang="en-IE" dirty="0">
                <a:solidFill>
                  <a:schemeClr val="bg1"/>
                </a:solidFill>
              </a:rPr>
              <a:t> etc.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156839-97FC-439F-AE0F-5C68840765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91226" y="3845751"/>
            <a:ext cx="2971800" cy="2799598"/>
          </a:xfrm>
          <a:solidFill>
            <a:srgbClr val="AB5AB0"/>
          </a:solidFill>
        </p:spPr>
        <p:txBody>
          <a:bodyPr>
            <a:noAutofit/>
          </a:bodyPr>
          <a:lstStyle/>
          <a:p>
            <a:r>
              <a:rPr lang="en-US" altLang="en-US" sz="2200" dirty="0">
                <a:solidFill>
                  <a:schemeClr val="bg1"/>
                </a:solidFill>
              </a:rPr>
              <a:t>PEER-TO-PEER LENDING se </a:t>
            </a:r>
            <a:r>
              <a:rPr lang="en-US" altLang="en-US" sz="2200" dirty="0" err="1">
                <a:solidFill>
                  <a:schemeClr val="bg1"/>
                </a:solidFill>
              </a:rPr>
              <a:t>împrumută</a:t>
            </a:r>
            <a:r>
              <a:rPr lang="en-US" altLang="en-US" sz="2200" dirty="0">
                <a:solidFill>
                  <a:schemeClr val="bg1"/>
                </a:solidFill>
              </a:rPr>
              <a:t> de la un </a:t>
            </a:r>
            <a:r>
              <a:rPr lang="en-US" altLang="en-US" sz="2200" dirty="0" err="1">
                <a:solidFill>
                  <a:schemeClr val="bg1"/>
                </a:solidFill>
              </a:rPr>
              <a:t>număr</a:t>
            </a:r>
            <a:r>
              <a:rPr lang="en-US" altLang="en-US" sz="2200" dirty="0">
                <a:solidFill>
                  <a:schemeClr val="bg1"/>
                </a:solidFill>
              </a:rPr>
              <a:t> de </a:t>
            </a:r>
            <a:r>
              <a:rPr lang="en-US" altLang="en-US" sz="2200" dirty="0" err="1">
                <a:solidFill>
                  <a:schemeClr val="bg1"/>
                </a:solidFill>
              </a:rPr>
              <a:t>creditori</a:t>
            </a:r>
            <a:r>
              <a:rPr lang="en-US" altLang="en-US" sz="2200" dirty="0">
                <a:solidFill>
                  <a:schemeClr val="bg1"/>
                </a:solidFill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</a:rPr>
              <a:t>prin</a:t>
            </a:r>
            <a:r>
              <a:rPr lang="en-US" altLang="en-US" sz="2200" dirty="0">
                <a:solidFill>
                  <a:schemeClr val="bg1"/>
                </a:solidFill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</a:rPr>
              <a:t>intermediul</a:t>
            </a:r>
            <a:r>
              <a:rPr lang="en-US" altLang="en-US" sz="2200" dirty="0">
                <a:solidFill>
                  <a:schemeClr val="bg1"/>
                </a:solidFill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</a:rPr>
              <a:t>unei</a:t>
            </a:r>
            <a:r>
              <a:rPr lang="en-US" altLang="en-US" sz="2200" dirty="0">
                <a:solidFill>
                  <a:schemeClr val="bg1"/>
                </a:solidFill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</a:rPr>
              <a:t>platforme</a:t>
            </a:r>
            <a:r>
              <a:rPr lang="en-US" altLang="en-US" sz="2200" dirty="0">
                <a:solidFill>
                  <a:schemeClr val="bg1"/>
                </a:solidFill>
              </a:rPr>
              <a:t> online, </a:t>
            </a:r>
            <a:r>
              <a:rPr lang="en-US" altLang="en-US" sz="2200" dirty="0" err="1">
                <a:solidFill>
                  <a:schemeClr val="bg1"/>
                </a:solidFill>
              </a:rPr>
              <a:t>fiecare</a:t>
            </a:r>
            <a:r>
              <a:rPr lang="en-US" altLang="en-US" sz="2200" dirty="0">
                <a:solidFill>
                  <a:schemeClr val="bg1"/>
                </a:solidFill>
              </a:rPr>
              <a:t> creditor </a:t>
            </a:r>
            <a:r>
              <a:rPr lang="en-US" altLang="en-US" sz="2200" dirty="0" err="1">
                <a:solidFill>
                  <a:schemeClr val="bg1"/>
                </a:solidFill>
              </a:rPr>
              <a:t>împrumutând</a:t>
            </a:r>
            <a:r>
              <a:rPr lang="en-US" altLang="en-US" sz="2200" dirty="0">
                <a:solidFill>
                  <a:schemeClr val="bg1"/>
                </a:solidFill>
              </a:rPr>
              <a:t> o </a:t>
            </a:r>
            <a:r>
              <a:rPr lang="en-US" altLang="en-US" sz="2200" dirty="0" err="1">
                <a:solidFill>
                  <a:schemeClr val="bg1"/>
                </a:solidFill>
              </a:rPr>
              <a:t>sumă</a:t>
            </a:r>
            <a:r>
              <a:rPr lang="en-US" altLang="en-US" sz="2200" dirty="0">
                <a:solidFill>
                  <a:schemeClr val="bg1"/>
                </a:solidFill>
              </a:rPr>
              <a:t> (</a:t>
            </a:r>
            <a:r>
              <a:rPr lang="en-US" altLang="en-US" sz="2200" dirty="0" err="1">
                <a:solidFill>
                  <a:schemeClr val="bg1"/>
                </a:solidFill>
              </a:rPr>
              <a:t>mică</a:t>
            </a:r>
            <a:r>
              <a:rPr lang="en-US" altLang="en-US" sz="2200" dirty="0">
                <a:solidFill>
                  <a:schemeClr val="bg1"/>
                </a:solidFill>
              </a:rPr>
              <a:t>) </a:t>
            </a:r>
            <a:r>
              <a:rPr lang="en-US" altLang="en-US" sz="2200" dirty="0" err="1">
                <a:solidFill>
                  <a:schemeClr val="bg1"/>
                </a:solidFill>
              </a:rPr>
              <a:t>în</a:t>
            </a:r>
            <a:r>
              <a:rPr lang="en-US" altLang="en-US" sz="2200" dirty="0">
                <a:solidFill>
                  <a:schemeClr val="bg1"/>
                </a:solidFill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</a:rPr>
              <a:t>schimbul</a:t>
            </a:r>
            <a:r>
              <a:rPr lang="en-US" altLang="en-US" sz="2200" dirty="0">
                <a:solidFill>
                  <a:schemeClr val="bg1"/>
                </a:solidFill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</a:rPr>
              <a:t>unei</a:t>
            </a:r>
            <a:r>
              <a:rPr lang="en-US" altLang="en-US" sz="2200" dirty="0">
                <a:solidFill>
                  <a:schemeClr val="bg1"/>
                </a:solidFill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</a:rPr>
              <a:t>compensații</a:t>
            </a:r>
            <a:r>
              <a:rPr lang="en-US" altLang="en-US" sz="2200" dirty="0">
                <a:solidFill>
                  <a:schemeClr val="bg1"/>
                </a:solidFill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</a:rPr>
              <a:t>financiare</a:t>
            </a:r>
            <a:r>
              <a:rPr lang="en-US" altLang="en-US" sz="2200" dirty="0">
                <a:solidFill>
                  <a:schemeClr val="bg1"/>
                </a:solidFill>
              </a:rPr>
              <a:t>
</a:t>
            </a:r>
            <a:endParaRPr lang="en-IE" sz="2200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39EE88-5D1B-4A84-8D5C-ABCAD0853E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63026" y="134558"/>
            <a:ext cx="2980730" cy="2039207"/>
          </a:xfrm>
          <a:solidFill>
            <a:srgbClr val="A3CEC2"/>
          </a:solidFill>
        </p:spPr>
        <p:txBody>
          <a:bodyPr>
            <a:normAutofit fontScale="92500"/>
          </a:bodyPr>
          <a:lstStyle/>
          <a:p>
            <a:pPr>
              <a:tabLst>
                <a:tab pos="2565400" algn="l"/>
              </a:tabLst>
            </a:pPr>
            <a:r>
              <a:rPr lang="en-US" altLang="en-US" sz="2200" dirty="0">
                <a:solidFill>
                  <a:schemeClr val="bg1"/>
                </a:solidFill>
              </a:rPr>
              <a:t>CREDITAREA CAPITALURILOR PROPRII </a:t>
            </a:r>
            <a:r>
              <a:rPr lang="en-US" altLang="en-US" sz="2200" dirty="0" err="1">
                <a:solidFill>
                  <a:schemeClr val="bg1"/>
                </a:solidFill>
              </a:rPr>
              <a:t>atunci</a:t>
            </a:r>
            <a:r>
              <a:rPr lang="en-US" altLang="en-US" sz="2200" dirty="0">
                <a:solidFill>
                  <a:schemeClr val="bg1"/>
                </a:solidFill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</a:rPr>
              <a:t>când</a:t>
            </a:r>
            <a:r>
              <a:rPr lang="en-US" altLang="en-US" sz="2200" dirty="0">
                <a:solidFill>
                  <a:schemeClr val="bg1"/>
                </a:solidFill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</a:rPr>
              <a:t>oamenii</a:t>
            </a:r>
            <a:r>
              <a:rPr lang="en-US" altLang="en-US" sz="2200" dirty="0">
                <a:solidFill>
                  <a:schemeClr val="bg1"/>
                </a:solidFill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</a:rPr>
              <a:t>împrumută</a:t>
            </a:r>
            <a:r>
              <a:rPr lang="en-US" altLang="en-US" sz="2200" dirty="0">
                <a:solidFill>
                  <a:schemeClr val="bg1"/>
                </a:solidFill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</a:rPr>
              <a:t>bani</a:t>
            </a:r>
            <a:r>
              <a:rPr lang="en-US" altLang="en-US" sz="2200" dirty="0">
                <a:solidFill>
                  <a:schemeClr val="bg1"/>
                </a:solidFill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</a:rPr>
              <a:t>persoanelor</a:t>
            </a:r>
            <a:r>
              <a:rPr lang="en-US" altLang="en-US" sz="2200" dirty="0">
                <a:solidFill>
                  <a:schemeClr val="bg1"/>
                </a:solidFill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</a:rPr>
              <a:t>fizice</a:t>
            </a:r>
            <a:r>
              <a:rPr lang="en-US" altLang="en-US" sz="2200" dirty="0">
                <a:solidFill>
                  <a:schemeClr val="bg1"/>
                </a:solidFill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</a:rPr>
              <a:t>sau</a:t>
            </a:r>
            <a:r>
              <a:rPr lang="en-US" altLang="en-US" sz="2200" dirty="0">
                <a:solidFill>
                  <a:schemeClr val="bg1"/>
                </a:solidFill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</a:rPr>
              <a:t>organizațiilor</a:t>
            </a:r>
            <a:r>
              <a:rPr lang="en-US" altLang="en-US" sz="2200" dirty="0">
                <a:solidFill>
                  <a:schemeClr val="bg1"/>
                </a:solidFill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</a:rPr>
              <a:t>în</a:t>
            </a:r>
            <a:r>
              <a:rPr lang="en-US" altLang="en-US" sz="2200" dirty="0">
                <a:solidFill>
                  <a:schemeClr val="bg1"/>
                </a:solidFill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</a:rPr>
              <a:t>schimbul</a:t>
            </a:r>
            <a:r>
              <a:rPr lang="en-US" altLang="en-US" sz="2200" dirty="0">
                <a:solidFill>
                  <a:schemeClr val="bg1"/>
                </a:solidFill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</a:rPr>
              <a:t>acțiunilor</a:t>
            </a:r>
            <a:r>
              <a:rPr lang="en-US" altLang="en-US" sz="2200" dirty="0">
                <a:solidFill>
                  <a:schemeClr val="bg1"/>
                </a:solidFill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</a:rPr>
              <a:t>societății</a:t>
            </a:r>
            <a:r>
              <a:rPr lang="en-US" altLang="en-US" sz="2200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3E4CF7-5980-47E6-A9D5-47CE3C03D09A}"/>
              </a:ext>
            </a:extLst>
          </p:cNvPr>
          <p:cNvSpPr txBox="1"/>
          <p:nvPr/>
        </p:nvSpPr>
        <p:spPr>
          <a:xfrm>
            <a:off x="939786" y="2665127"/>
            <a:ext cx="1400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 err="1">
                <a:solidFill>
                  <a:schemeClr val="bg1"/>
                </a:solidFill>
              </a:rPr>
              <a:t>Comun</a:t>
            </a:r>
            <a:r>
              <a:rPr lang="en-IE" sz="1600" dirty="0">
                <a:solidFill>
                  <a:schemeClr val="bg1"/>
                </a:solidFill>
              </a:rPr>
              <a:t> </a:t>
            </a:r>
            <a:r>
              <a:rPr lang="en-IE" sz="1600" dirty="0" err="1">
                <a:solidFill>
                  <a:schemeClr val="bg1"/>
                </a:solidFill>
              </a:rPr>
              <a:t>pentru</a:t>
            </a:r>
            <a:r>
              <a:rPr lang="en-IE" sz="1600" dirty="0">
                <a:solidFill>
                  <a:schemeClr val="bg1"/>
                </a:solidFill>
              </a:rPr>
              <a:t> </a:t>
            </a:r>
            <a:r>
              <a:rPr lang="en-IE" sz="1600" dirty="0" err="1">
                <a:solidFill>
                  <a:schemeClr val="bg1"/>
                </a:solidFill>
              </a:rPr>
              <a:t>comunități</a:t>
            </a:r>
            <a:r>
              <a:rPr lang="en-IE" sz="1600" dirty="0">
                <a:solidFill>
                  <a:schemeClr val="bg1"/>
                </a:solidFill>
              </a:rPr>
              <a:t>
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696877-4AA7-41AE-B5D6-99F5A05B57F9}"/>
              </a:ext>
            </a:extLst>
          </p:cNvPr>
          <p:cNvSpPr txBox="1"/>
          <p:nvPr/>
        </p:nvSpPr>
        <p:spPr>
          <a:xfrm>
            <a:off x="3971628" y="2665127"/>
            <a:ext cx="1400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>
                <a:solidFill>
                  <a:schemeClr val="bg1"/>
                </a:solidFill>
              </a:rPr>
              <a:t>De </a:t>
            </a:r>
            <a:r>
              <a:rPr lang="en-IE" sz="1600" dirty="0" err="1">
                <a:solidFill>
                  <a:schemeClr val="bg1"/>
                </a:solidFill>
              </a:rPr>
              <a:t>asemenea</a:t>
            </a:r>
            <a:r>
              <a:rPr lang="en-IE" sz="1600" dirty="0">
                <a:solidFill>
                  <a:schemeClr val="bg1"/>
                </a:solidFill>
              </a:rPr>
              <a:t>, </a:t>
            </a:r>
            <a:r>
              <a:rPr lang="en-IE" sz="1600" dirty="0" err="1">
                <a:solidFill>
                  <a:schemeClr val="bg1"/>
                </a:solidFill>
              </a:rPr>
              <a:t>destul</a:t>
            </a:r>
            <a:r>
              <a:rPr lang="en-IE" sz="1600" dirty="0">
                <a:solidFill>
                  <a:schemeClr val="bg1"/>
                </a:solidFill>
              </a:rPr>
              <a:t> de </a:t>
            </a:r>
            <a:r>
              <a:rPr lang="en-IE" sz="1600" dirty="0" err="1">
                <a:solidFill>
                  <a:schemeClr val="bg1"/>
                </a:solidFill>
              </a:rPr>
              <a:t>comun</a:t>
            </a:r>
            <a:r>
              <a:rPr lang="en-IE" sz="1600" dirty="0">
                <a:solidFill>
                  <a:schemeClr val="bg1"/>
                </a:solidFill>
              </a:rPr>
              <a:t>
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05AA62-7D97-49F3-8C41-174567643D4E}"/>
              </a:ext>
            </a:extLst>
          </p:cNvPr>
          <p:cNvSpPr txBox="1"/>
          <p:nvPr/>
        </p:nvSpPr>
        <p:spPr>
          <a:xfrm>
            <a:off x="6721461" y="2503915"/>
            <a:ext cx="1400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>
                <a:solidFill>
                  <a:schemeClr val="bg1"/>
                </a:solidFill>
              </a:rPr>
              <a:t>Nu </a:t>
            </a:r>
            <a:r>
              <a:rPr lang="en-IE" sz="1600" dirty="0" err="1">
                <a:solidFill>
                  <a:schemeClr val="bg1"/>
                </a:solidFill>
              </a:rPr>
              <a:t>este</a:t>
            </a:r>
            <a:r>
              <a:rPr lang="en-IE" sz="1600" dirty="0">
                <a:solidFill>
                  <a:schemeClr val="bg1"/>
                </a:solidFill>
              </a:rPr>
              <a:t> </a:t>
            </a:r>
            <a:r>
              <a:rPr lang="en-IE" sz="1600" dirty="0" err="1">
                <a:solidFill>
                  <a:schemeClr val="bg1"/>
                </a:solidFill>
              </a:rPr>
              <a:t>foarte</a:t>
            </a:r>
            <a:r>
              <a:rPr lang="en-IE" sz="1600" dirty="0">
                <a:solidFill>
                  <a:schemeClr val="bg1"/>
                </a:solidFill>
              </a:rPr>
              <a:t> </a:t>
            </a:r>
            <a:r>
              <a:rPr lang="en-IE" sz="1600" dirty="0" err="1">
                <a:solidFill>
                  <a:schemeClr val="bg1"/>
                </a:solidFill>
              </a:rPr>
              <a:t>comun</a:t>
            </a:r>
            <a:r>
              <a:rPr lang="en-IE" sz="1600" dirty="0">
                <a:solidFill>
                  <a:schemeClr val="bg1"/>
                </a:solidFill>
              </a:rPr>
              <a:t> </a:t>
            </a:r>
            <a:r>
              <a:rPr lang="en-IE" sz="1600" dirty="0" err="1">
                <a:solidFill>
                  <a:schemeClr val="bg1"/>
                </a:solidFill>
              </a:rPr>
              <a:t>pentru</a:t>
            </a:r>
            <a:r>
              <a:rPr lang="en-IE" sz="1600" dirty="0">
                <a:solidFill>
                  <a:schemeClr val="bg1"/>
                </a:solidFill>
              </a:rPr>
              <a:t> </a:t>
            </a:r>
            <a:r>
              <a:rPr lang="en-IE" sz="1600" dirty="0" err="1">
                <a:solidFill>
                  <a:schemeClr val="bg1"/>
                </a:solidFill>
              </a:rPr>
              <a:t>comunități</a:t>
            </a:r>
            <a:endParaRPr lang="en-IE" sz="16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B457E1-9755-49A4-AAD2-6D687AC1CA63}"/>
              </a:ext>
            </a:extLst>
          </p:cNvPr>
          <p:cNvSpPr txBox="1"/>
          <p:nvPr/>
        </p:nvSpPr>
        <p:spPr>
          <a:xfrm>
            <a:off x="9753303" y="2503915"/>
            <a:ext cx="1400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 err="1">
                <a:solidFill>
                  <a:schemeClr val="bg1"/>
                </a:solidFill>
              </a:rPr>
              <a:t>Uneori</a:t>
            </a:r>
            <a:r>
              <a:rPr lang="en-IE" sz="1600" dirty="0">
                <a:solidFill>
                  <a:schemeClr val="bg1"/>
                </a:solidFill>
              </a:rPr>
              <a:t>, </a:t>
            </a:r>
            <a:r>
              <a:rPr lang="en-IE" sz="1600" dirty="0" err="1">
                <a:solidFill>
                  <a:schemeClr val="bg1"/>
                </a:solidFill>
              </a:rPr>
              <a:t>pentru</a:t>
            </a:r>
            <a:r>
              <a:rPr lang="en-IE" sz="1600" dirty="0">
                <a:solidFill>
                  <a:schemeClr val="bg1"/>
                </a:solidFill>
              </a:rPr>
              <a:t> </a:t>
            </a:r>
            <a:r>
              <a:rPr lang="en-IE" sz="1600" dirty="0" err="1">
                <a:solidFill>
                  <a:schemeClr val="bg1"/>
                </a:solidFill>
              </a:rPr>
              <a:t>proiecte</a:t>
            </a:r>
            <a:r>
              <a:rPr lang="en-IE" sz="1600" dirty="0">
                <a:solidFill>
                  <a:schemeClr val="bg1"/>
                </a:solidFill>
              </a:rPr>
              <a:t> </a:t>
            </a:r>
            <a:r>
              <a:rPr lang="en-IE" sz="1600" dirty="0" err="1">
                <a:solidFill>
                  <a:schemeClr val="bg1"/>
                </a:solidFill>
              </a:rPr>
              <a:t>mai</a:t>
            </a:r>
            <a:r>
              <a:rPr lang="en-IE" sz="1600" dirty="0">
                <a:solidFill>
                  <a:schemeClr val="bg1"/>
                </a:solidFill>
              </a:rPr>
              <a:t> </a:t>
            </a:r>
            <a:r>
              <a:rPr lang="en-IE" sz="1600" dirty="0" err="1">
                <a:solidFill>
                  <a:schemeClr val="bg1"/>
                </a:solidFill>
              </a:rPr>
              <a:t>mari</a:t>
            </a:r>
            <a:endParaRPr lang="en-IE" sz="16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584B29-1217-4250-BE46-7E24A67E4D24}"/>
              </a:ext>
            </a:extLst>
          </p:cNvPr>
          <p:cNvSpPr txBox="1"/>
          <p:nvPr/>
        </p:nvSpPr>
        <p:spPr>
          <a:xfrm>
            <a:off x="0" y="132476"/>
            <a:ext cx="297628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6D6E6C"/>
                </a:solidFill>
              </a:rPr>
              <a:t>Crowdfunding-ul </a:t>
            </a:r>
            <a:r>
              <a:rPr lang="en-US" sz="2400" dirty="0" err="1">
                <a:solidFill>
                  <a:srgbClr val="6D6E6C"/>
                </a:solidFill>
              </a:rPr>
              <a:t>reprezintă</a:t>
            </a:r>
            <a:r>
              <a:rPr lang="en-US" sz="2400" dirty="0">
                <a:solidFill>
                  <a:srgbClr val="6D6E6C"/>
                </a:solidFill>
              </a:rPr>
              <a:t> o </a:t>
            </a:r>
            <a:r>
              <a:rPr lang="en-US" sz="2400" dirty="0" err="1">
                <a:solidFill>
                  <a:srgbClr val="6D6E6C"/>
                </a:solidFill>
              </a:rPr>
              <a:t>varietate</a:t>
            </a:r>
            <a:r>
              <a:rPr lang="en-US" sz="2400" dirty="0">
                <a:solidFill>
                  <a:srgbClr val="6D6E6C"/>
                </a:solidFill>
              </a:rPr>
              <a:t> de </a:t>
            </a:r>
            <a:r>
              <a:rPr lang="en-US" sz="2400" dirty="0" err="1">
                <a:solidFill>
                  <a:srgbClr val="6D6E6C"/>
                </a:solidFill>
              </a:rPr>
              <a:t>modele</a:t>
            </a:r>
            <a:r>
              <a:rPr lang="en-US" sz="2400" dirty="0">
                <a:solidFill>
                  <a:srgbClr val="6D6E6C"/>
                </a:solidFill>
              </a:rPr>
              <a:t> </a:t>
            </a:r>
            <a:r>
              <a:rPr lang="en-US" sz="2400" dirty="0" err="1">
                <a:solidFill>
                  <a:srgbClr val="6D6E6C"/>
                </a:solidFill>
              </a:rPr>
              <a:t>diferite</a:t>
            </a:r>
            <a:r>
              <a:rPr lang="en-US" sz="2400" dirty="0">
                <a:solidFill>
                  <a:srgbClr val="6D6E6C"/>
                </a:solidFill>
              </a:rPr>
              <a:t> de "</a:t>
            </a:r>
            <a:r>
              <a:rPr lang="en-US" sz="2400" dirty="0" err="1">
                <a:solidFill>
                  <a:srgbClr val="6D6E6C"/>
                </a:solidFill>
              </a:rPr>
              <a:t>strângere</a:t>
            </a:r>
            <a:r>
              <a:rPr lang="en-US" sz="2400" dirty="0">
                <a:solidFill>
                  <a:srgbClr val="6D6E6C"/>
                </a:solidFill>
              </a:rPr>
              <a:t> de </a:t>
            </a:r>
            <a:r>
              <a:rPr lang="en-US" sz="2400" dirty="0" err="1">
                <a:solidFill>
                  <a:srgbClr val="6D6E6C"/>
                </a:solidFill>
              </a:rPr>
              <a:t>fonduri</a:t>
            </a:r>
            <a:r>
              <a:rPr lang="en-US" sz="2400" dirty="0">
                <a:solidFill>
                  <a:srgbClr val="6D6E6C"/>
                </a:solidFill>
              </a:rPr>
              <a:t>". </a:t>
            </a:r>
            <a:r>
              <a:rPr lang="en-US" sz="2400" dirty="0" err="1">
                <a:solidFill>
                  <a:srgbClr val="6D6E6C"/>
                </a:solidFill>
              </a:rPr>
              <a:t>Acesta</a:t>
            </a:r>
            <a:r>
              <a:rPr lang="en-US" sz="2400" dirty="0">
                <a:solidFill>
                  <a:srgbClr val="6D6E6C"/>
                </a:solidFill>
              </a:rPr>
              <a:t> </a:t>
            </a:r>
            <a:r>
              <a:rPr lang="en-US" sz="2400" dirty="0" err="1">
                <a:solidFill>
                  <a:srgbClr val="6D6E6C"/>
                </a:solidFill>
              </a:rPr>
              <a:t>poate</a:t>
            </a:r>
            <a:r>
              <a:rPr lang="en-US" sz="2400" dirty="0">
                <a:solidFill>
                  <a:srgbClr val="6D6E6C"/>
                </a:solidFill>
              </a:rPr>
              <a:t> </a:t>
            </a:r>
            <a:r>
              <a:rPr lang="en-US" sz="2400" dirty="0" err="1">
                <a:solidFill>
                  <a:srgbClr val="6D6E6C"/>
                </a:solidFill>
              </a:rPr>
              <a:t>lua</a:t>
            </a:r>
            <a:r>
              <a:rPr lang="en-US" sz="2400" dirty="0">
                <a:solidFill>
                  <a:srgbClr val="6D6E6C"/>
                </a:solidFill>
              </a:rPr>
              <a:t> forma: </a:t>
            </a:r>
          </a:p>
        </p:txBody>
      </p:sp>
    </p:spTree>
    <p:extLst>
      <p:ext uri="{BB962C8B-B14F-4D97-AF65-F5344CB8AC3E}">
        <p14:creationId xmlns:p14="http://schemas.microsoft.com/office/powerpoint/2010/main" val="2826606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BB950F-FFAA-4E7D-98EB-7FEC8C9D71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1" y="195943"/>
            <a:ext cx="6190592" cy="994833"/>
          </a:xfrm>
        </p:spPr>
        <p:txBody>
          <a:bodyPr>
            <a:normAutofit fontScale="92500" lnSpcReduction="10000"/>
          </a:bodyPr>
          <a:lstStyle/>
          <a:p>
            <a:r>
              <a:rPr lang="ro-RO" dirty="0">
                <a:solidFill>
                  <a:srgbClr val="7F4182"/>
                </a:solidFill>
              </a:rPr>
              <a:t>I</a:t>
            </a:r>
            <a:r>
              <a:rPr lang="it-IT" dirty="0">
                <a:solidFill>
                  <a:srgbClr val="7F4182"/>
                </a:solidFill>
              </a:rPr>
              <a:t>mpact</a:t>
            </a:r>
            <a:r>
              <a:rPr lang="ro-RO" dirty="0" err="1">
                <a:solidFill>
                  <a:srgbClr val="7F4182"/>
                </a:solidFill>
              </a:rPr>
              <a:t>ul</a:t>
            </a:r>
            <a:r>
              <a:rPr lang="it-IT" dirty="0">
                <a:solidFill>
                  <a:srgbClr val="7F4182"/>
                </a:solidFill>
              </a:rPr>
              <a:t> COVID19 </a:t>
            </a:r>
            <a:r>
              <a:rPr lang="ro-RO" dirty="0">
                <a:solidFill>
                  <a:srgbClr val="7F4182"/>
                </a:solidFill>
              </a:rPr>
              <a:t>și </a:t>
            </a:r>
            <a:r>
              <a:rPr lang="it-IT" dirty="0">
                <a:solidFill>
                  <a:srgbClr val="7F4182"/>
                </a:solidFill>
              </a:rPr>
              <a:t>granturile </a:t>
            </a:r>
            <a:r>
              <a:rPr lang="ro-RO" dirty="0">
                <a:solidFill>
                  <a:srgbClr val="7F4182"/>
                </a:solidFill>
              </a:rPr>
              <a:t>de</a:t>
            </a:r>
            <a:r>
              <a:rPr lang="it-IT" dirty="0">
                <a:solidFill>
                  <a:srgbClr val="7F4182"/>
                </a:solidFill>
              </a:rPr>
              <a:t> finanțare comunitară</a:t>
            </a:r>
            <a:endParaRPr lang="en-IE" dirty="0">
              <a:solidFill>
                <a:srgbClr val="7F4182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082E5B-70D2-4D11-8CC4-6F86775DB7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1460223"/>
            <a:ext cx="7081520" cy="3975101"/>
          </a:xfrm>
        </p:spPr>
        <p:txBody>
          <a:bodyPr/>
          <a:lstStyle/>
          <a:p>
            <a:r>
              <a:rPr lang="en-US" dirty="0" err="1">
                <a:solidFill>
                  <a:srgbClr val="444444"/>
                </a:solidFill>
                <a:latin typeface="MuseoSans"/>
              </a:rPr>
              <a:t>În</a:t>
            </a:r>
            <a:r>
              <a:rPr lang="en-US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MuseoSans"/>
              </a:rPr>
              <a:t>multe</a:t>
            </a:r>
            <a:r>
              <a:rPr lang="en-US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MuseoSans"/>
              </a:rPr>
              <a:t>țări</a:t>
            </a:r>
            <a:r>
              <a:rPr lang="en-US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MuseoSans"/>
              </a:rPr>
              <a:t>europene</a:t>
            </a:r>
            <a:r>
              <a:rPr lang="en-US" dirty="0">
                <a:solidFill>
                  <a:srgbClr val="444444"/>
                </a:solidFill>
                <a:latin typeface="MuseoSans"/>
              </a:rPr>
              <a:t>, </a:t>
            </a:r>
            <a:r>
              <a:rPr lang="en-US" dirty="0" err="1">
                <a:solidFill>
                  <a:srgbClr val="444444"/>
                </a:solidFill>
                <a:latin typeface="MuseoSans"/>
              </a:rPr>
              <a:t>finanțarea</a:t>
            </a:r>
            <a:r>
              <a:rPr lang="en-US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MuseoSans"/>
              </a:rPr>
              <a:t>publică</a:t>
            </a:r>
            <a:r>
              <a:rPr lang="en-US" dirty="0">
                <a:solidFill>
                  <a:srgbClr val="444444"/>
                </a:solidFill>
                <a:latin typeface="MuseoSans"/>
              </a:rPr>
              <a:t>/</a:t>
            </a:r>
            <a:r>
              <a:rPr lang="en-US" dirty="0" err="1">
                <a:solidFill>
                  <a:srgbClr val="444444"/>
                </a:solidFill>
                <a:latin typeface="MuseoSans"/>
              </a:rPr>
              <a:t>comunitară</a:t>
            </a:r>
            <a:r>
              <a:rPr lang="ro-RO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dirty="0">
                <a:solidFill>
                  <a:srgbClr val="444444"/>
                </a:solidFill>
                <a:latin typeface="MuseoSans"/>
              </a:rPr>
              <a:t>s-a </a:t>
            </a:r>
            <a:r>
              <a:rPr lang="en-US" dirty="0" err="1">
                <a:solidFill>
                  <a:srgbClr val="444444"/>
                </a:solidFill>
                <a:latin typeface="MuseoSans"/>
              </a:rPr>
              <a:t>schimbat</a:t>
            </a:r>
            <a:r>
              <a:rPr lang="en-US" dirty="0">
                <a:solidFill>
                  <a:srgbClr val="444444"/>
                </a:solidFill>
                <a:latin typeface="MuseoSans"/>
              </a:rPr>
              <a:t> ca </a:t>
            </a:r>
            <a:r>
              <a:rPr lang="en-US" dirty="0" err="1">
                <a:solidFill>
                  <a:srgbClr val="444444"/>
                </a:solidFill>
                <a:latin typeface="MuseoSans"/>
              </a:rPr>
              <a:t>răspuns</a:t>
            </a:r>
            <a:r>
              <a:rPr lang="en-US" dirty="0">
                <a:solidFill>
                  <a:srgbClr val="444444"/>
                </a:solidFill>
                <a:latin typeface="MuseoSans"/>
              </a:rPr>
              <a:t> la </a:t>
            </a:r>
            <a:r>
              <a:rPr lang="en-US" dirty="0" err="1">
                <a:solidFill>
                  <a:srgbClr val="444444"/>
                </a:solidFill>
                <a:latin typeface="MuseoSans"/>
              </a:rPr>
              <a:t>criză</a:t>
            </a:r>
            <a:r>
              <a:rPr lang="en-US" dirty="0">
                <a:solidFill>
                  <a:srgbClr val="444444"/>
                </a:solidFill>
                <a:latin typeface="MuseoSans"/>
              </a:rPr>
              <a:t>. </a:t>
            </a:r>
            <a:r>
              <a:rPr lang="en-US" dirty="0" err="1">
                <a:solidFill>
                  <a:srgbClr val="444444"/>
                </a:solidFill>
                <a:latin typeface="MuseoSans"/>
              </a:rPr>
              <a:t>Fondurile</a:t>
            </a:r>
            <a:r>
              <a:rPr lang="en-US" dirty="0">
                <a:solidFill>
                  <a:srgbClr val="444444"/>
                </a:solidFill>
                <a:latin typeface="MuseoSans"/>
              </a:rPr>
              <a:t> s-au </a:t>
            </a:r>
            <a:r>
              <a:rPr lang="en-US" dirty="0" err="1">
                <a:solidFill>
                  <a:srgbClr val="444444"/>
                </a:solidFill>
                <a:latin typeface="MuseoSans"/>
              </a:rPr>
              <a:t>mutat</a:t>
            </a:r>
            <a:r>
              <a:rPr lang="en-US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ro-RO" dirty="0">
                <a:solidFill>
                  <a:srgbClr val="444444"/>
                </a:solidFill>
                <a:latin typeface="MuseoSans"/>
              </a:rPr>
              <a:t>către</a:t>
            </a:r>
            <a:r>
              <a:rPr lang="en-US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MuseoSans"/>
              </a:rPr>
              <a:t>situații</a:t>
            </a:r>
            <a:r>
              <a:rPr lang="en-US" dirty="0">
                <a:solidFill>
                  <a:srgbClr val="444444"/>
                </a:solidFill>
                <a:latin typeface="MuseoSans"/>
              </a:rPr>
              <a:t> de </a:t>
            </a:r>
            <a:r>
              <a:rPr lang="en-US" dirty="0" err="1">
                <a:solidFill>
                  <a:srgbClr val="444444"/>
                </a:solidFill>
                <a:latin typeface="MuseoSans"/>
              </a:rPr>
              <a:t>urgență</a:t>
            </a:r>
            <a:r>
              <a:rPr lang="en-US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MuseoSans"/>
              </a:rPr>
              <a:t>și</a:t>
            </a:r>
            <a:r>
              <a:rPr lang="en-US" dirty="0">
                <a:solidFill>
                  <a:srgbClr val="444444"/>
                </a:solidFill>
                <a:latin typeface="MuseoSans"/>
              </a:rPr>
              <a:t> s-au </a:t>
            </a:r>
            <a:r>
              <a:rPr lang="en-US" dirty="0" err="1">
                <a:solidFill>
                  <a:srgbClr val="444444"/>
                </a:solidFill>
                <a:latin typeface="MuseoSans"/>
              </a:rPr>
              <a:t>îndepărtat</a:t>
            </a:r>
            <a:r>
              <a:rPr lang="en-US" dirty="0">
                <a:solidFill>
                  <a:srgbClr val="444444"/>
                </a:solidFill>
                <a:latin typeface="MuseoSans"/>
              </a:rPr>
              <a:t> de </a:t>
            </a:r>
            <a:r>
              <a:rPr lang="en-US" dirty="0" err="1">
                <a:solidFill>
                  <a:srgbClr val="444444"/>
                </a:solidFill>
                <a:latin typeface="MuseoSans"/>
              </a:rPr>
              <a:t>proiectele</a:t>
            </a:r>
            <a:r>
              <a:rPr lang="en-US" dirty="0">
                <a:solidFill>
                  <a:srgbClr val="444444"/>
                </a:solidFill>
                <a:latin typeface="MuseoSans"/>
              </a:rPr>
              <a:t> de </a:t>
            </a:r>
            <a:r>
              <a:rPr lang="en-US" dirty="0" err="1">
                <a:solidFill>
                  <a:srgbClr val="444444"/>
                </a:solidFill>
                <a:latin typeface="MuseoSans"/>
              </a:rPr>
              <a:t>dezvoltare</a:t>
            </a:r>
            <a:r>
              <a:rPr lang="en-US" dirty="0">
                <a:solidFill>
                  <a:srgbClr val="444444"/>
                </a:solidFill>
                <a:latin typeface="MuseoSans"/>
              </a:rPr>
              <a:t>. 
</a:t>
            </a:r>
            <a:r>
              <a:rPr lang="en-US" dirty="0" err="1">
                <a:solidFill>
                  <a:srgbClr val="444444"/>
                </a:solidFill>
                <a:latin typeface="MuseoSans"/>
              </a:rPr>
              <a:t>În</a:t>
            </a:r>
            <a:r>
              <a:rPr lang="en-US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MuseoSans"/>
              </a:rPr>
              <a:t>anii</a:t>
            </a:r>
            <a:r>
              <a:rPr lang="en-US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MuseoSans"/>
              </a:rPr>
              <a:t>următori</a:t>
            </a:r>
            <a:r>
              <a:rPr lang="en-US" dirty="0">
                <a:solidFill>
                  <a:srgbClr val="444444"/>
                </a:solidFill>
                <a:latin typeface="MuseoSans"/>
              </a:rPr>
              <a:t>, ne </a:t>
            </a:r>
            <a:r>
              <a:rPr lang="en-US" dirty="0" err="1">
                <a:solidFill>
                  <a:srgbClr val="444444"/>
                </a:solidFill>
                <a:latin typeface="MuseoSans"/>
              </a:rPr>
              <a:t>putem</a:t>
            </a:r>
            <a:r>
              <a:rPr lang="en-US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MuseoSans"/>
              </a:rPr>
              <a:t>aștepta</a:t>
            </a:r>
            <a:r>
              <a:rPr lang="en-US" dirty="0">
                <a:solidFill>
                  <a:srgbClr val="444444"/>
                </a:solidFill>
                <a:latin typeface="MuseoSans"/>
              </a:rPr>
              <a:t> la </a:t>
            </a:r>
            <a:r>
              <a:rPr lang="en-US" dirty="0" err="1">
                <a:solidFill>
                  <a:srgbClr val="444444"/>
                </a:solidFill>
                <a:latin typeface="MuseoSans"/>
              </a:rPr>
              <a:t>mai</a:t>
            </a:r>
            <a:r>
              <a:rPr lang="en-US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MuseoSans"/>
              </a:rPr>
              <a:t>multe</a:t>
            </a:r>
            <a:r>
              <a:rPr lang="en-US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MuseoSans"/>
              </a:rPr>
              <a:t>schimbări</a:t>
            </a:r>
            <a:r>
              <a:rPr lang="ro-RO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MuseoSans"/>
              </a:rPr>
              <a:t>pentru</a:t>
            </a:r>
            <a:r>
              <a:rPr lang="en-US" dirty="0">
                <a:solidFill>
                  <a:srgbClr val="444444"/>
                </a:solidFill>
                <a:latin typeface="MuseoSans"/>
              </a:rPr>
              <a:t> a </a:t>
            </a:r>
            <a:r>
              <a:rPr lang="en-US" dirty="0" err="1">
                <a:solidFill>
                  <a:srgbClr val="444444"/>
                </a:solidFill>
                <a:latin typeface="MuseoSans"/>
              </a:rPr>
              <a:t>obține</a:t>
            </a:r>
            <a:r>
              <a:rPr lang="en-US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MuseoSans"/>
              </a:rPr>
              <a:t>finanțarea</a:t>
            </a:r>
            <a:r>
              <a:rPr lang="en-US" dirty="0">
                <a:solidFill>
                  <a:srgbClr val="444444"/>
                </a:solidFill>
                <a:latin typeface="MuseoSans"/>
              </a:rPr>
              <a:t> de care a</a:t>
            </a:r>
            <a:r>
              <a:rPr lang="ro-RO" dirty="0">
                <a:solidFill>
                  <a:srgbClr val="444444"/>
                </a:solidFill>
                <a:latin typeface="MuseoSans"/>
              </a:rPr>
              <a:t>veți</a:t>
            </a:r>
            <a:r>
              <a:rPr lang="en-US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MuseoSans"/>
              </a:rPr>
              <a:t>nevoie</a:t>
            </a:r>
            <a:r>
              <a:rPr lang="en-US" dirty="0">
                <a:solidFill>
                  <a:srgbClr val="444444"/>
                </a:solidFill>
                <a:latin typeface="MuseoSans"/>
              </a:rPr>
              <a:t>. 
</a:t>
            </a:r>
            <a:r>
              <a:rPr lang="en-US" dirty="0" err="1">
                <a:solidFill>
                  <a:srgbClr val="444444"/>
                </a:solidFill>
                <a:latin typeface="MuseoSans"/>
              </a:rPr>
              <a:t>Găsirea</a:t>
            </a:r>
            <a:r>
              <a:rPr lang="en-US" dirty="0">
                <a:solidFill>
                  <a:srgbClr val="444444"/>
                </a:solidFill>
                <a:latin typeface="MuseoSans"/>
              </a:rPr>
              <a:t> de </a:t>
            </a:r>
            <a:r>
              <a:rPr lang="en-US" dirty="0" err="1">
                <a:solidFill>
                  <a:srgbClr val="444444"/>
                </a:solidFill>
                <a:latin typeface="MuseoSans"/>
              </a:rPr>
              <a:t>finanțare</a:t>
            </a:r>
            <a:r>
              <a:rPr lang="en-US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MuseoSans"/>
              </a:rPr>
              <a:t>nerambursabilă</a:t>
            </a:r>
            <a:r>
              <a:rPr lang="en-US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ro-RO" dirty="0">
                <a:solidFill>
                  <a:srgbClr val="444444"/>
                </a:solidFill>
                <a:latin typeface="MuseoSans"/>
              </a:rPr>
              <a:t>constă în </a:t>
            </a:r>
            <a:r>
              <a:rPr lang="en-US" dirty="0" err="1">
                <a:solidFill>
                  <a:srgbClr val="444444"/>
                </a:solidFill>
                <a:latin typeface="MuseoSans"/>
              </a:rPr>
              <a:t>cunoaște</a:t>
            </a:r>
            <a:r>
              <a:rPr lang="ro-RO" dirty="0">
                <a:solidFill>
                  <a:srgbClr val="444444"/>
                </a:solidFill>
                <a:latin typeface="MuseoSans"/>
              </a:rPr>
              <a:t>rea</a:t>
            </a:r>
            <a:r>
              <a:rPr lang="en-US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ro-RO" dirty="0">
                <a:solidFill>
                  <a:srgbClr val="444444"/>
                </a:solidFill>
                <a:latin typeface="MuseoSans"/>
              </a:rPr>
              <a:t>tipurilor de finanțe disponibile </a:t>
            </a:r>
            <a:r>
              <a:rPr lang="en-US" dirty="0" err="1">
                <a:solidFill>
                  <a:srgbClr val="444444"/>
                </a:solidFill>
                <a:latin typeface="MuseoSans"/>
              </a:rPr>
              <a:t>și</a:t>
            </a:r>
            <a:r>
              <a:rPr lang="en-US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ro-RO" dirty="0">
                <a:solidFill>
                  <a:srgbClr val="444444"/>
                </a:solidFill>
                <a:latin typeface="MuseoSans"/>
              </a:rPr>
              <a:t>alegerea celei care se potrivește cel mai bine</a:t>
            </a:r>
            <a:r>
              <a:rPr lang="en-US" dirty="0">
                <a:solidFill>
                  <a:srgbClr val="444444"/>
                </a:solidFill>
                <a:latin typeface="MuseoSans"/>
              </a:rPr>
              <a:t>.
</a:t>
            </a:r>
            <a:r>
              <a:rPr lang="en-US" dirty="0" err="1">
                <a:solidFill>
                  <a:srgbClr val="444444"/>
                </a:solidFill>
                <a:latin typeface="MuseoSans"/>
              </a:rPr>
              <a:t>Mulți</a:t>
            </a:r>
            <a:r>
              <a:rPr lang="en-US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MuseoSans"/>
              </a:rPr>
              <a:t>finanțatori</a:t>
            </a:r>
            <a:r>
              <a:rPr lang="en-US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ro-RO" dirty="0">
                <a:solidFill>
                  <a:srgbClr val="444444"/>
                </a:solidFill>
                <a:latin typeface="MuseoSans"/>
              </a:rPr>
              <a:t>mai mari </a:t>
            </a:r>
            <a:r>
              <a:rPr lang="en-US" dirty="0">
                <a:solidFill>
                  <a:srgbClr val="444444"/>
                </a:solidFill>
                <a:latin typeface="MuseoSans"/>
              </a:rPr>
              <a:t>au </a:t>
            </a:r>
            <a:r>
              <a:rPr lang="ro-RO" dirty="0">
                <a:solidFill>
                  <a:srgbClr val="444444"/>
                </a:solidFill>
                <a:latin typeface="MuseoSans"/>
              </a:rPr>
              <a:t>redus finanțarea </a:t>
            </a:r>
            <a:r>
              <a:rPr lang="en-US" dirty="0" err="1">
                <a:solidFill>
                  <a:srgbClr val="444444"/>
                </a:solidFill>
                <a:latin typeface="MuseoSans"/>
              </a:rPr>
              <a:t>programel</a:t>
            </a:r>
            <a:r>
              <a:rPr lang="ro-RO" dirty="0">
                <a:solidFill>
                  <a:srgbClr val="444444"/>
                </a:solidFill>
                <a:latin typeface="MuseoSans"/>
              </a:rPr>
              <a:t>or</a:t>
            </a:r>
            <a:r>
              <a:rPr lang="en-US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MuseoSans"/>
              </a:rPr>
              <a:t>obișnuite</a:t>
            </a:r>
            <a:r>
              <a:rPr lang="en-US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MuseoSans"/>
              </a:rPr>
              <a:t>și</a:t>
            </a:r>
            <a:r>
              <a:rPr lang="en-US" dirty="0">
                <a:solidFill>
                  <a:srgbClr val="444444"/>
                </a:solidFill>
                <a:latin typeface="MuseoSans"/>
              </a:rPr>
              <a:t> au </a:t>
            </a:r>
            <a:r>
              <a:rPr lang="ro-RO" dirty="0">
                <a:solidFill>
                  <a:srgbClr val="444444"/>
                </a:solidFill>
                <a:latin typeface="MuseoSans"/>
              </a:rPr>
              <a:t>transferat</a:t>
            </a:r>
            <a:r>
              <a:rPr lang="en-US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MuseoSans"/>
              </a:rPr>
              <a:t>bani</a:t>
            </a:r>
            <a:r>
              <a:rPr lang="en-US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MuseoSans"/>
              </a:rPr>
              <a:t>către</a:t>
            </a:r>
            <a:r>
              <a:rPr lang="en-US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MuseoSans"/>
              </a:rPr>
              <a:t>noi</a:t>
            </a:r>
            <a:r>
              <a:rPr lang="en-US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MuseoSans"/>
              </a:rPr>
              <a:t>fonduri</a:t>
            </a:r>
            <a:r>
              <a:rPr lang="en-US" dirty="0">
                <a:solidFill>
                  <a:srgbClr val="444444"/>
                </a:solidFill>
                <a:latin typeface="MuseoSans"/>
              </a:rPr>
              <a:t> legate de </a:t>
            </a:r>
            <a:r>
              <a:rPr lang="en-US" dirty="0" err="1">
                <a:solidFill>
                  <a:srgbClr val="444444"/>
                </a:solidFill>
                <a:latin typeface="MuseoSans"/>
              </a:rPr>
              <a:t>criză</a:t>
            </a:r>
            <a:r>
              <a:rPr lang="en-US" dirty="0">
                <a:solidFill>
                  <a:srgbClr val="444444"/>
                </a:solidFill>
                <a:latin typeface="MuseoSans"/>
              </a:rPr>
              <a:t>. </a:t>
            </a:r>
            <a:r>
              <a:rPr lang="en-US" dirty="0" err="1">
                <a:solidFill>
                  <a:srgbClr val="444444"/>
                </a:solidFill>
                <a:latin typeface="MuseoSans"/>
              </a:rPr>
              <a:t>Să</a:t>
            </a:r>
            <a:r>
              <a:rPr lang="en-US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MuseoSans"/>
              </a:rPr>
              <a:t>aruncăm</a:t>
            </a:r>
            <a:r>
              <a:rPr lang="en-US" dirty="0">
                <a:solidFill>
                  <a:srgbClr val="444444"/>
                </a:solidFill>
                <a:latin typeface="MuseoSans"/>
              </a:rPr>
              <a:t> o </a:t>
            </a:r>
            <a:r>
              <a:rPr lang="en-US" dirty="0" err="1">
                <a:solidFill>
                  <a:srgbClr val="444444"/>
                </a:solidFill>
                <a:latin typeface="MuseoSans"/>
              </a:rPr>
              <a:t>privire</a:t>
            </a:r>
            <a:r>
              <a:rPr lang="en-US" dirty="0">
                <a:solidFill>
                  <a:srgbClr val="444444"/>
                </a:solidFill>
                <a:latin typeface="MuseoSans"/>
              </a:rPr>
              <a:t> la </a:t>
            </a:r>
            <a:r>
              <a:rPr lang="en-US" dirty="0" err="1">
                <a:solidFill>
                  <a:srgbClr val="444444"/>
                </a:solidFill>
                <a:latin typeface="MuseoSans"/>
              </a:rPr>
              <a:t>unele</a:t>
            </a:r>
            <a:r>
              <a:rPr lang="en-US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MuseoSans"/>
              </a:rPr>
              <a:t>dintre</a:t>
            </a:r>
            <a:r>
              <a:rPr lang="en-US" dirty="0">
                <a:solidFill>
                  <a:srgbClr val="444444"/>
                </a:solidFill>
                <a:latin typeface="MuseoSans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MuseoSans"/>
              </a:rPr>
              <a:t>acestea</a:t>
            </a:r>
            <a:r>
              <a:rPr lang="en-US" dirty="0">
                <a:solidFill>
                  <a:srgbClr val="444444"/>
                </a:solidFill>
                <a:latin typeface="MuseoSans"/>
              </a:rPr>
              <a:t> ..
</a:t>
            </a:r>
            <a:endParaRPr lang="en-US" b="0" i="0" dirty="0">
              <a:solidFill>
                <a:srgbClr val="444444"/>
              </a:solidFill>
              <a:effectLst/>
              <a:latin typeface="MuseoSans"/>
            </a:endParaRPr>
          </a:p>
          <a:p>
            <a:endParaRPr lang="en-IE" dirty="0"/>
          </a:p>
        </p:txBody>
      </p:sp>
      <p:sp>
        <p:nvSpPr>
          <p:cNvPr id="2" name="TextBox 1">
            <a:hlinkClick r:id="rId2"/>
            <a:extLst>
              <a:ext uri="{FF2B5EF4-FFF2-40B4-BE49-F238E27FC236}">
                <a16:creationId xmlns:a16="http://schemas.microsoft.com/office/drawing/2014/main" id="{867E0105-3BB4-4036-9F12-515550A5C055}"/>
              </a:ext>
            </a:extLst>
          </p:cNvPr>
          <p:cNvSpPr txBox="1"/>
          <p:nvPr/>
        </p:nvSpPr>
        <p:spPr>
          <a:xfrm>
            <a:off x="4647372" y="6494917"/>
            <a:ext cx="624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dirty="0">
                <a:hlinkClick r:id="rId2"/>
              </a:rPr>
              <a:t>Source: UK National Council for Voluntary Organisations</a:t>
            </a:r>
            <a:endParaRPr lang="en-IE" sz="1200" dirty="0"/>
          </a:p>
        </p:txBody>
      </p:sp>
      <p:pic>
        <p:nvPicPr>
          <p:cNvPr id="9" name="Picture Placeholder 8" descr="Icon&#10;&#10;Description automatically generated">
            <a:extLst>
              <a:ext uri="{FF2B5EF4-FFF2-40B4-BE49-F238E27FC236}">
                <a16:creationId xmlns:a16="http://schemas.microsoft.com/office/drawing/2014/main" id="{032455BF-1D6D-4C70-9BC7-E8E85FD649FF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0261" r="102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723819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63573E-0DBE-46ED-8327-56CC36766D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1501" y="140308"/>
            <a:ext cx="7407087" cy="697353"/>
          </a:xfrm>
        </p:spPr>
        <p:txBody>
          <a:bodyPr>
            <a:normAutofit fontScale="92500"/>
          </a:bodyPr>
          <a:lstStyle/>
          <a:p>
            <a:r>
              <a:rPr lang="pt-BR" dirty="0">
                <a:solidFill>
                  <a:srgbClr val="7F4182"/>
                </a:solidFill>
              </a:rPr>
              <a:t>Alegerea unei platforme de crowdfunding</a:t>
            </a:r>
            <a:endParaRPr lang="en-IE" dirty="0">
              <a:solidFill>
                <a:srgbClr val="7F418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78A4A-576A-4427-9683-0EE47429A5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8150" y="1193287"/>
            <a:ext cx="11325225" cy="3975101"/>
          </a:xfrm>
        </p:spPr>
        <p:txBody>
          <a:bodyPr/>
          <a:lstStyle/>
          <a:p>
            <a:r>
              <a:rPr lang="en-IE" dirty="0" err="1">
                <a:solidFill>
                  <a:srgbClr val="7A7C7E"/>
                </a:solidFill>
              </a:rPr>
              <a:t>Diferite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platforme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aplică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taxe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diferite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în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funcție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ro-RO" dirty="0">
                <a:solidFill>
                  <a:srgbClr val="7A7C7E"/>
                </a:solidFill>
              </a:rPr>
              <a:t>de tipul de finanțare</a:t>
            </a:r>
            <a:r>
              <a:rPr lang="en-IE" dirty="0">
                <a:solidFill>
                  <a:srgbClr val="7A7C7E"/>
                </a:solidFill>
              </a:rPr>
              <a:t> ales. </a:t>
            </a:r>
            <a:r>
              <a:rPr lang="en-IE" dirty="0" err="1">
                <a:solidFill>
                  <a:srgbClr val="7A7C7E"/>
                </a:solidFill>
              </a:rPr>
              <a:t>Costurile</a:t>
            </a:r>
            <a:r>
              <a:rPr lang="ro-RO" dirty="0">
                <a:solidFill>
                  <a:srgbClr val="7A7C7E"/>
                </a:solidFill>
              </a:rPr>
              <a:t> sunt</a:t>
            </a:r>
            <a:r>
              <a:rPr lang="en-IE" dirty="0">
                <a:solidFill>
                  <a:srgbClr val="7A7C7E"/>
                </a:solidFill>
              </a:rPr>
              <a:t>:
</a:t>
            </a:r>
            <a:r>
              <a:rPr lang="en-IE" b="1" dirty="0">
                <a:solidFill>
                  <a:srgbClr val="7A7C7E"/>
                </a:solidFill>
              </a:rPr>
              <a:t>Taxa de </a:t>
            </a:r>
            <a:r>
              <a:rPr lang="en-IE" b="1" dirty="0" err="1">
                <a:solidFill>
                  <a:srgbClr val="7A7C7E"/>
                </a:solidFill>
              </a:rPr>
              <a:t>găzduire</a:t>
            </a:r>
            <a:r>
              <a:rPr lang="en-IE" b="1" dirty="0">
                <a:solidFill>
                  <a:srgbClr val="7A7C7E"/>
                </a:solidFill>
              </a:rPr>
              <a:t> a </a:t>
            </a:r>
            <a:r>
              <a:rPr lang="en-IE" b="1" dirty="0" err="1">
                <a:solidFill>
                  <a:srgbClr val="7A7C7E"/>
                </a:solidFill>
              </a:rPr>
              <a:t>platformei</a:t>
            </a:r>
            <a:r>
              <a:rPr lang="en-IE" dirty="0">
                <a:solidFill>
                  <a:srgbClr val="7A7C7E"/>
                </a:solidFill>
              </a:rPr>
              <a:t>: </a:t>
            </a:r>
            <a:r>
              <a:rPr lang="en-IE" dirty="0" err="1">
                <a:solidFill>
                  <a:srgbClr val="7A7C7E"/>
                </a:solidFill>
              </a:rPr>
              <a:t>unele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platforme</a:t>
            </a:r>
            <a:r>
              <a:rPr lang="en-IE" dirty="0">
                <a:solidFill>
                  <a:srgbClr val="7A7C7E"/>
                </a:solidFill>
              </a:rPr>
              <a:t>, </a:t>
            </a:r>
            <a:r>
              <a:rPr lang="en-IE" dirty="0" err="1">
                <a:solidFill>
                  <a:srgbClr val="7A7C7E"/>
                </a:solidFill>
              </a:rPr>
              <a:t>deși</a:t>
            </a:r>
            <a:r>
              <a:rPr lang="en-IE" dirty="0">
                <a:solidFill>
                  <a:srgbClr val="7A7C7E"/>
                </a:solidFill>
              </a:rPr>
              <a:t> nu </a:t>
            </a:r>
            <a:r>
              <a:rPr lang="en-IE" dirty="0" err="1">
                <a:solidFill>
                  <a:srgbClr val="7A7C7E"/>
                </a:solidFill>
              </a:rPr>
              <a:t>toate</a:t>
            </a:r>
            <a:r>
              <a:rPr lang="en-IE" dirty="0">
                <a:solidFill>
                  <a:srgbClr val="7A7C7E"/>
                </a:solidFill>
              </a:rPr>
              <a:t>, </a:t>
            </a:r>
            <a:r>
              <a:rPr lang="en-IE" dirty="0" err="1">
                <a:solidFill>
                  <a:srgbClr val="7A7C7E"/>
                </a:solidFill>
              </a:rPr>
              <a:t>percep</a:t>
            </a:r>
            <a:r>
              <a:rPr lang="en-IE" dirty="0">
                <a:solidFill>
                  <a:srgbClr val="7A7C7E"/>
                </a:solidFill>
              </a:rPr>
              <a:t> un cost </a:t>
            </a:r>
            <a:r>
              <a:rPr lang="en-IE" dirty="0" err="1">
                <a:solidFill>
                  <a:srgbClr val="7A7C7E"/>
                </a:solidFill>
              </a:rPr>
              <a:t>inițial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doar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pentru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găzduirea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campaniei</a:t>
            </a:r>
            <a:r>
              <a:rPr lang="en-IE" dirty="0">
                <a:solidFill>
                  <a:srgbClr val="7A7C7E"/>
                </a:solidFill>
              </a:rPr>
              <a:t>. </a:t>
            </a:r>
            <a:r>
              <a:rPr lang="en-IE" dirty="0" err="1">
                <a:solidFill>
                  <a:srgbClr val="7A7C7E"/>
                </a:solidFill>
              </a:rPr>
              <a:t>Acest</a:t>
            </a:r>
            <a:r>
              <a:rPr lang="en-IE" dirty="0">
                <a:solidFill>
                  <a:srgbClr val="7A7C7E"/>
                </a:solidFill>
              </a:rPr>
              <a:t> cost </a:t>
            </a:r>
            <a:r>
              <a:rPr lang="en-IE" dirty="0" err="1">
                <a:solidFill>
                  <a:srgbClr val="7A7C7E"/>
                </a:solidFill>
              </a:rPr>
              <a:t>variază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ro-RO" dirty="0">
                <a:solidFill>
                  <a:srgbClr val="7A7C7E"/>
                </a:solidFill>
              </a:rPr>
              <a:t>între </a:t>
            </a:r>
            <a:r>
              <a:rPr lang="en-IE" dirty="0">
                <a:solidFill>
                  <a:srgbClr val="7A7C7E"/>
                </a:solidFill>
              </a:rPr>
              <a:t>0-300 € </a:t>
            </a:r>
            <a:r>
              <a:rPr lang="en-IE" dirty="0" err="1">
                <a:solidFill>
                  <a:srgbClr val="7A7C7E"/>
                </a:solidFill>
              </a:rPr>
              <a:t>și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va</a:t>
            </a:r>
            <a:r>
              <a:rPr lang="en-IE" dirty="0">
                <a:solidFill>
                  <a:srgbClr val="7A7C7E"/>
                </a:solidFill>
              </a:rPr>
              <a:t> fi </a:t>
            </a:r>
            <a:r>
              <a:rPr lang="en-IE" dirty="0" err="1">
                <a:solidFill>
                  <a:srgbClr val="7A7C7E"/>
                </a:solidFill>
              </a:rPr>
              <a:t>taxat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pentru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toate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proiectele</a:t>
            </a:r>
            <a:r>
              <a:rPr lang="en-IE" dirty="0">
                <a:solidFill>
                  <a:srgbClr val="7A7C7E"/>
                </a:solidFill>
              </a:rPr>
              <a:t>, </a:t>
            </a:r>
            <a:r>
              <a:rPr lang="ro-RO" dirty="0">
                <a:solidFill>
                  <a:srgbClr val="7A7C7E"/>
                </a:solidFill>
              </a:rPr>
              <a:t>indiferent dacă </a:t>
            </a:r>
            <a:r>
              <a:rPr lang="en-IE" dirty="0" err="1">
                <a:solidFill>
                  <a:srgbClr val="7A7C7E"/>
                </a:solidFill>
              </a:rPr>
              <a:t>strângere</a:t>
            </a:r>
            <a:r>
              <a:rPr lang="en-IE" dirty="0">
                <a:solidFill>
                  <a:srgbClr val="7A7C7E"/>
                </a:solidFill>
              </a:rPr>
              <a:t> de </a:t>
            </a:r>
            <a:r>
              <a:rPr lang="en-IE" dirty="0" err="1">
                <a:solidFill>
                  <a:srgbClr val="7A7C7E"/>
                </a:solidFill>
              </a:rPr>
              <a:t>fonduri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ro-RO" dirty="0">
                <a:solidFill>
                  <a:srgbClr val="7A7C7E"/>
                </a:solidFill>
              </a:rPr>
              <a:t>a avut succes sau nu</a:t>
            </a:r>
            <a:r>
              <a:rPr lang="en-IE" dirty="0">
                <a:solidFill>
                  <a:srgbClr val="7A7C7E"/>
                </a:solidFill>
              </a:rPr>
              <a:t>. 
</a:t>
            </a:r>
            <a:r>
              <a:rPr lang="en-IE" b="1" dirty="0">
                <a:solidFill>
                  <a:srgbClr val="7A7C7E"/>
                </a:solidFill>
              </a:rPr>
              <a:t>Taxa de </a:t>
            </a:r>
            <a:r>
              <a:rPr lang="en-IE" b="1" dirty="0" err="1">
                <a:solidFill>
                  <a:srgbClr val="7A7C7E"/>
                </a:solidFill>
              </a:rPr>
              <a:t>succes</a:t>
            </a:r>
            <a:r>
              <a:rPr lang="en-IE" b="1" dirty="0">
                <a:solidFill>
                  <a:srgbClr val="7A7C7E"/>
                </a:solidFill>
              </a:rPr>
              <a:t>: </a:t>
            </a:r>
            <a:r>
              <a:rPr lang="en-IE" dirty="0" err="1">
                <a:solidFill>
                  <a:srgbClr val="7A7C7E"/>
                </a:solidFill>
              </a:rPr>
              <a:t>Majoritatea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platformelor</a:t>
            </a:r>
            <a:r>
              <a:rPr lang="en-IE" dirty="0">
                <a:solidFill>
                  <a:srgbClr val="7A7C7E"/>
                </a:solidFill>
              </a:rPr>
              <a:t> de crowdfunding </a:t>
            </a:r>
            <a:r>
              <a:rPr lang="en-IE" dirty="0" err="1">
                <a:solidFill>
                  <a:srgbClr val="7A7C7E"/>
                </a:solidFill>
              </a:rPr>
              <a:t>vor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lua</a:t>
            </a:r>
            <a:r>
              <a:rPr lang="en-IE" dirty="0">
                <a:solidFill>
                  <a:srgbClr val="7A7C7E"/>
                </a:solidFill>
              </a:rPr>
              <a:t> un </a:t>
            </a:r>
            <a:r>
              <a:rPr lang="en-IE" dirty="0" err="1">
                <a:solidFill>
                  <a:srgbClr val="7A7C7E"/>
                </a:solidFill>
              </a:rPr>
              <a:t>procent</a:t>
            </a:r>
            <a:r>
              <a:rPr lang="en-IE" dirty="0">
                <a:solidFill>
                  <a:srgbClr val="7A7C7E"/>
                </a:solidFill>
              </a:rPr>
              <a:t> din </a:t>
            </a:r>
            <a:r>
              <a:rPr lang="en-IE" dirty="0" err="1">
                <a:solidFill>
                  <a:srgbClr val="7A7C7E"/>
                </a:solidFill>
              </a:rPr>
              <a:t>suma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totală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ro-RO" dirty="0">
                <a:solidFill>
                  <a:srgbClr val="7A7C7E"/>
                </a:solidFill>
              </a:rPr>
              <a:t>adunată</a:t>
            </a:r>
            <a:r>
              <a:rPr lang="en-IE" dirty="0">
                <a:solidFill>
                  <a:srgbClr val="7A7C7E"/>
                </a:solidFill>
              </a:rPr>
              <a:t>. </a:t>
            </a:r>
            <a:r>
              <a:rPr lang="en-IE" dirty="0" err="1">
                <a:solidFill>
                  <a:srgbClr val="7A7C7E"/>
                </a:solidFill>
              </a:rPr>
              <a:t>Procentul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variază</a:t>
            </a:r>
            <a:r>
              <a:rPr lang="en-IE" dirty="0">
                <a:solidFill>
                  <a:srgbClr val="7A7C7E"/>
                </a:solidFill>
              </a:rPr>
              <a:t> de la o </a:t>
            </a:r>
            <a:r>
              <a:rPr lang="en-IE" dirty="0" err="1">
                <a:solidFill>
                  <a:srgbClr val="7A7C7E"/>
                </a:solidFill>
              </a:rPr>
              <a:t>platformă</a:t>
            </a:r>
            <a:r>
              <a:rPr lang="en-IE" dirty="0">
                <a:solidFill>
                  <a:srgbClr val="7A7C7E"/>
                </a:solidFill>
              </a:rPr>
              <a:t> la </a:t>
            </a:r>
            <a:r>
              <a:rPr lang="ro-RO" dirty="0">
                <a:solidFill>
                  <a:srgbClr val="7A7C7E"/>
                </a:solidFill>
              </a:rPr>
              <a:t>alta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și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variază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între</a:t>
            </a:r>
            <a:r>
              <a:rPr lang="en-IE" dirty="0">
                <a:solidFill>
                  <a:srgbClr val="7A7C7E"/>
                </a:solidFill>
              </a:rPr>
              <a:t> 3% </a:t>
            </a:r>
            <a:r>
              <a:rPr lang="en-IE" dirty="0" err="1">
                <a:solidFill>
                  <a:srgbClr val="7A7C7E"/>
                </a:solidFill>
              </a:rPr>
              <a:t>și</a:t>
            </a:r>
            <a:r>
              <a:rPr lang="en-IE" dirty="0">
                <a:solidFill>
                  <a:srgbClr val="7A7C7E"/>
                </a:solidFill>
              </a:rPr>
              <a:t> 12% din </a:t>
            </a:r>
            <a:r>
              <a:rPr lang="en-IE" dirty="0" err="1">
                <a:solidFill>
                  <a:srgbClr val="7A7C7E"/>
                </a:solidFill>
              </a:rPr>
              <a:t>totalul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ro-RO" dirty="0">
                <a:solidFill>
                  <a:srgbClr val="7A7C7E"/>
                </a:solidFill>
              </a:rPr>
              <a:t>adunat</a:t>
            </a:r>
            <a:r>
              <a:rPr lang="en-IE" dirty="0">
                <a:solidFill>
                  <a:srgbClr val="7A7C7E"/>
                </a:solidFill>
              </a:rPr>
              <a:t>.
</a:t>
            </a:r>
            <a:r>
              <a:rPr lang="en-IE" b="1" dirty="0" err="1">
                <a:solidFill>
                  <a:srgbClr val="7A7C7E"/>
                </a:solidFill>
              </a:rPr>
              <a:t>Taxe</a:t>
            </a:r>
            <a:r>
              <a:rPr lang="en-IE" b="1" dirty="0">
                <a:solidFill>
                  <a:srgbClr val="7A7C7E"/>
                </a:solidFill>
              </a:rPr>
              <a:t> de </a:t>
            </a:r>
            <a:r>
              <a:rPr lang="en-IE" b="1" dirty="0" err="1">
                <a:solidFill>
                  <a:srgbClr val="7A7C7E"/>
                </a:solidFill>
              </a:rPr>
              <a:t>procesare</a:t>
            </a:r>
            <a:r>
              <a:rPr lang="en-IE" b="1" dirty="0">
                <a:solidFill>
                  <a:srgbClr val="7A7C7E"/>
                </a:solidFill>
              </a:rPr>
              <a:t> a </a:t>
            </a:r>
            <a:r>
              <a:rPr lang="en-IE" b="1" dirty="0" err="1">
                <a:solidFill>
                  <a:srgbClr val="7A7C7E"/>
                </a:solidFill>
              </a:rPr>
              <a:t>plăților</a:t>
            </a:r>
            <a:r>
              <a:rPr lang="en-IE" b="1" dirty="0">
                <a:solidFill>
                  <a:srgbClr val="7A7C7E"/>
                </a:solidFill>
              </a:rPr>
              <a:t>: </a:t>
            </a:r>
            <a:r>
              <a:rPr lang="ro-RO" dirty="0">
                <a:solidFill>
                  <a:srgbClr val="7A7C7E"/>
                </a:solidFill>
              </a:rPr>
              <a:t>Este</a:t>
            </a:r>
            <a:r>
              <a:rPr lang="en-IE" dirty="0">
                <a:solidFill>
                  <a:srgbClr val="7A7C7E"/>
                </a:solidFill>
              </a:rPr>
              <a:t>o </a:t>
            </a:r>
            <a:r>
              <a:rPr lang="en-IE" dirty="0" err="1">
                <a:solidFill>
                  <a:srgbClr val="7A7C7E"/>
                </a:solidFill>
              </a:rPr>
              <a:t>taxă</a:t>
            </a:r>
            <a:r>
              <a:rPr lang="en-IE" dirty="0">
                <a:solidFill>
                  <a:srgbClr val="7A7C7E"/>
                </a:solidFill>
              </a:rPr>
              <a:t> de </a:t>
            </a:r>
            <a:r>
              <a:rPr lang="en-IE" dirty="0" err="1">
                <a:solidFill>
                  <a:srgbClr val="7A7C7E"/>
                </a:solidFill>
              </a:rPr>
              <a:t>serviciu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pentru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fiecare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tranzacție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efectuată</a:t>
            </a:r>
            <a:r>
              <a:rPr lang="en-IE" dirty="0">
                <a:solidFill>
                  <a:srgbClr val="7A7C7E"/>
                </a:solidFill>
              </a:rPr>
              <a:t>. De </a:t>
            </a:r>
            <a:r>
              <a:rPr lang="en-IE" dirty="0" err="1">
                <a:solidFill>
                  <a:srgbClr val="7A7C7E"/>
                </a:solidFill>
              </a:rPr>
              <a:t>obicei</a:t>
            </a:r>
            <a:r>
              <a:rPr lang="en-IE" dirty="0">
                <a:solidFill>
                  <a:srgbClr val="7A7C7E"/>
                </a:solidFill>
              </a:rPr>
              <a:t>, </a:t>
            </a:r>
            <a:r>
              <a:rPr lang="en-IE" dirty="0" err="1">
                <a:solidFill>
                  <a:srgbClr val="7A7C7E"/>
                </a:solidFill>
              </a:rPr>
              <a:t>această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taxă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este</a:t>
            </a:r>
            <a:r>
              <a:rPr lang="en-IE" dirty="0">
                <a:solidFill>
                  <a:srgbClr val="7A7C7E"/>
                </a:solidFill>
              </a:rPr>
              <a:t>, </a:t>
            </a:r>
            <a:r>
              <a:rPr lang="en-IE" dirty="0" err="1">
                <a:solidFill>
                  <a:srgbClr val="7A7C7E"/>
                </a:solidFill>
              </a:rPr>
              <a:t>în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medie</a:t>
            </a:r>
            <a:r>
              <a:rPr lang="en-IE" dirty="0">
                <a:solidFill>
                  <a:srgbClr val="7A7C7E"/>
                </a:solidFill>
              </a:rPr>
              <a:t>, de 3%. De </a:t>
            </a:r>
            <a:r>
              <a:rPr lang="en-IE" dirty="0" err="1">
                <a:solidFill>
                  <a:srgbClr val="7A7C7E"/>
                </a:solidFill>
              </a:rPr>
              <a:t>exemplu</a:t>
            </a:r>
            <a:r>
              <a:rPr lang="en-IE" dirty="0">
                <a:solidFill>
                  <a:srgbClr val="7A7C7E"/>
                </a:solidFill>
              </a:rPr>
              <a:t>, </a:t>
            </a:r>
            <a:r>
              <a:rPr lang="en-IE" dirty="0" err="1">
                <a:solidFill>
                  <a:srgbClr val="7A7C7E"/>
                </a:solidFill>
              </a:rPr>
              <a:t>pentru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fiecare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donație</a:t>
            </a:r>
            <a:r>
              <a:rPr lang="en-IE" dirty="0">
                <a:solidFill>
                  <a:srgbClr val="7A7C7E"/>
                </a:solidFill>
              </a:rPr>
              <a:t>/</a:t>
            </a:r>
            <a:r>
              <a:rPr lang="en-IE" dirty="0" err="1">
                <a:solidFill>
                  <a:srgbClr val="7A7C7E"/>
                </a:solidFill>
              </a:rPr>
              <a:t>investiție</a:t>
            </a:r>
            <a:r>
              <a:rPr lang="en-IE" dirty="0">
                <a:solidFill>
                  <a:srgbClr val="7A7C7E"/>
                </a:solidFill>
              </a:rPr>
              <a:t> de 100 EUR, </a:t>
            </a:r>
            <a:r>
              <a:rPr lang="en-IE" dirty="0" err="1">
                <a:solidFill>
                  <a:srgbClr val="7A7C7E"/>
                </a:solidFill>
              </a:rPr>
              <a:t>doar</a:t>
            </a:r>
            <a:r>
              <a:rPr lang="en-IE" dirty="0">
                <a:solidFill>
                  <a:srgbClr val="7A7C7E"/>
                </a:solidFill>
              </a:rPr>
              <a:t> 97 EUR </a:t>
            </a:r>
            <a:r>
              <a:rPr lang="en-IE" dirty="0" err="1">
                <a:solidFill>
                  <a:srgbClr val="7A7C7E"/>
                </a:solidFill>
              </a:rPr>
              <a:t>ajung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în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campanie</a:t>
            </a:r>
            <a:r>
              <a:rPr lang="en-IE" dirty="0">
                <a:solidFill>
                  <a:srgbClr val="7A7C7E"/>
                </a:solidFill>
              </a:rPr>
              <a:t>. 
</a:t>
            </a:r>
            <a:r>
              <a:rPr lang="en-IE" dirty="0" err="1">
                <a:solidFill>
                  <a:srgbClr val="7A7C7E"/>
                </a:solidFill>
              </a:rPr>
              <a:t>Verificați</a:t>
            </a:r>
            <a:r>
              <a:rPr lang="en-IE" dirty="0">
                <a:solidFill>
                  <a:srgbClr val="7A7C7E"/>
                </a:solidFill>
              </a:rPr>
              <a:t> cu </a:t>
            </a:r>
            <a:r>
              <a:rPr lang="en-IE" dirty="0" err="1">
                <a:solidFill>
                  <a:srgbClr val="7A7C7E"/>
                </a:solidFill>
              </a:rPr>
              <a:t>atenție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fiecare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platformă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pentru</a:t>
            </a:r>
            <a:r>
              <a:rPr lang="en-IE" dirty="0">
                <a:solidFill>
                  <a:srgbClr val="7A7C7E"/>
                </a:solidFill>
              </a:rPr>
              <a:t> a </a:t>
            </a:r>
            <a:r>
              <a:rPr lang="en-IE" dirty="0" err="1">
                <a:solidFill>
                  <a:srgbClr val="7A7C7E"/>
                </a:solidFill>
              </a:rPr>
              <a:t>evalua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costurile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reale</a:t>
            </a:r>
            <a:r>
              <a:rPr lang="ro-RO" dirty="0">
                <a:solidFill>
                  <a:srgbClr val="7A7C7E"/>
                </a:solidFill>
              </a:rPr>
              <a:t> ale fiecăreia</a:t>
            </a:r>
            <a:r>
              <a:rPr lang="en-IE" dirty="0">
                <a:solidFill>
                  <a:srgbClr val="7A7C7E"/>
                </a:solidFill>
              </a:rPr>
              <a:t>. </a:t>
            </a:r>
            <a:r>
              <a:rPr lang="en-IE" dirty="0" err="1">
                <a:solidFill>
                  <a:srgbClr val="7A7C7E"/>
                </a:solidFill>
              </a:rPr>
              <a:t>În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diapozitivele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următoare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vă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prezentăm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unele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dintre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cele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mai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comune</a:t>
            </a:r>
            <a:r>
              <a:rPr lang="en-IE" dirty="0">
                <a:solidFill>
                  <a:srgbClr val="7A7C7E"/>
                </a:solidFill>
              </a:rPr>
              <a:t> </a:t>
            </a:r>
            <a:r>
              <a:rPr lang="en-IE" dirty="0" err="1">
                <a:solidFill>
                  <a:srgbClr val="7A7C7E"/>
                </a:solidFill>
              </a:rPr>
              <a:t>platforme</a:t>
            </a:r>
            <a:r>
              <a:rPr lang="en-IE" dirty="0">
                <a:solidFill>
                  <a:srgbClr val="7A7C7E"/>
                </a:solidFill>
              </a:rPr>
              <a:t>.
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642449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897B8DB-0CD9-4153-BAAE-C1315CFA010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FA314-6F16-41B6-84D8-B47202D245A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4148" y="1079254"/>
            <a:ext cx="6361734" cy="697353"/>
          </a:xfrm>
          <a:solidFill>
            <a:srgbClr val="68BBAF"/>
          </a:solidFill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Spacehive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C1411D-BAFB-4385-ACDA-6DD6F4010C3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7473" y="1992037"/>
            <a:ext cx="7214902" cy="3642009"/>
          </a:xfrm>
        </p:spPr>
        <p:txBody>
          <a:bodyPr/>
          <a:lstStyle/>
          <a:p>
            <a:r>
              <a:rPr lang="en-US" sz="2400" dirty="0" err="1"/>
              <a:t>Spacehive</a:t>
            </a:r>
            <a:r>
              <a:rPr lang="en-US" sz="2400" dirty="0"/>
              <a:t> </a:t>
            </a:r>
            <a:r>
              <a:rPr lang="en-US" sz="2400" dirty="0" err="1"/>
              <a:t>este</a:t>
            </a:r>
            <a:r>
              <a:rPr lang="en-US" sz="2400" dirty="0"/>
              <a:t> o </a:t>
            </a:r>
            <a:r>
              <a:rPr lang="en-US" sz="2400" dirty="0" err="1"/>
              <a:t>platformă</a:t>
            </a:r>
            <a:r>
              <a:rPr lang="en-US" sz="2400" dirty="0"/>
              <a:t> </a:t>
            </a:r>
            <a:r>
              <a:rPr lang="en-US" sz="2400" dirty="0" err="1"/>
              <a:t>civică</a:t>
            </a:r>
            <a:r>
              <a:rPr lang="en-US" sz="2400" dirty="0"/>
              <a:t> de crowdfunding </a:t>
            </a:r>
            <a:r>
              <a:rPr lang="en-US" sz="2400" dirty="0" err="1"/>
              <a:t>axată</a:t>
            </a:r>
            <a:r>
              <a:rPr lang="en-US" sz="2400" dirty="0"/>
              <a:t> pe </a:t>
            </a:r>
            <a:r>
              <a:rPr lang="en-US" sz="2400" dirty="0" err="1"/>
              <a:t>sprijinirea</a:t>
            </a:r>
            <a:r>
              <a:rPr lang="en-US" sz="2400" dirty="0"/>
              <a:t> </a:t>
            </a:r>
            <a:r>
              <a:rPr lang="en-US" sz="2400" dirty="0" err="1"/>
              <a:t>proiectelor</a:t>
            </a:r>
            <a:r>
              <a:rPr lang="en-US" sz="2400" dirty="0"/>
              <a:t> care </a:t>
            </a:r>
            <a:r>
              <a:rPr lang="en-US" sz="2400" dirty="0" err="1"/>
              <a:t>îmbunătățesc</a:t>
            </a:r>
            <a:r>
              <a:rPr lang="en-US" sz="2400" dirty="0"/>
              <a:t> </a:t>
            </a:r>
            <a:r>
              <a:rPr lang="en-US" sz="2400" dirty="0" err="1"/>
              <a:t>locurile</a:t>
            </a:r>
            <a:r>
              <a:rPr lang="en-US" sz="2400" dirty="0"/>
              <a:t> locale. </a:t>
            </a:r>
            <a:r>
              <a:rPr lang="en-US" sz="2400" dirty="0" err="1"/>
              <a:t>Spacehive</a:t>
            </a:r>
            <a:r>
              <a:rPr lang="en-US" sz="2400" dirty="0"/>
              <a:t> </a:t>
            </a:r>
            <a:r>
              <a:rPr lang="en-US" sz="2400" dirty="0" err="1"/>
              <a:t>leagă</a:t>
            </a:r>
            <a:r>
              <a:rPr lang="en-US" sz="2400" dirty="0"/>
              <a:t> </a:t>
            </a:r>
            <a:r>
              <a:rPr lang="en-US" sz="2400" dirty="0" err="1"/>
              <a:t>proiectele</a:t>
            </a:r>
            <a:r>
              <a:rPr lang="en-US" sz="2400" dirty="0"/>
              <a:t> de </a:t>
            </a:r>
            <a:r>
              <a:rPr lang="en-US" sz="2400" dirty="0" err="1"/>
              <a:t>consiliile</a:t>
            </a:r>
            <a:r>
              <a:rPr lang="en-US" sz="2400" dirty="0"/>
              <a:t> locale, de </a:t>
            </a:r>
            <a:r>
              <a:rPr lang="en-US" sz="2400" dirty="0" err="1"/>
              <a:t>întreprinderi</a:t>
            </a:r>
            <a:r>
              <a:rPr lang="en-US" sz="2400" dirty="0"/>
              <a:t> </a:t>
            </a:r>
            <a:r>
              <a:rPr lang="en-US" sz="2400" dirty="0" err="1"/>
              <a:t>și</a:t>
            </a:r>
            <a:r>
              <a:rPr lang="en-US" sz="2400" dirty="0"/>
              <a:t> de </a:t>
            </a:r>
            <a:r>
              <a:rPr lang="en-US" sz="2400" dirty="0" err="1"/>
              <a:t>producătorii</a:t>
            </a:r>
            <a:r>
              <a:rPr lang="en-US" sz="2400" dirty="0"/>
              <a:t> de </a:t>
            </a:r>
            <a:r>
              <a:rPr lang="en-US" sz="2400" dirty="0" err="1"/>
              <a:t>granturi</a:t>
            </a:r>
            <a:r>
              <a:rPr lang="en-US" sz="2400" dirty="0"/>
              <a:t> care </a:t>
            </a:r>
            <a:r>
              <a:rPr lang="en-US" sz="2400" dirty="0" err="1"/>
              <a:t>doresc</a:t>
            </a:r>
            <a:r>
              <a:rPr lang="en-US" sz="2400" dirty="0"/>
              <a:t> </a:t>
            </a:r>
            <a:r>
              <a:rPr lang="en-US" sz="2400" dirty="0" err="1"/>
              <a:t>să</a:t>
            </a:r>
            <a:r>
              <a:rPr lang="en-US" sz="2400" dirty="0"/>
              <a:t> le </a:t>
            </a:r>
            <a:r>
              <a:rPr lang="en-US" sz="2400" dirty="0" err="1"/>
              <a:t>finanțeze</a:t>
            </a:r>
            <a:r>
              <a:rPr lang="en-US" sz="2400" dirty="0"/>
              <a:t>.  
</a:t>
            </a:r>
            <a:r>
              <a:rPr lang="en-US" sz="2400" dirty="0" err="1"/>
              <a:t>Spachive</a:t>
            </a:r>
            <a:r>
              <a:rPr lang="en-US" sz="2400" dirty="0"/>
              <a:t> </a:t>
            </a:r>
            <a:r>
              <a:rPr lang="en-US" sz="2400" dirty="0" err="1"/>
              <a:t>operează</a:t>
            </a:r>
            <a:r>
              <a:rPr lang="en-US" sz="2400" dirty="0"/>
              <a:t> un model "</a:t>
            </a:r>
            <a:r>
              <a:rPr lang="en-US" sz="2400" dirty="0" err="1"/>
              <a:t>totul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nimic</a:t>
            </a:r>
            <a:r>
              <a:rPr lang="en-US" sz="2400" dirty="0"/>
              <a:t>", </a:t>
            </a:r>
            <a:r>
              <a:rPr lang="en-US" sz="2400" dirty="0" err="1"/>
              <a:t>ceea</a:t>
            </a:r>
            <a:r>
              <a:rPr lang="en-US" sz="2400" dirty="0"/>
              <a:t> </a:t>
            </a:r>
            <a:r>
              <a:rPr lang="en-US" sz="2400" dirty="0" err="1"/>
              <a:t>ce</a:t>
            </a:r>
            <a:r>
              <a:rPr lang="en-US" sz="2400" dirty="0"/>
              <a:t> </a:t>
            </a:r>
            <a:r>
              <a:rPr lang="en-US" sz="2400" dirty="0" err="1"/>
              <a:t>înseamnă</a:t>
            </a:r>
            <a:r>
              <a:rPr lang="en-US" sz="2400" dirty="0"/>
              <a:t> </a:t>
            </a:r>
            <a:r>
              <a:rPr lang="en-US" sz="2400" dirty="0" err="1"/>
              <a:t>că</a:t>
            </a:r>
            <a:r>
              <a:rPr lang="en-US" sz="2400" dirty="0"/>
              <a:t>, </a:t>
            </a:r>
            <a:r>
              <a:rPr lang="en-US" sz="2400" dirty="0" err="1"/>
              <a:t>dacă</a:t>
            </a:r>
            <a:r>
              <a:rPr lang="en-US" sz="2400" dirty="0"/>
              <a:t> o </a:t>
            </a:r>
            <a:r>
              <a:rPr lang="en-US" sz="2400" dirty="0" err="1"/>
              <a:t>țintă</a:t>
            </a:r>
            <a:r>
              <a:rPr lang="en-US" sz="2400" dirty="0"/>
              <a:t> </a:t>
            </a:r>
            <a:r>
              <a:rPr lang="en-US" sz="2400" dirty="0" err="1"/>
              <a:t>financiară</a:t>
            </a:r>
            <a:r>
              <a:rPr lang="en-US" sz="2400" dirty="0"/>
              <a:t> nu </a:t>
            </a:r>
            <a:r>
              <a:rPr lang="en-US" sz="2400" dirty="0" err="1"/>
              <a:t>este</a:t>
            </a:r>
            <a:r>
              <a:rPr lang="en-US" sz="2400" dirty="0"/>
              <a:t> </a:t>
            </a:r>
            <a:r>
              <a:rPr lang="ro-RO" sz="2400" dirty="0"/>
              <a:t>accesată</a:t>
            </a:r>
            <a:r>
              <a:rPr lang="en-US" sz="2400" dirty="0"/>
              <a:t>, </a:t>
            </a:r>
            <a:r>
              <a:rPr lang="en-US" sz="2400" dirty="0" err="1"/>
              <a:t>nici</a:t>
            </a:r>
            <a:r>
              <a:rPr lang="en-US" sz="2400" dirty="0"/>
              <a:t> </a:t>
            </a:r>
            <a:r>
              <a:rPr lang="en-US" sz="2400" dirty="0" err="1"/>
              <a:t>unul</a:t>
            </a:r>
            <a:r>
              <a:rPr lang="en-US" sz="2400" dirty="0"/>
              <a:t> </a:t>
            </a:r>
            <a:r>
              <a:rPr lang="en-US" sz="2400" dirty="0" err="1"/>
              <a:t>dintre</a:t>
            </a:r>
            <a:r>
              <a:rPr lang="en-US" sz="2400" dirty="0"/>
              <a:t> </a:t>
            </a:r>
            <a:r>
              <a:rPr lang="en-US" sz="2400" dirty="0" err="1"/>
              <a:t>angajamentele</a:t>
            </a:r>
            <a:r>
              <a:rPr lang="en-US" sz="2400" dirty="0"/>
              <a:t> din </a:t>
            </a:r>
            <a:r>
              <a:rPr lang="ro-RO" sz="2400" dirty="0"/>
              <a:t>acea categorie nu</a:t>
            </a:r>
            <a:r>
              <a:rPr lang="en-US" sz="2400" dirty="0"/>
              <a:t> sunt </a:t>
            </a:r>
            <a:r>
              <a:rPr lang="en-US" sz="2400" dirty="0" err="1"/>
              <a:t>colectate</a:t>
            </a:r>
            <a:r>
              <a:rPr lang="en-US" sz="2400" dirty="0"/>
              <a:t>.
</a:t>
            </a:r>
          </a:p>
          <a:p>
            <a:r>
              <a:rPr lang="en-US" sz="1400" dirty="0">
                <a:hlinkClick r:id="rId2"/>
              </a:rPr>
              <a:t>Visit: </a:t>
            </a:r>
            <a:r>
              <a:rPr lang="en-US" sz="1400" dirty="0" err="1">
                <a:hlinkClick r:id="rId2"/>
              </a:rPr>
              <a:t>Spacehive</a:t>
            </a:r>
            <a:r>
              <a:rPr lang="en-US" sz="1400" dirty="0">
                <a:hlinkClick r:id="rId2"/>
              </a:rPr>
              <a:t> - Crowdfunding For Local Projects</a:t>
            </a:r>
            <a:endParaRPr lang="en-IE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06F0C9-21ED-467D-9AD3-66892E50DBCB}"/>
              </a:ext>
            </a:extLst>
          </p:cNvPr>
          <p:cNvSpPr txBox="1"/>
          <p:nvPr/>
        </p:nvSpPr>
        <p:spPr>
          <a:xfrm flipH="1">
            <a:off x="-3" y="244594"/>
            <a:ext cx="7572377" cy="461665"/>
          </a:xfrm>
          <a:prstGeom prst="rect">
            <a:avLst/>
          </a:prstGeom>
          <a:solidFill>
            <a:srgbClr val="7F4182"/>
          </a:solidFill>
        </p:spPr>
        <p:txBody>
          <a:bodyPr wrap="square" rtlCol="0">
            <a:spAutoFit/>
          </a:bodyPr>
          <a:lstStyle/>
          <a:p>
            <a:r>
              <a:rPr lang="en-IE" sz="2400" dirty="0" err="1">
                <a:solidFill>
                  <a:schemeClr val="bg1"/>
                </a:solidFill>
              </a:rPr>
              <a:t>Exemple</a:t>
            </a:r>
            <a:r>
              <a:rPr lang="en-IE" sz="2400" dirty="0">
                <a:solidFill>
                  <a:schemeClr val="bg1"/>
                </a:solidFill>
              </a:rPr>
              <a:t> de </a:t>
            </a:r>
            <a:r>
              <a:rPr lang="en-IE" sz="2400" dirty="0" err="1">
                <a:solidFill>
                  <a:schemeClr val="bg1"/>
                </a:solidFill>
              </a:rPr>
              <a:t>platforme</a:t>
            </a:r>
            <a:r>
              <a:rPr lang="en-IE" sz="2400" dirty="0">
                <a:solidFill>
                  <a:schemeClr val="bg1"/>
                </a:solidFill>
              </a:rPr>
              <a:t> de crowdfunding </a:t>
            </a:r>
            <a:r>
              <a:rPr lang="en-IE" sz="2400" dirty="0" err="1">
                <a:solidFill>
                  <a:schemeClr val="bg1"/>
                </a:solidFill>
              </a:rPr>
              <a:t>pentru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comunități</a:t>
            </a:r>
            <a:endParaRPr lang="en-IE" sz="24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BF41BD-4719-408F-8EF2-A13CA0CBD5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0667" y="1223693"/>
            <a:ext cx="3389565" cy="403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8190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small house in the background&#10;&#10;Description automatically generated">
            <a:extLst>
              <a:ext uri="{FF2B5EF4-FFF2-40B4-BE49-F238E27FC236}">
                <a16:creationId xmlns:a16="http://schemas.microsoft.com/office/drawing/2014/main" id="{15448990-2A90-487D-A8E5-849072D89C21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46E6D3-A125-418E-8C7D-23A68F3A064F}"/>
              </a:ext>
            </a:extLst>
          </p:cNvPr>
          <p:cNvSpPr txBox="1"/>
          <p:nvPr/>
        </p:nvSpPr>
        <p:spPr>
          <a:xfrm>
            <a:off x="0" y="5671425"/>
            <a:ext cx="2498651" cy="1323439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pPr algn="r"/>
            <a:r>
              <a:rPr lang="ro-RO" sz="4000" dirty="0">
                <a:solidFill>
                  <a:schemeClr val="bg1"/>
                </a:solidFill>
              </a:rPr>
              <a:t>STUDIU</a:t>
            </a:r>
          </a:p>
          <a:p>
            <a:pPr algn="r"/>
            <a:r>
              <a:rPr lang="ro-RO" sz="4000" dirty="0">
                <a:solidFill>
                  <a:schemeClr val="bg1"/>
                </a:solidFill>
              </a:rPr>
              <a:t> DE CAZ</a:t>
            </a:r>
            <a:endParaRPr lang="en-IE" sz="4000" dirty="0">
              <a:solidFill>
                <a:schemeClr val="bg1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E29109-DE01-4E4C-AB13-C110089ACB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7570" y="80010"/>
            <a:ext cx="8618219" cy="1291231"/>
          </a:xfrm>
          <a:solidFill>
            <a:srgbClr val="7F4182"/>
          </a:solidFill>
        </p:spPr>
        <p:txBody>
          <a:bodyPr>
            <a:normAutofit fontScale="92500"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Glyncoch</a:t>
            </a:r>
            <a:r>
              <a:rPr lang="fr-FR" dirty="0">
                <a:solidFill>
                  <a:schemeClr val="bg1"/>
                </a:solidFill>
              </a:rPr>
              <a:t> Community Centre </a:t>
            </a:r>
            <a:r>
              <a:rPr lang="ro-RO" dirty="0">
                <a:solidFill>
                  <a:schemeClr val="bg1"/>
                </a:solidFill>
              </a:rPr>
              <a:t>avea </a:t>
            </a:r>
            <a:r>
              <a:rPr lang="fr-FR" dirty="0" err="1">
                <a:solidFill>
                  <a:schemeClr val="bg1"/>
                </a:solidFill>
              </a:rPr>
              <a:t>nevoie</a:t>
            </a:r>
            <a:r>
              <a:rPr lang="fr-FR" dirty="0">
                <a:solidFill>
                  <a:schemeClr val="bg1"/>
                </a:solidFill>
              </a:rPr>
              <a:t> de </a:t>
            </a:r>
            <a:endParaRPr lang="ro-RO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£30,000, dar a </a:t>
            </a:r>
            <a:r>
              <a:rPr lang="ro-RO" dirty="0">
                <a:solidFill>
                  <a:schemeClr val="bg1"/>
                </a:solidFill>
              </a:rPr>
              <a:t>adunat</a:t>
            </a:r>
            <a:r>
              <a:rPr lang="fr-FR" dirty="0">
                <a:solidFill>
                  <a:schemeClr val="bg1"/>
                </a:solidFill>
              </a:rPr>
              <a:t> £ 792,021 </a:t>
            </a:r>
            <a:r>
              <a:rPr lang="fr-FR" dirty="0" err="1">
                <a:solidFill>
                  <a:schemeClr val="bg1"/>
                </a:solidFill>
              </a:rPr>
              <a:t>pe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Spacehive</a:t>
            </a:r>
            <a:endParaRPr lang="en-IE" dirty="0">
              <a:solidFill>
                <a:schemeClr val="bg1"/>
              </a:solidFill>
            </a:endParaRPr>
          </a:p>
        </p:txBody>
      </p:sp>
      <p:pic>
        <p:nvPicPr>
          <p:cNvPr id="5" name="Graphic 4" descr="Sunflower">
            <a:extLst>
              <a:ext uri="{FF2B5EF4-FFF2-40B4-BE49-F238E27FC236}">
                <a16:creationId xmlns:a16="http://schemas.microsoft.com/office/drawing/2014/main" id="{F3000FC6-99B9-4CE4-AD96-8EC69B7C3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69137" y="5659621"/>
            <a:ext cx="1218841" cy="121884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B6025DF-8C38-40A1-BA02-E68D9A2163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17570" y="1560857"/>
            <a:ext cx="8618219" cy="3975101"/>
          </a:xfrm>
        </p:spPr>
        <p:txBody>
          <a:bodyPr/>
          <a:lstStyle/>
          <a:p>
            <a:r>
              <a:rPr lang="en-US" dirty="0" err="1"/>
              <a:t>Orașul</a:t>
            </a:r>
            <a:r>
              <a:rPr lang="en-US" dirty="0"/>
              <a:t> </a:t>
            </a:r>
            <a:r>
              <a:rPr lang="en-US" dirty="0" err="1"/>
              <a:t>Glyncoch</a:t>
            </a:r>
            <a:r>
              <a:rPr lang="en-US" dirty="0"/>
              <a:t>, </a:t>
            </a:r>
            <a:r>
              <a:rPr lang="en-US" dirty="0" err="1"/>
              <a:t>Țara</a:t>
            </a:r>
            <a:r>
              <a:rPr lang="en-US" dirty="0"/>
              <a:t> </a:t>
            </a:r>
            <a:r>
              <a:rPr lang="en-US" dirty="0" err="1"/>
              <a:t>Galilor</a:t>
            </a:r>
            <a:r>
              <a:rPr lang="en-US" dirty="0"/>
              <a:t> de Sud, se </a:t>
            </a:r>
            <a:r>
              <a:rPr lang="en-US" dirty="0" err="1"/>
              <a:t>lupta</a:t>
            </a:r>
            <a:r>
              <a:rPr lang="en-US" dirty="0"/>
              <a:t> de </a:t>
            </a:r>
            <a:r>
              <a:rPr lang="en-US" dirty="0" err="1"/>
              <a:t>șapte</a:t>
            </a:r>
            <a:r>
              <a:rPr lang="en-US" dirty="0"/>
              <a:t> ani </a:t>
            </a:r>
            <a:r>
              <a:rPr lang="en-US" dirty="0" err="1"/>
              <a:t>pentru</a:t>
            </a:r>
            <a:r>
              <a:rPr lang="en-US" dirty="0"/>
              <a:t> a </a:t>
            </a:r>
            <a:r>
              <a:rPr lang="en-US" dirty="0" err="1"/>
              <a:t>construi</a:t>
            </a:r>
            <a:r>
              <a:rPr lang="en-US" dirty="0"/>
              <a:t> un </a:t>
            </a:r>
            <a:r>
              <a:rPr lang="en-US" dirty="0" err="1"/>
              <a:t>centru</a:t>
            </a:r>
            <a:r>
              <a:rPr lang="en-US" dirty="0"/>
              <a:t> </a:t>
            </a:r>
            <a:r>
              <a:rPr lang="en-US" dirty="0" err="1"/>
              <a:t>comunitar</a:t>
            </a:r>
            <a:r>
              <a:rPr lang="en-US" dirty="0"/>
              <a:t>. </a:t>
            </a:r>
            <a:r>
              <a:rPr lang="en-US" dirty="0" err="1"/>
              <a:t>Ei</a:t>
            </a:r>
            <a:r>
              <a:rPr lang="en-US" dirty="0"/>
              <a:t> au </a:t>
            </a:r>
            <a:r>
              <a:rPr lang="ro-RO" dirty="0"/>
              <a:t>colectat</a:t>
            </a:r>
            <a:r>
              <a:rPr lang="en-US" dirty="0"/>
              <a:t> 95% din </a:t>
            </a:r>
            <a:r>
              <a:rPr lang="en-US" dirty="0" err="1"/>
              <a:t>obiectivul</a:t>
            </a:r>
            <a:r>
              <a:rPr lang="en-US" dirty="0"/>
              <a:t> lor de </a:t>
            </a:r>
            <a:r>
              <a:rPr lang="en-US" dirty="0" err="1"/>
              <a:t>finanțare</a:t>
            </a:r>
            <a:r>
              <a:rPr lang="en-US" dirty="0"/>
              <a:t>, </a:t>
            </a:r>
            <a:r>
              <a:rPr lang="en-US" dirty="0" err="1"/>
              <a:t>dar</a:t>
            </a:r>
            <a:r>
              <a:rPr lang="en-US" dirty="0"/>
              <a:t> pe 30 </a:t>
            </a:r>
            <a:r>
              <a:rPr lang="en-US" dirty="0" err="1"/>
              <a:t>martie</a:t>
            </a:r>
            <a:r>
              <a:rPr lang="en-US" dirty="0"/>
              <a:t> 2012 </a:t>
            </a:r>
            <a:r>
              <a:rPr lang="en-US" dirty="0" err="1"/>
              <a:t>subvențiile</a:t>
            </a:r>
            <a:r>
              <a:rPr lang="en-US" dirty="0"/>
              <a:t> lor </a:t>
            </a:r>
            <a:r>
              <a:rPr lang="ro-RO" dirty="0"/>
              <a:t>urmau </a:t>
            </a:r>
            <a:r>
              <a:rPr lang="en-US" dirty="0" err="1"/>
              <a:t>să</a:t>
            </a:r>
            <a:r>
              <a:rPr lang="en-US" dirty="0"/>
              <a:t> expire.
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IE" dirty="0" err="1"/>
              <a:t>Cit</a:t>
            </a:r>
            <a:r>
              <a:rPr lang="ro-RO" dirty="0"/>
              <a:t>iți</a:t>
            </a:r>
            <a:r>
              <a:rPr lang="en-IE" dirty="0"/>
              <a:t> </a:t>
            </a:r>
            <a:r>
              <a:rPr lang="en-IE" dirty="0" err="1"/>
              <a:t>mai</a:t>
            </a:r>
            <a:r>
              <a:rPr lang="en-IE" dirty="0"/>
              <a:t> </a:t>
            </a:r>
            <a:r>
              <a:rPr lang="en-IE" dirty="0" err="1"/>
              <a:t>mult</a:t>
            </a:r>
            <a:r>
              <a:rPr lang="en-IE" dirty="0"/>
              <a:t>: </a:t>
            </a:r>
            <a:r>
              <a:rPr lang="en-US" dirty="0" err="1">
                <a:hlinkClick r:id="rId3"/>
              </a:rPr>
              <a:t>Glyncoch</a:t>
            </a:r>
            <a:r>
              <a:rPr lang="en-US" dirty="0">
                <a:hlinkClick r:id="rId3"/>
              </a:rPr>
              <a:t> Community Centre – About </a:t>
            </a:r>
            <a:r>
              <a:rPr lang="en-US" dirty="0" err="1">
                <a:hlinkClick r:id="rId3"/>
              </a:rPr>
              <a:t>Spacehive</a:t>
            </a:r>
            <a:endParaRPr lang="en-IE" b="0" i="0" dirty="0">
              <a:effectLst/>
            </a:endParaRPr>
          </a:p>
          <a:p>
            <a:endParaRPr lang="en-I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A7223B-42F2-4F27-AD24-10A2E00FBEEE}"/>
              </a:ext>
            </a:extLst>
          </p:cNvPr>
          <p:cNvSpPr txBox="1"/>
          <p:nvPr/>
        </p:nvSpPr>
        <p:spPr>
          <a:xfrm flipH="1">
            <a:off x="-2" y="234434"/>
            <a:ext cx="2291254" cy="1200329"/>
          </a:xfrm>
          <a:prstGeom prst="rect">
            <a:avLst/>
          </a:prstGeom>
          <a:solidFill>
            <a:srgbClr val="7F4182"/>
          </a:solidFill>
        </p:spPr>
        <p:txBody>
          <a:bodyPr wrap="square" rtlCol="0">
            <a:spAutoFit/>
          </a:bodyPr>
          <a:lstStyle/>
          <a:p>
            <a:r>
              <a:rPr lang="en-IE" sz="2400" dirty="0" err="1">
                <a:solidFill>
                  <a:schemeClr val="bg1"/>
                </a:solidFill>
              </a:rPr>
              <a:t>Comunități</a:t>
            </a:r>
            <a:r>
              <a:rPr lang="en-IE" sz="2400" dirty="0">
                <a:solidFill>
                  <a:schemeClr val="bg1"/>
                </a:solidFill>
              </a:rPr>
              <a:t> cu </a:t>
            </a:r>
            <a:r>
              <a:rPr lang="en-IE" sz="2400" dirty="0" err="1">
                <a:solidFill>
                  <a:schemeClr val="bg1"/>
                </a:solidFill>
              </a:rPr>
              <a:t>finanțare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participativă</a:t>
            </a:r>
            <a:endParaRPr lang="en-IE" sz="2400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F072AA8-7719-4EDB-B6F8-646BF3FE21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3336" y="2923780"/>
            <a:ext cx="3338664" cy="23733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02594F8-9561-4E54-B7F4-23CD6BD61715}"/>
              </a:ext>
            </a:extLst>
          </p:cNvPr>
          <p:cNvSpPr txBox="1"/>
          <p:nvPr/>
        </p:nvSpPr>
        <p:spPr>
          <a:xfrm>
            <a:off x="3058823" y="2771457"/>
            <a:ext cx="5794513" cy="3046988"/>
          </a:xfrm>
          <a:prstGeom prst="rect">
            <a:avLst/>
          </a:prstGeom>
          <a:solidFill>
            <a:srgbClr val="A3CEC2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chemeClr val="bg1"/>
                </a:solidFill>
              </a:rPr>
              <a:t>Astfel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comunitatea</a:t>
            </a:r>
            <a:r>
              <a:rPr lang="en-US" sz="2400" dirty="0">
                <a:solidFill>
                  <a:schemeClr val="bg1"/>
                </a:solidFill>
              </a:rPr>
              <a:t> a </a:t>
            </a:r>
            <a:r>
              <a:rPr lang="en-US" sz="2400" dirty="0" err="1">
                <a:solidFill>
                  <a:schemeClr val="bg1"/>
                </a:solidFill>
              </a:rPr>
              <a:t>apelat</a:t>
            </a:r>
            <a:r>
              <a:rPr lang="en-US" sz="2400" dirty="0">
                <a:solidFill>
                  <a:schemeClr val="bg1"/>
                </a:solidFill>
              </a:rPr>
              <a:t> la </a:t>
            </a:r>
            <a:r>
              <a:rPr lang="en-US" sz="2400" dirty="0" err="1">
                <a:solidFill>
                  <a:schemeClr val="bg1"/>
                </a:solidFill>
              </a:rPr>
              <a:t>Spacehive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ro-RO" sz="2400" dirty="0">
                <a:solidFill>
                  <a:schemeClr val="bg1"/>
                </a:solidFill>
              </a:rPr>
              <a:t>pentru a aduna </a:t>
            </a:r>
            <a:r>
              <a:rPr lang="en-US" sz="2400" dirty="0" err="1">
                <a:solidFill>
                  <a:schemeClr val="bg1"/>
                </a:solidFill>
              </a:rPr>
              <a:t>restul</a:t>
            </a:r>
            <a:r>
              <a:rPr lang="en-US" sz="2400" dirty="0">
                <a:solidFill>
                  <a:schemeClr val="bg1"/>
                </a:solidFill>
              </a:rPr>
              <a:t> de 30.000 de lire. La 5 </a:t>
            </a:r>
            <a:r>
              <a:rPr lang="en-US" sz="2400" dirty="0" err="1">
                <a:solidFill>
                  <a:schemeClr val="bg1"/>
                </a:solidFill>
              </a:rPr>
              <a:t>săptămâni</a:t>
            </a:r>
            <a:r>
              <a:rPr lang="en-US" sz="2400" dirty="0">
                <a:solidFill>
                  <a:schemeClr val="bg1"/>
                </a:solidFill>
              </a:rPr>
              <a:t> de la </a:t>
            </a:r>
            <a:r>
              <a:rPr lang="en-US" sz="2400" dirty="0" err="1">
                <a:solidFill>
                  <a:schemeClr val="bg1"/>
                </a:solidFill>
              </a:rPr>
              <a:t>lansarea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campaniei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ro-RO" sz="2400" dirty="0">
                <a:solidFill>
                  <a:schemeClr val="bg1"/>
                </a:solidFill>
              </a:rPr>
              <a:t>prin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Spacehive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centrul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comunitar</a:t>
            </a:r>
            <a:r>
              <a:rPr lang="en-US" sz="2400" dirty="0">
                <a:solidFill>
                  <a:schemeClr val="bg1"/>
                </a:solidFill>
              </a:rPr>
              <a:t> a </a:t>
            </a:r>
            <a:r>
              <a:rPr lang="en-US" sz="2400" dirty="0" err="1">
                <a:solidFill>
                  <a:schemeClr val="bg1"/>
                </a:solidFill>
              </a:rPr>
              <a:t>primit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sprijin</a:t>
            </a:r>
            <a:r>
              <a:rPr lang="en-US" sz="2400" dirty="0">
                <a:solidFill>
                  <a:schemeClr val="bg1"/>
                </a:solidFill>
              </a:rPr>
              <a:t> din </a:t>
            </a:r>
            <a:r>
              <a:rPr lang="en-US" sz="2400" dirty="0" err="1">
                <a:solidFill>
                  <a:schemeClr val="bg1"/>
                </a:solidFill>
              </a:rPr>
              <a:t>partea</a:t>
            </a:r>
            <a:r>
              <a:rPr lang="en-US" sz="2400" dirty="0">
                <a:solidFill>
                  <a:schemeClr val="bg1"/>
                </a:solidFill>
              </a:rPr>
              <a:t> a 107 </a:t>
            </a:r>
            <a:r>
              <a:rPr lang="en-US" sz="2400" dirty="0" err="1">
                <a:solidFill>
                  <a:schemeClr val="bg1"/>
                </a:solidFill>
              </a:rPr>
              <a:t>persoane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și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întreprinderi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inclusiv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celebrul</a:t>
            </a:r>
            <a:r>
              <a:rPr lang="en-US" sz="2400" dirty="0">
                <a:solidFill>
                  <a:schemeClr val="bg1"/>
                </a:solidFill>
              </a:rPr>
              <a:t> actor Stephen Fry, </a:t>
            </a:r>
            <a:r>
              <a:rPr lang="en-US" sz="2400" dirty="0" err="1">
                <a:solidFill>
                  <a:schemeClr val="bg1"/>
                </a:solidFill>
              </a:rPr>
              <a:t>primarul</a:t>
            </a:r>
            <a:r>
              <a:rPr lang="en-US" sz="2400" dirty="0">
                <a:solidFill>
                  <a:schemeClr val="bg1"/>
                </a:solidFill>
              </a:rPr>
              <a:t> local </a:t>
            </a:r>
            <a:r>
              <a:rPr lang="en-US" sz="2400" dirty="0" err="1">
                <a:solidFill>
                  <a:schemeClr val="bg1"/>
                </a:solidFill>
              </a:rPr>
              <a:t>și</a:t>
            </a:r>
            <a:r>
              <a:rPr lang="en-US" sz="2400" dirty="0">
                <a:solidFill>
                  <a:schemeClr val="bg1"/>
                </a:solidFill>
              </a:rPr>
              <a:t> Tesco Charity Trust, </a:t>
            </a:r>
            <a:r>
              <a:rPr lang="ro-RO" sz="2400" dirty="0">
                <a:solidFill>
                  <a:schemeClr val="bg1"/>
                </a:solidFill>
              </a:rPr>
              <a:t>adunând un</a:t>
            </a:r>
            <a:r>
              <a:rPr lang="en-US" sz="2400" dirty="0">
                <a:solidFill>
                  <a:schemeClr val="bg1"/>
                </a:solidFill>
              </a:rPr>
              <a:t> total </a:t>
            </a:r>
            <a:r>
              <a:rPr lang="ro-RO" sz="2400" dirty="0">
                <a:solidFill>
                  <a:schemeClr val="bg1"/>
                </a:solidFill>
              </a:rPr>
              <a:t>de</a:t>
            </a:r>
            <a:r>
              <a:rPr lang="en-US" sz="2400" dirty="0">
                <a:solidFill>
                  <a:schemeClr val="bg1"/>
                </a:solidFill>
              </a:rPr>
              <a:t> 792.021 de lire </a:t>
            </a:r>
            <a:r>
              <a:rPr lang="en-US" sz="2400" dirty="0" err="1">
                <a:solidFill>
                  <a:schemeClr val="bg1"/>
                </a:solidFill>
              </a:rPr>
              <a:t>sterline</a:t>
            </a:r>
            <a:r>
              <a:rPr lang="en-US" sz="2400" dirty="0">
                <a:solidFill>
                  <a:schemeClr val="bg1"/>
                </a:solidFill>
              </a:rPr>
              <a:t>!!</a:t>
            </a:r>
            <a:endParaRPr lang="en-US" sz="2400" b="0" i="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014968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C2F02CD-C23F-4A9B-8298-A92587B2E06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30125" r="30125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FA314-6F16-41B6-84D8-B47202D245A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4148" y="1079254"/>
            <a:ext cx="6361734" cy="697353"/>
          </a:xfrm>
          <a:solidFill>
            <a:srgbClr val="68BBAF"/>
          </a:solidFill>
        </p:spPr>
        <p:txBody>
          <a:bodyPr/>
          <a:lstStyle/>
          <a:p>
            <a:r>
              <a:rPr lang="en-IE" dirty="0">
                <a:solidFill>
                  <a:schemeClr val="bg1"/>
                </a:solidFill>
              </a:rPr>
              <a:t>Crowdfunder UK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C1411D-BAFB-4385-ACDA-6DD6F4010C3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7473" y="1992037"/>
            <a:ext cx="7214902" cy="3642009"/>
          </a:xfrm>
        </p:spPr>
        <p:txBody>
          <a:bodyPr/>
          <a:lstStyle/>
          <a:p>
            <a:r>
              <a:rPr lang="en-US" sz="2400" dirty="0"/>
              <a:t>Crowdfunder </a:t>
            </a:r>
            <a:r>
              <a:rPr lang="ro-RO" sz="2400" dirty="0"/>
              <a:t>este prima </a:t>
            </a:r>
            <a:r>
              <a:rPr lang="en-US" sz="2400" dirty="0"/>
              <a:t>platform</a:t>
            </a:r>
            <a:r>
              <a:rPr lang="ro-RO" sz="2400" dirty="0"/>
              <a:t>ă din Marea Britanie și este</a:t>
            </a:r>
            <a:r>
              <a:rPr lang="en-US" sz="2400" dirty="0"/>
              <a:t> </a:t>
            </a:r>
            <a:r>
              <a:rPr lang="en-US" sz="2400" dirty="0" err="1"/>
              <a:t>bazată</a:t>
            </a:r>
            <a:r>
              <a:rPr lang="en-US" sz="2400" dirty="0"/>
              <a:t> pe recompense care </a:t>
            </a:r>
            <a:r>
              <a:rPr lang="en-US" sz="2400" dirty="0" err="1"/>
              <a:t>convoacă</a:t>
            </a:r>
            <a:r>
              <a:rPr lang="en-US" sz="2400" dirty="0"/>
              <a:t> </a:t>
            </a:r>
            <a:r>
              <a:rPr lang="en-US" sz="2400" dirty="0" err="1"/>
              <a:t>proiecte</a:t>
            </a:r>
            <a:r>
              <a:rPr lang="en-US" sz="2400" dirty="0"/>
              <a:t> </a:t>
            </a:r>
            <a:r>
              <a:rPr lang="en-US" sz="2400" dirty="0" err="1"/>
              <a:t>personale</a:t>
            </a:r>
            <a:r>
              <a:rPr lang="en-US" sz="2400" dirty="0"/>
              <a:t>, </a:t>
            </a:r>
            <a:r>
              <a:rPr lang="en-US" sz="2400" dirty="0" err="1"/>
              <a:t>comunitare</a:t>
            </a:r>
            <a:r>
              <a:rPr lang="en-US" sz="2400" dirty="0"/>
              <a:t>, de </a:t>
            </a:r>
            <a:r>
              <a:rPr lang="en-US" sz="2400" dirty="0" err="1"/>
              <a:t>afaceri</a:t>
            </a:r>
            <a:r>
              <a:rPr lang="en-US" sz="2400" dirty="0"/>
              <a:t> </a:t>
            </a:r>
            <a:r>
              <a:rPr lang="en-US" sz="2400" dirty="0" err="1"/>
              <a:t>și</a:t>
            </a:r>
            <a:r>
              <a:rPr lang="en-US" sz="2400" dirty="0"/>
              <a:t> </a:t>
            </a:r>
            <a:r>
              <a:rPr lang="en-US" sz="2400" dirty="0" err="1"/>
              <a:t>comerciale</a:t>
            </a:r>
            <a:r>
              <a:rPr lang="en-US" sz="2400" dirty="0"/>
              <a:t> </a:t>
            </a:r>
            <a:r>
              <a:rPr lang="en-US" sz="2400" dirty="0" err="1"/>
              <a:t>într</a:t>
            </a:r>
            <a:r>
              <a:rPr lang="en-US" sz="2400" dirty="0"/>
              <a:t>-un </a:t>
            </a:r>
            <a:r>
              <a:rPr lang="en-US" sz="2400" dirty="0" err="1"/>
              <a:t>singur</a:t>
            </a:r>
            <a:r>
              <a:rPr lang="en-US" sz="2400" dirty="0"/>
              <a:t> loc. </a:t>
            </a:r>
          </a:p>
          <a:p>
            <a:r>
              <a:rPr lang="en-US" sz="2400" dirty="0" err="1"/>
              <a:t>Fondurile</a:t>
            </a:r>
            <a:r>
              <a:rPr lang="en-US" sz="2400" dirty="0"/>
              <a:t> </a:t>
            </a:r>
            <a:r>
              <a:rPr lang="en-US" sz="2400" dirty="0" err="1"/>
              <a:t>suplimentare</a:t>
            </a:r>
            <a:r>
              <a:rPr lang="en-US" sz="2400" dirty="0"/>
              <a:t> pot fi </a:t>
            </a:r>
            <a:r>
              <a:rPr lang="en-US" sz="2400" dirty="0" err="1"/>
              <a:t>accesate</a:t>
            </a:r>
            <a:r>
              <a:rPr lang="en-US" sz="2400" dirty="0"/>
              <a:t> de la </a:t>
            </a:r>
            <a:r>
              <a:rPr lang="en-US" sz="2400" dirty="0" err="1"/>
              <a:t>parteneri</a:t>
            </a:r>
            <a:r>
              <a:rPr lang="en-US" sz="2400" dirty="0"/>
              <a:t> de </a:t>
            </a:r>
            <a:r>
              <a:rPr lang="en-US" sz="2400" dirty="0" err="1"/>
              <a:t>creație</a:t>
            </a:r>
            <a:r>
              <a:rPr lang="en-US" sz="2400" dirty="0"/>
              <a:t> </a:t>
            </a:r>
            <a:r>
              <a:rPr lang="en-US" sz="2400" dirty="0" err="1"/>
              <a:t>și</a:t>
            </a:r>
            <a:r>
              <a:rPr lang="en-US" sz="2400" dirty="0"/>
              <a:t> </a:t>
            </a:r>
            <a:r>
              <a:rPr lang="en-US" sz="2400" dirty="0" err="1"/>
              <a:t>cultură</a:t>
            </a:r>
            <a:r>
              <a:rPr lang="en-US" sz="2400" dirty="0"/>
              <a:t>, </a:t>
            </a:r>
            <a:r>
              <a:rPr lang="en-US" sz="2400" dirty="0" err="1"/>
              <a:t>comunitate</a:t>
            </a:r>
            <a:r>
              <a:rPr lang="en-US" sz="2400" dirty="0"/>
              <a:t> </a:t>
            </a:r>
            <a:r>
              <a:rPr lang="en-US" sz="2400" dirty="0" err="1"/>
              <a:t>și</a:t>
            </a:r>
            <a:r>
              <a:rPr lang="en-US" sz="2400" dirty="0"/>
              <a:t> </a:t>
            </a:r>
            <a:r>
              <a:rPr lang="en-US" sz="2400" dirty="0" err="1"/>
              <a:t>întreprinder</a:t>
            </a:r>
            <a:r>
              <a:rPr lang="ro-RO" sz="2400" dirty="0"/>
              <a:t>i</a:t>
            </a:r>
            <a:r>
              <a:rPr lang="en-US" sz="2400" dirty="0"/>
              <a:t> social</a:t>
            </a:r>
            <a:r>
              <a:rPr lang="ro-RO" sz="2400" dirty="0"/>
              <a:t>e</a:t>
            </a:r>
            <a:r>
              <a:rPr lang="en-US" sz="2400" dirty="0"/>
              <a:t>,</a:t>
            </a:r>
            <a:r>
              <a:rPr lang="ro-RO" sz="2400" dirty="0"/>
              <a:t> de</a:t>
            </a:r>
            <a:r>
              <a:rPr lang="en-US" sz="2400" dirty="0"/>
              <a:t> </a:t>
            </a:r>
            <a:r>
              <a:rPr lang="en-US" sz="2400" dirty="0" err="1"/>
              <a:t>inovare</a:t>
            </a:r>
            <a:r>
              <a:rPr lang="en-US" sz="2400" dirty="0"/>
              <a:t>,</a:t>
            </a:r>
            <a:r>
              <a:rPr lang="ro-RO" sz="2400" dirty="0"/>
              <a:t> de</a:t>
            </a:r>
            <a:r>
              <a:rPr lang="en-US" sz="2400" dirty="0"/>
              <a:t> </a:t>
            </a:r>
            <a:r>
              <a:rPr lang="en-US" sz="2400" dirty="0" err="1"/>
              <a:t>afaceri</a:t>
            </a:r>
            <a:r>
              <a:rPr lang="en-US" sz="2400" dirty="0"/>
              <a:t> </a:t>
            </a:r>
            <a:r>
              <a:rPr lang="en-US" sz="2400" dirty="0" err="1"/>
              <a:t>și</a:t>
            </a:r>
            <a:r>
              <a:rPr lang="en-US" sz="2400" dirty="0"/>
              <a:t> </a:t>
            </a:r>
            <a:r>
              <a:rPr lang="en-US" sz="2400" dirty="0" err="1"/>
              <a:t>parteneri</a:t>
            </a:r>
            <a:r>
              <a:rPr lang="en-US" sz="2400" dirty="0"/>
              <a:t> ai </a:t>
            </a:r>
            <a:r>
              <a:rPr lang="en-US" sz="2400" dirty="0" err="1"/>
              <a:t>autorităților</a:t>
            </a:r>
            <a:r>
              <a:rPr lang="en-US" sz="2400" dirty="0"/>
              <a:t> locale. 
</a:t>
            </a:r>
            <a:r>
              <a:rPr lang="en-US" sz="1400" dirty="0">
                <a:hlinkClick r:id="rId3"/>
              </a:rPr>
              <a:t>Crowdfunder UK - Where Ideas Happen | Crowdfunder UK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06F0C9-21ED-467D-9AD3-66892E50DBCB}"/>
              </a:ext>
            </a:extLst>
          </p:cNvPr>
          <p:cNvSpPr txBox="1"/>
          <p:nvPr/>
        </p:nvSpPr>
        <p:spPr>
          <a:xfrm flipH="1">
            <a:off x="0" y="234434"/>
            <a:ext cx="4488181" cy="369332"/>
          </a:xfrm>
          <a:prstGeom prst="rect">
            <a:avLst/>
          </a:prstGeom>
          <a:solidFill>
            <a:srgbClr val="7F4182"/>
          </a:solidFill>
        </p:spPr>
        <p:txBody>
          <a:bodyPr wrap="square" rtlCol="0">
            <a:spAutoFit/>
          </a:bodyPr>
          <a:lstStyle/>
          <a:p>
            <a:r>
              <a:rPr lang="en-IE" dirty="0" err="1">
                <a:solidFill>
                  <a:schemeClr val="bg1"/>
                </a:solidFill>
              </a:rPr>
              <a:t>Platforme</a:t>
            </a:r>
            <a:r>
              <a:rPr lang="en-IE" dirty="0">
                <a:solidFill>
                  <a:schemeClr val="bg1"/>
                </a:solidFill>
              </a:rPr>
              <a:t> de crowdfunding </a:t>
            </a:r>
            <a:r>
              <a:rPr lang="en-IE" dirty="0" err="1">
                <a:solidFill>
                  <a:schemeClr val="bg1"/>
                </a:solidFill>
              </a:rPr>
              <a:t>pentru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comunități</a:t>
            </a:r>
            <a:endParaRPr lang="en-I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2445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A close up of a flower&#10;&#10;Description automatically generated">
            <a:extLst>
              <a:ext uri="{FF2B5EF4-FFF2-40B4-BE49-F238E27FC236}">
                <a16:creationId xmlns:a16="http://schemas.microsoft.com/office/drawing/2014/main" id="{3B6E0814-84AB-4976-9C7F-99EF4BFBFCC1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46E6D3-A125-418E-8C7D-23A68F3A064F}"/>
              </a:ext>
            </a:extLst>
          </p:cNvPr>
          <p:cNvSpPr txBox="1"/>
          <p:nvPr/>
        </p:nvSpPr>
        <p:spPr>
          <a:xfrm>
            <a:off x="0" y="5671425"/>
            <a:ext cx="2562447" cy="1323439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pPr algn="r"/>
            <a:r>
              <a:rPr lang="ro-RO" sz="4000" dirty="0">
                <a:solidFill>
                  <a:schemeClr val="bg1"/>
                </a:solidFill>
              </a:rPr>
              <a:t>STUDIU</a:t>
            </a:r>
          </a:p>
          <a:p>
            <a:pPr algn="r"/>
            <a:r>
              <a:rPr lang="ro-RO" sz="4000" dirty="0">
                <a:solidFill>
                  <a:schemeClr val="bg1"/>
                </a:solidFill>
              </a:rPr>
              <a:t> DE CAZ</a:t>
            </a:r>
            <a:endParaRPr lang="en-IE" sz="4000" dirty="0">
              <a:solidFill>
                <a:schemeClr val="bg1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E29109-DE01-4E4C-AB13-C110089ACB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7570" y="80010"/>
            <a:ext cx="8618219" cy="1291231"/>
          </a:xfrm>
          <a:solidFill>
            <a:srgbClr val="7F4182"/>
          </a:solidFill>
        </p:spPr>
        <p:txBody>
          <a:bodyPr>
            <a:normAutofit fontScale="92500"/>
          </a:bodyPr>
          <a:lstStyle/>
          <a:p>
            <a:r>
              <a:rPr lang="en-IE" dirty="0">
                <a:solidFill>
                  <a:schemeClr val="bg1"/>
                </a:solidFill>
              </a:rPr>
              <a:t>O </a:t>
            </a:r>
            <a:r>
              <a:rPr lang="en-IE" dirty="0" err="1">
                <a:solidFill>
                  <a:schemeClr val="bg1"/>
                </a:solidFill>
              </a:rPr>
              <a:t>campanie</a:t>
            </a:r>
            <a:r>
              <a:rPr lang="en-IE" dirty="0">
                <a:solidFill>
                  <a:schemeClr val="bg1"/>
                </a:solidFill>
              </a:rPr>
              <a:t> de crowdfunding </a:t>
            </a:r>
            <a:r>
              <a:rPr lang="en-IE" dirty="0" err="1">
                <a:solidFill>
                  <a:schemeClr val="bg1"/>
                </a:solidFill>
              </a:rPr>
              <a:t>pentru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alocări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comunitare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ro-RO" dirty="0">
                <a:solidFill>
                  <a:schemeClr val="bg1"/>
                </a:solidFill>
              </a:rPr>
              <a:t>în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Polperro</a:t>
            </a:r>
            <a:r>
              <a:rPr lang="en-IE" dirty="0">
                <a:solidFill>
                  <a:schemeClr val="bg1"/>
                </a:solidFill>
              </a:rPr>
              <a:t>, Cornwall, </a:t>
            </a:r>
            <a:r>
              <a:rPr lang="en-IE" dirty="0" err="1">
                <a:solidFill>
                  <a:schemeClr val="bg1"/>
                </a:solidFill>
              </a:rPr>
              <a:t>Marea</a:t>
            </a:r>
            <a:r>
              <a:rPr lang="en-IE" dirty="0">
                <a:solidFill>
                  <a:schemeClr val="bg1"/>
                </a:solidFill>
              </a:rPr>
              <a:t> Britanie</a:t>
            </a:r>
          </a:p>
        </p:txBody>
      </p:sp>
      <p:pic>
        <p:nvPicPr>
          <p:cNvPr id="5" name="Graphic 4" descr="Sunflower">
            <a:extLst>
              <a:ext uri="{FF2B5EF4-FFF2-40B4-BE49-F238E27FC236}">
                <a16:creationId xmlns:a16="http://schemas.microsoft.com/office/drawing/2014/main" id="{F3000FC6-99B9-4CE4-AD96-8EC69B7C3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69137" y="5659621"/>
            <a:ext cx="1218841" cy="121884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B6025DF-8C38-40A1-BA02-E68D9A2163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40986" y="1485429"/>
            <a:ext cx="6042769" cy="3975101"/>
          </a:xfrm>
        </p:spPr>
        <p:txBody>
          <a:bodyPr/>
          <a:lstStyle/>
          <a:p>
            <a:r>
              <a:rPr lang="en-US" dirty="0" err="1"/>
              <a:t>Viziunea</a:t>
            </a:r>
            <a:r>
              <a:rPr lang="en-US" dirty="0"/>
              <a:t>:
</a:t>
            </a:r>
            <a:r>
              <a:rPr lang="en-US" i="1" dirty="0" err="1">
                <a:solidFill>
                  <a:srgbClr val="7F4182"/>
                </a:solidFill>
              </a:rPr>
              <a:t>Deținem</a:t>
            </a:r>
            <a:r>
              <a:rPr lang="en-US" i="1" dirty="0">
                <a:solidFill>
                  <a:srgbClr val="7F4182"/>
                </a:solidFill>
              </a:rPr>
              <a:t> un contract de </a:t>
            </a:r>
            <a:r>
              <a:rPr lang="en-US" i="1" dirty="0" err="1">
                <a:solidFill>
                  <a:srgbClr val="7F4182"/>
                </a:solidFill>
              </a:rPr>
              <a:t>închiriere</a:t>
            </a:r>
            <a:r>
              <a:rPr lang="en-US" i="1" dirty="0">
                <a:solidFill>
                  <a:srgbClr val="7F4182"/>
                </a:solidFill>
              </a:rPr>
              <a:t> de 50 de ani pe </a:t>
            </a:r>
            <a:r>
              <a:rPr lang="ro-RO" i="1" dirty="0">
                <a:solidFill>
                  <a:srgbClr val="7F4182"/>
                </a:solidFill>
              </a:rPr>
              <a:t>un </a:t>
            </a:r>
            <a:r>
              <a:rPr lang="en-US" i="1" dirty="0" err="1">
                <a:solidFill>
                  <a:srgbClr val="7F4182"/>
                </a:solidFill>
              </a:rPr>
              <a:t>teren</a:t>
            </a:r>
            <a:r>
              <a:rPr lang="en-US" i="1" dirty="0">
                <a:solidFill>
                  <a:srgbClr val="7F4182"/>
                </a:solidFill>
              </a:rPr>
              <a:t> de 5,5 </a:t>
            </a:r>
            <a:r>
              <a:rPr lang="en-US" i="1" dirty="0" err="1">
                <a:solidFill>
                  <a:srgbClr val="7F4182"/>
                </a:solidFill>
              </a:rPr>
              <a:t>acri</a:t>
            </a:r>
            <a:r>
              <a:rPr lang="ro-RO" i="1" dirty="0">
                <a:solidFill>
                  <a:srgbClr val="7F4182"/>
                </a:solidFill>
              </a:rPr>
              <a:t>i</a:t>
            </a:r>
            <a:r>
              <a:rPr lang="en-US" i="1" dirty="0">
                <a:solidFill>
                  <a:srgbClr val="7F4182"/>
                </a:solidFill>
              </a:rPr>
              <a:t> </a:t>
            </a:r>
            <a:r>
              <a:rPr lang="en-US" i="1" dirty="0" err="1">
                <a:solidFill>
                  <a:srgbClr val="7F4182"/>
                </a:solidFill>
              </a:rPr>
              <a:t>numi</a:t>
            </a:r>
            <a:r>
              <a:rPr lang="ro-RO" i="1" dirty="0">
                <a:solidFill>
                  <a:srgbClr val="7F4182"/>
                </a:solidFill>
              </a:rPr>
              <a:t>t</a:t>
            </a:r>
            <a:r>
              <a:rPr lang="en-US" i="1" dirty="0">
                <a:solidFill>
                  <a:srgbClr val="7F4182"/>
                </a:solidFill>
              </a:rPr>
              <a:t> "</a:t>
            </a:r>
            <a:r>
              <a:rPr lang="en-US" i="1" dirty="0" err="1">
                <a:solidFill>
                  <a:srgbClr val="7F4182"/>
                </a:solidFill>
              </a:rPr>
              <a:t>Kellow</a:t>
            </a:r>
            <a:r>
              <a:rPr lang="en-US" i="1" dirty="0">
                <a:solidFill>
                  <a:srgbClr val="7F4182"/>
                </a:solidFill>
              </a:rPr>
              <a:t> Farm Allotments". </a:t>
            </a:r>
            <a:r>
              <a:rPr lang="en-US" i="1" dirty="0" err="1">
                <a:solidFill>
                  <a:srgbClr val="7F4182"/>
                </a:solidFill>
              </a:rPr>
              <a:t>Pământul</a:t>
            </a:r>
            <a:r>
              <a:rPr lang="en-US" i="1" dirty="0">
                <a:solidFill>
                  <a:srgbClr val="7F4182"/>
                </a:solidFill>
              </a:rPr>
              <a:t> </a:t>
            </a:r>
            <a:r>
              <a:rPr lang="en-US" i="1" dirty="0" err="1">
                <a:solidFill>
                  <a:srgbClr val="7F4182"/>
                </a:solidFill>
              </a:rPr>
              <a:t>este</a:t>
            </a:r>
            <a:r>
              <a:rPr lang="en-US" i="1" dirty="0">
                <a:solidFill>
                  <a:srgbClr val="7F4182"/>
                </a:solidFill>
              </a:rPr>
              <a:t> </a:t>
            </a:r>
            <a:r>
              <a:rPr lang="en-US" i="1" dirty="0" err="1">
                <a:solidFill>
                  <a:srgbClr val="7F4182"/>
                </a:solidFill>
              </a:rPr>
              <a:t>sălbatic</a:t>
            </a:r>
            <a:r>
              <a:rPr lang="en-US" i="1" dirty="0">
                <a:solidFill>
                  <a:srgbClr val="7F4182"/>
                </a:solidFill>
              </a:rPr>
              <a:t> </a:t>
            </a:r>
            <a:r>
              <a:rPr lang="ro-RO" i="1" dirty="0">
                <a:solidFill>
                  <a:srgbClr val="7F4182"/>
                </a:solidFill>
              </a:rPr>
              <a:t>pe o pantă abruptă </a:t>
            </a:r>
            <a:r>
              <a:rPr lang="en-US" i="1" dirty="0">
                <a:solidFill>
                  <a:srgbClr val="7F4182"/>
                </a:solidFill>
              </a:rPr>
              <a:t>de deal. Ne </a:t>
            </a:r>
            <a:r>
              <a:rPr lang="en-US" i="1" dirty="0" err="1">
                <a:solidFill>
                  <a:srgbClr val="7F4182"/>
                </a:solidFill>
              </a:rPr>
              <a:t>propunem</a:t>
            </a:r>
            <a:r>
              <a:rPr lang="en-US" i="1" dirty="0">
                <a:solidFill>
                  <a:srgbClr val="7F4182"/>
                </a:solidFill>
              </a:rPr>
              <a:t> </a:t>
            </a:r>
            <a:r>
              <a:rPr lang="en-US" i="1" dirty="0" err="1">
                <a:solidFill>
                  <a:srgbClr val="7F4182"/>
                </a:solidFill>
              </a:rPr>
              <a:t>să</a:t>
            </a:r>
            <a:r>
              <a:rPr lang="en-US" i="1" dirty="0">
                <a:solidFill>
                  <a:srgbClr val="7F4182"/>
                </a:solidFill>
              </a:rPr>
              <a:t> </a:t>
            </a:r>
            <a:r>
              <a:rPr lang="en-US" i="1" dirty="0" err="1">
                <a:solidFill>
                  <a:srgbClr val="7F4182"/>
                </a:solidFill>
              </a:rPr>
              <a:t>curățăm</a:t>
            </a:r>
            <a:r>
              <a:rPr lang="en-US" i="1" dirty="0">
                <a:solidFill>
                  <a:srgbClr val="7F4182"/>
                </a:solidFill>
              </a:rPr>
              <a:t> </a:t>
            </a:r>
            <a:r>
              <a:rPr lang="en-US" i="1" dirty="0" err="1">
                <a:solidFill>
                  <a:srgbClr val="7F4182"/>
                </a:solidFill>
              </a:rPr>
              <a:t>terenul</a:t>
            </a:r>
            <a:r>
              <a:rPr lang="en-US" i="1" dirty="0">
                <a:solidFill>
                  <a:srgbClr val="7F4182"/>
                </a:solidFill>
              </a:rPr>
              <a:t>, </a:t>
            </a:r>
            <a:r>
              <a:rPr lang="en-US" i="1" dirty="0" err="1">
                <a:solidFill>
                  <a:srgbClr val="7F4182"/>
                </a:solidFill>
              </a:rPr>
              <a:t>să</a:t>
            </a:r>
            <a:r>
              <a:rPr lang="en-US" i="1" dirty="0">
                <a:solidFill>
                  <a:srgbClr val="7F4182"/>
                </a:solidFill>
              </a:rPr>
              <a:t> </a:t>
            </a:r>
            <a:r>
              <a:rPr lang="en-US" i="1" dirty="0" err="1">
                <a:solidFill>
                  <a:srgbClr val="7F4182"/>
                </a:solidFill>
              </a:rPr>
              <a:t>creăm</a:t>
            </a:r>
            <a:r>
              <a:rPr lang="en-US" i="1" dirty="0">
                <a:solidFill>
                  <a:srgbClr val="7F4182"/>
                </a:solidFill>
              </a:rPr>
              <a:t> </a:t>
            </a:r>
            <a:r>
              <a:rPr lang="en-US" i="1" dirty="0" err="1">
                <a:solidFill>
                  <a:srgbClr val="7F4182"/>
                </a:solidFill>
              </a:rPr>
              <a:t>terase</a:t>
            </a:r>
            <a:r>
              <a:rPr lang="en-US" i="1" dirty="0">
                <a:solidFill>
                  <a:srgbClr val="7F4182"/>
                </a:solidFill>
              </a:rPr>
              <a:t> </a:t>
            </a:r>
            <a:r>
              <a:rPr lang="en-US" i="1" dirty="0" err="1">
                <a:solidFill>
                  <a:srgbClr val="7F4182"/>
                </a:solidFill>
              </a:rPr>
              <a:t>și</a:t>
            </a:r>
            <a:r>
              <a:rPr lang="en-US" i="1" dirty="0">
                <a:solidFill>
                  <a:srgbClr val="7F4182"/>
                </a:solidFill>
              </a:rPr>
              <a:t> </a:t>
            </a:r>
            <a:r>
              <a:rPr lang="en-US" i="1" dirty="0" err="1">
                <a:solidFill>
                  <a:srgbClr val="7F4182"/>
                </a:solidFill>
              </a:rPr>
              <a:t>să</a:t>
            </a:r>
            <a:r>
              <a:rPr lang="ro-RO" i="1" dirty="0">
                <a:solidFill>
                  <a:srgbClr val="7F4182"/>
                </a:solidFill>
              </a:rPr>
              <a:t> îl</a:t>
            </a:r>
            <a:r>
              <a:rPr lang="en-US" i="1" dirty="0">
                <a:solidFill>
                  <a:srgbClr val="7F4182"/>
                </a:solidFill>
              </a:rPr>
              <a:t> </a:t>
            </a:r>
            <a:r>
              <a:rPr lang="en-US" i="1" dirty="0" err="1">
                <a:solidFill>
                  <a:srgbClr val="7F4182"/>
                </a:solidFill>
              </a:rPr>
              <a:t>punem</a:t>
            </a:r>
            <a:r>
              <a:rPr lang="en-US" i="1" dirty="0">
                <a:solidFill>
                  <a:srgbClr val="7F4182"/>
                </a:solidFill>
              </a:rPr>
              <a:t> la </a:t>
            </a:r>
            <a:r>
              <a:rPr lang="en-US" i="1" dirty="0" err="1">
                <a:solidFill>
                  <a:srgbClr val="7F4182"/>
                </a:solidFill>
              </a:rPr>
              <a:t>dispoziția</a:t>
            </a:r>
            <a:r>
              <a:rPr lang="en-US" i="1" dirty="0">
                <a:solidFill>
                  <a:srgbClr val="7F4182"/>
                </a:solidFill>
              </a:rPr>
              <a:t> </a:t>
            </a:r>
            <a:r>
              <a:rPr lang="en-US" i="1" dirty="0" err="1">
                <a:solidFill>
                  <a:srgbClr val="7F4182"/>
                </a:solidFill>
              </a:rPr>
              <a:t>membrilor</a:t>
            </a:r>
            <a:r>
              <a:rPr lang="en-US" i="1" dirty="0">
                <a:solidFill>
                  <a:srgbClr val="7F4182"/>
                </a:solidFill>
              </a:rPr>
              <a:t> </a:t>
            </a:r>
            <a:r>
              <a:rPr lang="en-US" i="1" dirty="0" err="1">
                <a:solidFill>
                  <a:srgbClr val="7F4182"/>
                </a:solidFill>
              </a:rPr>
              <a:t>și</a:t>
            </a:r>
            <a:r>
              <a:rPr lang="en-US" i="1" dirty="0">
                <a:solidFill>
                  <a:srgbClr val="7F4182"/>
                </a:solidFill>
              </a:rPr>
              <a:t> </a:t>
            </a:r>
            <a:r>
              <a:rPr lang="en-US" i="1" dirty="0" err="1">
                <a:solidFill>
                  <a:srgbClr val="7F4182"/>
                </a:solidFill>
              </a:rPr>
              <a:t>familiilor</a:t>
            </a:r>
            <a:r>
              <a:rPr lang="en-US" i="1" dirty="0">
                <a:solidFill>
                  <a:srgbClr val="7F4182"/>
                </a:solidFill>
              </a:rPr>
              <a:t> </a:t>
            </a:r>
            <a:r>
              <a:rPr lang="en-US" i="1" dirty="0" err="1">
                <a:solidFill>
                  <a:srgbClr val="7F4182"/>
                </a:solidFill>
              </a:rPr>
              <a:t>comunității</a:t>
            </a:r>
            <a:r>
              <a:rPr lang="en-US" i="1" dirty="0">
                <a:solidFill>
                  <a:srgbClr val="7F4182"/>
                </a:solidFill>
              </a:rPr>
              <a:t> </a:t>
            </a:r>
            <a:r>
              <a:rPr lang="en-US" i="1" dirty="0" err="1">
                <a:solidFill>
                  <a:srgbClr val="7F4182"/>
                </a:solidFill>
              </a:rPr>
              <a:t>noastre</a:t>
            </a:r>
            <a:r>
              <a:rPr lang="en-US" i="1" dirty="0">
                <a:solidFill>
                  <a:srgbClr val="7F4182"/>
                </a:solidFill>
              </a:rPr>
              <a:t>, precum </a:t>
            </a:r>
            <a:r>
              <a:rPr lang="en-US" i="1" dirty="0" err="1">
                <a:solidFill>
                  <a:srgbClr val="7F4182"/>
                </a:solidFill>
              </a:rPr>
              <a:t>și</a:t>
            </a:r>
            <a:r>
              <a:rPr lang="en-US" i="1" dirty="0">
                <a:solidFill>
                  <a:srgbClr val="7F4182"/>
                </a:solidFill>
              </a:rPr>
              <a:t> </a:t>
            </a:r>
            <a:r>
              <a:rPr lang="en-US" i="1" dirty="0" err="1">
                <a:solidFill>
                  <a:srgbClr val="7F4182"/>
                </a:solidFill>
              </a:rPr>
              <a:t>recuperarea</a:t>
            </a:r>
            <a:r>
              <a:rPr lang="en-US" i="1" dirty="0">
                <a:solidFill>
                  <a:srgbClr val="7F4182"/>
                </a:solidFill>
              </a:rPr>
              <a:t> </a:t>
            </a:r>
            <a:r>
              <a:rPr lang="en-US" i="1" dirty="0" err="1">
                <a:solidFill>
                  <a:srgbClr val="7F4182"/>
                </a:solidFill>
              </a:rPr>
              <a:t>și</a:t>
            </a:r>
            <a:r>
              <a:rPr lang="en-US" i="1" dirty="0">
                <a:solidFill>
                  <a:srgbClr val="7F4182"/>
                </a:solidFill>
              </a:rPr>
              <a:t> </a:t>
            </a:r>
            <a:r>
              <a:rPr lang="en-US" i="1" dirty="0" err="1">
                <a:solidFill>
                  <a:srgbClr val="7F4182"/>
                </a:solidFill>
              </a:rPr>
              <a:t>cultivarea</a:t>
            </a:r>
            <a:r>
              <a:rPr lang="en-US" i="1" dirty="0">
                <a:solidFill>
                  <a:srgbClr val="7F4182"/>
                </a:solidFill>
              </a:rPr>
              <a:t> </a:t>
            </a:r>
            <a:r>
              <a:rPr lang="en-US" i="1" dirty="0" err="1">
                <a:solidFill>
                  <a:srgbClr val="7F4182"/>
                </a:solidFill>
              </a:rPr>
              <a:t>vechii</a:t>
            </a:r>
            <a:r>
              <a:rPr lang="en-US" i="1" dirty="0">
                <a:solidFill>
                  <a:srgbClr val="7F4182"/>
                </a:solidFill>
              </a:rPr>
              <a:t> </a:t>
            </a:r>
            <a:r>
              <a:rPr lang="en-US" i="1" dirty="0" err="1">
                <a:solidFill>
                  <a:srgbClr val="7F4182"/>
                </a:solidFill>
              </a:rPr>
              <a:t>livezi</a:t>
            </a:r>
            <a:r>
              <a:rPr lang="en-US" i="1" dirty="0">
                <a:solidFill>
                  <a:srgbClr val="7F4182"/>
                </a:solidFill>
              </a:rPr>
              <a:t> </a:t>
            </a:r>
            <a:r>
              <a:rPr lang="ro-RO" i="1" dirty="0">
                <a:solidFill>
                  <a:srgbClr val="7F4182"/>
                </a:solidFill>
              </a:rPr>
              <a:t>de pe </a:t>
            </a:r>
            <a:r>
              <a:rPr lang="en-US" i="1" dirty="0" err="1">
                <a:solidFill>
                  <a:srgbClr val="7F4182"/>
                </a:solidFill>
              </a:rPr>
              <a:t>teren</a:t>
            </a:r>
            <a:r>
              <a:rPr lang="en-US" i="1" dirty="0">
                <a:solidFill>
                  <a:srgbClr val="7F4182"/>
                </a:solidFill>
              </a:rPr>
              <a:t>. </a:t>
            </a:r>
            <a:r>
              <a:rPr lang="en-US" i="1" dirty="0" err="1">
                <a:solidFill>
                  <a:srgbClr val="7F4182"/>
                </a:solidFill>
              </a:rPr>
              <a:t>Producția</a:t>
            </a:r>
            <a:r>
              <a:rPr lang="en-US" i="1" dirty="0">
                <a:solidFill>
                  <a:srgbClr val="7F4182"/>
                </a:solidFill>
              </a:rPr>
              <a:t> de </a:t>
            </a:r>
            <a:r>
              <a:rPr lang="en-US" i="1" dirty="0" err="1">
                <a:solidFill>
                  <a:srgbClr val="7F4182"/>
                </a:solidFill>
              </a:rPr>
              <a:t>alimente</a:t>
            </a:r>
            <a:r>
              <a:rPr lang="en-US" i="1" dirty="0">
                <a:solidFill>
                  <a:srgbClr val="7F4182"/>
                </a:solidFill>
              </a:rPr>
              <a:t> locale a </a:t>
            </a:r>
            <a:r>
              <a:rPr lang="en-US" i="1" dirty="0" err="1">
                <a:solidFill>
                  <a:srgbClr val="7F4182"/>
                </a:solidFill>
              </a:rPr>
              <a:t>fost</a:t>
            </a:r>
            <a:r>
              <a:rPr lang="en-US" i="1" dirty="0">
                <a:solidFill>
                  <a:srgbClr val="7F4182"/>
                </a:solidFill>
              </a:rPr>
              <a:t>, de </a:t>
            </a:r>
            <a:r>
              <a:rPr lang="en-US" i="1" dirty="0" err="1">
                <a:solidFill>
                  <a:srgbClr val="7F4182"/>
                </a:solidFill>
              </a:rPr>
              <a:t>mulți</a:t>
            </a:r>
            <a:r>
              <a:rPr lang="en-US" i="1" dirty="0">
                <a:solidFill>
                  <a:srgbClr val="7F4182"/>
                </a:solidFill>
              </a:rPr>
              <a:t> ani, un mod </a:t>
            </a:r>
            <a:r>
              <a:rPr lang="en-US" i="1" dirty="0" err="1">
                <a:solidFill>
                  <a:srgbClr val="7F4182"/>
                </a:solidFill>
              </a:rPr>
              <a:t>pozitiv</a:t>
            </a:r>
            <a:r>
              <a:rPr lang="en-US" i="1" dirty="0">
                <a:solidFill>
                  <a:srgbClr val="7F4182"/>
                </a:solidFill>
              </a:rPr>
              <a:t>, </a:t>
            </a:r>
            <a:r>
              <a:rPr lang="en-US" i="1" dirty="0" err="1">
                <a:solidFill>
                  <a:srgbClr val="7F4182"/>
                </a:solidFill>
              </a:rPr>
              <a:t>sănătos</a:t>
            </a:r>
            <a:r>
              <a:rPr lang="en-US" i="1" dirty="0">
                <a:solidFill>
                  <a:srgbClr val="7F4182"/>
                </a:solidFill>
              </a:rPr>
              <a:t> </a:t>
            </a:r>
            <a:r>
              <a:rPr lang="en-US" i="1" dirty="0" err="1">
                <a:solidFill>
                  <a:srgbClr val="7F4182"/>
                </a:solidFill>
              </a:rPr>
              <a:t>și</a:t>
            </a:r>
            <a:r>
              <a:rPr lang="en-US" i="1" dirty="0">
                <a:solidFill>
                  <a:srgbClr val="7F4182"/>
                </a:solidFill>
              </a:rPr>
              <a:t> </a:t>
            </a:r>
            <a:r>
              <a:rPr lang="en-US" i="1" dirty="0" err="1">
                <a:solidFill>
                  <a:srgbClr val="7F4182"/>
                </a:solidFill>
              </a:rPr>
              <a:t>durabil</a:t>
            </a:r>
            <a:r>
              <a:rPr lang="en-US" i="1" dirty="0">
                <a:solidFill>
                  <a:srgbClr val="7F4182"/>
                </a:solidFill>
              </a:rPr>
              <a:t> de a </a:t>
            </a:r>
            <a:r>
              <a:rPr lang="en-US" i="1" dirty="0" err="1">
                <a:solidFill>
                  <a:srgbClr val="7F4182"/>
                </a:solidFill>
              </a:rPr>
              <a:t>trăi</a:t>
            </a:r>
            <a:r>
              <a:rPr lang="en-US" i="1" dirty="0">
                <a:solidFill>
                  <a:srgbClr val="7F4182"/>
                </a:solidFill>
              </a:rPr>
              <a:t> </a:t>
            </a:r>
            <a:r>
              <a:rPr lang="en-US" i="1" dirty="0" err="1">
                <a:solidFill>
                  <a:srgbClr val="7F4182"/>
                </a:solidFill>
              </a:rPr>
              <a:t>și</a:t>
            </a:r>
            <a:r>
              <a:rPr lang="en-US" i="1" dirty="0">
                <a:solidFill>
                  <a:srgbClr val="7F4182"/>
                </a:solidFill>
              </a:rPr>
              <a:t> </a:t>
            </a:r>
            <a:r>
              <a:rPr lang="en-US" i="1" dirty="0" err="1">
                <a:solidFill>
                  <a:srgbClr val="7F4182"/>
                </a:solidFill>
              </a:rPr>
              <a:t>avem</a:t>
            </a:r>
            <a:r>
              <a:rPr lang="en-US" i="1" dirty="0">
                <a:solidFill>
                  <a:srgbClr val="7F4182"/>
                </a:solidFill>
              </a:rPr>
              <a:t> </a:t>
            </a:r>
            <a:r>
              <a:rPr lang="en-US" i="1" dirty="0" err="1">
                <a:solidFill>
                  <a:srgbClr val="7F4182"/>
                </a:solidFill>
              </a:rPr>
              <a:t>acum</a:t>
            </a:r>
            <a:r>
              <a:rPr lang="en-US" i="1" dirty="0">
                <a:solidFill>
                  <a:srgbClr val="7F4182"/>
                </a:solidFill>
              </a:rPr>
              <a:t> </a:t>
            </a:r>
            <a:r>
              <a:rPr lang="en-US" i="1" dirty="0" err="1">
                <a:solidFill>
                  <a:srgbClr val="7F4182"/>
                </a:solidFill>
              </a:rPr>
              <a:t>posibilitatea</a:t>
            </a:r>
            <a:r>
              <a:rPr lang="en-US" i="1" dirty="0">
                <a:solidFill>
                  <a:srgbClr val="7F4182"/>
                </a:solidFill>
              </a:rPr>
              <a:t> de a </a:t>
            </a:r>
            <a:r>
              <a:rPr lang="en-US" i="1" dirty="0" err="1">
                <a:solidFill>
                  <a:srgbClr val="7F4182"/>
                </a:solidFill>
              </a:rPr>
              <a:t>oferi</a:t>
            </a:r>
            <a:r>
              <a:rPr lang="en-US" i="1" dirty="0">
                <a:solidFill>
                  <a:srgbClr val="7F4182"/>
                </a:solidFill>
              </a:rPr>
              <a:t> </a:t>
            </a:r>
            <a:r>
              <a:rPr lang="en-US" i="1" dirty="0" err="1">
                <a:solidFill>
                  <a:srgbClr val="7F4182"/>
                </a:solidFill>
              </a:rPr>
              <a:t>aceste</a:t>
            </a:r>
            <a:r>
              <a:rPr lang="en-US" i="1" dirty="0">
                <a:solidFill>
                  <a:srgbClr val="7F4182"/>
                </a:solidFill>
              </a:rPr>
              <a:t> </a:t>
            </a:r>
            <a:r>
              <a:rPr lang="en-US" i="1" dirty="0" err="1">
                <a:solidFill>
                  <a:srgbClr val="7F4182"/>
                </a:solidFill>
              </a:rPr>
              <a:t>oportunități</a:t>
            </a:r>
            <a:r>
              <a:rPr lang="en-US" i="1" dirty="0">
                <a:solidFill>
                  <a:srgbClr val="7F4182"/>
                </a:solidFill>
              </a:rPr>
              <a:t> </a:t>
            </a:r>
            <a:r>
              <a:rPr lang="en-US" i="1" dirty="0" err="1">
                <a:solidFill>
                  <a:srgbClr val="7F4182"/>
                </a:solidFill>
              </a:rPr>
              <a:t>pentru</a:t>
            </a:r>
            <a:r>
              <a:rPr lang="en-US" i="1" dirty="0">
                <a:solidFill>
                  <a:srgbClr val="7F4182"/>
                </a:solidFill>
              </a:rPr>
              <a:t> </a:t>
            </a:r>
            <a:r>
              <a:rPr lang="en-US" i="1" dirty="0" err="1">
                <a:solidFill>
                  <a:srgbClr val="7F4182"/>
                </a:solidFill>
              </a:rPr>
              <a:t>comunitatea</a:t>
            </a:r>
            <a:r>
              <a:rPr lang="en-US" i="1" dirty="0">
                <a:solidFill>
                  <a:srgbClr val="7F4182"/>
                </a:solidFill>
              </a:rPr>
              <a:t> </a:t>
            </a:r>
            <a:r>
              <a:rPr lang="en-US" i="1" dirty="0" err="1">
                <a:solidFill>
                  <a:srgbClr val="7F4182"/>
                </a:solidFill>
              </a:rPr>
              <a:t>noastră</a:t>
            </a:r>
            <a:r>
              <a:rPr lang="en-US" i="1" dirty="0">
                <a:solidFill>
                  <a:srgbClr val="7F4182"/>
                </a:solidFill>
              </a:rPr>
              <a:t>.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A7223B-42F2-4F27-AD24-10A2E00FBEEE}"/>
              </a:ext>
            </a:extLst>
          </p:cNvPr>
          <p:cNvSpPr txBox="1"/>
          <p:nvPr/>
        </p:nvSpPr>
        <p:spPr>
          <a:xfrm flipH="1">
            <a:off x="-2" y="234434"/>
            <a:ext cx="2291254" cy="1200329"/>
          </a:xfrm>
          <a:prstGeom prst="rect">
            <a:avLst/>
          </a:prstGeom>
          <a:solidFill>
            <a:srgbClr val="7F4182"/>
          </a:solidFill>
        </p:spPr>
        <p:txBody>
          <a:bodyPr wrap="square" rtlCol="0">
            <a:spAutoFit/>
          </a:bodyPr>
          <a:lstStyle/>
          <a:p>
            <a:r>
              <a:rPr lang="en-IE" sz="2400" dirty="0" err="1">
                <a:solidFill>
                  <a:schemeClr val="bg1"/>
                </a:solidFill>
              </a:rPr>
              <a:t>Comunități</a:t>
            </a:r>
            <a:r>
              <a:rPr lang="en-IE" sz="2400" dirty="0">
                <a:solidFill>
                  <a:schemeClr val="bg1"/>
                </a:solidFill>
              </a:rPr>
              <a:t> cu </a:t>
            </a:r>
            <a:r>
              <a:rPr lang="en-IE" sz="2400" dirty="0" err="1">
                <a:solidFill>
                  <a:schemeClr val="bg1"/>
                </a:solidFill>
              </a:rPr>
              <a:t>finanțare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participativă</a:t>
            </a:r>
            <a:endParaRPr lang="en-IE" sz="24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176805-CEB4-4B56-BF54-01B9CAA989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4426" y="1950190"/>
            <a:ext cx="3324377" cy="334695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1BD4A3E-9165-4FA9-92B5-5BDCDDFE1D3F}"/>
              </a:ext>
            </a:extLst>
          </p:cNvPr>
          <p:cNvSpPr txBox="1"/>
          <p:nvPr/>
        </p:nvSpPr>
        <p:spPr>
          <a:xfrm>
            <a:off x="3140986" y="5970197"/>
            <a:ext cx="86965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dirty="0" err="1"/>
              <a:t>Cit</a:t>
            </a:r>
            <a:r>
              <a:rPr lang="ro-RO" dirty="0"/>
              <a:t>iți</a:t>
            </a:r>
            <a:r>
              <a:rPr lang="en-IE" dirty="0"/>
              <a:t> </a:t>
            </a:r>
            <a:r>
              <a:rPr lang="en-IE" dirty="0" err="1"/>
              <a:t>mai</a:t>
            </a:r>
            <a:r>
              <a:rPr lang="en-IE" dirty="0"/>
              <a:t> </a:t>
            </a:r>
            <a:r>
              <a:rPr lang="en-IE" dirty="0" err="1"/>
              <a:t>mult</a:t>
            </a:r>
            <a:r>
              <a:rPr lang="en-IE" dirty="0"/>
              <a:t>: </a:t>
            </a:r>
            <a:r>
              <a:rPr lang="en-US" sz="1800" dirty="0"/>
              <a:t>A</a:t>
            </a:r>
            <a:r>
              <a:rPr lang="en-US" sz="1800" dirty="0">
                <a:hlinkClick r:id="rId7"/>
              </a:rPr>
              <a:t> Community crowdfunding project in </a:t>
            </a:r>
            <a:r>
              <a:rPr lang="en-US" sz="1800" dirty="0" err="1">
                <a:hlinkClick r:id="rId7"/>
              </a:rPr>
              <a:t>Polperro</a:t>
            </a:r>
            <a:r>
              <a:rPr lang="en-US" sz="1800" dirty="0">
                <a:hlinkClick r:id="rId7"/>
              </a:rPr>
              <a:t> by </a:t>
            </a:r>
            <a:r>
              <a:rPr lang="en-US" sz="1800" dirty="0" err="1">
                <a:hlinkClick r:id="rId7"/>
              </a:rPr>
              <a:t>Polperro</a:t>
            </a:r>
            <a:r>
              <a:rPr lang="en-US" sz="1800" dirty="0">
                <a:hlinkClick r:id="rId7"/>
              </a:rPr>
              <a:t> Environmental Group (crowdfunder.co.uk)</a:t>
            </a:r>
            <a:endParaRPr lang="en-IE" sz="1800" dirty="0"/>
          </a:p>
        </p:txBody>
      </p:sp>
    </p:spTree>
    <p:extLst>
      <p:ext uri="{BB962C8B-B14F-4D97-AF65-F5344CB8AC3E}">
        <p14:creationId xmlns:p14="http://schemas.microsoft.com/office/powerpoint/2010/main" val="28255537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0DD1C4-85DB-4D0E-8DBB-8D35FB67E89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32508" y="4260559"/>
            <a:ext cx="11545518" cy="1730666"/>
          </a:xfrm>
        </p:spPr>
        <p:txBody>
          <a:bodyPr>
            <a:normAutofit/>
          </a:bodyPr>
          <a:lstStyle/>
          <a:p>
            <a:r>
              <a:rPr lang="es-ES" dirty="0"/>
              <a:t>Ce este disponibil la nivel local/național și european?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7D1380-6FA3-4E01-8A87-8223993449D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2508" y="3158505"/>
            <a:ext cx="11545518" cy="1119830"/>
          </a:xfrm>
        </p:spPr>
        <p:txBody>
          <a:bodyPr/>
          <a:lstStyle/>
          <a:p>
            <a:r>
              <a:rPr lang="it-IT" sz="4800" dirty="0"/>
              <a:t>SECȚIUNEA A PATRA: GRANTURI COMUNITARE DE REGENERARE
</a:t>
            </a:r>
            <a:endParaRPr lang="en-IE" sz="4800" dirty="0"/>
          </a:p>
        </p:txBody>
      </p:sp>
      <p:pic>
        <p:nvPicPr>
          <p:cNvPr id="13" name="Picture Placeholder 12" descr="Summer meadow in evening light">
            <a:extLst>
              <a:ext uri="{FF2B5EF4-FFF2-40B4-BE49-F238E27FC236}">
                <a16:creationId xmlns:a16="http://schemas.microsoft.com/office/drawing/2014/main" id="{07E7B147-EA23-409F-8D5C-ABAAEE60713A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354624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9F418E-6268-4A79-AC71-2EFB93CD5BF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3773" y="673101"/>
            <a:ext cx="5279028" cy="1001942"/>
          </a:xfrm>
        </p:spPr>
        <p:txBody>
          <a:bodyPr>
            <a:normAutofit lnSpcReduction="10000"/>
          </a:bodyPr>
          <a:lstStyle/>
          <a:p>
            <a:r>
              <a:rPr lang="en-IE" dirty="0"/>
              <a:t>GRANTURI/FONDURI LOCALE/NAȚIONALE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8CC7E3-BCD0-4225-BE27-567A9AF859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IE" dirty="0" err="1"/>
              <a:t>Finanțarea</a:t>
            </a:r>
            <a:r>
              <a:rPr lang="en-IE" dirty="0"/>
              <a:t> </a:t>
            </a:r>
            <a:r>
              <a:rPr lang="en-IE" dirty="0" err="1"/>
              <a:t>locală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națională</a:t>
            </a:r>
            <a:r>
              <a:rPr lang="en-IE" dirty="0"/>
              <a:t> </a:t>
            </a:r>
            <a:r>
              <a:rPr lang="en-IE" dirty="0" err="1"/>
              <a:t>este</a:t>
            </a:r>
            <a:r>
              <a:rPr lang="en-IE" dirty="0"/>
              <a:t> un </a:t>
            </a:r>
            <a:r>
              <a:rPr lang="en-IE" dirty="0" err="1"/>
              <a:t>punct</a:t>
            </a:r>
            <a:r>
              <a:rPr lang="en-IE" dirty="0"/>
              <a:t> de </a:t>
            </a:r>
            <a:r>
              <a:rPr lang="en-IE" dirty="0" err="1"/>
              <a:t>plecare</a:t>
            </a:r>
            <a:r>
              <a:rPr lang="en-IE" dirty="0"/>
              <a:t> </a:t>
            </a:r>
            <a:r>
              <a:rPr lang="en-IE" dirty="0" err="1"/>
              <a:t>pentru</a:t>
            </a:r>
            <a:r>
              <a:rPr lang="en-IE" dirty="0"/>
              <a:t> </a:t>
            </a:r>
            <a:r>
              <a:rPr lang="en-IE" dirty="0" err="1"/>
              <a:t>proiectele</a:t>
            </a:r>
            <a:r>
              <a:rPr lang="en-IE" dirty="0"/>
              <a:t> de </a:t>
            </a:r>
            <a:r>
              <a:rPr lang="en-IE" dirty="0" err="1"/>
              <a:t>regenerare</a:t>
            </a:r>
            <a:r>
              <a:rPr lang="en-IE" dirty="0"/>
              <a:t> </a:t>
            </a:r>
            <a:r>
              <a:rPr lang="en-IE" dirty="0" err="1"/>
              <a:t>comunitară</a:t>
            </a:r>
            <a:r>
              <a:rPr lang="en-IE" dirty="0"/>
              <a:t>. 
</a:t>
            </a:r>
            <a:r>
              <a:rPr lang="ro-RO" dirty="0"/>
              <a:t>România</a:t>
            </a:r>
            <a:r>
              <a:rPr lang="en-IE" dirty="0"/>
              <a:t>
</a:t>
            </a:r>
            <a:r>
              <a:rPr lang="en-IE" dirty="0" err="1"/>
              <a:t>Acum</a:t>
            </a:r>
            <a:r>
              <a:rPr lang="en-IE" dirty="0"/>
              <a:t> </a:t>
            </a:r>
            <a:r>
              <a:rPr lang="en-IE" dirty="0" err="1"/>
              <a:t>vă</a:t>
            </a:r>
            <a:r>
              <a:rPr lang="en-IE" dirty="0"/>
              <a:t> </a:t>
            </a:r>
            <a:r>
              <a:rPr lang="en-IE" dirty="0" err="1"/>
              <a:t>prezentăm</a:t>
            </a:r>
            <a:r>
              <a:rPr lang="en-IE" dirty="0"/>
              <a:t> </a:t>
            </a:r>
            <a:r>
              <a:rPr lang="en-IE" dirty="0" err="1"/>
              <a:t>principalele</a:t>
            </a:r>
            <a:r>
              <a:rPr lang="en-IE" dirty="0"/>
              <a:t> </a:t>
            </a:r>
            <a:r>
              <a:rPr lang="en-IE" dirty="0" err="1"/>
              <a:t>oportunități</a:t>
            </a:r>
            <a:r>
              <a:rPr lang="en-IE" dirty="0"/>
              <a:t> de </a:t>
            </a:r>
            <a:r>
              <a:rPr lang="en-IE" dirty="0" err="1"/>
              <a:t>finanțare</a:t>
            </a:r>
            <a:r>
              <a:rPr lang="en-IE" dirty="0"/>
              <a:t> </a:t>
            </a:r>
            <a:r>
              <a:rPr lang="en-IE" dirty="0" err="1"/>
              <a:t>disponibile</a:t>
            </a:r>
            <a:r>
              <a:rPr lang="en-IE" dirty="0"/>
              <a:t> de </a:t>
            </a:r>
            <a:r>
              <a:rPr lang="en-IE" dirty="0" err="1"/>
              <a:t>obicei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ro-RO" dirty="0"/>
              <a:t>România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fiecare</a:t>
            </a:r>
            <a:r>
              <a:rPr lang="en-IE" dirty="0"/>
              <a:t> an.
(</a:t>
            </a:r>
            <a:r>
              <a:rPr lang="en-IE" dirty="0" err="1"/>
              <a:t>notă</a:t>
            </a:r>
            <a:r>
              <a:rPr lang="en-IE" dirty="0"/>
              <a:t> –</a:t>
            </a:r>
            <a:r>
              <a:rPr lang="en-IE" dirty="0" err="1"/>
              <a:t>vă</a:t>
            </a:r>
            <a:r>
              <a:rPr lang="en-IE" dirty="0"/>
              <a:t> </a:t>
            </a:r>
            <a:r>
              <a:rPr lang="en-IE" dirty="0" err="1"/>
              <a:t>rugăm</a:t>
            </a:r>
            <a:r>
              <a:rPr lang="en-IE" dirty="0"/>
              <a:t> </a:t>
            </a:r>
            <a:r>
              <a:rPr lang="en-IE" dirty="0" err="1"/>
              <a:t>să</a:t>
            </a:r>
            <a:r>
              <a:rPr lang="en-IE" dirty="0"/>
              <a:t> </a:t>
            </a:r>
            <a:r>
              <a:rPr lang="en-IE" dirty="0" err="1"/>
              <a:t>verificați</a:t>
            </a:r>
            <a:r>
              <a:rPr lang="en-IE" dirty="0"/>
              <a:t> </a:t>
            </a:r>
            <a:r>
              <a:rPr lang="en-IE" dirty="0" err="1"/>
              <a:t>fiecare</a:t>
            </a:r>
            <a:r>
              <a:rPr lang="en-IE" dirty="0"/>
              <a:t> fond </a:t>
            </a:r>
            <a:r>
              <a:rPr lang="en-IE" dirty="0" err="1"/>
              <a:t>pentru</a:t>
            </a:r>
            <a:r>
              <a:rPr lang="en-IE" dirty="0"/>
              <a:t> </a:t>
            </a:r>
            <a:r>
              <a:rPr lang="en-IE" dirty="0" err="1"/>
              <a:t>disponibilitate</a:t>
            </a:r>
            <a:r>
              <a:rPr lang="en-IE" dirty="0"/>
              <a:t>, </a:t>
            </a:r>
            <a:r>
              <a:rPr lang="en-IE" dirty="0" err="1"/>
              <a:t>datele</a:t>
            </a:r>
            <a:r>
              <a:rPr lang="en-IE" dirty="0"/>
              <a:t> de </a:t>
            </a:r>
            <a:r>
              <a:rPr lang="en-IE" dirty="0" err="1"/>
              <a:t>deschidere</a:t>
            </a:r>
            <a:r>
              <a:rPr lang="en-IE" dirty="0"/>
              <a:t> etc.) 
</a:t>
            </a:r>
            <a:endParaRPr lang="en-IE" sz="2000" dirty="0"/>
          </a:p>
        </p:txBody>
      </p:sp>
      <p:pic>
        <p:nvPicPr>
          <p:cNvPr id="6" name="Picture Placeholder 5" descr="A picture containing building, outdoor, ground, sidewalk&#10;&#10;Description automatically generated">
            <a:extLst>
              <a:ext uri="{FF2B5EF4-FFF2-40B4-BE49-F238E27FC236}">
                <a16:creationId xmlns:a16="http://schemas.microsoft.com/office/drawing/2014/main" id="{E0B4981B-7674-430C-ADCA-B08B277EB88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l="16589" r="165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87687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607376-4000-4DDC-AA7F-EFFCE3F28F7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7631" y="1382713"/>
            <a:ext cx="7423669" cy="3631644"/>
          </a:xfrm>
        </p:spPr>
        <p:txBody>
          <a:bodyPr/>
          <a:lstStyle/>
          <a:p>
            <a:r>
              <a:rPr lang="ro-RO" dirty="0"/>
              <a:t>Obiectiv </a:t>
            </a:r>
          </a:p>
          <a:p>
            <a:r>
              <a:rPr lang="ro-RO" dirty="0"/>
              <a:t>Reducerea numărului de persoane aflate în risc de sărăcie și excluziune socială din comunitățile marginalizate (roma și non-roma) din orașe/municipii cu peste 20.000 locuitori, cu accent pe cele cu populație aparținând minorității roma, prin implementarea de măsuri/ operațiuni integrate în contextul mecanismului de DLRC.</a:t>
            </a:r>
          </a:p>
          <a:p>
            <a:r>
              <a:rPr lang="en-US" dirty="0">
                <a:hlinkClick r:id="rId2"/>
              </a:rPr>
              <a:t>http://mfe.gov.ro/pocu-81-mil-euro-pentru-reducerea-numarului-de-persoane-in-risc-de-saracie-si-excluziune-sociala/</a:t>
            </a:r>
            <a:r>
              <a:rPr lang="ro-RO" dirty="0"/>
              <a:t> </a:t>
            </a:r>
            <a:endParaRPr lang="en-US" dirty="0"/>
          </a:p>
          <a:p>
            <a:endParaRPr lang="en-US" dirty="0">
              <a:hlinkClick r:id="rId3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D2477-459E-4B46-87BF-30C736AB94D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o-RO" dirty="0"/>
              <a:t>POCU - Axa prioritară 5 - Dezvoltare locală plasată sub responsabilitatea comunității</a:t>
            </a:r>
            <a:endParaRPr lang="en-IE" dirty="0"/>
          </a:p>
        </p:txBody>
      </p:sp>
      <p:pic>
        <p:nvPicPr>
          <p:cNvPr id="8" name="Picture 7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E3C61F30-7C6A-4ADA-9CB4-2DC0615BDB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980957" y="2012232"/>
            <a:ext cx="4409921" cy="2950972"/>
          </a:xfrm>
          <a:prstGeom prst="rect">
            <a:avLst/>
          </a:prstGeom>
        </p:spPr>
      </p:pic>
      <p:pic>
        <p:nvPicPr>
          <p:cNvPr id="6" name="Picture 2" descr="Steag România">
            <a:extLst>
              <a:ext uri="{FF2B5EF4-FFF2-40B4-BE49-F238E27FC236}">
                <a16:creationId xmlns:a16="http://schemas.microsoft.com/office/drawing/2014/main" id="{D101E9D0-870E-49EE-94E4-E23B16891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918" y="127023"/>
            <a:ext cx="1486677" cy="148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0229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607376-4000-4DDC-AA7F-EFFCE3F28F7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7631" y="1497013"/>
            <a:ext cx="7950463" cy="3631644"/>
          </a:xfrm>
        </p:spPr>
        <p:txBody>
          <a:bodyPr/>
          <a:lstStyle/>
          <a:p>
            <a:pPr algn="l"/>
            <a:r>
              <a:rPr lang="ro-RO" dirty="0"/>
              <a:t>Obiectivul Programului RO-CULTURA constă în consolidarea dezvoltării economice și sociale prin cooperare culturală, </a:t>
            </a:r>
            <a:r>
              <a:rPr lang="ro-RO" dirty="0" err="1"/>
              <a:t>antreprenoriat</a:t>
            </a:r>
            <a:r>
              <a:rPr lang="ro-RO" dirty="0"/>
              <a:t> cultural și managementul patrimoniului cultural. </a:t>
            </a:r>
          </a:p>
          <a:p>
            <a:pPr algn="l"/>
            <a:r>
              <a:rPr lang="ro-RO" dirty="0"/>
              <a:t>Categorii de </a:t>
            </a:r>
            <a:r>
              <a:rPr lang="ro-RO" dirty="0" err="1"/>
              <a:t>solicitanti</a:t>
            </a:r>
            <a:r>
              <a:rPr lang="ro-RO" dirty="0"/>
              <a:t> eligibili </a:t>
            </a:r>
          </a:p>
          <a:p>
            <a:pPr algn="l"/>
            <a:r>
              <a:rPr lang="ro-RO" dirty="0"/>
              <a:t>• instituție publică de cultură (muzeu, teatru, operă, operetă, filarmonică, bibliotecă, arhivă, centru cultural etc.); </a:t>
            </a:r>
          </a:p>
          <a:p>
            <a:pPr algn="l"/>
            <a:r>
              <a:rPr lang="ro-RO" dirty="0"/>
              <a:t>• organizație neguvernamentală </a:t>
            </a:r>
          </a:p>
          <a:p>
            <a:pPr algn="l"/>
            <a:r>
              <a:rPr lang="ro-RO" dirty="0"/>
              <a:t>• societate comercială SAU societate cooperativă Proiectul poate fi implementat în parteneriat cu una sau mai multe entități din România și/sau Statele Donatoare.</a:t>
            </a:r>
          </a:p>
          <a:p>
            <a:pPr algn="l"/>
            <a:r>
              <a:rPr lang="ro-RO" sz="1600" b="0" i="0" dirty="0">
                <a:solidFill>
                  <a:srgbClr val="000000"/>
                </a:solidFill>
                <a:effectLst/>
                <a:latin typeface="Lato"/>
              </a:rPr>
              <a:t>Detalii: </a:t>
            </a:r>
            <a:r>
              <a:rPr lang="ro-RO" sz="1600" b="0" i="0" dirty="0">
                <a:solidFill>
                  <a:srgbClr val="000000"/>
                </a:solidFill>
                <a:effectLst/>
                <a:latin typeface="Lato"/>
                <a:hlinkClick r:id="rId2"/>
              </a:rPr>
              <a:t>https://www.ro-cultura.ro/</a:t>
            </a:r>
            <a:endParaRPr lang="ro-RO" sz="1600" b="0" i="0" dirty="0">
              <a:solidFill>
                <a:srgbClr val="000000"/>
              </a:solidFill>
              <a:effectLst/>
              <a:latin typeface="Lato"/>
            </a:endParaRP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Lato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D2477-459E-4B46-87BF-30C736AB94D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06482" y="127023"/>
            <a:ext cx="8980114" cy="857158"/>
          </a:xfrm>
        </p:spPr>
        <p:txBody>
          <a:bodyPr>
            <a:normAutofit fontScale="62500" lnSpcReduction="20000"/>
          </a:bodyPr>
          <a:lstStyle/>
          <a:p>
            <a:r>
              <a:rPr lang="ro-RO" dirty="0"/>
              <a:t>Granturile SEE și Norvegiene 2014-2021- RO- CULTURA Consolidarea </a:t>
            </a:r>
            <a:r>
              <a:rPr lang="ro-RO" dirty="0" err="1"/>
              <a:t>Antreprenoriatului</a:t>
            </a:r>
            <a:r>
              <a:rPr lang="ro-RO" dirty="0"/>
              <a:t> Cultural și Dezvoltarea Audienței și a Publicului Sesiunea 2</a:t>
            </a:r>
            <a:endParaRPr lang="en-IE" dirty="0"/>
          </a:p>
        </p:txBody>
      </p:sp>
      <p:pic>
        <p:nvPicPr>
          <p:cNvPr id="6" name="Picture 2" descr="Steag România">
            <a:extLst>
              <a:ext uri="{FF2B5EF4-FFF2-40B4-BE49-F238E27FC236}">
                <a16:creationId xmlns:a16="http://schemas.microsoft.com/office/drawing/2014/main" id="{9F2E4D41-DEDE-4FC3-9CE0-9223E10C8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240" y="12093"/>
            <a:ext cx="1087017" cy="108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ine 4">
            <a:extLst>
              <a:ext uri="{FF2B5EF4-FFF2-40B4-BE49-F238E27FC236}">
                <a16:creationId xmlns:a16="http://schemas.microsoft.com/office/drawing/2014/main" id="{DB34F76E-07AA-4E76-88ED-427584D696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765" t="27211" r="6326" b="18095"/>
          <a:stretch/>
        </p:blipFill>
        <p:spPr>
          <a:xfrm>
            <a:off x="8388094" y="1959428"/>
            <a:ext cx="3489775" cy="326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2282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607376-4000-4DDC-AA7F-EFFCE3F28F7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06483" y="1613178"/>
            <a:ext cx="11340758" cy="3631644"/>
          </a:xfrm>
        </p:spPr>
        <p:txBody>
          <a:bodyPr/>
          <a:lstStyle/>
          <a:p>
            <a:r>
              <a:rPr lang="en-GB" dirty="0" err="1"/>
              <a:t>Obiectiv</a:t>
            </a:r>
            <a:r>
              <a:rPr lang="en-GB" dirty="0"/>
              <a:t>: </a:t>
            </a:r>
            <a:r>
              <a:rPr lang="en-GB" dirty="0" err="1"/>
              <a:t>creșterea</a:t>
            </a:r>
            <a:r>
              <a:rPr lang="en-GB" dirty="0"/>
              <a:t> </a:t>
            </a:r>
            <a:r>
              <a:rPr lang="en-GB" dirty="0" err="1"/>
              <a:t>capacității</a:t>
            </a:r>
            <a:r>
              <a:rPr lang="en-GB" dirty="0"/>
              <a:t> </a:t>
            </a:r>
            <a:r>
              <a:rPr lang="en-GB" dirty="0" err="1"/>
              <a:t>autorităților</a:t>
            </a:r>
            <a:r>
              <a:rPr lang="en-GB" dirty="0"/>
              <a:t> locale de a </a:t>
            </a:r>
            <a:r>
              <a:rPr lang="en-GB" dirty="0" err="1"/>
              <a:t>obține</a:t>
            </a:r>
            <a:r>
              <a:rPr lang="en-GB" dirty="0"/>
              <a:t> </a:t>
            </a:r>
            <a:r>
              <a:rPr lang="en-GB" dirty="0" err="1"/>
              <a:t>finanțări</a:t>
            </a:r>
            <a:r>
              <a:rPr lang="en-GB" dirty="0"/>
              <a:t> </a:t>
            </a:r>
            <a:r>
              <a:rPr lang="en-GB" dirty="0" err="1"/>
              <a:t>pentru</a:t>
            </a:r>
            <a:r>
              <a:rPr lang="en-GB" dirty="0"/>
              <a:t> </a:t>
            </a:r>
            <a:r>
              <a:rPr lang="en-GB" dirty="0" err="1"/>
              <a:t>implementarea</a:t>
            </a:r>
            <a:r>
              <a:rPr lang="en-GB" dirty="0"/>
              <a:t> </a:t>
            </a:r>
            <a:r>
              <a:rPr lang="en-GB" dirty="0" err="1"/>
              <a:t>măsurilor</a:t>
            </a:r>
            <a:r>
              <a:rPr lang="en-GB" dirty="0"/>
              <a:t> </a:t>
            </a:r>
            <a:r>
              <a:rPr lang="en-GB" dirty="0" err="1"/>
              <a:t>prevăzute</a:t>
            </a:r>
            <a:r>
              <a:rPr lang="en-GB" dirty="0"/>
              <a:t> </a:t>
            </a:r>
            <a:r>
              <a:rPr lang="en-GB" dirty="0" err="1"/>
              <a:t>în</a:t>
            </a:r>
            <a:r>
              <a:rPr lang="en-GB" dirty="0"/>
              <a:t> </a:t>
            </a:r>
            <a:r>
              <a:rPr lang="en-GB" dirty="0" err="1"/>
              <a:t>strategiile</a:t>
            </a:r>
            <a:r>
              <a:rPr lang="en-GB" dirty="0"/>
              <a:t> </a:t>
            </a:r>
            <a:r>
              <a:rPr lang="en-GB" dirty="0" err="1"/>
              <a:t>și</a:t>
            </a:r>
            <a:r>
              <a:rPr lang="en-GB" dirty="0"/>
              <a:t> </a:t>
            </a:r>
            <a:r>
              <a:rPr lang="en-GB" dirty="0" err="1"/>
              <a:t>planurile</a:t>
            </a:r>
            <a:r>
              <a:rPr lang="en-GB" dirty="0"/>
              <a:t> locale de </a:t>
            </a:r>
            <a:r>
              <a:rPr lang="en-GB" dirty="0" err="1"/>
              <a:t>dezvoltare</a:t>
            </a:r>
            <a:r>
              <a:rPr lang="en-GB" dirty="0"/>
              <a:t>, </a:t>
            </a:r>
            <a:r>
              <a:rPr lang="en-GB" dirty="0" err="1"/>
              <a:t>vizând</a:t>
            </a:r>
            <a:r>
              <a:rPr lang="en-GB" dirty="0"/>
              <a:t> </a:t>
            </a:r>
            <a:r>
              <a:rPr lang="en-GB" dirty="0" err="1"/>
              <a:t>dezvoltarea</a:t>
            </a:r>
            <a:r>
              <a:rPr lang="en-GB" dirty="0"/>
              <a:t> </a:t>
            </a:r>
            <a:r>
              <a:rPr lang="en-GB" dirty="0" err="1"/>
              <a:t>locală</a:t>
            </a:r>
            <a:r>
              <a:rPr lang="en-GB" dirty="0"/>
              <a:t> </a:t>
            </a:r>
            <a:r>
              <a:rPr lang="en-GB" dirty="0" err="1"/>
              <a:t>și</a:t>
            </a:r>
            <a:r>
              <a:rPr lang="en-GB" dirty="0"/>
              <a:t> </a:t>
            </a:r>
            <a:r>
              <a:rPr lang="en-GB" dirty="0" err="1"/>
              <a:t>reducerea</a:t>
            </a:r>
            <a:r>
              <a:rPr lang="en-GB" dirty="0"/>
              <a:t> </a:t>
            </a:r>
            <a:r>
              <a:rPr lang="en-GB" dirty="0" err="1"/>
              <a:t>sărăciei</a:t>
            </a:r>
            <a:r>
              <a:rPr lang="en-GB" dirty="0"/>
              <a:t> </a:t>
            </a:r>
            <a:r>
              <a:rPr lang="en-GB" dirty="0" err="1"/>
              <a:t>în</a:t>
            </a:r>
            <a:r>
              <a:rPr lang="en-GB" dirty="0"/>
              <a:t> </a:t>
            </a:r>
            <a:r>
              <a:rPr lang="en-GB" dirty="0" err="1"/>
              <a:t>comunități</a:t>
            </a:r>
            <a:r>
              <a:rPr lang="en-GB" dirty="0"/>
              <a:t> </a:t>
            </a:r>
            <a:r>
              <a:rPr lang="en-GB" dirty="0" err="1"/>
              <a:t>sărace</a:t>
            </a:r>
            <a:r>
              <a:rPr lang="en-GB" dirty="0"/>
              <a:t>, </a:t>
            </a:r>
            <a:r>
              <a:rPr lang="en-GB" dirty="0" err="1"/>
              <a:t>izolate</a:t>
            </a:r>
            <a:r>
              <a:rPr lang="en-GB" dirty="0"/>
              <a:t>, </a:t>
            </a:r>
            <a:r>
              <a:rPr lang="en-GB" dirty="0" err="1"/>
              <a:t>marginalizate</a:t>
            </a:r>
            <a:r>
              <a:rPr lang="ro-RO" dirty="0"/>
              <a:t>.</a:t>
            </a:r>
            <a:endParaRPr lang="ro-RO" b="0" i="0" dirty="0">
              <a:effectLst/>
            </a:endParaRPr>
          </a:p>
          <a:p>
            <a:pPr algn="l"/>
            <a:r>
              <a:rPr lang="ro-RO" b="0" i="0" dirty="0">
                <a:effectLst/>
              </a:rPr>
              <a:t>Beneficiari Eligibili </a:t>
            </a:r>
          </a:p>
          <a:p>
            <a:pPr algn="l"/>
            <a:r>
              <a:rPr lang="en-GB" b="0" i="0" dirty="0" err="1">
                <a:effectLst/>
              </a:rPr>
              <a:t>Autorități</a:t>
            </a:r>
            <a:r>
              <a:rPr lang="en-GB" b="0" i="0" dirty="0">
                <a:effectLst/>
              </a:rPr>
              <a:t> ale </a:t>
            </a:r>
            <a:r>
              <a:rPr lang="en-GB" b="0" i="0" dirty="0" err="1">
                <a:effectLst/>
              </a:rPr>
              <a:t>administrației</a:t>
            </a:r>
            <a:r>
              <a:rPr lang="en-GB" b="0" i="0" dirty="0">
                <a:effectLst/>
              </a:rPr>
              <a:t> </a:t>
            </a:r>
            <a:r>
              <a:rPr lang="en-GB" b="0" i="0" dirty="0" err="1">
                <a:effectLst/>
              </a:rPr>
              <a:t>publice</a:t>
            </a:r>
            <a:r>
              <a:rPr lang="en-GB" b="0" i="0" dirty="0">
                <a:effectLst/>
              </a:rPr>
              <a:t> locale, </a:t>
            </a:r>
            <a:r>
              <a:rPr lang="en-GB" b="0" i="0" dirty="0" err="1">
                <a:effectLst/>
              </a:rPr>
              <a:t>respectiv</a:t>
            </a:r>
            <a:r>
              <a:rPr lang="en-GB" b="0" i="0" dirty="0">
                <a:effectLst/>
              </a:rPr>
              <a:t> </a:t>
            </a:r>
            <a:r>
              <a:rPr lang="en-GB" b="0" i="0" dirty="0" err="1">
                <a:effectLst/>
              </a:rPr>
              <a:t>comune</a:t>
            </a:r>
            <a:r>
              <a:rPr lang="en-GB" b="0" i="0" dirty="0">
                <a:effectLst/>
              </a:rPr>
              <a:t>, </a:t>
            </a:r>
            <a:r>
              <a:rPr lang="en-GB" b="0" i="0" dirty="0" err="1">
                <a:effectLst/>
              </a:rPr>
              <a:t>orașe</a:t>
            </a:r>
            <a:r>
              <a:rPr lang="en-GB" b="0" i="0" dirty="0">
                <a:effectLst/>
              </a:rPr>
              <a:t> (</a:t>
            </a:r>
            <a:r>
              <a:rPr lang="en-GB" b="0" i="0" dirty="0" err="1">
                <a:effectLst/>
              </a:rPr>
              <a:t>inclusiv</a:t>
            </a:r>
            <a:r>
              <a:rPr lang="en-GB" b="0" i="0" dirty="0">
                <a:effectLst/>
              </a:rPr>
              <a:t> </a:t>
            </a:r>
            <a:r>
              <a:rPr lang="en-GB" b="0" i="0" dirty="0" err="1">
                <a:effectLst/>
              </a:rPr>
              <a:t>municipii</a:t>
            </a:r>
            <a:r>
              <a:rPr lang="en-GB" b="0" i="0" dirty="0">
                <a:effectLst/>
              </a:rPr>
              <a:t>) </a:t>
            </a:r>
            <a:r>
              <a:rPr lang="en-GB" b="0" i="0" dirty="0" err="1">
                <a:effectLst/>
              </a:rPr>
              <a:t>și</a:t>
            </a:r>
            <a:r>
              <a:rPr lang="en-GB" b="0" i="0" dirty="0">
                <a:effectLst/>
              </a:rPr>
              <a:t> </a:t>
            </a:r>
            <a:r>
              <a:rPr lang="en-GB" b="0" i="0" dirty="0" err="1">
                <a:effectLst/>
              </a:rPr>
              <a:t>județe</a:t>
            </a:r>
            <a:r>
              <a:rPr lang="en-GB" b="0" i="0" dirty="0">
                <a:effectLst/>
              </a:rPr>
              <a:t> pe </a:t>
            </a:r>
            <a:r>
              <a:rPr lang="en-GB" b="0" i="0" dirty="0" err="1">
                <a:effectLst/>
              </a:rPr>
              <a:t>teritoriul</a:t>
            </a:r>
            <a:r>
              <a:rPr lang="en-GB" b="0" i="0" dirty="0">
                <a:effectLst/>
              </a:rPr>
              <a:t> </a:t>
            </a:r>
            <a:r>
              <a:rPr lang="en-GB" b="0" i="0" dirty="0" err="1">
                <a:effectLst/>
              </a:rPr>
              <a:t>cărora</a:t>
            </a:r>
            <a:r>
              <a:rPr lang="en-GB" b="0" i="0" dirty="0">
                <a:effectLst/>
              </a:rPr>
              <a:t> se </a:t>
            </a:r>
            <a:r>
              <a:rPr lang="en-GB" b="0" i="0" dirty="0" err="1">
                <a:effectLst/>
              </a:rPr>
              <a:t>află</a:t>
            </a:r>
            <a:r>
              <a:rPr lang="en-GB" b="0" i="0" dirty="0">
                <a:effectLst/>
              </a:rPr>
              <a:t> </a:t>
            </a:r>
            <a:r>
              <a:rPr lang="en-GB" b="0" i="0" dirty="0" err="1">
                <a:effectLst/>
              </a:rPr>
              <a:t>comunități</a:t>
            </a:r>
            <a:r>
              <a:rPr lang="en-GB" b="0" i="0" dirty="0">
                <a:effectLst/>
              </a:rPr>
              <a:t> </a:t>
            </a:r>
            <a:r>
              <a:rPr lang="en-GB" b="0" i="0" dirty="0" err="1">
                <a:effectLst/>
              </a:rPr>
              <a:t>marginalizate</a:t>
            </a:r>
            <a:r>
              <a:rPr lang="en-GB" b="0" i="0" dirty="0">
                <a:effectLst/>
              </a:rPr>
              <a:t> </a:t>
            </a:r>
            <a:r>
              <a:rPr lang="en-GB" b="0" i="0" dirty="0" err="1">
                <a:effectLst/>
              </a:rPr>
              <a:t>rurale</a:t>
            </a:r>
            <a:r>
              <a:rPr lang="en-GB" b="0" i="0" dirty="0">
                <a:effectLst/>
              </a:rPr>
              <a:t> </a:t>
            </a:r>
            <a:r>
              <a:rPr lang="en-GB" b="0" i="0" dirty="0" err="1">
                <a:effectLst/>
              </a:rPr>
              <a:t>sau</a:t>
            </a:r>
            <a:r>
              <a:rPr lang="en-GB" b="0" i="0" dirty="0">
                <a:effectLst/>
              </a:rPr>
              <a:t> mic-urbane (cu </a:t>
            </a:r>
            <a:r>
              <a:rPr lang="en-GB" b="0" i="0" dirty="0" err="1">
                <a:effectLst/>
              </a:rPr>
              <a:t>până</a:t>
            </a:r>
            <a:r>
              <a:rPr lang="en-GB" b="0" i="0" dirty="0">
                <a:effectLst/>
              </a:rPr>
              <a:t> la 20.000 de </a:t>
            </a:r>
            <a:r>
              <a:rPr lang="en-GB" b="0" i="0" dirty="0" err="1">
                <a:effectLst/>
              </a:rPr>
              <a:t>locuitori</a:t>
            </a:r>
            <a:r>
              <a:rPr lang="en-GB" b="0" i="0" dirty="0">
                <a:effectLst/>
              </a:rPr>
              <a:t>), </a:t>
            </a:r>
            <a:r>
              <a:rPr lang="en-GB" b="0" i="0" dirty="0" err="1">
                <a:effectLst/>
              </a:rPr>
              <a:t>locuite</a:t>
            </a:r>
            <a:r>
              <a:rPr lang="en-GB" b="0" i="0" dirty="0">
                <a:effectLst/>
              </a:rPr>
              <a:t> de </a:t>
            </a:r>
            <a:r>
              <a:rPr lang="en-GB" b="0" i="0" dirty="0" err="1">
                <a:effectLst/>
              </a:rPr>
              <a:t>persoane</a:t>
            </a:r>
            <a:r>
              <a:rPr lang="en-GB" b="0" i="0" dirty="0">
                <a:effectLst/>
              </a:rPr>
              <a:t> cu </a:t>
            </a:r>
            <a:r>
              <a:rPr lang="en-GB" b="0" i="0" dirty="0" err="1">
                <a:effectLst/>
              </a:rPr>
              <a:t>risc</a:t>
            </a:r>
            <a:r>
              <a:rPr lang="en-GB" b="0" i="0" dirty="0">
                <a:effectLst/>
              </a:rPr>
              <a:t> de </a:t>
            </a:r>
            <a:r>
              <a:rPr lang="en-GB" b="0" i="0" dirty="0" err="1">
                <a:effectLst/>
              </a:rPr>
              <a:t>sărăcie</a:t>
            </a:r>
            <a:r>
              <a:rPr lang="en-GB" b="0" i="0" dirty="0">
                <a:effectLst/>
              </a:rPr>
              <a:t> </a:t>
            </a:r>
            <a:r>
              <a:rPr lang="en-GB" b="0" i="0" dirty="0" err="1">
                <a:effectLst/>
              </a:rPr>
              <a:t>sau</a:t>
            </a:r>
            <a:r>
              <a:rPr lang="en-GB" b="0" i="0" dirty="0">
                <a:effectLst/>
              </a:rPr>
              <a:t> </a:t>
            </a:r>
            <a:r>
              <a:rPr lang="en-GB" b="0" i="0" dirty="0" err="1">
                <a:effectLst/>
              </a:rPr>
              <a:t>excluziune</a:t>
            </a:r>
            <a:r>
              <a:rPr lang="en-GB" b="0" i="0" dirty="0">
                <a:effectLst/>
              </a:rPr>
              <a:t> </a:t>
            </a:r>
            <a:r>
              <a:rPr lang="en-GB" b="0" i="0" dirty="0" err="1">
                <a:effectLst/>
              </a:rPr>
              <a:t>socială</a:t>
            </a:r>
            <a:r>
              <a:rPr lang="ro-RO" b="0" i="0" dirty="0">
                <a:effectLst/>
              </a:rPr>
              <a:t>.</a:t>
            </a:r>
          </a:p>
          <a:p>
            <a:pPr algn="l"/>
            <a:r>
              <a:rPr lang="ro-RO" dirty="0"/>
              <a:t>Finanțare acordată</a:t>
            </a:r>
          </a:p>
          <a:p>
            <a:pPr algn="l"/>
            <a:r>
              <a:rPr lang="it-IT" b="0" i="0" dirty="0">
                <a:effectLst/>
              </a:rPr>
              <a:t>Între 5.000 și 40.000 euro</a:t>
            </a:r>
            <a:endParaRPr lang="ro-RO" b="0" i="0" dirty="0">
              <a:effectLst/>
            </a:endParaRPr>
          </a:p>
          <a:p>
            <a:pPr algn="l"/>
            <a:r>
              <a:rPr lang="ro-RO" sz="1600" dirty="0"/>
              <a:t>Detalii: </a:t>
            </a:r>
            <a:r>
              <a:rPr lang="ro-RO" sz="1600" dirty="0">
                <a:hlinkClick r:id="rId2"/>
              </a:rPr>
              <a:t>https://www.eeagrants.ro/</a:t>
            </a:r>
            <a:endParaRPr lang="ro-RO" sz="1600" dirty="0"/>
          </a:p>
          <a:p>
            <a:pPr algn="l"/>
            <a:endParaRPr lang="en-GB" b="0" i="0" dirty="0">
              <a:effectLst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D2477-459E-4B46-87BF-30C736AB94D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5102" y="127022"/>
            <a:ext cx="8187012" cy="1188593"/>
          </a:xfrm>
        </p:spPr>
        <p:txBody>
          <a:bodyPr>
            <a:normAutofit fontScale="92500"/>
          </a:bodyPr>
          <a:lstStyle/>
          <a:p>
            <a:pPr algn="l"/>
            <a:r>
              <a:rPr lang="it-IT" i="0" dirty="0">
                <a:effectLst/>
                <a:latin typeface="Museo Sans W01 Rounded"/>
              </a:rPr>
              <a:t>Fondul Român de Dezvoltare Socială - Schema de granturi mici „Acces la finanțare” 2020</a:t>
            </a:r>
          </a:p>
        </p:txBody>
      </p:sp>
      <p:pic>
        <p:nvPicPr>
          <p:cNvPr id="1026" name="Picture 2" descr="Steag România">
            <a:extLst>
              <a:ext uri="{FF2B5EF4-FFF2-40B4-BE49-F238E27FC236}">
                <a16:creationId xmlns:a16="http://schemas.microsoft.com/office/drawing/2014/main" id="{140A19EF-E11A-4B17-B994-175FB4C6E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675" y="127023"/>
            <a:ext cx="913635" cy="91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586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B874C8-5B6B-4DA9-9124-455EFFF38F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3939"/>
            <a:ext cx="12192000" cy="704485"/>
          </a:xfrm>
        </p:spPr>
        <p:txBody>
          <a:bodyPr>
            <a:normAutofit/>
          </a:bodyPr>
          <a:lstStyle/>
          <a:p>
            <a:r>
              <a:rPr lang="ro-RO" sz="2800" b="1" dirty="0">
                <a:solidFill>
                  <a:srgbClr val="7F4182"/>
                </a:solidFill>
              </a:rPr>
              <a:t>Fonduri Structurale – Finanțări în vremea COVID-19 România</a:t>
            </a:r>
            <a:endParaRPr lang="en-IE" sz="2800" b="1" dirty="0">
              <a:solidFill>
                <a:srgbClr val="7F418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CD2BBA-1C2D-42BE-BEFF-C03AC0F52E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IE" sz="1800" dirty="0">
                <a:hlinkClick r:id="rId2"/>
              </a:rPr>
              <a:t>https://www.fonduri-structurale.ro/finantarile-in-vremea-covid-19-we-re-here-to-help</a:t>
            </a:r>
            <a:r>
              <a:rPr lang="ro-RO" sz="1800" dirty="0"/>
              <a:t> </a:t>
            </a:r>
            <a:endParaRPr lang="en-IE" sz="1800" dirty="0"/>
          </a:p>
        </p:txBody>
      </p:sp>
      <p:pic>
        <p:nvPicPr>
          <p:cNvPr id="8" name="Imagine 7">
            <a:extLst>
              <a:ext uri="{FF2B5EF4-FFF2-40B4-BE49-F238E27FC236}">
                <a16:creationId xmlns:a16="http://schemas.microsoft.com/office/drawing/2014/main" id="{3266A0EC-A469-4DD0-8013-19C738F103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8947" t="12009" r="28768" b="9511"/>
          <a:stretch/>
        </p:blipFill>
        <p:spPr>
          <a:xfrm>
            <a:off x="2472613" y="1903445"/>
            <a:ext cx="6354146" cy="3498380"/>
          </a:xfrm>
          <a:prstGeom prst="rect">
            <a:avLst/>
          </a:prstGeom>
        </p:spPr>
      </p:pic>
      <p:pic>
        <p:nvPicPr>
          <p:cNvPr id="9" name="Picture 2" descr="Steag România">
            <a:extLst>
              <a:ext uri="{FF2B5EF4-FFF2-40B4-BE49-F238E27FC236}">
                <a16:creationId xmlns:a16="http://schemas.microsoft.com/office/drawing/2014/main" id="{DDFCA242-F9F9-4093-A085-0B82D5517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19" y="1635641"/>
            <a:ext cx="1087017" cy="108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7795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607376-4000-4DDC-AA7F-EFFCE3F28F7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7630" y="1497013"/>
            <a:ext cx="10236590" cy="3631644"/>
          </a:xfrm>
        </p:spPr>
        <p:txBody>
          <a:bodyPr/>
          <a:lstStyle/>
          <a:p>
            <a:pPr algn="just" fontAlgn="base"/>
            <a:r>
              <a:rPr lang="ro-RO" b="0" i="0" dirty="0">
                <a:solidFill>
                  <a:srgbClr val="636363"/>
                </a:solidFill>
                <a:effectLst/>
                <a:latin typeface="Titillium Web"/>
              </a:rPr>
              <a:t>În acest context, prin intermediul schemei de granturi mici FRDS va finanța elaborarea de documentații tehnice în vederea realizării de investiții comunitare, constând </a:t>
            </a:r>
            <a:r>
              <a:rPr lang="ro-RO" b="0" i="0" dirty="0" err="1">
                <a:solidFill>
                  <a:srgbClr val="636363"/>
                </a:solidFill>
                <a:effectLst/>
                <a:latin typeface="Titillium Web"/>
              </a:rPr>
              <a:t>ȋn</a:t>
            </a:r>
            <a:r>
              <a:rPr lang="ro-RO" b="0" i="0" dirty="0">
                <a:solidFill>
                  <a:srgbClr val="636363"/>
                </a:solidFill>
                <a:effectLst/>
                <a:latin typeface="Titillium Web"/>
              </a:rPr>
              <a:t> construirea/ extinderea/ reabilitarea/ modernizarea: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ro-RO" b="0" i="0" dirty="0">
                <a:solidFill>
                  <a:srgbClr val="636363"/>
                </a:solidFill>
                <a:effectLst/>
                <a:latin typeface="Titillium Web"/>
              </a:rPr>
              <a:t>infrastructurii sociale (proiecte ce vizează infrastructura pentru servicii sociale, pentru educație, sănătate, ocuparea forței de muncă)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ro-RO" b="0" i="0" dirty="0">
                <a:solidFill>
                  <a:srgbClr val="636363"/>
                </a:solidFill>
                <a:effectLst/>
                <a:latin typeface="Titillium Web"/>
              </a:rPr>
              <a:t>infrastructurii destinate alimentării cu apă (proiecte ce vizează asigurarea alimentării cu apă a unităților care furnizează servicii sociale)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ro-RO" b="0" i="0" dirty="0">
                <a:solidFill>
                  <a:srgbClr val="636363"/>
                </a:solidFill>
                <a:effectLst/>
                <a:latin typeface="Titillium Web"/>
              </a:rPr>
              <a:t>infrastructurii de canalizare (proiecte ce vizează evacuarea apelor uzate pentru unitățile care furnizează servicii sociale)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ro-RO" b="0" i="0" dirty="0">
                <a:solidFill>
                  <a:srgbClr val="636363"/>
                </a:solidFill>
                <a:effectLst/>
                <a:latin typeface="Titillium Web"/>
              </a:rPr>
              <a:t>drumurilor, podurilor și podețelor (proiecte ce vizează drumuri de interes județean, drumuri de interes local, poduri și podețe ce facilitează grupurilor defavorizate accesul la servicii sociale)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ro-RO" b="0" i="0" dirty="0">
                <a:solidFill>
                  <a:srgbClr val="636363"/>
                </a:solidFill>
                <a:effectLst/>
                <a:latin typeface="Titillium Web"/>
              </a:rPr>
              <a:t>locuințelor (proiecte ce vizează locuințe sociale)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Lato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D2477-459E-4B46-87BF-30C736AB94D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06482" y="127023"/>
            <a:ext cx="8196342" cy="857158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it-IT" i="0" dirty="0">
                <a:effectLst/>
                <a:latin typeface="Museo Sans W01 Rounded"/>
              </a:rPr>
              <a:t>Fondul Român de Dezvoltare Socială - Schema de granturi mici „Acces la finanțare” 2020</a:t>
            </a:r>
          </a:p>
        </p:txBody>
      </p:sp>
      <p:pic>
        <p:nvPicPr>
          <p:cNvPr id="6" name="Picture 2" descr="Steag România">
            <a:extLst>
              <a:ext uri="{FF2B5EF4-FFF2-40B4-BE49-F238E27FC236}">
                <a16:creationId xmlns:a16="http://schemas.microsoft.com/office/drawing/2014/main" id="{34083848-7C28-4A2D-8F9E-099CC0B25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240" y="12093"/>
            <a:ext cx="1087017" cy="108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6628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51F38D-9542-42A7-B952-0271C0EB6D8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06482" y="127023"/>
            <a:ext cx="8473358" cy="857158"/>
          </a:xfrm>
        </p:spPr>
        <p:txBody>
          <a:bodyPr>
            <a:normAutofit fontScale="77500" lnSpcReduction="20000"/>
          </a:bodyPr>
          <a:lstStyle/>
          <a:p>
            <a:r>
              <a:rPr lang="ro-RO" dirty="0"/>
              <a:t>Unde puteți </a:t>
            </a:r>
            <a:r>
              <a:rPr lang="en-GB" dirty="0" err="1"/>
              <a:t>găsi</a:t>
            </a:r>
            <a:r>
              <a:rPr lang="en-GB" dirty="0"/>
              <a:t> </a:t>
            </a:r>
            <a:r>
              <a:rPr lang="en-GB" dirty="0" err="1"/>
              <a:t>informații</a:t>
            </a:r>
            <a:r>
              <a:rPr lang="en-GB" dirty="0"/>
              <a:t> </a:t>
            </a:r>
            <a:r>
              <a:rPr lang="en-GB" dirty="0" err="1"/>
              <a:t>despre</a:t>
            </a:r>
            <a:r>
              <a:rPr lang="en-GB" dirty="0"/>
              <a:t> </a:t>
            </a:r>
            <a:r>
              <a:rPr lang="en-GB" dirty="0" err="1"/>
              <a:t>oportunitățile</a:t>
            </a:r>
            <a:r>
              <a:rPr lang="en-GB" dirty="0"/>
              <a:t> de </a:t>
            </a:r>
            <a:r>
              <a:rPr lang="en-GB" dirty="0" err="1"/>
              <a:t>finanțare</a:t>
            </a:r>
            <a:r>
              <a:rPr lang="en-GB" dirty="0"/>
              <a:t> </a:t>
            </a:r>
            <a:r>
              <a:rPr lang="en-GB" dirty="0" err="1"/>
              <a:t>deschise</a:t>
            </a:r>
            <a:r>
              <a:rPr lang="en-GB" dirty="0"/>
              <a:t> ? CONECTAȚI-VĂ LA RES</a:t>
            </a:r>
            <a:r>
              <a:rPr lang="ro-RO" dirty="0"/>
              <a:t>URSE</a:t>
            </a:r>
            <a:r>
              <a:rPr lang="en-GB" dirty="0"/>
              <a:t> GRATUIT</a:t>
            </a:r>
            <a:endParaRPr lang="en-I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E7E83D-D937-4123-89FC-1EDA62467C4F}"/>
              </a:ext>
            </a:extLst>
          </p:cNvPr>
          <p:cNvSpPr txBox="1"/>
          <p:nvPr/>
        </p:nvSpPr>
        <p:spPr>
          <a:xfrm>
            <a:off x="520700" y="1714550"/>
            <a:ext cx="6101080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o-RO" altLang="en-US" sz="2600" dirty="0">
                <a:solidFill>
                  <a:srgbClr val="6D6E6C"/>
                </a:solidFill>
              </a:rPr>
              <a:t>Catalogul surselor de finanțare este disponibil pe website-</a:t>
            </a:r>
            <a:r>
              <a:rPr lang="ro-RO" altLang="en-US" sz="2600" dirty="0" err="1">
                <a:solidFill>
                  <a:srgbClr val="6D6E6C"/>
                </a:solidFill>
              </a:rPr>
              <a:t>ul</a:t>
            </a:r>
            <a:r>
              <a:rPr lang="ro-RO" altLang="en-US" sz="2600" dirty="0">
                <a:solidFill>
                  <a:srgbClr val="6D6E6C"/>
                </a:solidFill>
              </a:rPr>
              <a:t> ADR Nord-Est: </a:t>
            </a:r>
          </a:p>
          <a:p>
            <a:pPr algn="ctr">
              <a:buFontTx/>
              <a:buNone/>
            </a:pPr>
            <a:endParaRPr lang="ro-RO" altLang="en-US" sz="3600" b="1" dirty="0">
              <a:solidFill>
                <a:srgbClr val="0563C1"/>
              </a:solidFill>
            </a:endParaRPr>
          </a:p>
          <a:p>
            <a:pPr algn="ctr">
              <a:buFontTx/>
              <a:buNone/>
            </a:pPr>
            <a:r>
              <a:rPr lang="en-IE" altLang="en-US" sz="3000" b="1" dirty="0">
                <a:solidFill>
                  <a:srgbClr val="0563C1"/>
                </a:solidFill>
                <a:hlinkClick r:id="rId2"/>
              </a:rPr>
              <a:t>https://www.adrnordest.ro/index.php?page=catalog_surse_finantare</a:t>
            </a:r>
            <a:endParaRPr lang="ro-RO" altLang="en-US" sz="3000" b="1" dirty="0">
              <a:solidFill>
                <a:srgbClr val="0563C1"/>
              </a:solidFill>
            </a:endParaRPr>
          </a:p>
          <a:p>
            <a:pPr algn="ctr">
              <a:buFontTx/>
              <a:buNone/>
            </a:pPr>
            <a:endParaRPr lang="ro-RO" altLang="en-US" sz="3600" b="1" dirty="0"/>
          </a:p>
          <a:p>
            <a:pPr algn="ctr">
              <a:buFontTx/>
              <a:buNone/>
            </a:pPr>
            <a:endParaRPr lang="en-IE" sz="2000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EC558C66-91C8-4C23-B025-11D768CFD0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510020" y="1714550"/>
            <a:ext cx="3530600" cy="35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04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AA9D6A-0F2D-4296-910B-C0D46519FB1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00C47F-C89E-4252-9ED9-2DAFC4BA82B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9" name="Imagine 8">
            <a:extLst>
              <a:ext uri="{FF2B5EF4-FFF2-40B4-BE49-F238E27FC236}">
                <a16:creationId xmlns:a16="http://schemas.microsoft.com/office/drawing/2014/main" id="{12D22D9D-73D6-4851-9A83-45864315FF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77" t="14351" r="16046" b="16775"/>
          <a:stretch/>
        </p:blipFill>
        <p:spPr>
          <a:xfrm>
            <a:off x="437632" y="196430"/>
            <a:ext cx="11020360" cy="619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001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607376-4000-4DDC-AA7F-EFFCE3F28F7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69679" y="1347723"/>
            <a:ext cx="9061969" cy="3631644"/>
          </a:xfrm>
        </p:spPr>
        <p:txBody>
          <a:bodyPr/>
          <a:lstStyle/>
          <a:p>
            <a:pPr algn="l"/>
            <a:r>
              <a:rPr lang="ro-RO" dirty="0"/>
              <a:t>Obiectiv: Sprijinirea proiectelor la scară mică care demonstrează tehnologii extrem de inovatoare, sprijinirea proceselor sau produselor care sunt suficient de mature și au un potențialul de a reduce emisiile de gaze cu efect de sera. </a:t>
            </a:r>
          </a:p>
          <a:p>
            <a:pPr algn="l"/>
            <a:r>
              <a:rPr lang="ro-RO" dirty="0"/>
              <a:t>Categorii de </a:t>
            </a:r>
            <a:r>
              <a:rPr lang="ro-RO" dirty="0" err="1"/>
              <a:t>solicitanti</a:t>
            </a:r>
            <a:r>
              <a:rPr lang="ro-RO" dirty="0"/>
              <a:t> eligibili: </a:t>
            </a:r>
          </a:p>
          <a:p>
            <a:pPr algn="l"/>
            <a:r>
              <a:rPr lang="ro-RO" dirty="0"/>
              <a:t>Entități private </a:t>
            </a:r>
          </a:p>
          <a:p>
            <a:pPr algn="l"/>
            <a:r>
              <a:rPr lang="ro-RO" dirty="0"/>
              <a:t>Entități publice </a:t>
            </a:r>
          </a:p>
          <a:p>
            <a:pPr algn="l"/>
            <a:r>
              <a:rPr lang="ro-RO" dirty="0"/>
              <a:t>Organizații internaționale din statele membre UE, </a:t>
            </a:r>
          </a:p>
          <a:p>
            <a:pPr algn="l"/>
            <a:r>
              <a:rPr lang="ro-RO" dirty="0"/>
              <a:t>Islanda </a:t>
            </a:r>
            <a:r>
              <a:rPr lang="ro-RO" dirty="0" err="1"/>
              <a:t>şi</a:t>
            </a:r>
            <a:r>
              <a:rPr lang="ro-RO" dirty="0"/>
              <a:t> Norvegia. </a:t>
            </a:r>
          </a:p>
          <a:p>
            <a:pPr algn="l"/>
            <a:endParaRPr lang="ro-RO" b="0" i="0" dirty="0">
              <a:solidFill>
                <a:srgbClr val="000000"/>
              </a:solidFill>
              <a:effectLst/>
              <a:latin typeface="Lato"/>
            </a:endParaRPr>
          </a:p>
          <a:p>
            <a:pPr algn="l"/>
            <a:r>
              <a:rPr lang="en-GB" sz="1600" b="0" i="0" dirty="0">
                <a:solidFill>
                  <a:srgbClr val="000000"/>
                </a:solidFill>
                <a:effectLst/>
                <a:latin typeface="Lato"/>
                <a:hlinkClick r:id="rId2"/>
              </a:rPr>
              <a:t>https://ec.europa.eu/inea/en/news-events/newsroom/comm</a:t>
            </a:r>
            <a:endParaRPr lang="ro-RO" sz="1600" dirty="0">
              <a:solidFill>
                <a:srgbClr val="000000"/>
              </a:solidFill>
              <a:latin typeface="Lato"/>
            </a:endParaRP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Lato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D2477-459E-4B46-87BF-30C736AB94D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/>
              <a:t>Fondul pentru inovare - Apel pentru proiecte la scară mică</a:t>
            </a:r>
            <a:endParaRPr lang="en-IE" dirty="0"/>
          </a:p>
        </p:txBody>
      </p:sp>
      <p:pic>
        <p:nvPicPr>
          <p:cNvPr id="6" name="Picture 2" descr="Steag România">
            <a:extLst>
              <a:ext uri="{FF2B5EF4-FFF2-40B4-BE49-F238E27FC236}">
                <a16:creationId xmlns:a16="http://schemas.microsoft.com/office/drawing/2014/main" id="{EA248BED-BE61-4699-B8B0-344FE5222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240" y="12093"/>
            <a:ext cx="1087017" cy="108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ine 4">
            <a:extLst>
              <a:ext uri="{FF2B5EF4-FFF2-40B4-BE49-F238E27FC236}">
                <a16:creationId xmlns:a16="http://schemas.microsoft.com/office/drawing/2014/main" id="{D024C32D-8025-4AAD-B318-8E11AEDF89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925" t="21829" r="40382" b="33469"/>
          <a:stretch/>
        </p:blipFill>
        <p:spPr>
          <a:xfrm>
            <a:off x="6848669" y="2591158"/>
            <a:ext cx="5188616" cy="291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972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607376-4000-4DDC-AA7F-EFFCE3F28F7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7631" y="1497013"/>
            <a:ext cx="8099879" cy="3631644"/>
          </a:xfrm>
        </p:spPr>
        <p:txBody>
          <a:bodyPr/>
          <a:lstStyle/>
          <a:p>
            <a:r>
              <a:rPr lang="ro-RO" dirty="0"/>
              <a:t>Obiectiv </a:t>
            </a:r>
          </a:p>
          <a:p>
            <a:r>
              <a:rPr lang="ro-RO" dirty="0"/>
              <a:t>Sprijinirea sectorului cultural, unde au fost sistate activitățile, ca măsură de precauție pentru evitarea răspândirii SARS COV-2. </a:t>
            </a:r>
          </a:p>
          <a:p>
            <a:r>
              <a:rPr lang="ro-RO" dirty="0"/>
              <a:t>Categorii de </a:t>
            </a:r>
            <a:r>
              <a:rPr lang="ro-RO" dirty="0" err="1"/>
              <a:t>solicitanti</a:t>
            </a:r>
            <a:r>
              <a:rPr lang="ro-RO" dirty="0"/>
              <a:t> eligibili </a:t>
            </a:r>
          </a:p>
          <a:p>
            <a:r>
              <a:rPr lang="ro-RO" dirty="0"/>
              <a:t>Entități de drept privat: organizații neguvernamentale și societăți comerciale (atât IMM-uri, cât și întreprinderi mari) care au desfășurat activități în ultimii 2 ani în unul dintre următoarele domenii culturale: artele spectacolului (teatru, muzică, dans), artele vizuale (pictură, sculptură, film, fotografie), patrimoniu, carte, audio-vizual, educație culturală.</a:t>
            </a:r>
            <a:r>
              <a:rPr lang="en-US" dirty="0"/>
              <a:t>
</a:t>
            </a:r>
            <a:r>
              <a:rPr lang="en-US" dirty="0">
                <a:hlinkClick r:id="rId2"/>
              </a:rPr>
              <a:t>http://www.cultura.ro/100-milioane-de-euro-pentru-sectorul-cultural-prin-schema-de-ajutor-de-stat</a:t>
            </a:r>
            <a:r>
              <a:rPr lang="ro-RO" dirty="0"/>
              <a:t> 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D2477-459E-4B46-87BF-30C736AB94D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o-RO" dirty="0"/>
              <a:t>Schemă de granturi pentru sectorul cultural </a:t>
            </a:r>
            <a:endParaRPr lang="en-IE" dirty="0"/>
          </a:p>
        </p:txBody>
      </p:sp>
      <p:pic>
        <p:nvPicPr>
          <p:cNvPr id="6" name="Picture 2" descr="Steag România">
            <a:extLst>
              <a:ext uri="{FF2B5EF4-FFF2-40B4-BE49-F238E27FC236}">
                <a16:creationId xmlns:a16="http://schemas.microsoft.com/office/drawing/2014/main" id="{6B7F2D3C-B8E4-48CC-AD3D-62F92170A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918" y="127023"/>
            <a:ext cx="1486677" cy="148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ine 4">
            <a:extLst>
              <a:ext uri="{FF2B5EF4-FFF2-40B4-BE49-F238E27FC236}">
                <a16:creationId xmlns:a16="http://schemas.microsoft.com/office/drawing/2014/main" id="{A15D3D24-ECD6-4725-8395-98C10FAE23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612" t="25442" r="13673" b="31429"/>
          <a:stretch/>
        </p:blipFill>
        <p:spPr>
          <a:xfrm>
            <a:off x="8537510" y="2015412"/>
            <a:ext cx="3372443" cy="318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311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607376-4000-4DDC-AA7F-EFFCE3F28F7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7630" y="1497013"/>
            <a:ext cx="11514884" cy="3631644"/>
          </a:xfrm>
        </p:spPr>
        <p:txBody>
          <a:bodyPr/>
          <a:lstStyle/>
          <a:p>
            <a:r>
              <a:rPr lang="ro-RO" dirty="0"/>
              <a:t>Obiectiv: Acordarea de sprijin financiar din fonduri externe nerambursabile, aferente Programului Operațional Competitivitate 2014-2020, în contextul crizei provocate de COVID-19, pentru beneficiarii a căror activitate a fost afectată de răspândirea virusului SARSCoV-2 sau a căror activitate a fost interzisă prin ordonanțe militare pe perioada stării de urgență sau îngrădite pe perioada stării de alertă.</a:t>
            </a:r>
          </a:p>
          <a:p>
            <a:r>
              <a:rPr lang="ro-RO" dirty="0"/>
              <a:t>Solicitanții eligibili: Întreprinderi mici </a:t>
            </a:r>
            <a:r>
              <a:rPr lang="ro-RO" dirty="0" err="1"/>
              <a:t>şi</a:t>
            </a:r>
            <a:r>
              <a:rPr lang="ro-RO" dirty="0"/>
              <a:t> mijlocii care activează în domeniile eligibile Lista domeniilor de activitate eligibile este prevăzută la anexa nr. 3 la ORDONANȚA DE URGENȚĂ nr. 130 din 31 iulie 2020.</a:t>
            </a:r>
          </a:p>
          <a:p>
            <a:endParaRPr lang="ro-RO" dirty="0"/>
          </a:p>
          <a:p>
            <a:r>
              <a:rPr lang="en-IE" sz="1800" dirty="0">
                <a:hlinkClick r:id="rId2"/>
              </a:rPr>
              <a:t>http://www.imm.gov.ro/ro/2020/09/14/masura-3-granturi-pentru-investitii/</a:t>
            </a:r>
            <a:r>
              <a:rPr lang="ro-RO" sz="1800" dirty="0"/>
              <a:t> </a:t>
            </a:r>
            <a:endParaRPr lang="en-IE" sz="1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D2477-459E-4B46-87BF-30C736AB94D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06481" y="127023"/>
            <a:ext cx="8149689" cy="857158"/>
          </a:xfrm>
        </p:spPr>
        <p:txBody>
          <a:bodyPr>
            <a:normAutofit fontScale="70000" lnSpcReduction="20000"/>
          </a:bodyPr>
          <a:lstStyle/>
          <a:p>
            <a:r>
              <a:rPr lang="it-IT" dirty="0"/>
              <a:t>Programului Operațional Competitivitate 2014-2020 </a:t>
            </a:r>
            <a:endParaRPr lang="ro-RO" dirty="0"/>
          </a:p>
          <a:p>
            <a:r>
              <a:rPr lang="it-IT" dirty="0"/>
              <a:t>Măsura “Granturi pentru investiții acordate IMM-urilor” </a:t>
            </a:r>
            <a:endParaRPr lang="en-IE" dirty="0"/>
          </a:p>
        </p:txBody>
      </p:sp>
      <p:pic>
        <p:nvPicPr>
          <p:cNvPr id="7" name="Picture 2" descr="Steag România">
            <a:extLst>
              <a:ext uri="{FF2B5EF4-FFF2-40B4-BE49-F238E27FC236}">
                <a16:creationId xmlns:a16="http://schemas.microsoft.com/office/drawing/2014/main" id="{B2F478FB-8012-45FF-8CA2-42DB78443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918" y="127023"/>
            <a:ext cx="1486677" cy="148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ine 8">
            <a:extLst>
              <a:ext uri="{FF2B5EF4-FFF2-40B4-BE49-F238E27FC236}">
                <a16:creationId xmlns:a16="http://schemas.microsoft.com/office/drawing/2014/main" id="{9E8A70A1-1EB7-400D-8253-B7F0F12295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61" t="23530" r="27831" b="18776"/>
          <a:stretch/>
        </p:blipFill>
        <p:spPr>
          <a:xfrm>
            <a:off x="7815016" y="4330201"/>
            <a:ext cx="4137498" cy="197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6328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607376-4000-4DDC-AA7F-EFFCE3F28F7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7631" y="1382713"/>
            <a:ext cx="7972722" cy="3631644"/>
          </a:xfrm>
        </p:spPr>
        <p:txBody>
          <a:bodyPr/>
          <a:lstStyle/>
          <a:p>
            <a:r>
              <a:rPr lang="ro-RO" dirty="0"/>
              <a:t>Obiectiv </a:t>
            </a:r>
          </a:p>
          <a:p>
            <a:r>
              <a:rPr lang="ro-RO" dirty="0"/>
              <a:t>Reducerea impactului negativ asupra operatorilor economici din sectorul turistic, prin acordarea unui ajutor nerambursabil care acoperă o parte din pierderea din cifra de afaceri aferentă perioadei în care activitatea respectivilor operatori economici a fost afectată de primul val al pandemiei COVID-19. </a:t>
            </a:r>
          </a:p>
          <a:p>
            <a:r>
              <a:rPr lang="ro-RO" dirty="0"/>
              <a:t>Categorii de </a:t>
            </a:r>
            <a:r>
              <a:rPr lang="ro-RO" dirty="0" err="1"/>
              <a:t>solicitanti</a:t>
            </a:r>
            <a:r>
              <a:rPr lang="ro-RO" dirty="0"/>
              <a:t> eligibili </a:t>
            </a:r>
          </a:p>
          <a:p>
            <a:r>
              <a:rPr lang="ro-RO" dirty="0"/>
              <a:t>Întreprinderile din industria ospitalității (structuri de cazare, structuri de alimentație, agenții de turism), afectate de efectele pandemiei în perioada martie-iunie 2020.</a:t>
            </a:r>
          </a:p>
          <a:p>
            <a:endParaRPr lang="ro-RO" dirty="0"/>
          </a:p>
          <a:p>
            <a:r>
              <a:rPr lang="en-IE" sz="1600" dirty="0">
                <a:hlinkClick r:id="rId2"/>
              </a:rPr>
              <a:t>http://www.economie.gov.ro/intreprinderile-din-domeniul-turismului-afectate-de-pandemia-covid-19-vor-beneficia-de-inca-500-de-milioane-de-euro?fbclid=IwAR3FSWMRiNhWBhx-CKi2toXi7LiS2Y_dmxel-Jt63eN48OWGdThhtDBh8Gc</a:t>
            </a:r>
            <a:r>
              <a:rPr lang="ro-RO" sz="1600" dirty="0"/>
              <a:t> </a:t>
            </a:r>
            <a:endParaRPr lang="en-IE" sz="1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D2477-459E-4B46-87BF-30C736AB94D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06481" y="117691"/>
            <a:ext cx="8672205" cy="1151271"/>
          </a:xfrm>
        </p:spPr>
        <p:txBody>
          <a:bodyPr>
            <a:normAutofit fontScale="62500" lnSpcReduction="20000"/>
          </a:bodyPr>
          <a:lstStyle/>
          <a:p>
            <a:r>
              <a:rPr lang="ro-RO" dirty="0"/>
              <a:t>ORDONANȚĂ DE URGENȚĂ privind unele măsuri pentru acordarea de sprijin financiar pentru întreprinderile din domeniul turismului, structuri de cazare, structuri de alimentație și agenții de turism, a căror activitate a fost afectată în contextul pandemiei COVID 19 </a:t>
            </a:r>
            <a:endParaRPr lang="en-IE" dirty="0"/>
          </a:p>
        </p:txBody>
      </p:sp>
      <p:pic>
        <p:nvPicPr>
          <p:cNvPr id="6" name="Picture 5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3277F4CF-EBE5-47A9-8EE1-5EFEBCE3C4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247480" y="1947955"/>
            <a:ext cx="3944520" cy="3886200"/>
          </a:xfrm>
          <a:prstGeom prst="rect">
            <a:avLst/>
          </a:prstGeom>
        </p:spPr>
      </p:pic>
      <p:pic>
        <p:nvPicPr>
          <p:cNvPr id="7" name="Picture 2" descr="Steag România">
            <a:extLst>
              <a:ext uri="{FF2B5EF4-FFF2-40B4-BE49-F238E27FC236}">
                <a16:creationId xmlns:a16="http://schemas.microsoft.com/office/drawing/2014/main" id="{359CB1D5-7E2B-47F9-9379-899EAD33E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918" y="127023"/>
            <a:ext cx="1486677" cy="148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5544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9F418E-6268-4A79-AC71-2EFB93CD5BF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6400" y="622301"/>
            <a:ext cx="5675795" cy="1052742"/>
          </a:xfrm>
        </p:spPr>
        <p:txBody>
          <a:bodyPr>
            <a:normAutofit lnSpcReduction="10000"/>
          </a:bodyPr>
          <a:lstStyle/>
          <a:p>
            <a:r>
              <a:rPr lang="en-IE" dirty="0"/>
              <a:t>GRANTURI/PROGRAME EUROPENE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8CC7E3-BCD0-4225-BE27-567A9AF859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6400" y="1996868"/>
            <a:ext cx="6426200" cy="3947440"/>
          </a:xfrm>
        </p:spPr>
        <p:txBody>
          <a:bodyPr/>
          <a:lstStyle/>
          <a:p>
            <a:pPr algn="l"/>
            <a:r>
              <a:rPr lang="en-IE" dirty="0" err="1"/>
              <a:t>Disponibile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întreaga</a:t>
            </a:r>
            <a:r>
              <a:rPr lang="en-IE" dirty="0"/>
              <a:t> UE, </a:t>
            </a:r>
            <a:r>
              <a:rPr lang="en-IE" dirty="0" err="1"/>
              <a:t>aceste</a:t>
            </a:r>
            <a:r>
              <a:rPr lang="en-IE" dirty="0"/>
              <a:t> </a:t>
            </a:r>
            <a:r>
              <a:rPr lang="en-IE" dirty="0" err="1"/>
              <a:t>granturi</a:t>
            </a:r>
            <a:r>
              <a:rPr lang="en-IE" dirty="0"/>
              <a:t> sunt </a:t>
            </a:r>
            <a:r>
              <a:rPr lang="en-IE" dirty="0" err="1"/>
              <a:t>și</a:t>
            </a:r>
            <a:r>
              <a:rPr lang="en-IE" dirty="0"/>
              <a:t> au </a:t>
            </a:r>
            <a:r>
              <a:rPr lang="en-IE" dirty="0" err="1"/>
              <a:t>avut</a:t>
            </a:r>
            <a:r>
              <a:rPr lang="en-IE" dirty="0"/>
              <a:t> un </a:t>
            </a:r>
            <a:r>
              <a:rPr lang="en-IE" dirty="0" err="1"/>
              <a:t>rol</a:t>
            </a:r>
            <a:r>
              <a:rPr lang="en-IE" dirty="0"/>
              <a:t> </a:t>
            </a:r>
            <a:r>
              <a:rPr lang="en-IE" dirty="0" err="1"/>
              <a:t>esențial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sprijinirea</a:t>
            </a:r>
            <a:r>
              <a:rPr lang="en-IE" dirty="0"/>
              <a:t> </a:t>
            </a:r>
            <a:r>
              <a:rPr lang="en-IE" dirty="0" err="1"/>
              <a:t>comunităților</a:t>
            </a:r>
            <a:r>
              <a:rPr lang="en-IE" dirty="0"/>
              <a:t>, </a:t>
            </a:r>
            <a:r>
              <a:rPr lang="en-IE" dirty="0" err="1"/>
              <a:t>învățarea</a:t>
            </a:r>
            <a:r>
              <a:rPr lang="en-IE" dirty="0"/>
              <a:t> </a:t>
            </a:r>
            <a:r>
              <a:rPr lang="en-IE" dirty="0" err="1"/>
              <a:t>celor</a:t>
            </a:r>
            <a:r>
              <a:rPr lang="en-IE" dirty="0"/>
              <a:t> </a:t>
            </a:r>
            <a:r>
              <a:rPr lang="en-IE" dirty="0" err="1"/>
              <a:t>mai</a:t>
            </a:r>
            <a:r>
              <a:rPr lang="en-IE" dirty="0"/>
              <a:t> </a:t>
            </a:r>
            <a:r>
              <a:rPr lang="en-IE" dirty="0" err="1"/>
              <a:t>bune</a:t>
            </a:r>
            <a:r>
              <a:rPr lang="en-IE" dirty="0"/>
              <a:t> </a:t>
            </a:r>
            <a:r>
              <a:rPr lang="en-IE" dirty="0" err="1"/>
              <a:t>practici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dezvoltarea</a:t>
            </a:r>
            <a:r>
              <a:rPr lang="en-IE" dirty="0"/>
              <a:t> </a:t>
            </a:r>
            <a:r>
              <a:rPr lang="en-IE" dirty="0" err="1"/>
              <a:t>competențelor</a:t>
            </a:r>
            <a:r>
              <a:rPr lang="en-IE" dirty="0"/>
              <a:t> lor de </a:t>
            </a:r>
            <a:r>
              <a:rPr lang="en-IE" dirty="0" err="1"/>
              <a:t>regenerare</a:t>
            </a:r>
            <a:r>
              <a:rPr lang="en-IE" dirty="0"/>
              <a:t>.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această</a:t>
            </a:r>
            <a:r>
              <a:rPr lang="en-IE" dirty="0"/>
              <a:t> </a:t>
            </a:r>
            <a:r>
              <a:rPr lang="en-IE" dirty="0" err="1"/>
              <a:t>secțiune</a:t>
            </a:r>
            <a:r>
              <a:rPr lang="en-IE" dirty="0"/>
              <a:t> </a:t>
            </a:r>
            <a:r>
              <a:rPr lang="en-IE" dirty="0" err="1"/>
              <a:t>vom</a:t>
            </a:r>
            <a:r>
              <a:rPr lang="en-IE" dirty="0"/>
              <a:t> </a:t>
            </a:r>
            <a:r>
              <a:rPr lang="ro-RO" dirty="0"/>
              <a:t>prezenta</a:t>
            </a:r>
            <a:r>
              <a:rPr lang="en-IE" dirty="0"/>
              <a:t>:
</a:t>
            </a:r>
            <a:r>
              <a:rPr lang="en-IE" dirty="0" err="1"/>
              <a:t>Programul</a:t>
            </a:r>
            <a:r>
              <a:rPr lang="en-IE" dirty="0"/>
              <a:t> LEADER
</a:t>
            </a:r>
            <a:r>
              <a:rPr lang="en-IE" dirty="0" err="1"/>
              <a:t>Granturi</a:t>
            </a:r>
            <a:r>
              <a:rPr lang="en-IE" dirty="0"/>
              <a:t> </a:t>
            </a:r>
            <a:r>
              <a:rPr lang="en-IE" dirty="0" err="1"/>
              <a:t>comunitare</a:t>
            </a:r>
            <a:r>
              <a:rPr lang="en-IE" dirty="0"/>
              <a:t> ale </a:t>
            </a:r>
            <a:r>
              <a:rPr lang="en-IE" dirty="0" err="1"/>
              <a:t>Fondului</a:t>
            </a:r>
            <a:r>
              <a:rPr lang="en-IE" dirty="0"/>
              <a:t> Social European
</a:t>
            </a:r>
          </a:p>
          <a:p>
            <a:pPr marL="457200" indent="-457200" algn="l">
              <a:buAutoNum type="arabicPeriod"/>
            </a:pPr>
            <a:endParaRPr lang="en-IE" dirty="0"/>
          </a:p>
          <a:p>
            <a:pPr algn="l"/>
            <a:endParaRPr lang="en-IE" dirty="0"/>
          </a:p>
        </p:txBody>
      </p:sp>
      <p:pic>
        <p:nvPicPr>
          <p:cNvPr id="9" name="Picture Placeholder 8" descr="Background pattern&#10;&#10;Description automatically generated">
            <a:extLst>
              <a:ext uri="{FF2B5EF4-FFF2-40B4-BE49-F238E27FC236}">
                <a16:creationId xmlns:a16="http://schemas.microsoft.com/office/drawing/2014/main" id="{6F6F2A49-CCDF-477C-A6CF-33EE7031B251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F955A9-4A3F-4D73-B004-08B80DBAFE2B}"/>
              </a:ext>
            </a:extLst>
          </p:cNvPr>
          <p:cNvSpPr txBox="1"/>
          <p:nvPr/>
        </p:nvSpPr>
        <p:spPr>
          <a:xfrm>
            <a:off x="6082195" y="6858000"/>
            <a:ext cx="61098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900">
                <a:hlinkClick r:id="rId3" tooltip="https://en.wikipedia.org/wiki/Flag_of_Europe"/>
              </a:rPr>
              <a:t>This Photo</a:t>
            </a:r>
            <a:r>
              <a:rPr lang="en-IE" sz="900"/>
              <a:t> by Unknown Author is licensed under </a:t>
            </a:r>
            <a:r>
              <a:rPr lang="en-IE" sz="900">
                <a:hlinkClick r:id="rId4" tooltip="https://creativecommons.org/licenses/by-sa/3.0/"/>
              </a:rPr>
              <a:t>CC BY-SA</a:t>
            </a:r>
            <a:endParaRPr lang="en-IE" sz="900"/>
          </a:p>
        </p:txBody>
      </p:sp>
    </p:spTree>
    <p:extLst>
      <p:ext uri="{BB962C8B-B14F-4D97-AF65-F5344CB8AC3E}">
        <p14:creationId xmlns:p14="http://schemas.microsoft.com/office/powerpoint/2010/main" val="42719992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607376-4000-4DDC-AA7F-EFFCE3F28F7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70931" y="1790699"/>
            <a:ext cx="5569469" cy="3631644"/>
          </a:xfrm>
        </p:spPr>
        <p:txBody>
          <a:bodyPr/>
          <a:lstStyle/>
          <a:p>
            <a:r>
              <a:rPr lang="en-US" dirty="0"/>
              <a:t>LEADER </a:t>
            </a:r>
            <a:r>
              <a:rPr lang="en-US" dirty="0" err="1"/>
              <a:t>este</a:t>
            </a:r>
            <a:r>
              <a:rPr lang="en-US" dirty="0"/>
              <a:t> o </a:t>
            </a:r>
            <a:r>
              <a:rPr lang="en-US" dirty="0" err="1"/>
              <a:t>metodă</a:t>
            </a:r>
            <a:r>
              <a:rPr lang="en-US" dirty="0"/>
              <a:t> de </a:t>
            </a:r>
            <a:r>
              <a:rPr lang="en-US" dirty="0" err="1"/>
              <a:t>dezvoltare</a:t>
            </a:r>
            <a:r>
              <a:rPr lang="en-US" dirty="0"/>
              <a:t> </a:t>
            </a:r>
            <a:r>
              <a:rPr lang="en-US" dirty="0" err="1"/>
              <a:t>locală</a:t>
            </a:r>
            <a:r>
              <a:rPr lang="en-US" dirty="0"/>
              <a:t> care a </a:t>
            </a:r>
            <a:r>
              <a:rPr lang="en-US" dirty="0" err="1"/>
              <a:t>fost</a:t>
            </a:r>
            <a:r>
              <a:rPr lang="en-US" dirty="0"/>
              <a:t> </a:t>
            </a:r>
            <a:r>
              <a:rPr lang="en-US" dirty="0" err="1"/>
              <a:t>utilizată</a:t>
            </a:r>
            <a:r>
              <a:rPr lang="en-US" dirty="0"/>
              <a:t> </a:t>
            </a:r>
            <a:r>
              <a:rPr lang="en-US" dirty="0" err="1"/>
              <a:t>timp</a:t>
            </a:r>
            <a:r>
              <a:rPr lang="en-US" dirty="0"/>
              <a:t> de 20 de ani </a:t>
            </a:r>
            <a:r>
              <a:rPr lang="en-US" dirty="0" err="1"/>
              <a:t>pentru</a:t>
            </a:r>
            <a:r>
              <a:rPr lang="en-US" dirty="0"/>
              <a:t> a </a:t>
            </a:r>
            <a:r>
              <a:rPr lang="en-US" dirty="0" err="1"/>
              <a:t>implica</a:t>
            </a:r>
            <a:r>
              <a:rPr lang="en-US" dirty="0"/>
              <a:t> </a:t>
            </a:r>
            <a:r>
              <a:rPr lang="en-US" dirty="0" err="1"/>
              <a:t>actorii</a:t>
            </a:r>
            <a:r>
              <a:rPr lang="en-US" dirty="0"/>
              <a:t> </a:t>
            </a:r>
            <a:r>
              <a:rPr lang="en-US" dirty="0" err="1"/>
              <a:t>locali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elaborarea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furnizarea</a:t>
            </a:r>
            <a:r>
              <a:rPr lang="en-US" dirty="0"/>
              <a:t> de </a:t>
            </a:r>
            <a:r>
              <a:rPr lang="en-US" dirty="0" err="1"/>
              <a:t>strategii</a:t>
            </a:r>
            <a:r>
              <a:rPr lang="en-US" dirty="0"/>
              <a:t>, </a:t>
            </a:r>
            <a:r>
              <a:rPr lang="en-US" dirty="0" err="1"/>
              <a:t>luarea</a:t>
            </a:r>
            <a:r>
              <a:rPr lang="en-US" dirty="0"/>
              <a:t> </a:t>
            </a:r>
            <a:r>
              <a:rPr lang="en-US" dirty="0" err="1"/>
              <a:t>deciziilor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alocarea</a:t>
            </a:r>
            <a:r>
              <a:rPr lang="en-US" dirty="0"/>
              <a:t> </a:t>
            </a:r>
            <a:r>
              <a:rPr lang="en-US" dirty="0" err="1"/>
              <a:t>resurselor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dezvoltarea</a:t>
            </a:r>
            <a:r>
              <a:rPr lang="en-US" dirty="0"/>
              <a:t> </a:t>
            </a:r>
            <a:r>
              <a:rPr lang="en-US" dirty="0" err="1"/>
              <a:t>zonelor</a:t>
            </a:r>
            <a:r>
              <a:rPr lang="en-US" dirty="0"/>
              <a:t> lor </a:t>
            </a:r>
            <a:r>
              <a:rPr lang="en-US" dirty="0" err="1"/>
              <a:t>rurale</a:t>
            </a:r>
            <a:r>
              <a:rPr lang="en-US" dirty="0"/>
              <a:t>. 
</a:t>
            </a:r>
            <a:r>
              <a:rPr lang="en-US" dirty="0" err="1"/>
              <a:t>Acesta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pus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aplicare</a:t>
            </a:r>
            <a:r>
              <a:rPr lang="en-US" dirty="0"/>
              <a:t> de </a:t>
            </a:r>
            <a:r>
              <a:rPr lang="en-US" dirty="0" err="1"/>
              <a:t>aproximativ</a:t>
            </a:r>
            <a:r>
              <a:rPr lang="en-US" dirty="0"/>
              <a:t> </a:t>
            </a:r>
            <a:endParaRPr lang="ro-RO" dirty="0"/>
          </a:p>
          <a:p>
            <a:r>
              <a:rPr lang="en-US" dirty="0"/>
              <a:t>3 000 de </a:t>
            </a:r>
            <a:r>
              <a:rPr lang="en-US" dirty="0" err="1"/>
              <a:t>grupuri</a:t>
            </a:r>
            <a:r>
              <a:rPr lang="en-US" dirty="0"/>
              <a:t> de </a:t>
            </a:r>
            <a:r>
              <a:rPr lang="en-US" dirty="0" err="1"/>
              <a:t>acțiune</a:t>
            </a:r>
            <a:r>
              <a:rPr lang="en-US" dirty="0"/>
              <a:t> </a:t>
            </a:r>
            <a:r>
              <a:rPr lang="en-US" dirty="0" err="1"/>
              <a:t>locală</a:t>
            </a:r>
            <a:r>
              <a:rPr lang="en-US" dirty="0"/>
              <a:t> (GAL), </a:t>
            </a:r>
            <a:r>
              <a:rPr lang="en-US" dirty="0" err="1"/>
              <a:t>acoperind</a:t>
            </a:r>
            <a:r>
              <a:rPr lang="en-US" dirty="0"/>
              <a:t> 61 % din </a:t>
            </a:r>
            <a:r>
              <a:rPr lang="en-US" dirty="0" err="1"/>
              <a:t>populația</a:t>
            </a:r>
            <a:r>
              <a:rPr lang="en-US" dirty="0"/>
              <a:t> </a:t>
            </a:r>
            <a:r>
              <a:rPr lang="en-US" dirty="0" err="1"/>
              <a:t>rurală</a:t>
            </a:r>
            <a:r>
              <a:rPr lang="en-US" dirty="0"/>
              <a:t> din UE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reunind</a:t>
            </a:r>
            <a:r>
              <a:rPr lang="en-US" dirty="0"/>
              <a:t> </a:t>
            </a:r>
            <a:r>
              <a:rPr lang="en-US" dirty="0" err="1"/>
              <a:t>părțile</a:t>
            </a:r>
            <a:r>
              <a:rPr lang="en-US" dirty="0"/>
              <a:t> </a:t>
            </a:r>
            <a:r>
              <a:rPr lang="en-US" dirty="0" err="1"/>
              <a:t>interesate</a:t>
            </a:r>
            <a:r>
              <a:rPr lang="en-US" dirty="0"/>
              <a:t> din </a:t>
            </a:r>
            <a:r>
              <a:rPr lang="en-US" dirty="0" err="1"/>
              <a:t>sectorul</a:t>
            </a:r>
            <a:r>
              <a:rPr lang="en-US" dirty="0"/>
              <a:t> public, </a:t>
            </a:r>
            <a:r>
              <a:rPr lang="en-US" dirty="0" err="1"/>
              <a:t>privat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societatea</a:t>
            </a:r>
            <a:r>
              <a:rPr lang="en-US" dirty="0"/>
              <a:t> </a:t>
            </a:r>
            <a:r>
              <a:rPr lang="en-US" dirty="0" err="1"/>
              <a:t>civilă</a:t>
            </a:r>
            <a:r>
              <a:rPr lang="en-US" dirty="0"/>
              <a:t> </a:t>
            </a:r>
            <a:r>
              <a:rPr lang="ro-RO" dirty="0"/>
              <a:t>di</a:t>
            </a:r>
            <a:r>
              <a:rPr lang="en-US" dirty="0" err="1"/>
              <a:t>ntr</a:t>
            </a:r>
            <a:r>
              <a:rPr lang="en-US" dirty="0"/>
              <a:t>-un </a:t>
            </a:r>
            <a:r>
              <a:rPr lang="en-US" dirty="0" err="1"/>
              <a:t>anumit</a:t>
            </a:r>
            <a:r>
              <a:rPr lang="en-US" dirty="0"/>
              <a:t> </a:t>
            </a:r>
            <a:r>
              <a:rPr lang="en-US" dirty="0" err="1"/>
              <a:t>domeniu</a:t>
            </a:r>
            <a:r>
              <a:rPr lang="en-US" dirty="0"/>
              <a:t>. 
</a:t>
            </a:r>
            <a:endParaRPr lang="en-US" dirty="0">
              <a:hlinkClick r:id="rId3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D2477-459E-4B46-87BF-30C736AB94D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6700" y="127023"/>
            <a:ext cx="8356600" cy="857158"/>
          </a:xfrm>
        </p:spPr>
        <p:txBody>
          <a:bodyPr>
            <a:normAutofit/>
          </a:bodyPr>
          <a:lstStyle/>
          <a:p>
            <a:r>
              <a:rPr lang="ro-RO" dirty="0"/>
              <a:t>Programul </a:t>
            </a:r>
            <a:r>
              <a:rPr lang="en-IE" dirty="0"/>
              <a:t>LEADER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B52DC1-8F18-4AD2-8B76-C5F0348B42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9702800" y="127022"/>
            <a:ext cx="2495516" cy="1663677"/>
          </a:xfrm>
          <a:prstGeom prst="rect">
            <a:avLst/>
          </a:prstGeom>
        </p:spPr>
      </p:pic>
      <p:pic>
        <p:nvPicPr>
          <p:cNvPr id="5" name="Online Media 4" title="Short animation explaining EU initiative CLLD (ES, DE, FR, IT, PL)">
            <a:hlinkClick r:id="" action="ppaction://media"/>
            <a:extLst>
              <a:ext uri="{FF2B5EF4-FFF2-40B4-BE49-F238E27FC236}">
                <a16:creationId xmlns:a16="http://schemas.microsoft.com/office/drawing/2014/main" id="{501ECF98-3A79-408B-A17D-751B55E1E70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5740400" y="1993343"/>
            <a:ext cx="6096000" cy="3429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210282-4CA0-4FB5-BE58-DDEF4F02C695}"/>
              </a:ext>
            </a:extLst>
          </p:cNvPr>
          <p:cNvSpPr txBox="1"/>
          <p:nvPr/>
        </p:nvSpPr>
        <p:spPr>
          <a:xfrm>
            <a:off x="5857875" y="5624987"/>
            <a:ext cx="6102350" cy="923330"/>
          </a:xfrm>
          <a:prstGeom prst="rect">
            <a:avLst/>
          </a:prstGeom>
          <a:solidFill>
            <a:srgbClr val="A3CEC2"/>
          </a:solidFill>
        </p:spPr>
        <p:txBody>
          <a:bodyPr wrap="square">
            <a:spAutoFit/>
          </a:bodyPr>
          <a:lstStyle/>
          <a:p>
            <a:r>
              <a:rPr lang="ro-RO" dirty="0">
                <a:solidFill>
                  <a:srgbClr val="6D6E6C"/>
                </a:solidFill>
              </a:rPr>
              <a:t>Videoclipul</a:t>
            </a:r>
            <a:r>
              <a:rPr lang="en-IE" dirty="0">
                <a:solidFill>
                  <a:srgbClr val="6D6E6C"/>
                </a:solidFill>
              </a:rPr>
              <a:t>de </a:t>
            </a:r>
            <a:r>
              <a:rPr lang="en-IE" dirty="0" err="1">
                <a:solidFill>
                  <a:srgbClr val="6D6E6C"/>
                </a:solidFill>
              </a:rPr>
              <a:t>mai</a:t>
            </a:r>
            <a:r>
              <a:rPr lang="en-IE" dirty="0">
                <a:solidFill>
                  <a:srgbClr val="6D6E6C"/>
                </a:solidFill>
              </a:rPr>
              <a:t> sus </a:t>
            </a:r>
            <a:r>
              <a:rPr lang="en-IE" dirty="0" err="1">
                <a:solidFill>
                  <a:srgbClr val="6D6E6C"/>
                </a:solidFill>
              </a:rPr>
              <a:t>explică</a:t>
            </a:r>
            <a:r>
              <a:rPr lang="en-IE" dirty="0">
                <a:solidFill>
                  <a:srgbClr val="6D6E6C"/>
                </a:solidFill>
              </a:rPr>
              <a:t> </a:t>
            </a:r>
            <a:r>
              <a:rPr lang="en-IE" dirty="0" err="1">
                <a:solidFill>
                  <a:srgbClr val="6D6E6C"/>
                </a:solidFill>
              </a:rPr>
              <a:t>modul</a:t>
            </a:r>
            <a:r>
              <a:rPr lang="en-IE" dirty="0">
                <a:solidFill>
                  <a:srgbClr val="6D6E6C"/>
                </a:solidFill>
              </a:rPr>
              <a:t> </a:t>
            </a:r>
            <a:r>
              <a:rPr lang="en-IE" dirty="0" err="1">
                <a:solidFill>
                  <a:srgbClr val="6D6E6C"/>
                </a:solidFill>
              </a:rPr>
              <a:t>în</a:t>
            </a:r>
            <a:r>
              <a:rPr lang="en-IE" dirty="0">
                <a:solidFill>
                  <a:srgbClr val="6D6E6C"/>
                </a:solidFill>
              </a:rPr>
              <a:t> care UE, </a:t>
            </a:r>
            <a:r>
              <a:rPr lang="en-IE" dirty="0" err="1">
                <a:solidFill>
                  <a:srgbClr val="6D6E6C"/>
                </a:solidFill>
              </a:rPr>
              <a:t>prin</a:t>
            </a:r>
            <a:r>
              <a:rPr lang="en-IE" dirty="0">
                <a:solidFill>
                  <a:srgbClr val="6D6E6C"/>
                </a:solidFill>
              </a:rPr>
              <a:t> </a:t>
            </a:r>
            <a:r>
              <a:rPr lang="en-IE" dirty="0" err="1">
                <a:solidFill>
                  <a:srgbClr val="6D6E6C"/>
                </a:solidFill>
              </a:rPr>
              <a:t>programe</a:t>
            </a:r>
            <a:r>
              <a:rPr lang="en-IE" dirty="0">
                <a:solidFill>
                  <a:srgbClr val="6D6E6C"/>
                </a:solidFill>
              </a:rPr>
              <a:t> precum LEADER, </a:t>
            </a:r>
            <a:r>
              <a:rPr lang="en-IE" dirty="0" err="1">
                <a:solidFill>
                  <a:srgbClr val="6D6E6C"/>
                </a:solidFill>
              </a:rPr>
              <a:t>urmărește</a:t>
            </a:r>
            <a:r>
              <a:rPr lang="en-IE" dirty="0">
                <a:solidFill>
                  <a:srgbClr val="6D6E6C"/>
                </a:solidFill>
              </a:rPr>
              <a:t> </a:t>
            </a:r>
            <a:r>
              <a:rPr lang="en-IE" dirty="0" err="1">
                <a:solidFill>
                  <a:srgbClr val="6D6E6C"/>
                </a:solidFill>
              </a:rPr>
              <a:t>să</a:t>
            </a:r>
            <a:r>
              <a:rPr lang="en-IE" dirty="0">
                <a:solidFill>
                  <a:srgbClr val="6D6E6C"/>
                </a:solidFill>
              </a:rPr>
              <a:t> </a:t>
            </a:r>
            <a:r>
              <a:rPr lang="en-IE" dirty="0" err="1">
                <a:solidFill>
                  <a:srgbClr val="6D6E6C"/>
                </a:solidFill>
              </a:rPr>
              <a:t>promoveze</a:t>
            </a:r>
            <a:r>
              <a:rPr lang="en-IE" dirty="0">
                <a:solidFill>
                  <a:srgbClr val="6D6E6C"/>
                </a:solidFill>
              </a:rPr>
              <a:t> </a:t>
            </a:r>
            <a:r>
              <a:rPr lang="en-IE" dirty="0" err="1">
                <a:solidFill>
                  <a:srgbClr val="6D6E6C"/>
                </a:solidFill>
              </a:rPr>
              <a:t>dezvoltarea</a:t>
            </a:r>
            <a:r>
              <a:rPr lang="en-IE" dirty="0">
                <a:solidFill>
                  <a:srgbClr val="6D6E6C"/>
                </a:solidFill>
              </a:rPr>
              <a:t> </a:t>
            </a:r>
            <a:r>
              <a:rPr lang="en-IE" dirty="0" err="1">
                <a:solidFill>
                  <a:srgbClr val="6D6E6C"/>
                </a:solidFill>
              </a:rPr>
              <a:t>locală</a:t>
            </a:r>
            <a:r>
              <a:rPr lang="en-IE" dirty="0">
                <a:solidFill>
                  <a:srgbClr val="6D6E6C"/>
                </a:solidFill>
              </a:rPr>
              <a:t> </a:t>
            </a:r>
            <a:r>
              <a:rPr lang="en-IE" dirty="0" err="1">
                <a:solidFill>
                  <a:srgbClr val="6D6E6C"/>
                </a:solidFill>
              </a:rPr>
              <a:t>condusă</a:t>
            </a:r>
            <a:r>
              <a:rPr lang="en-IE" dirty="0">
                <a:solidFill>
                  <a:srgbClr val="6D6E6C"/>
                </a:solidFill>
              </a:rPr>
              <a:t> de </a:t>
            </a:r>
            <a:r>
              <a:rPr lang="en-IE" dirty="0" err="1">
                <a:solidFill>
                  <a:srgbClr val="6D6E6C"/>
                </a:solidFill>
              </a:rPr>
              <a:t>comunitate</a:t>
            </a:r>
            <a:r>
              <a:rPr lang="ro-RO" dirty="0">
                <a:solidFill>
                  <a:srgbClr val="6D6E6C"/>
                </a:solidFill>
              </a:rPr>
              <a:t>.</a:t>
            </a:r>
            <a:endParaRPr lang="en-IE" dirty="0">
              <a:solidFill>
                <a:srgbClr val="6D6E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16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EU Leader Programme - David Ross">
            <a:hlinkClick r:id="" action="ppaction://media"/>
            <a:extLst>
              <a:ext uri="{FF2B5EF4-FFF2-40B4-BE49-F238E27FC236}">
                <a16:creationId xmlns:a16="http://schemas.microsoft.com/office/drawing/2014/main" id="{A0CB8AD0-FC19-48DA-BA08-A21E154D8BE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59555" y="0"/>
            <a:ext cx="10272889" cy="5778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DDE758-843F-4C2A-A053-F571C917D4C1}"/>
              </a:ext>
            </a:extLst>
          </p:cNvPr>
          <p:cNvSpPr txBox="1"/>
          <p:nvPr/>
        </p:nvSpPr>
        <p:spPr>
          <a:xfrm>
            <a:off x="254000" y="5657671"/>
            <a:ext cx="11938000" cy="1200329"/>
          </a:xfrm>
          <a:prstGeom prst="rect">
            <a:avLst/>
          </a:prstGeom>
          <a:solidFill>
            <a:srgbClr val="7F418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David Ross </a:t>
            </a:r>
            <a:r>
              <a:rPr lang="en-US" sz="2400" dirty="0" err="1">
                <a:solidFill>
                  <a:schemeClr val="bg1"/>
                </a:solidFill>
              </a:rPr>
              <a:t>vorbește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despre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modul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în</a:t>
            </a:r>
            <a:r>
              <a:rPr lang="en-US" sz="2400" dirty="0">
                <a:solidFill>
                  <a:schemeClr val="bg1"/>
                </a:solidFill>
              </a:rPr>
              <a:t> care </a:t>
            </a:r>
            <a:r>
              <a:rPr lang="en-US" sz="2400" dirty="0" err="1">
                <a:solidFill>
                  <a:schemeClr val="bg1"/>
                </a:solidFill>
              </a:rPr>
              <a:t>finanțarea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programului</a:t>
            </a:r>
            <a:r>
              <a:rPr lang="en-US" sz="2400" dirty="0">
                <a:solidFill>
                  <a:schemeClr val="bg1"/>
                </a:solidFill>
              </a:rPr>
              <a:t> EU Leader a </a:t>
            </a:r>
            <a:r>
              <a:rPr lang="en-US" sz="2400" dirty="0" err="1">
                <a:solidFill>
                  <a:schemeClr val="bg1"/>
                </a:solidFill>
              </a:rPr>
              <a:t>contribuit</a:t>
            </a:r>
            <a:r>
              <a:rPr lang="en-US" sz="2400" dirty="0">
                <a:solidFill>
                  <a:schemeClr val="bg1"/>
                </a:solidFill>
              </a:rPr>
              <a:t> la </a:t>
            </a:r>
            <a:r>
              <a:rPr lang="en-US" sz="2400" dirty="0" err="1">
                <a:solidFill>
                  <a:schemeClr val="bg1"/>
                </a:solidFill>
              </a:rPr>
              <a:t>dezvoltarea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potențialului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turistic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Drimoleague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în</a:t>
            </a:r>
            <a:r>
              <a:rPr lang="en-US" sz="2400" dirty="0">
                <a:solidFill>
                  <a:schemeClr val="bg1"/>
                </a:solidFill>
              </a:rPr>
              <a:t> Co. Cork </a:t>
            </a:r>
            <a:r>
              <a:rPr lang="en-US" sz="2400" dirty="0" err="1">
                <a:solidFill>
                  <a:schemeClr val="bg1"/>
                </a:solidFill>
              </a:rPr>
              <a:t>și</a:t>
            </a:r>
            <a:r>
              <a:rPr lang="en-US" sz="2400" dirty="0">
                <a:solidFill>
                  <a:schemeClr val="bg1"/>
                </a:solidFill>
              </a:rPr>
              <a:t> la </a:t>
            </a:r>
            <a:r>
              <a:rPr lang="en-US" sz="2400" dirty="0" err="1">
                <a:solidFill>
                  <a:schemeClr val="bg1"/>
                </a:solidFill>
              </a:rPr>
              <a:t>modul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în</a:t>
            </a:r>
            <a:r>
              <a:rPr lang="en-US" sz="2400" dirty="0">
                <a:solidFill>
                  <a:schemeClr val="bg1"/>
                </a:solidFill>
              </a:rPr>
              <a:t> care s-au </a:t>
            </a:r>
            <a:r>
              <a:rPr lang="en-US" sz="2400" dirty="0" err="1">
                <a:solidFill>
                  <a:schemeClr val="bg1"/>
                </a:solidFill>
              </a:rPr>
              <a:t>dezvoltat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și</a:t>
            </a:r>
            <a:r>
              <a:rPr lang="ro-RO" sz="2400" dirty="0">
                <a:solidFill>
                  <a:schemeClr val="bg1"/>
                </a:solidFill>
              </a:rPr>
              <a:t> alte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noi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întreprinderi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ro-RO" sz="2400" dirty="0">
                <a:solidFill>
                  <a:schemeClr val="bg1"/>
                </a:solidFill>
              </a:rPr>
              <a:t>î</a:t>
            </a:r>
            <a:r>
              <a:rPr lang="en-US" sz="2400" dirty="0">
                <a:solidFill>
                  <a:schemeClr val="bg1"/>
                </a:solidFill>
              </a:rPr>
              <a:t>n </a:t>
            </a:r>
            <a:r>
              <a:rPr lang="en-US" sz="2400" dirty="0" err="1">
                <a:solidFill>
                  <a:schemeClr val="bg1"/>
                </a:solidFill>
              </a:rPr>
              <a:t>acest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sens.</a:t>
            </a:r>
            <a:endParaRPr lang="en-I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74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B874C8-5B6B-4DA9-9124-455EFFF38F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32500" lnSpcReduction="20000"/>
          </a:bodyPr>
          <a:lstStyle/>
          <a:p>
            <a:r>
              <a:rPr lang="en-US" sz="2800" b="1" dirty="0">
                <a:solidFill>
                  <a:srgbClr val="7F4182"/>
                </a:solidFill>
              </a:rPr>
              <a:t>C</a:t>
            </a:r>
          </a:p>
          <a:p>
            <a:r>
              <a:rPr lang="en-US" sz="8600" b="1" dirty="0">
                <a:solidFill>
                  <a:srgbClr val="7F4182"/>
                </a:solidFill>
              </a:rPr>
              <a:t>Un </a:t>
            </a:r>
            <a:r>
              <a:rPr lang="en-US" sz="8600" b="1" dirty="0" err="1">
                <a:solidFill>
                  <a:srgbClr val="7F4182"/>
                </a:solidFill>
              </a:rPr>
              <a:t>nou</a:t>
            </a:r>
            <a:r>
              <a:rPr lang="en-US" sz="8600" b="1" dirty="0">
                <a:solidFill>
                  <a:srgbClr val="7F4182"/>
                </a:solidFill>
              </a:rPr>
              <a:t> fond </a:t>
            </a:r>
            <a:r>
              <a:rPr lang="en-US" sz="8600" b="1" dirty="0" err="1">
                <a:solidFill>
                  <a:srgbClr val="7F4182"/>
                </a:solidFill>
              </a:rPr>
              <a:t>instituit</a:t>
            </a:r>
            <a:r>
              <a:rPr lang="en-US" sz="8600" b="1" dirty="0">
                <a:solidFill>
                  <a:srgbClr val="7F4182"/>
                </a:solidFill>
              </a:rPr>
              <a:t> </a:t>
            </a:r>
            <a:r>
              <a:rPr lang="en-US" sz="8600" b="1" dirty="0" err="1">
                <a:solidFill>
                  <a:srgbClr val="7F4182"/>
                </a:solidFill>
              </a:rPr>
              <a:t>pentru</a:t>
            </a:r>
            <a:r>
              <a:rPr lang="en-US" sz="8600" b="1" dirty="0">
                <a:solidFill>
                  <a:srgbClr val="7F4182"/>
                </a:solidFill>
              </a:rPr>
              <a:t> a </a:t>
            </a:r>
            <a:r>
              <a:rPr lang="en-US" sz="8600" b="1" dirty="0" err="1">
                <a:solidFill>
                  <a:srgbClr val="7F4182"/>
                </a:solidFill>
              </a:rPr>
              <a:t>ajuta</a:t>
            </a:r>
            <a:r>
              <a:rPr lang="en-US" sz="8600" b="1" dirty="0">
                <a:solidFill>
                  <a:srgbClr val="7F4182"/>
                </a:solidFill>
              </a:rPr>
              <a:t> </a:t>
            </a:r>
            <a:r>
              <a:rPr lang="en-US" sz="8600" b="1" dirty="0" err="1">
                <a:solidFill>
                  <a:srgbClr val="7F4182"/>
                </a:solidFill>
              </a:rPr>
              <a:t>comunitățile</a:t>
            </a:r>
            <a:r>
              <a:rPr lang="en-US" sz="8600" b="1" dirty="0">
                <a:solidFill>
                  <a:srgbClr val="7F4182"/>
                </a:solidFill>
              </a:rPr>
              <a:t> </a:t>
            </a:r>
            <a:r>
              <a:rPr lang="en-US" sz="8600" b="1" dirty="0" err="1">
                <a:solidFill>
                  <a:srgbClr val="7F4182"/>
                </a:solidFill>
              </a:rPr>
              <a:t>vulnerabile</a:t>
            </a:r>
            <a:r>
              <a:rPr lang="en-US" sz="8600" b="1" dirty="0">
                <a:solidFill>
                  <a:srgbClr val="7F4182"/>
                </a:solidFill>
              </a:rPr>
              <a:t> </a:t>
            </a:r>
            <a:r>
              <a:rPr lang="ro-RO" sz="8600" b="1" dirty="0">
                <a:solidFill>
                  <a:srgbClr val="7F4182"/>
                </a:solidFill>
              </a:rPr>
              <a:t>la</a:t>
            </a:r>
            <a:r>
              <a:rPr lang="en-US" sz="8600" b="1" dirty="0">
                <a:solidFill>
                  <a:srgbClr val="7F4182"/>
                </a:solidFill>
              </a:rPr>
              <a:t> Covid-19 (</a:t>
            </a:r>
            <a:r>
              <a:rPr lang="en-US" sz="8600" b="1" dirty="0" err="1">
                <a:solidFill>
                  <a:srgbClr val="7F4182"/>
                </a:solidFill>
              </a:rPr>
              <a:t>Irlanda</a:t>
            </a:r>
            <a:r>
              <a:rPr lang="en-US" sz="8600" b="1" dirty="0">
                <a:solidFill>
                  <a:srgbClr val="7F4182"/>
                </a:solidFill>
              </a:rPr>
              <a:t>)</a:t>
            </a:r>
            <a:endParaRPr lang="en-IE" sz="8600" b="1" dirty="0">
              <a:solidFill>
                <a:srgbClr val="7F418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CD2BBA-1C2D-42BE-BEFF-C03AC0F52E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1054567"/>
            <a:ext cx="12192000" cy="590599"/>
          </a:xfrm>
        </p:spPr>
        <p:txBody>
          <a:bodyPr/>
          <a:lstStyle/>
          <a:p>
            <a:r>
              <a:rPr lang="en-IE" sz="1800" dirty="0">
                <a:hlinkClick r:id="rId2"/>
              </a:rPr>
              <a:t>www.communityfoundation.ie/insights/news/new-fund-established-to-help-vulnerable-communities-with-covid-19</a:t>
            </a:r>
            <a:r>
              <a:rPr lang="en-IE" sz="1800" dirty="0"/>
              <a:t> 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8EA3134-9FA2-4866-87DA-CA324CA5B0F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9277" r="9277"/>
          <a:stretch>
            <a:fillRect/>
          </a:stretch>
        </p:blipFill>
        <p:spPr/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0323BD-A67B-4533-B21F-3577A7EDDA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6"/>
          <a:stretch/>
        </p:blipFill>
        <p:spPr>
          <a:xfrm>
            <a:off x="3126921" y="1864859"/>
            <a:ext cx="5751513" cy="35643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C4728B-DDDB-4663-8CC5-E882070E895E}"/>
              </a:ext>
            </a:extLst>
          </p:cNvPr>
          <p:cNvSpPr txBox="1"/>
          <p:nvPr/>
        </p:nvSpPr>
        <p:spPr>
          <a:xfrm>
            <a:off x="3184071" y="5371646"/>
            <a:ext cx="56657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900">
                <a:hlinkClick r:id="rId4" tooltip="https://en.wikipedia.org/wiki/Flag_of_Ireland"/>
              </a:rPr>
              <a:t>This Photo</a:t>
            </a:r>
            <a:r>
              <a:rPr lang="en-IE" sz="900"/>
              <a:t> by Unknown Author is licensed under </a:t>
            </a:r>
            <a:r>
              <a:rPr lang="en-IE" sz="900">
                <a:hlinkClick r:id="rId6" tooltip="https://creativecommons.org/licenses/by-sa/3.0/"/>
              </a:rPr>
              <a:t>CC BY-SA</a:t>
            </a:r>
            <a:endParaRPr lang="en-IE" sz="9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30F949-D401-448B-BA6B-BF487CAAA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19836" y="1773094"/>
            <a:ext cx="1368044" cy="68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1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607376-4000-4DDC-AA7F-EFFCE3F28F7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70931" y="1268413"/>
            <a:ext cx="9531869" cy="3631644"/>
          </a:xfrm>
        </p:spPr>
        <p:txBody>
          <a:bodyPr/>
          <a:lstStyle/>
          <a:p>
            <a:r>
              <a:rPr lang="en-US" sz="2200" dirty="0" err="1"/>
              <a:t>Granturile</a:t>
            </a:r>
            <a:r>
              <a:rPr lang="en-US" sz="2200" dirty="0"/>
              <a:t> </a:t>
            </a:r>
            <a:r>
              <a:rPr lang="en-US" sz="2200" dirty="0" err="1"/>
              <a:t>comunitare</a:t>
            </a:r>
            <a:r>
              <a:rPr lang="en-US" sz="2200" dirty="0"/>
              <a:t> ale FSE permit </a:t>
            </a:r>
            <a:r>
              <a:rPr lang="en-US" sz="2200" dirty="0" err="1"/>
              <a:t>organizațiilor</a:t>
            </a:r>
            <a:r>
              <a:rPr lang="en-US" sz="2200" dirty="0"/>
              <a:t> </a:t>
            </a:r>
            <a:r>
              <a:rPr lang="en-US" sz="2200" dirty="0" err="1"/>
              <a:t>mici</a:t>
            </a:r>
            <a:r>
              <a:rPr lang="en-US" sz="2200" dirty="0"/>
              <a:t> </a:t>
            </a:r>
            <a:r>
              <a:rPr lang="en-US" sz="2200" dirty="0" err="1"/>
              <a:t>să</a:t>
            </a:r>
            <a:r>
              <a:rPr lang="en-US" sz="2200" dirty="0"/>
              <a:t> </a:t>
            </a:r>
            <a:r>
              <a:rPr lang="en-US" sz="2200" dirty="0" err="1"/>
              <a:t>solicite</a:t>
            </a:r>
            <a:r>
              <a:rPr lang="en-US" sz="2200" dirty="0"/>
              <a:t> </a:t>
            </a:r>
            <a:r>
              <a:rPr lang="en-US" sz="2200" dirty="0" err="1"/>
              <a:t>granturi</a:t>
            </a:r>
            <a:r>
              <a:rPr lang="en-US" sz="2200" dirty="0"/>
              <a:t> </a:t>
            </a:r>
            <a:r>
              <a:rPr lang="en-US" sz="2200" dirty="0" err="1"/>
              <a:t>mici</a:t>
            </a:r>
            <a:r>
              <a:rPr lang="en-US" sz="2200" dirty="0"/>
              <a:t> </a:t>
            </a:r>
            <a:r>
              <a:rPr lang="en-US" sz="2200" dirty="0" err="1"/>
              <a:t>prin</a:t>
            </a:r>
            <a:r>
              <a:rPr lang="en-US" sz="2200" dirty="0"/>
              <a:t> </a:t>
            </a:r>
            <a:r>
              <a:rPr lang="en-US" sz="2200" dirty="0" err="1"/>
              <a:t>intermediul</a:t>
            </a:r>
            <a:r>
              <a:rPr lang="en-US" sz="2200" dirty="0"/>
              <a:t> </a:t>
            </a:r>
            <a:r>
              <a:rPr lang="en-US" sz="2200" dirty="0" err="1"/>
              <a:t>unui</a:t>
            </a:r>
            <a:r>
              <a:rPr lang="en-US" sz="2200" dirty="0"/>
              <a:t> </a:t>
            </a:r>
            <a:r>
              <a:rPr lang="en-US" sz="2200" dirty="0" err="1"/>
              <a:t>regim</a:t>
            </a:r>
            <a:r>
              <a:rPr lang="en-US" sz="2200" dirty="0"/>
              <a:t> </a:t>
            </a:r>
            <a:r>
              <a:rPr lang="en-US" sz="2200" dirty="0" err="1"/>
              <a:t>simplificat</a:t>
            </a:r>
            <a:r>
              <a:rPr lang="en-US" sz="2200" dirty="0"/>
              <a:t> de </a:t>
            </a:r>
            <a:r>
              <a:rPr lang="en-US" sz="2200" dirty="0" err="1"/>
              <a:t>aplicare</a:t>
            </a:r>
            <a:r>
              <a:rPr lang="en-US" sz="2200" dirty="0"/>
              <a:t>. </a:t>
            </a:r>
            <a:r>
              <a:rPr lang="en-US" sz="2200" dirty="0" err="1"/>
              <a:t>Granturile</a:t>
            </a:r>
            <a:r>
              <a:rPr lang="en-US" sz="2200" dirty="0"/>
              <a:t> </a:t>
            </a:r>
            <a:r>
              <a:rPr lang="en-US" sz="2200" dirty="0" err="1"/>
              <a:t>comunitare</a:t>
            </a:r>
            <a:r>
              <a:rPr lang="en-US" sz="2200" dirty="0"/>
              <a:t> ale FSE </a:t>
            </a:r>
            <a:r>
              <a:rPr lang="en-US" sz="2200" dirty="0" err="1"/>
              <a:t>sprijină</a:t>
            </a:r>
            <a:r>
              <a:rPr lang="en-US" sz="2200" dirty="0"/>
              <a:t> o </a:t>
            </a:r>
            <a:r>
              <a:rPr lang="en-US" sz="2200" dirty="0" err="1"/>
              <a:t>serie</a:t>
            </a:r>
            <a:r>
              <a:rPr lang="en-US" sz="2200" dirty="0"/>
              <a:t> de </a:t>
            </a:r>
            <a:r>
              <a:rPr lang="en-US" sz="2200" dirty="0" err="1"/>
              <a:t>activități</a:t>
            </a:r>
            <a:r>
              <a:rPr lang="en-US" sz="2200" dirty="0"/>
              <a:t> </a:t>
            </a:r>
            <a:r>
              <a:rPr lang="en-US" sz="2200" dirty="0" err="1"/>
              <a:t>menite</a:t>
            </a:r>
            <a:r>
              <a:rPr lang="en-US" sz="2200" dirty="0"/>
              <a:t> </a:t>
            </a:r>
            <a:r>
              <a:rPr lang="en-US" sz="2200" dirty="0" err="1"/>
              <a:t>să</a:t>
            </a:r>
            <a:r>
              <a:rPr lang="en-US" sz="2200" dirty="0"/>
              <a:t> </a:t>
            </a:r>
            <a:r>
              <a:rPr lang="en-US" sz="2200" dirty="0" err="1"/>
              <a:t>ajute</a:t>
            </a:r>
            <a:r>
              <a:rPr lang="en-US" sz="2200" dirty="0"/>
              <a:t> </a:t>
            </a:r>
            <a:r>
              <a:rPr lang="en-US" sz="2200" dirty="0" err="1"/>
              <a:t>persoanele</a:t>
            </a:r>
            <a:r>
              <a:rPr lang="en-US" sz="2200" dirty="0"/>
              <a:t> </a:t>
            </a:r>
            <a:r>
              <a:rPr lang="en-US" sz="2200" dirty="0" err="1"/>
              <a:t>defavorizate</a:t>
            </a:r>
            <a:r>
              <a:rPr lang="en-US" sz="2200" dirty="0"/>
              <a:t> </a:t>
            </a:r>
            <a:r>
              <a:rPr lang="en-US" sz="2200" dirty="0" err="1"/>
              <a:t>sau</a:t>
            </a:r>
            <a:r>
              <a:rPr lang="en-US" sz="2200" dirty="0"/>
              <a:t> </a:t>
            </a:r>
            <a:r>
              <a:rPr lang="en-US" sz="2200" dirty="0" err="1"/>
              <a:t>excluse</a:t>
            </a:r>
            <a:r>
              <a:rPr lang="en-US" sz="2200" dirty="0"/>
              <a:t> </a:t>
            </a:r>
            <a:r>
              <a:rPr lang="en-US" sz="2200" dirty="0" err="1"/>
              <a:t>să</a:t>
            </a:r>
            <a:r>
              <a:rPr lang="en-US" sz="2200" dirty="0"/>
              <a:t> se </a:t>
            </a:r>
            <a:r>
              <a:rPr lang="en-US" sz="2200" dirty="0" err="1"/>
              <a:t>apropie</a:t>
            </a:r>
            <a:r>
              <a:rPr lang="en-US" sz="2200" dirty="0"/>
              <a:t> de </a:t>
            </a:r>
            <a:r>
              <a:rPr lang="en-US" sz="2200" dirty="0" err="1"/>
              <a:t>piața</a:t>
            </a:r>
            <a:r>
              <a:rPr lang="en-US" sz="2200" dirty="0"/>
              <a:t> </a:t>
            </a:r>
            <a:r>
              <a:rPr lang="en-US" sz="2200" dirty="0" err="1"/>
              <a:t>forței</a:t>
            </a:r>
            <a:r>
              <a:rPr lang="en-US" sz="2200" dirty="0"/>
              <a:t> de </a:t>
            </a:r>
            <a:r>
              <a:rPr lang="en-US" sz="2200" dirty="0" err="1"/>
              <a:t>muncă</a:t>
            </a:r>
            <a:r>
              <a:rPr lang="en-US" sz="2200" dirty="0"/>
              <a:t> </a:t>
            </a:r>
            <a:r>
              <a:rPr lang="en-US" sz="2200" dirty="0" err="1"/>
              <a:t>prin</a:t>
            </a:r>
            <a:r>
              <a:rPr lang="en-US" sz="2200" dirty="0"/>
              <a:t> </a:t>
            </a:r>
            <a:r>
              <a:rPr lang="en-US" sz="2200" dirty="0" err="1"/>
              <a:t>îmbunătățirea</a:t>
            </a:r>
            <a:r>
              <a:rPr lang="en-US" sz="2200" dirty="0"/>
              <a:t> </a:t>
            </a:r>
            <a:r>
              <a:rPr lang="en-US" sz="2200" dirty="0" err="1"/>
              <a:t>accesului</a:t>
            </a:r>
            <a:r>
              <a:rPr lang="en-US" sz="2200" dirty="0"/>
              <a:t> </a:t>
            </a:r>
            <a:r>
              <a:rPr lang="en-US" sz="2200" dirty="0" err="1"/>
              <a:t>acestora</a:t>
            </a:r>
            <a:r>
              <a:rPr lang="en-US" sz="2200" dirty="0"/>
              <a:t> la FSE </a:t>
            </a:r>
            <a:r>
              <a:rPr lang="en-US" sz="2200" dirty="0" err="1"/>
              <a:t>și</a:t>
            </a:r>
            <a:r>
              <a:rPr lang="en-US" sz="2200" dirty="0"/>
              <a:t> la </a:t>
            </a:r>
            <a:r>
              <a:rPr lang="en-US" sz="2200" dirty="0" err="1"/>
              <a:t>furnizarea</a:t>
            </a:r>
            <a:r>
              <a:rPr lang="en-US" sz="2200" dirty="0"/>
              <a:t> de </a:t>
            </a:r>
            <a:r>
              <a:rPr lang="en-US" sz="2200" dirty="0" err="1"/>
              <a:t>locuri</a:t>
            </a:r>
            <a:r>
              <a:rPr lang="en-US" sz="2200" dirty="0"/>
              <a:t> de </a:t>
            </a:r>
            <a:r>
              <a:rPr lang="en-US" sz="2200" dirty="0" err="1"/>
              <a:t>muncă</a:t>
            </a:r>
            <a:r>
              <a:rPr lang="en-US" sz="2200" dirty="0"/>
              <a:t> </a:t>
            </a:r>
            <a:r>
              <a:rPr lang="en-US" sz="2200" dirty="0" err="1"/>
              <a:t>și</a:t>
            </a:r>
            <a:r>
              <a:rPr lang="en-US" sz="2200" dirty="0"/>
              <a:t> de </a:t>
            </a:r>
            <a:r>
              <a:rPr lang="en-US" sz="2200" dirty="0" err="1"/>
              <a:t>competențe</a:t>
            </a:r>
            <a:r>
              <a:rPr lang="en-US" sz="2200" dirty="0"/>
              <a:t> la </a:t>
            </a:r>
            <a:r>
              <a:rPr lang="en-US" sz="2200" dirty="0" err="1"/>
              <a:t>nivel</a:t>
            </a:r>
            <a:r>
              <a:rPr lang="en-US" sz="2200" dirty="0"/>
              <a:t> </a:t>
            </a:r>
            <a:r>
              <a:rPr lang="en-US" sz="2200" dirty="0" err="1"/>
              <a:t>național</a:t>
            </a:r>
            <a:r>
              <a:rPr lang="en-US" sz="2200" dirty="0"/>
              <a:t>. </a:t>
            </a:r>
            <a:r>
              <a:rPr lang="en-US" sz="2200" dirty="0" err="1"/>
              <a:t>Granturile</a:t>
            </a:r>
            <a:r>
              <a:rPr lang="en-US" sz="2200" dirty="0"/>
              <a:t> </a:t>
            </a:r>
            <a:r>
              <a:rPr lang="en-US" sz="2200" dirty="0" err="1"/>
              <a:t>vor</a:t>
            </a:r>
            <a:r>
              <a:rPr lang="en-US" sz="2200" dirty="0"/>
              <a:t> </a:t>
            </a:r>
            <a:r>
              <a:rPr lang="en-US" sz="2200" dirty="0" err="1"/>
              <a:t>sprijini</a:t>
            </a:r>
            <a:r>
              <a:rPr lang="en-US" sz="2200" dirty="0"/>
              <a:t> o </a:t>
            </a:r>
            <a:r>
              <a:rPr lang="en-US" sz="2200" dirty="0" err="1"/>
              <a:t>gamă</a:t>
            </a:r>
            <a:r>
              <a:rPr lang="en-US" sz="2200" dirty="0"/>
              <a:t> </a:t>
            </a:r>
            <a:r>
              <a:rPr lang="en-US" sz="2200" dirty="0" err="1"/>
              <a:t>largă</a:t>
            </a:r>
            <a:r>
              <a:rPr lang="en-US" sz="2200" dirty="0"/>
              <a:t> de </a:t>
            </a:r>
            <a:r>
              <a:rPr lang="en-US" sz="2200" dirty="0" err="1"/>
              <a:t>activități</a:t>
            </a:r>
            <a:r>
              <a:rPr lang="en-US" sz="2200" dirty="0"/>
              <a:t>, </a:t>
            </a:r>
            <a:r>
              <a:rPr lang="en-US" sz="2200" dirty="0" err="1"/>
              <a:t>inclusiv</a:t>
            </a:r>
            <a:r>
              <a:rPr lang="en-US" sz="2200" dirty="0"/>
              <a:t>:</a:t>
            </a:r>
            <a:endParaRPr lang="ro-RO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o-RO" sz="2200" dirty="0"/>
              <a:t>Suport</a:t>
            </a:r>
            <a:r>
              <a:rPr lang="en-US" sz="2200" dirty="0"/>
              <a:t> </a:t>
            </a:r>
            <a:r>
              <a:rPr lang="en-US" sz="2200" dirty="0" err="1"/>
              <a:t>inițial</a:t>
            </a:r>
            <a:r>
              <a:rPr lang="en-US" sz="2200" dirty="0"/>
              <a:t> cu </a:t>
            </a:r>
            <a:r>
              <a:rPr lang="en-US" sz="2200" dirty="0" err="1"/>
              <a:t>abilități</a:t>
            </a:r>
            <a:r>
              <a:rPr lang="en-US" sz="2200" dirty="0"/>
              <a:t> de </a:t>
            </a:r>
            <a:r>
              <a:rPr lang="en-US" sz="2200" dirty="0" err="1"/>
              <a:t>bază</a:t>
            </a:r>
            <a:r>
              <a:rPr lang="en-US" sz="2200" dirty="0"/>
              <a:t>
</a:t>
            </a:r>
            <a:r>
              <a:rPr lang="en-US" sz="2200" dirty="0" err="1"/>
              <a:t>Experiența</a:t>
            </a:r>
            <a:r>
              <a:rPr lang="en-US" sz="2200" dirty="0"/>
              <a:t> de </a:t>
            </a:r>
            <a:r>
              <a:rPr lang="en-US" sz="2200" dirty="0" err="1"/>
              <a:t>lucru</a:t>
            </a:r>
            <a:r>
              <a:rPr lang="en-US" sz="2200" dirty="0"/>
              <a:t>, </a:t>
            </a:r>
            <a:r>
              <a:rPr lang="en-US" sz="2200" dirty="0" err="1"/>
              <a:t>inclusiv</a:t>
            </a:r>
            <a:r>
              <a:rPr lang="en-US" sz="2200" dirty="0"/>
              <a:t> </a:t>
            </a:r>
            <a:r>
              <a:rPr lang="en-US" sz="2200" dirty="0" err="1"/>
              <a:t>munca</a:t>
            </a:r>
            <a:r>
              <a:rPr lang="en-US" sz="2200" dirty="0"/>
              <a:t> </a:t>
            </a:r>
            <a:r>
              <a:rPr lang="en-US" sz="2200" dirty="0" err="1"/>
              <a:t>voluntară</a:t>
            </a:r>
            <a:r>
              <a:rPr lang="en-US" sz="2200" dirty="0"/>
              <a:t>
</a:t>
            </a:r>
            <a:r>
              <a:rPr lang="en-US" sz="2200" dirty="0" err="1"/>
              <a:t>Instruire</a:t>
            </a:r>
            <a:r>
              <a:rPr lang="en-US" sz="2200" dirty="0"/>
              <a:t> </a:t>
            </a:r>
            <a:r>
              <a:rPr lang="en-US" sz="2200" dirty="0" err="1"/>
              <a:t>și</a:t>
            </a:r>
            <a:r>
              <a:rPr lang="en-US" sz="2200" dirty="0"/>
              <a:t> </a:t>
            </a:r>
            <a:r>
              <a:rPr lang="en-US" sz="2200" dirty="0" err="1"/>
              <a:t>consiliere</a:t>
            </a:r>
            <a:r>
              <a:rPr lang="en-US" sz="2200" dirty="0"/>
              <a:t>
</a:t>
            </a:r>
            <a:r>
              <a:rPr lang="en-US" sz="2200" dirty="0" err="1"/>
              <a:t>Asistență</a:t>
            </a:r>
            <a:r>
              <a:rPr lang="en-US" sz="2200" dirty="0"/>
              <a:t> </a:t>
            </a:r>
            <a:r>
              <a:rPr lang="en-US" sz="2200" dirty="0" err="1"/>
              <a:t>pentru</a:t>
            </a:r>
            <a:r>
              <a:rPr lang="en-US" sz="2200" dirty="0"/>
              <a:t> </a:t>
            </a:r>
            <a:r>
              <a:rPr lang="en-US" sz="2200" dirty="0" err="1"/>
              <a:t>căutarea</a:t>
            </a:r>
            <a:r>
              <a:rPr lang="en-US" sz="2200" dirty="0"/>
              <a:t> </a:t>
            </a:r>
            <a:r>
              <a:rPr lang="en-US" sz="2200" dirty="0" err="1"/>
              <a:t>unui</a:t>
            </a:r>
            <a:r>
              <a:rPr lang="en-US" sz="2200" dirty="0"/>
              <a:t> loc de </a:t>
            </a:r>
            <a:r>
              <a:rPr lang="en-US" sz="2200" dirty="0" err="1"/>
              <a:t>muncă</a:t>
            </a:r>
            <a:r>
              <a:rPr lang="en-US" sz="2200" dirty="0"/>
              <a:t>, </a:t>
            </a:r>
            <a:r>
              <a:rPr lang="en-US" sz="2200" dirty="0" err="1"/>
              <a:t>inclusiv</a:t>
            </a:r>
            <a:r>
              <a:rPr lang="en-US" sz="2200" dirty="0"/>
              <a:t> </a:t>
            </a:r>
            <a:r>
              <a:rPr lang="en-US" sz="2200" dirty="0" err="1"/>
              <a:t>furnizarea</a:t>
            </a:r>
            <a:r>
              <a:rPr lang="en-US" sz="2200" dirty="0"/>
              <a:t> de </a:t>
            </a:r>
            <a:r>
              <a:rPr lang="en-US" sz="2200" dirty="0" err="1"/>
              <a:t>echipamente</a:t>
            </a:r>
            <a:r>
              <a:rPr lang="en-US" sz="2200" dirty="0"/>
              <a:t> </a:t>
            </a:r>
            <a:r>
              <a:rPr lang="en-US" sz="2200" dirty="0" err="1"/>
              <a:t>și</a:t>
            </a:r>
            <a:r>
              <a:rPr lang="en-US" sz="2200" dirty="0"/>
              <a:t> </a:t>
            </a:r>
            <a:r>
              <a:rPr lang="en-US" sz="2200" dirty="0" err="1"/>
              <a:t>alte</a:t>
            </a:r>
            <a:r>
              <a:rPr lang="en-US" sz="2200" dirty="0"/>
              <a:t> </a:t>
            </a:r>
            <a:r>
              <a:rPr lang="en-US" sz="2200" dirty="0" err="1"/>
              <a:t>tipuri</a:t>
            </a:r>
            <a:r>
              <a:rPr lang="en-US" sz="2200" dirty="0"/>
              <a:t> de </a:t>
            </a:r>
            <a:r>
              <a:rPr lang="en-US" sz="2200" dirty="0" err="1"/>
              <a:t>asistență</a:t>
            </a:r>
            <a:r>
              <a:rPr lang="en-US" sz="2200" dirty="0"/>
              <a:t> </a:t>
            </a:r>
            <a:r>
              <a:rPr lang="en-US" sz="2200" dirty="0" err="1"/>
              <a:t>necesare</a:t>
            </a:r>
            <a:r>
              <a:rPr lang="en-US" sz="2200" dirty="0"/>
              <a:t> </a:t>
            </a:r>
            <a:r>
              <a:rPr lang="en-US" sz="2200" dirty="0" err="1"/>
              <a:t>pentru</a:t>
            </a:r>
            <a:r>
              <a:rPr lang="en-US" sz="2200" dirty="0"/>
              <a:t> </a:t>
            </a:r>
            <a:r>
              <a:rPr lang="en-US" sz="2200" dirty="0" err="1"/>
              <a:t>asigurarea</a:t>
            </a:r>
            <a:r>
              <a:rPr lang="en-US" sz="2200" dirty="0"/>
              <a:t> </a:t>
            </a:r>
            <a:r>
              <a:rPr lang="en-US" sz="2200" dirty="0" err="1"/>
              <a:t>ocupării</a:t>
            </a:r>
            <a:r>
              <a:rPr lang="en-US" sz="2200" dirty="0"/>
              <a:t> </a:t>
            </a:r>
            <a:r>
              <a:rPr lang="en-US" sz="2200" dirty="0" err="1"/>
              <a:t>forței</a:t>
            </a:r>
            <a:r>
              <a:rPr lang="en-US" sz="2200" dirty="0"/>
              <a:t> de </a:t>
            </a:r>
            <a:r>
              <a:rPr lang="en-US" sz="2200" dirty="0" err="1"/>
              <a:t>muncă</a:t>
            </a:r>
            <a:r>
              <a:rPr lang="en-US" sz="2200" dirty="0"/>
              <a:t>
</a:t>
            </a:r>
            <a:r>
              <a:rPr lang="en-US" sz="2200" dirty="0" err="1"/>
              <a:t>Consolidarea</a:t>
            </a:r>
            <a:r>
              <a:rPr lang="en-US" sz="2200" dirty="0"/>
              <a:t> </a:t>
            </a:r>
            <a:r>
              <a:rPr lang="en-US" sz="2200" dirty="0" err="1"/>
              <a:t>încrederii</a:t>
            </a:r>
            <a:r>
              <a:rPr lang="en-US" sz="2200" dirty="0"/>
              <a:t>
</a:t>
            </a:r>
            <a:r>
              <a:rPr lang="en-US" sz="2200" dirty="0" err="1"/>
              <a:t>Activități</a:t>
            </a:r>
            <a:r>
              <a:rPr lang="en-US" sz="2200" dirty="0"/>
              <a:t> de </a:t>
            </a:r>
            <a:r>
              <a:rPr lang="en-US" sz="2200" dirty="0" err="1"/>
              <a:t>implicare</a:t>
            </a:r>
            <a:r>
              <a:rPr lang="en-US" sz="2200" dirty="0"/>
              <a:t> </a:t>
            </a:r>
            <a:r>
              <a:rPr lang="en-US" sz="2200" dirty="0" err="1"/>
              <a:t>în</a:t>
            </a:r>
            <a:r>
              <a:rPr lang="en-US" sz="2200" dirty="0"/>
              <a:t> </a:t>
            </a:r>
            <a:r>
              <a:rPr lang="en-US" sz="2200" dirty="0" err="1"/>
              <a:t>primul</a:t>
            </a:r>
            <a:r>
              <a:rPr lang="en-US" sz="2200" dirty="0"/>
              <a:t> contact</a:t>
            </a:r>
            <a:r>
              <a:rPr lang="en-US" dirty="0"/>
              <a:t>
</a:t>
            </a:r>
            <a:r>
              <a:rPr lang="en-US" dirty="0">
                <a:hlinkClick r:id="rId2"/>
              </a:rPr>
              <a:t>Community Grants | Network for Europe</a:t>
            </a:r>
            <a:endParaRPr lang="en-US" dirty="0">
              <a:hlinkClick r:id="rId3"/>
            </a:endParaRPr>
          </a:p>
          <a:p>
            <a:endParaRPr lang="en-US" dirty="0">
              <a:hlinkClick r:id="rId4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D2477-459E-4B46-87BF-30C736AB94D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6700" y="127023"/>
            <a:ext cx="8356600" cy="857158"/>
          </a:xfrm>
        </p:spPr>
        <p:txBody>
          <a:bodyPr>
            <a:normAutofit fontScale="92500"/>
          </a:bodyPr>
          <a:lstStyle/>
          <a:p>
            <a:r>
              <a:rPr lang="it-IT" dirty="0"/>
              <a:t>Fondul Social European - Granturi comunitare</a:t>
            </a:r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B52DC1-8F18-4AD2-8B76-C5F0348B42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/>
        </p:blipFill>
        <p:spPr>
          <a:xfrm>
            <a:off x="9702800" y="127022"/>
            <a:ext cx="2495516" cy="166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8675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ESF Community Grants - Tang Hall SMART">
            <a:hlinkClick r:id="" action="ppaction://media"/>
            <a:extLst>
              <a:ext uri="{FF2B5EF4-FFF2-40B4-BE49-F238E27FC236}">
                <a16:creationId xmlns:a16="http://schemas.microsoft.com/office/drawing/2014/main" id="{A73F7126-BEC7-484E-A68D-9EAF07D3178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11011" y="0"/>
            <a:ext cx="10768189" cy="60571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742525-3F84-4E40-A357-5E3AF0EBB72B}"/>
              </a:ext>
            </a:extLst>
          </p:cNvPr>
          <p:cNvSpPr txBox="1"/>
          <p:nvPr/>
        </p:nvSpPr>
        <p:spPr>
          <a:xfrm>
            <a:off x="254000" y="5933707"/>
            <a:ext cx="11684000" cy="830997"/>
          </a:xfrm>
          <a:prstGeom prst="rect">
            <a:avLst/>
          </a:prstGeom>
          <a:solidFill>
            <a:srgbClr val="7F4182"/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Acest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scurt</a:t>
            </a:r>
            <a:r>
              <a:rPr lang="en-US" sz="2400" dirty="0">
                <a:solidFill>
                  <a:schemeClr val="bg1"/>
                </a:solidFill>
              </a:rPr>
              <a:t> videoclip </a:t>
            </a:r>
            <a:r>
              <a:rPr lang="en-US" sz="2400" dirty="0" err="1">
                <a:solidFill>
                  <a:schemeClr val="bg1"/>
                </a:solidFill>
              </a:rPr>
              <a:t>evidențiază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activitatea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desfășurată</a:t>
            </a:r>
            <a:r>
              <a:rPr lang="en-US" sz="2400" dirty="0">
                <a:solidFill>
                  <a:schemeClr val="bg1"/>
                </a:solidFill>
              </a:rPr>
              <a:t> de Tang Hall SMART, cu </a:t>
            </a:r>
            <a:r>
              <a:rPr lang="en-US" sz="2400" dirty="0" err="1">
                <a:solidFill>
                  <a:schemeClr val="bg1"/>
                </a:solidFill>
              </a:rPr>
              <a:t>sediul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în</a:t>
            </a:r>
            <a:r>
              <a:rPr lang="en-US" sz="2400" dirty="0">
                <a:solidFill>
                  <a:schemeClr val="bg1"/>
                </a:solidFill>
              </a:rPr>
              <a:t> York, cu </a:t>
            </a:r>
            <a:r>
              <a:rPr lang="en-US" sz="2400" dirty="0" err="1">
                <a:solidFill>
                  <a:schemeClr val="bg1"/>
                </a:solidFill>
              </a:rPr>
              <a:t>finanțare</a:t>
            </a:r>
            <a:r>
              <a:rPr lang="en-US" sz="2400" dirty="0">
                <a:solidFill>
                  <a:schemeClr val="bg1"/>
                </a:solidFill>
              </a:rPr>
              <a:t> din </a:t>
            </a:r>
            <a:r>
              <a:rPr lang="en-US" sz="2400" dirty="0" err="1">
                <a:solidFill>
                  <a:schemeClr val="bg1"/>
                </a:solidFill>
              </a:rPr>
              <a:t>programul</a:t>
            </a:r>
            <a:r>
              <a:rPr lang="en-US" sz="2400" dirty="0">
                <a:solidFill>
                  <a:schemeClr val="bg1"/>
                </a:solidFill>
              </a:rPr>
              <a:t> de </a:t>
            </a:r>
            <a:r>
              <a:rPr lang="en-US" sz="2400" dirty="0" err="1">
                <a:solidFill>
                  <a:schemeClr val="bg1"/>
                </a:solidFill>
              </a:rPr>
              <a:t>granturi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comunitare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administrat</a:t>
            </a:r>
            <a:r>
              <a:rPr lang="en-US" sz="2400" dirty="0">
                <a:solidFill>
                  <a:schemeClr val="bg1"/>
                </a:solidFill>
              </a:rPr>
              <a:t> de </a:t>
            </a:r>
            <a:r>
              <a:rPr lang="ro-RO" sz="2400" dirty="0" err="1">
                <a:solidFill>
                  <a:schemeClr val="bg1"/>
                </a:solidFill>
              </a:rPr>
              <a:t>Your</a:t>
            </a:r>
            <a:r>
              <a:rPr lang="ro-RO" sz="2400" dirty="0">
                <a:solidFill>
                  <a:schemeClr val="bg1"/>
                </a:solidFill>
              </a:rPr>
              <a:t> </a:t>
            </a:r>
            <a:r>
              <a:rPr lang="ro-RO" sz="2400" dirty="0" err="1">
                <a:solidFill>
                  <a:schemeClr val="bg1"/>
                </a:solidFill>
              </a:rPr>
              <a:t>Consortium</a:t>
            </a:r>
            <a:r>
              <a:rPr lang="en-US" sz="2400" dirty="0">
                <a:solidFill>
                  <a:schemeClr val="bg1"/>
                </a:solidFill>
              </a:rPr>
              <a:t>,</a:t>
            </a:r>
            <a:r>
              <a:rPr lang="ro-RO" sz="2400" dirty="0">
                <a:solidFill>
                  <a:schemeClr val="bg1"/>
                </a:solidFill>
              </a:rPr>
              <a:t> UK.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endParaRPr lang="en-I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80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o-RO" sz="3600" dirty="0"/>
              <a:t>Vă mulțumim!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o-RO" dirty="0"/>
              <a:t>Aveți întrebări?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9F39B9C-A9A4-48D0-9266-26BED881377F}"/>
              </a:ext>
            </a:extLst>
          </p:cNvPr>
          <p:cNvSpPr txBox="1">
            <a:spLocks/>
          </p:cNvSpPr>
          <p:nvPr/>
        </p:nvSpPr>
        <p:spPr>
          <a:xfrm>
            <a:off x="635420" y="557216"/>
            <a:ext cx="9427779" cy="39751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i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IE" sz="1800" dirty="0"/>
          </a:p>
        </p:txBody>
      </p:sp>
    </p:spTree>
    <p:extLst>
      <p:ext uri="{BB962C8B-B14F-4D97-AF65-F5344CB8AC3E}">
        <p14:creationId xmlns:p14="http://schemas.microsoft.com/office/powerpoint/2010/main" val="411681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B874C8-5B6B-4DA9-9124-455EFFF38F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2800" b="1" dirty="0">
                <a:solidFill>
                  <a:srgbClr val="7F4182"/>
                </a:solidFill>
              </a:rPr>
              <a:t>EXEMPLE DE CERERI SPECIFICE DE FINANȚARE PENTRU A RĂSPUNDE CRIZEI
COMIC RELIEF: </a:t>
            </a:r>
            <a:r>
              <a:rPr lang="en-US" sz="2800" b="1" dirty="0" err="1">
                <a:solidFill>
                  <a:srgbClr val="7F4182"/>
                </a:solidFill>
              </a:rPr>
              <a:t>Aplica</a:t>
            </a:r>
            <a:r>
              <a:rPr lang="en-US" sz="2800" b="1" dirty="0">
                <a:solidFill>
                  <a:srgbClr val="7F4182"/>
                </a:solidFill>
              </a:rPr>
              <a:t> </a:t>
            </a:r>
            <a:r>
              <a:rPr lang="en-US" sz="2800" b="1" dirty="0" err="1">
                <a:solidFill>
                  <a:srgbClr val="7F4182"/>
                </a:solidFill>
              </a:rPr>
              <a:t>pentru</a:t>
            </a:r>
            <a:r>
              <a:rPr lang="en-US" sz="2800" b="1" dirty="0">
                <a:solidFill>
                  <a:srgbClr val="7F4182"/>
                </a:solidFill>
              </a:rPr>
              <a:t> un </a:t>
            </a:r>
            <a:r>
              <a:rPr lang="ro-RO" sz="2800" b="1" dirty="0">
                <a:solidFill>
                  <a:srgbClr val="7F4182"/>
                </a:solidFill>
              </a:rPr>
              <a:t>Grant Comunitar </a:t>
            </a:r>
            <a:r>
              <a:rPr lang="en-US" sz="2800" b="1" dirty="0">
                <a:solidFill>
                  <a:srgbClr val="7F4182"/>
                </a:solidFill>
              </a:rPr>
              <a:t>Covid-19 (Anglia)</a:t>
            </a:r>
            <a:endParaRPr lang="en-IE" sz="2800" b="1" dirty="0">
              <a:solidFill>
                <a:srgbClr val="7F418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CD2BBA-1C2D-42BE-BEFF-C03AC0F52E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IE" sz="1800" dirty="0">
                <a:hlinkClick r:id="rId2"/>
              </a:rPr>
              <a:t>www.groundwork.org.uk/comic-relief-apply-for-a-covid-19-community-grant/</a:t>
            </a:r>
            <a:r>
              <a:rPr lang="en-IE" sz="1800" dirty="0"/>
              <a:t> </a:t>
            </a:r>
          </a:p>
        </p:txBody>
      </p:sp>
      <p:pic>
        <p:nvPicPr>
          <p:cNvPr id="7" name="Picture Placeholder 6" descr="Logo, company name&#10;&#10;Description automatically generated">
            <a:extLst>
              <a:ext uri="{FF2B5EF4-FFF2-40B4-BE49-F238E27FC236}">
                <a16:creationId xmlns:a16="http://schemas.microsoft.com/office/drawing/2014/main" id="{640F0C36-79BE-4872-8CEC-170B5B527BC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3997" b="3997"/>
          <a:stretch>
            <a:fillRect/>
          </a:stretch>
        </p:blipFill>
        <p:spPr/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1AB1B5-3D01-4711-82A5-B8AE896C9A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4071" y="1772130"/>
            <a:ext cx="5665788" cy="37208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E487C1-2178-4FB0-BE32-5ACAE1974109}"/>
              </a:ext>
            </a:extLst>
          </p:cNvPr>
          <p:cNvSpPr txBox="1"/>
          <p:nvPr/>
        </p:nvSpPr>
        <p:spPr>
          <a:xfrm>
            <a:off x="3184071" y="5371646"/>
            <a:ext cx="56657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900">
                <a:hlinkClick r:id="rId4" tooltip="https://www.privateinternetaccess.com/blog/2012/05/big-brother-is-watching-007-style/"/>
              </a:rPr>
              <a:t>This Photo</a:t>
            </a:r>
            <a:r>
              <a:rPr lang="en-IE" sz="900"/>
              <a:t> by Unknown Author is licensed under </a:t>
            </a:r>
            <a:r>
              <a:rPr lang="en-IE" sz="900">
                <a:hlinkClick r:id="rId6" tooltip="https://creativecommons.org/licenses/by-sa/3.0/"/>
              </a:rPr>
              <a:t>CC BY-SA</a:t>
            </a:r>
            <a:endParaRPr lang="en-IE" sz="900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D4303A23-EAB0-429F-93B0-023FC78448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94364" y="1777322"/>
            <a:ext cx="1300196" cy="68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103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B874C8-5B6B-4DA9-9124-455EFFF38F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3939"/>
            <a:ext cx="12192000" cy="704485"/>
          </a:xfrm>
        </p:spPr>
        <p:txBody>
          <a:bodyPr>
            <a:normAutofit/>
          </a:bodyPr>
          <a:lstStyle/>
          <a:p>
            <a:r>
              <a:rPr lang="it-IT" sz="2800" b="1" dirty="0">
                <a:solidFill>
                  <a:srgbClr val="7F4182"/>
                </a:solidFill>
              </a:rPr>
              <a:t>Crowdfunder Trust pentru Comunitățile Conectate </a:t>
            </a:r>
            <a:r>
              <a:rPr lang="ro-RO" sz="2800" b="1" dirty="0">
                <a:solidFill>
                  <a:srgbClr val="7F4182"/>
                </a:solidFill>
              </a:rPr>
              <a:t>-</a:t>
            </a:r>
            <a:r>
              <a:rPr lang="it-IT" sz="2800" b="1" dirty="0">
                <a:solidFill>
                  <a:srgbClr val="7F4182"/>
                </a:solidFill>
              </a:rPr>
              <a:t> Londra (Marea Britanie)</a:t>
            </a:r>
            <a:endParaRPr lang="en-IE" sz="2800" b="1" dirty="0">
              <a:solidFill>
                <a:srgbClr val="7F418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CD2BBA-1C2D-42BE-BEFF-C03AC0F52E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400" dirty="0">
                <a:hlinkClick r:id="rId2"/>
              </a:rPr>
              <a:t>Connected Communities </a:t>
            </a:r>
            <a:r>
              <a:rPr lang="en-US" sz="2400" dirty="0" err="1">
                <a:hlinkClick r:id="rId2"/>
              </a:rPr>
              <a:t>Matchfund</a:t>
            </a:r>
            <a:r>
              <a:rPr lang="en-US" sz="2400" dirty="0">
                <a:hlinkClick r:id="rId2"/>
              </a:rPr>
              <a:t> | Crowdfunder UK</a:t>
            </a:r>
            <a:endParaRPr lang="en-IE" sz="240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C643B6C-C64E-429A-B73C-D9ABBA41DAB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18CDE1-95EC-4545-8958-A4ADD2F2DF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4070" y="1893434"/>
            <a:ext cx="5645607" cy="27547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1FC1E4-6040-43C2-A649-CFBD85C938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4071" y="4638675"/>
            <a:ext cx="5645604" cy="790575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8C5BCBD-BA6D-4360-B9BF-97732E4C96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94364" y="1777322"/>
            <a:ext cx="1300196" cy="68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196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159748-13D7-46F9-A08B-3C94975CA9A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32508" y="4612984"/>
            <a:ext cx="11545518" cy="1467776"/>
          </a:xfrm>
        </p:spPr>
        <p:txBody>
          <a:bodyPr>
            <a:normAutofit/>
          </a:bodyPr>
          <a:lstStyle/>
          <a:p>
            <a:r>
              <a:rPr lang="en-IE" dirty="0"/>
              <a:t>Orla Casey de la RESTART+ </a:t>
            </a:r>
            <a:r>
              <a:rPr lang="en-IE" dirty="0" err="1"/>
              <a:t>Irlanda</a:t>
            </a:r>
            <a:r>
              <a:rPr lang="en-IE" dirty="0"/>
              <a:t> </a:t>
            </a:r>
            <a:r>
              <a:rPr lang="en-IE" dirty="0" err="1"/>
              <a:t>este</a:t>
            </a:r>
            <a:r>
              <a:rPr lang="en-IE" dirty="0"/>
              <a:t> expert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finanțarea</a:t>
            </a:r>
            <a:r>
              <a:rPr lang="en-IE" dirty="0"/>
              <a:t> </a:t>
            </a:r>
            <a:r>
              <a:rPr lang="en-IE" dirty="0" err="1"/>
              <a:t>regenerării</a:t>
            </a:r>
            <a:r>
              <a:rPr lang="en-IE" dirty="0"/>
              <a:t> </a:t>
            </a:r>
            <a:r>
              <a:rPr lang="en-IE" dirty="0" err="1"/>
              <a:t>comunității</a:t>
            </a:r>
            <a:r>
              <a:rPr lang="en-IE" dirty="0"/>
              <a:t>,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această</a:t>
            </a:r>
            <a:r>
              <a:rPr lang="en-IE" dirty="0"/>
              <a:t> </a:t>
            </a:r>
            <a:r>
              <a:rPr lang="en-IE" dirty="0" err="1"/>
              <a:t>secțiune</a:t>
            </a:r>
            <a:r>
              <a:rPr lang="en-IE" dirty="0"/>
              <a:t> </a:t>
            </a:r>
            <a:r>
              <a:rPr lang="en-IE" dirty="0" err="1"/>
              <a:t>împărtășește</a:t>
            </a:r>
            <a:r>
              <a:rPr lang="en-IE" dirty="0"/>
              <a:t> 18 </a:t>
            </a:r>
            <a:r>
              <a:rPr lang="en-IE" dirty="0" err="1"/>
              <a:t>sfaturi</a:t>
            </a:r>
            <a:r>
              <a:rPr lang="en-IE" dirty="0"/>
              <a:t> de top </a:t>
            </a:r>
            <a:r>
              <a:rPr lang="en-IE" dirty="0" err="1"/>
              <a:t>pentru</a:t>
            </a:r>
            <a:r>
              <a:rPr lang="en-IE" dirty="0"/>
              <a:t> </a:t>
            </a:r>
            <a:r>
              <a:rPr lang="en-IE" dirty="0" err="1"/>
              <a:t>succes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8A2CD7-ACA3-42D1-B1A4-153C2536E28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2508" y="3082305"/>
            <a:ext cx="11545518" cy="933453"/>
          </a:xfrm>
        </p:spPr>
        <p:txBody>
          <a:bodyPr/>
          <a:lstStyle/>
          <a:p>
            <a:r>
              <a:rPr lang="en-IE" sz="4000" dirty="0"/>
              <a:t>SECȚIUNEA UNU: </a:t>
            </a:r>
            <a:r>
              <a:rPr lang="en-IE" sz="4000" dirty="0" err="1"/>
              <a:t>Sfaturi</a:t>
            </a:r>
            <a:r>
              <a:rPr lang="en-IE" sz="4000" dirty="0"/>
              <a:t> de top </a:t>
            </a:r>
            <a:r>
              <a:rPr lang="en-IE" sz="4000" dirty="0" err="1"/>
              <a:t>pentru</a:t>
            </a:r>
            <a:r>
              <a:rPr lang="en-IE" sz="4000" dirty="0"/>
              <a:t> </a:t>
            </a:r>
            <a:r>
              <a:rPr lang="en-IE" sz="4000" dirty="0" err="1"/>
              <a:t>succesul</a:t>
            </a:r>
            <a:r>
              <a:rPr lang="en-IE" sz="4000" dirty="0"/>
              <a:t> </a:t>
            </a:r>
            <a:r>
              <a:rPr lang="en-IE" sz="4000" dirty="0" err="1"/>
              <a:t>în</a:t>
            </a:r>
            <a:r>
              <a:rPr lang="en-IE" sz="4000" dirty="0"/>
              <a:t> </a:t>
            </a:r>
            <a:r>
              <a:rPr lang="en-IE" sz="4000" dirty="0" err="1"/>
              <a:t>scrierea</a:t>
            </a:r>
            <a:r>
              <a:rPr lang="en-IE" sz="4000" dirty="0"/>
              <a:t> </a:t>
            </a:r>
            <a:r>
              <a:rPr lang="en-IE" sz="4000" dirty="0" err="1"/>
              <a:t>unei</a:t>
            </a:r>
            <a:r>
              <a:rPr lang="en-IE" sz="4000" dirty="0"/>
              <a:t> </a:t>
            </a:r>
            <a:r>
              <a:rPr lang="en-IE" sz="4000" dirty="0" err="1"/>
              <a:t>cereri</a:t>
            </a:r>
            <a:r>
              <a:rPr lang="en-IE" sz="4000" dirty="0"/>
              <a:t> de </a:t>
            </a:r>
            <a:r>
              <a:rPr lang="en-IE" sz="4000" dirty="0" err="1"/>
              <a:t>finanțare</a:t>
            </a:r>
            <a:r>
              <a:rPr lang="en-IE" sz="4000" dirty="0"/>
              <a:t> </a:t>
            </a:r>
            <a:r>
              <a:rPr lang="en-IE" sz="4000" dirty="0" err="1"/>
              <a:t>comunitară</a:t>
            </a:r>
            <a:r>
              <a:rPr lang="en-IE" sz="4000" dirty="0"/>
              <a:t>
</a:t>
            </a:r>
          </a:p>
        </p:txBody>
      </p:sp>
      <p:pic>
        <p:nvPicPr>
          <p:cNvPr id="20" name="Picture Placeholder 19" descr="Father and son fishing on lake">
            <a:extLst>
              <a:ext uri="{FF2B5EF4-FFF2-40B4-BE49-F238E27FC236}">
                <a16:creationId xmlns:a16="http://schemas.microsoft.com/office/drawing/2014/main" id="{19F56D6F-D0E1-4DF9-8D0C-4FA16F69B607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076287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7802</TotalTime>
  <Words>5302</Words>
  <Application>Microsoft Office PowerPoint</Application>
  <PresentationFormat>Ecran lat</PresentationFormat>
  <Paragraphs>236</Paragraphs>
  <Slides>62</Slides>
  <Notes>0</Notes>
  <HiddenSlides>0</HiddenSlides>
  <MMClips>5</MMClips>
  <ScaleCrop>false</ScaleCrop>
  <HeadingPairs>
    <vt:vector size="6" baseType="variant">
      <vt:variant>
        <vt:lpstr>Fonturi utilizate</vt:lpstr>
      </vt:variant>
      <vt:variant>
        <vt:i4>9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62</vt:i4>
      </vt:variant>
    </vt:vector>
  </HeadingPairs>
  <TitlesOfParts>
    <vt:vector size="72" baseType="lpstr">
      <vt:lpstr>Arial</vt:lpstr>
      <vt:lpstr>Calibri</vt:lpstr>
      <vt:lpstr>Calibri Light</vt:lpstr>
      <vt:lpstr>Lato</vt:lpstr>
      <vt:lpstr>Museo Sans W01 Rounded</vt:lpstr>
      <vt:lpstr>MuseoSans</vt:lpstr>
      <vt:lpstr>Quattrocento Sans</vt:lpstr>
      <vt:lpstr>Times New Roman</vt:lpstr>
      <vt:lpstr>Titillium Web</vt:lpstr>
      <vt:lpstr>Office Theme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Grace Lyons</dc:creator>
  <cp:lastModifiedBy>ADR Nord_Est</cp:lastModifiedBy>
  <cp:revision>192</cp:revision>
  <dcterms:created xsi:type="dcterms:W3CDTF">2020-09-10T15:25:35Z</dcterms:created>
  <dcterms:modified xsi:type="dcterms:W3CDTF">2021-02-01T14:13:57Z</dcterms:modified>
</cp:coreProperties>
</file>