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10" r:id="rId2"/>
    <p:sldId id="563" r:id="rId3"/>
    <p:sldId id="419" r:id="rId4"/>
    <p:sldId id="449" r:id="rId5"/>
    <p:sldId id="568" r:id="rId6"/>
    <p:sldId id="569" r:id="rId7"/>
    <p:sldId id="584" r:id="rId8"/>
    <p:sldId id="570" r:id="rId9"/>
    <p:sldId id="585" r:id="rId10"/>
    <p:sldId id="571" r:id="rId11"/>
    <p:sldId id="580" r:id="rId12"/>
    <p:sldId id="583" r:id="rId13"/>
    <p:sldId id="572" r:id="rId14"/>
    <p:sldId id="581" r:id="rId15"/>
    <p:sldId id="582" r:id="rId16"/>
    <p:sldId id="423" r:id="rId17"/>
    <p:sldId id="620" r:id="rId18"/>
    <p:sldId id="586" r:id="rId19"/>
    <p:sldId id="429" r:id="rId20"/>
    <p:sldId id="539" r:id="rId21"/>
    <p:sldId id="587" r:id="rId22"/>
    <p:sldId id="602" r:id="rId23"/>
    <p:sldId id="607" r:id="rId24"/>
    <p:sldId id="424" r:id="rId25"/>
    <p:sldId id="622" r:id="rId26"/>
    <p:sldId id="588" r:id="rId27"/>
    <p:sldId id="274" r:id="rId28"/>
    <p:sldId id="589" r:id="rId29"/>
    <p:sldId id="593" r:id="rId30"/>
    <p:sldId id="614" r:id="rId31"/>
    <p:sldId id="597" r:id="rId32"/>
    <p:sldId id="591" r:id="rId33"/>
    <p:sldId id="575" r:id="rId34"/>
    <p:sldId id="592" r:id="rId35"/>
    <p:sldId id="599" r:id="rId36"/>
    <p:sldId id="590" r:id="rId37"/>
    <p:sldId id="594" r:id="rId38"/>
    <p:sldId id="598" r:id="rId39"/>
    <p:sldId id="507" r:id="rId40"/>
    <p:sldId id="501" r:id="rId41"/>
    <p:sldId id="601" r:id="rId42"/>
    <p:sldId id="579" r:id="rId43"/>
    <p:sldId id="604" r:id="rId44"/>
    <p:sldId id="606" r:id="rId45"/>
    <p:sldId id="564" r:id="rId46"/>
    <p:sldId id="610" r:id="rId47"/>
    <p:sldId id="608" r:id="rId48"/>
    <p:sldId id="611" r:id="rId49"/>
    <p:sldId id="612" r:id="rId50"/>
    <p:sldId id="613" r:id="rId51"/>
    <p:sldId id="609" r:id="rId52"/>
    <p:sldId id="565" r:id="rId53"/>
    <p:sldId id="615" r:id="rId54"/>
    <p:sldId id="616" r:id="rId55"/>
    <p:sldId id="619" r:id="rId56"/>
    <p:sldId id="617" r:id="rId57"/>
    <p:sldId id="519" r:id="rId58"/>
    <p:sldId id="56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5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Roche" initials="GR" lastIdx="1" clrIdx="1">
    <p:extLst>
      <p:ext uri="{19B8F6BF-5375-455C-9EA6-DF929625EA0E}">
        <p15:presenceInfo xmlns:p15="http://schemas.microsoft.com/office/powerpoint/2012/main" userId="Grace Roche" providerId="None"/>
      </p:ext>
    </p:extLst>
  </p:cmAuthor>
  <p:cmAuthor id="3" name="Grace Lyons" initials="GL" lastIdx="2" clrIdx="2">
    <p:extLst>
      <p:ext uri="{19B8F6BF-5375-455C-9EA6-DF929625EA0E}">
        <p15:presenceInfo xmlns:p15="http://schemas.microsoft.com/office/powerpoint/2012/main" userId="b64fb77dec8691cc" providerId="Windows Live"/>
      </p:ext>
    </p:extLst>
  </p:cmAuthor>
  <p:cmAuthor id="4" name="Grace Lyons" initials="GL [2]" lastIdx="1" clrIdx="3">
    <p:extLst>
      <p:ext uri="{19B8F6BF-5375-455C-9EA6-DF929625EA0E}">
        <p15:presenceInfo xmlns:p15="http://schemas.microsoft.com/office/powerpoint/2012/main" userId="277e941111883b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68BBAF"/>
    <a:srgbClr val="7F4182"/>
    <a:srgbClr val="AB5AB0"/>
    <a:srgbClr val="A3CEC2"/>
    <a:srgbClr val="E5CCE6"/>
    <a:srgbClr val="BA0A94"/>
    <a:srgbClr val="161741"/>
    <a:srgbClr val="392E85"/>
    <a:srgbClr val="485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024" autoAdjust="0"/>
  </p:normalViewPr>
  <p:slideViewPr>
    <p:cSldViewPr snapToGrid="0" snapToObjects="1">
      <p:cViewPr varScale="1">
        <p:scale>
          <a:sx n="75" d="100"/>
          <a:sy n="75" d="100"/>
        </p:scale>
        <p:origin x="91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4048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screen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14664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65922" y="-502168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40721" y="259294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263861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80467"/>
            <a:ext cx="8906651" cy="40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80082" y="-2180079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9126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9570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269239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451950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20640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15175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8121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32158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340479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31429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532224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796156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140362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83704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29960" y="516763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59685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901671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2578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56139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84566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19158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-3718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125403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267018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1036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490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6820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19830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19664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22183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388388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498210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808178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5699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9544" y="5810357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41191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60372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91540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376458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56826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85940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CC96D-4607-4AC9-82B4-BC8F0C9F4CFF}"/>
              </a:ext>
            </a:extLst>
          </p:cNvPr>
          <p:cNvSpPr/>
          <p:nvPr userDrawn="1"/>
        </p:nvSpPr>
        <p:spPr>
          <a:xfrm>
            <a:off x="4897248" y="4646341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3F39BD-34D3-4650-99B1-1B54F7CDC217}"/>
              </a:ext>
            </a:extLst>
          </p:cNvPr>
          <p:cNvCxnSpPr>
            <a:cxnSpLocks/>
          </p:cNvCxnSpPr>
          <p:nvPr userDrawn="1"/>
        </p:nvCxnSpPr>
        <p:spPr>
          <a:xfrm>
            <a:off x="6262848" y="4762986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36773288-BCFF-4B58-84DD-CEFEB7B1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9283" y="468919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0873FD-C64B-4E2C-BD47-FA5A56C86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9757" y="470698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12461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3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416BA-CDC5-0C4C-809B-629E7A6F3989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C8C3-527B-F242-AF11-83DC42FCF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4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64301" y="12094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2117212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7708" y="1146599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  <p:sldLayoutId id="214748379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entumconsulting.ie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genda-gantt-gantt-chart-project-153555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upcakedelivers.com/product/great-job-with-rainbow-stars-balloon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hefoodhub.com/what-we-do/food-sector-training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changeinishowen.ie/community-christmas-dinner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hyperlink" Target="http://www.exchangeinishowen.i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vegarfield/3965884030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clarechampion.ie/visionary-plan-to-boost-ennis-post-covid-recovery/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Relationship Id="rId5" Type="http://schemas.openxmlformats.org/officeDocument/2006/relationships/hyperlink" Target="http://www.ballyhouradevelopment.com/" TargetMode="Externa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cottishgovernment/16702138067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://www.aigasforest.org.uk/" TargetMode="Externa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XvRLTaHDYAw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vethispic.com/image/53925/home-is-where-the-heart-is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vatenetwork.com/events/6350-storytelling-workshop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katzandassociates.com/2015/04/storytelling-community-engagement-tool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.unu.edu/en/the-story-of-solutions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mozilla.org/internetcitizen/2017/09/18/accelerate-change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rtrural21.eu/villages/dingle_ie/?fbclid=IwAR3hbQ3CWnbAEV-DKEemK7IMg_hiEW0YAe4hKKWFoNIDTD1JsfZwxK1R1m4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lobeandmail.com/report-on-business/careers/management/eight-tips-to-increase-diversity/article14707577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better-together-story-exchange-part-four-ruth-garvey-williams/" TargetMode="External"/><Relationship Id="rId2" Type="http://schemas.openxmlformats.org/officeDocument/2006/relationships/hyperlink" Target="http://www.exchangeinishowen.i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world.com/article/3328550/computers/tech-that-died-in-2018.html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brava.wordpress.com/2018/11/15/how-remote-work-enables-digital-productivity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://yonah.org/channel/questions-about-virtual-volunteering" TargetMode="Externa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rsay.stirling.wa.gov.au/strategic-community-plan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modam.work/" TargetMode="External"/><Relationship Id="rId3" Type="http://schemas.openxmlformats.org/officeDocument/2006/relationships/hyperlink" Target="https://www.coworker.com/ireland/arranmore-island/modam" TargetMode="External"/><Relationship Id="rId7" Type="http://schemas.openxmlformats.org/officeDocument/2006/relationships/hyperlink" Target="https://growremote.ie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three.ie/" TargetMode="External"/><Relationship Id="rId5" Type="http://schemas.openxmlformats.org/officeDocument/2006/relationships/hyperlink" Target="https://drcd.gov.ie/" TargetMode="External"/><Relationship Id="rId10" Type="http://schemas.openxmlformats.org/officeDocument/2006/relationships/image" Target="../media/image42.svg"/><Relationship Id="rId4" Type="http://schemas.openxmlformats.org/officeDocument/2006/relationships/hyperlink" Target="http://www.donegalcoco.ie/" TargetMode="External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i4PcOZ8xMsA?feature=oembe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gwash.org/view/62837/in-our-region-people-are-flocking-to-both-cities-and-outer-suburban-areas" TargetMode="External"/><Relationship Id="rId7" Type="http://schemas.openxmlformats.org/officeDocument/2006/relationships/image" Target="../media/image42.sv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5" Type="http://schemas.openxmlformats.org/officeDocument/2006/relationships/hyperlink" Target="http://www.improvementdistricts.scot/" TargetMode="External"/><Relationship Id="rId4" Type="http://schemas.openxmlformats.org/officeDocument/2006/relationships/hyperlink" Target="https://improvementdistricts.scot/our-member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iQ8qky_hlUw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saadaqeelalzaroonimapping.wordpress.com/2011/04/12/design-charrette-knowledge-visualization-through-participatory-mappin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80grados.net/ciudadanias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trictlybusinessomaha.com/features/supporting-local-economy-omaha-nebraska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vistacampus.gov/sites/vistacampus/files/uploads/2014/04/TheCommunityWhee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vistacampus.gov/two-visual-tool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tacampus.gov/two-visual-tools" TargetMode="External"/><Relationship Id="rId2" Type="http://schemas.openxmlformats.org/officeDocument/2006/relationships/hyperlink" Target="https://www.vistacampus.gov/sites/vistacampus/files/uploads/2014/04/ConnectingToo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tacampus.gov/sites/vistacampus/files/uploads/2014/04/AssociationPartnershipsTool.pdf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vistacampus.gov/two-visual-tools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tacampus.gov/lessons/strengthening-your-organization-your-community-and-your-projects" TargetMode="External"/><Relationship Id="rId2" Type="http://schemas.openxmlformats.org/officeDocument/2006/relationships/hyperlink" Target="https://ctb.ku.edu/en" TargetMode="Externa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exchangeinishowen.ie/" TargetMode="Externa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w8centre.ie/" TargetMode="Externa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5282566" y="-38844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68BBA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311182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66029" y="-273764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29" y="114312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379229" y="1964912"/>
            <a:ext cx="6164199" cy="2589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A3CEC2"/>
                </a:solidFill>
              </a:rPr>
              <a:t>Modul</a:t>
            </a:r>
            <a:r>
              <a:rPr lang="ro-RO" b="1" dirty="0">
                <a:solidFill>
                  <a:srgbClr val="A3CEC2"/>
                </a:solidFill>
              </a:rPr>
              <a:t>UL</a:t>
            </a:r>
            <a:r>
              <a:rPr lang="en-US" b="1" dirty="0">
                <a:solidFill>
                  <a:srgbClr val="A3CEC2"/>
                </a:solidFill>
              </a:rPr>
              <a:t> 4</a:t>
            </a:r>
            <a:br>
              <a:rPr lang="en-US" b="1" dirty="0">
                <a:solidFill>
                  <a:srgbClr val="7F4182"/>
                </a:solidFill>
              </a:rPr>
            </a:br>
            <a:r>
              <a:rPr lang="en-US" b="1" dirty="0" err="1">
                <a:solidFill>
                  <a:srgbClr val="7F4182"/>
                </a:solidFill>
              </a:rPr>
              <a:t>Transformarea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ideilor</a:t>
            </a:r>
            <a:r>
              <a:rPr lang="en-US" b="1" dirty="0">
                <a:solidFill>
                  <a:srgbClr val="7F4182"/>
                </a:solidFill>
              </a:rPr>
              <a:t> de </a:t>
            </a:r>
            <a:r>
              <a:rPr lang="ro-RO" b="1" dirty="0">
                <a:solidFill>
                  <a:srgbClr val="7F4182"/>
                </a:solidFill>
              </a:rPr>
              <a:t>dezvoltare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comunitară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în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acțiun</a:t>
            </a:r>
            <a:r>
              <a:rPr lang="ro-RO" b="1" dirty="0">
                <a:solidFill>
                  <a:srgbClr val="7F4182"/>
                </a:solidFill>
              </a:rPr>
              <a:t>i</a:t>
            </a:r>
            <a:endParaRPr lang="en-US" b="1" dirty="0">
              <a:solidFill>
                <a:srgbClr val="68BBAF"/>
              </a:solidFill>
            </a:endParaRPr>
          </a:p>
        </p:txBody>
      </p:sp>
      <p:sp>
        <p:nvSpPr>
          <p:cNvPr id="14" name="Footer Placeholder 6"/>
          <p:cNvSpPr txBox="1">
            <a:spLocks noGrp="1"/>
          </p:cNvSpPr>
          <p:nvPr/>
        </p:nvSpPr>
        <p:spPr bwMode="auto">
          <a:xfrm>
            <a:off x="2103949" y="5318007"/>
            <a:ext cx="24622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 dirty="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69" y="5249432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-36524" y="4000329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598492" y="4251932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A27CDD-A426-4AC7-B488-7D5237B08DF3}"/>
              </a:ext>
            </a:extLst>
          </p:cNvPr>
          <p:cNvSpPr txBox="1"/>
          <p:nvPr/>
        </p:nvSpPr>
        <p:spPr>
          <a:xfrm>
            <a:off x="330175" y="5983108"/>
            <a:ext cx="4930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This project has been funded with support from the European Commission. This publication [communication] reflects the views only of the author, and the Commission cannot be held responsible for any use, which may be made of the information contained therein. </a:t>
            </a:r>
            <a:endParaRPr lang="en-IE" sz="1100" dirty="0"/>
          </a:p>
        </p:txBody>
      </p:sp>
    </p:spTree>
    <p:extLst>
      <p:ext uri="{BB962C8B-B14F-4D97-AF65-F5344CB8AC3E}">
        <p14:creationId xmlns:p14="http://schemas.microsoft.com/office/powerpoint/2010/main" val="125055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0248" y="1912864"/>
            <a:ext cx="6209413" cy="3631644"/>
          </a:xfrm>
        </p:spPr>
        <p:txBody>
          <a:bodyPr/>
          <a:lstStyle/>
          <a:p>
            <a:r>
              <a:rPr lang="en-US" dirty="0" err="1"/>
              <a:t>Stabilirea</a:t>
            </a:r>
            <a:r>
              <a:rPr lang="en-US" dirty="0"/>
              <a:t> </a:t>
            </a:r>
            <a:r>
              <a:rPr lang="en-US" dirty="0" err="1"/>
              <a:t>obiectivelor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mențineți</a:t>
            </a:r>
            <a:r>
              <a:rPr lang="en-US" dirty="0"/>
              <a:t> </a:t>
            </a:r>
            <a:r>
              <a:rPr lang="en-US" dirty="0" err="1"/>
              <a:t>comitetul</a:t>
            </a:r>
            <a:r>
              <a:rPr lang="en-US" dirty="0"/>
              <a:t> </a:t>
            </a:r>
            <a:r>
              <a:rPr lang="en-US" dirty="0" err="1"/>
              <a:t>concentrat</a:t>
            </a:r>
            <a:r>
              <a:rPr lang="en-US" dirty="0"/>
              <a:t> pe </a:t>
            </a:r>
            <a:r>
              <a:rPr lang="en-US" dirty="0" err="1"/>
              <a:t>rezultatele</a:t>
            </a:r>
            <a:r>
              <a:rPr lang="en-US" dirty="0"/>
              <a:t> </a:t>
            </a:r>
            <a:r>
              <a:rPr lang="en-US" dirty="0" err="1"/>
              <a:t>dorite</a:t>
            </a:r>
            <a:r>
              <a:rPr lang="en-US" dirty="0"/>
              <a:t>. 
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v-</a:t>
            </a:r>
            <a:r>
              <a:rPr lang="en-US" dirty="0" err="1"/>
              <a:t>ați</a:t>
            </a:r>
            <a:r>
              <a:rPr lang="en-US" dirty="0"/>
              <a:t> </a:t>
            </a:r>
            <a:r>
              <a:rPr lang="en-US" dirty="0" err="1"/>
              <a:t>stabilit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en-US" dirty="0"/>
              <a:t>,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începe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definiți</a:t>
            </a:r>
            <a:r>
              <a:rPr lang="en-US" dirty="0"/>
              <a:t> </a:t>
            </a:r>
            <a:r>
              <a:rPr lang="en-US" dirty="0" err="1"/>
              <a:t>activitățile</a:t>
            </a:r>
            <a:r>
              <a:rPr lang="en-US" dirty="0"/>
              <a:t> care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finalizate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ca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</a:t>
            </a:r>
            <a:r>
              <a:rPr lang="en-US" dirty="0" err="1"/>
              <a:t>livrat</a:t>
            </a:r>
            <a:r>
              <a:rPr lang="en-US" dirty="0"/>
              <a:t>. 
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 3, am </a:t>
            </a:r>
            <a:r>
              <a:rPr lang="en-US" dirty="0" err="1"/>
              <a:t>aflat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Kiltylive</a:t>
            </a:r>
            <a:r>
              <a:rPr lang="en-US" dirty="0"/>
              <a:t> - </a:t>
            </a:r>
            <a:r>
              <a:rPr lang="en-US" dirty="0" err="1"/>
              <a:t>campania</a:t>
            </a:r>
            <a:r>
              <a:rPr lang="en-US" dirty="0"/>
              <a:t> online </a:t>
            </a:r>
            <a:r>
              <a:rPr lang="en-US" dirty="0" err="1"/>
              <a:t>lansat</a:t>
            </a:r>
            <a:r>
              <a:rPr lang="ro-RO" dirty="0"/>
              <a:t>ă</a:t>
            </a:r>
            <a:r>
              <a:rPr lang="en-US" dirty="0"/>
              <a:t> de </a:t>
            </a:r>
            <a:r>
              <a:rPr lang="en-US" dirty="0" err="1"/>
              <a:t>satul</a:t>
            </a:r>
            <a:r>
              <a:rPr lang="en-US" dirty="0"/>
              <a:t> </a:t>
            </a:r>
            <a:r>
              <a:rPr lang="en-US" dirty="0" err="1"/>
              <a:t>Kiltyclogher</a:t>
            </a:r>
            <a:r>
              <a:rPr lang="en-US" dirty="0"/>
              <a:t>, </a:t>
            </a:r>
            <a:r>
              <a:rPr lang="en-US" dirty="0" err="1"/>
              <a:t>Irlanda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atrage</a:t>
            </a:r>
            <a:r>
              <a:rPr lang="en-US" dirty="0"/>
              <a:t> o </a:t>
            </a:r>
            <a:r>
              <a:rPr lang="en-US" dirty="0" err="1"/>
              <a:t>nouă</a:t>
            </a:r>
            <a:r>
              <a:rPr lang="en-US" dirty="0"/>
              <a:t> </a:t>
            </a:r>
            <a:r>
              <a:rPr lang="en-US" dirty="0" err="1"/>
              <a:t>familie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satul</a:t>
            </a:r>
            <a:r>
              <a:rPr lang="en-US" dirty="0"/>
              <a:t> lor,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încercarea</a:t>
            </a:r>
            <a:r>
              <a:rPr lang="en-US" dirty="0"/>
              <a:t> de a </a:t>
            </a:r>
            <a:r>
              <a:rPr lang="en-US" dirty="0" err="1"/>
              <a:t>menține</a:t>
            </a:r>
            <a:r>
              <a:rPr lang="en-US" dirty="0"/>
              <a:t> </a:t>
            </a:r>
            <a:r>
              <a:rPr lang="en-US" dirty="0" err="1"/>
              <a:t>școala</a:t>
            </a:r>
            <a:r>
              <a:rPr lang="en-US" dirty="0"/>
              <a:t> </a:t>
            </a:r>
            <a:r>
              <a:rPr lang="en-US" dirty="0" err="1"/>
              <a:t>deschisă</a:t>
            </a:r>
            <a:r>
              <a:rPr lang="en-US" dirty="0"/>
              <a:t>.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-au </a:t>
            </a:r>
            <a:r>
              <a:rPr lang="en-US" dirty="0" err="1"/>
              <a:t>depășit</a:t>
            </a:r>
            <a:r>
              <a:rPr lang="en-US" dirty="0"/>
              <a:t> </a:t>
            </a:r>
            <a:r>
              <a:rPr lang="en-US" dirty="0" err="1"/>
              <a:t>obiectivul</a:t>
            </a:r>
            <a:r>
              <a:rPr lang="en-US" dirty="0"/>
              <a:t> cu 800%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6</a:t>
            </a:r>
            <a:r>
              <a:rPr lang="en-US" dirty="0"/>
              <a:t> </a:t>
            </a:r>
            <a:r>
              <a:rPr lang="en-US" dirty="0" err="1"/>
              <a:t>săptămâni</a:t>
            </a:r>
            <a:r>
              <a:rPr lang="en-US" dirty="0"/>
              <a:t>, </a:t>
            </a:r>
            <a:r>
              <a:rPr lang="en-US" dirty="0" err="1"/>
              <a:t>deoarece</a:t>
            </a:r>
            <a:r>
              <a:rPr lang="en-US" dirty="0"/>
              <a:t> 8 </a:t>
            </a:r>
            <a:r>
              <a:rPr lang="en-US" dirty="0" err="1"/>
              <a:t>familii</a:t>
            </a:r>
            <a:r>
              <a:rPr lang="en-US" dirty="0"/>
              <a:t> s-au </a:t>
            </a:r>
            <a:r>
              <a:rPr lang="en-US" dirty="0" err="1"/>
              <a:t>mutat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sat.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7" y="767883"/>
            <a:ext cx="5938616" cy="85715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Pasul</a:t>
            </a:r>
            <a:r>
              <a:rPr lang="en-IE" dirty="0"/>
              <a:t> 3: </a:t>
            </a:r>
            <a:r>
              <a:rPr lang="en-IE" dirty="0" err="1"/>
              <a:t>Stabilirea</a:t>
            </a:r>
            <a:r>
              <a:rPr lang="en-IE" dirty="0"/>
              <a:t> </a:t>
            </a:r>
            <a:r>
              <a:rPr lang="en-IE" dirty="0" err="1"/>
              <a:t>obiectivelor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proiectul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endParaRPr lang="en-IE" dirty="0"/>
          </a:p>
        </p:txBody>
      </p:sp>
      <p:pic>
        <p:nvPicPr>
          <p:cNvPr id="8" name="Picture Placeholder 7" descr="A picture containing person, table, person, using&#10;&#10;Description automatically generated">
            <a:extLst>
              <a:ext uri="{FF2B5EF4-FFF2-40B4-BE49-F238E27FC236}">
                <a16:creationId xmlns:a16="http://schemas.microsoft.com/office/drawing/2014/main" id="{0EA07F8D-CF16-4033-8759-1792A4EA033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A86158-10C8-408B-8ACC-27AEABDD9226}"/>
              </a:ext>
            </a:extLst>
          </p:cNvPr>
          <p:cNvSpPr txBox="1"/>
          <p:nvPr/>
        </p:nvSpPr>
        <p:spPr>
          <a:xfrm>
            <a:off x="4805680" y="156927"/>
            <a:ext cx="738632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2" y="2157413"/>
            <a:ext cx="6315738" cy="3631644"/>
          </a:xfrm>
        </p:spPr>
        <p:txBody>
          <a:bodyPr/>
          <a:lstStyle/>
          <a:p>
            <a:r>
              <a:rPr lang="en-US" dirty="0" err="1"/>
              <a:t>Majoritatea</a:t>
            </a:r>
            <a:r>
              <a:rPr lang="en-US" dirty="0"/>
              <a:t> </a:t>
            </a:r>
            <a:r>
              <a:rPr lang="en-US" dirty="0" err="1"/>
              <a:t>proiectelor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au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ro-RO" dirty="0"/>
              <a:t>putea fi implementate</a:t>
            </a:r>
            <a:r>
              <a:rPr lang="en-US" dirty="0"/>
              <a:t>.
</a:t>
            </a:r>
            <a:r>
              <a:rPr lang="en-US" dirty="0" err="1"/>
              <a:t>Proiectele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mică</a:t>
            </a:r>
            <a:r>
              <a:rPr lang="en-US" dirty="0"/>
              <a:t> pot fi </a:t>
            </a:r>
            <a:r>
              <a:rPr lang="en-US" dirty="0" err="1"/>
              <a:t>finanțate</a:t>
            </a:r>
            <a:r>
              <a:rPr lang="en-US" dirty="0"/>
              <a:t> din </a:t>
            </a:r>
            <a:r>
              <a:rPr lang="en-US" dirty="0" err="1"/>
              <a:t>fondurile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din </a:t>
            </a:r>
            <a:r>
              <a:rPr lang="en-US" dirty="0" err="1"/>
              <a:t>strângerea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locale,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din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surse</a:t>
            </a:r>
            <a:r>
              <a:rPr lang="en-US" dirty="0"/>
              <a:t>.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92050" y="767883"/>
            <a:ext cx="6209413" cy="85715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Pasul</a:t>
            </a:r>
            <a:r>
              <a:rPr lang="en-IE" dirty="0"/>
              <a:t> 4: </a:t>
            </a:r>
            <a:r>
              <a:rPr lang="en-IE" dirty="0" err="1"/>
              <a:t>Costurile</a:t>
            </a:r>
            <a:r>
              <a:rPr lang="en-IE" dirty="0"/>
              <a:t> </a:t>
            </a:r>
            <a:r>
              <a:rPr lang="ro-RO" dirty="0"/>
              <a:t>propuse ale </a:t>
            </a:r>
            <a:r>
              <a:rPr lang="en-IE" dirty="0" err="1"/>
              <a:t>proiectului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cercetarea</a:t>
            </a:r>
            <a:r>
              <a:rPr lang="en-IE" dirty="0"/>
              <a:t> </a:t>
            </a:r>
            <a:r>
              <a:rPr lang="en-IE" dirty="0" err="1"/>
              <a:t>mecanismelor</a:t>
            </a:r>
            <a:r>
              <a:rPr lang="en-IE" dirty="0"/>
              <a:t> de </a:t>
            </a:r>
            <a:r>
              <a:rPr lang="en-IE" dirty="0" err="1"/>
              <a:t>finanțare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5E277-1E9A-4F54-98C6-F8746B99A1C6}"/>
              </a:ext>
            </a:extLst>
          </p:cNvPr>
          <p:cNvSpPr txBox="1"/>
          <p:nvPr/>
        </p:nvSpPr>
        <p:spPr>
          <a:xfrm>
            <a:off x="4775200" y="156927"/>
            <a:ext cx="741680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A picture containing food&#10;&#10;Description automatically generated">
            <a:extLst>
              <a:ext uri="{FF2B5EF4-FFF2-40B4-BE49-F238E27FC236}">
                <a16:creationId xmlns:a16="http://schemas.microsoft.com/office/drawing/2014/main" id="{5791FA93-DE2A-4D4F-8269-47BADA3FA86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F227B2-E3EC-42AD-B9EB-78EC4692452F}"/>
              </a:ext>
            </a:extLst>
          </p:cNvPr>
          <p:cNvSpPr txBox="1"/>
          <p:nvPr/>
        </p:nvSpPr>
        <p:spPr>
          <a:xfrm flipH="1">
            <a:off x="-1" y="6018028"/>
            <a:ext cx="5348177" cy="646331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Vom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analiza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finanțarea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proiectelor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dumneavoastră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detaliu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54163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1" y="1839433"/>
            <a:ext cx="6358270" cy="3949624"/>
          </a:xfrm>
          <a:solidFill>
            <a:srgbClr val="68BBAF"/>
          </a:solidFill>
        </p:spPr>
        <p:txBody>
          <a:bodyPr/>
          <a:lstStyle/>
          <a:p>
            <a:r>
              <a:rPr lang="en-GB" sz="2200" i="1" dirty="0">
                <a:solidFill>
                  <a:schemeClr val="bg1"/>
                </a:solidFill>
              </a:rPr>
              <a:t>"</a:t>
            </a:r>
            <a:r>
              <a:rPr lang="en-GB" sz="2200" i="1" dirty="0" err="1">
                <a:solidFill>
                  <a:schemeClr val="bg1"/>
                </a:solidFill>
              </a:rPr>
              <a:t>Găsirea</a:t>
            </a:r>
            <a:r>
              <a:rPr lang="en-GB" sz="2200" i="1" dirty="0">
                <a:solidFill>
                  <a:schemeClr val="bg1"/>
                </a:solidFill>
              </a:rPr>
              <a:t> de </a:t>
            </a:r>
            <a:r>
              <a:rPr lang="en-GB" sz="2200" i="1" dirty="0" err="1">
                <a:solidFill>
                  <a:schemeClr val="bg1"/>
                </a:solidFill>
              </a:rPr>
              <a:t>fonduri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dezvoltarea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infrastructurii</a:t>
            </a:r>
            <a:r>
              <a:rPr lang="en-GB" sz="2200" i="1" dirty="0">
                <a:solidFill>
                  <a:schemeClr val="bg1"/>
                </a:solidFill>
              </a:rPr>
              <a:t>,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a </a:t>
            </a:r>
            <a:r>
              <a:rPr lang="en-GB" sz="2200" i="1" dirty="0" err="1">
                <a:solidFill>
                  <a:schemeClr val="bg1"/>
                </a:solidFill>
              </a:rPr>
              <a:t>vă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gestiona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în</a:t>
            </a:r>
            <a:r>
              <a:rPr lang="en-GB" sz="2200" i="1" dirty="0">
                <a:solidFill>
                  <a:schemeClr val="bg1"/>
                </a:solidFill>
              </a:rPr>
              <a:t> mod </a:t>
            </a:r>
            <a:r>
              <a:rPr lang="en-GB" sz="2200" i="1" dirty="0" err="1">
                <a:solidFill>
                  <a:schemeClr val="bg1"/>
                </a:solidFill>
              </a:rPr>
              <a:t>corespunzător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serviciile</a:t>
            </a:r>
            <a:r>
              <a:rPr lang="en-GB" sz="2200" i="1" dirty="0">
                <a:solidFill>
                  <a:schemeClr val="bg1"/>
                </a:solidFill>
              </a:rPr>
              <a:t>,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a </a:t>
            </a:r>
            <a:r>
              <a:rPr lang="en-GB" sz="2200" i="1" dirty="0" err="1">
                <a:solidFill>
                  <a:schemeClr val="bg1"/>
                </a:solidFill>
              </a:rPr>
              <a:t>acoperi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costurile</a:t>
            </a:r>
            <a:r>
              <a:rPr lang="en-GB" sz="2200" i="1" dirty="0">
                <a:solidFill>
                  <a:schemeClr val="bg1"/>
                </a:solidFill>
              </a:rPr>
              <a:t> de </a:t>
            </a:r>
            <a:r>
              <a:rPr lang="en-GB" sz="2200" i="1" dirty="0" err="1">
                <a:solidFill>
                  <a:schemeClr val="bg1"/>
                </a:solidFill>
              </a:rPr>
              <a:t>bază</a:t>
            </a:r>
            <a:r>
              <a:rPr lang="en-GB" sz="2200" i="1" dirty="0">
                <a:solidFill>
                  <a:schemeClr val="bg1"/>
                </a:solidFill>
              </a:rPr>
              <a:t>,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a </a:t>
            </a:r>
            <a:r>
              <a:rPr lang="en-GB" sz="2200" i="1" dirty="0" err="1">
                <a:solidFill>
                  <a:schemeClr val="bg1"/>
                </a:solidFill>
              </a:rPr>
              <a:t>instrui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personalul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și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voluntarii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și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a </a:t>
            </a:r>
            <a:r>
              <a:rPr lang="en-GB" sz="2200" i="1" dirty="0" err="1">
                <a:solidFill>
                  <a:schemeClr val="bg1"/>
                </a:solidFill>
              </a:rPr>
              <a:t>deveni</a:t>
            </a:r>
            <a:r>
              <a:rPr lang="en-GB" sz="2200" i="1" dirty="0">
                <a:solidFill>
                  <a:schemeClr val="bg1"/>
                </a:solidFill>
              </a:rPr>
              <a:t> o </a:t>
            </a:r>
            <a:r>
              <a:rPr lang="en-GB" sz="2200" i="1" dirty="0" err="1">
                <a:solidFill>
                  <a:schemeClr val="bg1"/>
                </a:solidFill>
              </a:rPr>
              <a:t>organizație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durabilă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este</a:t>
            </a:r>
            <a:r>
              <a:rPr lang="en-GB" sz="2200" i="1" dirty="0">
                <a:solidFill>
                  <a:schemeClr val="bg1"/>
                </a:solidFill>
              </a:rPr>
              <a:t> una </a:t>
            </a:r>
            <a:r>
              <a:rPr lang="en-GB" sz="2200" i="1" dirty="0" err="1">
                <a:solidFill>
                  <a:schemeClr val="bg1"/>
                </a:solidFill>
              </a:rPr>
              <a:t>dintre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cele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mai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mari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provocări</a:t>
            </a:r>
            <a:r>
              <a:rPr lang="en-GB" sz="2200" i="1" dirty="0">
                <a:solidFill>
                  <a:schemeClr val="bg1"/>
                </a:solidFill>
              </a:rPr>
              <a:t> cu care se </a:t>
            </a:r>
            <a:r>
              <a:rPr lang="en-GB" sz="2200" i="1" dirty="0" err="1">
                <a:solidFill>
                  <a:schemeClr val="bg1"/>
                </a:solidFill>
              </a:rPr>
              <a:t>confruntă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orice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comunitate</a:t>
            </a:r>
            <a:r>
              <a:rPr lang="ro-RO" sz="2200" i="1" dirty="0">
                <a:solidFill>
                  <a:schemeClr val="bg1"/>
                </a:solidFill>
              </a:rPr>
              <a:t>, fiind </a:t>
            </a:r>
            <a:r>
              <a:rPr lang="en-GB" sz="2200" i="1" dirty="0">
                <a:solidFill>
                  <a:schemeClr val="bg1"/>
                </a:solidFill>
              </a:rPr>
              <a:t>o </a:t>
            </a:r>
            <a:r>
              <a:rPr lang="en-GB" sz="2200" i="1" dirty="0" err="1">
                <a:solidFill>
                  <a:schemeClr val="bg1"/>
                </a:solidFill>
              </a:rPr>
              <a:t>provocare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continuă</a:t>
            </a:r>
            <a:r>
              <a:rPr lang="en-GB" sz="2200" i="1" dirty="0">
                <a:solidFill>
                  <a:schemeClr val="bg1"/>
                </a:solidFill>
              </a:rPr>
              <a:t>. 
</a:t>
            </a:r>
            <a:r>
              <a:rPr lang="en-GB" sz="2200" i="1" dirty="0" err="1">
                <a:solidFill>
                  <a:schemeClr val="bg1"/>
                </a:solidFill>
              </a:rPr>
              <a:t>Asigurați-vă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că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aplicați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numai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fonduri</a:t>
            </a:r>
            <a:r>
              <a:rPr lang="en-GB" sz="2200" i="1" dirty="0">
                <a:solidFill>
                  <a:schemeClr val="bg1"/>
                </a:solidFill>
              </a:rPr>
              <a:t> care se </a:t>
            </a:r>
            <a:r>
              <a:rPr lang="en-GB" sz="2200" i="1" dirty="0" err="1">
                <a:solidFill>
                  <a:schemeClr val="bg1"/>
                </a:solidFill>
              </a:rPr>
              <a:t>potrivesc</a:t>
            </a:r>
            <a:r>
              <a:rPr lang="en-GB" sz="2200" i="1" dirty="0">
                <a:solidFill>
                  <a:schemeClr val="bg1"/>
                </a:solidFill>
              </a:rPr>
              <a:t> cu </a:t>
            </a:r>
            <a:r>
              <a:rPr lang="en-GB" sz="2200" i="1" dirty="0" err="1">
                <a:solidFill>
                  <a:schemeClr val="bg1"/>
                </a:solidFill>
              </a:rPr>
              <a:t>adevărat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proiectul</a:t>
            </a:r>
            <a:r>
              <a:rPr lang="ro-RO" sz="2200" i="1" dirty="0">
                <a:solidFill>
                  <a:schemeClr val="bg1"/>
                </a:solidFill>
              </a:rPr>
              <a:t>ui</a:t>
            </a:r>
            <a:r>
              <a:rPr lang="en-GB" sz="2200" i="1" dirty="0">
                <a:solidFill>
                  <a:schemeClr val="bg1"/>
                </a:solidFill>
              </a:rPr>
              <a:t>. </a:t>
            </a:r>
            <a:r>
              <a:rPr lang="ro-RO" sz="2200" i="1" dirty="0">
                <a:solidFill>
                  <a:schemeClr val="bg1"/>
                </a:solidFill>
              </a:rPr>
              <a:t>În </a:t>
            </a:r>
            <a:r>
              <a:rPr lang="en-GB" sz="2200" i="1" dirty="0" err="1">
                <a:solidFill>
                  <a:schemeClr val="bg1"/>
                </a:solidFill>
              </a:rPr>
              <a:t>Modulul</a:t>
            </a:r>
            <a:r>
              <a:rPr lang="en-GB" sz="2200" i="1" dirty="0">
                <a:solidFill>
                  <a:schemeClr val="bg1"/>
                </a:solidFill>
              </a:rPr>
              <a:t> 5 </a:t>
            </a:r>
            <a:r>
              <a:rPr lang="ro-RO" sz="2200" i="1" dirty="0">
                <a:solidFill>
                  <a:schemeClr val="bg1"/>
                </a:solidFill>
              </a:rPr>
              <a:t>veți găsi </a:t>
            </a:r>
            <a:r>
              <a:rPr lang="en-GB" sz="2200" i="1" dirty="0">
                <a:solidFill>
                  <a:schemeClr val="bg1"/>
                </a:solidFill>
              </a:rPr>
              <a:t>un </a:t>
            </a:r>
            <a:r>
              <a:rPr lang="en-GB" sz="2200" i="1" dirty="0" err="1">
                <a:solidFill>
                  <a:schemeClr val="bg1"/>
                </a:solidFill>
              </a:rPr>
              <a:t>ghid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pentru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succesul</a:t>
            </a:r>
            <a:r>
              <a:rPr lang="en-GB" sz="2200" i="1" dirty="0">
                <a:solidFill>
                  <a:schemeClr val="bg1"/>
                </a:solidFill>
              </a:rPr>
              <a:t> </a:t>
            </a:r>
            <a:r>
              <a:rPr lang="en-GB" sz="2200" i="1" dirty="0" err="1">
                <a:solidFill>
                  <a:schemeClr val="bg1"/>
                </a:solidFill>
              </a:rPr>
              <a:t>finanțării</a:t>
            </a:r>
            <a:r>
              <a:rPr lang="en-GB" sz="2200" i="1" dirty="0">
                <a:solidFill>
                  <a:schemeClr val="bg1"/>
                </a:solidFill>
              </a:rPr>
              <a:t>".</a:t>
            </a:r>
            <a:endParaRPr lang="en-IE" sz="2200" i="1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56520" y="638719"/>
            <a:ext cx="6358269" cy="857158"/>
          </a:xfrm>
          <a:solidFill>
            <a:srgbClr val="7F4182"/>
          </a:solidFill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chemeClr val="bg1"/>
                </a:solidFill>
              </a:rPr>
              <a:t>Sfaturi de la un expert în finanțarea regenerării comunitare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8547E-A4CA-43EA-96DA-6670C303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767883"/>
            <a:ext cx="4935048" cy="4834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490536" y="5905451"/>
            <a:ext cx="11356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Orla Casey 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o-R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expert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finanțare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IE" sz="1800" dirty="0">
                <a:solidFill>
                  <a:srgbClr val="000000"/>
                </a:solidFill>
                <a:hlinkClick r:id="rId3"/>
              </a:rPr>
              <a:t>www.momentumconsulting.ie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director al Leitrim Food Enterprise Zone CLG</a:t>
            </a:r>
            <a:r>
              <a:rPr lang="ro-R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252AF-7CAF-457F-B046-45AF6C4F8D98}"/>
              </a:ext>
            </a:extLst>
          </p:cNvPr>
          <p:cNvSpPr txBox="1"/>
          <p:nvPr/>
        </p:nvSpPr>
        <p:spPr>
          <a:xfrm>
            <a:off x="0" y="127591"/>
            <a:ext cx="20414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PERSPECTIVE CHEIE</a:t>
            </a:r>
          </a:p>
        </p:txBody>
      </p:sp>
    </p:spTree>
    <p:extLst>
      <p:ext uri="{BB962C8B-B14F-4D97-AF65-F5344CB8AC3E}">
        <p14:creationId xmlns:p14="http://schemas.microsoft.com/office/powerpoint/2010/main" val="260288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2846" y="2157413"/>
            <a:ext cx="6209413" cy="3631644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cronologie</a:t>
            </a:r>
            <a:r>
              <a:rPr lang="en-US" dirty="0"/>
              <a:t> a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menține</a:t>
            </a:r>
            <a:r>
              <a:rPr lang="en-US" dirty="0"/>
              <a:t> </a:t>
            </a:r>
            <a:r>
              <a:rPr lang="en-US" dirty="0" err="1"/>
              <a:t>toată</a:t>
            </a:r>
            <a:r>
              <a:rPr lang="en-US" dirty="0"/>
              <a:t> </a:t>
            </a:r>
            <a:r>
              <a:rPr lang="ro-RO" dirty="0"/>
              <a:t>echipa</a:t>
            </a:r>
            <a:r>
              <a:rPr lang="en-US" dirty="0"/>
              <a:t> </a:t>
            </a:r>
            <a:r>
              <a:rPr lang="en-US" dirty="0" err="1"/>
              <a:t>concentrată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pe </a:t>
            </a:r>
            <a:r>
              <a:rPr lang="en-US" dirty="0" err="1"/>
              <a:t>drumul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bun.
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un instrument </a:t>
            </a:r>
            <a:r>
              <a:rPr lang="en-US" dirty="0" err="1"/>
              <a:t>simplu</a:t>
            </a:r>
            <a:r>
              <a:rPr lang="en-US" dirty="0"/>
              <a:t>, </a:t>
            </a:r>
            <a:r>
              <a:rPr lang="ro-RO" dirty="0"/>
              <a:t>cum </a:t>
            </a:r>
            <a:r>
              <a:rPr lang="en-US" dirty="0" err="1"/>
              <a:t>ar</a:t>
            </a:r>
            <a:r>
              <a:rPr lang="en-US" dirty="0"/>
              <a:t> fi o </a:t>
            </a:r>
            <a:r>
              <a:rPr lang="en-US" dirty="0" err="1"/>
              <a:t>diagramă</a:t>
            </a:r>
            <a:r>
              <a:rPr lang="en-US" dirty="0"/>
              <a:t> Gantt (a se </a:t>
            </a:r>
            <a:r>
              <a:rPr lang="en-US" dirty="0" err="1"/>
              <a:t>vedea</a:t>
            </a:r>
            <a:r>
              <a:rPr lang="en-US" dirty="0"/>
              <a:t> </a:t>
            </a:r>
            <a:r>
              <a:rPr lang="en-US" dirty="0" err="1"/>
              <a:t>șablonul</a:t>
            </a:r>
            <a:r>
              <a:rPr lang="en-US" dirty="0"/>
              <a:t> de la </a:t>
            </a:r>
            <a:r>
              <a:rPr lang="ro-RO" dirty="0"/>
              <a:t>final</a:t>
            </a:r>
            <a:r>
              <a:rPr lang="en-US" dirty="0"/>
              <a:t>ul </a:t>
            </a:r>
            <a:r>
              <a:rPr lang="en-US" dirty="0" err="1"/>
              <a:t>acestui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)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instrumente</a:t>
            </a:r>
            <a:r>
              <a:rPr lang="en-US" dirty="0"/>
              <a:t> de </a:t>
            </a:r>
            <a:r>
              <a:rPr lang="en-US" dirty="0" err="1"/>
              <a:t>urmărire</a:t>
            </a:r>
            <a:r>
              <a:rPr lang="en-US" dirty="0"/>
              <a:t> online </a:t>
            </a:r>
            <a:r>
              <a:rPr lang="en-US" dirty="0" err="1"/>
              <a:t>pentru</a:t>
            </a:r>
            <a:r>
              <a:rPr lang="en-US" dirty="0"/>
              <a:t> a face o </a:t>
            </a:r>
            <a:r>
              <a:rPr lang="en-US" dirty="0" err="1"/>
              <a:t>listă</a:t>
            </a:r>
            <a:r>
              <a:rPr lang="en-US" dirty="0"/>
              <a:t> a </a:t>
            </a:r>
            <a:r>
              <a:rPr lang="ro-RO" dirty="0"/>
              <a:t>pașilor necesari</a:t>
            </a:r>
            <a:r>
              <a:rPr lang="en-US" dirty="0"/>
              <a:t>. 
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, </a:t>
            </a:r>
            <a:r>
              <a:rPr lang="ro-RO" dirty="0"/>
              <a:t>aveți în vedere</a:t>
            </a:r>
            <a:r>
              <a:rPr lang="en-US" dirty="0"/>
              <a:t> </a:t>
            </a:r>
            <a:r>
              <a:rPr lang="ro-RO" dirty="0"/>
              <a:t>că </a:t>
            </a:r>
            <a:r>
              <a:rPr lang="en-US" dirty="0" err="1"/>
              <a:t>finanț</a:t>
            </a:r>
            <a:r>
              <a:rPr lang="ro-RO" dirty="0" err="1"/>
              <a:t>area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dura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ro-RO" dirty="0"/>
              <a:t>două treimi</a:t>
            </a:r>
            <a:r>
              <a:rPr lang="en-US" dirty="0"/>
              <a:t> din </a:t>
            </a:r>
            <a:r>
              <a:rPr lang="en-US" dirty="0" err="1"/>
              <a:t>calendarul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!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7" y="767883"/>
            <a:ext cx="5938616" cy="85715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Pasul 5: Crearea unei cronologii de proiect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710C2-778B-40C8-AC46-3B91DE301775}"/>
              </a:ext>
            </a:extLst>
          </p:cNvPr>
          <p:cNvSpPr txBox="1"/>
          <p:nvPr/>
        </p:nvSpPr>
        <p:spPr>
          <a:xfrm>
            <a:off x="4805680" y="156927"/>
            <a:ext cx="738632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4" name="Picture Placeholder 13" descr="A picture containing stationary, implement, box, computer&#10;&#10;Description automatically generated">
            <a:extLst>
              <a:ext uri="{FF2B5EF4-FFF2-40B4-BE49-F238E27FC236}">
                <a16:creationId xmlns:a16="http://schemas.microsoft.com/office/drawing/2014/main" id="{A48FE0FB-B191-43E7-A372-3741496BCA9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26" r="14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6890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2846" y="2157413"/>
            <a:ext cx="6209413" cy="3631644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cronologie</a:t>
            </a:r>
            <a:r>
              <a:rPr lang="en-US" dirty="0"/>
              <a:t> a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menține</a:t>
            </a:r>
            <a:r>
              <a:rPr lang="en-US" dirty="0"/>
              <a:t> </a:t>
            </a:r>
            <a:r>
              <a:rPr lang="en-US" dirty="0" err="1"/>
              <a:t>toată</a:t>
            </a:r>
            <a:r>
              <a:rPr lang="en-US" dirty="0"/>
              <a:t> </a:t>
            </a:r>
            <a:r>
              <a:rPr lang="ro-RO" dirty="0"/>
              <a:t>echipa</a:t>
            </a:r>
            <a:r>
              <a:rPr lang="en-US" dirty="0"/>
              <a:t> </a:t>
            </a:r>
            <a:r>
              <a:rPr lang="en-US" dirty="0" err="1"/>
              <a:t>concentrată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pe </a:t>
            </a:r>
            <a:r>
              <a:rPr lang="en-US" dirty="0" err="1"/>
              <a:t>drumul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bun.
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un instrument </a:t>
            </a:r>
            <a:r>
              <a:rPr lang="en-US" dirty="0" err="1"/>
              <a:t>simplu</a:t>
            </a:r>
            <a:r>
              <a:rPr lang="en-US" dirty="0"/>
              <a:t>, </a:t>
            </a:r>
            <a:r>
              <a:rPr lang="ro-RO" dirty="0"/>
              <a:t>cum </a:t>
            </a:r>
            <a:r>
              <a:rPr lang="en-US" dirty="0" err="1"/>
              <a:t>ar</a:t>
            </a:r>
            <a:r>
              <a:rPr lang="en-US" dirty="0"/>
              <a:t> fi o </a:t>
            </a:r>
            <a:r>
              <a:rPr lang="en-US" dirty="0" err="1"/>
              <a:t>diagramă</a:t>
            </a:r>
            <a:r>
              <a:rPr lang="en-US" dirty="0"/>
              <a:t> Gantt (a se </a:t>
            </a:r>
            <a:r>
              <a:rPr lang="en-US" dirty="0" err="1"/>
              <a:t>vedea</a:t>
            </a:r>
            <a:r>
              <a:rPr lang="en-US" dirty="0"/>
              <a:t> </a:t>
            </a:r>
            <a:r>
              <a:rPr lang="en-US" dirty="0" err="1"/>
              <a:t>șablonul</a:t>
            </a:r>
            <a:r>
              <a:rPr lang="en-US" dirty="0"/>
              <a:t> de la </a:t>
            </a:r>
            <a:r>
              <a:rPr lang="ro-RO" dirty="0"/>
              <a:t>final</a:t>
            </a:r>
            <a:r>
              <a:rPr lang="en-US" dirty="0"/>
              <a:t>ul </a:t>
            </a:r>
            <a:r>
              <a:rPr lang="en-US" dirty="0" err="1"/>
              <a:t>acestui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)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instrumente</a:t>
            </a:r>
            <a:r>
              <a:rPr lang="en-US" dirty="0"/>
              <a:t> de </a:t>
            </a:r>
            <a:r>
              <a:rPr lang="en-US" dirty="0" err="1"/>
              <a:t>urmărire</a:t>
            </a:r>
            <a:r>
              <a:rPr lang="en-US" dirty="0"/>
              <a:t> online </a:t>
            </a:r>
            <a:r>
              <a:rPr lang="en-US" dirty="0" err="1"/>
              <a:t>pentru</a:t>
            </a:r>
            <a:r>
              <a:rPr lang="en-US" dirty="0"/>
              <a:t> a face o </a:t>
            </a:r>
            <a:r>
              <a:rPr lang="en-US" dirty="0" err="1"/>
              <a:t>listă</a:t>
            </a:r>
            <a:r>
              <a:rPr lang="en-US" dirty="0"/>
              <a:t> a </a:t>
            </a:r>
            <a:r>
              <a:rPr lang="ro-RO" dirty="0"/>
              <a:t>pașilor necesari</a:t>
            </a:r>
            <a:r>
              <a:rPr lang="en-US" dirty="0"/>
              <a:t>. 
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, </a:t>
            </a:r>
            <a:r>
              <a:rPr lang="ro-RO" dirty="0"/>
              <a:t>aveți în vedere</a:t>
            </a:r>
            <a:r>
              <a:rPr lang="en-US" dirty="0"/>
              <a:t> </a:t>
            </a:r>
            <a:r>
              <a:rPr lang="ro-RO" dirty="0"/>
              <a:t>că </a:t>
            </a:r>
            <a:r>
              <a:rPr lang="en-US" dirty="0" err="1"/>
              <a:t>finanț</a:t>
            </a:r>
            <a:r>
              <a:rPr lang="ro-RO" dirty="0" err="1"/>
              <a:t>area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dura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ro-RO" dirty="0"/>
              <a:t>două treimi</a:t>
            </a:r>
            <a:r>
              <a:rPr lang="en-US" dirty="0"/>
              <a:t> din </a:t>
            </a:r>
            <a:r>
              <a:rPr lang="en-US" dirty="0" err="1"/>
              <a:t>calendarul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!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7" y="767883"/>
            <a:ext cx="5938616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Pasul</a:t>
            </a:r>
            <a:r>
              <a:rPr lang="en-IE" dirty="0"/>
              <a:t> 6: </a:t>
            </a:r>
            <a:r>
              <a:rPr lang="en-IE" dirty="0" err="1"/>
              <a:t>Implementarea</a:t>
            </a:r>
            <a:r>
              <a:rPr lang="en-IE" dirty="0"/>
              <a:t> </a:t>
            </a:r>
            <a:r>
              <a:rPr lang="en-IE" dirty="0" err="1"/>
              <a:t>proiectului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710C2-778B-40C8-AC46-3B91DE301775}"/>
              </a:ext>
            </a:extLst>
          </p:cNvPr>
          <p:cNvSpPr txBox="1"/>
          <p:nvPr/>
        </p:nvSpPr>
        <p:spPr>
          <a:xfrm>
            <a:off x="4521200" y="156927"/>
            <a:ext cx="732536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7" name="Picture Placeholder 6" descr="A picture containing person, outdoor, cutting, person&#10;&#10;Description automatically generated">
            <a:extLst>
              <a:ext uri="{FF2B5EF4-FFF2-40B4-BE49-F238E27FC236}">
                <a16:creationId xmlns:a16="http://schemas.microsoft.com/office/drawing/2014/main" id="{47D69250-C0EE-46EF-969D-11FC52A9238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81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7448" y="1828519"/>
            <a:ext cx="6469302" cy="3631644"/>
          </a:xfrm>
        </p:spPr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mulțime</a:t>
            </a:r>
            <a:r>
              <a:rPr lang="en-US" dirty="0"/>
              <a:t> de </a:t>
            </a:r>
            <a:r>
              <a:rPr lang="en-US" dirty="0" err="1"/>
              <a:t>proiecte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pot </a:t>
            </a:r>
            <a:r>
              <a:rPr lang="ro-RO" dirty="0"/>
              <a:t>părea utile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ro-RO" dirty="0"/>
              <a:t>fără o evaluare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greu</a:t>
            </a:r>
            <a:r>
              <a:rPr lang="en-US" dirty="0"/>
              <a:t> de </a:t>
            </a:r>
            <a:r>
              <a:rPr lang="en-US" dirty="0" err="1"/>
              <a:t>știut</a:t>
            </a:r>
            <a:r>
              <a:rPr lang="en-US" dirty="0"/>
              <a:t> </a:t>
            </a:r>
            <a:r>
              <a:rPr lang="ro-RO" dirty="0"/>
              <a:t>aceste proiecte își </a:t>
            </a:r>
            <a:r>
              <a:rPr lang="en-US" dirty="0" err="1"/>
              <a:t>ating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ro-RO" dirty="0"/>
              <a:t> sau nu</a:t>
            </a:r>
            <a:r>
              <a:rPr lang="en-US" dirty="0"/>
              <a:t>. 
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esențială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garanta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resursele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fondurile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sunt </a:t>
            </a:r>
            <a:r>
              <a:rPr lang="en-US" dirty="0" err="1"/>
              <a:t>utilizate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-un mod </a:t>
            </a:r>
            <a:r>
              <a:rPr lang="en-US" dirty="0" err="1"/>
              <a:t>eficient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obține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impact </a:t>
            </a:r>
            <a:r>
              <a:rPr lang="en-US" dirty="0" err="1"/>
              <a:t>posibil</a:t>
            </a:r>
            <a:r>
              <a:rPr lang="en-US" dirty="0"/>
              <a:t>.
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proiectelor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adesea</a:t>
            </a:r>
            <a:r>
              <a:rPr lang="en-US" dirty="0"/>
              <a:t> o </a:t>
            </a:r>
            <a:r>
              <a:rPr lang="en-US" dirty="0" err="1"/>
              <a:t>cerință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. Este, de </a:t>
            </a:r>
            <a:r>
              <a:rPr lang="en-US" dirty="0" err="1"/>
              <a:t>asemenea</a:t>
            </a:r>
            <a:r>
              <a:rPr lang="en-US" dirty="0"/>
              <a:t>, o </a:t>
            </a:r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practică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descoperi</a:t>
            </a:r>
            <a:r>
              <a:rPr lang="en-US" dirty="0"/>
              <a:t> </a:t>
            </a:r>
            <a:r>
              <a:rPr lang="ro-RO" dirty="0"/>
              <a:t>eventuale </a:t>
            </a:r>
            <a:r>
              <a:rPr lang="en-US" dirty="0" err="1"/>
              <a:t>îmbunătățiri</a:t>
            </a:r>
            <a:r>
              <a:rPr lang="ro-RO" dirty="0"/>
              <a:t> ale proiectului</a:t>
            </a:r>
            <a:r>
              <a:rPr lang="en-US" dirty="0"/>
              <a:t>.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7" y="767883"/>
            <a:ext cx="5938616" cy="857158"/>
          </a:xfrm>
        </p:spPr>
        <p:txBody>
          <a:bodyPr>
            <a:normAutofit/>
          </a:bodyPr>
          <a:lstStyle/>
          <a:p>
            <a:r>
              <a:rPr lang="en-IE" dirty="0" err="1"/>
              <a:t>Pasul</a:t>
            </a:r>
            <a:r>
              <a:rPr lang="en-IE" dirty="0"/>
              <a:t> 7: </a:t>
            </a:r>
            <a:r>
              <a:rPr lang="en-IE" dirty="0" err="1"/>
              <a:t>Evaluarea</a:t>
            </a:r>
            <a:r>
              <a:rPr lang="en-IE" dirty="0"/>
              <a:t> </a:t>
            </a:r>
            <a:r>
              <a:rPr lang="en-IE" dirty="0" err="1"/>
              <a:t>proiectului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710C2-778B-40C8-AC46-3B91DE301775}"/>
              </a:ext>
            </a:extLst>
          </p:cNvPr>
          <p:cNvSpPr txBox="1"/>
          <p:nvPr/>
        </p:nvSpPr>
        <p:spPr>
          <a:xfrm>
            <a:off x="4775200" y="156927"/>
            <a:ext cx="741680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Shape, arrow&#10;&#10;Description automatically generated">
            <a:extLst>
              <a:ext uri="{FF2B5EF4-FFF2-40B4-BE49-F238E27FC236}">
                <a16:creationId xmlns:a16="http://schemas.microsoft.com/office/drawing/2014/main" id="{E228CE0C-143C-4791-ACCA-C06408CF834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06B9C-BC95-4315-9FEF-FAC054E73BED}"/>
              </a:ext>
            </a:extLst>
          </p:cNvPr>
          <p:cNvSpPr txBox="1"/>
          <p:nvPr/>
        </p:nvSpPr>
        <p:spPr>
          <a:xfrm flipH="1">
            <a:off x="-2" y="6018028"/>
            <a:ext cx="5627449" cy="646331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Vom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analiza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factorii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cheie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succes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vom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evalua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proiectele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dumneavoastră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mult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detaliat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62836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59748-13D7-46F9-A08B-3C94975CA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612984"/>
            <a:ext cx="11545518" cy="1467776"/>
          </a:xfrm>
        </p:spPr>
        <p:txBody>
          <a:bodyPr>
            <a:normAutofit/>
          </a:bodyPr>
          <a:lstStyle/>
          <a:p>
            <a:r>
              <a:rPr lang="en-IE" dirty="0" err="1"/>
              <a:t>Valorificarea</a:t>
            </a:r>
            <a:r>
              <a:rPr lang="en-IE" dirty="0"/>
              <a:t> </a:t>
            </a:r>
            <a:r>
              <a:rPr lang="en-IE" dirty="0" err="1"/>
              <a:t>caracteristicilor</a:t>
            </a:r>
            <a:r>
              <a:rPr lang="en-IE" dirty="0"/>
              <a:t>, a </a:t>
            </a:r>
            <a:r>
              <a:rPr lang="en-IE" dirty="0" err="1"/>
              <a:t>activelor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surselor</a:t>
            </a:r>
            <a:r>
              <a:rPr lang="en-IE" dirty="0"/>
              <a:t> </a:t>
            </a:r>
            <a:r>
              <a:rPr lang="en-IE" dirty="0" err="1"/>
              <a:t>unice</a:t>
            </a:r>
            <a:r>
              <a:rPr lang="en-IE" dirty="0"/>
              <a:t> </a:t>
            </a:r>
            <a:r>
              <a:rPr lang="ro-RO" dirty="0"/>
              <a:t>locale</a:t>
            </a:r>
            <a:r>
              <a:rPr lang="en-IE" dirty="0"/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A2CD7-ACA3-42D1-B1A4-153C2536E2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244834"/>
            <a:ext cx="11545518" cy="933453"/>
          </a:xfrm>
        </p:spPr>
        <p:txBody>
          <a:bodyPr/>
          <a:lstStyle/>
          <a:p>
            <a:r>
              <a:rPr lang="it-IT" sz="4400" dirty="0"/>
              <a:t>SECȚIUNEA UNU: ACTIVAREA ADN-ULUI COMUNITĂȚII 
</a:t>
            </a:r>
            <a:endParaRPr lang="en-IE" sz="4400" dirty="0"/>
          </a:p>
        </p:txBody>
      </p:sp>
      <p:pic>
        <p:nvPicPr>
          <p:cNvPr id="10" name="Picture Placeholder 9" descr="A large brick building with green grass in front of a house&#10;&#10;Description automatically generated">
            <a:extLst>
              <a:ext uri="{FF2B5EF4-FFF2-40B4-BE49-F238E27FC236}">
                <a16:creationId xmlns:a16="http://schemas.microsoft.com/office/drawing/2014/main" id="{E802392F-324E-4794-BAE5-0BDA31B2FDE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2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2846" y="1919288"/>
            <a:ext cx="6209413" cy="3631644"/>
          </a:xfrm>
        </p:spPr>
        <p:txBody>
          <a:bodyPr/>
          <a:lstStyle/>
          <a:p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1, </a:t>
            </a:r>
            <a:r>
              <a:rPr lang="ro-RO" dirty="0"/>
              <a:t>am studiat</a:t>
            </a:r>
            <a:r>
              <a:rPr lang="en-IE" dirty="0"/>
              <a:t> </a:t>
            </a:r>
            <a:r>
              <a:rPr lang="en-IE" dirty="0" err="1"/>
              <a:t>caracteristicile</a:t>
            </a:r>
            <a:r>
              <a:rPr lang="en-IE" dirty="0"/>
              <a:t> </a:t>
            </a:r>
            <a:r>
              <a:rPr lang="en-IE" dirty="0" err="1"/>
              <a:t>marilor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ro-RO" dirty="0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</a:t>
            </a:r>
            <a:r>
              <a:rPr lang="ro-RO" dirty="0"/>
              <a:t> aceste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</a:t>
            </a:r>
            <a:r>
              <a:rPr lang="en-IE" dirty="0" err="1"/>
              <a:t>își</a:t>
            </a:r>
            <a:r>
              <a:rPr lang="en-IE" dirty="0"/>
              <a:t> </a:t>
            </a:r>
            <a:r>
              <a:rPr lang="ro-RO" dirty="0"/>
              <a:t>determină</a:t>
            </a:r>
            <a:r>
              <a:rPr lang="en-IE" dirty="0"/>
              <a:t> </a:t>
            </a:r>
            <a:r>
              <a:rPr lang="en-IE" dirty="0" err="1"/>
              <a:t>punctele</a:t>
            </a:r>
            <a:r>
              <a:rPr lang="en-IE" dirty="0"/>
              <a:t> forte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oportunitățile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le </a:t>
            </a:r>
            <a:r>
              <a:rPr lang="en-IE" dirty="0" err="1"/>
              <a:t>combină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crea</a:t>
            </a:r>
            <a:r>
              <a:rPr lang="en-IE" dirty="0"/>
              <a:t> o </a:t>
            </a:r>
            <a:r>
              <a:rPr lang="en-IE" dirty="0" err="1"/>
              <a:t>viziune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un plan </a:t>
            </a:r>
            <a:r>
              <a:rPr lang="en-IE" dirty="0" err="1"/>
              <a:t>durabil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viitor</a:t>
            </a:r>
            <a:r>
              <a:rPr lang="en-IE" dirty="0"/>
              <a:t>. 
Am </a:t>
            </a:r>
            <a:r>
              <a:rPr lang="en-IE" dirty="0" err="1"/>
              <a:t>învățat</a:t>
            </a:r>
            <a:r>
              <a:rPr lang="ro-RO" dirty="0"/>
              <a:t> că o</a:t>
            </a:r>
            <a:r>
              <a:rPr lang="en-IE" dirty="0"/>
              <a:t> </a:t>
            </a:r>
            <a:r>
              <a:rPr lang="en-IE" dirty="0" err="1"/>
              <a:t>combinația</a:t>
            </a:r>
            <a:r>
              <a:rPr lang="en-IE" dirty="0"/>
              <a:t> </a:t>
            </a:r>
            <a:r>
              <a:rPr lang="en-IE" dirty="0" err="1"/>
              <a:t>unică</a:t>
            </a:r>
            <a:r>
              <a:rPr lang="en-IE" dirty="0"/>
              <a:t> de active a </a:t>
            </a:r>
            <a:r>
              <a:rPr lang="en-IE" dirty="0" err="1"/>
              <a:t>fiecărei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</a:t>
            </a:r>
            <a:r>
              <a:rPr lang="en-IE" dirty="0" err="1"/>
              <a:t>formează</a:t>
            </a:r>
            <a:r>
              <a:rPr lang="en-IE" dirty="0"/>
              <a:t> ADN-ul </a:t>
            </a:r>
            <a:r>
              <a:rPr lang="en-IE" dirty="0" err="1"/>
              <a:t>său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ro-RO" dirty="0"/>
              <a:t>reprezintă </a:t>
            </a:r>
            <a:r>
              <a:rPr lang="en-IE" dirty="0"/>
              <a:t>o </a:t>
            </a:r>
            <a:r>
              <a:rPr lang="en-IE" dirty="0" err="1"/>
              <a:t>fundație</a:t>
            </a:r>
            <a:r>
              <a:rPr lang="en-IE" dirty="0"/>
              <a:t> pe care </a:t>
            </a:r>
            <a:r>
              <a:rPr lang="en-IE" dirty="0" err="1"/>
              <a:t>să-și</a:t>
            </a:r>
            <a:r>
              <a:rPr lang="en-IE" dirty="0"/>
              <a:t> </a:t>
            </a:r>
            <a:r>
              <a:rPr lang="en-IE" dirty="0" err="1"/>
              <a:t>construiască</a:t>
            </a:r>
            <a:r>
              <a:rPr lang="en-IE" dirty="0"/>
              <a:t> </a:t>
            </a:r>
            <a:r>
              <a:rPr lang="en-IE" dirty="0" err="1"/>
              <a:t>viitorul</a:t>
            </a:r>
            <a:r>
              <a:rPr lang="en-IE" dirty="0"/>
              <a:t>.
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secțiunea</a:t>
            </a:r>
            <a:r>
              <a:rPr lang="en-IE" dirty="0"/>
              <a:t> care </a:t>
            </a:r>
            <a:r>
              <a:rPr lang="en-IE" dirty="0" err="1"/>
              <a:t>urmează</a:t>
            </a:r>
            <a:r>
              <a:rPr lang="en-IE" dirty="0"/>
              <a:t>, </a:t>
            </a:r>
            <a:r>
              <a:rPr lang="en-IE" dirty="0" err="1"/>
              <a:t>vom</a:t>
            </a:r>
            <a:r>
              <a:rPr lang="en-IE" dirty="0"/>
              <a:t> </a:t>
            </a:r>
            <a:r>
              <a:rPr lang="en-IE" dirty="0" err="1"/>
              <a:t>explora</a:t>
            </a:r>
            <a:r>
              <a:rPr lang="en-IE" dirty="0"/>
              <a:t> ADN-ul </a:t>
            </a:r>
            <a:r>
              <a:rPr lang="en-IE" dirty="0" err="1"/>
              <a:t>unor</a:t>
            </a:r>
            <a:r>
              <a:rPr lang="en-IE" dirty="0"/>
              <a:t> </a:t>
            </a:r>
            <a:r>
              <a:rPr lang="en-IE" dirty="0" err="1"/>
              <a:t>comunități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modul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acestea</a:t>
            </a:r>
            <a:r>
              <a:rPr lang="en-IE" dirty="0"/>
              <a:t> au </a:t>
            </a:r>
            <a:r>
              <a:rPr lang="en-IE" dirty="0" err="1"/>
              <a:t>folosit</a:t>
            </a:r>
            <a:r>
              <a:rPr lang="en-IE" dirty="0"/>
              <a:t>-o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construi</a:t>
            </a:r>
            <a:r>
              <a:rPr lang="en-IE" dirty="0"/>
              <a:t> </a:t>
            </a:r>
            <a:r>
              <a:rPr lang="en-IE" dirty="0" err="1"/>
              <a:t>proiecte</a:t>
            </a:r>
            <a:r>
              <a:rPr lang="en-IE" dirty="0"/>
              <a:t> </a:t>
            </a:r>
            <a:r>
              <a:rPr lang="en-IE" dirty="0" err="1"/>
              <a:t>puternice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r>
              <a:rPr lang="en-IE" dirty="0"/>
              <a:t>.
</a:t>
            </a:r>
          </a:p>
        </p:txBody>
      </p:sp>
      <p:pic>
        <p:nvPicPr>
          <p:cNvPr id="4" name="Picture Placeholder 3" descr="Render of clear molecular structure">
            <a:extLst>
              <a:ext uri="{FF2B5EF4-FFF2-40B4-BE49-F238E27FC236}">
                <a16:creationId xmlns:a16="http://schemas.microsoft.com/office/drawing/2014/main" id="{21044FA7-C4A9-4746-9AFE-344A8A7F155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22073" r="22073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86FF1D-3797-4DFE-A5CD-31D38CE1EE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6" y="285750"/>
            <a:ext cx="6324379" cy="133929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ADN-ul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., </a:t>
            </a:r>
            <a:r>
              <a:rPr lang="en-US" dirty="0" err="1"/>
              <a:t>caracteristicile</a:t>
            </a:r>
            <a:r>
              <a:rPr lang="en-US" dirty="0"/>
              <a:t>, </a:t>
            </a:r>
            <a:r>
              <a:rPr lang="ro-RO" dirty="0"/>
              <a:t>activele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sursele</a:t>
            </a:r>
            <a:r>
              <a:rPr lang="en-US" dirty="0"/>
              <a:t> </a:t>
            </a:r>
            <a:r>
              <a:rPr lang="ro-RO" dirty="0"/>
              <a:t>locale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47510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F18D165-A30F-4F5D-8741-9A5DA8B25EC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flipH="1">
            <a:off x="0" y="-139022"/>
            <a:ext cx="3279963" cy="686943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0844" y="154582"/>
            <a:ext cx="8614945" cy="1190295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Food Hub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Leitrim Food Enterprise Zone – ADN</a:t>
            </a:r>
            <a:r>
              <a:rPr lang="ro-RO" dirty="0">
                <a:solidFill>
                  <a:schemeClr val="bg1"/>
                </a:solidFill>
              </a:rPr>
              <a:t>-</a:t>
            </a:r>
            <a:r>
              <a:rPr lang="ro-RO" dirty="0" err="1">
                <a:solidFill>
                  <a:schemeClr val="bg1"/>
                </a:solidFill>
              </a:rPr>
              <a:t>ul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patrimoniul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alimentar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Irlanda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0844" y="1441449"/>
            <a:ext cx="8614944" cy="3975101"/>
          </a:xfrm>
        </p:spPr>
        <p:txBody>
          <a:bodyPr/>
          <a:lstStyle/>
          <a:p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Modulul</a:t>
            </a:r>
            <a:r>
              <a:rPr lang="en-IE" dirty="0">
                <a:solidFill>
                  <a:srgbClr val="666666"/>
                </a:solidFill>
              </a:rPr>
              <a:t> 1, </a:t>
            </a:r>
            <a:r>
              <a:rPr lang="en-IE" dirty="0" err="1">
                <a:solidFill>
                  <a:srgbClr val="666666"/>
                </a:solidFill>
              </a:rPr>
              <a:t>ați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aflat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despre</a:t>
            </a:r>
            <a:r>
              <a:rPr lang="en-IE" dirty="0">
                <a:solidFill>
                  <a:srgbClr val="666666"/>
                </a:solidFill>
              </a:rPr>
              <a:t> Food Hub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despre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modul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care </a:t>
            </a:r>
            <a:r>
              <a:rPr lang="en-IE" dirty="0" err="1">
                <a:solidFill>
                  <a:srgbClr val="666666"/>
                </a:solidFill>
              </a:rPr>
              <a:t>fabrica</a:t>
            </a:r>
            <a:r>
              <a:rPr lang="en-IE" dirty="0">
                <a:solidFill>
                  <a:srgbClr val="666666"/>
                </a:solidFill>
              </a:rPr>
              <a:t> de </a:t>
            </a:r>
            <a:r>
              <a:rPr lang="en-IE" dirty="0" err="1">
                <a:solidFill>
                  <a:srgbClr val="666666"/>
                </a:solidFill>
              </a:rPr>
              <a:t>gemuri</a:t>
            </a:r>
            <a:r>
              <a:rPr lang="en-IE" dirty="0">
                <a:solidFill>
                  <a:srgbClr val="666666"/>
                </a:solidFill>
              </a:rPr>
              <a:t> a </a:t>
            </a:r>
            <a:r>
              <a:rPr lang="en-IE" dirty="0" err="1">
                <a:solidFill>
                  <a:srgbClr val="666666"/>
                </a:solidFill>
              </a:rPr>
              <a:t>fost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transformată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2004</a:t>
            </a:r>
            <a:r>
              <a:rPr lang="ro-RO" dirty="0">
                <a:solidFill>
                  <a:srgbClr val="666666"/>
                </a:solidFill>
              </a:rPr>
              <a:t>,</a:t>
            </a:r>
            <a:r>
              <a:rPr lang="en-IE" dirty="0">
                <a:solidFill>
                  <a:srgbClr val="666666"/>
                </a:solidFill>
              </a:rPr>
              <a:t> de </a:t>
            </a:r>
            <a:r>
              <a:rPr lang="en-IE" dirty="0" err="1">
                <a:solidFill>
                  <a:srgbClr val="666666"/>
                </a:solidFill>
              </a:rPr>
              <a:t>către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Consiliul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Comunitar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Drumshanbo</a:t>
            </a:r>
            <a:r>
              <a:rPr lang="ro-RO" dirty="0">
                <a:solidFill>
                  <a:srgbClr val="666666"/>
                </a:solidFill>
              </a:rPr>
              <a:t>,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într</a:t>
            </a:r>
            <a:r>
              <a:rPr lang="en-IE" dirty="0">
                <a:solidFill>
                  <a:srgbClr val="666666"/>
                </a:solidFill>
              </a:rPr>
              <a:t>-o </a:t>
            </a:r>
            <a:r>
              <a:rPr lang="en-IE" dirty="0" err="1">
                <a:solidFill>
                  <a:srgbClr val="666666"/>
                </a:solidFill>
              </a:rPr>
              <a:t>resursă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unică</a:t>
            </a:r>
            <a:r>
              <a:rPr lang="en-IE" dirty="0">
                <a:solidFill>
                  <a:srgbClr val="666666"/>
                </a:solidFill>
              </a:rPr>
              <a:t> de </a:t>
            </a:r>
            <a:r>
              <a:rPr lang="en-IE" dirty="0" err="1">
                <a:solidFill>
                  <a:srgbClr val="666666"/>
                </a:solidFill>
              </a:rPr>
              <a:t>infrastructură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strategică</a:t>
            </a:r>
            <a:r>
              <a:rPr lang="en-IE" dirty="0">
                <a:solidFill>
                  <a:srgbClr val="666666"/>
                </a:solidFill>
              </a:rPr>
              <a:t> &amp; training </a:t>
            </a:r>
            <a:r>
              <a:rPr lang="en-IE" dirty="0" err="1">
                <a:solidFill>
                  <a:srgbClr val="666666"/>
                </a:solidFill>
              </a:rPr>
              <a:t>dedicată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sectorului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alimentar</a:t>
            </a:r>
            <a:r>
              <a:rPr lang="en-IE" dirty="0">
                <a:solidFill>
                  <a:srgbClr val="666666"/>
                </a:solidFill>
              </a:rPr>
              <a:t>. 
</a:t>
            </a:r>
            <a:r>
              <a:rPr lang="en-IE" dirty="0" err="1">
                <a:solidFill>
                  <a:srgbClr val="666666"/>
                </a:solidFill>
              </a:rPr>
              <a:t>Bazându</a:t>
            </a:r>
            <a:r>
              <a:rPr lang="en-IE" dirty="0">
                <a:solidFill>
                  <a:srgbClr val="666666"/>
                </a:solidFill>
              </a:rPr>
              <a:t>-se pe </a:t>
            </a:r>
            <a:r>
              <a:rPr lang="en-IE" dirty="0" err="1">
                <a:solidFill>
                  <a:srgbClr val="666666"/>
                </a:solidFill>
              </a:rPr>
              <a:t>succesul</a:t>
            </a:r>
            <a:r>
              <a:rPr lang="en-IE" dirty="0">
                <a:solidFill>
                  <a:srgbClr val="666666"/>
                </a:solidFill>
              </a:rPr>
              <a:t> food hub</a:t>
            </a:r>
            <a:r>
              <a:rPr lang="ro-RO" dirty="0">
                <a:solidFill>
                  <a:srgbClr val="666666"/>
                </a:solidFill>
              </a:rPr>
              <a:t>-ului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 al </a:t>
            </a:r>
            <a:r>
              <a:rPr lang="en-IE" dirty="0" err="1">
                <a:solidFill>
                  <a:srgbClr val="666666"/>
                </a:solidFill>
              </a:rPr>
              <a:t>moștenirii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alimentare</a:t>
            </a:r>
            <a:r>
              <a:rPr lang="en-IE" dirty="0">
                <a:solidFill>
                  <a:srgbClr val="666666"/>
                </a:solidFill>
              </a:rPr>
              <a:t> a</a:t>
            </a:r>
            <a:r>
              <a:rPr lang="ro-RO" dirty="0">
                <a:solidFill>
                  <a:srgbClr val="666666"/>
                </a:solidFill>
              </a:rPr>
              <a:t> zonei</a:t>
            </a:r>
            <a:r>
              <a:rPr lang="en-IE" dirty="0">
                <a:solidFill>
                  <a:srgbClr val="666666"/>
                </a:solidFill>
              </a:rPr>
              <a:t>, un </a:t>
            </a:r>
            <a:r>
              <a:rPr lang="en-IE" dirty="0" err="1">
                <a:solidFill>
                  <a:srgbClr val="666666"/>
                </a:solidFill>
              </a:rPr>
              <a:t>nou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proiect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inovator</a:t>
            </a:r>
            <a:r>
              <a:rPr lang="en-IE" dirty="0">
                <a:solidFill>
                  <a:srgbClr val="666666"/>
                </a:solidFill>
              </a:rPr>
              <a:t> a </a:t>
            </a:r>
            <a:r>
              <a:rPr lang="en-IE" dirty="0" err="1">
                <a:solidFill>
                  <a:srgbClr val="666666"/>
                </a:solidFill>
              </a:rPr>
              <a:t>fost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inițiat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2018, </a:t>
            </a:r>
            <a:r>
              <a:rPr lang="en-IE" dirty="0" err="1">
                <a:solidFill>
                  <a:srgbClr val="666666"/>
                </a:solidFill>
              </a:rPr>
              <a:t>iar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acum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-a </a:t>
            </a:r>
            <a:r>
              <a:rPr lang="en-IE" dirty="0" err="1">
                <a:solidFill>
                  <a:srgbClr val="666666"/>
                </a:solidFill>
              </a:rPr>
              <a:t>asigurat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finanțarea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 se </a:t>
            </a:r>
            <a:r>
              <a:rPr lang="en-IE" dirty="0" err="1">
                <a:solidFill>
                  <a:srgbClr val="666666"/>
                </a:solidFill>
              </a:rPr>
              <a:t>află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etapa</a:t>
            </a:r>
            <a:r>
              <a:rPr lang="en-IE" dirty="0">
                <a:solidFill>
                  <a:srgbClr val="666666"/>
                </a:solidFill>
              </a:rPr>
              <a:t> de </a:t>
            </a:r>
            <a:r>
              <a:rPr lang="en-IE" dirty="0" err="1">
                <a:solidFill>
                  <a:srgbClr val="666666"/>
                </a:solidFill>
              </a:rPr>
              <a:t>realizare</a:t>
            </a:r>
            <a:r>
              <a:rPr lang="en-IE" dirty="0">
                <a:solidFill>
                  <a:srgbClr val="666666"/>
                </a:solidFill>
              </a:rPr>
              <a:t> (2021). 
</a:t>
            </a:r>
            <a:r>
              <a:rPr lang="en-IE" dirty="0" err="1">
                <a:solidFill>
                  <a:srgbClr val="666666"/>
                </a:solidFill>
              </a:rPr>
              <a:t>Drumshanbo</a:t>
            </a:r>
            <a:r>
              <a:rPr lang="en-IE" dirty="0">
                <a:solidFill>
                  <a:srgbClr val="666666"/>
                </a:solidFill>
              </a:rPr>
              <a:t> a </a:t>
            </a:r>
            <a:r>
              <a:rPr lang="en-IE" dirty="0" err="1">
                <a:solidFill>
                  <a:srgbClr val="666666"/>
                </a:solidFill>
              </a:rPr>
              <a:t>îmbrățișat</a:t>
            </a:r>
            <a:r>
              <a:rPr lang="en-IE" dirty="0">
                <a:solidFill>
                  <a:srgbClr val="666666"/>
                </a:solidFill>
              </a:rPr>
              <a:t> cu </a:t>
            </a:r>
            <a:r>
              <a:rPr lang="en-IE" dirty="0" err="1">
                <a:solidFill>
                  <a:srgbClr val="666666"/>
                </a:solidFill>
              </a:rPr>
              <a:t>adevărat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moștenirea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alimentară</a:t>
            </a:r>
            <a:r>
              <a:rPr lang="en-IE" dirty="0">
                <a:solidFill>
                  <a:srgbClr val="666666"/>
                </a:solidFill>
              </a:rPr>
              <a:t>, ca </a:t>
            </a:r>
            <a:r>
              <a:rPr lang="en-IE" dirty="0" err="1">
                <a:solidFill>
                  <a:srgbClr val="666666"/>
                </a:solidFill>
              </a:rPr>
              <a:t>parte</a:t>
            </a:r>
            <a:r>
              <a:rPr lang="en-IE" dirty="0">
                <a:solidFill>
                  <a:srgbClr val="666666"/>
                </a:solidFill>
              </a:rPr>
              <a:t> a ADN-</a:t>
            </a:r>
            <a:r>
              <a:rPr lang="en-IE" dirty="0" err="1">
                <a:solidFill>
                  <a:srgbClr val="666666"/>
                </a:solidFill>
              </a:rPr>
              <a:t>ului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său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continuă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exploreze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proiecte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sectorul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alimentar</a:t>
            </a:r>
            <a:r>
              <a:rPr lang="en-IE" dirty="0">
                <a:solidFill>
                  <a:srgbClr val="666666"/>
                </a:solidFill>
              </a:rPr>
              <a:t>, care pot </a:t>
            </a:r>
            <a:r>
              <a:rPr lang="en-IE" dirty="0" err="1">
                <a:solidFill>
                  <a:srgbClr val="666666"/>
                </a:solidFill>
              </a:rPr>
              <a:t>dezvolta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în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continuare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econom</a:t>
            </a:r>
            <a:r>
              <a:rPr lang="ro-RO" dirty="0">
                <a:solidFill>
                  <a:srgbClr val="666666"/>
                </a:solidFill>
              </a:rPr>
              <a:t>ia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locală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și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prosperitatea</a:t>
            </a:r>
            <a:r>
              <a:rPr lang="en-IE" dirty="0">
                <a:solidFill>
                  <a:srgbClr val="666666"/>
                </a:solidFill>
              </a:rPr>
              <a:t> </a:t>
            </a:r>
            <a:r>
              <a:rPr lang="en-IE" dirty="0" err="1">
                <a:solidFill>
                  <a:srgbClr val="666666"/>
                </a:solidFill>
              </a:rPr>
              <a:t>comunității</a:t>
            </a:r>
            <a:r>
              <a:rPr lang="en-IE" dirty="0">
                <a:solidFill>
                  <a:srgbClr val="666666"/>
                </a:solidFill>
              </a:rPr>
              <a:t> lor.
</a:t>
            </a:r>
            <a:r>
              <a:rPr lang="en-US" b="1" dirty="0" err="1">
                <a:solidFill>
                  <a:srgbClr val="7F4182"/>
                </a:solidFill>
              </a:rPr>
              <a:t>Leitrim</a:t>
            </a:r>
            <a:r>
              <a:rPr lang="en-US" b="1" dirty="0">
                <a:solidFill>
                  <a:srgbClr val="7F4182"/>
                </a:solidFill>
              </a:rPr>
              <a:t> Food Enterprise Zone </a:t>
            </a:r>
            <a:r>
              <a:rPr lang="en-US" b="1" dirty="0" err="1">
                <a:solidFill>
                  <a:srgbClr val="7F4182"/>
                </a:solidFill>
              </a:rPr>
              <a:t>este</a:t>
            </a:r>
            <a:r>
              <a:rPr lang="en-US" b="1" dirty="0">
                <a:solidFill>
                  <a:srgbClr val="7F4182"/>
                </a:solidFill>
              </a:rPr>
              <a:t> prima </a:t>
            </a:r>
            <a:r>
              <a:rPr lang="en-US" b="1" dirty="0" err="1">
                <a:solidFill>
                  <a:srgbClr val="7F4182"/>
                </a:solidFill>
              </a:rPr>
              <a:t>întreprindere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alimentară</a:t>
            </a:r>
            <a:r>
              <a:rPr lang="en-US" b="1" dirty="0">
                <a:solidFill>
                  <a:srgbClr val="7F4182"/>
                </a:solidFill>
              </a:rPr>
              <a:t> din </a:t>
            </a:r>
            <a:r>
              <a:rPr lang="en-US" b="1" dirty="0" err="1">
                <a:solidFill>
                  <a:srgbClr val="7F4182"/>
                </a:solidFill>
              </a:rPr>
              <a:t>Irlanda</a:t>
            </a:r>
            <a:r>
              <a:rPr lang="en-US" b="1" dirty="0">
                <a:solidFill>
                  <a:srgbClr val="7F4182"/>
                </a:solidFill>
              </a:rPr>
              <a:t>, un </a:t>
            </a:r>
            <a:r>
              <a:rPr lang="en-US" b="1" dirty="0" err="1">
                <a:solidFill>
                  <a:srgbClr val="7F4182"/>
                </a:solidFill>
              </a:rPr>
              <a:t>nou</a:t>
            </a:r>
            <a:r>
              <a:rPr lang="en-US" b="1" dirty="0">
                <a:solidFill>
                  <a:srgbClr val="7F4182"/>
                </a:solidFill>
              </a:rPr>
              <a:t> concept </a:t>
            </a:r>
            <a:r>
              <a:rPr lang="en-US" b="1" dirty="0" err="1">
                <a:solidFill>
                  <a:srgbClr val="7F4182"/>
                </a:solidFill>
              </a:rPr>
              <a:t>vizionar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și</a:t>
            </a:r>
            <a:r>
              <a:rPr lang="en-US" b="1" dirty="0">
                <a:solidFill>
                  <a:srgbClr val="7F4182"/>
                </a:solidFill>
              </a:rPr>
              <a:t> o </a:t>
            </a:r>
            <a:r>
              <a:rPr lang="en-US" b="1" dirty="0" err="1">
                <a:solidFill>
                  <a:srgbClr val="7F4182"/>
                </a:solidFill>
              </a:rPr>
              <a:t>abordare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inovatoare</a:t>
            </a:r>
            <a:r>
              <a:rPr lang="en-US" b="1" dirty="0">
                <a:solidFill>
                  <a:srgbClr val="7F4182"/>
                </a:solidFill>
              </a:rPr>
              <a:t> care </a:t>
            </a:r>
            <a:r>
              <a:rPr lang="en-US" b="1" dirty="0" err="1">
                <a:solidFill>
                  <a:srgbClr val="7F4182"/>
                </a:solidFill>
              </a:rPr>
              <a:t>va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acționa</a:t>
            </a:r>
            <a:r>
              <a:rPr lang="en-US" b="1" dirty="0">
                <a:solidFill>
                  <a:srgbClr val="7F4182"/>
                </a:solidFill>
              </a:rPr>
              <a:t> ca un magnet de </a:t>
            </a:r>
            <a:r>
              <a:rPr lang="en-US" b="1" dirty="0" err="1">
                <a:solidFill>
                  <a:srgbClr val="7F4182"/>
                </a:solidFill>
              </a:rPr>
              <a:t>locație</a:t>
            </a:r>
            <a:r>
              <a:rPr lang="en-US" b="1" dirty="0">
                <a:solidFill>
                  <a:srgbClr val="7F4182"/>
                </a:solidFill>
              </a:rPr>
              <a:t> premium </a:t>
            </a:r>
            <a:r>
              <a:rPr lang="en-US" b="1" dirty="0" err="1">
                <a:solidFill>
                  <a:srgbClr val="7F4182"/>
                </a:solidFill>
              </a:rPr>
              <a:t>pentru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întreprinderi</a:t>
            </a:r>
            <a:r>
              <a:rPr lang="ro-RO" b="1" dirty="0">
                <a:solidFill>
                  <a:srgbClr val="7F4182"/>
                </a:solidFill>
              </a:rPr>
              <a:t>le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nou-înființate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și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relocarea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întreprinderilor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alimentare</a:t>
            </a:r>
            <a:r>
              <a:rPr lang="en-US" b="1" dirty="0">
                <a:solidFill>
                  <a:srgbClr val="7F4182"/>
                </a:solidFill>
              </a:rPr>
              <a:t>. 
</a:t>
            </a:r>
            <a:endParaRPr lang="en-IE" b="0" i="0" dirty="0">
              <a:solidFill>
                <a:srgbClr val="666666"/>
              </a:solidFill>
              <a:effectLst/>
            </a:endParaRP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CDCA-7867-46CD-A70C-4EAF8C009440}"/>
              </a:ext>
            </a:extLst>
          </p:cNvPr>
          <p:cNvSpPr txBox="1"/>
          <p:nvPr/>
        </p:nvSpPr>
        <p:spPr>
          <a:xfrm>
            <a:off x="0" y="154582"/>
            <a:ext cx="2902688" cy="1446550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200" dirty="0">
                <a:solidFill>
                  <a:prstClr val="white"/>
                </a:solidFill>
              </a:rPr>
              <a:t>CONTINUAREA UNEI MOȘTENIRI PUTERNICE A PRODUCȚIEI ALIMENTARE</a:t>
            </a:r>
            <a:endParaRPr kumimoji="0" lang="en-I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1D438-4237-4088-8A34-ABABC352EA8D}"/>
              </a:ext>
            </a:extLst>
          </p:cNvPr>
          <p:cNvSpPr txBox="1"/>
          <p:nvPr/>
        </p:nvSpPr>
        <p:spPr>
          <a:xfrm>
            <a:off x="0" y="5671425"/>
            <a:ext cx="2489200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4DA41E40-DDF0-4C87-8EF1-BC786DC4F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0881" y="5640682"/>
            <a:ext cx="1217318" cy="12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4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4342B70D-E3C2-4935-9A8F-78F5523ED6E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0844" y="154582"/>
            <a:ext cx="8614945" cy="1190295"/>
          </a:xfrm>
          <a:solidFill>
            <a:srgbClr val="68BBAF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BUNĂSTAREA COMUNITĂȚII ÎN CENTRUL SĂU
- SCHIMB INISHOWEN, DONEGAL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964" y="1441449"/>
            <a:ext cx="8912036" cy="3975101"/>
          </a:xfrm>
        </p:spPr>
        <p:txBody>
          <a:bodyPr/>
          <a:lstStyle/>
          <a:p>
            <a:r>
              <a:rPr lang="en-US" dirty="0" err="1">
                <a:solidFill>
                  <a:srgbClr val="626262"/>
                </a:solidFill>
                <a:latin typeface="Quattrocento"/>
              </a:rPr>
              <a:t>Fondat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2013, The Exchange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Inishowen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este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un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centru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comunitar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premiat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administrat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de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voluntari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și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o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organizație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caritabilă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înregistrată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dedicată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sprijinirii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și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dezvoltării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comunității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locale,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capacitării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întreprinderilor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sociale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și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a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întreprinderilor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mici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încurajării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sănătății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mintale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și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bunăstării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pozitive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și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promovării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culturii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&amp;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patrimoniului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.
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Conștient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de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populația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dispersată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și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de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profilul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de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vârstă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ridicată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al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comunității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locale, The Exchange are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în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centrul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său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promovarea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bunăstării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 </a:t>
            </a:r>
            <a:r>
              <a:rPr lang="en-US" b="1" dirty="0" err="1">
                <a:solidFill>
                  <a:srgbClr val="7F4182"/>
                </a:solidFill>
                <a:latin typeface="Quattrocento"/>
              </a:rPr>
              <a:t>comunității</a:t>
            </a:r>
            <a:r>
              <a:rPr lang="en-US" b="1" dirty="0">
                <a:solidFill>
                  <a:srgbClr val="7F4182"/>
                </a:solidFill>
                <a:latin typeface="Quattrocento"/>
              </a:rPr>
              <a:t>. 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
De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exemplu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fiecare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an din 2014,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ei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ofer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o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cină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delicioasă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de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Crăciun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gătită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în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casă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cu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trei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feluri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de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mâncare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cu 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muzică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live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pentru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persoane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 singure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, care se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confruntă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cu 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pierderile celor dragi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sau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pentru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cei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care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ar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dori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să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experimenteze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un alt tip de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Crăciun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.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Cit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iți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mai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 </a:t>
            </a:r>
            <a:r>
              <a:rPr lang="en-US" dirty="0" err="1">
                <a:solidFill>
                  <a:srgbClr val="626262"/>
                </a:solidFill>
                <a:latin typeface="Quattrocento"/>
              </a:rPr>
              <a:t>mult</a:t>
            </a:r>
            <a:r>
              <a:rPr lang="ro-RO" dirty="0">
                <a:solidFill>
                  <a:srgbClr val="626262"/>
                </a:solidFill>
                <a:latin typeface="Quattrocento"/>
              </a:rPr>
              <a:t>e</a:t>
            </a:r>
            <a:r>
              <a:rPr lang="en-US" dirty="0">
                <a:solidFill>
                  <a:srgbClr val="626262"/>
                </a:solidFill>
                <a:latin typeface="Quattrocento"/>
              </a:rPr>
              <a:t>: </a:t>
            </a:r>
            <a:r>
              <a:rPr lang="en-US" b="0" i="0" dirty="0">
                <a:solidFill>
                  <a:srgbClr val="626262"/>
                </a:solidFill>
                <a:effectLst/>
                <a:latin typeface="Quattrocento"/>
                <a:hlinkClick r:id="rId4"/>
              </a:rPr>
              <a:t>www.exchangeinishowen.ie</a:t>
            </a:r>
            <a:r>
              <a:rPr lang="en-US" b="0" i="0" dirty="0">
                <a:solidFill>
                  <a:srgbClr val="626262"/>
                </a:solidFill>
                <a:effectLst/>
                <a:latin typeface="Quattrocento"/>
              </a:rPr>
              <a:t> </a:t>
            </a:r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CDCA-7867-46CD-A70C-4EAF8C009440}"/>
              </a:ext>
            </a:extLst>
          </p:cNvPr>
          <p:cNvSpPr txBox="1"/>
          <p:nvPr/>
        </p:nvSpPr>
        <p:spPr>
          <a:xfrm>
            <a:off x="0" y="112052"/>
            <a:ext cx="2291254" cy="193899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CONCENTR</a:t>
            </a:r>
            <a:r>
              <a:rPr lang="ro-RO" sz="2400" dirty="0">
                <a:solidFill>
                  <a:prstClr val="white"/>
                </a:solidFill>
              </a:rPr>
              <a:t>ARE</a:t>
            </a:r>
            <a:r>
              <a:rPr lang="pt-BR" sz="2400" dirty="0">
                <a:solidFill>
                  <a:prstClr val="white"/>
                </a:solidFill>
              </a:rPr>
              <a:t> ASUPRA NEVOILOR DE BUNĂSTARE ALE COMUNITĂȚII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1D438-4237-4088-8A34-ABABC352EA8D}"/>
              </a:ext>
            </a:extLst>
          </p:cNvPr>
          <p:cNvSpPr txBox="1"/>
          <p:nvPr/>
        </p:nvSpPr>
        <p:spPr>
          <a:xfrm>
            <a:off x="0" y="5671425"/>
            <a:ext cx="2550160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4DA41E40-DDF0-4C87-8EF1-BC786DC4F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0881" y="5640682"/>
            <a:ext cx="1217318" cy="12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70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68BBAF"/>
                </a:solidFill>
              </a:rPr>
              <a:t>MODULUL 4 PREZENTARE GENERALĂ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920" y="1992987"/>
            <a:ext cx="4551335" cy="3642009"/>
          </a:xfrm>
        </p:spPr>
        <p:txBody>
          <a:bodyPr/>
          <a:lstStyle/>
          <a:p>
            <a:r>
              <a:rPr lang="en-IE" sz="2200" dirty="0" err="1">
                <a:solidFill>
                  <a:srgbClr val="7F4182"/>
                </a:solidFill>
              </a:rPr>
              <a:t>După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ce</a:t>
            </a:r>
            <a:r>
              <a:rPr lang="en-IE" sz="2200" dirty="0">
                <a:solidFill>
                  <a:srgbClr val="7F4182"/>
                </a:solidFill>
              </a:rPr>
              <a:t> a</a:t>
            </a:r>
            <a:r>
              <a:rPr lang="ro-RO" sz="2200" dirty="0">
                <a:solidFill>
                  <a:srgbClr val="7F4182"/>
                </a:solidFill>
              </a:rPr>
              <a:t>ți </a:t>
            </a:r>
            <a:r>
              <a:rPr lang="ro-RO" sz="2200" dirty="0" err="1">
                <a:solidFill>
                  <a:srgbClr val="7F4182"/>
                </a:solidFill>
              </a:rPr>
              <a:t>studi</a:t>
            </a:r>
            <a:r>
              <a:rPr lang="en-IE" sz="2200" dirty="0">
                <a:solidFill>
                  <a:srgbClr val="7F4182"/>
                </a:solidFill>
              </a:rPr>
              <a:t>at </a:t>
            </a:r>
            <a:r>
              <a:rPr lang="en-IE" sz="2200" dirty="0" err="1">
                <a:solidFill>
                  <a:srgbClr val="7F4182"/>
                </a:solidFill>
              </a:rPr>
              <a:t>beneficiile</a:t>
            </a:r>
            <a:r>
              <a:rPr lang="en-IE" sz="2200" dirty="0">
                <a:solidFill>
                  <a:srgbClr val="7F4182"/>
                </a:solidFill>
              </a:rPr>
              <a:t> de</a:t>
            </a:r>
            <a:r>
              <a:rPr lang="ro-RO" sz="2200" dirty="0">
                <a:solidFill>
                  <a:srgbClr val="7F4182"/>
                </a:solidFill>
              </a:rPr>
              <a:t> dezvolt</a:t>
            </a:r>
            <a:r>
              <a:rPr lang="en-IE" sz="2200" dirty="0">
                <a:solidFill>
                  <a:srgbClr val="7F4182"/>
                </a:solidFill>
              </a:rPr>
              <a:t>are </a:t>
            </a:r>
            <a:r>
              <a:rPr lang="en-IE" sz="2200" dirty="0" err="1">
                <a:solidFill>
                  <a:srgbClr val="7F4182"/>
                </a:solidFill>
              </a:rPr>
              <a:t>durabilă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comunității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modulele</a:t>
            </a:r>
            <a:r>
              <a:rPr lang="en-IE" sz="2200" dirty="0">
                <a:solidFill>
                  <a:srgbClr val="7F4182"/>
                </a:solidFill>
              </a:rPr>
              <a:t> 1-3, </a:t>
            </a:r>
            <a:r>
              <a:rPr lang="en-IE" sz="2200" dirty="0" err="1">
                <a:solidFill>
                  <a:srgbClr val="7F4182"/>
                </a:solidFill>
              </a:rPr>
              <a:t>sunte</a:t>
            </a:r>
            <a:r>
              <a:rPr lang="ro-RO" sz="2200" dirty="0">
                <a:solidFill>
                  <a:srgbClr val="7F4182"/>
                </a:solidFill>
              </a:rPr>
              <a:t>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acum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pregătit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luați </a:t>
            </a:r>
            <a:r>
              <a:rPr lang="en-IE" sz="2200" dirty="0" err="1">
                <a:solidFill>
                  <a:srgbClr val="7F4182"/>
                </a:solidFill>
              </a:rPr>
              <a:t>unele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acțiuni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comunitare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ro-RO" sz="2200" dirty="0">
                <a:solidFill>
                  <a:srgbClr val="7F4182"/>
                </a:solidFill>
              </a:rPr>
              <a:t>pentru</a:t>
            </a:r>
            <a:r>
              <a:rPr lang="en-IE" sz="2200" dirty="0">
                <a:solidFill>
                  <a:srgbClr val="7F4182"/>
                </a:solidFill>
              </a:rPr>
              <a:t> propria </a:t>
            </a:r>
            <a:r>
              <a:rPr lang="ro-RO" sz="2200" dirty="0">
                <a:solidFill>
                  <a:srgbClr val="7F4182"/>
                </a:solidFill>
              </a:rPr>
              <a:t>comunitate</a:t>
            </a:r>
            <a:r>
              <a:rPr lang="en-IE" sz="2200" dirty="0">
                <a:solidFill>
                  <a:srgbClr val="7F4182"/>
                </a:solidFill>
              </a:rPr>
              <a:t>. 
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Modulul</a:t>
            </a:r>
            <a:r>
              <a:rPr lang="en-IE" sz="2200" dirty="0"/>
              <a:t> 4, </a:t>
            </a:r>
            <a:r>
              <a:rPr lang="en-IE" sz="2200" dirty="0" err="1"/>
              <a:t>examinăm</a:t>
            </a:r>
            <a:r>
              <a:rPr lang="en-IE" sz="2200" dirty="0"/>
              <a:t> </a:t>
            </a:r>
            <a:r>
              <a:rPr lang="en-IE" sz="2200" dirty="0" err="1"/>
              <a:t>ceea</a:t>
            </a:r>
            <a:r>
              <a:rPr lang="en-IE" sz="2200" dirty="0"/>
              <a:t> </a:t>
            </a:r>
            <a:r>
              <a:rPr lang="en-IE" sz="2200" dirty="0" err="1"/>
              <a:t>ce</a:t>
            </a:r>
            <a:r>
              <a:rPr lang="en-IE" sz="2200" dirty="0"/>
              <a:t> </a:t>
            </a:r>
            <a:r>
              <a:rPr lang="en-IE" sz="2200" dirty="0" err="1"/>
              <a:t>este</a:t>
            </a:r>
            <a:r>
              <a:rPr lang="en-IE" sz="2200" dirty="0"/>
              <a:t> </a:t>
            </a:r>
            <a:r>
              <a:rPr lang="en-IE" sz="2200" dirty="0" err="1"/>
              <a:t>necesar</a:t>
            </a:r>
            <a:r>
              <a:rPr lang="en-IE" sz="2200" dirty="0"/>
              <a:t> </a:t>
            </a:r>
            <a:r>
              <a:rPr lang="en-IE" sz="2200" dirty="0" err="1"/>
              <a:t>pentru</a:t>
            </a:r>
            <a:r>
              <a:rPr lang="en-IE" sz="2200" dirty="0"/>
              <a:t> a </a:t>
            </a:r>
            <a:r>
              <a:rPr lang="en-IE" sz="2200" dirty="0" err="1"/>
              <a:t>transforma</a:t>
            </a:r>
            <a:r>
              <a:rPr lang="en-IE" sz="2200" dirty="0"/>
              <a:t> </a:t>
            </a:r>
            <a:r>
              <a:rPr lang="en-IE" sz="2200" dirty="0" err="1"/>
              <a:t>ideile</a:t>
            </a:r>
            <a:r>
              <a:rPr lang="en-IE" sz="2200" dirty="0"/>
              <a:t> de </a:t>
            </a:r>
            <a:r>
              <a:rPr lang="en-IE" sz="2200" dirty="0" err="1"/>
              <a:t>regenerare</a:t>
            </a:r>
            <a:r>
              <a:rPr lang="en-IE" sz="2200" dirty="0"/>
              <a:t> a </a:t>
            </a:r>
            <a:r>
              <a:rPr lang="en-IE" sz="2200" dirty="0" err="1"/>
              <a:t>comunității</a:t>
            </a:r>
            <a:r>
              <a:rPr lang="en-IE" sz="2200" dirty="0"/>
              <a:t> </a:t>
            </a:r>
            <a:r>
              <a:rPr lang="en-IE" sz="2200" dirty="0" err="1"/>
              <a:t>în</a:t>
            </a:r>
            <a:r>
              <a:rPr lang="en-IE" sz="2200" dirty="0"/>
              <a:t> </a:t>
            </a:r>
            <a:r>
              <a:rPr lang="en-IE" sz="2200" dirty="0" err="1"/>
              <a:t>proiecte</a:t>
            </a:r>
            <a:r>
              <a:rPr lang="en-IE" sz="2200" dirty="0"/>
              <a:t>. </a:t>
            </a:r>
            <a:r>
              <a:rPr lang="en-IE" sz="2200" dirty="0" err="1"/>
              <a:t>Explorăm</a:t>
            </a:r>
            <a:r>
              <a:rPr lang="en-IE" sz="2200" dirty="0"/>
              <a:t> ADN-ul </a:t>
            </a:r>
            <a:r>
              <a:rPr lang="en-IE" sz="2200" dirty="0" err="1"/>
              <a:t>comunității</a:t>
            </a:r>
            <a:r>
              <a:rPr lang="en-IE" sz="2200" dirty="0"/>
              <a:t>, </a:t>
            </a:r>
            <a:r>
              <a:rPr lang="en-IE" sz="2200" dirty="0" err="1"/>
              <a:t>construirea</a:t>
            </a:r>
            <a:r>
              <a:rPr lang="en-IE" sz="2200" dirty="0"/>
              <a:t> </a:t>
            </a:r>
            <a:r>
              <a:rPr lang="en-IE" sz="2200" dirty="0" err="1"/>
              <a:t>parteneriat</a:t>
            </a:r>
            <a:r>
              <a:rPr lang="ro-RO" sz="2200" dirty="0" err="1"/>
              <a:t>elor</a:t>
            </a:r>
            <a:r>
              <a:rPr lang="en-IE" sz="2200" dirty="0"/>
              <a:t>, precum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marketingul</a:t>
            </a:r>
            <a:r>
              <a:rPr lang="en-IE" sz="2200" dirty="0"/>
              <a:t> </a:t>
            </a:r>
            <a:r>
              <a:rPr lang="en-IE" sz="2200" dirty="0" err="1"/>
              <a:t>și</a:t>
            </a:r>
            <a:r>
              <a:rPr lang="en-IE" sz="2200" dirty="0"/>
              <a:t> </a:t>
            </a:r>
            <a:r>
              <a:rPr lang="en-IE" sz="2200" dirty="0" err="1"/>
              <a:t>comunicarea</a:t>
            </a:r>
            <a:r>
              <a:rPr lang="en-IE" sz="2200" dirty="0"/>
              <a:t>.</a:t>
            </a:r>
            <a:r>
              <a:rPr lang="en-IE" sz="2200" dirty="0">
                <a:solidFill>
                  <a:srgbClr val="7F4182"/>
                </a:solidFill>
              </a:rPr>
              <a:t>
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secțiunea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finală</a:t>
            </a:r>
            <a:r>
              <a:rPr lang="en-IE" sz="2200" dirty="0">
                <a:solidFill>
                  <a:srgbClr val="7F4182"/>
                </a:solidFill>
              </a:rPr>
              <a:t>, </a:t>
            </a:r>
            <a:r>
              <a:rPr lang="en-IE" sz="2200" dirty="0" err="1">
                <a:solidFill>
                  <a:srgbClr val="7F4182"/>
                </a:solidFill>
              </a:rPr>
              <a:t>oferim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șabloane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și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resurse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pentru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vă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ajuta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să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puneți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în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practică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ideile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regenerare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comunității</a:t>
            </a:r>
            <a:r>
              <a:rPr lang="en-IE" sz="2200" dirty="0">
                <a:solidFill>
                  <a:srgbClr val="7F4182"/>
                </a:solidFill>
              </a:rPr>
              <a:t>.
</a:t>
            </a:r>
          </a:p>
          <a:p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IE" sz="1600" dirty="0"/>
              <a:t>Intro</a:t>
            </a:r>
            <a:r>
              <a:rPr lang="ro-RO" sz="1600" dirty="0"/>
              <a:t>ducere</a:t>
            </a:r>
            <a:endParaRPr lang="en-IE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77" y="1232371"/>
            <a:ext cx="5881423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dirty="0" err="1"/>
              <a:t>Activarea</a:t>
            </a:r>
            <a:r>
              <a:rPr lang="en-IE" dirty="0"/>
              <a:t> ADN-</a:t>
            </a:r>
            <a:r>
              <a:rPr lang="en-IE" dirty="0" err="1"/>
              <a:t>ului</a:t>
            </a:r>
            <a:r>
              <a:rPr lang="en-IE" dirty="0"/>
              <a:t> </a:t>
            </a:r>
            <a:r>
              <a:rPr lang="en-IE" dirty="0" err="1"/>
              <a:t>comunităților</a:t>
            </a:r>
            <a:r>
              <a:rPr lang="en-IE" dirty="0"/>
              <a:t> – </a:t>
            </a:r>
            <a:r>
              <a:rPr lang="en-IE" dirty="0" err="1"/>
              <a:t>caracteristicile</a:t>
            </a:r>
            <a:r>
              <a:rPr lang="en-IE" dirty="0"/>
              <a:t>, </a:t>
            </a:r>
            <a:r>
              <a:rPr lang="en-IE" dirty="0" err="1"/>
              <a:t>activele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sursele</a:t>
            </a:r>
            <a:r>
              <a:rPr lang="en-IE" dirty="0"/>
              <a:t> sale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577" y="2331018"/>
            <a:ext cx="5682103" cy="946384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Valorificarea</a:t>
            </a:r>
            <a:r>
              <a:rPr lang="en-IE" dirty="0"/>
              <a:t> </a:t>
            </a:r>
            <a:r>
              <a:rPr lang="en-IE" dirty="0" err="1"/>
              <a:t>sprijinului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angajamentului</a:t>
            </a:r>
            <a:r>
              <a:rPr lang="en-IE" dirty="0"/>
              <a:t> din </a:t>
            </a:r>
            <a:r>
              <a:rPr lang="en-IE" dirty="0" err="1"/>
              <a:t>partea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 </a:t>
            </a:r>
            <a:r>
              <a:rPr lang="en-IE" dirty="0" err="1"/>
              <a:t>diasporei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endParaRPr lang="en-I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59544" y="4671717"/>
            <a:ext cx="1176670" cy="927495"/>
          </a:xfrm>
        </p:spPr>
        <p:txBody>
          <a:bodyPr/>
          <a:lstStyle/>
          <a:p>
            <a:r>
              <a:rPr lang="en-IE" dirty="0"/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9543" y="5810357"/>
            <a:ext cx="1202947" cy="927495"/>
          </a:xfrm>
        </p:spPr>
        <p:txBody>
          <a:bodyPr>
            <a:normAutofit fontScale="47500" lnSpcReduction="20000"/>
          </a:bodyPr>
          <a:lstStyle/>
          <a:p>
            <a:r>
              <a:rPr lang="fr-FR" dirty="0"/>
              <a:t>PACHET DE ACȚIUN</a:t>
            </a:r>
            <a:r>
              <a:rPr lang="ro-RO" dirty="0"/>
              <a:t>I</a:t>
            </a:r>
            <a:r>
              <a:rPr lang="fr-FR" dirty="0"/>
              <a:t> CHEIE 4:</a:t>
            </a:r>
            <a:endParaRPr lang="en-IE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0097" y="3478009"/>
            <a:ext cx="5731763" cy="100062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Construirea unor parteneriate publice, private și comunitare esențiale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0097" y="4736666"/>
            <a:ext cx="5731763" cy="898040"/>
          </a:xfrm>
        </p:spPr>
        <p:txBody>
          <a:bodyPr>
            <a:noAutofit/>
          </a:bodyPr>
          <a:lstStyle/>
          <a:p>
            <a:r>
              <a:rPr lang="en-IE" dirty="0" err="1"/>
              <a:t>Resursele</a:t>
            </a:r>
            <a:r>
              <a:rPr lang="en-IE" dirty="0"/>
              <a:t> de care </a:t>
            </a:r>
            <a:r>
              <a:rPr lang="en-IE" dirty="0" err="1"/>
              <a:t>aveți</a:t>
            </a:r>
            <a:r>
              <a:rPr lang="en-IE" dirty="0"/>
              <a:t> </a:t>
            </a:r>
            <a:r>
              <a:rPr lang="en-IE" dirty="0" err="1"/>
              <a:t>nevoie</a:t>
            </a:r>
            <a:r>
              <a:rPr lang="en-IE" dirty="0"/>
              <a:t> – </a:t>
            </a:r>
            <a:r>
              <a:rPr lang="en-IE" dirty="0" err="1"/>
              <a:t>puterea</a:t>
            </a:r>
            <a:r>
              <a:rPr lang="en-IE" dirty="0"/>
              <a:t> </a:t>
            </a:r>
            <a:r>
              <a:rPr lang="en-IE" dirty="0" err="1"/>
              <a:t>oamenilor</a:t>
            </a:r>
            <a:r>
              <a:rPr lang="en-IE" dirty="0"/>
              <a:t>, </a:t>
            </a:r>
            <a:r>
              <a:rPr lang="en-IE" dirty="0" err="1"/>
              <a:t>finanțele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multe</a:t>
            </a:r>
            <a:r>
              <a:rPr lang="en-IE" dirty="0"/>
              <a:t> </a:t>
            </a:r>
            <a:r>
              <a:rPr lang="en-IE" dirty="0" err="1"/>
              <a:t>altele</a:t>
            </a:r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0577" y="5751357"/>
            <a:ext cx="5731763" cy="1107804"/>
          </a:xfrm>
        </p:spPr>
        <p:txBody>
          <a:bodyPr>
            <a:noAutofit/>
          </a:bodyPr>
          <a:lstStyle/>
          <a:p>
            <a:r>
              <a:rPr lang="en-IE" dirty="0" err="1"/>
              <a:t>Exerciții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șabloane</a:t>
            </a:r>
            <a:r>
              <a:rPr lang="en-IE" dirty="0"/>
              <a:t> utile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punerea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practică</a:t>
            </a:r>
            <a:r>
              <a:rPr lang="en-IE" dirty="0"/>
              <a:t> a </a:t>
            </a:r>
            <a:r>
              <a:rPr lang="en-IE" dirty="0" err="1"/>
              <a:t>ideilor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endParaRPr lang="en-IE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29981D-8F4D-4333-BA2D-E9D110CE679C}"/>
              </a:ext>
            </a:extLst>
          </p:cNvPr>
          <p:cNvSpPr txBox="1">
            <a:spLocks/>
          </p:cNvSpPr>
          <p:nvPr/>
        </p:nvSpPr>
        <p:spPr>
          <a:xfrm>
            <a:off x="4985821" y="3594408"/>
            <a:ext cx="1176670" cy="9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03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1DD43E-0CA5-40AB-9D0F-F8FAF5295BF2}"/>
              </a:ext>
            </a:extLst>
          </p:cNvPr>
          <p:cNvSpPr txBox="1">
            <a:spLocks/>
          </p:cNvSpPr>
          <p:nvPr/>
        </p:nvSpPr>
        <p:spPr>
          <a:xfrm>
            <a:off x="6285746" y="0"/>
            <a:ext cx="5731763" cy="898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Transformarea</a:t>
            </a:r>
            <a:r>
              <a:rPr lang="en-US" dirty="0"/>
              <a:t> </a:t>
            </a:r>
            <a:r>
              <a:rPr lang="en-US" dirty="0" err="1"/>
              <a:t>ideilor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acțiune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6535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narrow city street with people walking on a sidewalk&#10;&#10;Description automatically generated">
            <a:extLst>
              <a:ext uri="{FF2B5EF4-FFF2-40B4-BE49-F238E27FC236}">
                <a16:creationId xmlns:a16="http://schemas.microsoft.com/office/drawing/2014/main" id="{296EE1E8-338A-47B2-86A2-4D307DBD18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541182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#EVERYBODYlovesENNIS - </a:t>
            </a:r>
            <a:r>
              <a:rPr lang="en-US" dirty="0" err="1">
                <a:solidFill>
                  <a:schemeClr val="bg1"/>
                </a:solidFill>
              </a:rPr>
              <a:t>Planul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vizionar</a:t>
            </a:r>
            <a:r>
              <a:rPr lang="en-US" dirty="0">
                <a:solidFill>
                  <a:schemeClr val="bg1"/>
                </a:solidFill>
              </a:rPr>
              <a:t>" de </a:t>
            </a:r>
            <a:r>
              <a:rPr lang="en-US" dirty="0" err="1">
                <a:solidFill>
                  <a:schemeClr val="bg1"/>
                </a:solidFill>
              </a:rPr>
              <a:t>stimulare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redresării</a:t>
            </a:r>
            <a:r>
              <a:rPr lang="en-US" dirty="0">
                <a:solidFill>
                  <a:schemeClr val="bg1"/>
                </a:solidFill>
              </a:rPr>
              <a:t> post-</a:t>
            </a:r>
            <a:r>
              <a:rPr lang="en-US" dirty="0" err="1">
                <a:solidFill>
                  <a:schemeClr val="bg1"/>
                </a:solidFill>
              </a:rPr>
              <a:t>Covid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Ennis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3975101"/>
          </a:xfrm>
        </p:spPr>
        <p:txBody>
          <a:bodyPr/>
          <a:lstStyle/>
          <a:p>
            <a:r>
              <a:rPr lang="ro-RO" dirty="0"/>
              <a:t>Planul</a:t>
            </a:r>
            <a:r>
              <a:rPr lang="en-US" b="0" i="0" dirty="0">
                <a:effectLst/>
              </a:rPr>
              <a:t> </a:t>
            </a:r>
            <a:r>
              <a:rPr lang="en-IE" dirty="0"/>
              <a:t>#EVERYBODYlovesENNIS</a:t>
            </a:r>
            <a:r>
              <a:rPr lang="en-US" dirty="0"/>
              <a:t> se </a:t>
            </a:r>
            <a:r>
              <a:rPr lang="en-US" dirty="0" err="1"/>
              <a:t>concentrează</a:t>
            </a:r>
            <a:r>
              <a:rPr lang="en-US" dirty="0"/>
              <a:t> pe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turismului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activității</a:t>
            </a:r>
            <a:r>
              <a:rPr lang="en-US" dirty="0"/>
              <a:t> </a:t>
            </a:r>
            <a:r>
              <a:rPr lang="en-US" dirty="0" err="1"/>
              <a:t>economice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Ennis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rolul</a:t>
            </a:r>
            <a:r>
              <a:rPr lang="en-US" dirty="0"/>
              <a:t> </a:t>
            </a:r>
            <a:r>
              <a:rPr lang="ro-RO" dirty="0"/>
              <a:t>său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regenerarea</a:t>
            </a:r>
            <a:r>
              <a:rPr lang="en-US" dirty="0"/>
              <a:t> </a:t>
            </a:r>
            <a:r>
              <a:rPr lang="en-US" dirty="0" err="1"/>
              <a:t>industriei</a:t>
            </a:r>
            <a:r>
              <a:rPr lang="en-US" dirty="0"/>
              <a:t> </a:t>
            </a:r>
            <a:r>
              <a:rPr lang="en-US" dirty="0" err="1"/>
              <a:t>turismului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întreaga</a:t>
            </a:r>
            <a:r>
              <a:rPr lang="ro-RO" dirty="0"/>
              <a:t> zonă</a:t>
            </a:r>
            <a:r>
              <a:rPr lang="en-US" dirty="0"/>
              <a:t> Clare. Ennis </a:t>
            </a:r>
            <a:r>
              <a:rPr lang="en-US" dirty="0" err="1"/>
              <a:t>conține</a:t>
            </a:r>
            <a:r>
              <a:rPr lang="en-US" dirty="0"/>
              <a:t> 21% din </a:t>
            </a:r>
            <a:r>
              <a:rPr lang="en-US" dirty="0" err="1"/>
              <a:t>stocul</a:t>
            </a:r>
            <a:r>
              <a:rPr lang="en-US" dirty="0"/>
              <a:t> de </a:t>
            </a:r>
            <a:r>
              <a:rPr lang="en-US" dirty="0" err="1"/>
              <a:t>paturi</a:t>
            </a:r>
            <a:r>
              <a:rPr lang="en-US" dirty="0"/>
              <a:t> al </a:t>
            </a:r>
            <a:r>
              <a:rPr lang="en-US" dirty="0" err="1"/>
              <a:t>județului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factor important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atragerea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păstrarea</a:t>
            </a:r>
            <a:r>
              <a:rPr lang="en-US" dirty="0"/>
              <a:t> </a:t>
            </a:r>
            <a:r>
              <a:rPr lang="en-US" dirty="0" err="1"/>
              <a:t>vizitatorilor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județ</a:t>
            </a:r>
            <a:r>
              <a:rPr lang="en-US" dirty="0"/>
              <a:t>.</a:t>
            </a:r>
            <a:endParaRPr lang="ro-RO" dirty="0"/>
          </a:p>
          <a:p>
            <a:r>
              <a:rPr lang="en-US" dirty="0"/>
              <a:t> </a:t>
            </a:r>
            <a:r>
              <a:rPr lang="en-US" b="1" dirty="0" err="1">
                <a:solidFill>
                  <a:srgbClr val="7F4182"/>
                </a:solidFill>
              </a:rPr>
              <a:t>Cercetarea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ro-RO" b="1" dirty="0">
                <a:solidFill>
                  <a:srgbClr val="7F4182"/>
                </a:solidFill>
              </a:rPr>
              <a:t>din cadrul </a:t>
            </a:r>
            <a:r>
              <a:rPr lang="en-US" b="1" dirty="0" err="1">
                <a:solidFill>
                  <a:srgbClr val="7F4182"/>
                </a:solidFill>
              </a:rPr>
              <a:t>proiectului</a:t>
            </a:r>
            <a:r>
              <a:rPr lang="en-US" b="1" dirty="0">
                <a:solidFill>
                  <a:srgbClr val="7F4182"/>
                </a:solidFill>
              </a:rPr>
              <a:t> a </a:t>
            </a:r>
            <a:r>
              <a:rPr lang="en-US" b="1" dirty="0" err="1">
                <a:solidFill>
                  <a:srgbClr val="7F4182"/>
                </a:solidFill>
              </a:rPr>
              <a:t>dus</a:t>
            </a:r>
            <a:r>
              <a:rPr lang="en-US" b="1" dirty="0">
                <a:solidFill>
                  <a:srgbClr val="7F4182"/>
                </a:solidFill>
              </a:rPr>
              <a:t> la un </a:t>
            </a:r>
            <a:r>
              <a:rPr lang="en-US" b="1" dirty="0" err="1">
                <a:solidFill>
                  <a:srgbClr val="7F4182"/>
                </a:solidFill>
              </a:rPr>
              <a:t>nou</a:t>
            </a:r>
            <a:r>
              <a:rPr lang="en-US" b="1" dirty="0">
                <a:solidFill>
                  <a:srgbClr val="7F4182"/>
                </a:solidFill>
              </a:rPr>
              <a:t> accent </a:t>
            </a:r>
            <a:r>
              <a:rPr lang="en-US" b="1" dirty="0" err="1">
                <a:solidFill>
                  <a:srgbClr val="7F4182"/>
                </a:solidFill>
              </a:rPr>
              <a:t>pentru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comercializare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subliniind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rolul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oamenilor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săi</a:t>
            </a:r>
            <a:r>
              <a:rPr lang="en-US" b="1" dirty="0">
                <a:solidFill>
                  <a:srgbClr val="7F4182"/>
                </a:solidFill>
              </a:rPr>
              <a:t>, a </a:t>
            </a:r>
            <a:r>
              <a:rPr lang="en-US" b="1" dirty="0" err="1">
                <a:solidFill>
                  <a:srgbClr val="7F4182"/>
                </a:solidFill>
              </a:rPr>
              <a:t>comunității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și</a:t>
            </a:r>
            <a:r>
              <a:rPr lang="en-US" b="1" dirty="0">
                <a:solidFill>
                  <a:srgbClr val="7F4182"/>
                </a:solidFill>
              </a:rPr>
              <a:t> a </a:t>
            </a:r>
            <a:r>
              <a:rPr lang="en-US" b="1" dirty="0" err="1">
                <a:solidFill>
                  <a:srgbClr val="7F4182"/>
                </a:solidFill>
              </a:rPr>
              <a:t>bazei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culturale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puternice</a:t>
            </a:r>
            <a:r>
              <a:rPr lang="en-US" b="1" dirty="0">
                <a:solidFill>
                  <a:srgbClr val="7F4182"/>
                </a:solidFill>
              </a:rPr>
              <a:t>. </a:t>
            </a:r>
            <a:endParaRPr lang="ro-RO" b="1" dirty="0">
              <a:solidFill>
                <a:srgbClr val="7F4182"/>
              </a:solidFill>
            </a:endParaRPr>
          </a:p>
          <a:p>
            <a:r>
              <a:rPr lang="en-US" dirty="0"/>
              <a:t>
</a:t>
            </a:r>
            <a:r>
              <a:rPr lang="en-US" i="1" dirty="0">
                <a:solidFill>
                  <a:srgbClr val="68BBAF"/>
                </a:solidFill>
              </a:rPr>
              <a:t>''</a:t>
            </a:r>
            <a:r>
              <a:rPr lang="en-US" i="1" dirty="0" err="1">
                <a:solidFill>
                  <a:srgbClr val="68BBAF"/>
                </a:solidFill>
              </a:rPr>
              <a:t>Bazele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istorice</a:t>
            </a:r>
            <a:r>
              <a:rPr lang="en-US" i="1" dirty="0">
                <a:solidFill>
                  <a:srgbClr val="68BBAF"/>
                </a:solidFill>
              </a:rPr>
              <a:t> ale</a:t>
            </a:r>
            <a:r>
              <a:rPr lang="ro-RO" i="1" dirty="0">
                <a:solidFill>
                  <a:srgbClr val="68BBAF"/>
                </a:solidFill>
              </a:rPr>
              <a:t> </a:t>
            </a:r>
            <a:r>
              <a:rPr lang="ro-RO" i="1" dirty="0" err="1">
                <a:solidFill>
                  <a:srgbClr val="68BBAF"/>
                </a:solidFill>
              </a:rPr>
              <a:t>Ennis</a:t>
            </a:r>
            <a:r>
              <a:rPr lang="en-US" i="1" dirty="0">
                <a:solidFill>
                  <a:srgbClr val="68BBAF"/>
                </a:solidFill>
              </a:rPr>
              <a:t> ca </a:t>
            </a:r>
            <a:r>
              <a:rPr lang="en-US" i="1" dirty="0" err="1">
                <a:solidFill>
                  <a:srgbClr val="68BBAF"/>
                </a:solidFill>
              </a:rPr>
              <a:t>insulă</a:t>
            </a:r>
            <a:r>
              <a:rPr lang="ro-RO" i="1" dirty="0">
                <a:solidFill>
                  <a:srgbClr val="68BBAF"/>
                </a:solidFill>
              </a:rPr>
              <a:t>,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prezintă</a:t>
            </a:r>
            <a:r>
              <a:rPr lang="en-US" i="1" dirty="0">
                <a:solidFill>
                  <a:srgbClr val="68BBAF"/>
                </a:solidFill>
              </a:rPr>
              <a:t> o </a:t>
            </a:r>
            <a:r>
              <a:rPr lang="en-US" i="1" dirty="0" err="1">
                <a:solidFill>
                  <a:srgbClr val="68BBAF"/>
                </a:solidFill>
              </a:rPr>
              <a:t>poveste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fascinantă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pentru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vizitatori</a:t>
            </a:r>
            <a:r>
              <a:rPr lang="en-US" i="1" dirty="0">
                <a:solidFill>
                  <a:srgbClr val="68BBAF"/>
                </a:solidFill>
              </a:rPr>
              <a:t>, </a:t>
            </a:r>
            <a:r>
              <a:rPr lang="en-US" i="1" dirty="0" err="1">
                <a:solidFill>
                  <a:srgbClr val="68BBAF"/>
                </a:solidFill>
              </a:rPr>
              <a:t>în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timp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ce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granița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istorică</a:t>
            </a:r>
            <a:r>
              <a:rPr lang="en-US" i="1" dirty="0">
                <a:solidFill>
                  <a:srgbClr val="68BBAF"/>
                </a:solidFill>
              </a:rPr>
              <a:t> a </a:t>
            </a:r>
            <a:r>
              <a:rPr lang="en-US" i="1" dirty="0" err="1">
                <a:solidFill>
                  <a:srgbClr val="68BBAF"/>
                </a:solidFill>
              </a:rPr>
              <a:t>orașului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ia</a:t>
            </a:r>
            <a:r>
              <a:rPr lang="en-US" i="1" dirty="0">
                <a:solidFill>
                  <a:srgbClr val="68BBAF"/>
                </a:solidFill>
              </a:rPr>
              <a:t> forma </a:t>
            </a:r>
            <a:r>
              <a:rPr lang="en-US" i="1" dirty="0" err="1">
                <a:solidFill>
                  <a:srgbClr val="68BBAF"/>
                </a:solidFill>
              </a:rPr>
              <a:t>unei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inim</a:t>
            </a:r>
            <a:r>
              <a:rPr lang="ro-RO" i="1" dirty="0">
                <a:solidFill>
                  <a:srgbClr val="68BBAF"/>
                </a:solidFill>
              </a:rPr>
              <a:t>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atractive</a:t>
            </a:r>
            <a:r>
              <a:rPr lang="en-US" i="1" dirty="0">
                <a:solidFill>
                  <a:srgbClr val="68BBAF"/>
                </a:solidFill>
              </a:rPr>
              <a:t>. </a:t>
            </a:r>
            <a:r>
              <a:rPr lang="en-US" i="1" dirty="0" err="1">
                <a:solidFill>
                  <a:srgbClr val="68BBAF"/>
                </a:solidFill>
              </a:rPr>
              <a:t>Aceasta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va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ro-RO" i="1" dirty="0">
                <a:solidFill>
                  <a:srgbClr val="68BBAF"/>
                </a:solidFill>
              </a:rPr>
              <a:t>fi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baza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pentru</a:t>
            </a:r>
            <a:r>
              <a:rPr lang="en-US" i="1" dirty="0">
                <a:solidFill>
                  <a:srgbClr val="68BBAF"/>
                </a:solidFill>
              </a:rPr>
              <a:t> o </a:t>
            </a:r>
            <a:r>
              <a:rPr lang="en-US" i="1" dirty="0" err="1">
                <a:solidFill>
                  <a:srgbClr val="68BBAF"/>
                </a:solidFill>
              </a:rPr>
              <a:t>nouă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abordare</a:t>
            </a:r>
            <a:r>
              <a:rPr lang="en-US" i="1" dirty="0">
                <a:solidFill>
                  <a:srgbClr val="68BBAF"/>
                </a:solidFill>
              </a:rPr>
              <a:t> de </a:t>
            </a:r>
            <a:r>
              <a:rPr lang="en-US" i="1" dirty="0" err="1">
                <a:solidFill>
                  <a:srgbClr val="68BBAF"/>
                </a:solidFill>
              </a:rPr>
              <a:t>marcă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ro-RO" i="1" dirty="0">
                <a:solidFill>
                  <a:srgbClr val="68BBAF"/>
                </a:solidFill>
              </a:rPr>
              <a:t>a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oraș</a:t>
            </a:r>
            <a:r>
              <a:rPr lang="ro-RO" i="1" dirty="0">
                <a:solidFill>
                  <a:srgbClr val="68BBAF"/>
                </a:solidFill>
              </a:rPr>
              <a:t>ului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și</a:t>
            </a:r>
            <a:r>
              <a:rPr lang="en-US" i="1" dirty="0">
                <a:solidFill>
                  <a:srgbClr val="68BBAF"/>
                </a:solidFill>
              </a:rPr>
              <a:t> o </a:t>
            </a:r>
            <a:r>
              <a:rPr lang="en-US" i="1" dirty="0" err="1">
                <a:solidFill>
                  <a:srgbClr val="68BBAF"/>
                </a:solidFill>
              </a:rPr>
              <a:t>nouă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energie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în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spatele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promovării</a:t>
            </a:r>
            <a:r>
              <a:rPr lang="en-US" i="1" dirty="0">
                <a:solidFill>
                  <a:srgbClr val="68BBAF"/>
                </a:solidFill>
              </a:rPr>
              <a:t> </a:t>
            </a:r>
            <a:r>
              <a:rPr lang="en-US" i="1" dirty="0" err="1">
                <a:solidFill>
                  <a:srgbClr val="68BBAF"/>
                </a:solidFill>
              </a:rPr>
              <a:t>orașului</a:t>
            </a:r>
            <a:r>
              <a:rPr lang="en-US" i="1" dirty="0">
                <a:solidFill>
                  <a:srgbClr val="68BBAF"/>
                </a:solidFill>
              </a:rPr>
              <a:t>."</a:t>
            </a:r>
            <a:r>
              <a:rPr lang="en-US" dirty="0"/>
              <a:t>
</a:t>
            </a:r>
            <a:endParaRPr lang="en-IE" i="1" dirty="0">
              <a:solidFill>
                <a:srgbClr val="68BBA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217079"/>
            <a:ext cx="2541182" cy="2308324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it-IT" sz="2400" dirty="0">
                <a:solidFill>
                  <a:prstClr val="white"/>
                </a:solidFill>
              </a:rPr>
              <a:t>CAMPANIE TURISTICĂ BAZATĂ PE FUNDAMENTELE ISTORICE ALE ORAȘULUI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BE5FF-C72A-4F00-8D29-F6403FC50F37}"/>
              </a:ext>
            </a:extLst>
          </p:cNvPr>
          <p:cNvSpPr txBox="1"/>
          <p:nvPr/>
        </p:nvSpPr>
        <p:spPr>
          <a:xfrm>
            <a:off x="9744075" y="6472624"/>
            <a:ext cx="421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6"/>
              </a:rPr>
              <a:t>Source: Clare Champion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396421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riding a bike down a dirt path in a wooded area&#10;&#10;Description automatically generated">
            <a:extLst>
              <a:ext uri="{FF2B5EF4-FFF2-40B4-BE49-F238E27FC236}">
                <a16:creationId xmlns:a16="http://schemas.microsoft.com/office/drawing/2014/main" id="{45261063-E4AE-4D41-938B-6CDB832E46C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541182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618219" cy="1291231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BALLYHOURA, IRLANDA – PARADISUL IUBITORILOR DE NATURĂ ȘI AVENTURĂ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20" cy="3975101"/>
          </a:xfrm>
        </p:spPr>
        <p:txBody>
          <a:bodyPr/>
          <a:lstStyle/>
          <a:p>
            <a:r>
              <a:rPr lang="en-US" dirty="0" err="1"/>
              <a:t>Situat</a:t>
            </a:r>
            <a:r>
              <a:rPr lang="en-US" dirty="0"/>
              <a:t> la </a:t>
            </a:r>
            <a:r>
              <a:rPr lang="en-US" dirty="0" err="1"/>
              <a:t>intersecția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Munster, </a:t>
            </a:r>
            <a:r>
              <a:rPr lang="en-US" dirty="0" err="1"/>
              <a:t>Irlanda</a:t>
            </a:r>
            <a:r>
              <a:rPr lang="en-US" dirty="0"/>
              <a:t>, la </a:t>
            </a:r>
            <a:r>
              <a:rPr lang="en-US" dirty="0" err="1"/>
              <a:t>granițele</a:t>
            </a:r>
            <a:r>
              <a:rPr lang="en-US" dirty="0"/>
              <a:t> </a:t>
            </a:r>
            <a:r>
              <a:rPr lang="en-US" dirty="0" err="1"/>
              <a:t>județelor</a:t>
            </a:r>
            <a:r>
              <a:rPr lang="en-US" dirty="0"/>
              <a:t> Tipperary, Limerick </a:t>
            </a:r>
            <a:r>
              <a:rPr lang="en-US" dirty="0" err="1"/>
              <a:t>și</a:t>
            </a:r>
            <a:r>
              <a:rPr lang="en-US" dirty="0"/>
              <a:t> Cork, </a:t>
            </a:r>
            <a:r>
              <a:rPr lang="en-US" dirty="0" err="1"/>
              <a:t>Ballyhoura</a:t>
            </a:r>
            <a:r>
              <a:rPr lang="en-US" dirty="0"/>
              <a:t> Country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zonă</a:t>
            </a:r>
            <a:r>
              <a:rPr lang="en-US" dirty="0"/>
              <a:t> de </a:t>
            </a:r>
            <a:r>
              <a:rPr lang="en-US" dirty="0" err="1"/>
              <a:t>pășuni</a:t>
            </a:r>
            <a:r>
              <a:rPr lang="en-US" dirty="0"/>
              <a:t> </a:t>
            </a:r>
            <a:r>
              <a:rPr lang="en-US" dirty="0" err="1"/>
              <a:t>verzi</a:t>
            </a:r>
            <a:r>
              <a:rPr lang="en-US" dirty="0"/>
              <a:t>, </a:t>
            </a:r>
            <a:r>
              <a:rPr lang="en-US" dirty="0" err="1"/>
              <a:t>păduri</a:t>
            </a:r>
            <a:r>
              <a:rPr lang="en-US" dirty="0"/>
              <a:t>, </a:t>
            </a:r>
            <a:r>
              <a:rPr lang="en-US" dirty="0" err="1"/>
              <a:t>dealuri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munți</a:t>
            </a:r>
            <a:r>
              <a:rPr lang="en-US" dirty="0"/>
              <a:t>.
</a:t>
            </a:r>
            <a:r>
              <a:rPr lang="ro-RO" dirty="0"/>
              <a:t>Iubitorii </a:t>
            </a:r>
            <a:r>
              <a:rPr lang="en-US" dirty="0"/>
              <a:t>de </a:t>
            </a:r>
            <a:r>
              <a:rPr lang="en-US" dirty="0" err="1"/>
              <a:t>adrenalină</a:t>
            </a:r>
            <a:r>
              <a:rPr lang="en-US" dirty="0"/>
              <a:t> p</a:t>
            </a:r>
            <a:r>
              <a:rPr lang="ro-RO" dirty="0" err="1"/>
              <a:t>ot</a:t>
            </a:r>
            <a:r>
              <a:rPr lang="ro-RO" dirty="0"/>
              <a:t> găsi în</a:t>
            </a:r>
            <a:r>
              <a:rPr lang="en-US" dirty="0"/>
              <a:t> </a:t>
            </a:r>
            <a:r>
              <a:rPr lang="en-US" dirty="0" err="1"/>
              <a:t>Ballyhouras</a:t>
            </a:r>
            <a:r>
              <a:rPr lang="en-US" dirty="0"/>
              <a:t>, </a:t>
            </a:r>
            <a:r>
              <a:rPr lang="en-US" dirty="0" err="1"/>
              <a:t>Irlanda</a:t>
            </a:r>
            <a:r>
              <a:rPr lang="en-US" dirty="0"/>
              <a:t> </a:t>
            </a:r>
            <a:r>
              <a:rPr lang="en-US" dirty="0" err="1"/>
              <a:t>primul</a:t>
            </a:r>
            <a:r>
              <a:rPr lang="en-US" dirty="0"/>
              <a:t>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dedicat</a:t>
            </a:r>
            <a:r>
              <a:rPr lang="en-US" dirty="0"/>
              <a:t> </a:t>
            </a:r>
            <a:r>
              <a:rPr lang="en-US" dirty="0" err="1"/>
              <a:t>ciclism</a:t>
            </a:r>
            <a:r>
              <a:rPr lang="ro-RO" dirty="0"/>
              <a:t>ului</a:t>
            </a:r>
            <a:r>
              <a:rPr lang="en-US" dirty="0"/>
              <a:t> </a:t>
            </a:r>
            <a:r>
              <a:rPr lang="en-US" dirty="0" err="1"/>
              <a:t>montan</a:t>
            </a:r>
            <a:r>
              <a:rPr lang="en-US" dirty="0"/>
              <a:t>, cu </a:t>
            </a:r>
            <a:r>
              <a:rPr lang="en-US" dirty="0" err="1"/>
              <a:t>peste</a:t>
            </a:r>
            <a:r>
              <a:rPr lang="en-US" dirty="0"/>
              <a:t> 90 km de </a:t>
            </a:r>
            <a:r>
              <a:rPr lang="en-US" dirty="0" err="1"/>
              <a:t>trasee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ro-RO" dirty="0"/>
              <a:t>alte</a:t>
            </a:r>
            <a:r>
              <a:rPr lang="en-US" dirty="0"/>
              <a:t> </a:t>
            </a:r>
            <a:r>
              <a:rPr lang="en-US" dirty="0" err="1"/>
              <a:t>activități</a:t>
            </a:r>
            <a:r>
              <a:rPr lang="ro-RO" dirty="0"/>
              <a:t> pe lacul</a:t>
            </a:r>
            <a:r>
              <a:rPr lang="en-US" dirty="0"/>
              <a:t> </a:t>
            </a:r>
            <a:r>
              <a:rPr lang="en-US" dirty="0" err="1"/>
              <a:t>Ballyhass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caiac</a:t>
            </a:r>
            <a:r>
              <a:rPr lang="en-US" dirty="0"/>
              <a:t>, alpinism, </a:t>
            </a:r>
            <a:r>
              <a:rPr lang="en-US" dirty="0" err="1"/>
              <a:t>tir</a:t>
            </a:r>
            <a:r>
              <a:rPr lang="en-US" dirty="0"/>
              <a:t> cu </a:t>
            </a:r>
            <a:r>
              <a:rPr lang="en-US" dirty="0" err="1"/>
              <a:t>arcul</a:t>
            </a:r>
            <a:r>
              <a:rPr lang="ro-RO" dirty="0"/>
              <a:t>, etc</a:t>
            </a:r>
            <a:r>
              <a:rPr lang="en-US" dirty="0"/>
              <a:t>.
</a:t>
            </a:r>
            <a:r>
              <a:rPr lang="en-US" dirty="0" err="1"/>
              <a:t>Ballyhoura</a:t>
            </a:r>
            <a:r>
              <a:rPr lang="en-US" dirty="0"/>
              <a:t> Development CLG a </a:t>
            </a:r>
            <a:r>
              <a:rPr lang="en-US" dirty="0" err="1"/>
              <a:t>susținut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finanțat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grupuri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din </a:t>
            </a:r>
            <a:r>
              <a:rPr lang="en-US" dirty="0" err="1"/>
              <a:t>regiun</a:t>
            </a:r>
            <a:r>
              <a:rPr lang="ro-RO" dirty="0"/>
              <a:t>e</a:t>
            </a:r>
            <a:r>
              <a:rPr lang="en-US" dirty="0"/>
              <a:t>. De </a:t>
            </a:r>
            <a:r>
              <a:rPr lang="en-US" dirty="0" err="1"/>
              <a:t>exemplu</a:t>
            </a:r>
            <a:r>
              <a:rPr lang="en-US" dirty="0"/>
              <a:t>, </a:t>
            </a:r>
            <a:r>
              <a:rPr lang="en-US" dirty="0" err="1"/>
              <a:t>Ballyhoura</a:t>
            </a:r>
            <a:r>
              <a:rPr lang="en-US" dirty="0"/>
              <a:t> </a:t>
            </a:r>
            <a:r>
              <a:rPr lang="en-US" dirty="0" err="1"/>
              <a:t>Beo</a:t>
            </a:r>
            <a:r>
              <a:rPr lang="en-US" dirty="0"/>
              <a:t>, un program de </a:t>
            </a:r>
            <a:r>
              <a:rPr lang="en-US" dirty="0" err="1"/>
              <a:t>servicii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, care are ca scop </a:t>
            </a:r>
            <a:r>
              <a:rPr lang="en-US" dirty="0" err="1"/>
              <a:t>promova</a:t>
            </a:r>
            <a:r>
              <a:rPr lang="ro-RO" dirty="0"/>
              <a:t>rea</a:t>
            </a:r>
            <a:r>
              <a:rPr lang="en-US" dirty="0"/>
              <a:t> </a:t>
            </a:r>
            <a:r>
              <a:rPr lang="en-US" dirty="0" err="1"/>
              <a:t>sporturi</a:t>
            </a:r>
            <a:r>
              <a:rPr lang="ro-RO" dirty="0"/>
              <a:t>lor</a:t>
            </a:r>
            <a:r>
              <a:rPr lang="en-US" dirty="0"/>
              <a:t> de </a:t>
            </a:r>
            <a:r>
              <a:rPr lang="en-US" dirty="0" err="1"/>
              <a:t>recreere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aer</a:t>
            </a:r>
            <a:r>
              <a:rPr lang="en-US" dirty="0"/>
              <a:t> liber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educație</a:t>
            </a:r>
            <a:r>
              <a:rPr lang="en-US" dirty="0"/>
              <a:t> de </a:t>
            </a:r>
            <a:r>
              <a:rPr lang="en-US" dirty="0" err="1"/>
              <a:t>mediu</a:t>
            </a:r>
            <a:r>
              <a:rPr lang="en-US" dirty="0"/>
              <a:t>.  </a:t>
            </a:r>
            <a:r>
              <a:rPr lang="en-US" dirty="0" err="1"/>
              <a:t>Ballyhoura</a:t>
            </a:r>
            <a:r>
              <a:rPr lang="en-US" dirty="0"/>
              <a:t> </a:t>
            </a:r>
            <a:r>
              <a:rPr lang="en-US" dirty="0" err="1"/>
              <a:t>Beo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întreprindere</a:t>
            </a:r>
            <a:r>
              <a:rPr lang="en-US" dirty="0"/>
              <a:t> </a:t>
            </a:r>
            <a:r>
              <a:rPr lang="en-US" dirty="0" err="1"/>
              <a:t>socială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profit. 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sumele</a:t>
            </a:r>
            <a:r>
              <a:rPr lang="en-US" dirty="0"/>
              <a:t> de </a:t>
            </a:r>
            <a:r>
              <a:rPr lang="en-US" dirty="0" err="1"/>
              <a:t>bani</a:t>
            </a:r>
            <a:r>
              <a:rPr lang="en-US" dirty="0"/>
              <a:t> </a:t>
            </a:r>
            <a:r>
              <a:rPr lang="en-US" dirty="0" err="1"/>
              <a:t>strânse</a:t>
            </a:r>
            <a:r>
              <a:rPr lang="en-US" dirty="0"/>
              <a:t> sunt </a:t>
            </a:r>
            <a:r>
              <a:rPr lang="en-US" dirty="0" err="1"/>
              <a:t>reinvestite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facilități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evenimente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.
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217079"/>
            <a:ext cx="2541182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NATURA CA ACTIV COMUNITAR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BE5FF-C72A-4F00-8D29-F6403FC50F37}"/>
              </a:ext>
            </a:extLst>
          </p:cNvPr>
          <p:cNvSpPr txBox="1"/>
          <p:nvPr/>
        </p:nvSpPr>
        <p:spPr>
          <a:xfrm>
            <a:off x="9435731" y="6472624"/>
            <a:ext cx="421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5"/>
              </a:rPr>
              <a:t>Source: </a:t>
            </a:r>
            <a:r>
              <a:rPr lang="en-IE" sz="1200" dirty="0" err="1">
                <a:hlinkClick r:id="rId5"/>
              </a:rPr>
              <a:t>Ballyhoura</a:t>
            </a:r>
            <a:r>
              <a:rPr lang="en-IE" sz="1200" dirty="0">
                <a:hlinkClick r:id="rId5"/>
              </a:rPr>
              <a:t> Development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76391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26FA19C-2274-4297-B560-3926E6AF95A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6E6D3-A125-418E-8C7D-23A68F3A064F}"/>
              </a:ext>
            </a:extLst>
          </p:cNvPr>
          <p:cNvSpPr txBox="1"/>
          <p:nvPr/>
        </p:nvSpPr>
        <p:spPr>
          <a:xfrm>
            <a:off x="0" y="5671425"/>
            <a:ext cx="2702560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1546" y="37480"/>
            <a:ext cx="8984244" cy="1291231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Aigas Community Forest, </a:t>
            </a:r>
            <a:r>
              <a:rPr lang="en-IE" dirty="0" err="1">
                <a:solidFill>
                  <a:srgbClr val="FFFFFF"/>
                </a:solidFill>
                <a:latin typeface="verdana" panose="020B0604030504040204" pitchFamily="34" charset="0"/>
              </a:rPr>
              <a:t>Scoția</a:t>
            </a:r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 – o </a:t>
            </a:r>
            <a:r>
              <a:rPr lang="en-IE" dirty="0" err="1">
                <a:solidFill>
                  <a:srgbClr val="FFFFFF"/>
                </a:solidFill>
                <a:latin typeface="verdana" panose="020B0604030504040204" pitchFamily="34" charset="0"/>
              </a:rPr>
              <a:t>întreprindere</a:t>
            </a:r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IE" dirty="0" err="1">
                <a:solidFill>
                  <a:srgbClr val="FFFFFF"/>
                </a:solidFill>
                <a:latin typeface="verdana" panose="020B0604030504040204" pitchFamily="34" charset="0"/>
              </a:rPr>
              <a:t>socială</a:t>
            </a:r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IE" dirty="0" err="1">
                <a:solidFill>
                  <a:srgbClr val="FFFFFF"/>
                </a:solidFill>
                <a:latin typeface="verdana" panose="020B0604030504040204" pitchFamily="34" charset="0"/>
              </a:rPr>
              <a:t>condusă</a:t>
            </a:r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 de </a:t>
            </a:r>
            <a:r>
              <a:rPr lang="en-IE" dirty="0" err="1">
                <a:solidFill>
                  <a:srgbClr val="FFFFFF"/>
                </a:solidFill>
                <a:latin typeface="verdana" panose="020B0604030504040204" pitchFamily="34" charset="0"/>
              </a:rPr>
              <a:t>comunitate</a:t>
            </a:r>
            <a:r>
              <a:rPr lang="en-IE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9573D-56DC-464B-B019-0A4411E3CC4D}"/>
              </a:ext>
            </a:extLst>
          </p:cNvPr>
          <p:cNvSpPr txBox="1"/>
          <p:nvPr/>
        </p:nvSpPr>
        <p:spPr>
          <a:xfrm>
            <a:off x="0" y="217079"/>
            <a:ext cx="2541182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NATURA CA ACTIV COMUNITAR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F3000FC6-99B9-4CE4-AD96-8EC69B7C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9137" y="5659621"/>
            <a:ext cx="1218841" cy="1218841"/>
          </a:xfrm>
          <a:prstGeom prst="rect">
            <a:avLst/>
          </a:prstGeom>
        </p:spPr>
      </p:pic>
      <p:sp>
        <p:nvSpPr>
          <p:cNvPr id="8" name="TextBox 7">
            <a:hlinkClick r:id="rId6"/>
            <a:extLst>
              <a:ext uri="{FF2B5EF4-FFF2-40B4-BE49-F238E27FC236}">
                <a16:creationId xmlns:a16="http://schemas.microsoft.com/office/drawing/2014/main" id="{0A7BE5FF-C72A-4F00-8D29-F6403FC50F37}"/>
              </a:ext>
            </a:extLst>
          </p:cNvPr>
          <p:cNvSpPr txBox="1"/>
          <p:nvPr/>
        </p:nvSpPr>
        <p:spPr>
          <a:xfrm>
            <a:off x="9435731" y="6472624"/>
            <a:ext cx="421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6"/>
              </a:rPr>
              <a:t>Source: Aigas Community Forest</a:t>
            </a:r>
            <a:endParaRPr lang="en-IE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B59B5B-F804-4858-8F12-44505A5C12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545" y="1532745"/>
            <a:ext cx="9140456" cy="4751097"/>
          </a:xfrm>
        </p:spPr>
        <p:txBody>
          <a:bodyPr/>
          <a:lstStyle/>
          <a:p>
            <a:r>
              <a:rPr lang="en-US" dirty="0"/>
              <a:t>Aigas Community Forest </a:t>
            </a:r>
            <a:r>
              <a:rPr lang="en-US" dirty="0" err="1"/>
              <a:t>este</a:t>
            </a:r>
            <a:r>
              <a:rPr lang="ro-RO" dirty="0"/>
              <a:t> </a:t>
            </a:r>
            <a:r>
              <a:rPr lang="en-US" dirty="0"/>
              <a:t>o </a:t>
            </a:r>
            <a:r>
              <a:rPr lang="en-US" dirty="0" err="1"/>
              <a:t>întreprindere</a:t>
            </a:r>
            <a:r>
              <a:rPr lang="en-US" dirty="0"/>
              <a:t> </a:t>
            </a:r>
            <a:r>
              <a:rPr lang="en-US" dirty="0" err="1"/>
              <a:t>socială</a:t>
            </a:r>
            <a:r>
              <a:rPr lang="ro-RO" dirty="0"/>
              <a:t> condusă de comunitate</a:t>
            </a:r>
            <a:r>
              <a:rPr lang="en-US" dirty="0"/>
              <a:t> care </a:t>
            </a:r>
            <a:r>
              <a:rPr lang="en-US" dirty="0" err="1"/>
              <a:t>gestionează</a:t>
            </a:r>
            <a:r>
              <a:rPr lang="en-US" dirty="0"/>
              <a:t> </a:t>
            </a:r>
            <a:r>
              <a:rPr lang="en-US" dirty="0" err="1"/>
              <a:t>Pădurea</a:t>
            </a:r>
            <a:r>
              <a:rPr lang="en-US" dirty="0"/>
              <a:t> Aigas de 260 h</a:t>
            </a:r>
            <a:r>
              <a:rPr lang="ro-RO" dirty="0" err="1"/>
              <a:t>ectare</a:t>
            </a:r>
            <a:r>
              <a:rPr lang="ro-RO" dirty="0"/>
              <a:t>,</a:t>
            </a:r>
            <a:r>
              <a:rPr lang="en-US" dirty="0"/>
              <a:t> ca o </a:t>
            </a:r>
            <a:r>
              <a:rPr lang="en-US" dirty="0" err="1"/>
              <a:t>pădure</a:t>
            </a:r>
            <a:r>
              <a:rPr lang="en-US" dirty="0"/>
              <a:t> </a:t>
            </a:r>
            <a:r>
              <a:rPr lang="en-US" dirty="0" err="1"/>
              <a:t>productivă</a:t>
            </a:r>
            <a:r>
              <a:rPr lang="en-US" dirty="0"/>
              <a:t>, care </a:t>
            </a:r>
            <a:r>
              <a:rPr lang="en-US" dirty="0" err="1"/>
              <a:t>funcționează</a:t>
            </a:r>
            <a:r>
              <a:rPr lang="en-US" dirty="0"/>
              <a:t>, </a:t>
            </a:r>
            <a:r>
              <a:rPr lang="en-US" dirty="0" err="1"/>
              <a:t>oferind</a:t>
            </a:r>
            <a:r>
              <a:rPr lang="en-US" dirty="0"/>
              <a:t> </a:t>
            </a:r>
            <a:r>
              <a:rPr lang="en-US" dirty="0" err="1"/>
              <a:t>beneficii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, </a:t>
            </a:r>
            <a:r>
              <a:rPr lang="en-US" dirty="0" err="1"/>
              <a:t>economice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en-US" dirty="0" err="1"/>
              <a:t>mediu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locuitori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vizitatori</a:t>
            </a:r>
            <a:r>
              <a:rPr lang="en-US" dirty="0"/>
              <a:t>. Pe 5 </a:t>
            </a:r>
            <a:r>
              <a:rPr lang="en-US" dirty="0" err="1"/>
              <a:t>martie</a:t>
            </a:r>
            <a:r>
              <a:rPr lang="en-US" dirty="0"/>
              <a:t> 2015, </a:t>
            </a:r>
            <a:r>
              <a:rPr lang="en-US" dirty="0" err="1"/>
              <a:t>achiziția</a:t>
            </a:r>
            <a:r>
              <a:rPr lang="en-US" dirty="0"/>
              <a:t> </a:t>
            </a:r>
            <a:r>
              <a:rPr lang="en-US" dirty="0" err="1"/>
              <a:t>pădurii</a:t>
            </a:r>
            <a:r>
              <a:rPr lang="en-US" dirty="0"/>
              <a:t> Aigas de la Forestry Commission Scotland de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comunitate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finalizată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șase</a:t>
            </a:r>
            <a:r>
              <a:rPr lang="en-US" dirty="0"/>
              <a:t> ani de </a:t>
            </a:r>
            <a:r>
              <a:rPr lang="en-US" dirty="0" err="1"/>
              <a:t>planificare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strângere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Aigas Community Forest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oficial</a:t>
            </a:r>
            <a:r>
              <a:rPr lang="en-US" dirty="0"/>
              <a:t> </a:t>
            </a:r>
            <a:r>
              <a:rPr lang="en-US" dirty="0" err="1"/>
              <a:t>deschisă</a:t>
            </a:r>
            <a:r>
              <a:rPr lang="en-US" dirty="0"/>
              <a:t>. </a:t>
            </a:r>
            <a:r>
              <a:rPr lang="en-US" dirty="0" err="1"/>
              <a:t>Comunitatea</a:t>
            </a:r>
            <a:r>
              <a:rPr lang="en-US" dirty="0"/>
              <a:t> s-a </a:t>
            </a:r>
            <a:r>
              <a:rPr lang="en-US" dirty="0" err="1"/>
              <a:t>simțit</a:t>
            </a:r>
            <a:r>
              <a:rPr lang="en-US" dirty="0"/>
              <a:t> </a:t>
            </a:r>
            <a:r>
              <a:rPr lang="en-US" dirty="0" err="1"/>
              <a:t>obligată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implice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gestionarea</a:t>
            </a:r>
            <a:r>
              <a:rPr lang="en-US" dirty="0"/>
              <a:t> </a:t>
            </a:r>
            <a:r>
              <a:rPr lang="en-US" dirty="0" err="1"/>
              <a:t>lemnului</a:t>
            </a:r>
            <a:r>
              <a:rPr lang="en-US" dirty="0"/>
              <a:t>, </a:t>
            </a:r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martoră</a:t>
            </a:r>
            <a:r>
              <a:rPr lang="en-US" dirty="0"/>
              <a:t> la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acesta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prost </a:t>
            </a:r>
            <a:r>
              <a:rPr lang="en-US" dirty="0" err="1"/>
              <a:t>gestionat</a:t>
            </a:r>
            <a:r>
              <a:rPr lang="en-US" dirty="0"/>
              <a:t> pe o </a:t>
            </a:r>
            <a:r>
              <a:rPr lang="en-US" dirty="0" err="1"/>
              <a:t>perioadă</a:t>
            </a:r>
            <a:r>
              <a:rPr lang="en-US" dirty="0"/>
              <a:t> de 20 de ani. </a:t>
            </a:r>
            <a:r>
              <a:rPr lang="en-US" dirty="0" err="1"/>
              <a:t>Ei</a:t>
            </a:r>
            <a:r>
              <a:rPr lang="en-US" dirty="0"/>
              <a:t> au </a:t>
            </a:r>
            <a:r>
              <a:rPr lang="en-US" dirty="0" err="1"/>
              <a:t>finalizat</a:t>
            </a:r>
            <a:r>
              <a:rPr lang="en-US" dirty="0"/>
              <a:t> </a:t>
            </a:r>
            <a:r>
              <a:rPr lang="en-US" dirty="0" err="1"/>
              <a:t>studii</a:t>
            </a:r>
            <a:r>
              <a:rPr lang="en-US" dirty="0"/>
              <a:t> care au </a:t>
            </a:r>
            <a:r>
              <a:rPr lang="en-US" dirty="0" err="1"/>
              <a:t>demonstrat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pădurea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</a:t>
            </a:r>
            <a:r>
              <a:rPr lang="en-US" dirty="0" err="1"/>
              <a:t>condusă</a:t>
            </a:r>
            <a:r>
              <a:rPr lang="en-US" dirty="0"/>
              <a:t> ca o </a:t>
            </a:r>
            <a:r>
              <a:rPr lang="en-US" dirty="0" err="1"/>
              <a:t>întreprindere</a:t>
            </a:r>
            <a:r>
              <a:rPr lang="en-US" dirty="0"/>
              <a:t> </a:t>
            </a:r>
            <a:r>
              <a:rPr lang="en-US" dirty="0" err="1"/>
              <a:t>profitabilă</a:t>
            </a:r>
            <a:r>
              <a:rPr lang="en-US" dirty="0"/>
              <a:t>, </a:t>
            </a:r>
            <a:r>
              <a:rPr lang="en-US" dirty="0" err="1"/>
              <a:t>oferind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același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beneficii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ro-RO" dirty="0"/>
              <a:t>.</a:t>
            </a:r>
            <a:r>
              <a:rPr lang="en-US" dirty="0"/>
              <a:t> 
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exemplu</a:t>
            </a:r>
            <a:r>
              <a:rPr lang="en-US" dirty="0"/>
              <a:t> </a:t>
            </a:r>
            <a:r>
              <a:rPr lang="en-US" dirty="0" err="1"/>
              <a:t>excelent</a:t>
            </a:r>
            <a:r>
              <a:rPr lang="en-US" dirty="0"/>
              <a:t> de </a:t>
            </a:r>
            <a:r>
              <a:rPr lang="en-US" dirty="0" err="1"/>
              <a:t>intervenție</a:t>
            </a:r>
            <a:r>
              <a:rPr lang="en-US" dirty="0"/>
              <a:t> </a:t>
            </a:r>
            <a:r>
              <a:rPr lang="en-US" dirty="0" err="1"/>
              <a:t>durabilă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regenerare</a:t>
            </a:r>
            <a:r>
              <a:rPr lang="en-US" dirty="0"/>
              <a:t> cu </a:t>
            </a:r>
            <a:r>
              <a:rPr lang="en-US" dirty="0" err="1"/>
              <a:t>beneficii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, </a:t>
            </a:r>
            <a:r>
              <a:rPr lang="en-US" dirty="0" err="1"/>
              <a:t>economice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en-US" dirty="0" err="1"/>
              <a:t>mediu</a:t>
            </a:r>
            <a:r>
              <a:rPr lang="en-US" dirty="0"/>
              <a:t>.
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0387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Lough Neagh Development Trust">
            <a:hlinkClick r:id="" action="ppaction://media"/>
            <a:extLst>
              <a:ext uri="{FF2B5EF4-FFF2-40B4-BE49-F238E27FC236}">
                <a16:creationId xmlns:a16="http://schemas.microsoft.com/office/drawing/2014/main" id="{8F904524-5C91-452A-8D5E-26DB1BAFD2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0297" y="217079"/>
            <a:ext cx="9791405" cy="550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18E6E-5A8A-4587-BBE2-78F63FA71AC6}"/>
              </a:ext>
            </a:extLst>
          </p:cNvPr>
          <p:cNvSpPr txBox="1"/>
          <p:nvPr/>
        </p:nvSpPr>
        <p:spPr>
          <a:xfrm>
            <a:off x="657445" y="5288340"/>
            <a:ext cx="1087710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Restart +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de Nord </a:t>
            </a:r>
            <a:r>
              <a:rPr lang="en-US" sz="2400" dirty="0" err="1">
                <a:solidFill>
                  <a:schemeClr val="bg1"/>
                </a:solidFill>
              </a:rPr>
              <a:t>aduce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acest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interviu</a:t>
            </a:r>
            <a:r>
              <a:rPr lang="en-US" sz="2400" dirty="0">
                <a:solidFill>
                  <a:schemeClr val="bg1"/>
                </a:solidFill>
              </a:rPr>
              <a:t> cu Lough </a:t>
            </a:r>
            <a:r>
              <a:rPr lang="en-US" sz="2400" dirty="0" err="1">
                <a:solidFill>
                  <a:schemeClr val="bg1"/>
                </a:solidFill>
              </a:rPr>
              <a:t>Neagh</a:t>
            </a:r>
            <a:r>
              <a:rPr lang="en-US" sz="2400" dirty="0">
                <a:solidFill>
                  <a:schemeClr val="bg1"/>
                </a:solidFill>
              </a:rPr>
              <a:t> Development Trust. Lough </a:t>
            </a:r>
            <a:r>
              <a:rPr lang="en-US" sz="2400" dirty="0" err="1">
                <a:solidFill>
                  <a:schemeClr val="bg1"/>
                </a:solidFill>
              </a:rPr>
              <a:t>Neagh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mai</a:t>
            </a:r>
            <a:r>
              <a:rPr lang="en-US" sz="2400" dirty="0">
                <a:solidFill>
                  <a:schemeClr val="bg1"/>
                </a:solidFill>
              </a:rPr>
              <a:t> mare </a:t>
            </a:r>
            <a:r>
              <a:rPr lang="ro-RO" sz="2400" dirty="0">
                <a:solidFill>
                  <a:schemeClr val="bg1"/>
                </a:solidFill>
              </a:rPr>
              <a:t>lac cu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apă</a:t>
            </a:r>
            <a:r>
              <a:rPr lang="en-US" sz="2400" dirty="0">
                <a:solidFill>
                  <a:schemeClr val="bg1"/>
                </a:solidFill>
              </a:rPr>
              <a:t> dulce de pe insula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iar </a:t>
            </a:r>
            <a:r>
              <a:rPr lang="en-US" sz="2400" dirty="0" err="1">
                <a:solidFill>
                  <a:schemeClr val="bg1"/>
                </a:solidFill>
              </a:rPr>
              <a:t>terenurile</a:t>
            </a:r>
            <a:r>
              <a:rPr lang="en-US" sz="2400" dirty="0">
                <a:solidFill>
                  <a:schemeClr val="bg1"/>
                </a:solidFill>
              </a:rPr>
              <a:t> din </a:t>
            </a:r>
            <a:r>
              <a:rPr lang="en-US" sz="2400" dirty="0" err="1">
                <a:solidFill>
                  <a:schemeClr val="bg1"/>
                </a:solidFill>
              </a:rPr>
              <a:t>jurul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locului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oferă</a:t>
            </a:r>
            <a:r>
              <a:rPr lang="en-US" sz="2400" dirty="0">
                <a:solidFill>
                  <a:schemeClr val="bg1"/>
                </a:solidFill>
              </a:rPr>
              <a:t> un mod de </a:t>
            </a:r>
            <a:r>
              <a:rPr lang="en-US" sz="2400" dirty="0" err="1">
                <a:solidFill>
                  <a:schemeClr val="bg1"/>
                </a:solidFill>
              </a:rPr>
              <a:t>viață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multe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comunități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16938-CE78-477D-A576-E75BFAE11E45}"/>
              </a:ext>
            </a:extLst>
          </p:cNvPr>
          <p:cNvSpPr txBox="1"/>
          <p:nvPr/>
        </p:nvSpPr>
        <p:spPr>
          <a:xfrm>
            <a:off x="0" y="217079"/>
            <a:ext cx="2541182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NATURA CA ACTIV COMUNITAR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F304E-B763-4FDE-89BE-683ABF297A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05406"/>
            <a:ext cx="11545518" cy="629984"/>
          </a:xfrm>
        </p:spPr>
        <p:txBody>
          <a:bodyPr/>
          <a:lstStyle/>
          <a:p>
            <a:r>
              <a:rPr lang="en-IE" sz="4800" dirty="0"/>
              <a:t>SECȚIUNEA A DOUA: 
5 INSTRUMENTE PENTRU A VALORIFICA SPRIJINUL ȘI ANGAJAMENTUL COMUNITĂȚII ȘI AL DIASPOREI
</a:t>
            </a:r>
          </a:p>
        </p:txBody>
      </p:sp>
      <p:pic>
        <p:nvPicPr>
          <p:cNvPr id="11" name="Picture Placeholder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0FC697-56F3-4D41-89D9-9D0B1C139CF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97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0C8116-65EF-4F2A-BBD5-92053900D7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3575" y="1852613"/>
            <a:ext cx="6343650" cy="3631644"/>
          </a:xfrm>
        </p:spPr>
        <p:txBody>
          <a:bodyPr/>
          <a:lstStyle/>
          <a:p>
            <a:r>
              <a:rPr lang="en-US" dirty="0" err="1"/>
              <a:t>Succesul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depinde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mare </a:t>
            </a:r>
            <a:r>
              <a:rPr lang="en-US" dirty="0" err="1"/>
              <a:t>măsură</a:t>
            </a:r>
            <a:r>
              <a:rPr lang="en-US" dirty="0"/>
              <a:t> de </a:t>
            </a:r>
            <a:r>
              <a:rPr lang="ro-RO" dirty="0"/>
              <a:t>abilitatea de a implica activ membrii</a:t>
            </a:r>
            <a:r>
              <a:rPr lang="en-US" dirty="0"/>
              <a:t> </a:t>
            </a:r>
            <a:r>
              <a:rPr lang="en-US" dirty="0" err="1"/>
              <a:t>comunit</a:t>
            </a:r>
            <a:r>
              <a:rPr lang="ro-RO" dirty="0" err="1"/>
              <a:t>ății</a:t>
            </a:r>
            <a:r>
              <a:rPr lang="en-US" dirty="0"/>
              <a:t>. </a:t>
            </a:r>
            <a:r>
              <a:rPr lang="en-US" dirty="0" err="1"/>
              <a:t>Contribuțiile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/</a:t>
            </a:r>
            <a:r>
              <a:rPr lang="en-US" dirty="0" err="1"/>
              <a:t>părților</a:t>
            </a:r>
            <a:r>
              <a:rPr lang="en-US" dirty="0"/>
              <a:t> </a:t>
            </a:r>
            <a:r>
              <a:rPr lang="en-US" dirty="0" err="1"/>
              <a:t>interesate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pot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modelați</a:t>
            </a:r>
            <a:r>
              <a:rPr lang="en-US" dirty="0"/>
              <a:t> </a:t>
            </a:r>
            <a:r>
              <a:rPr lang="en-US" dirty="0" err="1"/>
              <a:t>viziunea</a:t>
            </a:r>
            <a:r>
              <a:rPr lang="en-US" dirty="0"/>
              <a:t> de </a:t>
            </a:r>
            <a:r>
              <a:rPr lang="en-US" dirty="0" err="1"/>
              <a:t>proiect</a:t>
            </a:r>
            <a:r>
              <a:rPr lang="en-US" dirty="0"/>
              <a:t>,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asigurați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răspundeți</a:t>
            </a:r>
            <a:r>
              <a:rPr lang="en-US" dirty="0"/>
              <a:t> </a:t>
            </a:r>
            <a:r>
              <a:rPr lang="en-US" dirty="0" err="1"/>
              <a:t>nevoilor</a:t>
            </a:r>
            <a:r>
              <a:rPr lang="en-US" dirty="0"/>
              <a:t> locale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ajute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dezvoltați</a:t>
            </a:r>
            <a:r>
              <a:rPr lang="en-US" dirty="0"/>
              <a:t> </a:t>
            </a:r>
            <a:r>
              <a:rPr lang="en-US" dirty="0" err="1"/>
              <a:t>ideile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mod ideal,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</a:t>
            </a:r>
            <a:r>
              <a:rPr lang="en-US" dirty="0" err="1"/>
              <a:t>implicată</a:t>
            </a:r>
            <a:r>
              <a:rPr lang="en-US" dirty="0"/>
              <a:t> </a:t>
            </a:r>
            <a:r>
              <a:rPr lang="en-US" dirty="0" err="1"/>
              <a:t>dintr</a:t>
            </a:r>
            <a:r>
              <a:rPr lang="en-US" dirty="0"/>
              <a:t>-o </a:t>
            </a:r>
            <a:r>
              <a:rPr lang="en-US" dirty="0" err="1"/>
              <a:t>etapă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timpurie</a:t>
            </a:r>
            <a:r>
              <a:rPr lang="en-US" dirty="0"/>
              <a:t>;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form</a:t>
            </a:r>
            <a:r>
              <a:rPr lang="ro-RO" dirty="0"/>
              <a:t>ați</a:t>
            </a:r>
            <a:r>
              <a:rPr lang="en-US" dirty="0"/>
              <a:t> </a:t>
            </a:r>
            <a:r>
              <a:rPr lang="en-US" dirty="0" err="1"/>
              <a:t>relații</a:t>
            </a:r>
            <a:r>
              <a:rPr lang="en-US" dirty="0"/>
              <a:t> de </a:t>
            </a:r>
            <a:r>
              <a:rPr lang="en-US" dirty="0" err="1"/>
              <a:t>durată</a:t>
            </a:r>
            <a:r>
              <a:rPr lang="en-US" dirty="0"/>
              <a:t> cu </a:t>
            </a:r>
            <a:r>
              <a:rPr lang="en-US" dirty="0" err="1"/>
              <a:t>membrii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secțiune</a:t>
            </a:r>
            <a:r>
              <a:rPr lang="en-US" dirty="0"/>
              <a:t>, </a:t>
            </a:r>
            <a:r>
              <a:rPr lang="en-US" dirty="0" err="1"/>
              <a:t>explorăm</a:t>
            </a:r>
            <a:r>
              <a:rPr lang="en-US" dirty="0"/>
              <a:t> 5 </a:t>
            </a:r>
            <a:r>
              <a:rPr lang="en-US" dirty="0" err="1"/>
              <a:t>instrumente</a:t>
            </a:r>
            <a:r>
              <a:rPr lang="en-US" dirty="0"/>
              <a:t> pe care le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valorifica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implica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/diaspora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11" name="Picture Placeholder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E758BC1-C501-488F-B842-65A79D9630C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46" r="1044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0081E-68DE-43F9-BDE2-A8C9ECDF0D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7400" y="276225"/>
            <a:ext cx="6219825" cy="13488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VALORIFICAREA SPRIJINULUI ȘI A ANGAJAMENTULUI DIN PARTEA COMUNITĂȚII ȘI A DIASPOREI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3746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B95DF-4F86-4B9C-8625-5C844C687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138224"/>
            <a:ext cx="5279028" cy="1100885"/>
          </a:xfrm>
        </p:spPr>
        <p:txBody>
          <a:bodyPr>
            <a:normAutofit fontScale="92500"/>
          </a:bodyPr>
          <a:lstStyle/>
          <a:p>
            <a:r>
              <a:rPr lang="en-IE" dirty="0"/>
              <a:t>INSTRUMENTUL 1: EMPATIE ȘI </a:t>
            </a:r>
            <a:r>
              <a:rPr lang="ro-RO" dirty="0"/>
              <a:t>GÂNDIREA DE PROIECTARE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B146-55D6-489C-9DFE-24180A44C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586" y="1455280"/>
            <a:ext cx="6386251" cy="3947440"/>
          </a:xfrm>
        </p:spPr>
        <p:txBody>
          <a:bodyPr/>
          <a:lstStyle/>
          <a:p>
            <a:pPr algn="just"/>
            <a:r>
              <a:rPr lang="en-US" dirty="0" err="1"/>
              <a:t>Empatia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una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abilități</a:t>
            </a:r>
            <a:r>
              <a:rPr lang="en-US" dirty="0"/>
              <a:t> </a:t>
            </a:r>
            <a:r>
              <a:rPr lang="ro-RO" dirty="0"/>
              <a:t>ale unui</a:t>
            </a:r>
            <a:r>
              <a:rPr lang="en-US" dirty="0"/>
              <a:t> </a:t>
            </a:r>
            <a:r>
              <a:rPr lang="en-US" dirty="0" err="1"/>
              <a:t>lider</a:t>
            </a:r>
            <a:r>
              <a:rPr lang="en-US" dirty="0"/>
              <a:t> </a:t>
            </a:r>
            <a:r>
              <a:rPr lang="en-US" dirty="0" err="1"/>
              <a:t>comunita</a:t>
            </a:r>
            <a:r>
              <a:rPr lang="ro-RO" dirty="0"/>
              <a:t>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puternic</a:t>
            </a:r>
            <a:r>
              <a:rPr lang="en-US" dirty="0"/>
              <a:t>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utilizat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colaborare</a:t>
            </a:r>
            <a:r>
              <a:rPr lang="en-US" dirty="0"/>
              <a:t> cu</a:t>
            </a:r>
            <a:r>
              <a:rPr lang="ro-RO" dirty="0"/>
              <a:t> gândirea de proiectare</a:t>
            </a:r>
            <a:r>
              <a:rPr lang="en-US" dirty="0"/>
              <a:t>. 
</a:t>
            </a:r>
            <a:r>
              <a:rPr lang="en-US" dirty="0" err="1"/>
              <a:t>Gândirea</a:t>
            </a:r>
            <a:r>
              <a:rPr lang="en-US" dirty="0"/>
              <a:t> de </a:t>
            </a:r>
            <a:r>
              <a:rPr lang="ro-RO" dirty="0"/>
              <a:t>proiectare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abordare</a:t>
            </a:r>
            <a:r>
              <a:rPr lang="en-US" dirty="0"/>
              <a:t> de </a:t>
            </a:r>
            <a:r>
              <a:rPr lang="en-US" dirty="0" err="1"/>
              <a:t>rezolvare</a:t>
            </a:r>
            <a:r>
              <a:rPr lang="en-US" dirty="0"/>
              <a:t> a </a:t>
            </a:r>
            <a:r>
              <a:rPr lang="en-US" dirty="0" err="1"/>
              <a:t>problemelor</a:t>
            </a:r>
            <a:r>
              <a:rPr lang="en-US" dirty="0"/>
              <a:t> care </a:t>
            </a:r>
            <a:r>
              <a:rPr lang="en-US" dirty="0" err="1"/>
              <a:t>pune</a:t>
            </a:r>
            <a:r>
              <a:rPr lang="en-US" dirty="0"/>
              <a:t> </a:t>
            </a:r>
            <a:r>
              <a:rPr lang="en-US" dirty="0" err="1"/>
              <a:t>oamenii</a:t>
            </a:r>
            <a:r>
              <a:rPr lang="en-US" dirty="0"/>
              <a:t> pe </a:t>
            </a:r>
            <a:r>
              <a:rPr lang="en-US" dirty="0" err="1"/>
              <a:t>primul</a:t>
            </a:r>
            <a:r>
              <a:rPr lang="en-US" dirty="0"/>
              <a:t> loc. </a:t>
            </a:r>
            <a:r>
              <a:rPr lang="ro-RO" dirty="0"/>
              <a:t>G</a:t>
            </a:r>
            <a:r>
              <a:rPr lang="en-US" dirty="0" err="1"/>
              <a:t>ândire</a:t>
            </a:r>
            <a:r>
              <a:rPr lang="ro-RO" dirty="0"/>
              <a:t>a de proiectare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-o </a:t>
            </a:r>
            <a:r>
              <a:rPr lang="en-US" dirty="0" err="1"/>
              <a:t>comunitate</a:t>
            </a:r>
            <a:r>
              <a:rPr lang="en-US" dirty="0"/>
              <a:t> </a:t>
            </a:r>
            <a:r>
              <a:rPr lang="ro-RO" dirty="0"/>
              <a:t>reprezintă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înțelegeri</a:t>
            </a:r>
            <a:r>
              <a:rPr lang="en-US" dirty="0"/>
              <a:t> a </a:t>
            </a:r>
            <a:r>
              <a:rPr lang="en-US" dirty="0" err="1"/>
              <a:t>problemelor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ro-RO" dirty="0"/>
              <a:t>implicare celor</a:t>
            </a:r>
            <a:r>
              <a:rPr lang="en-US" dirty="0"/>
              <a:t> </a:t>
            </a:r>
            <a:r>
              <a:rPr lang="en-US" dirty="0" err="1"/>
              <a:t>afectați</a:t>
            </a:r>
            <a:r>
              <a:rPr lang="en-US" dirty="0"/>
              <a:t> - </a:t>
            </a:r>
            <a:r>
              <a:rPr lang="en-US" dirty="0" err="1"/>
              <a:t>membrii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 </a:t>
            </a:r>
            <a:r>
              <a:rPr lang="en-US" dirty="0" err="1"/>
              <a:t>Abordarea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rezolvarea</a:t>
            </a:r>
            <a:r>
              <a:rPr lang="en-US" dirty="0"/>
              <a:t> </a:t>
            </a:r>
            <a:r>
              <a:rPr lang="en-US" dirty="0" err="1"/>
              <a:t>problemelor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participativă</a:t>
            </a:r>
            <a:r>
              <a:rPr lang="en-US" dirty="0"/>
              <a:t>, </a:t>
            </a:r>
            <a:r>
              <a:rPr lang="en-US" dirty="0" err="1"/>
              <a:t>implicând</a:t>
            </a:r>
            <a:r>
              <a:rPr lang="en-US" dirty="0"/>
              <a:t> </a:t>
            </a:r>
            <a:r>
              <a:rPr lang="en-US" dirty="0" err="1"/>
              <a:t>utilizatorii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găsirea</a:t>
            </a:r>
            <a:r>
              <a:rPr lang="en-US" dirty="0"/>
              <a:t> de </a:t>
            </a:r>
            <a:r>
              <a:rPr lang="en-US" dirty="0" err="1"/>
              <a:t>soluții</a:t>
            </a:r>
            <a:r>
              <a:rPr lang="en-US" dirty="0"/>
              <a:t>.
</a:t>
            </a:r>
            <a:r>
              <a:rPr lang="en-US" dirty="0" err="1"/>
              <a:t>Să</a:t>
            </a:r>
            <a:r>
              <a:rPr lang="ro-RO" dirty="0"/>
              <a:t>analizăm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ro-RO" dirty="0"/>
              <a:t>Gândirea de Proiectare </a:t>
            </a:r>
            <a:r>
              <a:rPr lang="en-US" dirty="0" err="1"/>
              <a:t>diferă</a:t>
            </a:r>
            <a:r>
              <a:rPr lang="en-US" dirty="0"/>
              <a:t> de </a:t>
            </a:r>
            <a:r>
              <a:rPr lang="ro-RO" dirty="0"/>
              <a:t>G</a:t>
            </a:r>
            <a:r>
              <a:rPr lang="en-US" dirty="0" err="1"/>
              <a:t>ândire</a:t>
            </a:r>
            <a:r>
              <a:rPr lang="en-US" dirty="0"/>
              <a:t> de </a:t>
            </a:r>
            <a:r>
              <a:rPr lang="ro-RO" dirty="0"/>
              <a:t>A</a:t>
            </a:r>
            <a:r>
              <a:rPr lang="en-US" dirty="0" err="1"/>
              <a:t>faceri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G</a:t>
            </a:r>
            <a:r>
              <a:rPr lang="en-US" dirty="0" err="1"/>
              <a:t>ândire</a:t>
            </a:r>
            <a:r>
              <a:rPr lang="ro-RO" dirty="0"/>
              <a:t>a Creativă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6" name="Picture Placeholder 5" descr="A picture containing person, outdoor, building, cellphone&#10;&#10;Description automatically generated">
            <a:extLst>
              <a:ext uri="{FF2B5EF4-FFF2-40B4-BE49-F238E27FC236}">
                <a16:creationId xmlns:a16="http://schemas.microsoft.com/office/drawing/2014/main" id="{672936E0-A29F-42BC-9D11-4DA4E27B4E7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456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5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329609" y="94812"/>
            <a:ext cx="117596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bg1"/>
                </a:solidFill>
              </a:rPr>
              <a:t>Regenerarea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comunității</a:t>
            </a:r>
            <a:r>
              <a:rPr lang="en-US" altLang="en-US" sz="3200" b="1" dirty="0">
                <a:solidFill>
                  <a:schemeClr val="bg1"/>
                </a:solidFill>
              </a:rPr>
              <a:t>: </a:t>
            </a:r>
            <a:r>
              <a:rPr lang="ro-RO" altLang="en-US" sz="3200" b="1" dirty="0">
                <a:solidFill>
                  <a:schemeClr val="bg1"/>
                </a:solidFill>
              </a:rPr>
              <a:t>Gândirea de Proiectare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este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optim</a:t>
            </a:r>
            <a:r>
              <a:rPr lang="ro-RO" altLang="en-US" sz="3200" b="1" dirty="0">
                <a:solidFill>
                  <a:schemeClr val="bg1"/>
                </a:solidFill>
              </a:rPr>
              <a:t>ă</a:t>
            </a:r>
            <a:r>
              <a:rPr lang="en-US" altLang="en-US" sz="3200" b="1" dirty="0">
                <a:solidFill>
                  <a:schemeClr val="bg1"/>
                </a:solidFill>
              </a:rPr>
              <a:t>
</a:t>
            </a:r>
            <a:endParaRPr lang="en-US" altLang="en-US" sz="3200" i="1" dirty="0">
              <a:solidFill>
                <a:schemeClr val="bg1"/>
              </a:solidFill>
            </a:endParaRP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169005" y="1408459"/>
            <a:ext cx="32535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Creierul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stâng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Rațională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și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structurată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 err="1">
                <a:solidFill>
                  <a:schemeClr val="bg1"/>
                </a:solidFill>
              </a:rPr>
              <a:t>Axat</a:t>
            </a:r>
            <a:r>
              <a:rPr lang="en-US" altLang="en-US" sz="1600" dirty="0">
                <a:solidFill>
                  <a:schemeClr val="bg1"/>
                </a:solidFill>
              </a:rPr>
              <a:t> pe </a:t>
            </a:r>
            <a:r>
              <a:rPr lang="en-US" altLang="en-US" sz="1600" dirty="0" err="1">
                <a:solidFill>
                  <a:schemeClr val="bg1"/>
                </a:solidFill>
              </a:rPr>
              <a:t>analiză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Abordarea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problemelor</a:t>
            </a:r>
            <a:r>
              <a:rPr lang="en-US" altLang="en-US" sz="1600" dirty="0">
                <a:solidFill>
                  <a:schemeClr val="bg1"/>
                </a:solidFill>
              </a:rPr>
              <a:t> bine definite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>
                <a:solidFill>
                  <a:schemeClr val="bg1"/>
                </a:solidFill>
              </a:rPr>
              <a:t>O </a:t>
            </a:r>
            <a:r>
              <a:rPr lang="en-US" altLang="en-US" sz="1600" dirty="0" err="1">
                <a:solidFill>
                  <a:schemeClr val="bg1"/>
                </a:solidFill>
              </a:rPr>
              <a:t>problemă</a:t>
            </a:r>
            <a:r>
              <a:rPr lang="ro-RO" altLang="en-US" sz="1600" dirty="0">
                <a:solidFill>
                  <a:schemeClr val="bg1"/>
                </a:solidFill>
              </a:rPr>
              <a:t> te scoate din plan</a:t>
            </a: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Greșelile</a:t>
            </a:r>
            <a:r>
              <a:rPr lang="en-US" altLang="en-US" sz="1600" dirty="0">
                <a:solidFill>
                  <a:schemeClr val="bg1"/>
                </a:solidFill>
              </a:rPr>
              <a:t> nu sunt tolerate
</a:t>
            </a:r>
            <a:r>
              <a:rPr lang="en-US" altLang="en-US" sz="1600" dirty="0" err="1">
                <a:solidFill>
                  <a:schemeClr val="bg1"/>
                </a:solidFill>
              </a:rPr>
              <a:t>Analiză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D</a:t>
            </a:r>
            <a:r>
              <a:rPr lang="en-US" altLang="en-US" sz="1600" dirty="0" err="1">
                <a:solidFill>
                  <a:schemeClr val="bg1"/>
                </a:solidFill>
              </a:rPr>
              <a:t>eci</a:t>
            </a:r>
            <a:r>
              <a:rPr lang="ro-RO" altLang="en-US" sz="1600" dirty="0" err="1">
                <a:solidFill>
                  <a:schemeClr val="bg1"/>
                </a:solidFill>
              </a:rPr>
              <a:t>zie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Axat</a:t>
            </a:r>
            <a:r>
              <a:rPr lang="en-US" altLang="en-US" sz="1600" dirty="0">
                <a:solidFill>
                  <a:schemeClr val="bg1"/>
                </a:solidFill>
              </a:rPr>
              <a:t> pe </a:t>
            </a:r>
            <a:r>
              <a:rPr lang="en-US" altLang="en-US" sz="1600" dirty="0" err="1">
                <a:solidFill>
                  <a:schemeClr val="bg1"/>
                </a:solidFill>
              </a:rPr>
              <a:t>părți</a:t>
            </a:r>
            <a:r>
              <a:rPr lang="en-US" altLang="en-US" sz="1600" dirty="0">
                <a:solidFill>
                  <a:schemeClr val="bg1"/>
                </a:solidFill>
              </a:rPr>
              <a:t> ale </a:t>
            </a:r>
            <a:r>
              <a:rPr lang="en-US" altLang="en-US" sz="1600" dirty="0" err="1">
                <a:solidFill>
                  <a:schemeClr val="bg1"/>
                </a:solidFill>
              </a:rPr>
              <a:t>problemei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</a:p>
          <a:p>
            <a:pPr algn="ctr">
              <a:spcBef>
                <a:spcPct val="50000"/>
              </a:spcBef>
            </a:pP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3717754" y="1408459"/>
            <a:ext cx="426730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Utilizarea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ambelor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părți</a:t>
            </a:r>
            <a:r>
              <a:rPr lang="en-US" altLang="en-US" sz="1600" dirty="0">
                <a:solidFill>
                  <a:schemeClr val="bg1"/>
                </a:solidFill>
              </a:rPr>
              <a:t> ale </a:t>
            </a:r>
            <a:r>
              <a:rPr lang="en-US" altLang="en-US" sz="1600" dirty="0" err="1">
                <a:solidFill>
                  <a:schemeClr val="bg1"/>
                </a:solidFill>
              </a:rPr>
              <a:t>creierului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pentru</a:t>
            </a:r>
            <a:r>
              <a:rPr lang="en-US" altLang="en-US" sz="1600" dirty="0">
                <a:solidFill>
                  <a:schemeClr val="bg1"/>
                </a:solidFill>
              </a:rPr>
              <a:t> a </a:t>
            </a:r>
            <a:r>
              <a:rPr lang="en-US" altLang="en-US" sz="1600" dirty="0" err="1">
                <a:solidFill>
                  <a:schemeClr val="bg1"/>
                </a:solidFill>
              </a:rPr>
              <a:t>rezolva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probleme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 err="1">
                <a:solidFill>
                  <a:schemeClr val="bg1"/>
                </a:solidFill>
              </a:rPr>
              <a:t>Trecere</a:t>
            </a:r>
            <a:r>
              <a:rPr lang="ro-RO" altLang="en-US" sz="1600" dirty="0">
                <a:solidFill>
                  <a:schemeClr val="bg1"/>
                </a:solidFill>
              </a:rPr>
              <a:t> de la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rațional</a:t>
            </a:r>
            <a:r>
              <a:rPr lang="en-US" altLang="en-US" sz="1600" dirty="0">
                <a:solidFill>
                  <a:schemeClr val="bg1"/>
                </a:solidFill>
              </a:rPr>
              <a:t> &amp; </a:t>
            </a:r>
            <a:r>
              <a:rPr lang="en-US" altLang="en-US" sz="1600" dirty="0" err="1">
                <a:solidFill>
                  <a:schemeClr val="bg1"/>
                </a:solidFill>
              </a:rPr>
              <a:t>structurat</a:t>
            </a:r>
            <a:r>
              <a:rPr lang="en-US" altLang="en-US" sz="1600" dirty="0">
                <a:solidFill>
                  <a:schemeClr val="bg1"/>
                </a:solidFill>
              </a:rPr>
              <a:t> la </a:t>
            </a:r>
            <a:r>
              <a:rPr lang="en-US" altLang="en-US" sz="1600" dirty="0" err="1">
                <a:solidFill>
                  <a:schemeClr val="bg1"/>
                </a:solidFill>
              </a:rPr>
              <a:t>emoțional</a:t>
            </a:r>
            <a:r>
              <a:rPr lang="en-US" altLang="en-US" sz="1600" dirty="0">
                <a:solidFill>
                  <a:schemeClr val="bg1"/>
                </a:solidFill>
              </a:rPr>
              <a:t> &amp; </a:t>
            </a:r>
            <a:r>
              <a:rPr lang="en-US" altLang="en-US" sz="1600" dirty="0" err="1">
                <a:solidFill>
                  <a:schemeClr val="bg1"/>
                </a:solidFill>
              </a:rPr>
              <a:t>intuitiv</a:t>
            </a:r>
            <a:br>
              <a:rPr lang="en-US" altLang="en-US" sz="1600" dirty="0">
                <a:solidFill>
                  <a:schemeClr val="bg1"/>
                </a:solidFill>
              </a:rPr>
            </a:b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>
                <a:solidFill>
                  <a:schemeClr val="bg1"/>
                </a:solidFill>
              </a:rPr>
              <a:t>I</a:t>
            </a:r>
            <a:r>
              <a:rPr lang="ro-RO" altLang="en-US" sz="1600" dirty="0" err="1">
                <a:solidFill>
                  <a:schemeClr val="bg1"/>
                </a:solidFill>
              </a:rPr>
              <a:t>chilibru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între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analiză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și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sinteză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Abordarea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problemelor</a:t>
            </a:r>
            <a:r>
              <a:rPr lang="en-US" altLang="en-US" sz="1600" dirty="0">
                <a:solidFill>
                  <a:schemeClr val="bg1"/>
                </a:solidFill>
              </a:rPr>
              <a:t> prost definite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>
                <a:solidFill>
                  <a:schemeClr val="bg1"/>
                </a:solidFill>
              </a:rPr>
              <a:t>O </a:t>
            </a:r>
            <a:r>
              <a:rPr lang="en-US" altLang="en-US" sz="1600" dirty="0" err="1">
                <a:solidFill>
                  <a:schemeClr val="bg1"/>
                </a:solidFill>
              </a:rPr>
              <a:t>problemă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este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începutul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procesului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Greșelile</a:t>
            </a:r>
            <a:r>
              <a:rPr lang="en-US" altLang="en-US" sz="1600" dirty="0">
                <a:solidFill>
                  <a:schemeClr val="bg1"/>
                </a:solidFill>
              </a:rPr>
              <a:t> sunt </a:t>
            </a:r>
            <a:r>
              <a:rPr lang="en-US" altLang="en-US" sz="1600" dirty="0" err="1">
                <a:solidFill>
                  <a:schemeClr val="bg1"/>
                </a:solidFill>
              </a:rPr>
              <a:t>experienț</a:t>
            </a:r>
            <a:r>
              <a:rPr lang="ro-RO" altLang="en-US" sz="1600" dirty="0">
                <a:solidFill>
                  <a:schemeClr val="bg1"/>
                </a:solidFill>
              </a:rPr>
              <a:t>e</a:t>
            </a:r>
            <a:r>
              <a:rPr lang="en-US" altLang="en-US" sz="1600" dirty="0">
                <a:solidFill>
                  <a:schemeClr val="bg1"/>
                </a:solidFill>
              </a:rPr>
              <a:t> de </a:t>
            </a:r>
            <a:r>
              <a:rPr lang="en-US" altLang="en-US" sz="1600" dirty="0" err="1">
                <a:solidFill>
                  <a:schemeClr val="bg1"/>
                </a:solidFill>
              </a:rPr>
              <a:t>învățare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Analiz</a:t>
            </a:r>
            <a:r>
              <a:rPr lang="ro-RO" altLang="en-US" sz="1600" dirty="0">
                <a:solidFill>
                  <a:schemeClr val="bg1"/>
                </a:solidFill>
              </a:rPr>
              <a:t>ă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I</a:t>
            </a:r>
            <a:r>
              <a:rPr lang="en-US" altLang="en-US" sz="1600" dirty="0">
                <a:solidFill>
                  <a:schemeClr val="bg1"/>
                </a:solidFill>
              </a:rPr>
              <a:t>de</a:t>
            </a:r>
            <a:r>
              <a:rPr lang="ro-RO" altLang="en-US" sz="1600" dirty="0">
                <a:solidFill>
                  <a:schemeClr val="bg1"/>
                </a:solidFill>
              </a:rPr>
              <a:t>e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P</a:t>
            </a:r>
            <a:r>
              <a:rPr lang="en-US" altLang="en-US" sz="1600" dirty="0" err="1">
                <a:solidFill>
                  <a:schemeClr val="bg1"/>
                </a:solidFill>
              </a:rPr>
              <a:t>rototip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E</a:t>
            </a:r>
            <a:r>
              <a:rPr lang="en-US" altLang="en-US" sz="1600" dirty="0" err="1">
                <a:solidFill>
                  <a:schemeClr val="bg1"/>
                </a:solidFill>
              </a:rPr>
              <a:t>valua</a:t>
            </a:r>
            <a:r>
              <a:rPr lang="ro-RO" altLang="en-US" sz="1600" dirty="0">
                <a:solidFill>
                  <a:schemeClr val="bg1"/>
                </a:solidFill>
              </a:rPr>
              <a:t>re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D</a:t>
            </a:r>
            <a:r>
              <a:rPr lang="en-US" altLang="en-US" sz="1600" dirty="0" err="1">
                <a:solidFill>
                  <a:schemeClr val="bg1"/>
                </a:solidFill>
              </a:rPr>
              <a:t>eci</a:t>
            </a:r>
            <a:r>
              <a:rPr lang="ro-RO" altLang="en-US" sz="1600" dirty="0" err="1">
                <a:solidFill>
                  <a:schemeClr val="bg1"/>
                </a:solidFill>
              </a:rPr>
              <a:t>zia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 err="1">
                <a:solidFill>
                  <a:schemeClr val="bg1"/>
                </a:solidFill>
              </a:rPr>
              <a:t>Mări</a:t>
            </a:r>
            <a:r>
              <a:rPr lang="ro-RO" altLang="en-US" sz="1600" dirty="0">
                <a:solidFill>
                  <a:schemeClr val="bg1"/>
                </a:solidFill>
              </a:rPr>
              <a:t>re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și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micșora</a:t>
            </a:r>
            <a:r>
              <a:rPr lang="ro-RO" altLang="en-US" sz="1600" dirty="0">
                <a:solidFill>
                  <a:schemeClr val="bg1"/>
                </a:solidFill>
              </a:rPr>
              <a:t>re</a:t>
            </a:r>
            <a:r>
              <a:rPr lang="en-US" altLang="en-US" sz="1600" dirty="0">
                <a:solidFill>
                  <a:schemeClr val="bg1"/>
                </a:solidFill>
              </a:rPr>
              <a:t>, </a:t>
            </a:r>
            <a:r>
              <a:rPr lang="en-US" altLang="en-US" sz="1600" dirty="0" err="1">
                <a:solidFill>
                  <a:schemeClr val="bg1"/>
                </a:solidFill>
              </a:rPr>
              <a:t>depărtând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problema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pentru</a:t>
            </a:r>
            <a:r>
              <a:rPr lang="en-US" altLang="en-US" sz="1600" dirty="0">
                <a:solidFill>
                  <a:schemeClr val="bg1"/>
                </a:solidFill>
              </a:rPr>
              <a:t> a o </a:t>
            </a:r>
            <a:r>
              <a:rPr lang="en-US" altLang="en-US" sz="1600" dirty="0" err="1">
                <a:solidFill>
                  <a:schemeClr val="bg1"/>
                </a:solidFill>
              </a:rPr>
              <a:t>reasambla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într</a:t>
            </a:r>
            <a:r>
              <a:rPr lang="en-US" altLang="en-US" sz="1600" dirty="0">
                <a:solidFill>
                  <a:schemeClr val="bg1"/>
                </a:solidFill>
              </a:rPr>
              <a:t>-un mod </a:t>
            </a:r>
            <a:r>
              <a:rPr lang="en-US" altLang="en-US" sz="1600" dirty="0" err="1">
                <a:solidFill>
                  <a:schemeClr val="bg1"/>
                </a:solidFill>
              </a:rPr>
              <a:t>diferit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3" name="Text Box 68"/>
          <p:cNvSpPr txBox="1">
            <a:spLocks noChangeArrowheads="1"/>
          </p:cNvSpPr>
          <p:nvPr/>
        </p:nvSpPr>
        <p:spPr bwMode="auto">
          <a:xfrm>
            <a:off x="8182529" y="1436799"/>
            <a:ext cx="300098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</a:rPr>
              <a:t>Creierul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drept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 err="1">
                <a:solidFill>
                  <a:schemeClr val="bg1"/>
                </a:solidFill>
              </a:rPr>
              <a:t>Emoțional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și</a:t>
            </a:r>
            <a:r>
              <a:rPr lang="en-US" altLang="en-US" sz="1600" dirty="0">
                <a:solidFill>
                  <a:schemeClr val="bg1"/>
                </a:solidFill>
              </a:rPr>
              <a:t> intuitive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Axat</a:t>
            </a:r>
            <a:r>
              <a:rPr lang="en-US" altLang="en-US" sz="1600" dirty="0">
                <a:solidFill>
                  <a:schemeClr val="bg1"/>
                </a:solidFill>
              </a:rPr>
              <a:t> pe </a:t>
            </a:r>
            <a:r>
              <a:rPr lang="en-US" altLang="en-US" sz="1600" dirty="0" err="1">
                <a:solidFill>
                  <a:schemeClr val="bg1"/>
                </a:solidFill>
              </a:rPr>
              <a:t>sinteză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r>
              <a:rPr lang="en-US" altLang="en-US" sz="1600" dirty="0" err="1">
                <a:solidFill>
                  <a:schemeClr val="bg1"/>
                </a:solidFill>
              </a:rPr>
              <a:t>Abordarea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problemelor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nedefinite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>
                <a:solidFill>
                  <a:schemeClr val="bg1"/>
                </a:solidFill>
              </a:rPr>
              <a:t>Nu </a:t>
            </a:r>
            <a:r>
              <a:rPr lang="en-US" altLang="en-US" sz="1600" dirty="0" err="1">
                <a:solidFill>
                  <a:schemeClr val="bg1"/>
                </a:solidFill>
              </a:rPr>
              <a:t>există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nici</a:t>
            </a:r>
            <a:r>
              <a:rPr lang="en-US" altLang="en-US" sz="1600" dirty="0">
                <a:solidFill>
                  <a:schemeClr val="bg1"/>
                </a:solidFill>
              </a:rPr>
              <a:t> o problem</a:t>
            </a:r>
            <a:endParaRPr lang="ro-RO" altLang="en-US" sz="1600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
Nu </a:t>
            </a:r>
            <a:r>
              <a:rPr lang="en-US" altLang="en-US" sz="1600" dirty="0" err="1">
                <a:solidFill>
                  <a:schemeClr val="bg1"/>
                </a:solidFill>
              </a:rPr>
              <a:t>există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greșeli</a:t>
            </a:r>
            <a:r>
              <a:rPr lang="en-US" altLang="en-US" sz="1600" dirty="0">
                <a:solidFill>
                  <a:schemeClr val="bg1"/>
                </a:solidFill>
              </a:rPr>
              <a:t>.
Perce</a:t>
            </a:r>
            <a:r>
              <a:rPr lang="ro-RO" altLang="en-US" sz="1600" dirty="0" err="1">
                <a:solidFill>
                  <a:schemeClr val="bg1"/>
                </a:solidFill>
              </a:rPr>
              <a:t>pție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I</a:t>
            </a:r>
            <a:r>
              <a:rPr lang="en-US" altLang="en-US" sz="1600" dirty="0" err="1">
                <a:solidFill>
                  <a:schemeClr val="bg1"/>
                </a:solidFill>
              </a:rPr>
              <a:t>dea</a:t>
            </a:r>
            <a:r>
              <a:rPr lang="ro-RO" altLang="en-US" sz="1600" dirty="0">
                <a:solidFill>
                  <a:schemeClr val="bg1"/>
                </a:solidFill>
              </a:rPr>
              <a:t>ție</a:t>
            </a:r>
            <a:r>
              <a:rPr lang="en-US" altLang="en-US" sz="1600" dirty="0">
                <a:solidFill>
                  <a:schemeClr val="bg1"/>
                </a:solidFill>
              </a:rPr>
              <a:t> &gt; </a:t>
            </a:r>
            <a:r>
              <a:rPr lang="ro-RO" altLang="en-US" sz="1600" dirty="0">
                <a:solidFill>
                  <a:schemeClr val="bg1"/>
                </a:solidFill>
              </a:rPr>
              <a:t>D</a:t>
            </a:r>
            <a:r>
              <a:rPr lang="en-US" altLang="en-US" sz="1600" dirty="0" err="1">
                <a:solidFill>
                  <a:schemeClr val="bg1"/>
                </a:solidFill>
              </a:rPr>
              <a:t>eci</a:t>
            </a:r>
            <a:r>
              <a:rPr lang="ro-RO" altLang="en-US" sz="1600" dirty="0" err="1">
                <a:solidFill>
                  <a:schemeClr val="bg1"/>
                </a:solidFill>
              </a:rPr>
              <a:t>zie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  <a:br>
              <a:rPr lang="en-US" altLang="en-US" sz="1600" dirty="0">
                <a:solidFill>
                  <a:schemeClr val="bg1"/>
                </a:solidFill>
              </a:rPr>
            </a:br>
            <a:r>
              <a:rPr lang="en-US" altLang="en-US" sz="1600" dirty="0" err="1">
                <a:solidFill>
                  <a:schemeClr val="bg1"/>
                </a:solidFill>
              </a:rPr>
              <a:t>Focalizare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</a:rPr>
              <a:t>holistică</a:t>
            </a:r>
            <a:r>
              <a:rPr lang="en-US" altLang="en-US" sz="1600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4" name="Text Box 69"/>
          <p:cNvSpPr txBox="1">
            <a:spLocks noChangeArrowheads="1"/>
          </p:cNvSpPr>
          <p:nvPr/>
        </p:nvSpPr>
        <p:spPr bwMode="auto">
          <a:xfrm>
            <a:off x="464192" y="947180"/>
            <a:ext cx="2842953" cy="338554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bg1"/>
                </a:solidFill>
                <a:latin typeface="Helvetica" panose="020B0604020202020204" pitchFamily="34" charset="0"/>
              </a:rPr>
              <a:t>Gândire</a:t>
            </a:r>
            <a:r>
              <a:rPr lang="en-US" altLang="en-US" sz="1600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ro-RO" altLang="en-US" sz="1600" dirty="0">
                <a:solidFill>
                  <a:schemeClr val="bg1"/>
                </a:solidFill>
                <a:latin typeface="Helvetica" panose="020B0604020202020204" pitchFamily="34" charset="0"/>
              </a:rPr>
              <a:t>de</a:t>
            </a:r>
            <a:r>
              <a:rPr lang="en-US" altLang="en-US" sz="1600" dirty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ro-RO" altLang="en-US" sz="1600" dirty="0">
                <a:solidFill>
                  <a:schemeClr val="bg1"/>
                </a:solidFill>
                <a:latin typeface="Helvetica" panose="020B0604020202020204" pitchFamily="34" charset="0"/>
              </a:rPr>
              <a:t>A</a:t>
            </a:r>
            <a:r>
              <a:rPr lang="en-US" altLang="en-US" sz="1600" dirty="0" err="1">
                <a:solidFill>
                  <a:schemeClr val="bg1"/>
                </a:solidFill>
                <a:latin typeface="Helvetica" panose="020B0604020202020204" pitchFamily="34" charset="0"/>
              </a:rPr>
              <a:t>faceri</a:t>
            </a:r>
            <a:endParaRPr lang="en-US" altLang="en-US" sz="1600" i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4595876" y="873910"/>
            <a:ext cx="2842953" cy="338554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altLang="en-US" sz="1600" i="1" dirty="0">
                <a:solidFill>
                  <a:schemeClr val="bg1"/>
                </a:solidFill>
                <a:latin typeface="Helvetica" panose="020B0604020202020204" pitchFamily="34" charset="0"/>
              </a:rPr>
              <a:t>Gândire de Proiectare</a:t>
            </a:r>
            <a:endParaRPr lang="en-US" altLang="en-US" sz="1600" i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Text Box 71"/>
          <p:cNvSpPr txBox="1">
            <a:spLocks noChangeArrowheads="1"/>
          </p:cNvSpPr>
          <p:nvPr/>
        </p:nvSpPr>
        <p:spPr bwMode="auto">
          <a:xfrm>
            <a:off x="8380003" y="1000339"/>
            <a:ext cx="2606040" cy="338554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altLang="en-US" sz="1600" i="1" dirty="0">
                <a:solidFill>
                  <a:schemeClr val="bg1"/>
                </a:solidFill>
                <a:latin typeface="Helvetica" panose="020B0604020202020204" pitchFamily="34" charset="0"/>
              </a:rPr>
              <a:t>Gândire Creativă</a:t>
            </a:r>
            <a:endParaRPr lang="en-US" altLang="en-US" sz="1600" i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Line 72">
            <a:extLst>
              <a:ext uri="{FF2B5EF4-FFF2-40B4-BE49-F238E27FC236}">
                <a16:creationId xmlns:a16="http://schemas.microsoft.com/office/drawing/2014/main" id="{5ABB037E-BBBC-4877-9BB2-49551A8408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192" y="1923345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3" name="Line 72">
            <a:extLst>
              <a:ext uri="{FF2B5EF4-FFF2-40B4-BE49-F238E27FC236}">
                <a16:creationId xmlns:a16="http://schemas.microsoft.com/office/drawing/2014/main" id="{FC6E5254-DAF1-4EBD-BC5F-D6BC17753B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192" y="2625111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4" name="Line 72">
            <a:extLst>
              <a:ext uri="{FF2B5EF4-FFF2-40B4-BE49-F238E27FC236}">
                <a16:creationId xmlns:a16="http://schemas.microsoft.com/office/drawing/2014/main" id="{BDA5BF59-B485-4615-8327-E50EF382C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192" y="3209898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5" name="Line 72">
            <a:extLst>
              <a:ext uri="{FF2B5EF4-FFF2-40B4-BE49-F238E27FC236}">
                <a16:creationId xmlns:a16="http://schemas.microsoft.com/office/drawing/2014/main" id="{26E0323B-E555-4C32-BFE7-433845BC52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92" y="3851402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6" name="Line 72">
            <a:extLst>
              <a:ext uri="{FF2B5EF4-FFF2-40B4-BE49-F238E27FC236}">
                <a16:creationId xmlns:a16="http://schemas.microsoft.com/office/drawing/2014/main" id="{6CEA40FB-8FC0-4E4C-9C8E-22D5E5E0F9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92" y="4531884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7" name="Line 72">
            <a:extLst>
              <a:ext uri="{FF2B5EF4-FFF2-40B4-BE49-F238E27FC236}">
                <a16:creationId xmlns:a16="http://schemas.microsoft.com/office/drawing/2014/main" id="{F64FA254-4A20-4A8A-B4E9-5D150BE122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92" y="5116675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  <p:sp>
        <p:nvSpPr>
          <p:cNvPr id="8" name="Line 72">
            <a:extLst>
              <a:ext uri="{FF2B5EF4-FFF2-40B4-BE49-F238E27FC236}">
                <a16:creationId xmlns:a16="http://schemas.microsoft.com/office/drawing/2014/main" id="{106FAB81-EC3A-4249-8D0E-D3AED51FD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92" y="5637675"/>
            <a:ext cx="10521851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29564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B95DF-4F86-4B9C-8625-5C844C687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5814" y="116958"/>
            <a:ext cx="6109804" cy="118946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INSTRUMENTUL 2: POVESTIRI PENTRU FACILITAREA COMUNITĂȚII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B146-55D6-489C-9DFE-24180A44C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232" y="1306418"/>
            <a:ext cx="6451196" cy="3947440"/>
          </a:xfrm>
        </p:spPr>
        <p:txBody>
          <a:bodyPr/>
          <a:lstStyle/>
          <a:p>
            <a:pPr algn="just"/>
            <a:r>
              <a:rPr lang="en-US" dirty="0" err="1"/>
              <a:t>Poveștile</a:t>
            </a:r>
            <a:r>
              <a:rPr lang="en-US" dirty="0"/>
              <a:t> sunt </a:t>
            </a:r>
            <a:r>
              <a:rPr lang="en-US" dirty="0" err="1"/>
              <a:t>importante</a:t>
            </a:r>
            <a:r>
              <a:rPr lang="en-US" dirty="0"/>
              <a:t> -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ro-RO" dirty="0"/>
              <a:t>reprezint</a:t>
            </a:r>
            <a:r>
              <a:rPr lang="en-US" dirty="0"/>
              <a:t>ă </a:t>
            </a:r>
            <a:r>
              <a:rPr lang="en-US" dirty="0" err="1"/>
              <a:t>memoria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en-US" dirty="0"/>
              <a:t>. Storytelling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catalizator</a:t>
            </a:r>
            <a:r>
              <a:rPr lang="en-US" dirty="0"/>
              <a:t> </a:t>
            </a:r>
            <a:r>
              <a:rPr lang="en-US" dirty="0" err="1"/>
              <a:t>puternic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conectarea</a:t>
            </a:r>
            <a:r>
              <a:rPr lang="en-US" dirty="0"/>
              <a:t> </a:t>
            </a:r>
            <a:r>
              <a:rPr lang="en-US" dirty="0" err="1"/>
              <a:t>oamenilor</a:t>
            </a:r>
            <a:r>
              <a:rPr lang="en-US" dirty="0"/>
              <a:t>.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tipuri</a:t>
            </a:r>
            <a:r>
              <a:rPr lang="en-US" dirty="0"/>
              <a:t> de </a:t>
            </a:r>
            <a:r>
              <a:rPr lang="en-US" dirty="0" err="1"/>
              <a:t>conexiuni</a:t>
            </a:r>
            <a:r>
              <a:rPr lang="en-US" dirty="0"/>
              <a:t> sunt </a:t>
            </a:r>
            <a:r>
              <a:rPr lang="en-US" dirty="0" err="1"/>
              <a:t>ingrediente</a:t>
            </a:r>
            <a:r>
              <a:rPr lang="en-US" dirty="0"/>
              <a:t> </a:t>
            </a:r>
            <a:r>
              <a:rPr lang="en-US" dirty="0" err="1"/>
              <a:t>esențiale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schimbare</a:t>
            </a:r>
            <a:r>
              <a:rPr lang="en-US" dirty="0"/>
              <a:t> </a:t>
            </a:r>
            <a:r>
              <a:rPr lang="en-US" dirty="0" err="1"/>
              <a:t>pozitivă</a:t>
            </a:r>
            <a:r>
              <a:rPr lang="en-US" dirty="0"/>
              <a:t>. </a:t>
            </a:r>
            <a:r>
              <a:rPr lang="en-US" dirty="0" err="1"/>
              <a:t>Povestirile</a:t>
            </a:r>
            <a:r>
              <a:rPr lang="en-US" dirty="0"/>
              <a:t> sunt</a:t>
            </a:r>
            <a:r>
              <a:rPr lang="ro-RO" dirty="0"/>
              <a:t> un instrument</a:t>
            </a:r>
            <a:r>
              <a:rPr lang="en-US" dirty="0"/>
              <a:t> util</a:t>
            </a:r>
            <a:r>
              <a:rPr lang="ro-RO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formularea</a:t>
            </a:r>
            <a:r>
              <a:rPr lang="en-US" dirty="0"/>
              <a:t> </a:t>
            </a:r>
            <a:r>
              <a:rPr lang="en-US" dirty="0" err="1"/>
              <a:t>colectivă</a:t>
            </a:r>
            <a:r>
              <a:rPr lang="en-US" dirty="0"/>
              <a:t> a </a:t>
            </a:r>
            <a:r>
              <a:rPr lang="en-US" dirty="0" err="1"/>
              <a:t>pașilor</a:t>
            </a:r>
            <a:r>
              <a:rPr lang="en-US" dirty="0"/>
              <a:t> </a:t>
            </a:r>
            <a:r>
              <a:rPr lang="en-US" dirty="0" err="1"/>
              <a:t>necesari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actualiza</a:t>
            </a:r>
            <a:r>
              <a:rPr lang="en-US" dirty="0"/>
              <a:t> </a:t>
            </a:r>
            <a:r>
              <a:rPr lang="en-US" dirty="0" err="1"/>
              <a:t>următoarea</a:t>
            </a:r>
            <a:r>
              <a:rPr lang="en-US" dirty="0"/>
              <a:t> </a:t>
            </a:r>
            <a:r>
              <a:rPr lang="en-US" dirty="0" err="1"/>
              <a:t>generație</a:t>
            </a:r>
            <a:r>
              <a:rPr lang="en-US" dirty="0"/>
              <a:t> a </a:t>
            </a:r>
            <a:r>
              <a:rPr lang="en-US" dirty="0" err="1"/>
              <a:t>comunităților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. 
Storytelling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folosit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ro-RO" dirty="0"/>
              <a:t>v</a:t>
            </a:r>
            <a:r>
              <a:rPr lang="en-US" dirty="0" err="1"/>
              <a:t>alorifica</a:t>
            </a:r>
            <a:r>
              <a:rPr lang="en-US" dirty="0"/>
              <a:t>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planificarea</a:t>
            </a:r>
            <a:r>
              <a:rPr lang="en-US" dirty="0"/>
              <a:t> </a:t>
            </a:r>
            <a:r>
              <a:rPr lang="en-US" dirty="0" err="1"/>
              <a:t>regenerării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loc de a </a:t>
            </a:r>
            <a:r>
              <a:rPr lang="en-US" dirty="0" err="1"/>
              <a:t>începe</a:t>
            </a:r>
            <a:r>
              <a:rPr lang="en-US" dirty="0"/>
              <a:t> </a:t>
            </a:r>
            <a:r>
              <a:rPr lang="en-US" dirty="0" err="1"/>
              <a:t>discuțiile</a:t>
            </a:r>
            <a:r>
              <a:rPr lang="en-US" dirty="0"/>
              <a:t> cu </a:t>
            </a:r>
            <a:r>
              <a:rPr lang="en-US" dirty="0" err="1"/>
              <a:t>întrebări</a:t>
            </a:r>
            <a:r>
              <a:rPr lang="en-US" dirty="0"/>
              <a:t> standard de </a:t>
            </a:r>
            <a:r>
              <a:rPr lang="en-US" dirty="0" err="1"/>
              <a:t>viziune</a:t>
            </a:r>
            <a:r>
              <a:rPr lang="en-US" dirty="0"/>
              <a:t>, </a:t>
            </a:r>
            <a:r>
              <a:rPr lang="en-US" dirty="0" err="1"/>
              <a:t>obiective</a:t>
            </a:r>
            <a:r>
              <a:rPr lang="en-US" dirty="0"/>
              <a:t>, </a:t>
            </a:r>
            <a:r>
              <a:rPr lang="en-US" dirty="0" err="1"/>
              <a:t>nevoi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probleme</a:t>
            </a:r>
            <a:r>
              <a:rPr lang="en-US" dirty="0"/>
              <a:t>, am </a:t>
            </a:r>
            <a:r>
              <a:rPr lang="en-US" dirty="0" err="1"/>
              <a:t>putea</a:t>
            </a:r>
            <a:r>
              <a:rPr lang="en-US" dirty="0"/>
              <a:t> cere </a:t>
            </a:r>
            <a:r>
              <a:rPr lang="en-US" dirty="0" err="1"/>
              <a:t>oamenilor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împărtășească</a:t>
            </a:r>
            <a:r>
              <a:rPr lang="en-US" dirty="0"/>
              <a:t> </a:t>
            </a:r>
            <a:r>
              <a:rPr lang="en-US" dirty="0" err="1"/>
              <a:t>povești</a:t>
            </a:r>
            <a:r>
              <a:rPr lang="en-US" dirty="0"/>
              <a:t> </a:t>
            </a:r>
            <a:r>
              <a:rPr lang="ro-RO" dirty="0"/>
              <a:t>despre ei </a:t>
            </a:r>
            <a:r>
              <a:rPr lang="en-US" dirty="0" err="1"/>
              <a:t>și</a:t>
            </a:r>
            <a:r>
              <a:rPr lang="ro-RO" dirty="0"/>
              <a:t> despre ceea ce reprezintă comunitatea pentru ei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7" name="Picture Placeholder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0A66DFC-99DC-437D-AD7D-621EAEF0C3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BECFA-EAB0-4936-86D9-BC8069C5B43B}"/>
              </a:ext>
            </a:extLst>
          </p:cNvPr>
          <p:cNvSpPr txBox="1"/>
          <p:nvPr/>
        </p:nvSpPr>
        <p:spPr>
          <a:xfrm>
            <a:off x="11197856" y="6549103"/>
            <a:ext cx="1988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4"/>
              </a:rPr>
              <a:t>Source: K&amp;A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42916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144F39-F75E-4F4C-868C-2D6FD8788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642" y="386761"/>
            <a:ext cx="7407087" cy="69735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7F4182"/>
                </a:solidFill>
              </a:rPr>
              <a:t>De </a:t>
            </a:r>
            <a:r>
              <a:rPr lang="en-IE" dirty="0" err="1">
                <a:solidFill>
                  <a:srgbClr val="7F4182"/>
                </a:solidFill>
              </a:rPr>
              <a:t>ce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en-IE" dirty="0" err="1">
                <a:solidFill>
                  <a:srgbClr val="7F4182"/>
                </a:solidFill>
              </a:rPr>
              <a:t>funcționează</a:t>
            </a:r>
            <a:r>
              <a:rPr lang="en-IE" dirty="0">
                <a:solidFill>
                  <a:srgbClr val="7F4182"/>
                </a:solidFill>
              </a:rPr>
              <a:t> </a:t>
            </a:r>
            <a:r>
              <a:rPr lang="ro-RO" dirty="0" err="1">
                <a:solidFill>
                  <a:srgbClr val="7F4182"/>
                </a:solidFill>
              </a:rPr>
              <a:t>Storytelling</a:t>
            </a:r>
            <a:r>
              <a:rPr lang="en-IE" dirty="0">
                <a:solidFill>
                  <a:srgbClr val="7F4182"/>
                </a:solidFill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811B4-734D-4CEB-AFA7-47809D12A2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642" y="1341035"/>
            <a:ext cx="8038839" cy="397510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dirty="0" err="1"/>
              <a:t>Poveștile</a:t>
            </a:r>
            <a:r>
              <a:rPr lang="en-GB" dirty="0"/>
              <a:t> </a:t>
            </a:r>
            <a:r>
              <a:rPr lang="en-GB" dirty="0" err="1"/>
              <a:t>definesc</a:t>
            </a:r>
            <a:r>
              <a:rPr lang="en-GB" dirty="0"/>
              <a:t> </a:t>
            </a:r>
            <a:r>
              <a:rPr lang="en-GB" dirty="0" err="1"/>
              <a:t>însăși</a:t>
            </a:r>
            <a:r>
              <a:rPr lang="en-GB" dirty="0"/>
              <a:t> </a:t>
            </a:r>
            <a:r>
              <a:rPr lang="en-GB" dirty="0" err="1"/>
              <a:t>esența</a:t>
            </a:r>
            <a:r>
              <a:rPr lang="en-GB" dirty="0"/>
              <a:t> </a:t>
            </a:r>
            <a:r>
              <a:rPr lang="en-GB" dirty="0" err="1"/>
              <a:t>vieții</a:t>
            </a:r>
            <a:r>
              <a:rPr lang="en-GB" dirty="0"/>
              <a:t> </a:t>
            </a:r>
            <a:r>
              <a:rPr lang="en-GB" dirty="0" err="1"/>
              <a:t>umane</a:t>
            </a:r>
            <a:r>
              <a:rPr lang="en-GB" dirty="0"/>
              <a:t>
</a:t>
            </a:r>
            <a:r>
              <a:rPr lang="ro-RO" dirty="0"/>
              <a:t>Membri vor</a:t>
            </a:r>
            <a:r>
              <a:rPr lang="en-GB" dirty="0"/>
              <a:t> </a:t>
            </a:r>
            <a:r>
              <a:rPr lang="en-GB" dirty="0" err="1"/>
              <a:t>simți</a:t>
            </a:r>
            <a:r>
              <a:rPr lang="en-GB" dirty="0"/>
              <a:t> o </a:t>
            </a:r>
            <a:r>
              <a:rPr lang="en-GB" dirty="0" err="1"/>
              <a:t>conexiune</a:t>
            </a:r>
            <a:r>
              <a:rPr lang="en-GB" dirty="0"/>
              <a:t>.
</a:t>
            </a:r>
            <a:r>
              <a:rPr lang="en-GB" dirty="0" err="1"/>
              <a:t>Valorile</a:t>
            </a:r>
            <a:r>
              <a:rPr lang="en-GB" dirty="0"/>
              <a:t> </a:t>
            </a:r>
            <a:r>
              <a:rPr lang="en-GB" dirty="0" err="1"/>
              <a:t>comune</a:t>
            </a:r>
            <a:r>
              <a:rPr lang="en-GB" dirty="0"/>
              <a:t> sunt </a:t>
            </a:r>
            <a:r>
              <a:rPr lang="en-GB" dirty="0" err="1"/>
              <a:t>identificate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mesajele</a:t>
            </a:r>
            <a:r>
              <a:rPr lang="en-GB" dirty="0"/>
              <a:t> sunt </a:t>
            </a:r>
            <a:r>
              <a:rPr lang="en-GB" dirty="0" err="1"/>
              <a:t>comunicate</a:t>
            </a:r>
            <a:r>
              <a:rPr lang="en-GB" dirty="0"/>
              <a:t>
</a:t>
            </a:r>
            <a:r>
              <a:rPr lang="en-GB" dirty="0" err="1"/>
              <a:t>Teme</a:t>
            </a:r>
            <a:r>
              <a:rPr lang="en-GB" dirty="0"/>
              <a:t> precum </a:t>
            </a:r>
            <a:r>
              <a:rPr lang="en-GB" dirty="0" err="1"/>
              <a:t>familia</a:t>
            </a:r>
            <a:r>
              <a:rPr lang="en-GB" dirty="0"/>
              <a:t>, </a:t>
            </a:r>
            <a:r>
              <a:rPr lang="en-GB" dirty="0" err="1"/>
              <a:t>dragostea</a:t>
            </a:r>
            <a:r>
              <a:rPr lang="en-GB" dirty="0"/>
              <a:t>, </a:t>
            </a:r>
            <a:r>
              <a:rPr lang="en-GB" dirty="0" err="1"/>
              <a:t>prietenia</a:t>
            </a:r>
            <a:r>
              <a:rPr lang="en-GB" dirty="0"/>
              <a:t>, </a:t>
            </a:r>
            <a:r>
              <a:rPr lang="en-GB" dirty="0" err="1"/>
              <a:t>depășirea</a:t>
            </a:r>
            <a:r>
              <a:rPr lang="en-GB" dirty="0"/>
              <a:t> </a:t>
            </a:r>
            <a:r>
              <a:rPr lang="en-GB" dirty="0" err="1"/>
              <a:t>provocărilor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altele</a:t>
            </a:r>
            <a:r>
              <a:rPr lang="en-GB" dirty="0"/>
              <a:t> sunt </a:t>
            </a:r>
            <a:r>
              <a:rPr lang="en-GB" dirty="0" err="1"/>
              <a:t>comune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fiecare</a:t>
            </a:r>
            <a:r>
              <a:rPr lang="en-GB" dirty="0"/>
              <a:t> </a:t>
            </a:r>
            <a:r>
              <a:rPr lang="en-GB" dirty="0" err="1"/>
              <a:t>națiune</a:t>
            </a:r>
            <a:r>
              <a:rPr lang="en-GB" dirty="0"/>
              <a:t>
</a:t>
            </a:r>
            <a:r>
              <a:rPr lang="en-GB" dirty="0" err="1"/>
              <a:t>Chiar</a:t>
            </a:r>
            <a:r>
              <a:rPr lang="en-GB" dirty="0"/>
              <a:t> </a:t>
            </a:r>
            <a:r>
              <a:rPr lang="en-GB" dirty="0" err="1"/>
              <a:t>dacă</a:t>
            </a:r>
            <a:r>
              <a:rPr lang="en-GB" dirty="0"/>
              <a:t> anterior nu au </a:t>
            </a:r>
            <a:r>
              <a:rPr lang="en-GB" dirty="0" err="1"/>
              <a:t>avut</a:t>
            </a:r>
            <a:r>
              <a:rPr lang="en-GB" dirty="0"/>
              <a:t> </a:t>
            </a:r>
            <a:r>
              <a:rPr lang="en-GB" dirty="0" err="1"/>
              <a:t>nicio</a:t>
            </a:r>
            <a:r>
              <a:rPr lang="en-GB" dirty="0"/>
              <a:t> </a:t>
            </a:r>
            <a:r>
              <a:rPr lang="en-GB" dirty="0" err="1"/>
              <a:t>interacțiune</a:t>
            </a:r>
            <a:r>
              <a:rPr lang="en-GB" dirty="0"/>
              <a:t> cu </a:t>
            </a:r>
            <a:r>
              <a:rPr lang="en-GB" dirty="0" err="1"/>
              <a:t>grupul</a:t>
            </a:r>
            <a:r>
              <a:rPr lang="en-GB" dirty="0"/>
              <a:t>/</a:t>
            </a:r>
            <a:r>
              <a:rPr lang="en-GB" dirty="0" err="1"/>
              <a:t>comitetul</a:t>
            </a:r>
            <a:r>
              <a:rPr lang="en-GB" dirty="0"/>
              <a:t> </a:t>
            </a:r>
            <a:r>
              <a:rPr lang="en-GB" dirty="0" err="1"/>
              <a:t>comunității</a:t>
            </a:r>
            <a:r>
              <a:rPr lang="en-GB" dirty="0"/>
              <a:t>, o </a:t>
            </a:r>
            <a:r>
              <a:rPr lang="en-GB" dirty="0" err="1"/>
              <a:t>poveste</a:t>
            </a:r>
            <a:r>
              <a:rPr lang="en-GB" dirty="0"/>
              <a:t> </a:t>
            </a:r>
            <a:r>
              <a:rPr lang="en-GB" dirty="0" err="1"/>
              <a:t>convingătoare</a:t>
            </a:r>
            <a:r>
              <a:rPr lang="en-GB" dirty="0"/>
              <a:t> </a:t>
            </a:r>
            <a:r>
              <a:rPr lang="en-GB" dirty="0" err="1"/>
              <a:t>poate</a:t>
            </a:r>
            <a:r>
              <a:rPr lang="en-GB" dirty="0"/>
              <a:t> </a:t>
            </a:r>
            <a:r>
              <a:rPr lang="en-GB" dirty="0" err="1"/>
              <a:t>oferi</a:t>
            </a:r>
            <a:r>
              <a:rPr lang="en-GB" dirty="0"/>
              <a:t> </a:t>
            </a:r>
            <a:r>
              <a:rPr lang="en-GB" dirty="0" err="1"/>
              <a:t>membrilor</a:t>
            </a:r>
            <a:r>
              <a:rPr lang="en-GB" dirty="0"/>
              <a:t> </a:t>
            </a:r>
            <a:r>
              <a:rPr lang="en-GB" dirty="0" err="1"/>
              <a:t>comunității</a:t>
            </a:r>
            <a:r>
              <a:rPr lang="en-GB" dirty="0"/>
              <a:t> un </a:t>
            </a:r>
            <a:r>
              <a:rPr lang="en-GB" dirty="0" err="1"/>
              <a:t>stimulent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se </a:t>
            </a:r>
            <a:r>
              <a:rPr lang="en-GB" dirty="0" err="1"/>
              <a:t>implica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mult</a:t>
            </a:r>
            <a:r>
              <a:rPr lang="en-GB" dirty="0"/>
              <a:t>
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1AD51-1F69-4326-85A7-D21090D35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75" y="596429"/>
            <a:ext cx="340042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2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784434"/>
            <a:ext cx="11545518" cy="1730666"/>
          </a:xfrm>
        </p:spPr>
        <p:txBody>
          <a:bodyPr>
            <a:normAutofit/>
          </a:bodyPr>
          <a:lstStyle/>
          <a:p>
            <a:r>
              <a:rPr lang="en-US" sz="3200" dirty="0" err="1"/>
              <a:t>Planurile</a:t>
            </a:r>
            <a:r>
              <a:rPr lang="en-US" sz="3200" dirty="0"/>
              <a:t> de </a:t>
            </a:r>
            <a:r>
              <a:rPr lang="ro-RO" sz="3200" dirty="0"/>
              <a:t>dezvolta</a:t>
            </a:r>
            <a:r>
              <a:rPr lang="en-US" sz="3200" dirty="0"/>
              <a:t>re a </a:t>
            </a:r>
            <a:r>
              <a:rPr lang="en-US" sz="3200" dirty="0" err="1"/>
              <a:t>comunității</a:t>
            </a:r>
            <a:r>
              <a:rPr lang="en-US" sz="3200" dirty="0"/>
              <a:t> pot </a:t>
            </a:r>
            <a:r>
              <a:rPr lang="en-US" sz="3200" dirty="0" err="1"/>
              <a:t>ajuta</a:t>
            </a:r>
            <a:r>
              <a:rPr lang="en-US" sz="3200" dirty="0"/>
              <a:t> la </a:t>
            </a:r>
            <a:r>
              <a:rPr lang="en-US" sz="3200" dirty="0" err="1"/>
              <a:t>realizarea</a:t>
            </a:r>
            <a:r>
              <a:rPr lang="en-US" sz="3200" dirty="0"/>
              <a:t> </a:t>
            </a:r>
            <a:r>
              <a:rPr lang="en-US" sz="3200" dirty="0" err="1"/>
              <a:t>schimbării</a:t>
            </a:r>
            <a:r>
              <a:rPr lang="en-US" sz="3200" dirty="0"/>
              <a:t> </a:t>
            </a:r>
            <a:r>
              <a:rPr lang="en-US" sz="3200" dirty="0" err="1"/>
              <a:t>comunității</a:t>
            </a:r>
            <a:r>
              <a:rPr lang="en-US" sz="3200" dirty="0"/>
              <a:t> –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această</a:t>
            </a:r>
            <a:r>
              <a:rPr lang="en-US" sz="3200" dirty="0"/>
              <a:t> </a:t>
            </a:r>
            <a:r>
              <a:rPr lang="en-US" sz="3200" dirty="0" err="1"/>
              <a:t>secțiune</a:t>
            </a:r>
            <a:r>
              <a:rPr lang="en-US" sz="3200" dirty="0"/>
              <a:t> </a:t>
            </a:r>
            <a:r>
              <a:rPr lang="en-US" sz="3200" dirty="0" err="1"/>
              <a:t>explorăm</a:t>
            </a:r>
            <a:r>
              <a:rPr lang="en-US" sz="3200" dirty="0"/>
              <a:t> 7 </a:t>
            </a:r>
            <a:r>
              <a:rPr lang="en-US" sz="3200" dirty="0" err="1"/>
              <a:t>pași</a:t>
            </a:r>
            <a:r>
              <a:rPr lang="en-US" sz="3200" dirty="0"/>
              <a:t> </a:t>
            </a:r>
            <a:r>
              <a:rPr lang="en-US" sz="3200" dirty="0" err="1"/>
              <a:t>cheie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dezvoltarea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abordări</a:t>
            </a:r>
            <a:r>
              <a:rPr lang="en-US" sz="3200" dirty="0"/>
              <a:t> </a:t>
            </a:r>
            <a:r>
              <a:rPr lang="en-US" sz="3200" dirty="0" err="1"/>
              <a:t>strategice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63255"/>
            <a:ext cx="11545518" cy="1119830"/>
          </a:xfrm>
        </p:spPr>
        <p:txBody>
          <a:bodyPr/>
          <a:lstStyle/>
          <a:p>
            <a:r>
              <a:rPr lang="en-US" sz="4800" dirty="0"/>
              <a:t>INTRO</a:t>
            </a:r>
            <a:r>
              <a:rPr lang="ro-RO" sz="4800" dirty="0"/>
              <a:t>DUCERE</a:t>
            </a:r>
            <a:r>
              <a:rPr lang="en-US" sz="4800" dirty="0"/>
              <a:t>: </a:t>
            </a:r>
            <a:r>
              <a:rPr lang="en-US" sz="4800" dirty="0" err="1"/>
              <a:t>Transformarea</a:t>
            </a:r>
            <a:r>
              <a:rPr lang="en-US" sz="4800" dirty="0"/>
              <a:t> </a:t>
            </a:r>
            <a:r>
              <a:rPr lang="en-US" sz="4800" dirty="0" err="1"/>
              <a:t>ideilor</a:t>
            </a:r>
            <a:r>
              <a:rPr lang="en-US" sz="4800" dirty="0"/>
              <a:t> de </a:t>
            </a:r>
            <a:r>
              <a:rPr lang="ro-RO" sz="4800" dirty="0"/>
              <a:t>dezvoltare</a:t>
            </a:r>
            <a:r>
              <a:rPr lang="en-US" sz="4800" dirty="0"/>
              <a:t> </a:t>
            </a:r>
            <a:r>
              <a:rPr lang="en-US" sz="4800" dirty="0" err="1"/>
              <a:t>comunitară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acțiun</a:t>
            </a:r>
            <a:r>
              <a:rPr lang="ro-RO" sz="4800" dirty="0"/>
              <a:t>i</a:t>
            </a:r>
            <a:r>
              <a:rPr lang="en-US" sz="4800" dirty="0"/>
              <a:t> 
</a:t>
            </a:r>
            <a:endParaRPr lang="en-IE" sz="4800" dirty="0"/>
          </a:p>
        </p:txBody>
      </p:sp>
      <p:pic>
        <p:nvPicPr>
          <p:cNvPr id="16" name="Picture Placeholder 15" descr="A picture containing person, outdoor, person, looking&#10;&#10;Description automatically generated">
            <a:extLst>
              <a:ext uri="{FF2B5EF4-FFF2-40B4-BE49-F238E27FC236}">
                <a16:creationId xmlns:a16="http://schemas.microsoft.com/office/drawing/2014/main" id="{D06E37CF-195D-465C-ABD3-AEED974EFE1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144F39-F75E-4F4C-868C-2D6FD8788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642" y="386761"/>
            <a:ext cx="8298933" cy="697353"/>
          </a:xfrm>
        </p:spPr>
        <p:txBody>
          <a:bodyPr>
            <a:normAutofit/>
          </a:bodyPr>
          <a:lstStyle/>
          <a:p>
            <a:r>
              <a:rPr lang="ro-RO" dirty="0">
                <a:solidFill>
                  <a:srgbClr val="7F4182"/>
                </a:solidFill>
              </a:rPr>
              <a:t>Tehnica de apreciere prin </a:t>
            </a:r>
            <a:r>
              <a:rPr lang="ro-RO" dirty="0" err="1">
                <a:solidFill>
                  <a:srgbClr val="7F4182"/>
                </a:solidFill>
              </a:rPr>
              <a:t>storytelling</a:t>
            </a:r>
            <a:endParaRPr lang="en-IE" dirty="0">
              <a:solidFill>
                <a:srgbClr val="7F418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811B4-734D-4CEB-AFA7-47809D12A2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642" y="1341035"/>
            <a:ext cx="11033051" cy="39751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o-RO" dirty="0"/>
              <a:t>Tehnica de a</a:t>
            </a:r>
            <a:r>
              <a:rPr lang="en-US" dirty="0" err="1"/>
              <a:t>preci</a:t>
            </a:r>
            <a:r>
              <a:rPr lang="ro-RO" dirty="0"/>
              <a:t>ere prin </a:t>
            </a:r>
            <a:r>
              <a:rPr lang="en-US" dirty="0"/>
              <a:t>Storytelling </a:t>
            </a:r>
            <a:r>
              <a:rPr lang="ro-RO" dirty="0"/>
              <a:t>este utilizată pentru a le aminti </a:t>
            </a:r>
            <a:r>
              <a:rPr lang="en-US" dirty="0" err="1"/>
              <a:t>locuitorilor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ro-RO" dirty="0"/>
              <a:t>frumoase</a:t>
            </a:r>
            <a:r>
              <a:rPr lang="en-US" dirty="0"/>
              <a:t> </a:t>
            </a:r>
            <a:r>
              <a:rPr lang="en-US" dirty="0" err="1"/>
              <a:t>momente</a:t>
            </a:r>
            <a:r>
              <a:rPr lang="en-US" dirty="0"/>
              <a:t> din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ro-RO" dirty="0"/>
              <a:t>lor, pentru a le contempla și de ce nu, pentru a le repeta.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Poveștile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</a:t>
            </a:r>
            <a:r>
              <a:rPr lang="en-US" dirty="0" err="1"/>
              <a:t>utilizate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mod </a:t>
            </a:r>
            <a:r>
              <a:rPr lang="en-US" dirty="0" err="1"/>
              <a:t>activ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., nu </a:t>
            </a:r>
            <a:r>
              <a:rPr lang="en-US" dirty="0" err="1"/>
              <a:t>doar</a:t>
            </a:r>
            <a:r>
              <a:rPr lang="en-US" dirty="0"/>
              <a:t> "</a:t>
            </a:r>
            <a:r>
              <a:rPr lang="en-US" dirty="0" err="1"/>
              <a:t>cartografiate</a:t>
            </a:r>
            <a:r>
              <a:rPr lang="en-US" dirty="0"/>
              <a:t>" </a:t>
            </a:r>
            <a:r>
              <a:rPr lang="en-US" dirty="0" err="1"/>
              <a:t>și</a:t>
            </a:r>
            <a:r>
              <a:rPr lang="en-US" dirty="0"/>
              <a:t> enumerate ca </a:t>
            </a:r>
            <a:r>
              <a:rPr lang="en-US" dirty="0" err="1"/>
              <a:t>resurse</a:t>
            </a:r>
            <a:r>
              <a:rPr lang="en-US" dirty="0"/>
              <a:t> </a:t>
            </a:r>
            <a:r>
              <a:rPr lang="en-US" dirty="0" err="1"/>
              <a:t>posibile</a:t>
            </a:r>
            <a:r>
              <a:rPr lang="en-US" dirty="0"/>
              <a:t>.
</a:t>
            </a:r>
            <a:r>
              <a:rPr lang="en-US" dirty="0" err="1"/>
              <a:t>Adresați</a:t>
            </a:r>
            <a:r>
              <a:rPr lang="en-US" dirty="0"/>
              <a:t> </a:t>
            </a:r>
            <a:r>
              <a:rPr lang="en-US" dirty="0" err="1"/>
              <a:t>rezidenților</a:t>
            </a:r>
            <a:r>
              <a:rPr lang="en-US" dirty="0"/>
              <a:t> </a:t>
            </a:r>
            <a:r>
              <a:rPr lang="ro-RO" dirty="0"/>
              <a:t>întrebări deschise, în care să răspundă cu mai mult decât</a:t>
            </a:r>
            <a:r>
              <a:rPr lang="en-US" dirty="0"/>
              <a:t> "da </a:t>
            </a:r>
            <a:r>
              <a:rPr lang="en-US" dirty="0" err="1"/>
              <a:t>sau</a:t>
            </a:r>
            <a:r>
              <a:rPr lang="en-US" dirty="0"/>
              <a:t> nu".
</a:t>
            </a:r>
            <a:r>
              <a:rPr lang="en-US" dirty="0" err="1"/>
              <a:t>Fiți</a:t>
            </a:r>
            <a:r>
              <a:rPr lang="en-US" dirty="0"/>
              <a:t> </a:t>
            </a:r>
            <a:r>
              <a:rPr lang="en-US" dirty="0" err="1"/>
              <a:t>pregătiți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explicați</a:t>
            </a:r>
            <a:r>
              <a:rPr lang="en-US" dirty="0"/>
              <a:t> de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întrebați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comunitate</a:t>
            </a:r>
            <a:r>
              <a:rPr lang="en-US" dirty="0"/>
              <a:t>. 
</a:t>
            </a:r>
            <a:r>
              <a:rPr lang="en-US" dirty="0" err="1"/>
              <a:t>Povestir</a:t>
            </a:r>
            <a:r>
              <a:rPr lang="ro-RO" dirty="0" err="1"/>
              <a:t>ile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ajut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ro-RO" dirty="0"/>
              <a:t>descoperi</a:t>
            </a:r>
            <a:r>
              <a:rPr lang="en-US" dirty="0" err="1"/>
              <a:t>ți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 </a:t>
            </a:r>
            <a:r>
              <a:rPr lang="ro-RO" dirty="0"/>
              <a:t>făcut comunitatea până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prezent.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0668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4B0811-2F85-4FDD-A8A1-1DB87BB542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1581" y="2028544"/>
            <a:ext cx="6444058" cy="3631644"/>
          </a:xfrm>
        </p:spPr>
        <p:txBody>
          <a:bodyPr/>
          <a:lstStyle/>
          <a:p>
            <a:r>
              <a:rPr lang="en-US" dirty="0" err="1">
                <a:solidFill>
                  <a:srgbClr val="333333"/>
                </a:solidFill>
                <a:latin typeface="FF Meta Serif W01"/>
              </a:rPr>
              <a:t>Există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FF Meta Serif W01"/>
              </a:rPr>
              <a:t>patru</a:t>
            </a:r>
            <a:r>
              <a:rPr lang="en-US" b="1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FF Meta Serif W01"/>
              </a:rPr>
              <a:t>lucruri</a:t>
            </a:r>
            <a:r>
              <a:rPr lang="en-US" b="1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FF Meta Serif W01"/>
              </a:rPr>
              <a:t>cheie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pentru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a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spune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o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poveste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captivantă: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
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1.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Bazați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 povestea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pe un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personaj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cu care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publicul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poate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empatiza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sau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în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jurul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unei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dileme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a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comunității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la care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publicul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se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poate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raporta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
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2.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Construiți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puncte culminante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, fie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prin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curiozitate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intrigă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sau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pericol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real.
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3.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Ofer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ți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nivelul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corect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de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detali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.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Prea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puțin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și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povestea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nu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este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vie;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prea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mult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și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vă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împotmoli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ți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.
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4.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Încheiați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cu o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rezoluție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satisfăcătoare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, fie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că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este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amuzant</a:t>
            </a:r>
            <a:r>
              <a:rPr lang="ro-RO" dirty="0">
                <a:solidFill>
                  <a:srgbClr val="333333"/>
                </a:solidFill>
                <a:latin typeface="FF Meta Serif W01"/>
              </a:rPr>
              <a:t>ă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în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mișcare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sau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FF Meta Serif W01"/>
              </a:rPr>
              <a:t>revelatoare</a:t>
            </a:r>
            <a:r>
              <a:rPr lang="en-US" dirty="0">
                <a:solidFill>
                  <a:srgbClr val="333333"/>
                </a:solidFill>
                <a:latin typeface="FF Meta Serif W01"/>
              </a:rPr>
              <a:t>.
</a:t>
            </a:r>
            <a:endParaRPr lang="en-IE" dirty="0"/>
          </a:p>
        </p:txBody>
      </p:sp>
      <p:pic>
        <p:nvPicPr>
          <p:cNvPr id="8" name="Picture Placeholder 7" descr="A close up of a logo&#10;&#10;Description automatically generated">
            <a:extLst>
              <a:ext uri="{FF2B5EF4-FFF2-40B4-BE49-F238E27FC236}">
                <a16:creationId xmlns:a16="http://schemas.microsoft.com/office/drawing/2014/main" id="{585A9D5E-6A73-48B3-8D98-3C5783D0AAC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719C9-5304-4B1B-A3AC-08D5821ED8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45118" y="791487"/>
            <a:ext cx="5579898" cy="857158"/>
          </a:xfrm>
        </p:spPr>
        <p:txBody>
          <a:bodyPr/>
          <a:lstStyle/>
          <a:p>
            <a:r>
              <a:rPr lang="ro-RO" dirty="0"/>
              <a:t>Cum să relatați o poveste</a:t>
            </a:r>
            <a:r>
              <a:rPr lang="en-I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57246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B95DF-4F86-4B9C-8625-5C844C687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721" y="138223"/>
            <a:ext cx="5279028" cy="1079619"/>
          </a:xfrm>
        </p:spPr>
        <p:txBody>
          <a:bodyPr>
            <a:normAutofit/>
          </a:bodyPr>
          <a:lstStyle/>
          <a:p>
            <a:r>
              <a:rPr lang="en-IE" dirty="0"/>
              <a:t>INSTRUMENTUL 3: ABORDĂRI </a:t>
            </a:r>
            <a:r>
              <a:rPr lang="en-US" dirty="0"/>
              <a:t>DE SUS </a:t>
            </a:r>
            <a:r>
              <a:rPr lang="ro-RO" dirty="0"/>
              <a:t>Î</a:t>
            </a:r>
            <a:r>
              <a:rPr lang="en-US" dirty="0"/>
              <a:t>N JOS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B146-55D6-489C-9DFE-24180A44C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4502" y="1378541"/>
            <a:ext cx="6479070" cy="3947440"/>
          </a:xfrm>
        </p:spPr>
        <p:txBody>
          <a:bodyPr/>
          <a:lstStyle/>
          <a:p>
            <a:pPr algn="just"/>
            <a:r>
              <a:rPr lang="en-US" dirty="0" err="1"/>
              <a:t>Abordările</a:t>
            </a:r>
            <a:r>
              <a:rPr lang="en-US" dirty="0"/>
              <a:t> </a:t>
            </a:r>
            <a:r>
              <a:rPr lang="ro-RO" dirty="0"/>
              <a:t>de sus în jos</a:t>
            </a:r>
            <a:r>
              <a:rPr lang="en-US" dirty="0"/>
              <a:t> </a:t>
            </a:r>
            <a:r>
              <a:rPr lang="en-US" dirty="0" err="1"/>
              <a:t>subliniază</a:t>
            </a:r>
            <a:r>
              <a:rPr lang="en-US" dirty="0"/>
              <a:t> </a:t>
            </a:r>
            <a:r>
              <a:rPr lang="en-US" dirty="0" err="1"/>
              <a:t>participarea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locale la </a:t>
            </a:r>
            <a:r>
              <a:rPr lang="en-US" dirty="0" err="1"/>
              <a:t>inițiativele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. </a:t>
            </a:r>
            <a:r>
              <a:rPr lang="en-US" dirty="0" err="1"/>
              <a:t>Abordările</a:t>
            </a:r>
            <a:r>
              <a:rPr lang="en-US" dirty="0"/>
              <a:t> </a:t>
            </a:r>
            <a:r>
              <a:rPr lang="ro-RO" dirty="0"/>
              <a:t>de sus în jos</a:t>
            </a:r>
            <a:r>
              <a:rPr lang="en-US" dirty="0"/>
              <a:t> permit </a:t>
            </a:r>
            <a:r>
              <a:rPr lang="en-US" dirty="0" err="1"/>
              <a:t>membrilor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stabilească</a:t>
            </a:r>
            <a:r>
              <a:rPr lang="en-US" dirty="0"/>
              <a:t> </a:t>
            </a:r>
            <a:r>
              <a:rPr lang="en-US" dirty="0" err="1"/>
              <a:t>obiective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mijloace</a:t>
            </a:r>
            <a:r>
              <a:rPr lang="en-US" dirty="0"/>
              <a:t> de </a:t>
            </a:r>
            <a:r>
              <a:rPr lang="en-US" dirty="0" err="1"/>
              <a:t>realizare</a:t>
            </a:r>
            <a:r>
              <a:rPr lang="en-US" dirty="0"/>
              <a:t> a </a:t>
            </a:r>
            <a:r>
              <a:rPr lang="en-US" dirty="0" err="1"/>
              <a:t>acestora</a:t>
            </a:r>
            <a:r>
              <a:rPr lang="en-US" dirty="0"/>
              <a:t>. 
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asigură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proprietatea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, precum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angajamentul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responsabilitatea</a:t>
            </a:r>
            <a:r>
              <a:rPr lang="en-US" dirty="0"/>
              <a:t> </a:t>
            </a:r>
            <a:r>
              <a:rPr lang="en-US" dirty="0" err="1"/>
              <a:t>față</a:t>
            </a:r>
            <a:r>
              <a:rPr lang="en-US" dirty="0"/>
              <a:t> de </a:t>
            </a:r>
            <a:r>
              <a:rPr lang="en-US" dirty="0" err="1"/>
              <a:t>proiectul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, </a:t>
            </a:r>
            <a:r>
              <a:rPr lang="en-US" dirty="0" err="1"/>
              <a:t>deoarece</a:t>
            </a:r>
            <a:r>
              <a:rPr lang="en-US" dirty="0"/>
              <a:t> </a:t>
            </a:r>
            <a:r>
              <a:rPr lang="en-US" dirty="0" err="1"/>
              <a:t>caută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ro-RO" dirty="0"/>
              <a:t>începând </a:t>
            </a:r>
            <a:r>
              <a:rPr lang="en-US" dirty="0"/>
              <a:t>de </a:t>
            </a:r>
            <a:r>
              <a:rPr lang="en-US" dirty="0" err="1"/>
              <a:t>jos.</a:t>
            </a:r>
            <a:r>
              <a:rPr lang="en-US" dirty="0"/>
              <a:t> </a:t>
            </a:r>
            <a:r>
              <a:rPr lang="en-US" dirty="0" err="1"/>
              <a:t>Abordările</a:t>
            </a:r>
            <a:r>
              <a:rPr lang="en-US" dirty="0"/>
              <a:t> de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sus au un mare </a:t>
            </a:r>
            <a:r>
              <a:rPr lang="en-US" dirty="0" err="1"/>
              <a:t>potențial</a:t>
            </a:r>
            <a:r>
              <a:rPr lang="en-US" dirty="0"/>
              <a:t> de a </a:t>
            </a:r>
            <a:r>
              <a:rPr lang="en-US" dirty="0" err="1"/>
              <a:t>valorifica</a:t>
            </a:r>
            <a:r>
              <a:rPr lang="en-US" dirty="0"/>
              <a:t> </a:t>
            </a:r>
            <a:r>
              <a:rPr lang="en-US" dirty="0" err="1"/>
              <a:t>sprijinul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locale, </a:t>
            </a:r>
            <a:r>
              <a:rPr lang="en-US" dirty="0" err="1"/>
              <a:t>deoarece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 sunt </a:t>
            </a:r>
            <a:r>
              <a:rPr lang="en-US" dirty="0" err="1"/>
              <a:t>incluse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de la bun </a:t>
            </a:r>
            <a:r>
              <a:rPr lang="en-US" dirty="0" err="1"/>
              <a:t>început</a:t>
            </a:r>
            <a:r>
              <a:rPr lang="en-US" dirty="0"/>
              <a:t>. 
</a:t>
            </a:r>
          </a:p>
        </p:txBody>
      </p:sp>
      <p:pic>
        <p:nvPicPr>
          <p:cNvPr id="9" name="Picture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0842BD8D-42F8-40F6-A8A6-28F59066E9D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118225" y="0"/>
            <a:ext cx="6108700" cy="6858000"/>
          </a:xfrm>
        </p:spPr>
      </p:pic>
    </p:spTree>
    <p:extLst>
      <p:ext uri="{BB962C8B-B14F-4D97-AF65-F5344CB8AC3E}">
        <p14:creationId xmlns:p14="http://schemas.microsoft.com/office/powerpoint/2010/main" val="3723586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78568-CB6E-4E43-A755-5F6271373C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060" y="1966027"/>
            <a:ext cx="6959237" cy="3631644"/>
          </a:xfrm>
        </p:spPr>
        <p:txBody>
          <a:bodyPr/>
          <a:lstStyle/>
          <a:p>
            <a:r>
              <a:rPr lang="en-US" dirty="0"/>
              <a:t>Nord-Est </a:t>
            </a:r>
            <a:r>
              <a:rPr lang="en-US" dirty="0" err="1"/>
              <a:t>și</a:t>
            </a:r>
            <a:r>
              <a:rPr lang="en-US" dirty="0"/>
              <a:t> Vest Kerry Development (NEWKD) a </a:t>
            </a:r>
            <a:r>
              <a:rPr lang="en-US" dirty="0" err="1"/>
              <a:t>aplicat</a:t>
            </a:r>
            <a:r>
              <a:rPr lang="en-US" dirty="0"/>
              <a:t> o </a:t>
            </a:r>
            <a:r>
              <a:rPr lang="en-US" dirty="0" err="1"/>
              <a:t>abordare</a:t>
            </a:r>
            <a:r>
              <a:rPr lang="en-US" dirty="0"/>
              <a:t> de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sus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crearea</a:t>
            </a:r>
            <a:r>
              <a:rPr lang="ro-RO" dirty="0"/>
              <a:t> strategiei</a:t>
            </a:r>
            <a:r>
              <a:rPr lang="en-US" dirty="0"/>
              <a:t> lor</a:t>
            </a:r>
            <a:r>
              <a:rPr lang="ro-RO" dirty="0"/>
              <a:t> de</a:t>
            </a:r>
            <a:r>
              <a:rPr lang="en-US" dirty="0"/>
              <a:t> Smart Village</a:t>
            </a:r>
            <a:r>
              <a:rPr lang="ro-RO" dirty="0"/>
              <a:t> în </a:t>
            </a:r>
            <a:r>
              <a:rPr lang="en-US" dirty="0"/>
              <a:t>Dingle.  
</a:t>
            </a:r>
            <a:r>
              <a:rPr lang="ro-RO" dirty="0"/>
              <a:t>Au </a:t>
            </a:r>
            <a:r>
              <a:rPr lang="ro-RO" dirty="0" err="1"/>
              <a:t>avout</a:t>
            </a:r>
            <a:r>
              <a:rPr lang="ro-RO" dirty="0"/>
              <a:t> loc c</a:t>
            </a:r>
            <a:r>
              <a:rPr lang="en-US" dirty="0" err="1"/>
              <a:t>onsultări</a:t>
            </a:r>
            <a:r>
              <a:rPr lang="en-US" dirty="0"/>
              <a:t> ample la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pe o </a:t>
            </a:r>
            <a:r>
              <a:rPr lang="en-US" dirty="0" err="1"/>
              <a:t>perioadă</a:t>
            </a:r>
            <a:r>
              <a:rPr lang="en-US" dirty="0"/>
              <a:t> de </a:t>
            </a:r>
            <a:r>
              <a:rPr lang="en-US" dirty="0" err="1"/>
              <a:t>șase</a:t>
            </a:r>
            <a:r>
              <a:rPr lang="en-US" dirty="0"/>
              <a:t> </a:t>
            </a:r>
            <a:r>
              <a:rPr lang="en-US" dirty="0" err="1"/>
              <a:t>luni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cursul</a:t>
            </a:r>
            <a:r>
              <a:rPr lang="en-US" dirty="0"/>
              <a:t> </a:t>
            </a:r>
            <a:r>
              <a:rPr lang="en-US" dirty="0" err="1"/>
              <a:t>cărora</a:t>
            </a:r>
            <a:r>
              <a:rPr lang="en-US" dirty="0"/>
              <a:t> au </a:t>
            </a:r>
            <a:r>
              <a:rPr lang="en-US" dirty="0" err="1"/>
              <a:t>avut</a:t>
            </a:r>
            <a:r>
              <a:rPr lang="en-US" dirty="0"/>
              <a:t> loc </a:t>
            </a:r>
            <a:r>
              <a:rPr lang="en-US" dirty="0" err="1"/>
              <a:t>reuniuni</a:t>
            </a:r>
            <a:r>
              <a:rPr lang="en-US" dirty="0"/>
              <a:t> </a:t>
            </a:r>
            <a:r>
              <a:rPr lang="en-US" dirty="0" err="1"/>
              <a:t>publice</a:t>
            </a:r>
            <a:r>
              <a:rPr lang="en-US" dirty="0"/>
              <a:t>, </a:t>
            </a:r>
            <a:r>
              <a:rPr lang="en-US" dirty="0" err="1"/>
              <a:t>angajamente</a:t>
            </a:r>
            <a:r>
              <a:rPr lang="en-US" dirty="0"/>
              <a:t> cu </a:t>
            </a:r>
            <a:r>
              <a:rPr lang="en-US" dirty="0" err="1"/>
              <a:t>organizațiile</a:t>
            </a:r>
            <a:r>
              <a:rPr lang="en-US" dirty="0"/>
              <a:t> </a:t>
            </a:r>
            <a:r>
              <a:rPr lang="en-US" dirty="0" err="1"/>
              <a:t>societății</a:t>
            </a:r>
            <a:r>
              <a:rPr lang="en-US" dirty="0"/>
              <a:t> civile, </a:t>
            </a:r>
            <a:r>
              <a:rPr lang="en-US" dirty="0" err="1"/>
              <a:t>acțiuni</a:t>
            </a:r>
            <a:r>
              <a:rPr lang="en-US" dirty="0"/>
              <a:t> de </a:t>
            </a:r>
            <a:r>
              <a:rPr lang="en-US" dirty="0" err="1"/>
              <a:t>sensibilizare</a:t>
            </a:r>
            <a:r>
              <a:rPr lang="en-US" dirty="0"/>
              <a:t> pe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, </a:t>
            </a:r>
            <a:r>
              <a:rPr lang="en-US" dirty="0" err="1"/>
              <a:t>anchete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reprezentări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fața</a:t>
            </a:r>
            <a:r>
              <a:rPr lang="en-US" dirty="0"/>
              <a:t> </a:t>
            </a:r>
            <a:r>
              <a:rPr lang="en-US" dirty="0" err="1"/>
              <a:t>organismelor</a:t>
            </a:r>
            <a:r>
              <a:rPr lang="en-US" dirty="0"/>
              <a:t> </a:t>
            </a:r>
            <a:r>
              <a:rPr lang="en-US" dirty="0" err="1"/>
              <a:t>statutare</a:t>
            </a:r>
            <a:r>
              <a:rPr lang="en-US" dirty="0"/>
              <a:t>. 
</a:t>
            </a:r>
            <a:r>
              <a:rPr lang="en-US" dirty="0" err="1"/>
              <a:t>Organizațiile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ro-RO" dirty="0"/>
              <a:t>implicate</a:t>
            </a:r>
            <a:r>
              <a:rPr lang="en-US" dirty="0"/>
              <a:t> direct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societatea</a:t>
            </a:r>
            <a:r>
              <a:rPr lang="en-US" dirty="0"/>
              <a:t> </a:t>
            </a:r>
            <a:r>
              <a:rPr lang="en-US" dirty="0" err="1"/>
              <a:t>civilă</a:t>
            </a:r>
            <a:r>
              <a:rPr lang="en-US" dirty="0"/>
              <a:t> </a:t>
            </a:r>
            <a:r>
              <a:rPr lang="ro-RO" dirty="0"/>
              <a:t>a avut </a:t>
            </a:r>
            <a:r>
              <a:rPr lang="en-US" dirty="0"/>
              <a:t>un </a:t>
            </a:r>
            <a:r>
              <a:rPr lang="en-US" dirty="0" err="1"/>
              <a:t>rol</a:t>
            </a:r>
            <a:r>
              <a:rPr lang="en-US" dirty="0"/>
              <a:t> </a:t>
            </a:r>
            <a:r>
              <a:rPr lang="en-US" dirty="0" err="1"/>
              <a:t>esențial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ro-RO" dirty="0"/>
              <a:t>derularea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următorii</a:t>
            </a:r>
            <a:r>
              <a:rPr lang="en-US" dirty="0"/>
              <a:t> ani.
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BC9D6-DD32-488C-8CAA-BBCD14B907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467832"/>
            <a:ext cx="7208874" cy="1297173"/>
          </a:xfrm>
          <a:solidFill>
            <a:srgbClr val="AB5AB0"/>
          </a:solidFill>
        </p:spPr>
        <p:txBody>
          <a:bodyPr>
            <a:noAutofit/>
          </a:bodyPr>
          <a:lstStyle/>
          <a:p>
            <a:r>
              <a:rPr lang="ro-RO" dirty="0">
                <a:solidFill>
                  <a:schemeClr val="bg1"/>
                </a:solidFill>
              </a:rPr>
              <a:t>B</a:t>
            </a:r>
            <a:r>
              <a:rPr lang="it-IT" dirty="0">
                <a:solidFill>
                  <a:schemeClr val="bg1"/>
                </a:solidFill>
              </a:rPr>
              <a:t>une practici în planificarea strategiei comunitare – Abordarea </a:t>
            </a:r>
            <a:r>
              <a:rPr lang="ro-RO" dirty="0">
                <a:solidFill>
                  <a:schemeClr val="bg1"/>
                </a:solidFill>
              </a:rPr>
              <a:t>de sus în jos</a:t>
            </a:r>
            <a:r>
              <a:rPr lang="it-IT" dirty="0">
                <a:solidFill>
                  <a:schemeClr val="bg1"/>
                </a:solidFill>
              </a:rPr>
              <a:t> 
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7A206-26A4-447E-A1D6-006B2C40A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874" y="611428"/>
            <a:ext cx="4312293" cy="5385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8CE53E-AD94-4C31-8D03-E9BCD2421E24}"/>
              </a:ext>
            </a:extLst>
          </p:cNvPr>
          <p:cNvSpPr txBox="1"/>
          <p:nvPr/>
        </p:nvSpPr>
        <p:spPr>
          <a:xfrm>
            <a:off x="871870" y="6197786"/>
            <a:ext cx="645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6D6E6C"/>
                </a:solidFill>
              </a:rPr>
              <a:t>Citiți mai mult</a:t>
            </a:r>
            <a:r>
              <a:rPr lang="en-IE" dirty="0">
                <a:solidFill>
                  <a:srgbClr val="6D6E6C"/>
                </a:solidFill>
              </a:rPr>
              <a:t>: </a:t>
            </a:r>
            <a:r>
              <a:rPr lang="en-IE" dirty="0">
                <a:solidFill>
                  <a:srgbClr val="6D6E6C"/>
                </a:solidFill>
                <a:hlinkClick r:id="rId3"/>
              </a:rPr>
              <a:t>Dingle’s Smart Village Strategy </a:t>
            </a:r>
            <a:endParaRPr lang="en-IE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95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B95DF-4F86-4B9C-8625-5C844C687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721" y="55613"/>
            <a:ext cx="5279028" cy="1079619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INSTRUMENTUL 4: INCLUZIUNE / CONCENTRARE PE DIVERSITATE
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B146-55D6-489C-9DFE-24180A44C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274" y="1347573"/>
            <a:ext cx="6504359" cy="3947440"/>
          </a:xfrm>
        </p:spPr>
        <p:txBody>
          <a:bodyPr/>
          <a:lstStyle/>
          <a:p>
            <a:pPr algn="just"/>
            <a:r>
              <a:rPr lang="en-US" dirty="0" err="1"/>
              <a:t>Incluziunea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 ale </a:t>
            </a:r>
            <a:r>
              <a:rPr lang="en-US" dirty="0" err="1"/>
              <a:t>dezvoltării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regenerării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 </a:t>
            </a:r>
            <a:r>
              <a:rPr lang="en-US" dirty="0" err="1"/>
              <a:t>Așa</a:t>
            </a:r>
            <a:r>
              <a:rPr lang="ro-RO" dirty="0"/>
              <a:t> cum</a:t>
            </a:r>
            <a:r>
              <a:rPr lang="en-US" dirty="0"/>
              <a:t> am </a:t>
            </a:r>
            <a:r>
              <a:rPr lang="en-US" dirty="0" err="1"/>
              <a:t>învățat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 1, </a:t>
            </a:r>
            <a:r>
              <a:rPr lang="en-US" dirty="0" err="1"/>
              <a:t>marile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en-US" dirty="0"/>
              <a:t> </a:t>
            </a:r>
            <a:r>
              <a:rPr lang="en-US" dirty="0" err="1"/>
              <a:t>recunosc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incluziunea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sentimentul</a:t>
            </a:r>
            <a:r>
              <a:rPr lang="en-US" dirty="0"/>
              <a:t> de </a:t>
            </a:r>
            <a:r>
              <a:rPr lang="en-US" dirty="0" err="1"/>
              <a:t>apartenență</a:t>
            </a:r>
            <a:r>
              <a:rPr lang="en-US" dirty="0"/>
              <a:t> sunt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calitatea</a:t>
            </a:r>
            <a:r>
              <a:rPr lang="en-US" dirty="0"/>
              <a:t> </a:t>
            </a:r>
            <a:r>
              <a:rPr lang="en-US" dirty="0" err="1"/>
              <a:t>vieții</a:t>
            </a:r>
            <a:r>
              <a:rPr lang="en-US" dirty="0"/>
              <a:t>.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promovarea</a:t>
            </a:r>
            <a:r>
              <a:rPr lang="en-US" dirty="0"/>
              <a:t> un</a:t>
            </a:r>
            <a:r>
              <a:rPr lang="ro-RO" dirty="0"/>
              <a:t>ei politici de</a:t>
            </a:r>
            <a:r>
              <a:rPr lang="en-US" dirty="0"/>
              <a:t> </a:t>
            </a:r>
            <a:r>
              <a:rPr lang="en-US" dirty="0" err="1"/>
              <a:t>incluzi</a:t>
            </a:r>
            <a:r>
              <a:rPr lang="ro-RO" dirty="0" err="1"/>
              <a:t>une</a:t>
            </a:r>
            <a:r>
              <a:rPr lang="en-US" dirty="0"/>
              <a:t>, </a:t>
            </a:r>
            <a:r>
              <a:rPr lang="en-US" dirty="0" err="1"/>
              <a:t>grupul</a:t>
            </a:r>
            <a:r>
              <a:rPr lang="en-US" dirty="0"/>
              <a:t> </a:t>
            </a:r>
            <a:r>
              <a:rPr lang="en-US" dirty="0" err="1"/>
              <a:t>comunit</a:t>
            </a:r>
            <a:r>
              <a:rPr lang="ro-RO" dirty="0"/>
              <a:t>ar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beneficia de o </a:t>
            </a:r>
            <a:r>
              <a:rPr lang="en-US" dirty="0" err="1"/>
              <a:t>diversitate</a:t>
            </a:r>
            <a:r>
              <a:rPr lang="en-US" dirty="0"/>
              <a:t> de </a:t>
            </a:r>
            <a:r>
              <a:rPr lang="ro-RO" dirty="0"/>
              <a:t>idei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opini</a:t>
            </a:r>
            <a:r>
              <a:rPr lang="ro-RO" dirty="0"/>
              <a:t>i</a:t>
            </a:r>
            <a:r>
              <a:rPr lang="en-US" dirty="0"/>
              <a:t>. 
</a:t>
            </a:r>
            <a:r>
              <a:rPr lang="en-US" dirty="0" err="1"/>
              <a:t>Diversitatea</a:t>
            </a:r>
            <a:r>
              <a:rPr lang="en-US" dirty="0"/>
              <a:t> </a:t>
            </a:r>
            <a:r>
              <a:rPr lang="en-US" dirty="0" err="1"/>
              <a:t>implică</a:t>
            </a:r>
            <a:r>
              <a:rPr lang="en-US" dirty="0"/>
              <a:t> perspective </a:t>
            </a:r>
            <a:r>
              <a:rPr lang="en-US" dirty="0" err="1"/>
              <a:t>diferite</a:t>
            </a:r>
            <a:r>
              <a:rPr lang="en-US" dirty="0"/>
              <a:t>,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necesar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gând</a:t>
            </a:r>
            <a:r>
              <a:rPr lang="ro-RO" dirty="0"/>
              <a:t>iți</a:t>
            </a:r>
            <a:r>
              <a:rPr lang="en-US" dirty="0"/>
              <a:t> </a:t>
            </a:r>
            <a:r>
              <a:rPr lang="en-US" dirty="0" err="1"/>
              <a:t>creativ</a:t>
            </a:r>
            <a:r>
              <a:rPr lang="ro-RO" dirty="0"/>
              <a:t> </a:t>
            </a:r>
            <a:r>
              <a:rPr lang="en-US" dirty="0" err="1"/>
              <a:t>și</a:t>
            </a:r>
            <a:r>
              <a:rPr lang="ro-RO" dirty="0"/>
              <a:t> să </a:t>
            </a:r>
            <a:r>
              <a:rPr lang="en-US" dirty="0"/>
              <a:t> </a:t>
            </a:r>
            <a:r>
              <a:rPr lang="en-US" dirty="0" err="1"/>
              <a:t>conectați</a:t>
            </a:r>
            <a:r>
              <a:rPr lang="en-US" dirty="0"/>
              <a:t> </a:t>
            </a:r>
            <a:r>
              <a:rPr lang="ro-RO" dirty="0"/>
              <a:t>între ele diferite idei.</a:t>
            </a:r>
            <a:r>
              <a:rPr lang="en-US" dirty="0"/>
              <a:t> </a:t>
            </a:r>
            <a:r>
              <a:rPr lang="en-US" dirty="0" err="1"/>
              <a:t>Diversitatea</a:t>
            </a:r>
            <a:r>
              <a:rPr lang="en-US" dirty="0"/>
              <a:t> </a:t>
            </a:r>
            <a:r>
              <a:rPr lang="en-US" dirty="0" err="1"/>
              <a:t>gândirii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comunit</a:t>
            </a:r>
            <a:r>
              <a:rPr lang="ro-RO" dirty="0" err="1"/>
              <a:t>atea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îndepărteze</a:t>
            </a:r>
            <a:r>
              <a:rPr lang="en-US" dirty="0"/>
              <a:t> de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ro-RO" dirty="0"/>
              <a:t>e</a:t>
            </a:r>
            <a:r>
              <a:rPr lang="en-US" dirty="0"/>
              <a:t> </a:t>
            </a:r>
            <a:r>
              <a:rPr lang="ro-RO" dirty="0"/>
              <a:t>clasic și să încerce abordări noi/inovative</a:t>
            </a:r>
            <a:r>
              <a:rPr lang="en-US" dirty="0"/>
              <a:t>. 
</a:t>
            </a:r>
            <a:endParaRPr lang="en-IE" dirty="0"/>
          </a:p>
        </p:txBody>
      </p:sp>
      <p:pic>
        <p:nvPicPr>
          <p:cNvPr id="6" name="Picture Placeholder 5" descr="A close up of a pencil&#10;&#10;Description automatically generated">
            <a:extLst>
              <a:ext uri="{FF2B5EF4-FFF2-40B4-BE49-F238E27FC236}">
                <a16:creationId xmlns:a16="http://schemas.microsoft.com/office/drawing/2014/main" id="{FC723541-924B-4FD6-A9F0-BC85D13EFD2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096000" y="-1"/>
            <a:ext cx="6110287" cy="6858001"/>
          </a:xfrm>
        </p:spPr>
      </p:pic>
    </p:spTree>
    <p:extLst>
      <p:ext uri="{BB962C8B-B14F-4D97-AF65-F5344CB8AC3E}">
        <p14:creationId xmlns:p14="http://schemas.microsoft.com/office/powerpoint/2010/main" val="775020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57060" y="265814"/>
            <a:ext cx="7534940" cy="1158522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chemeClr val="bg1"/>
                </a:solidFill>
                <a:latin typeface="Source Serif Pro"/>
              </a:rPr>
              <a:t>Combinația de grupuri diferite și persoane creative... facilita</a:t>
            </a:r>
            <a:r>
              <a:rPr lang="ro-RO" dirty="0">
                <a:solidFill>
                  <a:schemeClr val="bg1"/>
                </a:solidFill>
                <a:latin typeface="Source Serif Pro"/>
              </a:rPr>
              <a:t>rea</a:t>
            </a:r>
            <a:r>
              <a:rPr lang="it-IT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ro-RO" dirty="0">
                <a:solidFill>
                  <a:schemeClr val="bg1"/>
                </a:solidFill>
                <a:latin typeface="Source Serif Pro"/>
              </a:rPr>
              <a:t>unei noi ere</a:t>
            </a:r>
            <a:r>
              <a:rPr lang="it-IT" dirty="0">
                <a:solidFill>
                  <a:schemeClr val="bg1"/>
                </a:solidFill>
                <a:latin typeface="Source Serif Pro"/>
              </a:rPr>
              <a:t> a inovării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219745" y="5849600"/>
            <a:ext cx="118056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Ruth Garvey-Williams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unul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dintre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membrii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fondatori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ai The Exchange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www.exchangeinishowen.ie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un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centru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premiat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organizație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caritabilă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înregistrată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dedicată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inovării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unor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proiecte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creative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beneficiul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comunității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lor. Ruth 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scris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o-RO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despre această experiență pe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The Story of the Exchange on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Linkedin</a:t>
            </a:r>
            <a:endParaRPr lang="en-I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D675A-AAD9-46F1-81E1-099C0C01E15D}"/>
              </a:ext>
            </a:extLst>
          </p:cNvPr>
          <p:cNvSpPr txBox="1"/>
          <p:nvPr/>
        </p:nvSpPr>
        <p:spPr>
          <a:xfrm>
            <a:off x="4040372" y="1697539"/>
            <a:ext cx="8151628" cy="4154984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"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Unul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dintre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mai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simple (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mai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populare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)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experimente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științifice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implică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 amestecarea bomboanelor 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Mentos 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cu sucul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Coca Cola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, având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rezultate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..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explozive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Aducerea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oamenilor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împreună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este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o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afacere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riscantă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mai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ales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dacă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există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agende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contradictorii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sau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concurente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
Cu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toate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acestea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în primele zile 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la Exchange, am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evitat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capcanele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am valorificat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interacțiuni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dinamice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Combinația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grupuri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diferite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persoane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creative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într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-un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spațiu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comun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facilitat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o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nouă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eră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inovare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experimentare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o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explozie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interesantă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creativitate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."</a:t>
            </a:r>
            <a:r>
              <a:rPr lang="en-US" sz="2400" dirty="0">
                <a:solidFill>
                  <a:schemeClr val="bg1"/>
                </a:solidFill>
                <a:latin typeface="Source Serif Pro"/>
              </a:rPr>
              <a:t>
</a:t>
            </a:r>
            <a:endParaRPr lang="en-US" sz="2400" b="0" i="0" dirty="0">
              <a:solidFill>
                <a:schemeClr val="bg1"/>
              </a:solidFill>
              <a:effectLst/>
              <a:latin typeface="Source Serif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F236B-A07E-4FA6-946E-56DC6C2E5519}"/>
              </a:ext>
            </a:extLst>
          </p:cNvPr>
          <p:cNvSpPr txBox="1"/>
          <p:nvPr/>
        </p:nvSpPr>
        <p:spPr>
          <a:xfrm>
            <a:off x="0" y="127591"/>
            <a:ext cx="20414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PERSPECTIVE CHEIE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D5B1A677-B620-4867-8928-55DACC6D9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307" y="1314176"/>
            <a:ext cx="3498608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09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B95DF-4F86-4B9C-8625-5C844C687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55613"/>
            <a:ext cx="5279028" cy="1079619"/>
          </a:xfrm>
        </p:spPr>
        <p:txBody>
          <a:bodyPr>
            <a:normAutofit fontScale="85000" lnSpcReduction="10000"/>
          </a:bodyPr>
          <a:lstStyle/>
          <a:p>
            <a:r>
              <a:rPr lang="en-IE" dirty="0"/>
              <a:t>INSTRUMENTUL 5: </a:t>
            </a:r>
            <a:r>
              <a:rPr lang="ro-RO" dirty="0"/>
              <a:t>REȚELELE DE SOCIALIZARE</a:t>
            </a:r>
            <a:r>
              <a:rPr lang="en-IE" dirty="0"/>
              <a:t>/TEHNOLOGIE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6B146-55D6-489C-9DFE-24180A44C3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334" y="1600805"/>
            <a:ext cx="6323606" cy="3947440"/>
          </a:xfrm>
        </p:spPr>
        <p:txBody>
          <a:bodyPr/>
          <a:lstStyle/>
          <a:p>
            <a:pPr algn="just"/>
            <a:r>
              <a:rPr lang="en-US" dirty="0" err="1"/>
              <a:t>Profitând</a:t>
            </a:r>
            <a:r>
              <a:rPr lang="en-US" dirty="0"/>
              <a:t> </a:t>
            </a:r>
            <a:r>
              <a:rPr lang="en-US" dirty="0" err="1"/>
              <a:t>atât</a:t>
            </a:r>
            <a:r>
              <a:rPr lang="en-US" dirty="0"/>
              <a:t> de </a:t>
            </a:r>
            <a:r>
              <a:rPr lang="en-US" dirty="0" err="1"/>
              <a:t>instrumentele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consacrate</a:t>
            </a:r>
            <a:r>
              <a:rPr lang="en-US" dirty="0"/>
              <a:t>,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emergente</a:t>
            </a:r>
            <a:r>
              <a:rPr lang="en-US" dirty="0"/>
              <a:t>, </a:t>
            </a:r>
            <a:r>
              <a:rPr lang="ro-RO" dirty="0"/>
              <a:t>vă </a:t>
            </a:r>
            <a:r>
              <a:rPr lang="ro-RO" dirty="0" err="1"/>
              <a:t>puteși</a:t>
            </a:r>
            <a:r>
              <a:rPr lang="ro-RO" dirty="0"/>
              <a:t> </a:t>
            </a:r>
            <a:r>
              <a:rPr lang="en-US" dirty="0" err="1"/>
              <a:t>maximiza</a:t>
            </a:r>
            <a:r>
              <a:rPr lang="en-US" dirty="0"/>
              <a:t>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puteți </a:t>
            </a:r>
            <a:r>
              <a:rPr lang="en-US" dirty="0" err="1"/>
              <a:t>profita</a:t>
            </a:r>
            <a:r>
              <a:rPr lang="en-US" dirty="0"/>
              <a:t> de </a:t>
            </a:r>
            <a:r>
              <a:rPr lang="en-US" dirty="0" err="1"/>
              <a:t>proiectul</a:t>
            </a:r>
            <a:r>
              <a:rPr lang="en-US" dirty="0"/>
              <a:t> d</a:t>
            </a:r>
            <a:r>
              <a:rPr lang="ro-RO" dirty="0"/>
              <a:t>vs. de</a:t>
            </a:r>
            <a:r>
              <a:rPr lang="en-US" dirty="0"/>
              <a:t>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. 
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pandemiei</a:t>
            </a:r>
            <a:r>
              <a:rPr lang="en-US" dirty="0"/>
              <a:t> COVID19, </a:t>
            </a:r>
            <a:r>
              <a:rPr lang="en-US" dirty="0" err="1"/>
              <a:t>tehnologia</a:t>
            </a:r>
            <a:r>
              <a:rPr lang="en-US" dirty="0"/>
              <a:t> a </a:t>
            </a:r>
            <a:r>
              <a:rPr lang="en-US" dirty="0" err="1"/>
              <a:t>permis</a:t>
            </a:r>
            <a:r>
              <a:rPr lang="en-US" dirty="0"/>
              <a:t> </a:t>
            </a:r>
            <a:r>
              <a:rPr lang="en-US" dirty="0" err="1"/>
              <a:t>grupurilor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întâlnească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să-și</a:t>
            </a:r>
            <a:r>
              <a:rPr lang="en-US" dirty="0"/>
              <a:t> continue </a:t>
            </a:r>
            <a:r>
              <a:rPr lang="en-US" dirty="0" err="1"/>
              <a:t>activitatea</a:t>
            </a:r>
            <a:r>
              <a:rPr lang="en-US" dirty="0"/>
              <a:t>. De </a:t>
            </a:r>
            <a:r>
              <a:rPr lang="en-US" dirty="0" err="1"/>
              <a:t>asemenea</a:t>
            </a:r>
            <a:r>
              <a:rPr lang="en-US" dirty="0"/>
              <a:t>, a </a:t>
            </a:r>
            <a:r>
              <a:rPr lang="en-US" dirty="0" err="1"/>
              <a:t>deschis</a:t>
            </a:r>
            <a:r>
              <a:rPr lang="en-US" dirty="0"/>
              <a:t>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oportunități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membrii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de a se </a:t>
            </a:r>
            <a:r>
              <a:rPr lang="en-US" dirty="0" err="1"/>
              <a:t>conecta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de a petrece timp </a:t>
            </a:r>
            <a:r>
              <a:rPr lang="en-US" dirty="0" err="1"/>
              <a:t>împreu</a:t>
            </a:r>
            <a:r>
              <a:rPr lang="ro-RO" dirty="0"/>
              <a:t>nă</a:t>
            </a:r>
            <a:r>
              <a:rPr lang="en-US" dirty="0"/>
              <a:t>. </a:t>
            </a:r>
            <a:r>
              <a:rPr lang="ro-RO" dirty="0"/>
              <a:t>Un astfel de caz a fost </a:t>
            </a:r>
            <a:r>
              <a:rPr lang="en-US" dirty="0"/>
              <a:t> #virtualvolunteering. 
</a:t>
            </a:r>
            <a:r>
              <a:rPr lang="en-US" dirty="0" err="1"/>
              <a:t>Tehnologia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c</a:t>
            </a:r>
            <a:r>
              <a:rPr lang="ro-RO" dirty="0" err="1"/>
              <a:t>omunitatea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conecteze</a:t>
            </a:r>
            <a:r>
              <a:rPr lang="en-US" dirty="0"/>
              <a:t> cu diaspora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profite</a:t>
            </a:r>
            <a:r>
              <a:rPr lang="en-US" dirty="0"/>
              <a:t> de </a:t>
            </a:r>
            <a:r>
              <a:rPr lang="en-US" dirty="0" err="1"/>
              <a:t>sprijinul</a:t>
            </a:r>
            <a:r>
              <a:rPr lang="en-US" dirty="0"/>
              <a:t> </a:t>
            </a:r>
            <a:r>
              <a:rPr lang="en-US" dirty="0" err="1"/>
              <a:t>acordat</a:t>
            </a:r>
            <a:r>
              <a:rPr lang="en-US" dirty="0"/>
              <a:t> de </a:t>
            </a:r>
            <a:r>
              <a:rPr lang="ro-RO" dirty="0"/>
              <a:t>aceștia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6" name="Picture Placeholder 5" descr="A picture containing building, large, big, sitting&#10;&#10;Description automatically generated">
            <a:extLst>
              <a:ext uri="{FF2B5EF4-FFF2-40B4-BE49-F238E27FC236}">
                <a16:creationId xmlns:a16="http://schemas.microsoft.com/office/drawing/2014/main" id="{311DB709-73E0-4B22-9360-BC350A5D5B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8109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9BE63-0158-40C7-A355-84E743DD65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7638" y="1912863"/>
            <a:ext cx="5658362" cy="4177253"/>
          </a:xfrm>
        </p:spPr>
        <p:txBody>
          <a:bodyPr/>
          <a:lstStyle/>
          <a:p>
            <a:r>
              <a:rPr lang="en-US" dirty="0"/>
              <a:t>Ce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voluntariatul</a:t>
            </a:r>
            <a:r>
              <a:rPr lang="en-US" dirty="0"/>
              <a:t> virtual? </a:t>
            </a:r>
            <a:r>
              <a:rPr lang="en-US" dirty="0" err="1"/>
              <a:t>Voluntariatul</a:t>
            </a:r>
            <a:r>
              <a:rPr lang="en-US" dirty="0"/>
              <a:t> virtual </a:t>
            </a:r>
            <a:r>
              <a:rPr lang="en-US" dirty="0" err="1"/>
              <a:t>înseamnă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sarcinile</a:t>
            </a:r>
            <a:r>
              <a:rPr lang="en-US" dirty="0"/>
              <a:t> de </a:t>
            </a:r>
            <a:r>
              <a:rPr lang="en-US" dirty="0" err="1"/>
              <a:t>voluntariat</a:t>
            </a:r>
            <a:r>
              <a:rPr lang="en-US" dirty="0"/>
              <a:t> sunt </a:t>
            </a:r>
            <a:r>
              <a:rPr lang="en-US" dirty="0" err="1"/>
              <a:t>îndeplinite</a:t>
            </a:r>
            <a:r>
              <a:rPr lang="en-US" dirty="0"/>
              <a:t> integral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parția</a:t>
            </a:r>
            <a:r>
              <a:rPr lang="ro-RO" dirty="0"/>
              <a:t>l cu ajutorul internetului</a:t>
            </a:r>
            <a:r>
              <a:rPr lang="en-US" dirty="0"/>
              <a:t>. </a:t>
            </a:r>
            <a:r>
              <a:rPr lang="ro-RO" dirty="0"/>
              <a:t>În urma pandemiei </a:t>
            </a:r>
            <a:r>
              <a:rPr lang="en-US" dirty="0"/>
              <a:t>COVID19, </a:t>
            </a:r>
            <a:r>
              <a:rPr lang="en-US" dirty="0" err="1"/>
              <a:t>mulți</a:t>
            </a:r>
            <a:r>
              <a:rPr lang="en-US" dirty="0"/>
              <a:t> </a:t>
            </a:r>
            <a:r>
              <a:rPr lang="en-US" dirty="0" err="1"/>
              <a:t>oameni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</a:t>
            </a:r>
            <a:r>
              <a:rPr lang="en-US" dirty="0" err="1"/>
              <a:t>interesa</a:t>
            </a:r>
            <a:r>
              <a:rPr lang="ro-RO" dirty="0"/>
              <a:t>ți</a:t>
            </a:r>
            <a:r>
              <a:rPr lang="en-US" dirty="0"/>
              <a:t> de </a:t>
            </a:r>
            <a:r>
              <a:rPr lang="en-US" dirty="0" err="1"/>
              <a:t>voluntariat</a:t>
            </a:r>
            <a:r>
              <a:rPr lang="ro-RO" dirty="0" err="1"/>
              <a:t>ul</a:t>
            </a:r>
            <a:r>
              <a:rPr lang="en-US" dirty="0"/>
              <a:t> virtual.
Ca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ro-RO" dirty="0"/>
              <a:t>alte activități în lumea</a:t>
            </a:r>
            <a:r>
              <a:rPr lang="en-US" dirty="0"/>
              <a:t> post COVID19, </a:t>
            </a:r>
            <a:r>
              <a:rPr lang="ro-RO" dirty="0"/>
              <a:t>v</a:t>
            </a:r>
            <a:r>
              <a:rPr lang="en-US" dirty="0" err="1"/>
              <a:t>oluntariat</a:t>
            </a:r>
            <a:r>
              <a:rPr lang="ro-RO" dirty="0" err="1"/>
              <a:t>ul</a:t>
            </a:r>
            <a:r>
              <a:rPr lang="ro-RO" dirty="0"/>
              <a:t> virtual</a:t>
            </a:r>
            <a:r>
              <a:rPr lang="en-US" dirty="0"/>
              <a:t> </a:t>
            </a:r>
            <a:r>
              <a:rPr lang="ro-RO" dirty="0"/>
              <a:t>poate reprezenta o oportunitate grozavă pentru dezvoltarea proiectelor comunității dvs.</a:t>
            </a:r>
            <a:r>
              <a:rPr lang="en-US" dirty="0"/>
              <a:t>!
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505C8-4EFD-4E83-BAB6-279CA3C805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636" y="277860"/>
            <a:ext cx="5793853" cy="1925725"/>
          </a:xfrm>
        </p:spPr>
        <p:txBody>
          <a:bodyPr>
            <a:normAutofit/>
          </a:bodyPr>
          <a:lstStyle/>
          <a:p>
            <a:r>
              <a:rPr lang="en-IE" sz="3000" dirty="0" err="1"/>
              <a:t>Valorifica</a:t>
            </a:r>
            <a:r>
              <a:rPr lang="ro-RO" sz="3000" dirty="0"/>
              <a:t>rea</a:t>
            </a:r>
            <a:r>
              <a:rPr lang="en-IE" sz="3000" dirty="0"/>
              <a:t> </a:t>
            </a:r>
            <a:r>
              <a:rPr lang="en-IE" sz="3000" dirty="0" err="1"/>
              <a:t>implic</a:t>
            </a:r>
            <a:r>
              <a:rPr lang="ro-RO" sz="3000" dirty="0" err="1"/>
              <a:t>ării</a:t>
            </a:r>
            <a:r>
              <a:rPr lang="en-IE" sz="3000" dirty="0"/>
              <a:t> </a:t>
            </a:r>
            <a:r>
              <a:rPr lang="en-IE" sz="3000" dirty="0" err="1"/>
              <a:t>comunității</a:t>
            </a:r>
            <a:r>
              <a:rPr lang="en-IE" sz="3000" dirty="0"/>
              <a:t> </a:t>
            </a:r>
            <a:r>
              <a:rPr lang="en-IE" sz="3000" dirty="0" err="1"/>
              <a:t>în</a:t>
            </a:r>
            <a:r>
              <a:rPr lang="en-IE" sz="3000" dirty="0"/>
              <a:t> mod </a:t>
            </a:r>
            <a:r>
              <a:rPr lang="en-IE" sz="3000" dirty="0" err="1"/>
              <a:t>inovator</a:t>
            </a:r>
            <a:r>
              <a:rPr lang="en-IE" sz="3000" dirty="0"/>
              <a:t> </a:t>
            </a:r>
            <a:r>
              <a:rPr lang="en-IE" sz="3000" dirty="0" err="1"/>
              <a:t>prin</a:t>
            </a:r>
            <a:r>
              <a:rPr lang="en-IE" sz="3000" dirty="0"/>
              <a:t> </a:t>
            </a:r>
            <a:r>
              <a:rPr lang="en-IE" sz="3000" dirty="0" err="1"/>
              <a:t>abordări</a:t>
            </a:r>
            <a:r>
              <a:rPr lang="en-IE" sz="3000" dirty="0"/>
              <a:t> </a:t>
            </a:r>
            <a:r>
              <a:rPr lang="en-IE" sz="3000" dirty="0" err="1"/>
              <a:t>noi</a:t>
            </a:r>
            <a:r>
              <a:rPr lang="ro-RO" sz="3000" dirty="0"/>
              <a:t> -V</a:t>
            </a:r>
            <a:r>
              <a:rPr lang="en-IE" sz="3000" dirty="0" err="1"/>
              <a:t>oluntariatul</a:t>
            </a:r>
            <a:r>
              <a:rPr lang="en-IE" sz="3000" dirty="0"/>
              <a:t> </a:t>
            </a:r>
            <a:r>
              <a:rPr lang="ro-RO" sz="3000" dirty="0"/>
              <a:t>V</a:t>
            </a:r>
            <a:r>
              <a:rPr lang="en-IE" sz="3000" dirty="0" err="1"/>
              <a:t>irtual</a:t>
            </a:r>
            <a:r>
              <a:rPr lang="en-IE" sz="3000" dirty="0"/>
              <a:t>
</a:t>
            </a:r>
          </a:p>
        </p:txBody>
      </p:sp>
      <p:pic>
        <p:nvPicPr>
          <p:cNvPr id="4" name="Picture Placeholder 5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F091FA1C-2A05-43BD-BD1A-50C63291CB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202979" y="277204"/>
            <a:ext cx="5989021" cy="3151796"/>
          </a:xfrm>
          <a:prstGeom prst="rect">
            <a:avLst/>
          </a:prstGeom>
        </p:spPr>
      </p:pic>
      <p:pic>
        <p:nvPicPr>
          <p:cNvPr id="5" name="Picture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F5EAFC5F-20D5-45D5-B32D-7A58A9260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p:blipFill>
        <p:spPr>
          <a:xfrm>
            <a:off x="6751674" y="3622361"/>
            <a:ext cx="5193709" cy="23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9BE63-0158-40C7-A355-84E743DD65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949" y="1912863"/>
            <a:ext cx="5934075" cy="4177253"/>
          </a:xfrm>
        </p:spPr>
        <p:txBody>
          <a:bodyPr/>
          <a:lstStyle/>
          <a:p>
            <a:r>
              <a:rPr lang="en-US" dirty="0"/>
              <a:t>Era </a:t>
            </a:r>
            <a:r>
              <a:rPr lang="en-US" dirty="0" err="1"/>
              <a:t>digitală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platformele</a:t>
            </a:r>
            <a:r>
              <a:rPr lang="en-US" dirty="0"/>
              <a:t> de crowdfunding online au </a:t>
            </a:r>
            <a:r>
              <a:rPr lang="en-US" dirty="0" err="1"/>
              <a:t>făcut</a:t>
            </a:r>
            <a:r>
              <a:rPr lang="en-US" dirty="0"/>
              <a:t> ca </a:t>
            </a:r>
            <a:r>
              <a:rPr lang="en-US" dirty="0" err="1"/>
              <a:t>strângerea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</a:t>
            </a:r>
            <a:r>
              <a:rPr lang="en-US" dirty="0" err="1"/>
              <a:t>destul</a:t>
            </a:r>
            <a:r>
              <a:rPr lang="en-US" dirty="0"/>
              <a:t> de </a:t>
            </a:r>
            <a:r>
              <a:rPr lang="en-US" dirty="0" err="1"/>
              <a:t>ușor</a:t>
            </a:r>
            <a:r>
              <a:rPr lang="en-US" dirty="0"/>
              <a:t> de </a:t>
            </a:r>
            <a:r>
              <a:rPr lang="en-US" dirty="0" err="1"/>
              <a:t>configurat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</a:t>
            </a:r>
            <a:r>
              <a:rPr lang="ro-RO" dirty="0"/>
              <a:t>accesat</a:t>
            </a:r>
            <a:r>
              <a:rPr lang="en-US" dirty="0"/>
              <a:t>. 
</a:t>
            </a:r>
            <a:r>
              <a:rPr lang="ro-RO" dirty="0"/>
              <a:t>Așa cum s-a întâmplat și în celelalte domenii, în urma pandemiei de </a:t>
            </a:r>
            <a:r>
              <a:rPr lang="en-US" dirty="0"/>
              <a:t>COVID19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ro-RO" dirty="0"/>
              <a:t>s</a:t>
            </a:r>
            <a:r>
              <a:rPr lang="en-US" dirty="0" err="1"/>
              <a:t>trânger</a:t>
            </a:r>
            <a:r>
              <a:rPr lang="ro-RO" dirty="0" err="1"/>
              <a:t>ile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</a:t>
            </a:r>
            <a:r>
              <a:rPr lang="ro-RO" dirty="0"/>
              <a:t>au trecut în </a:t>
            </a:r>
            <a:r>
              <a:rPr lang="en-US" dirty="0"/>
              <a:t>online, </a:t>
            </a:r>
            <a:r>
              <a:rPr lang="ro-RO" dirty="0"/>
              <a:t>devenind astfel o </a:t>
            </a:r>
            <a:r>
              <a:rPr lang="en-US" dirty="0" err="1"/>
              <a:t>pârghie</a:t>
            </a:r>
            <a:r>
              <a:rPr lang="en-US" dirty="0"/>
              <a:t> de </a:t>
            </a:r>
            <a:r>
              <a:rPr lang="en-US" dirty="0" err="1"/>
              <a:t>sprijin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diaspora </a:t>
            </a:r>
            <a:r>
              <a:rPr lang="en-US" dirty="0" err="1"/>
              <a:t>comunitate</a:t>
            </a:r>
            <a:r>
              <a:rPr lang="en-US" dirty="0"/>
              <a:t> din </a:t>
            </a:r>
            <a:r>
              <a:rPr lang="en-US" dirty="0" err="1"/>
              <a:t>întreaga</a:t>
            </a:r>
            <a:r>
              <a:rPr lang="en-US" dirty="0"/>
              <a:t> </a:t>
            </a:r>
            <a:r>
              <a:rPr lang="en-US" dirty="0" err="1"/>
              <a:t>lume</a:t>
            </a:r>
            <a:r>
              <a:rPr lang="ro-RO" dirty="0"/>
              <a:t> și nu doar la nivel local</a:t>
            </a:r>
            <a:r>
              <a:rPr lang="en-US" dirty="0"/>
              <a:t>. 
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505C8-4EFD-4E83-BAB6-279CA3C805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41296"/>
            <a:ext cx="6243597" cy="1925725"/>
          </a:xfrm>
        </p:spPr>
        <p:txBody>
          <a:bodyPr>
            <a:normAutofit fontScale="92500"/>
          </a:bodyPr>
          <a:lstStyle/>
          <a:p>
            <a:r>
              <a:rPr lang="en-IE" sz="3200" dirty="0" err="1"/>
              <a:t>Tehnologia</a:t>
            </a:r>
            <a:r>
              <a:rPr lang="en-IE" sz="3200" dirty="0"/>
              <a:t> </a:t>
            </a:r>
            <a:r>
              <a:rPr lang="en-IE" sz="3200" dirty="0" err="1"/>
              <a:t>poate</a:t>
            </a:r>
            <a:r>
              <a:rPr lang="en-IE" sz="3200" dirty="0"/>
              <a:t> fi </a:t>
            </a:r>
            <a:r>
              <a:rPr lang="en-IE" sz="3200" dirty="0" err="1"/>
              <a:t>folosită</a:t>
            </a:r>
            <a:r>
              <a:rPr lang="en-IE" sz="3200" dirty="0"/>
              <a:t> </a:t>
            </a:r>
            <a:r>
              <a:rPr lang="en-IE" sz="3200" dirty="0" err="1"/>
              <a:t>și</a:t>
            </a:r>
            <a:r>
              <a:rPr lang="en-IE" sz="3200" dirty="0"/>
              <a:t> </a:t>
            </a:r>
            <a:r>
              <a:rPr lang="en-IE" sz="3200" dirty="0" err="1"/>
              <a:t>pentru</a:t>
            </a:r>
            <a:r>
              <a:rPr lang="en-IE" sz="3200" dirty="0"/>
              <a:t> a beneficia de </a:t>
            </a:r>
            <a:r>
              <a:rPr lang="en-IE" sz="3200" dirty="0" err="1"/>
              <a:t>sprijin</a:t>
            </a:r>
            <a:r>
              <a:rPr lang="en-IE" sz="3200" dirty="0"/>
              <a:t> </a:t>
            </a:r>
            <a:r>
              <a:rPr lang="en-IE" sz="3200" dirty="0" err="1"/>
              <a:t>financiar</a:t>
            </a:r>
            <a:r>
              <a:rPr lang="en-IE" sz="3200" dirty="0"/>
              <a:t> din </a:t>
            </a:r>
            <a:r>
              <a:rPr lang="en-IE" sz="3200" dirty="0" err="1"/>
              <a:t>partea</a:t>
            </a:r>
            <a:r>
              <a:rPr lang="en-IE" sz="3200" dirty="0"/>
              <a:t> </a:t>
            </a:r>
            <a:r>
              <a:rPr lang="en-IE" sz="3200" dirty="0" err="1"/>
              <a:t>membrilor</a:t>
            </a:r>
            <a:r>
              <a:rPr lang="en-IE" sz="3200" dirty="0"/>
              <a:t> </a:t>
            </a:r>
            <a:r>
              <a:rPr lang="en-IE" sz="3200" dirty="0" err="1"/>
              <a:t>comunității</a:t>
            </a:r>
            <a:r>
              <a:rPr lang="en-IE" sz="3200" dirty="0"/>
              <a:t> </a:t>
            </a:r>
            <a:r>
              <a:rPr lang="en-IE" sz="3200" dirty="0" err="1"/>
              <a:t>sau</a:t>
            </a:r>
            <a:r>
              <a:rPr lang="en-IE" sz="3200" dirty="0"/>
              <a:t> ai </a:t>
            </a:r>
            <a:r>
              <a:rPr lang="en-IE" sz="3200" dirty="0" err="1"/>
              <a:t>diasporei</a:t>
            </a:r>
            <a:r>
              <a:rPr lang="en-IE" sz="3200" dirty="0"/>
              <a:t>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A7E42-F502-43A2-A492-028954CEB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347" y="870635"/>
            <a:ext cx="5662653" cy="4296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BA163-F0BC-4CA9-8C32-D18447F53D2C}"/>
              </a:ext>
            </a:extLst>
          </p:cNvPr>
          <p:cNvSpPr txBox="1"/>
          <p:nvPr/>
        </p:nvSpPr>
        <p:spPr>
          <a:xfrm flipH="1">
            <a:off x="6843823" y="5443785"/>
            <a:ext cx="5348177" cy="646331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Vom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analiza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finanțarea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finanțarea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participativă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proiectelor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dumneavoastră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detaliu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42387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E9EEA-822F-4FBC-A011-C3A92C555E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40470"/>
            <a:ext cx="11545518" cy="1450428"/>
          </a:xfrm>
        </p:spPr>
        <p:txBody>
          <a:bodyPr>
            <a:normAutofit/>
          </a:bodyPr>
          <a:lstStyle/>
          <a:p>
            <a:r>
              <a:rPr lang="ro-RO" dirty="0"/>
              <a:t>P</a:t>
            </a:r>
            <a:r>
              <a:rPr lang="en-IE" dirty="0" err="1"/>
              <a:t>roiecte</a:t>
            </a:r>
            <a:r>
              <a:rPr lang="en-IE" dirty="0"/>
              <a:t> </a:t>
            </a:r>
            <a:r>
              <a:rPr lang="en-IE" dirty="0" err="1"/>
              <a:t>cheie</a:t>
            </a:r>
            <a:r>
              <a:rPr lang="en-IE" dirty="0"/>
              <a:t> de </a:t>
            </a:r>
            <a:r>
              <a:rPr lang="en-IE" dirty="0" err="1"/>
              <a:t>dezvoltare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 care au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aduse</a:t>
            </a:r>
            <a:r>
              <a:rPr lang="en-IE" dirty="0"/>
              <a:t> la </a:t>
            </a:r>
            <a:r>
              <a:rPr lang="en-IE" dirty="0" err="1"/>
              <a:t>viață</a:t>
            </a:r>
            <a:r>
              <a:rPr lang="en-IE" dirty="0"/>
              <a:t> </a:t>
            </a:r>
            <a:r>
              <a:rPr lang="ro-RO" dirty="0"/>
              <a:t>prin</a:t>
            </a:r>
            <a:r>
              <a:rPr lang="en-IE" dirty="0"/>
              <a:t> </a:t>
            </a:r>
            <a:r>
              <a:rPr lang="en-IE" dirty="0" err="1"/>
              <a:t>parteneriat</a:t>
            </a:r>
            <a:r>
              <a:rPr lang="ro-RO" dirty="0"/>
              <a:t>e</a:t>
            </a:r>
            <a:r>
              <a:rPr lang="en-IE" dirty="0"/>
              <a:t> public</a:t>
            </a:r>
            <a:r>
              <a:rPr lang="ro-RO" dirty="0"/>
              <a:t>e</a:t>
            </a:r>
            <a:r>
              <a:rPr lang="en-IE" dirty="0"/>
              <a:t>, </a:t>
            </a:r>
            <a:r>
              <a:rPr lang="en-IE" dirty="0" err="1"/>
              <a:t>privat</a:t>
            </a:r>
            <a:r>
              <a:rPr lang="ro-RO" dirty="0"/>
              <a:t>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comunitar</a:t>
            </a:r>
            <a:r>
              <a:rPr lang="ro-RO" dirty="0"/>
              <a:t>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A50A-F225-48FE-BE4E-62998D6DE2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69157"/>
            <a:ext cx="11545518" cy="629984"/>
          </a:xfrm>
        </p:spPr>
        <p:txBody>
          <a:bodyPr/>
          <a:lstStyle/>
          <a:p>
            <a:r>
              <a:rPr lang="it-IT" dirty="0"/>
              <a:t>SECȚIUNEA A TREIA: CONSTRUIREA UNOR PARTENERIATE PUBLICE, PRIVATE ȘI COMUNITARE ESENȚIALE</a:t>
            </a:r>
            <a:r>
              <a:rPr lang="it-IT" sz="4800" dirty="0"/>
              <a:t>
</a:t>
            </a:r>
            <a:endParaRPr lang="en-IE" sz="4800" dirty="0"/>
          </a:p>
        </p:txBody>
      </p:sp>
      <p:pic>
        <p:nvPicPr>
          <p:cNvPr id="7" name="Picture Placeholder 6" descr="A picture containing person, table, person, using&#10;&#10;Description automatically generated">
            <a:extLst>
              <a:ext uri="{FF2B5EF4-FFF2-40B4-BE49-F238E27FC236}">
                <a16:creationId xmlns:a16="http://schemas.microsoft.com/office/drawing/2014/main" id="{A3D0C3FD-9EF9-4A94-BC10-EC95BCF9139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5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9A5F84-6A58-477C-9314-E903CAA4FF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3053" y="563526"/>
            <a:ext cx="5279028" cy="1191029"/>
          </a:xfrm>
        </p:spPr>
        <p:txBody>
          <a:bodyPr>
            <a:normAutofit/>
          </a:bodyPr>
          <a:lstStyle/>
          <a:p>
            <a:r>
              <a:rPr lang="es-ES" dirty="0"/>
              <a:t>Ce este un plan de regenerare comunitară?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CC1C4-6F58-4576-BE10-D9D0B402C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67264" y="2190681"/>
            <a:ext cx="6421955" cy="3947440"/>
          </a:xfrm>
        </p:spPr>
        <p:txBody>
          <a:bodyPr/>
          <a:lstStyle/>
          <a:p>
            <a:r>
              <a:rPr lang="en-GB" sz="2800" dirty="0"/>
              <a:t>Un plan </a:t>
            </a:r>
            <a:r>
              <a:rPr lang="en-GB" sz="2800" dirty="0" err="1"/>
              <a:t>comunitar</a:t>
            </a:r>
            <a:r>
              <a:rPr lang="en-GB" sz="2800" dirty="0"/>
              <a:t> de </a:t>
            </a:r>
            <a:r>
              <a:rPr lang="en-GB" sz="2800" dirty="0" err="1"/>
              <a:t>regenerare</a:t>
            </a:r>
            <a:r>
              <a:rPr lang="en-GB" sz="2800" dirty="0"/>
              <a:t> </a:t>
            </a:r>
            <a:r>
              <a:rPr lang="en-GB" sz="2800" dirty="0" err="1"/>
              <a:t>este</a:t>
            </a:r>
            <a:r>
              <a:rPr lang="en-GB" sz="2800" dirty="0"/>
              <a:t> un </a:t>
            </a:r>
            <a:r>
              <a:rPr lang="en-GB" sz="2800" b="1" dirty="0" err="1"/>
              <a:t>cadru</a:t>
            </a:r>
            <a:r>
              <a:rPr lang="en-GB" sz="2800" b="1" dirty="0"/>
              <a:t> general de </a:t>
            </a:r>
            <a:r>
              <a:rPr lang="en-GB" sz="2800" b="1" dirty="0" err="1"/>
              <a:t>acțiune</a:t>
            </a:r>
            <a:r>
              <a:rPr lang="en-GB" sz="2800" b="1" dirty="0"/>
              <a:t> </a:t>
            </a:r>
            <a:r>
              <a:rPr lang="en-GB" sz="2800" dirty="0"/>
              <a:t>care </a:t>
            </a:r>
            <a:r>
              <a:rPr lang="en-GB" sz="2800" dirty="0" err="1"/>
              <a:t>indică</a:t>
            </a:r>
            <a:r>
              <a:rPr lang="en-GB" sz="2800" dirty="0"/>
              <a:t>, </a:t>
            </a:r>
            <a:r>
              <a:rPr lang="en-GB" sz="2800" dirty="0" err="1"/>
              <a:t>în</a:t>
            </a:r>
            <a:r>
              <a:rPr lang="en-GB" sz="2800" dirty="0"/>
              <a:t> </a:t>
            </a:r>
            <a:r>
              <a:rPr lang="en-GB" sz="2800" dirty="0" err="1"/>
              <a:t>termeni</a:t>
            </a:r>
            <a:r>
              <a:rPr lang="en-GB" sz="2800" dirty="0"/>
              <a:t> </a:t>
            </a:r>
            <a:r>
              <a:rPr lang="en-GB" sz="2800" dirty="0" err="1"/>
              <a:t>generali</a:t>
            </a:r>
            <a:r>
              <a:rPr lang="en-GB" sz="2800" dirty="0"/>
              <a:t>, </a:t>
            </a:r>
            <a:r>
              <a:rPr lang="en-GB" sz="2800" dirty="0" err="1"/>
              <a:t>modul</a:t>
            </a:r>
            <a:r>
              <a:rPr lang="en-GB" sz="2800" dirty="0"/>
              <a:t> </a:t>
            </a:r>
            <a:r>
              <a:rPr lang="en-GB" sz="2800" dirty="0" err="1"/>
              <a:t>în</a:t>
            </a:r>
            <a:r>
              <a:rPr lang="en-GB" sz="2800" dirty="0"/>
              <a:t> care </a:t>
            </a:r>
            <a:r>
              <a:rPr lang="en-GB" sz="2800" dirty="0" err="1"/>
              <a:t>va</a:t>
            </a:r>
            <a:r>
              <a:rPr lang="en-GB" sz="2800" dirty="0"/>
              <a:t> fi </a:t>
            </a:r>
            <a:r>
              <a:rPr lang="en-GB" sz="2800" dirty="0" err="1"/>
              <a:t>realizată</a:t>
            </a:r>
            <a:r>
              <a:rPr lang="en-GB" sz="2800" dirty="0"/>
              <a:t> </a:t>
            </a:r>
            <a:r>
              <a:rPr lang="en-GB" sz="2800" dirty="0" err="1"/>
              <a:t>regenerarea</a:t>
            </a:r>
            <a:r>
              <a:rPr lang="en-GB" sz="2800" dirty="0"/>
              <a:t> </a:t>
            </a:r>
            <a:r>
              <a:rPr lang="en-GB" sz="2800" dirty="0" err="1"/>
              <a:t>comunitară</a:t>
            </a:r>
            <a:r>
              <a:rPr lang="en-GB" sz="2800" dirty="0"/>
              <a:t> </a:t>
            </a:r>
            <a:r>
              <a:rPr lang="en-GB" sz="2800" dirty="0" err="1"/>
              <a:t>propusă</a:t>
            </a:r>
            <a:r>
              <a:rPr lang="en-GB" sz="2800" dirty="0"/>
              <a:t>.
Un plan bun de </a:t>
            </a:r>
            <a:r>
              <a:rPr lang="en-GB" sz="2800" dirty="0" err="1"/>
              <a:t>regenerare</a:t>
            </a:r>
            <a:r>
              <a:rPr lang="en-GB" sz="2800" dirty="0"/>
              <a:t> </a:t>
            </a:r>
            <a:r>
              <a:rPr lang="en-GB" sz="2800" dirty="0" err="1"/>
              <a:t>comunitară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trebui</a:t>
            </a:r>
            <a:r>
              <a:rPr lang="en-GB" sz="2800" dirty="0"/>
              <a:t> </a:t>
            </a:r>
            <a:r>
              <a:rPr lang="en-GB" sz="2800" dirty="0" err="1"/>
              <a:t>să</a:t>
            </a:r>
            <a:r>
              <a:rPr lang="en-GB" sz="2800" dirty="0"/>
              <a:t> </a:t>
            </a:r>
            <a:r>
              <a:rPr lang="en-GB" sz="2800" dirty="0" err="1"/>
              <a:t>abordeze</a:t>
            </a:r>
            <a:r>
              <a:rPr lang="en-GB" sz="2800" dirty="0"/>
              <a:t> </a:t>
            </a:r>
            <a:r>
              <a:rPr lang="en-GB" sz="2800" dirty="0" err="1"/>
              <a:t>provocările</a:t>
            </a:r>
            <a:r>
              <a:rPr lang="en-GB" sz="2800" dirty="0"/>
              <a:t> </a:t>
            </a:r>
            <a:r>
              <a:rPr lang="en-GB" sz="2800" dirty="0" err="1"/>
              <a:t>și</a:t>
            </a:r>
            <a:r>
              <a:rPr lang="en-GB" sz="2800" dirty="0"/>
              <a:t> </a:t>
            </a:r>
            <a:r>
              <a:rPr lang="en-GB" sz="2800" dirty="0" err="1"/>
              <a:t>problemele</a:t>
            </a:r>
            <a:r>
              <a:rPr lang="en-GB" sz="2800" dirty="0"/>
              <a:t> cu care se </a:t>
            </a:r>
            <a:r>
              <a:rPr lang="en-GB" sz="2800" dirty="0" err="1"/>
              <a:t>confruntă</a:t>
            </a:r>
            <a:r>
              <a:rPr lang="en-GB" sz="2800" dirty="0"/>
              <a:t> </a:t>
            </a:r>
            <a:r>
              <a:rPr lang="en-GB" sz="2800" dirty="0" err="1"/>
              <a:t>comunitatea</a:t>
            </a:r>
            <a:r>
              <a:rPr lang="en-GB" sz="2800" dirty="0"/>
              <a:t> </a:t>
            </a:r>
            <a:r>
              <a:rPr lang="en-GB" sz="2800" dirty="0" err="1"/>
              <a:t>și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</a:t>
            </a:r>
            <a:r>
              <a:rPr lang="en-GB" sz="2800" dirty="0" err="1"/>
              <a:t>trebui</a:t>
            </a:r>
            <a:r>
              <a:rPr lang="en-GB" sz="2800" dirty="0"/>
              <a:t> </a:t>
            </a:r>
            <a:r>
              <a:rPr lang="en-GB" sz="2800" dirty="0" err="1"/>
              <a:t>să</a:t>
            </a:r>
            <a:r>
              <a:rPr lang="en-GB" sz="2800" dirty="0"/>
              <a:t> </a:t>
            </a:r>
            <a:r>
              <a:rPr lang="en-GB" sz="2800" dirty="0" err="1"/>
              <a:t>ofere</a:t>
            </a:r>
            <a:r>
              <a:rPr lang="en-GB" sz="2800" dirty="0"/>
              <a:t> </a:t>
            </a:r>
            <a:r>
              <a:rPr lang="en-GB" sz="2800" dirty="0" err="1"/>
              <a:t>soluții</a:t>
            </a:r>
            <a:r>
              <a:rPr lang="en-GB" sz="2800" dirty="0"/>
              <a:t>.</a:t>
            </a:r>
            <a:endParaRPr lang="en-IE" sz="2800" dirty="0"/>
          </a:p>
        </p:txBody>
      </p:sp>
      <p:pic>
        <p:nvPicPr>
          <p:cNvPr id="9" name="Picture Placeholder 8" descr="Text, whiteboard&#10;&#10;Description automatically generated">
            <a:extLst>
              <a:ext uri="{FF2B5EF4-FFF2-40B4-BE49-F238E27FC236}">
                <a16:creationId xmlns:a16="http://schemas.microsoft.com/office/drawing/2014/main" id="{14122492-23A0-4009-AF29-B66B2C13E0B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0" y="-10883"/>
            <a:ext cx="6081713" cy="6875463"/>
          </a:xfrm>
        </p:spPr>
      </p:pic>
    </p:spTree>
    <p:extLst>
      <p:ext uri="{BB962C8B-B14F-4D97-AF65-F5344CB8AC3E}">
        <p14:creationId xmlns:p14="http://schemas.microsoft.com/office/powerpoint/2010/main" val="23521326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2572BDEA-226B-4F5B-97CB-7464B9DB381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7B2EFA-401F-4799-8F0F-4EA6F3E0626C}"/>
              </a:ext>
            </a:extLst>
          </p:cNvPr>
          <p:cNvSpPr txBox="1"/>
          <p:nvPr/>
        </p:nvSpPr>
        <p:spPr>
          <a:xfrm>
            <a:off x="0" y="5671425"/>
            <a:ext cx="2579914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532691" cy="1291231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PARTENERIATELE PUBLICE, PRIVATE ȘI COMUNITARE AU FOST ESENȚIALE PENTRU SUCCESUL MODAM
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19" cy="3975101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E" dirty="0">
                <a:cs typeface="Times New Roman" panose="02020603050405020304" pitchFamily="18" charset="0"/>
              </a:rPr>
              <a:t>MODAM </a:t>
            </a:r>
            <a:r>
              <a:rPr lang="en-IE" dirty="0" err="1">
                <a:cs typeface="Times New Roman" panose="02020603050405020304" pitchFamily="18" charset="0"/>
              </a:rPr>
              <a:t>este</a:t>
            </a:r>
            <a:r>
              <a:rPr lang="en-IE" dirty="0">
                <a:cs typeface="Times New Roman" panose="02020603050405020304" pitchFamily="18" charset="0"/>
              </a:rPr>
              <a:t> o </a:t>
            </a:r>
            <a:r>
              <a:rPr lang="en-IE" dirty="0" err="1">
                <a:cs typeface="Times New Roman" panose="02020603050405020304" pitchFamily="18" charset="0"/>
              </a:rPr>
              <a:t>inițiativă</a:t>
            </a:r>
            <a:r>
              <a:rPr lang="en-IE" dirty="0">
                <a:cs typeface="Times New Roman" panose="02020603050405020304" pitchFamily="18" charset="0"/>
              </a:rPr>
              <a:t> </a:t>
            </a:r>
            <a:r>
              <a:rPr lang="en-IE" dirty="0" err="1">
                <a:cs typeface="Times New Roman" panose="02020603050405020304" pitchFamily="18" charset="0"/>
              </a:rPr>
              <a:t>condusă</a:t>
            </a:r>
            <a:r>
              <a:rPr lang="en-IE" dirty="0">
                <a:cs typeface="Times New Roman" panose="02020603050405020304" pitchFamily="18" charset="0"/>
              </a:rPr>
              <a:t> de </a:t>
            </a:r>
            <a:r>
              <a:rPr lang="en-IE" dirty="0" err="1">
                <a:cs typeface="Times New Roman" panose="02020603050405020304" pitchFamily="18" charset="0"/>
              </a:rPr>
              <a:t>Consiliul</a:t>
            </a:r>
            <a:r>
              <a:rPr lang="en-IE" dirty="0">
                <a:cs typeface="Times New Roman" panose="02020603050405020304" pitchFamily="18" charset="0"/>
              </a:rPr>
              <a:t> </a:t>
            </a:r>
            <a:r>
              <a:rPr lang="en-IE" dirty="0" err="1">
                <a:cs typeface="Times New Roman" panose="02020603050405020304" pitchFamily="18" charset="0"/>
              </a:rPr>
              <a:t>Comunitar</a:t>
            </a:r>
            <a:r>
              <a:rPr lang="en-IE" dirty="0">
                <a:cs typeface="Times New Roman" panose="02020603050405020304" pitchFamily="18" charset="0"/>
              </a:rPr>
              <a:t> al </a:t>
            </a:r>
            <a:r>
              <a:rPr lang="en-IE" dirty="0" err="1">
                <a:cs typeface="Times New Roman" panose="02020603050405020304" pitchFamily="18" charset="0"/>
              </a:rPr>
              <a:t>Insulei</a:t>
            </a:r>
            <a:r>
              <a:rPr lang="en-IE" dirty="0">
                <a:cs typeface="Times New Roman" panose="02020603050405020304" pitchFamily="18" charset="0"/>
              </a:rPr>
              <a:t> </a:t>
            </a:r>
            <a:r>
              <a:rPr lang="en-IE" dirty="0" err="1">
                <a:cs typeface="Times New Roman" panose="02020603050405020304" pitchFamily="18" charset="0"/>
              </a:rPr>
              <a:t>Arranmore</a:t>
            </a:r>
            <a:r>
              <a:rPr lang="en-IE" dirty="0">
                <a:cs typeface="Times New Roman" panose="02020603050405020304" pitchFamily="18" charset="0"/>
              </a:rPr>
              <a:t> </a:t>
            </a:r>
            <a:r>
              <a:rPr lang="en-IE" dirty="0" err="1">
                <a:cs typeface="Times New Roman" panose="02020603050405020304" pitchFamily="18" charset="0"/>
              </a:rPr>
              <a:t>în</a:t>
            </a:r>
            <a:r>
              <a:rPr lang="en-IE" dirty="0">
                <a:cs typeface="Times New Roman" panose="02020603050405020304" pitchFamily="18" charset="0"/>
              </a:rPr>
              <a:t> </a:t>
            </a:r>
            <a:r>
              <a:rPr lang="en-IE" dirty="0" err="1">
                <a:cs typeface="Times New Roman" panose="02020603050405020304" pitchFamily="18" charset="0"/>
              </a:rPr>
              <a:t>parteneriat</a:t>
            </a:r>
            <a:r>
              <a:rPr lang="en-IE" dirty="0">
                <a:cs typeface="Times New Roman" panose="02020603050405020304" pitchFamily="18" charset="0"/>
              </a:rPr>
              <a:t> cu </a:t>
            </a:r>
            <a:r>
              <a:rPr lang="en-IE" b="0" i="0" u="sng" dirty="0">
                <a:effectLst/>
                <a:hlinkClick r:id="rId4"/>
              </a:rPr>
              <a:t>Donegal County Council</a:t>
            </a:r>
            <a:r>
              <a:rPr lang="en-IE" b="0" i="0" dirty="0">
                <a:solidFill>
                  <a:srgbClr val="474747"/>
                </a:solidFill>
                <a:effectLst/>
              </a:rPr>
              <a:t>, </a:t>
            </a:r>
            <a:r>
              <a:rPr lang="en-IE" b="0" i="0" u="sng" dirty="0">
                <a:effectLst/>
                <a:hlinkClick r:id="rId5"/>
              </a:rPr>
              <a:t>The Department of Rural and Community Development</a:t>
            </a:r>
            <a:r>
              <a:rPr lang="en-IE" b="0" i="0" dirty="0">
                <a:solidFill>
                  <a:srgbClr val="474747"/>
                </a:solidFill>
                <a:effectLst/>
              </a:rPr>
              <a:t>, </a:t>
            </a:r>
            <a:r>
              <a:rPr lang="en-IE" b="0" i="0" u="sng" dirty="0">
                <a:effectLst/>
                <a:hlinkClick r:id="rId6"/>
              </a:rPr>
              <a:t>Three Ireland</a:t>
            </a:r>
            <a:r>
              <a:rPr lang="en-IE" b="0" i="0" dirty="0">
                <a:solidFill>
                  <a:srgbClr val="474747"/>
                </a:solidFill>
                <a:effectLst/>
              </a:rPr>
              <a:t> </a:t>
            </a:r>
            <a:r>
              <a:rPr lang="ro-RO" b="0" i="0" dirty="0">
                <a:solidFill>
                  <a:srgbClr val="474747"/>
                </a:solidFill>
                <a:effectLst/>
              </a:rPr>
              <a:t>și</a:t>
            </a:r>
            <a:r>
              <a:rPr lang="en-IE" b="0" i="0" dirty="0">
                <a:solidFill>
                  <a:srgbClr val="474747"/>
                </a:solidFill>
                <a:effectLst/>
              </a:rPr>
              <a:t> </a:t>
            </a:r>
            <a:r>
              <a:rPr lang="en-IE" b="0" i="0" u="sng" dirty="0">
                <a:effectLst/>
                <a:hlinkClick r:id="rId7"/>
              </a:rPr>
              <a:t>Grow Remote</a:t>
            </a:r>
            <a:r>
              <a:rPr lang="en-IE" b="0" i="0" dirty="0">
                <a:solidFill>
                  <a:srgbClr val="474747"/>
                </a:solidFill>
                <a:effectLst/>
              </a:rPr>
              <a:t>. </a:t>
            </a:r>
            <a:r>
              <a:rPr lang="en-IE" dirty="0" err="1"/>
              <a:t>Arranmore</a:t>
            </a:r>
            <a:r>
              <a:rPr lang="en-IE" dirty="0"/>
              <a:t> Island Community Council </a:t>
            </a:r>
            <a:r>
              <a:rPr lang="en-IE" dirty="0" err="1"/>
              <a:t>este</a:t>
            </a:r>
            <a:r>
              <a:rPr lang="en-IE" dirty="0"/>
              <a:t> un </a:t>
            </a:r>
            <a:r>
              <a:rPr lang="en-IE" dirty="0" err="1"/>
              <a:t>comitet</a:t>
            </a:r>
            <a:r>
              <a:rPr lang="en-IE" dirty="0"/>
              <a:t> ales </a:t>
            </a:r>
            <a:r>
              <a:rPr lang="en-IE" dirty="0" err="1"/>
              <a:t>în</a:t>
            </a:r>
            <a:r>
              <a:rPr lang="en-IE" dirty="0"/>
              <a:t> mod democratic care </a:t>
            </a:r>
            <a:r>
              <a:rPr lang="en-IE" dirty="0" err="1"/>
              <a:t>lucrează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promova</a:t>
            </a:r>
            <a:r>
              <a:rPr lang="en-IE" dirty="0"/>
              <a:t> </a:t>
            </a:r>
            <a:r>
              <a:rPr lang="en-IE" dirty="0" err="1"/>
              <a:t>durabilitatea</a:t>
            </a:r>
            <a:r>
              <a:rPr lang="en-IE" dirty="0"/>
              <a:t> </a:t>
            </a:r>
            <a:r>
              <a:rPr lang="en-IE" dirty="0" err="1"/>
              <a:t>insulei</a:t>
            </a:r>
            <a:r>
              <a:rPr lang="en-IE" dirty="0"/>
              <a:t>. </a:t>
            </a:r>
            <a:r>
              <a:rPr lang="en-IE" dirty="0" err="1"/>
              <a:t>Modam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o </a:t>
            </a:r>
            <a:r>
              <a:rPr lang="en-IE" dirty="0" err="1"/>
              <a:t>inițiativă</a:t>
            </a:r>
            <a:r>
              <a:rPr lang="en-IE" dirty="0"/>
              <a:t> </a:t>
            </a:r>
            <a:r>
              <a:rPr lang="en-IE" dirty="0" err="1"/>
              <a:t>cheie</a:t>
            </a:r>
            <a:r>
              <a:rPr lang="en-IE" dirty="0"/>
              <a:t> </a:t>
            </a:r>
            <a:r>
              <a:rPr lang="en-IE" dirty="0" err="1"/>
              <a:t>conceput</a:t>
            </a:r>
            <a:r>
              <a:rPr lang="ro-RO" dirty="0"/>
              <a:t>ă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atrage</a:t>
            </a:r>
            <a:r>
              <a:rPr lang="en-IE" dirty="0"/>
              <a:t> </a:t>
            </a:r>
            <a:r>
              <a:rPr lang="en-IE" dirty="0" err="1"/>
              <a:t>oamenii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viziteze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se mute </a:t>
            </a:r>
            <a:r>
              <a:rPr lang="en-IE" dirty="0" err="1"/>
              <a:t>înapoi</a:t>
            </a:r>
            <a:r>
              <a:rPr lang="en-IE" dirty="0"/>
              <a:t> </a:t>
            </a:r>
            <a:r>
              <a:rPr lang="ro-RO" dirty="0"/>
              <a:t>în</a:t>
            </a:r>
            <a:r>
              <a:rPr lang="en-IE" dirty="0"/>
              <a:t> </a:t>
            </a:r>
            <a:r>
              <a:rPr lang="ro-RO" dirty="0"/>
              <a:t>i</a:t>
            </a:r>
            <a:r>
              <a:rPr lang="en-IE" dirty="0" err="1"/>
              <a:t>nsul</a:t>
            </a:r>
            <a:r>
              <a:rPr lang="ro-RO" dirty="0"/>
              <a:t>ă</a:t>
            </a:r>
            <a:r>
              <a:rPr lang="en-IE" dirty="0"/>
              <a:t>.
</a:t>
            </a:r>
            <a:r>
              <a:rPr lang="en-IE" dirty="0" err="1"/>
              <a:t>Situat</a:t>
            </a:r>
            <a:r>
              <a:rPr lang="en-IE" dirty="0"/>
              <a:t> pe </a:t>
            </a:r>
            <a:r>
              <a:rPr lang="en-IE" dirty="0" err="1"/>
              <a:t>frumoasa</a:t>
            </a:r>
            <a:r>
              <a:rPr lang="en-IE" dirty="0"/>
              <a:t> </a:t>
            </a:r>
            <a:r>
              <a:rPr lang="en-IE" dirty="0" err="1"/>
              <a:t>insulă</a:t>
            </a:r>
            <a:r>
              <a:rPr lang="en-IE" dirty="0"/>
              <a:t> </a:t>
            </a:r>
            <a:r>
              <a:rPr lang="en-IE" dirty="0" err="1"/>
              <a:t>Árainn</a:t>
            </a:r>
            <a:r>
              <a:rPr lang="en-IE" dirty="0"/>
              <a:t> </a:t>
            </a:r>
            <a:r>
              <a:rPr lang="en-IE" dirty="0" err="1"/>
              <a:t>Mhór</a:t>
            </a:r>
            <a:r>
              <a:rPr lang="en-IE" dirty="0"/>
              <a:t> (</a:t>
            </a:r>
            <a:r>
              <a:rPr lang="en-IE" dirty="0" err="1"/>
              <a:t>Arranmore</a:t>
            </a:r>
            <a:r>
              <a:rPr lang="en-IE" dirty="0"/>
              <a:t>), </a:t>
            </a:r>
            <a:r>
              <a:rPr lang="en-IE" dirty="0" err="1"/>
              <a:t>Irlanda</a:t>
            </a:r>
            <a:r>
              <a:rPr lang="en-IE" dirty="0"/>
              <a:t> la 5 km de </a:t>
            </a:r>
            <a:r>
              <a:rPr lang="en-IE" dirty="0" err="1"/>
              <a:t>coasta</a:t>
            </a:r>
            <a:r>
              <a:rPr lang="en-IE" dirty="0"/>
              <a:t> Donegal, pe Wild Atlantic Way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MODAM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primul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spațiu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offshore din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Irlanda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cu 11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birouri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spațiu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întâlnire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MODAM a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fost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conceput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se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potrivi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atât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 termen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scurt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lung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munca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distanță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doar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schimbare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peisaj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
</a:t>
            </a:r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2B33-02E1-4E8F-8C7F-5D7F16C32117}"/>
              </a:ext>
            </a:extLst>
          </p:cNvPr>
          <p:cNvSpPr txBox="1"/>
          <p:nvPr/>
        </p:nvSpPr>
        <p:spPr>
          <a:xfrm>
            <a:off x="18196" y="288732"/>
            <a:ext cx="1150620" cy="461665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3C550-0F36-4742-825A-D98DD2142CEC}"/>
              </a:ext>
            </a:extLst>
          </p:cNvPr>
          <p:cNvSpPr txBox="1"/>
          <p:nvPr/>
        </p:nvSpPr>
        <p:spPr>
          <a:xfrm>
            <a:off x="0" y="819726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pic>
        <p:nvPicPr>
          <p:cNvPr id="14" name="Graphic 13" descr="Sunflower">
            <a:extLst>
              <a:ext uri="{FF2B5EF4-FFF2-40B4-BE49-F238E27FC236}">
                <a16:creationId xmlns:a16="http://schemas.microsoft.com/office/drawing/2014/main" id="{DD775E45-495B-48B4-98CC-277EA537BA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8666" y="5824892"/>
            <a:ext cx="1032510" cy="10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1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ree Business | The Island">
            <a:hlinkClick r:id="" action="ppaction://media"/>
            <a:extLst>
              <a:ext uri="{FF2B5EF4-FFF2-40B4-BE49-F238E27FC236}">
                <a16:creationId xmlns:a16="http://schemas.microsoft.com/office/drawing/2014/main" id="{1F011FAF-4EE7-4D8B-842F-A4C61C1896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1479" y="0"/>
            <a:ext cx="10194259" cy="5734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18E6E-5A8A-4587-BBE2-78F63FA71AC6}"/>
              </a:ext>
            </a:extLst>
          </p:cNvPr>
          <p:cNvSpPr txBox="1"/>
          <p:nvPr/>
        </p:nvSpPr>
        <p:spPr>
          <a:xfrm>
            <a:off x="402771" y="5879805"/>
            <a:ext cx="11282409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Acest</a:t>
            </a:r>
            <a:r>
              <a:rPr lang="en-IE" sz="2400" dirty="0">
                <a:solidFill>
                  <a:schemeClr val="bg1"/>
                </a:solidFill>
              </a:rPr>
              <a:t> video</a:t>
            </a:r>
            <a:r>
              <a:rPr lang="ro-RO" sz="2400" dirty="0">
                <a:solidFill>
                  <a:schemeClr val="bg1"/>
                </a:solidFill>
              </a:rPr>
              <a:t>clip</a:t>
            </a:r>
            <a:r>
              <a:rPr lang="en-IE" sz="2400" dirty="0">
                <a:solidFill>
                  <a:schemeClr val="bg1"/>
                </a:solidFill>
              </a:rPr>
              <a:t> de 9 minute </a:t>
            </a:r>
            <a:r>
              <a:rPr lang="ro-RO" sz="2400" dirty="0">
                <a:solidFill>
                  <a:schemeClr val="bg1"/>
                </a:solidFill>
              </a:rPr>
              <a:t>furnizat de </a:t>
            </a:r>
            <a:r>
              <a:rPr lang="ro-RO" sz="2400" dirty="0" err="1">
                <a:solidFill>
                  <a:schemeClr val="bg1"/>
                </a:solidFill>
              </a:rPr>
              <a:t>Three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Irlanda</a:t>
            </a:r>
            <a:r>
              <a:rPr lang="ro-RO" sz="2400" dirty="0">
                <a:solidFill>
                  <a:schemeClr val="bg1"/>
                </a:solidFill>
              </a:rPr>
              <a:t>, prezintă inițiativele prin care reprezentanții din insula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Arranmore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ro-RO" sz="2400" dirty="0">
                <a:solidFill>
                  <a:schemeClr val="bg1"/>
                </a:solidFill>
              </a:rPr>
              <a:t>încercă să o facă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conectată</a:t>
            </a:r>
            <a:r>
              <a:rPr lang="ro-RO" sz="2400" dirty="0">
                <a:solidFill>
                  <a:schemeClr val="bg1"/>
                </a:solidFill>
              </a:rPr>
              <a:t> insulă</a:t>
            </a:r>
            <a:r>
              <a:rPr lang="en-IE" sz="2400" dirty="0">
                <a:solidFill>
                  <a:schemeClr val="bg1"/>
                </a:solidFill>
              </a:rPr>
              <a:t> din </a:t>
            </a:r>
            <a:r>
              <a:rPr lang="en-IE" sz="2400" dirty="0" err="1">
                <a:solidFill>
                  <a:schemeClr val="bg1"/>
                </a:solidFill>
              </a:rPr>
              <a:t>lume</a:t>
            </a:r>
            <a:r>
              <a:rPr lang="ro-RO" sz="2400" dirty="0">
                <a:solidFill>
                  <a:schemeClr val="bg1"/>
                </a:solidFill>
              </a:rPr>
              <a:t>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rd&#10;&#10;Description automatically generated">
            <a:extLst>
              <a:ext uri="{FF2B5EF4-FFF2-40B4-BE49-F238E27FC236}">
                <a16:creationId xmlns:a16="http://schemas.microsoft.com/office/drawing/2014/main" id="{382D3771-128A-48F0-AD8C-4C1124AE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000"/>
            <a:ext cx="2897613" cy="683247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5582" y="197112"/>
            <a:ext cx="8580208" cy="1190295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chemeClr val="bg1"/>
                </a:solidFill>
              </a:rPr>
              <a:t>Leitrim Food Enterprise Zone, </a:t>
            </a:r>
            <a:r>
              <a:rPr lang="en-IE" dirty="0" err="1">
                <a:solidFill>
                  <a:schemeClr val="bg1"/>
                </a:solidFill>
              </a:rPr>
              <a:t>Irlanda</a:t>
            </a:r>
            <a:r>
              <a:rPr lang="en-IE" dirty="0">
                <a:solidFill>
                  <a:schemeClr val="bg1"/>
                </a:solidFill>
              </a:rPr>
              <a:t> – </a:t>
            </a:r>
            <a:r>
              <a:rPr lang="en-IE" dirty="0" err="1">
                <a:solidFill>
                  <a:schemeClr val="bg1"/>
                </a:solidFill>
              </a:rPr>
              <a:t>reunește</a:t>
            </a:r>
            <a:r>
              <a:rPr lang="en-IE" dirty="0">
                <a:solidFill>
                  <a:schemeClr val="bg1"/>
                </a:solidFill>
              </a:rPr>
              <a:t> un </a:t>
            </a:r>
            <a:r>
              <a:rPr lang="en-IE" dirty="0" err="1">
                <a:solidFill>
                  <a:schemeClr val="bg1"/>
                </a:solidFill>
              </a:rPr>
              <a:t>echilibru</a:t>
            </a:r>
            <a:r>
              <a:rPr lang="en-IE" dirty="0">
                <a:solidFill>
                  <a:schemeClr val="bg1"/>
                </a:solidFill>
              </a:rPr>
              <a:t> public, </a:t>
            </a:r>
            <a:r>
              <a:rPr lang="en-IE" dirty="0" err="1">
                <a:solidFill>
                  <a:schemeClr val="bg1"/>
                </a:solidFill>
              </a:rPr>
              <a:t>comunitar</a:t>
            </a:r>
            <a:r>
              <a:rPr lang="ro-RO" dirty="0">
                <a:solidFill>
                  <a:schemeClr val="bg1"/>
                </a:solidFill>
              </a:rPr>
              <a:t> 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privat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55581" y="1554188"/>
            <a:ext cx="8580207" cy="3975101"/>
          </a:xfrm>
        </p:spPr>
        <p:txBody>
          <a:bodyPr/>
          <a:lstStyle/>
          <a:p>
            <a:r>
              <a:rPr lang="en-US" dirty="0">
                <a:solidFill>
                  <a:srgbClr val="666666"/>
                </a:solidFill>
              </a:rPr>
              <a:t>Zona </a:t>
            </a:r>
            <a:r>
              <a:rPr lang="en-US" dirty="0" err="1">
                <a:solidFill>
                  <a:srgbClr val="666666"/>
                </a:solidFill>
              </a:rPr>
              <a:t>întreprinderilor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alimentare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fost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constituită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pentru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reflecta</a:t>
            </a:r>
            <a:r>
              <a:rPr lang="en-US" dirty="0">
                <a:solidFill>
                  <a:srgbClr val="666666"/>
                </a:solidFill>
              </a:rPr>
              <a:t> un </a:t>
            </a:r>
            <a:r>
              <a:rPr lang="en-US" dirty="0" err="1">
                <a:solidFill>
                  <a:srgbClr val="666666"/>
                </a:solidFill>
              </a:rPr>
              <a:t>puternic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echilibru</a:t>
            </a:r>
            <a:r>
              <a:rPr lang="en-US" dirty="0">
                <a:solidFill>
                  <a:srgbClr val="666666"/>
                </a:solidFill>
              </a:rPr>
              <a:t> public – </a:t>
            </a:r>
            <a:r>
              <a:rPr lang="en-US" dirty="0" err="1">
                <a:solidFill>
                  <a:srgbClr val="666666"/>
                </a:solidFill>
              </a:rPr>
              <a:t>comunita</a:t>
            </a:r>
            <a:r>
              <a:rPr lang="ro-RO" dirty="0">
                <a:solidFill>
                  <a:srgbClr val="666666"/>
                </a:solidFill>
              </a:rPr>
              <a:t>r</a:t>
            </a:r>
            <a:r>
              <a:rPr lang="en-US" dirty="0">
                <a:solidFill>
                  <a:srgbClr val="666666"/>
                </a:solidFill>
              </a:rPr>
              <a:t> –</a:t>
            </a:r>
            <a:r>
              <a:rPr lang="ro-RO" dirty="0">
                <a:solidFill>
                  <a:srgbClr val="666666"/>
                </a:solidFill>
              </a:rPr>
              <a:t> privat</a:t>
            </a:r>
            <a:r>
              <a:rPr lang="en-US" dirty="0">
                <a:solidFill>
                  <a:srgbClr val="666666"/>
                </a:solidFill>
              </a:rPr>
              <a:t>. 
</a:t>
            </a:r>
            <a:r>
              <a:rPr lang="en-US" dirty="0" err="1">
                <a:solidFill>
                  <a:srgbClr val="666666"/>
                </a:solidFill>
              </a:rPr>
              <a:t>Aceasta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implică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reprezentanți</a:t>
            </a:r>
            <a:r>
              <a:rPr lang="en-US" dirty="0">
                <a:solidFill>
                  <a:srgbClr val="666666"/>
                </a:solidFill>
              </a:rPr>
              <a:t> ai </a:t>
            </a:r>
            <a:r>
              <a:rPr lang="en-US" dirty="0" err="1">
                <a:solidFill>
                  <a:srgbClr val="666666"/>
                </a:solidFill>
              </a:rPr>
              <a:t>organizațiilor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părților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interesate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ro-RO" dirty="0">
                <a:solidFill>
                  <a:srgbClr val="666666"/>
                </a:solidFill>
              </a:rPr>
              <a:t>cum </a:t>
            </a:r>
            <a:r>
              <a:rPr lang="en-US" dirty="0" err="1">
                <a:solidFill>
                  <a:srgbClr val="666666"/>
                </a:solidFill>
              </a:rPr>
              <a:t>ar</a:t>
            </a:r>
            <a:r>
              <a:rPr lang="en-US" dirty="0">
                <a:solidFill>
                  <a:srgbClr val="666666"/>
                </a:solidFill>
              </a:rPr>
              <a:t> fi </a:t>
            </a:r>
            <a:r>
              <a:rPr lang="en-US" dirty="0" err="1">
                <a:solidFill>
                  <a:srgbClr val="666666"/>
                </a:solidFill>
              </a:rPr>
              <a:t>instituțiile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învățământ</a:t>
            </a:r>
            <a:r>
              <a:rPr lang="en-US" dirty="0">
                <a:solidFill>
                  <a:srgbClr val="666666"/>
                </a:solidFill>
              </a:rPr>
              <a:t> superior (Letterkenny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Sligo IT), </a:t>
            </a:r>
            <a:r>
              <a:rPr lang="en-US" dirty="0" err="1">
                <a:solidFill>
                  <a:srgbClr val="666666"/>
                </a:solidFill>
              </a:rPr>
              <a:t>agențiile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întreprinderi</a:t>
            </a:r>
            <a:r>
              <a:rPr lang="en-US" dirty="0">
                <a:solidFill>
                  <a:srgbClr val="666666"/>
                </a:solidFill>
              </a:rPr>
              <a:t> (</a:t>
            </a:r>
            <a:r>
              <a:rPr lang="en-US" dirty="0" err="1">
                <a:solidFill>
                  <a:srgbClr val="666666"/>
                </a:solidFill>
              </a:rPr>
              <a:t>birourile</a:t>
            </a:r>
            <a:r>
              <a:rPr lang="en-US" dirty="0">
                <a:solidFill>
                  <a:srgbClr val="666666"/>
                </a:solidFill>
              </a:rPr>
              <a:t> locale ale </a:t>
            </a:r>
            <a:r>
              <a:rPr lang="en-US" dirty="0" err="1">
                <a:solidFill>
                  <a:srgbClr val="666666"/>
                </a:solidFill>
              </a:rPr>
              <a:t>întreprinderilor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leitrim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sligo</a:t>
            </a:r>
            <a:r>
              <a:rPr lang="en-US" dirty="0">
                <a:solidFill>
                  <a:srgbClr val="666666"/>
                </a:solidFill>
              </a:rPr>
              <a:t>), </a:t>
            </a:r>
            <a:r>
              <a:rPr lang="en-US" dirty="0" err="1">
                <a:solidFill>
                  <a:srgbClr val="666666"/>
                </a:solidFill>
              </a:rPr>
              <a:t>agricultura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rețelele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clusterele</a:t>
            </a:r>
            <a:r>
              <a:rPr lang="en-US" dirty="0">
                <a:solidFill>
                  <a:srgbClr val="666666"/>
                </a:solidFill>
              </a:rPr>
              <a:t> din </a:t>
            </a:r>
            <a:r>
              <a:rPr lang="en-US" dirty="0" err="1">
                <a:solidFill>
                  <a:srgbClr val="666666"/>
                </a:solidFill>
              </a:rPr>
              <a:t>industria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alimentară</a:t>
            </a:r>
            <a:r>
              <a:rPr lang="en-US" dirty="0">
                <a:solidFill>
                  <a:srgbClr val="666666"/>
                </a:solidFill>
              </a:rPr>
              <a:t> (de </a:t>
            </a:r>
            <a:r>
              <a:rPr lang="en-US" dirty="0" err="1">
                <a:solidFill>
                  <a:srgbClr val="666666"/>
                </a:solidFill>
              </a:rPr>
              <a:t>exemplu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rețeaua</a:t>
            </a:r>
            <a:r>
              <a:rPr lang="en-US" dirty="0">
                <a:solidFill>
                  <a:srgbClr val="666666"/>
                </a:solidFill>
              </a:rPr>
              <a:t> Taste </a:t>
            </a:r>
            <a:r>
              <a:rPr lang="en-US" dirty="0" err="1">
                <a:solidFill>
                  <a:srgbClr val="666666"/>
                </a:solidFill>
              </a:rPr>
              <a:t>Leitrim</a:t>
            </a:r>
            <a:r>
              <a:rPr lang="en-US" dirty="0">
                <a:solidFill>
                  <a:srgbClr val="666666"/>
                </a:solidFill>
              </a:rPr>
              <a:t> de 35 de </a:t>
            </a:r>
            <a:r>
              <a:rPr lang="en-US" dirty="0" err="1">
                <a:solidFill>
                  <a:srgbClr val="666666"/>
                </a:solidFill>
              </a:rPr>
              <a:t>companii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alimentare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ro-RO" dirty="0">
                <a:solidFill>
                  <a:srgbClr val="666666"/>
                </a:solidFill>
              </a:rPr>
              <a:t>instituții </a:t>
            </a:r>
            <a:r>
              <a:rPr lang="en-US" dirty="0" err="1">
                <a:solidFill>
                  <a:srgbClr val="666666"/>
                </a:solidFill>
              </a:rPr>
              <a:t>naționale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formare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ecologică</a:t>
            </a:r>
            <a:r>
              <a:rPr lang="en-US" dirty="0">
                <a:solidFill>
                  <a:srgbClr val="666666"/>
                </a:solidFill>
              </a:rPr>
              <a:t>), </a:t>
            </a:r>
            <a:r>
              <a:rPr lang="en-US" dirty="0" err="1">
                <a:solidFill>
                  <a:srgbClr val="666666"/>
                </a:solidFill>
              </a:rPr>
              <a:t>organismele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regionale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dezvoltare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economică</a:t>
            </a:r>
            <a:r>
              <a:rPr lang="en-US" dirty="0">
                <a:solidFill>
                  <a:srgbClr val="666666"/>
                </a:solidFill>
              </a:rPr>
              <a:t> (</a:t>
            </a:r>
            <a:r>
              <a:rPr lang="en-US" dirty="0" err="1">
                <a:solidFill>
                  <a:srgbClr val="666666"/>
                </a:solidFill>
              </a:rPr>
              <a:t>Comisia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dezvoltare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occidentală</a:t>
            </a:r>
            <a:r>
              <a:rPr lang="en-US" dirty="0">
                <a:solidFill>
                  <a:srgbClr val="666666"/>
                </a:solidFill>
              </a:rPr>
              <a:t>), </a:t>
            </a:r>
            <a:r>
              <a:rPr lang="en-US" dirty="0" err="1">
                <a:solidFill>
                  <a:srgbClr val="666666"/>
                </a:solidFill>
              </a:rPr>
              <a:t>comunitatea</a:t>
            </a:r>
            <a:r>
              <a:rPr lang="en-US" dirty="0">
                <a:solidFill>
                  <a:srgbClr val="666666"/>
                </a:solidFill>
              </a:rPr>
              <a:t> (</a:t>
            </a:r>
            <a:r>
              <a:rPr lang="en-US" dirty="0" err="1">
                <a:solidFill>
                  <a:srgbClr val="666666"/>
                </a:solidFill>
              </a:rPr>
              <a:t>sprijinul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financiar</a:t>
            </a:r>
            <a:r>
              <a:rPr lang="en-US" dirty="0">
                <a:solidFill>
                  <a:srgbClr val="666666"/>
                </a:solidFill>
              </a:rPr>
              <a:t> al </a:t>
            </a:r>
            <a:r>
              <a:rPr lang="en-US" dirty="0" err="1">
                <a:solidFill>
                  <a:srgbClr val="666666"/>
                </a:solidFill>
              </a:rPr>
              <a:t>Drumshanbo</a:t>
            </a:r>
            <a:r>
              <a:rPr lang="en-US" dirty="0">
                <a:solidFill>
                  <a:srgbClr val="666666"/>
                </a:solidFill>
              </a:rPr>
              <a:t> Credit Union)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industria</a:t>
            </a:r>
            <a:r>
              <a:rPr lang="en-US" dirty="0">
                <a:solidFill>
                  <a:srgbClr val="666666"/>
                </a:solidFill>
              </a:rPr>
              <a:t> (</a:t>
            </a:r>
            <a:r>
              <a:rPr lang="en-US" dirty="0" err="1">
                <a:solidFill>
                  <a:srgbClr val="666666"/>
                </a:solidFill>
              </a:rPr>
              <a:t>condusă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fondatorul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Distileriei</a:t>
            </a:r>
            <a:r>
              <a:rPr lang="en-US" dirty="0">
                <a:solidFill>
                  <a:srgbClr val="666666"/>
                </a:solidFill>
              </a:rPr>
              <a:t> Shed, Pat Rigney).
</a:t>
            </a:r>
            <a:r>
              <a:rPr lang="en-US" b="1" dirty="0" err="1">
                <a:solidFill>
                  <a:srgbClr val="68BBAF"/>
                </a:solidFill>
              </a:rPr>
              <a:t>Parteneriatul</a:t>
            </a:r>
            <a:r>
              <a:rPr lang="en-US" b="1" dirty="0">
                <a:solidFill>
                  <a:srgbClr val="68BBAF"/>
                </a:solidFill>
              </a:rPr>
              <a:t> public</a:t>
            </a:r>
            <a:r>
              <a:rPr lang="ro-RO" b="1" dirty="0">
                <a:solidFill>
                  <a:srgbClr val="68BBAF"/>
                </a:solidFill>
              </a:rPr>
              <a:t>-</a:t>
            </a:r>
            <a:r>
              <a:rPr lang="en-US" b="1" dirty="0" err="1">
                <a:solidFill>
                  <a:srgbClr val="68BBAF"/>
                </a:solidFill>
              </a:rPr>
              <a:t>privat</a:t>
            </a:r>
            <a:r>
              <a:rPr lang="ro-RO" b="1" dirty="0">
                <a:solidFill>
                  <a:srgbClr val="68BBAF"/>
                </a:solidFill>
              </a:rPr>
              <a:t>-</a:t>
            </a:r>
            <a:r>
              <a:rPr lang="en-US" b="1" dirty="0" err="1">
                <a:solidFill>
                  <a:srgbClr val="68BBAF"/>
                </a:solidFill>
              </a:rPr>
              <a:t>comunitar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Leitrim</a:t>
            </a:r>
            <a:r>
              <a:rPr lang="en-US" b="1" dirty="0">
                <a:solidFill>
                  <a:srgbClr val="68BBAF"/>
                </a:solidFill>
              </a:rPr>
              <a:t> Food Enterprise Zone</a:t>
            </a:r>
            <a:r>
              <a:rPr lang="ro-RO" b="1" dirty="0">
                <a:solidFill>
                  <a:srgbClr val="68BBAF"/>
                </a:solidFill>
              </a:rPr>
              <a:t>,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permite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schimbul</a:t>
            </a:r>
            <a:r>
              <a:rPr lang="en-US" b="1" dirty="0">
                <a:solidFill>
                  <a:srgbClr val="68BBAF"/>
                </a:solidFill>
              </a:rPr>
              <a:t> de </a:t>
            </a:r>
            <a:r>
              <a:rPr lang="en-US" b="1" dirty="0" err="1">
                <a:solidFill>
                  <a:srgbClr val="68BBAF"/>
                </a:solidFill>
              </a:rPr>
              <a:t>cunoștințe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și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bune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practici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între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părțile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interesate</a:t>
            </a:r>
            <a:r>
              <a:rPr lang="en-US" b="1" dirty="0">
                <a:solidFill>
                  <a:srgbClr val="68BBAF"/>
                </a:solidFill>
              </a:rPr>
              <a:t>, care </a:t>
            </a:r>
            <a:r>
              <a:rPr lang="en-US" b="1" dirty="0" err="1">
                <a:solidFill>
                  <a:srgbClr val="68BBAF"/>
                </a:solidFill>
              </a:rPr>
              <a:t>vor</a:t>
            </a:r>
            <a:r>
              <a:rPr lang="en-US" b="1" dirty="0">
                <a:solidFill>
                  <a:srgbClr val="68BBAF"/>
                </a:solidFill>
              </a:rPr>
              <a:t> fi </a:t>
            </a:r>
            <a:r>
              <a:rPr lang="en-US" b="1" dirty="0" err="1">
                <a:solidFill>
                  <a:srgbClr val="68BBAF"/>
                </a:solidFill>
              </a:rPr>
              <a:t>transformate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în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inovare</a:t>
            </a:r>
            <a:r>
              <a:rPr lang="ro-RO" b="1" dirty="0">
                <a:solidFill>
                  <a:srgbClr val="68BBAF"/>
                </a:solidFill>
              </a:rPr>
              <a:t> </a:t>
            </a:r>
            <a:r>
              <a:rPr lang="en-US" b="1" dirty="0">
                <a:solidFill>
                  <a:srgbClr val="68BBAF"/>
                </a:solidFill>
              </a:rPr>
              <a:t>la </a:t>
            </a:r>
            <a:r>
              <a:rPr lang="en-US" b="1" dirty="0" err="1">
                <a:solidFill>
                  <a:srgbClr val="68BBAF"/>
                </a:solidFill>
              </a:rPr>
              <a:t>nivel</a:t>
            </a:r>
            <a:r>
              <a:rPr lang="en-US" b="1" dirty="0">
                <a:solidFill>
                  <a:srgbClr val="68BBAF"/>
                </a:solidFill>
              </a:rPr>
              <a:t> regional/</a:t>
            </a:r>
            <a:r>
              <a:rPr lang="en-US" b="1" dirty="0" err="1">
                <a:solidFill>
                  <a:srgbClr val="68BBAF"/>
                </a:solidFill>
              </a:rPr>
              <a:t>național</a:t>
            </a:r>
            <a:r>
              <a:rPr lang="en-US" b="1" dirty="0">
                <a:solidFill>
                  <a:srgbClr val="68BBAF"/>
                </a:solidFill>
              </a:rPr>
              <a:t>. </a:t>
            </a:r>
            <a:r>
              <a:rPr lang="en-US" dirty="0">
                <a:solidFill>
                  <a:srgbClr val="666666"/>
                </a:solidFill>
              </a:rPr>
              <a:t>
</a:t>
            </a:r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CDCA-7867-46CD-A70C-4EAF8C009440}"/>
              </a:ext>
            </a:extLst>
          </p:cNvPr>
          <p:cNvSpPr txBox="1"/>
          <p:nvPr/>
        </p:nvSpPr>
        <p:spPr>
          <a:xfrm>
            <a:off x="0" y="1554188"/>
            <a:ext cx="1802130" cy="461665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1D438-4237-4088-8A34-ABABC352EA8D}"/>
              </a:ext>
            </a:extLst>
          </p:cNvPr>
          <p:cNvSpPr txBox="1"/>
          <p:nvPr/>
        </p:nvSpPr>
        <p:spPr>
          <a:xfrm>
            <a:off x="0" y="5671425"/>
            <a:ext cx="2579914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4DA41E40-DDF0-4C87-8EF1-BC786DC4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0881" y="5640682"/>
            <a:ext cx="1217318" cy="121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9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people in a park&#10;&#10;Description automatically generated">
            <a:extLst>
              <a:ext uri="{FF2B5EF4-FFF2-40B4-BE49-F238E27FC236}">
                <a16:creationId xmlns:a16="http://schemas.microsoft.com/office/drawing/2014/main" id="{FB92E454-4F60-44E7-B223-DE3A332B1A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 flipH="1">
            <a:off x="-10633" y="-96505"/>
            <a:ext cx="3279775" cy="6869113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7B2EFA-401F-4799-8F0F-4EA6F3E0626C}"/>
              </a:ext>
            </a:extLst>
          </p:cNvPr>
          <p:cNvSpPr txBox="1"/>
          <p:nvPr/>
        </p:nvSpPr>
        <p:spPr>
          <a:xfrm>
            <a:off x="0" y="5533963"/>
            <a:ext cx="2590800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ro-RO" sz="4000" dirty="0">
                <a:solidFill>
                  <a:schemeClr val="bg1"/>
                </a:solidFill>
              </a:rPr>
              <a:t>STUDIU</a:t>
            </a:r>
          </a:p>
          <a:p>
            <a:pPr algn="r"/>
            <a:r>
              <a:rPr lang="ro-RO" sz="4000" dirty="0">
                <a:solidFill>
                  <a:schemeClr val="bg1"/>
                </a:solidFill>
              </a:rPr>
              <a:t>DE CAZ</a:t>
            </a:r>
            <a:endParaRPr lang="en-IE" sz="4000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7570" y="80010"/>
            <a:ext cx="8532691" cy="1291231"/>
          </a:xfrm>
          <a:solidFill>
            <a:srgbClr val="7F4182"/>
          </a:solidFill>
        </p:spPr>
        <p:txBody>
          <a:bodyPr>
            <a:noAutofit/>
          </a:bodyPr>
          <a:lstStyle/>
          <a:p>
            <a:r>
              <a:rPr lang="en-IE" sz="3200" dirty="0" err="1">
                <a:solidFill>
                  <a:schemeClr val="bg1"/>
                </a:solidFill>
              </a:rPr>
              <a:t>Districtele</a:t>
            </a:r>
            <a:r>
              <a:rPr lang="en-IE" sz="3200" dirty="0">
                <a:solidFill>
                  <a:schemeClr val="bg1"/>
                </a:solidFill>
              </a:rPr>
              <a:t> d</a:t>
            </a:r>
            <a:r>
              <a:rPr lang="ro-RO" sz="3200" dirty="0">
                <a:solidFill>
                  <a:schemeClr val="bg1"/>
                </a:solidFill>
              </a:rPr>
              <a:t>e </a:t>
            </a:r>
            <a:r>
              <a:rPr lang="en-IE" sz="3200" dirty="0" err="1">
                <a:solidFill>
                  <a:schemeClr val="bg1"/>
                </a:solidFill>
              </a:rPr>
              <a:t>afaceri</a:t>
            </a:r>
            <a:r>
              <a:rPr lang="en-IE" sz="3200" dirty="0">
                <a:solidFill>
                  <a:schemeClr val="bg1"/>
                </a:solidFill>
              </a:rPr>
              <a:t> din </a:t>
            </a:r>
            <a:r>
              <a:rPr lang="en-IE" sz="3200" dirty="0" err="1">
                <a:solidFill>
                  <a:schemeClr val="bg1"/>
                </a:solidFill>
              </a:rPr>
              <a:t>Scoția</a:t>
            </a:r>
            <a:r>
              <a:rPr lang="en-IE" sz="3200" dirty="0">
                <a:solidFill>
                  <a:schemeClr val="bg1"/>
                </a:solidFill>
              </a:rPr>
              <a:t> - </a:t>
            </a:r>
            <a:r>
              <a:rPr lang="en-IE" sz="3200" dirty="0" err="1">
                <a:solidFill>
                  <a:schemeClr val="bg1"/>
                </a:solidFill>
              </a:rPr>
              <a:t>ajută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întreprinderile</a:t>
            </a:r>
            <a:r>
              <a:rPr lang="en-IE" sz="3200" dirty="0">
                <a:solidFill>
                  <a:schemeClr val="bg1"/>
                </a:solidFill>
              </a:rPr>
              <a:t> locale </a:t>
            </a:r>
            <a:r>
              <a:rPr lang="en-IE" sz="3200" dirty="0" err="1">
                <a:solidFill>
                  <a:schemeClr val="bg1"/>
                </a:solidFill>
              </a:rPr>
              <a:t>să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își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ro-RO" sz="3200" dirty="0">
                <a:solidFill>
                  <a:schemeClr val="bg1"/>
                </a:solidFill>
              </a:rPr>
              <a:t>dezvolte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comunitățile</a:t>
            </a:r>
            <a:r>
              <a:rPr lang="en-IE" sz="3200" dirty="0">
                <a:solidFill>
                  <a:schemeClr val="bg1"/>
                </a:solidFill>
              </a:rPr>
              <a:t> 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17570" y="1511658"/>
            <a:ext cx="8618219" cy="3975101"/>
          </a:xfrm>
        </p:spPr>
        <p:txBody>
          <a:bodyPr/>
          <a:lstStyle/>
          <a:p>
            <a:r>
              <a:rPr lang="en-US" dirty="0" err="1">
                <a:solidFill>
                  <a:srgbClr val="666666"/>
                </a:solidFill>
              </a:rPr>
              <a:t>În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Scoția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ro-RO" dirty="0">
                <a:solidFill>
                  <a:srgbClr val="666666"/>
                </a:solidFill>
              </a:rPr>
              <a:t>D</a:t>
            </a:r>
            <a:r>
              <a:rPr lang="en-US" dirty="0" err="1">
                <a:solidFill>
                  <a:srgbClr val="666666"/>
                </a:solidFill>
              </a:rPr>
              <a:t>istrictele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ro-RO" dirty="0">
                <a:solidFill>
                  <a:srgbClr val="666666"/>
                </a:solidFill>
              </a:rPr>
              <a:t>Î</a:t>
            </a:r>
            <a:r>
              <a:rPr lang="en-US" dirty="0" err="1">
                <a:solidFill>
                  <a:srgbClr val="666666"/>
                </a:solidFill>
              </a:rPr>
              <a:t>mbunătățire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ro-RO" dirty="0">
                <a:solidFill>
                  <a:srgbClr val="666666"/>
                </a:solidFill>
              </a:rPr>
              <a:t>A</a:t>
            </a:r>
            <a:r>
              <a:rPr lang="en-US" dirty="0" err="1">
                <a:solidFill>
                  <a:srgbClr val="666666"/>
                </a:solidFill>
              </a:rPr>
              <a:t>facerilor</a:t>
            </a:r>
            <a:r>
              <a:rPr lang="en-US" dirty="0">
                <a:solidFill>
                  <a:srgbClr val="666666"/>
                </a:solidFill>
              </a:rPr>
              <a:t> (BI</a:t>
            </a:r>
            <a:r>
              <a:rPr lang="ro-RO" dirty="0">
                <a:solidFill>
                  <a:srgbClr val="666666"/>
                </a:solidFill>
              </a:rPr>
              <a:t>D</a:t>
            </a:r>
            <a:r>
              <a:rPr lang="en-US" dirty="0">
                <a:solidFill>
                  <a:srgbClr val="666666"/>
                </a:solidFill>
              </a:rPr>
              <a:t>) </a:t>
            </a:r>
            <a:r>
              <a:rPr lang="ro-RO" dirty="0">
                <a:solidFill>
                  <a:srgbClr val="666666"/>
                </a:solidFill>
              </a:rPr>
              <a:t>se regăsesc î</a:t>
            </a:r>
            <a:r>
              <a:rPr lang="en-US" dirty="0">
                <a:solidFill>
                  <a:srgbClr val="666666"/>
                </a:solidFill>
              </a:rPr>
              <a:t>n </a:t>
            </a:r>
            <a:r>
              <a:rPr lang="en-US" dirty="0" err="1">
                <a:solidFill>
                  <a:srgbClr val="666666"/>
                </a:solidFill>
              </a:rPr>
              <a:t>zonele</a:t>
            </a:r>
            <a:r>
              <a:rPr lang="en-US" dirty="0">
                <a:solidFill>
                  <a:srgbClr val="666666"/>
                </a:solidFill>
              </a:rPr>
              <a:t> urbane, </a:t>
            </a:r>
            <a:r>
              <a:rPr lang="en-US" dirty="0" err="1">
                <a:solidFill>
                  <a:srgbClr val="666666"/>
                </a:solidFill>
              </a:rPr>
              <a:t>turistice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districte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comerciale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în</a:t>
            </a:r>
            <a:r>
              <a:rPr lang="en-US" dirty="0">
                <a:solidFill>
                  <a:srgbClr val="666666"/>
                </a:solidFill>
              </a:rPr>
              <a:t> care </a:t>
            </a:r>
            <a:r>
              <a:rPr lang="en-US" dirty="0" err="1">
                <a:solidFill>
                  <a:srgbClr val="666666"/>
                </a:solidFill>
              </a:rPr>
              <a:t>întreprinderile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ro-RO" dirty="0">
                <a:solidFill>
                  <a:srgbClr val="666666"/>
                </a:solidFill>
              </a:rPr>
              <a:t>se implică </a:t>
            </a:r>
            <a:r>
              <a:rPr lang="en-US" dirty="0" err="1">
                <a:solidFill>
                  <a:srgbClr val="666666"/>
                </a:solidFill>
              </a:rPr>
              <a:t>pentru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investi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îmbunătățiri</a:t>
            </a:r>
            <a:r>
              <a:rPr lang="en-US" dirty="0">
                <a:solidFill>
                  <a:srgbClr val="666666"/>
                </a:solidFill>
              </a:rPr>
              <a:t> locale. </a:t>
            </a:r>
            <a:r>
              <a:rPr lang="en-US" dirty="0" err="1">
                <a:solidFill>
                  <a:srgbClr val="666666"/>
                </a:solidFill>
              </a:rPr>
              <a:t>Modelul</a:t>
            </a:r>
            <a:r>
              <a:rPr lang="en-US" dirty="0">
                <a:solidFill>
                  <a:srgbClr val="666666"/>
                </a:solidFill>
              </a:rPr>
              <a:t> BID </a:t>
            </a:r>
            <a:r>
              <a:rPr lang="en-US" dirty="0" err="1">
                <a:solidFill>
                  <a:srgbClr val="666666"/>
                </a:solidFill>
              </a:rPr>
              <a:t>este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conceput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pentru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ajuta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întreprinderile</a:t>
            </a:r>
            <a:r>
              <a:rPr lang="en-US" dirty="0">
                <a:solidFill>
                  <a:srgbClr val="666666"/>
                </a:solidFill>
              </a:rPr>
              <a:t> locale </a:t>
            </a:r>
            <a:r>
              <a:rPr lang="en-US" dirty="0" err="1">
                <a:solidFill>
                  <a:srgbClr val="666666"/>
                </a:solidFill>
              </a:rPr>
              <a:t>să-și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ro-RO" dirty="0">
                <a:solidFill>
                  <a:srgbClr val="666666"/>
                </a:solidFill>
              </a:rPr>
              <a:t>dezvolte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comunitățile</a:t>
            </a:r>
            <a:r>
              <a:rPr lang="en-US" dirty="0">
                <a:solidFill>
                  <a:srgbClr val="666666"/>
                </a:solidFill>
              </a:rPr>
              <a:t>. </a:t>
            </a:r>
            <a:r>
              <a:rPr lang="ro-RO" dirty="0">
                <a:solidFill>
                  <a:srgbClr val="666666"/>
                </a:solidFill>
              </a:rPr>
              <a:t>Aceste districte</a:t>
            </a:r>
            <a:r>
              <a:rPr lang="en-US" dirty="0">
                <a:solidFill>
                  <a:srgbClr val="666666"/>
                </a:solidFill>
              </a:rPr>
              <a:t> pot </a:t>
            </a:r>
            <a:r>
              <a:rPr lang="en-US" dirty="0" err="1">
                <a:solidFill>
                  <a:srgbClr val="666666"/>
                </a:solidFill>
              </a:rPr>
              <a:t>exista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doar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dacă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primesc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sprijin</a:t>
            </a:r>
            <a:r>
              <a:rPr lang="en-US" dirty="0">
                <a:solidFill>
                  <a:srgbClr val="666666"/>
                </a:solidFill>
              </a:rPr>
              <a:t> de la o </a:t>
            </a:r>
            <a:r>
              <a:rPr lang="en-US" dirty="0" err="1">
                <a:solidFill>
                  <a:srgbClr val="666666"/>
                </a:solidFill>
              </a:rPr>
              <a:t>majoritate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clară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întreprinderilor</a:t>
            </a:r>
            <a:r>
              <a:rPr lang="en-US" dirty="0">
                <a:solidFill>
                  <a:srgbClr val="666666"/>
                </a:solidFill>
              </a:rPr>
              <a:t> locale </a:t>
            </a:r>
            <a:r>
              <a:rPr lang="ro-RO" dirty="0">
                <a:solidFill>
                  <a:srgbClr val="666666"/>
                </a:solidFill>
              </a:rPr>
              <a:t>prin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vot</a:t>
            </a:r>
            <a:r>
              <a:rPr lang="en-US" dirty="0">
                <a:solidFill>
                  <a:srgbClr val="666666"/>
                </a:solidFill>
              </a:rPr>
              <a:t>.
</a:t>
            </a:r>
            <a:r>
              <a:rPr lang="en-US" dirty="0" err="1">
                <a:solidFill>
                  <a:srgbClr val="666666"/>
                </a:solidFill>
              </a:rPr>
              <a:t>Acestea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ro-RO" dirty="0">
                <a:solidFill>
                  <a:srgbClr val="666666"/>
                </a:solidFill>
              </a:rPr>
              <a:t>sunt sprijinite pe o perioadă de </a:t>
            </a:r>
            <a:r>
              <a:rPr lang="en-US" dirty="0" err="1">
                <a:solidFill>
                  <a:srgbClr val="666666"/>
                </a:solidFill>
              </a:rPr>
              <a:t>cinci</a:t>
            </a:r>
            <a:r>
              <a:rPr lang="en-US" dirty="0">
                <a:solidFill>
                  <a:srgbClr val="666666"/>
                </a:solidFill>
              </a:rPr>
              <a:t> ani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sunt </a:t>
            </a:r>
            <a:r>
              <a:rPr lang="en-US" dirty="0" err="1">
                <a:solidFill>
                  <a:srgbClr val="666666"/>
                </a:solidFill>
              </a:rPr>
              <a:t>dezvoltate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gestionate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plătite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întreprinderi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printr</a:t>
            </a:r>
            <a:r>
              <a:rPr lang="en-US" dirty="0">
                <a:solidFill>
                  <a:srgbClr val="666666"/>
                </a:solidFill>
              </a:rPr>
              <a:t>-o </a:t>
            </a:r>
            <a:r>
              <a:rPr lang="en-US" dirty="0" err="1">
                <a:solidFill>
                  <a:srgbClr val="666666"/>
                </a:solidFill>
              </a:rPr>
              <a:t>taxă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obligatorie</a:t>
            </a:r>
            <a:r>
              <a:rPr lang="en-US" dirty="0">
                <a:solidFill>
                  <a:srgbClr val="666666"/>
                </a:solidFill>
              </a:rPr>
              <a:t> BID. </a:t>
            </a:r>
            <a:r>
              <a:rPr lang="en-US" dirty="0" err="1">
                <a:solidFill>
                  <a:srgbClr val="666666"/>
                </a:solidFill>
              </a:rPr>
              <a:t>Există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b="0" i="0" dirty="0">
                <a:solidFill>
                  <a:srgbClr val="666666"/>
                </a:solidFill>
                <a:effectLst/>
                <a:hlinkClick r:id="rId4"/>
              </a:rPr>
              <a:t>37 BID</a:t>
            </a:r>
            <a:r>
              <a:rPr lang="ro-RO" b="0" i="0" dirty="0">
                <a:solidFill>
                  <a:srgbClr val="666666"/>
                </a:solidFill>
                <a:effectLst/>
                <a:hlinkClick r:id="rId4"/>
              </a:rPr>
              <a:t>-uri în</a:t>
            </a:r>
            <a:r>
              <a:rPr lang="en-US" b="0" i="0" dirty="0">
                <a:solidFill>
                  <a:srgbClr val="666666"/>
                </a:solidFill>
                <a:effectLst/>
                <a:hlinkClick r:id="rId4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hlinkClick r:id="rId4"/>
              </a:rPr>
              <a:t>Sco</a:t>
            </a:r>
            <a:r>
              <a:rPr lang="ro-RO" b="0" i="0" dirty="0" err="1">
                <a:solidFill>
                  <a:srgbClr val="666666"/>
                </a:solidFill>
                <a:effectLst/>
                <a:hlinkClick r:id="rId4"/>
              </a:rPr>
              <a:t>ția</a:t>
            </a:r>
            <a:r>
              <a:rPr lang="en-US" b="0" i="0" dirty="0">
                <a:solidFill>
                  <a:srgbClr val="666666"/>
                </a:solidFill>
                <a:effectLst/>
                <a:hlinkClick r:id="rId4"/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iar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modelul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fost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utilizat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diferite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medii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inclusiv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centre</a:t>
            </a:r>
            <a:r>
              <a:rPr lang="en-US" dirty="0">
                <a:solidFill>
                  <a:srgbClr val="666666"/>
                </a:solidFill>
              </a:rPr>
              <a:t> urbane, </a:t>
            </a:r>
            <a:r>
              <a:rPr lang="en-US" dirty="0" err="1">
                <a:solidFill>
                  <a:srgbClr val="666666"/>
                </a:solidFill>
              </a:rPr>
              <a:t>parcuri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afaceri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moșii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industriale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inițiative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turistice</a:t>
            </a:r>
            <a:r>
              <a:rPr lang="en-US" dirty="0">
                <a:solidFill>
                  <a:srgbClr val="666666"/>
                </a:solidFill>
              </a:rPr>
              <a:t>. </a:t>
            </a:r>
            <a:r>
              <a:rPr lang="en-US" dirty="0" err="1">
                <a:solidFill>
                  <a:srgbClr val="666666"/>
                </a:solidFill>
              </a:rPr>
              <a:t>Guvernul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scoțian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finanțează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Scottland's</a:t>
            </a:r>
            <a:r>
              <a:rPr lang="en-US" dirty="0">
                <a:solidFill>
                  <a:srgbClr val="666666"/>
                </a:solidFill>
              </a:rPr>
              <a:t> Towns Partnership </a:t>
            </a:r>
            <a:r>
              <a:rPr lang="en-US" dirty="0" err="1">
                <a:solidFill>
                  <a:srgbClr val="666666"/>
                </a:solidFill>
              </a:rPr>
              <a:t>pentru</a:t>
            </a:r>
            <a:r>
              <a:rPr lang="en-US" dirty="0">
                <a:solidFill>
                  <a:srgbClr val="666666"/>
                </a:solidFill>
              </a:rPr>
              <a:t> a </a:t>
            </a:r>
            <a:r>
              <a:rPr lang="en-US" dirty="0" err="1">
                <a:solidFill>
                  <a:srgbClr val="666666"/>
                </a:solidFill>
              </a:rPr>
              <a:t>oferi</a:t>
            </a:r>
            <a:r>
              <a:rPr lang="en-US" dirty="0">
                <a:solidFill>
                  <a:srgbClr val="666666"/>
                </a:solidFill>
              </a:rPr>
              <a:t> un </a:t>
            </a:r>
            <a:r>
              <a:rPr lang="en-US" dirty="0" err="1">
                <a:solidFill>
                  <a:srgbClr val="666666"/>
                </a:solidFill>
              </a:rPr>
              <a:t>serviciu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național</a:t>
            </a:r>
            <a:r>
              <a:rPr lang="en-US" dirty="0">
                <a:solidFill>
                  <a:srgbClr val="666666"/>
                </a:solidFill>
              </a:rPr>
              <a:t> de </a:t>
            </a:r>
            <a:r>
              <a:rPr lang="en-US" dirty="0" err="1">
                <a:solidFill>
                  <a:srgbClr val="666666"/>
                </a:solidFill>
              </a:rPr>
              <a:t>sprijin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pentru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dezvoltarea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și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înființarea</a:t>
            </a:r>
            <a:r>
              <a:rPr lang="en-US" dirty="0">
                <a:solidFill>
                  <a:srgbClr val="666666"/>
                </a:solidFill>
              </a:rPr>
              <a:t> BID-</a:t>
            </a:r>
            <a:r>
              <a:rPr lang="en-US" dirty="0" err="1">
                <a:solidFill>
                  <a:srgbClr val="666666"/>
                </a:solidFill>
              </a:rPr>
              <a:t>urilor</a:t>
            </a:r>
            <a:r>
              <a:rPr lang="en-US" dirty="0">
                <a:solidFill>
                  <a:srgbClr val="666666"/>
                </a:solidFill>
              </a:rPr>
              <a:t>. </a:t>
            </a:r>
            <a:r>
              <a:rPr lang="en-US" dirty="0" err="1">
                <a:solidFill>
                  <a:srgbClr val="666666"/>
                </a:solidFill>
              </a:rPr>
              <a:t>Puteți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afla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mai</a:t>
            </a:r>
            <a:r>
              <a:rPr lang="en-US" dirty="0">
                <a:solidFill>
                  <a:srgbClr val="666666"/>
                </a:solidFill>
              </a:rPr>
              <a:t> </a:t>
            </a:r>
            <a:r>
              <a:rPr lang="en-US" dirty="0" err="1">
                <a:solidFill>
                  <a:srgbClr val="666666"/>
                </a:solidFill>
              </a:rPr>
              <a:t>multe</a:t>
            </a:r>
            <a:r>
              <a:rPr lang="en-US" dirty="0">
                <a:solidFill>
                  <a:srgbClr val="666666"/>
                </a:solidFill>
              </a:rPr>
              <a:t> pe site-ul National Improvement Districts: </a:t>
            </a:r>
            <a:r>
              <a:rPr lang="en-US" dirty="0">
                <a:solidFill>
                  <a:srgbClr val="666666"/>
                </a:solidFill>
                <a:hlinkClick r:id="rId5"/>
              </a:rPr>
              <a:t>www.improvementdistricts.scot</a:t>
            </a:r>
            <a:r>
              <a:rPr lang="en-US" dirty="0">
                <a:solidFill>
                  <a:srgbClr val="666666"/>
                </a:solidFill>
              </a:rPr>
              <a:t> </a:t>
            </a:r>
            <a:endParaRPr lang="en-IE" dirty="0"/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3C550-0F36-4742-825A-D98DD2142CEC}"/>
              </a:ext>
            </a:extLst>
          </p:cNvPr>
          <p:cNvSpPr txBox="1"/>
          <p:nvPr/>
        </p:nvSpPr>
        <p:spPr>
          <a:xfrm>
            <a:off x="417589" y="170912"/>
            <a:ext cx="2258476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INOVAȚIE/</a:t>
            </a:r>
            <a:endParaRPr lang="ro-RO" sz="2400" dirty="0">
              <a:solidFill>
                <a:prstClr val="white"/>
              </a:solidFill>
            </a:endParaRPr>
          </a:p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REGENERARE</a:t>
            </a:r>
            <a:endParaRPr lang="ro-RO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Graphic 13" descr="Sunflower">
            <a:extLst>
              <a:ext uri="{FF2B5EF4-FFF2-40B4-BE49-F238E27FC236}">
                <a16:creationId xmlns:a16="http://schemas.microsoft.com/office/drawing/2014/main" id="{DD775E45-495B-48B4-98CC-277EA537B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8666" y="5824892"/>
            <a:ext cx="1032510" cy="103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66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F18E6E-5A8A-4587-BBE2-78F63FA71AC6}"/>
              </a:ext>
            </a:extLst>
          </p:cNvPr>
          <p:cNvSpPr txBox="1"/>
          <p:nvPr/>
        </p:nvSpPr>
        <p:spPr>
          <a:xfrm>
            <a:off x="657445" y="5510473"/>
            <a:ext cx="10877107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Giffnock</a:t>
            </a:r>
            <a:r>
              <a:rPr lang="en-US" sz="2400" dirty="0">
                <a:solidFill>
                  <a:schemeClr val="bg1"/>
                </a:solidFill>
              </a:rPr>
              <a:t> Village BID a </a:t>
            </a:r>
            <a:r>
              <a:rPr lang="en-US" sz="2400" dirty="0" err="1">
                <a:solidFill>
                  <a:schemeClr val="bg1"/>
                </a:solidFill>
              </a:rPr>
              <a:t>fost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înființată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2013 de </a:t>
            </a:r>
            <a:r>
              <a:rPr lang="en-US" sz="2400" dirty="0" err="1">
                <a:solidFill>
                  <a:schemeClr val="bg1"/>
                </a:solidFill>
              </a:rPr>
              <a:t>către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firmele</a:t>
            </a:r>
            <a:r>
              <a:rPr lang="en-US" sz="2400" dirty="0">
                <a:solidFill>
                  <a:schemeClr val="bg1"/>
                </a:solidFill>
              </a:rPr>
              <a:t> locale care au </a:t>
            </a:r>
            <a:r>
              <a:rPr lang="en-US" sz="2400" dirty="0" err="1">
                <a:solidFill>
                  <a:schemeClr val="bg1"/>
                </a:solidFill>
              </a:rPr>
              <a:t>decis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că</a:t>
            </a:r>
            <a:r>
              <a:rPr lang="en-US" sz="2400" dirty="0">
                <a:solidFill>
                  <a:schemeClr val="bg1"/>
                </a:solidFill>
              </a:rPr>
              <a:t> au </a:t>
            </a:r>
            <a:r>
              <a:rPr lang="en-US" sz="2400" dirty="0" err="1">
                <a:solidFill>
                  <a:schemeClr val="bg1"/>
                </a:solidFill>
              </a:rPr>
              <a:t>nevoie</a:t>
            </a:r>
            <a:r>
              <a:rPr lang="en-US" sz="2400" dirty="0">
                <a:solidFill>
                  <a:schemeClr val="bg1"/>
                </a:solidFill>
              </a:rPr>
              <a:t> de o </a:t>
            </a:r>
            <a:r>
              <a:rPr lang="ro-RO" sz="2400" dirty="0">
                <a:solidFill>
                  <a:schemeClr val="bg1"/>
                </a:solidFill>
              </a:rPr>
              <a:t>sursă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financiară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percepe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dezvolta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evenimente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unice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ro-RO" sz="2400" dirty="0">
                <a:solidFill>
                  <a:schemeClr val="bg1"/>
                </a:solidFill>
              </a:rPr>
              <a:t>precum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Giffnock</a:t>
            </a:r>
            <a:r>
              <a:rPr lang="en-US" sz="2400" dirty="0">
                <a:solidFill>
                  <a:schemeClr val="bg1"/>
                </a:solidFill>
              </a:rPr>
              <a:t> Village Classic Car Spectacular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4" name="Online Media 3" title="Giffnock Village Classic Car Spectacular">
            <a:hlinkClick r:id="" action="ppaction://media"/>
            <a:extLst>
              <a:ext uri="{FF2B5EF4-FFF2-40B4-BE49-F238E27FC236}">
                <a16:creationId xmlns:a16="http://schemas.microsoft.com/office/drawing/2014/main" id="{51542AC5-2EEC-4C2B-9C4B-3F62933973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79869" y="147198"/>
            <a:ext cx="9432261" cy="53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404704"/>
            <a:ext cx="11545518" cy="1730666"/>
          </a:xfrm>
        </p:spPr>
        <p:txBody>
          <a:bodyPr>
            <a:normAutofit/>
          </a:bodyPr>
          <a:lstStyle/>
          <a:p>
            <a:r>
              <a:rPr lang="en-IE" sz="3200" dirty="0"/>
              <a:t>Este </a:t>
            </a:r>
            <a:r>
              <a:rPr lang="en-IE" sz="3200" dirty="0" err="1"/>
              <a:t>posibil</a:t>
            </a:r>
            <a:r>
              <a:rPr lang="en-IE" sz="3200" dirty="0"/>
              <a:t> ca </a:t>
            </a:r>
            <a:r>
              <a:rPr lang="en-IE" sz="3200" dirty="0" err="1"/>
              <a:t>proiectul</a:t>
            </a:r>
            <a:r>
              <a:rPr lang="en-IE" sz="3200" dirty="0"/>
              <a:t> </a:t>
            </a:r>
            <a:r>
              <a:rPr lang="ro-RO" sz="3200" dirty="0"/>
              <a:t>va avea nevoie</a:t>
            </a:r>
            <a:r>
              <a:rPr lang="en-IE" sz="3200" dirty="0"/>
              <a:t> </a:t>
            </a:r>
            <a:r>
              <a:rPr lang="en-IE" sz="3200" dirty="0" err="1"/>
              <a:t>să</a:t>
            </a:r>
            <a:r>
              <a:rPr lang="en-IE" sz="3200" dirty="0"/>
              <a:t> </a:t>
            </a:r>
            <a:r>
              <a:rPr lang="en-IE" sz="3200" dirty="0" err="1"/>
              <a:t>valorifice</a:t>
            </a:r>
            <a:r>
              <a:rPr lang="en-IE" sz="3200" dirty="0"/>
              <a:t> o </a:t>
            </a:r>
            <a:r>
              <a:rPr lang="en-IE" sz="3200" dirty="0" err="1"/>
              <a:t>varietate</a:t>
            </a:r>
            <a:r>
              <a:rPr lang="en-IE" sz="3200" dirty="0"/>
              <a:t> de active </a:t>
            </a:r>
            <a:r>
              <a:rPr lang="en-IE" sz="3200" dirty="0" err="1"/>
              <a:t>sau</a:t>
            </a:r>
            <a:r>
              <a:rPr lang="en-IE" sz="3200" dirty="0"/>
              <a:t> </a:t>
            </a:r>
            <a:r>
              <a:rPr lang="en-IE" sz="3200" dirty="0" err="1"/>
              <a:t>resurse</a:t>
            </a:r>
            <a:r>
              <a:rPr lang="en-IE" sz="3200" dirty="0"/>
              <a:t> ale </a:t>
            </a:r>
            <a:r>
              <a:rPr lang="en-IE" sz="3200" dirty="0" err="1"/>
              <a:t>comunității</a:t>
            </a:r>
            <a:r>
              <a:rPr lang="en-IE" sz="3200" dirty="0"/>
              <a:t> </a:t>
            </a:r>
            <a:r>
              <a:rPr lang="en-IE" sz="3200" dirty="0" err="1"/>
              <a:t>pentru</a:t>
            </a:r>
            <a:r>
              <a:rPr lang="en-IE" sz="3200" dirty="0"/>
              <a:t> a</a:t>
            </a:r>
            <a:r>
              <a:rPr lang="ro-RO" sz="3200" dirty="0"/>
              <a:t> putea porni la drum</a:t>
            </a:r>
            <a:r>
              <a:rPr lang="en-IE" sz="3200" dirty="0"/>
              <a:t>. </a:t>
            </a:r>
            <a:r>
              <a:rPr lang="en-IE" sz="3200" dirty="0" err="1"/>
              <a:t>Să</a:t>
            </a:r>
            <a:r>
              <a:rPr lang="en-IE" sz="3200" dirty="0"/>
              <a:t> </a:t>
            </a:r>
            <a:r>
              <a:rPr lang="en-IE" sz="3200" dirty="0" err="1"/>
              <a:t>aruncăm</a:t>
            </a:r>
            <a:r>
              <a:rPr lang="en-IE" sz="3200" dirty="0"/>
              <a:t> o </a:t>
            </a:r>
            <a:r>
              <a:rPr lang="en-IE" sz="3200" dirty="0" err="1"/>
              <a:t>privire</a:t>
            </a:r>
            <a:r>
              <a:rPr lang="en-IE" sz="3200" dirty="0"/>
              <a:t> la </a:t>
            </a:r>
            <a:r>
              <a:rPr lang="en-IE" sz="3200" dirty="0" err="1"/>
              <a:t>unele</a:t>
            </a:r>
            <a:r>
              <a:rPr lang="en-IE" sz="3200" dirty="0"/>
              <a:t> </a:t>
            </a:r>
            <a:r>
              <a:rPr lang="ro-RO" sz="3200" dirty="0"/>
              <a:t>resurse </a:t>
            </a:r>
            <a:r>
              <a:rPr lang="en-IE" sz="3200" dirty="0" err="1"/>
              <a:t>comune</a:t>
            </a:r>
            <a:r>
              <a:rPr lang="en-IE" sz="3200" dirty="0"/>
              <a:t> ..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480" y="3128570"/>
            <a:ext cx="11545518" cy="1119830"/>
          </a:xfrm>
        </p:spPr>
        <p:txBody>
          <a:bodyPr/>
          <a:lstStyle/>
          <a:p>
            <a:r>
              <a:rPr lang="fr-FR" sz="4800" dirty="0"/>
              <a:t>SECȚIUNEA PATRU: RESURSELE DE CARE AVEȚI NEVOIE 
</a:t>
            </a:r>
            <a:endParaRPr lang="en-IE" sz="4800" dirty="0"/>
          </a:p>
        </p:txBody>
      </p:sp>
      <p:pic>
        <p:nvPicPr>
          <p:cNvPr id="9" name="Picture Placeholder 8" descr="A blue bowl on a table&#10;&#10;Description automatically generated">
            <a:extLst>
              <a:ext uri="{FF2B5EF4-FFF2-40B4-BE49-F238E27FC236}">
                <a16:creationId xmlns:a16="http://schemas.microsoft.com/office/drawing/2014/main" id="{6BF707A6-4E0C-41D7-A152-1338368CA67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3373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618709-309A-4799-A0C4-8CCD879E87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57910" y="2157413"/>
            <a:ext cx="6301562" cy="3631644"/>
          </a:xfrm>
        </p:spPr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activ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(</a:t>
            </a:r>
            <a:r>
              <a:rPr lang="en-US" dirty="0" err="1"/>
              <a:t>sau</a:t>
            </a:r>
            <a:r>
              <a:rPr lang="en-US" dirty="0"/>
              <a:t> o </a:t>
            </a:r>
            <a:r>
              <a:rPr lang="en-US" dirty="0" err="1"/>
              <a:t>resursă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, un termen </a:t>
            </a:r>
            <a:r>
              <a:rPr lang="en-US" dirty="0" err="1"/>
              <a:t>foarte</a:t>
            </a:r>
            <a:r>
              <a:rPr lang="en-US" dirty="0"/>
              <a:t> similar)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orice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care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folosit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îmbunătăți</a:t>
            </a:r>
            <a:r>
              <a:rPr lang="en-US" dirty="0"/>
              <a:t> </a:t>
            </a:r>
            <a:r>
              <a:rPr lang="en-US" dirty="0" err="1"/>
              <a:t>calitatea</a:t>
            </a:r>
            <a:r>
              <a:rPr lang="en-US" dirty="0"/>
              <a:t> </a:t>
            </a:r>
            <a:r>
              <a:rPr lang="en-US" dirty="0" err="1"/>
              <a:t>vieții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 </a:t>
            </a:r>
            <a:r>
              <a:rPr lang="ro-RO" dirty="0"/>
              <a:t>Dvs.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toți</a:t>
            </a:r>
            <a:r>
              <a:rPr lang="en-US" dirty="0"/>
              <a:t> </a:t>
            </a:r>
            <a:r>
              <a:rPr lang="en-US" dirty="0" err="1"/>
              <a:t>ceilalți</a:t>
            </a:r>
            <a:r>
              <a:rPr lang="en-US" dirty="0"/>
              <a:t> din </a:t>
            </a:r>
            <a:r>
              <a:rPr lang="en-US" dirty="0" err="1"/>
              <a:t>comunitate</a:t>
            </a:r>
            <a:r>
              <a:rPr lang="en-US" dirty="0"/>
              <a:t> </a:t>
            </a:r>
            <a:r>
              <a:rPr lang="en-US" dirty="0" err="1"/>
              <a:t>sunteți</a:t>
            </a:r>
            <a:r>
              <a:rPr lang="en-US" dirty="0"/>
              <a:t> </a:t>
            </a:r>
            <a:r>
              <a:rPr lang="en-US" dirty="0" err="1"/>
              <a:t>potențial</a:t>
            </a:r>
            <a:r>
              <a:rPr lang="ro-RO" dirty="0"/>
              <a:t>e active</a:t>
            </a:r>
            <a:r>
              <a:rPr lang="en-US" dirty="0"/>
              <a:t> ale </a:t>
            </a:r>
            <a:r>
              <a:rPr lang="en-US" dirty="0" err="1"/>
              <a:t>comunității</a:t>
            </a:r>
            <a:r>
              <a:rPr lang="en-US" dirty="0"/>
              <a:t>. 
</a:t>
            </a:r>
            <a:r>
              <a:rPr lang="ro-RO" dirty="0"/>
              <a:t>Fiecare</a:t>
            </a:r>
            <a:r>
              <a:rPr lang="en-US" dirty="0"/>
              <a:t> </a:t>
            </a:r>
            <a:r>
              <a:rPr lang="ro-RO" dirty="0"/>
              <a:t>persoană are</a:t>
            </a:r>
            <a:r>
              <a:rPr lang="en-US" dirty="0"/>
              <a:t> </a:t>
            </a:r>
            <a:r>
              <a:rPr lang="en-US" dirty="0" err="1"/>
              <a:t>abilități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talente</a:t>
            </a:r>
            <a:r>
              <a:rPr lang="ro-RO" dirty="0"/>
              <a:t>, trebuie doar sa aflăm unde se potrivesc cel mai bine. </a:t>
            </a:r>
            <a:r>
              <a:rPr lang="en-US" dirty="0"/>
              <a:t> </a:t>
            </a:r>
            <a:r>
              <a:rPr lang="ro-RO" dirty="0"/>
              <a:t>Membri comunității pot:</a:t>
            </a:r>
            <a:r>
              <a:rPr lang="en-US" dirty="0"/>
              <a:t> </a:t>
            </a:r>
            <a:r>
              <a:rPr lang="en-US" dirty="0" err="1"/>
              <a:t>efectu</a:t>
            </a:r>
            <a:r>
              <a:rPr lang="ro-RO" dirty="0"/>
              <a:t>a</a:t>
            </a:r>
            <a:r>
              <a:rPr lang="en-US" dirty="0"/>
              <a:t> de </a:t>
            </a:r>
            <a:r>
              <a:rPr lang="en-US" dirty="0" err="1"/>
              <a:t>apeluri</a:t>
            </a:r>
            <a:r>
              <a:rPr lang="en-US" dirty="0"/>
              <a:t> </a:t>
            </a:r>
            <a:r>
              <a:rPr lang="en-US" dirty="0" err="1"/>
              <a:t>telefonice</a:t>
            </a:r>
            <a:r>
              <a:rPr lang="en-US" dirty="0"/>
              <a:t>, </a:t>
            </a:r>
            <a:r>
              <a:rPr lang="ro-RO" dirty="0"/>
              <a:t>pregăti corespondența</a:t>
            </a:r>
            <a:r>
              <a:rPr lang="en-US" dirty="0"/>
              <a:t>, </a:t>
            </a:r>
            <a:r>
              <a:rPr lang="en-US" dirty="0" err="1"/>
              <a:t>oferi</a:t>
            </a:r>
            <a:r>
              <a:rPr lang="en-US" dirty="0"/>
              <a:t> </a:t>
            </a:r>
            <a:r>
              <a:rPr lang="en-US" dirty="0" err="1"/>
              <a:t>informații</a:t>
            </a:r>
            <a:r>
              <a:rPr lang="en-US" dirty="0"/>
              <a:t>,</a:t>
            </a:r>
            <a:r>
              <a:rPr lang="ro-RO" dirty="0"/>
              <a:t> conduce autovehicule, etc. </a:t>
            </a:r>
            <a:r>
              <a:rPr lang="en-US" dirty="0"/>
              <a:t>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2E204-1908-4609-98EF-585784A17E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90438" y="767883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ACTIVE COMUNITARE</a:t>
            </a:r>
          </a:p>
        </p:txBody>
      </p:sp>
      <p:pic>
        <p:nvPicPr>
          <p:cNvPr id="13" name="Picture Placeholder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A7B65ADF-F814-4CDB-BE2F-C5E6ACBBC25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94" r="127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028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618709-309A-4799-A0C4-8CCD879E87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2758" y="1934131"/>
            <a:ext cx="6121400" cy="3631644"/>
          </a:xfrm>
        </p:spPr>
        <p:txBody>
          <a:bodyPr/>
          <a:lstStyle/>
          <a:p>
            <a:r>
              <a:rPr lang="en-US" dirty="0" err="1"/>
              <a:t>Rezidenții</a:t>
            </a:r>
            <a:r>
              <a:rPr lang="en-US" dirty="0"/>
              <a:t> pot fi </a:t>
            </a:r>
            <a:r>
              <a:rPr lang="ro-RO" dirty="0"/>
              <a:t>implica</a:t>
            </a:r>
            <a:r>
              <a:rPr lang="en-US" dirty="0" err="1"/>
              <a:t>ți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realizeze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să-și</a:t>
            </a:r>
            <a:r>
              <a:rPr lang="en-US" dirty="0"/>
              <a:t> </a:t>
            </a:r>
            <a:r>
              <a:rPr lang="en-US" dirty="0" err="1"/>
              <a:t>folosească</a:t>
            </a:r>
            <a:r>
              <a:rPr lang="en-US" dirty="0"/>
              <a:t> </a:t>
            </a:r>
            <a:r>
              <a:rPr lang="en-US" dirty="0" err="1"/>
              <a:t>abilitățile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construi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transforma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. </a:t>
            </a:r>
            <a:r>
              <a:rPr lang="ro-RO" dirty="0"/>
              <a:t>O m</a:t>
            </a:r>
            <a:r>
              <a:rPr lang="en-US" dirty="0"/>
              <a:t>am</a:t>
            </a:r>
            <a:r>
              <a:rPr lang="ro-RO" dirty="0"/>
              <a:t>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ro-RO" dirty="0"/>
              <a:t>un </a:t>
            </a:r>
            <a:r>
              <a:rPr lang="en-US" dirty="0" err="1"/>
              <a:t>tată</a:t>
            </a:r>
            <a:r>
              <a:rPr lang="en-US" dirty="0"/>
              <a:t> </a:t>
            </a:r>
            <a:r>
              <a:rPr lang="ro-RO" dirty="0"/>
              <a:t>poate organiza un </a:t>
            </a:r>
            <a:r>
              <a:rPr lang="en-US" dirty="0" err="1"/>
              <a:t>grup</a:t>
            </a:r>
            <a:r>
              <a:rPr lang="en-US" dirty="0"/>
              <a:t> de </a:t>
            </a:r>
            <a:r>
              <a:rPr lang="en-US" dirty="0" err="1"/>
              <a:t>joacă</a:t>
            </a:r>
            <a:r>
              <a:rPr lang="en-US" dirty="0"/>
              <a:t>. </a:t>
            </a:r>
            <a:r>
              <a:rPr lang="ro-RO" dirty="0"/>
              <a:t>O persoană este l</a:t>
            </a:r>
            <a:r>
              <a:rPr lang="en-US" dirty="0" err="1"/>
              <a:t>iderul</a:t>
            </a:r>
            <a:r>
              <a:rPr lang="en-US" dirty="0"/>
              <a:t> informal al </a:t>
            </a:r>
            <a:r>
              <a:rPr lang="en-US" dirty="0" err="1"/>
              <a:t>cartierului</a:t>
            </a:r>
            <a:r>
              <a:rPr lang="en-US" dirty="0"/>
              <a:t>. </a:t>
            </a:r>
            <a:r>
              <a:rPr lang="en-US" dirty="0" err="1"/>
              <a:t>Pompierul</a:t>
            </a:r>
            <a:r>
              <a:rPr lang="en-US" dirty="0"/>
              <a:t>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riscă</a:t>
            </a:r>
            <a:r>
              <a:rPr lang="en-US" dirty="0"/>
              <a:t> </a:t>
            </a:r>
            <a:r>
              <a:rPr lang="en-US" dirty="0" err="1"/>
              <a:t>viața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ține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siguranță</a:t>
            </a:r>
            <a:r>
              <a:rPr lang="en-US" dirty="0"/>
              <a:t>.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 sunt </a:t>
            </a:r>
            <a:r>
              <a:rPr lang="ro-RO" dirty="0"/>
              <a:t>active</a:t>
            </a:r>
            <a:r>
              <a:rPr lang="en-US" dirty="0"/>
              <a:t>le </a:t>
            </a:r>
            <a:r>
              <a:rPr lang="en-US" dirty="0" err="1"/>
              <a:t>comunității</a:t>
            </a:r>
            <a:r>
              <a:rPr lang="en-US" dirty="0"/>
              <a:t>. 
Cu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ro-RO" dirty="0"/>
              <a:t>sunteți mai</a:t>
            </a:r>
            <a:r>
              <a:rPr lang="en-US" dirty="0"/>
              <a:t> </a:t>
            </a:r>
            <a:r>
              <a:rPr lang="en-US" dirty="0" err="1"/>
              <a:t>motivat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conștient</a:t>
            </a:r>
            <a:r>
              <a:rPr lang="en-US" dirty="0"/>
              <a:t> de </a:t>
            </a:r>
            <a:r>
              <a:rPr lang="en-US" dirty="0" err="1"/>
              <a:t>de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en-US" dirty="0"/>
              <a:t> </a:t>
            </a:r>
            <a:r>
              <a:rPr lang="ro-RO" dirty="0"/>
              <a:t>dvs.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comunitate</a:t>
            </a:r>
            <a:r>
              <a:rPr lang="en-US" dirty="0"/>
              <a:t>, cu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ro-RO" dirty="0"/>
              <a:t>veți descoperi mai repede care este rolul </a:t>
            </a:r>
            <a:r>
              <a:rPr lang="ro-RO" dirty="0" err="1"/>
              <a:t>dvs</a:t>
            </a:r>
            <a:r>
              <a:rPr lang="en-US" dirty="0"/>
              <a:t>.</a:t>
            </a:r>
            <a:r>
              <a:rPr lang="ro-RO" dirty="0"/>
              <a:t> acolo.</a:t>
            </a:r>
            <a:r>
              <a:rPr lang="en-US" dirty="0"/>
              <a:t>
</a:t>
            </a:r>
            <a:endParaRPr lang="en-IE" dirty="0"/>
          </a:p>
        </p:txBody>
      </p:sp>
      <p:pic>
        <p:nvPicPr>
          <p:cNvPr id="6" name="Picture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CD47EDC-E021-4A8C-804C-519F4DA4498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32E204-1908-4609-98EF-585784A17E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29560" y="767883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PUTEREA OAMENILOR</a:t>
            </a:r>
          </a:p>
        </p:txBody>
      </p:sp>
    </p:spTree>
    <p:extLst>
      <p:ext uri="{BB962C8B-B14F-4D97-AF65-F5344CB8AC3E}">
        <p14:creationId xmlns:p14="http://schemas.microsoft.com/office/powerpoint/2010/main" val="39886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283B2D-4A25-4E56-8D32-5AC550E0AE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05376" y="1923496"/>
            <a:ext cx="5996763" cy="3631644"/>
          </a:xfrm>
        </p:spPr>
        <p:txBody>
          <a:bodyPr/>
          <a:lstStyle/>
          <a:p>
            <a:r>
              <a:rPr lang="en-US" dirty="0" err="1"/>
              <a:t>Aceasta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o </a:t>
            </a:r>
            <a:r>
              <a:rPr lang="en-US" dirty="0" err="1"/>
              <a:t>structură</a:t>
            </a:r>
            <a:r>
              <a:rPr lang="en-US" dirty="0"/>
              <a:t> </a:t>
            </a:r>
            <a:r>
              <a:rPr lang="en-US" dirty="0" err="1"/>
              <a:t>fizică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un loc - o </a:t>
            </a:r>
            <a:r>
              <a:rPr lang="en-US" dirty="0" err="1"/>
              <a:t>școală</a:t>
            </a:r>
            <a:r>
              <a:rPr lang="en-US" dirty="0"/>
              <a:t>, un spital, o </a:t>
            </a:r>
            <a:r>
              <a:rPr lang="en-US" dirty="0" err="1"/>
              <a:t>biserică</a:t>
            </a:r>
            <a:r>
              <a:rPr lang="en-US" dirty="0"/>
              <a:t>, o </a:t>
            </a:r>
            <a:r>
              <a:rPr lang="en-US" dirty="0" err="1"/>
              <a:t>bibliotecă</a:t>
            </a:r>
            <a:r>
              <a:rPr lang="en-US" dirty="0"/>
              <a:t>, un </a:t>
            </a:r>
            <a:r>
              <a:rPr lang="en-US" dirty="0" err="1"/>
              <a:t>centru</a:t>
            </a:r>
            <a:r>
              <a:rPr lang="en-US" dirty="0"/>
              <a:t> de </a:t>
            </a:r>
            <a:r>
              <a:rPr lang="en-US" dirty="0" err="1"/>
              <a:t>recreere</a:t>
            </a:r>
            <a:r>
              <a:rPr lang="en-US" dirty="0"/>
              <a:t>, un club social.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un </a:t>
            </a:r>
            <a:r>
              <a:rPr lang="en-US" dirty="0" err="1"/>
              <a:t>punct</a:t>
            </a:r>
            <a:r>
              <a:rPr lang="en-US" dirty="0"/>
              <a:t> de </a:t>
            </a:r>
            <a:r>
              <a:rPr lang="en-US" dirty="0" err="1"/>
              <a:t>reper</a:t>
            </a:r>
            <a:r>
              <a:rPr lang="en-US" dirty="0"/>
              <a:t> al </a:t>
            </a:r>
            <a:r>
              <a:rPr lang="en-US" dirty="0" err="1"/>
              <a:t>orașului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un </a:t>
            </a:r>
            <a:r>
              <a:rPr lang="en-US" dirty="0" err="1"/>
              <a:t>simbol</a:t>
            </a:r>
            <a:r>
              <a:rPr lang="en-US" dirty="0"/>
              <a:t>.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fi, de </a:t>
            </a:r>
            <a:r>
              <a:rPr lang="en-US" dirty="0" err="1"/>
              <a:t>asemenea</a:t>
            </a:r>
            <a:r>
              <a:rPr lang="en-US" dirty="0"/>
              <a:t>, o </a:t>
            </a:r>
            <a:r>
              <a:rPr lang="en-US" dirty="0" err="1"/>
              <a:t>clădire</a:t>
            </a:r>
            <a:r>
              <a:rPr lang="en-US" dirty="0"/>
              <a:t> </a:t>
            </a:r>
            <a:r>
              <a:rPr lang="en-US" dirty="0" err="1"/>
              <a:t>neutilizată</a:t>
            </a:r>
            <a:r>
              <a:rPr lang="en-US" dirty="0"/>
              <a:t> care </a:t>
            </a:r>
            <a:r>
              <a:rPr lang="ro-RO" dirty="0"/>
              <a:t>este</a:t>
            </a:r>
            <a:r>
              <a:rPr lang="en-US" dirty="0"/>
              <a:t> </a:t>
            </a:r>
            <a:r>
              <a:rPr lang="en-US" dirty="0" err="1"/>
              <a:t>refolosită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regenerării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  Sau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un loc public care </a:t>
            </a:r>
            <a:r>
              <a:rPr lang="en-US" dirty="0" err="1"/>
              <a:t>aparține</a:t>
            </a:r>
            <a:r>
              <a:rPr lang="en-US" dirty="0"/>
              <a:t> </a:t>
            </a:r>
            <a:r>
              <a:rPr lang="en-US" dirty="0" err="1"/>
              <a:t>deja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- un parc</a:t>
            </a:r>
            <a:r>
              <a:rPr lang="ro-RO" dirty="0"/>
              <a:t> </a:t>
            </a:r>
            <a:r>
              <a:rPr lang="en-US" dirty="0" err="1"/>
              <a:t>sau</a:t>
            </a:r>
            <a:r>
              <a:rPr lang="en-US" dirty="0"/>
              <a:t> alt </a:t>
            </a:r>
            <a:r>
              <a:rPr lang="en-US" dirty="0" err="1"/>
              <a:t>spațiu</a:t>
            </a:r>
            <a:r>
              <a:rPr lang="en-US" dirty="0"/>
              <a:t> </a:t>
            </a:r>
            <a:r>
              <a:rPr lang="en-US" dirty="0" err="1"/>
              <a:t>deschis</a:t>
            </a:r>
            <a:r>
              <a:rPr lang="en-US" dirty="0"/>
              <a:t>.
</a:t>
            </a:r>
            <a:r>
              <a:rPr lang="en-US" dirty="0" err="1"/>
              <a:t>Noul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s-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en-US" dirty="0"/>
              <a:t> pe </a:t>
            </a:r>
            <a:r>
              <a:rPr lang="en-US" dirty="0" err="1"/>
              <a:t>îmbunătățirea</a:t>
            </a:r>
            <a:r>
              <a:rPr lang="en-US" dirty="0"/>
              <a:t> </a:t>
            </a:r>
            <a:r>
              <a:rPr lang="en-US" dirty="0" err="1"/>
              <a:t>activelor</a:t>
            </a:r>
            <a:r>
              <a:rPr lang="en-US" dirty="0"/>
              <a:t> </a:t>
            </a:r>
            <a:r>
              <a:rPr lang="en-US" dirty="0" err="1"/>
              <a:t>fizice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ale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ro-RO" dirty="0"/>
              <a:t>crea ceva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10" name="Picture Placeholder 9" descr="High angle view of buildings in a city">
            <a:extLst>
              <a:ext uri="{FF2B5EF4-FFF2-40B4-BE49-F238E27FC236}">
                <a16:creationId xmlns:a16="http://schemas.microsoft.com/office/drawing/2014/main" id="{0D22A692-BCB5-4605-8541-8015A0396B9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/>
          <a:stretch/>
        </p:blipFill>
        <p:spPr>
          <a:xfrm>
            <a:off x="608086" y="2227554"/>
            <a:ext cx="4849824" cy="323362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187B2-BCBA-476E-8FAC-FAE502D252D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77014" y="767883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ACTIVE FIZICE COMUNITARE</a:t>
            </a:r>
          </a:p>
        </p:txBody>
      </p:sp>
    </p:spTree>
    <p:extLst>
      <p:ext uri="{BB962C8B-B14F-4D97-AF65-F5344CB8AC3E}">
        <p14:creationId xmlns:p14="http://schemas.microsoft.com/office/powerpoint/2010/main" val="4118394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283B2D-4A25-4E56-8D32-5AC550E0AE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05377" y="1902221"/>
            <a:ext cx="5896086" cy="4211489"/>
          </a:xfrm>
        </p:spPr>
        <p:txBody>
          <a:bodyPr/>
          <a:lstStyle/>
          <a:p>
            <a:r>
              <a:rPr lang="en-US" dirty="0" err="1"/>
              <a:t>Serviciile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pot fi </a:t>
            </a:r>
            <a:r>
              <a:rPr lang="en-US" dirty="0" err="1"/>
              <a:t>resurse</a:t>
            </a:r>
            <a:r>
              <a:rPr lang="ro-RO" dirty="0"/>
              <a:t>le</a:t>
            </a:r>
            <a:r>
              <a:rPr lang="en-US" dirty="0"/>
              <a:t> pe care le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da </a:t>
            </a:r>
            <a:r>
              <a:rPr lang="en-US" dirty="0" err="1"/>
              <a:t>viață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. </a:t>
            </a:r>
            <a:r>
              <a:rPr lang="en-US" dirty="0" err="1"/>
              <a:t>Acestea</a:t>
            </a:r>
            <a:r>
              <a:rPr lang="en-US" dirty="0"/>
              <a:t> sunt </a:t>
            </a:r>
            <a:r>
              <a:rPr lang="ro-RO" dirty="0"/>
              <a:t>activitățile</a:t>
            </a:r>
            <a:r>
              <a:rPr lang="en-US" dirty="0"/>
              <a:t> care fac </a:t>
            </a:r>
            <a:r>
              <a:rPr lang="en-US" dirty="0" err="1"/>
              <a:t>viața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bună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membrii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- transport public, </a:t>
            </a:r>
            <a:r>
              <a:rPr lang="en-US" dirty="0" err="1"/>
              <a:t>centr</a:t>
            </a:r>
            <a:r>
              <a:rPr lang="ro-RO" dirty="0"/>
              <a:t>e</a:t>
            </a:r>
            <a:r>
              <a:rPr lang="en-US" dirty="0"/>
              <a:t> de </a:t>
            </a:r>
            <a:r>
              <a:rPr lang="en-US" dirty="0" err="1"/>
              <a:t>educație</a:t>
            </a:r>
            <a:r>
              <a:rPr lang="en-US" dirty="0"/>
              <a:t> </a:t>
            </a:r>
            <a:r>
              <a:rPr lang="en-US" dirty="0" err="1"/>
              <a:t>timpurie</a:t>
            </a:r>
            <a:r>
              <a:rPr lang="en-US" dirty="0"/>
              <a:t>, </a:t>
            </a:r>
            <a:r>
              <a:rPr lang="en-US" dirty="0" err="1"/>
              <a:t>facilități</a:t>
            </a:r>
            <a:r>
              <a:rPr lang="en-US" dirty="0"/>
              <a:t> de </a:t>
            </a:r>
            <a:r>
              <a:rPr lang="en-US" dirty="0" err="1"/>
              <a:t>reciclare</a:t>
            </a:r>
            <a:r>
              <a:rPr lang="en-US" dirty="0"/>
              <a:t>, </a:t>
            </a:r>
            <a:r>
              <a:rPr lang="ro-RO" dirty="0"/>
              <a:t>evenimente</a:t>
            </a:r>
            <a:r>
              <a:rPr lang="en-US" dirty="0"/>
              <a:t> cultural</a:t>
            </a:r>
            <a:r>
              <a:rPr lang="ro-RO" dirty="0"/>
              <a:t>e</a:t>
            </a:r>
            <a:r>
              <a:rPr lang="en-US" dirty="0"/>
              <a:t>.
</a:t>
            </a:r>
            <a:r>
              <a:rPr lang="ro-RO" dirty="0"/>
              <a:t>Proiectul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o </a:t>
            </a:r>
            <a:r>
              <a:rPr lang="en-US" dirty="0" err="1"/>
              <a:t>afacere</a:t>
            </a:r>
            <a:r>
              <a:rPr lang="en-US" dirty="0"/>
              <a:t> care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locuri</a:t>
            </a:r>
            <a:r>
              <a:rPr lang="en-US" dirty="0"/>
              <a:t> de </a:t>
            </a:r>
            <a:r>
              <a:rPr lang="en-US" dirty="0" err="1"/>
              <a:t>muncă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sprijină</a:t>
            </a:r>
            <a:r>
              <a:rPr lang="en-US" dirty="0"/>
              <a:t>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. </a:t>
            </a:r>
            <a:r>
              <a:rPr lang="en-US" dirty="0" err="1"/>
              <a:t>Noul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s-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en-US" dirty="0"/>
              <a:t> pe </a:t>
            </a:r>
            <a:r>
              <a:rPr lang="en-US" dirty="0" err="1"/>
              <a:t>îmbunătățirea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serviciu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existent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pe </a:t>
            </a:r>
            <a:r>
              <a:rPr lang="en-US" dirty="0" err="1"/>
              <a:t>crearea</a:t>
            </a:r>
            <a:r>
              <a:rPr lang="en-US" dirty="0"/>
              <a:t> </a:t>
            </a:r>
            <a:r>
              <a:rPr lang="en-US" dirty="0" err="1"/>
              <a:t>unuia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.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187B2-BCBA-476E-8FAC-FAE502D252D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05377" y="748957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SERVICII COMUNITARE</a:t>
            </a:r>
          </a:p>
        </p:txBody>
      </p:sp>
      <p:pic>
        <p:nvPicPr>
          <p:cNvPr id="7" name="Picture Placeholder 6" descr="Business man pulling a block from Jenga tower">
            <a:extLst>
              <a:ext uri="{FF2B5EF4-FFF2-40B4-BE49-F238E27FC236}">
                <a16:creationId xmlns:a16="http://schemas.microsoft.com/office/drawing/2014/main" id="{F66E2E54-6374-4191-9377-838551B6E0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6881" r="168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06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FA742F-AC83-4688-B8DA-D9F7D40AA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67153" y="2157413"/>
            <a:ext cx="6034310" cy="3631644"/>
          </a:xfrm>
        </p:spPr>
        <p:txBody>
          <a:bodyPr/>
          <a:lstStyle/>
          <a:p>
            <a:r>
              <a:rPr lang="en-US" dirty="0"/>
              <a:t>Un plan </a:t>
            </a:r>
            <a:r>
              <a:rPr lang="en-US" dirty="0" err="1"/>
              <a:t>comunitar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prezinte</a:t>
            </a:r>
            <a:r>
              <a:rPr lang="en-US" dirty="0"/>
              <a:t> </a:t>
            </a:r>
            <a:r>
              <a:rPr lang="en-US" dirty="0" err="1"/>
              <a:t>abordarea</a:t>
            </a:r>
            <a:r>
              <a:rPr lang="en-US" dirty="0"/>
              <a:t> la 360 de grade de la </a:t>
            </a:r>
            <a:r>
              <a:rPr lang="en-US" dirty="0" err="1"/>
              <a:t>punctul</a:t>
            </a:r>
            <a:r>
              <a:rPr lang="en-US" dirty="0"/>
              <a:t> de </a:t>
            </a:r>
            <a:r>
              <a:rPr lang="en-US" dirty="0" err="1"/>
              <a:t>plecare</a:t>
            </a:r>
            <a:r>
              <a:rPr lang="en-US" dirty="0"/>
              <a:t> (</a:t>
            </a:r>
            <a:r>
              <a:rPr lang="en-US" dirty="0" err="1"/>
              <a:t>provocările</a:t>
            </a:r>
            <a:r>
              <a:rPr lang="en-US" dirty="0"/>
              <a:t> care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abordate</a:t>
            </a:r>
            <a:r>
              <a:rPr lang="en-US" dirty="0"/>
              <a:t>), </a:t>
            </a:r>
            <a:r>
              <a:rPr lang="en-US" dirty="0" err="1"/>
              <a:t>etape</a:t>
            </a:r>
            <a:r>
              <a:rPr lang="ro-RO" dirty="0"/>
              <a:t> și</a:t>
            </a:r>
            <a:r>
              <a:rPr lang="en-US" dirty="0"/>
              <a:t> </a:t>
            </a:r>
            <a:r>
              <a:rPr lang="en-US" dirty="0" err="1"/>
              <a:t>soluții</a:t>
            </a:r>
            <a:r>
              <a:rPr lang="en-US" dirty="0"/>
              <a:t>, </a:t>
            </a:r>
            <a:r>
              <a:rPr lang="en-US" dirty="0" err="1"/>
              <a:t>până</a:t>
            </a:r>
            <a:r>
              <a:rPr lang="en-US" dirty="0"/>
              <a:t> la </a:t>
            </a:r>
            <a:r>
              <a:rPr lang="en-US" dirty="0" err="1"/>
              <a:t>punerea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aplicare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monitorizare</a:t>
            </a:r>
            <a:r>
              <a:rPr lang="en-US" dirty="0"/>
              <a:t>. 
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recapitulăm</a:t>
            </a:r>
            <a:r>
              <a:rPr lang="en-US" dirty="0"/>
              <a:t> </a:t>
            </a:r>
            <a:r>
              <a:rPr lang="en-US" dirty="0" err="1"/>
              <a:t>cei</a:t>
            </a:r>
            <a:r>
              <a:rPr lang="en-US" dirty="0"/>
              <a:t> 7 </a:t>
            </a:r>
            <a:r>
              <a:rPr lang="en-US" dirty="0" err="1"/>
              <a:t>pași</a:t>
            </a:r>
            <a:r>
              <a:rPr lang="en-US" dirty="0"/>
              <a:t> pe care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să-i</a:t>
            </a:r>
            <a:r>
              <a:rPr lang="en-US" dirty="0"/>
              <a:t> </a:t>
            </a:r>
            <a:r>
              <a:rPr lang="en-US" dirty="0" err="1"/>
              <a:t>urmați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da </a:t>
            </a:r>
            <a:r>
              <a:rPr lang="en-US" dirty="0" err="1"/>
              <a:t>viață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..
</a:t>
            </a:r>
            <a:endParaRPr lang="en-IE" dirty="0"/>
          </a:p>
        </p:txBody>
      </p:sp>
      <p:pic>
        <p:nvPicPr>
          <p:cNvPr id="6" name="Picture Placeholder 5" descr="A picture containing person, outdoor, cutting, person&#10;&#10;Description automatically generated">
            <a:extLst>
              <a:ext uri="{FF2B5EF4-FFF2-40B4-BE49-F238E27FC236}">
                <a16:creationId xmlns:a16="http://schemas.microsoft.com/office/drawing/2014/main" id="{B691E577-CE42-45D1-8DD9-0E414FFB7C3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33A31-C2A8-4044-9365-D28A262E10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67152" y="478465"/>
            <a:ext cx="5916761" cy="1191445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Planul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70261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2" y="2263734"/>
            <a:ext cx="6535478" cy="3631644"/>
          </a:xfrm>
        </p:spPr>
        <p:txBody>
          <a:bodyPr/>
          <a:lstStyle/>
          <a:p>
            <a:r>
              <a:rPr lang="en-US" dirty="0"/>
              <a:t>Economia </a:t>
            </a:r>
            <a:r>
              <a:rPr lang="en-US" dirty="0" err="1"/>
              <a:t>locală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fi un </a:t>
            </a:r>
            <a:r>
              <a:rPr lang="en-US" dirty="0" err="1"/>
              <a:t>avantaj</a:t>
            </a:r>
            <a:r>
              <a:rPr lang="en-US" dirty="0"/>
              <a:t> pe care </a:t>
            </a:r>
            <a:r>
              <a:rPr lang="en-US" dirty="0" err="1"/>
              <a:t>noul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</a:t>
            </a:r>
            <a:r>
              <a:rPr lang="en-US" dirty="0" err="1"/>
              <a:t>îl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accesa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ro-RO" dirty="0"/>
              <a:t>sau poate</a:t>
            </a:r>
            <a:r>
              <a:rPr lang="en-US" dirty="0"/>
              <a:t>,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deveni</a:t>
            </a:r>
            <a:r>
              <a:rPr lang="en-US" dirty="0"/>
              <a:t> un </a:t>
            </a:r>
            <a:r>
              <a:rPr lang="en-US" dirty="0" err="1"/>
              <a:t>avantaj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. 
</a:t>
            </a:r>
            <a:r>
              <a:rPr lang="en-US" dirty="0" err="1"/>
              <a:t>Comunitățile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au </a:t>
            </a:r>
            <a:r>
              <a:rPr lang="en-US" dirty="0" err="1"/>
              <a:t>putere</a:t>
            </a:r>
            <a:r>
              <a:rPr lang="en-US" dirty="0"/>
              <a:t> </a:t>
            </a:r>
            <a:r>
              <a:rPr lang="en-US" dirty="0" err="1"/>
              <a:t>economică</a:t>
            </a:r>
            <a:r>
              <a:rPr lang="en-US" dirty="0"/>
              <a:t>: </a:t>
            </a:r>
            <a:r>
              <a:rPr lang="en-US" dirty="0" err="1"/>
              <a:t>oameni</a:t>
            </a:r>
            <a:r>
              <a:rPr lang="ro-RO" dirty="0"/>
              <a:t>i</a:t>
            </a:r>
            <a:r>
              <a:rPr lang="en-US" dirty="0"/>
              <a:t> care</a:t>
            </a:r>
            <a:r>
              <a:rPr lang="ro-RO" dirty="0"/>
              <a:t> sunt</a:t>
            </a:r>
            <a:r>
              <a:rPr lang="en-US" dirty="0"/>
              <a:t> </a:t>
            </a:r>
            <a:r>
              <a:rPr lang="en-US" dirty="0" err="1"/>
              <a:t>angaj</a:t>
            </a:r>
            <a:r>
              <a:rPr lang="ro-RO" dirty="0"/>
              <a:t>ați</a:t>
            </a:r>
            <a:r>
              <a:rPr lang="en-US" dirty="0"/>
              <a:t>, </a:t>
            </a:r>
            <a:r>
              <a:rPr lang="en-US" dirty="0" err="1"/>
              <a:t>proviziile</a:t>
            </a:r>
            <a:r>
              <a:rPr lang="en-US" dirty="0"/>
              <a:t> pe care le </a:t>
            </a:r>
            <a:r>
              <a:rPr lang="en-US" dirty="0" err="1"/>
              <a:t>cumpără</a:t>
            </a:r>
            <a:r>
              <a:rPr lang="en-US" dirty="0"/>
              <a:t>, </a:t>
            </a:r>
            <a:r>
              <a:rPr lang="en-US" dirty="0" err="1"/>
              <a:t>abilitățile</a:t>
            </a:r>
            <a:r>
              <a:rPr lang="en-US" dirty="0"/>
              <a:t> pe care le </a:t>
            </a:r>
            <a:r>
              <a:rPr lang="ro-RO" dirty="0"/>
              <a:t>învață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resursele</a:t>
            </a:r>
            <a:r>
              <a:rPr lang="en-US" dirty="0"/>
              <a:t> pe care le </a:t>
            </a:r>
            <a:r>
              <a:rPr lang="en-US" dirty="0" err="1"/>
              <a:t>oferă</a:t>
            </a:r>
            <a:r>
              <a:rPr lang="ro-RO" dirty="0"/>
              <a:t>, toate</a:t>
            </a:r>
            <a:r>
              <a:rPr lang="en-US" dirty="0"/>
              <a:t> </a:t>
            </a:r>
            <a:r>
              <a:rPr lang="en-US" dirty="0" err="1"/>
              <a:t>afectează</a:t>
            </a:r>
            <a:r>
              <a:rPr lang="en-US" dirty="0"/>
              <a:t> </a:t>
            </a:r>
            <a:r>
              <a:rPr lang="en-US" dirty="0" err="1"/>
              <a:t>economia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. 
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B1F47-F36C-40CC-B102-D9A4111BAE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0058" y="748957"/>
            <a:ext cx="5579898" cy="857158"/>
          </a:xfrm>
        </p:spPr>
        <p:txBody>
          <a:bodyPr>
            <a:normAutofit/>
          </a:bodyPr>
          <a:lstStyle/>
          <a:p>
            <a:r>
              <a:rPr lang="en-IE" dirty="0"/>
              <a:t>ECONOMIA LOCALĂ</a:t>
            </a:r>
          </a:p>
        </p:txBody>
      </p:sp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7F48C58D-F26D-48EF-A3E0-D91868BF50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4A6CF-18F4-4318-8119-3FE0657EDEA3}"/>
              </a:ext>
            </a:extLst>
          </p:cNvPr>
          <p:cNvSpPr txBox="1"/>
          <p:nvPr/>
        </p:nvSpPr>
        <p:spPr>
          <a:xfrm flipH="1">
            <a:off x="-1" y="5480709"/>
            <a:ext cx="5348177" cy="923330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 </a:t>
            </a:r>
            <a:r>
              <a:rPr lang="en-US" dirty="0" err="1">
                <a:solidFill>
                  <a:schemeClr val="bg1"/>
                </a:solidFill>
              </a:rPr>
              <a:t>sunteți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sigur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impactul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proiectului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asupra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economiei</a:t>
            </a:r>
            <a:r>
              <a:rPr lang="en-US" dirty="0">
                <a:solidFill>
                  <a:schemeClr val="bg1"/>
                </a:solidFill>
              </a:rPr>
              <a:t> locale? </a:t>
            </a:r>
            <a:r>
              <a:rPr lang="ro-RO" dirty="0">
                <a:solidFill>
                  <a:schemeClr val="bg1"/>
                </a:solidFill>
              </a:rPr>
              <a:t>Efectuați </a:t>
            </a:r>
            <a:r>
              <a:rPr lang="en-US" dirty="0" err="1">
                <a:solidFill>
                  <a:schemeClr val="bg1"/>
                </a:solidFill>
              </a:rPr>
              <a:t>exercițiul</a:t>
            </a:r>
            <a:r>
              <a:rPr lang="en-US" dirty="0">
                <a:solidFill>
                  <a:schemeClr val="bg1"/>
                </a:solidFill>
              </a:rPr>
              <a:t> 3 din </a:t>
            </a:r>
            <a:r>
              <a:rPr lang="en-US" dirty="0" err="1">
                <a:solidFill>
                  <a:schemeClr val="bg1"/>
                </a:solidFill>
              </a:rPr>
              <a:t>pachetul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acțiuni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chei</a:t>
            </a:r>
            <a:r>
              <a:rPr lang="ro-RO" dirty="0">
                <a:solidFill>
                  <a:schemeClr val="bg1"/>
                </a:solidFill>
              </a:rPr>
              <a:t>e următor.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6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522" y="1997921"/>
            <a:ext cx="6315738" cy="3631644"/>
          </a:xfrm>
        </p:spPr>
        <p:txBody>
          <a:bodyPr/>
          <a:lstStyle/>
          <a:p>
            <a:r>
              <a:rPr lang="en-US" dirty="0" err="1"/>
              <a:t>Așa</a:t>
            </a:r>
            <a:r>
              <a:rPr lang="en-US" dirty="0"/>
              <a:t> </a:t>
            </a:r>
            <a:r>
              <a:rPr lang="ro-RO" dirty="0"/>
              <a:t>cum </a:t>
            </a:r>
            <a:r>
              <a:rPr lang="en-US" dirty="0"/>
              <a:t>am </a:t>
            </a:r>
            <a:r>
              <a:rPr lang="en-US" dirty="0" err="1"/>
              <a:t>menționat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devreme</a:t>
            </a:r>
            <a:r>
              <a:rPr lang="en-US" dirty="0"/>
              <a:t>, </a:t>
            </a:r>
            <a:r>
              <a:rPr lang="en-US" dirty="0" err="1"/>
              <a:t>cele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au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</a:t>
            </a:r>
            <a:r>
              <a:rPr lang="ro-RO" dirty="0"/>
              <a:t> se dezvolta</a:t>
            </a:r>
            <a:r>
              <a:rPr lang="en-US" dirty="0"/>
              <a:t>.
</a:t>
            </a:r>
            <a:r>
              <a:rPr lang="en-US" dirty="0" err="1"/>
              <a:t>Proiectele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mică</a:t>
            </a:r>
            <a:r>
              <a:rPr lang="en-US" dirty="0"/>
              <a:t> pot fi </a:t>
            </a:r>
            <a:r>
              <a:rPr lang="en-US" dirty="0" err="1"/>
              <a:t>finanțate</a:t>
            </a:r>
            <a:r>
              <a:rPr lang="en-US" dirty="0"/>
              <a:t> din </a:t>
            </a:r>
            <a:r>
              <a:rPr lang="en-US" dirty="0" err="1"/>
              <a:t>fondurile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din </a:t>
            </a:r>
            <a:r>
              <a:rPr lang="en-US" dirty="0" err="1"/>
              <a:t>strângerea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locale,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la </a:t>
            </a:r>
            <a:r>
              <a:rPr lang="en-US" dirty="0" err="1"/>
              <a:t>scară</a:t>
            </a:r>
            <a:r>
              <a:rPr lang="en-US" dirty="0"/>
              <a:t> </a:t>
            </a:r>
            <a:r>
              <a:rPr lang="en-US" dirty="0" err="1"/>
              <a:t>largă</a:t>
            </a:r>
            <a:r>
              <a:rPr lang="en-US" dirty="0"/>
              <a:t> pot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nevoie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din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surse</a:t>
            </a:r>
            <a:r>
              <a:rPr lang="en-US" dirty="0"/>
              <a:t>.
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 5,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ro-RO" dirty="0"/>
              <a:t>descoperi </a:t>
            </a:r>
            <a:r>
              <a:rPr lang="en-US" dirty="0" err="1"/>
              <a:t>lumea</a:t>
            </a:r>
            <a:r>
              <a:rPr lang="en-US" dirty="0"/>
              <a:t> </a:t>
            </a:r>
            <a:r>
              <a:rPr lang="en-US" dirty="0" err="1"/>
              <a:t>finanțării</a:t>
            </a:r>
            <a:r>
              <a:rPr lang="en-US" dirty="0"/>
              <a:t> </a:t>
            </a:r>
            <a:r>
              <a:rPr lang="en-US" dirty="0" err="1"/>
              <a:t>proiectelor</a:t>
            </a:r>
            <a:r>
              <a:rPr lang="en-US" dirty="0"/>
              <a:t>.
</a:t>
            </a:r>
            <a:endParaRPr lang="en-IE" dirty="0"/>
          </a:p>
        </p:txBody>
      </p:sp>
      <p:pic>
        <p:nvPicPr>
          <p:cNvPr id="11" name="Picture Placeholder 10" descr="A picture containing food&#10;&#10;Description automatically generated">
            <a:extLst>
              <a:ext uri="{FF2B5EF4-FFF2-40B4-BE49-F238E27FC236}">
                <a16:creationId xmlns:a16="http://schemas.microsoft.com/office/drawing/2014/main" id="{5791FA93-DE2A-4D4F-8269-47BADA3FA86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B1F47-F36C-40CC-B102-D9A4111BAE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00698" y="464477"/>
            <a:ext cx="5579898" cy="857158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FINANȚARE</a:t>
            </a:r>
            <a:r>
              <a:rPr lang="ro-RO" dirty="0"/>
              <a:t> și </a:t>
            </a:r>
            <a:r>
              <a:rPr lang="en-IE" dirty="0"/>
              <a:t>FINANȚE
</a:t>
            </a:r>
          </a:p>
        </p:txBody>
      </p:sp>
    </p:spTree>
    <p:extLst>
      <p:ext uri="{BB962C8B-B14F-4D97-AF65-F5344CB8AC3E}">
        <p14:creationId xmlns:p14="http://schemas.microsoft.com/office/powerpoint/2010/main" val="1095717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CBFF6-B69A-41C7-B081-9B41DD12D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317" y="2274949"/>
            <a:ext cx="6931495" cy="3947440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IE" dirty="0" err="1"/>
              <a:t>Roata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
Instrument</a:t>
            </a:r>
            <a:r>
              <a:rPr lang="ro-RO" dirty="0"/>
              <a:t>e </a:t>
            </a:r>
            <a:r>
              <a:rPr lang="en-IE" dirty="0"/>
              <a:t>de </a:t>
            </a:r>
            <a:r>
              <a:rPr lang="en-IE" dirty="0" err="1"/>
              <a:t>conectare</a:t>
            </a:r>
            <a:r>
              <a:rPr lang="en-IE" dirty="0"/>
              <a:t>
</a:t>
            </a:r>
            <a:r>
              <a:rPr lang="en-IE" dirty="0" err="1"/>
              <a:t>Exerciți</a:t>
            </a:r>
            <a:r>
              <a:rPr lang="ro-RO" dirty="0"/>
              <a:t>u</a:t>
            </a:r>
            <a:r>
              <a:rPr lang="en-IE" dirty="0"/>
              <a:t> public, </a:t>
            </a:r>
            <a:r>
              <a:rPr lang="en-IE" dirty="0" err="1"/>
              <a:t>privat</a:t>
            </a:r>
            <a:r>
              <a:rPr lang="en-IE" dirty="0"/>
              <a:t>, de </a:t>
            </a:r>
            <a:r>
              <a:rPr lang="en-IE" dirty="0" err="1"/>
              <a:t>parteneriat</a:t>
            </a:r>
            <a:r>
              <a:rPr lang="en-IE" dirty="0"/>
              <a:t>/</a:t>
            </a:r>
            <a:r>
              <a:rPr lang="en-IE" dirty="0" err="1"/>
              <a:t>asociații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 
</a:t>
            </a:r>
            <a:r>
              <a:rPr lang="en-IE" dirty="0" err="1"/>
              <a:t>Exercițiu</a:t>
            </a:r>
            <a:r>
              <a:rPr lang="en-IE" dirty="0"/>
              <a:t> de impact </a:t>
            </a:r>
            <a:r>
              <a:rPr lang="en-IE" dirty="0" err="1"/>
              <a:t>asupra</a:t>
            </a:r>
            <a:r>
              <a:rPr lang="en-IE" dirty="0"/>
              <a:t> </a:t>
            </a:r>
            <a:r>
              <a:rPr lang="en-IE" dirty="0" err="1"/>
              <a:t>economiei</a:t>
            </a:r>
            <a:r>
              <a:rPr lang="en-IE" dirty="0"/>
              <a:t> locale</a:t>
            </a:r>
          </a:p>
          <a:p>
            <a:pPr marL="457200" indent="-457200" algn="l">
              <a:buAutoNum type="arabicPeriod"/>
            </a:pPr>
            <a:endParaRPr lang="en-IE" dirty="0"/>
          </a:p>
          <a:p>
            <a:pPr marL="457200" indent="-457200" algn="l">
              <a:buAutoNum type="arabicPeriod"/>
            </a:pPr>
            <a:endParaRPr lang="en-IE" dirty="0"/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9DC248D5-8F24-4EAF-9B41-1BA1CB4BF6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D6A2-A92E-420C-A938-E9A6F0530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172077"/>
            <a:ext cx="5644055" cy="981359"/>
          </a:xfrm>
        </p:spPr>
        <p:txBody>
          <a:bodyPr>
            <a:normAutofit/>
          </a:bodyPr>
          <a:lstStyle/>
          <a:p>
            <a:r>
              <a:rPr lang="en-IE" sz="4800" dirty="0"/>
              <a:t>Key Action Pack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5CB65-9D59-4C5B-B322-DAF3A329919B}"/>
              </a:ext>
            </a:extLst>
          </p:cNvPr>
          <p:cNvSpPr txBox="1"/>
          <p:nvPr/>
        </p:nvSpPr>
        <p:spPr>
          <a:xfrm>
            <a:off x="301317" y="166068"/>
            <a:ext cx="6321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dirty="0" err="1">
                <a:solidFill>
                  <a:schemeClr val="bg1"/>
                </a:solidFill>
              </a:rPr>
              <a:t>Transformarea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ideilor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în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acțiune</a:t>
            </a:r>
            <a:r>
              <a:rPr lang="en-IE" sz="3200" dirty="0">
                <a:solidFill>
                  <a:schemeClr val="bg1"/>
                </a:solidFill>
              </a:rPr>
              <a:t> – </a:t>
            </a:r>
            <a:r>
              <a:rPr lang="en-IE" sz="3200" dirty="0" err="1">
                <a:solidFill>
                  <a:schemeClr val="bg1"/>
                </a:solidFill>
              </a:rPr>
              <a:t>exerciții</a:t>
            </a:r>
            <a:r>
              <a:rPr lang="en-IE" sz="3200" dirty="0">
                <a:solidFill>
                  <a:schemeClr val="bg1"/>
                </a:solidFill>
              </a:rPr>
              <a:t> utile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D8A85-2728-462A-8882-3A82C2936D4F}"/>
              </a:ext>
            </a:extLst>
          </p:cNvPr>
          <p:cNvSpPr txBox="1"/>
          <p:nvPr/>
        </p:nvSpPr>
        <p:spPr>
          <a:xfrm>
            <a:off x="529280" y="5431791"/>
            <a:ext cx="8277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Roata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comunității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Instrument</a:t>
            </a:r>
            <a:r>
              <a:rPr lang="ro-RO" dirty="0">
                <a:solidFill>
                  <a:schemeClr val="bg1"/>
                </a:solidFill>
              </a:rPr>
              <a:t>ele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conectare</a:t>
            </a:r>
            <a:r>
              <a:rPr lang="en-US" dirty="0">
                <a:solidFill>
                  <a:schemeClr val="bg1"/>
                </a:solidFill>
              </a:rPr>
              <a:t> sunt </a:t>
            </a:r>
            <a:r>
              <a:rPr lang="en-US" dirty="0" err="1">
                <a:solidFill>
                  <a:schemeClr val="bg1"/>
                </a:solidFill>
              </a:rPr>
              <a:t>modalități</a:t>
            </a:r>
            <a:r>
              <a:rPr lang="en-US" dirty="0">
                <a:solidFill>
                  <a:schemeClr val="bg1"/>
                </a:solidFill>
              </a:rPr>
              <a:t> simple de a </a:t>
            </a:r>
            <a:r>
              <a:rPr lang="en-US" dirty="0" err="1">
                <a:solidFill>
                  <a:schemeClr val="bg1"/>
                </a:solidFill>
              </a:rPr>
              <a:t>vă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prezenta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resursele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disponibile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comunitate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de</a:t>
            </a:r>
            <a:r>
              <a:rPr lang="ro-RO" dirty="0">
                <a:solidFill>
                  <a:schemeClr val="bg1"/>
                </a:solidFill>
              </a:rPr>
              <a:t> a descoperi rolul fiecăruia 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proiectul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dvs</a:t>
            </a:r>
            <a:r>
              <a:rPr lang="ro-RO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
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242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23C4E2-61F1-4C71-876E-D589304D8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3293" y="296691"/>
            <a:ext cx="7407087" cy="69735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AB5AB0"/>
                </a:solidFill>
              </a:rPr>
              <a:t>1. </a:t>
            </a:r>
            <a:r>
              <a:rPr lang="en-IE" dirty="0" err="1">
                <a:solidFill>
                  <a:srgbClr val="AB5AB0"/>
                </a:solidFill>
              </a:rPr>
              <a:t>Roata</a:t>
            </a:r>
            <a:r>
              <a:rPr lang="en-IE" dirty="0">
                <a:solidFill>
                  <a:srgbClr val="AB5AB0"/>
                </a:solidFill>
              </a:rPr>
              <a:t> </a:t>
            </a:r>
            <a:r>
              <a:rPr lang="en-IE" dirty="0" err="1">
                <a:solidFill>
                  <a:srgbClr val="AB5AB0"/>
                </a:solidFill>
              </a:rPr>
              <a:t>comunității</a:t>
            </a:r>
            <a:endParaRPr lang="en-IE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5974-EE96-4BE7-BDC0-EA0B3D02D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3293" y="1088332"/>
            <a:ext cx="8272130" cy="3975101"/>
          </a:xfrm>
        </p:spPr>
        <p:txBody>
          <a:bodyPr/>
          <a:lstStyle/>
          <a:p>
            <a:r>
              <a:rPr lang="en-US" dirty="0" err="1"/>
              <a:t>Acest</a:t>
            </a:r>
            <a:r>
              <a:rPr lang="en-US" dirty="0"/>
              <a:t> instrument </a:t>
            </a:r>
            <a:r>
              <a:rPr lang="ro-RO" dirty="0"/>
              <a:t>identifică </a:t>
            </a:r>
            <a:r>
              <a:rPr lang="en-US" dirty="0" err="1"/>
              <a:t>activele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en-US" dirty="0"/>
              <a:t> </a:t>
            </a:r>
            <a:r>
              <a:rPr lang="ro-RO" dirty="0"/>
              <a:t>în cele</a:t>
            </a:r>
            <a:r>
              <a:rPr lang="en-US" dirty="0"/>
              <a:t> </a:t>
            </a:r>
            <a:r>
              <a:rPr lang="en-US" dirty="0" err="1"/>
              <a:t>șase</a:t>
            </a:r>
            <a:r>
              <a:rPr lang="en-US" dirty="0"/>
              <a:t> </a:t>
            </a:r>
            <a:r>
              <a:rPr lang="en-US" dirty="0" err="1"/>
              <a:t>categorii</a:t>
            </a:r>
            <a:r>
              <a:rPr lang="en-US" dirty="0"/>
              <a:t> de active </a:t>
            </a:r>
            <a:r>
              <a:rPr lang="en-US" dirty="0" err="1"/>
              <a:t>discutate</a:t>
            </a:r>
            <a:r>
              <a:rPr lang="en-US" dirty="0"/>
              <a:t> </a:t>
            </a:r>
            <a:r>
              <a:rPr lang="en-US" dirty="0" err="1"/>
              <a:t>până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prezent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curs:</a:t>
            </a:r>
            <a:endParaRPr lang="ro-R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dirty="0"/>
              <a:t>P</a:t>
            </a:r>
            <a:r>
              <a:rPr lang="en-US" dirty="0" err="1"/>
              <a:t>ersoane</a:t>
            </a:r>
            <a:r>
              <a:rPr lang="en-US" dirty="0"/>
              <a:t> </a:t>
            </a:r>
            <a:r>
              <a:rPr lang="en-US" dirty="0" err="1"/>
              <a:t>fizice</a:t>
            </a:r>
            <a:r>
              <a:rPr lang="en-US" dirty="0"/>
              <a:t>/</a:t>
            </a:r>
            <a:r>
              <a:rPr lang="en-US" dirty="0" err="1"/>
              <a:t>rezidenți</a:t>
            </a:r>
            <a:r>
              <a:rPr lang="en-US" dirty="0"/>
              <a:t>
</a:t>
            </a:r>
            <a:r>
              <a:rPr lang="en-US" dirty="0" err="1"/>
              <a:t>Asociaţii</a:t>
            </a:r>
            <a:r>
              <a:rPr lang="en-US" dirty="0"/>
              <a:t>
</a:t>
            </a:r>
            <a:r>
              <a:rPr lang="en-US" dirty="0" err="1"/>
              <a:t>Instituţii</a:t>
            </a:r>
            <a:r>
              <a:rPr lang="en-US" dirty="0"/>
              <a:t>
</a:t>
            </a:r>
            <a:r>
              <a:rPr lang="ro-RO" dirty="0"/>
              <a:t>S</a:t>
            </a:r>
            <a:r>
              <a:rPr lang="en-US" dirty="0" err="1"/>
              <a:t>pații</a:t>
            </a:r>
            <a:r>
              <a:rPr lang="en-US" dirty="0"/>
              <a:t> </a:t>
            </a:r>
            <a:r>
              <a:rPr lang="en-US" dirty="0" err="1"/>
              <a:t>fizice</a:t>
            </a:r>
            <a:r>
              <a:rPr lang="en-US" dirty="0"/>
              <a:t>
</a:t>
            </a:r>
            <a:r>
              <a:rPr lang="ro-RO" dirty="0"/>
              <a:t>E</a:t>
            </a:r>
            <a:r>
              <a:rPr lang="en-US" dirty="0" err="1"/>
              <a:t>conomia</a:t>
            </a:r>
            <a:r>
              <a:rPr lang="en-US" dirty="0"/>
              <a:t> </a:t>
            </a:r>
            <a:r>
              <a:rPr lang="en-US" dirty="0" err="1"/>
              <a:t>locală</a:t>
            </a:r>
            <a:r>
              <a:rPr lang="en-US" dirty="0"/>
              <a:t>
</a:t>
            </a:r>
            <a:r>
              <a:rPr lang="ro-RO" dirty="0"/>
              <a:t>P</a:t>
            </a:r>
            <a:r>
              <a:rPr lang="en-US" dirty="0" err="1"/>
              <a:t>ovești</a:t>
            </a:r>
            <a:r>
              <a:rPr lang="en-US" dirty="0"/>
              <a:t> ale </a:t>
            </a:r>
            <a:r>
              <a:rPr lang="en-US" dirty="0" err="1"/>
              <a:t>comunității</a:t>
            </a:r>
            <a:r>
              <a:rPr lang="en-US" dirty="0"/>
              <a:t>
</a:t>
            </a:r>
          </a:p>
          <a:p>
            <a:endParaRPr lang="en-IE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1F8673-FD41-4D3D-B6A7-2DC23F27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3292" y="4639112"/>
            <a:ext cx="8006317" cy="1938992"/>
          </a:xfrm>
          <a:prstGeom prst="rect">
            <a:avLst/>
          </a:prstGeom>
          <a:solidFill>
            <a:srgbClr val="68BBA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400" b="1" dirty="0" err="1">
                <a:solidFill>
                  <a:schemeClr val="bg1"/>
                </a:solidFill>
                <a:latin typeface="+mn-lt"/>
              </a:rPr>
              <a:t>Utilizarea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+mn-lt"/>
              </a:rPr>
              <a:t>rotiț</a:t>
            </a:r>
            <a:r>
              <a:rPr lang="ro-RO" altLang="en-US" sz="2400" b="1" dirty="0">
                <a:solidFill>
                  <a:schemeClr val="bg1"/>
                </a:solidFill>
                <a:latin typeface="+mn-lt"/>
              </a:rPr>
              <a:t>i</a:t>
            </a:r>
            <a:r>
              <a:rPr lang="en-US" altLang="en-US" sz="2400" b="1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+mn-lt"/>
              </a:rPr>
              <a:t>comunit</a:t>
            </a:r>
            <a:r>
              <a:rPr lang="ro-RO" altLang="en-US" sz="2400" b="1" dirty="0">
                <a:solidFill>
                  <a:schemeClr val="bg1"/>
                </a:solidFill>
                <a:latin typeface="+mn-lt"/>
              </a:rPr>
              <a:t>are</a:t>
            </a: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
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Utilizați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Roata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comunității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pentru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a </a:t>
            </a:r>
            <a:r>
              <a:rPr lang="ro-RO" altLang="en-US" sz="2400" dirty="0">
                <a:solidFill>
                  <a:srgbClr val="6D6E6C"/>
                </a:solidFill>
                <a:latin typeface="+mn-lt"/>
              </a:rPr>
              <a:t>identifica cele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șase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tipuri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de active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găsite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în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comunitatea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proiectului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dvs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.
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Descărcați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și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imprimați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o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copie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a </a:t>
            </a:r>
            <a:r>
              <a:rPr lang="ro-RO" altLang="en-US" sz="2400" dirty="0">
                <a:solidFill>
                  <a:srgbClr val="6D6E6C"/>
                </a:solidFill>
                <a:latin typeface="+mn-lt"/>
              </a:rPr>
              <a:t>acestui document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rgbClr val="6D6E6C"/>
                </a:solidFill>
                <a:latin typeface="+mn-lt"/>
              </a:rPr>
              <a:t>pentru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 a </a:t>
            </a:r>
            <a:r>
              <a:rPr lang="ro-RO" altLang="en-US" sz="2400" dirty="0">
                <a:solidFill>
                  <a:srgbClr val="6D6E6C"/>
                </a:solidFill>
                <a:latin typeface="+mn-lt"/>
              </a:rPr>
              <a:t>realiza acest exercițiu</a:t>
            </a:r>
            <a:r>
              <a:rPr lang="en-US" altLang="en-US" sz="2400" dirty="0">
                <a:solidFill>
                  <a:srgbClr val="6D6E6C"/>
                </a:solidFill>
                <a:latin typeface="+mn-lt"/>
              </a:rPr>
              <a:t>: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5CAB"/>
                </a:solidFill>
                <a:effectLst/>
                <a:latin typeface="+mn-lt"/>
                <a:hlinkClick r:id="rId2"/>
              </a:rPr>
              <a:t>TheCommunityWheel.pdf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435C6-8CD1-4B6F-A633-F176EFF4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4686"/>
            <a:ext cx="3638958" cy="3434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555B0A-98FD-43C5-9A71-B9AAAD04A3C6}"/>
              </a:ext>
            </a:extLst>
          </p:cNvPr>
          <p:cNvSpPr txBox="1"/>
          <p:nvPr/>
        </p:nvSpPr>
        <p:spPr>
          <a:xfrm>
            <a:off x="95693" y="6464595"/>
            <a:ext cx="2349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4"/>
              </a:rPr>
              <a:t>Source: Visit Campus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319068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23C4E2-61F1-4C71-876E-D589304D8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3293" y="286058"/>
            <a:ext cx="7407087" cy="69735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AB5AB0"/>
                </a:solidFill>
              </a:rPr>
              <a:t>2. Instrument</a:t>
            </a:r>
            <a:r>
              <a:rPr lang="ro-RO" dirty="0" err="1">
                <a:solidFill>
                  <a:srgbClr val="AB5AB0"/>
                </a:solidFill>
              </a:rPr>
              <a:t>ul</a:t>
            </a:r>
            <a:r>
              <a:rPr lang="en-IE" dirty="0">
                <a:solidFill>
                  <a:srgbClr val="AB5AB0"/>
                </a:solidFill>
              </a:rPr>
              <a:t> de </a:t>
            </a:r>
            <a:r>
              <a:rPr lang="en-IE" dirty="0" err="1">
                <a:solidFill>
                  <a:srgbClr val="AB5AB0"/>
                </a:solidFill>
              </a:rPr>
              <a:t>conectare</a:t>
            </a:r>
            <a:endParaRPr lang="en-IE" dirty="0">
              <a:solidFill>
                <a:srgbClr val="AB5AB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5974-EE96-4BE7-BDC0-EA0B3D02D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3293" y="1088332"/>
            <a:ext cx="8272130" cy="3975101"/>
          </a:xfrm>
        </p:spPr>
        <p:txBody>
          <a:bodyPr/>
          <a:lstStyle/>
          <a:p>
            <a:r>
              <a:rPr lang="en-US" sz="2200" dirty="0" err="1"/>
              <a:t>Acest</a:t>
            </a:r>
            <a:r>
              <a:rPr lang="en-US" sz="2200" dirty="0"/>
              <a:t> instrument </a:t>
            </a:r>
            <a:r>
              <a:rPr lang="en-US" sz="2200" dirty="0" err="1"/>
              <a:t>vă</a:t>
            </a:r>
            <a:r>
              <a:rPr lang="en-US" sz="2200" dirty="0"/>
              <a:t> </a:t>
            </a:r>
            <a:r>
              <a:rPr lang="en-US" sz="2200" dirty="0" err="1"/>
              <a:t>poate</a:t>
            </a:r>
            <a:r>
              <a:rPr lang="en-US" sz="2200" dirty="0"/>
              <a:t> </a:t>
            </a:r>
            <a:r>
              <a:rPr lang="en-US" sz="2200" dirty="0" err="1"/>
              <a:t>ajuta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conectați</a:t>
            </a:r>
            <a:r>
              <a:rPr lang="en-US" sz="2200" dirty="0"/>
              <a:t> </a:t>
            </a:r>
            <a:r>
              <a:rPr lang="en-US" sz="2200" dirty="0" err="1"/>
              <a:t>activele</a:t>
            </a:r>
            <a:r>
              <a:rPr lang="en-US" sz="2200" dirty="0"/>
              <a:t> </a:t>
            </a:r>
            <a:r>
              <a:rPr lang="en-US" sz="2200" dirty="0" err="1"/>
              <a:t>comunității</a:t>
            </a:r>
            <a:r>
              <a:rPr lang="en-US" sz="2200" dirty="0"/>
              <a:t> </a:t>
            </a:r>
            <a:r>
              <a:rPr lang="en-US" sz="2200" dirty="0" err="1"/>
              <a:t>identificate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Roata</a:t>
            </a:r>
            <a:r>
              <a:rPr lang="en-US" sz="2200" dirty="0"/>
              <a:t> </a:t>
            </a:r>
            <a:r>
              <a:rPr lang="en-US" sz="2200" dirty="0" err="1"/>
              <a:t>Comunității</a:t>
            </a:r>
            <a:r>
              <a:rPr lang="en-US" sz="2200" dirty="0"/>
              <a:t> direct </a:t>
            </a:r>
            <a:r>
              <a:rPr lang="ro-RO" sz="2200" dirty="0"/>
              <a:t>cu</a:t>
            </a:r>
            <a:r>
              <a:rPr lang="en-US" sz="2200" dirty="0"/>
              <a:t> </a:t>
            </a:r>
            <a:r>
              <a:rPr lang="en-US" sz="2200" dirty="0" err="1"/>
              <a:t>obiectivele</a:t>
            </a:r>
            <a:r>
              <a:rPr lang="en-US" sz="2200" dirty="0"/>
              <a:t> </a:t>
            </a:r>
            <a:r>
              <a:rPr lang="en-US" sz="2200" dirty="0" err="1"/>
              <a:t>proiectului</a:t>
            </a:r>
            <a:r>
              <a:rPr lang="en-US" sz="2200" dirty="0"/>
              <a:t> </a:t>
            </a:r>
            <a:r>
              <a:rPr lang="en-US" sz="2200" dirty="0" err="1"/>
              <a:t>dvs</a:t>
            </a:r>
            <a:r>
              <a:rPr lang="en-US" sz="2200" dirty="0"/>
              <a:t>. De </a:t>
            </a:r>
            <a:r>
              <a:rPr lang="en-US" sz="2200" dirty="0" err="1"/>
              <a:t>exemplu</a:t>
            </a:r>
            <a:r>
              <a:rPr lang="en-US" sz="2200" dirty="0"/>
              <a:t>: </a:t>
            </a:r>
            <a:r>
              <a:rPr lang="en-US" sz="2200" dirty="0" err="1"/>
              <a:t>este</a:t>
            </a:r>
            <a:r>
              <a:rPr lang="en-US" sz="2200" dirty="0"/>
              <a:t> </a:t>
            </a:r>
            <a:r>
              <a:rPr lang="en-US" sz="2200" dirty="0" err="1"/>
              <a:t>posibil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încercați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ajutați</a:t>
            </a:r>
            <a:r>
              <a:rPr lang="en-US" sz="2200" dirty="0"/>
              <a:t> o </a:t>
            </a:r>
            <a:r>
              <a:rPr lang="en-US" sz="2200" dirty="0" err="1"/>
              <a:t>comunitate</a:t>
            </a:r>
            <a:r>
              <a:rPr lang="en-US" sz="2200" dirty="0"/>
              <a:t> </a:t>
            </a:r>
            <a:r>
              <a:rPr lang="en-US" sz="2200" dirty="0" err="1"/>
              <a:t>să</a:t>
            </a:r>
            <a:r>
              <a:rPr lang="en-US" sz="2200" dirty="0"/>
              <a:t> </a:t>
            </a:r>
            <a:r>
              <a:rPr lang="en-US" sz="2200" dirty="0" err="1"/>
              <a:t>transforme</a:t>
            </a:r>
            <a:r>
              <a:rPr lang="en-US" sz="2200" dirty="0"/>
              <a:t> un parc local.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acest</a:t>
            </a:r>
            <a:r>
              <a:rPr lang="en-US" sz="2200" dirty="0"/>
              <a:t> </a:t>
            </a:r>
            <a:r>
              <a:rPr lang="en-US" sz="2200" dirty="0" err="1"/>
              <a:t>caz</a:t>
            </a:r>
            <a:r>
              <a:rPr lang="en-US" sz="2200" dirty="0"/>
              <a:t>, "parc" </a:t>
            </a:r>
            <a:r>
              <a:rPr lang="en-US" sz="2200" dirty="0" err="1"/>
              <a:t>este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centrul</a:t>
            </a:r>
            <a:r>
              <a:rPr lang="en-US" sz="2200" dirty="0"/>
              <a:t> </a:t>
            </a:r>
            <a:r>
              <a:rPr lang="en-US" sz="2200" dirty="0" err="1"/>
              <a:t>instrumentului</a:t>
            </a:r>
            <a:r>
              <a:rPr lang="en-US" sz="2200" dirty="0"/>
              <a:t> de </a:t>
            </a:r>
            <a:r>
              <a:rPr lang="en-US" sz="2200" dirty="0" err="1"/>
              <a:t>conectare</a:t>
            </a:r>
            <a:r>
              <a:rPr lang="en-US" sz="2200" dirty="0"/>
              <a:t>.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continuare</a:t>
            </a:r>
            <a:r>
              <a:rPr lang="en-US" sz="2200" dirty="0"/>
              <a:t>, </a:t>
            </a:r>
            <a:r>
              <a:rPr lang="en-US" sz="2200" dirty="0" err="1"/>
              <a:t>activele</a:t>
            </a:r>
            <a:r>
              <a:rPr lang="en-US" sz="2200" dirty="0"/>
              <a:t> </a:t>
            </a:r>
            <a:r>
              <a:rPr lang="en-US" sz="2200" dirty="0" err="1"/>
              <a:t>listate</a:t>
            </a:r>
            <a:r>
              <a:rPr lang="en-US" sz="2200" dirty="0"/>
              <a:t> pe </a:t>
            </a:r>
            <a:r>
              <a:rPr lang="en-US" sz="2200" dirty="0" err="1"/>
              <a:t>roata</a:t>
            </a:r>
            <a:r>
              <a:rPr lang="en-US" sz="2200" dirty="0"/>
              <a:t> </a:t>
            </a:r>
            <a:r>
              <a:rPr lang="en-US" sz="2200" dirty="0" err="1"/>
              <a:t>comunității</a:t>
            </a:r>
            <a:r>
              <a:rPr lang="en-US" sz="2200" dirty="0"/>
              <a:t> sunt </a:t>
            </a:r>
            <a:r>
              <a:rPr lang="en-US" sz="2200" dirty="0" err="1"/>
              <a:t>plasate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</a:t>
            </a:r>
            <a:r>
              <a:rPr lang="en-US" sz="2200" dirty="0" err="1"/>
              <a:t>jurul</a:t>
            </a:r>
            <a:r>
              <a:rPr lang="en-US" sz="2200" dirty="0"/>
              <a:t> </a:t>
            </a:r>
            <a:r>
              <a:rPr lang="en-US" sz="2200" dirty="0" err="1"/>
              <a:t>obiectivului</a:t>
            </a:r>
            <a:r>
              <a:rPr lang="en-US" sz="2200" dirty="0"/>
              <a:t> "parc". </a:t>
            </a:r>
            <a:r>
              <a:rPr lang="en-US" sz="2200" dirty="0" err="1"/>
              <a:t>Pentru</a:t>
            </a:r>
            <a:r>
              <a:rPr lang="en-US" sz="2200" dirty="0"/>
              <a:t> </a:t>
            </a:r>
            <a:r>
              <a:rPr lang="en-US" sz="2200" dirty="0" err="1"/>
              <a:t>fiecare</a:t>
            </a:r>
            <a:r>
              <a:rPr lang="en-US" sz="2200" dirty="0"/>
              <a:t> </a:t>
            </a:r>
            <a:r>
              <a:rPr lang="en-US" sz="2200" dirty="0" err="1"/>
              <a:t>activ</a:t>
            </a:r>
            <a:r>
              <a:rPr lang="en-US" sz="2200" dirty="0"/>
              <a:t> </a:t>
            </a:r>
            <a:r>
              <a:rPr lang="en-US" sz="2200" dirty="0" err="1"/>
              <a:t>listat</a:t>
            </a:r>
            <a:r>
              <a:rPr lang="en-US" sz="2200" dirty="0"/>
              <a:t>, </a:t>
            </a:r>
            <a:r>
              <a:rPr lang="en-US" sz="2200" dirty="0" err="1"/>
              <a:t>înregistrați</a:t>
            </a:r>
            <a:r>
              <a:rPr lang="en-US" sz="2200" dirty="0"/>
              <a:t> </a:t>
            </a:r>
            <a:r>
              <a:rPr lang="en-US" sz="2200" dirty="0" err="1"/>
              <a:t>ce</a:t>
            </a:r>
            <a:r>
              <a:rPr lang="en-US" sz="2200" dirty="0"/>
              <a:t> </a:t>
            </a:r>
            <a:r>
              <a:rPr lang="en-US" sz="2200" dirty="0" err="1"/>
              <a:t>poate</a:t>
            </a:r>
            <a:r>
              <a:rPr lang="en-US" sz="2200" dirty="0"/>
              <a:t> face </a:t>
            </a:r>
            <a:r>
              <a:rPr lang="en-US" sz="2200" dirty="0" err="1"/>
              <a:t>activul</a:t>
            </a:r>
            <a:r>
              <a:rPr lang="en-US" sz="2200" dirty="0"/>
              <a:t> </a:t>
            </a:r>
            <a:r>
              <a:rPr lang="en-US" sz="2200" dirty="0" err="1"/>
              <a:t>pentru</a:t>
            </a:r>
            <a:r>
              <a:rPr lang="en-US" sz="2200" dirty="0"/>
              <a:t> </a:t>
            </a:r>
            <a:r>
              <a:rPr lang="en-US" sz="2200" dirty="0" err="1"/>
              <a:t>proiectul</a:t>
            </a:r>
            <a:r>
              <a:rPr lang="en-US" sz="2200" dirty="0"/>
              <a:t> </a:t>
            </a:r>
            <a:r>
              <a:rPr lang="en-US" sz="2200" dirty="0" err="1"/>
              <a:t>parcului</a:t>
            </a:r>
            <a:r>
              <a:rPr lang="en-US" sz="2200" dirty="0"/>
              <a:t> </a:t>
            </a:r>
            <a:r>
              <a:rPr lang="en-US" sz="2200" dirty="0" err="1"/>
              <a:t>și</a:t>
            </a:r>
            <a:r>
              <a:rPr lang="en-US" sz="2200" dirty="0"/>
              <a:t>, de </a:t>
            </a:r>
            <a:r>
              <a:rPr lang="en-US" sz="2200" dirty="0" err="1"/>
              <a:t>asemenea</a:t>
            </a:r>
            <a:r>
              <a:rPr lang="en-US" sz="2200" dirty="0"/>
              <a:t>, </a:t>
            </a:r>
            <a:r>
              <a:rPr lang="en-US" sz="2200" dirty="0" err="1"/>
              <a:t>modul</a:t>
            </a:r>
            <a:r>
              <a:rPr lang="en-US" sz="2200" dirty="0"/>
              <a:t> </a:t>
            </a:r>
            <a:r>
              <a:rPr lang="en-US" sz="2200" dirty="0" err="1"/>
              <a:t>în</a:t>
            </a:r>
            <a:r>
              <a:rPr lang="en-US" sz="2200" dirty="0"/>
              <a:t> care </a:t>
            </a:r>
            <a:r>
              <a:rPr lang="en-US" sz="2200" dirty="0" err="1"/>
              <a:t>acel</a:t>
            </a:r>
            <a:r>
              <a:rPr lang="en-US" sz="2200" dirty="0"/>
              <a:t> </a:t>
            </a:r>
            <a:r>
              <a:rPr lang="en-US" sz="2200" dirty="0" err="1"/>
              <a:t>activ</a:t>
            </a:r>
            <a:r>
              <a:rPr lang="en-US" sz="2200" dirty="0"/>
              <a:t> </a:t>
            </a:r>
            <a:r>
              <a:rPr lang="en-US" sz="2200" dirty="0" err="1"/>
              <a:t>va</a:t>
            </a:r>
            <a:r>
              <a:rPr lang="en-US" sz="2200" dirty="0"/>
              <a:t> beneficia de </a:t>
            </a:r>
            <a:r>
              <a:rPr lang="en-US" sz="2200" dirty="0" err="1"/>
              <a:t>acesta</a:t>
            </a:r>
            <a:r>
              <a:rPr lang="en-US" sz="2200" dirty="0"/>
              <a:t>.
</a:t>
            </a:r>
            <a:endParaRPr lang="en-IE" sz="22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1F8673-FD41-4D3D-B6A7-2DC23F27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6585" y="3878415"/>
            <a:ext cx="8343015" cy="2831544"/>
          </a:xfrm>
          <a:prstGeom prst="rect">
            <a:avLst/>
          </a:prstGeom>
          <a:solidFill>
            <a:srgbClr val="68BBA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200" b="1" dirty="0" err="1">
                <a:solidFill>
                  <a:schemeClr val="bg1"/>
                </a:solidFill>
                <a:latin typeface="UbuntuLight"/>
              </a:rPr>
              <a:t>Utilizarea</a:t>
            </a:r>
            <a:r>
              <a:rPr lang="en-US" altLang="en-US" sz="2200" b="1" dirty="0">
                <a:solidFill>
                  <a:schemeClr val="bg1"/>
                </a:solidFill>
                <a:latin typeface="UbuntuLight"/>
              </a:rPr>
              <a:t> </a:t>
            </a:r>
            <a:r>
              <a:rPr lang="en-US" altLang="en-US" sz="2200" b="1" dirty="0" err="1">
                <a:solidFill>
                  <a:schemeClr val="bg1"/>
                </a:solidFill>
                <a:latin typeface="UbuntuLight"/>
              </a:rPr>
              <a:t>instrumentului</a:t>
            </a:r>
            <a:r>
              <a:rPr lang="en-US" altLang="en-US" sz="2200" b="1" dirty="0">
                <a:solidFill>
                  <a:schemeClr val="bg1"/>
                </a:solidFill>
                <a:latin typeface="UbuntuLight"/>
              </a:rPr>
              <a:t> de </a:t>
            </a:r>
            <a:r>
              <a:rPr lang="en-US" altLang="en-US" sz="2200" b="1" dirty="0" err="1">
                <a:solidFill>
                  <a:schemeClr val="bg1"/>
                </a:solidFill>
                <a:latin typeface="UbuntuLight"/>
              </a:rPr>
              <a:t>conectare</a:t>
            </a:r>
            <a:r>
              <a:rPr lang="en-US" altLang="en-US" sz="2200" b="1" dirty="0">
                <a:solidFill>
                  <a:schemeClr val="bg1"/>
                </a:solidFill>
                <a:latin typeface="UbuntuLight"/>
              </a:rPr>
              <a:t>
</a:t>
            </a:r>
            <a:r>
              <a:rPr lang="en-US" altLang="en-US" sz="2200" dirty="0" err="1">
                <a:latin typeface="UbuntuLight"/>
              </a:rPr>
              <a:t>Utilizând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Instrumentul</a:t>
            </a:r>
            <a:r>
              <a:rPr lang="en-US" altLang="en-US" sz="2200" dirty="0">
                <a:latin typeface="UbuntuLight"/>
              </a:rPr>
              <a:t> de </a:t>
            </a:r>
            <a:r>
              <a:rPr lang="en-US" altLang="en-US" sz="2200" dirty="0" err="1">
                <a:latin typeface="UbuntuLight"/>
              </a:rPr>
              <a:t>conectare</a:t>
            </a:r>
            <a:r>
              <a:rPr lang="en-US" altLang="en-US" sz="2200" dirty="0">
                <a:latin typeface="UbuntuLight"/>
              </a:rPr>
              <a:t>, </a:t>
            </a:r>
            <a:r>
              <a:rPr lang="en-US" altLang="en-US" sz="2200" dirty="0" err="1">
                <a:latin typeface="UbuntuLight"/>
              </a:rPr>
              <a:t>plasați</a:t>
            </a:r>
            <a:r>
              <a:rPr lang="en-US" altLang="en-US" sz="2200" dirty="0">
                <a:latin typeface="UbuntuLight"/>
              </a:rPr>
              <a:t> un </a:t>
            </a:r>
            <a:r>
              <a:rPr lang="en-US" altLang="en-US" sz="2200" dirty="0" err="1">
                <a:latin typeface="UbuntuLight"/>
              </a:rPr>
              <a:t>obiectiv</a:t>
            </a:r>
            <a:r>
              <a:rPr lang="en-US" altLang="en-US" sz="2200" dirty="0">
                <a:latin typeface="UbuntuLight"/>
              </a:rPr>
              <a:t> al </a:t>
            </a:r>
            <a:r>
              <a:rPr lang="en-US" altLang="en-US" sz="2200" dirty="0" err="1">
                <a:latin typeface="UbuntuLight"/>
              </a:rPr>
              <a:t>proiectului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în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centru</a:t>
            </a:r>
            <a:r>
              <a:rPr lang="en-US" altLang="en-US" sz="2200" dirty="0">
                <a:latin typeface="UbuntuLight"/>
              </a:rPr>
              <a:t>, </a:t>
            </a:r>
            <a:r>
              <a:rPr lang="en-US" altLang="en-US" sz="2200" dirty="0" err="1">
                <a:latin typeface="UbuntuLight"/>
              </a:rPr>
              <a:t>apoi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identificați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activele</a:t>
            </a:r>
            <a:r>
              <a:rPr lang="en-US" altLang="en-US" sz="2200" dirty="0">
                <a:latin typeface="UbuntuLight"/>
              </a:rPr>
              <a:t> de la </a:t>
            </a:r>
            <a:r>
              <a:rPr lang="en-US" altLang="en-US" sz="2200" dirty="0" err="1">
                <a:latin typeface="UbuntuLight"/>
              </a:rPr>
              <a:t>Roata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comunității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în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jurul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acelui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obiectiv</a:t>
            </a:r>
            <a:r>
              <a:rPr lang="en-US" altLang="en-US" sz="2200" dirty="0">
                <a:latin typeface="UbuntuLight"/>
              </a:rPr>
              <a:t>. </a:t>
            </a:r>
            <a:r>
              <a:rPr lang="en-US" altLang="en-US" sz="2200" dirty="0" err="1">
                <a:latin typeface="UbuntuLight"/>
              </a:rPr>
              <a:t>Apoi</a:t>
            </a:r>
            <a:r>
              <a:rPr lang="en-US" altLang="en-US" sz="2200" dirty="0">
                <a:latin typeface="UbuntuLight"/>
              </a:rPr>
              <a:t>, </a:t>
            </a:r>
            <a:r>
              <a:rPr lang="en-US" altLang="en-US" sz="2200" dirty="0" err="1">
                <a:latin typeface="UbuntuLight"/>
              </a:rPr>
              <a:t>utilizați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instrumentul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pentru</a:t>
            </a:r>
            <a:r>
              <a:rPr lang="en-US" altLang="en-US" sz="2200" dirty="0">
                <a:latin typeface="UbuntuLight"/>
              </a:rPr>
              <a:t> a </a:t>
            </a:r>
            <a:r>
              <a:rPr lang="en-US" altLang="en-US" sz="2200" dirty="0" err="1">
                <a:latin typeface="UbuntuLight"/>
              </a:rPr>
              <a:t>înregistra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atât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contribuțiile</a:t>
            </a:r>
            <a:r>
              <a:rPr lang="en-US" altLang="en-US" sz="2200" dirty="0">
                <a:latin typeface="UbuntuLight"/>
              </a:rPr>
              <a:t>, </a:t>
            </a:r>
            <a:r>
              <a:rPr lang="en-US" altLang="en-US" sz="2200" dirty="0" err="1">
                <a:latin typeface="UbuntuLight"/>
              </a:rPr>
              <a:t>cât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și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beneficiile</a:t>
            </a:r>
            <a:r>
              <a:rPr lang="en-US" altLang="en-US" sz="2200" dirty="0">
                <a:latin typeface="UbuntuLight"/>
              </a:rPr>
              <a:t> pe care </a:t>
            </a:r>
            <a:r>
              <a:rPr lang="en-US" altLang="en-US" sz="2200" dirty="0" err="1">
                <a:latin typeface="UbuntuLight"/>
              </a:rPr>
              <a:t>fiecare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activ</a:t>
            </a:r>
            <a:r>
              <a:rPr lang="en-US" altLang="en-US" sz="2200" dirty="0">
                <a:latin typeface="UbuntuLight"/>
              </a:rPr>
              <a:t> din </a:t>
            </a:r>
            <a:r>
              <a:rPr lang="en-US" altLang="en-US" sz="2200" dirty="0" err="1">
                <a:latin typeface="UbuntuLight"/>
              </a:rPr>
              <a:t>comunitate</a:t>
            </a:r>
            <a:r>
              <a:rPr lang="en-US" altLang="en-US" sz="2200" dirty="0">
                <a:latin typeface="UbuntuLight"/>
              </a:rPr>
              <a:t> le are</a:t>
            </a:r>
            <a:r>
              <a:rPr lang="ro-RO" altLang="en-US" sz="2200" dirty="0">
                <a:latin typeface="UbuntuLight"/>
              </a:rPr>
              <a:t> în concordanță cu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obiectivul</a:t>
            </a:r>
            <a:r>
              <a:rPr lang="en-US" altLang="en-US" sz="2200" dirty="0">
                <a:latin typeface="UbuntuLight"/>
              </a:rPr>
              <a:t> </a:t>
            </a:r>
            <a:r>
              <a:rPr lang="en-US" altLang="en-US" sz="2200" dirty="0" err="1">
                <a:latin typeface="UbuntuLight"/>
              </a:rPr>
              <a:t>proiectului</a:t>
            </a:r>
            <a:r>
              <a:rPr lang="en-US" altLang="en-US" sz="2200" dirty="0">
                <a:latin typeface="UbuntuLight"/>
              </a:rPr>
              <a:t> specific din </a:t>
            </a:r>
            <a:r>
              <a:rPr lang="en-US" altLang="en-US" sz="2200" dirty="0" err="1">
                <a:latin typeface="UbuntuLight"/>
              </a:rPr>
              <a:t>centru</a:t>
            </a:r>
            <a:r>
              <a:rPr lang="en-US" altLang="en-US" sz="2200" dirty="0">
                <a:latin typeface="UbuntuLight"/>
              </a:rPr>
              <a:t>.
</a:t>
            </a:r>
            <a:r>
              <a:rPr lang="pt-BR" altLang="en-US" sz="2200" dirty="0">
                <a:solidFill>
                  <a:schemeClr val="bg1"/>
                </a:solidFill>
                <a:latin typeface="UbuntuLight"/>
              </a:rPr>
              <a:t>Descărcați și imprimați o copie a Instrumentului de conectare pentru acest exercițiu: </a:t>
            </a:r>
            <a:r>
              <a:rPr lang="en-IE" sz="2400" b="0" i="0" u="sng" dirty="0">
                <a:solidFill>
                  <a:srgbClr val="203163"/>
                </a:solidFill>
                <a:effectLst/>
                <a:latin typeface="UbuntuLight"/>
                <a:hlinkClick r:id="rId2"/>
              </a:rPr>
              <a:t>ConnectingTool.pdf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793CD-5652-4716-9ABE-6DA6F22B51E7}"/>
              </a:ext>
            </a:extLst>
          </p:cNvPr>
          <p:cNvSpPr txBox="1"/>
          <p:nvPr/>
        </p:nvSpPr>
        <p:spPr>
          <a:xfrm>
            <a:off x="95693" y="6464595"/>
            <a:ext cx="2349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3"/>
              </a:rPr>
              <a:t>Source: Visit Campus</a:t>
            </a:r>
            <a:endParaRPr lang="en-IE" sz="1200" dirty="0"/>
          </a:p>
        </p:txBody>
      </p:sp>
      <p:pic>
        <p:nvPicPr>
          <p:cNvPr id="6146" name="Picture 2" descr="Thumbnail for [node:title][user:name]">
            <a:extLst>
              <a:ext uri="{FF2B5EF4-FFF2-40B4-BE49-F238E27FC236}">
                <a16:creationId xmlns:a16="http://schemas.microsoft.com/office/drawing/2014/main" id="{5B603064-F0A9-43DA-A8EC-1018B9F5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3411"/>
            <a:ext cx="3655701" cy="365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73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29318F-0F54-4657-9C5E-4C05CD4B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215"/>
            <a:ext cx="5353007" cy="50063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23C4E2-61F1-4C71-876E-D589304D8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3293" y="0"/>
            <a:ext cx="7407087" cy="983411"/>
          </a:xfrm>
        </p:spPr>
        <p:txBody>
          <a:bodyPr>
            <a:normAutofit fontScale="92500" lnSpcReduction="10000"/>
          </a:bodyPr>
          <a:lstStyle/>
          <a:p>
            <a:r>
              <a:rPr lang="en-IE" dirty="0">
                <a:solidFill>
                  <a:srgbClr val="AB5AB0"/>
                </a:solidFill>
              </a:rPr>
              <a:t>3. </a:t>
            </a:r>
            <a:r>
              <a:rPr lang="en-IE" dirty="0" err="1">
                <a:solidFill>
                  <a:srgbClr val="AB5AB0"/>
                </a:solidFill>
              </a:rPr>
              <a:t>Exercițiu</a:t>
            </a:r>
            <a:r>
              <a:rPr lang="en-IE" dirty="0">
                <a:solidFill>
                  <a:srgbClr val="AB5AB0"/>
                </a:solidFill>
              </a:rPr>
              <a:t> public, </a:t>
            </a:r>
            <a:r>
              <a:rPr lang="en-IE" dirty="0" err="1">
                <a:solidFill>
                  <a:srgbClr val="AB5AB0"/>
                </a:solidFill>
              </a:rPr>
              <a:t>privat</a:t>
            </a:r>
            <a:r>
              <a:rPr lang="en-IE" dirty="0">
                <a:solidFill>
                  <a:srgbClr val="AB5AB0"/>
                </a:solidFill>
              </a:rPr>
              <a:t>, de </a:t>
            </a:r>
            <a:r>
              <a:rPr lang="en-IE" dirty="0" err="1">
                <a:solidFill>
                  <a:srgbClr val="AB5AB0"/>
                </a:solidFill>
              </a:rPr>
              <a:t>parteneriat</a:t>
            </a:r>
            <a:r>
              <a:rPr lang="en-IE" dirty="0">
                <a:solidFill>
                  <a:srgbClr val="AB5AB0"/>
                </a:solidFill>
              </a:rPr>
              <a:t>/</a:t>
            </a:r>
            <a:r>
              <a:rPr lang="en-IE" dirty="0" err="1">
                <a:solidFill>
                  <a:srgbClr val="AB5AB0"/>
                </a:solidFill>
              </a:rPr>
              <a:t>asociații</a:t>
            </a:r>
            <a:r>
              <a:rPr lang="en-IE" dirty="0">
                <a:solidFill>
                  <a:srgbClr val="AB5AB0"/>
                </a:solidFill>
              </a:rPr>
              <a:t> </a:t>
            </a:r>
            <a:r>
              <a:rPr lang="en-IE" dirty="0" err="1">
                <a:solidFill>
                  <a:srgbClr val="AB5AB0"/>
                </a:solidFill>
              </a:rPr>
              <a:t>comunitare</a:t>
            </a:r>
            <a:r>
              <a:rPr lang="en-IE" dirty="0">
                <a:solidFill>
                  <a:srgbClr val="AB5AB0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D5974-EE96-4BE7-BDC0-EA0B3D02D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8567" y="1088332"/>
            <a:ext cx="7006855" cy="3975101"/>
          </a:xfrm>
        </p:spPr>
        <p:txBody>
          <a:bodyPr/>
          <a:lstStyle/>
          <a:p>
            <a:r>
              <a:rPr lang="en-US" dirty="0" err="1"/>
              <a:t>Considerați</a:t>
            </a:r>
            <a:r>
              <a:rPr lang="en-US" dirty="0"/>
              <a:t> </a:t>
            </a:r>
            <a:r>
              <a:rPr lang="ro-RO" dirty="0"/>
              <a:t>mare </a:t>
            </a:r>
            <a:r>
              <a:rPr lang="ro-RO" dirty="0" err="1"/>
              <a:t>atuu</a:t>
            </a:r>
            <a:r>
              <a:rPr lang="ro-RO" dirty="0"/>
              <a:t> membrii comunității dvs.</a:t>
            </a:r>
            <a:r>
              <a:rPr lang="en-US" dirty="0"/>
              <a:t>?
</a:t>
            </a:r>
            <a:r>
              <a:rPr lang="ro-RO" dirty="0"/>
              <a:t>Vă</a:t>
            </a:r>
            <a:r>
              <a:rPr lang="en-US" dirty="0"/>
              <a:t> </a:t>
            </a:r>
            <a:r>
              <a:rPr lang="en-US" dirty="0" err="1"/>
              <a:t>gând</a:t>
            </a:r>
            <a:r>
              <a:rPr lang="ro-RO" dirty="0"/>
              <a:t>iți</a:t>
            </a:r>
            <a:r>
              <a:rPr lang="en-US" dirty="0"/>
              <a:t> la </a:t>
            </a:r>
            <a:r>
              <a:rPr lang="ro-RO" dirty="0"/>
              <a:t>importanța acestora</a:t>
            </a:r>
            <a:r>
              <a:rPr lang="en-US" dirty="0"/>
              <a:t> </a:t>
            </a:r>
            <a:r>
              <a:rPr lang="en-US" dirty="0" err="1"/>
              <a:t>dincolo</a:t>
            </a:r>
            <a:r>
              <a:rPr lang="en-US" dirty="0"/>
              <a:t> de </a:t>
            </a:r>
            <a:r>
              <a:rPr lang="en-US" dirty="0" err="1"/>
              <a:t>resursele</a:t>
            </a:r>
            <a:r>
              <a:rPr lang="en-US" dirty="0"/>
              <a:t> </a:t>
            </a:r>
            <a:r>
              <a:rPr lang="en-US" dirty="0" err="1"/>
              <a:t>monetare</a:t>
            </a:r>
            <a:r>
              <a:rPr lang="en-US" dirty="0"/>
              <a:t>?
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are </a:t>
            </a:r>
            <a:r>
              <a:rPr lang="en-US" dirty="0" err="1"/>
              <a:t>relații</a:t>
            </a:r>
            <a:r>
              <a:rPr lang="en-US" dirty="0"/>
              <a:t> </a:t>
            </a:r>
            <a:r>
              <a:rPr lang="en-US" dirty="0" err="1"/>
              <a:t>extinse</a:t>
            </a:r>
            <a:r>
              <a:rPr lang="en-US" dirty="0"/>
              <a:t> cu </a:t>
            </a:r>
            <a:r>
              <a:rPr lang="en-US" dirty="0" err="1"/>
              <a:t>asociațiile</a:t>
            </a:r>
            <a:r>
              <a:rPr lang="en-US" dirty="0"/>
              <a:t> </a:t>
            </a:r>
            <a:r>
              <a:rPr lang="en-US" dirty="0" err="1"/>
              <a:t>cetățenești</a:t>
            </a:r>
            <a:r>
              <a:rPr lang="en-US" dirty="0"/>
              <a:t> ale </a:t>
            </a:r>
            <a:r>
              <a:rPr lang="en-US" dirty="0" err="1"/>
              <a:t>comunității</a:t>
            </a:r>
            <a:r>
              <a:rPr lang="en-US" dirty="0"/>
              <a:t>?
</a:t>
            </a:r>
            <a:endParaRPr lang="en-IE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1F8673-FD41-4D3D-B6A7-2DC23F27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995" y="3679208"/>
            <a:ext cx="7099005" cy="2308324"/>
          </a:xfrm>
          <a:prstGeom prst="rect">
            <a:avLst/>
          </a:prstGeom>
          <a:solidFill>
            <a:srgbClr val="68BBA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pt-BR" altLang="en-US" sz="2400" b="1" dirty="0">
                <a:solidFill>
                  <a:schemeClr val="bg1"/>
                </a:solidFill>
                <a:latin typeface="+mn-lt"/>
              </a:rPr>
              <a:t>Utilizarea exercițiu</a:t>
            </a:r>
            <a:r>
              <a:rPr lang="ro-RO" altLang="en-US" sz="2400" b="1" dirty="0">
                <a:solidFill>
                  <a:schemeClr val="bg1"/>
                </a:solidFill>
                <a:latin typeface="+mn-lt"/>
              </a:rPr>
              <a:t>lui</a:t>
            </a:r>
            <a:r>
              <a:rPr lang="pt-BR" altLang="en-US" sz="2400" b="1" dirty="0">
                <a:solidFill>
                  <a:schemeClr val="bg1"/>
                </a:solidFill>
                <a:latin typeface="+mn-lt"/>
              </a:rPr>
              <a:t> de asociere
</a:t>
            </a:r>
            <a:r>
              <a:rPr lang="en-US" sz="2400" dirty="0" err="1">
                <a:latin typeface="+mn-lt"/>
              </a:rPr>
              <a:t>Utilizați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acest</a:t>
            </a:r>
            <a:r>
              <a:rPr lang="en-US" sz="2400" dirty="0">
                <a:latin typeface="+mn-lt"/>
              </a:rPr>
              <a:t> instrument </a:t>
            </a:r>
            <a:r>
              <a:rPr lang="en-US" sz="2400" dirty="0" err="1">
                <a:latin typeface="+mn-lt"/>
              </a:rPr>
              <a:t>pentru</a:t>
            </a:r>
            <a:r>
              <a:rPr lang="en-US" sz="2400" dirty="0">
                <a:latin typeface="+mn-lt"/>
              </a:rPr>
              <a:t> a </a:t>
            </a:r>
            <a:r>
              <a:rPr lang="en-US" sz="2400" dirty="0" err="1">
                <a:latin typeface="+mn-lt"/>
              </a:rPr>
              <a:t>ilustra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parteneriatele</a:t>
            </a:r>
            <a:r>
              <a:rPr lang="en-US" sz="2400" dirty="0">
                <a:latin typeface="+mn-lt"/>
              </a:rPr>
              <a:t> pe care le </a:t>
            </a:r>
            <a:r>
              <a:rPr lang="en-US" sz="2400" dirty="0" err="1">
                <a:latin typeface="+mn-lt"/>
              </a:rPr>
              <a:t>organizați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deja</a:t>
            </a:r>
            <a:r>
              <a:rPr lang="en-US" sz="2400" dirty="0">
                <a:latin typeface="+mn-lt"/>
              </a:rPr>
              <a:t> cu </a:t>
            </a:r>
            <a:r>
              <a:rPr lang="en-US" sz="2400" dirty="0" err="1">
                <a:latin typeface="+mn-lt"/>
              </a:rPr>
              <a:t>asociațiile</a:t>
            </a:r>
            <a:r>
              <a:rPr lang="en-US" sz="2400" dirty="0">
                <a:latin typeface="+mn-lt"/>
              </a:rPr>
              <a:t> din </a:t>
            </a:r>
            <a:r>
              <a:rPr lang="en-US" sz="2400" dirty="0" err="1">
                <a:latin typeface="+mn-lt"/>
              </a:rPr>
              <a:t>comunitatea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dvs</a:t>
            </a:r>
            <a:r>
              <a:rPr lang="en-US" sz="2400" dirty="0">
                <a:latin typeface="+mn-lt"/>
              </a:rPr>
              <a:t>. </a:t>
            </a:r>
            <a:endParaRPr lang="ro-RO" sz="2400" dirty="0">
              <a:latin typeface="+mn-lt"/>
            </a:endParaRPr>
          </a:p>
          <a:p>
            <a:pPr lvl="0"/>
            <a:r>
              <a:rPr lang="pt-BR" altLang="en-US" sz="2400" dirty="0">
                <a:solidFill>
                  <a:schemeClr val="bg1"/>
                </a:solidFill>
                <a:latin typeface="+mn-lt"/>
              </a:rPr>
              <a:t>Descărcați și imprimați o copie a Instrumentului pentru acest exercițiu: </a:t>
            </a:r>
            <a:r>
              <a:rPr lang="en-IE" sz="2400" b="0" i="0" dirty="0">
                <a:effectLst/>
                <a:latin typeface="+mn-lt"/>
                <a:hlinkClick r:id="rId3"/>
              </a:rPr>
              <a:t>AssociationPartnershipsTool.pdf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4793CD-5652-4716-9ABE-6DA6F22B51E7}"/>
              </a:ext>
            </a:extLst>
          </p:cNvPr>
          <p:cNvSpPr txBox="1"/>
          <p:nvPr/>
        </p:nvSpPr>
        <p:spPr>
          <a:xfrm>
            <a:off x="95693" y="6464595"/>
            <a:ext cx="2349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4"/>
              </a:rPr>
              <a:t>Source: Visit Campus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857389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B9855F-7E24-4452-94DC-038C504DA2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244188"/>
            <a:ext cx="3427069" cy="5509200"/>
          </a:xfrm>
          <a:solidFill>
            <a:srgbClr val="68BBAF"/>
          </a:solidFill>
        </p:spPr>
        <p:txBody>
          <a:bodyPr/>
          <a:lstStyle/>
          <a:p>
            <a:pPr marL="0" indent="0" algn="ctr">
              <a:buNone/>
            </a:pPr>
            <a:r>
              <a:rPr lang="ro-RO" dirty="0">
                <a:solidFill>
                  <a:schemeClr val="bg1"/>
                </a:solidFill>
              </a:rPr>
              <a:t>Acordați-vă un </a:t>
            </a:r>
            <a:r>
              <a:rPr lang="en-US" dirty="0">
                <a:solidFill>
                  <a:schemeClr val="bg1"/>
                </a:solidFill>
              </a:rPr>
              <a:t>moment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a</a:t>
            </a:r>
            <a:r>
              <a:rPr lang="ro-RO" dirty="0">
                <a:solidFill>
                  <a:schemeClr val="bg1"/>
                </a:solidFill>
              </a:rPr>
              <a:t> realiza această </a:t>
            </a:r>
            <a:r>
              <a:rPr lang="en-US" dirty="0" err="1">
                <a:solidFill>
                  <a:schemeClr val="bg1"/>
                </a:solidFill>
              </a:rPr>
              <a:t>activitate</a:t>
            </a:r>
            <a:r>
              <a:rPr lang="en-US" dirty="0">
                <a:solidFill>
                  <a:schemeClr val="bg1"/>
                </a:solidFill>
              </a:rPr>
              <a:t>: </a:t>
            </a:r>
            <a:endParaRPr lang="ro-RO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o-RO" dirty="0">
                <a:solidFill>
                  <a:schemeClr val="bg1"/>
                </a:solidFill>
              </a:rPr>
              <a:t>Notați p</a:t>
            </a:r>
            <a:r>
              <a:rPr lang="en-US" dirty="0">
                <a:solidFill>
                  <a:schemeClr val="bg1"/>
                </a:solidFill>
              </a:rPr>
              <a:t>e o </a:t>
            </a:r>
            <a:r>
              <a:rPr lang="ro-RO" dirty="0">
                <a:solidFill>
                  <a:schemeClr val="bg1"/>
                </a:solidFill>
              </a:rPr>
              <a:t>foaie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hârtie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ro-RO" dirty="0">
                <a:solidFill>
                  <a:schemeClr val="bg1"/>
                </a:solidFill>
              </a:rPr>
              <a:t>importanța </a:t>
            </a:r>
            <a:r>
              <a:rPr lang="en-US" dirty="0" err="1">
                <a:solidFill>
                  <a:schemeClr val="bg1"/>
                </a:solidFill>
              </a:rPr>
              <a:t>fiec</a:t>
            </a:r>
            <a:r>
              <a:rPr lang="ro-RO" dirty="0" err="1">
                <a:solidFill>
                  <a:schemeClr val="bg1"/>
                </a:solidFill>
              </a:rPr>
              <a:t>ărei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declarați</a:t>
            </a:r>
            <a:r>
              <a:rPr lang="ro-RO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din dreapta paginii și importanța acesteia pentru economia locală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Utilizați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această</a:t>
            </a:r>
            <a:r>
              <a:rPr lang="en-US" dirty="0">
                <a:solidFill>
                  <a:schemeClr val="bg1"/>
                </a:solidFill>
              </a:rPr>
              <a:t> s</a:t>
            </a:r>
            <a:r>
              <a:rPr lang="ro-RO" dirty="0">
                <a:solidFill>
                  <a:schemeClr val="bg1"/>
                </a:solidFill>
              </a:rPr>
              <a:t>cală</a:t>
            </a:r>
            <a:r>
              <a:rPr lang="en-US" dirty="0">
                <a:solidFill>
                  <a:schemeClr val="bg1"/>
                </a:solidFill>
              </a:rPr>
              <a:t>:
</a:t>
            </a:r>
            <a:r>
              <a:rPr lang="en-US" dirty="0"/>
              <a:t>5 = </a:t>
            </a:r>
            <a:r>
              <a:rPr lang="en-US" dirty="0" err="1"/>
              <a:t>Întotdeauna</a:t>
            </a:r>
            <a:r>
              <a:rPr lang="en-US" dirty="0"/>
              <a:t> | 4 = </a:t>
            </a:r>
            <a:r>
              <a:rPr lang="ro-RO" dirty="0"/>
              <a:t>În c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mare </a:t>
            </a:r>
            <a:r>
              <a:rPr lang="en-US" dirty="0" err="1"/>
              <a:t>parte</a:t>
            </a:r>
            <a:r>
              <a:rPr lang="en-US" dirty="0"/>
              <a:t> a </a:t>
            </a:r>
            <a:r>
              <a:rPr lang="en-US" dirty="0" err="1"/>
              <a:t>timpului</a:t>
            </a:r>
            <a:r>
              <a:rPr lang="en-US" dirty="0"/>
              <a:t> | 3 = </a:t>
            </a:r>
            <a:r>
              <a:rPr lang="en-US" dirty="0" err="1"/>
              <a:t>Uneori</a:t>
            </a:r>
            <a:r>
              <a:rPr lang="en-US" dirty="0"/>
              <a:t> | 2 = </a:t>
            </a:r>
            <a:r>
              <a:rPr lang="en-US" dirty="0" err="1"/>
              <a:t>Rareori</a:t>
            </a:r>
            <a:r>
              <a:rPr lang="en-US" dirty="0"/>
              <a:t> | 1 = </a:t>
            </a:r>
            <a:r>
              <a:rPr lang="en-US" dirty="0" err="1"/>
              <a:t>Niciodată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FD096-84AE-4427-9263-33300AA346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3268" y="180753"/>
            <a:ext cx="8403792" cy="874808"/>
          </a:xfrm>
        </p:spPr>
        <p:txBody>
          <a:bodyPr>
            <a:normAutofit fontScale="92500"/>
          </a:bodyPr>
          <a:lstStyle/>
          <a:p>
            <a:r>
              <a:rPr lang="en-IE" dirty="0">
                <a:solidFill>
                  <a:srgbClr val="AB5AB0"/>
                </a:solidFill>
              </a:rPr>
              <a:t>4. </a:t>
            </a:r>
            <a:r>
              <a:rPr lang="pt-BR" dirty="0">
                <a:solidFill>
                  <a:srgbClr val="AB5AB0"/>
                </a:solidFill>
              </a:rPr>
              <a:t>Exercițiul de impact asupra economiei locale</a:t>
            </a:r>
            <a:endParaRPr lang="en-IE" dirty="0">
              <a:solidFill>
                <a:srgbClr val="AB5AB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97B38-36D7-4549-951E-B7B207DEF2E1}"/>
              </a:ext>
            </a:extLst>
          </p:cNvPr>
          <p:cNvSpPr txBox="1"/>
          <p:nvPr/>
        </p:nvSpPr>
        <p:spPr>
          <a:xfrm>
            <a:off x="3557676" y="1244187"/>
            <a:ext cx="84037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este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conceput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pentru</a:t>
            </a:r>
            <a:r>
              <a:rPr lang="en-US" sz="2000" dirty="0">
                <a:solidFill>
                  <a:srgbClr val="6D6E6C"/>
                </a:solidFill>
              </a:rPr>
              <a:t> a </a:t>
            </a:r>
            <a:r>
              <a:rPr lang="en-US" sz="2000" dirty="0" err="1">
                <a:solidFill>
                  <a:srgbClr val="6D6E6C"/>
                </a:solidFill>
              </a:rPr>
              <a:t>spori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locală</a:t>
            </a:r>
            <a:r>
              <a:rPr lang="en-US" sz="2000" dirty="0">
                <a:solidFill>
                  <a:srgbClr val="6D6E6C"/>
                </a:solidFill>
              </a:rPr>
              <a:t>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identifică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și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mobilizează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competențele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ro-RO" sz="2000" dirty="0">
                <a:solidFill>
                  <a:srgbClr val="6D6E6C"/>
                </a:solidFill>
              </a:rPr>
              <a:t>și creează </a:t>
            </a:r>
            <a:r>
              <a:rPr lang="en-US" sz="2000" dirty="0" err="1">
                <a:solidFill>
                  <a:srgbClr val="6D6E6C"/>
                </a:solidFill>
              </a:rPr>
              <a:t>locuri</a:t>
            </a:r>
            <a:r>
              <a:rPr lang="en-US" sz="2000" dirty="0">
                <a:solidFill>
                  <a:srgbClr val="6D6E6C"/>
                </a:solidFill>
              </a:rPr>
              <a:t> de </a:t>
            </a:r>
            <a:r>
              <a:rPr lang="en-US" sz="2000" dirty="0" err="1">
                <a:solidFill>
                  <a:srgbClr val="6D6E6C"/>
                </a:solidFill>
              </a:rPr>
              <a:t>muncă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ro-RO" sz="2000" dirty="0">
                <a:solidFill>
                  <a:srgbClr val="6D6E6C"/>
                </a:solidFill>
              </a:rPr>
              <a:t>pentru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rezidenți</a:t>
            </a:r>
            <a:r>
              <a:rPr lang="ro-RO" sz="2000" dirty="0">
                <a:solidFill>
                  <a:srgbClr val="6D6E6C"/>
                </a:solidFill>
              </a:rPr>
              <a:t>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locali</a:t>
            </a:r>
            <a:r>
              <a:rPr lang="en-US" sz="2000" dirty="0">
                <a:solidFill>
                  <a:srgbClr val="6D6E6C"/>
                </a:solidFill>
              </a:rPr>
              <a:t>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identifică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și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direcționează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cheltuielile</a:t>
            </a:r>
            <a:r>
              <a:rPr lang="en-US" sz="2000" dirty="0">
                <a:solidFill>
                  <a:srgbClr val="6D6E6C"/>
                </a:solidFill>
              </a:rPr>
              <a:t> locale de </a:t>
            </a:r>
            <a:r>
              <a:rPr lang="en-US" sz="2000" dirty="0" err="1">
                <a:solidFill>
                  <a:srgbClr val="6D6E6C"/>
                </a:solidFill>
              </a:rPr>
              <a:t>consum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către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dezvoltarea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întreprinderilor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și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sprijinirea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întreprinderilor</a:t>
            </a:r>
            <a:r>
              <a:rPr lang="en-US" sz="2000" dirty="0">
                <a:solidFill>
                  <a:srgbClr val="6D6E6C"/>
                </a:solidFill>
              </a:rPr>
              <a:t> locale.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mobilizează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economiile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locuitorilor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locali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pentru</a:t>
            </a:r>
            <a:r>
              <a:rPr lang="en-US" sz="2000" dirty="0">
                <a:solidFill>
                  <a:srgbClr val="6D6E6C"/>
                </a:solidFill>
              </a:rPr>
              <a:t> a </a:t>
            </a:r>
            <a:r>
              <a:rPr lang="en-US" sz="2000" dirty="0" err="1">
                <a:solidFill>
                  <a:srgbClr val="6D6E6C"/>
                </a:solidFill>
              </a:rPr>
              <a:t>reinvesti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în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dezvoltarea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ro-RO" sz="2000" dirty="0">
                <a:solidFill>
                  <a:srgbClr val="6D6E6C"/>
                </a:solidFill>
              </a:rPr>
              <a:t>locală</a:t>
            </a:r>
            <a:r>
              <a:rPr lang="en-US" sz="2000" dirty="0">
                <a:solidFill>
                  <a:srgbClr val="6D6E6C"/>
                </a:solidFill>
              </a:rPr>
              <a:t>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implică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asociații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și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instituții</a:t>
            </a:r>
            <a:r>
              <a:rPr lang="en-US" sz="2000" dirty="0">
                <a:solidFill>
                  <a:srgbClr val="6D6E6C"/>
                </a:solidFill>
              </a:rPr>
              <a:t> ale </a:t>
            </a:r>
            <a:r>
              <a:rPr lang="en-US" sz="2000" dirty="0" err="1">
                <a:solidFill>
                  <a:srgbClr val="6D6E6C"/>
                </a:solidFill>
              </a:rPr>
              <a:t>cetățenilor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locali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în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eforturile</a:t>
            </a:r>
            <a:r>
              <a:rPr lang="en-US" sz="2000" dirty="0">
                <a:solidFill>
                  <a:srgbClr val="6D6E6C"/>
                </a:solidFill>
              </a:rPr>
              <a:t> de </a:t>
            </a:r>
            <a:r>
              <a:rPr lang="en-US" sz="2000" dirty="0" err="1">
                <a:solidFill>
                  <a:srgbClr val="6D6E6C"/>
                </a:solidFill>
              </a:rPr>
              <a:t>dezvoltare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economică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și</a:t>
            </a:r>
            <a:r>
              <a:rPr lang="en-US" sz="2000" dirty="0">
                <a:solidFill>
                  <a:srgbClr val="6D6E6C"/>
                </a:solidFill>
              </a:rPr>
              <a:t> de </a:t>
            </a:r>
            <a:r>
              <a:rPr lang="en-US" sz="2000" dirty="0" err="1">
                <a:solidFill>
                  <a:srgbClr val="6D6E6C"/>
                </a:solidFill>
              </a:rPr>
              <a:t>afaceri</a:t>
            </a:r>
            <a:r>
              <a:rPr lang="en-US" sz="2000" dirty="0">
                <a:solidFill>
                  <a:srgbClr val="6D6E6C"/>
                </a:solidFill>
              </a:rPr>
              <a:t>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angajeaza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rezidenti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locali</a:t>
            </a:r>
            <a:r>
              <a:rPr lang="en-US" sz="2000" dirty="0">
                <a:solidFill>
                  <a:srgbClr val="6D6E6C"/>
                </a:solidFill>
              </a:rPr>
              <a:t>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oferă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resurse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economice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asociațiilor</a:t>
            </a:r>
            <a:r>
              <a:rPr lang="en-US" sz="2000" dirty="0">
                <a:solidFill>
                  <a:srgbClr val="6D6E6C"/>
                </a:solidFill>
              </a:rPr>
              <a:t> locale.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oferă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resurse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economice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întreprinderilor</a:t>
            </a:r>
            <a:r>
              <a:rPr lang="en-US" sz="2000" dirty="0">
                <a:solidFill>
                  <a:srgbClr val="6D6E6C"/>
                </a:solidFill>
              </a:rPr>
              <a:t> locale.
</a:t>
            </a:r>
            <a:r>
              <a:rPr lang="en-US" sz="2000" dirty="0" err="1">
                <a:solidFill>
                  <a:srgbClr val="6D6E6C"/>
                </a:solidFill>
              </a:rPr>
              <a:t>Proiectul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nostru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oferă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resurse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economice</a:t>
            </a:r>
            <a:r>
              <a:rPr lang="en-US" sz="2000" dirty="0">
                <a:solidFill>
                  <a:srgbClr val="6D6E6C"/>
                </a:solidFill>
              </a:rPr>
              <a:t> </a:t>
            </a:r>
            <a:r>
              <a:rPr lang="en-US" sz="2000" dirty="0" err="1">
                <a:solidFill>
                  <a:srgbClr val="6D6E6C"/>
                </a:solidFill>
              </a:rPr>
              <a:t>organizațiilor</a:t>
            </a:r>
            <a:r>
              <a:rPr lang="en-US" sz="2000" dirty="0">
                <a:solidFill>
                  <a:srgbClr val="6D6E6C"/>
                </a:solidFill>
              </a:rPr>
              <a:t> nonprofit.
</a:t>
            </a:r>
            <a:endParaRPr lang="en-IE" sz="2000" dirty="0">
              <a:solidFill>
                <a:srgbClr val="6D6E6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16DE4-D78A-43A0-9BC0-9E126D4C7E24}"/>
              </a:ext>
            </a:extLst>
          </p:cNvPr>
          <p:cNvSpPr txBox="1"/>
          <p:nvPr/>
        </p:nvSpPr>
        <p:spPr>
          <a:xfrm>
            <a:off x="3557675" y="5493885"/>
            <a:ext cx="8634325" cy="1015663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Pentru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acele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declarații</a:t>
            </a:r>
            <a:r>
              <a:rPr lang="en-US" sz="2000" dirty="0">
                <a:solidFill>
                  <a:schemeClr val="bg1"/>
                </a:solidFill>
              </a:rPr>
              <a:t> la care </a:t>
            </a:r>
            <a:r>
              <a:rPr lang="en-US" sz="2000" dirty="0" err="1">
                <a:solidFill>
                  <a:schemeClr val="bg1"/>
                </a:solidFill>
              </a:rPr>
              <a:t>răspunsul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dumneavoastră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fost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mai</a:t>
            </a:r>
            <a:r>
              <a:rPr lang="en-US" sz="2000" dirty="0">
                <a:solidFill>
                  <a:schemeClr val="bg1"/>
                </a:solidFill>
              </a:rPr>
              <a:t> mic de 4 = De </a:t>
            </a:r>
            <a:r>
              <a:rPr lang="en-US" sz="2000" dirty="0" err="1">
                <a:solidFill>
                  <a:schemeClr val="bg1"/>
                </a:solidFill>
              </a:rPr>
              <a:t>cele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multe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ori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ro-RO" sz="2000" dirty="0">
                <a:solidFill>
                  <a:schemeClr val="bg1"/>
                </a:solidFill>
              </a:rPr>
              <a:t>luați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în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considerare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modul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în</a:t>
            </a:r>
            <a:r>
              <a:rPr lang="en-US" sz="2000" dirty="0">
                <a:solidFill>
                  <a:schemeClr val="bg1"/>
                </a:solidFill>
              </a:rPr>
              <a:t> care </a:t>
            </a:r>
            <a:r>
              <a:rPr lang="en-US" sz="2000" dirty="0" err="1">
                <a:solidFill>
                  <a:schemeClr val="bg1"/>
                </a:solidFill>
              </a:rPr>
              <a:t>proiectul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dumneavoastră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putea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crește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angajamentul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său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în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aceste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aspecte</a:t>
            </a:r>
            <a:r>
              <a:rPr lang="en-US" sz="2000" dirty="0">
                <a:solidFill>
                  <a:schemeClr val="bg1"/>
                </a:solidFill>
              </a:rPr>
              <a:t> ale </a:t>
            </a:r>
            <a:r>
              <a:rPr lang="en-US" sz="2000" dirty="0" err="1">
                <a:solidFill>
                  <a:schemeClr val="bg1"/>
                </a:solidFill>
              </a:rPr>
              <a:t>economiei</a:t>
            </a:r>
            <a:r>
              <a:rPr lang="en-US" sz="2000" dirty="0">
                <a:solidFill>
                  <a:schemeClr val="bg1"/>
                </a:solidFill>
              </a:rPr>
              <a:t> locale.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01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1A8C30-D2F3-4C5F-A396-3C4158D27C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1FE75-4F82-46E0-AB7B-D3E6147622D2}"/>
              </a:ext>
            </a:extLst>
          </p:cNvPr>
          <p:cNvSpPr txBox="1"/>
          <p:nvPr/>
        </p:nvSpPr>
        <p:spPr>
          <a:xfrm>
            <a:off x="1208690" y="3909849"/>
            <a:ext cx="1080463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IE" sz="3600" dirty="0">
                <a:solidFill>
                  <a:schemeClr val="bg1"/>
                </a:solidFill>
              </a:rPr>
              <a:t>URMĂTORUL: </a:t>
            </a:r>
            <a:r>
              <a:rPr lang="en-IE" sz="3600" dirty="0" err="1">
                <a:solidFill>
                  <a:schemeClr val="bg1"/>
                </a:solidFill>
              </a:rPr>
              <a:t>Modulul</a:t>
            </a:r>
            <a:r>
              <a:rPr lang="en-IE" sz="3600" dirty="0">
                <a:solidFill>
                  <a:schemeClr val="bg1"/>
                </a:solidFill>
              </a:rPr>
              <a:t> 5
</a:t>
            </a:r>
            <a:r>
              <a:rPr lang="en-IE" sz="3600" dirty="0" err="1">
                <a:solidFill>
                  <a:schemeClr val="bg1"/>
                </a:solidFill>
              </a:rPr>
              <a:t>Finanțarea</a:t>
            </a:r>
            <a:r>
              <a:rPr lang="en-IE" sz="3600" dirty="0">
                <a:solidFill>
                  <a:schemeClr val="bg1"/>
                </a:solidFill>
              </a:rPr>
              <a:t> </a:t>
            </a:r>
            <a:r>
              <a:rPr lang="en-IE" sz="3600" dirty="0" err="1">
                <a:solidFill>
                  <a:schemeClr val="bg1"/>
                </a:solidFill>
              </a:rPr>
              <a:t>proiectelor</a:t>
            </a:r>
            <a:r>
              <a:rPr lang="en-IE" sz="3600" dirty="0">
                <a:solidFill>
                  <a:schemeClr val="bg1"/>
                </a:solidFill>
              </a:rPr>
              <a:t> de </a:t>
            </a:r>
            <a:r>
              <a:rPr lang="en-IE" sz="3600" dirty="0" err="1">
                <a:solidFill>
                  <a:schemeClr val="bg1"/>
                </a:solidFill>
              </a:rPr>
              <a:t>dezvoltare</a:t>
            </a:r>
            <a:r>
              <a:rPr lang="en-IE" sz="3600" dirty="0">
                <a:solidFill>
                  <a:schemeClr val="bg1"/>
                </a:solidFill>
              </a:rPr>
              <a:t> 
a </a:t>
            </a:r>
            <a:r>
              <a:rPr lang="en-IE" sz="3600" dirty="0" err="1">
                <a:solidFill>
                  <a:schemeClr val="bg1"/>
                </a:solidFill>
              </a:rPr>
              <a:t>comunității</a:t>
            </a:r>
            <a:r>
              <a:rPr lang="en-IE" sz="3600" dirty="0">
                <a:solidFill>
                  <a:schemeClr val="bg1"/>
                </a:solidFill>
              </a:rPr>
              <a:t> </a:t>
            </a:r>
            <a:r>
              <a:rPr lang="en-IE" sz="3600" dirty="0" err="1">
                <a:solidFill>
                  <a:schemeClr val="bg1"/>
                </a:solidFill>
              </a:rPr>
              <a:t>dvs</a:t>
            </a:r>
            <a:r>
              <a:rPr lang="en-IE" sz="3600" dirty="0">
                <a:solidFill>
                  <a:schemeClr val="bg1"/>
                </a:solidFill>
              </a:rPr>
              <a:t>. 
</a:t>
            </a: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algn="r">
              <a:spcAft>
                <a:spcPts val="600"/>
              </a:spcAft>
            </a:pPr>
            <a:endParaRPr lang="en-IE" sz="4000" dirty="0">
              <a:solidFill>
                <a:schemeClr val="bg1"/>
              </a:solidFill>
            </a:endParaRPr>
          </a:p>
          <a:p>
            <a:pPr lvl="2" algn="r">
              <a:spcAft>
                <a:spcPts val="600"/>
              </a:spcAft>
            </a:pPr>
            <a:br>
              <a:rPr lang="en-IE" sz="2800" dirty="0">
                <a:solidFill>
                  <a:schemeClr val="bg1"/>
                </a:solidFill>
              </a:rPr>
            </a:b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4AC1E-ED4D-43A2-B704-922DCBBC695C}"/>
              </a:ext>
            </a:extLst>
          </p:cNvPr>
          <p:cNvSpPr txBox="1"/>
          <p:nvPr/>
        </p:nvSpPr>
        <p:spPr>
          <a:xfrm>
            <a:off x="3009900" y="5795002"/>
            <a:ext cx="9092761" cy="830997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modulul</a:t>
            </a:r>
            <a:r>
              <a:rPr lang="en-IE" sz="2400" dirty="0">
                <a:solidFill>
                  <a:schemeClr val="bg1"/>
                </a:solidFill>
              </a:rPr>
              <a:t> 5, </a:t>
            </a:r>
            <a:r>
              <a:rPr lang="en-IE" sz="2400" dirty="0" err="1">
                <a:solidFill>
                  <a:schemeClr val="bg1"/>
                </a:solidFill>
              </a:rPr>
              <a:t>vom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analiza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câteva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granturi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pe care </a:t>
            </a:r>
            <a:r>
              <a:rPr lang="ro-RO" sz="2400" dirty="0">
                <a:solidFill>
                  <a:schemeClr val="bg1"/>
                </a:solidFill>
              </a:rPr>
              <a:t>le </a:t>
            </a:r>
            <a:r>
              <a:rPr lang="en-IE" sz="2400" dirty="0" err="1">
                <a:solidFill>
                  <a:schemeClr val="bg1"/>
                </a:solidFill>
              </a:rPr>
              <a:t>puteți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accesa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proiectele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dumneavoastră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comunitară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899768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o-RO" sz="3600" dirty="0"/>
              <a:t>Vă mulțumim!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o-RO" dirty="0"/>
              <a:t>Aveți întrebări?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D2B99-F0AC-445E-9125-81E2C136EB86}"/>
              </a:ext>
            </a:extLst>
          </p:cNvPr>
          <p:cNvSpPr txBox="1"/>
          <p:nvPr/>
        </p:nvSpPr>
        <p:spPr>
          <a:xfrm>
            <a:off x="591207" y="1993005"/>
            <a:ext cx="61432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/>
              <a:t>Key references for Module 4</a:t>
            </a:r>
          </a:p>
          <a:p>
            <a:endParaRPr lang="en-IE" dirty="0"/>
          </a:p>
          <a:p>
            <a:r>
              <a:rPr lang="en-IE" dirty="0">
                <a:hlinkClick r:id="rId2"/>
              </a:rPr>
              <a:t>Community Tool Box</a:t>
            </a:r>
            <a:endParaRPr lang="en-IE" dirty="0"/>
          </a:p>
          <a:p>
            <a:r>
              <a:rPr lang="en-IE" dirty="0">
                <a:hlinkClick r:id="rId3"/>
              </a:rPr>
              <a:t>Visit Campus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987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3991" y="1838433"/>
            <a:ext cx="6578009" cy="3631644"/>
          </a:xfrm>
        </p:spPr>
        <p:txBody>
          <a:bodyPr/>
          <a:lstStyle/>
          <a:p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comunitar</a:t>
            </a:r>
            <a:r>
              <a:rPr lang="en-US" dirty="0"/>
              <a:t> nu </a:t>
            </a:r>
            <a:r>
              <a:rPr lang="ro-RO" dirty="0"/>
              <a:t>trebuie să fie o sarcină </a:t>
            </a:r>
            <a:r>
              <a:rPr lang="en-US" dirty="0" err="1"/>
              <a:t>pentru</a:t>
            </a:r>
            <a:r>
              <a:rPr lang="en-US" dirty="0"/>
              <a:t> o </a:t>
            </a:r>
            <a:r>
              <a:rPr lang="en-US" dirty="0" err="1"/>
              <a:t>singură</a:t>
            </a:r>
            <a:r>
              <a:rPr lang="en-US" dirty="0"/>
              <a:t> </a:t>
            </a:r>
            <a:r>
              <a:rPr lang="en-US" dirty="0" err="1"/>
              <a:t>persoană</a:t>
            </a:r>
            <a:r>
              <a:rPr lang="en-US" dirty="0"/>
              <a:t>. </a:t>
            </a:r>
            <a:r>
              <a:rPr lang="ro-RO" dirty="0"/>
              <a:t>Este nevoie de un </a:t>
            </a:r>
            <a:r>
              <a:rPr lang="en-US" dirty="0" err="1"/>
              <a:t>grup</a:t>
            </a:r>
            <a:r>
              <a:rPr lang="en-US" dirty="0"/>
              <a:t> de </a:t>
            </a:r>
            <a:r>
              <a:rPr lang="en-US" dirty="0" err="1"/>
              <a:t>persoane</a:t>
            </a:r>
            <a:r>
              <a:rPr lang="en-US" dirty="0"/>
              <a:t> </a:t>
            </a:r>
            <a:r>
              <a:rPr lang="en-US" dirty="0" err="1"/>
              <a:t>competente</a:t>
            </a:r>
            <a:r>
              <a:rPr lang="ro-RO" dirty="0"/>
              <a:t>,</a:t>
            </a:r>
            <a:r>
              <a:rPr lang="en-US" dirty="0"/>
              <a:t> </a:t>
            </a:r>
            <a:r>
              <a:rPr lang="ro-RO" dirty="0"/>
              <a:t>în </a:t>
            </a:r>
            <a:r>
              <a:rPr lang="en-US" dirty="0" err="1"/>
              <a:t>procesul</a:t>
            </a:r>
            <a:r>
              <a:rPr lang="en-US" dirty="0"/>
              <a:t> de </a:t>
            </a:r>
            <a:r>
              <a:rPr lang="en-US" dirty="0" err="1"/>
              <a:t>planificare</a:t>
            </a:r>
            <a:r>
              <a:rPr lang="en-US" dirty="0"/>
              <a:t>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distribuiți</a:t>
            </a:r>
            <a:r>
              <a:rPr lang="ro-RO" dirty="0"/>
              <a:t> munca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finaliza</a:t>
            </a:r>
            <a:r>
              <a:rPr lang="en-US" dirty="0"/>
              <a:t> </a:t>
            </a:r>
            <a:r>
              <a:rPr lang="en-US" dirty="0" err="1"/>
              <a:t>fiecare</a:t>
            </a:r>
            <a:r>
              <a:rPr lang="en-US" dirty="0"/>
              <a:t> </a:t>
            </a:r>
            <a:r>
              <a:rPr lang="en-US" dirty="0" err="1"/>
              <a:t>activitate</a:t>
            </a:r>
            <a:r>
              <a:rPr lang="en-US" dirty="0"/>
              <a:t> la </a:t>
            </a:r>
            <a:r>
              <a:rPr lang="en-US" dirty="0" err="1"/>
              <a:t>timp.</a:t>
            </a:r>
            <a:r>
              <a:rPr lang="en-US" dirty="0"/>
              <a:t>
</a:t>
            </a:r>
            <a:r>
              <a:rPr lang="en-US" b="1" dirty="0" err="1"/>
              <a:t>Identificați</a:t>
            </a:r>
            <a:r>
              <a:rPr lang="en-US" b="1" dirty="0"/>
              <a:t> </a:t>
            </a:r>
            <a:r>
              <a:rPr lang="en-US" b="1" dirty="0" err="1"/>
              <a:t>campionii</a:t>
            </a:r>
            <a:r>
              <a:rPr lang="en-US" b="1" dirty="0"/>
              <a:t> </a:t>
            </a:r>
            <a:r>
              <a:rPr lang="en-US" b="1" dirty="0" err="1"/>
              <a:t>comunității</a:t>
            </a:r>
            <a:r>
              <a:rPr lang="en-US" b="1" dirty="0"/>
              <a:t> </a:t>
            </a:r>
            <a:r>
              <a:rPr lang="en-US" dirty="0"/>
              <a:t>– cine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extindeți</a:t>
            </a:r>
            <a:r>
              <a:rPr lang="ro-RO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ro-RO" dirty="0"/>
              <a:t>cine vă va </a:t>
            </a:r>
            <a:r>
              <a:rPr lang="en-US" dirty="0" err="1"/>
              <a:t>ajuta</a:t>
            </a:r>
            <a:r>
              <a:rPr lang="en-US" dirty="0"/>
              <a:t> la </a:t>
            </a:r>
            <a:r>
              <a:rPr lang="en-US" dirty="0" err="1"/>
              <a:t>susținerea</a:t>
            </a:r>
            <a:r>
              <a:rPr lang="en-US" dirty="0"/>
              <a:t> </a:t>
            </a:r>
            <a:r>
              <a:rPr lang="ro-RO" dirty="0" err="1"/>
              <a:t>activită</a:t>
            </a:r>
            <a:r>
              <a:rPr lang="en-US" dirty="0" err="1"/>
              <a:t>țiilor</a:t>
            </a:r>
            <a:r>
              <a:rPr lang="en-US" dirty="0"/>
              <a:t> </a:t>
            </a:r>
            <a:r>
              <a:rPr lang="en-US" dirty="0" err="1"/>
              <a:t>planificate</a:t>
            </a:r>
            <a:r>
              <a:rPr lang="en-US" dirty="0"/>
              <a:t>? 
</a:t>
            </a:r>
            <a:r>
              <a:rPr lang="ro-RO" dirty="0"/>
              <a:t>M</a:t>
            </a:r>
            <a:r>
              <a:rPr lang="en-US" dirty="0"/>
              <a:t>ai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minți</a:t>
            </a:r>
            <a:r>
              <a:rPr lang="en-US" dirty="0"/>
              <a:t> </a:t>
            </a:r>
            <a:r>
              <a:rPr lang="ro-RO" dirty="0"/>
              <a:t>vor </a:t>
            </a:r>
            <a:r>
              <a:rPr lang="en-US" dirty="0" err="1"/>
              <a:t>deschide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oportunități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idei</a:t>
            </a:r>
            <a:r>
              <a:rPr lang="en-US" dirty="0"/>
              <a:t>.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fi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puternic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oameni</a:t>
            </a:r>
            <a:r>
              <a:rPr lang="ro-RO" dirty="0"/>
              <a:t>lor</a:t>
            </a:r>
            <a:r>
              <a:rPr lang="en-US" dirty="0"/>
              <a:t> din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mod </a:t>
            </a:r>
            <a:r>
              <a:rPr lang="en-US" dirty="0" err="1"/>
              <a:t>onest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deschis</a:t>
            </a:r>
            <a:r>
              <a:rPr lang="en-US" dirty="0"/>
              <a:t>. 
</a:t>
            </a:r>
            <a:endParaRPr lang="en-IE" dirty="0"/>
          </a:p>
        </p:txBody>
      </p:sp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AF3635-8C9E-477F-B326-84608C873C3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17527" y="767883"/>
            <a:ext cx="5579898" cy="857158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Pasul 1: Formarea unui comitet de proiect
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CE0276-9139-4CD0-97C1-DEE277EB67DE}"/>
              </a:ext>
            </a:extLst>
          </p:cNvPr>
          <p:cNvSpPr txBox="1"/>
          <p:nvPr/>
        </p:nvSpPr>
        <p:spPr>
          <a:xfrm flipH="1">
            <a:off x="-1" y="6018028"/>
            <a:ext cx="5348177" cy="646331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Auditul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competențelor</a:t>
            </a:r>
            <a:r>
              <a:rPr lang="en-IE" dirty="0">
                <a:solidFill>
                  <a:schemeClr val="bg1"/>
                </a:solidFill>
              </a:rPr>
              <a:t>/</a:t>
            </a:r>
            <a:r>
              <a:rPr lang="en-IE" dirty="0" err="1">
                <a:solidFill>
                  <a:schemeClr val="bg1"/>
                </a:solidFill>
              </a:rPr>
              <a:t>competențelor</a:t>
            </a:r>
            <a:r>
              <a:rPr lang="en-IE" dirty="0">
                <a:solidFill>
                  <a:schemeClr val="bg1"/>
                </a:solidFill>
              </a:rPr>
              <a:t> pe care l-</a:t>
            </a:r>
            <a:r>
              <a:rPr lang="en-IE" dirty="0" err="1">
                <a:solidFill>
                  <a:schemeClr val="bg1"/>
                </a:solidFill>
              </a:rPr>
              <a:t>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finalizat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1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ajuta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pentru acest plan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92C37-4AA6-4890-A62B-2DA3F189E6E1}"/>
              </a:ext>
            </a:extLst>
          </p:cNvPr>
          <p:cNvSpPr txBox="1"/>
          <p:nvPr/>
        </p:nvSpPr>
        <p:spPr>
          <a:xfrm>
            <a:off x="5080000" y="156927"/>
            <a:ext cx="711200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plan</a:t>
            </a:r>
            <a:r>
              <a:rPr lang="ro-RO" sz="2400" dirty="0">
                <a:solidFill>
                  <a:schemeClr val="bg1"/>
                </a:solidFill>
              </a:rPr>
              <a:t>ului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1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0302" y="335280"/>
            <a:ext cx="7191698" cy="1089056"/>
          </a:xfrm>
          <a:solidFill>
            <a:srgbClr val="7F4182"/>
          </a:solidFill>
        </p:spPr>
        <p:txBody>
          <a:bodyPr>
            <a:normAutofit fontScale="85000" lnSpcReduction="10000"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Uneori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tot</a:t>
            </a:r>
            <a:r>
              <a:rPr lang="fr-FR" dirty="0">
                <a:solidFill>
                  <a:schemeClr val="bg1"/>
                </a:solidFill>
              </a:rPr>
              <a:t> ce are </a:t>
            </a:r>
            <a:r>
              <a:rPr lang="fr-FR" dirty="0" err="1">
                <a:solidFill>
                  <a:schemeClr val="bg1"/>
                </a:solidFill>
              </a:rPr>
              <a:t>nevoie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ro-RO" dirty="0">
                <a:solidFill>
                  <a:schemeClr val="bg1"/>
                </a:solidFill>
              </a:rPr>
              <a:t>o comunitate</a:t>
            </a:r>
            <a:r>
              <a:rPr lang="fr-FR" dirty="0">
                <a:solidFill>
                  <a:schemeClr val="bg1"/>
                </a:solidFill>
              </a:rPr>
              <a:t> de </a:t>
            </a:r>
            <a:r>
              <a:rPr lang="fr-FR" dirty="0" err="1">
                <a:solidFill>
                  <a:schemeClr val="bg1"/>
                </a:solidFill>
              </a:rPr>
              <a:t>succes</a:t>
            </a:r>
            <a:r>
              <a:rPr lang="fr-FR" dirty="0">
                <a:solidFill>
                  <a:schemeClr val="bg1"/>
                </a:solidFill>
              </a:rPr>
              <a:t> este o </a:t>
            </a:r>
            <a:r>
              <a:rPr lang="fr-FR" dirty="0" err="1">
                <a:solidFill>
                  <a:schemeClr val="bg1"/>
                </a:solidFill>
              </a:rPr>
              <a:t>viziune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comună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și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pasiune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3966800" y="1695748"/>
            <a:ext cx="7953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Ruth Garvey-Williams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unul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dintre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membrii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fondatori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ai The Exchange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www.exchangeinishowen.ie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un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centru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comunitar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irlandez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premiat</a:t>
            </a:r>
            <a:r>
              <a:rPr lang="ro-RO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organizație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caritabilă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înregistrată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o-RO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care se implică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proiecte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creative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inovatoare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beneficiul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comunității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lor.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D675A-AAD9-46F1-81E1-099C0C01E15D}"/>
              </a:ext>
            </a:extLst>
          </p:cNvPr>
          <p:cNvSpPr txBox="1"/>
          <p:nvPr/>
        </p:nvSpPr>
        <p:spPr>
          <a:xfrm>
            <a:off x="3966800" y="3116436"/>
            <a:ext cx="8057034" cy="3785652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400" dirty="0">
                <a:solidFill>
                  <a:schemeClr val="bg1"/>
                </a:solidFill>
                <a:latin typeface="Source Serif Pro"/>
              </a:rPr>
              <a:t>"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Era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iulie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2012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cu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reprezentanți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ai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șase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grupuri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comunitare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întreprinderi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sociale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s-a format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comitetul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"The Exchange" -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numele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a fost 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ales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atât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pentru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 ne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aminti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trecut</a:t>
            </a:r>
            <a:r>
              <a:rPr lang="ro-RO" sz="2400" i="1" dirty="0" err="1">
                <a:solidFill>
                  <a:schemeClr val="bg1"/>
                </a:solidFill>
                <a:latin typeface="Source Serif Pro"/>
              </a:rPr>
              <a:t>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cât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pentru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descrie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viitorul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Nici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unul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dintre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noi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nu 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avut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vreo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idee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despre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ceea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făceam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 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Administrarea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  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Înregistrarea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companiei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Cererile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acordare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granturilor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Politicile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Sănătate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siguranț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a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... (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dar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) Bernie Doherty a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dat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glas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valorilor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noastre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de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bază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: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Comunitate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Inovare</a:t>
            </a:r>
            <a:r>
              <a:rPr lang="ro-RO" sz="2400" i="1" dirty="0">
                <a:solidFill>
                  <a:schemeClr val="bg1"/>
                </a:solidFill>
                <a:latin typeface="Source Serif Pro"/>
              </a:rPr>
              <a:t> și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Bunăstare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-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cei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trei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piloni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care form</a:t>
            </a:r>
            <a:r>
              <a:rPr lang="ro-RO" sz="2400" i="1" dirty="0" err="1">
                <a:solidFill>
                  <a:schemeClr val="bg1"/>
                </a:solidFill>
                <a:latin typeface="Source Serif Pro"/>
              </a:rPr>
              <a:t>ează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fundamentul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parteneriatului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Source Serif Pro"/>
              </a:rPr>
              <a:t>nostru</a:t>
            </a:r>
            <a:r>
              <a:rPr lang="en-US" sz="2400" i="1" dirty="0">
                <a:solidFill>
                  <a:schemeClr val="bg1"/>
                </a:solidFill>
                <a:latin typeface="Source Serif Pro"/>
              </a:rPr>
              <a:t>."</a:t>
            </a:r>
            <a:r>
              <a:rPr lang="en-US" sz="2400" dirty="0">
                <a:solidFill>
                  <a:schemeClr val="bg1"/>
                </a:solidFill>
                <a:latin typeface="Source Serif Pro"/>
              </a:rPr>
              <a:t>
</a:t>
            </a:r>
            <a:endParaRPr lang="en-US" sz="2200" b="0" i="1" dirty="0">
              <a:solidFill>
                <a:schemeClr val="bg1"/>
              </a:solidFill>
              <a:effectLst/>
              <a:latin typeface="Source Serif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F236B-A07E-4FA6-946E-56DC6C2E5519}"/>
              </a:ext>
            </a:extLst>
          </p:cNvPr>
          <p:cNvSpPr txBox="1"/>
          <p:nvPr/>
        </p:nvSpPr>
        <p:spPr>
          <a:xfrm>
            <a:off x="0" y="127591"/>
            <a:ext cx="2041451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PERSPECTIVE CHEIE
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D5B1A677-B620-4867-8928-55DACC6D9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307" y="1314176"/>
            <a:ext cx="3498608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57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C2D019-8848-4C5A-A1E8-72B4C2996A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62846" y="2157413"/>
            <a:ext cx="6209413" cy="3631644"/>
          </a:xfrm>
        </p:spPr>
        <p:txBody>
          <a:bodyPr/>
          <a:lstStyle/>
          <a:p>
            <a:r>
              <a:rPr lang="en-US" dirty="0"/>
              <a:t>Care sunt </a:t>
            </a:r>
            <a:r>
              <a:rPr lang="en-US" dirty="0" err="1"/>
              <a:t>provocările</a:t>
            </a:r>
            <a:r>
              <a:rPr lang="en-US" dirty="0"/>
              <a:t> cu care se </a:t>
            </a:r>
            <a:r>
              <a:rPr lang="en-US" dirty="0" err="1"/>
              <a:t>confruntă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ro-RO" dirty="0"/>
              <a:t>dvs.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moment? 
Care </a:t>
            </a:r>
            <a:r>
              <a:rPr lang="en-US" dirty="0" err="1"/>
              <a:t>vor</a:t>
            </a:r>
            <a:r>
              <a:rPr lang="en-US" dirty="0"/>
              <a:t> fi </a:t>
            </a:r>
            <a:r>
              <a:rPr lang="en-US" dirty="0" err="1"/>
              <a:t>nevoile</a:t>
            </a:r>
            <a:r>
              <a:rPr lang="en-US" dirty="0"/>
              <a:t> </a:t>
            </a:r>
            <a:r>
              <a:rPr lang="en-US" dirty="0" err="1"/>
              <a:t>specifice</a:t>
            </a:r>
            <a:r>
              <a:rPr lang="en-US" dirty="0"/>
              <a:t> ale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viitorul</a:t>
            </a:r>
            <a:r>
              <a:rPr lang="en-US" dirty="0"/>
              <a:t> </a:t>
            </a:r>
            <a:r>
              <a:rPr lang="en-US" dirty="0" err="1"/>
              <a:t>apropiat</a:t>
            </a:r>
            <a:r>
              <a:rPr lang="en-US" dirty="0"/>
              <a:t>?
</a:t>
            </a:r>
            <a:r>
              <a:rPr lang="en-US" b="1" dirty="0" err="1"/>
              <a:t>Încercați</a:t>
            </a:r>
            <a:r>
              <a:rPr lang="en-US" b="1" dirty="0"/>
              <a:t> </a:t>
            </a:r>
            <a:r>
              <a:rPr lang="en-US" b="1" dirty="0" err="1"/>
              <a:t>să</a:t>
            </a:r>
            <a:r>
              <a:rPr lang="en-US" b="1" dirty="0"/>
              <a:t> </a:t>
            </a:r>
            <a:r>
              <a:rPr lang="en-US" b="1" dirty="0" err="1"/>
              <a:t>veniți</a:t>
            </a:r>
            <a:r>
              <a:rPr lang="en-US" b="1" dirty="0"/>
              <a:t> cu o </a:t>
            </a:r>
            <a:r>
              <a:rPr lang="en-US" b="1" dirty="0" err="1"/>
              <a:t>soluție</a:t>
            </a:r>
            <a:r>
              <a:rPr lang="en-US" b="1" dirty="0"/>
              <a:t> </a:t>
            </a:r>
            <a:r>
              <a:rPr lang="en-US" b="1" dirty="0" err="1"/>
              <a:t>curajoasă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nouă</a:t>
            </a:r>
            <a:r>
              <a:rPr lang="en-US" b="1" dirty="0"/>
              <a:t> – una care </a:t>
            </a:r>
            <a:r>
              <a:rPr lang="en-US" b="1" dirty="0" err="1"/>
              <a:t>vă</a:t>
            </a:r>
            <a:r>
              <a:rPr lang="en-US" b="1" dirty="0"/>
              <a:t> </a:t>
            </a:r>
            <a:r>
              <a:rPr lang="en-US" b="1" dirty="0" err="1"/>
              <a:t>va</a:t>
            </a:r>
            <a:r>
              <a:rPr lang="en-US" b="1" dirty="0"/>
              <a:t> </a:t>
            </a:r>
            <a:r>
              <a:rPr lang="en-US" b="1" dirty="0" err="1"/>
              <a:t>diferenția</a:t>
            </a:r>
            <a:r>
              <a:rPr lang="en-US" b="1" dirty="0"/>
              <a:t> </a:t>
            </a:r>
            <a:r>
              <a:rPr lang="en-US" b="1" dirty="0" err="1"/>
              <a:t>comunitatea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</a:t>
            </a:r>
            <a:r>
              <a:rPr lang="en-US" b="1" dirty="0" err="1"/>
              <a:t>vă</a:t>
            </a:r>
            <a:r>
              <a:rPr lang="en-US" b="1" dirty="0"/>
              <a:t> </a:t>
            </a:r>
            <a:r>
              <a:rPr lang="en-US" b="1" dirty="0" err="1"/>
              <a:t>va</a:t>
            </a:r>
            <a:r>
              <a:rPr lang="en-US" b="1" dirty="0"/>
              <a:t> face </a:t>
            </a:r>
            <a:r>
              <a:rPr lang="en-US" b="1" dirty="0" err="1"/>
              <a:t>proiectul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ușor</a:t>
            </a:r>
            <a:r>
              <a:rPr lang="en-US" b="1" dirty="0"/>
              <a:t> de </a:t>
            </a:r>
            <a:r>
              <a:rPr lang="en-US" b="1" dirty="0" err="1"/>
              <a:t>finanțat</a:t>
            </a:r>
            <a:r>
              <a:rPr lang="en-US" b="1" dirty="0"/>
              <a:t>.</a:t>
            </a:r>
            <a:r>
              <a:rPr lang="en-US" dirty="0"/>
              <a:t>
</a:t>
            </a:r>
            <a:r>
              <a:rPr lang="en-US" dirty="0" err="1"/>
              <a:t>Asigurați-vă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implicați</a:t>
            </a:r>
            <a:r>
              <a:rPr lang="en-US" dirty="0"/>
              <a:t> </a:t>
            </a:r>
            <a:r>
              <a:rPr lang="en-US" dirty="0" err="1"/>
              <a:t>activ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determinarea</a:t>
            </a:r>
            <a:r>
              <a:rPr lang="en-US" dirty="0"/>
              <a:t> </a:t>
            </a:r>
            <a:r>
              <a:rPr lang="en-US" dirty="0" err="1"/>
              <a:t>viitorului</a:t>
            </a:r>
            <a:r>
              <a:rPr lang="en-US" dirty="0"/>
              <a:t>, </a:t>
            </a:r>
            <a:r>
              <a:rPr lang="en-US" dirty="0" err="1"/>
              <a:t>făcând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,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inspira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persoane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ro-RO" dirty="0"/>
              <a:t>se implice </a:t>
            </a:r>
            <a:r>
              <a:rPr lang="en-US" dirty="0"/>
              <a:t>pe termen lung. 
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C8E08-0E3B-4310-B9D5-AE54ABD7E7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847" y="767883"/>
            <a:ext cx="5938616" cy="857158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Pasul 2: Deci</a:t>
            </a:r>
            <a:r>
              <a:rPr lang="ro-RO" dirty="0" err="1"/>
              <a:t>zii</a:t>
            </a:r>
            <a:r>
              <a:rPr lang="it-IT" dirty="0"/>
              <a:t> cu privire la proiectul de regenerare a comunității</a:t>
            </a:r>
            <a:endParaRPr lang="en-IE" dirty="0"/>
          </a:p>
        </p:txBody>
      </p:sp>
      <p:pic>
        <p:nvPicPr>
          <p:cNvPr id="7" name="Picture Placeholder 6" descr="A person wearing a costume&#10;&#10;Description automatically generated">
            <a:extLst>
              <a:ext uri="{FF2B5EF4-FFF2-40B4-BE49-F238E27FC236}">
                <a16:creationId xmlns:a16="http://schemas.microsoft.com/office/drawing/2014/main" id="{4C48E283-C194-48E7-B6B7-997CEA28B6F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F227B2-E3EC-42AD-B9EB-78EC4692452F}"/>
              </a:ext>
            </a:extLst>
          </p:cNvPr>
          <p:cNvSpPr txBox="1"/>
          <p:nvPr/>
        </p:nvSpPr>
        <p:spPr>
          <a:xfrm flipH="1">
            <a:off x="-1" y="6018028"/>
            <a:ext cx="5348177" cy="923330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A</a:t>
            </a:r>
            <a:r>
              <a:rPr lang="ro-RO" dirty="0" err="1">
                <a:solidFill>
                  <a:schemeClr val="bg1"/>
                </a:solidFill>
              </a:rPr>
              <a:t>bordarea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Provocări</a:t>
            </a:r>
            <a:r>
              <a:rPr lang="ro-RO" dirty="0">
                <a:solidFill>
                  <a:schemeClr val="bg1"/>
                </a:solidFill>
              </a:rPr>
              <a:t>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Comunitare</a:t>
            </a:r>
            <a:r>
              <a:rPr lang="ro-RO" dirty="0">
                <a:solidFill>
                  <a:schemeClr val="bg1"/>
                </a:solidFill>
              </a:rPr>
              <a:t> - document</a:t>
            </a:r>
            <a:r>
              <a:rPr lang="en-IE" dirty="0">
                <a:solidFill>
                  <a:schemeClr val="bg1"/>
                </a:solidFill>
              </a:rPr>
              <a:t> pe care l-</a:t>
            </a:r>
            <a:r>
              <a:rPr lang="en-IE" dirty="0" err="1">
                <a:solidFill>
                  <a:schemeClr val="bg1"/>
                </a:solidFill>
              </a:rPr>
              <a:t>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finalizat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Modulul</a:t>
            </a:r>
            <a:r>
              <a:rPr lang="en-IE" dirty="0">
                <a:solidFill>
                  <a:schemeClr val="bg1"/>
                </a:solidFill>
              </a:rPr>
              <a:t> 1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ajuta</a:t>
            </a:r>
            <a:r>
              <a:rPr lang="en-IE" dirty="0">
                <a:solidFill>
                  <a:schemeClr val="bg1"/>
                </a:solidFill>
              </a:rPr>
              <a:t> cu </a:t>
            </a:r>
            <a:r>
              <a:rPr lang="en-IE" dirty="0" err="1">
                <a:solidFill>
                  <a:schemeClr val="bg1"/>
                </a:solidFill>
              </a:rPr>
              <a:t>această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sarcină</a:t>
            </a:r>
            <a:r>
              <a:rPr lang="en-IE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5E277-1E9A-4F54-98C6-F8746B99A1C6}"/>
              </a:ext>
            </a:extLst>
          </p:cNvPr>
          <p:cNvSpPr txBox="1"/>
          <p:nvPr/>
        </p:nvSpPr>
        <p:spPr>
          <a:xfrm>
            <a:off x="4856480" y="156927"/>
            <a:ext cx="7335520" cy="461665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Elementele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cheie</a:t>
            </a:r>
            <a:r>
              <a:rPr lang="en-IE" sz="2400" dirty="0">
                <a:solidFill>
                  <a:schemeClr val="bg1"/>
                </a:solidFill>
              </a:rPr>
              <a:t> ale </a:t>
            </a:r>
            <a:r>
              <a:rPr lang="en-IE" sz="2400" dirty="0" err="1">
                <a:solidFill>
                  <a:schemeClr val="bg1"/>
                </a:solidFill>
              </a:rPr>
              <a:t>unui</a:t>
            </a:r>
            <a:r>
              <a:rPr lang="en-IE" sz="2400" dirty="0">
                <a:solidFill>
                  <a:schemeClr val="bg1"/>
                </a:solidFill>
              </a:rPr>
              <a:t> plan </a:t>
            </a:r>
            <a:r>
              <a:rPr lang="en-IE" sz="2400" dirty="0" err="1">
                <a:solidFill>
                  <a:schemeClr val="bg1"/>
                </a:solidFill>
              </a:rPr>
              <a:t>comunitar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1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0077" y="2261295"/>
            <a:ext cx="5551386" cy="3631644"/>
          </a:xfrm>
        </p:spPr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55391" y="589256"/>
            <a:ext cx="5912246" cy="1035785"/>
          </a:xfrm>
          <a:solidFill>
            <a:srgbClr val="7F4182"/>
          </a:solidFill>
        </p:spPr>
        <p:txBody>
          <a:bodyPr>
            <a:normAutofit lnSpcReduction="10000"/>
          </a:bodyPr>
          <a:lstStyle/>
          <a:p>
            <a:r>
              <a:rPr lang="it-IT" dirty="0">
                <a:solidFill>
                  <a:schemeClr val="bg1"/>
                </a:solidFill>
              </a:rPr>
              <a:t>Găsirea ideii potrivite poate </a:t>
            </a:r>
            <a:r>
              <a:rPr lang="ro-RO" dirty="0">
                <a:solidFill>
                  <a:schemeClr val="bg1"/>
                </a:solidFill>
              </a:rPr>
              <a:t>fi un proces de durată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5743257" y="1938129"/>
            <a:ext cx="6124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Shane Kerrigan a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cumpărat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ro-RO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afacere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neterminată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centrul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Manorhamilton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14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luni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târziu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cu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ajutorul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unei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echipe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experți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el a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transformat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-o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într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ro-RO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 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hub cultural</a:t>
            </a:r>
            <a:r>
              <a:rPr lang="ro-RO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și de turism,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numit</a:t>
            </a:r>
            <a:r>
              <a:rPr lang="en-I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W8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www.w8centre.ie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)</a:t>
            </a:r>
            <a:endParaRPr lang="en-I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D675A-AAD9-46F1-81E1-099C0C01E15D}"/>
              </a:ext>
            </a:extLst>
          </p:cNvPr>
          <p:cNvSpPr txBox="1"/>
          <p:nvPr/>
        </p:nvSpPr>
        <p:spPr>
          <a:xfrm>
            <a:off x="5849324" y="3580777"/>
            <a:ext cx="5912246" cy="2677656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Shane </a:t>
            </a:r>
            <a:r>
              <a:rPr lang="en-US" sz="2400" dirty="0" err="1">
                <a:solidFill>
                  <a:schemeClr val="bg1"/>
                </a:solidFill>
              </a:rPr>
              <a:t>admite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că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ro-RO" sz="2400" dirty="0">
                <a:solidFill>
                  <a:schemeClr val="bg1"/>
                </a:solidFill>
              </a:rPr>
              <a:t>avut un </a:t>
            </a:r>
            <a:r>
              <a:rPr lang="en-US" sz="2400" dirty="0">
                <a:solidFill>
                  <a:schemeClr val="bg1"/>
                </a:solidFill>
              </a:rPr>
              <a:t>„</a:t>
            </a:r>
            <a:r>
              <a:rPr lang="ro-RO" sz="2400" b="1" dirty="0">
                <a:solidFill>
                  <a:schemeClr val="bg1"/>
                </a:solidFill>
              </a:rPr>
              <a:t>proces lung de </a:t>
            </a:r>
            <a:r>
              <a:rPr lang="en-US" sz="2400" b="1" dirty="0" err="1">
                <a:solidFill>
                  <a:schemeClr val="bg1"/>
                </a:solidFill>
              </a:rPr>
              <a:t>căutare</a:t>
            </a:r>
            <a:r>
              <a:rPr lang="en-US" sz="2400" dirty="0">
                <a:solidFill>
                  <a:schemeClr val="bg1"/>
                </a:solidFill>
              </a:rPr>
              <a:t>"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încercarea</a:t>
            </a:r>
            <a:r>
              <a:rPr lang="en-US" sz="2400" dirty="0">
                <a:solidFill>
                  <a:schemeClr val="bg1"/>
                </a:solidFill>
              </a:rPr>
              <a:t> de a decide </a:t>
            </a:r>
            <a:r>
              <a:rPr lang="en-US" sz="2400" dirty="0" err="1">
                <a:solidFill>
                  <a:schemeClr val="bg1"/>
                </a:solidFill>
              </a:rPr>
              <a:t>formatul</a:t>
            </a:r>
            <a:r>
              <a:rPr lang="en-US" sz="2400" dirty="0">
                <a:solidFill>
                  <a:schemeClr val="bg1"/>
                </a:solidFill>
              </a:rPr>
              <a:t> final </a:t>
            </a:r>
            <a:r>
              <a:rPr lang="ro-RO" sz="2400" dirty="0">
                <a:solidFill>
                  <a:schemeClr val="bg1"/>
                </a:solidFill>
              </a:rPr>
              <a:t>al afacerii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"Am </a:t>
            </a:r>
            <a:r>
              <a:rPr lang="en-US" sz="2400" i="1" dirty="0" err="1">
                <a:solidFill>
                  <a:schemeClr val="bg1"/>
                </a:solidFill>
              </a:rPr>
              <a:t>crescut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aici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și</a:t>
            </a:r>
            <a:r>
              <a:rPr lang="en-US" sz="2400" i="1" dirty="0">
                <a:solidFill>
                  <a:schemeClr val="bg1"/>
                </a:solidFill>
              </a:rPr>
              <a:t> am </a:t>
            </a:r>
            <a:r>
              <a:rPr lang="en-US" sz="2400" i="1" dirty="0" err="1">
                <a:solidFill>
                  <a:schemeClr val="bg1"/>
                </a:solidFill>
              </a:rPr>
              <a:t>putut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vedea</a:t>
            </a:r>
            <a:r>
              <a:rPr lang="en-US" sz="2400" i="1" dirty="0">
                <a:solidFill>
                  <a:schemeClr val="bg1"/>
                </a:solidFill>
              </a:rPr>
              <a:t> o </a:t>
            </a:r>
            <a:r>
              <a:rPr lang="en-US" sz="2400" i="1" dirty="0" err="1">
                <a:solidFill>
                  <a:schemeClr val="bg1"/>
                </a:solidFill>
              </a:rPr>
              <a:t>nevoie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ro-RO" sz="2400" i="1" dirty="0">
                <a:solidFill>
                  <a:schemeClr val="bg1"/>
                </a:solidFill>
              </a:rPr>
              <a:t>pentru </a:t>
            </a:r>
            <a:r>
              <a:rPr lang="en-US" sz="2400" i="1" dirty="0" err="1">
                <a:solidFill>
                  <a:schemeClr val="bg1"/>
                </a:solidFill>
              </a:rPr>
              <a:t>acest</a:t>
            </a:r>
            <a:r>
              <a:rPr lang="en-US" sz="2400" i="1" dirty="0">
                <a:solidFill>
                  <a:schemeClr val="bg1"/>
                </a:solidFill>
              </a:rPr>
              <a:t> tip de </a:t>
            </a:r>
            <a:r>
              <a:rPr lang="ro-RO" sz="2400" i="1" dirty="0">
                <a:solidFill>
                  <a:schemeClr val="bg1"/>
                </a:solidFill>
              </a:rPr>
              <a:t>afacere</a:t>
            </a:r>
            <a:r>
              <a:rPr lang="en-US" sz="2400" i="1" dirty="0">
                <a:solidFill>
                  <a:schemeClr val="bg1"/>
                </a:solidFill>
              </a:rPr>
              <a:t> (W8) </a:t>
            </a:r>
            <a:r>
              <a:rPr lang="en-US" sz="2400" i="1" dirty="0" err="1">
                <a:solidFill>
                  <a:schemeClr val="bg1"/>
                </a:solidFill>
              </a:rPr>
              <a:t>și</a:t>
            </a:r>
            <a:r>
              <a:rPr lang="en-US" sz="2400" i="1" dirty="0">
                <a:solidFill>
                  <a:schemeClr val="bg1"/>
                </a:solidFill>
              </a:rPr>
              <a:t> am </a:t>
            </a:r>
            <a:r>
              <a:rPr lang="en-US" sz="2400" i="1" dirty="0" err="1">
                <a:solidFill>
                  <a:schemeClr val="bg1"/>
                </a:solidFill>
              </a:rPr>
              <a:t>simțit</a:t>
            </a:r>
            <a:r>
              <a:rPr lang="en-US" sz="2400" i="1" dirty="0">
                <a:solidFill>
                  <a:schemeClr val="bg1"/>
                </a:solidFill>
              </a:rPr>
              <a:t> cu </a:t>
            </a:r>
            <a:r>
              <a:rPr lang="en-US" sz="2400" i="1" dirty="0" err="1">
                <a:solidFill>
                  <a:schemeClr val="bg1"/>
                </a:solidFill>
              </a:rPr>
              <a:t>adevărat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că</a:t>
            </a:r>
            <a:r>
              <a:rPr lang="en-US" sz="2400" i="1" dirty="0">
                <a:solidFill>
                  <a:schemeClr val="bg1"/>
                </a:solidFill>
              </a:rPr>
              <a:t> am </a:t>
            </a:r>
            <a:r>
              <a:rPr lang="en-US" sz="2400" i="1" dirty="0" err="1">
                <a:solidFill>
                  <a:schemeClr val="bg1"/>
                </a:solidFill>
              </a:rPr>
              <a:t>putea</a:t>
            </a:r>
            <a:r>
              <a:rPr lang="en-US" sz="2400" i="1" dirty="0">
                <a:solidFill>
                  <a:schemeClr val="bg1"/>
                </a:solidFill>
              </a:rPr>
              <a:t> face o </a:t>
            </a:r>
            <a:r>
              <a:rPr lang="en-US" sz="2400" i="1" dirty="0" err="1">
                <a:solidFill>
                  <a:schemeClr val="bg1"/>
                </a:solidFill>
              </a:rPr>
              <a:t>diferență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pozitivă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pentru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oraș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și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zon</a:t>
            </a:r>
            <a:r>
              <a:rPr lang="ro-RO" sz="2400" i="1" dirty="0">
                <a:solidFill>
                  <a:schemeClr val="bg1"/>
                </a:solidFill>
              </a:rPr>
              <a:t>ă</a:t>
            </a:r>
            <a:r>
              <a:rPr lang="en-US" sz="2400" i="1" dirty="0">
                <a:solidFill>
                  <a:schemeClr val="bg1"/>
                </a:solidFill>
              </a:rPr>
              <a:t>", a </a:t>
            </a:r>
            <a:r>
              <a:rPr lang="en-US" sz="2400" i="1" dirty="0" err="1">
                <a:solidFill>
                  <a:schemeClr val="bg1"/>
                </a:solidFill>
              </a:rPr>
              <a:t>spus</a:t>
            </a:r>
            <a:r>
              <a:rPr lang="en-US" sz="2400" i="1" dirty="0">
                <a:solidFill>
                  <a:schemeClr val="bg1"/>
                </a:solidFill>
              </a:rPr>
              <a:t> el.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C10CA5B-51DB-4CFE-B7B8-E36862CF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97" y="767883"/>
            <a:ext cx="4941801" cy="49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6F236B-A07E-4FA6-946E-56DC6C2E5519}"/>
              </a:ext>
            </a:extLst>
          </p:cNvPr>
          <p:cNvSpPr txBox="1"/>
          <p:nvPr/>
        </p:nvSpPr>
        <p:spPr>
          <a:xfrm>
            <a:off x="0" y="127591"/>
            <a:ext cx="20414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PERSPECTIVE CHEIE</a:t>
            </a:r>
          </a:p>
        </p:txBody>
      </p:sp>
    </p:spTree>
    <p:extLst>
      <p:ext uri="{BB962C8B-B14F-4D97-AF65-F5344CB8AC3E}">
        <p14:creationId xmlns:p14="http://schemas.microsoft.com/office/powerpoint/2010/main" val="4105785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6635</TotalTime>
  <Words>6117</Words>
  <Application>Microsoft Office PowerPoint</Application>
  <PresentationFormat>Ecran lat</PresentationFormat>
  <Paragraphs>235</Paragraphs>
  <Slides>58</Slides>
  <Notes>0</Notes>
  <HiddenSlides>0</HiddenSlides>
  <MMClips>3</MMClips>
  <ScaleCrop>false</ScaleCrop>
  <HeadingPairs>
    <vt:vector size="6" baseType="variant">
      <vt:variant>
        <vt:lpstr>Fonturi utilizate</vt:lpstr>
      </vt:variant>
      <vt:variant>
        <vt:i4>12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58</vt:i4>
      </vt:variant>
    </vt:vector>
  </HeadingPairs>
  <TitlesOfParts>
    <vt:vector size="71" baseType="lpstr">
      <vt:lpstr>Arial</vt:lpstr>
      <vt:lpstr>Calibri</vt:lpstr>
      <vt:lpstr>Calibri Light</vt:lpstr>
      <vt:lpstr>FF Meta Serif W01</vt:lpstr>
      <vt:lpstr>Helvetica</vt:lpstr>
      <vt:lpstr>Quattrocento</vt:lpstr>
      <vt:lpstr>Quattrocento Sans</vt:lpstr>
      <vt:lpstr>Source Serif Pro</vt:lpstr>
      <vt:lpstr>Times New Roman</vt:lpstr>
      <vt:lpstr>UbuntuLight</vt:lpstr>
      <vt:lpstr>verdana</vt:lpstr>
      <vt:lpstr>Wingdings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Lyons</dc:creator>
  <cp:lastModifiedBy>ADR Nord_Est</cp:lastModifiedBy>
  <cp:revision>138</cp:revision>
  <dcterms:created xsi:type="dcterms:W3CDTF">2020-09-10T15:25:35Z</dcterms:created>
  <dcterms:modified xsi:type="dcterms:W3CDTF">2021-01-21T16:31:20Z</dcterms:modified>
</cp:coreProperties>
</file>