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75"/>
  </p:notesMasterIdLst>
  <p:handoutMasterIdLst>
    <p:handoutMasterId r:id="rId76"/>
  </p:handoutMasterIdLst>
  <p:sldIdLst>
    <p:sldId id="497" r:id="rId5"/>
    <p:sldId id="316" r:id="rId6"/>
    <p:sldId id="419" r:id="rId7"/>
    <p:sldId id="522" r:id="rId8"/>
    <p:sldId id="521" r:id="rId9"/>
    <p:sldId id="541" r:id="rId10"/>
    <p:sldId id="523" r:id="rId11"/>
    <p:sldId id="528" r:id="rId12"/>
    <p:sldId id="525" r:id="rId13"/>
    <p:sldId id="499" r:id="rId14"/>
    <p:sldId id="529" r:id="rId15"/>
    <p:sldId id="542" r:id="rId16"/>
    <p:sldId id="623" r:id="rId17"/>
    <p:sldId id="539" r:id="rId18"/>
    <p:sldId id="540" r:id="rId19"/>
    <p:sldId id="566" r:id="rId20"/>
    <p:sldId id="537" r:id="rId21"/>
    <p:sldId id="527" r:id="rId22"/>
    <p:sldId id="538" r:id="rId23"/>
    <p:sldId id="526" r:id="rId24"/>
    <p:sldId id="536" r:id="rId25"/>
    <p:sldId id="563" r:id="rId26"/>
    <p:sldId id="532" r:id="rId27"/>
    <p:sldId id="533" r:id="rId28"/>
    <p:sldId id="490" r:id="rId29"/>
    <p:sldId id="534" r:id="rId30"/>
    <p:sldId id="568" r:id="rId31"/>
    <p:sldId id="624" r:id="rId32"/>
    <p:sldId id="577" r:id="rId33"/>
    <p:sldId id="500" r:id="rId34"/>
    <p:sldId id="565" r:id="rId35"/>
    <p:sldId id="571" r:id="rId36"/>
    <p:sldId id="570" r:id="rId37"/>
    <p:sldId id="554" r:id="rId38"/>
    <p:sldId id="559" r:id="rId39"/>
    <p:sldId id="556" r:id="rId40"/>
    <p:sldId id="557" r:id="rId41"/>
    <p:sldId id="558" r:id="rId42"/>
    <p:sldId id="551" r:id="rId43"/>
    <p:sldId id="552" r:id="rId44"/>
    <p:sldId id="562" r:id="rId45"/>
    <p:sldId id="573" r:id="rId46"/>
    <p:sldId id="572" r:id="rId47"/>
    <p:sldId id="545" r:id="rId48"/>
    <p:sldId id="576" r:id="rId49"/>
    <p:sldId id="574" r:id="rId50"/>
    <p:sldId id="575" r:id="rId51"/>
    <p:sldId id="561" r:id="rId52"/>
    <p:sldId id="501" r:id="rId53"/>
    <p:sldId id="613" r:id="rId54"/>
    <p:sldId id="615" r:id="rId55"/>
    <p:sldId id="614" r:id="rId56"/>
    <p:sldId id="578" r:id="rId57"/>
    <p:sldId id="612" r:id="rId58"/>
    <p:sldId id="611" r:id="rId59"/>
    <p:sldId id="549" r:id="rId60"/>
    <p:sldId id="619" r:id="rId61"/>
    <p:sldId id="620" r:id="rId62"/>
    <p:sldId id="547" r:id="rId63"/>
    <p:sldId id="548" r:id="rId64"/>
    <p:sldId id="618" r:id="rId65"/>
    <p:sldId id="616" r:id="rId66"/>
    <p:sldId id="617" r:id="rId67"/>
    <p:sldId id="321" r:id="rId68"/>
    <p:sldId id="535" r:id="rId69"/>
    <p:sldId id="622" r:id="rId70"/>
    <p:sldId id="621" r:id="rId71"/>
    <p:sldId id="436" r:id="rId72"/>
    <p:sldId id="519" r:id="rId73"/>
    <p:sldId id="309" r:id="rId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rla Casey" initials="OC" lastIdx="15" clrIdx="0">
    <p:extLst>
      <p:ext uri="{19B8F6BF-5375-455C-9EA6-DF929625EA0E}">
        <p15:presenceInfo xmlns:p15="http://schemas.microsoft.com/office/powerpoint/2012/main" userId="S::orla@momentumconsulting.ie::ee9f56f0-43a2-47ae-a5b8-d4a7d2f5cec3" providerId="AD"/>
      </p:ext>
    </p:extLst>
  </p:cmAuthor>
  <p:cmAuthor id="2" name="Grace Lyons" initials="GL" lastIdx="15" clrIdx="1">
    <p:extLst>
      <p:ext uri="{19B8F6BF-5375-455C-9EA6-DF929625EA0E}">
        <p15:presenceInfo xmlns:p15="http://schemas.microsoft.com/office/powerpoint/2012/main" userId="b64fb77dec8691cc" providerId="Windows Live"/>
      </p:ext>
    </p:extLst>
  </p:cmAuthor>
  <p:cmAuthor id="3" name="Grace Roche" initials="GR" lastIdx="1" clrIdx="2">
    <p:extLst>
      <p:ext uri="{19B8F6BF-5375-455C-9EA6-DF929625EA0E}">
        <p15:presenceInfo xmlns:p15="http://schemas.microsoft.com/office/powerpoint/2012/main" userId="Grace Roch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6E6C"/>
    <a:srgbClr val="7F4182"/>
    <a:srgbClr val="68BBAF"/>
    <a:srgbClr val="A3CEC2"/>
    <a:srgbClr val="AB5AB0"/>
    <a:srgbClr val="BA0A94"/>
    <a:srgbClr val="161741"/>
    <a:srgbClr val="392E85"/>
    <a:srgbClr val="4852A4"/>
    <a:srgbClr val="42B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91" autoAdjust="0"/>
    <p:restoredTop sz="92024" autoAdjust="0"/>
  </p:normalViewPr>
  <p:slideViewPr>
    <p:cSldViewPr snapToGrid="0" snapToObjects="1">
      <p:cViewPr>
        <p:scale>
          <a:sx n="88" d="100"/>
          <a:sy n="88" d="100"/>
        </p:scale>
        <p:origin x="1376" y="4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12278"/>
    </p:cViewPr>
  </p:sorterViewPr>
  <p:notesViewPr>
    <p:cSldViewPr snapToGrid="0" snapToObjects="1">
      <p:cViewPr varScale="1">
        <p:scale>
          <a:sx n="40" d="100"/>
          <a:sy n="40" d="100"/>
        </p:scale>
        <p:origin x="2379" y="1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4B3AB-1076-3847-9704-2735AAE6E6FB}" type="datetimeFigureOut">
              <a:rPr lang="en-US" smtClean="0"/>
              <a:t>12/27/20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00C95-E645-9447-A3F8-A17F924499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90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7370B-66A1-AB42-84E0-A4E6FD88C2A5}" type="datetimeFigureOut">
              <a:rPr lang="en-US" smtClean="0"/>
              <a:t>12/27/20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4AC054-D004-974A-8D8E-E228282ED491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35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424669" y="528535"/>
            <a:ext cx="598756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44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WELCOME TO</a:t>
            </a:r>
            <a:r>
              <a:rPr lang="en-IE" sz="4400" b="0" i="0" u="none" strike="noStrik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E" sz="44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IE" sz="4400" b="1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RESTART+</a:t>
            </a:r>
            <a:r>
              <a:rPr lang="en-IE" sz="4400" b="1" i="0" u="none" strike="noStrik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E" sz="44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POWERPOINT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6660924" y="1251810"/>
            <a:ext cx="5282381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FEATURES OF THE</a:t>
            </a:r>
          </a:p>
          <a:p>
            <a:pPr fontAlgn="base"/>
            <a:r>
              <a:rPr lang="en-IE" sz="3000" b="1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RESTART+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POWERPOINT:</a:t>
            </a:r>
          </a:p>
          <a:p>
            <a:pPr fontAlgn="base"/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Set up in widescreen format. 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25 slide layouts to choose from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Using the </a:t>
            </a:r>
            <a:r>
              <a:rPr lang="en-IE" sz="2400" b="1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RESTART+ </a:t>
            </a: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Brand Colours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Based on Master Slides design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Easy Drag and Drop to change picture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80 easy editable icons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Easy and Fully editable in PowerPoint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6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		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424669" y="2614038"/>
            <a:ext cx="53272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Our aim is to have a consistent “look and feel” throughout our branding material including our PowerPoint.</a:t>
            </a:r>
            <a:r>
              <a:rPr lang="en-IE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fontAlgn="base"/>
            <a:endParaRPr lang="en-IE" sz="2400" b="0" i="0" u="none" strike="noStrike" kern="1200" baseline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slide layouts within this PowerPoint  will give you a great deal of creative </a:t>
            </a:r>
            <a:r>
              <a:rPr lang="en-IE" sz="24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flexibily</a:t>
            </a: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when creating your Presentation.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399849" y="0"/>
            <a:ext cx="0" cy="55404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>
            <a:off x="1" y="2261959"/>
            <a:ext cx="63998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 userDrawn="1"/>
        </p:nvSpPr>
        <p:spPr>
          <a:xfrm>
            <a:off x="0" y="596837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4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r>
              <a:rPr lang="en-IE" sz="24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PLEASE DELETE THIS INSTRUCTION SLIDE BEFORE PRESENTING FINAL PRESENTATION </a:t>
            </a:r>
            <a:r>
              <a:rPr lang="en-IE" sz="24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endParaRPr lang="en-US" sz="24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2" y="5540407"/>
            <a:ext cx="121919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3 colum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876300" y="1007537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7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876300" y="2113005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8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5929097" y="2107852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3424130" y="2107852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478388" y="1901510"/>
            <a:ext cx="8178914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 flipH="1">
            <a:off x="8892209" y="-187430"/>
            <a:ext cx="3299791" cy="50907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lef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/>
          <p:cNvSpPr/>
          <p:nvPr userDrawn="1"/>
        </p:nvSpPr>
        <p:spPr>
          <a:xfrm flipH="1">
            <a:off x="-13253" y="-16075"/>
            <a:ext cx="6047673" cy="6882635"/>
          </a:xfrm>
          <a:custGeom>
            <a:avLst/>
            <a:gdLst>
              <a:gd name="connsiteX0" fmla="*/ 0 w 6069496"/>
              <a:gd name="connsiteY0" fmla="*/ 0 h 5380383"/>
              <a:gd name="connsiteX1" fmla="*/ 6069496 w 6069496"/>
              <a:gd name="connsiteY1" fmla="*/ 0 h 5380383"/>
              <a:gd name="connsiteX2" fmla="*/ 6069496 w 6069496"/>
              <a:gd name="connsiteY2" fmla="*/ 5380383 h 5380383"/>
              <a:gd name="connsiteX3" fmla="*/ 0 w 6069496"/>
              <a:gd name="connsiteY3" fmla="*/ 5380383 h 5380383"/>
              <a:gd name="connsiteX4" fmla="*/ 0 w 6069496"/>
              <a:gd name="connsiteY4" fmla="*/ 0 h 5380383"/>
              <a:gd name="connsiteX0" fmla="*/ 1298713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1298713 w 7368209"/>
              <a:gd name="connsiteY4" fmla="*/ 0 h 5380383"/>
              <a:gd name="connsiteX0" fmla="*/ 2782957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2782957 w 7368209"/>
              <a:gd name="connsiteY4" fmla="*/ 0 h 5380383"/>
              <a:gd name="connsiteX0" fmla="*/ 2822713 w 7407965"/>
              <a:gd name="connsiteY0" fmla="*/ 0 h 5380383"/>
              <a:gd name="connsiteX1" fmla="*/ 7407965 w 7407965"/>
              <a:gd name="connsiteY1" fmla="*/ 0 h 5380383"/>
              <a:gd name="connsiteX2" fmla="*/ 7407965 w 7407965"/>
              <a:gd name="connsiteY2" fmla="*/ 5380383 h 5380383"/>
              <a:gd name="connsiteX3" fmla="*/ 0 w 7407965"/>
              <a:gd name="connsiteY3" fmla="*/ 5221358 h 5380383"/>
              <a:gd name="connsiteX4" fmla="*/ 2822713 w 7407965"/>
              <a:gd name="connsiteY4" fmla="*/ 0 h 5380383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41936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  <a:gd name="connsiteX0" fmla="*/ 2834110 w 7419362"/>
              <a:gd name="connsiteY0" fmla="*/ 0 h 5377312"/>
              <a:gd name="connsiteX1" fmla="*/ 7419362 w 7419362"/>
              <a:gd name="connsiteY1" fmla="*/ 0 h 5377312"/>
              <a:gd name="connsiteX2" fmla="*/ 7259806 w 7419362"/>
              <a:gd name="connsiteY2" fmla="*/ 5328399 h 5377312"/>
              <a:gd name="connsiteX3" fmla="*/ 0 w 7419362"/>
              <a:gd name="connsiteY3" fmla="*/ 5377312 h 5377312"/>
              <a:gd name="connsiteX4" fmla="*/ 2834110 w 7419362"/>
              <a:gd name="connsiteY4" fmla="*/ 0 h 5377312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38517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362" h="5380383">
                <a:moveTo>
                  <a:pt x="2834110" y="0"/>
                </a:moveTo>
                <a:lnTo>
                  <a:pt x="7419362" y="0"/>
                </a:lnTo>
                <a:lnTo>
                  <a:pt x="7385172" y="5380383"/>
                </a:lnTo>
                <a:lnTo>
                  <a:pt x="0" y="5377312"/>
                </a:lnTo>
                <a:lnTo>
                  <a:pt x="2834110" y="0"/>
                </a:lnTo>
                <a:close/>
              </a:path>
            </a:pathLst>
          </a:cu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4"/>
          <p:cNvSpPr/>
          <p:nvPr userDrawn="1"/>
        </p:nvSpPr>
        <p:spPr>
          <a:xfrm flipH="1">
            <a:off x="3501543" y="-16075"/>
            <a:ext cx="2581205" cy="6887327"/>
          </a:xfrm>
          <a:custGeom>
            <a:avLst/>
            <a:gdLst>
              <a:gd name="connsiteX0" fmla="*/ 0 w 1060174"/>
              <a:gd name="connsiteY0" fmla="*/ 0 h 4916557"/>
              <a:gd name="connsiteX1" fmla="*/ 1060174 w 1060174"/>
              <a:gd name="connsiteY1" fmla="*/ 0 h 4916557"/>
              <a:gd name="connsiteX2" fmla="*/ 1060174 w 1060174"/>
              <a:gd name="connsiteY2" fmla="*/ 4916557 h 4916557"/>
              <a:gd name="connsiteX3" fmla="*/ 0 w 1060174"/>
              <a:gd name="connsiteY3" fmla="*/ 4916557 h 4916557"/>
              <a:gd name="connsiteX4" fmla="*/ 0 w 1060174"/>
              <a:gd name="connsiteY4" fmla="*/ 0 h 4916557"/>
              <a:gd name="connsiteX0" fmla="*/ 2862470 w 3922644"/>
              <a:gd name="connsiteY0" fmla="*/ 0 h 4916557"/>
              <a:gd name="connsiteX1" fmla="*/ 3922644 w 3922644"/>
              <a:gd name="connsiteY1" fmla="*/ 0 h 4916557"/>
              <a:gd name="connsiteX2" fmla="*/ 3922644 w 3922644"/>
              <a:gd name="connsiteY2" fmla="*/ 4916557 h 4916557"/>
              <a:gd name="connsiteX3" fmla="*/ 0 w 3922644"/>
              <a:gd name="connsiteY3" fmla="*/ 4863548 h 4916557"/>
              <a:gd name="connsiteX4" fmla="*/ 2862470 w 3922644"/>
              <a:gd name="connsiteY4" fmla="*/ 0 h 4916557"/>
              <a:gd name="connsiteX0" fmla="*/ 2862470 w 3922644"/>
              <a:gd name="connsiteY0" fmla="*/ 0 h 4969566"/>
              <a:gd name="connsiteX1" fmla="*/ 3922644 w 3922644"/>
              <a:gd name="connsiteY1" fmla="*/ 0 h 4969566"/>
              <a:gd name="connsiteX2" fmla="*/ 490331 w 3922644"/>
              <a:gd name="connsiteY2" fmla="*/ 4969566 h 4969566"/>
              <a:gd name="connsiteX3" fmla="*/ 0 w 3922644"/>
              <a:gd name="connsiteY3" fmla="*/ 4863548 h 4969566"/>
              <a:gd name="connsiteX4" fmla="*/ 2862470 w 3922644"/>
              <a:gd name="connsiteY4" fmla="*/ 0 h 4969566"/>
              <a:gd name="connsiteX0" fmla="*/ 2888975 w 3949149"/>
              <a:gd name="connsiteY0" fmla="*/ 0 h 4969566"/>
              <a:gd name="connsiteX1" fmla="*/ 3949149 w 3949149"/>
              <a:gd name="connsiteY1" fmla="*/ 0 h 4969566"/>
              <a:gd name="connsiteX2" fmla="*/ 516836 w 3949149"/>
              <a:gd name="connsiteY2" fmla="*/ 4969566 h 4969566"/>
              <a:gd name="connsiteX3" fmla="*/ 0 w 3949149"/>
              <a:gd name="connsiteY3" fmla="*/ 4956314 h 4969566"/>
              <a:gd name="connsiteX4" fmla="*/ 2888975 w 3949149"/>
              <a:gd name="connsiteY4" fmla="*/ 0 h 4969566"/>
              <a:gd name="connsiteX0" fmla="*/ 2888975 w 3432314"/>
              <a:gd name="connsiteY0" fmla="*/ 0 h 4969566"/>
              <a:gd name="connsiteX1" fmla="*/ 3432314 w 3432314"/>
              <a:gd name="connsiteY1" fmla="*/ 13252 h 4969566"/>
              <a:gd name="connsiteX2" fmla="*/ 516836 w 3432314"/>
              <a:gd name="connsiteY2" fmla="*/ 4969566 h 4969566"/>
              <a:gd name="connsiteX3" fmla="*/ 0 w 3432314"/>
              <a:gd name="connsiteY3" fmla="*/ 4956314 h 4969566"/>
              <a:gd name="connsiteX4" fmla="*/ 2888975 w 3432314"/>
              <a:gd name="connsiteY4" fmla="*/ 0 h 4969566"/>
              <a:gd name="connsiteX0" fmla="*/ 3101010 w 3644349"/>
              <a:gd name="connsiteY0" fmla="*/ 0 h 5103717"/>
              <a:gd name="connsiteX1" fmla="*/ 3644349 w 3644349"/>
              <a:gd name="connsiteY1" fmla="*/ 13252 h 5103717"/>
              <a:gd name="connsiteX2" fmla="*/ 728871 w 3644349"/>
              <a:gd name="connsiteY2" fmla="*/ 4969566 h 5103717"/>
              <a:gd name="connsiteX3" fmla="*/ 0 w 3644349"/>
              <a:gd name="connsiteY3" fmla="*/ 5103717 h 5103717"/>
              <a:gd name="connsiteX4" fmla="*/ 3101010 w 3644349"/>
              <a:gd name="connsiteY4" fmla="*/ 0 h 5103717"/>
              <a:gd name="connsiteX0" fmla="*/ 3101010 w 3644349"/>
              <a:gd name="connsiteY0" fmla="*/ 0 h 5103717"/>
              <a:gd name="connsiteX1" fmla="*/ 3644349 w 3644349"/>
              <a:gd name="connsiteY1" fmla="*/ 13252 h 5103717"/>
              <a:gd name="connsiteX2" fmla="*/ 569844 w 3644349"/>
              <a:gd name="connsiteY2" fmla="*/ 5087489 h 5103717"/>
              <a:gd name="connsiteX3" fmla="*/ 0 w 3644349"/>
              <a:gd name="connsiteY3" fmla="*/ 5103717 h 5103717"/>
              <a:gd name="connsiteX4" fmla="*/ 3101010 w 3644349"/>
              <a:gd name="connsiteY4" fmla="*/ 0 h 5103717"/>
              <a:gd name="connsiteX0" fmla="*/ 3101010 w 3644349"/>
              <a:gd name="connsiteY0" fmla="*/ 0 h 5107143"/>
              <a:gd name="connsiteX1" fmla="*/ 3644349 w 3644349"/>
              <a:gd name="connsiteY1" fmla="*/ 13252 h 5107143"/>
              <a:gd name="connsiteX2" fmla="*/ 569844 w 3644349"/>
              <a:gd name="connsiteY2" fmla="*/ 5107143 h 5107143"/>
              <a:gd name="connsiteX3" fmla="*/ 0 w 3644349"/>
              <a:gd name="connsiteY3" fmla="*/ 5103717 h 5107143"/>
              <a:gd name="connsiteX4" fmla="*/ 3101010 w 3644349"/>
              <a:gd name="connsiteY4" fmla="*/ 0 h 5107143"/>
              <a:gd name="connsiteX0" fmla="*/ 3101010 w 3682158"/>
              <a:gd name="connsiteY0" fmla="*/ 0 h 5107143"/>
              <a:gd name="connsiteX1" fmla="*/ 3682158 w 3682158"/>
              <a:gd name="connsiteY1" fmla="*/ 3425 h 5107143"/>
              <a:gd name="connsiteX2" fmla="*/ 569844 w 3682158"/>
              <a:gd name="connsiteY2" fmla="*/ 5107143 h 5107143"/>
              <a:gd name="connsiteX3" fmla="*/ 0 w 3682158"/>
              <a:gd name="connsiteY3" fmla="*/ 5103717 h 5107143"/>
              <a:gd name="connsiteX4" fmla="*/ 3101010 w 3682158"/>
              <a:gd name="connsiteY4" fmla="*/ 0 h 510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2158" h="5107143">
                <a:moveTo>
                  <a:pt x="3101010" y="0"/>
                </a:moveTo>
                <a:lnTo>
                  <a:pt x="3682158" y="3425"/>
                </a:lnTo>
                <a:lnTo>
                  <a:pt x="569844" y="5107143"/>
                </a:lnTo>
                <a:lnTo>
                  <a:pt x="0" y="5103717"/>
                </a:lnTo>
                <a:lnTo>
                  <a:pt x="3101010" y="0"/>
                </a:lnTo>
                <a:close/>
              </a:path>
            </a:pathLst>
          </a:cu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89208" y="-433076"/>
            <a:ext cx="3299791" cy="5090734"/>
          </a:xfrm>
          <a:prstGeom prst="rect">
            <a:avLst/>
          </a:prstGeom>
        </p:spPr>
      </p:pic>
      <p:cxnSp>
        <p:nvCxnSpPr>
          <p:cNvPr id="27" name="Straight Connector 26"/>
          <p:cNvCxnSpPr/>
          <p:nvPr userDrawn="1"/>
        </p:nvCxnSpPr>
        <p:spPr>
          <a:xfrm flipH="1">
            <a:off x="6275355" y="1725078"/>
            <a:ext cx="5569265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18620" y="81959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325568" y="195307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2" name="Text Placeholder 23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990197" y="5158502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3" name="Text Placeholder 23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97379" y="2544123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4" name="Text Placeholder 2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10631" y="3189657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24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r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 flipH="1">
            <a:off x="6124844" y="-446328"/>
            <a:ext cx="6371956" cy="7304328"/>
            <a:chOff x="-289208" y="-433076"/>
            <a:chExt cx="6371956" cy="7304328"/>
          </a:xfrm>
        </p:grpSpPr>
        <p:sp>
          <p:nvSpPr>
            <p:cNvPr id="16" name="Rectangle 3"/>
            <p:cNvSpPr/>
            <p:nvPr userDrawn="1"/>
          </p:nvSpPr>
          <p:spPr>
            <a:xfrm flipH="1">
              <a:off x="-13253" y="-16075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solidFill>
              <a:srgbClr val="68BB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4"/>
            <p:cNvSpPr/>
            <p:nvPr userDrawn="1"/>
          </p:nvSpPr>
          <p:spPr>
            <a:xfrm flipH="1">
              <a:off x="3501543" y="-16075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solidFill>
              <a:srgbClr val="7F4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/>
            <p:cNvPicPr>
              <a:picLocks noChangeAspect="1"/>
            </p:cNvPicPr>
            <p:nvPr userDrawn="1"/>
          </p:nvPicPr>
          <p:blipFill rotWithShape="1">
            <a:blip r:embed="rId2" cstate="screen">
              <a:biLevel thresh="25000"/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4010"/>
            <a:stretch/>
          </p:blipFill>
          <p:spPr>
            <a:xfrm rot="10800000">
              <a:off x="-289208" y="-433076"/>
              <a:ext cx="3299791" cy="5090734"/>
            </a:xfrm>
            <a:prstGeom prst="rect">
              <a:avLst/>
            </a:prstGeom>
          </p:spPr>
        </p:pic>
      </p:grpSp>
      <p:sp>
        <p:nvSpPr>
          <p:cNvPr id="17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554879" y="633132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561827" y="1766611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11231503" y="5550354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7619279" y="2935975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7651937" y="3581509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cxnSp>
        <p:nvCxnSpPr>
          <p:cNvPr id="31" name="Straight Connector 30"/>
          <p:cNvCxnSpPr/>
          <p:nvPr userDrawn="1"/>
        </p:nvCxnSpPr>
        <p:spPr>
          <a:xfrm flipH="1">
            <a:off x="362914" y="1525359"/>
            <a:ext cx="5569265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26505" y="-16075"/>
            <a:ext cx="9568070" cy="6887327"/>
            <a:chOff x="-26505" y="-29327"/>
            <a:chExt cx="6096001" cy="6887327"/>
          </a:xfrm>
          <a:solidFill>
            <a:srgbClr val="68BBAF"/>
          </a:solidFill>
        </p:grpSpPr>
        <p:sp>
          <p:nvSpPr>
            <p:cNvPr id="18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solidFill>
              <a:srgbClr val="7F4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73904" y="-504539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3773" y="97768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40721" y="211116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441808" y="1869916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82195" y="0"/>
            <a:ext cx="6109805" cy="685800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9805" h="6858000">
                <a:moveTo>
                  <a:pt x="0" y="0"/>
                </a:moveTo>
                <a:lnTo>
                  <a:pt x="6109805" y="0"/>
                </a:lnTo>
                <a:lnTo>
                  <a:pt x="6109805" y="6858000"/>
                </a:lnTo>
                <a:lnTo>
                  <a:pt x="3458818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left -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41096" y="-16075"/>
            <a:ext cx="9568070" cy="6887327"/>
            <a:chOff x="-26505" y="-29327"/>
            <a:chExt cx="6096001" cy="6887327"/>
          </a:xfrm>
          <a:solidFill>
            <a:srgbClr val="7F4182"/>
          </a:solidFill>
        </p:grpSpPr>
        <p:sp>
          <p:nvSpPr>
            <p:cNvPr id="18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91326" y="-270086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79467" y="229567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40721" y="1515269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526735" y="1150725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7F4182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7F4182"/>
              </a:solidFill>
              <a:latin typeface="Calibri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82195" y="0"/>
            <a:ext cx="6109805" cy="685800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9805" h="6858000">
                <a:moveTo>
                  <a:pt x="0" y="0"/>
                </a:moveTo>
                <a:lnTo>
                  <a:pt x="6109805" y="0"/>
                </a:lnTo>
                <a:lnTo>
                  <a:pt x="6109805" y="6858000"/>
                </a:lnTo>
                <a:lnTo>
                  <a:pt x="3458818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1278395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left -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26505" y="-16075"/>
            <a:ext cx="9568070" cy="6887327"/>
            <a:chOff x="-26505" y="-29327"/>
            <a:chExt cx="6096001" cy="6887327"/>
          </a:xfrm>
          <a:solidFill>
            <a:srgbClr val="AB5AB0"/>
          </a:solidFill>
        </p:grpSpPr>
        <p:sp>
          <p:nvSpPr>
            <p:cNvPr id="18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73904" y="-504539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3773" y="97768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40721" y="211116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441808" y="1869916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82195" y="0"/>
            <a:ext cx="6109805" cy="685800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9805" h="6858000">
                <a:moveTo>
                  <a:pt x="0" y="0"/>
                </a:moveTo>
                <a:lnTo>
                  <a:pt x="6109805" y="0"/>
                </a:lnTo>
                <a:lnTo>
                  <a:pt x="6109805" y="6858000"/>
                </a:lnTo>
                <a:lnTo>
                  <a:pt x="3458818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2235355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left -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/>
          <p:cNvSpPr/>
          <p:nvPr userDrawn="1"/>
        </p:nvSpPr>
        <p:spPr>
          <a:xfrm flipH="1">
            <a:off x="-26505" y="-16075"/>
            <a:ext cx="9492216" cy="6882635"/>
          </a:xfrm>
          <a:custGeom>
            <a:avLst/>
            <a:gdLst>
              <a:gd name="connsiteX0" fmla="*/ 0 w 6069496"/>
              <a:gd name="connsiteY0" fmla="*/ 0 h 5380383"/>
              <a:gd name="connsiteX1" fmla="*/ 6069496 w 6069496"/>
              <a:gd name="connsiteY1" fmla="*/ 0 h 5380383"/>
              <a:gd name="connsiteX2" fmla="*/ 6069496 w 6069496"/>
              <a:gd name="connsiteY2" fmla="*/ 5380383 h 5380383"/>
              <a:gd name="connsiteX3" fmla="*/ 0 w 6069496"/>
              <a:gd name="connsiteY3" fmla="*/ 5380383 h 5380383"/>
              <a:gd name="connsiteX4" fmla="*/ 0 w 6069496"/>
              <a:gd name="connsiteY4" fmla="*/ 0 h 5380383"/>
              <a:gd name="connsiteX0" fmla="*/ 1298713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1298713 w 7368209"/>
              <a:gd name="connsiteY4" fmla="*/ 0 h 5380383"/>
              <a:gd name="connsiteX0" fmla="*/ 2782957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2782957 w 7368209"/>
              <a:gd name="connsiteY4" fmla="*/ 0 h 5380383"/>
              <a:gd name="connsiteX0" fmla="*/ 2822713 w 7407965"/>
              <a:gd name="connsiteY0" fmla="*/ 0 h 5380383"/>
              <a:gd name="connsiteX1" fmla="*/ 7407965 w 7407965"/>
              <a:gd name="connsiteY1" fmla="*/ 0 h 5380383"/>
              <a:gd name="connsiteX2" fmla="*/ 7407965 w 7407965"/>
              <a:gd name="connsiteY2" fmla="*/ 5380383 h 5380383"/>
              <a:gd name="connsiteX3" fmla="*/ 0 w 7407965"/>
              <a:gd name="connsiteY3" fmla="*/ 5221358 h 5380383"/>
              <a:gd name="connsiteX4" fmla="*/ 2822713 w 7407965"/>
              <a:gd name="connsiteY4" fmla="*/ 0 h 5380383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41936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  <a:gd name="connsiteX0" fmla="*/ 2834110 w 7419362"/>
              <a:gd name="connsiteY0" fmla="*/ 0 h 5377312"/>
              <a:gd name="connsiteX1" fmla="*/ 7419362 w 7419362"/>
              <a:gd name="connsiteY1" fmla="*/ 0 h 5377312"/>
              <a:gd name="connsiteX2" fmla="*/ 7259806 w 7419362"/>
              <a:gd name="connsiteY2" fmla="*/ 5328399 h 5377312"/>
              <a:gd name="connsiteX3" fmla="*/ 0 w 7419362"/>
              <a:gd name="connsiteY3" fmla="*/ 5377312 h 5377312"/>
              <a:gd name="connsiteX4" fmla="*/ 2834110 w 7419362"/>
              <a:gd name="connsiteY4" fmla="*/ 0 h 5377312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38517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362" h="5380383">
                <a:moveTo>
                  <a:pt x="2834110" y="0"/>
                </a:moveTo>
                <a:lnTo>
                  <a:pt x="7419362" y="0"/>
                </a:lnTo>
                <a:lnTo>
                  <a:pt x="7385172" y="5380383"/>
                </a:lnTo>
                <a:lnTo>
                  <a:pt x="0" y="5377312"/>
                </a:lnTo>
                <a:lnTo>
                  <a:pt x="2834110" y="0"/>
                </a:lnTo>
                <a:close/>
              </a:path>
            </a:pathLst>
          </a:custGeom>
          <a:solidFill>
            <a:srgbClr val="BA0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73904" y="-504539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3773" y="97768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40721" y="211116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441808" y="1869916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788087" y="-24706"/>
            <a:ext cx="6479257" cy="685800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9805" h="6858000">
                <a:moveTo>
                  <a:pt x="0" y="0"/>
                </a:moveTo>
                <a:lnTo>
                  <a:pt x="6109805" y="0"/>
                </a:lnTo>
                <a:lnTo>
                  <a:pt x="6109805" y="6858000"/>
                </a:lnTo>
                <a:lnTo>
                  <a:pt x="3458818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1485633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left -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26505" y="-16075"/>
            <a:ext cx="9568070" cy="6887327"/>
            <a:chOff x="-26505" y="-29327"/>
            <a:chExt cx="6096001" cy="6887327"/>
          </a:xfrm>
          <a:solidFill>
            <a:srgbClr val="68BBAF"/>
          </a:solidFill>
        </p:grpSpPr>
        <p:sp>
          <p:nvSpPr>
            <p:cNvPr id="18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73904" y="-504539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3773" y="97768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40721" y="211116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441808" y="1869916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82195" y="0"/>
            <a:ext cx="6109805" cy="685800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9805" h="6858000">
                <a:moveTo>
                  <a:pt x="0" y="0"/>
                </a:moveTo>
                <a:lnTo>
                  <a:pt x="6109805" y="0"/>
                </a:lnTo>
                <a:lnTo>
                  <a:pt x="6109805" y="6858000"/>
                </a:lnTo>
                <a:lnTo>
                  <a:pt x="3458818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17840928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left -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26505" y="-16075"/>
            <a:ext cx="9568070" cy="6887327"/>
            <a:chOff x="-26505" y="-29327"/>
            <a:chExt cx="6096001" cy="6887327"/>
          </a:xfrm>
          <a:solidFill>
            <a:srgbClr val="68BBAF"/>
          </a:solidFill>
        </p:grpSpPr>
        <p:sp>
          <p:nvSpPr>
            <p:cNvPr id="18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solidFill>
              <a:srgbClr val="7F4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73904" y="-504539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3773" y="97768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40721" y="211116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441808" y="1869916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82195" y="0"/>
            <a:ext cx="6109805" cy="685800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9805" h="6858000">
                <a:moveTo>
                  <a:pt x="0" y="0"/>
                </a:moveTo>
                <a:lnTo>
                  <a:pt x="6109805" y="0"/>
                </a:lnTo>
                <a:lnTo>
                  <a:pt x="6109805" y="6858000"/>
                </a:lnTo>
                <a:lnTo>
                  <a:pt x="3458818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1337640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hoto - R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/>
          <p:cNvSpPr/>
          <p:nvPr userDrawn="1"/>
        </p:nvSpPr>
        <p:spPr>
          <a:xfrm>
            <a:off x="2757243" y="-16075"/>
            <a:ext cx="9492216" cy="6882635"/>
          </a:xfrm>
          <a:custGeom>
            <a:avLst/>
            <a:gdLst>
              <a:gd name="connsiteX0" fmla="*/ 0 w 6069496"/>
              <a:gd name="connsiteY0" fmla="*/ 0 h 5380383"/>
              <a:gd name="connsiteX1" fmla="*/ 6069496 w 6069496"/>
              <a:gd name="connsiteY1" fmla="*/ 0 h 5380383"/>
              <a:gd name="connsiteX2" fmla="*/ 6069496 w 6069496"/>
              <a:gd name="connsiteY2" fmla="*/ 5380383 h 5380383"/>
              <a:gd name="connsiteX3" fmla="*/ 0 w 6069496"/>
              <a:gd name="connsiteY3" fmla="*/ 5380383 h 5380383"/>
              <a:gd name="connsiteX4" fmla="*/ 0 w 6069496"/>
              <a:gd name="connsiteY4" fmla="*/ 0 h 5380383"/>
              <a:gd name="connsiteX0" fmla="*/ 1298713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1298713 w 7368209"/>
              <a:gd name="connsiteY4" fmla="*/ 0 h 5380383"/>
              <a:gd name="connsiteX0" fmla="*/ 2782957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2782957 w 7368209"/>
              <a:gd name="connsiteY4" fmla="*/ 0 h 5380383"/>
              <a:gd name="connsiteX0" fmla="*/ 2822713 w 7407965"/>
              <a:gd name="connsiteY0" fmla="*/ 0 h 5380383"/>
              <a:gd name="connsiteX1" fmla="*/ 7407965 w 7407965"/>
              <a:gd name="connsiteY1" fmla="*/ 0 h 5380383"/>
              <a:gd name="connsiteX2" fmla="*/ 7407965 w 7407965"/>
              <a:gd name="connsiteY2" fmla="*/ 5380383 h 5380383"/>
              <a:gd name="connsiteX3" fmla="*/ 0 w 7407965"/>
              <a:gd name="connsiteY3" fmla="*/ 5221358 h 5380383"/>
              <a:gd name="connsiteX4" fmla="*/ 2822713 w 7407965"/>
              <a:gd name="connsiteY4" fmla="*/ 0 h 5380383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41936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  <a:gd name="connsiteX0" fmla="*/ 2834110 w 7419362"/>
              <a:gd name="connsiteY0" fmla="*/ 0 h 5377312"/>
              <a:gd name="connsiteX1" fmla="*/ 7419362 w 7419362"/>
              <a:gd name="connsiteY1" fmla="*/ 0 h 5377312"/>
              <a:gd name="connsiteX2" fmla="*/ 7259806 w 7419362"/>
              <a:gd name="connsiteY2" fmla="*/ 5328399 h 5377312"/>
              <a:gd name="connsiteX3" fmla="*/ 0 w 7419362"/>
              <a:gd name="connsiteY3" fmla="*/ 5377312 h 5377312"/>
              <a:gd name="connsiteX4" fmla="*/ 2834110 w 7419362"/>
              <a:gd name="connsiteY4" fmla="*/ 0 h 5377312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38517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362" h="5380383">
                <a:moveTo>
                  <a:pt x="2834110" y="0"/>
                </a:moveTo>
                <a:lnTo>
                  <a:pt x="7419362" y="0"/>
                </a:lnTo>
                <a:lnTo>
                  <a:pt x="7385172" y="5380383"/>
                </a:lnTo>
                <a:lnTo>
                  <a:pt x="0" y="5377312"/>
                </a:lnTo>
                <a:lnTo>
                  <a:pt x="2834110" y="0"/>
                </a:lnTo>
                <a:close/>
              </a:path>
            </a:pathLst>
          </a:cu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4"/>
          <p:cNvSpPr/>
          <p:nvPr userDrawn="1"/>
        </p:nvSpPr>
        <p:spPr>
          <a:xfrm>
            <a:off x="2681389" y="-16075"/>
            <a:ext cx="4051369" cy="6887327"/>
          </a:xfrm>
          <a:custGeom>
            <a:avLst/>
            <a:gdLst>
              <a:gd name="connsiteX0" fmla="*/ 0 w 1060174"/>
              <a:gd name="connsiteY0" fmla="*/ 0 h 4916557"/>
              <a:gd name="connsiteX1" fmla="*/ 1060174 w 1060174"/>
              <a:gd name="connsiteY1" fmla="*/ 0 h 4916557"/>
              <a:gd name="connsiteX2" fmla="*/ 1060174 w 1060174"/>
              <a:gd name="connsiteY2" fmla="*/ 4916557 h 4916557"/>
              <a:gd name="connsiteX3" fmla="*/ 0 w 1060174"/>
              <a:gd name="connsiteY3" fmla="*/ 4916557 h 4916557"/>
              <a:gd name="connsiteX4" fmla="*/ 0 w 1060174"/>
              <a:gd name="connsiteY4" fmla="*/ 0 h 4916557"/>
              <a:gd name="connsiteX0" fmla="*/ 2862470 w 3922644"/>
              <a:gd name="connsiteY0" fmla="*/ 0 h 4916557"/>
              <a:gd name="connsiteX1" fmla="*/ 3922644 w 3922644"/>
              <a:gd name="connsiteY1" fmla="*/ 0 h 4916557"/>
              <a:gd name="connsiteX2" fmla="*/ 3922644 w 3922644"/>
              <a:gd name="connsiteY2" fmla="*/ 4916557 h 4916557"/>
              <a:gd name="connsiteX3" fmla="*/ 0 w 3922644"/>
              <a:gd name="connsiteY3" fmla="*/ 4863548 h 4916557"/>
              <a:gd name="connsiteX4" fmla="*/ 2862470 w 3922644"/>
              <a:gd name="connsiteY4" fmla="*/ 0 h 4916557"/>
              <a:gd name="connsiteX0" fmla="*/ 2862470 w 3922644"/>
              <a:gd name="connsiteY0" fmla="*/ 0 h 4969566"/>
              <a:gd name="connsiteX1" fmla="*/ 3922644 w 3922644"/>
              <a:gd name="connsiteY1" fmla="*/ 0 h 4969566"/>
              <a:gd name="connsiteX2" fmla="*/ 490331 w 3922644"/>
              <a:gd name="connsiteY2" fmla="*/ 4969566 h 4969566"/>
              <a:gd name="connsiteX3" fmla="*/ 0 w 3922644"/>
              <a:gd name="connsiteY3" fmla="*/ 4863548 h 4969566"/>
              <a:gd name="connsiteX4" fmla="*/ 2862470 w 3922644"/>
              <a:gd name="connsiteY4" fmla="*/ 0 h 4969566"/>
              <a:gd name="connsiteX0" fmla="*/ 2888975 w 3949149"/>
              <a:gd name="connsiteY0" fmla="*/ 0 h 4969566"/>
              <a:gd name="connsiteX1" fmla="*/ 3949149 w 3949149"/>
              <a:gd name="connsiteY1" fmla="*/ 0 h 4969566"/>
              <a:gd name="connsiteX2" fmla="*/ 516836 w 3949149"/>
              <a:gd name="connsiteY2" fmla="*/ 4969566 h 4969566"/>
              <a:gd name="connsiteX3" fmla="*/ 0 w 3949149"/>
              <a:gd name="connsiteY3" fmla="*/ 4956314 h 4969566"/>
              <a:gd name="connsiteX4" fmla="*/ 2888975 w 3949149"/>
              <a:gd name="connsiteY4" fmla="*/ 0 h 4969566"/>
              <a:gd name="connsiteX0" fmla="*/ 2888975 w 3432314"/>
              <a:gd name="connsiteY0" fmla="*/ 0 h 4969566"/>
              <a:gd name="connsiteX1" fmla="*/ 3432314 w 3432314"/>
              <a:gd name="connsiteY1" fmla="*/ 13252 h 4969566"/>
              <a:gd name="connsiteX2" fmla="*/ 516836 w 3432314"/>
              <a:gd name="connsiteY2" fmla="*/ 4969566 h 4969566"/>
              <a:gd name="connsiteX3" fmla="*/ 0 w 3432314"/>
              <a:gd name="connsiteY3" fmla="*/ 4956314 h 4969566"/>
              <a:gd name="connsiteX4" fmla="*/ 2888975 w 3432314"/>
              <a:gd name="connsiteY4" fmla="*/ 0 h 4969566"/>
              <a:gd name="connsiteX0" fmla="*/ 3101010 w 3644349"/>
              <a:gd name="connsiteY0" fmla="*/ 0 h 5103717"/>
              <a:gd name="connsiteX1" fmla="*/ 3644349 w 3644349"/>
              <a:gd name="connsiteY1" fmla="*/ 13252 h 5103717"/>
              <a:gd name="connsiteX2" fmla="*/ 728871 w 3644349"/>
              <a:gd name="connsiteY2" fmla="*/ 4969566 h 5103717"/>
              <a:gd name="connsiteX3" fmla="*/ 0 w 3644349"/>
              <a:gd name="connsiteY3" fmla="*/ 5103717 h 5103717"/>
              <a:gd name="connsiteX4" fmla="*/ 3101010 w 3644349"/>
              <a:gd name="connsiteY4" fmla="*/ 0 h 5103717"/>
              <a:gd name="connsiteX0" fmla="*/ 3101010 w 3644349"/>
              <a:gd name="connsiteY0" fmla="*/ 0 h 5103717"/>
              <a:gd name="connsiteX1" fmla="*/ 3644349 w 3644349"/>
              <a:gd name="connsiteY1" fmla="*/ 13252 h 5103717"/>
              <a:gd name="connsiteX2" fmla="*/ 569844 w 3644349"/>
              <a:gd name="connsiteY2" fmla="*/ 5087489 h 5103717"/>
              <a:gd name="connsiteX3" fmla="*/ 0 w 3644349"/>
              <a:gd name="connsiteY3" fmla="*/ 5103717 h 5103717"/>
              <a:gd name="connsiteX4" fmla="*/ 3101010 w 3644349"/>
              <a:gd name="connsiteY4" fmla="*/ 0 h 5103717"/>
              <a:gd name="connsiteX0" fmla="*/ 3101010 w 3644349"/>
              <a:gd name="connsiteY0" fmla="*/ 0 h 5107143"/>
              <a:gd name="connsiteX1" fmla="*/ 3644349 w 3644349"/>
              <a:gd name="connsiteY1" fmla="*/ 13252 h 5107143"/>
              <a:gd name="connsiteX2" fmla="*/ 569844 w 3644349"/>
              <a:gd name="connsiteY2" fmla="*/ 5107143 h 5107143"/>
              <a:gd name="connsiteX3" fmla="*/ 0 w 3644349"/>
              <a:gd name="connsiteY3" fmla="*/ 5103717 h 5107143"/>
              <a:gd name="connsiteX4" fmla="*/ 3101010 w 3644349"/>
              <a:gd name="connsiteY4" fmla="*/ 0 h 5107143"/>
              <a:gd name="connsiteX0" fmla="*/ 3101010 w 3682158"/>
              <a:gd name="connsiteY0" fmla="*/ 0 h 5107143"/>
              <a:gd name="connsiteX1" fmla="*/ 3682158 w 3682158"/>
              <a:gd name="connsiteY1" fmla="*/ 3425 h 5107143"/>
              <a:gd name="connsiteX2" fmla="*/ 569844 w 3682158"/>
              <a:gd name="connsiteY2" fmla="*/ 5107143 h 5107143"/>
              <a:gd name="connsiteX3" fmla="*/ 0 w 3682158"/>
              <a:gd name="connsiteY3" fmla="*/ 5103717 h 5107143"/>
              <a:gd name="connsiteX4" fmla="*/ 3101010 w 3682158"/>
              <a:gd name="connsiteY4" fmla="*/ 0 h 510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2158" h="5107143">
                <a:moveTo>
                  <a:pt x="3101010" y="0"/>
                </a:moveTo>
                <a:lnTo>
                  <a:pt x="3682158" y="3425"/>
                </a:lnTo>
                <a:lnTo>
                  <a:pt x="569844" y="5107143"/>
                </a:lnTo>
                <a:lnTo>
                  <a:pt x="0" y="5103717"/>
                </a:lnTo>
                <a:lnTo>
                  <a:pt x="3101010" y="0"/>
                </a:lnTo>
                <a:close/>
              </a:path>
            </a:pathLst>
          </a:cu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 flipH="1">
            <a:off x="9316278" y="-438891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213053" y="1057202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220001" y="2190681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 flipH="1">
            <a:off x="6021088" y="1949429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33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 userDrawn="1">
            <p:ph type="pic" sz="quarter" idx="18"/>
          </p:nvPr>
        </p:nvSpPr>
        <p:spPr>
          <a:xfrm>
            <a:off x="0" y="0"/>
            <a:ext cx="6080953" cy="6875463"/>
          </a:xfrm>
          <a:custGeom>
            <a:avLst/>
            <a:gdLst>
              <a:gd name="connsiteX0" fmla="*/ 0 w 6213475"/>
              <a:gd name="connsiteY0" fmla="*/ 0 h 6875463"/>
              <a:gd name="connsiteX1" fmla="*/ 6213475 w 6213475"/>
              <a:gd name="connsiteY1" fmla="*/ 0 h 6875463"/>
              <a:gd name="connsiteX2" fmla="*/ 6213475 w 6213475"/>
              <a:gd name="connsiteY2" fmla="*/ 6875463 h 6875463"/>
              <a:gd name="connsiteX3" fmla="*/ 0 w 6213475"/>
              <a:gd name="connsiteY3" fmla="*/ 6875463 h 6875463"/>
              <a:gd name="connsiteX4" fmla="*/ 0 w 6213475"/>
              <a:gd name="connsiteY4" fmla="*/ 0 h 6875463"/>
              <a:gd name="connsiteX0" fmla="*/ 0 w 6213475"/>
              <a:gd name="connsiteY0" fmla="*/ 0 h 6875463"/>
              <a:gd name="connsiteX1" fmla="*/ 6080953 w 6213475"/>
              <a:gd name="connsiteY1" fmla="*/ 0 h 6875463"/>
              <a:gd name="connsiteX2" fmla="*/ 6213475 w 6213475"/>
              <a:gd name="connsiteY2" fmla="*/ 6875463 h 6875463"/>
              <a:gd name="connsiteX3" fmla="*/ 0 w 6213475"/>
              <a:gd name="connsiteY3" fmla="*/ 6875463 h 6875463"/>
              <a:gd name="connsiteX4" fmla="*/ 0 w 6213475"/>
              <a:gd name="connsiteY4" fmla="*/ 0 h 6875463"/>
              <a:gd name="connsiteX0" fmla="*/ 0 w 6080953"/>
              <a:gd name="connsiteY0" fmla="*/ 0 h 6875463"/>
              <a:gd name="connsiteX1" fmla="*/ 6080953 w 6080953"/>
              <a:gd name="connsiteY1" fmla="*/ 0 h 6875463"/>
              <a:gd name="connsiteX2" fmla="*/ 2688397 w 6080953"/>
              <a:gd name="connsiteY2" fmla="*/ 6862211 h 6875463"/>
              <a:gd name="connsiteX3" fmla="*/ 0 w 6080953"/>
              <a:gd name="connsiteY3" fmla="*/ 6875463 h 6875463"/>
              <a:gd name="connsiteX4" fmla="*/ 0 w 6080953"/>
              <a:gd name="connsiteY4" fmla="*/ 0 h 6875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80953" h="6875463">
                <a:moveTo>
                  <a:pt x="0" y="0"/>
                </a:moveTo>
                <a:lnTo>
                  <a:pt x="6080953" y="0"/>
                </a:lnTo>
                <a:lnTo>
                  <a:pt x="2688397" y="6862211"/>
                </a:lnTo>
                <a:lnTo>
                  <a:pt x="0" y="6875463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algn="ctr">
              <a:defRPr sz="2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t Typeface &amp;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424669" y="528535"/>
            <a:ext cx="649864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4400" b="1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RESTART+                           </a:t>
            </a:r>
            <a:r>
              <a:rPr lang="en-IE" sz="4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FONT TYPEFACE &amp; SIZE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7523385" y="528535"/>
            <a:ext cx="458920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PLEASE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ENSURE TO KEEP FONTS AS PER THE LAYOUT</a:t>
            </a:r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48 point 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-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Divider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Slides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IE" sz="1000" b="1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36 point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Title Heading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IE" sz="1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30 point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Sub-Titles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   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- Quotes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IE" sz="1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24 point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Quattrocento Sans"/>
                <a:cs typeface="Quattrocento Sans"/>
                <a:sym typeface="Quattrocento Sans"/>
              </a:rPr>
              <a:t>Main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Text Body </a:t>
            </a:r>
            <a:endParaRPr lang="en-US" sz="3000" dirty="0"/>
          </a:p>
          <a:p>
            <a:pPr fontAlgn="base"/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424669" y="3172202"/>
            <a:ext cx="548943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Please ensure to keep the font sizes set as per the slide layouts. The font used throughout the </a:t>
            </a:r>
            <a:r>
              <a:rPr lang="en-IE" sz="2400" b="1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RESTART+ </a:t>
            </a:r>
            <a:r>
              <a:rPr lang="en-IE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PowerPoint is</a:t>
            </a:r>
            <a:r>
              <a:rPr lang="is-IS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….</a:t>
            </a:r>
            <a:endParaRPr lang="en-IE" sz="2400" b="0" i="0" u="none" strike="noStrike" kern="1200" baseline="0" dirty="0">
              <a:solidFill>
                <a:schemeClr val="bg1"/>
              </a:solidFill>
              <a:effectLst/>
              <a:latin typeface="+mn-lt"/>
              <a:ea typeface="+mn-ea"/>
              <a:cs typeface="+mn-cs"/>
              <a:sym typeface="Quattrocento Sans"/>
            </a:endParaRPr>
          </a:p>
          <a:p>
            <a:pPr fontAlgn="base"/>
            <a:endParaRPr lang="en-IE" sz="2400" b="0" i="0" u="none" strike="noStrike" kern="1200" baseline="0" dirty="0">
              <a:solidFill>
                <a:schemeClr val="bg1"/>
              </a:solidFill>
              <a:effectLst/>
              <a:latin typeface="+mn-lt"/>
              <a:ea typeface="+mn-ea"/>
              <a:cs typeface="+mn-cs"/>
              <a:sym typeface="Quattrocento Sans"/>
            </a:endParaRPr>
          </a:p>
          <a:p>
            <a:pPr fontAlgn="base"/>
            <a:r>
              <a:rPr lang="en-IE" sz="3600" b="1" i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Calibri</a:t>
            </a:r>
          </a:p>
          <a:p>
            <a:pPr fontAlgn="base"/>
            <a:endParaRPr lang="en-IE" sz="3600" b="1" i="1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7098716" y="-1"/>
            <a:ext cx="0" cy="55404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H="1">
            <a:off x="1" y="2503620"/>
            <a:ext cx="709871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H="1">
            <a:off x="2" y="5540407"/>
            <a:ext cx="121919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 userDrawn="1"/>
        </p:nvSpPr>
        <p:spPr>
          <a:xfrm>
            <a:off x="0" y="596837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4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r>
              <a:rPr lang="en-IE" sz="24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PLEASE DELETE THIS INSTRUCTION SLIDE BEFORE PRESENTING FINAL PRESENTATION </a:t>
            </a:r>
            <a:r>
              <a:rPr lang="en-IE" sz="24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endParaRPr lang="en-US" sz="24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op - Text Bottom - 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 rot="5400000" flipH="1">
            <a:off x="3350513" y="-1970235"/>
            <a:ext cx="5496953" cy="12186020"/>
            <a:chOff x="-26505" y="-29327"/>
            <a:chExt cx="6096001" cy="6887327"/>
          </a:xfrm>
          <a:solidFill>
            <a:srgbClr val="7F4182"/>
          </a:solidFill>
        </p:grpSpPr>
        <p:sp>
          <p:nvSpPr>
            <p:cNvPr id="23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Connector 23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27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テキスト プレースホルダー 36"/>
          <p:cNvSpPr txBox="1">
            <a:spLocks/>
          </p:cNvSpPr>
          <p:nvPr userDrawn="1"/>
        </p:nvSpPr>
        <p:spPr bwMode="auto">
          <a:xfrm>
            <a:off x="285884" y="6517684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A3CEC2"/>
                </a:solidFill>
                <a:latin typeface="Calibri" charset="0"/>
              </a:rPr>
              <a:t>RESTART+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11298735" y="5444234"/>
            <a:ext cx="576538" cy="22525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3" cstate="screen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862" b="-7710"/>
          <a:stretch/>
        </p:blipFill>
        <p:spPr>
          <a:xfrm rot="6575874">
            <a:off x="2301" y="900890"/>
            <a:ext cx="3830722" cy="525053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12192000" cy="3339480"/>
          </a:xfrm>
          <a:custGeom>
            <a:avLst/>
            <a:gdLst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3392488 h 3392488"/>
              <a:gd name="connsiteX4" fmla="*/ 0 w 12192000"/>
              <a:gd name="connsiteY4" fmla="*/ 0 h 3392488"/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1364906 h 3392488"/>
              <a:gd name="connsiteX4" fmla="*/ 0 w 12192000"/>
              <a:gd name="connsiteY4" fmla="*/ 0 h 3392488"/>
              <a:gd name="connsiteX0" fmla="*/ 0 w 12192000"/>
              <a:gd name="connsiteY0" fmla="*/ 0 h 3339480"/>
              <a:gd name="connsiteX1" fmla="*/ 12192000 w 12192000"/>
              <a:gd name="connsiteY1" fmla="*/ 0 h 3339480"/>
              <a:gd name="connsiteX2" fmla="*/ 12192000 w 12192000"/>
              <a:gd name="connsiteY2" fmla="*/ 3339480 h 3339480"/>
              <a:gd name="connsiteX3" fmla="*/ 0 w 12192000"/>
              <a:gd name="connsiteY3" fmla="*/ 1364906 h 3339480"/>
              <a:gd name="connsiteX4" fmla="*/ 0 w 12192000"/>
              <a:gd name="connsiteY4" fmla="*/ 0 h 333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339480">
                <a:moveTo>
                  <a:pt x="0" y="0"/>
                </a:moveTo>
                <a:lnTo>
                  <a:pt x="12192000" y="0"/>
                </a:lnTo>
                <a:lnTo>
                  <a:pt x="12192000" y="3339480"/>
                </a:lnTo>
                <a:lnTo>
                  <a:pt x="0" y="1364906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Top - Text Bottom - 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 rot="5400000" flipH="1">
            <a:off x="3350513" y="-1970235"/>
            <a:ext cx="5496953" cy="12186020"/>
            <a:chOff x="-26505" y="-29327"/>
            <a:chExt cx="6096001" cy="6887327"/>
          </a:xfrm>
          <a:solidFill>
            <a:srgbClr val="BA0A94"/>
          </a:solidFill>
        </p:grpSpPr>
        <p:sp>
          <p:nvSpPr>
            <p:cNvPr id="23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Connector 23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27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A3CEC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3" cstate="screen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862" b="-7710"/>
          <a:stretch/>
        </p:blipFill>
        <p:spPr>
          <a:xfrm rot="6575874">
            <a:off x="2301" y="900890"/>
            <a:ext cx="3830722" cy="525053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12192000" cy="3339480"/>
          </a:xfrm>
          <a:custGeom>
            <a:avLst/>
            <a:gdLst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3392488 h 3392488"/>
              <a:gd name="connsiteX4" fmla="*/ 0 w 12192000"/>
              <a:gd name="connsiteY4" fmla="*/ 0 h 3392488"/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1364906 h 3392488"/>
              <a:gd name="connsiteX4" fmla="*/ 0 w 12192000"/>
              <a:gd name="connsiteY4" fmla="*/ 0 h 3392488"/>
              <a:gd name="connsiteX0" fmla="*/ 0 w 12192000"/>
              <a:gd name="connsiteY0" fmla="*/ 0 h 3339480"/>
              <a:gd name="connsiteX1" fmla="*/ 12192000 w 12192000"/>
              <a:gd name="connsiteY1" fmla="*/ 0 h 3339480"/>
              <a:gd name="connsiteX2" fmla="*/ 12192000 w 12192000"/>
              <a:gd name="connsiteY2" fmla="*/ 3339480 h 3339480"/>
              <a:gd name="connsiteX3" fmla="*/ 0 w 12192000"/>
              <a:gd name="connsiteY3" fmla="*/ 1364906 h 3339480"/>
              <a:gd name="connsiteX4" fmla="*/ 0 w 12192000"/>
              <a:gd name="connsiteY4" fmla="*/ 0 h 333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339480">
                <a:moveTo>
                  <a:pt x="0" y="0"/>
                </a:moveTo>
                <a:lnTo>
                  <a:pt x="12192000" y="0"/>
                </a:lnTo>
                <a:lnTo>
                  <a:pt x="12192000" y="3339480"/>
                </a:lnTo>
                <a:lnTo>
                  <a:pt x="0" y="1364906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4066433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hoto Top - Text Bottom - 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 rot="5400000" flipH="1">
            <a:off x="3350513" y="-1970235"/>
            <a:ext cx="5496953" cy="12186020"/>
            <a:chOff x="-26505" y="-29327"/>
            <a:chExt cx="6096001" cy="6887327"/>
          </a:xfrm>
          <a:solidFill>
            <a:srgbClr val="AB5AB0"/>
          </a:solidFill>
        </p:grpSpPr>
        <p:sp>
          <p:nvSpPr>
            <p:cNvPr id="23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Connector 23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27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A3CEC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3" cstate="screen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862" b="-7710"/>
          <a:stretch/>
        </p:blipFill>
        <p:spPr>
          <a:xfrm rot="6575874">
            <a:off x="2301" y="900890"/>
            <a:ext cx="3830722" cy="525053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12192000" cy="3339480"/>
          </a:xfrm>
          <a:custGeom>
            <a:avLst/>
            <a:gdLst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3392488 h 3392488"/>
              <a:gd name="connsiteX4" fmla="*/ 0 w 12192000"/>
              <a:gd name="connsiteY4" fmla="*/ 0 h 3392488"/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1364906 h 3392488"/>
              <a:gd name="connsiteX4" fmla="*/ 0 w 12192000"/>
              <a:gd name="connsiteY4" fmla="*/ 0 h 3392488"/>
              <a:gd name="connsiteX0" fmla="*/ 0 w 12192000"/>
              <a:gd name="connsiteY0" fmla="*/ 0 h 3339480"/>
              <a:gd name="connsiteX1" fmla="*/ 12192000 w 12192000"/>
              <a:gd name="connsiteY1" fmla="*/ 0 h 3339480"/>
              <a:gd name="connsiteX2" fmla="*/ 12192000 w 12192000"/>
              <a:gd name="connsiteY2" fmla="*/ 3339480 h 3339480"/>
              <a:gd name="connsiteX3" fmla="*/ 0 w 12192000"/>
              <a:gd name="connsiteY3" fmla="*/ 1364906 h 3339480"/>
              <a:gd name="connsiteX4" fmla="*/ 0 w 12192000"/>
              <a:gd name="connsiteY4" fmla="*/ 0 h 333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339480">
                <a:moveTo>
                  <a:pt x="0" y="0"/>
                </a:moveTo>
                <a:lnTo>
                  <a:pt x="12192000" y="0"/>
                </a:lnTo>
                <a:lnTo>
                  <a:pt x="12192000" y="3339480"/>
                </a:lnTo>
                <a:lnTo>
                  <a:pt x="0" y="1364906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2285437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hoto Top - Text Bottom - 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 rot="5400000" flipH="1">
            <a:off x="3350513" y="-1970235"/>
            <a:ext cx="5496953" cy="12186020"/>
            <a:chOff x="-26505" y="-29327"/>
            <a:chExt cx="6096001" cy="6887327"/>
          </a:xfrm>
          <a:solidFill>
            <a:srgbClr val="68BBAF"/>
          </a:solidFill>
        </p:grpSpPr>
        <p:sp>
          <p:nvSpPr>
            <p:cNvPr id="23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Connector 23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27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A3CEC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3" cstate="screen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862" b="-7710"/>
          <a:stretch/>
        </p:blipFill>
        <p:spPr>
          <a:xfrm rot="6575874">
            <a:off x="2301" y="900890"/>
            <a:ext cx="3830722" cy="525053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12192000" cy="3339480"/>
          </a:xfrm>
          <a:custGeom>
            <a:avLst/>
            <a:gdLst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3392488 h 3392488"/>
              <a:gd name="connsiteX4" fmla="*/ 0 w 12192000"/>
              <a:gd name="connsiteY4" fmla="*/ 0 h 3392488"/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1364906 h 3392488"/>
              <a:gd name="connsiteX4" fmla="*/ 0 w 12192000"/>
              <a:gd name="connsiteY4" fmla="*/ 0 h 3392488"/>
              <a:gd name="connsiteX0" fmla="*/ 0 w 12192000"/>
              <a:gd name="connsiteY0" fmla="*/ 0 h 3339480"/>
              <a:gd name="connsiteX1" fmla="*/ 12192000 w 12192000"/>
              <a:gd name="connsiteY1" fmla="*/ 0 h 3339480"/>
              <a:gd name="connsiteX2" fmla="*/ 12192000 w 12192000"/>
              <a:gd name="connsiteY2" fmla="*/ 3339480 h 3339480"/>
              <a:gd name="connsiteX3" fmla="*/ 0 w 12192000"/>
              <a:gd name="connsiteY3" fmla="*/ 1364906 h 3339480"/>
              <a:gd name="connsiteX4" fmla="*/ 0 w 12192000"/>
              <a:gd name="connsiteY4" fmla="*/ 0 h 333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339480">
                <a:moveTo>
                  <a:pt x="0" y="0"/>
                </a:moveTo>
                <a:lnTo>
                  <a:pt x="12192000" y="0"/>
                </a:lnTo>
                <a:lnTo>
                  <a:pt x="12192000" y="3339480"/>
                </a:lnTo>
                <a:lnTo>
                  <a:pt x="0" y="1364906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39113770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ICON CIRCLE -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2495266" y="1754551"/>
            <a:ext cx="8403792" cy="3872188"/>
          </a:xfrm>
        </p:spPr>
        <p:txBody>
          <a:bodyPr>
            <a:noAutofit/>
          </a:bodyPr>
          <a:lstStyle>
            <a:lvl1pPr marL="342900" indent="-342900" algn="l">
              <a:buClr>
                <a:srgbClr val="68BBAF"/>
              </a:buClr>
              <a:buFont typeface="Arial" charset="0"/>
              <a:buChar char="•"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0" y="1150377"/>
            <a:ext cx="12192000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495266" y="751297"/>
            <a:ext cx="8403792" cy="857158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965473" y="641886"/>
            <a:ext cx="1025560" cy="1025560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テキスト プレースホルダー 36"/>
          <p:cNvSpPr txBox="1">
            <a:spLocks/>
          </p:cNvSpPr>
          <p:nvPr userDrawn="1"/>
        </p:nvSpPr>
        <p:spPr bwMode="auto">
          <a:xfrm>
            <a:off x="-363473" y="6433070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96" r="-13398"/>
          <a:stretch/>
        </p:blipFill>
        <p:spPr>
          <a:xfrm rot="10800000" flipH="1" flipV="1">
            <a:off x="-98027" y="3125920"/>
            <a:ext cx="2430901" cy="37502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ICON CIRCLE -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2495266" y="1754551"/>
            <a:ext cx="8403792" cy="3872188"/>
          </a:xfrm>
        </p:spPr>
        <p:txBody>
          <a:bodyPr>
            <a:noAutofit/>
          </a:bodyPr>
          <a:lstStyle>
            <a:lvl1pPr marL="342900" indent="-342900" algn="l">
              <a:buClr>
                <a:srgbClr val="68BBAF"/>
              </a:buClr>
              <a:buFont typeface="Arial" charset="0"/>
              <a:buChar char="•"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0" y="1150377"/>
            <a:ext cx="12192000" cy="0"/>
          </a:xfrm>
          <a:prstGeom prst="line">
            <a:avLst/>
          </a:prstGeom>
          <a:ln>
            <a:solidFill>
              <a:srgbClr val="68B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>
            <a:off x="965473" y="641886"/>
            <a:ext cx="1025560" cy="1025560"/>
          </a:xfrm>
          <a:prstGeom prst="ellipse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495266" y="751297"/>
            <a:ext cx="8403792" cy="857158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96" r="-13398"/>
          <a:stretch/>
        </p:blipFill>
        <p:spPr>
          <a:xfrm rot="10800000" flipH="1" flipV="1">
            <a:off x="-98027" y="3125920"/>
            <a:ext cx="2430901" cy="37502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ICON CIRCLE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150077" y="1324092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-3077" y="1059827"/>
            <a:ext cx="12192000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285884" y="918433"/>
            <a:ext cx="4849824" cy="4879740"/>
          </a:xfrm>
          <a:custGeom>
            <a:avLst/>
            <a:gdLst>
              <a:gd name="connsiteX0" fmla="*/ 0 w 4904103"/>
              <a:gd name="connsiteY0" fmla="*/ 2452052 h 4904103"/>
              <a:gd name="connsiteX1" fmla="*/ 2452052 w 4904103"/>
              <a:gd name="connsiteY1" fmla="*/ 0 h 4904103"/>
              <a:gd name="connsiteX2" fmla="*/ 4904104 w 4904103"/>
              <a:gd name="connsiteY2" fmla="*/ 2452052 h 4904103"/>
              <a:gd name="connsiteX3" fmla="*/ 2452052 w 4904103"/>
              <a:gd name="connsiteY3" fmla="*/ 4904104 h 4904103"/>
              <a:gd name="connsiteX4" fmla="*/ 0 w 4904103"/>
              <a:gd name="connsiteY4" fmla="*/ 2452052 h 4904103"/>
              <a:gd name="connsiteX0" fmla="*/ 7934 w 4912038"/>
              <a:gd name="connsiteY0" fmla="*/ 2452052 h 4904104"/>
              <a:gd name="connsiteX1" fmla="*/ 2459986 w 4912038"/>
              <a:gd name="connsiteY1" fmla="*/ 0 h 4904104"/>
              <a:gd name="connsiteX2" fmla="*/ 4912038 w 4912038"/>
              <a:gd name="connsiteY2" fmla="*/ 2452052 h 4904104"/>
              <a:gd name="connsiteX3" fmla="*/ 2459986 w 4912038"/>
              <a:gd name="connsiteY3" fmla="*/ 4904104 h 4904104"/>
              <a:gd name="connsiteX4" fmla="*/ 7934 w 4912038"/>
              <a:gd name="connsiteY4" fmla="*/ 2452052 h 4904104"/>
              <a:gd name="connsiteX0" fmla="*/ 46476 w 4950580"/>
              <a:gd name="connsiteY0" fmla="*/ 2544376 h 4996428"/>
              <a:gd name="connsiteX1" fmla="*/ 1011755 w 4950580"/>
              <a:gd name="connsiteY1" fmla="*/ 711790 h 4996428"/>
              <a:gd name="connsiteX2" fmla="*/ 2498528 w 4950580"/>
              <a:gd name="connsiteY2" fmla="*/ 92324 h 4996428"/>
              <a:gd name="connsiteX3" fmla="*/ 4950580 w 4950580"/>
              <a:gd name="connsiteY3" fmla="*/ 2544376 h 4996428"/>
              <a:gd name="connsiteX4" fmla="*/ 2498528 w 4950580"/>
              <a:gd name="connsiteY4" fmla="*/ 4996428 h 4996428"/>
              <a:gd name="connsiteX5" fmla="*/ 46476 w 4950580"/>
              <a:gd name="connsiteY5" fmla="*/ 2544376 h 4996428"/>
              <a:gd name="connsiteX0" fmla="*/ 45841 w 4949945"/>
              <a:gd name="connsiteY0" fmla="*/ 2544376 h 4996428"/>
              <a:gd name="connsiteX1" fmla="*/ 1011120 w 4949945"/>
              <a:gd name="connsiteY1" fmla="*/ 711790 h 4996428"/>
              <a:gd name="connsiteX2" fmla="*/ 2497893 w 4949945"/>
              <a:gd name="connsiteY2" fmla="*/ 92324 h 4996428"/>
              <a:gd name="connsiteX3" fmla="*/ 4949945 w 4949945"/>
              <a:gd name="connsiteY3" fmla="*/ 2544376 h 4996428"/>
              <a:gd name="connsiteX4" fmla="*/ 2497893 w 4949945"/>
              <a:gd name="connsiteY4" fmla="*/ 4996428 h 4996428"/>
              <a:gd name="connsiteX5" fmla="*/ 45841 w 4949945"/>
              <a:gd name="connsiteY5" fmla="*/ 2544376 h 4996428"/>
              <a:gd name="connsiteX0" fmla="*/ 26997 w 4931101"/>
              <a:gd name="connsiteY0" fmla="*/ 2513559 h 4965611"/>
              <a:gd name="connsiteX1" fmla="*/ 1242999 w 4931101"/>
              <a:gd name="connsiteY1" fmla="*/ 887451 h 4965611"/>
              <a:gd name="connsiteX2" fmla="*/ 2479049 w 4931101"/>
              <a:gd name="connsiteY2" fmla="*/ 61507 h 4965611"/>
              <a:gd name="connsiteX3" fmla="*/ 4931101 w 4931101"/>
              <a:gd name="connsiteY3" fmla="*/ 2513559 h 4965611"/>
              <a:gd name="connsiteX4" fmla="*/ 2479049 w 4931101"/>
              <a:gd name="connsiteY4" fmla="*/ 4965611 h 4965611"/>
              <a:gd name="connsiteX5" fmla="*/ 26997 w 4931101"/>
              <a:gd name="connsiteY5" fmla="*/ 2513559 h 4965611"/>
              <a:gd name="connsiteX0" fmla="*/ 46172 w 4950276"/>
              <a:gd name="connsiteY0" fmla="*/ 2513559 h 4965611"/>
              <a:gd name="connsiteX1" fmla="*/ 1262174 w 4950276"/>
              <a:gd name="connsiteY1" fmla="*/ 887451 h 4965611"/>
              <a:gd name="connsiteX2" fmla="*/ 2498224 w 4950276"/>
              <a:gd name="connsiteY2" fmla="*/ 61507 h 4965611"/>
              <a:gd name="connsiteX3" fmla="*/ 4950276 w 4950276"/>
              <a:gd name="connsiteY3" fmla="*/ 2513559 h 4965611"/>
              <a:gd name="connsiteX4" fmla="*/ 2498224 w 4950276"/>
              <a:gd name="connsiteY4" fmla="*/ 4965611 h 4965611"/>
              <a:gd name="connsiteX5" fmla="*/ 46172 w 4950276"/>
              <a:gd name="connsiteY5" fmla="*/ 2513559 h 4965611"/>
              <a:gd name="connsiteX0" fmla="*/ 48053 w 4922660"/>
              <a:gd name="connsiteY0" fmla="*/ 2720036 h 4966157"/>
              <a:gd name="connsiteX1" fmla="*/ 1234558 w 4922660"/>
              <a:gd name="connsiteY1" fmla="*/ 887451 h 4966157"/>
              <a:gd name="connsiteX2" fmla="*/ 2470608 w 4922660"/>
              <a:gd name="connsiteY2" fmla="*/ 61507 h 4966157"/>
              <a:gd name="connsiteX3" fmla="*/ 4922660 w 4922660"/>
              <a:gd name="connsiteY3" fmla="*/ 2513559 h 4966157"/>
              <a:gd name="connsiteX4" fmla="*/ 2470608 w 4922660"/>
              <a:gd name="connsiteY4" fmla="*/ 4965611 h 4966157"/>
              <a:gd name="connsiteX5" fmla="*/ 48053 w 4922660"/>
              <a:gd name="connsiteY5" fmla="*/ 2720036 h 4966157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61473 h 5008581"/>
              <a:gd name="connsiteX1" fmla="*/ 1215769 w 4903871"/>
              <a:gd name="connsiteY1" fmla="*/ 928888 h 5008581"/>
              <a:gd name="connsiteX2" fmla="*/ 2599303 w 4903871"/>
              <a:gd name="connsiteY2" fmla="*/ 58698 h 5008581"/>
              <a:gd name="connsiteX3" fmla="*/ 4903871 w 4903871"/>
              <a:gd name="connsiteY3" fmla="*/ 2554996 h 5008581"/>
              <a:gd name="connsiteX4" fmla="*/ 2451819 w 4903871"/>
              <a:gd name="connsiteY4" fmla="*/ 5007048 h 5008581"/>
              <a:gd name="connsiteX5" fmla="*/ 29264 w 4903871"/>
              <a:gd name="connsiteY5" fmla="*/ 2761473 h 5008581"/>
              <a:gd name="connsiteX0" fmla="*/ 29264 w 4903871"/>
              <a:gd name="connsiteY0" fmla="*/ 2775833 h 5022941"/>
              <a:gd name="connsiteX1" fmla="*/ 1215769 w 4903871"/>
              <a:gd name="connsiteY1" fmla="*/ 943248 h 5022941"/>
              <a:gd name="connsiteX2" fmla="*/ 2599303 w 4903871"/>
              <a:gd name="connsiteY2" fmla="*/ 73058 h 5022941"/>
              <a:gd name="connsiteX3" fmla="*/ 4903871 w 4903871"/>
              <a:gd name="connsiteY3" fmla="*/ 2569356 h 5022941"/>
              <a:gd name="connsiteX4" fmla="*/ 2451819 w 4903871"/>
              <a:gd name="connsiteY4" fmla="*/ 5021408 h 5022941"/>
              <a:gd name="connsiteX5" fmla="*/ 29264 w 4903871"/>
              <a:gd name="connsiteY5" fmla="*/ 2775833 h 5022941"/>
              <a:gd name="connsiteX0" fmla="*/ 15925 w 4890532"/>
              <a:gd name="connsiteY0" fmla="*/ 2765410 h 5011527"/>
              <a:gd name="connsiteX1" fmla="*/ 1600637 w 4890532"/>
              <a:gd name="connsiteY1" fmla="*/ 1006567 h 5011527"/>
              <a:gd name="connsiteX2" fmla="*/ 2585964 w 4890532"/>
              <a:gd name="connsiteY2" fmla="*/ 62635 h 5011527"/>
              <a:gd name="connsiteX3" fmla="*/ 4890532 w 4890532"/>
              <a:gd name="connsiteY3" fmla="*/ 2558933 h 5011527"/>
              <a:gd name="connsiteX4" fmla="*/ 2438480 w 4890532"/>
              <a:gd name="connsiteY4" fmla="*/ 5010985 h 5011527"/>
              <a:gd name="connsiteX5" fmla="*/ 15925 w 4890532"/>
              <a:gd name="connsiteY5" fmla="*/ 2765410 h 5011527"/>
              <a:gd name="connsiteX0" fmla="*/ 194654 w 5069261"/>
              <a:gd name="connsiteY0" fmla="*/ 2763498 h 5009614"/>
              <a:gd name="connsiteX1" fmla="*/ 776475 w 5069261"/>
              <a:gd name="connsiteY1" fmla="*/ 1019403 h 5009614"/>
              <a:gd name="connsiteX2" fmla="*/ 2764693 w 5069261"/>
              <a:gd name="connsiteY2" fmla="*/ 60723 h 5009614"/>
              <a:gd name="connsiteX3" fmla="*/ 5069261 w 5069261"/>
              <a:gd name="connsiteY3" fmla="*/ 2557021 h 5009614"/>
              <a:gd name="connsiteX4" fmla="*/ 2617209 w 5069261"/>
              <a:gd name="connsiteY4" fmla="*/ 5009073 h 5009614"/>
              <a:gd name="connsiteX5" fmla="*/ 194654 w 5069261"/>
              <a:gd name="connsiteY5" fmla="*/ 2763498 h 5009614"/>
              <a:gd name="connsiteX0" fmla="*/ 194654 w 5069261"/>
              <a:gd name="connsiteY0" fmla="*/ 2793721 h 5039837"/>
              <a:gd name="connsiteX1" fmla="*/ 776475 w 5069261"/>
              <a:gd name="connsiteY1" fmla="*/ 1049626 h 5039837"/>
              <a:gd name="connsiteX2" fmla="*/ 1218926 w 5069261"/>
              <a:gd name="connsiteY2" fmla="*/ 592426 h 5039837"/>
              <a:gd name="connsiteX3" fmla="*/ 2764693 w 5069261"/>
              <a:gd name="connsiteY3" fmla="*/ 90946 h 5039837"/>
              <a:gd name="connsiteX4" fmla="*/ 5069261 w 5069261"/>
              <a:gd name="connsiteY4" fmla="*/ 2587244 h 5039837"/>
              <a:gd name="connsiteX5" fmla="*/ 2617209 w 5069261"/>
              <a:gd name="connsiteY5" fmla="*/ 5039296 h 5039837"/>
              <a:gd name="connsiteX6" fmla="*/ 194654 w 5069261"/>
              <a:gd name="connsiteY6" fmla="*/ 2793721 h 5039837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704662 h 4950778"/>
              <a:gd name="connsiteX1" fmla="*/ 776475 w 5069261"/>
              <a:gd name="connsiteY1" fmla="*/ 960567 h 4950778"/>
              <a:gd name="connsiteX2" fmla="*/ 1513894 w 5069261"/>
              <a:gd name="connsiteY2" fmla="*/ 326386 h 4950778"/>
              <a:gd name="connsiteX3" fmla="*/ 2764693 w 5069261"/>
              <a:gd name="connsiteY3" fmla="*/ 1887 h 4950778"/>
              <a:gd name="connsiteX4" fmla="*/ 5069261 w 5069261"/>
              <a:gd name="connsiteY4" fmla="*/ 2498185 h 4950778"/>
              <a:gd name="connsiteX5" fmla="*/ 2617209 w 5069261"/>
              <a:gd name="connsiteY5" fmla="*/ 4950237 h 4950778"/>
              <a:gd name="connsiteX6" fmla="*/ 194654 w 5069261"/>
              <a:gd name="connsiteY6" fmla="*/ 2704662 h 4950778"/>
              <a:gd name="connsiteX0" fmla="*/ 194654 w 5069261"/>
              <a:gd name="connsiteY0" fmla="*/ 2617527 h 4863643"/>
              <a:gd name="connsiteX1" fmla="*/ 776475 w 5069261"/>
              <a:gd name="connsiteY1" fmla="*/ 873432 h 4863643"/>
              <a:gd name="connsiteX2" fmla="*/ 1513894 w 5069261"/>
              <a:gd name="connsiteY2" fmla="*/ 239251 h 4863643"/>
              <a:gd name="connsiteX3" fmla="*/ 2823686 w 5069261"/>
              <a:gd name="connsiteY3" fmla="*/ 3242 h 4863643"/>
              <a:gd name="connsiteX4" fmla="*/ 5069261 w 5069261"/>
              <a:gd name="connsiteY4" fmla="*/ 2411050 h 4863643"/>
              <a:gd name="connsiteX5" fmla="*/ 2617209 w 5069261"/>
              <a:gd name="connsiteY5" fmla="*/ 4863102 h 4863643"/>
              <a:gd name="connsiteX6" fmla="*/ 194654 w 5069261"/>
              <a:gd name="connsiteY6" fmla="*/ 2617527 h 4863643"/>
              <a:gd name="connsiteX0" fmla="*/ 194654 w 5069261"/>
              <a:gd name="connsiteY0" fmla="*/ 2631933 h 4878049"/>
              <a:gd name="connsiteX1" fmla="*/ 776475 w 5069261"/>
              <a:gd name="connsiteY1" fmla="*/ 887838 h 4878049"/>
              <a:gd name="connsiteX2" fmla="*/ 1513894 w 5069261"/>
              <a:gd name="connsiteY2" fmla="*/ 253657 h 4878049"/>
              <a:gd name="connsiteX3" fmla="*/ 2823686 w 5069261"/>
              <a:gd name="connsiteY3" fmla="*/ 2899 h 4878049"/>
              <a:gd name="connsiteX4" fmla="*/ 5069261 w 5069261"/>
              <a:gd name="connsiteY4" fmla="*/ 2425456 h 4878049"/>
              <a:gd name="connsiteX5" fmla="*/ 2617209 w 5069261"/>
              <a:gd name="connsiteY5" fmla="*/ 4877508 h 4878049"/>
              <a:gd name="connsiteX6" fmla="*/ 194654 w 5069261"/>
              <a:gd name="connsiteY6" fmla="*/ 2631933 h 4878049"/>
              <a:gd name="connsiteX0" fmla="*/ 16653 w 4891260"/>
              <a:gd name="connsiteY0" fmla="*/ 2631933 h 4878213"/>
              <a:gd name="connsiteX1" fmla="*/ 598474 w 4891260"/>
              <a:gd name="connsiteY1" fmla="*/ 887838 h 4878213"/>
              <a:gd name="connsiteX2" fmla="*/ 1335893 w 4891260"/>
              <a:gd name="connsiteY2" fmla="*/ 253657 h 4878213"/>
              <a:gd name="connsiteX3" fmla="*/ 2645685 w 4891260"/>
              <a:gd name="connsiteY3" fmla="*/ 2899 h 4878213"/>
              <a:gd name="connsiteX4" fmla="*/ 4891260 w 4891260"/>
              <a:gd name="connsiteY4" fmla="*/ 2425456 h 4878213"/>
              <a:gd name="connsiteX5" fmla="*/ 2439208 w 4891260"/>
              <a:gd name="connsiteY5" fmla="*/ 4877508 h 4878213"/>
              <a:gd name="connsiteX6" fmla="*/ 16653 w 4891260"/>
              <a:gd name="connsiteY6" fmla="*/ 2631933 h 4878213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859 w 4845221"/>
              <a:gd name="connsiteY0" fmla="*/ 2572939 h 4877951"/>
              <a:gd name="connsiteX1" fmla="*/ 552435 w 4845221"/>
              <a:gd name="connsiteY1" fmla="*/ 887838 h 4877951"/>
              <a:gd name="connsiteX2" fmla="*/ 1289854 w 4845221"/>
              <a:gd name="connsiteY2" fmla="*/ 253657 h 4877951"/>
              <a:gd name="connsiteX3" fmla="*/ 2599646 w 4845221"/>
              <a:gd name="connsiteY3" fmla="*/ 2899 h 4877951"/>
              <a:gd name="connsiteX4" fmla="*/ 4845221 w 4845221"/>
              <a:gd name="connsiteY4" fmla="*/ 2425456 h 4877951"/>
              <a:gd name="connsiteX5" fmla="*/ 2393169 w 4845221"/>
              <a:gd name="connsiteY5" fmla="*/ 4877508 h 4877951"/>
              <a:gd name="connsiteX6" fmla="*/ 14859 w 4845221"/>
              <a:gd name="connsiteY6" fmla="*/ 2572939 h 4877951"/>
              <a:gd name="connsiteX0" fmla="*/ 2508 w 4832870"/>
              <a:gd name="connsiteY0" fmla="*/ 2572939 h 4877927"/>
              <a:gd name="connsiteX1" fmla="*/ 540084 w 4832870"/>
              <a:gd name="connsiteY1" fmla="*/ 887838 h 4877927"/>
              <a:gd name="connsiteX2" fmla="*/ 1277503 w 4832870"/>
              <a:gd name="connsiteY2" fmla="*/ 253657 h 4877927"/>
              <a:gd name="connsiteX3" fmla="*/ 2587295 w 4832870"/>
              <a:gd name="connsiteY3" fmla="*/ 2899 h 4877927"/>
              <a:gd name="connsiteX4" fmla="*/ 4832870 w 4832870"/>
              <a:gd name="connsiteY4" fmla="*/ 2425456 h 4877927"/>
              <a:gd name="connsiteX5" fmla="*/ 2380818 w 4832870"/>
              <a:gd name="connsiteY5" fmla="*/ 4877508 h 4877927"/>
              <a:gd name="connsiteX6" fmla="*/ 2508 w 4832870"/>
              <a:gd name="connsiteY6" fmla="*/ 2572939 h 4877927"/>
              <a:gd name="connsiteX0" fmla="*/ 2349 w 4847459"/>
              <a:gd name="connsiteY0" fmla="*/ 2587687 h 4878020"/>
              <a:gd name="connsiteX1" fmla="*/ 554673 w 4847459"/>
              <a:gd name="connsiteY1" fmla="*/ 887838 h 4878020"/>
              <a:gd name="connsiteX2" fmla="*/ 1292092 w 4847459"/>
              <a:gd name="connsiteY2" fmla="*/ 253657 h 4878020"/>
              <a:gd name="connsiteX3" fmla="*/ 2601884 w 4847459"/>
              <a:gd name="connsiteY3" fmla="*/ 2899 h 4878020"/>
              <a:gd name="connsiteX4" fmla="*/ 4847459 w 4847459"/>
              <a:gd name="connsiteY4" fmla="*/ 2425456 h 4878020"/>
              <a:gd name="connsiteX5" fmla="*/ 2395407 w 4847459"/>
              <a:gd name="connsiteY5" fmla="*/ 4877508 h 4878020"/>
              <a:gd name="connsiteX6" fmla="*/ 2349 w 4847459"/>
              <a:gd name="connsiteY6" fmla="*/ 2587687 h 4878020"/>
              <a:gd name="connsiteX0" fmla="*/ 2349 w 4847459"/>
              <a:gd name="connsiteY0" fmla="*/ 2587687 h 4879638"/>
              <a:gd name="connsiteX1" fmla="*/ 554673 w 4847459"/>
              <a:gd name="connsiteY1" fmla="*/ 887838 h 4879638"/>
              <a:gd name="connsiteX2" fmla="*/ 1292092 w 4847459"/>
              <a:gd name="connsiteY2" fmla="*/ 253657 h 4879638"/>
              <a:gd name="connsiteX3" fmla="*/ 2601884 w 4847459"/>
              <a:gd name="connsiteY3" fmla="*/ 2899 h 4879638"/>
              <a:gd name="connsiteX4" fmla="*/ 4847459 w 4847459"/>
              <a:gd name="connsiteY4" fmla="*/ 2425456 h 4879638"/>
              <a:gd name="connsiteX5" fmla="*/ 2395407 w 4847459"/>
              <a:gd name="connsiteY5" fmla="*/ 4877508 h 4879638"/>
              <a:gd name="connsiteX6" fmla="*/ 2349 w 4847459"/>
              <a:gd name="connsiteY6" fmla="*/ 2587687 h 4879638"/>
              <a:gd name="connsiteX0" fmla="*/ 2349 w 4847459"/>
              <a:gd name="connsiteY0" fmla="*/ 2587687 h 4880814"/>
              <a:gd name="connsiteX1" fmla="*/ 554673 w 4847459"/>
              <a:gd name="connsiteY1" fmla="*/ 887838 h 4880814"/>
              <a:gd name="connsiteX2" fmla="*/ 1292092 w 4847459"/>
              <a:gd name="connsiteY2" fmla="*/ 253657 h 4880814"/>
              <a:gd name="connsiteX3" fmla="*/ 2601884 w 4847459"/>
              <a:gd name="connsiteY3" fmla="*/ 2899 h 4880814"/>
              <a:gd name="connsiteX4" fmla="*/ 4847459 w 4847459"/>
              <a:gd name="connsiteY4" fmla="*/ 2425456 h 4880814"/>
              <a:gd name="connsiteX5" fmla="*/ 2395407 w 4847459"/>
              <a:gd name="connsiteY5" fmla="*/ 4877508 h 4880814"/>
              <a:gd name="connsiteX6" fmla="*/ 2349 w 4847459"/>
              <a:gd name="connsiteY6" fmla="*/ 2587687 h 4880814"/>
              <a:gd name="connsiteX0" fmla="*/ 2349 w 4847459"/>
              <a:gd name="connsiteY0" fmla="*/ 2587687 h 4882213"/>
              <a:gd name="connsiteX1" fmla="*/ 554673 w 4847459"/>
              <a:gd name="connsiteY1" fmla="*/ 887838 h 4882213"/>
              <a:gd name="connsiteX2" fmla="*/ 1292092 w 4847459"/>
              <a:gd name="connsiteY2" fmla="*/ 253657 h 4882213"/>
              <a:gd name="connsiteX3" fmla="*/ 2601884 w 4847459"/>
              <a:gd name="connsiteY3" fmla="*/ 2899 h 4882213"/>
              <a:gd name="connsiteX4" fmla="*/ 4847459 w 4847459"/>
              <a:gd name="connsiteY4" fmla="*/ 2425456 h 4882213"/>
              <a:gd name="connsiteX5" fmla="*/ 2395407 w 4847459"/>
              <a:gd name="connsiteY5" fmla="*/ 4877508 h 4882213"/>
              <a:gd name="connsiteX6" fmla="*/ 2349 w 4847459"/>
              <a:gd name="connsiteY6" fmla="*/ 2587687 h 4882213"/>
              <a:gd name="connsiteX0" fmla="*/ 2349 w 4788465"/>
              <a:gd name="connsiteY0" fmla="*/ 2725837 h 5015868"/>
              <a:gd name="connsiteX1" fmla="*/ 554673 w 4788465"/>
              <a:gd name="connsiteY1" fmla="*/ 1025988 h 5015868"/>
              <a:gd name="connsiteX2" fmla="*/ 1292092 w 4788465"/>
              <a:gd name="connsiteY2" fmla="*/ 391807 h 5015868"/>
              <a:gd name="connsiteX3" fmla="*/ 2601884 w 4788465"/>
              <a:gd name="connsiteY3" fmla="*/ 141049 h 5015868"/>
              <a:gd name="connsiteX4" fmla="*/ 4788465 w 4788465"/>
              <a:gd name="connsiteY4" fmla="*/ 2622599 h 5015868"/>
              <a:gd name="connsiteX5" fmla="*/ 2395407 w 4788465"/>
              <a:gd name="connsiteY5" fmla="*/ 5015658 h 5015868"/>
              <a:gd name="connsiteX6" fmla="*/ 2349 w 4788465"/>
              <a:gd name="connsiteY6" fmla="*/ 2725837 h 5015868"/>
              <a:gd name="connsiteX0" fmla="*/ 2349 w 4817962"/>
              <a:gd name="connsiteY0" fmla="*/ 2726902 h 5016878"/>
              <a:gd name="connsiteX1" fmla="*/ 554673 w 4817962"/>
              <a:gd name="connsiteY1" fmla="*/ 1027053 h 5016878"/>
              <a:gd name="connsiteX2" fmla="*/ 1292092 w 4817962"/>
              <a:gd name="connsiteY2" fmla="*/ 392872 h 5016878"/>
              <a:gd name="connsiteX3" fmla="*/ 2601884 w 4817962"/>
              <a:gd name="connsiteY3" fmla="*/ 142114 h 5016878"/>
              <a:gd name="connsiteX4" fmla="*/ 4817962 w 4817962"/>
              <a:gd name="connsiteY4" fmla="*/ 2638412 h 5016878"/>
              <a:gd name="connsiteX5" fmla="*/ 2395407 w 4817962"/>
              <a:gd name="connsiteY5" fmla="*/ 5016723 h 5016878"/>
              <a:gd name="connsiteX6" fmla="*/ 2349 w 4817962"/>
              <a:gd name="connsiteY6" fmla="*/ 2726902 h 5016878"/>
              <a:gd name="connsiteX0" fmla="*/ 2349 w 4817962"/>
              <a:gd name="connsiteY0" fmla="*/ 2599752 h 4889728"/>
              <a:gd name="connsiteX1" fmla="*/ 554673 w 4817962"/>
              <a:gd name="connsiteY1" fmla="*/ 899903 h 4889728"/>
              <a:gd name="connsiteX2" fmla="*/ 1292092 w 4817962"/>
              <a:gd name="connsiteY2" fmla="*/ 265722 h 4889728"/>
              <a:gd name="connsiteX3" fmla="*/ 2601884 w 4817962"/>
              <a:gd name="connsiteY3" fmla="*/ 14964 h 4889728"/>
              <a:gd name="connsiteX4" fmla="*/ 4817962 w 4817962"/>
              <a:gd name="connsiteY4" fmla="*/ 2511262 h 4889728"/>
              <a:gd name="connsiteX5" fmla="*/ 2395407 w 4817962"/>
              <a:gd name="connsiteY5" fmla="*/ 4889573 h 4889728"/>
              <a:gd name="connsiteX6" fmla="*/ 2349 w 4817962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1979 w 4817592"/>
              <a:gd name="connsiteY0" fmla="*/ 2599752 h 4889728"/>
              <a:gd name="connsiteX1" fmla="*/ 554303 w 4817592"/>
              <a:gd name="connsiteY1" fmla="*/ 899903 h 4889728"/>
              <a:gd name="connsiteX2" fmla="*/ 1291722 w 4817592"/>
              <a:gd name="connsiteY2" fmla="*/ 265722 h 4889728"/>
              <a:gd name="connsiteX3" fmla="*/ 2601514 w 4817592"/>
              <a:gd name="connsiteY3" fmla="*/ 14964 h 4889728"/>
              <a:gd name="connsiteX4" fmla="*/ 4817592 w 4817592"/>
              <a:gd name="connsiteY4" fmla="*/ 2511262 h 4889728"/>
              <a:gd name="connsiteX5" fmla="*/ 2395037 w 4817592"/>
              <a:gd name="connsiteY5" fmla="*/ 4889573 h 4889728"/>
              <a:gd name="connsiteX6" fmla="*/ 1979 w 4817592"/>
              <a:gd name="connsiteY6" fmla="*/ 2599752 h 4889728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31422 h 4877357"/>
              <a:gd name="connsiteX1" fmla="*/ 583259 w 4846548"/>
              <a:gd name="connsiteY1" fmla="*/ 887327 h 4877357"/>
              <a:gd name="connsiteX2" fmla="*/ 1320678 w 4846548"/>
              <a:gd name="connsiteY2" fmla="*/ 253146 h 4877357"/>
              <a:gd name="connsiteX3" fmla="*/ 2630470 w 4846548"/>
              <a:gd name="connsiteY3" fmla="*/ 2388 h 4877357"/>
              <a:gd name="connsiteX4" fmla="*/ 4846548 w 4846548"/>
              <a:gd name="connsiteY4" fmla="*/ 2498686 h 4877357"/>
              <a:gd name="connsiteX5" fmla="*/ 2423993 w 4846548"/>
              <a:gd name="connsiteY5" fmla="*/ 4876997 h 4877357"/>
              <a:gd name="connsiteX6" fmla="*/ 1438 w 4846548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774250 h 5020185"/>
              <a:gd name="connsiteX1" fmla="*/ 583524 w 4846813"/>
              <a:gd name="connsiteY1" fmla="*/ 1030155 h 5020185"/>
              <a:gd name="connsiteX2" fmla="*/ 1362778 w 4846813"/>
              <a:gd name="connsiteY2" fmla="*/ 384021 h 5020185"/>
              <a:gd name="connsiteX3" fmla="*/ 2630735 w 4846813"/>
              <a:gd name="connsiteY3" fmla="*/ 145216 h 5020185"/>
              <a:gd name="connsiteX4" fmla="*/ 4846813 w 4846813"/>
              <a:gd name="connsiteY4" fmla="*/ 2641514 h 5020185"/>
              <a:gd name="connsiteX5" fmla="*/ 2424258 w 4846813"/>
              <a:gd name="connsiteY5" fmla="*/ 5019825 h 5020185"/>
              <a:gd name="connsiteX6" fmla="*/ 1703 w 4846813"/>
              <a:gd name="connsiteY6" fmla="*/ 2774250 h 5020185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9824" h="4879740">
                <a:moveTo>
                  <a:pt x="4714" y="2633904"/>
                </a:moveTo>
                <a:cubicBezTo>
                  <a:pt x="-41102" y="1753807"/>
                  <a:pt x="254397" y="1247878"/>
                  <a:pt x="574582" y="853951"/>
                </a:cubicBezTo>
                <a:cubicBezTo>
                  <a:pt x="743953" y="976126"/>
                  <a:pt x="1488382" y="955180"/>
                  <a:pt x="1365789" y="243675"/>
                </a:cubicBezTo>
                <a:cubicBezTo>
                  <a:pt x="1697159" y="83895"/>
                  <a:pt x="2172603" y="-24744"/>
                  <a:pt x="2633746" y="4870"/>
                </a:cubicBezTo>
                <a:cubicBezTo>
                  <a:pt x="3094889" y="34484"/>
                  <a:pt x="4770877" y="249696"/>
                  <a:pt x="4849824" y="2501168"/>
                </a:cubicBezTo>
                <a:cubicBezTo>
                  <a:pt x="4823509" y="3714086"/>
                  <a:pt x="4013078" y="4857356"/>
                  <a:pt x="2427269" y="4879479"/>
                </a:cubicBezTo>
                <a:cubicBezTo>
                  <a:pt x="841460" y="4901602"/>
                  <a:pt x="50530" y="3514001"/>
                  <a:pt x="4714" y="2633904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6121565" y="10096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8BBA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881389" y="1278097"/>
            <a:ext cx="1115575" cy="1045025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7248" r="-104868"/>
          <a:stretch/>
        </p:blipFill>
        <p:spPr>
          <a:xfrm rot="16200000" flipH="1" flipV="1">
            <a:off x="656603" y="-660422"/>
            <a:ext cx="2430901" cy="37502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ICON CIRCLE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150077" y="2157413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-3076" y="1779018"/>
            <a:ext cx="12192000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6121565" y="76788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8BBA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7248" r="-104868"/>
          <a:stretch/>
        </p:blipFill>
        <p:spPr>
          <a:xfrm rot="16200000" flipH="1" flipV="1">
            <a:off x="2177003" y="-2180823"/>
            <a:ext cx="8033550" cy="1239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8432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RPLE ICON CIRCLE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437631" y="2157413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-3076" y="1779018"/>
            <a:ext cx="12192000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409126" y="76788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8BBA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7248" r="-104868"/>
          <a:stretch/>
        </p:blipFill>
        <p:spPr>
          <a:xfrm rot="5400000" flipV="1">
            <a:off x="3425670" y="-1870501"/>
            <a:ext cx="6892753" cy="1063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952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ICON CIRCLE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150077" y="2157413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0" name="Straight Connector 29"/>
          <p:cNvCxnSpPr/>
          <p:nvPr userDrawn="1"/>
        </p:nvCxnSpPr>
        <p:spPr>
          <a:xfrm flipH="1">
            <a:off x="-3076" y="1779018"/>
            <a:ext cx="12192000" cy="0"/>
          </a:xfrm>
          <a:prstGeom prst="line">
            <a:avLst/>
          </a:prstGeom>
          <a:ln>
            <a:solidFill>
              <a:srgbClr val="68B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>
            <a:off x="881389" y="1278097"/>
            <a:ext cx="1115575" cy="1045025"/>
          </a:xfrm>
          <a:prstGeom prst="ellipse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608086" y="1404496"/>
            <a:ext cx="4849824" cy="4879740"/>
          </a:xfrm>
          <a:custGeom>
            <a:avLst/>
            <a:gdLst>
              <a:gd name="connsiteX0" fmla="*/ 0 w 4904103"/>
              <a:gd name="connsiteY0" fmla="*/ 2452052 h 4904103"/>
              <a:gd name="connsiteX1" fmla="*/ 2452052 w 4904103"/>
              <a:gd name="connsiteY1" fmla="*/ 0 h 4904103"/>
              <a:gd name="connsiteX2" fmla="*/ 4904104 w 4904103"/>
              <a:gd name="connsiteY2" fmla="*/ 2452052 h 4904103"/>
              <a:gd name="connsiteX3" fmla="*/ 2452052 w 4904103"/>
              <a:gd name="connsiteY3" fmla="*/ 4904104 h 4904103"/>
              <a:gd name="connsiteX4" fmla="*/ 0 w 4904103"/>
              <a:gd name="connsiteY4" fmla="*/ 2452052 h 4904103"/>
              <a:gd name="connsiteX0" fmla="*/ 7934 w 4912038"/>
              <a:gd name="connsiteY0" fmla="*/ 2452052 h 4904104"/>
              <a:gd name="connsiteX1" fmla="*/ 2459986 w 4912038"/>
              <a:gd name="connsiteY1" fmla="*/ 0 h 4904104"/>
              <a:gd name="connsiteX2" fmla="*/ 4912038 w 4912038"/>
              <a:gd name="connsiteY2" fmla="*/ 2452052 h 4904104"/>
              <a:gd name="connsiteX3" fmla="*/ 2459986 w 4912038"/>
              <a:gd name="connsiteY3" fmla="*/ 4904104 h 4904104"/>
              <a:gd name="connsiteX4" fmla="*/ 7934 w 4912038"/>
              <a:gd name="connsiteY4" fmla="*/ 2452052 h 4904104"/>
              <a:gd name="connsiteX0" fmla="*/ 46476 w 4950580"/>
              <a:gd name="connsiteY0" fmla="*/ 2544376 h 4996428"/>
              <a:gd name="connsiteX1" fmla="*/ 1011755 w 4950580"/>
              <a:gd name="connsiteY1" fmla="*/ 711790 h 4996428"/>
              <a:gd name="connsiteX2" fmla="*/ 2498528 w 4950580"/>
              <a:gd name="connsiteY2" fmla="*/ 92324 h 4996428"/>
              <a:gd name="connsiteX3" fmla="*/ 4950580 w 4950580"/>
              <a:gd name="connsiteY3" fmla="*/ 2544376 h 4996428"/>
              <a:gd name="connsiteX4" fmla="*/ 2498528 w 4950580"/>
              <a:gd name="connsiteY4" fmla="*/ 4996428 h 4996428"/>
              <a:gd name="connsiteX5" fmla="*/ 46476 w 4950580"/>
              <a:gd name="connsiteY5" fmla="*/ 2544376 h 4996428"/>
              <a:gd name="connsiteX0" fmla="*/ 45841 w 4949945"/>
              <a:gd name="connsiteY0" fmla="*/ 2544376 h 4996428"/>
              <a:gd name="connsiteX1" fmla="*/ 1011120 w 4949945"/>
              <a:gd name="connsiteY1" fmla="*/ 711790 h 4996428"/>
              <a:gd name="connsiteX2" fmla="*/ 2497893 w 4949945"/>
              <a:gd name="connsiteY2" fmla="*/ 92324 h 4996428"/>
              <a:gd name="connsiteX3" fmla="*/ 4949945 w 4949945"/>
              <a:gd name="connsiteY3" fmla="*/ 2544376 h 4996428"/>
              <a:gd name="connsiteX4" fmla="*/ 2497893 w 4949945"/>
              <a:gd name="connsiteY4" fmla="*/ 4996428 h 4996428"/>
              <a:gd name="connsiteX5" fmla="*/ 45841 w 4949945"/>
              <a:gd name="connsiteY5" fmla="*/ 2544376 h 4996428"/>
              <a:gd name="connsiteX0" fmla="*/ 26997 w 4931101"/>
              <a:gd name="connsiteY0" fmla="*/ 2513559 h 4965611"/>
              <a:gd name="connsiteX1" fmla="*/ 1242999 w 4931101"/>
              <a:gd name="connsiteY1" fmla="*/ 887451 h 4965611"/>
              <a:gd name="connsiteX2" fmla="*/ 2479049 w 4931101"/>
              <a:gd name="connsiteY2" fmla="*/ 61507 h 4965611"/>
              <a:gd name="connsiteX3" fmla="*/ 4931101 w 4931101"/>
              <a:gd name="connsiteY3" fmla="*/ 2513559 h 4965611"/>
              <a:gd name="connsiteX4" fmla="*/ 2479049 w 4931101"/>
              <a:gd name="connsiteY4" fmla="*/ 4965611 h 4965611"/>
              <a:gd name="connsiteX5" fmla="*/ 26997 w 4931101"/>
              <a:gd name="connsiteY5" fmla="*/ 2513559 h 4965611"/>
              <a:gd name="connsiteX0" fmla="*/ 46172 w 4950276"/>
              <a:gd name="connsiteY0" fmla="*/ 2513559 h 4965611"/>
              <a:gd name="connsiteX1" fmla="*/ 1262174 w 4950276"/>
              <a:gd name="connsiteY1" fmla="*/ 887451 h 4965611"/>
              <a:gd name="connsiteX2" fmla="*/ 2498224 w 4950276"/>
              <a:gd name="connsiteY2" fmla="*/ 61507 h 4965611"/>
              <a:gd name="connsiteX3" fmla="*/ 4950276 w 4950276"/>
              <a:gd name="connsiteY3" fmla="*/ 2513559 h 4965611"/>
              <a:gd name="connsiteX4" fmla="*/ 2498224 w 4950276"/>
              <a:gd name="connsiteY4" fmla="*/ 4965611 h 4965611"/>
              <a:gd name="connsiteX5" fmla="*/ 46172 w 4950276"/>
              <a:gd name="connsiteY5" fmla="*/ 2513559 h 4965611"/>
              <a:gd name="connsiteX0" fmla="*/ 48053 w 4922660"/>
              <a:gd name="connsiteY0" fmla="*/ 2720036 h 4966157"/>
              <a:gd name="connsiteX1" fmla="*/ 1234558 w 4922660"/>
              <a:gd name="connsiteY1" fmla="*/ 887451 h 4966157"/>
              <a:gd name="connsiteX2" fmla="*/ 2470608 w 4922660"/>
              <a:gd name="connsiteY2" fmla="*/ 61507 h 4966157"/>
              <a:gd name="connsiteX3" fmla="*/ 4922660 w 4922660"/>
              <a:gd name="connsiteY3" fmla="*/ 2513559 h 4966157"/>
              <a:gd name="connsiteX4" fmla="*/ 2470608 w 4922660"/>
              <a:gd name="connsiteY4" fmla="*/ 4965611 h 4966157"/>
              <a:gd name="connsiteX5" fmla="*/ 48053 w 4922660"/>
              <a:gd name="connsiteY5" fmla="*/ 2720036 h 4966157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61473 h 5008581"/>
              <a:gd name="connsiteX1" fmla="*/ 1215769 w 4903871"/>
              <a:gd name="connsiteY1" fmla="*/ 928888 h 5008581"/>
              <a:gd name="connsiteX2" fmla="*/ 2599303 w 4903871"/>
              <a:gd name="connsiteY2" fmla="*/ 58698 h 5008581"/>
              <a:gd name="connsiteX3" fmla="*/ 4903871 w 4903871"/>
              <a:gd name="connsiteY3" fmla="*/ 2554996 h 5008581"/>
              <a:gd name="connsiteX4" fmla="*/ 2451819 w 4903871"/>
              <a:gd name="connsiteY4" fmla="*/ 5007048 h 5008581"/>
              <a:gd name="connsiteX5" fmla="*/ 29264 w 4903871"/>
              <a:gd name="connsiteY5" fmla="*/ 2761473 h 5008581"/>
              <a:gd name="connsiteX0" fmla="*/ 29264 w 4903871"/>
              <a:gd name="connsiteY0" fmla="*/ 2775833 h 5022941"/>
              <a:gd name="connsiteX1" fmla="*/ 1215769 w 4903871"/>
              <a:gd name="connsiteY1" fmla="*/ 943248 h 5022941"/>
              <a:gd name="connsiteX2" fmla="*/ 2599303 w 4903871"/>
              <a:gd name="connsiteY2" fmla="*/ 73058 h 5022941"/>
              <a:gd name="connsiteX3" fmla="*/ 4903871 w 4903871"/>
              <a:gd name="connsiteY3" fmla="*/ 2569356 h 5022941"/>
              <a:gd name="connsiteX4" fmla="*/ 2451819 w 4903871"/>
              <a:gd name="connsiteY4" fmla="*/ 5021408 h 5022941"/>
              <a:gd name="connsiteX5" fmla="*/ 29264 w 4903871"/>
              <a:gd name="connsiteY5" fmla="*/ 2775833 h 5022941"/>
              <a:gd name="connsiteX0" fmla="*/ 15925 w 4890532"/>
              <a:gd name="connsiteY0" fmla="*/ 2765410 h 5011527"/>
              <a:gd name="connsiteX1" fmla="*/ 1600637 w 4890532"/>
              <a:gd name="connsiteY1" fmla="*/ 1006567 h 5011527"/>
              <a:gd name="connsiteX2" fmla="*/ 2585964 w 4890532"/>
              <a:gd name="connsiteY2" fmla="*/ 62635 h 5011527"/>
              <a:gd name="connsiteX3" fmla="*/ 4890532 w 4890532"/>
              <a:gd name="connsiteY3" fmla="*/ 2558933 h 5011527"/>
              <a:gd name="connsiteX4" fmla="*/ 2438480 w 4890532"/>
              <a:gd name="connsiteY4" fmla="*/ 5010985 h 5011527"/>
              <a:gd name="connsiteX5" fmla="*/ 15925 w 4890532"/>
              <a:gd name="connsiteY5" fmla="*/ 2765410 h 5011527"/>
              <a:gd name="connsiteX0" fmla="*/ 194654 w 5069261"/>
              <a:gd name="connsiteY0" fmla="*/ 2763498 h 5009614"/>
              <a:gd name="connsiteX1" fmla="*/ 776475 w 5069261"/>
              <a:gd name="connsiteY1" fmla="*/ 1019403 h 5009614"/>
              <a:gd name="connsiteX2" fmla="*/ 2764693 w 5069261"/>
              <a:gd name="connsiteY2" fmla="*/ 60723 h 5009614"/>
              <a:gd name="connsiteX3" fmla="*/ 5069261 w 5069261"/>
              <a:gd name="connsiteY3" fmla="*/ 2557021 h 5009614"/>
              <a:gd name="connsiteX4" fmla="*/ 2617209 w 5069261"/>
              <a:gd name="connsiteY4" fmla="*/ 5009073 h 5009614"/>
              <a:gd name="connsiteX5" fmla="*/ 194654 w 5069261"/>
              <a:gd name="connsiteY5" fmla="*/ 2763498 h 5009614"/>
              <a:gd name="connsiteX0" fmla="*/ 194654 w 5069261"/>
              <a:gd name="connsiteY0" fmla="*/ 2793721 h 5039837"/>
              <a:gd name="connsiteX1" fmla="*/ 776475 w 5069261"/>
              <a:gd name="connsiteY1" fmla="*/ 1049626 h 5039837"/>
              <a:gd name="connsiteX2" fmla="*/ 1218926 w 5069261"/>
              <a:gd name="connsiteY2" fmla="*/ 592426 h 5039837"/>
              <a:gd name="connsiteX3" fmla="*/ 2764693 w 5069261"/>
              <a:gd name="connsiteY3" fmla="*/ 90946 h 5039837"/>
              <a:gd name="connsiteX4" fmla="*/ 5069261 w 5069261"/>
              <a:gd name="connsiteY4" fmla="*/ 2587244 h 5039837"/>
              <a:gd name="connsiteX5" fmla="*/ 2617209 w 5069261"/>
              <a:gd name="connsiteY5" fmla="*/ 5039296 h 5039837"/>
              <a:gd name="connsiteX6" fmla="*/ 194654 w 5069261"/>
              <a:gd name="connsiteY6" fmla="*/ 2793721 h 5039837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704662 h 4950778"/>
              <a:gd name="connsiteX1" fmla="*/ 776475 w 5069261"/>
              <a:gd name="connsiteY1" fmla="*/ 960567 h 4950778"/>
              <a:gd name="connsiteX2" fmla="*/ 1513894 w 5069261"/>
              <a:gd name="connsiteY2" fmla="*/ 326386 h 4950778"/>
              <a:gd name="connsiteX3" fmla="*/ 2764693 w 5069261"/>
              <a:gd name="connsiteY3" fmla="*/ 1887 h 4950778"/>
              <a:gd name="connsiteX4" fmla="*/ 5069261 w 5069261"/>
              <a:gd name="connsiteY4" fmla="*/ 2498185 h 4950778"/>
              <a:gd name="connsiteX5" fmla="*/ 2617209 w 5069261"/>
              <a:gd name="connsiteY5" fmla="*/ 4950237 h 4950778"/>
              <a:gd name="connsiteX6" fmla="*/ 194654 w 5069261"/>
              <a:gd name="connsiteY6" fmla="*/ 2704662 h 4950778"/>
              <a:gd name="connsiteX0" fmla="*/ 194654 w 5069261"/>
              <a:gd name="connsiteY0" fmla="*/ 2617527 h 4863643"/>
              <a:gd name="connsiteX1" fmla="*/ 776475 w 5069261"/>
              <a:gd name="connsiteY1" fmla="*/ 873432 h 4863643"/>
              <a:gd name="connsiteX2" fmla="*/ 1513894 w 5069261"/>
              <a:gd name="connsiteY2" fmla="*/ 239251 h 4863643"/>
              <a:gd name="connsiteX3" fmla="*/ 2823686 w 5069261"/>
              <a:gd name="connsiteY3" fmla="*/ 3242 h 4863643"/>
              <a:gd name="connsiteX4" fmla="*/ 5069261 w 5069261"/>
              <a:gd name="connsiteY4" fmla="*/ 2411050 h 4863643"/>
              <a:gd name="connsiteX5" fmla="*/ 2617209 w 5069261"/>
              <a:gd name="connsiteY5" fmla="*/ 4863102 h 4863643"/>
              <a:gd name="connsiteX6" fmla="*/ 194654 w 5069261"/>
              <a:gd name="connsiteY6" fmla="*/ 2617527 h 4863643"/>
              <a:gd name="connsiteX0" fmla="*/ 194654 w 5069261"/>
              <a:gd name="connsiteY0" fmla="*/ 2631933 h 4878049"/>
              <a:gd name="connsiteX1" fmla="*/ 776475 w 5069261"/>
              <a:gd name="connsiteY1" fmla="*/ 887838 h 4878049"/>
              <a:gd name="connsiteX2" fmla="*/ 1513894 w 5069261"/>
              <a:gd name="connsiteY2" fmla="*/ 253657 h 4878049"/>
              <a:gd name="connsiteX3" fmla="*/ 2823686 w 5069261"/>
              <a:gd name="connsiteY3" fmla="*/ 2899 h 4878049"/>
              <a:gd name="connsiteX4" fmla="*/ 5069261 w 5069261"/>
              <a:gd name="connsiteY4" fmla="*/ 2425456 h 4878049"/>
              <a:gd name="connsiteX5" fmla="*/ 2617209 w 5069261"/>
              <a:gd name="connsiteY5" fmla="*/ 4877508 h 4878049"/>
              <a:gd name="connsiteX6" fmla="*/ 194654 w 5069261"/>
              <a:gd name="connsiteY6" fmla="*/ 2631933 h 4878049"/>
              <a:gd name="connsiteX0" fmla="*/ 16653 w 4891260"/>
              <a:gd name="connsiteY0" fmla="*/ 2631933 h 4878213"/>
              <a:gd name="connsiteX1" fmla="*/ 598474 w 4891260"/>
              <a:gd name="connsiteY1" fmla="*/ 887838 h 4878213"/>
              <a:gd name="connsiteX2" fmla="*/ 1335893 w 4891260"/>
              <a:gd name="connsiteY2" fmla="*/ 253657 h 4878213"/>
              <a:gd name="connsiteX3" fmla="*/ 2645685 w 4891260"/>
              <a:gd name="connsiteY3" fmla="*/ 2899 h 4878213"/>
              <a:gd name="connsiteX4" fmla="*/ 4891260 w 4891260"/>
              <a:gd name="connsiteY4" fmla="*/ 2425456 h 4878213"/>
              <a:gd name="connsiteX5" fmla="*/ 2439208 w 4891260"/>
              <a:gd name="connsiteY5" fmla="*/ 4877508 h 4878213"/>
              <a:gd name="connsiteX6" fmla="*/ 16653 w 4891260"/>
              <a:gd name="connsiteY6" fmla="*/ 2631933 h 4878213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859 w 4845221"/>
              <a:gd name="connsiteY0" fmla="*/ 2572939 h 4877951"/>
              <a:gd name="connsiteX1" fmla="*/ 552435 w 4845221"/>
              <a:gd name="connsiteY1" fmla="*/ 887838 h 4877951"/>
              <a:gd name="connsiteX2" fmla="*/ 1289854 w 4845221"/>
              <a:gd name="connsiteY2" fmla="*/ 253657 h 4877951"/>
              <a:gd name="connsiteX3" fmla="*/ 2599646 w 4845221"/>
              <a:gd name="connsiteY3" fmla="*/ 2899 h 4877951"/>
              <a:gd name="connsiteX4" fmla="*/ 4845221 w 4845221"/>
              <a:gd name="connsiteY4" fmla="*/ 2425456 h 4877951"/>
              <a:gd name="connsiteX5" fmla="*/ 2393169 w 4845221"/>
              <a:gd name="connsiteY5" fmla="*/ 4877508 h 4877951"/>
              <a:gd name="connsiteX6" fmla="*/ 14859 w 4845221"/>
              <a:gd name="connsiteY6" fmla="*/ 2572939 h 4877951"/>
              <a:gd name="connsiteX0" fmla="*/ 2508 w 4832870"/>
              <a:gd name="connsiteY0" fmla="*/ 2572939 h 4877927"/>
              <a:gd name="connsiteX1" fmla="*/ 540084 w 4832870"/>
              <a:gd name="connsiteY1" fmla="*/ 887838 h 4877927"/>
              <a:gd name="connsiteX2" fmla="*/ 1277503 w 4832870"/>
              <a:gd name="connsiteY2" fmla="*/ 253657 h 4877927"/>
              <a:gd name="connsiteX3" fmla="*/ 2587295 w 4832870"/>
              <a:gd name="connsiteY3" fmla="*/ 2899 h 4877927"/>
              <a:gd name="connsiteX4" fmla="*/ 4832870 w 4832870"/>
              <a:gd name="connsiteY4" fmla="*/ 2425456 h 4877927"/>
              <a:gd name="connsiteX5" fmla="*/ 2380818 w 4832870"/>
              <a:gd name="connsiteY5" fmla="*/ 4877508 h 4877927"/>
              <a:gd name="connsiteX6" fmla="*/ 2508 w 4832870"/>
              <a:gd name="connsiteY6" fmla="*/ 2572939 h 4877927"/>
              <a:gd name="connsiteX0" fmla="*/ 2349 w 4847459"/>
              <a:gd name="connsiteY0" fmla="*/ 2587687 h 4878020"/>
              <a:gd name="connsiteX1" fmla="*/ 554673 w 4847459"/>
              <a:gd name="connsiteY1" fmla="*/ 887838 h 4878020"/>
              <a:gd name="connsiteX2" fmla="*/ 1292092 w 4847459"/>
              <a:gd name="connsiteY2" fmla="*/ 253657 h 4878020"/>
              <a:gd name="connsiteX3" fmla="*/ 2601884 w 4847459"/>
              <a:gd name="connsiteY3" fmla="*/ 2899 h 4878020"/>
              <a:gd name="connsiteX4" fmla="*/ 4847459 w 4847459"/>
              <a:gd name="connsiteY4" fmla="*/ 2425456 h 4878020"/>
              <a:gd name="connsiteX5" fmla="*/ 2395407 w 4847459"/>
              <a:gd name="connsiteY5" fmla="*/ 4877508 h 4878020"/>
              <a:gd name="connsiteX6" fmla="*/ 2349 w 4847459"/>
              <a:gd name="connsiteY6" fmla="*/ 2587687 h 4878020"/>
              <a:gd name="connsiteX0" fmla="*/ 2349 w 4847459"/>
              <a:gd name="connsiteY0" fmla="*/ 2587687 h 4879638"/>
              <a:gd name="connsiteX1" fmla="*/ 554673 w 4847459"/>
              <a:gd name="connsiteY1" fmla="*/ 887838 h 4879638"/>
              <a:gd name="connsiteX2" fmla="*/ 1292092 w 4847459"/>
              <a:gd name="connsiteY2" fmla="*/ 253657 h 4879638"/>
              <a:gd name="connsiteX3" fmla="*/ 2601884 w 4847459"/>
              <a:gd name="connsiteY3" fmla="*/ 2899 h 4879638"/>
              <a:gd name="connsiteX4" fmla="*/ 4847459 w 4847459"/>
              <a:gd name="connsiteY4" fmla="*/ 2425456 h 4879638"/>
              <a:gd name="connsiteX5" fmla="*/ 2395407 w 4847459"/>
              <a:gd name="connsiteY5" fmla="*/ 4877508 h 4879638"/>
              <a:gd name="connsiteX6" fmla="*/ 2349 w 4847459"/>
              <a:gd name="connsiteY6" fmla="*/ 2587687 h 4879638"/>
              <a:gd name="connsiteX0" fmla="*/ 2349 w 4847459"/>
              <a:gd name="connsiteY0" fmla="*/ 2587687 h 4880814"/>
              <a:gd name="connsiteX1" fmla="*/ 554673 w 4847459"/>
              <a:gd name="connsiteY1" fmla="*/ 887838 h 4880814"/>
              <a:gd name="connsiteX2" fmla="*/ 1292092 w 4847459"/>
              <a:gd name="connsiteY2" fmla="*/ 253657 h 4880814"/>
              <a:gd name="connsiteX3" fmla="*/ 2601884 w 4847459"/>
              <a:gd name="connsiteY3" fmla="*/ 2899 h 4880814"/>
              <a:gd name="connsiteX4" fmla="*/ 4847459 w 4847459"/>
              <a:gd name="connsiteY4" fmla="*/ 2425456 h 4880814"/>
              <a:gd name="connsiteX5" fmla="*/ 2395407 w 4847459"/>
              <a:gd name="connsiteY5" fmla="*/ 4877508 h 4880814"/>
              <a:gd name="connsiteX6" fmla="*/ 2349 w 4847459"/>
              <a:gd name="connsiteY6" fmla="*/ 2587687 h 4880814"/>
              <a:gd name="connsiteX0" fmla="*/ 2349 w 4847459"/>
              <a:gd name="connsiteY0" fmla="*/ 2587687 h 4882213"/>
              <a:gd name="connsiteX1" fmla="*/ 554673 w 4847459"/>
              <a:gd name="connsiteY1" fmla="*/ 887838 h 4882213"/>
              <a:gd name="connsiteX2" fmla="*/ 1292092 w 4847459"/>
              <a:gd name="connsiteY2" fmla="*/ 253657 h 4882213"/>
              <a:gd name="connsiteX3" fmla="*/ 2601884 w 4847459"/>
              <a:gd name="connsiteY3" fmla="*/ 2899 h 4882213"/>
              <a:gd name="connsiteX4" fmla="*/ 4847459 w 4847459"/>
              <a:gd name="connsiteY4" fmla="*/ 2425456 h 4882213"/>
              <a:gd name="connsiteX5" fmla="*/ 2395407 w 4847459"/>
              <a:gd name="connsiteY5" fmla="*/ 4877508 h 4882213"/>
              <a:gd name="connsiteX6" fmla="*/ 2349 w 4847459"/>
              <a:gd name="connsiteY6" fmla="*/ 2587687 h 4882213"/>
              <a:gd name="connsiteX0" fmla="*/ 2349 w 4788465"/>
              <a:gd name="connsiteY0" fmla="*/ 2725837 h 5015868"/>
              <a:gd name="connsiteX1" fmla="*/ 554673 w 4788465"/>
              <a:gd name="connsiteY1" fmla="*/ 1025988 h 5015868"/>
              <a:gd name="connsiteX2" fmla="*/ 1292092 w 4788465"/>
              <a:gd name="connsiteY2" fmla="*/ 391807 h 5015868"/>
              <a:gd name="connsiteX3" fmla="*/ 2601884 w 4788465"/>
              <a:gd name="connsiteY3" fmla="*/ 141049 h 5015868"/>
              <a:gd name="connsiteX4" fmla="*/ 4788465 w 4788465"/>
              <a:gd name="connsiteY4" fmla="*/ 2622599 h 5015868"/>
              <a:gd name="connsiteX5" fmla="*/ 2395407 w 4788465"/>
              <a:gd name="connsiteY5" fmla="*/ 5015658 h 5015868"/>
              <a:gd name="connsiteX6" fmla="*/ 2349 w 4788465"/>
              <a:gd name="connsiteY6" fmla="*/ 2725837 h 5015868"/>
              <a:gd name="connsiteX0" fmla="*/ 2349 w 4817962"/>
              <a:gd name="connsiteY0" fmla="*/ 2726902 h 5016878"/>
              <a:gd name="connsiteX1" fmla="*/ 554673 w 4817962"/>
              <a:gd name="connsiteY1" fmla="*/ 1027053 h 5016878"/>
              <a:gd name="connsiteX2" fmla="*/ 1292092 w 4817962"/>
              <a:gd name="connsiteY2" fmla="*/ 392872 h 5016878"/>
              <a:gd name="connsiteX3" fmla="*/ 2601884 w 4817962"/>
              <a:gd name="connsiteY3" fmla="*/ 142114 h 5016878"/>
              <a:gd name="connsiteX4" fmla="*/ 4817962 w 4817962"/>
              <a:gd name="connsiteY4" fmla="*/ 2638412 h 5016878"/>
              <a:gd name="connsiteX5" fmla="*/ 2395407 w 4817962"/>
              <a:gd name="connsiteY5" fmla="*/ 5016723 h 5016878"/>
              <a:gd name="connsiteX6" fmla="*/ 2349 w 4817962"/>
              <a:gd name="connsiteY6" fmla="*/ 2726902 h 5016878"/>
              <a:gd name="connsiteX0" fmla="*/ 2349 w 4817962"/>
              <a:gd name="connsiteY0" fmla="*/ 2599752 h 4889728"/>
              <a:gd name="connsiteX1" fmla="*/ 554673 w 4817962"/>
              <a:gd name="connsiteY1" fmla="*/ 899903 h 4889728"/>
              <a:gd name="connsiteX2" fmla="*/ 1292092 w 4817962"/>
              <a:gd name="connsiteY2" fmla="*/ 265722 h 4889728"/>
              <a:gd name="connsiteX3" fmla="*/ 2601884 w 4817962"/>
              <a:gd name="connsiteY3" fmla="*/ 14964 h 4889728"/>
              <a:gd name="connsiteX4" fmla="*/ 4817962 w 4817962"/>
              <a:gd name="connsiteY4" fmla="*/ 2511262 h 4889728"/>
              <a:gd name="connsiteX5" fmla="*/ 2395407 w 4817962"/>
              <a:gd name="connsiteY5" fmla="*/ 4889573 h 4889728"/>
              <a:gd name="connsiteX6" fmla="*/ 2349 w 4817962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1979 w 4817592"/>
              <a:gd name="connsiteY0" fmla="*/ 2599752 h 4889728"/>
              <a:gd name="connsiteX1" fmla="*/ 554303 w 4817592"/>
              <a:gd name="connsiteY1" fmla="*/ 899903 h 4889728"/>
              <a:gd name="connsiteX2" fmla="*/ 1291722 w 4817592"/>
              <a:gd name="connsiteY2" fmla="*/ 265722 h 4889728"/>
              <a:gd name="connsiteX3" fmla="*/ 2601514 w 4817592"/>
              <a:gd name="connsiteY3" fmla="*/ 14964 h 4889728"/>
              <a:gd name="connsiteX4" fmla="*/ 4817592 w 4817592"/>
              <a:gd name="connsiteY4" fmla="*/ 2511262 h 4889728"/>
              <a:gd name="connsiteX5" fmla="*/ 2395037 w 4817592"/>
              <a:gd name="connsiteY5" fmla="*/ 4889573 h 4889728"/>
              <a:gd name="connsiteX6" fmla="*/ 1979 w 4817592"/>
              <a:gd name="connsiteY6" fmla="*/ 2599752 h 4889728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31422 h 4877357"/>
              <a:gd name="connsiteX1" fmla="*/ 583259 w 4846548"/>
              <a:gd name="connsiteY1" fmla="*/ 887327 h 4877357"/>
              <a:gd name="connsiteX2" fmla="*/ 1320678 w 4846548"/>
              <a:gd name="connsiteY2" fmla="*/ 253146 h 4877357"/>
              <a:gd name="connsiteX3" fmla="*/ 2630470 w 4846548"/>
              <a:gd name="connsiteY3" fmla="*/ 2388 h 4877357"/>
              <a:gd name="connsiteX4" fmla="*/ 4846548 w 4846548"/>
              <a:gd name="connsiteY4" fmla="*/ 2498686 h 4877357"/>
              <a:gd name="connsiteX5" fmla="*/ 2423993 w 4846548"/>
              <a:gd name="connsiteY5" fmla="*/ 4876997 h 4877357"/>
              <a:gd name="connsiteX6" fmla="*/ 1438 w 4846548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774250 h 5020185"/>
              <a:gd name="connsiteX1" fmla="*/ 583524 w 4846813"/>
              <a:gd name="connsiteY1" fmla="*/ 1030155 h 5020185"/>
              <a:gd name="connsiteX2" fmla="*/ 1362778 w 4846813"/>
              <a:gd name="connsiteY2" fmla="*/ 384021 h 5020185"/>
              <a:gd name="connsiteX3" fmla="*/ 2630735 w 4846813"/>
              <a:gd name="connsiteY3" fmla="*/ 145216 h 5020185"/>
              <a:gd name="connsiteX4" fmla="*/ 4846813 w 4846813"/>
              <a:gd name="connsiteY4" fmla="*/ 2641514 h 5020185"/>
              <a:gd name="connsiteX5" fmla="*/ 2424258 w 4846813"/>
              <a:gd name="connsiteY5" fmla="*/ 5019825 h 5020185"/>
              <a:gd name="connsiteX6" fmla="*/ 1703 w 4846813"/>
              <a:gd name="connsiteY6" fmla="*/ 2774250 h 5020185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9824" h="4879740">
                <a:moveTo>
                  <a:pt x="4714" y="2633904"/>
                </a:moveTo>
                <a:cubicBezTo>
                  <a:pt x="-41102" y="1753807"/>
                  <a:pt x="254397" y="1247878"/>
                  <a:pt x="574582" y="853951"/>
                </a:cubicBezTo>
                <a:cubicBezTo>
                  <a:pt x="743953" y="976126"/>
                  <a:pt x="1488382" y="955180"/>
                  <a:pt x="1365789" y="243675"/>
                </a:cubicBezTo>
                <a:cubicBezTo>
                  <a:pt x="1697159" y="83895"/>
                  <a:pt x="2172603" y="-24744"/>
                  <a:pt x="2633746" y="4870"/>
                </a:cubicBezTo>
                <a:cubicBezTo>
                  <a:pt x="3094889" y="34484"/>
                  <a:pt x="4770877" y="249696"/>
                  <a:pt x="4849824" y="2501168"/>
                </a:cubicBezTo>
                <a:cubicBezTo>
                  <a:pt x="4823509" y="3714086"/>
                  <a:pt x="4013078" y="4857356"/>
                  <a:pt x="2427269" y="4879479"/>
                </a:cubicBezTo>
                <a:cubicBezTo>
                  <a:pt x="841460" y="4901602"/>
                  <a:pt x="50530" y="3514001"/>
                  <a:pt x="4714" y="2633904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36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6121565" y="76788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7F418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7248" r="-104868"/>
          <a:stretch/>
        </p:blipFill>
        <p:spPr>
          <a:xfrm rot="16200000" flipH="1" flipV="1">
            <a:off x="656603" y="-660422"/>
            <a:ext cx="2430901" cy="37502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AB5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501176" y="505425"/>
            <a:ext cx="374016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360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ICONS</a:t>
            </a:r>
            <a:r>
              <a:rPr lang="en-IE" sz="3600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WHICH CAN BE USED WITHIN THE </a:t>
            </a:r>
            <a:r>
              <a:rPr lang="en-IE" sz="3600" b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RESTART + </a:t>
            </a:r>
            <a:r>
              <a:rPr lang="en-IE" sz="3600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POWERPOINT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IE" sz="360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52388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Quattrocento Sans"/>
              <a:buNone/>
              <a:tabLst/>
            </a:pPr>
            <a:r>
              <a:rPr lang="en-IE" sz="2400" i="1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Resize them without losing quality.</a:t>
            </a:r>
            <a:r>
              <a:rPr lang="en-IE" sz="2400" i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IE" sz="2400" i="1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Change line colour, width and style.</a:t>
            </a:r>
            <a:r>
              <a:rPr lang="en-IE" sz="2400" i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sz="360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n" sz="240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Isn’t that nice? :)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2" y="5540407"/>
            <a:ext cx="121919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4492676" y="-1"/>
            <a:ext cx="0" cy="55404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0" y="596837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4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r>
              <a:rPr lang="en-IE" sz="24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PLEASE DELETE THIS INSTRUCTION SLIDE BEFORE PRESENTING FINAL PRESENTATION </a:t>
            </a:r>
            <a:r>
              <a:rPr lang="en-IE" sz="24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endParaRPr lang="en-US" sz="24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Quote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 flipV="1">
            <a:off x="6099983" y="-14288"/>
            <a:ext cx="0" cy="1008418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 userDrawn="1"/>
        </p:nvSpPr>
        <p:spPr>
          <a:xfrm>
            <a:off x="5570770" y="994130"/>
            <a:ext cx="1115575" cy="1045025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775656" y="1074336"/>
            <a:ext cx="785328" cy="964819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14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0" y="2119361"/>
            <a:ext cx="12192000" cy="39956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15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Quot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 userDrawn="1"/>
        </p:nvCxnSpPr>
        <p:spPr>
          <a:xfrm flipV="1">
            <a:off x="6099983" y="-14288"/>
            <a:ext cx="0" cy="1008418"/>
          </a:xfrm>
          <a:prstGeom prst="line">
            <a:avLst/>
          </a:prstGeom>
          <a:ln>
            <a:solidFill>
              <a:srgbClr val="68B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570770" y="994130"/>
            <a:ext cx="1115575" cy="1045025"/>
          </a:xfrm>
          <a:prstGeom prst="ellipse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775656" y="1074336"/>
            <a:ext cx="785328" cy="964819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0" y="2119361"/>
            <a:ext cx="12192000" cy="39956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10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with icons slide -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 userDrawn="1"/>
        </p:nvCxnSpPr>
        <p:spPr>
          <a:xfrm>
            <a:off x="-36415" y="2997017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03467" y="3845751"/>
            <a:ext cx="2672815" cy="1878334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243611" y="383455"/>
            <a:ext cx="2672815" cy="1779573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115112" y="3845751"/>
            <a:ext cx="2672815" cy="1922578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9068395" y="383458"/>
            <a:ext cx="2672815" cy="1779573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" name="Oval 1"/>
          <p:cNvSpPr/>
          <p:nvPr userDrawn="1"/>
        </p:nvSpPr>
        <p:spPr>
          <a:xfrm>
            <a:off x="985917" y="2341774"/>
            <a:ext cx="1327355" cy="1327355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 userDrawn="1"/>
        </p:nvSpPr>
        <p:spPr>
          <a:xfrm>
            <a:off x="3936550" y="2357577"/>
            <a:ext cx="1327355" cy="1327355"/>
          </a:xfrm>
          <a:prstGeom prst="ellipse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>
            <a:off x="6751909" y="2313333"/>
            <a:ext cx="1327355" cy="1327355"/>
          </a:xfrm>
          <a:prstGeom prst="ellipse">
            <a:avLst/>
          </a:prstGeom>
          <a:solidFill>
            <a:srgbClr val="AB5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 userDrawn="1"/>
        </p:nvSpPr>
        <p:spPr>
          <a:xfrm>
            <a:off x="9765418" y="2342845"/>
            <a:ext cx="1327355" cy="1327355"/>
          </a:xfrm>
          <a:prstGeom prst="ellipse">
            <a:avLst/>
          </a:prstGeom>
          <a:solidFill>
            <a:srgbClr val="A3C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with icons slide -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 userDrawn="1"/>
        </p:nvCxnSpPr>
        <p:spPr>
          <a:xfrm>
            <a:off x="-6261" y="1227211"/>
            <a:ext cx="12192000" cy="0"/>
          </a:xfrm>
          <a:prstGeom prst="line">
            <a:avLst/>
          </a:prstGeom>
          <a:ln>
            <a:solidFill>
              <a:srgbClr val="353E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3621" y="2090693"/>
            <a:ext cx="2672815" cy="3712088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273765" y="2090693"/>
            <a:ext cx="2672815" cy="3712088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145266" y="2090693"/>
            <a:ext cx="2672815" cy="3712088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9098549" y="2090693"/>
            <a:ext cx="2672815" cy="3712088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3" name="Oval 22"/>
          <p:cNvSpPr/>
          <p:nvPr userDrawn="1"/>
        </p:nvSpPr>
        <p:spPr>
          <a:xfrm>
            <a:off x="1016071" y="571968"/>
            <a:ext cx="1327355" cy="1327355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 userDrawn="1"/>
        </p:nvSpPr>
        <p:spPr>
          <a:xfrm>
            <a:off x="3966704" y="587771"/>
            <a:ext cx="1327355" cy="1327355"/>
          </a:xfrm>
          <a:prstGeom prst="ellipse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 userDrawn="1"/>
        </p:nvSpPr>
        <p:spPr>
          <a:xfrm>
            <a:off x="6782063" y="543527"/>
            <a:ext cx="1327355" cy="1327355"/>
          </a:xfrm>
          <a:prstGeom prst="ellipse">
            <a:avLst/>
          </a:prstGeom>
          <a:solidFill>
            <a:srgbClr val="AB5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 userDrawn="1"/>
        </p:nvSpPr>
        <p:spPr>
          <a:xfrm>
            <a:off x="9795572" y="573039"/>
            <a:ext cx="1327355" cy="1327355"/>
          </a:xfrm>
          <a:prstGeom prst="ellipse">
            <a:avLst/>
          </a:prstGeom>
          <a:solidFill>
            <a:srgbClr val="A3C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ulle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4903304" y="1126433"/>
            <a:ext cx="7288696" cy="1302295"/>
          </a:xfrm>
          <a:prstGeom prst="rect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 userDrawn="1"/>
        </p:nvSpPr>
        <p:spPr>
          <a:xfrm>
            <a:off x="4903304" y="2749824"/>
            <a:ext cx="7288696" cy="1302295"/>
          </a:xfrm>
          <a:prstGeom prst="rect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4903304" y="4373215"/>
            <a:ext cx="7288696" cy="1302295"/>
          </a:xfrm>
          <a:prstGeom prst="rect">
            <a:avLst/>
          </a:prstGeom>
          <a:solidFill>
            <a:srgbClr val="AB5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traight Connector 37"/>
          <p:cNvCxnSpPr/>
          <p:nvPr userDrawn="1"/>
        </p:nvCxnSpPr>
        <p:spPr>
          <a:xfrm>
            <a:off x="6175512" y="1223543"/>
            <a:ext cx="0" cy="10425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175512" y="2852059"/>
            <a:ext cx="0" cy="10425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 userDrawn="1"/>
        </p:nvCxnSpPr>
        <p:spPr>
          <a:xfrm>
            <a:off x="6175512" y="4496389"/>
            <a:ext cx="0" cy="10425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4456" y="677649"/>
            <a:ext cx="1176669" cy="5446643"/>
          </a:xfrm>
          <a:prstGeom prst="rect">
            <a:avLst/>
          </a:prstGeom>
        </p:spPr>
      </p:pic>
      <p:sp>
        <p:nvSpPr>
          <p:cNvPr id="4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43223" y="1079254"/>
            <a:ext cx="3821205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3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643223" y="2087287"/>
            <a:ext cx="3821205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44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975024" y="1126433"/>
            <a:ext cx="1176670" cy="12929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271051" y="1126433"/>
            <a:ext cx="5353929" cy="129299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417209" y="1920386"/>
            <a:ext cx="4287526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4998842" y="2740524"/>
            <a:ext cx="1176670" cy="12929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5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294869" y="2740524"/>
            <a:ext cx="5353929" cy="129299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54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4968894" y="4387646"/>
            <a:ext cx="1176670" cy="12929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55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6264921" y="4387646"/>
            <a:ext cx="5353929" cy="129299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0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bulle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4903304" y="119570"/>
            <a:ext cx="7288696" cy="1042579"/>
          </a:xfrm>
          <a:prstGeom prst="rect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 userDrawn="1"/>
        </p:nvSpPr>
        <p:spPr>
          <a:xfrm>
            <a:off x="4897248" y="1269239"/>
            <a:ext cx="7288696" cy="1042578"/>
          </a:xfrm>
          <a:prstGeom prst="rect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4903304" y="2451950"/>
            <a:ext cx="7288696" cy="1126602"/>
          </a:xfrm>
          <a:prstGeom prst="rect">
            <a:avLst/>
          </a:prstGeom>
          <a:solidFill>
            <a:srgbClr val="AB5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traight Connector 37"/>
          <p:cNvCxnSpPr>
            <a:cxnSpLocks/>
          </p:cNvCxnSpPr>
          <p:nvPr userDrawn="1"/>
        </p:nvCxnSpPr>
        <p:spPr>
          <a:xfrm>
            <a:off x="6206334" y="206405"/>
            <a:ext cx="0" cy="7799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1068" y="392046"/>
            <a:ext cx="1176669" cy="5446643"/>
          </a:xfrm>
          <a:prstGeom prst="rect">
            <a:avLst/>
          </a:prstGeom>
        </p:spPr>
      </p:pic>
      <p:sp>
        <p:nvSpPr>
          <p:cNvPr id="4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43223" y="1079254"/>
            <a:ext cx="3821205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3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643223" y="2087287"/>
            <a:ext cx="3821205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44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951073" y="151759"/>
            <a:ext cx="1176670" cy="9274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271051" y="181215"/>
            <a:ext cx="5353929" cy="89804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417209" y="1920386"/>
            <a:ext cx="4287526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21DCCF5C-63BA-4991-A642-D39E2A0297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81618" y="1321589"/>
            <a:ext cx="1176670" cy="9274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9265CAB-35CA-4BAD-A378-7CAE426D02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0711" y="1340479"/>
            <a:ext cx="5353929" cy="89804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5D98BAD-EADE-49DD-9C58-2868C51C7CE6}"/>
              </a:ext>
            </a:extLst>
          </p:cNvPr>
          <p:cNvCxnSpPr>
            <a:cxnSpLocks/>
          </p:cNvCxnSpPr>
          <p:nvPr userDrawn="1"/>
        </p:nvCxnSpPr>
        <p:spPr>
          <a:xfrm>
            <a:off x="6235446" y="1314299"/>
            <a:ext cx="0" cy="7799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B11D4F74-E1AA-425A-B258-8C2BDCABC6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00456" y="2532224"/>
            <a:ext cx="1176670" cy="9274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30EDDD-0739-418B-B7AD-920C1269C69F}"/>
              </a:ext>
            </a:extLst>
          </p:cNvPr>
          <p:cNvSpPr/>
          <p:nvPr userDrawn="1"/>
        </p:nvSpPr>
        <p:spPr>
          <a:xfrm>
            <a:off x="4922142" y="3796156"/>
            <a:ext cx="7288696" cy="1042578"/>
          </a:xfrm>
          <a:prstGeom prst="rect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D62D4D-32E7-4098-87F9-1B0F0192DC77}"/>
              </a:ext>
            </a:extLst>
          </p:cNvPr>
          <p:cNvSpPr/>
          <p:nvPr userDrawn="1"/>
        </p:nvSpPr>
        <p:spPr>
          <a:xfrm>
            <a:off x="4897248" y="5140362"/>
            <a:ext cx="7288696" cy="1042578"/>
          </a:xfrm>
          <a:prstGeom prst="rect">
            <a:avLst/>
          </a:prstGeom>
          <a:solidFill>
            <a:srgbClr val="BA0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542970D8-4011-4EC9-87EE-7B689C6412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79908" y="3837045"/>
            <a:ext cx="1176670" cy="9274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97B788DA-19A1-48FB-B9CE-F2AE5EDBA9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29960" y="5167631"/>
            <a:ext cx="1176670" cy="9274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F8CDD4B-6732-40D6-9EC0-B990490D5468}"/>
              </a:ext>
            </a:extLst>
          </p:cNvPr>
          <p:cNvCxnSpPr>
            <a:cxnSpLocks/>
          </p:cNvCxnSpPr>
          <p:nvPr userDrawn="1"/>
        </p:nvCxnSpPr>
        <p:spPr>
          <a:xfrm>
            <a:off x="6254284" y="2596851"/>
            <a:ext cx="0" cy="7799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1E292A3-3D27-42B2-B2A2-4F8115C013B4}"/>
              </a:ext>
            </a:extLst>
          </p:cNvPr>
          <p:cNvCxnSpPr>
            <a:cxnSpLocks/>
          </p:cNvCxnSpPr>
          <p:nvPr userDrawn="1"/>
        </p:nvCxnSpPr>
        <p:spPr>
          <a:xfrm>
            <a:off x="6244010" y="3901671"/>
            <a:ext cx="0" cy="7799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9BACB23-8394-4EFE-A7E6-BF718750A66C}"/>
              </a:ext>
            </a:extLst>
          </p:cNvPr>
          <p:cNvCxnSpPr>
            <a:cxnSpLocks/>
          </p:cNvCxnSpPr>
          <p:nvPr userDrawn="1"/>
        </p:nvCxnSpPr>
        <p:spPr>
          <a:xfrm>
            <a:off x="6244010" y="5257865"/>
            <a:ext cx="0" cy="7799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50750CC2-47E8-4E6C-A51C-2CF99A3B946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0097" y="2561390"/>
            <a:ext cx="5353929" cy="89804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651E6DC5-C539-40B8-BBF1-0E85988270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39549" y="3845663"/>
            <a:ext cx="5353929" cy="89804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3632AB8E-FDC0-4922-8B1A-6843FAF84E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70371" y="5191581"/>
            <a:ext cx="5353929" cy="89804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31900781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0190" y="1447737"/>
            <a:ext cx="7941283" cy="4839954"/>
          </a:xfrm>
          <a:prstGeom prst="rect">
            <a:avLst/>
          </a:prstGeom>
        </p:spPr>
      </p:pic>
      <p:sp>
        <p:nvSpPr>
          <p:cNvPr id="2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13464"/>
            <a:ext cx="12192000" cy="70448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045042"/>
            <a:ext cx="12192000" cy="590599"/>
          </a:xfrm>
        </p:spPr>
        <p:txBody>
          <a:bodyPr>
            <a:noAutofit/>
          </a:bodyPr>
          <a:lstStyle>
            <a:lvl1pPr marL="0" indent="0" algn="ctr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 flipH="1">
            <a:off x="280404" y="945173"/>
            <a:ext cx="11623126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3184071" y="1893434"/>
            <a:ext cx="5665788" cy="3478212"/>
          </a:xfrm>
          <a:prstGeom prst="rect">
            <a:avLst/>
          </a:prstGeom>
        </p:spPr>
        <p:txBody>
          <a:bodyPr anchor="t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     Click here  to add photo</a:t>
            </a:r>
          </a:p>
        </p:txBody>
      </p:sp>
      <p:sp>
        <p:nvSpPr>
          <p:cNvPr id="11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9500" y="740153"/>
            <a:ext cx="4762500" cy="5612853"/>
          </a:xfrm>
          <a:prstGeom prst="rect">
            <a:avLst/>
          </a:prstGeom>
        </p:spPr>
      </p:pic>
      <p:cxnSp>
        <p:nvCxnSpPr>
          <p:cNvPr id="27" name="Straight Connector 26"/>
          <p:cNvCxnSpPr/>
          <p:nvPr userDrawn="1"/>
        </p:nvCxnSpPr>
        <p:spPr>
          <a:xfrm flipH="1">
            <a:off x="378379" y="1022062"/>
            <a:ext cx="6789867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8802435" y="1223694"/>
            <a:ext cx="3389565" cy="403365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here to add photo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43223" y="324709"/>
            <a:ext cx="6361734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381298" y="1516696"/>
            <a:ext cx="7238701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13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66" t="-1339"/>
          <a:stretch/>
        </p:blipFill>
        <p:spPr>
          <a:xfrm>
            <a:off x="2449287" y="1355271"/>
            <a:ext cx="9742714" cy="5502729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3731480" y="2335213"/>
            <a:ext cx="4098925" cy="262890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1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13464"/>
            <a:ext cx="12192000" cy="70448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280404" y="945173"/>
            <a:ext cx="11623126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0657" y="550299"/>
            <a:ext cx="5479143" cy="6292294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7754938" y="1192681"/>
            <a:ext cx="2187575" cy="38862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Click here to add photo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378380" y="1908558"/>
            <a:ext cx="6348991" cy="0"/>
          </a:xfrm>
          <a:prstGeom prst="line">
            <a:avLst/>
          </a:prstGeom>
          <a:ln>
            <a:solidFill>
              <a:srgbClr val="392E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43223" y="1079254"/>
            <a:ext cx="5839220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43223" y="2087287"/>
            <a:ext cx="5839220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9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.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600176" y="0"/>
            <a:ext cx="8627166" cy="6858000"/>
          </a:xfrm>
          <a:custGeom>
            <a:avLst/>
            <a:gdLst>
              <a:gd name="connsiteX0" fmla="*/ 0 w 6069496"/>
              <a:gd name="connsiteY0" fmla="*/ 0 h 5380383"/>
              <a:gd name="connsiteX1" fmla="*/ 6069496 w 6069496"/>
              <a:gd name="connsiteY1" fmla="*/ 0 h 5380383"/>
              <a:gd name="connsiteX2" fmla="*/ 6069496 w 6069496"/>
              <a:gd name="connsiteY2" fmla="*/ 5380383 h 5380383"/>
              <a:gd name="connsiteX3" fmla="*/ 0 w 6069496"/>
              <a:gd name="connsiteY3" fmla="*/ 5380383 h 5380383"/>
              <a:gd name="connsiteX4" fmla="*/ 0 w 6069496"/>
              <a:gd name="connsiteY4" fmla="*/ 0 h 5380383"/>
              <a:gd name="connsiteX0" fmla="*/ 1298713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1298713 w 7368209"/>
              <a:gd name="connsiteY4" fmla="*/ 0 h 5380383"/>
              <a:gd name="connsiteX0" fmla="*/ 2782957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2782957 w 7368209"/>
              <a:gd name="connsiteY4" fmla="*/ 0 h 5380383"/>
              <a:gd name="connsiteX0" fmla="*/ 2822713 w 7407965"/>
              <a:gd name="connsiteY0" fmla="*/ 0 h 5380383"/>
              <a:gd name="connsiteX1" fmla="*/ 7407965 w 7407965"/>
              <a:gd name="connsiteY1" fmla="*/ 0 h 5380383"/>
              <a:gd name="connsiteX2" fmla="*/ 7407965 w 7407965"/>
              <a:gd name="connsiteY2" fmla="*/ 5380383 h 5380383"/>
              <a:gd name="connsiteX3" fmla="*/ 0 w 7407965"/>
              <a:gd name="connsiteY3" fmla="*/ 5221358 h 5380383"/>
              <a:gd name="connsiteX4" fmla="*/ 2822713 w 7407965"/>
              <a:gd name="connsiteY4" fmla="*/ 0 h 5380383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41936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  <a:gd name="connsiteX0" fmla="*/ 2834110 w 7419362"/>
              <a:gd name="connsiteY0" fmla="*/ 0 h 5377312"/>
              <a:gd name="connsiteX1" fmla="*/ 7419362 w 7419362"/>
              <a:gd name="connsiteY1" fmla="*/ 0 h 5377312"/>
              <a:gd name="connsiteX2" fmla="*/ 7259806 w 7419362"/>
              <a:gd name="connsiteY2" fmla="*/ 5328399 h 5377312"/>
              <a:gd name="connsiteX3" fmla="*/ 0 w 7419362"/>
              <a:gd name="connsiteY3" fmla="*/ 5377312 h 5377312"/>
              <a:gd name="connsiteX4" fmla="*/ 2834110 w 7419362"/>
              <a:gd name="connsiteY4" fmla="*/ 0 h 5377312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38517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362" h="5380383">
                <a:moveTo>
                  <a:pt x="2834110" y="0"/>
                </a:moveTo>
                <a:lnTo>
                  <a:pt x="7419362" y="0"/>
                </a:lnTo>
                <a:lnTo>
                  <a:pt x="7385172" y="5380383"/>
                </a:lnTo>
                <a:lnTo>
                  <a:pt x="0" y="5377312"/>
                </a:lnTo>
                <a:lnTo>
                  <a:pt x="2834110" y="0"/>
                </a:lnTo>
                <a:close/>
              </a:path>
            </a:pathLst>
          </a:cu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3366050" y="-13254"/>
            <a:ext cx="3644349" cy="6887327"/>
          </a:xfrm>
          <a:custGeom>
            <a:avLst/>
            <a:gdLst>
              <a:gd name="connsiteX0" fmla="*/ 0 w 1060174"/>
              <a:gd name="connsiteY0" fmla="*/ 0 h 4916557"/>
              <a:gd name="connsiteX1" fmla="*/ 1060174 w 1060174"/>
              <a:gd name="connsiteY1" fmla="*/ 0 h 4916557"/>
              <a:gd name="connsiteX2" fmla="*/ 1060174 w 1060174"/>
              <a:gd name="connsiteY2" fmla="*/ 4916557 h 4916557"/>
              <a:gd name="connsiteX3" fmla="*/ 0 w 1060174"/>
              <a:gd name="connsiteY3" fmla="*/ 4916557 h 4916557"/>
              <a:gd name="connsiteX4" fmla="*/ 0 w 1060174"/>
              <a:gd name="connsiteY4" fmla="*/ 0 h 4916557"/>
              <a:gd name="connsiteX0" fmla="*/ 2862470 w 3922644"/>
              <a:gd name="connsiteY0" fmla="*/ 0 h 4916557"/>
              <a:gd name="connsiteX1" fmla="*/ 3922644 w 3922644"/>
              <a:gd name="connsiteY1" fmla="*/ 0 h 4916557"/>
              <a:gd name="connsiteX2" fmla="*/ 3922644 w 3922644"/>
              <a:gd name="connsiteY2" fmla="*/ 4916557 h 4916557"/>
              <a:gd name="connsiteX3" fmla="*/ 0 w 3922644"/>
              <a:gd name="connsiteY3" fmla="*/ 4863548 h 4916557"/>
              <a:gd name="connsiteX4" fmla="*/ 2862470 w 3922644"/>
              <a:gd name="connsiteY4" fmla="*/ 0 h 4916557"/>
              <a:gd name="connsiteX0" fmla="*/ 2862470 w 3922644"/>
              <a:gd name="connsiteY0" fmla="*/ 0 h 4969566"/>
              <a:gd name="connsiteX1" fmla="*/ 3922644 w 3922644"/>
              <a:gd name="connsiteY1" fmla="*/ 0 h 4969566"/>
              <a:gd name="connsiteX2" fmla="*/ 490331 w 3922644"/>
              <a:gd name="connsiteY2" fmla="*/ 4969566 h 4969566"/>
              <a:gd name="connsiteX3" fmla="*/ 0 w 3922644"/>
              <a:gd name="connsiteY3" fmla="*/ 4863548 h 4969566"/>
              <a:gd name="connsiteX4" fmla="*/ 2862470 w 3922644"/>
              <a:gd name="connsiteY4" fmla="*/ 0 h 4969566"/>
              <a:gd name="connsiteX0" fmla="*/ 2888975 w 3949149"/>
              <a:gd name="connsiteY0" fmla="*/ 0 h 4969566"/>
              <a:gd name="connsiteX1" fmla="*/ 3949149 w 3949149"/>
              <a:gd name="connsiteY1" fmla="*/ 0 h 4969566"/>
              <a:gd name="connsiteX2" fmla="*/ 516836 w 3949149"/>
              <a:gd name="connsiteY2" fmla="*/ 4969566 h 4969566"/>
              <a:gd name="connsiteX3" fmla="*/ 0 w 3949149"/>
              <a:gd name="connsiteY3" fmla="*/ 4956314 h 4969566"/>
              <a:gd name="connsiteX4" fmla="*/ 2888975 w 3949149"/>
              <a:gd name="connsiteY4" fmla="*/ 0 h 4969566"/>
              <a:gd name="connsiteX0" fmla="*/ 2888975 w 3432314"/>
              <a:gd name="connsiteY0" fmla="*/ 0 h 4969566"/>
              <a:gd name="connsiteX1" fmla="*/ 3432314 w 3432314"/>
              <a:gd name="connsiteY1" fmla="*/ 13252 h 4969566"/>
              <a:gd name="connsiteX2" fmla="*/ 516836 w 3432314"/>
              <a:gd name="connsiteY2" fmla="*/ 4969566 h 4969566"/>
              <a:gd name="connsiteX3" fmla="*/ 0 w 3432314"/>
              <a:gd name="connsiteY3" fmla="*/ 4956314 h 4969566"/>
              <a:gd name="connsiteX4" fmla="*/ 2888975 w 3432314"/>
              <a:gd name="connsiteY4" fmla="*/ 0 h 4969566"/>
              <a:gd name="connsiteX0" fmla="*/ 3101010 w 3644349"/>
              <a:gd name="connsiteY0" fmla="*/ 0 h 5103717"/>
              <a:gd name="connsiteX1" fmla="*/ 3644349 w 3644349"/>
              <a:gd name="connsiteY1" fmla="*/ 13252 h 5103717"/>
              <a:gd name="connsiteX2" fmla="*/ 728871 w 3644349"/>
              <a:gd name="connsiteY2" fmla="*/ 4969566 h 5103717"/>
              <a:gd name="connsiteX3" fmla="*/ 0 w 3644349"/>
              <a:gd name="connsiteY3" fmla="*/ 5103717 h 5103717"/>
              <a:gd name="connsiteX4" fmla="*/ 3101010 w 3644349"/>
              <a:gd name="connsiteY4" fmla="*/ 0 h 5103717"/>
              <a:gd name="connsiteX0" fmla="*/ 3101010 w 3644349"/>
              <a:gd name="connsiteY0" fmla="*/ 0 h 5103717"/>
              <a:gd name="connsiteX1" fmla="*/ 3644349 w 3644349"/>
              <a:gd name="connsiteY1" fmla="*/ 13252 h 5103717"/>
              <a:gd name="connsiteX2" fmla="*/ 569844 w 3644349"/>
              <a:gd name="connsiteY2" fmla="*/ 5087489 h 5103717"/>
              <a:gd name="connsiteX3" fmla="*/ 0 w 3644349"/>
              <a:gd name="connsiteY3" fmla="*/ 5103717 h 5103717"/>
              <a:gd name="connsiteX4" fmla="*/ 3101010 w 3644349"/>
              <a:gd name="connsiteY4" fmla="*/ 0 h 5103717"/>
              <a:gd name="connsiteX0" fmla="*/ 3101010 w 3644349"/>
              <a:gd name="connsiteY0" fmla="*/ 0 h 5107143"/>
              <a:gd name="connsiteX1" fmla="*/ 3644349 w 3644349"/>
              <a:gd name="connsiteY1" fmla="*/ 13252 h 5107143"/>
              <a:gd name="connsiteX2" fmla="*/ 569844 w 3644349"/>
              <a:gd name="connsiteY2" fmla="*/ 5107143 h 5107143"/>
              <a:gd name="connsiteX3" fmla="*/ 0 w 3644349"/>
              <a:gd name="connsiteY3" fmla="*/ 5103717 h 5107143"/>
              <a:gd name="connsiteX4" fmla="*/ 3101010 w 3644349"/>
              <a:gd name="connsiteY4" fmla="*/ 0 h 510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4349" h="5107143">
                <a:moveTo>
                  <a:pt x="3101010" y="0"/>
                </a:moveTo>
                <a:lnTo>
                  <a:pt x="3644349" y="13252"/>
                </a:lnTo>
                <a:lnTo>
                  <a:pt x="569844" y="5107143"/>
                </a:lnTo>
                <a:lnTo>
                  <a:pt x="0" y="5103717"/>
                </a:lnTo>
                <a:lnTo>
                  <a:pt x="3101010" y="0"/>
                </a:lnTo>
                <a:close/>
              </a:path>
            </a:pathLst>
          </a:cu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15032" y="-269520"/>
            <a:ext cx="3299791" cy="50907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790" y="685529"/>
            <a:ext cx="4049163" cy="1476370"/>
          </a:xfrm>
          <a:prstGeom prst="rect">
            <a:avLst/>
          </a:prstGeom>
        </p:spPr>
      </p:pic>
      <p:sp>
        <p:nvSpPr>
          <p:cNvPr id="10" name="Oval 9"/>
          <p:cNvSpPr/>
          <p:nvPr userDrawn="1"/>
        </p:nvSpPr>
        <p:spPr>
          <a:xfrm>
            <a:off x="5597626" y="740090"/>
            <a:ext cx="1166683" cy="1166683"/>
          </a:xfrm>
          <a:prstGeom prst="ellipse">
            <a:avLst/>
          </a:prstGeom>
          <a:solidFill>
            <a:schemeClr val="bg1"/>
          </a:solidFill>
          <a:ln w="38100">
            <a:solidFill>
              <a:srgbClr val="68BB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2064" y="945481"/>
            <a:ext cx="885435" cy="786561"/>
          </a:xfrm>
          <a:prstGeom prst="rect">
            <a:avLst/>
          </a:prstGeom>
        </p:spPr>
      </p:pic>
      <p:sp>
        <p:nvSpPr>
          <p:cNvPr id="27" name="Oval 26"/>
          <p:cNvSpPr/>
          <p:nvPr userDrawn="1"/>
        </p:nvSpPr>
        <p:spPr>
          <a:xfrm>
            <a:off x="3600176" y="4942083"/>
            <a:ext cx="1166683" cy="1166683"/>
          </a:xfrm>
          <a:prstGeom prst="ellipse">
            <a:avLst/>
          </a:prstGeom>
          <a:solidFill>
            <a:schemeClr val="bg1"/>
          </a:solidFill>
          <a:ln w="38100">
            <a:solidFill>
              <a:srgbClr val="68BB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165" b="-62"/>
          <a:stretch/>
        </p:blipFill>
        <p:spPr>
          <a:xfrm>
            <a:off x="3765028" y="5155653"/>
            <a:ext cx="885435" cy="786561"/>
          </a:xfrm>
          <a:prstGeom prst="rect">
            <a:avLst/>
          </a:prstGeom>
        </p:spPr>
      </p:pic>
      <p:sp>
        <p:nvSpPr>
          <p:cNvPr id="29" name="Oval 28"/>
          <p:cNvSpPr/>
          <p:nvPr userDrawn="1"/>
        </p:nvSpPr>
        <p:spPr>
          <a:xfrm>
            <a:off x="4600769" y="2867809"/>
            <a:ext cx="1166683" cy="1166683"/>
          </a:xfrm>
          <a:prstGeom prst="ellipse">
            <a:avLst/>
          </a:prstGeom>
          <a:solidFill>
            <a:schemeClr val="bg1"/>
          </a:solidFill>
          <a:ln w="38100">
            <a:solidFill>
              <a:srgbClr val="68BB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561"/>
          <a:stretch/>
        </p:blipFill>
        <p:spPr>
          <a:xfrm>
            <a:off x="4756212" y="3103241"/>
            <a:ext cx="885435" cy="786561"/>
          </a:xfrm>
          <a:prstGeom prst="rect">
            <a:avLst/>
          </a:prstGeom>
        </p:spPr>
      </p:pic>
      <p:sp>
        <p:nvSpPr>
          <p:cNvPr id="39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6019935" y="3281247"/>
            <a:ext cx="4903787" cy="1273175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WE TRAIN</a:t>
            </a:r>
          </a:p>
        </p:txBody>
      </p:sp>
      <p:sp>
        <p:nvSpPr>
          <p:cNvPr id="4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8261062" y="3322052"/>
            <a:ext cx="3636830" cy="1167491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spcBef>
                <a:spcPts val="200"/>
              </a:spcBef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the facilitators of transformative community regeneration</a:t>
            </a:r>
          </a:p>
        </p:txBody>
      </p:sp>
      <p:sp>
        <p:nvSpPr>
          <p:cNvPr id="4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017408" y="5374964"/>
            <a:ext cx="4903787" cy="1273175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WE PROMOTE</a:t>
            </a:r>
          </a:p>
        </p:txBody>
      </p:sp>
      <p:sp>
        <p:nvSpPr>
          <p:cNvPr id="42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7968313" y="5417199"/>
            <a:ext cx="3780345" cy="1167491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spcBef>
                <a:spcPts val="200"/>
              </a:spcBef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self-learning through open </a:t>
            </a:r>
          </a:p>
          <a:p>
            <a:pPr lvl="0"/>
            <a:r>
              <a:rPr lang="en-US" dirty="0"/>
              <a:t>education resources</a:t>
            </a:r>
          </a:p>
        </p:txBody>
      </p:sp>
      <p:sp>
        <p:nvSpPr>
          <p:cNvPr id="44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 flipH="1">
            <a:off x="8983917" y="-168905"/>
            <a:ext cx="3299791" cy="5090734"/>
          </a:xfrm>
          <a:prstGeom prst="rect">
            <a:avLst/>
          </a:prstGeom>
        </p:spPr>
      </p:pic>
      <p:sp>
        <p:nvSpPr>
          <p:cNvPr id="48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6945886" y="1103286"/>
            <a:ext cx="4903787" cy="1273175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WE BUILD</a:t>
            </a:r>
          </a:p>
        </p:txBody>
      </p:sp>
      <p:sp>
        <p:nvSpPr>
          <p:cNvPr id="4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9072359" y="1118209"/>
            <a:ext cx="2890047" cy="1167491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spcBef>
                <a:spcPts val="200"/>
              </a:spcBef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regional alliances for community growth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screen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05" t="-25453" r="-31029"/>
          <a:stretch/>
        </p:blipFill>
        <p:spPr>
          <a:xfrm rot="3005780" flipH="1" flipV="1">
            <a:off x="2845620" y="351349"/>
            <a:ext cx="6044601" cy="7455177"/>
          </a:xfrm>
          <a:prstGeom prst="rect">
            <a:avLst/>
          </a:prstGeom>
        </p:spPr>
      </p:pic>
      <p:sp>
        <p:nvSpPr>
          <p:cNvPr id="23" name="Freeform 22"/>
          <p:cNvSpPr/>
          <p:nvPr userDrawn="1"/>
        </p:nvSpPr>
        <p:spPr>
          <a:xfrm flipV="1">
            <a:off x="-3863" y="5101881"/>
            <a:ext cx="12195863" cy="1763770"/>
          </a:xfrm>
          <a:custGeom>
            <a:avLst/>
            <a:gdLst>
              <a:gd name="connsiteX0" fmla="*/ 12228395 w 12255690"/>
              <a:gd name="connsiteY0" fmla="*/ 1337481 h 2088107"/>
              <a:gd name="connsiteX1" fmla="*/ 0 w 12255690"/>
              <a:gd name="connsiteY1" fmla="*/ 2088107 h 2088107"/>
              <a:gd name="connsiteX2" fmla="*/ 0 w 12255690"/>
              <a:gd name="connsiteY2" fmla="*/ 0 h 2088107"/>
              <a:gd name="connsiteX3" fmla="*/ 12255690 w 12255690"/>
              <a:gd name="connsiteY3" fmla="*/ 0 h 2088107"/>
              <a:gd name="connsiteX4" fmla="*/ 12228395 w 12255690"/>
              <a:gd name="connsiteY4" fmla="*/ 1337481 h 2088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5690" h="2088107">
                <a:moveTo>
                  <a:pt x="12228395" y="1337481"/>
                </a:moveTo>
                <a:lnTo>
                  <a:pt x="0" y="2088107"/>
                </a:lnTo>
                <a:lnTo>
                  <a:pt x="0" y="0"/>
                </a:lnTo>
                <a:lnTo>
                  <a:pt x="12255690" y="0"/>
                </a:lnTo>
                <a:lnTo>
                  <a:pt x="12228395" y="1337481"/>
                </a:lnTo>
                <a:close/>
              </a:path>
            </a:pathLst>
          </a:cu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 userDrawn="1"/>
        </p:nvSpPr>
        <p:spPr>
          <a:xfrm>
            <a:off x="7634502" y="0"/>
            <a:ext cx="4656309" cy="6858000"/>
          </a:xfrm>
          <a:custGeom>
            <a:avLst/>
            <a:gdLst>
              <a:gd name="connsiteX0" fmla="*/ 1167619 w 4262511"/>
              <a:gd name="connsiteY0" fmla="*/ 0 h 6963508"/>
              <a:gd name="connsiteX1" fmla="*/ 4262511 w 4262511"/>
              <a:gd name="connsiteY1" fmla="*/ 0 h 6963508"/>
              <a:gd name="connsiteX2" fmla="*/ 4262511 w 4262511"/>
              <a:gd name="connsiteY2" fmla="*/ 6963508 h 6963508"/>
              <a:gd name="connsiteX3" fmla="*/ 0 w 4262511"/>
              <a:gd name="connsiteY3" fmla="*/ 6963508 h 6963508"/>
              <a:gd name="connsiteX4" fmla="*/ 1167619 w 4262511"/>
              <a:gd name="connsiteY4" fmla="*/ 0 h 6963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2511" h="6963508">
                <a:moveTo>
                  <a:pt x="1167619" y="0"/>
                </a:moveTo>
                <a:lnTo>
                  <a:pt x="4262511" y="0"/>
                </a:lnTo>
                <a:lnTo>
                  <a:pt x="4262511" y="6963508"/>
                </a:lnTo>
                <a:lnTo>
                  <a:pt x="0" y="6963508"/>
                </a:lnTo>
                <a:lnTo>
                  <a:pt x="1167619" y="0"/>
                </a:lnTo>
                <a:close/>
              </a:path>
            </a:pathLst>
          </a:cu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 userDrawn="1"/>
        </p:nvSpPr>
        <p:spPr>
          <a:xfrm>
            <a:off x="8340348" y="1437862"/>
            <a:ext cx="540733" cy="540733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6EAE"/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7948463" y="3538204"/>
            <a:ext cx="540733" cy="540733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6EAE"/>
              </a:solidFill>
            </a:endParaRPr>
          </a:p>
        </p:txBody>
      </p:sp>
      <p:sp>
        <p:nvSpPr>
          <p:cNvPr id="28" name="Oval 27"/>
          <p:cNvSpPr/>
          <p:nvPr userDrawn="1"/>
        </p:nvSpPr>
        <p:spPr>
          <a:xfrm>
            <a:off x="8149323" y="2583419"/>
            <a:ext cx="540733" cy="540733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6EAE"/>
              </a:solidFill>
            </a:endParaRPr>
          </a:p>
        </p:txBody>
      </p:sp>
      <p:sp>
        <p:nvSpPr>
          <p:cNvPr id="12" name="Text Placeholder 2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43865" y="5627165"/>
            <a:ext cx="3104978" cy="697353"/>
          </a:xfrm>
        </p:spPr>
        <p:txBody>
          <a:bodyPr anchor="ctr">
            <a:noAutofit/>
          </a:bodyPr>
          <a:lstStyle>
            <a:lvl1pPr marL="0" indent="0" algn="l">
              <a:buNone/>
              <a:defRPr sz="54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13" name="Text Placeholder 25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779980" y="5632776"/>
            <a:ext cx="3854522" cy="69735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i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Any Questions?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3623161" y="5539408"/>
            <a:ext cx="0" cy="804289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8656967" y="3682823"/>
            <a:ext cx="2812464" cy="323455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@</a:t>
            </a:r>
            <a:r>
              <a:rPr lang="en-US" dirty="0" err="1"/>
              <a:t>RestartEntrepreneurship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9070793" y="1542835"/>
            <a:ext cx="1932766" cy="382588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@</a:t>
            </a:r>
            <a:r>
              <a:rPr lang="en-US" dirty="0" err="1"/>
              <a:t>RESTART_europe</a:t>
            </a:r>
            <a:r>
              <a:rPr lang="en-US" dirty="0"/>
              <a:t> </a:t>
            </a:r>
          </a:p>
        </p:txBody>
      </p:sp>
      <p:sp>
        <p:nvSpPr>
          <p:cNvPr id="21" name="Text Placeholder 2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873139" y="2645407"/>
            <a:ext cx="2757540" cy="416755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RESTART Entrepreneurship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44" y="492099"/>
            <a:ext cx="3375286" cy="123066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8141526" y="5640417"/>
            <a:ext cx="4142135" cy="677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oter Placeholder 6"/>
          <p:cNvSpPr txBox="1">
            <a:spLocks noGrp="1"/>
          </p:cNvSpPr>
          <p:nvPr userDrawn="1"/>
        </p:nvSpPr>
        <p:spPr bwMode="auto">
          <a:xfrm>
            <a:off x="10010672" y="5842695"/>
            <a:ext cx="2051233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IE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</a:rPr>
              <a:t> This programme has been funded with support from the European Commission </a:t>
            </a:r>
          </a:p>
        </p:txBody>
      </p:sp>
      <p:pic>
        <p:nvPicPr>
          <p:cNvPr id="38" name="Picture 8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1576" y="5763754"/>
            <a:ext cx="162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val 21"/>
          <p:cNvSpPr/>
          <p:nvPr userDrawn="1"/>
        </p:nvSpPr>
        <p:spPr>
          <a:xfrm>
            <a:off x="7795228" y="4585526"/>
            <a:ext cx="540733" cy="540733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6EAE"/>
              </a:solidFill>
            </a:endParaRP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8503732" y="4730145"/>
            <a:ext cx="2812464" cy="323455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www.restart.how</a:t>
            </a:r>
            <a:endParaRPr lang="en-US" dirty="0"/>
          </a:p>
        </p:txBody>
      </p:sp>
      <p:grpSp>
        <p:nvGrpSpPr>
          <p:cNvPr id="39" name="Google Shape;664;p39"/>
          <p:cNvGrpSpPr/>
          <p:nvPr userDrawn="1"/>
        </p:nvGrpSpPr>
        <p:grpSpPr>
          <a:xfrm>
            <a:off x="7917788" y="4694282"/>
            <a:ext cx="301041" cy="301041"/>
            <a:chOff x="5941025" y="3634400"/>
            <a:chExt cx="467650" cy="467650"/>
          </a:xfrm>
        </p:grpSpPr>
        <p:sp>
          <p:nvSpPr>
            <p:cNvPr id="40" name="Google Shape;665;p39"/>
            <p:cNvSpPr/>
            <p:nvPr/>
          </p:nvSpPr>
          <p:spPr>
            <a:xfrm>
              <a:off x="5941025" y="3634400"/>
              <a:ext cx="467650" cy="467650"/>
            </a:xfrm>
            <a:custGeom>
              <a:avLst/>
              <a:gdLst/>
              <a:ahLst/>
              <a:cxnLst/>
              <a:rect l="l" t="t" r="r" b="b"/>
              <a:pathLst>
                <a:path w="18706" h="18706" fill="none" extrusionOk="0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66;p39"/>
            <p:cNvSpPr/>
            <p:nvPr/>
          </p:nvSpPr>
          <p:spPr>
            <a:xfrm>
              <a:off x="6211975" y="3753150"/>
              <a:ext cx="19525" cy="18900"/>
            </a:xfrm>
            <a:custGeom>
              <a:avLst/>
              <a:gdLst/>
              <a:ahLst/>
              <a:cxnLst/>
              <a:rect l="l" t="t" r="r" b="b"/>
              <a:pathLst>
                <a:path w="781" h="756" fill="none" extrusionOk="0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67;p39"/>
            <p:cNvSpPr/>
            <p:nvPr/>
          </p:nvSpPr>
          <p:spPr>
            <a:xfrm>
              <a:off x="5943475" y="3695900"/>
              <a:ext cx="177800" cy="351350"/>
            </a:xfrm>
            <a:custGeom>
              <a:avLst/>
              <a:gdLst/>
              <a:ahLst/>
              <a:cxnLst/>
              <a:rect l="l" t="t" r="r" b="b"/>
              <a:pathLst>
                <a:path w="7112" h="14054" fill="none" extrusionOk="0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68;p39"/>
            <p:cNvSpPr/>
            <p:nvPr/>
          </p:nvSpPr>
          <p:spPr>
            <a:xfrm>
              <a:off x="6128575" y="3695900"/>
              <a:ext cx="86475" cy="47525"/>
            </a:xfrm>
            <a:custGeom>
              <a:avLst/>
              <a:gdLst/>
              <a:ahLst/>
              <a:cxnLst/>
              <a:rect l="l" t="t" r="r" b="b"/>
              <a:pathLst>
                <a:path w="3459" h="1901" fill="none" extrusionOk="0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69;p39"/>
            <p:cNvSpPr/>
            <p:nvPr/>
          </p:nvSpPr>
          <p:spPr>
            <a:xfrm>
              <a:off x="6357500" y="3940075"/>
              <a:ext cx="18900" cy="34725"/>
            </a:xfrm>
            <a:custGeom>
              <a:avLst/>
              <a:gdLst/>
              <a:ahLst/>
              <a:cxnLst/>
              <a:rect l="l" t="t" r="r" b="b"/>
              <a:pathLst>
                <a:path w="756" h="1389" fill="none" extrusionOk="0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70;p39"/>
            <p:cNvSpPr/>
            <p:nvPr/>
          </p:nvSpPr>
          <p:spPr>
            <a:xfrm>
              <a:off x="6202850" y="3720875"/>
              <a:ext cx="204000" cy="278875"/>
            </a:xfrm>
            <a:custGeom>
              <a:avLst/>
              <a:gdLst/>
              <a:ahLst/>
              <a:cxnLst/>
              <a:rect l="l" t="t" r="r" b="b"/>
              <a:pathLst>
                <a:path w="8160" h="11155" fill="none" extrusionOk="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744" t="-1" b="-33623"/>
          <a:stretch/>
        </p:blipFill>
        <p:spPr>
          <a:xfrm>
            <a:off x="8340348" y="1521013"/>
            <a:ext cx="540733" cy="45758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549"/>
          <a:stretch/>
        </p:blipFill>
        <p:spPr>
          <a:xfrm>
            <a:off x="8116234" y="2666570"/>
            <a:ext cx="540733" cy="45758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981" r="-44768" b="-23643"/>
          <a:stretch/>
        </p:blipFill>
        <p:spPr>
          <a:xfrm>
            <a:off x="7962438" y="3612926"/>
            <a:ext cx="540733" cy="45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513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xt only with 1 colum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1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731877" y="0"/>
            <a:ext cx="5460124" cy="686943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  <a:gd name="connsiteX0" fmla="*/ 0 w 5663131"/>
              <a:gd name="connsiteY0" fmla="*/ 22860 h 6858000"/>
              <a:gd name="connsiteX1" fmla="*/ 5663131 w 5663131"/>
              <a:gd name="connsiteY1" fmla="*/ 0 h 6858000"/>
              <a:gd name="connsiteX2" fmla="*/ 5663131 w 5663131"/>
              <a:gd name="connsiteY2" fmla="*/ 6858000 h 6858000"/>
              <a:gd name="connsiteX3" fmla="*/ 3012144 w 5663131"/>
              <a:gd name="connsiteY3" fmla="*/ 6858000 h 6858000"/>
              <a:gd name="connsiteX4" fmla="*/ 0 w 5663131"/>
              <a:gd name="connsiteY4" fmla="*/ 22860 h 6858000"/>
              <a:gd name="connsiteX0" fmla="*/ 0 w 5448727"/>
              <a:gd name="connsiteY0" fmla="*/ 0 h 6858000"/>
              <a:gd name="connsiteX1" fmla="*/ 5448727 w 5448727"/>
              <a:gd name="connsiteY1" fmla="*/ 0 h 6858000"/>
              <a:gd name="connsiteX2" fmla="*/ 5448727 w 5448727"/>
              <a:gd name="connsiteY2" fmla="*/ 6858000 h 6858000"/>
              <a:gd name="connsiteX3" fmla="*/ 2797740 w 5448727"/>
              <a:gd name="connsiteY3" fmla="*/ 6858000 h 6858000"/>
              <a:gd name="connsiteX4" fmla="*/ 0 w 5448727"/>
              <a:gd name="connsiteY4" fmla="*/ 0 h 6858000"/>
              <a:gd name="connsiteX0" fmla="*/ 0 w 5448727"/>
              <a:gd name="connsiteY0" fmla="*/ 0 h 6858000"/>
              <a:gd name="connsiteX1" fmla="*/ 5448727 w 5448727"/>
              <a:gd name="connsiteY1" fmla="*/ 0 h 6858000"/>
              <a:gd name="connsiteX2" fmla="*/ 5448727 w 5448727"/>
              <a:gd name="connsiteY2" fmla="*/ 6858000 h 6858000"/>
              <a:gd name="connsiteX3" fmla="*/ 2494002 w 5448727"/>
              <a:gd name="connsiteY3" fmla="*/ 6858000 h 6858000"/>
              <a:gd name="connsiteX4" fmla="*/ 0 w 5448727"/>
              <a:gd name="connsiteY4" fmla="*/ 0 h 6858000"/>
              <a:gd name="connsiteX0" fmla="*/ 0 w 5127122"/>
              <a:gd name="connsiteY0" fmla="*/ 0 h 6858000"/>
              <a:gd name="connsiteX1" fmla="*/ 5127122 w 5127122"/>
              <a:gd name="connsiteY1" fmla="*/ 0 h 6858000"/>
              <a:gd name="connsiteX2" fmla="*/ 5127122 w 5127122"/>
              <a:gd name="connsiteY2" fmla="*/ 6858000 h 6858000"/>
              <a:gd name="connsiteX3" fmla="*/ 2172397 w 5127122"/>
              <a:gd name="connsiteY3" fmla="*/ 6858000 h 6858000"/>
              <a:gd name="connsiteX4" fmla="*/ 0 w 5127122"/>
              <a:gd name="connsiteY4" fmla="*/ 0 h 6858000"/>
              <a:gd name="connsiteX0" fmla="*/ 0 w 5127122"/>
              <a:gd name="connsiteY0" fmla="*/ 0 h 6858000"/>
              <a:gd name="connsiteX1" fmla="*/ 5127122 w 5127122"/>
              <a:gd name="connsiteY1" fmla="*/ 0 h 6858000"/>
              <a:gd name="connsiteX2" fmla="*/ 5127122 w 5127122"/>
              <a:gd name="connsiteY2" fmla="*/ 6858000 h 6858000"/>
              <a:gd name="connsiteX3" fmla="*/ 1975860 w 5127122"/>
              <a:gd name="connsiteY3" fmla="*/ 6858000 h 6858000"/>
              <a:gd name="connsiteX4" fmla="*/ 0 w 5127122"/>
              <a:gd name="connsiteY4" fmla="*/ 0 h 6858000"/>
              <a:gd name="connsiteX0" fmla="*/ 0 w 5127122"/>
              <a:gd name="connsiteY0" fmla="*/ 0 h 6869430"/>
              <a:gd name="connsiteX1" fmla="*/ 5127122 w 5127122"/>
              <a:gd name="connsiteY1" fmla="*/ 0 h 6869430"/>
              <a:gd name="connsiteX2" fmla="*/ 5127122 w 5127122"/>
              <a:gd name="connsiteY2" fmla="*/ 6858000 h 6869430"/>
              <a:gd name="connsiteX3" fmla="*/ 1850792 w 5127122"/>
              <a:gd name="connsiteY3" fmla="*/ 6869430 h 6869430"/>
              <a:gd name="connsiteX4" fmla="*/ 0 w 5127122"/>
              <a:gd name="connsiteY4" fmla="*/ 0 h 686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7122" h="6869430">
                <a:moveTo>
                  <a:pt x="0" y="0"/>
                </a:moveTo>
                <a:lnTo>
                  <a:pt x="5127122" y="0"/>
                </a:lnTo>
                <a:lnTo>
                  <a:pt x="5127122" y="6858000"/>
                </a:lnTo>
                <a:lnTo>
                  <a:pt x="1850792" y="686943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  <p:sp>
        <p:nvSpPr>
          <p:cNvPr id="14" name="Freeform 13"/>
          <p:cNvSpPr/>
          <p:nvPr userDrawn="1"/>
        </p:nvSpPr>
        <p:spPr>
          <a:xfrm>
            <a:off x="7427023" y="4056065"/>
            <a:ext cx="1541890" cy="2817020"/>
          </a:xfrm>
          <a:custGeom>
            <a:avLst/>
            <a:gdLst>
              <a:gd name="connsiteX0" fmla="*/ 0 w 926232"/>
              <a:gd name="connsiteY0" fmla="*/ 0 h 2817020"/>
              <a:gd name="connsiteX1" fmla="*/ 388144 w 926232"/>
              <a:gd name="connsiteY1" fmla="*/ 123754 h 2817020"/>
              <a:gd name="connsiteX2" fmla="*/ 926232 w 926232"/>
              <a:gd name="connsiteY2" fmla="*/ 2817020 h 2817020"/>
              <a:gd name="connsiteX3" fmla="*/ 567372 w 926232"/>
              <a:gd name="connsiteY3" fmla="*/ 2817020 h 2817020"/>
              <a:gd name="connsiteX4" fmla="*/ 0 w 926232"/>
              <a:gd name="connsiteY4" fmla="*/ 0 h 2817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6232" h="2817020">
                <a:moveTo>
                  <a:pt x="0" y="0"/>
                </a:moveTo>
                <a:lnTo>
                  <a:pt x="388144" y="123754"/>
                </a:lnTo>
                <a:lnTo>
                  <a:pt x="926232" y="2817020"/>
                </a:lnTo>
                <a:lnTo>
                  <a:pt x="567372" y="2817020"/>
                </a:lnTo>
                <a:lnTo>
                  <a:pt x="0" y="0"/>
                </a:lnTo>
                <a:close/>
              </a:path>
            </a:pathLst>
          </a:custGeom>
          <a:solidFill>
            <a:srgbClr val="A3C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765809" y="493423"/>
            <a:ext cx="5729583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765810" y="1603098"/>
            <a:ext cx="5729583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 flipH="1">
            <a:off x="285751" y="1387396"/>
            <a:ext cx="6446125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8380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only with 1 colum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3909059" y="550573"/>
            <a:ext cx="7721361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3909060" y="1660248"/>
            <a:ext cx="7721361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3429000" y="1444546"/>
            <a:ext cx="8575335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sp>
        <p:nvSpPr>
          <p:cNvPr id="12" name="Picture Placeholder 3"/>
          <p:cNvSpPr>
            <a:spLocks noGrp="1"/>
          </p:cNvSpPr>
          <p:nvPr>
            <p:ph type="pic" sz="quarter" idx="18"/>
          </p:nvPr>
        </p:nvSpPr>
        <p:spPr>
          <a:xfrm flipH="1">
            <a:off x="0" y="-11430"/>
            <a:ext cx="3279963" cy="686943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  <a:gd name="connsiteX0" fmla="*/ 0 w 5663131"/>
              <a:gd name="connsiteY0" fmla="*/ 22860 h 6858000"/>
              <a:gd name="connsiteX1" fmla="*/ 5663131 w 5663131"/>
              <a:gd name="connsiteY1" fmla="*/ 0 h 6858000"/>
              <a:gd name="connsiteX2" fmla="*/ 5663131 w 5663131"/>
              <a:gd name="connsiteY2" fmla="*/ 6858000 h 6858000"/>
              <a:gd name="connsiteX3" fmla="*/ 3012144 w 5663131"/>
              <a:gd name="connsiteY3" fmla="*/ 6858000 h 6858000"/>
              <a:gd name="connsiteX4" fmla="*/ 0 w 5663131"/>
              <a:gd name="connsiteY4" fmla="*/ 22860 h 6858000"/>
              <a:gd name="connsiteX0" fmla="*/ 0 w 5448727"/>
              <a:gd name="connsiteY0" fmla="*/ 0 h 6858000"/>
              <a:gd name="connsiteX1" fmla="*/ 5448727 w 5448727"/>
              <a:gd name="connsiteY1" fmla="*/ 0 h 6858000"/>
              <a:gd name="connsiteX2" fmla="*/ 5448727 w 5448727"/>
              <a:gd name="connsiteY2" fmla="*/ 6858000 h 6858000"/>
              <a:gd name="connsiteX3" fmla="*/ 2797740 w 5448727"/>
              <a:gd name="connsiteY3" fmla="*/ 6858000 h 6858000"/>
              <a:gd name="connsiteX4" fmla="*/ 0 w 5448727"/>
              <a:gd name="connsiteY4" fmla="*/ 0 h 6858000"/>
              <a:gd name="connsiteX0" fmla="*/ 0 w 5448727"/>
              <a:gd name="connsiteY0" fmla="*/ 0 h 6858000"/>
              <a:gd name="connsiteX1" fmla="*/ 5448727 w 5448727"/>
              <a:gd name="connsiteY1" fmla="*/ 0 h 6858000"/>
              <a:gd name="connsiteX2" fmla="*/ 5448727 w 5448727"/>
              <a:gd name="connsiteY2" fmla="*/ 6858000 h 6858000"/>
              <a:gd name="connsiteX3" fmla="*/ 2494002 w 5448727"/>
              <a:gd name="connsiteY3" fmla="*/ 6858000 h 6858000"/>
              <a:gd name="connsiteX4" fmla="*/ 0 w 5448727"/>
              <a:gd name="connsiteY4" fmla="*/ 0 h 6858000"/>
              <a:gd name="connsiteX0" fmla="*/ 0 w 5127122"/>
              <a:gd name="connsiteY0" fmla="*/ 0 h 6858000"/>
              <a:gd name="connsiteX1" fmla="*/ 5127122 w 5127122"/>
              <a:gd name="connsiteY1" fmla="*/ 0 h 6858000"/>
              <a:gd name="connsiteX2" fmla="*/ 5127122 w 5127122"/>
              <a:gd name="connsiteY2" fmla="*/ 6858000 h 6858000"/>
              <a:gd name="connsiteX3" fmla="*/ 2172397 w 5127122"/>
              <a:gd name="connsiteY3" fmla="*/ 6858000 h 6858000"/>
              <a:gd name="connsiteX4" fmla="*/ 0 w 5127122"/>
              <a:gd name="connsiteY4" fmla="*/ 0 h 6858000"/>
              <a:gd name="connsiteX0" fmla="*/ 0 w 5127122"/>
              <a:gd name="connsiteY0" fmla="*/ 0 h 6858000"/>
              <a:gd name="connsiteX1" fmla="*/ 5127122 w 5127122"/>
              <a:gd name="connsiteY1" fmla="*/ 0 h 6858000"/>
              <a:gd name="connsiteX2" fmla="*/ 5127122 w 5127122"/>
              <a:gd name="connsiteY2" fmla="*/ 6858000 h 6858000"/>
              <a:gd name="connsiteX3" fmla="*/ 1975860 w 5127122"/>
              <a:gd name="connsiteY3" fmla="*/ 6858000 h 6858000"/>
              <a:gd name="connsiteX4" fmla="*/ 0 w 5127122"/>
              <a:gd name="connsiteY4" fmla="*/ 0 h 6858000"/>
              <a:gd name="connsiteX0" fmla="*/ 0 w 5127122"/>
              <a:gd name="connsiteY0" fmla="*/ 0 h 6869430"/>
              <a:gd name="connsiteX1" fmla="*/ 5127122 w 5127122"/>
              <a:gd name="connsiteY1" fmla="*/ 0 h 6869430"/>
              <a:gd name="connsiteX2" fmla="*/ 5127122 w 5127122"/>
              <a:gd name="connsiteY2" fmla="*/ 6858000 h 6869430"/>
              <a:gd name="connsiteX3" fmla="*/ 1850792 w 5127122"/>
              <a:gd name="connsiteY3" fmla="*/ 6869430 h 6869430"/>
              <a:gd name="connsiteX4" fmla="*/ 0 w 5127122"/>
              <a:gd name="connsiteY4" fmla="*/ 0 h 686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7122" h="6869430">
                <a:moveTo>
                  <a:pt x="0" y="0"/>
                </a:moveTo>
                <a:lnTo>
                  <a:pt x="5127122" y="0"/>
                </a:lnTo>
                <a:lnTo>
                  <a:pt x="5127122" y="6858000"/>
                </a:lnTo>
                <a:lnTo>
                  <a:pt x="1850792" y="686943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  <p:sp>
        <p:nvSpPr>
          <p:cNvPr id="13" name="Freeform 12"/>
          <p:cNvSpPr/>
          <p:nvPr userDrawn="1"/>
        </p:nvSpPr>
        <p:spPr>
          <a:xfrm flipH="1">
            <a:off x="2024799" y="4040980"/>
            <a:ext cx="926232" cy="2817020"/>
          </a:xfrm>
          <a:custGeom>
            <a:avLst/>
            <a:gdLst>
              <a:gd name="connsiteX0" fmla="*/ 0 w 926232"/>
              <a:gd name="connsiteY0" fmla="*/ 0 h 2817020"/>
              <a:gd name="connsiteX1" fmla="*/ 388144 w 926232"/>
              <a:gd name="connsiteY1" fmla="*/ 123754 h 2817020"/>
              <a:gd name="connsiteX2" fmla="*/ 926232 w 926232"/>
              <a:gd name="connsiteY2" fmla="*/ 2817020 h 2817020"/>
              <a:gd name="connsiteX3" fmla="*/ 567372 w 926232"/>
              <a:gd name="connsiteY3" fmla="*/ 2817020 h 2817020"/>
              <a:gd name="connsiteX4" fmla="*/ 0 w 926232"/>
              <a:gd name="connsiteY4" fmla="*/ 0 h 2817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6232" h="2817020">
                <a:moveTo>
                  <a:pt x="0" y="0"/>
                </a:moveTo>
                <a:lnTo>
                  <a:pt x="388144" y="123754"/>
                </a:lnTo>
                <a:lnTo>
                  <a:pt x="926232" y="2817020"/>
                </a:lnTo>
                <a:lnTo>
                  <a:pt x="567372" y="2817020"/>
                </a:lnTo>
                <a:lnTo>
                  <a:pt x="0" y="0"/>
                </a:lnTo>
                <a:close/>
              </a:path>
            </a:pathLst>
          </a:custGeom>
          <a:solidFill>
            <a:srgbClr val="A3C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832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ain Quot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  <p:sp>
        <p:nvSpPr>
          <p:cNvPr id="8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55036" y="1594531"/>
            <a:ext cx="10832114" cy="3872188"/>
          </a:xfrm>
        </p:spPr>
        <p:txBody>
          <a:bodyPr>
            <a:noAutofit/>
          </a:bodyPr>
          <a:lstStyle>
            <a:lvl1pPr marL="342900" indent="-342900" algn="l">
              <a:buClr>
                <a:srgbClr val="68BBAF"/>
              </a:buClr>
              <a:buFont typeface="Arial" charset="0"/>
              <a:buChar char="•"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655036" y="591277"/>
            <a:ext cx="10832114" cy="857158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0162172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316037"/>
            <a:ext cx="988541" cy="964210"/>
          </a:xfrm>
          <a:prstGeom prst="rect">
            <a:avLst/>
          </a:prstGeom>
          <a:solidFill>
            <a:srgbClr val="A05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1316336" y="526102"/>
            <a:ext cx="10410872" cy="697353"/>
          </a:xfrm>
        </p:spPr>
        <p:txBody>
          <a:bodyPr>
            <a:normAutofit/>
          </a:bodyPr>
          <a:lstStyle>
            <a:lvl1pPr marL="0" indent="0" algn="l">
              <a:buNone/>
              <a:defRPr sz="3200" b="1">
                <a:solidFill>
                  <a:srgbClr val="355383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1328956" y="1848658"/>
            <a:ext cx="10397606" cy="3722402"/>
          </a:xfrm>
        </p:spPr>
        <p:txBody>
          <a:bodyPr>
            <a:noAutofit/>
          </a:bodyPr>
          <a:lstStyle>
            <a:lvl1pPr marL="0" indent="0" algn="l">
              <a:buNone/>
              <a:defRPr sz="2200" b="0" i="0" baseline="0">
                <a:solidFill>
                  <a:srgbClr val="355383"/>
                </a:solidFill>
                <a:latin typeface="Arial Rounded MT" pitchFamily="2" charset="0"/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71A2D3-F718-B448-8E70-F3939F8459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89862" y="6103298"/>
            <a:ext cx="15367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59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1 colum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161985" y="112488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161985" y="1343947"/>
            <a:ext cx="7407087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3776071" y="1096203"/>
            <a:ext cx="8178914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1" y="-200682"/>
            <a:ext cx="3299791" cy="50907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2 colum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161984" y="1007773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161986" y="2127058"/>
            <a:ext cx="360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5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7969071" y="2107839"/>
            <a:ext cx="3600000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1" y="-200682"/>
            <a:ext cx="3299791" cy="5090734"/>
          </a:xfrm>
          <a:prstGeom prst="rect">
            <a:avLst/>
          </a:prstGeom>
        </p:spPr>
      </p:pic>
      <p:sp>
        <p:nvSpPr>
          <p:cNvPr id="14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 flipH="1">
            <a:off x="3764072" y="1901746"/>
            <a:ext cx="8178914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3 colum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161984" y="1007773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3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175360" y="2128494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9228157" y="2123341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723190" y="2123341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1" y="-200682"/>
            <a:ext cx="3299791" cy="5090734"/>
          </a:xfrm>
          <a:prstGeom prst="rect">
            <a:avLst/>
          </a:prstGeom>
        </p:spPr>
      </p:pic>
      <p:sp>
        <p:nvSpPr>
          <p:cNvPr id="16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 flipH="1">
            <a:off x="3764072" y="1901746"/>
            <a:ext cx="8178914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1 colum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876301" y="310184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876301" y="1441449"/>
            <a:ext cx="7407087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478388" y="1274787"/>
            <a:ext cx="8178914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 flipH="1">
            <a:off x="8892209" y="-187430"/>
            <a:ext cx="3299791" cy="5090734"/>
          </a:xfrm>
          <a:prstGeom prst="rect">
            <a:avLst/>
          </a:prstGeom>
        </p:spPr>
      </p:pic>
      <p:sp>
        <p:nvSpPr>
          <p:cNvPr id="9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2 colum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876300" y="1007537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876302" y="2117211"/>
            <a:ext cx="360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683387" y="2139557"/>
            <a:ext cx="3600000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478388" y="1901510"/>
            <a:ext cx="8178914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 flipH="1">
            <a:off x="8892209" y="-187430"/>
            <a:ext cx="3299791" cy="509073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87680-F485-A944-B74B-98B26E054E49}" type="datetimeFigureOut">
              <a:rPr lang="en-US" smtClean="0"/>
              <a:t>12/27/20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04C27-DD68-9D4F-8D80-21602C2A289B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42" r:id="rId3"/>
    <p:sldLayoutId id="2147483700" r:id="rId4"/>
    <p:sldLayoutId id="2147483767" r:id="rId5"/>
    <p:sldLayoutId id="2147483743" r:id="rId6"/>
    <p:sldLayoutId id="2147483710" r:id="rId7"/>
    <p:sldLayoutId id="2147483745" r:id="rId8"/>
    <p:sldLayoutId id="2147483707" r:id="rId9"/>
    <p:sldLayoutId id="2147483744" r:id="rId10"/>
    <p:sldLayoutId id="2147483698" r:id="rId11"/>
    <p:sldLayoutId id="2147483708" r:id="rId12"/>
    <p:sldLayoutId id="2147483717" r:id="rId13"/>
    <p:sldLayoutId id="2147483771" r:id="rId14"/>
    <p:sldLayoutId id="2147483774" r:id="rId15"/>
    <p:sldLayoutId id="2147483775" r:id="rId16"/>
    <p:sldLayoutId id="2147483773" r:id="rId17"/>
    <p:sldLayoutId id="2147483772" r:id="rId18"/>
    <p:sldLayoutId id="2147483718" r:id="rId19"/>
    <p:sldLayoutId id="2147483723" r:id="rId20"/>
    <p:sldLayoutId id="2147483787" r:id="rId21"/>
    <p:sldLayoutId id="2147483790" r:id="rId22"/>
    <p:sldLayoutId id="2147483789" r:id="rId23"/>
    <p:sldLayoutId id="2147483737" r:id="rId24"/>
    <p:sldLayoutId id="2147483699" r:id="rId25"/>
    <p:sldLayoutId id="2147483705" r:id="rId26"/>
    <p:sldLayoutId id="2147483776" r:id="rId27"/>
    <p:sldLayoutId id="2147483777" r:id="rId28"/>
    <p:sldLayoutId id="2147483738" r:id="rId29"/>
    <p:sldLayoutId id="2147483740" r:id="rId30"/>
    <p:sldLayoutId id="2147483741" r:id="rId31"/>
    <p:sldLayoutId id="2147483746" r:id="rId32"/>
    <p:sldLayoutId id="2147483734" r:id="rId33"/>
    <p:sldLayoutId id="2147483748" r:id="rId34"/>
    <p:sldLayoutId id="2147483770" r:id="rId35"/>
    <p:sldLayoutId id="2147483749" r:id="rId36"/>
    <p:sldLayoutId id="2147483750" r:id="rId37"/>
    <p:sldLayoutId id="2147483751" r:id="rId38"/>
    <p:sldLayoutId id="2147483752" r:id="rId39"/>
    <p:sldLayoutId id="2147483687" r:id="rId40"/>
    <p:sldLayoutId id="2147483726" r:id="rId41"/>
    <p:sldLayoutId id="2147483791" r:id="rId42"/>
    <p:sldLayoutId id="2147483792" r:id="rId43"/>
    <p:sldLayoutId id="2147483793" r:id="rId44"/>
    <p:sldLayoutId id="2147483794" r:id="rId4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41.xml"/><Relationship Id="rId1" Type="http://schemas.openxmlformats.org/officeDocument/2006/relationships/video" Target="https://www.youtube.com/embed/5LPVWxkWZP8?feature=oembe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ipadvisor.com.br/LocationPhotoDirectLink-g315887-d1382959-i344360917-Arigna_Mining_Experience-Roscommon_County_Roscommon_Western_Ireland.html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ipadvisor.com.br/LocationPhotoDirectLink-g315887-d1382959-i344360917-Arigna_Mining_Experience-Roscommon_County_Roscommon_Western_Ireland.html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hyperlink" Target="http://www.arignaminingexperience.ie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nsmes.com/2018/07/how-tech-will-shape-the-future-of-healthcare-in-the-near-future.html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s://medium.com/inovatink/improved-smart-waste-management-for-smart-city-7387a11f6204" TargetMode="Externa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coworldreactor.blogspot.com/2012/11/european-smart-cities.html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2.xml"/><Relationship Id="rId4" Type="http://schemas.openxmlformats.org/officeDocument/2006/relationships/hyperlink" Target="https://ec.europa.eu/info/eu-regional-and-urban-development/topics/cities-and-urban-development/city-initiatives/smart-cities_en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ecoworldreactor.blogspot.com/2012/11/european-smart-cities.html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ecmapping.com/2017/03/31/top-6-characteristics-to-understand-the-concept-of-smart-city/" TargetMode="Externa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pine-region.eu/events/smart-villages-common-perspective-through-different-visions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41.xml"/><Relationship Id="rId1" Type="http://schemas.openxmlformats.org/officeDocument/2006/relationships/video" Target="https://www.youtube.com/embed/ckB71hb0kx0?feature=oembed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nseigner.org/ecole-numerique/jai-utilise-zoom-avec-mes-eleves/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veldk.com/gallery/most-beautiful-small-towns-in-ireland/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estcorktimes.com/ludgate-hub-celebrates-a-successful-first-year-of-operation-and-welcomes-new-company-xsellco-to-west-cork/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hyperlink" Target="http://www.the-hive.ie/" TargetMode="Externa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martrural21.eu/" TargetMode="Externa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tter.org.uk/what-is-a-social-enterprise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80000hours.org/career-guide/community/" TargetMode="Externa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antobarcic.com/" TargetMode="Externa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anklinmatters.org/2020/03/what-small-businesses-need-now.html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nationalpost.com/opinion/chris-selley-the-limits-of-locavorism" TargetMode="External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rethinkingprosperity.org/a-short-history-of-sustainable-development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stainableconstructionservices.com.au/sustainability/environmental-sustainability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site/environmentwastaken/home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3.0/" TargetMode="External"/><Relationship Id="rId3" Type="http://schemas.openxmlformats.org/officeDocument/2006/relationships/image" Target="../media/image67.jpeg"/><Relationship Id="rId7" Type="http://schemas.openxmlformats.org/officeDocument/2006/relationships/hyperlink" Target="https://wle.cgiar.org/thrive/2015/10/04/preparing-hotter-colder-wetter-and-drier" TargetMode="External"/><Relationship Id="rId2" Type="http://schemas.openxmlformats.org/officeDocument/2006/relationships/hyperlink" Target="https://reliefweb.int/report/world/covid-19-and-climate-change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jpeg"/><Relationship Id="rId5" Type="http://schemas.openxmlformats.org/officeDocument/2006/relationships/hyperlink" Target="https://en.wikipedia.org/wiki/High_Cascades_Complex_Fires" TargetMode="External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geneticliteracyproject.org/2018/02/22/why-biodiversity-might-not-always-good-thing-health/" TargetMode="External"/><Relationship Id="rId3" Type="http://schemas.openxmlformats.org/officeDocument/2006/relationships/image" Target="../media/image70.jpg"/><Relationship Id="rId7" Type="http://schemas.openxmlformats.org/officeDocument/2006/relationships/image" Target="../media/image72.jpeg"/><Relationship Id="rId2" Type="http://schemas.openxmlformats.org/officeDocument/2006/relationships/hyperlink" Target="https://www.wwf.eu/what_we_do/biodiversity/#:~:text=Only%2023%25%20of%20species%20and,EU%20Biodiversity%20Strategy%20to%202030.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london.gov.uk/what-we-do/environment/parks-green-spaces-and-biodiversity/biodiversity" TargetMode="External"/><Relationship Id="rId5" Type="http://schemas.openxmlformats.org/officeDocument/2006/relationships/image" Target="../media/image71.jpeg"/><Relationship Id="rId4" Type="http://schemas.openxmlformats.org/officeDocument/2006/relationships/hyperlink" Target="https://fabiusmaximus.com/tag/biodiversity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isedbogs.ie/" TargetMode="Externa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goingreenguy.wordpress.com/2010/01/07/in-2010-it-takes-an-ecovillage/" TargetMode="Externa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2.xml"/><Relationship Id="rId4" Type="http://schemas.openxmlformats.org/officeDocument/2006/relationships/hyperlink" Target="https://www.ecolise.eu/ecovillages-initiatives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nudefood.co.uk/eat-low-carbon/" TargetMode="Externa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2.xml"/><Relationship Id="rId4" Type="http://schemas.openxmlformats.org/officeDocument/2006/relationships/hyperlink" Target="https://www.ecolise.eu/ecovillages-initiatives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ovillagefindhorn.com/index.php/2-uncategorised/138-sustainable-human-habitat" TargetMode="External"/><Relationship Id="rId7" Type="http://schemas.openxmlformats.org/officeDocument/2006/relationships/hyperlink" Target="https://zerowasteeurope.eu/zero-waste-case-studies-testing-edd/" TargetMode="Externa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hyperlink" Target="http://www.ecovillagefindhorn.com/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zerowaste.co.il/%D7%91%D7%9C%D7%95%D7%92/%D7%99%D7%95%D7%9D-4-%D7%9C%D7%90%D7%AA%D7%92%D7%A8-zerowasteoctober-%D7%91%D7%99%D7%99-%D7%91%D7%99%D7%99-%D7%91%D7%A7%D7%91%D7%95%D7%A7%D7%99-%D7%A4%D7%9C%D7%A1%D7%98%D7%99%D7%A7/" TargetMode="External"/><Relationship Id="rId3" Type="http://schemas.openxmlformats.org/officeDocument/2006/relationships/image" Target="../media/image78.jpeg"/><Relationship Id="rId7" Type="http://schemas.openxmlformats.org/officeDocument/2006/relationships/image" Target="../media/image80.png"/><Relationship Id="rId2" Type="http://schemas.openxmlformats.org/officeDocument/2006/relationships/hyperlink" Target="http://www.rediscoverycentre.ie/benefits-of-a-circular-economy/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pxhere.com/en/photo/610225" TargetMode="External"/><Relationship Id="rId5" Type="http://schemas.openxmlformats.org/officeDocument/2006/relationships/image" Target="../media/image79.jpeg"/><Relationship Id="rId4" Type="http://schemas.openxmlformats.org/officeDocument/2006/relationships/hyperlink" Target="https://geobrava.wordpress.com/2019/10/30/the-circular-economy-strategic-foresight-from-203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licanweb.org/solisustv09n01supp2.html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ebm.si/zw/o/2014/vrhnika-prva-zero-waste-obcina-v-sloveniji/" TargetMode="Externa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3.xml"/><Relationship Id="rId6" Type="http://schemas.openxmlformats.org/officeDocument/2006/relationships/hyperlink" Target="https://zerowasteeurope.eu/zero-waste-case-studies-testing-edd/" TargetMode="Externa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ucestershirelive.co.uk/whats-on/whats-on-news/plans-new-car-boot-sale-618333" TargetMode="External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://www.rediscoverycentre.ie/benefits-of-a-circular-economy/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.happyhollowfarm-mo.com/" TargetMode="External"/><Relationship Id="rId5" Type="http://schemas.openxmlformats.org/officeDocument/2006/relationships/image" Target="../media/image84.jpeg"/><Relationship Id="rId4" Type="http://schemas.openxmlformats.org/officeDocument/2006/relationships/hyperlink" Target="https://communitysupportedagriculture.org.uk/find-csa/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zerowasteeurope.eu/zero-waste-case-studies-testing-edd/" TargetMode="External"/><Relationship Id="rId3" Type="http://schemas.openxmlformats.org/officeDocument/2006/relationships/hyperlink" Target="https://www.flickr.com/photos/henningthomsen/19438755988" TargetMode="External"/><Relationship Id="rId7" Type="http://schemas.openxmlformats.org/officeDocument/2006/relationships/hyperlink" Target="https://goexplorer.org/rooftop-farming-brings-together-community/" TargetMode="Externa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hyperlink" Target="https://creativecommons.org/licenses/by/3.0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projectgreen-a2z.com/2011/08/" TargetMode="Externa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azcommunitypress.org/2013/04/16/rep-sinemas-first-bill-displays-energy-leadership-and-political-wisdom/" TargetMode="Externa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slideLayout" Target="../slideLayouts/slideLayout41.xml"/><Relationship Id="rId1" Type="http://schemas.openxmlformats.org/officeDocument/2006/relationships/video" Target="https://www.youtube.com/embed/0XVONFxHNnc?feature=oembed" TargetMode="External"/><Relationship Id="rId4" Type="http://schemas.openxmlformats.org/officeDocument/2006/relationships/hyperlink" Target="http://www.communitypower.ie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journal.ie/how-students-farmers-and-a-priest-took-ownership-of-a-windfarm-1087144-Sep2013/" TargetMode="External"/><Relationship Id="rId7" Type="http://schemas.openxmlformats.org/officeDocument/2006/relationships/image" Target="../media/image45.sv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4.png"/><Relationship Id="rId5" Type="http://schemas.openxmlformats.org/officeDocument/2006/relationships/hyperlink" Target="https://www.irishtimes.com/news/environment/power-to-the-people-is-community-energy-the-way-forward-1.2515437" TargetMode="External"/><Relationship Id="rId4" Type="http://schemas.openxmlformats.org/officeDocument/2006/relationships/hyperlink" Target="https://tippenergy.ie/projects/templederry-community-wind-farm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ergiequelle.de/das-energieautarke-dorf-feldheim/" TargetMode="Externa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hyperlink" Target="https://nef-feldheim.info/energieautarkes-dorf/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ustainable_Development_Goals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slideLayout" Target="../slideLayouts/slideLayout41.xml"/><Relationship Id="rId1" Type="http://schemas.openxmlformats.org/officeDocument/2006/relationships/video" Target="https://www.youtube.com/embed/ls-NpKerA3Q?feature=oembed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freewallpaperpk.blogspot.com/2013/12/sad-girl-pictures-and-sad-girl.html" TargetMode="External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times.co.uk/past-six-days/2020-04-03/news/coronavirus-technology-and-eccentricity-keep-britons-in-touch-38z0gg95j" TargetMode="External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artandtheology.net/2020/03/22/coronavirus-cancelling-culture/" TargetMode="External"/><Relationship Id="rId4" Type="http://schemas.openxmlformats.org/officeDocument/2006/relationships/image" Target="../media/image96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ffingtonpost.com/arianna-huffington/33-days-to-more-well-being_b_5718305.html" TargetMode="External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ghn.org.uk/projects-case-studies--interviews/denbigh-mens-shed" TargetMode="External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hyperlink" Target="https://menssheds.ie/about-mens-sheds/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slideLayout" Target="../slideLayouts/slideLayout41.xml"/><Relationship Id="rId1" Type="http://schemas.openxmlformats.org/officeDocument/2006/relationships/video" Target="https://www.youtube.com/embed/R3la_cXRVzs?start=11&amp;feature=oembed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acherspayteachers.com/Product/Kids-in-Action-Citizenship-and-Service-Clip-Art-22-PNGs-705252" TargetMode="External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41.xml"/><Relationship Id="rId1" Type="http://schemas.openxmlformats.org/officeDocument/2006/relationships/video" Target="https://www.youtube.com/embed/kGcrYkHwE80?feature=oembed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ccednet-rcdec.ca/en/event/2017/09/21/working-together-create-inclusive-community-programming" TargetMode="Externa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rishtimes.com/news/politics/barber-hopes-to-emerge-a-cut-above-in-roscommon-council-election-1.3797201" TargetMode="External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556847" TargetMode="External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hyperlink" Target="https://medium.com/age-of-awareness/introducing-the-sdg-training-of-multipliers-the-sdg-flashcards-and-the-sdgs-canvas-b8a153d685c8" TargetMode="External"/><Relationship Id="rId1" Type="http://schemas.openxmlformats.org/officeDocument/2006/relationships/slideLayout" Target="../slideLayouts/slideLayout3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hyperlink" Target="http://www.smartrural21.eu/roadmap" TargetMode="External"/><Relationship Id="rId1" Type="http://schemas.openxmlformats.org/officeDocument/2006/relationships/slideLayout" Target="../slideLayouts/slideLayout3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https://zerowasteeurope.eu/" TargetMode="External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earthrealmguide.blogspot.com/2015/06/things-to-see-and-places-to-go-when-you.html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 txBox="1">
            <a:spLocks/>
          </p:cNvSpPr>
          <p:nvPr/>
        </p:nvSpPr>
        <p:spPr>
          <a:xfrm>
            <a:off x="5261114" y="-40456"/>
            <a:ext cx="6930886" cy="6908556"/>
          </a:xfrm>
          <a:custGeom>
            <a:avLst/>
            <a:gdLst>
              <a:gd name="connsiteX0" fmla="*/ 0 w 6215062"/>
              <a:gd name="connsiteY0" fmla="*/ 0 h 7050088"/>
              <a:gd name="connsiteX1" fmla="*/ 5179198 w 6215062"/>
              <a:gd name="connsiteY1" fmla="*/ 0 h 7050088"/>
              <a:gd name="connsiteX2" fmla="*/ 6215062 w 6215062"/>
              <a:gd name="connsiteY2" fmla="*/ 1035864 h 7050088"/>
              <a:gd name="connsiteX3" fmla="*/ 6215062 w 6215062"/>
              <a:gd name="connsiteY3" fmla="*/ 7050088 h 7050088"/>
              <a:gd name="connsiteX4" fmla="*/ 0 w 6215062"/>
              <a:gd name="connsiteY4" fmla="*/ 7050088 h 7050088"/>
              <a:gd name="connsiteX5" fmla="*/ 0 w 6215062"/>
              <a:gd name="connsiteY5" fmla="*/ 0 h 7050088"/>
              <a:gd name="connsiteX0" fmla="*/ 0 w 6239372"/>
              <a:gd name="connsiteY0" fmla="*/ 0 h 7050088"/>
              <a:gd name="connsiteX1" fmla="*/ 6239372 w 6239372"/>
              <a:gd name="connsiteY1" fmla="*/ 26504 h 7050088"/>
              <a:gd name="connsiteX2" fmla="*/ 6215062 w 6239372"/>
              <a:gd name="connsiteY2" fmla="*/ 1035864 h 7050088"/>
              <a:gd name="connsiteX3" fmla="*/ 6215062 w 6239372"/>
              <a:gd name="connsiteY3" fmla="*/ 7050088 h 7050088"/>
              <a:gd name="connsiteX4" fmla="*/ 0 w 6239372"/>
              <a:gd name="connsiteY4" fmla="*/ 7050088 h 7050088"/>
              <a:gd name="connsiteX5" fmla="*/ 0 w 6239372"/>
              <a:gd name="connsiteY5" fmla="*/ 0 h 7050088"/>
              <a:gd name="connsiteX0" fmla="*/ 0 w 6239372"/>
              <a:gd name="connsiteY0" fmla="*/ 0 h 7050088"/>
              <a:gd name="connsiteX1" fmla="*/ 6239372 w 6239372"/>
              <a:gd name="connsiteY1" fmla="*/ 26504 h 7050088"/>
              <a:gd name="connsiteX2" fmla="*/ 6215062 w 6239372"/>
              <a:gd name="connsiteY2" fmla="*/ 1035864 h 7050088"/>
              <a:gd name="connsiteX3" fmla="*/ 1126227 w 6239372"/>
              <a:gd name="connsiteY3" fmla="*/ 6626018 h 7050088"/>
              <a:gd name="connsiteX4" fmla="*/ 0 w 6239372"/>
              <a:gd name="connsiteY4" fmla="*/ 7050088 h 7050088"/>
              <a:gd name="connsiteX5" fmla="*/ 0 w 6239372"/>
              <a:gd name="connsiteY5" fmla="*/ 0 h 7050088"/>
              <a:gd name="connsiteX0" fmla="*/ 0 w 6239372"/>
              <a:gd name="connsiteY0" fmla="*/ 0 h 7050088"/>
              <a:gd name="connsiteX1" fmla="*/ 6239372 w 6239372"/>
              <a:gd name="connsiteY1" fmla="*/ 26504 h 7050088"/>
              <a:gd name="connsiteX2" fmla="*/ 6162054 w 6239372"/>
              <a:gd name="connsiteY2" fmla="*/ 6840316 h 7050088"/>
              <a:gd name="connsiteX3" fmla="*/ 1126227 w 6239372"/>
              <a:gd name="connsiteY3" fmla="*/ 6626018 h 7050088"/>
              <a:gd name="connsiteX4" fmla="*/ 0 w 6239372"/>
              <a:gd name="connsiteY4" fmla="*/ 7050088 h 7050088"/>
              <a:gd name="connsiteX5" fmla="*/ 0 w 6239372"/>
              <a:gd name="connsiteY5" fmla="*/ 0 h 7050088"/>
              <a:gd name="connsiteX0" fmla="*/ 0 w 6239372"/>
              <a:gd name="connsiteY0" fmla="*/ 0 h 7050088"/>
              <a:gd name="connsiteX1" fmla="*/ 6239372 w 6239372"/>
              <a:gd name="connsiteY1" fmla="*/ 0 h 7050088"/>
              <a:gd name="connsiteX2" fmla="*/ 6162054 w 6239372"/>
              <a:gd name="connsiteY2" fmla="*/ 6840316 h 7050088"/>
              <a:gd name="connsiteX3" fmla="*/ 1126227 w 6239372"/>
              <a:gd name="connsiteY3" fmla="*/ 6626018 h 7050088"/>
              <a:gd name="connsiteX4" fmla="*/ 0 w 6239372"/>
              <a:gd name="connsiteY4" fmla="*/ 7050088 h 7050088"/>
              <a:gd name="connsiteX5" fmla="*/ 0 w 6239372"/>
              <a:gd name="connsiteY5" fmla="*/ 0 h 7050088"/>
              <a:gd name="connsiteX0" fmla="*/ 0 w 6239372"/>
              <a:gd name="connsiteY0" fmla="*/ 0 h 6840316"/>
              <a:gd name="connsiteX1" fmla="*/ 6239372 w 6239372"/>
              <a:gd name="connsiteY1" fmla="*/ 0 h 6840316"/>
              <a:gd name="connsiteX2" fmla="*/ 6162054 w 6239372"/>
              <a:gd name="connsiteY2" fmla="*/ 6840316 h 6840316"/>
              <a:gd name="connsiteX3" fmla="*/ 1126227 w 6239372"/>
              <a:gd name="connsiteY3" fmla="*/ 6626018 h 6840316"/>
              <a:gd name="connsiteX4" fmla="*/ 0 w 6239372"/>
              <a:gd name="connsiteY4" fmla="*/ 5632105 h 6840316"/>
              <a:gd name="connsiteX5" fmla="*/ 0 w 6239372"/>
              <a:gd name="connsiteY5" fmla="*/ 0 h 6840316"/>
              <a:gd name="connsiteX0" fmla="*/ 689320 w 6928692"/>
              <a:gd name="connsiteY0" fmla="*/ 0 h 6851305"/>
              <a:gd name="connsiteX1" fmla="*/ 6928692 w 6928692"/>
              <a:gd name="connsiteY1" fmla="*/ 0 h 6851305"/>
              <a:gd name="connsiteX2" fmla="*/ 6851374 w 6928692"/>
              <a:gd name="connsiteY2" fmla="*/ 6840316 h 6851305"/>
              <a:gd name="connsiteX3" fmla="*/ 0 w 6928692"/>
              <a:gd name="connsiteY3" fmla="*/ 6851305 h 6851305"/>
              <a:gd name="connsiteX4" fmla="*/ 689320 w 6928692"/>
              <a:gd name="connsiteY4" fmla="*/ 5632105 h 6851305"/>
              <a:gd name="connsiteX5" fmla="*/ 689320 w 6928692"/>
              <a:gd name="connsiteY5" fmla="*/ 0 h 6851305"/>
              <a:gd name="connsiteX0" fmla="*/ 689320 w 6928692"/>
              <a:gd name="connsiteY0" fmla="*/ 0 h 6853568"/>
              <a:gd name="connsiteX1" fmla="*/ 6928692 w 6928692"/>
              <a:gd name="connsiteY1" fmla="*/ 0 h 6853568"/>
              <a:gd name="connsiteX2" fmla="*/ 6851374 w 6928692"/>
              <a:gd name="connsiteY2" fmla="*/ 6853568 h 6853568"/>
              <a:gd name="connsiteX3" fmla="*/ 0 w 6928692"/>
              <a:gd name="connsiteY3" fmla="*/ 6851305 h 6853568"/>
              <a:gd name="connsiteX4" fmla="*/ 689320 w 6928692"/>
              <a:gd name="connsiteY4" fmla="*/ 5632105 h 6853568"/>
              <a:gd name="connsiteX5" fmla="*/ 689320 w 6928692"/>
              <a:gd name="connsiteY5" fmla="*/ 0 h 6853568"/>
              <a:gd name="connsiteX0" fmla="*/ 649563 w 6888935"/>
              <a:gd name="connsiteY0" fmla="*/ 0 h 6853568"/>
              <a:gd name="connsiteX1" fmla="*/ 6888935 w 6888935"/>
              <a:gd name="connsiteY1" fmla="*/ 0 h 6853568"/>
              <a:gd name="connsiteX2" fmla="*/ 6811617 w 6888935"/>
              <a:gd name="connsiteY2" fmla="*/ 6853568 h 6853568"/>
              <a:gd name="connsiteX3" fmla="*/ 0 w 6888935"/>
              <a:gd name="connsiteY3" fmla="*/ 6851305 h 6853568"/>
              <a:gd name="connsiteX4" fmla="*/ 649563 w 6888935"/>
              <a:gd name="connsiteY4" fmla="*/ 5632105 h 6853568"/>
              <a:gd name="connsiteX5" fmla="*/ 649563 w 6888935"/>
              <a:gd name="connsiteY5" fmla="*/ 0 h 6853568"/>
              <a:gd name="connsiteX0" fmla="*/ 649563 w 6888935"/>
              <a:gd name="connsiteY0" fmla="*/ 0 h 6853568"/>
              <a:gd name="connsiteX1" fmla="*/ 6888935 w 6888935"/>
              <a:gd name="connsiteY1" fmla="*/ 0 h 6853568"/>
              <a:gd name="connsiteX2" fmla="*/ 6811617 w 6888935"/>
              <a:gd name="connsiteY2" fmla="*/ 6853568 h 6853568"/>
              <a:gd name="connsiteX3" fmla="*/ 0 w 6888935"/>
              <a:gd name="connsiteY3" fmla="*/ 6851305 h 6853568"/>
              <a:gd name="connsiteX4" fmla="*/ 2094050 w 6888935"/>
              <a:gd name="connsiteY4" fmla="*/ 1629948 h 6853568"/>
              <a:gd name="connsiteX5" fmla="*/ 649563 w 6888935"/>
              <a:gd name="connsiteY5" fmla="*/ 0 h 6853568"/>
              <a:gd name="connsiteX0" fmla="*/ 1272415 w 6888935"/>
              <a:gd name="connsiteY0" fmla="*/ 0 h 6853568"/>
              <a:gd name="connsiteX1" fmla="*/ 6888935 w 6888935"/>
              <a:gd name="connsiteY1" fmla="*/ 0 h 6853568"/>
              <a:gd name="connsiteX2" fmla="*/ 6811617 w 6888935"/>
              <a:gd name="connsiteY2" fmla="*/ 6853568 h 6853568"/>
              <a:gd name="connsiteX3" fmla="*/ 0 w 6888935"/>
              <a:gd name="connsiteY3" fmla="*/ 6851305 h 6853568"/>
              <a:gd name="connsiteX4" fmla="*/ 2094050 w 6888935"/>
              <a:gd name="connsiteY4" fmla="*/ 1629948 h 6853568"/>
              <a:gd name="connsiteX5" fmla="*/ 1272415 w 6888935"/>
              <a:gd name="connsiteY5" fmla="*/ 0 h 6853568"/>
              <a:gd name="connsiteX0" fmla="*/ 1272415 w 6888935"/>
              <a:gd name="connsiteY0" fmla="*/ 0 h 6853568"/>
              <a:gd name="connsiteX1" fmla="*/ 6888935 w 6888935"/>
              <a:gd name="connsiteY1" fmla="*/ 0 h 6853568"/>
              <a:gd name="connsiteX2" fmla="*/ 6811617 w 6888935"/>
              <a:gd name="connsiteY2" fmla="*/ 6853568 h 6853568"/>
              <a:gd name="connsiteX3" fmla="*/ 0 w 6888935"/>
              <a:gd name="connsiteY3" fmla="*/ 6851305 h 6853568"/>
              <a:gd name="connsiteX4" fmla="*/ 2094050 w 6888935"/>
              <a:gd name="connsiteY4" fmla="*/ 1629948 h 6853568"/>
              <a:gd name="connsiteX5" fmla="*/ 1272415 w 6888935"/>
              <a:gd name="connsiteY5" fmla="*/ 0 h 6853568"/>
              <a:gd name="connsiteX0" fmla="*/ 1272415 w 6888935"/>
              <a:gd name="connsiteY0" fmla="*/ 0 h 6866740"/>
              <a:gd name="connsiteX1" fmla="*/ 6888935 w 6888935"/>
              <a:gd name="connsiteY1" fmla="*/ 0 h 6866740"/>
              <a:gd name="connsiteX2" fmla="*/ 6877477 w 6888935"/>
              <a:gd name="connsiteY2" fmla="*/ 6866740 h 6866740"/>
              <a:gd name="connsiteX3" fmla="*/ 0 w 6888935"/>
              <a:gd name="connsiteY3" fmla="*/ 6851305 h 6866740"/>
              <a:gd name="connsiteX4" fmla="*/ 2094050 w 6888935"/>
              <a:gd name="connsiteY4" fmla="*/ 1629948 h 6866740"/>
              <a:gd name="connsiteX5" fmla="*/ 1272415 w 6888935"/>
              <a:gd name="connsiteY5" fmla="*/ 0 h 6866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88935" h="6866740">
                <a:moveTo>
                  <a:pt x="1272415" y="0"/>
                </a:moveTo>
                <a:lnTo>
                  <a:pt x="6888935" y="0"/>
                </a:lnTo>
                <a:cubicBezTo>
                  <a:pt x="6885116" y="2288913"/>
                  <a:pt x="6881296" y="4577827"/>
                  <a:pt x="6877477" y="6866740"/>
                </a:cubicBezTo>
                <a:lnTo>
                  <a:pt x="0" y="6851305"/>
                </a:lnTo>
                <a:lnTo>
                  <a:pt x="2094050" y="1629948"/>
                </a:lnTo>
                <a:lnTo>
                  <a:pt x="1272415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Rectangle 1"/>
          <p:cNvSpPr/>
          <p:nvPr/>
        </p:nvSpPr>
        <p:spPr>
          <a:xfrm>
            <a:off x="4918256" y="783616"/>
            <a:ext cx="3730817" cy="6888640"/>
          </a:xfrm>
          <a:custGeom>
            <a:avLst/>
            <a:gdLst>
              <a:gd name="connsiteX0" fmla="*/ 0 w 914400"/>
              <a:gd name="connsiteY0" fmla="*/ 0 h 6853276"/>
              <a:gd name="connsiteX1" fmla="*/ 914400 w 914400"/>
              <a:gd name="connsiteY1" fmla="*/ 0 h 6853276"/>
              <a:gd name="connsiteX2" fmla="*/ 914400 w 914400"/>
              <a:gd name="connsiteY2" fmla="*/ 6853276 h 6853276"/>
              <a:gd name="connsiteX3" fmla="*/ 0 w 914400"/>
              <a:gd name="connsiteY3" fmla="*/ 6853276 h 6853276"/>
              <a:gd name="connsiteX4" fmla="*/ 0 w 914400"/>
              <a:gd name="connsiteY4" fmla="*/ 0 h 6853276"/>
              <a:gd name="connsiteX0" fmla="*/ 0 w 3710609"/>
              <a:gd name="connsiteY0" fmla="*/ 0 h 6853276"/>
              <a:gd name="connsiteX1" fmla="*/ 3710609 w 3710609"/>
              <a:gd name="connsiteY1" fmla="*/ 13252 h 6853276"/>
              <a:gd name="connsiteX2" fmla="*/ 914400 w 3710609"/>
              <a:gd name="connsiteY2" fmla="*/ 6853276 h 6853276"/>
              <a:gd name="connsiteX3" fmla="*/ 0 w 3710609"/>
              <a:gd name="connsiteY3" fmla="*/ 6853276 h 6853276"/>
              <a:gd name="connsiteX4" fmla="*/ 0 w 3710609"/>
              <a:gd name="connsiteY4" fmla="*/ 0 h 6853276"/>
              <a:gd name="connsiteX0" fmla="*/ 2332383 w 3710609"/>
              <a:gd name="connsiteY0" fmla="*/ 384314 h 6840024"/>
              <a:gd name="connsiteX1" fmla="*/ 3710609 w 3710609"/>
              <a:gd name="connsiteY1" fmla="*/ 0 h 6840024"/>
              <a:gd name="connsiteX2" fmla="*/ 914400 w 3710609"/>
              <a:gd name="connsiteY2" fmla="*/ 6840024 h 6840024"/>
              <a:gd name="connsiteX3" fmla="*/ 0 w 3710609"/>
              <a:gd name="connsiteY3" fmla="*/ 6840024 h 6840024"/>
              <a:gd name="connsiteX4" fmla="*/ 2332383 w 3710609"/>
              <a:gd name="connsiteY4" fmla="*/ 384314 h 6840024"/>
              <a:gd name="connsiteX0" fmla="*/ 2729948 w 3710609"/>
              <a:gd name="connsiteY0" fmla="*/ 0 h 6866527"/>
              <a:gd name="connsiteX1" fmla="*/ 3710609 w 3710609"/>
              <a:gd name="connsiteY1" fmla="*/ 26503 h 6866527"/>
              <a:gd name="connsiteX2" fmla="*/ 914400 w 3710609"/>
              <a:gd name="connsiteY2" fmla="*/ 6866527 h 6866527"/>
              <a:gd name="connsiteX3" fmla="*/ 0 w 3710609"/>
              <a:gd name="connsiteY3" fmla="*/ 6866527 h 6866527"/>
              <a:gd name="connsiteX4" fmla="*/ 2729948 w 3710609"/>
              <a:gd name="connsiteY4" fmla="*/ 0 h 6866527"/>
              <a:gd name="connsiteX0" fmla="*/ 2729948 w 3710609"/>
              <a:gd name="connsiteY0" fmla="*/ 0 h 6879779"/>
              <a:gd name="connsiteX1" fmla="*/ 3710609 w 3710609"/>
              <a:gd name="connsiteY1" fmla="*/ 26503 h 6879779"/>
              <a:gd name="connsiteX2" fmla="*/ 1020417 w 3710609"/>
              <a:gd name="connsiteY2" fmla="*/ 6879779 h 6879779"/>
              <a:gd name="connsiteX3" fmla="*/ 0 w 3710609"/>
              <a:gd name="connsiteY3" fmla="*/ 6866527 h 6879779"/>
              <a:gd name="connsiteX4" fmla="*/ 2729948 w 3710609"/>
              <a:gd name="connsiteY4" fmla="*/ 0 h 6879779"/>
              <a:gd name="connsiteX0" fmla="*/ 2729948 w 3730817"/>
              <a:gd name="connsiteY0" fmla="*/ 8861 h 6888640"/>
              <a:gd name="connsiteX1" fmla="*/ 3730817 w 3730817"/>
              <a:gd name="connsiteY1" fmla="*/ 0 h 6888640"/>
              <a:gd name="connsiteX2" fmla="*/ 1020417 w 3730817"/>
              <a:gd name="connsiteY2" fmla="*/ 6888640 h 6888640"/>
              <a:gd name="connsiteX3" fmla="*/ 0 w 3730817"/>
              <a:gd name="connsiteY3" fmla="*/ 6875388 h 6888640"/>
              <a:gd name="connsiteX4" fmla="*/ 2729948 w 3730817"/>
              <a:gd name="connsiteY4" fmla="*/ 8861 h 6888640"/>
              <a:gd name="connsiteX0" fmla="*/ 2729948 w 3730817"/>
              <a:gd name="connsiteY0" fmla="*/ 3809 h 6888640"/>
              <a:gd name="connsiteX1" fmla="*/ 3730817 w 3730817"/>
              <a:gd name="connsiteY1" fmla="*/ 0 h 6888640"/>
              <a:gd name="connsiteX2" fmla="*/ 1020417 w 3730817"/>
              <a:gd name="connsiteY2" fmla="*/ 6888640 h 6888640"/>
              <a:gd name="connsiteX3" fmla="*/ 0 w 3730817"/>
              <a:gd name="connsiteY3" fmla="*/ 6875388 h 6888640"/>
              <a:gd name="connsiteX4" fmla="*/ 2729948 w 3730817"/>
              <a:gd name="connsiteY4" fmla="*/ 3809 h 688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0817" h="6888640">
                <a:moveTo>
                  <a:pt x="2729948" y="3809"/>
                </a:moveTo>
                <a:lnTo>
                  <a:pt x="3730817" y="0"/>
                </a:lnTo>
                <a:lnTo>
                  <a:pt x="1020417" y="6888640"/>
                </a:lnTo>
                <a:lnTo>
                  <a:pt x="0" y="6875388"/>
                </a:lnTo>
                <a:lnTo>
                  <a:pt x="2729948" y="3809"/>
                </a:lnTo>
                <a:close/>
              </a:path>
            </a:pathLst>
          </a:custGeom>
          <a:solidFill>
            <a:srgbClr val="7F4182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2"/>
          <p:cNvSpPr/>
          <p:nvPr/>
        </p:nvSpPr>
        <p:spPr>
          <a:xfrm>
            <a:off x="6250076" y="2874147"/>
            <a:ext cx="3107305" cy="3983853"/>
          </a:xfrm>
          <a:custGeom>
            <a:avLst/>
            <a:gdLst>
              <a:gd name="connsiteX0" fmla="*/ 0 w 1643270"/>
              <a:gd name="connsiteY0" fmla="*/ 3591339 h 3591339"/>
              <a:gd name="connsiteX1" fmla="*/ 0 w 1643270"/>
              <a:gd name="connsiteY1" fmla="*/ 0 h 3591339"/>
              <a:gd name="connsiteX2" fmla="*/ 1643270 w 1643270"/>
              <a:gd name="connsiteY2" fmla="*/ 3591339 h 3591339"/>
              <a:gd name="connsiteX3" fmla="*/ 0 w 1643270"/>
              <a:gd name="connsiteY3" fmla="*/ 3591339 h 3591339"/>
              <a:gd name="connsiteX0" fmla="*/ 0 w 3074505"/>
              <a:gd name="connsiteY0" fmla="*/ 4121426 h 4121426"/>
              <a:gd name="connsiteX1" fmla="*/ 1431235 w 3074505"/>
              <a:gd name="connsiteY1" fmla="*/ 0 h 4121426"/>
              <a:gd name="connsiteX2" fmla="*/ 3074505 w 3074505"/>
              <a:gd name="connsiteY2" fmla="*/ 3591339 h 4121426"/>
              <a:gd name="connsiteX3" fmla="*/ 0 w 3074505"/>
              <a:gd name="connsiteY3" fmla="*/ 4121426 h 4121426"/>
              <a:gd name="connsiteX0" fmla="*/ 0 w 2928731"/>
              <a:gd name="connsiteY0" fmla="*/ 4121426 h 4121426"/>
              <a:gd name="connsiteX1" fmla="*/ 1431235 w 2928731"/>
              <a:gd name="connsiteY1" fmla="*/ 0 h 4121426"/>
              <a:gd name="connsiteX2" fmla="*/ 2928731 w 2928731"/>
              <a:gd name="connsiteY2" fmla="*/ 4121426 h 4121426"/>
              <a:gd name="connsiteX3" fmla="*/ 0 w 2928731"/>
              <a:gd name="connsiteY3" fmla="*/ 4121426 h 4121426"/>
              <a:gd name="connsiteX0" fmla="*/ 0 w 2928731"/>
              <a:gd name="connsiteY0" fmla="*/ 3551583 h 3551583"/>
              <a:gd name="connsiteX1" fmla="*/ 1775791 w 2928731"/>
              <a:gd name="connsiteY1" fmla="*/ 0 h 3551583"/>
              <a:gd name="connsiteX2" fmla="*/ 2928731 w 2928731"/>
              <a:gd name="connsiteY2" fmla="*/ 3551583 h 3551583"/>
              <a:gd name="connsiteX3" fmla="*/ 0 w 2928731"/>
              <a:gd name="connsiteY3" fmla="*/ 3551583 h 3551583"/>
              <a:gd name="connsiteX0" fmla="*/ 0 w 2928731"/>
              <a:gd name="connsiteY0" fmla="*/ 4002157 h 4002157"/>
              <a:gd name="connsiteX1" fmla="*/ 1563756 w 2928731"/>
              <a:gd name="connsiteY1" fmla="*/ 0 h 4002157"/>
              <a:gd name="connsiteX2" fmla="*/ 2928731 w 2928731"/>
              <a:gd name="connsiteY2" fmla="*/ 4002157 h 4002157"/>
              <a:gd name="connsiteX3" fmla="*/ 0 w 2928731"/>
              <a:gd name="connsiteY3" fmla="*/ 4002157 h 4002157"/>
              <a:gd name="connsiteX0" fmla="*/ 0 w 3127513"/>
              <a:gd name="connsiteY0" fmla="*/ 4002157 h 4002157"/>
              <a:gd name="connsiteX1" fmla="*/ 1563756 w 3127513"/>
              <a:gd name="connsiteY1" fmla="*/ 0 h 4002157"/>
              <a:gd name="connsiteX2" fmla="*/ 3127513 w 3127513"/>
              <a:gd name="connsiteY2" fmla="*/ 3988905 h 4002157"/>
              <a:gd name="connsiteX3" fmla="*/ 0 w 3127513"/>
              <a:gd name="connsiteY3" fmla="*/ 4002157 h 4002157"/>
              <a:gd name="connsiteX0" fmla="*/ 0 w 3132565"/>
              <a:gd name="connsiteY0" fmla="*/ 3997105 h 3997105"/>
              <a:gd name="connsiteX1" fmla="*/ 1568808 w 3132565"/>
              <a:gd name="connsiteY1" fmla="*/ 0 h 3997105"/>
              <a:gd name="connsiteX2" fmla="*/ 3132565 w 3132565"/>
              <a:gd name="connsiteY2" fmla="*/ 3988905 h 3997105"/>
              <a:gd name="connsiteX3" fmla="*/ 0 w 3132565"/>
              <a:gd name="connsiteY3" fmla="*/ 3997105 h 3997105"/>
              <a:gd name="connsiteX0" fmla="*/ 0 w 3107305"/>
              <a:gd name="connsiteY0" fmla="*/ 3997105 h 3999009"/>
              <a:gd name="connsiteX1" fmla="*/ 1568808 w 3107305"/>
              <a:gd name="connsiteY1" fmla="*/ 0 h 3999009"/>
              <a:gd name="connsiteX2" fmla="*/ 3107305 w 3107305"/>
              <a:gd name="connsiteY2" fmla="*/ 3999009 h 3999009"/>
              <a:gd name="connsiteX3" fmla="*/ 0 w 3107305"/>
              <a:gd name="connsiteY3" fmla="*/ 3997105 h 3999009"/>
              <a:gd name="connsiteX0" fmla="*/ 0 w 3107305"/>
              <a:gd name="connsiteY0" fmla="*/ 3992053 h 3993957"/>
              <a:gd name="connsiteX1" fmla="*/ 1690054 w 3107305"/>
              <a:gd name="connsiteY1" fmla="*/ 0 h 3993957"/>
              <a:gd name="connsiteX2" fmla="*/ 3107305 w 3107305"/>
              <a:gd name="connsiteY2" fmla="*/ 3993957 h 3993957"/>
              <a:gd name="connsiteX3" fmla="*/ 0 w 3107305"/>
              <a:gd name="connsiteY3" fmla="*/ 3992053 h 3993957"/>
              <a:gd name="connsiteX0" fmla="*/ 0 w 3107305"/>
              <a:gd name="connsiteY0" fmla="*/ 3981949 h 3983853"/>
              <a:gd name="connsiteX1" fmla="*/ 1558704 w 3107305"/>
              <a:gd name="connsiteY1" fmla="*/ 0 h 3983853"/>
              <a:gd name="connsiteX2" fmla="*/ 3107305 w 3107305"/>
              <a:gd name="connsiteY2" fmla="*/ 3983853 h 3983853"/>
              <a:gd name="connsiteX3" fmla="*/ 0 w 3107305"/>
              <a:gd name="connsiteY3" fmla="*/ 3981949 h 398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7305" h="3983853">
                <a:moveTo>
                  <a:pt x="0" y="3981949"/>
                </a:moveTo>
                <a:lnTo>
                  <a:pt x="1558704" y="0"/>
                </a:lnTo>
                <a:lnTo>
                  <a:pt x="3107305" y="3983853"/>
                </a:lnTo>
                <a:lnTo>
                  <a:pt x="0" y="3981949"/>
                </a:lnTo>
                <a:close/>
              </a:path>
            </a:pathLst>
          </a:custGeom>
          <a:solidFill>
            <a:srgbClr val="A3CEC2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2"/>
          <p:cNvSpPr/>
          <p:nvPr/>
        </p:nvSpPr>
        <p:spPr>
          <a:xfrm flipV="1">
            <a:off x="6543428" y="-28080"/>
            <a:ext cx="1464036" cy="1623392"/>
          </a:xfrm>
          <a:custGeom>
            <a:avLst/>
            <a:gdLst>
              <a:gd name="connsiteX0" fmla="*/ 0 w 1643270"/>
              <a:gd name="connsiteY0" fmla="*/ 3591339 h 3591339"/>
              <a:gd name="connsiteX1" fmla="*/ 0 w 1643270"/>
              <a:gd name="connsiteY1" fmla="*/ 0 h 3591339"/>
              <a:gd name="connsiteX2" fmla="*/ 1643270 w 1643270"/>
              <a:gd name="connsiteY2" fmla="*/ 3591339 h 3591339"/>
              <a:gd name="connsiteX3" fmla="*/ 0 w 1643270"/>
              <a:gd name="connsiteY3" fmla="*/ 3591339 h 3591339"/>
              <a:gd name="connsiteX0" fmla="*/ 0 w 3074505"/>
              <a:gd name="connsiteY0" fmla="*/ 4121426 h 4121426"/>
              <a:gd name="connsiteX1" fmla="*/ 1431235 w 3074505"/>
              <a:gd name="connsiteY1" fmla="*/ 0 h 4121426"/>
              <a:gd name="connsiteX2" fmla="*/ 3074505 w 3074505"/>
              <a:gd name="connsiteY2" fmla="*/ 3591339 h 4121426"/>
              <a:gd name="connsiteX3" fmla="*/ 0 w 3074505"/>
              <a:gd name="connsiteY3" fmla="*/ 4121426 h 4121426"/>
              <a:gd name="connsiteX0" fmla="*/ 0 w 2928731"/>
              <a:gd name="connsiteY0" fmla="*/ 4121426 h 4121426"/>
              <a:gd name="connsiteX1" fmla="*/ 1431235 w 2928731"/>
              <a:gd name="connsiteY1" fmla="*/ 0 h 4121426"/>
              <a:gd name="connsiteX2" fmla="*/ 2928731 w 2928731"/>
              <a:gd name="connsiteY2" fmla="*/ 4121426 h 4121426"/>
              <a:gd name="connsiteX3" fmla="*/ 0 w 2928731"/>
              <a:gd name="connsiteY3" fmla="*/ 4121426 h 4121426"/>
              <a:gd name="connsiteX0" fmla="*/ 0 w 2928731"/>
              <a:gd name="connsiteY0" fmla="*/ 3551583 h 3551583"/>
              <a:gd name="connsiteX1" fmla="*/ 1775791 w 2928731"/>
              <a:gd name="connsiteY1" fmla="*/ 0 h 3551583"/>
              <a:gd name="connsiteX2" fmla="*/ 2928731 w 2928731"/>
              <a:gd name="connsiteY2" fmla="*/ 3551583 h 3551583"/>
              <a:gd name="connsiteX3" fmla="*/ 0 w 2928731"/>
              <a:gd name="connsiteY3" fmla="*/ 3551583 h 3551583"/>
              <a:gd name="connsiteX0" fmla="*/ 0 w 2928731"/>
              <a:gd name="connsiteY0" fmla="*/ 4002157 h 4002157"/>
              <a:gd name="connsiteX1" fmla="*/ 1563756 w 2928731"/>
              <a:gd name="connsiteY1" fmla="*/ 0 h 4002157"/>
              <a:gd name="connsiteX2" fmla="*/ 2928731 w 2928731"/>
              <a:gd name="connsiteY2" fmla="*/ 4002157 h 4002157"/>
              <a:gd name="connsiteX3" fmla="*/ 0 w 2928731"/>
              <a:gd name="connsiteY3" fmla="*/ 4002157 h 4002157"/>
              <a:gd name="connsiteX0" fmla="*/ 0 w 3127513"/>
              <a:gd name="connsiteY0" fmla="*/ 4002157 h 4002157"/>
              <a:gd name="connsiteX1" fmla="*/ 1563756 w 3127513"/>
              <a:gd name="connsiteY1" fmla="*/ 0 h 4002157"/>
              <a:gd name="connsiteX2" fmla="*/ 3127513 w 3127513"/>
              <a:gd name="connsiteY2" fmla="*/ 3988905 h 4002157"/>
              <a:gd name="connsiteX3" fmla="*/ 0 w 3127513"/>
              <a:gd name="connsiteY3" fmla="*/ 4002157 h 4002157"/>
              <a:gd name="connsiteX0" fmla="*/ 0 w 3127513"/>
              <a:gd name="connsiteY0" fmla="*/ 2825730 h 2825730"/>
              <a:gd name="connsiteX1" fmla="*/ 2531165 w 3127513"/>
              <a:gd name="connsiteY1" fmla="*/ 0 h 2825730"/>
              <a:gd name="connsiteX2" fmla="*/ 3127513 w 3127513"/>
              <a:gd name="connsiteY2" fmla="*/ 2812478 h 2825730"/>
              <a:gd name="connsiteX3" fmla="*/ 0 w 3127513"/>
              <a:gd name="connsiteY3" fmla="*/ 2825730 h 2825730"/>
              <a:gd name="connsiteX0" fmla="*/ 0 w 3167269"/>
              <a:gd name="connsiteY0" fmla="*/ 2825730 h 2825730"/>
              <a:gd name="connsiteX1" fmla="*/ 2531165 w 3167269"/>
              <a:gd name="connsiteY1" fmla="*/ 0 h 2825730"/>
              <a:gd name="connsiteX2" fmla="*/ 3167269 w 3167269"/>
              <a:gd name="connsiteY2" fmla="*/ 2812479 h 2825730"/>
              <a:gd name="connsiteX3" fmla="*/ 0 w 3167269"/>
              <a:gd name="connsiteY3" fmla="*/ 2825730 h 2825730"/>
              <a:gd name="connsiteX0" fmla="*/ 0 w 980661"/>
              <a:gd name="connsiteY0" fmla="*/ 2571991 h 2812479"/>
              <a:gd name="connsiteX1" fmla="*/ 344557 w 980661"/>
              <a:gd name="connsiteY1" fmla="*/ 0 h 2812479"/>
              <a:gd name="connsiteX2" fmla="*/ 980661 w 980661"/>
              <a:gd name="connsiteY2" fmla="*/ 2812479 h 2812479"/>
              <a:gd name="connsiteX3" fmla="*/ 0 w 980661"/>
              <a:gd name="connsiteY3" fmla="*/ 2571991 h 2812479"/>
              <a:gd name="connsiteX0" fmla="*/ 0 w 1484243"/>
              <a:gd name="connsiteY0" fmla="*/ 2825730 h 2825730"/>
              <a:gd name="connsiteX1" fmla="*/ 848139 w 1484243"/>
              <a:gd name="connsiteY1" fmla="*/ 0 h 2825730"/>
              <a:gd name="connsiteX2" fmla="*/ 1484243 w 1484243"/>
              <a:gd name="connsiteY2" fmla="*/ 2812479 h 2825730"/>
              <a:gd name="connsiteX3" fmla="*/ 0 w 1484243"/>
              <a:gd name="connsiteY3" fmla="*/ 2825730 h 2825730"/>
              <a:gd name="connsiteX0" fmla="*/ 0 w 1494347"/>
              <a:gd name="connsiteY0" fmla="*/ 2825730 h 2865241"/>
              <a:gd name="connsiteX1" fmla="*/ 848139 w 1494347"/>
              <a:gd name="connsiteY1" fmla="*/ 0 h 2865241"/>
              <a:gd name="connsiteX2" fmla="*/ 1494347 w 1494347"/>
              <a:gd name="connsiteY2" fmla="*/ 2865241 h 2865241"/>
              <a:gd name="connsiteX3" fmla="*/ 0 w 1494347"/>
              <a:gd name="connsiteY3" fmla="*/ 2825730 h 2865241"/>
              <a:gd name="connsiteX0" fmla="*/ 0 w 1504451"/>
              <a:gd name="connsiteY0" fmla="*/ 2860905 h 2865241"/>
              <a:gd name="connsiteX1" fmla="*/ 858243 w 1504451"/>
              <a:gd name="connsiteY1" fmla="*/ 0 h 2865241"/>
              <a:gd name="connsiteX2" fmla="*/ 1504451 w 1504451"/>
              <a:gd name="connsiteY2" fmla="*/ 2865241 h 2865241"/>
              <a:gd name="connsiteX3" fmla="*/ 0 w 1504451"/>
              <a:gd name="connsiteY3" fmla="*/ 2860905 h 2865241"/>
              <a:gd name="connsiteX0" fmla="*/ 0 w 1474140"/>
              <a:gd name="connsiteY0" fmla="*/ 2869699 h 2869699"/>
              <a:gd name="connsiteX1" fmla="*/ 827932 w 1474140"/>
              <a:gd name="connsiteY1" fmla="*/ 0 h 2869699"/>
              <a:gd name="connsiteX2" fmla="*/ 1474140 w 1474140"/>
              <a:gd name="connsiteY2" fmla="*/ 2865241 h 2869699"/>
              <a:gd name="connsiteX3" fmla="*/ 0 w 1474140"/>
              <a:gd name="connsiteY3" fmla="*/ 2869699 h 2869699"/>
              <a:gd name="connsiteX0" fmla="*/ 0 w 1474140"/>
              <a:gd name="connsiteY0" fmla="*/ 2843320 h 2843320"/>
              <a:gd name="connsiteX1" fmla="*/ 832984 w 1474140"/>
              <a:gd name="connsiteY1" fmla="*/ 0 h 2843320"/>
              <a:gd name="connsiteX2" fmla="*/ 1474140 w 1474140"/>
              <a:gd name="connsiteY2" fmla="*/ 2838862 h 2843320"/>
              <a:gd name="connsiteX3" fmla="*/ 0 w 1474140"/>
              <a:gd name="connsiteY3" fmla="*/ 2843320 h 2843320"/>
              <a:gd name="connsiteX0" fmla="*/ 0 w 1474140"/>
              <a:gd name="connsiteY0" fmla="*/ 2843320 h 2843320"/>
              <a:gd name="connsiteX1" fmla="*/ 832984 w 1474140"/>
              <a:gd name="connsiteY1" fmla="*/ 0 h 2843320"/>
              <a:gd name="connsiteX2" fmla="*/ 1474140 w 1474140"/>
              <a:gd name="connsiteY2" fmla="*/ 2838862 h 2843320"/>
              <a:gd name="connsiteX3" fmla="*/ 0 w 1474140"/>
              <a:gd name="connsiteY3" fmla="*/ 2843320 h 2843320"/>
              <a:gd name="connsiteX0" fmla="*/ 0 w 1464036"/>
              <a:gd name="connsiteY0" fmla="*/ 2816939 h 2838862"/>
              <a:gd name="connsiteX1" fmla="*/ 822880 w 1464036"/>
              <a:gd name="connsiteY1" fmla="*/ 0 h 2838862"/>
              <a:gd name="connsiteX2" fmla="*/ 1464036 w 1464036"/>
              <a:gd name="connsiteY2" fmla="*/ 2838862 h 2838862"/>
              <a:gd name="connsiteX3" fmla="*/ 0 w 1464036"/>
              <a:gd name="connsiteY3" fmla="*/ 2816939 h 2838862"/>
              <a:gd name="connsiteX0" fmla="*/ 0 w 1464036"/>
              <a:gd name="connsiteY0" fmla="*/ 2825732 h 2838862"/>
              <a:gd name="connsiteX1" fmla="*/ 822880 w 1464036"/>
              <a:gd name="connsiteY1" fmla="*/ 0 h 2838862"/>
              <a:gd name="connsiteX2" fmla="*/ 1464036 w 1464036"/>
              <a:gd name="connsiteY2" fmla="*/ 2838862 h 2838862"/>
              <a:gd name="connsiteX3" fmla="*/ 0 w 1464036"/>
              <a:gd name="connsiteY3" fmla="*/ 2825732 h 2838862"/>
              <a:gd name="connsiteX0" fmla="*/ 0 w 1464036"/>
              <a:gd name="connsiteY0" fmla="*/ 2825732 h 2825732"/>
              <a:gd name="connsiteX1" fmla="*/ 822880 w 1464036"/>
              <a:gd name="connsiteY1" fmla="*/ 0 h 2825732"/>
              <a:gd name="connsiteX2" fmla="*/ 1464036 w 1464036"/>
              <a:gd name="connsiteY2" fmla="*/ 2821275 h 2825732"/>
              <a:gd name="connsiteX3" fmla="*/ 0 w 1464036"/>
              <a:gd name="connsiteY3" fmla="*/ 2825732 h 2825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4036" h="2825732">
                <a:moveTo>
                  <a:pt x="0" y="2825732"/>
                </a:moveTo>
                <a:lnTo>
                  <a:pt x="822880" y="0"/>
                </a:lnTo>
                <a:lnTo>
                  <a:pt x="1464036" y="2821275"/>
                </a:lnTo>
                <a:lnTo>
                  <a:pt x="0" y="2825732"/>
                </a:lnTo>
                <a:close/>
              </a:path>
            </a:pathLst>
          </a:custGeom>
          <a:solidFill>
            <a:srgbClr val="A3CEC2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0" y="-224661"/>
            <a:ext cx="3299791" cy="50907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87" y="107531"/>
            <a:ext cx="4672944" cy="1703807"/>
          </a:xfrm>
          <a:prstGeom prst="rect">
            <a:avLst/>
          </a:prstGeom>
        </p:spPr>
      </p:pic>
      <p:sp>
        <p:nvSpPr>
          <p:cNvPr id="13" name="Text Placeholder 23"/>
          <p:cNvSpPr txBox="1">
            <a:spLocks/>
          </p:cNvSpPr>
          <p:nvPr/>
        </p:nvSpPr>
        <p:spPr>
          <a:xfrm>
            <a:off x="259764" y="2028619"/>
            <a:ext cx="5307587" cy="1691058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/>
              <a:buNone/>
              <a:defRPr sz="3600" b="0" kern="1200" baseline="0">
                <a:solidFill>
                  <a:srgbClr val="392E8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4600" dirty="0" err="1">
                <a:solidFill>
                  <a:srgbClr val="A3CEC2"/>
                </a:solidFill>
              </a:rPr>
              <a:t>Módulo</a:t>
            </a:r>
            <a:r>
              <a:rPr lang="en-IE" sz="4600" dirty="0">
                <a:solidFill>
                  <a:srgbClr val="A3CEC2"/>
                </a:solidFill>
              </a:rPr>
              <a:t> 2</a:t>
            </a:r>
            <a:br>
              <a:rPr lang="en-IE" sz="4600" dirty="0">
                <a:solidFill>
                  <a:srgbClr val="7F4182"/>
                </a:solidFill>
              </a:rPr>
            </a:br>
            <a:r>
              <a:rPr lang="en-IE" sz="4600" b="1" dirty="0" err="1">
                <a:solidFill>
                  <a:srgbClr val="7F4182"/>
                </a:solidFill>
              </a:rPr>
              <a:t>Opportunidades</a:t>
            </a:r>
            <a:r>
              <a:rPr lang="en-IE" sz="4600" b="1" dirty="0">
                <a:solidFill>
                  <a:srgbClr val="7F4182"/>
                </a:solidFill>
              </a:rPr>
              <a:t> para a </a:t>
            </a:r>
            <a:r>
              <a:rPr lang="en-IE" sz="4600" b="1" dirty="0" err="1">
                <a:solidFill>
                  <a:srgbClr val="7F4182"/>
                </a:solidFill>
              </a:rPr>
              <a:t>Regeneração</a:t>
            </a:r>
            <a:r>
              <a:rPr lang="en-IE" sz="4600" b="1" dirty="0">
                <a:solidFill>
                  <a:srgbClr val="7F4182"/>
                </a:solidFill>
              </a:rPr>
              <a:t> da </a:t>
            </a:r>
            <a:r>
              <a:rPr lang="en-IE" sz="4600" b="1" dirty="0" err="1">
                <a:solidFill>
                  <a:srgbClr val="7F4182"/>
                </a:solidFill>
              </a:rPr>
              <a:t>Comunidade</a:t>
            </a:r>
            <a:endParaRPr lang="en-IE" sz="4600" b="1" dirty="0">
              <a:solidFill>
                <a:srgbClr val="7F4182"/>
              </a:solidFill>
            </a:endParaRPr>
          </a:p>
          <a:p>
            <a:endParaRPr lang="en-US" dirty="0">
              <a:solidFill>
                <a:srgbClr val="7F4182"/>
              </a:solidFill>
            </a:endParaRPr>
          </a:p>
        </p:txBody>
      </p:sp>
      <p:sp>
        <p:nvSpPr>
          <p:cNvPr id="14" name="Footer Placeholder 6"/>
          <p:cNvSpPr txBox="1">
            <a:spLocks noGrp="1"/>
          </p:cNvSpPr>
          <p:nvPr/>
        </p:nvSpPr>
        <p:spPr bwMode="auto">
          <a:xfrm>
            <a:off x="2147069" y="5298205"/>
            <a:ext cx="2462212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IE" altLang="en-US" sz="1000" dirty="0">
                <a:solidFill>
                  <a:schemeClr val="tx1"/>
                </a:solidFill>
                <a:latin typeface="Calibri" charset="0"/>
              </a:rPr>
              <a:t>Este </a:t>
            </a:r>
            <a:r>
              <a:rPr lang="en-IE" altLang="en-US" sz="1000" dirty="0" err="1">
                <a:solidFill>
                  <a:schemeClr val="tx1"/>
                </a:solidFill>
                <a:latin typeface="Calibri" charset="0"/>
              </a:rPr>
              <a:t>projeto</a:t>
            </a:r>
            <a:r>
              <a:rPr lang="en-IE" altLang="en-US" sz="1000" dirty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en-IE" altLang="en-US" sz="1000" dirty="0" err="1">
                <a:solidFill>
                  <a:schemeClr val="tx1"/>
                </a:solidFill>
                <a:latin typeface="Calibri" charset="0"/>
              </a:rPr>
              <a:t>foi</a:t>
            </a:r>
            <a:r>
              <a:rPr lang="en-IE" altLang="en-US" sz="1000" dirty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en-IE" altLang="en-US" sz="1000" dirty="0" err="1">
                <a:solidFill>
                  <a:schemeClr val="tx1"/>
                </a:solidFill>
                <a:latin typeface="Calibri" charset="0"/>
              </a:rPr>
              <a:t>financiado</a:t>
            </a:r>
            <a:r>
              <a:rPr lang="en-IE" altLang="en-US" sz="1000" dirty="0">
                <a:solidFill>
                  <a:schemeClr val="tx1"/>
                </a:solidFill>
                <a:latin typeface="Calibri" charset="0"/>
              </a:rPr>
              <a:t> com o </a:t>
            </a:r>
            <a:r>
              <a:rPr lang="en-IE" altLang="en-US" sz="1000" dirty="0" err="1">
                <a:solidFill>
                  <a:schemeClr val="tx1"/>
                </a:solidFill>
                <a:latin typeface="Calibri" charset="0"/>
              </a:rPr>
              <a:t>apoo</a:t>
            </a:r>
            <a:r>
              <a:rPr lang="en-IE" altLang="en-US" sz="1000" dirty="0">
                <a:solidFill>
                  <a:schemeClr val="tx1"/>
                </a:solidFill>
                <a:latin typeface="Calibri" charset="0"/>
              </a:rPr>
              <a:t> da </a:t>
            </a:r>
            <a:r>
              <a:rPr lang="en-IE" altLang="en-US" sz="1000" dirty="0" err="1">
                <a:solidFill>
                  <a:schemeClr val="tx1"/>
                </a:solidFill>
                <a:latin typeface="Calibri" charset="0"/>
              </a:rPr>
              <a:t>Comissão</a:t>
            </a:r>
            <a:r>
              <a:rPr lang="en-IE" altLang="en-US" sz="1000" dirty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en-IE" altLang="en-US" sz="1000" dirty="0" err="1">
                <a:solidFill>
                  <a:schemeClr val="tx1"/>
                </a:solidFill>
                <a:latin typeface="Calibri" charset="0"/>
              </a:rPr>
              <a:t>Europeia</a:t>
            </a:r>
            <a:r>
              <a:rPr lang="en-IE" altLang="en-US" sz="1000" dirty="0">
                <a:solidFill>
                  <a:schemeClr val="tx1"/>
                </a:solidFill>
                <a:latin typeface="Calibri" charset="0"/>
              </a:rPr>
              <a:t>. </a:t>
            </a: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469" y="5242643"/>
            <a:ext cx="162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/>
          <p:cNvSpPr/>
          <p:nvPr/>
        </p:nvSpPr>
        <p:spPr>
          <a:xfrm flipH="1">
            <a:off x="32656" y="3860204"/>
            <a:ext cx="4584712" cy="1022313"/>
          </a:xfrm>
          <a:custGeom>
            <a:avLst/>
            <a:gdLst>
              <a:gd name="connsiteX0" fmla="*/ 0 w 8070574"/>
              <a:gd name="connsiteY0" fmla="*/ 0 h 914400"/>
              <a:gd name="connsiteX1" fmla="*/ 8070574 w 8070574"/>
              <a:gd name="connsiteY1" fmla="*/ 0 h 914400"/>
              <a:gd name="connsiteX2" fmla="*/ 8070574 w 8070574"/>
              <a:gd name="connsiteY2" fmla="*/ 914400 h 914400"/>
              <a:gd name="connsiteX3" fmla="*/ 0 w 8070574"/>
              <a:gd name="connsiteY3" fmla="*/ 914400 h 914400"/>
              <a:gd name="connsiteX4" fmla="*/ 0 w 8070574"/>
              <a:gd name="connsiteY4" fmla="*/ 0 h 914400"/>
              <a:gd name="connsiteX0" fmla="*/ 781878 w 8070574"/>
              <a:gd name="connsiteY0" fmla="*/ 0 h 1152939"/>
              <a:gd name="connsiteX1" fmla="*/ 8070574 w 8070574"/>
              <a:gd name="connsiteY1" fmla="*/ 238539 h 1152939"/>
              <a:gd name="connsiteX2" fmla="*/ 8070574 w 8070574"/>
              <a:gd name="connsiteY2" fmla="*/ 1152939 h 1152939"/>
              <a:gd name="connsiteX3" fmla="*/ 0 w 8070574"/>
              <a:gd name="connsiteY3" fmla="*/ 1152939 h 1152939"/>
              <a:gd name="connsiteX4" fmla="*/ 781878 w 8070574"/>
              <a:gd name="connsiteY4" fmla="*/ 0 h 1152939"/>
              <a:gd name="connsiteX0" fmla="*/ 1126434 w 8415130"/>
              <a:gd name="connsiteY0" fmla="*/ 0 h 1258956"/>
              <a:gd name="connsiteX1" fmla="*/ 8415130 w 8415130"/>
              <a:gd name="connsiteY1" fmla="*/ 238539 h 1258956"/>
              <a:gd name="connsiteX2" fmla="*/ 8415130 w 8415130"/>
              <a:gd name="connsiteY2" fmla="*/ 1152939 h 1258956"/>
              <a:gd name="connsiteX3" fmla="*/ 0 w 8415130"/>
              <a:gd name="connsiteY3" fmla="*/ 1258956 h 1258956"/>
              <a:gd name="connsiteX4" fmla="*/ 1126434 w 8415130"/>
              <a:gd name="connsiteY4" fmla="*/ 0 h 125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15130" h="1258956">
                <a:moveTo>
                  <a:pt x="1126434" y="0"/>
                </a:moveTo>
                <a:lnTo>
                  <a:pt x="8415130" y="238539"/>
                </a:lnTo>
                <a:lnTo>
                  <a:pt x="8415130" y="1152939"/>
                </a:lnTo>
                <a:lnTo>
                  <a:pt x="0" y="1258956"/>
                </a:lnTo>
                <a:lnTo>
                  <a:pt x="1126434" y="0"/>
                </a:lnTo>
                <a:close/>
              </a:path>
            </a:pathLst>
          </a:cu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23"/>
          <p:cNvSpPr txBox="1">
            <a:spLocks/>
          </p:cNvSpPr>
          <p:nvPr/>
        </p:nvSpPr>
        <p:spPr>
          <a:xfrm>
            <a:off x="667672" y="4111807"/>
            <a:ext cx="4088056" cy="8947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/>
              <a:buNone/>
              <a:defRPr sz="3600" b="0" kern="1200" baseline="0">
                <a:solidFill>
                  <a:srgbClr val="392E8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bg1"/>
                </a:solidFill>
              </a:rPr>
              <a:t>www.</a:t>
            </a:r>
            <a:r>
              <a:rPr lang="en-US" b="1" dirty="0" err="1">
                <a:solidFill>
                  <a:schemeClr val="bg1"/>
                </a:solidFill>
              </a:rPr>
              <a:t>restart</a:t>
            </a:r>
            <a:r>
              <a:rPr lang="en-US" dirty="0" err="1">
                <a:solidFill>
                  <a:schemeClr val="bg1"/>
                </a:solidFill>
              </a:rPr>
              <a:t>.how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D27715-1B3B-4E1A-8F1E-6508D5D6EA60}"/>
              </a:ext>
            </a:extLst>
          </p:cNvPr>
          <p:cNvSpPr txBox="1"/>
          <p:nvPr/>
        </p:nvSpPr>
        <p:spPr>
          <a:xfrm>
            <a:off x="330175" y="5830672"/>
            <a:ext cx="493093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Este </a:t>
            </a:r>
            <a:r>
              <a:rPr lang="en-GB" sz="1100" dirty="0" err="1"/>
              <a:t>projeto</a:t>
            </a:r>
            <a:r>
              <a:rPr lang="en-GB" sz="1100" dirty="0"/>
              <a:t> </a:t>
            </a:r>
            <a:r>
              <a:rPr lang="en-GB" sz="1100" dirty="0" err="1"/>
              <a:t>foi</a:t>
            </a:r>
            <a:r>
              <a:rPr lang="en-GB" sz="1100" dirty="0"/>
              <a:t> </a:t>
            </a:r>
            <a:r>
              <a:rPr lang="en-GB" sz="1100" dirty="0" err="1"/>
              <a:t>financiado</a:t>
            </a:r>
            <a:r>
              <a:rPr lang="en-GB" sz="1100" dirty="0"/>
              <a:t> com o </a:t>
            </a:r>
            <a:r>
              <a:rPr lang="en-GB" sz="1100" dirty="0" err="1"/>
              <a:t>apoio</a:t>
            </a:r>
            <a:r>
              <a:rPr lang="en-GB" sz="1100" dirty="0"/>
              <a:t> da </a:t>
            </a:r>
            <a:r>
              <a:rPr lang="en-GB" sz="1100" dirty="0" err="1"/>
              <a:t>Comissão</a:t>
            </a:r>
            <a:r>
              <a:rPr lang="en-GB" sz="1100" dirty="0"/>
              <a:t> </a:t>
            </a:r>
            <a:r>
              <a:rPr lang="en-GB" sz="1100" dirty="0" err="1"/>
              <a:t>Europeia</a:t>
            </a:r>
            <a:r>
              <a:rPr lang="en-GB" sz="1100" dirty="0"/>
              <a:t>. </a:t>
            </a:r>
            <a:r>
              <a:rPr lang="en-GB" sz="1100" dirty="0" err="1"/>
              <a:t>Esta</a:t>
            </a:r>
            <a:r>
              <a:rPr lang="en-GB" sz="1100" dirty="0"/>
              <a:t> </a:t>
            </a:r>
            <a:r>
              <a:rPr lang="en-GB" sz="1100" dirty="0" err="1"/>
              <a:t>publicação</a:t>
            </a:r>
            <a:r>
              <a:rPr lang="en-GB" sz="1100" dirty="0"/>
              <a:t> </a:t>
            </a:r>
            <a:r>
              <a:rPr lang="en-GB" sz="1100" dirty="0" err="1"/>
              <a:t>reflete</a:t>
            </a:r>
            <a:r>
              <a:rPr lang="en-GB" sz="1100" dirty="0"/>
              <a:t> </a:t>
            </a:r>
            <a:r>
              <a:rPr lang="en-GB" sz="1100" dirty="0" err="1"/>
              <a:t>apenas</a:t>
            </a:r>
            <a:r>
              <a:rPr lang="en-GB" sz="1100" dirty="0"/>
              <a:t> as </a:t>
            </a:r>
            <a:r>
              <a:rPr lang="en-GB" sz="1100" dirty="0" err="1"/>
              <a:t>opiniões</a:t>
            </a:r>
            <a:r>
              <a:rPr lang="en-GB" sz="1100" dirty="0"/>
              <a:t> do </a:t>
            </a:r>
            <a:r>
              <a:rPr lang="en-GB" sz="1100" dirty="0" err="1"/>
              <a:t>autor</a:t>
            </a:r>
            <a:r>
              <a:rPr lang="en-GB" sz="1100" dirty="0"/>
              <a:t>, e a </a:t>
            </a:r>
            <a:r>
              <a:rPr lang="en-GB" sz="1100" dirty="0" err="1"/>
              <a:t>Comissão</a:t>
            </a:r>
            <a:r>
              <a:rPr lang="en-GB" sz="1100" dirty="0"/>
              <a:t> </a:t>
            </a:r>
            <a:r>
              <a:rPr lang="en-GB" sz="1100" dirty="0" err="1"/>
              <a:t>não</a:t>
            </a:r>
            <a:r>
              <a:rPr lang="en-GB" sz="1100" dirty="0"/>
              <a:t> </a:t>
            </a:r>
            <a:r>
              <a:rPr lang="en-GB" sz="1100" dirty="0" err="1"/>
              <a:t>pode</a:t>
            </a:r>
            <a:r>
              <a:rPr lang="en-GB" sz="1100" dirty="0"/>
              <a:t> ser </a:t>
            </a:r>
            <a:r>
              <a:rPr lang="en-GB" sz="1100" dirty="0" err="1"/>
              <a:t>responsabilizada</a:t>
            </a:r>
            <a:r>
              <a:rPr lang="en-GB" sz="1100" dirty="0"/>
              <a:t> por </a:t>
            </a:r>
            <a:r>
              <a:rPr lang="en-GB" sz="1100" dirty="0" err="1"/>
              <a:t>qualquer</a:t>
            </a:r>
            <a:r>
              <a:rPr lang="en-GB" sz="1100" dirty="0"/>
              <a:t> </a:t>
            </a:r>
            <a:r>
              <a:rPr lang="en-GB" sz="1100" dirty="0" err="1"/>
              <a:t>uso</a:t>
            </a:r>
            <a:r>
              <a:rPr lang="en-GB" sz="1100" dirty="0"/>
              <a:t> que </a:t>
            </a:r>
            <a:r>
              <a:rPr lang="en-GB" sz="1100" dirty="0" err="1"/>
              <a:t>possa</a:t>
            </a:r>
            <a:r>
              <a:rPr lang="en-GB" sz="1100" dirty="0"/>
              <a:t> ser </a:t>
            </a:r>
            <a:r>
              <a:rPr lang="en-GB" sz="1100" dirty="0" err="1"/>
              <a:t>feito</a:t>
            </a:r>
            <a:r>
              <a:rPr lang="en-GB" sz="1100" dirty="0"/>
              <a:t> das </a:t>
            </a:r>
            <a:r>
              <a:rPr lang="en-GB" sz="1100" dirty="0" err="1"/>
              <a:t>informações</a:t>
            </a:r>
            <a:r>
              <a:rPr lang="en-GB" sz="1100" dirty="0"/>
              <a:t> </a:t>
            </a:r>
            <a:r>
              <a:rPr lang="en-GB" sz="1100" dirty="0" err="1"/>
              <a:t>nela</a:t>
            </a:r>
            <a:r>
              <a:rPr lang="en-GB" sz="1100" dirty="0"/>
              <a:t> </a:t>
            </a:r>
            <a:r>
              <a:rPr lang="en-GB" sz="1100" dirty="0" err="1"/>
              <a:t>contidas</a:t>
            </a:r>
            <a:r>
              <a:rPr lang="en-GB" sz="1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1334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BF9877-B71A-41C6-BBC3-813EFFA6F81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2508" y="4612984"/>
            <a:ext cx="11545518" cy="1065367"/>
          </a:xfrm>
        </p:spPr>
        <p:txBody>
          <a:bodyPr>
            <a:normAutofit/>
          </a:bodyPr>
          <a:lstStyle/>
          <a:p>
            <a:r>
              <a:rPr lang="en-IE" dirty="0" err="1"/>
              <a:t>Diversificação</a:t>
            </a:r>
            <a:r>
              <a:rPr lang="en-IE" dirty="0"/>
              <a:t> </a:t>
            </a:r>
            <a:r>
              <a:rPr lang="en-IE" dirty="0" err="1"/>
              <a:t>económica</a:t>
            </a:r>
            <a:r>
              <a:rPr lang="en-IE" dirty="0"/>
              <a:t>; </a:t>
            </a:r>
            <a:r>
              <a:rPr lang="en-IE" dirty="0" err="1"/>
              <a:t>cidades</a:t>
            </a:r>
            <a:r>
              <a:rPr lang="en-IE" dirty="0"/>
              <a:t>, </a:t>
            </a:r>
            <a:r>
              <a:rPr lang="en-IE" dirty="0" err="1"/>
              <a:t>vilas</a:t>
            </a:r>
            <a:r>
              <a:rPr lang="en-IE" dirty="0"/>
              <a:t> e </a:t>
            </a:r>
            <a:r>
              <a:rPr lang="en-IE" dirty="0" err="1"/>
              <a:t>aldeias</a:t>
            </a:r>
            <a:r>
              <a:rPr lang="en-IE" dirty="0"/>
              <a:t> SMART; o </a:t>
            </a:r>
            <a:r>
              <a:rPr lang="en-IE" dirty="0" err="1"/>
              <a:t>potencial</a:t>
            </a:r>
            <a:r>
              <a:rPr lang="en-IE" dirty="0"/>
              <a:t> da </a:t>
            </a:r>
            <a:r>
              <a:rPr lang="en-IE" dirty="0" err="1"/>
              <a:t>inovação</a:t>
            </a:r>
            <a:r>
              <a:rPr lang="en-IE" dirty="0"/>
              <a:t> social e </a:t>
            </a:r>
            <a:r>
              <a:rPr lang="en-IE" dirty="0" err="1"/>
              <a:t>empresarial</a:t>
            </a:r>
            <a:r>
              <a:rPr lang="en-IE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62D65C-7FA6-47E8-A3ED-9A7BC5C309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3241" y="3104436"/>
            <a:ext cx="11545518" cy="1065367"/>
          </a:xfrm>
        </p:spPr>
        <p:txBody>
          <a:bodyPr/>
          <a:lstStyle/>
          <a:p>
            <a:r>
              <a:rPr lang="en-IE" dirty="0"/>
              <a:t>SEÇÃO 1:</a:t>
            </a:r>
            <a:r>
              <a:rPr lang="pt-PT" dirty="0"/>
              <a:t>Oportunidades e tendências na </a:t>
            </a:r>
            <a:r>
              <a:rPr lang="en-IE" b="1" dirty="0">
                <a:solidFill>
                  <a:srgbClr val="7F4182"/>
                </a:solidFill>
                <a:latin typeface="+mn-lt"/>
              </a:rPr>
              <a:t>SUSTENTABILIDADE ECONÓMICA</a:t>
            </a:r>
            <a:endParaRPr lang="en-IE" dirty="0"/>
          </a:p>
        </p:txBody>
      </p:sp>
      <p:pic>
        <p:nvPicPr>
          <p:cNvPr id="6" name="Picture Placeholder 5" descr="A group of people standing in front of a store&#10;&#10;Description automatically generated">
            <a:extLst>
              <a:ext uri="{FF2B5EF4-FFF2-40B4-BE49-F238E27FC236}">
                <a16:creationId xmlns:a16="http://schemas.microsoft.com/office/drawing/2014/main" id="{9823A17C-21AA-40B3-8A48-6877B475C87B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1967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B383E6-B663-4693-82AD-63CF309D664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7533" y="963099"/>
            <a:ext cx="5279028" cy="697353"/>
          </a:xfrm>
        </p:spPr>
        <p:txBody>
          <a:bodyPr/>
          <a:lstStyle/>
          <a:p>
            <a:r>
              <a:rPr lang="en-IE" dirty="0" err="1"/>
              <a:t>Diversidade</a:t>
            </a:r>
            <a:r>
              <a:rPr lang="en-IE" dirty="0"/>
              <a:t> </a:t>
            </a:r>
            <a:r>
              <a:rPr lang="en-IE" dirty="0" err="1"/>
              <a:t>Económica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C106E-E50E-4B77-BA0F-10A1DCD0F7E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8022" y="2111168"/>
            <a:ext cx="6589985" cy="4496896"/>
          </a:xfrm>
        </p:spPr>
        <p:txBody>
          <a:bodyPr/>
          <a:lstStyle/>
          <a:p>
            <a:pPr algn="l"/>
            <a:r>
              <a:rPr lang="en-IE" dirty="0"/>
              <a:t>A </a:t>
            </a:r>
            <a:r>
              <a:rPr lang="en-IE" dirty="0" err="1"/>
              <a:t>diversidade</a:t>
            </a:r>
            <a:r>
              <a:rPr lang="en-IE" dirty="0"/>
              <a:t> </a:t>
            </a:r>
            <a:r>
              <a:rPr lang="en-IE" dirty="0" err="1"/>
              <a:t>torna</a:t>
            </a:r>
            <a:r>
              <a:rPr lang="en-IE" dirty="0"/>
              <a:t> as </a:t>
            </a:r>
            <a:r>
              <a:rPr lang="en-IE" dirty="0" err="1"/>
              <a:t>economias</a:t>
            </a:r>
            <a:r>
              <a:rPr lang="en-IE" dirty="0"/>
              <a:t> </a:t>
            </a:r>
            <a:r>
              <a:rPr lang="en-IE" dirty="0" err="1"/>
              <a:t>comunitárias</a:t>
            </a:r>
            <a:r>
              <a:rPr lang="en-IE" dirty="0"/>
              <a:t> </a:t>
            </a:r>
            <a:r>
              <a:rPr lang="en-IE" dirty="0" err="1"/>
              <a:t>menos</a:t>
            </a:r>
            <a:r>
              <a:rPr lang="en-IE" dirty="0"/>
              <a:t> </a:t>
            </a:r>
            <a:r>
              <a:rPr lang="en-IE" dirty="0" err="1"/>
              <a:t>vulneráveis</a:t>
            </a:r>
            <a:r>
              <a:rPr lang="en-IE" dirty="0"/>
              <a:t>, </a:t>
            </a:r>
            <a:r>
              <a:rPr lang="en-IE" dirty="0" err="1"/>
              <a:t>proporcionando-lhes</a:t>
            </a:r>
            <a:r>
              <a:rPr lang="en-IE" dirty="0"/>
              <a:t> a </a:t>
            </a:r>
            <a:r>
              <a:rPr lang="en-IE" dirty="0" err="1"/>
              <a:t>oportunidade</a:t>
            </a:r>
            <a:r>
              <a:rPr lang="en-IE" dirty="0"/>
              <a:t> de </a:t>
            </a:r>
            <a:r>
              <a:rPr lang="en-IE" dirty="0" err="1"/>
              <a:t>atingirem</a:t>
            </a:r>
            <a:r>
              <a:rPr lang="en-IE" dirty="0"/>
              <a:t> a </a:t>
            </a:r>
            <a:r>
              <a:rPr lang="en-IE" dirty="0" err="1"/>
              <a:t>estabilidade</a:t>
            </a:r>
            <a:r>
              <a:rPr lang="en-IE" dirty="0"/>
              <a:t> e o </a:t>
            </a:r>
            <a:r>
              <a:rPr lang="en-IE" dirty="0" err="1"/>
              <a:t>crescimento</a:t>
            </a:r>
            <a:r>
              <a:rPr lang="en-IE" dirty="0"/>
              <a:t> </a:t>
            </a:r>
            <a:r>
              <a:rPr lang="en-IE" dirty="0" err="1"/>
              <a:t>futuros</a:t>
            </a:r>
            <a:r>
              <a:rPr lang="en-IE" dirty="0"/>
              <a:t>. </a:t>
            </a:r>
          </a:p>
          <a:p>
            <a:pPr algn="l"/>
            <a:r>
              <a:rPr lang="en-IE" dirty="0"/>
              <a:t>A </a:t>
            </a:r>
            <a:r>
              <a:rPr lang="en-IE" dirty="0" err="1"/>
              <a:t>diversidade</a:t>
            </a:r>
            <a:r>
              <a:rPr lang="en-IE" dirty="0"/>
              <a:t> </a:t>
            </a:r>
            <a:r>
              <a:rPr lang="en-IE" dirty="0" err="1"/>
              <a:t>económica</a:t>
            </a:r>
            <a:r>
              <a:rPr lang="en-IE" dirty="0"/>
              <a:t>, </a:t>
            </a:r>
            <a:r>
              <a:rPr lang="en-IE" dirty="0" err="1"/>
              <a:t>ou</a:t>
            </a:r>
            <a:r>
              <a:rPr lang="en-IE" dirty="0"/>
              <a:t> a </a:t>
            </a:r>
            <a:r>
              <a:rPr lang="en-IE" dirty="0" err="1"/>
              <a:t>disseminação</a:t>
            </a:r>
            <a:r>
              <a:rPr lang="en-IE" dirty="0"/>
              <a:t> da </a:t>
            </a:r>
            <a:r>
              <a:rPr lang="en-IE" dirty="0" err="1"/>
              <a:t>força</a:t>
            </a:r>
            <a:r>
              <a:rPr lang="en-IE" dirty="0"/>
              <a:t> de </a:t>
            </a:r>
            <a:r>
              <a:rPr lang="en-IE" dirty="0" err="1"/>
              <a:t>trabalho</a:t>
            </a:r>
            <a:r>
              <a:rPr lang="en-IE" dirty="0"/>
              <a:t> </a:t>
            </a:r>
            <a:r>
              <a:rPr lang="en-IE" dirty="0" err="1"/>
              <a:t>numa</a:t>
            </a:r>
            <a:r>
              <a:rPr lang="en-IE" dirty="0"/>
              <a:t> </a:t>
            </a:r>
            <a:r>
              <a:rPr lang="en-IE" dirty="0" err="1"/>
              <a:t>variedade</a:t>
            </a:r>
            <a:r>
              <a:rPr lang="en-IE" dirty="0"/>
              <a:t> de </a:t>
            </a:r>
            <a:r>
              <a:rPr lang="en-IE" dirty="0" err="1"/>
              <a:t>sectores</a:t>
            </a:r>
            <a:r>
              <a:rPr lang="en-IE" dirty="0"/>
              <a:t> </a:t>
            </a:r>
            <a:r>
              <a:rPr lang="en-IE" dirty="0" err="1"/>
              <a:t>industriais</a:t>
            </a:r>
            <a:r>
              <a:rPr lang="en-IE" dirty="0"/>
              <a:t>, </a:t>
            </a:r>
            <a:r>
              <a:rPr lang="en-IE" dirty="0" err="1"/>
              <a:t>é</a:t>
            </a:r>
            <a:r>
              <a:rPr lang="en-IE" dirty="0"/>
              <a:t> </a:t>
            </a:r>
            <a:r>
              <a:rPr lang="en-IE" dirty="0" err="1"/>
              <a:t>uma</a:t>
            </a:r>
            <a:r>
              <a:rPr lang="en-IE" dirty="0"/>
              <a:t> </a:t>
            </a:r>
            <a:r>
              <a:rPr lang="en-IE" dirty="0" err="1"/>
              <a:t>solução</a:t>
            </a:r>
            <a:r>
              <a:rPr lang="en-IE" dirty="0"/>
              <a:t> para </a:t>
            </a:r>
            <a:r>
              <a:rPr lang="en-IE" dirty="0" err="1"/>
              <a:t>os</a:t>
            </a:r>
            <a:r>
              <a:rPr lang="en-IE" dirty="0"/>
              <a:t> </a:t>
            </a:r>
            <a:r>
              <a:rPr lang="en-IE" dirty="0" err="1"/>
              <a:t>problemas</a:t>
            </a:r>
            <a:r>
              <a:rPr lang="en-IE" dirty="0"/>
              <a:t> que </a:t>
            </a:r>
            <a:r>
              <a:rPr lang="en-IE" dirty="0" err="1"/>
              <a:t>muitas</a:t>
            </a:r>
            <a:r>
              <a:rPr lang="en-IE" dirty="0"/>
              <a:t> </a:t>
            </a:r>
            <a:r>
              <a:rPr lang="en-IE" dirty="0" err="1"/>
              <a:t>comunidades</a:t>
            </a:r>
            <a:r>
              <a:rPr lang="en-IE" dirty="0"/>
              <a:t> </a:t>
            </a:r>
            <a:r>
              <a:rPr lang="en-IE" dirty="0" err="1"/>
              <a:t>enfrentam</a:t>
            </a:r>
            <a:r>
              <a:rPr lang="en-IE" dirty="0"/>
              <a:t>. </a:t>
            </a:r>
          </a:p>
          <a:p>
            <a:pPr algn="l"/>
            <a:r>
              <a:rPr lang="en-IE" dirty="0"/>
              <a:t>A </a:t>
            </a:r>
            <a:r>
              <a:rPr lang="en-IE" dirty="0" err="1"/>
              <a:t>diversidade</a:t>
            </a:r>
            <a:r>
              <a:rPr lang="en-IE" dirty="0"/>
              <a:t> </a:t>
            </a:r>
            <a:r>
              <a:rPr lang="en-IE" dirty="0" err="1"/>
              <a:t>económica</a:t>
            </a:r>
            <a:r>
              <a:rPr lang="en-IE" dirty="0"/>
              <a:t> </a:t>
            </a:r>
            <a:r>
              <a:rPr lang="en-IE" dirty="0" err="1"/>
              <a:t>pode</a:t>
            </a:r>
            <a:r>
              <a:rPr lang="en-IE" dirty="0"/>
              <a:t> </a:t>
            </a:r>
            <a:r>
              <a:rPr lang="en-IE" dirty="0" err="1"/>
              <a:t>assumir</a:t>
            </a:r>
            <a:r>
              <a:rPr lang="en-IE" dirty="0"/>
              <a:t> a forma da </a:t>
            </a:r>
            <a:r>
              <a:rPr lang="en-IE" dirty="0" err="1"/>
              <a:t>introdução</a:t>
            </a:r>
            <a:r>
              <a:rPr lang="en-IE" dirty="0"/>
              <a:t> de </a:t>
            </a:r>
            <a:r>
              <a:rPr lang="en-IE" dirty="0" err="1"/>
              <a:t>uma</a:t>
            </a:r>
            <a:r>
              <a:rPr lang="en-IE" dirty="0"/>
              <a:t> nova </a:t>
            </a:r>
            <a:r>
              <a:rPr lang="en-IE" dirty="0" err="1"/>
              <a:t>indústria</a:t>
            </a:r>
            <a:r>
              <a:rPr lang="en-IE" dirty="0"/>
              <a:t> </a:t>
            </a:r>
            <a:r>
              <a:rPr lang="en-IE" dirty="0" err="1"/>
              <a:t>ou</a:t>
            </a:r>
            <a:r>
              <a:rPr lang="en-IE" dirty="0"/>
              <a:t> a </a:t>
            </a:r>
            <a:r>
              <a:rPr lang="en-IE" dirty="0" err="1"/>
              <a:t>expansão</a:t>
            </a:r>
            <a:r>
              <a:rPr lang="en-IE" dirty="0"/>
              <a:t> </a:t>
            </a:r>
            <a:r>
              <a:rPr lang="en-IE" dirty="0" err="1"/>
              <a:t>inovadora</a:t>
            </a:r>
            <a:r>
              <a:rPr lang="en-IE" dirty="0"/>
              <a:t> de </a:t>
            </a:r>
            <a:r>
              <a:rPr lang="en-IE" dirty="0" err="1"/>
              <a:t>uma</a:t>
            </a:r>
            <a:r>
              <a:rPr lang="en-IE" dirty="0"/>
              <a:t> </a:t>
            </a:r>
            <a:r>
              <a:rPr lang="en-IE" dirty="0" err="1"/>
              <a:t>indústria</a:t>
            </a:r>
            <a:r>
              <a:rPr lang="en-IE" dirty="0"/>
              <a:t> </a:t>
            </a:r>
            <a:r>
              <a:rPr lang="en-IE" dirty="0" err="1"/>
              <a:t>existente</a:t>
            </a:r>
            <a:r>
              <a:rPr lang="en-IE" dirty="0"/>
              <a:t>.</a:t>
            </a:r>
          </a:p>
          <a:p>
            <a:pPr algn="l"/>
            <a:r>
              <a:rPr lang="en-IE" dirty="0" err="1"/>
              <a:t>Vejamos</a:t>
            </a:r>
            <a:r>
              <a:rPr lang="en-IE" dirty="0"/>
              <a:t> </a:t>
            </a:r>
            <a:r>
              <a:rPr lang="en-IE" dirty="0" err="1"/>
              <a:t>alguns</a:t>
            </a:r>
            <a:r>
              <a:rPr lang="en-IE" dirty="0"/>
              <a:t> </a:t>
            </a:r>
            <a:r>
              <a:rPr lang="en-IE" dirty="0" err="1"/>
              <a:t>exemplos</a:t>
            </a:r>
            <a:r>
              <a:rPr lang="en-IE" dirty="0"/>
              <a:t>...</a:t>
            </a:r>
          </a:p>
        </p:txBody>
      </p:sp>
      <p:pic>
        <p:nvPicPr>
          <p:cNvPr id="10" name="Picture Placeholder 9" descr="One glowing light bulb among rows of unlit bulbs">
            <a:extLst>
              <a:ext uri="{FF2B5EF4-FFF2-40B4-BE49-F238E27FC236}">
                <a16:creationId xmlns:a16="http://schemas.microsoft.com/office/drawing/2014/main" id="{1B0EC2B7-18C8-4F54-B1C2-00196BCF118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36624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626CAB-A839-4C29-91B5-B59A902371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7927" y="477716"/>
            <a:ext cx="7407087" cy="697353"/>
          </a:xfrm>
          <a:solidFill>
            <a:srgbClr val="68BBAF"/>
          </a:solidFill>
        </p:spPr>
        <p:txBody>
          <a:bodyPr>
            <a:normAutofit fontScale="92500"/>
          </a:bodyPr>
          <a:lstStyle/>
          <a:p>
            <a:r>
              <a:rPr lang="en-IE" dirty="0">
                <a:solidFill>
                  <a:schemeClr val="bg1"/>
                </a:solidFill>
              </a:rPr>
              <a:t>O </a:t>
            </a:r>
            <a:r>
              <a:rPr lang="en-IE" dirty="0" err="1">
                <a:solidFill>
                  <a:schemeClr val="bg1"/>
                </a:solidFill>
              </a:rPr>
              <a:t>Património</a:t>
            </a:r>
            <a:r>
              <a:rPr lang="en-IE" dirty="0">
                <a:solidFill>
                  <a:schemeClr val="bg1"/>
                </a:solidFill>
              </a:rPr>
              <a:t> e a </a:t>
            </a:r>
            <a:r>
              <a:rPr lang="en-IE" dirty="0" err="1">
                <a:solidFill>
                  <a:schemeClr val="bg1"/>
                </a:solidFill>
              </a:rPr>
              <a:t>Diversidade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Económica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9E6F5-D171-4C98-9DEE-507CE02815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7926" y="1325835"/>
            <a:ext cx="7920859" cy="4550709"/>
          </a:xfrm>
        </p:spPr>
        <p:txBody>
          <a:bodyPr/>
          <a:lstStyle/>
          <a:p>
            <a:r>
              <a:rPr lang="en-IE" dirty="0"/>
              <a:t>Um </a:t>
            </a:r>
            <a:r>
              <a:rPr lang="en-IE" dirty="0" err="1"/>
              <a:t>elemento-chave</a:t>
            </a:r>
            <a:r>
              <a:rPr lang="en-IE" dirty="0"/>
              <a:t> da </a:t>
            </a:r>
            <a:r>
              <a:rPr lang="en-IE" dirty="0" err="1"/>
              <a:t>sustentabilidade</a:t>
            </a:r>
            <a:r>
              <a:rPr lang="en-IE" dirty="0"/>
              <a:t> </a:t>
            </a:r>
            <a:r>
              <a:rPr lang="en-IE" dirty="0" err="1"/>
              <a:t>é</a:t>
            </a:r>
            <a:r>
              <a:rPr lang="en-IE" dirty="0"/>
              <a:t> a </a:t>
            </a:r>
            <a:r>
              <a:rPr lang="en-IE" dirty="0" err="1"/>
              <a:t>preservação</a:t>
            </a:r>
            <a:r>
              <a:rPr lang="en-IE" dirty="0"/>
              <a:t> do </a:t>
            </a:r>
            <a:r>
              <a:rPr lang="en-IE" dirty="0" err="1"/>
              <a:t>património</a:t>
            </a:r>
            <a:r>
              <a:rPr lang="en-IE" dirty="0"/>
              <a:t> local. </a:t>
            </a:r>
            <a:r>
              <a:rPr lang="en-IE" dirty="0" err="1"/>
              <a:t>Esta</a:t>
            </a:r>
            <a:r>
              <a:rPr lang="en-IE" dirty="0"/>
              <a:t> </a:t>
            </a:r>
            <a:r>
              <a:rPr lang="en-IE" dirty="0" err="1"/>
              <a:t>preservação</a:t>
            </a:r>
            <a:r>
              <a:rPr lang="en-IE" dirty="0"/>
              <a:t> </a:t>
            </a:r>
            <a:r>
              <a:rPr lang="en-IE" dirty="0" err="1"/>
              <a:t>não</a:t>
            </a:r>
            <a:r>
              <a:rPr lang="en-IE" dirty="0"/>
              <a:t> </a:t>
            </a:r>
            <a:r>
              <a:rPr lang="en-IE" dirty="0" err="1"/>
              <a:t>é</a:t>
            </a:r>
            <a:r>
              <a:rPr lang="en-IE" dirty="0"/>
              <a:t> </a:t>
            </a:r>
            <a:r>
              <a:rPr lang="en-IE" dirty="0" err="1"/>
              <a:t>apenas</a:t>
            </a:r>
            <a:r>
              <a:rPr lang="en-IE" dirty="0"/>
              <a:t> </a:t>
            </a:r>
            <a:r>
              <a:rPr lang="en-IE" dirty="0" err="1"/>
              <a:t>importante</a:t>
            </a:r>
            <a:r>
              <a:rPr lang="en-IE" dirty="0"/>
              <a:t> </a:t>
            </a:r>
            <a:r>
              <a:rPr lang="en-IE" dirty="0" err="1"/>
              <a:t>em</a:t>
            </a:r>
            <a:r>
              <a:rPr lang="en-IE" dirty="0"/>
              <a:t> </a:t>
            </a:r>
            <a:r>
              <a:rPr lang="en-IE" dirty="0" err="1"/>
              <a:t>prol</a:t>
            </a:r>
            <a:r>
              <a:rPr lang="en-IE" dirty="0"/>
              <a:t> do </a:t>
            </a:r>
            <a:r>
              <a:rPr lang="en-IE" dirty="0" err="1"/>
              <a:t>património</a:t>
            </a:r>
            <a:r>
              <a:rPr lang="en-IE" dirty="0"/>
              <a:t>. </a:t>
            </a:r>
            <a:r>
              <a:rPr lang="en-IE" dirty="0" err="1"/>
              <a:t>Os</a:t>
            </a:r>
            <a:r>
              <a:rPr lang="en-IE" dirty="0"/>
              <a:t> bens </a:t>
            </a:r>
            <a:r>
              <a:rPr lang="en-IE" dirty="0" err="1"/>
              <a:t>patrimoniais</a:t>
            </a:r>
            <a:r>
              <a:rPr lang="en-IE" dirty="0"/>
              <a:t> (</a:t>
            </a:r>
            <a:r>
              <a:rPr lang="en-IE" dirty="0" err="1"/>
              <a:t>naturais</a:t>
            </a:r>
            <a:r>
              <a:rPr lang="en-IE" dirty="0"/>
              <a:t>, </a:t>
            </a:r>
            <a:r>
              <a:rPr lang="en-IE" dirty="0" err="1"/>
              <a:t>construídos</a:t>
            </a:r>
            <a:r>
              <a:rPr lang="en-IE" dirty="0"/>
              <a:t> e </a:t>
            </a:r>
            <a:r>
              <a:rPr lang="en-IE" dirty="0" err="1"/>
              <a:t>industriais</a:t>
            </a:r>
            <a:r>
              <a:rPr lang="en-IE" dirty="0"/>
              <a:t>) </a:t>
            </a:r>
            <a:r>
              <a:rPr lang="en-IE" dirty="0" err="1"/>
              <a:t>oferecem</a:t>
            </a:r>
            <a:r>
              <a:rPr lang="en-IE" dirty="0"/>
              <a:t> um </a:t>
            </a:r>
            <a:r>
              <a:rPr lang="en-IE" dirty="0" err="1"/>
              <a:t>grande</a:t>
            </a:r>
            <a:r>
              <a:rPr lang="en-IE" dirty="0"/>
              <a:t> </a:t>
            </a:r>
            <a:r>
              <a:rPr lang="en-IE" dirty="0" err="1"/>
              <a:t>potencial</a:t>
            </a:r>
            <a:r>
              <a:rPr lang="en-IE" dirty="0"/>
              <a:t> para a </a:t>
            </a:r>
            <a:r>
              <a:rPr lang="en-IE" dirty="0" err="1"/>
              <a:t>regeneração</a:t>
            </a:r>
            <a:r>
              <a:rPr lang="en-IE" dirty="0"/>
              <a:t> </a:t>
            </a:r>
            <a:r>
              <a:rPr lang="en-IE" dirty="0" err="1"/>
              <a:t>económica</a:t>
            </a:r>
            <a:r>
              <a:rPr lang="en-IE" dirty="0"/>
              <a:t> e </a:t>
            </a:r>
            <a:r>
              <a:rPr lang="en-IE" dirty="0" err="1"/>
              <a:t>comunitária</a:t>
            </a:r>
            <a:r>
              <a:rPr lang="en-IE" dirty="0"/>
              <a:t>.</a:t>
            </a:r>
          </a:p>
          <a:p>
            <a:r>
              <a:rPr lang="en-IE" dirty="0"/>
              <a:t>O </a:t>
            </a:r>
            <a:r>
              <a:rPr lang="en-IE" dirty="0" err="1"/>
              <a:t>património</a:t>
            </a:r>
            <a:r>
              <a:rPr lang="en-IE" dirty="0"/>
              <a:t> </a:t>
            </a:r>
            <a:r>
              <a:rPr lang="en-IE" dirty="0" err="1"/>
              <a:t>ambiental</a:t>
            </a:r>
            <a:r>
              <a:rPr lang="en-IE" dirty="0"/>
              <a:t> </a:t>
            </a:r>
            <a:r>
              <a:rPr lang="en-IE" dirty="0" err="1"/>
              <a:t>constitui</a:t>
            </a:r>
            <a:r>
              <a:rPr lang="en-IE" dirty="0"/>
              <a:t> um </a:t>
            </a:r>
            <a:r>
              <a:rPr lang="en-IE" dirty="0" err="1"/>
              <a:t>poderoso</a:t>
            </a:r>
            <a:r>
              <a:rPr lang="en-IE" dirty="0"/>
              <a:t> </a:t>
            </a:r>
            <a:r>
              <a:rPr lang="en-IE" dirty="0" err="1"/>
              <a:t>recurso</a:t>
            </a:r>
            <a:r>
              <a:rPr lang="en-IE" dirty="0"/>
              <a:t> para </a:t>
            </a:r>
            <a:r>
              <a:rPr lang="en-IE" dirty="0" err="1"/>
              <a:t>promover</a:t>
            </a:r>
            <a:r>
              <a:rPr lang="en-IE" dirty="0"/>
              <a:t> a </a:t>
            </a:r>
            <a:r>
              <a:rPr lang="en-IE" dirty="0" err="1"/>
              <a:t>atividade</a:t>
            </a:r>
            <a:r>
              <a:rPr lang="en-IE" dirty="0"/>
              <a:t> </a:t>
            </a:r>
            <a:r>
              <a:rPr lang="en-IE" dirty="0" err="1"/>
              <a:t>económica</a:t>
            </a:r>
            <a:r>
              <a:rPr lang="en-IE" dirty="0"/>
              <a:t> local.</a:t>
            </a:r>
          </a:p>
          <a:p>
            <a:r>
              <a:rPr lang="en-IE" dirty="0" err="1"/>
              <a:t>Quanto</a:t>
            </a:r>
            <a:r>
              <a:rPr lang="en-IE" dirty="0"/>
              <a:t> </a:t>
            </a:r>
            <a:r>
              <a:rPr lang="en-IE" dirty="0" err="1"/>
              <a:t>ao</a:t>
            </a:r>
            <a:r>
              <a:rPr lang="en-IE" dirty="0"/>
              <a:t> </a:t>
            </a:r>
            <a:r>
              <a:rPr lang="en-IE" dirty="0" err="1"/>
              <a:t>planeamento</a:t>
            </a:r>
            <a:r>
              <a:rPr lang="en-IE" dirty="0"/>
              <a:t> e </a:t>
            </a:r>
            <a:r>
              <a:rPr lang="en-IE" dirty="0" err="1"/>
              <a:t>apoio</a:t>
            </a:r>
            <a:r>
              <a:rPr lang="en-IE" dirty="0"/>
              <a:t> a </a:t>
            </a:r>
            <a:r>
              <a:rPr lang="en-IE" dirty="0" err="1"/>
              <a:t>projetos</a:t>
            </a:r>
            <a:r>
              <a:rPr lang="en-IE" dirty="0"/>
              <a:t> de </a:t>
            </a:r>
            <a:r>
              <a:rPr lang="en-IE" dirty="0" err="1"/>
              <a:t>regeneração</a:t>
            </a:r>
            <a:r>
              <a:rPr lang="en-IE" dirty="0"/>
              <a:t>, </a:t>
            </a:r>
            <a:r>
              <a:rPr lang="en-IE" dirty="0" err="1"/>
              <a:t>existem</a:t>
            </a:r>
            <a:r>
              <a:rPr lang="en-IE" dirty="0"/>
              <a:t> </a:t>
            </a:r>
            <a:r>
              <a:rPr lang="en-IE" dirty="0" err="1"/>
              <a:t>vários</a:t>
            </a:r>
            <a:r>
              <a:rPr lang="en-IE" dirty="0"/>
              <a:t> </a:t>
            </a:r>
            <a:r>
              <a:rPr lang="en-IE" dirty="0" err="1"/>
              <a:t>programas</a:t>
            </a:r>
            <a:r>
              <a:rPr lang="en-IE" dirty="0"/>
              <a:t> e </a:t>
            </a:r>
            <a:r>
              <a:rPr lang="en-IE" dirty="0" err="1"/>
              <a:t>mecanismos</a:t>
            </a:r>
            <a:r>
              <a:rPr lang="en-IE" dirty="0"/>
              <a:t> de </a:t>
            </a:r>
            <a:r>
              <a:rPr lang="en-IE" dirty="0" err="1"/>
              <a:t>financiamento</a:t>
            </a:r>
            <a:r>
              <a:rPr lang="en-IE" dirty="0"/>
              <a:t>* </a:t>
            </a:r>
            <a:r>
              <a:rPr lang="en-IE" dirty="0" err="1"/>
              <a:t>disponíveis</a:t>
            </a:r>
            <a:r>
              <a:rPr lang="en-IE" dirty="0"/>
              <a:t> para </a:t>
            </a:r>
            <a:r>
              <a:rPr lang="en-IE" dirty="0" err="1"/>
              <a:t>ajudar</a:t>
            </a:r>
            <a:r>
              <a:rPr lang="en-IE" dirty="0"/>
              <a:t> as </a:t>
            </a:r>
            <a:r>
              <a:rPr lang="en-IE" dirty="0" err="1"/>
              <a:t>comunidades</a:t>
            </a:r>
            <a:r>
              <a:rPr lang="en-IE" dirty="0"/>
              <a:t> a </a:t>
            </a:r>
            <a:r>
              <a:rPr lang="en-IE" dirty="0" err="1"/>
              <a:t>envolverem</a:t>
            </a:r>
            <a:r>
              <a:rPr lang="en-IE" dirty="0"/>
              <a:t>-se </a:t>
            </a:r>
            <a:r>
              <a:rPr lang="en-IE" dirty="0" err="1"/>
              <a:t>ativamente</a:t>
            </a:r>
            <a:r>
              <a:rPr lang="en-IE" dirty="0"/>
              <a:t>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conservação</a:t>
            </a:r>
            <a:r>
              <a:rPr lang="en-IE" dirty="0"/>
              <a:t> e </a:t>
            </a:r>
            <a:r>
              <a:rPr lang="en-IE" dirty="0" err="1"/>
              <a:t>interpretação</a:t>
            </a:r>
            <a:r>
              <a:rPr lang="en-IE" dirty="0"/>
              <a:t> do </a:t>
            </a:r>
            <a:r>
              <a:rPr lang="en-IE" dirty="0" err="1"/>
              <a:t>património</a:t>
            </a:r>
            <a:r>
              <a:rPr lang="en-IE" dirty="0"/>
              <a:t> </a:t>
            </a:r>
            <a:r>
              <a:rPr lang="en-IE" dirty="0" err="1"/>
              <a:t>arqueológico</a:t>
            </a:r>
            <a:r>
              <a:rPr lang="en-IE" dirty="0"/>
              <a:t> e cultural local. </a:t>
            </a:r>
          </a:p>
        </p:txBody>
      </p:sp>
      <p:pic>
        <p:nvPicPr>
          <p:cNvPr id="5" name="Picture 4" descr="Stonehenge">
            <a:extLst>
              <a:ext uri="{FF2B5EF4-FFF2-40B4-BE49-F238E27FC236}">
                <a16:creationId xmlns:a16="http://schemas.microsoft.com/office/drawing/2014/main" id="{C92E50F0-61DE-4B3B-9263-C2E12A0FF5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1132" y="30246"/>
            <a:ext cx="3598501" cy="2398415"/>
          </a:xfrm>
          <a:prstGeom prst="rect">
            <a:avLst/>
          </a:prstGeom>
        </p:spPr>
      </p:pic>
      <p:pic>
        <p:nvPicPr>
          <p:cNvPr id="9" name="Picture 8" descr="Alexandre III bridge in Paris">
            <a:extLst>
              <a:ext uri="{FF2B5EF4-FFF2-40B4-BE49-F238E27FC236}">
                <a16:creationId xmlns:a16="http://schemas.microsoft.com/office/drawing/2014/main" id="{5195A6F7-53D4-4D93-9E97-BB2ED4801A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1132" y="2504664"/>
            <a:ext cx="3554236" cy="2398415"/>
          </a:xfrm>
          <a:prstGeom prst="rect">
            <a:avLst/>
          </a:prstGeom>
        </p:spPr>
      </p:pic>
      <p:pic>
        <p:nvPicPr>
          <p:cNvPr id="11" name="Picture 10" descr="Person standing on top of a mountain">
            <a:extLst>
              <a:ext uri="{FF2B5EF4-FFF2-40B4-BE49-F238E27FC236}">
                <a16:creationId xmlns:a16="http://schemas.microsoft.com/office/drawing/2014/main" id="{A3499BCE-0CFE-471F-A172-63ACF4630F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8786" y="4955629"/>
            <a:ext cx="3556581" cy="19023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577716-3E39-4321-87B1-85BE4D972E91}"/>
              </a:ext>
            </a:extLst>
          </p:cNvPr>
          <p:cNvSpPr txBox="1"/>
          <p:nvPr/>
        </p:nvSpPr>
        <p:spPr>
          <a:xfrm>
            <a:off x="3452849" y="6411859"/>
            <a:ext cx="4052776" cy="369332"/>
          </a:xfrm>
          <a:prstGeom prst="rect">
            <a:avLst/>
          </a:prstGeom>
          <a:solidFill>
            <a:srgbClr val="7F4182"/>
          </a:solidFill>
        </p:spPr>
        <p:txBody>
          <a:bodyPr wrap="non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* </a:t>
            </a:r>
            <a:r>
              <a:rPr lang="en-IE" dirty="0" err="1">
                <a:solidFill>
                  <a:schemeClr val="bg1"/>
                </a:solidFill>
              </a:rPr>
              <a:t>Exploramos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em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pormenor</a:t>
            </a:r>
            <a:r>
              <a:rPr lang="en-IE" dirty="0">
                <a:solidFill>
                  <a:schemeClr val="bg1"/>
                </a:solidFill>
              </a:rPr>
              <a:t> no </a:t>
            </a:r>
            <a:r>
              <a:rPr lang="en-IE" dirty="0" err="1">
                <a:solidFill>
                  <a:schemeClr val="bg1"/>
                </a:solidFill>
              </a:rPr>
              <a:t>Módulo</a:t>
            </a:r>
            <a:r>
              <a:rPr lang="en-IE" dirty="0">
                <a:solidFill>
                  <a:schemeClr val="bg1"/>
                </a:solidFill>
              </a:rPr>
              <a:t> 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9C0608-6B53-4223-B227-C6AE33411857}"/>
              </a:ext>
            </a:extLst>
          </p:cNvPr>
          <p:cNvSpPr txBox="1"/>
          <p:nvPr/>
        </p:nvSpPr>
        <p:spPr>
          <a:xfrm>
            <a:off x="0" y="0"/>
            <a:ext cx="2406869" cy="461665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OPPORTUNIDADE</a:t>
            </a:r>
          </a:p>
        </p:txBody>
      </p:sp>
    </p:spTree>
    <p:extLst>
      <p:ext uri="{BB962C8B-B14F-4D97-AF65-F5344CB8AC3E}">
        <p14:creationId xmlns:p14="http://schemas.microsoft.com/office/powerpoint/2010/main" val="3223177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Restart Communities - Iliuta Ion - Furrier, Dolhesti Village">
            <a:hlinkClick r:id="" action="ppaction://media"/>
            <a:extLst>
              <a:ext uri="{FF2B5EF4-FFF2-40B4-BE49-F238E27FC236}">
                <a16:creationId xmlns:a16="http://schemas.microsoft.com/office/drawing/2014/main" id="{65942F0D-DCAD-4053-9190-8F7839CC720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36028" y="137948"/>
            <a:ext cx="10834996" cy="6094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F8D34E-6995-4E7B-9CA1-E91D32B72D48}"/>
              </a:ext>
            </a:extLst>
          </p:cNvPr>
          <p:cNvSpPr txBox="1"/>
          <p:nvPr/>
        </p:nvSpPr>
        <p:spPr>
          <a:xfrm>
            <a:off x="0" y="5649029"/>
            <a:ext cx="12192000" cy="1200329"/>
          </a:xfrm>
          <a:prstGeom prst="rect">
            <a:avLst/>
          </a:prstGeom>
          <a:solidFill>
            <a:srgbClr val="7F4182"/>
          </a:solidFill>
        </p:spPr>
        <p:txBody>
          <a:bodyPr wrap="square">
            <a:spAutoFit/>
          </a:bodyPr>
          <a:lstStyle/>
          <a:p>
            <a:pPr algn="ctr"/>
            <a:r>
              <a:rPr lang="en-IE" sz="2400" dirty="0" err="1">
                <a:solidFill>
                  <a:schemeClr val="bg1"/>
                </a:solidFill>
              </a:rPr>
              <a:t>Apresentado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pelo</a:t>
            </a:r>
            <a:r>
              <a:rPr lang="en-IE" sz="2400" dirty="0">
                <a:solidFill>
                  <a:schemeClr val="bg1"/>
                </a:solidFill>
              </a:rPr>
              <a:t> Restart+ </a:t>
            </a:r>
            <a:r>
              <a:rPr lang="en-IE" sz="2400" dirty="0" err="1">
                <a:solidFill>
                  <a:schemeClr val="bg1"/>
                </a:solidFill>
              </a:rPr>
              <a:t>Roménia</a:t>
            </a:r>
            <a:r>
              <a:rPr lang="en-IE" sz="2400" dirty="0">
                <a:solidFill>
                  <a:schemeClr val="bg1"/>
                </a:solidFill>
              </a:rPr>
              <a:t>, </a:t>
            </a:r>
            <a:r>
              <a:rPr lang="en-IE" sz="2400" dirty="0" err="1">
                <a:solidFill>
                  <a:schemeClr val="bg1"/>
                </a:solidFill>
              </a:rPr>
              <a:t>este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vídeo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apresenta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Iliuta</a:t>
            </a:r>
            <a:r>
              <a:rPr lang="en-IE" sz="2400" dirty="0">
                <a:solidFill>
                  <a:schemeClr val="bg1"/>
                </a:solidFill>
              </a:rPr>
              <a:t> Ion - Furrier da Vila </a:t>
            </a:r>
            <a:r>
              <a:rPr lang="en-IE" sz="2400" dirty="0" err="1">
                <a:solidFill>
                  <a:schemeClr val="bg1"/>
                </a:solidFill>
              </a:rPr>
              <a:t>Dolhesti</a:t>
            </a:r>
            <a:r>
              <a:rPr lang="en-IE" sz="2400" dirty="0">
                <a:solidFill>
                  <a:schemeClr val="bg1"/>
                </a:solidFill>
              </a:rPr>
              <a:t> - o qual </a:t>
            </a:r>
            <a:r>
              <a:rPr lang="en-IE" sz="2400" dirty="0" err="1">
                <a:solidFill>
                  <a:schemeClr val="bg1"/>
                </a:solidFill>
              </a:rPr>
              <a:t>discute</a:t>
            </a:r>
            <a:r>
              <a:rPr lang="en-IE" sz="2400" dirty="0">
                <a:solidFill>
                  <a:schemeClr val="bg1"/>
                </a:solidFill>
              </a:rPr>
              <a:t> o </a:t>
            </a:r>
            <a:r>
              <a:rPr lang="en-IE" sz="2400" dirty="0" err="1">
                <a:solidFill>
                  <a:schemeClr val="bg1"/>
                </a:solidFill>
              </a:rPr>
              <a:t>seu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trabalho</a:t>
            </a:r>
            <a:r>
              <a:rPr lang="en-IE" sz="2400" dirty="0">
                <a:solidFill>
                  <a:schemeClr val="bg1"/>
                </a:solidFill>
              </a:rPr>
              <a:t> para </a:t>
            </a:r>
            <a:r>
              <a:rPr lang="en-IE" sz="2400" dirty="0" err="1">
                <a:solidFill>
                  <a:schemeClr val="bg1"/>
                </a:solidFill>
              </a:rPr>
              <a:t>manter</a:t>
            </a:r>
            <a:r>
              <a:rPr lang="en-IE" sz="2400" dirty="0">
                <a:solidFill>
                  <a:schemeClr val="bg1"/>
                </a:solidFill>
              </a:rPr>
              <a:t> viva a </a:t>
            </a:r>
            <a:r>
              <a:rPr lang="en-IE" sz="2400" dirty="0" err="1">
                <a:solidFill>
                  <a:schemeClr val="bg1"/>
                </a:solidFill>
              </a:rPr>
              <a:t>alfaiataria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tradicional</a:t>
            </a:r>
            <a:r>
              <a:rPr lang="en-IE" sz="2400" dirty="0">
                <a:solidFill>
                  <a:schemeClr val="bg1"/>
                </a:solidFill>
              </a:rPr>
              <a:t> e a </a:t>
            </a:r>
            <a:r>
              <a:rPr lang="en-IE" sz="2400" dirty="0" err="1">
                <a:solidFill>
                  <a:schemeClr val="bg1"/>
                </a:solidFill>
              </a:rPr>
              <a:t>importância</a:t>
            </a:r>
            <a:r>
              <a:rPr lang="en-IE" sz="2400" dirty="0">
                <a:solidFill>
                  <a:schemeClr val="bg1"/>
                </a:solidFill>
              </a:rPr>
              <a:t> de </a:t>
            </a:r>
            <a:r>
              <a:rPr lang="en-IE" sz="2400" dirty="0" err="1">
                <a:solidFill>
                  <a:schemeClr val="bg1"/>
                </a:solidFill>
              </a:rPr>
              <a:t>transmitir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aos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jovens</a:t>
            </a:r>
            <a:r>
              <a:rPr lang="en-IE" sz="2400" dirty="0">
                <a:solidFill>
                  <a:schemeClr val="bg1"/>
                </a:solidFill>
              </a:rPr>
              <a:t> as </a:t>
            </a:r>
            <a:r>
              <a:rPr lang="en-IE" sz="2400" dirty="0" err="1">
                <a:solidFill>
                  <a:schemeClr val="bg1"/>
                </a:solidFill>
              </a:rPr>
              <a:t>competências</a:t>
            </a:r>
            <a:r>
              <a:rPr lang="en-IE" sz="2400" dirty="0">
                <a:solidFill>
                  <a:schemeClr val="bg1"/>
                </a:solidFill>
              </a:rPr>
              <a:t> do </a:t>
            </a:r>
            <a:r>
              <a:rPr lang="en-IE" sz="2400" dirty="0" err="1">
                <a:solidFill>
                  <a:schemeClr val="bg1"/>
                </a:solidFill>
              </a:rPr>
              <a:t>património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tradicional</a:t>
            </a:r>
            <a:r>
              <a:rPr lang="en-IE" sz="2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020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A group of people wearing costumes&#10;&#10;Description automatically generated">
            <a:extLst>
              <a:ext uri="{FF2B5EF4-FFF2-40B4-BE49-F238E27FC236}">
                <a16:creationId xmlns:a16="http://schemas.microsoft.com/office/drawing/2014/main" id="{24FB1DC9-00A6-440F-8788-008ABD41AA6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46E6D3-A125-418E-8C7D-23A68F3A064F}"/>
              </a:ext>
            </a:extLst>
          </p:cNvPr>
          <p:cNvSpPr txBox="1"/>
          <p:nvPr/>
        </p:nvSpPr>
        <p:spPr>
          <a:xfrm>
            <a:off x="0" y="5671425"/>
            <a:ext cx="2291255" cy="1077218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IE" sz="3200" dirty="0">
                <a:solidFill>
                  <a:schemeClr val="bg1"/>
                </a:solidFill>
              </a:rPr>
              <a:t>CASO DE ESTUDO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E29109-DE01-4E4C-AB13-C110089AC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7570" y="80010"/>
            <a:ext cx="8618219" cy="1291231"/>
          </a:xfrm>
          <a:solidFill>
            <a:srgbClr val="68BBAF"/>
          </a:solidFill>
        </p:spPr>
        <p:txBody>
          <a:bodyPr>
            <a:normAutofit fontScale="92500" lnSpcReduction="20000"/>
          </a:bodyPr>
          <a:lstStyle/>
          <a:p>
            <a:r>
              <a:rPr lang="en-IE" dirty="0">
                <a:solidFill>
                  <a:schemeClr val="bg1"/>
                </a:solidFill>
              </a:rPr>
              <a:t>ARIGNA - </a:t>
            </a:r>
            <a:r>
              <a:rPr lang="en-IE" dirty="0" err="1">
                <a:solidFill>
                  <a:schemeClr val="bg1"/>
                </a:solidFill>
              </a:rPr>
              <a:t>Outrora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uma</a:t>
            </a:r>
            <a:r>
              <a:rPr lang="en-IE" dirty="0">
                <a:solidFill>
                  <a:schemeClr val="bg1"/>
                </a:solidFill>
              </a:rPr>
              <a:t> mina de </a:t>
            </a:r>
            <a:r>
              <a:rPr lang="en-IE" dirty="0" err="1">
                <a:solidFill>
                  <a:schemeClr val="bg1"/>
                </a:solidFill>
              </a:rPr>
              <a:t>carvão</a:t>
            </a:r>
            <a:r>
              <a:rPr lang="en-IE" dirty="0">
                <a:solidFill>
                  <a:schemeClr val="bg1"/>
                </a:solidFill>
              </a:rPr>
              <a:t>... </a:t>
            </a:r>
            <a:r>
              <a:rPr lang="en-IE" dirty="0" err="1">
                <a:solidFill>
                  <a:schemeClr val="bg1"/>
                </a:solidFill>
              </a:rPr>
              <a:t>Atualmente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uma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experiência</a:t>
            </a:r>
            <a:r>
              <a:rPr lang="en-IE" dirty="0">
                <a:solidFill>
                  <a:schemeClr val="bg1"/>
                </a:solidFill>
              </a:rPr>
              <a:t> de turismo </a:t>
            </a:r>
            <a:r>
              <a:rPr lang="en-IE" dirty="0" err="1">
                <a:solidFill>
                  <a:schemeClr val="bg1"/>
                </a:solidFill>
              </a:rPr>
              <a:t>comunitário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galardoada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C6820-3DBD-49D3-8C08-5DE279F077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7570" y="1511658"/>
            <a:ext cx="8518398" cy="5011062"/>
          </a:xfrm>
        </p:spPr>
        <p:txBody>
          <a:bodyPr/>
          <a:lstStyle/>
          <a:p>
            <a:r>
              <a:rPr lang="en-IE" b="1" i="0" dirty="0">
                <a:solidFill>
                  <a:srgbClr val="68BBAF"/>
                </a:solidFill>
                <a:effectLst/>
              </a:rPr>
              <a:t>Developing a  flagship  and  award  winning  heritage  project  in  the  </a:t>
            </a:r>
            <a:r>
              <a:rPr lang="en-IE" b="1" i="0" dirty="0" err="1">
                <a:solidFill>
                  <a:srgbClr val="68BBAF"/>
                </a:solidFill>
                <a:effectLst/>
              </a:rPr>
              <a:t>Arigna</a:t>
            </a:r>
            <a:r>
              <a:rPr lang="en-IE" b="1" i="0" dirty="0">
                <a:solidFill>
                  <a:srgbClr val="68BBAF"/>
                </a:solidFill>
                <a:effectLst/>
              </a:rPr>
              <a:t>  Mountains  of  North Roscommon, Ireland  has been a significant achievement for a local voluntary community group. </a:t>
            </a:r>
          </a:p>
          <a:p>
            <a:r>
              <a:rPr lang="en-IE" dirty="0"/>
              <a:t>Com um </a:t>
            </a:r>
            <a:r>
              <a:rPr lang="en-IE" dirty="0" err="1"/>
              <a:t>legado</a:t>
            </a:r>
            <a:r>
              <a:rPr lang="en-IE" dirty="0"/>
              <a:t> de 400 </a:t>
            </a:r>
            <a:r>
              <a:rPr lang="en-IE" dirty="0" err="1"/>
              <a:t>anos</a:t>
            </a:r>
            <a:r>
              <a:rPr lang="en-IE" dirty="0"/>
              <a:t> de </a:t>
            </a:r>
            <a:r>
              <a:rPr lang="en-IE" dirty="0" err="1"/>
              <a:t>exploração</a:t>
            </a:r>
            <a:r>
              <a:rPr lang="en-IE" dirty="0"/>
              <a:t> de </a:t>
            </a:r>
            <a:r>
              <a:rPr lang="en-IE" dirty="0" err="1"/>
              <a:t>carvão</a:t>
            </a:r>
            <a:r>
              <a:rPr lang="en-IE" dirty="0"/>
              <a:t>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região</a:t>
            </a:r>
            <a:r>
              <a:rPr lang="en-IE" dirty="0"/>
              <a:t>, o </a:t>
            </a:r>
            <a:r>
              <a:rPr lang="en-IE" dirty="0" err="1"/>
              <a:t>encerramento</a:t>
            </a:r>
            <a:r>
              <a:rPr lang="en-IE" dirty="0"/>
              <a:t> da </a:t>
            </a:r>
            <a:r>
              <a:rPr lang="en-IE" dirty="0" err="1"/>
              <a:t>última</a:t>
            </a:r>
            <a:r>
              <a:rPr lang="en-IE" dirty="0"/>
              <a:t> mina </a:t>
            </a:r>
            <a:r>
              <a:rPr lang="en-IE" dirty="0" err="1"/>
              <a:t>em</a:t>
            </a:r>
            <a:r>
              <a:rPr lang="en-IE" dirty="0"/>
              <a:t> 1990 </a:t>
            </a:r>
            <a:r>
              <a:rPr lang="en-IE" dirty="0" err="1"/>
              <a:t>representou</a:t>
            </a:r>
            <a:r>
              <a:rPr lang="en-IE" dirty="0"/>
              <a:t> </a:t>
            </a:r>
            <a:r>
              <a:rPr lang="en-IE" dirty="0" err="1"/>
              <a:t>enormes</a:t>
            </a:r>
            <a:r>
              <a:rPr lang="en-IE" dirty="0"/>
              <a:t> </a:t>
            </a:r>
            <a:r>
              <a:rPr lang="en-IE" dirty="0" err="1"/>
              <a:t>perdas</a:t>
            </a:r>
            <a:r>
              <a:rPr lang="en-IE" dirty="0"/>
              <a:t> a </a:t>
            </a:r>
            <a:r>
              <a:rPr lang="en-IE" dirty="0" err="1"/>
              <a:t>nível</a:t>
            </a:r>
            <a:r>
              <a:rPr lang="en-IE" dirty="0"/>
              <a:t> </a:t>
            </a:r>
            <a:r>
              <a:rPr lang="en-IE" dirty="0" err="1"/>
              <a:t>económico</a:t>
            </a:r>
            <a:r>
              <a:rPr lang="en-IE" dirty="0"/>
              <a:t> e social. </a:t>
            </a:r>
            <a:r>
              <a:rPr lang="en-IE" dirty="0" err="1"/>
              <a:t>Contextualizando</a:t>
            </a:r>
            <a:r>
              <a:rPr lang="en-IE" dirty="0"/>
              <a:t> o </a:t>
            </a:r>
            <a:r>
              <a:rPr lang="en-IE" dirty="0" err="1"/>
              <a:t>impacto</a:t>
            </a:r>
            <a:r>
              <a:rPr lang="en-IE" dirty="0"/>
              <a:t> da </a:t>
            </a:r>
            <a:r>
              <a:rPr lang="en-IE" dirty="0" err="1"/>
              <a:t>perda</a:t>
            </a:r>
            <a:r>
              <a:rPr lang="en-IE" dirty="0"/>
              <a:t> das Minas, a </a:t>
            </a:r>
            <a:r>
              <a:rPr lang="en-IE" dirty="0" err="1"/>
              <a:t>área</a:t>
            </a:r>
            <a:r>
              <a:rPr lang="en-IE" dirty="0"/>
              <a:t> de </a:t>
            </a:r>
            <a:r>
              <a:rPr lang="en-IE" dirty="0" err="1"/>
              <a:t>Arigna</a:t>
            </a:r>
            <a:r>
              <a:rPr lang="en-IE" dirty="0"/>
              <a:t> </a:t>
            </a:r>
            <a:r>
              <a:rPr lang="en-IE" dirty="0" err="1"/>
              <a:t>tem</a:t>
            </a:r>
            <a:r>
              <a:rPr lang="en-IE" dirty="0"/>
              <a:t> </a:t>
            </a:r>
            <a:r>
              <a:rPr lang="en-IE" dirty="0" err="1"/>
              <a:t>uma</a:t>
            </a:r>
            <a:r>
              <a:rPr lang="en-IE" dirty="0"/>
              <a:t> </a:t>
            </a:r>
            <a:r>
              <a:rPr lang="en-IE" dirty="0" err="1"/>
              <a:t>população</a:t>
            </a:r>
            <a:r>
              <a:rPr lang="en-IE" dirty="0"/>
              <a:t> de </a:t>
            </a:r>
            <a:r>
              <a:rPr lang="en-IE" dirty="0" err="1"/>
              <a:t>aproximadamente</a:t>
            </a:r>
            <a:r>
              <a:rPr lang="en-IE" dirty="0"/>
              <a:t> 500 </a:t>
            </a:r>
            <a:r>
              <a:rPr lang="en-IE" dirty="0" err="1"/>
              <a:t>pessoas</a:t>
            </a:r>
            <a:r>
              <a:rPr lang="en-IE" dirty="0"/>
              <a:t>.  Com o </a:t>
            </a:r>
            <a:r>
              <a:rPr lang="en-IE" dirty="0" err="1"/>
              <a:t>encerramento</a:t>
            </a:r>
            <a:r>
              <a:rPr lang="en-IE" dirty="0"/>
              <a:t> das minas </a:t>
            </a:r>
            <a:r>
              <a:rPr lang="en-IE" dirty="0" err="1"/>
              <a:t>em</a:t>
            </a:r>
            <a:r>
              <a:rPr lang="en-IE" dirty="0"/>
              <a:t> 1990, </a:t>
            </a:r>
            <a:r>
              <a:rPr lang="en-IE" dirty="0" err="1"/>
              <a:t>foram</a:t>
            </a:r>
            <a:r>
              <a:rPr lang="en-IE" dirty="0"/>
              <a:t> </a:t>
            </a:r>
            <a:r>
              <a:rPr lang="en-IE" dirty="0" err="1"/>
              <a:t>perdidos</a:t>
            </a:r>
            <a:r>
              <a:rPr lang="en-IE" dirty="0"/>
              <a:t> 260 </a:t>
            </a:r>
            <a:r>
              <a:rPr lang="en-IE" dirty="0" err="1"/>
              <a:t>postos</a:t>
            </a:r>
            <a:r>
              <a:rPr lang="en-IE" dirty="0"/>
              <a:t> de </a:t>
            </a:r>
            <a:r>
              <a:rPr lang="en-IE" dirty="0" err="1"/>
              <a:t>trabalho</a:t>
            </a:r>
            <a:r>
              <a:rPr lang="en-IE" dirty="0"/>
              <a:t>. Outros 200 </a:t>
            </a:r>
            <a:r>
              <a:rPr lang="en-IE" dirty="0" err="1"/>
              <a:t>postos</a:t>
            </a:r>
            <a:r>
              <a:rPr lang="en-IE" dirty="0"/>
              <a:t> de </a:t>
            </a:r>
            <a:r>
              <a:rPr lang="en-IE" dirty="0" err="1"/>
              <a:t>trabalho</a:t>
            </a:r>
            <a:r>
              <a:rPr lang="en-IE" dirty="0"/>
              <a:t> </a:t>
            </a:r>
            <a:r>
              <a:rPr lang="en-IE" dirty="0" err="1"/>
              <a:t>directos</a:t>
            </a:r>
            <a:r>
              <a:rPr lang="en-IE" dirty="0"/>
              <a:t> </a:t>
            </a:r>
            <a:r>
              <a:rPr lang="en-IE" dirty="0" err="1"/>
              <a:t>foram</a:t>
            </a:r>
            <a:r>
              <a:rPr lang="en-IE" dirty="0"/>
              <a:t> </a:t>
            </a:r>
            <a:r>
              <a:rPr lang="en-IE" dirty="0" err="1"/>
              <a:t>perdidos</a:t>
            </a:r>
            <a:r>
              <a:rPr lang="en-IE" dirty="0"/>
              <a:t> para a </a:t>
            </a:r>
            <a:r>
              <a:rPr lang="en-IE" dirty="0" err="1"/>
              <a:t>área</a:t>
            </a:r>
            <a:r>
              <a:rPr lang="en-IE" dirty="0"/>
              <a:t> com o </a:t>
            </a:r>
            <a:r>
              <a:rPr lang="en-IE" dirty="0" err="1"/>
              <a:t>encerramento</a:t>
            </a:r>
            <a:r>
              <a:rPr lang="en-IE" dirty="0"/>
              <a:t> da central </a:t>
            </a:r>
            <a:r>
              <a:rPr lang="en-IE" dirty="0" err="1"/>
              <a:t>eléctrica</a:t>
            </a:r>
            <a:r>
              <a:rPr lang="en-IE" dirty="0"/>
              <a:t> local. </a:t>
            </a:r>
            <a:endParaRPr lang="en-IE" sz="400" dirty="0"/>
          </a:p>
          <a:p>
            <a:r>
              <a:rPr lang="en-IE" dirty="0"/>
              <a:t>O </a:t>
            </a:r>
            <a:r>
              <a:rPr lang="en-IE" dirty="0" err="1"/>
              <a:t>efeito</a:t>
            </a:r>
            <a:r>
              <a:rPr lang="en-IE" dirty="0"/>
              <a:t> </a:t>
            </a:r>
            <a:r>
              <a:rPr lang="en-IE" dirty="0" err="1"/>
              <a:t>destes</a:t>
            </a:r>
            <a:r>
              <a:rPr lang="en-IE" dirty="0"/>
              <a:t> </a:t>
            </a:r>
            <a:r>
              <a:rPr lang="en-IE" dirty="0" err="1"/>
              <a:t>encerramentos</a:t>
            </a:r>
            <a:r>
              <a:rPr lang="en-IE" dirty="0"/>
              <a:t> </a:t>
            </a:r>
            <a:r>
              <a:rPr lang="en-IE" dirty="0" err="1"/>
              <a:t>produziu</a:t>
            </a:r>
            <a:r>
              <a:rPr lang="en-IE" dirty="0"/>
              <a:t> </a:t>
            </a:r>
            <a:r>
              <a:rPr lang="en-IE" dirty="0" err="1"/>
              <a:t>uma</a:t>
            </a:r>
            <a:r>
              <a:rPr lang="en-IE" dirty="0"/>
              <a:t> </a:t>
            </a:r>
            <a:r>
              <a:rPr lang="en-IE" dirty="0" err="1"/>
              <a:t>perda</a:t>
            </a:r>
            <a:r>
              <a:rPr lang="en-IE" dirty="0"/>
              <a:t> de </a:t>
            </a:r>
            <a:r>
              <a:rPr lang="en-IE" dirty="0" err="1"/>
              <a:t>mais</a:t>
            </a:r>
            <a:r>
              <a:rPr lang="en-IE" dirty="0"/>
              <a:t> de 10 </a:t>
            </a:r>
            <a:r>
              <a:rPr lang="en-IE" dirty="0" err="1"/>
              <a:t>milhões</a:t>
            </a:r>
            <a:r>
              <a:rPr lang="en-IE" dirty="0"/>
              <a:t> de euros de </a:t>
            </a:r>
            <a:r>
              <a:rPr lang="en-IE" dirty="0" err="1"/>
              <a:t>salários</a:t>
            </a:r>
            <a:r>
              <a:rPr lang="en-IE" dirty="0"/>
              <a:t> </a:t>
            </a:r>
            <a:r>
              <a:rPr lang="en-IE" dirty="0" err="1"/>
              <a:t>diretos</a:t>
            </a:r>
            <a:r>
              <a:rPr lang="en-IE" dirty="0"/>
              <a:t>, </a:t>
            </a:r>
            <a:r>
              <a:rPr lang="en-IE" dirty="0" err="1"/>
              <a:t>tendo</a:t>
            </a:r>
            <a:r>
              <a:rPr lang="en-IE" dirty="0"/>
              <a:t> um </a:t>
            </a:r>
            <a:r>
              <a:rPr lang="en-IE" dirty="0" err="1"/>
              <a:t>impacto</a:t>
            </a:r>
            <a:r>
              <a:rPr lang="en-IE" dirty="0"/>
              <a:t> </a:t>
            </a:r>
            <a:r>
              <a:rPr lang="en-IE" dirty="0" err="1"/>
              <a:t>devastador</a:t>
            </a:r>
            <a:r>
              <a:rPr lang="en-IE" dirty="0"/>
              <a:t>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economia</a:t>
            </a:r>
            <a:r>
              <a:rPr lang="en-IE" dirty="0"/>
              <a:t> local. </a:t>
            </a:r>
            <a:endParaRPr lang="en-IE" b="0" i="0" dirty="0">
              <a:effectLst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39573D-56DC-464B-B019-0A4411E3CC4D}"/>
              </a:ext>
            </a:extLst>
          </p:cNvPr>
          <p:cNvSpPr txBox="1"/>
          <p:nvPr/>
        </p:nvSpPr>
        <p:spPr>
          <a:xfrm>
            <a:off x="-1" y="452376"/>
            <a:ext cx="2049517" cy="1200329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</a:t>
            </a:r>
            <a:r>
              <a:rPr kumimoji="0" lang="en-I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Património</a:t>
            </a: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 a </a:t>
            </a:r>
            <a:r>
              <a:rPr kumimoji="0" lang="en-I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Diversidade</a:t>
            </a: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2400" dirty="0">
                <a:solidFill>
                  <a:prstClr val="white"/>
                </a:solidFill>
                <a:latin typeface="Calibri" panose="020F0502020204030204"/>
              </a:rPr>
              <a:t>ECONÓMICA</a:t>
            </a: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 descr="Sunflower">
            <a:extLst>
              <a:ext uri="{FF2B5EF4-FFF2-40B4-BE49-F238E27FC236}">
                <a16:creationId xmlns:a16="http://schemas.microsoft.com/office/drawing/2014/main" id="{F3000FC6-99B9-4CE4-AD96-8EC69B7C3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69137" y="5659621"/>
            <a:ext cx="1218841" cy="121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72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A group of people wearing costumes&#10;&#10;Description automatically generated">
            <a:extLst>
              <a:ext uri="{FF2B5EF4-FFF2-40B4-BE49-F238E27FC236}">
                <a16:creationId xmlns:a16="http://schemas.microsoft.com/office/drawing/2014/main" id="{24FB1DC9-00A6-440F-8788-008ABD41AA6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46E6D3-A125-418E-8C7D-23A68F3A064F}"/>
              </a:ext>
            </a:extLst>
          </p:cNvPr>
          <p:cNvSpPr txBox="1"/>
          <p:nvPr/>
        </p:nvSpPr>
        <p:spPr>
          <a:xfrm>
            <a:off x="0" y="5671425"/>
            <a:ext cx="2291255" cy="1077218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IE" sz="3200" dirty="0">
                <a:solidFill>
                  <a:schemeClr val="bg1"/>
                </a:solidFill>
              </a:rPr>
              <a:t>CASO DE ESTUDO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E29109-DE01-4E4C-AB13-C110089AC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7570" y="80010"/>
            <a:ext cx="8618219" cy="1291231"/>
          </a:xfrm>
          <a:solidFill>
            <a:srgbClr val="68BBAF"/>
          </a:solidFill>
        </p:spPr>
        <p:txBody>
          <a:bodyPr>
            <a:normAutofit fontScale="92500" lnSpcReduction="20000"/>
          </a:bodyPr>
          <a:lstStyle/>
          <a:p>
            <a:r>
              <a:rPr lang="en-IE" dirty="0">
                <a:solidFill>
                  <a:schemeClr val="bg1"/>
                </a:solidFill>
              </a:rPr>
              <a:t>ARIGNA - </a:t>
            </a:r>
            <a:r>
              <a:rPr lang="en-IE" dirty="0" err="1">
                <a:solidFill>
                  <a:schemeClr val="bg1"/>
                </a:solidFill>
              </a:rPr>
              <a:t>Outrora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uma</a:t>
            </a:r>
            <a:r>
              <a:rPr lang="en-IE" dirty="0">
                <a:solidFill>
                  <a:schemeClr val="bg1"/>
                </a:solidFill>
              </a:rPr>
              <a:t> mina de </a:t>
            </a:r>
            <a:r>
              <a:rPr lang="en-IE" dirty="0" err="1">
                <a:solidFill>
                  <a:schemeClr val="bg1"/>
                </a:solidFill>
              </a:rPr>
              <a:t>carvão</a:t>
            </a:r>
            <a:r>
              <a:rPr lang="en-IE" dirty="0">
                <a:solidFill>
                  <a:schemeClr val="bg1"/>
                </a:solidFill>
              </a:rPr>
              <a:t>... </a:t>
            </a:r>
            <a:r>
              <a:rPr lang="en-IE" dirty="0" err="1">
                <a:solidFill>
                  <a:schemeClr val="bg1"/>
                </a:solidFill>
              </a:rPr>
              <a:t>Atualmente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uma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experiência</a:t>
            </a:r>
            <a:r>
              <a:rPr lang="en-IE" dirty="0">
                <a:solidFill>
                  <a:schemeClr val="bg1"/>
                </a:solidFill>
              </a:rPr>
              <a:t> de turismo </a:t>
            </a:r>
            <a:r>
              <a:rPr lang="en-IE" dirty="0" err="1">
                <a:solidFill>
                  <a:schemeClr val="bg1"/>
                </a:solidFill>
              </a:rPr>
              <a:t>comunitário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galardoada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C6820-3DBD-49D3-8C08-5DE279F077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7570" y="1511658"/>
            <a:ext cx="8618220" cy="4500259"/>
          </a:xfrm>
        </p:spPr>
        <p:txBody>
          <a:bodyPr/>
          <a:lstStyle/>
          <a:p>
            <a:r>
              <a:rPr lang="en-IE" dirty="0"/>
              <a:t>No final de 1997, a </a:t>
            </a:r>
            <a:r>
              <a:rPr lang="en-IE" dirty="0" err="1"/>
              <a:t>Arigna</a:t>
            </a:r>
            <a:r>
              <a:rPr lang="en-IE" dirty="0"/>
              <a:t> Energy Valley Company Ltd. </a:t>
            </a:r>
            <a:r>
              <a:rPr lang="en-IE" dirty="0" err="1"/>
              <a:t>foi</a:t>
            </a:r>
            <a:r>
              <a:rPr lang="en-IE" dirty="0"/>
              <a:t> </a:t>
            </a:r>
            <a:r>
              <a:rPr lang="en-IE" dirty="0" err="1"/>
              <a:t>criada</a:t>
            </a:r>
            <a:r>
              <a:rPr lang="en-IE" dirty="0"/>
              <a:t> com </a:t>
            </a:r>
            <a:r>
              <a:rPr lang="en-IE" dirty="0" err="1"/>
              <a:t>enorme</a:t>
            </a:r>
            <a:r>
              <a:rPr lang="en-IE" dirty="0"/>
              <a:t> </a:t>
            </a:r>
            <a:r>
              <a:rPr lang="en-IE" dirty="0" err="1"/>
              <a:t>visão</a:t>
            </a:r>
            <a:r>
              <a:rPr lang="en-IE" dirty="0"/>
              <a:t>, </a:t>
            </a:r>
            <a:r>
              <a:rPr lang="en-IE" dirty="0" err="1"/>
              <a:t>espírito</a:t>
            </a:r>
            <a:r>
              <a:rPr lang="en-IE" dirty="0"/>
              <a:t> </a:t>
            </a:r>
            <a:r>
              <a:rPr lang="en-IE" dirty="0" err="1"/>
              <a:t>empreendedor</a:t>
            </a:r>
            <a:r>
              <a:rPr lang="en-IE" dirty="0"/>
              <a:t> e </a:t>
            </a:r>
            <a:r>
              <a:rPr lang="en-IE" dirty="0" err="1"/>
              <a:t>empenho</a:t>
            </a:r>
            <a:r>
              <a:rPr lang="en-IE" dirty="0"/>
              <a:t> a </a:t>
            </a:r>
            <a:r>
              <a:rPr lang="en-IE" dirty="0" err="1"/>
              <a:t>fim</a:t>
            </a:r>
            <a:r>
              <a:rPr lang="en-IE" dirty="0"/>
              <a:t> de </a:t>
            </a:r>
            <a:r>
              <a:rPr lang="en-IE" dirty="0" err="1"/>
              <a:t>liderar</a:t>
            </a:r>
            <a:r>
              <a:rPr lang="en-IE" dirty="0"/>
              <a:t> o </a:t>
            </a:r>
            <a:r>
              <a:rPr lang="en-IE" dirty="0" err="1"/>
              <a:t>desenvolvimento</a:t>
            </a:r>
            <a:r>
              <a:rPr lang="en-IE" dirty="0"/>
              <a:t> do turismo do </a:t>
            </a:r>
            <a:r>
              <a:rPr lang="en-IE" dirty="0" err="1"/>
              <a:t>património</a:t>
            </a:r>
            <a:r>
              <a:rPr lang="en-IE" dirty="0"/>
              <a:t>, </a:t>
            </a:r>
            <a:r>
              <a:rPr lang="en-IE" dirty="0" err="1"/>
              <a:t>bem</a:t>
            </a:r>
            <a:r>
              <a:rPr lang="en-IE" dirty="0"/>
              <a:t> </a:t>
            </a:r>
            <a:r>
              <a:rPr lang="en-IE" dirty="0" err="1"/>
              <a:t>como</a:t>
            </a:r>
            <a:r>
              <a:rPr lang="en-IE" dirty="0"/>
              <a:t> o </a:t>
            </a:r>
            <a:r>
              <a:rPr lang="en-IE" dirty="0" err="1"/>
              <a:t>investimento</a:t>
            </a:r>
            <a:r>
              <a:rPr lang="en-IE" dirty="0"/>
              <a:t> </a:t>
            </a:r>
            <a:r>
              <a:rPr lang="en-IE" dirty="0" err="1"/>
              <a:t>em</a:t>
            </a:r>
            <a:r>
              <a:rPr lang="en-IE" dirty="0"/>
              <a:t> infra-</a:t>
            </a:r>
            <a:r>
              <a:rPr lang="en-IE" dirty="0" err="1"/>
              <a:t>estruturas</a:t>
            </a:r>
            <a:r>
              <a:rPr lang="en-IE" dirty="0"/>
              <a:t> para a </a:t>
            </a:r>
            <a:r>
              <a:rPr lang="en-IE" dirty="0" err="1"/>
              <a:t>Arigna</a:t>
            </a:r>
            <a:r>
              <a:rPr lang="en-IE" dirty="0"/>
              <a:t> Mining Experience - </a:t>
            </a:r>
            <a:r>
              <a:rPr lang="en-IE" dirty="0" err="1"/>
              <a:t>centro</a:t>
            </a:r>
            <a:r>
              <a:rPr lang="en-IE" dirty="0"/>
              <a:t> de </a:t>
            </a:r>
            <a:r>
              <a:rPr lang="en-IE" dirty="0" err="1"/>
              <a:t>património</a:t>
            </a:r>
            <a:r>
              <a:rPr lang="en-IE" dirty="0"/>
              <a:t> </a:t>
            </a:r>
            <a:r>
              <a:rPr lang="en-IE" dirty="0" err="1"/>
              <a:t>mineiro</a:t>
            </a:r>
            <a:r>
              <a:rPr lang="en-IE" dirty="0"/>
              <a:t> </a:t>
            </a:r>
            <a:r>
              <a:rPr lang="en-IE" dirty="0" err="1"/>
              <a:t>somente</a:t>
            </a:r>
            <a:r>
              <a:rPr lang="en-IE" dirty="0"/>
              <a:t> de </a:t>
            </a:r>
            <a:r>
              <a:rPr lang="en-IE" dirty="0" err="1"/>
              <a:t>carvão</a:t>
            </a:r>
            <a:r>
              <a:rPr lang="en-IE" dirty="0"/>
              <a:t> da </a:t>
            </a:r>
            <a:r>
              <a:rPr lang="en-IE" dirty="0" err="1"/>
              <a:t>Irlanda</a:t>
            </a:r>
            <a:r>
              <a:rPr lang="en-IE" dirty="0"/>
              <a:t>.</a:t>
            </a:r>
          </a:p>
          <a:p>
            <a:r>
              <a:rPr lang="en-IE" dirty="0" err="1"/>
              <a:t>Os</a:t>
            </a:r>
            <a:r>
              <a:rPr lang="en-IE" dirty="0"/>
              <a:t> </a:t>
            </a:r>
            <a:r>
              <a:rPr lang="en-IE" dirty="0" err="1"/>
              <a:t>recursos</a:t>
            </a:r>
            <a:r>
              <a:rPr lang="en-IE" dirty="0"/>
              <a:t> </a:t>
            </a:r>
            <a:r>
              <a:rPr lang="en-IE" dirty="0" err="1"/>
              <a:t>culturais</a:t>
            </a:r>
            <a:r>
              <a:rPr lang="en-IE" dirty="0"/>
              <a:t>, </a:t>
            </a:r>
            <a:r>
              <a:rPr lang="en-IE" dirty="0" err="1"/>
              <a:t>históricos</a:t>
            </a:r>
            <a:r>
              <a:rPr lang="en-IE" dirty="0"/>
              <a:t> e </a:t>
            </a:r>
            <a:r>
              <a:rPr lang="en-IE" dirty="0" err="1"/>
              <a:t>naturais</a:t>
            </a:r>
            <a:r>
              <a:rPr lang="en-IE" dirty="0"/>
              <a:t> de </a:t>
            </a:r>
            <a:r>
              <a:rPr lang="en-IE" dirty="0" err="1"/>
              <a:t>uma</a:t>
            </a:r>
            <a:r>
              <a:rPr lang="en-IE" dirty="0"/>
              <a:t> </a:t>
            </a:r>
            <a:r>
              <a:rPr lang="en-IE" dirty="0" err="1"/>
              <a:t>comunidade</a:t>
            </a:r>
            <a:r>
              <a:rPr lang="en-IE" dirty="0"/>
              <a:t> </a:t>
            </a:r>
            <a:r>
              <a:rPr lang="en-IE" dirty="0" err="1"/>
              <a:t>são</a:t>
            </a:r>
            <a:r>
              <a:rPr lang="en-IE" dirty="0"/>
              <a:t> </a:t>
            </a:r>
            <a:r>
              <a:rPr lang="en-IE" dirty="0" err="1"/>
              <a:t>valiosos</a:t>
            </a:r>
            <a:r>
              <a:rPr lang="en-IE" dirty="0"/>
              <a:t> e </a:t>
            </a:r>
            <a:r>
              <a:rPr lang="en-IE" dirty="0" err="1"/>
              <a:t>insubstituíveis</a:t>
            </a:r>
            <a:r>
              <a:rPr lang="en-IE" dirty="0"/>
              <a:t>. </a:t>
            </a:r>
            <a:r>
              <a:rPr lang="en-IE" dirty="0" err="1"/>
              <a:t>Ao</a:t>
            </a:r>
            <a:r>
              <a:rPr lang="en-IE" dirty="0"/>
              <a:t> </a:t>
            </a:r>
            <a:r>
              <a:rPr lang="en-IE" dirty="0" err="1"/>
              <a:t>investir</a:t>
            </a:r>
            <a:r>
              <a:rPr lang="en-IE" dirty="0"/>
              <a:t> no </a:t>
            </a:r>
            <a:r>
              <a:rPr lang="en-IE" dirty="0" err="1"/>
              <a:t>património</a:t>
            </a:r>
            <a:r>
              <a:rPr lang="en-IE" dirty="0"/>
              <a:t> industrial e </a:t>
            </a:r>
            <a:r>
              <a:rPr lang="en-IE" dirty="0" err="1"/>
              <a:t>energético</a:t>
            </a:r>
            <a:r>
              <a:rPr lang="en-IE" dirty="0"/>
              <a:t>, a </a:t>
            </a:r>
            <a:r>
              <a:rPr lang="en-IE" dirty="0" err="1"/>
              <a:t>região</a:t>
            </a:r>
            <a:r>
              <a:rPr lang="en-IE" dirty="0"/>
              <a:t> de </a:t>
            </a:r>
            <a:r>
              <a:rPr lang="en-IE" dirty="0" err="1"/>
              <a:t>Arigna</a:t>
            </a:r>
            <a:r>
              <a:rPr lang="en-IE" dirty="0"/>
              <a:t>, no Norte de Roscommon, </a:t>
            </a:r>
            <a:r>
              <a:rPr lang="en-IE" dirty="0" err="1"/>
              <a:t>pôde</a:t>
            </a:r>
            <a:r>
              <a:rPr lang="en-IE" dirty="0"/>
              <a:t> </a:t>
            </a:r>
            <a:r>
              <a:rPr lang="en-IE" dirty="0" err="1"/>
              <a:t>reforçar</a:t>
            </a:r>
            <a:r>
              <a:rPr lang="en-IE" dirty="0"/>
              <a:t> a </a:t>
            </a:r>
            <a:r>
              <a:rPr lang="en-IE" dirty="0" err="1"/>
              <a:t>sua</a:t>
            </a:r>
            <a:r>
              <a:rPr lang="en-IE" dirty="0"/>
              <a:t> </a:t>
            </a:r>
            <a:r>
              <a:rPr lang="en-IE" dirty="0" err="1"/>
              <a:t>identidade</a:t>
            </a:r>
            <a:r>
              <a:rPr lang="en-IE" dirty="0"/>
              <a:t> e </a:t>
            </a:r>
            <a:r>
              <a:rPr lang="en-IE" dirty="0" err="1"/>
              <a:t>preservar</a:t>
            </a:r>
            <a:r>
              <a:rPr lang="en-IE" dirty="0"/>
              <a:t> o </a:t>
            </a:r>
            <a:r>
              <a:rPr lang="en-IE" dirty="0" err="1"/>
              <a:t>seu</a:t>
            </a:r>
            <a:r>
              <a:rPr lang="en-IE" dirty="0"/>
              <a:t> </a:t>
            </a:r>
            <a:r>
              <a:rPr lang="en-IE" dirty="0" err="1"/>
              <a:t>património</a:t>
            </a:r>
            <a:r>
              <a:rPr lang="en-IE" dirty="0"/>
              <a:t> cultural. </a:t>
            </a:r>
            <a:r>
              <a:rPr lang="en-IE" dirty="0" err="1"/>
              <a:t>Através</a:t>
            </a:r>
            <a:r>
              <a:rPr lang="en-IE" dirty="0"/>
              <a:t> do storytelling, a </a:t>
            </a:r>
            <a:r>
              <a:rPr lang="en-IE" dirty="0" err="1"/>
              <a:t>Arigna</a:t>
            </a:r>
            <a:r>
              <a:rPr lang="en-IE" dirty="0"/>
              <a:t> Mining Experience </a:t>
            </a:r>
            <a:r>
              <a:rPr lang="en-IE" dirty="0" err="1"/>
              <a:t>proporciona</a:t>
            </a:r>
            <a:r>
              <a:rPr lang="en-IE" dirty="0"/>
              <a:t> </a:t>
            </a:r>
            <a:r>
              <a:rPr lang="en-IE" dirty="0" err="1"/>
              <a:t>uma</a:t>
            </a:r>
            <a:r>
              <a:rPr lang="en-IE" dirty="0"/>
              <a:t> </a:t>
            </a:r>
            <a:r>
              <a:rPr lang="en-IE" dirty="0" err="1"/>
              <a:t>interpretação</a:t>
            </a:r>
            <a:r>
              <a:rPr lang="en-IE" dirty="0"/>
              <a:t> </a:t>
            </a:r>
            <a:r>
              <a:rPr lang="en-IE" dirty="0" err="1"/>
              <a:t>precisa</a:t>
            </a:r>
            <a:r>
              <a:rPr lang="en-IE" dirty="0"/>
              <a:t> dos </a:t>
            </a:r>
            <a:r>
              <a:rPr lang="en-IE" dirty="0" err="1"/>
              <a:t>recursos</a:t>
            </a:r>
            <a:r>
              <a:rPr lang="en-IE" dirty="0"/>
              <a:t> e </a:t>
            </a:r>
            <a:r>
              <a:rPr lang="en-IE" dirty="0" err="1"/>
              <a:t>proporciona</a:t>
            </a:r>
            <a:r>
              <a:rPr lang="en-IE" dirty="0"/>
              <a:t> </a:t>
            </a:r>
            <a:r>
              <a:rPr lang="en-IE" dirty="0" err="1"/>
              <a:t>uma</a:t>
            </a:r>
            <a:r>
              <a:rPr lang="en-IE" dirty="0"/>
              <a:t> </a:t>
            </a:r>
            <a:r>
              <a:rPr lang="en-IE" dirty="0" err="1"/>
              <a:t>autêntica</a:t>
            </a:r>
            <a:r>
              <a:rPr lang="en-IE" dirty="0"/>
              <a:t> </a:t>
            </a:r>
            <a:r>
              <a:rPr lang="en-IE" dirty="0" err="1"/>
              <a:t>experiência</a:t>
            </a:r>
            <a:r>
              <a:rPr lang="en-IE" dirty="0"/>
              <a:t> de </a:t>
            </a:r>
            <a:r>
              <a:rPr lang="en-IE" dirty="0" err="1"/>
              <a:t>aprendizagem</a:t>
            </a:r>
            <a:r>
              <a:rPr lang="en-IE" dirty="0"/>
              <a:t> </a:t>
            </a:r>
            <a:r>
              <a:rPr lang="en-IE" dirty="0" err="1"/>
              <a:t>ao</a:t>
            </a:r>
            <a:r>
              <a:rPr lang="en-IE" dirty="0"/>
              <a:t> </a:t>
            </a:r>
            <a:r>
              <a:rPr lang="en-IE" dirty="0" err="1"/>
              <a:t>visitante</a:t>
            </a:r>
            <a:r>
              <a:rPr lang="en-IE" dirty="0"/>
              <a:t>.</a:t>
            </a:r>
          </a:p>
          <a:p>
            <a:endParaRPr lang="en-IE" dirty="0"/>
          </a:p>
          <a:p>
            <a:r>
              <a:rPr lang="en-IE" dirty="0">
                <a:solidFill>
                  <a:srgbClr val="7F4182"/>
                </a:solidFill>
              </a:rPr>
              <a:t>SAIBA MAIS AQUI: </a:t>
            </a:r>
            <a:r>
              <a:rPr lang="en-IE" dirty="0">
                <a:hlinkClick r:id="rId4"/>
              </a:rPr>
              <a:t>www.arignaminingexperience.ie</a:t>
            </a:r>
            <a:r>
              <a:rPr lang="en-IE" dirty="0"/>
              <a:t>  </a:t>
            </a:r>
          </a:p>
        </p:txBody>
      </p:sp>
      <p:pic>
        <p:nvPicPr>
          <p:cNvPr id="5" name="Graphic 4" descr="Sunflower">
            <a:extLst>
              <a:ext uri="{FF2B5EF4-FFF2-40B4-BE49-F238E27FC236}">
                <a16:creationId xmlns:a16="http://schemas.microsoft.com/office/drawing/2014/main" id="{F3000FC6-99B9-4CE4-AD96-8EC69B7C3C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69137" y="5659621"/>
            <a:ext cx="1218841" cy="12188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8DACA2-4951-4C09-95AD-05D681764DA9}"/>
              </a:ext>
            </a:extLst>
          </p:cNvPr>
          <p:cNvSpPr txBox="1"/>
          <p:nvPr/>
        </p:nvSpPr>
        <p:spPr>
          <a:xfrm>
            <a:off x="-1" y="452376"/>
            <a:ext cx="2049517" cy="1200329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IE" sz="2400" dirty="0">
                <a:solidFill>
                  <a:prstClr val="white"/>
                </a:solidFill>
              </a:rPr>
              <a:t>O </a:t>
            </a:r>
            <a:r>
              <a:rPr lang="en-IE" sz="2400" dirty="0" err="1">
                <a:solidFill>
                  <a:prstClr val="white"/>
                </a:solidFill>
              </a:rPr>
              <a:t>Património</a:t>
            </a:r>
            <a:r>
              <a:rPr lang="en-IE" sz="2400" dirty="0">
                <a:solidFill>
                  <a:prstClr val="white"/>
                </a:solidFill>
              </a:rPr>
              <a:t> e a </a:t>
            </a:r>
            <a:r>
              <a:rPr lang="en-IE" sz="2400" dirty="0" err="1">
                <a:solidFill>
                  <a:prstClr val="white"/>
                </a:solidFill>
              </a:rPr>
              <a:t>Diversidade</a:t>
            </a:r>
            <a:endParaRPr lang="en-IE" sz="2400" dirty="0">
              <a:solidFill>
                <a:prstClr val="white"/>
              </a:solidFill>
            </a:endParaRPr>
          </a:p>
          <a:p>
            <a:pPr lvl="0" algn="ctr">
              <a:defRPr/>
            </a:pPr>
            <a:r>
              <a:rPr lang="en-IE" sz="2400" dirty="0">
                <a:solidFill>
                  <a:prstClr val="white"/>
                </a:solidFill>
              </a:rPr>
              <a:t>ECONÓMICA</a:t>
            </a:r>
          </a:p>
        </p:txBody>
      </p:sp>
    </p:spTree>
    <p:extLst>
      <p:ext uri="{BB962C8B-B14F-4D97-AF65-F5344CB8AC3E}">
        <p14:creationId xmlns:p14="http://schemas.microsoft.com/office/powerpoint/2010/main" val="3729985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626CAB-A839-4C29-91B5-B59A902371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2170" y="753163"/>
            <a:ext cx="7407087" cy="1249026"/>
          </a:xfrm>
          <a:solidFill>
            <a:srgbClr val="68BBAF"/>
          </a:solidFill>
        </p:spPr>
        <p:txBody>
          <a:bodyPr>
            <a:normAutofit fontScale="92500" lnSpcReduction="20000"/>
          </a:bodyPr>
          <a:lstStyle/>
          <a:p>
            <a:r>
              <a:rPr lang="en-IE" dirty="0" err="1">
                <a:solidFill>
                  <a:schemeClr val="bg1"/>
                </a:solidFill>
              </a:rPr>
              <a:t>Tecnologia</a:t>
            </a:r>
            <a:r>
              <a:rPr lang="en-IE" dirty="0">
                <a:solidFill>
                  <a:schemeClr val="bg1"/>
                </a:solidFill>
              </a:rPr>
              <a:t> que </a:t>
            </a:r>
            <a:r>
              <a:rPr lang="en-IE" dirty="0" err="1">
                <a:solidFill>
                  <a:schemeClr val="bg1"/>
                </a:solidFill>
              </a:rPr>
              <a:t>permite</a:t>
            </a:r>
            <a:r>
              <a:rPr lang="en-IE" dirty="0">
                <a:solidFill>
                  <a:schemeClr val="bg1"/>
                </a:solidFill>
              </a:rPr>
              <a:t> a </a:t>
            </a:r>
            <a:r>
              <a:rPr lang="en-IE" dirty="0" err="1">
                <a:solidFill>
                  <a:schemeClr val="bg1"/>
                </a:solidFill>
              </a:rPr>
              <a:t>Cidades</a:t>
            </a:r>
            <a:r>
              <a:rPr lang="en-IE" dirty="0">
                <a:solidFill>
                  <a:schemeClr val="bg1"/>
                </a:solidFill>
              </a:rPr>
              <a:t>, Vilas e </a:t>
            </a:r>
            <a:r>
              <a:rPr lang="en-IE" dirty="0" err="1">
                <a:solidFill>
                  <a:schemeClr val="bg1"/>
                </a:solidFill>
              </a:rPr>
              <a:t>Aldeias</a:t>
            </a:r>
            <a:r>
              <a:rPr lang="en-IE" dirty="0">
                <a:solidFill>
                  <a:schemeClr val="bg1"/>
                </a:solidFill>
              </a:rPr>
              <a:t> do </a:t>
            </a:r>
            <a:r>
              <a:rPr lang="en-IE" dirty="0" err="1">
                <a:solidFill>
                  <a:schemeClr val="bg1"/>
                </a:solidFill>
              </a:rPr>
              <a:t>Futuro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Economicamente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Diversificadas</a:t>
            </a:r>
            <a:r>
              <a:rPr lang="en-IE" dirty="0">
                <a:solidFill>
                  <a:schemeClr val="bg1"/>
                </a:solidFill>
              </a:rPr>
              <a:t> e SMART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9E6F5-D171-4C98-9DEE-507CE02815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7927" y="2129736"/>
            <a:ext cx="7174626" cy="3975101"/>
          </a:xfrm>
        </p:spPr>
        <p:txBody>
          <a:bodyPr/>
          <a:lstStyle/>
          <a:p>
            <a:pPr algn="just"/>
            <a:r>
              <a:rPr lang="en-IE" dirty="0" err="1"/>
              <a:t>Ao</a:t>
            </a:r>
            <a:r>
              <a:rPr lang="en-IE" dirty="0"/>
              <a:t> </a:t>
            </a:r>
            <a:r>
              <a:rPr lang="en-IE" dirty="0" err="1"/>
              <a:t>longo</a:t>
            </a:r>
            <a:r>
              <a:rPr lang="en-IE" dirty="0"/>
              <a:t> dos </a:t>
            </a:r>
            <a:r>
              <a:rPr lang="en-IE" dirty="0" err="1"/>
              <a:t>anos</a:t>
            </a:r>
            <a:r>
              <a:rPr lang="en-IE" dirty="0"/>
              <a:t>, a </a:t>
            </a:r>
            <a:r>
              <a:rPr lang="en-IE" dirty="0" err="1"/>
              <a:t>tecnologia</a:t>
            </a:r>
            <a:r>
              <a:rPr lang="en-IE" dirty="0"/>
              <a:t> </a:t>
            </a:r>
            <a:r>
              <a:rPr lang="en-IE" dirty="0" err="1"/>
              <a:t>tem</a:t>
            </a:r>
            <a:r>
              <a:rPr lang="en-IE" dirty="0"/>
              <a:t> </a:t>
            </a:r>
            <a:r>
              <a:rPr lang="en-IE" dirty="0" err="1"/>
              <a:t>revolucionado</a:t>
            </a:r>
            <a:r>
              <a:rPr lang="en-IE" dirty="0"/>
              <a:t> o </a:t>
            </a:r>
            <a:r>
              <a:rPr lang="en-IE" dirty="0" err="1"/>
              <a:t>mundo</a:t>
            </a:r>
            <a:r>
              <a:rPr lang="en-IE" dirty="0"/>
              <a:t> e o </a:t>
            </a:r>
            <a:r>
              <a:rPr lang="en-IE" dirty="0" err="1"/>
              <a:t>quotidiano</a:t>
            </a:r>
            <a:r>
              <a:rPr lang="en-IE" dirty="0"/>
              <a:t>. A </a:t>
            </a:r>
            <a:r>
              <a:rPr lang="en-IE" dirty="0" err="1"/>
              <a:t>Estratégia</a:t>
            </a:r>
            <a:r>
              <a:rPr lang="en-IE" dirty="0"/>
              <a:t> Digital da UE visa </a:t>
            </a:r>
            <a:r>
              <a:rPr lang="en-IE" dirty="0" err="1"/>
              <a:t>concretizar</a:t>
            </a:r>
            <a:r>
              <a:rPr lang="en-IE" dirty="0"/>
              <a:t> </a:t>
            </a:r>
            <a:r>
              <a:rPr lang="en-IE" dirty="0" err="1"/>
              <a:t>esta</a:t>
            </a:r>
            <a:r>
              <a:rPr lang="en-IE" dirty="0"/>
              <a:t> </a:t>
            </a:r>
            <a:r>
              <a:rPr lang="en-IE" dirty="0" err="1"/>
              <a:t>transformação</a:t>
            </a:r>
            <a:r>
              <a:rPr lang="en-IE" dirty="0"/>
              <a:t> para </a:t>
            </a:r>
            <a:r>
              <a:rPr lang="en-IE" dirty="0" err="1"/>
              <a:t>pessoas</a:t>
            </a:r>
            <a:r>
              <a:rPr lang="en-IE" dirty="0"/>
              <a:t> e </a:t>
            </a:r>
            <a:r>
              <a:rPr lang="en-IE" dirty="0" err="1"/>
              <a:t>empresas</a:t>
            </a:r>
            <a:r>
              <a:rPr lang="en-IE" dirty="0"/>
              <a:t>, </a:t>
            </a:r>
            <a:r>
              <a:rPr lang="en-IE" dirty="0" err="1"/>
              <a:t>tendo</a:t>
            </a:r>
            <a:r>
              <a:rPr lang="en-IE" dirty="0"/>
              <a:t> a </a:t>
            </a:r>
            <a:r>
              <a:rPr lang="en-IE" dirty="0" err="1"/>
              <a:t>sustentabilidade</a:t>
            </a:r>
            <a:r>
              <a:rPr lang="en-IE" dirty="0"/>
              <a:t> no </a:t>
            </a:r>
            <a:r>
              <a:rPr lang="en-IE" dirty="0" err="1"/>
              <a:t>seu</a:t>
            </a:r>
            <a:r>
              <a:rPr lang="en-IE" dirty="0"/>
              <a:t> </a:t>
            </a:r>
            <a:r>
              <a:rPr lang="en-IE" dirty="0" err="1"/>
              <a:t>cerne</a:t>
            </a:r>
            <a:r>
              <a:rPr lang="en-IE" dirty="0"/>
              <a:t> - </a:t>
            </a:r>
            <a:r>
              <a:rPr lang="en-IE" dirty="0" err="1"/>
              <a:t>uma</a:t>
            </a:r>
            <a:r>
              <a:rPr lang="en-IE" dirty="0"/>
              <a:t> Europa </a:t>
            </a:r>
            <a:r>
              <a:rPr lang="en-IE" dirty="0" err="1"/>
              <a:t>neutra</a:t>
            </a:r>
            <a:r>
              <a:rPr lang="en-IE" dirty="0"/>
              <a:t> do </a:t>
            </a:r>
            <a:r>
              <a:rPr lang="en-IE" dirty="0" err="1"/>
              <a:t>ponto</a:t>
            </a:r>
            <a:r>
              <a:rPr lang="en-IE" dirty="0"/>
              <a:t> de vista </a:t>
            </a:r>
            <a:r>
              <a:rPr lang="en-IE" dirty="0" err="1"/>
              <a:t>climático</a:t>
            </a:r>
            <a:r>
              <a:rPr lang="en-IE" dirty="0"/>
              <a:t> </a:t>
            </a:r>
            <a:r>
              <a:rPr lang="en-IE" dirty="0" err="1"/>
              <a:t>até</a:t>
            </a:r>
            <a:r>
              <a:rPr lang="en-IE" dirty="0"/>
              <a:t> 2050.</a:t>
            </a:r>
          </a:p>
          <a:p>
            <a:r>
              <a:rPr lang="en-IE" dirty="0"/>
              <a:t>A </a:t>
            </a:r>
            <a:r>
              <a:rPr lang="en-IE" dirty="0" err="1"/>
              <a:t>evolução</a:t>
            </a:r>
            <a:r>
              <a:rPr lang="en-IE" dirty="0"/>
              <a:t> </a:t>
            </a:r>
            <a:r>
              <a:rPr lang="en-IE" dirty="0" err="1"/>
              <a:t>tecnológica</a:t>
            </a:r>
            <a:r>
              <a:rPr lang="en-IE" dirty="0"/>
              <a:t> assume </a:t>
            </a:r>
            <a:r>
              <a:rPr lang="en-IE" dirty="0" err="1"/>
              <a:t>grande</a:t>
            </a:r>
            <a:r>
              <a:rPr lang="en-IE" dirty="0"/>
              <a:t> </a:t>
            </a:r>
            <a:r>
              <a:rPr lang="en-IE" dirty="0" err="1"/>
              <a:t>importância</a:t>
            </a:r>
            <a:r>
              <a:rPr lang="en-IE" dirty="0"/>
              <a:t> </a:t>
            </a:r>
            <a:r>
              <a:rPr lang="en-IE" dirty="0" err="1"/>
              <a:t>nas</a:t>
            </a:r>
            <a:r>
              <a:rPr lang="en-IE" dirty="0"/>
              <a:t> </a:t>
            </a:r>
            <a:r>
              <a:rPr lang="en-IE" dirty="0" err="1"/>
              <a:t>comunidades</a:t>
            </a:r>
            <a:r>
              <a:rPr lang="en-IE" dirty="0"/>
              <a:t> </a:t>
            </a:r>
            <a:r>
              <a:rPr lang="en-IE" dirty="0" err="1"/>
              <a:t>em</a:t>
            </a:r>
            <a:r>
              <a:rPr lang="en-IE" dirty="0"/>
              <a:t> </a:t>
            </a:r>
            <a:r>
              <a:rPr lang="en-IE" dirty="0" err="1"/>
              <a:t>termos</a:t>
            </a:r>
            <a:r>
              <a:rPr lang="en-IE" dirty="0"/>
              <a:t> de </a:t>
            </a:r>
            <a:r>
              <a:rPr lang="en-IE" dirty="0" err="1"/>
              <a:t>reciclagem</a:t>
            </a:r>
            <a:r>
              <a:rPr lang="en-IE" dirty="0"/>
              <a:t>, </a:t>
            </a:r>
            <a:r>
              <a:rPr lang="en-IE" dirty="0" err="1"/>
              <a:t>minimização</a:t>
            </a:r>
            <a:r>
              <a:rPr lang="en-IE" dirty="0"/>
              <a:t> de </a:t>
            </a:r>
            <a:r>
              <a:rPr lang="en-IE" dirty="0" err="1"/>
              <a:t>resíduos</a:t>
            </a:r>
            <a:r>
              <a:rPr lang="en-IE" dirty="0"/>
              <a:t>, </a:t>
            </a:r>
            <a:r>
              <a:rPr lang="en-IE" dirty="0" err="1"/>
              <a:t>substituição</a:t>
            </a:r>
            <a:r>
              <a:rPr lang="en-IE" dirty="0"/>
              <a:t> de </a:t>
            </a:r>
            <a:r>
              <a:rPr lang="en-IE" dirty="0" err="1"/>
              <a:t>materiais</a:t>
            </a:r>
            <a:r>
              <a:rPr lang="en-IE" dirty="0"/>
              <a:t>, </a:t>
            </a:r>
            <a:r>
              <a:rPr lang="en-IE" dirty="0" err="1"/>
              <a:t>alteração</a:t>
            </a:r>
            <a:r>
              <a:rPr lang="en-IE" dirty="0"/>
              <a:t> dos </a:t>
            </a:r>
            <a:r>
              <a:rPr lang="en-IE" dirty="0" err="1"/>
              <a:t>processos</a:t>
            </a:r>
            <a:r>
              <a:rPr lang="en-IE" dirty="0"/>
              <a:t> de </a:t>
            </a:r>
            <a:r>
              <a:rPr lang="en-IE" dirty="0" err="1"/>
              <a:t>produção</a:t>
            </a:r>
            <a:r>
              <a:rPr lang="en-IE" dirty="0"/>
              <a:t>, </a:t>
            </a:r>
            <a:r>
              <a:rPr lang="en-IE" dirty="0" err="1"/>
              <a:t>controlo</a:t>
            </a:r>
            <a:r>
              <a:rPr lang="en-IE" dirty="0"/>
              <a:t> da </a:t>
            </a:r>
            <a:r>
              <a:rPr lang="en-IE" dirty="0" err="1"/>
              <a:t>poluição</a:t>
            </a:r>
            <a:r>
              <a:rPr lang="en-IE" dirty="0"/>
              <a:t>, </a:t>
            </a:r>
            <a:r>
              <a:rPr lang="en-IE" dirty="0" err="1"/>
              <a:t>utilização</a:t>
            </a:r>
            <a:r>
              <a:rPr lang="en-IE" dirty="0"/>
              <a:t> </a:t>
            </a:r>
            <a:r>
              <a:rPr lang="en-IE" dirty="0" err="1"/>
              <a:t>mais</a:t>
            </a:r>
            <a:r>
              <a:rPr lang="en-IE" dirty="0"/>
              <a:t> </a:t>
            </a:r>
            <a:r>
              <a:rPr lang="en-IE" dirty="0" err="1"/>
              <a:t>eficiente</a:t>
            </a:r>
            <a:r>
              <a:rPr lang="en-IE" dirty="0"/>
              <a:t> dos </a:t>
            </a:r>
            <a:r>
              <a:rPr lang="en-IE" dirty="0" err="1"/>
              <a:t>recursos</a:t>
            </a:r>
            <a:r>
              <a:rPr lang="en-IE" dirty="0"/>
              <a:t>, </a:t>
            </a:r>
            <a:r>
              <a:rPr lang="en-IE" dirty="0" err="1"/>
              <a:t>bem</a:t>
            </a:r>
            <a:r>
              <a:rPr lang="en-IE" dirty="0"/>
              <a:t> </a:t>
            </a:r>
            <a:r>
              <a:rPr lang="en-IE" dirty="0" err="1"/>
              <a:t>como</a:t>
            </a:r>
            <a:r>
              <a:rPr lang="en-IE" dirty="0"/>
              <a:t> a </a:t>
            </a:r>
            <a:r>
              <a:rPr lang="en-IE" dirty="0" err="1"/>
              <a:t>inspiração</a:t>
            </a:r>
            <a:r>
              <a:rPr lang="en-IE" dirty="0"/>
              <a:t> para </a:t>
            </a:r>
            <a:r>
              <a:rPr lang="en-IE" dirty="0" err="1"/>
              <a:t>novas</a:t>
            </a:r>
            <a:r>
              <a:rPr lang="en-IE" dirty="0"/>
              <a:t> </a:t>
            </a:r>
            <a:r>
              <a:rPr lang="en-IE" dirty="0" err="1"/>
              <a:t>formas</a:t>
            </a:r>
            <a:r>
              <a:rPr lang="en-IE" dirty="0"/>
              <a:t> de </a:t>
            </a:r>
            <a:r>
              <a:rPr lang="en-IE" dirty="0" err="1"/>
              <a:t>trabalhar</a:t>
            </a:r>
            <a:r>
              <a:rPr lang="en-IE" dirty="0"/>
              <a:t> e </a:t>
            </a:r>
            <a:r>
              <a:rPr lang="en-IE" dirty="0" err="1"/>
              <a:t>viver</a:t>
            </a:r>
            <a:r>
              <a:rPr lang="en-IE" dirty="0"/>
              <a:t>.</a:t>
            </a:r>
          </a:p>
        </p:txBody>
      </p:sp>
      <p:pic>
        <p:nvPicPr>
          <p:cNvPr id="14" name="Picture 13" descr="A picture containing kite, blue&#10;&#10;Description automatically generated">
            <a:extLst>
              <a:ext uri="{FF2B5EF4-FFF2-40B4-BE49-F238E27FC236}">
                <a16:creationId xmlns:a16="http://schemas.microsoft.com/office/drawing/2014/main" id="{E94DCCD7-7231-4975-BFA0-DEF959248F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69257" y="390201"/>
            <a:ext cx="4241727" cy="2829199"/>
          </a:xfrm>
          <a:prstGeom prst="rect">
            <a:avLst/>
          </a:prstGeom>
        </p:spPr>
      </p:pic>
      <p:pic>
        <p:nvPicPr>
          <p:cNvPr id="17" name="Picture 16" descr="A picture containing map, outdoor, text, group&#10;&#10;Description automatically generated">
            <a:extLst>
              <a:ext uri="{FF2B5EF4-FFF2-40B4-BE49-F238E27FC236}">
                <a16:creationId xmlns:a16="http://schemas.microsoft.com/office/drawing/2014/main" id="{6AB0F831-1A14-48F6-8594-E8C5FD73D1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856630" y="3313385"/>
            <a:ext cx="4335370" cy="294371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E100012-DBB0-400A-843F-200DCE686C67}"/>
              </a:ext>
            </a:extLst>
          </p:cNvPr>
          <p:cNvSpPr txBox="1"/>
          <p:nvPr/>
        </p:nvSpPr>
        <p:spPr>
          <a:xfrm>
            <a:off x="5129048" y="6943334"/>
            <a:ext cx="60170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900">
                <a:hlinkClick r:id="rId5" tooltip="https://medium.com/inovatink/improved-smart-waste-management-for-smart-city-7387a11f6204"/>
              </a:rPr>
              <a:t>This Photo</a:t>
            </a:r>
            <a:r>
              <a:rPr lang="en-IE" sz="900"/>
              <a:t> by Unknown Author is licensed under </a:t>
            </a:r>
            <a:r>
              <a:rPr lang="en-IE" sz="900">
                <a:hlinkClick r:id="rId6" tooltip="https://creativecommons.org/licenses/by/3.0/"/>
              </a:rPr>
              <a:t>CC BY</a:t>
            </a:r>
            <a:endParaRPr lang="en-IE" sz="9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D3FA25-DF2C-4927-897A-B1C3082B4604}"/>
              </a:ext>
            </a:extLst>
          </p:cNvPr>
          <p:cNvSpPr txBox="1"/>
          <p:nvPr/>
        </p:nvSpPr>
        <p:spPr>
          <a:xfrm>
            <a:off x="0" y="0"/>
            <a:ext cx="2406869" cy="461665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OPORTUNIDADE</a:t>
            </a:r>
          </a:p>
        </p:txBody>
      </p:sp>
    </p:spTree>
    <p:extLst>
      <p:ext uri="{BB962C8B-B14F-4D97-AF65-F5344CB8AC3E}">
        <p14:creationId xmlns:p14="http://schemas.microsoft.com/office/powerpoint/2010/main" val="1405595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scene, water, boat, pier&#10;&#10;Description automatically generated">
            <a:extLst>
              <a:ext uri="{FF2B5EF4-FFF2-40B4-BE49-F238E27FC236}">
                <a16:creationId xmlns:a16="http://schemas.microsoft.com/office/drawing/2014/main" id="{5D2E2705-BA02-4A06-B005-366AC8E01F1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>
          <a:xfrm>
            <a:off x="6731876" y="329184"/>
            <a:ext cx="5460124" cy="686943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8B909B-43F0-4879-AA5B-CF3F85FEDD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666" y="675790"/>
            <a:ext cx="5992478" cy="697353"/>
          </a:xfrm>
        </p:spPr>
        <p:txBody>
          <a:bodyPr>
            <a:normAutofit fontScale="70000" lnSpcReduction="20000"/>
          </a:bodyPr>
          <a:lstStyle/>
          <a:p>
            <a:r>
              <a:rPr lang="en-IE" dirty="0" err="1">
                <a:solidFill>
                  <a:srgbClr val="68BBAF"/>
                </a:solidFill>
              </a:rPr>
              <a:t>Cidades</a:t>
            </a:r>
            <a:r>
              <a:rPr lang="en-IE" dirty="0">
                <a:solidFill>
                  <a:srgbClr val="68BBAF"/>
                </a:solidFill>
              </a:rPr>
              <a:t> </a:t>
            </a:r>
            <a:r>
              <a:rPr lang="en-IE" dirty="0" err="1">
                <a:solidFill>
                  <a:srgbClr val="68BBAF"/>
                </a:solidFill>
              </a:rPr>
              <a:t>Europeias</a:t>
            </a:r>
            <a:r>
              <a:rPr lang="en-IE" dirty="0">
                <a:solidFill>
                  <a:srgbClr val="68BBAF"/>
                </a:solidFill>
              </a:rPr>
              <a:t> </a:t>
            </a:r>
            <a:r>
              <a:rPr lang="en-IE" dirty="0" err="1">
                <a:solidFill>
                  <a:srgbClr val="68BBAF"/>
                </a:solidFill>
              </a:rPr>
              <a:t>Inteligentes</a:t>
            </a:r>
            <a:r>
              <a:rPr lang="en-IE" dirty="0">
                <a:solidFill>
                  <a:srgbClr val="68BBAF"/>
                </a:solidFill>
              </a:rPr>
              <a:t> (Smart Cities)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AE0911-2C00-4EDD-BC90-8AC1EC6F98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796" y="1566522"/>
            <a:ext cx="6849742" cy="5291478"/>
          </a:xfrm>
        </p:spPr>
        <p:txBody>
          <a:bodyPr/>
          <a:lstStyle/>
          <a:p>
            <a:r>
              <a:rPr lang="en-IE" dirty="0"/>
              <a:t>A </a:t>
            </a:r>
            <a:r>
              <a:rPr lang="en-IE" dirty="0" err="1"/>
              <a:t>Comissão</a:t>
            </a:r>
            <a:r>
              <a:rPr lang="en-IE" dirty="0"/>
              <a:t> </a:t>
            </a:r>
            <a:r>
              <a:rPr lang="en-IE" dirty="0" err="1"/>
              <a:t>Europeia</a:t>
            </a:r>
            <a:r>
              <a:rPr lang="en-IE" dirty="0"/>
              <a:t> define </a:t>
            </a:r>
            <a:r>
              <a:rPr lang="en-IE" dirty="0" err="1"/>
              <a:t>Cidades</a:t>
            </a:r>
            <a:r>
              <a:rPr lang="en-IE" dirty="0"/>
              <a:t> </a:t>
            </a:r>
            <a:r>
              <a:rPr lang="en-IE" dirty="0" err="1"/>
              <a:t>Inteligentes</a:t>
            </a:r>
            <a:r>
              <a:rPr lang="en-IE" dirty="0"/>
              <a:t> </a:t>
            </a:r>
            <a:r>
              <a:rPr lang="en-IE" dirty="0" err="1"/>
              <a:t>como</a:t>
            </a:r>
            <a:r>
              <a:rPr lang="en-IE" dirty="0"/>
              <a:t> </a:t>
            </a:r>
            <a:r>
              <a:rPr lang="en-IE" dirty="0" err="1"/>
              <a:t>locais</a:t>
            </a:r>
            <a:r>
              <a:rPr lang="en-IE" dirty="0"/>
              <a:t> </a:t>
            </a:r>
            <a:r>
              <a:rPr lang="en-IE" dirty="0" err="1"/>
              <a:t>onde</a:t>
            </a:r>
            <a:r>
              <a:rPr lang="en-IE" dirty="0"/>
              <a:t> as redes e </a:t>
            </a:r>
            <a:r>
              <a:rPr lang="en-IE" dirty="0" err="1"/>
              <a:t>serviços</a:t>
            </a:r>
            <a:r>
              <a:rPr lang="en-IE" dirty="0"/>
              <a:t> </a:t>
            </a:r>
            <a:r>
              <a:rPr lang="en-IE" dirty="0" err="1"/>
              <a:t>tradicionais</a:t>
            </a:r>
            <a:r>
              <a:rPr lang="en-IE" dirty="0"/>
              <a:t> se </a:t>
            </a:r>
            <a:r>
              <a:rPr lang="en-IE" dirty="0" err="1"/>
              <a:t>tornam</a:t>
            </a:r>
            <a:r>
              <a:rPr lang="en-IE" dirty="0"/>
              <a:t> </a:t>
            </a:r>
            <a:r>
              <a:rPr lang="en-IE" dirty="0" err="1"/>
              <a:t>mais</a:t>
            </a:r>
            <a:r>
              <a:rPr lang="en-IE" dirty="0"/>
              <a:t> </a:t>
            </a:r>
            <a:r>
              <a:rPr lang="en-IE" dirty="0" err="1"/>
              <a:t>eficientes</a:t>
            </a:r>
            <a:r>
              <a:rPr lang="en-IE" dirty="0"/>
              <a:t> com a </a:t>
            </a:r>
            <a:r>
              <a:rPr lang="en-IE" dirty="0" err="1"/>
              <a:t>utilização</a:t>
            </a:r>
            <a:r>
              <a:rPr lang="en-IE" dirty="0"/>
              <a:t> de </a:t>
            </a:r>
            <a:r>
              <a:rPr lang="en-IE" dirty="0" err="1"/>
              <a:t>tecnologias</a:t>
            </a:r>
            <a:r>
              <a:rPr lang="en-IE" dirty="0"/>
              <a:t> </a:t>
            </a:r>
            <a:r>
              <a:rPr lang="en-IE" dirty="0" err="1"/>
              <a:t>digitais</a:t>
            </a:r>
            <a:r>
              <a:rPr lang="en-IE" dirty="0"/>
              <a:t> e de </a:t>
            </a:r>
            <a:r>
              <a:rPr lang="en-IE" dirty="0" err="1"/>
              <a:t>telecomunicações</a:t>
            </a:r>
            <a:r>
              <a:rPr lang="en-IE" dirty="0"/>
              <a:t>, para o </a:t>
            </a:r>
            <a:r>
              <a:rPr lang="en-IE" dirty="0" err="1"/>
              <a:t>benefício</a:t>
            </a:r>
            <a:r>
              <a:rPr lang="en-IE" dirty="0"/>
              <a:t> dos </a:t>
            </a:r>
            <a:r>
              <a:rPr lang="en-IE" dirty="0" err="1"/>
              <a:t>seus</a:t>
            </a:r>
            <a:r>
              <a:rPr lang="en-IE" dirty="0"/>
              <a:t> </a:t>
            </a:r>
            <a:r>
              <a:rPr lang="en-IE" dirty="0" err="1"/>
              <a:t>habitantes</a:t>
            </a:r>
            <a:r>
              <a:rPr lang="en-IE" dirty="0"/>
              <a:t> e </a:t>
            </a:r>
            <a:r>
              <a:rPr lang="en-IE" dirty="0" err="1"/>
              <a:t>empresas</a:t>
            </a:r>
            <a:r>
              <a:rPr lang="en-IE" dirty="0"/>
              <a:t>. </a:t>
            </a:r>
          </a:p>
          <a:p>
            <a:r>
              <a:rPr lang="en-IE" dirty="0"/>
              <a:t>Uma </a:t>
            </a:r>
            <a:r>
              <a:rPr lang="en-IE" dirty="0" err="1"/>
              <a:t>cidade</a:t>
            </a:r>
            <a:r>
              <a:rPr lang="en-IE" dirty="0"/>
              <a:t> </a:t>
            </a:r>
            <a:r>
              <a:rPr lang="en-IE" dirty="0" err="1"/>
              <a:t>inteligente</a:t>
            </a:r>
            <a:r>
              <a:rPr lang="en-IE" dirty="0"/>
              <a:t> </a:t>
            </a:r>
            <a:r>
              <a:rPr lang="en-IE" dirty="0" err="1"/>
              <a:t>não</a:t>
            </a:r>
            <a:r>
              <a:rPr lang="en-IE" dirty="0"/>
              <a:t> se </a:t>
            </a:r>
            <a:r>
              <a:rPr lang="en-IE" dirty="0" err="1"/>
              <a:t>limita</a:t>
            </a:r>
            <a:r>
              <a:rPr lang="en-IE" dirty="0"/>
              <a:t> </a:t>
            </a:r>
            <a:r>
              <a:rPr lang="en-IE" dirty="0" err="1"/>
              <a:t>à</a:t>
            </a:r>
            <a:r>
              <a:rPr lang="en-IE" dirty="0"/>
              <a:t> </a:t>
            </a:r>
            <a:r>
              <a:rPr lang="en-IE" dirty="0" err="1"/>
              <a:t>utilização</a:t>
            </a:r>
            <a:r>
              <a:rPr lang="en-IE" dirty="0"/>
              <a:t> das </a:t>
            </a:r>
            <a:r>
              <a:rPr lang="en-IE" dirty="0" err="1"/>
              <a:t>tecnologias</a:t>
            </a:r>
            <a:r>
              <a:rPr lang="en-IE" dirty="0"/>
              <a:t> de </a:t>
            </a:r>
            <a:r>
              <a:rPr lang="en-IE" dirty="0" err="1"/>
              <a:t>informação</a:t>
            </a:r>
            <a:r>
              <a:rPr lang="en-IE" dirty="0"/>
              <a:t> e </a:t>
            </a:r>
            <a:r>
              <a:rPr lang="en-IE" dirty="0" err="1"/>
              <a:t>comunicação</a:t>
            </a:r>
            <a:r>
              <a:rPr lang="en-IE" dirty="0"/>
              <a:t> (TIC) para </a:t>
            </a:r>
            <a:r>
              <a:rPr lang="en-IE" dirty="0" err="1"/>
              <a:t>uma</a:t>
            </a:r>
            <a:r>
              <a:rPr lang="en-IE" dirty="0"/>
              <a:t> </a:t>
            </a:r>
            <a:r>
              <a:rPr lang="en-IE" dirty="0" err="1"/>
              <a:t>melhor</a:t>
            </a:r>
            <a:r>
              <a:rPr lang="en-IE" dirty="0"/>
              <a:t> </a:t>
            </a:r>
            <a:r>
              <a:rPr lang="en-IE" dirty="0" err="1"/>
              <a:t>utilização</a:t>
            </a:r>
            <a:r>
              <a:rPr lang="en-IE" dirty="0"/>
              <a:t> de </a:t>
            </a:r>
            <a:r>
              <a:rPr lang="en-IE" dirty="0" err="1"/>
              <a:t>recursos</a:t>
            </a:r>
            <a:r>
              <a:rPr lang="en-IE" dirty="0"/>
              <a:t>. </a:t>
            </a:r>
            <a:r>
              <a:rPr lang="en-IE" dirty="0" err="1"/>
              <a:t>Implica</a:t>
            </a:r>
            <a:r>
              <a:rPr lang="en-IE" dirty="0"/>
              <a:t> redes de </a:t>
            </a:r>
            <a:r>
              <a:rPr lang="en-IE" dirty="0" err="1"/>
              <a:t>transporte</a:t>
            </a:r>
            <a:r>
              <a:rPr lang="en-IE" dirty="0"/>
              <a:t> </a:t>
            </a:r>
            <a:r>
              <a:rPr lang="en-IE" dirty="0" err="1"/>
              <a:t>urbano</a:t>
            </a:r>
            <a:r>
              <a:rPr lang="en-IE" dirty="0"/>
              <a:t> </a:t>
            </a:r>
            <a:r>
              <a:rPr lang="en-IE" dirty="0" err="1"/>
              <a:t>mais</a:t>
            </a:r>
            <a:r>
              <a:rPr lang="en-IE" dirty="0"/>
              <a:t> </a:t>
            </a:r>
            <a:r>
              <a:rPr lang="en-IE" dirty="0" err="1"/>
              <a:t>inteligentes</a:t>
            </a:r>
            <a:r>
              <a:rPr lang="en-IE" dirty="0"/>
              <a:t>, </a:t>
            </a:r>
            <a:r>
              <a:rPr lang="en-IE" dirty="0" err="1"/>
              <a:t>instalações</a:t>
            </a:r>
            <a:r>
              <a:rPr lang="en-IE" dirty="0"/>
              <a:t> </a:t>
            </a:r>
            <a:r>
              <a:rPr lang="en-IE" dirty="0" err="1"/>
              <a:t>melhoradas</a:t>
            </a:r>
            <a:r>
              <a:rPr lang="en-IE" dirty="0"/>
              <a:t> de </a:t>
            </a:r>
            <a:r>
              <a:rPr lang="en-IE" dirty="0" err="1"/>
              <a:t>abastecimento</a:t>
            </a:r>
            <a:r>
              <a:rPr lang="en-IE" dirty="0"/>
              <a:t> de </a:t>
            </a:r>
            <a:r>
              <a:rPr lang="en-IE" dirty="0" err="1"/>
              <a:t>água</a:t>
            </a:r>
            <a:r>
              <a:rPr lang="en-IE" dirty="0"/>
              <a:t>, de </a:t>
            </a:r>
            <a:r>
              <a:rPr lang="en-IE" dirty="0" err="1"/>
              <a:t>eliminação</a:t>
            </a:r>
            <a:r>
              <a:rPr lang="en-IE" dirty="0"/>
              <a:t> de </a:t>
            </a:r>
            <a:r>
              <a:rPr lang="en-IE" dirty="0" err="1"/>
              <a:t>resíduos</a:t>
            </a:r>
            <a:r>
              <a:rPr lang="en-IE" dirty="0"/>
              <a:t> e </a:t>
            </a:r>
            <a:r>
              <a:rPr lang="en-IE" dirty="0" err="1"/>
              <a:t>formas</a:t>
            </a:r>
            <a:r>
              <a:rPr lang="en-IE" dirty="0"/>
              <a:t> </a:t>
            </a:r>
            <a:r>
              <a:rPr lang="en-IE" dirty="0" err="1"/>
              <a:t>mais</a:t>
            </a:r>
            <a:r>
              <a:rPr lang="en-IE" dirty="0"/>
              <a:t> </a:t>
            </a:r>
            <a:r>
              <a:rPr lang="en-IE" dirty="0" err="1"/>
              <a:t>eficientes</a:t>
            </a:r>
            <a:r>
              <a:rPr lang="en-IE" dirty="0"/>
              <a:t> de </a:t>
            </a:r>
            <a:r>
              <a:rPr lang="en-IE" dirty="0" err="1"/>
              <a:t>iluminação</a:t>
            </a:r>
            <a:r>
              <a:rPr lang="en-IE" dirty="0"/>
              <a:t> e </a:t>
            </a:r>
            <a:r>
              <a:rPr lang="en-IE" dirty="0" err="1"/>
              <a:t>aquecimento</a:t>
            </a:r>
            <a:r>
              <a:rPr lang="en-IE" dirty="0"/>
              <a:t> de </a:t>
            </a:r>
            <a:r>
              <a:rPr lang="en-IE" dirty="0" err="1"/>
              <a:t>edifícios</a:t>
            </a:r>
            <a:r>
              <a:rPr lang="en-IE" dirty="0"/>
              <a:t>. </a:t>
            </a:r>
            <a:r>
              <a:rPr lang="en-IE" dirty="0" err="1"/>
              <a:t>Significa</a:t>
            </a:r>
            <a:r>
              <a:rPr lang="en-IE" dirty="0"/>
              <a:t> </a:t>
            </a:r>
            <a:r>
              <a:rPr lang="en-IE" dirty="0" err="1"/>
              <a:t>também</a:t>
            </a:r>
            <a:r>
              <a:rPr lang="en-IE" dirty="0"/>
              <a:t> </a:t>
            </a:r>
            <a:r>
              <a:rPr lang="en-IE" dirty="0" err="1"/>
              <a:t>uma</a:t>
            </a:r>
            <a:r>
              <a:rPr lang="en-IE" dirty="0"/>
              <a:t> </a:t>
            </a:r>
            <a:r>
              <a:rPr lang="en-IE" dirty="0" err="1"/>
              <a:t>administração</a:t>
            </a:r>
            <a:r>
              <a:rPr lang="en-IE" dirty="0"/>
              <a:t> </a:t>
            </a:r>
            <a:r>
              <a:rPr lang="en-IE" dirty="0" err="1"/>
              <a:t>urbana</a:t>
            </a:r>
            <a:r>
              <a:rPr lang="en-IE" dirty="0"/>
              <a:t> </a:t>
            </a:r>
            <a:r>
              <a:rPr lang="en-IE" dirty="0" err="1"/>
              <a:t>mais</a:t>
            </a:r>
            <a:r>
              <a:rPr lang="en-IE" dirty="0"/>
              <a:t> </a:t>
            </a:r>
            <a:r>
              <a:rPr lang="en-IE" dirty="0" err="1"/>
              <a:t>interativa</a:t>
            </a:r>
            <a:r>
              <a:rPr lang="en-IE" dirty="0"/>
              <a:t> e </a:t>
            </a:r>
            <a:r>
              <a:rPr lang="en-IE" dirty="0" err="1"/>
              <a:t>reativa</a:t>
            </a:r>
            <a:r>
              <a:rPr lang="en-IE" dirty="0"/>
              <a:t>, </a:t>
            </a:r>
            <a:r>
              <a:rPr lang="en-IE" dirty="0" err="1"/>
              <a:t>espaços</a:t>
            </a:r>
            <a:r>
              <a:rPr lang="en-IE" dirty="0"/>
              <a:t> </a:t>
            </a:r>
            <a:r>
              <a:rPr lang="en-IE" dirty="0" err="1"/>
              <a:t>públicos</a:t>
            </a:r>
            <a:r>
              <a:rPr lang="en-IE" dirty="0"/>
              <a:t> </a:t>
            </a:r>
            <a:r>
              <a:rPr lang="en-IE" dirty="0" err="1"/>
              <a:t>mais</a:t>
            </a:r>
            <a:r>
              <a:rPr lang="en-IE" dirty="0"/>
              <a:t> </a:t>
            </a:r>
            <a:r>
              <a:rPr lang="en-IE" dirty="0" err="1"/>
              <a:t>seguros</a:t>
            </a:r>
            <a:r>
              <a:rPr lang="en-IE" dirty="0"/>
              <a:t> e que </a:t>
            </a:r>
            <a:r>
              <a:rPr lang="en-IE" dirty="0" err="1"/>
              <a:t>satisfaçam</a:t>
            </a:r>
            <a:r>
              <a:rPr lang="en-IE" dirty="0"/>
              <a:t> as </a:t>
            </a:r>
            <a:r>
              <a:rPr lang="en-IE" dirty="0" err="1"/>
              <a:t>necessidades</a:t>
            </a:r>
            <a:r>
              <a:rPr lang="en-IE" dirty="0"/>
              <a:t> de </a:t>
            </a:r>
            <a:r>
              <a:rPr lang="en-IE" dirty="0" err="1"/>
              <a:t>uma</a:t>
            </a:r>
            <a:r>
              <a:rPr lang="en-IE" dirty="0"/>
              <a:t> </a:t>
            </a:r>
            <a:r>
              <a:rPr lang="en-IE" dirty="0" err="1"/>
              <a:t>população</a:t>
            </a:r>
            <a:r>
              <a:rPr lang="en-IE" dirty="0"/>
              <a:t> </a:t>
            </a:r>
            <a:r>
              <a:rPr lang="en-IE" dirty="0" err="1"/>
              <a:t>envelhecida</a:t>
            </a:r>
            <a:r>
              <a:rPr lang="en-IE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B9A7C1-D3BE-4139-BF64-6FF1122FB44C}"/>
              </a:ext>
            </a:extLst>
          </p:cNvPr>
          <p:cNvSpPr txBox="1"/>
          <p:nvPr/>
        </p:nvSpPr>
        <p:spPr>
          <a:xfrm>
            <a:off x="6302828" y="6494621"/>
            <a:ext cx="18505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dirty="0">
                <a:hlinkClick r:id="rId4"/>
              </a:rPr>
              <a:t>Source: European Commission</a:t>
            </a:r>
            <a:endParaRPr lang="en-IE" sz="1000" dirty="0"/>
          </a:p>
        </p:txBody>
      </p:sp>
    </p:spTree>
    <p:extLst>
      <p:ext uri="{BB962C8B-B14F-4D97-AF65-F5344CB8AC3E}">
        <p14:creationId xmlns:p14="http://schemas.microsoft.com/office/powerpoint/2010/main" val="1604422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7F8C04C-0E10-47EE-93C6-C9CC940EC6C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8B909B-43F0-4879-AA5B-CF3F85FEDD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666" y="468086"/>
            <a:ext cx="6238211" cy="793509"/>
          </a:xfrm>
        </p:spPr>
        <p:txBody>
          <a:bodyPr>
            <a:normAutofit fontScale="85000" lnSpcReduction="20000"/>
          </a:bodyPr>
          <a:lstStyle/>
          <a:p>
            <a:r>
              <a:rPr lang="en-IE" dirty="0">
                <a:solidFill>
                  <a:srgbClr val="68BBAF"/>
                </a:solidFill>
              </a:rPr>
              <a:t>As </a:t>
            </a:r>
            <a:r>
              <a:rPr lang="en-IE" dirty="0" err="1">
                <a:solidFill>
                  <a:srgbClr val="68BBAF"/>
                </a:solidFill>
              </a:rPr>
              <a:t>Cidades</a:t>
            </a:r>
            <a:r>
              <a:rPr lang="en-IE" dirty="0">
                <a:solidFill>
                  <a:srgbClr val="68BBAF"/>
                </a:solidFill>
              </a:rPr>
              <a:t> </a:t>
            </a:r>
            <a:r>
              <a:rPr lang="en-IE" dirty="0" err="1">
                <a:solidFill>
                  <a:srgbClr val="68BBAF"/>
                </a:solidFill>
              </a:rPr>
              <a:t>Inteligentes</a:t>
            </a:r>
            <a:r>
              <a:rPr lang="en-IE" dirty="0">
                <a:solidFill>
                  <a:srgbClr val="68BBAF"/>
                </a:solidFill>
              </a:rPr>
              <a:t> </a:t>
            </a:r>
            <a:r>
              <a:rPr lang="en-IE" dirty="0" err="1">
                <a:solidFill>
                  <a:srgbClr val="68BBAF"/>
                </a:solidFill>
              </a:rPr>
              <a:t>Europeias</a:t>
            </a:r>
            <a:r>
              <a:rPr lang="en-IE" dirty="0">
                <a:solidFill>
                  <a:srgbClr val="68BBAF"/>
                </a:solidFill>
              </a:rPr>
              <a:t> </a:t>
            </a:r>
            <a:r>
              <a:rPr lang="en-IE" dirty="0" err="1">
                <a:solidFill>
                  <a:srgbClr val="68BBAF"/>
                </a:solidFill>
              </a:rPr>
              <a:t>são</a:t>
            </a:r>
            <a:r>
              <a:rPr lang="en-IE" dirty="0">
                <a:solidFill>
                  <a:srgbClr val="68BBAF"/>
                </a:solidFill>
              </a:rPr>
              <a:t> </a:t>
            </a:r>
            <a:r>
              <a:rPr lang="en-IE" dirty="0" err="1">
                <a:solidFill>
                  <a:srgbClr val="68BBAF"/>
                </a:solidFill>
              </a:rPr>
              <a:t>baseadas</a:t>
            </a:r>
            <a:r>
              <a:rPr lang="en-IE" dirty="0">
                <a:solidFill>
                  <a:srgbClr val="68BBAF"/>
                </a:solidFill>
              </a:rPr>
              <a:t> </a:t>
            </a:r>
            <a:r>
              <a:rPr lang="en-IE" dirty="0" err="1">
                <a:solidFill>
                  <a:srgbClr val="68BBAF"/>
                </a:solidFill>
              </a:rPr>
              <a:t>em</a:t>
            </a:r>
            <a:r>
              <a:rPr lang="en-IE" dirty="0">
                <a:solidFill>
                  <a:srgbClr val="68BBAF"/>
                </a:solidFill>
              </a:rPr>
              <a:t>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AE0911-2C00-4EDD-BC90-8AC1EC6F98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0401" y="1441449"/>
            <a:ext cx="6849742" cy="522757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Mobilidade</a:t>
            </a:r>
            <a:r>
              <a:rPr lang="en-IE" dirty="0"/>
              <a:t> </a:t>
            </a:r>
            <a:r>
              <a:rPr lang="en-IE" dirty="0" err="1"/>
              <a:t>urbana</a:t>
            </a:r>
            <a:r>
              <a:rPr lang="en-IE" dirty="0"/>
              <a:t> </a:t>
            </a:r>
            <a:r>
              <a:rPr lang="en-IE" dirty="0" err="1"/>
              <a:t>sustentável</a:t>
            </a:r>
            <a:endParaRPr lang="en-I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Bairros</a:t>
            </a:r>
            <a:r>
              <a:rPr lang="en-IE" dirty="0"/>
              <a:t> </a:t>
            </a:r>
            <a:r>
              <a:rPr lang="en-IE" dirty="0" err="1"/>
              <a:t>sustentáveis</a:t>
            </a:r>
            <a:endParaRPr lang="en-I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/>
              <a:t>Infra-</a:t>
            </a:r>
            <a:r>
              <a:rPr lang="en-IE" dirty="0" err="1"/>
              <a:t>estruturas</a:t>
            </a:r>
            <a:r>
              <a:rPr lang="en-IE" dirty="0"/>
              <a:t> e </a:t>
            </a:r>
            <a:r>
              <a:rPr lang="en-IE" dirty="0" err="1"/>
              <a:t>processos</a:t>
            </a:r>
            <a:r>
              <a:rPr lang="en-IE" dirty="0"/>
              <a:t> </a:t>
            </a:r>
            <a:r>
              <a:rPr lang="en-IE" dirty="0" err="1"/>
              <a:t>integrados</a:t>
            </a:r>
            <a:r>
              <a:rPr lang="en-IE" dirty="0"/>
              <a:t> </a:t>
            </a:r>
            <a:r>
              <a:rPr lang="en-IE" dirty="0" err="1"/>
              <a:t>em</a:t>
            </a:r>
            <a:r>
              <a:rPr lang="en-IE" dirty="0"/>
              <a:t> </a:t>
            </a:r>
            <a:r>
              <a:rPr lang="en-IE" dirty="0" err="1"/>
              <a:t>energia</a:t>
            </a:r>
            <a:r>
              <a:rPr lang="en-IE" dirty="0"/>
              <a:t>, </a:t>
            </a:r>
            <a:r>
              <a:rPr lang="en-IE" dirty="0" err="1"/>
              <a:t>tecnologias</a:t>
            </a:r>
            <a:r>
              <a:rPr lang="en-IE" dirty="0"/>
              <a:t> de </a:t>
            </a:r>
            <a:r>
              <a:rPr lang="en-IE" dirty="0" err="1"/>
              <a:t>informação</a:t>
            </a:r>
            <a:r>
              <a:rPr lang="en-IE" dirty="0"/>
              <a:t> e </a:t>
            </a:r>
            <a:r>
              <a:rPr lang="en-IE" dirty="0" err="1"/>
              <a:t>comunicação</a:t>
            </a:r>
            <a:r>
              <a:rPr lang="en-IE" dirty="0"/>
              <a:t> e </a:t>
            </a:r>
            <a:r>
              <a:rPr lang="en-IE" dirty="0" err="1"/>
              <a:t>transportes</a:t>
            </a:r>
            <a:endParaRPr lang="en-I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Foco</a:t>
            </a:r>
            <a:r>
              <a:rPr lang="en-IE" dirty="0"/>
              <a:t> </a:t>
            </a:r>
            <a:r>
              <a:rPr lang="en-IE" dirty="0" err="1"/>
              <a:t>nos</a:t>
            </a:r>
            <a:r>
              <a:rPr lang="en-IE" dirty="0"/>
              <a:t> </a:t>
            </a:r>
            <a:r>
              <a:rPr lang="en-IE" dirty="0" err="1"/>
              <a:t>cidadãos</a:t>
            </a:r>
            <a:endParaRPr lang="en-I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Gestão</a:t>
            </a:r>
            <a:r>
              <a:rPr lang="en-IE" dirty="0"/>
              <a:t> e </a:t>
            </a:r>
            <a:r>
              <a:rPr lang="en-IE" dirty="0" err="1"/>
              <a:t>planeamento</a:t>
            </a:r>
            <a:r>
              <a:rPr lang="en-IE" dirty="0"/>
              <a:t> </a:t>
            </a:r>
            <a:r>
              <a:rPr lang="en-IE" dirty="0" err="1"/>
              <a:t>integrados</a:t>
            </a:r>
            <a:endParaRPr lang="en-I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Partilha</a:t>
            </a:r>
            <a:r>
              <a:rPr lang="en-IE" dirty="0"/>
              <a:t> de </a:t>
            </a:r>
            <a:r>
              <a:rPr lang="en-IE" dirty="0" err="1"/>
              <a:t>conhecimentos</a:t>
            </a:r>
            <a:endParaRPr lang="en-I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indicadores</a:t>
            </a:r>
            <a:r>
              <a:rPr lang="en-IE" dirty="0"/>
              <a:t> de </a:t>
            </a:r>
            <a:r>
              <a:rPr lang="en-IE" dirty="0" err="1"/>
              <a:t>desempenho</a:t>
            </a:r>
            <a:r>
              <a:rPr lang="en-IE" dirty="0"/>
              <a:t> e </a:t>
            </a:r>
            <a:r>
              <a:rPr lang="en-IE" dirty="0" err="1"/>
              <a:t>métricas</a:t>
            </a:r>
            <a:endParaRPr lang="en-I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/>
              <a:t>Dados </a:t>
            </a:r>
            <a:r>
              <a:rPr lang="en-IE" dirty="0" err="1"/>
              <a:t>públicos</a:t>
            </a:r>
            <a:r>
              <a:rPr lang="en-IE" dirty="0"/>
              <a:t> </a:t>
            </a:r>
            <a:r>
              <a:rPr lang="en-IE" dirty="0" err="1"/>
              <a:t>acessíveis</a:t>
            </a:r>
            <a:endParaRPr lang="en-I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Modelos</a:t>
            </a:r>
            <a:r>
              <a:rPr lang="en-IE" dirty="0"/>
              <a:t> </a:t>
            </a:r>
            <a:r>
              <a:rPr lang="en-IE" dirty="0" err="1"/>
              <a:t>empresariais</a:t>
            </a:r>
            <a:r>
              <a:rPr lang="en-IE" dirty="0"/>
              <a:t> </a:t>
            </a:r>
            <a:r>
              <a:rPr lang="en-IE" dirty="0" err="1"/>
              <a:t>inteligentes</a:t>
            </a:r>
            <a:r>
              <a:rPr lang="en-IE" dirty="0"/>
              <a:t>, </a:t>
            </a:r>
            <a:r>
              <a:rPr lang="en-IE" dirty="0" err="1"/>
              <a:t>contratação</a:t>
            </a:r>
            <a:r>
              <a:rPr lang="en-IE" dirty="0"/>
              <a:t> e </a:t>
            </a:r>
            <a:r>
              <a:rPr lang="en-IE" dirty="0" err="1"/>
              <a:t>financiamento</a:t>
            </a:r>
            <a:endParaRPr lang="en-IE" dirty="0"/>
          </a:p>
        </p:txBody>
      </p:sp>
      <p:pic>
        <p:nvPicPr>
          <p:cNvPr id="5" name="Picture Placeholder 6" descr="A picture containing scene, water, boat, pier&#10;&#10;Description automatically generated">
            <a:extLst>
              <a:ext uri="{FF2B5EF4-FFF2-40B4-BE49-F238E27FC236}">
                <a16:creationId xmlns:a16="http://schemas.microsoft.com/office/drawing/2014/main" id="{8A04798A-6BE0-452B-888A-29C616E799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>
          <a:xfrm>
            <a:off x="6731877" y="0"/>
            <a:ext cx="5460124" cy="686943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  <a:gd name="connsiteX0" fmla="*/ 0 w 5663131"/>
              <a:gd name="connsiteY0" fmla="*/ 22860 h 6858000"/>
              <a:gd name="connsiteX1" fmla="*/ 5663131 w 5663131"/>
              <a:gd name="connsiteY1" fmla="*/ 0 h 6858000"/>
              <a:gd name="connsiteX2" fmla="*/ 5663131 w 5663131"/>
              <a:gd name="connsiteY2" fmla="*/ 6858000 h 6858000"/>
              <a:gd name="connsiteX3" fmla="*/ 3012144 w 5663131"/>
              <a:gd name="connsiteY3" fmla="*/ 6858000 h 6858000"/>
              <a:gd name="connsiteX4" fmla="*/ 0 w 5663131"/>
              <a:gd name="connsiteY4" fmla="*/ 22860 h 6858000"/>
              <a:gd name="connsiteX0" fmla="*/ 0 w 5448727"/>
              <a:gd name="connsiteY0" fmla="*/ 0 h 6858000"/>
              <a:gd name="connsiteX1" fmla="*/ 5448727 w 5448727"/>
              <a:gd name="connsiteY1" fmla="*/ 0 h 6858000"/>
              <a:gd name="connsiteX2" fmla="*/ 5448727 w 5448727"/>
              <a:gd name="connsiteY2" fmla="*/ 6858000 h 6858000"/>
              <a:gd name="connsiteX3" fmla="*/ 2797740 w 5448727"/>
              <a:gd name="connsiteY3" fmla="*/ 6858000 h 6858000"/>
              <a:gd name="connsiteX4" fmla="*/ 0 w 5448727"/>
              <a:gd name="connsiteY4" fmla="*/ 0 h 6858000"/>
              <a:gd name="connsiteX0" fmla="*/ 0 w 5448727"/>
              <a:gd name="connsiteY0" fmla="*/ 0 h 6858000"/>
              <a:gd name="connsiteX1" fmla="*/ 5448727 w 5448727"/>
              <a:gd name="connsiteY1" fmla="*/ 0 h 6858000"/>
              <a:gd name="connsiteX2" fmla="*/ 5448727 w 5448727"/>
              <a:gd name="connsiteY2" fmla="*/ 6858000 h 6858000"/>
              <a:gd name="connsiteX3" fmla="*/ 2494002 w 5448727"/>
              <a:gd name="connsiteY3" fmla="*/ 6858000 h 6858000"/>
              <a:gd name="connsiteX4" fmla="*/ 0 w 5448727"/>
              <a:gd name="connsiteY4" fmla="*/ 0 h 6858000"/>
              <a:gd name="connsiteX0" fmla="*/ 0 w 5127122"/>
              <a:gd name="connsiteY0" fmla="*/ 0 h 6858000"/>
              <a:gd name="connsiteX1" fmla="*/ 5127122 w 5127122"/>
              <a:gd name="connsiteY1" fmla="*/ 0 h 6858000"/>
              <a:gd name="connsiteX2" fmla="*/ 5127122 w 5127122"/>
              <a:gd name="connsiteY2" fmla="*/ 6858000 h 6858000"/>
              <a:gd name="connsiteX3" fmla="*/ 2172397 w 5127122"/>
              <a:gd name="connsiteY3" fmla="*/ 6858000 h 6858000"/>
              <a:gd name="connsiteX4" fmla="*/ 0 w 5127122"/>
              <a:gd name="connsiteY4" fmla="*/ 0 h 6858000"/>
              <a:gd name="connsiteX0" fmla="*/ 0 w 5127122"/>
              <a:gd name="connsiteY0" fmla="*/ 0 h 6858000"/>
              <a:gd name="connsiteX1" fmla="*/ 5127122 w 5127122"/>
              <a:gd name="connsiteY1" fmla="*/ 0 h 6858000"/>
              <a:gd name="connsiteX2" fmla="*/ 5127122 w 5127122"/>
              <a:gd name="connsiteY2" fmla="*/ 6858000 h 6858000"/>
              <a:gd name="connsiteX3" fmla="*/ 1975860 w 5127122"/>
              <a:gd name="connsiteY3" fmla="*/ 6858000 h 6858000"/>
              <a:gd name="connsiteX4" fmla="*/ 0 w 5127122"/>
              <a:gd name="connsiteY4" fmla="*/ 0 h 6858000"/>
              <a:gd name="connsiteX0" fmla="*/ 0 w 5127122"/>
              <a:gd name="connsiteY0" fmla="*/ 0 h 6869430"/>
              <a:gd name="connsiteX1" fmla="*/ 5127122 w 5127122"/>
              <a:gd name="connsiteY1" fmla="*/ 0 h 6869430"/>
              <a:gd name="connsiteX2" fmla="*/ 5127122 w 5127122"/>
              <a:gd name="connsiteY2" fmla="*/ 6858000 h 6869430"/>
              <a:gd name="connsiteX3" fmla="*/ 1850792 w 5127122"/>
              <a:gd name="connsiteY3" fmla="*/ 6869430 h 6869430"/>
              <a:gd name="connsiteX4" fmla="*/ 0 w 5127122"/>
              <a:gd name="connsiteY4" fmla="*/ 0 h 686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7122" h="6869430">
                <a:moveTo>
                  <a:pt x="0" y="0"/>
                </a:moveTo>
                <a:lnTo>
                  <a:pt x="5127122" y="0"/>
                </a:lnTo>
                <a:lnTo>
                  <a:pt x="5127122" y="6858000"/>
                </a:lnTo>
                <a:lnTo>
                  <a:pt x="1850792" y="686943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7188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DBBF94-D885-4328-8633-0816F357E74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392456" y="3305902"/>
            <a:ext cx="8403792" cy="3872188"/>
          </a:xfrm>
        </p:spPr>
        <p:txBody>
          <a:bodyPr/>
          <a:lstStyle/>
          <a:p>
            <a:pPr marL="0" indent="0">
              <a:buNone/>
            </a:pPr>
            <a:r>
              <a:rPr lang="en-IE" dirty="0">
                <a:hlinkClick r:id="rId2"/>
              </a:rPr>
              <a:t>https://ecmapping.com/2017/03/31/top-6-characteristics-to-understand-the-concept-of-smart-city/</a:t>
            </a:r>
            <a:r>
              <a:rPr lang="en-IE" dirty="0"/>
              <a:t> 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A84DCA6B-33C9-4F29-A72D-218697FE0F5C}"/>
              </a:ext>
            </a:extLst>
          </p:cNvPr>
          <p:cNvSpPr txBox="1">
            <a:spLocks/>
          </p:cNvSpPr>
          <p:nvPr/>
        </p:nvSpPr>
        <p:spPr>
          <a:xfrm>
            <a:off x="2392456" y="1491044"/>
            <a:ext cx="8905464" cy="1577275"/>
          </a:xfrm>
          <a:prstGeom prst="rect">
            <a:avLst/>
          </a:prstGeom>
          <a:solidFill>
            <a:srgbClr val="68BBAF"/>
          </a:solidFill>
        </p:spPr>
        <p:txBody>
          <a:bodyPr>
            <a:normAutofit fontScale="5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dirty="0">
              <a:solidFill>
                <a:schemeClr val="bg1"/>
              </a:solidFill>
            </a:endParaRPr>
          </a:p>
          <a:p>
            <a:r>
              <a:rPr lang="en-IE" b="1" dirty="0">
                <a:solidFill>
                  <a:schemeClr val="bg1"/>
                </a:solidFill>
              </a:rPr>
              <a:t>DESCUBRA MAIS…</a:t>
            </a:r>
          </a:p>
          <a:p>
            <a:endParaRPr lang="en-IE" dirty="0">
              <a:solidFill>
                <a:schemeClr val="bg1"/>
              </a:solidFill>
            </a:endParaRPr>
          </a:p>
          <a:p>
            <a:r>
              <a:rPr lang="en-IE" dirty="0">
                <a:solidFill>
                  <a:schemeClr val="bg1"/>
                </a:solidFill>
              </a:rPr>
              <a:t>Top 6 das </a:t>
            </a:r>
            <a:r>
              <a:rPr lang="en-IE" dirty="0" err="1">
                <a:solidFill>
                  <a:schemeClr val="bg1"/>
                </a:solidFill>
              </a:rPr>
              <a:t>Características</a:t>
            </a:r>
            <a:r>
              <a:rPr lang="en-IE" dirty="0">
                <a:solidFill>
                  <a:schemeClr val="bg1"/>
                </a:solidFill>
              </a:rPr>
              <a:t> para </a:t>
            </a:r>
            <a:r>
              <a:rPr lang="en-IE" dirty="0" err="1">
                <a:solidFill>
                  <a:schemeClr val="bg1"/>
                </a:solidFill>
              </a:rPr>
              <a:t>Compreender</a:t>
            </a:r>
            <a:r>
              <a:rPr lang="en-IE" dirty="0">
                <a:solidFill>
                  <a:schemeClr val="bg1"/>
                </a:solidFill>
              </a:rPr>
              <a:t> o </a:t>
            </a:r>
            <a:r>
              <a:rPr lang="en-IE" dirty="0" err="1">
                <a:solidFill>
                  <a:schemeClr val="bg1"/>
                </a:solidFill>
              </a:rPr>
              <a:t>Conceito</a:t>
            </a:r>
            <a:r>
              <a:rPr lang="en-IE" dirty="0">
                <a:solidFill>
                  <a:schemeClr val="bg1"/>
                </a:solidFill>
              </a:rPr>
              <a:t> de </a:t>
            </a:r>
            <a:r>
              <a:rPr lang="en-IE" dirty="0" err="1">
                <a:solidFill>
                  <a:schemeClr val="bg1"/>
                </a:solidFill>
              </a:rPr>
              <a:t>Cidade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Inteligente</a:t>
            </a:r>
            <a:endParaRPr lang="en-I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341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176541-6247-431B-B95B-35663DC053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1434" y="151760"/>
            <a:ext cx="4267199" cy="1624848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68BBAF"/>
                </a:solidFill>
              </a:rPr>
              <a:t>MÓDULO 2 INTRODUÇÃO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77A13-144A-4283-848C-4CA3EF01C9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5168" y="2016040"/>
            <a:ext cx="4628299" cy="4841960"/>
          </a:xfrm>
        </p:spPr>
        <p:txBody>
          <a:bodyPr/>
          <a:lstStyle/>
          <a:p>
            <a:pPr algn="just"/>
            <a:r>
              <a:rPr lang="en-IE" sz="2000" dirty="0">
                <a:solidFill>
                  <a:srgbClr val="7F4182"/>
                </a:solidFill>
              </a:rPr>
              <a:t>No </a:t>
            </a:r>
            <a:r>
              <a:rPr lang="en-IE" sz="2000" dirty="0" err="1">
                <a:solidFill>
                  <a:srgbClr val="7F4182"/>
                </a:solidFill>
              </a:rPr>
              <a:t>Módulo</a:t>
            </a:r>
            <a:r>
              <a:rPr lang="en-IE" sz="2000" dirty="0">
                <a:solidFill>
                  <a:srgbClr val="7F4182"/>
                </a:solidFill>
              </a:rPr>
              <a:t> 2, </a:t>
            </a:r>
            <a:r>
              <a:rPr lang="en-IE" sz="2000" dirty="0" err="1">
                <a:solidFill>
                  <a:srgbClr val="7F4182"/>
                </a:solidFill>
              </a:rPr>
              <a:t>aprofundaremos</a:t>
            </a:r>
            <a:r>
              <a:rPr lang="en-IE" sz="2000" dirty="0">
                <a:solidFill>
                  <a:srgbClr val="7F4182"/>
                </a:solidFill>
              </a:rPr>
              <a:t> a </a:t>
            </a:r>
            <a:r>
              <a:rPr lang="en-IE" sz="2000" dirty="0" err="1">
                <a:solidFill>
                  <a:srgbClr val="7F4182"/>
                </a:solidFill>
              </a:rPr>
              <a:t>sustentabilidade</a:t>
            </a:r>
            <a:r>
              <a:rPr lang="en-IE" sz="2000" dirty="0">
                <a:solidFill>
                  <a:srgbClr val="7F4182"/>
                </a:solidFill>
              </a:rPr>
              <a:t> </a:t>
            </a:r>
            <a:r>
              <a:rPr lang="en-IE" sz="2000" dirty="0" err="1">
                <a:solidFill>
                  <a:srgbClr val="7F4182"/>
                </a:solidFill>
              </a:rPr>
              <a:t>comunitária</a:t>
            </a:r>
            <a:r>
              <a:rPr lang="en-IE" sz="2000" dirty="0">
                <a:solidFill>
                  <a:srgbClr val="7F4182"/>
                </a:solidFill>
              </a:rPr>
              <a:t> </a:t>
            </a:r>
            <a:r>
              <a:rPr lang="en-IE" sz="2000" dirty="0" err="1">
                <a:solidFill>
                  <a:srgbClr val="7F4182"/>
                </a:solidFill>
              </a:rPr>
              <a:t>através</a:t>
            </a:r>
            <a:r>
              <a:rPr lang="en-IE" sz="2000" dirty="0">
                <a:solidFill>
                  <a:srgbClr val="7F4182"/>
                </a:solidFill>
              </a:rPr>
              <a:t> da </a:t>
            </a:r>
            <a:r>
              <a:rPr lang="en-IE" sz="2000" dirty="0" err="1">
                <a:solidFill>
                  <a:srgbClr val="7F4182"/>
                </a:solidFill>
              </a:rPr>
              <a:t>exploração</a:t>
            </a:r>
            <a:r>
              <a:rPr lang="en-IE" sz="2000" dirty="0">
                <a:solidFill>
                  <a:srgbClr val="7F4182"/>
                </a:solidFill>
              </a:rPr>
              <a:t> de </a:t>
            </a:r>
            <a:r>
              <a:rPr lang="en-IE" sz="2000" dirty="0" err="1">
                <a:solidFill>
                  <a:srgbClr val="7F4182"/>
                </a:solidFill>
              </a:rPr>
              <a:t>oportunidades</a:t>
            </a:r>
            <a:r>
              <a:rPr lang="en-IE" sz="2000" dirty="0">
                <a:solidFill>
                  <a:srgbClr val="7F4182"/>
                </a:solidFill>
              </a:rPr>
              <a:t> e </a:t>
            </a:r>
            <a:r>
              <a:rPr lang="en-IE" sz="2000" dirty="0" err="1">
                <a:solidFill>
                  <a:srgbClr val="7F4182"/>
                </a:solidFill>
              </a:rPr>
              <a:t>tendências</a:t>
            </a:r>
            <a:r>
              <a:rPr lang="en-IE" sz="2000" dirty="0">
                <a:solidFill>
                  <a:srgbClr val="7F4182"/>
                </a:solidFill>
              </a:rPr>
              <a:t> </a:t>
            </a:r>
            <a:r>
              <a:rPr lang="en-IE" sz="2000" dirty="0" err="1">
                <a:solidFill>
                  <a:srgbClr val="7F4182"/>
                </a:solidFill>
              </a:rPr>
              <a:t>na</a:t>
            </a:r>
            <a:r>
              <a:rPr lang="en-IE" sz="2000" dirty="0">
                <a:solidFill>
                  <a:srgbClr val="7F4182"/>
                </a:solidFill>
              </a:rPr>
              <a:t> </a:t>
            </a:r>
            <a:r>
              <a:rPr lang="en-IE" sz="2000" dirty="0" err="1">
                <a:solidFill>
                  <a:srgbClr val="7F4182"/>
                </a:solidFill>
              </a:rPr>
              <a:t>sustentabilidade</a:t>
            </a:r>
            <a:r>
              <a:rPr lang="en-IE" sz="2000" dirty="0">
                <a:solidFill>
                  <a:srgbClr val="7F4182"/>
                </a:solidFill>
              </a:rPr>
              <a:t> </a:t>
            </a:r>
            <a:r>
              <a:rPr lang="en-IE" sz="2000" dirty="0" err="1">
                <a:solidFill>
                  <a:srgbClr val="7F4182"/>
                </a:solidFill>
              </a:rPr>
              <a:t>económica</a:t>
            </a:r>
            <a:r>
              <a:rPr lang="en-IE" sz="2000" dirty="0">
                <a:solidFill>
                  <a:srgbClr val="7F4182"/>
                </a:solidFill>
              </a:rPr>
              <a:t>, </a:t>
            </a:r>
            <a:r>
              <a:rPr lang="en-IE" sz="2000" dirty="0" err="1">
                <a:solidFill>
                  <a:srgbClr val="7F4182"/>
                </a:solidFill>
              </a:rPr>
              <a:t>ambiental</a:t>
            </a:r>
            <a:r>
              <a:rPr lang="en-IE" sz="2000" dirty="0">
                <a:solidFill>
                  <a:srgbClr val="7F4182"/>
                </a:solidFill>
              </a:rPr>
              <a:t> e social. </a:t>
            </a:r>
          </a:p>
          <a:p>
            <a:pPr algn="just"/>
            <a:r>
              <a:rPr lang="en-IE" sz="2000" dirty="0" err="1"/>
              <a:t>Iniciamos</a:t>
            </a:r>
            <a:r>
              <a:rPr lang="en-IE" sz="2000" dirty="0"/>
              <a:t> com </a:t>
            </a:r>
            <a:r>
              <a:rPr lang="en-IE" sz="2000" dirty="0" err="1"/>
              <a:t>uma</a:t>
            </a:r>
            <a:r>
              <a:rPr lang="en-IE" sz="2000" dirty="0"/>
              <a:t> </a:t>
            </a:r>
            <a:r>
              <a:rPr lang="en-IE" sz="2000" dirty="0" err="1"/>
              <a:t>introdução</a:t>
            </a:r>
            <a:r>
              <a:rPr lang="en-IE" sz="2000" dirty="0"/>
              <a:t> </a:t>
            </a:r>
            <a:r>
              <a:rPr lang="en-IE" sz="2000" dirty="0" err="1"/>
              <a:t>aos</a:t>
            </a:r>
            <a:r>
              <a:rPr lang="en-IE" sz="2000" dirty="0"/>
              <a:t> 17 </a:t>
            </a:r>
            <a:r>
              <a:rPr lang="en-IE" sz="2000" dirty="0" err="1"/>
              <a:t>Objectivos</a:t>
            </a:r>
            <a:r>
              <a:rPr lang="en-IE" sz="2000" dirty="0"/>
              <a:t> </a:t>
            </a:r>
            <a:r>
              <a:rPr lang="en-IE" sz="2000" dirty="0" err="1"/>
              <a:t>Sustentáveis</a:t>
            </a:r>
            <a:r>
              <a:rPr lang="en-IE" sz="2000" dirty="0"/>
              <a:t> da ONU - que </a:t>
            </a:r>
            <a:r>
              <a:rPr lang="en-IE" sz="2000" dirty="0" err="1"/>
              <a:t>são</a:t>
            </a:r>
            <a:r>
              <a:rPr lang="en-IE" sz="2000" dirty="0"/>
              <a:t> </a:t>
            </a:r>
            <a:r>
              <a:rPr lang="en-IE" sz="2000" dirty="0" err="1"/>
              <a:t>fundamentais</a:t>
            </a:r>
            <a:r>
              <a:rPr lang="en-IE" sz="2000" dirty="0"/>
              <a:t> para a </a:t>
            </a:r>
            <a:r>
              <a:rPr lang="en-IE" sz="2000" dirty="0" err="1"/>
              <a:t>regeneração</a:t>
            </a:r>
            <a:r>
              <a:rPr lang="en-IE" sz="2000" dirty="0"/>
              <a:t> da </a:t>
            </a:r>
            <a:r>
              <a:rPr lang="en-IE" sz="2000" dirty="0" err="1"/>
              <a:t>comunidade</a:t>
            </a:r>
            <a:r>
              <a:rPr lang="en-IE" sz="2000" dirty="0"/>
              <a:t> no </a:t>
            </a:r>
            <a:r>
              <a:rPr lang="en-IE" sz="2000" dirty="0" err="1"/>
              <a:t>contexto</a:t>
            </a:r>
            <a:r>
              <a:rPr lang="en-IE" sz="2000" dirty="0"/>
              <a:t> da Agenda Global para o </a:t>
            </a:r>
            <a:r>
              <a:rPr lang="en-IE" sz="2000" dirty="0" err="1"/>
              <a:t>Desenvolvimento</a:t>
            </a:r>
            <a:r>
              <a:rPr lang="en-IE" sz="2000" dirty="0"/>
              <a:t> </a:t>
            </a:r>
            <a:r>
              <a:rPr lang="en-IE" sz="2000" dirty="0" err="1"/>
              <a:t>Sustentável</a:t>
            </a:r>
            <a:r>
              <a:rPr lang="en-IE" sz="2000" dirty="0"/>
              <a:t> 2030. </a:t>
            </a:r>
          </a:p>
          <a:p>
            <a:pPr algn="just"/>
            <a:r>
              <a:rPr lang="en-IE" sz="2000" dirty="0" err="1"/>
              <a:t>Terminamos</a:t>
            </a:r>
            <a:r>
              <a:rPr lang="en-IE" sz="2000" dirty="0"/>
              <a:t> o </a:t>
            </a:r>
            <a:r>
              <a:rPr lang="en-IE" sz="2000" dirty="0" err="1"/>
              <a:t>módulo</a:t>
            </a:r>
            <a:r>
              <a:rPr lang="en-IE" sz="2000" dirty="0"/>
              <a:t> </a:t>
            </a:r>
            <a:r>
              <a:rPr lang="en-IE" sz="2000" dirty="0" err="1"/>
              <a:t>tal</a:t>
            </a:r>
            <a:r>
              <a:rPr lang="en-IE" sz="2000" dirty="0"/>
              <a:t> </a:t>
            </a:r>
            <a:r>
              <a:rPr lang="en-IE" sz="2000" dirty="0" err="1"/>
              <a:t>como</a:t>
            </a:r>
            <a:r>
              <a:rPr lang="en-IE" sz="2000" dirty="0"/>
              <a:t> no </a:t>
            </a:r>
            <a:r>
              <a:rPr lang="en-IE" sz="2000" dirty="0" err="1"/>
              <a:t>Módulo</a:t>
            </a:r>
            <a:r>
              <a:rPr lang="en-IE" sz="2000" dirty="0"/>
              <a:t> 1 - com </a:t>
            </a:r>
            <a:r>
              <a:rPr lang="en-IE" sz="2000" dirty="0" err="1"/>
              <a:t>exercícios</a:t>
            </a:r>
            <a:r>
              <a:rPr lang="en-IE" sz="2000" dirty="0"/>
              <a:t>  que </a:t>
            </a:r>
            <a:r>
              <a:rPr lang="en-IE" sz="2000" dirty="0" err="1"/>
              <a:t>pode</a:t>
            </a:r>
            <a:r>
              <a:rPr lang="en-IE" sz="2000" dirty="0"/>
              <a:t> </a:t>
            </a:r>
            <a:r>
              <a:rPr lang="en-IE" sz="2000" dirty="0" err="1"/>
              <a:t>utilizar</a:t>
            </a:r>
            <a:r>
              <a:rPr lang="en-IE" sz="2000" dirty="0"/>
              <a:t> para </a:t>
            </a:r>
            <a:r>
              <a:rPr lang="en-IE" sz="2000" dirty="0" err="1"/>
              <a:t>aplicar</a:t>
            </a:r>
            <a:r>
              <a:rPr lang="en-IE" sz="2000" dirty="0"/>
              <a:t> </a:t>
            </a:r>
            <a:r>
              <a:rPr lang="en-IE" sz="2000" dirty="0" err="1"/>
              <a:t>os</a:t>
            </a:r>
            <a:r>
              <a:rPr lang="en-IE" sz="2000" dirty="0"/>
              <a:t> </a:t>
            </a:r>
            <a:r>
              <a:rPr lang="en-IE" sz="2000" dirty="0" err="1"/>
              <a:t>conhecimentos</a:t>
            </a:r>
            <a:r>
              <a:rPr lang="en-IE" sz="2000" dirty="0"/>
              <a:t> de </a:t>
            </a:r>
            <a:r>
              <a:rPr lang="en-IE" sz="2000" dirty="0" err="1"/>
              <a:t>regeneração</a:t>
            </a:r>
            <a:r>
              <a:rPr lang="en-IE" sz="2000" dirty="0"/>
              <a:t> </a:t>
            </a:r>
            <a:r>
              <a:rPr lang="en-IE" sz="2000" dirty="0" err="1"/>
              <a:t>comunitária</a:t>
            </a:r>
            <a:r>
              <a:rPr lang="en-IE" sz="2000" dirty="0"/>
              <a:t>.</a:t>
            </a:r>
          </a:p>
          <a:p>
            <a:pPr algn="just"/>
            <a:endParaRPr lang="en-IE" sz="2200" dirty="0"/>
          </a:p>
          <a:p>
            <a:pPr algn="just"/>
            <a:endParaRPr lang="en-IE" sz="2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40A378-0F86-4755-B2BF-0C5C7DEC15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en-IE" dirty="0"/>
              <a:t>Intro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32EBDA-D8CE-46BE-8086-EE51F5AE01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1051" y="181215"/>
            <a:ext cx="5800261" cy="89804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PT" dirty="0"/>
              <a:t>Os </a:t>
            </a:r>
            <a:r>
              <a:rPr lang="pt-PT" dirty="0" err="1"/>
              <a:t>ODS’s</a:t>
            </a:r>
            <a:r>
              <a:rPr lang="pt-PT" dirty="0"/>
              <a:t> da ONU e a sua ligação com a regeneração da comunidade </a:t>
            </a:r>
            <a:endParaRPr lang="en-I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D8F2D6-9483-477F-BA1F-1ECA0BFE20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IE" dirty="0"/>
              <a:t>01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454401A-27CE-4DF1-B3D7-877FD566D0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20711" y="1321590"/>
            <a:ext cx="5682103" cy="946384"/>
          </a:xfrm>
        </p:spPr>
        <p:txBody>
          <a:bodyPr>
            <a:normAutofit/>
          </a:bodyPr>
          <a:lstStyle/>
          <a:p>
            <a:r>
              <a:rPr lang="pt-PT" dirty="0"/>
              <a:t>Oportunidades e tendências na Sustentabilidade Económica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4484E57-7868-4167-8118-924799EA741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IE" dirty="0"/>
              <a:t>02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65E8B33-D126-425C-8A1B-EA500F4368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IE"/>
              <a:t>03</a:t>
            </a:r>
            <a:endParaRPr lang="en-I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55D0DA-09FF-4318-B954-5A56F2D5FEA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IE" dirty="0"/>
              <a:t>Pack da </a:t>
            </a:r>
            <a:r>
              <a:rPr lang="en-IE" dirty="0" err="1"/>
              <a:t>ação-chave</a:t>
            </a:r>
            <a:r>
              <a:rPr lang="en-IE" dirty="0"/>
              <a:t> 2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99F8F62-ECD1-4623-B818-79ED572CC66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pt-PT" dirty="0"/>
              <a:t>Oportunidades e tendências na Sustentabilidade Ambiental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FBEA182-1DEF-4D6A-98B5-66D9A7ABCAB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39549" y="3845663"/>
            <a:ext cx="5731763" cy="898040"/>
          </a:xfrm>
        </p:spPr>
        <p:txBody>
          <a:bodyPr>
            <a:noAutofit/>
          </a:bodyPr>
          <a:lstStyle/>
          <a:p>
            <a:r>
              <a:rPr lang="pt-PT" dirty="0"/>
              <a:t>Oportunidades e tendências na Sustentabilidade Social </a:t>
            </a:r>
            <a:endParaRPr lang="en-IE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B23D006-1A96-4BB1-9D34-9B136843101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70371" y="5191581"/>
            <a:ext cx="5632443" cy="898040"/>
          </a:xfrm>
        </p:spPr>
        <p:txBody>
          <a:bodyPr>
            <a:normAutofit/>
          </a:bodyPr>
          <a:lstStyle/>
          <a:p>
            <a:r>
              <a:rPr lang="en-IE" dirty="0"/>
              <a:t>Como </a:t>
            </a:r>
            <a:r>
              <a:rPr lang="en-IE" dirty="0" err="1"/>
              <a:t>encontrar</a:t>
            </a:r>
            <a:r>
              <a:rPr lang="en-IE" dirty="0"/>
              <a:t> a </a:t>
            </a:r>
            <a:r>
              <a:rPr lang="en-IE" dirty="0" err="1"/>
              <a:t>oportunidade</a:t>
            </a:r>
            <a:r>
              <a:rPr lang="en-IE" dirty="0"/>
              <a:t> </a:t>
            </a:r>
            <a:r>
              <a:rPr lang="en-IE" dirty="0" err="1"/>
              <a:t>certa</a:t>
            </a:r>
            <a:r>
              <a:rPr lang="en-IE" dirty="0"/>
              <a:t> para a </a:t>
            </a:r>
            <a:r>
              <a:rPr lang="en-IE" dirty="0" err="1"/>
              <a:t>sua</a:t>
            </a:r>
            <a:r>
              <a:rPr lang="en-IE" dirty="0"/>
              <a:t> </a:t>
            </a:r>
            <a:r>
              <a:rPr lang="en-IE" dirty="0" err="1"/>
              <a:t>comunidade</a:t>
            </a:r>
            <a:r>
              <a:rPr lang="en-IE" dirty="0"/>
              <a:t> - </a:t>
            </a:r>
            <a:r>
              <a:rPr lang="en-IE" dirty="0" err="1"/>
              <a:t>exercícios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74729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B456039F-A6A7-4A87-AB16-83FAF9BD010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-166"/>
          <a:stretch/>
        </p:blipFill>
        <p:spPr>
          <a:xfrm>
            <a:off x="6731877" y="0"/>
            <a:ext cx="5460124" cy="686943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8B909B-43F0-4879-AA5B-CF3F85FEDD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8373" y="311867"/>
            <a:ext cx="6117020" cy="878909"/>
          </a:xfrm>
        </p:spPr>
        <p:txBody>
          <a:bodyPr>
            <a:noAutofit/>
          </a:bodyPr>
          <a:lstStyle/>
          <a:p>
            <a:r>
              <a:rPr lang="en-IE" sz="3200" dirty="0" err="1">
                <a:solidFill>
                  <a:srgbClr val="68BBAF"/>
                </a:solidFill>
              </a:rPr>
              <a:t>Aldeias</a:t>
            </a:r>
            <a:r>
              <a:rPr lang="en-IE" sz="3200" dirty="0">
                <a:solidFill>
                  <a:srgbClr val="68BBAF"/>
                </a:solidFill>
              </a:rPr>
              <a:t> </a:t>
            </a:r>
            <a:r>
              <a:rPr lang="en-IE" sz="3200" dirty="0" err="1">
                <a:solidFill>
                  <a:srgbClr val="68BBAF"/>
                </a:solidFill>
              </a:rPr>
              <a:t>Inteligentes</a:t>
            </a:r>
            <a:r>
              <a:rPr lang="en-IE" sz="3200" dirty="0">
                <a:solidFill>
                  <a:srgbClr val="68BBAF"/>
                </a:solidFill>
              </a:rPr>
              <a:t> - </a:t>
            </a:r>
            <a:r>
              <a:rPr lang="en-IE" sz="3200" dirty="0" err="1">
                <a:solidFill>
                  <a:srgbClr val="68BBAF"/>
                </a:solidFill>
              </a:rPr>
              <a:t>Revitalização</a:t>
            </a:r>
            <a:r>
              <a:rPr lang="en-IE" sz="3200" dirty="0">
                <a:solidFill>
                  <a:srgbClr val="68BBAF"/>
                </a:solidFill>
              </a:rPr>
              <a:t> dos </a:t>
            </a:r>
            <a:r>
              <a:rPr lang="en-IE" sz="3200" dirty="0" err="1">
                <a:solidFill>
                  <a:srgbClr val="68BBAF"/>
                </a:solidFill>
              </a:rPr>
              <a:t>Serviços</a:t>
            </a:r>
            <a:r>
              <a:rPr lang="en-IE" sz="3200" dirty="0">
                <a:solidFill>
                  <a:srgbClr val="68BBAF"/>
                </a:solidFill>
              </a:rPr>
              <a:t> </a:t>
            </a:r>
            <a:r>
              <a:rPr lang="en-IE" sz="3200" dirty="0" err="1">
                <a:solidFill>
                  <a:srgbClr val="68BBAF"/>
                </a:solidFill>
              </a:rPr>
              <a:t>Rurais</a:t>
            </a:r>
            <a:endParaRPr lang="en-IE" sz="3200" dirty="0">
              <a:solidFill>
                <a:srgbClr val="68BBAF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AE0911-2C00-4EDD-BC90-8AC1EC6F98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8372" y="1603098"/>
            <a:ext cx="6705600" cy="4712358"/>
          </a:xfrm>
        </p:spPr>
        <p:txBody>
          <a:bodyPr/>
          <a:lstStyle/>
          <a:p>
            <a:r>
              <a:rPr lang="en-IE" dirty="0"/>
              <a:t>As </a:t>
            </a:r>
            <a:r>
              <a:rPr lang="en-IE" dirty="0" err="1"/>
              <a:t>Aldeias</a:t>
            </a:r>
            <a:r>
              <a:rPr lang="en-IE" dirty="0"/>
              <a:t> </a:t>
            </a:r>
            <a:r>
              <a:rPr lang="en-IE" dirty="0" err="1"/>
              <a:t>Inteligentes</a:t>
            </a:r>
            <a:r>
              <a:rPr lang="en-IE" dirty="0"/>
              <a:t>, </a:t>
            </a:r>
            <a:r>
              <a:rPr lang="en-IE" dirty="0" err="1"/>
              <a:t>ou</a:t>
            </a:r>
            <a:r>
              <a:rPr lang="en-IE" dirty="0"/>
              <a:t> "</a:t>
            </a:r>
            <a:r>
              <a:rPr lang="en-IE" dirty="0" err="1"/>
              <a:t>Aldeias</a:t>
            </a:r>
            <a:r>
              <a:rPr lang="en-IE" dirty="0"/>
              <a:t> do </a:t>
            </a:r>
            <a:r>
              <a:rPr lang="en-IE" dirty="0" err="1"/>
              <a:t>Futuro</a:t>
            </a:r>
            <a:r>
              <a:rPr lang="en-IE" dirty="0"/>
              <a:t>", </a:t>
            </a:r>
            <a:r>
              <a:rPr lang="en-IE" dirty="0" err="1"/>
              <a:t>são</a:t>
            </a:r>
            <a:r>
              <a:rPr lang="en-IE" dirty="0"/>
              <a:t> </a:t>
            </a:r>
            <a:r>
              <a:rPr lang="en-IE" dirty="0" err="1"/>
              <a:t>iniciativas</a:t>
            </a:r>
            <a:r>
              <a:rPr lang="en-IE" dirty="0"/>
              <a:t> </a:t>
            </a:r>
            <a:r>
              <a:rPr lang="en-IE" dirty="0" err="1"/>
              <a:t>lideradas</a:t>
            </a:r>
            <a:r>
              <a:rPr lang="en-IE" dirty="0"/>
              <a:t> pela </a:t>
            </a:r>
            <a:r>
              <a:rPr lang="en-IE" dirty="0" err="1"/>
              <a:t>comunidade</a:t>
            </a:r>
            <a:r>
              <a:rPr lang="en-IE" dirty="0"/>
              <a:t>, que </a:t>
            </a:r>
            <a:r>
              <a:rPr lang="en-IE" dirty="0" err="1"/>
              <a:t>permitem</a:t>
            </a:r>
            <a:r>
              <a:rPr lang="en-IE" dirty="0"/>
              <a:t> </a:t>
            </a:r>
            <a:r>
              <a:rPr lang="en-IE" dirty="0" err="1"/>
              <a:t>às</a:t>
            </a:r>
            <a:r>
              <a:rPr lang="en-IE" dirty="0"/>
              <a:t> </a:t>
            </a:r>
            <a:r>
              <a:rPr lang="en-IE" dirty="0" err="1"/>
              <a:t>áreas</a:t>
            </a:r>
            <a:r>
              <a:rPr lang="en-IE" dirty="0"/>
              <a:t> </a:t>
            </a:r>
            <a:r>
              <a:rPr lang="en-IE" dirty="0" err="1"/>
              <a:t>rurais</a:t>
            </a:r>
            <a:r>
              <a:rPr lang="en-IE" dirty="0"/>
              <a:t> </a:t>
            </a:r>
            <a:r>
              <a:rPr lang="en-IE" dirty="0" err="1"/>
              <a:t>superar</a:t>
            </a:r>
            <a:r>
              <a:rPr lang="en-IE" dirty="0"/>
              <a:t> o </a:t>
            </a:r>
            <a:r>
              <a:rPr lang="en-IE" dirty="0" err="1"/>
              <a:t>fosso</a:t>
            </a:r>
            <a:r>
              <a:rPr lang="en-IE" dirty="0"/>
              <a:t> digital entre as </a:t>
            </a:r>
            <a:r>
              <a:rPr lang="en-IE" dirty="0" err="1"/>
              <a:t>áreas</a:t>
            </a:r>
            <a:r>
              <a:rPr lang="en-IE" dirty="0"/>
              <a:t> </a:t>
            </a:r>
            <a:r>
              <a:rPr lang="en-IE" dirty="0" err="1"/>
              <a:t>urbanas</a:t>
            </a:r>
            <a:r>
              <a:rPr lang="en-IE" dirty="0"/>
              <a:t> e </a:t>
            </a:r>
            <a:r>
              <a:rPr lang="en-IE" dirty="0" err="1"/>
              <a:t>rurais</a:t>
            </a:r>
            <a:r>
              <a:rPr lang="en-IE" dirty="0"/>
              <a:t> </a:t>
            </a:r>
            <a:r>
              <a:rPr lang="en-IE" dirty="0" err="1"/>
              <a:t>através</a:t>
            </a:r>
            <a:r>
              <a:rPr lang="en-IE" dirty="0"/>
              <a:t> da </a:t>
            </a:r>
            <a:r>
              <a:rPr lang="en-IE" dirty="0" err="1"/>
              <a:t>melhoria</a:t>
            </a:r>
            <a:r>
              <a:rPr lang="en-IE" dirty="0"/>
              <a:t> da </a:t>
            </a:r>
            <a:r>
              <a:rPr lang="en-IE" dirty="0" err="1"/>
              <a:t>conetividade</a:t>
            </a:r>
            <a:r>
              <a:rPr lang="en-IE" dirty="0"/>
              <a:t>.</a:t>
            </a:r>
          </a:p>
          <a:p>
            <a:r>
              <a:rPr lang="en-IE" dirty="0"/>
              <a:t>Um </a:t>
            </a:r>
            <a:r>
              <a:rPr lang="en-IE" dirty="0" err="1"/>
              <a:t>pouco</a:t>
            </a:r>
            <a:r>
              <a:rPr lang="en-IE" dirty="0"/>
              <a:t> por </a:t>
            </a:r>
            <a:r>
              <a:rPr lang="en-IE" dirty="0" err="1"/>
              <a:t>toda</a:t>
            </a:r>
            <a:r>
              <a:rPr lang="en-IE" dirty="0"/>
              <a:t> a Europa, </a:t>
            </a:r>
            <a:r>
              <a:rPr lang="en-IE" dirty="0" err="1"/>
              <a:t>vários</a:t>
            </a:r>
            <a:r>
              <a:rPr lang="en-IE" dirty="0"/>
              <a:t> </a:t>
            </a:r>
            <a:r>
              <a:rPr lang="en-IE" dirty="0" err="1"/>
              <a:t>países</a:t>
            </a:r>
            <a:r>
              <a:rPr lang="en-IE" dirty="0"/>
              <a:t> </a:t>
            </a:r>
            <a:r>
              <a:rPr lang="en-IE" dirty="0" err="1"/>
              <a:t>estão</a:t>
            </a:r>
            <a:r>
              <a:rPr lang="en-IE" dirty="0"/>
              <a:t> a </a:t>
            </a:r>
            <a:r>
              <a:rPr lang="en-IE" dirty="0" err="1"/>
              <a:t>explorar</a:t>
            </a:r>
            <a:r>
              <a:rPr lang="en-IE" dirty="0"/>
              <a:t> </a:t>
            </a:r>
            <a:r>
              <a:rPr lang="en-IE" dirty="0" err="1"/>
              <a:t>formas</a:t>
            </a:r>
            <a:r>
              <a:rPr lang="en-IE" dirty="0"/>
              <a:t> de </a:t>
            </a:r>
            <a:r>
              <a:rPr lang="en-IE" dirty="0" err="1"/>
              <a:t>revitalizar</a:t>
            </a:r>
            <a:r>
              <a:rPr lang="en-IE" dirty="0"/>
              <a:t> </a:t>
            </a:r>
            <a:r>
              <a:rPr lang="en-IE" dirty="0" err="1"/>
              <a:t>os</a:t>
            </a:r>
            <a:r>
              <a:rPr lang="en-IE" dirty="0"/>
              <a:t> </a:t>
            </a:r>
            <a:r>
              <a:rPr lang="en-IE" dirty="0" err="1"/>
              <a:t>serviços</a:t>
            </a:r>
            <a:r>
              <a:rPr lang="en-IE" dirty="0"/>
              <a:t> </a:t>
            </a:r>
            <a:r>
              <a:rPr lang="en-IE" dirty="0" err="1"/>
              <a:t>rurais</a:t>
            </a:r>
            <a:r>
              <a:rPr lang="en-IE" dirty="0"/>
              <a:t> </a:t>
            </a:r>
            <a:r>
              <a:rPr lang="en-IE" dirty="0" err="1"/>
              <a:t>através</a:t>
            </a:r>
            <a:r>
              <a:rPr lang="en-IE" dirty="0"/>
              <a:t> da </a:t>
            </a:r>
            <a:r>
              <a:rPr lang="en-IE" dirty="0" err="1"/>
              <a:t>inovação</a:t>
            </a:r>
            <a:r>
              <a:rPr lang="en-IE" dirty="0"/>
              <a:t> digital e social. </a:t>
            </a:r>
          </a:p>
          <a:p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Estão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a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analisar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como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é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que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os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serviços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rurais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-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tais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como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saúde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serviços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sociais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educação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energia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transportes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retalho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-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podem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ser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melhorados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em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termos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de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sustentabilidade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através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da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utilização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de ferramentas das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Tecnologias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de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Informação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e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Comunicação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(TIC).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02031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Smart villages: Revitalising Rural Services">
            <a:hlinkClick r:id="" action="ppaction://media"/>
            <a:extLst>
              <a:ext uri="{FF2B5EF4-FFF2-40B4-BE49-F238E27FC236}">
                <a16:creationId xmlns:a16="http://schemas.microsoft.com/office/drawing/2014/main" id="{C5ECBDF6-A627-4255-BA8A-DF2401CB374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38943" y="214311"/>
            <a:ext cx="9296401" cy="52292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B676F0-494B-46A6-B19F-252371A6D547}"/>
              </a:ext>
            </a:extLst>
          </p:cNvPr>
          <p:cNvSpPr txBox="1"/>
          <p:nvPr/>
        </p:nvSpPr>
        <p:spPr>
          <a:xfrm>
            <a:off x="0" y="5649029"/>
            <a:ext cx="12192000" cy="1200329"/>
          </a:xfrm>
          <a:prstGeom prst="rect">
            <a:avLst/>
          </a:prstGeom>
          <a:solidFill>
            <a:srgbClr val="68BBAF"/>
          </a:solidFill>
        </p:spPr>
        <p:txBody>
          <a:bodyPr wrap="square">
            <a:spAutoFit/>
          </a:bodyPr>
          <a:lstStyle/>
          <a:p>
            <a:pPr algn="ctr"/>
            <a:r>
              <a:rPr lang="en-IE" sz="2400" dirty="0">
                <a:solidFill>
                  <a:schemeClr val="bg1"/>
                </a:solidFill>
              </a:rPr>
              <a:t>As "</a:t>
            </a:r>
            <a:r>
              <a:rPr lang="en-IE" sz="2400" dirty="0" err="1">
                <a:solidFill>
                  <a:schemeClr val="bg1"/>
                </a:solidFill>
              </a:rPr>
              <a:t>aldeias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inteligentes</a:t>
            </a:r>
            <a:r>
              <a:rPr lang="en-IE" sz="2400" dirty="0">
                <a:solidFill>
                  <a:schemeClr val="bg1"/>
                </a:solidFill>
              </a:rPr>
              <a:t>" </a:t>
            </a:r>
            <a:r>
              <a:rPr lang="en-IE" sz="2400" dirty="0" err="1">
                <a:solidFill>
                  <a:schemeClr val="bg1"/>
                </a:solidFill>
              </a:rPr>
              <a:t>referem</a:t>
            </a:r>
            <a:r>
              <a:rPr lang="en-IE" sz="2400" dirty="0">
                <a:solidFill>
                  <a:schemeClr val="bg1"/>
                </a:solidFill>
              </a:rPr>
              <a:t>-se </a:t>
            </a:r>
            <a:r>
              <a:rPr lang="en-IE" sz="2400" dirty="0" err="1">
                <a:solidFill>
                  <a:schemeClr val="bg1"/>
                </a:solidFill>
              </a:rPr>
              <a:t>às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populações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rurais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empenhadas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na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busca</a:t>
            </a:r>
            <a:r>
              <a:rPr lang="en-IE" sz="2400" dirty="0">
                <a:solidFill>
                  <a:schemeClr val="bg1"/>
                </a:solidFill>
              </a:rPr>
              <a:t> de </a:t>
            </a:r>
            <a:r>
              <a:rPr lang="en-IE" sz="2400" dirty="0" err="1">
                <a:solidFill>
                  <a:schemeClr val="bg1"/>
                </a:solidFill>
              </a:rPr>
              <a:t>soluções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práticas</a:t>
            </a:r>
            <a:r>
              <a:rPr lang="en-IE" sz="2400" dirty="0">
                <a:solidFill>
                  <a:schemeClr val="bg1"/>
                </a:solidFill>
              </a:rPr>
              <a:t> - tanto para </a:t>
            </a:r>
            <a:r>
              <a:rPr lang="en-IE" sz="2400" dirty="0" err="1">
                <a:solidFill>
                  <a:schemeClr val="bg1"/>
                </a:solidFill>
              </a:rPr>
              <a:t>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pontos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negativos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quanto</a:t>
            </a:r>
            <a:r>
              <a:rPr lang="en-IE" sz="2400" dirty="0">
                <a:solidFill>
                  <a:schemeClr val="bg1"/>
                </a:solidFill>
              </a:rPr>
              <a:t> para as </a:t>
            </a:r>
            <a:r>
              <a:rPr lang="en-IE" sz="2400" dirty="0" err="1">
                <a:solidFill>
                  <a:schemeClr val="bg1"/>
                </a:solidFill>
              </a:rPr>
              <a:t>novas</a:t>
            </a:r>
            <a:r>
              <a:rPr lang="en-IE" sz="2400" dirty="0">
                <a:solidFill>
                  <a:schemeClr val="bg1"/>
                </a:solidFill>
              </a:rPr>
              <a:t> e </a:t>
            </a:r>
            <a:r>
              <a:rPr lang="en-IE" sz="2400" dirty="0" err="1">
                <a:solidFill>
                  <a:schemeClr val="bg1"/>
                </a:solidFill>
              </a:rPr>
              <a:t>excitantes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oportunidades</a:t>
            </a:r>
            <a:r>
              <a:rPr lang="en-IE" sz="2400" dirty="0">
                <a:solidFill>
                  <a:schemeClr val="bg1"/>
                </a:solidFill>
              </a:rPr>
              <a:t> que </a:t>
            </a:r>
            <a:r>
              <a:rPr lang="en-IE" sz="2400" dirty="0" err="1">
                <a:solidFill>
                  <a:schemeClr val="bg1"/>
                </a:solidFill>
              </a:rPr>
              <a:t>surgem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localmente</a:t>
            </a:r>
            <a:r>
              <a:rPr lang="en-IE" sz="2400" dirty="0">
                <a:solidFill>
                  <a:schemeClr val="bg1"/>
                </a:solidFill>
              </a:rPr>
              <a:t>. </a:t>
            </a:r>
            <a:r>
              <a:rPr lang="en-IE" sz="2400" dirty="0" err="1">
                <a:solidFill>
                  <a:schemeClr val="bg1"/>
                </a:solidFill>
              </a:rPr>
              <a:t>Vídeo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criado</a:t>
            </a:r>
            <a:r>
              <a:rPr lang="en-IE" sz="2400" dirty="0">
                <a:solidFill>
                  <a:schemeClr val="bg1"/>
                </a:solidFill>
              </a:rPr>
              <a:t> pela ENRD - Contact Point.</a:t>
            </a:r>
          </a:p>
        </p:txBody>
      </p:sp>
    </p:spTree>
    <p:extLst>
      <p:ext uri="{BB962C8B-B14F-4D97-AF65-F5344CB8AC3E}">
        <p14:creationId xmlns:p14="http://schemas.microsoft.com/office/powerpoint/2010/main" val="35446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1C9557-BDC1-4BB5-B350-5465B54F53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70482" y="1174720"/>
            <a:ext cx="6463860" cy="3714272"/>
          </a:xfrm>
        </p:spPr>
        <p:txBody>
          <a:bodyPr/>
          <a:lstStyle/>
          <a:p>
            <a:pPr algn="just"/>
            <a:r>
              <a:rPr lang="en-IE" sz="2100" b="1" dirty="0">
                <a:solidFill>
                  <a:srgbClr val="7F4182"/>
                </a:solidFill>
              </a:rPr>
              <a:t>O </a:t>
            </a:r>
            <a:r>
              <a:rPr lang="en-IE" sz="2100" b="1" dirty="0" err="1">
                <a:solidFill>
                  <a:srgbClr val="7F4182"/>
                </a:solidFill>
              </a:rPr>
              <a:t>trabalho</a:t>
            </a:r>
            <a:r>
              <a:rPr lang="en-IE" sz="2100" b="1" dirty="0">
                <a:solidFill>
                  <a:srgbClr val="7F4182"/>
                </a:solidFill>
              </a:rPr>
              <a:t> </a:t>
            </a:r>
            <a:r>
              <a:rPr lang="en-IE" sz="2100" b="1" dirty="0" err="1">
                <a:solidFill>
                  <a:srgbClr val="7F4182"/>
                </a:solidFill>
              </a:rPr>
              <a:t>remoto</a:t>
            </a:r>
            <a:r>
              <a:rPr lang="en-IE" sz="2100" b="1" dirty="0">
                <a:solidFill>
                  <a:srgbClr val="7F4182"/>
                </a:solidFill>
              </a:rPr>
              <a:t> </a:t>
            </a:r>
            <a:r>
              <a:rPr lang="en-IE" sz="2100" b="1" dirty="0" err="1">
                <a:solidFill>
                  <a:srgbClr val="7F4182"/>
                </a:solidFill>
              </a:rPr>
              <a:t>foi</a:t>
            </a:r>
            <a:r>
              <a:rPr lang="en-IE" sz="2100" b="1" dirty="0">
                <a:solidFill>
                  <a:srgbClr val="7F4182"/>
                </a:solidFill>
              </a:rPr>
              <a:t> </a:t>
            </a:r>
            <a:r>
              <a:rPr lang="en-IE" sz="2100" b="1" dirty="0" err="1">
                <a:solidFill>
                  <a:srgbClr val="7F4182"/>
                </a:solidFill>
              </a:rPr>
              <a:t>uma</a:t>
            </a:r>
            <a:r>
              <a:rPr lang="en-IE" sz="2100" b="1" dirty="0">
                <a:solidFill>
                  <a:srgbClr val="7F4182"/>
                </a:solidFill>
              </a:rPr>
              <a:t> das </a:t>
            </a:r>
            <a:r>
              <a:rPr lang="en-IE" sz="2100" b="1" dirty="0" err="1">
                <a:solidFill>
                  <a:srgbClr val="7F4182"/>
                </a:solidFill>
              </a:rPr>
              <a:t>tendências</a:t>
            </a:r>
            <a:r>
              <a:rPr lang="en-IE" sz="2100" b="1" dirty="0">
                <a:solidFill>
                  <a:srgbClr val="7F4182"/>
                </a:solidFill>
              </a:rPr>
              <a:t> </a:t>
            </a:r>
            <a:r>
              <a:rPr lang="en-IE" sz="2100" b="1" dirty="0" err="1">
                <a:solidFill>
                  <a:srgbClr val="7F4182"/>
                </a:solidFill>
              </a:rPr>
              <a:t>emergentes</a:t>
            </a:r>
            <a:r>
              <a:rPr lang="en-IE" sz="2100" b="1" dirty="0">
                <a:solidFill>
                  <a:srgbClr val="7F4182"/>
                </a:solidFill>
              </a:rPr>
              <a:t> para </a:t>
            </a:r>
            <a:r>
              <a:rPr lang="en-IE" sz="2100" b="1" dirty="0" err="1">
                <a:solidFill>
                  <a:srgbClr val="7F4182"/>
                </a:solidFill>
              </a:rPr>
              <a:t>dar</a:t>
            </a:r>
            <a:r>
              <a:rPr lang="en-IE" sz="2100" b="1" dirty="0">
                <a:solidFill>
                  <a:srgbClr val="7F4182"/>
                </a:solidFill>
              </a:rPr>
              <a:t> </a:t>
            </a:r>
            <a:r>
              <a:rPr lang="en-IE" sz="2100" b="1" dirty="0" err="1">
                <a:solidFill>
                  <a:srgbClr val="7F4182"/>
                </a:solidFill>
              </a:rPr>
              <a:t>resposta</a:t>
            </a:r>
            <a:r>
              <a:rPr lang="en-IE" sz="2100" b="1" dirty="0">
                <a:solidFill>
                  <a:srgbClr val="7F4182"/>
                </a:solidFill>
              </a:rPr>
              <a:t> </a:t>
            </a:r>
            <a:r>
              <a:rPr lang="en-IE" sz="2100" b="1" dirty="0" err="1">
                <a:solidFill>
                  <a:srgbClr val="7F4182"/>
                </a:solidFill>
              </a:rPr>
              <a:t>à</a:t>
            </a:r>
            <a:r>
              <a:rPr lang="en-IE" sz="2100" b="1" dirty="0">
                <a:solidFill>
                  <a:srgbClr val="7F4182"/>
                </a:solidFill>
              </a:rPr>
              <a:t> COVID19. </a:t>
            </a:r>
            <a:r>
              <a:rPr lang="en-IE" sz="2100" dirty="0">
                <a:solidFill>
                  <a:schemeClr val="bg2">
                    <a:lumMod val="50000"/>
                  </a:schemeClr>
                </a:solidFill>
              </a:rPr>
              <a:t>A </a:t>
            </a:r>
            <a:r>
              <a:rPr lang="en-IE" sz="2100" dirty="0" err="1">
                <a:solidFill>
                  <a:schemeClr val="bg2">
                    <a:lumMod val="50000"/>
                  </a:schemeClr>
                </a:solidFill>
              </a:rPr>
              <a:t>maioria</a:t>
            </a:r>
            <a:r>
              <a:rPr lang="en-IE" sz="2100" dirty="0">
                <a:solidFill>
                  <a:schemeClr val="bg2">
                    <a:lumMod val="50000"/>
                  </a:schemeClr>
                </a:solidFill>
              </a:rPr>
              <a:t> das </a:t>
            </a:r>
            <a:r>
              <a:rPr lang="en-IE" sz="2100" dirty="0" err="1">
                <a:solidFill>
                  <a:schemeClr val="bg2">
                    <a:lumMod val="50000"/>
                  </a:schemeClr>
                </a:solidFill>
              </a:rPr>
              <a:t>empresas</a:t>
            </a:r>
            <a:r>
              <a:rPr lang="en-IE" sz="21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sz="2100" dirty="0" err="1">
                <a:solidFill>
                  <a:schemeClr val="bg2">
                    <a:lumMod val="50000"/>
                  </a:schemeClr>
                </a:solidFill>
              </a:rPr>
              <a:t>alterou</a:t>
            </a:r>
            <a:r>
              <a:rPr lang="en-IE" sz="2100" dirty="0">
                <a:solidFill>
                  <a:schemeClr val="bg2">
                    <a:lumMod val="50000"/>
                  </a:schemeClr>
                </a:solidFill>
              </a:rPr>
              <a:t> as </a:t>
            </a:r>
            <a:r>
              <a:rPr lang="en-IE" sz="2100" dirty="0" err="1">
                <a:solidFill>
                  <a:schemeClr val="bg2">
                    <a:lumMod val="50000"/>
                  </a:schemeClr>
                </a:solidFill>
              </a:rPr>
              <a:t>suas</a:t>
            </a:r>
            <a:r>
              <a:rPr lang="en-IE" sz="21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sz="2100" dirty="0" err="1">
                <a:solidFill>
                  <a:schemeClr val="bg2">
                    <a:lumMod val="50000"/>
                  </a:schemeClr>
                </a:solidFill>
              </a:rPr>
              <a:t>políticas</a:t>
            </a:r>
            <a:r>
              <a:rPr lang="en-IE" sz="2100" dirty="0">
                <a:solidFill>
                  <a:schemeClr val="bg2">
                    <a:lumMod val="50000"/>
                  </a:schemeClr>
                </a:solidFill>
              </a:rPr>
              <a:t> de </a:t>
            </a:r>
            <a:r>
              <a:rPr lang="en-IE" sz="2100" dirty="0" err="1">
                <a:solidFill>
                  <a:schemeClr val="bg2">
                    <a:lumMod val="50000"/>
                  </a:schemeClr>
                </a:solidFill>
              </a:rPr>
              <a:t>trabalho</a:t>
            </a:r>
            <a:r>
              <a:rPr lang="en-IE" sz="2100" dirty="0">
                <a:solidFill>
                  <a:schemeClr val="bg2">
                    <a:lumMod val="50000"/>
                  </a:schemeClr>
                </a:solidFill>
              </a:rPr>
              <a:t>, de modo a </a:t>
            </a:r>
            <a:r>
              <a:rPr lang="en-IE" sz="2100" dirty="0" err="1">
                <a:solidFill>
                  <a:schemeClr val="bg2">
                    <a:lumMod val="50000"/>
                  </a:schemeClr>
                </a:solidFill>
              </a:rPr>
              <a:t>permitir</a:t>
            </a:r>
            <a:r>
              <a:rPr lang="en-IE" sz="2100" dirty="0">
                <a:solidFill>
                  <a:schemeClr val="bg2">
                    <a:lumMod val="50000"/>
                  </a:schemeClr>
                </a:solidFill>
              </a:rPr>
              <a:t> que </a:t>
            </a:r>
            <a:r>
              <a:rPr lang="en-IE" sz="2100" dirty="0" err="1">
                <a:solidFill>
                  <a:schemeClr val="bg2">
                    <a:lumMod val="50000"/>
                  </a:schemeClr>
                </a:solidFill>
              </a:rPr>
              <a:t>os</a:t>
            </a:r>
            <a:r>
              <a:rPr lang="en-IE" sz="21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sz="2100" dirty="0" err="1">
                <a:solidFill>
                  <a:schemeClr val="bg2">
                    <a:lumMod val="50000"/>
                  </a:schemeClr>
                </a:solidFill>
              </a:rPr>
              <a:t>funcionários</a:t>
            </a:r>
            <a:r>
              <a:rPr lang="en-IE" sz="21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sz="2100" dirty="0" err="1">
                <a:solidFill>
                  <a:schemeClr val="bg2">
                    <a:lumMod val="50000"/>
                  </a:schemeClr>
                </a:solidFill>
              </a:rPr>
              <a:t>pudessem</a:t>
            </a:r>
            <a:r>
              <a:rPr lang="en-IE" sz="21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sz="2100" dirty="0" err="1">
                <a:solidFill>
                  <a:schemeClr val="bg2">
                    <a:lumMod val="50000"/>
                  </a:schemeClr>
                </a:solidFill>
              </a:rPr>
              <a:t>trabalhar</a:t>
            </a:r>
            <a:r>
              <a:rPr lang="en-IE" sz="2100" dirty="0">
                <a:solidFill>
                  <a:schemeClr val="bg2">
                    <a:lumMod val="50000"/>
                  </a:schemeClr>
                </a:solidFill>
              </a:rPr>
              <a:t> fora do </a:t>
            </a:r>
            <a:r>
              <a:rPr lang="en-IE" sz="2100" dirty="0" err="1">
                <a:solidFill>
                  <a:schemeClr val="bg2">
                    <a:lumMod val="50000"/>
                  </a:schemeClr>
                </a:solidFill>
              </a:rPr>
              <a:t>escritório</a:t>
            </a:r>
            <a:r>
              <a:rPr lang="en-IE" sz="2100" dirty="0">
                <a:solidFill>
                  <a:schemeClr val="bg2">
                    <a:lumMod val="50000"/>
                  </a:schemeClr>
                </a:solidFill>
              </a:rPr>
              <a:t>. </a:t>
            </a:r>
          </a:p>
          <a:p>
            <a:pPr algn="just"/>
            <a:r>
              <a:rPr lang="en-IE" sz="2100" dirty="0"/>
              <a:t>Segundo as </a:t>
            </a:r>
            <a:r>
              <a:rPr lang="en-IE" sz="2100" dirty="0" err="1"/>
              <a:t>estatísticas</a:t>
            </a:r>
            <a:r>
              <a:rPr lang="en-IE" sz="2100" dirty="0"/>
              <a:t>, </a:t>
            </a:r>
            <a:r>
              <a:rPr lang="en-IE" sz="2100" dirty="0" err="1"/>
              <a:t>os</a:t>
            </a:r>
            <a:r>
              <a:rPr lang="en-IE" sz="2100" dirty="0"/>
              <a:t> </a:t>
            </a:r>
            <a:r>
              <a:rPr lang="en-IE" sz="2100" dirty="0" err="1"/>
              <a:t>trabalhadores</a:t>
            </a:r>
            <a:r>
              <a:rPr lang="en-IE" sz="2100" dirty="0"/>
              <a:t> </a:t>
            </a:r>
            <a:r>
              <a:rPr lang="en-IE" sz="2100" dirty="0" err="1"/>
              <a:t>à</a:t>
            </a:r>
            <a:r>
              <a:rPr lang="en-IE" sz="2100" dirty="0"/>
              <a:t> </a:t>
            </a:r>
            <a:r>
              <a:rPr lang="en-IE" sz="2100" dirty="0" err="1"/>
              <a:t>distância</a:t>
            </a:r>
            <a:r>
              <a:rPr lang="en-IE" sz="2100" dirty="0"/>
              <a:t> </a:t>
            </a:r>
            <a:r>
              <a:rPr lang="en-IE" sz="2100" dirty="0" err="1"/>
              <a:t>são</a:t>
            </a:r>
            <a:r>
              <a:rPr lang="en-IE" sz="2100" dirty="0"/>
              <a:t> 16% </a:t>
            </a:r>
            <a:r>
              <a:rPr lang="en-IE" sz="2100" dirty="0" err="1"/>
              <a:t>mais</a:t>
            </a:r>
            <a:r>
              <a:rPr lang="en-IE" sz="2100" dirty="0"/>
              <a:t> </a:t>
            </a:r>
            <a:r>
              <a:rPr lang="en-IE" sz="2100" dirty="0" err="1"/>
              <a:t>produtivos</a:t>
            </a:r>
            <a:r>
              <a:rPr lang="en-IE" sz="2100" dirty="0"/>
              <a:t> do que </a:t>
            </a:r>
            <a:r>
              <a:rPr lang="en-IE" sz="2100" dirty="0" err="1"/>
              <a:t>os</a:t>
            </a:r>
            <a:r>
              <a:rPr lang="en-IE" sz="2100" dirty="0"/>
              <a:t> </a:t>
            </a:r>
            <a:r>
              <a:rPr lang="en-IE" sz="2100" dirty="0" err="1"/>
              <a:t>seus</a:t>
            </a:r>
            <a:r>
              <a:rPr lang="en-IE" sz="2100" dirty="0"/>
              <a:t> </a:t>
            </a:r>
            <a:r>
              <a:rPr lang="en-IE" sz="2100" dirty="0" err="1"/>
              <a:t>colegas</a:t>
            </a:r>
            <a:r>
              <a:rPr lang="en-IE" sz="2100" dirty="0"/>
              <a:t> de </a:t>
            </a:r>
            <a:r>
              <a:rPr lang="en-IE" sz="2100" dirty="0" err="1"/>
              <a:t>trabalho</a:t>
            </a:r>
            <a:r>
              <a:rPr lang="en-IE" sz="2100" dirty="0"/>
              <a:t> e </a:t>
            </a:r>
            <a:r>
              <a:rPr lang="en-IE" sz="2100" dirty="0" err="1"/>
              <a:t>são</a:t>
            </a:r>
            <a:r>
              <a:rPr lang="en-IE" sz="2100" dirty="0"/>
              <a:t> 24% </a:t>
            </a:r>
            <a:r>
              <a:rPr lang="en-IE" sz="2100" dirty="0" err="1"/>
              <a:t>mais</a:t>
            </a:r>
            <a:r>
              <a:rPr lang="en-IE" sz="2100" dirty="0"/>
              <a:t> </a:t>
            </a:r>
            <a:r>
              <a:rPr lang="en-IE" sz="2100" dirty="0" err="1"/>
              <a:t>felizes</a:t>
            </a:r>
            <a:r>
              <a:rPr lang="en-IE" sz="2100" dirty="0"/>
              <a:t>. </a:t>
            </a:r>
            <a:r>
              <a:rPr lang="en-IE" sz="2100" dirty="0" err="1"/>
              <a:t>Também</a:t>
            </a:r>
            <a:r>
              <a:rPr lang="en-IE" sz="2100" dirty="0"/>
              <a:t> </a:t>
            </a:r>
            <a:r>
              <a:rPr lang="en-IE" sz="2100" dirty="0" err="1"/>
              <a:t>existem</a:t>
            </a:r>
            <a:r>
              <a:rPr lang="en-IE" sz="2100" dirty="0"/>
              <a:t> </a:t>
            </a:r>
            <a:r>
              <a:rPr lang="en-IE" sz="2100" dirty="0" err="1"/>
              <a:t>ganhos</a:t>
            </a:r>
            <a:r>
              <a:rPr lang="en-IE" sz="2100" dirty="0"/>
              <a:t> </a:t>
            </a:r>
            <a:r>
              <a:rPr lang="en-IE" sz="2100" dirty="0" err="1"/>
              <a:t>financeiros</a:t>
            </a:r>
            <a:r>
              <a:rPr lang="en-IE" sz="2100" dirty="0"/>
              <a:t> - </a:t>
            </a:r>
            <a:r>
              <a:rPr lang="en-IE" sz="2100" dirty="0" err="1"/>
              <a:t>os</a:t>
            </a:r>
            <a:r>
              <a:rPr lang="en-IE" sz="2100" dirty="0"/>
              <a:t> </a:t>
            </a:r>
            <a:r>
              <a:rPr lang="en-IE" sz="2100" dirty="0" err="1"/>
              <a:t>trabalhadores</a:t>
            </a:r>
            <a:r>
              <a:rPr lang="en-IE" sz="2100" dirty="0"/>
              <a:t> </a:t>
            </a:r>
            <a:r>
              <a:rPr lang="en-IE" sz="2100" dirty="0" err="1"/>
              <a:t>à</a:t>
            </a:r>
            <a:r>
              <a:rPr lang="en-IE" sz="2100" dirty="0"/>
              <a:t> </a:t>
            </a:r>
            <a:r>
              <a:rPr lang="en-IE" sz="2100" dirty="0" err="1"/>
              <a:t>distância</a:t>
            </a:r>
            <a:r>
              <a:rPr lang="en-IE" sz="2100" dirty="0"/>
              <a:t> </a:t>
            </a:r>
            <a:r>
              <a:rPr lang="en-IE" sz="2100" dirty="0" err="1"/>
              <a:t>poupam</a:t>
            </a:r>
            <a:r>
              <a:rPr lang="en-IE" sz="2100" dirty="0"/>
              <a:t> entre 2.000 e 7.000 euros por </a:t>
            </a:r>
            <a:r>
              <a:rPr lang="en-IE" sz="2100" dirty="0" err="1"/>
              <a:t>ano</a:t>
            </a:r>
            <a:r>
              <a:rPr lang="en-IE" sz="2100" dirty="0"/>
              <a:t> </a:t>
            </a:r>
            <a:r>
              <a:rPr lang="en-IE" sz="2100" dirty="0" err="1"/>
              <a:t>em</a:t>
            </a:r>
            <a:r>
              <a:rPr lang="en-IE" sz="2100" dirty="0"/>
              <a:t> </a:t>
            </a:r>
            <a:r>
              <a:rPr lang="en-IE" sz="2100" dirty="0" err="1"/>
              <a:t>resultado</a:t>
            </a:r>
            <a:r>
              <a:rPr lang="en-IE" sz="2100" dirty="0"/>
              <a:t> do </a:t>
            </a:r>
            <a:r>
              <a:rPr lang="en-IE" sz="2100" dirty="0" err="1"/>
              <a:t>trabalho</a:t>
            </a:r>
            <a:r>
              <a:rPr lang="en-IE" sz="2100" dirty="0"/>
              <a:t> a </a:t>
            </a:r>
            <a:r>
              <a:rPr lang="en-IE" sz="2100" dirty="0" err="1"/>
              <a:t>partir</a:t>
            </a:r>
            <a:r>
              <a:rPr lang="en-IE" sz="2100" dirty="0"/>
              <a:t> de casa, </a:t>
            </a:r>
            <a:r>
              <a:rPr lang="en-IE" sz="2100" dirty="0" err="1"/>
              <a:t>enquanto</a:t>
            </a:r>
            <a:r>
              <a:rPr lang="en-IE" sz="2100" dirty="0"/>
              <a:t> as </a:t>
            </a:r>
            <a:r>
              <a:rPr lang="en-IE" sz="2100" dirty="0" err="1"/>
              <a:t>empresas</a:t>
            </a:r>
            <a:r>
              <a:rPr lang="en-IE" sz="2100" dirty="0"/>
              <a:t> </a:t>
            </a:r>
            <a:r>
              <a:rPr lang="en-IE" sz="2100" dirty="0" err="1"/>
              <a:t>poupam</a:t>
            </a:r>
            <a:r>
              <a:rPr lang="en-IE" sz="2100" dirty="0"/>
              <a:t> </a:t>
            </a:r>
            <a:r>
              <a:rPr lang="en-IE" sz="2100" dirty="0" err="1"/>
              <a:t>até</a:t>
            </a:r>
            <a:r>
              <a:rPr lang="en-IE" sz="2100" dirty="0"/>
              <a:t> 11.000 euros por </a:t>
            </a:r>
            <a:r>
              <a:rPr lang="en-IE" sz="2100" dirty="0" err="1"/>
              <a:t>trabalhador</a:t>
            </a:r>
            <a:r>
              <a:rPr lang="en-IE" sz="2100" dirty="0"/>
              <a:t> </a:t>
            </a:r>
            <a:r>
              <a:rPr lang="en-IE" sz="2100" dirty="0" err="1"/>
              <a:t>à</a:t>
            </a:r>
            <a:r>
              <a:rPr lang="en-IE" sz="2100" dirty="0"/>
              <a:t> </a:t>
            </a:r>
            <a:r>
              <a:rPr lang="en-IE" sz="2100" dirty="0" err="1"/>
              <a:t>distância</a:t>
            </a:r>
            <a:r>
              <a:rPr lang="en-IE" sz="2100" dirty="0"/>
              <a:t>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C69D2-53A3-402F-8C18-2C23D9A09A5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512" y="483475"/>
            <a:ext cx="10920249" cy="602067"/>
          </a:xfrm>
          <a:solidFill>
            <a:srgbClr val="68BBAF"/>
          </a:solidFill>
        </p:spPr>
        <p:txBody>
          <a:bodyPr>
            <a:norm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ASCENSÃO DO TRABALHO REMOTO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98D055-DFFE-4A3E-9C58-54197C1F4FE8}"/>
              </a:ext>
            </a:extLst>
          </p:cNvPr>
          <p:cNvSpPr txBox="1"/>
          <p:nvPr/>
        </p:nvSpPr>
        <p:spPr>
          <a:xfrm>
            <a:off x="0" y="5172292"/>
            <a:ext cx="11981792" cy="830997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r>
              <a:rPr lang="en-IE" sz="2400" dirty="0" err="1">
                <a:solidFill>
                  <a:schemeClr val="bg1"/>
                </a:solidFill>
              </a:rPr>
              <a:t>Pergunta</a:t>
            </a:r>
            <a:r>
              <a:rPr lang="en-IE" sz="2400" dirty="0">
                <a:solidFill>
                  <a:schemeClr val="bg1"/>
                </a:solidFill>
              </a:rPr>
              <a:t> - </a:t>
            </a:r>
            <a:r>
              <a:rPr lang="en-IE" sz="2400" dirty="0" err="1">
                <a:solidFill>
                  <a:schemeClr val="bg1"/>
                </a:solidFill>
              </a:rPr>
              <a:t>como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é</a:t>
            </a:r>
            <a:r>
              <a:rPr lang="en-IE" sz="2400" dirty="0">
                <a:solidFill>
                  <a:schemeClr val="bg1"/>
                </a:solidFill>
              </a:rPr>
              <a:t> que a </a:t>
            </a:r>
            <a:r>
              <a:rPr lang="en-IE" sz="2400" dirty="0" err="1">
                <a:solidFill>
                  <a:schemeClr val="bg1"/>
                </a:solidFill>
              </a:rPr>
              <a:t>sua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comunidade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respondeu</a:t>
            </a:r>
            <a:r>
              <a:rPr lang="en-IE" sz="2400" dirty="0">
                <a:solidFill>
                  <a:schemeClr val="bg1"/>
                </a:solidFill>
              </a:rPr>
              <a:t> a </a:t>
            </a:r>
            <a:r>
              <a:rPr lang="en-IE" sz="2400" dirty="0" err="1">
                <a:solidFill>
                  <a:schemeClr val="bg1"/>
                </a:solidFill>
              </a:rPr>
              <a:t>esta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tendência</a:t>
            </a:r>
            <a:r>
              <a:rPr lang="en-IE" sz="2400" dirty="0">
                <a:solidFill>
                  <a:schemeClr val="bg1"/>
                </a:solidFill>
              </a:rPr>
              <a:t>? </a:t>
            </a:r>
            <a:r>
              <a:rPr lang="en-IE" sz="2400" dirty="0" err="1">
                <a:solidFill>
                  <a:schemeClr val="bg1"/>
                </a:solidFill>
              </a:rPr>
              <a:t>Poderia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apoiar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ou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facilitar</a:t>
            </a:r>
            <a:r>
              <a:rPr lang="en-IE" sz="2400" dirty="0">
                <a:solidFill>
                  <a:schemeClr val="bg1"/>
                </a:solidFill>
              </a:rPr>
              <a:t> o </a:t>
            </a:r>
            <a:r>
              <a:rPr lang="en-IE" sz="2400" dirty="0" err="1">
                <a:solidFill>
                  <a:schemeClr val="bg1"/>
                </a:solidFill>
              </a:rPr>
              <a:t>trabalho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remoto</a:t>
            </a:r>
            <a:r>
              <a:rPr lang="en-IE" sz="2400" dirty="0">
                <a:solidFill>
                  <a:schemeClr val="bg1"/>
                </a:solidFill>
              </a:rPr>
              <a:t> da </a:t>
            </a:r>
            <a:r>
              <a:rPr lang="en-IE" sz="2400" dirty="0" err="1">
                <a:solidFill>
                  <a:schemeClr val="bg1"/>
                </a:solidFill>
              </a:rPr>
              <a:t>sua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comunidade</a:t>
            </a:r>
            <a:r>
              <a:rPr lang="en-IE" sz="2400" dirty="0">
                <a:solidFill>
                  <a:schemeClr val="bg1"/>
                </a:solidFill>
              </a:rPr>
              <a:t>? </a:t>
            </a:r>
          </a:p>
        </p:txBody>
      </p:sp>
      <p:pic>
        <p:nvPicPr>
          <p:cNvPr id="6" name="Picture 5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BB5C0646-FE4B-43A6-9F83-3C91AE87E5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1200277"/>
            <a:ext cx="5542896" cy="36952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E446D2-6B49-4F61-A4A6-3A82065A4446}"/>
              </a:ext>
            </a:extLst>
          </p:cNvPr>
          <p:cNvSpPr txBox="1"/>
          <p:nvPr/>
        </p:nvSpPr>
        <p:spPr>
          <a:xfrm>
            <a:off x="0" y="0"/>
            <a:ext cx="6431280" cy="461665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OPORTUNIDADES</a:t>
            </a:r>
          </a:p>
        </p:txBody>
      </p:sp>
    </p:spTree>
    <p:extLst>
      <p:ext uri="{BB962C8B-B14F-4D97-AF65-F5344CB8AC3E}">
        <p14:creationId xmlns:p14="http://schemas.microsoft.com/office/powerpoint/2010/main" val="18817538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store in a brick building&#10;&#10;Description automatically generated">
            <a:extLst>
              <a:ext uri="{FF2B5EF4-FFF2-40B4-BE49-F238E27FC236}">
                <a16:creationId xmlns:a16="http://schemas.microsoft.com/office/drawing/2014/main" id="{BABA40DB-D76D-4FF3-B216-643850945D1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BD8DB-C19F-4B0A-9735-5FDBE57E98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0114" y="174171"/>
            <a:ext cx="6125279" cy="1016605"/>
          </a:xfrm>
        </p:spPr>
        <p:txBody>
          <a:bodyPr>
            <a:normAutofit lnSpcReduction="10000"/>
          </a:bodyPr>
          <a:lstStyle/>
          <a:p>
            <a:r>
              <a:rPr lang="en-IE" dirty="0">
                <a:solidFill>
                  <a:srgbClr val="68BBAF"/>
                </a:solidFill>
              </a:rPr>
              <a:t>O </a:t>
            </a:r>
            <a:r>
              <a:rPr lang="en-IE" dirty="0" err="1">
                <a:solidFill>
                  <a:srgbClr val="68BBAF"/>
                </a:solidFill>
              </a:rPr>
              <a:t>trabalho</a:t>
            </a:r>
            <a:r>
              <a:rPr lang="en-IE" dirty="0">
                <a:solidFill>
                  <a:srgbClr val="68BBAF"/>
                </a:solidFill>
              </a:rPr>
              <a:t> </a:t>
            </a:r>
            <a:r>
              <a:rPr lang="en-IE" dirty="0" err="1">
                <a:solidFill>
                  <a:srgbClr val="68BBAF"/>
                </a:solidFill>
              </a:rPr>
              <a:t>remoto</a:t>
            </a:r>
            <a:r>
              <a:rPr lang="en-IE" dirty="0">
                <a:solidFill>
                  <a:srgbClr val="68BBAF"/>
                </a:solidFill>
              </a:rPr>
              <a:t> beneficia as </a:t>
            </a:r>
            <a:r>
              <a:rPr lang="en-IE" dirty="0" err="1">
                <a:solidFill>
                  <a:srgbClr val="68BBAF"/>
                </a:solidFill>
              </a:rPr>
              <a:t>comunidades</a:t>
            </a:r>
            <a:r>
              <a:rPr lang="en-IE" dirty="0">
                <a:solidFill>
                  <a:srgbClr val="68BBAF"/>
                </a:solidFill>
              </a:rPr>
              <a:t> </a:t>
            </a:r>
            <a:r>
              <a:rPr lang="en-IE" dirty="0" err="1">
                <a:solidFill>
                  <a:srgbClr val="68BBAF"/>
                </a:solidFill>
              </a:rPr>
              <a:t>locais</a:t>
            </a:r>
            <a:endParaRPr lang="en-IE" dirty="0">
              <a:solidFill>
                <a:srgbClr val="68BBAF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8BB691-0F2D-4490-A4DF-BE7390624C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4501" y="1529526"/>
            <a:ext cx="7097275" cy="4699731"/>
          </a:xfrm>
        </p:spPr>
        <p:txBody>
          <a:bodyPr/>
          <a:lstStyle/>
          <a:p>
            <a:r>
              <a:rPr lang="en-IE" dirty="0">
                <a:solidFill>
                  <a:srgbClr val="747474"/>
                </a:solidFill>
                <a:latin typeface="Lato"/>
              </a:rPr>
              <a:t>Neste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momento</a:t>
            </a:r>
            <a:r>
              <a:rPr lang="en-IE" dirty="0">
                <a:solidFill>
                  <a:srgbClr val="747474"/>
                </a:solidFill>
                <a:latin typeface="Lato"/>
              </a:rPr>
              <a:t>, as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economias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pequenas</a:t>
            </a:r>
            <a:r>
              <a:rPr lang="en-IE" dirty="0">
                <a:solidFill>
                  <a:srgbClr val="747474"/>
                </a:solidFill>
                <a:latin typeface="Lato"/>
              </a:rPr>
              <a:t>/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locais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atravessam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tempos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difíceis</a:t>
            </a:r>
            <a:r>
              <a:rPr lang="en-IE" dirty="0">
                <a:solidFill>
                  <a:srgbClr val="747474"/>
                </a:solidFill>
                <a:latin typeface="Lato"/>
              </a:rPr>
              <a:t>. As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pequenas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comunidades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lutam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mais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para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manter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uma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base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sólida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de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empresas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que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possam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oferecer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empregos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aos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seus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residentes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-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especialmente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aos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jovens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interessados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em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trabalhar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em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tecnologia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ou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indústrias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semelhantes</a:t>
            </a:r>
            <a:r>
              <a:rPr lang="en-IE" dirty="0">
                <a:solidFill>
                  <a:srgbClr val="747474"/>
                </a:solidFill>
                <a:latin typeface="Lato"/>
              </a:rPr>
              <a:t>.</a:t>
            </a:r>
          </a:p>
          <a:p>
            <a:r>
              <a:rPr lang="en-IE" dirty="0">
                <a:solidFill>
                  <a:srgbClr val="747474"/>
                </a:solidFill>
                <a:latin typeface="Lato"/>
              </a:rPr>
              <a:t>A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falta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de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trabalhadores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em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zonas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rurais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implica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que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menos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pessoas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disponham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de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recursos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para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gastar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nas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pequenas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empresas</a:t>
            </a:r>
            <a:r>
              <a:rPr lang="en-IE" dirty="0">
                <a:solidFill>
                  <a:srgbClr val="747474"/>
                </a:solidFill>
                <a:latin typeface="Lato"/>
              </a:rPr>
              <a:t>.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Quando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os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trabalhadores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remotos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vivem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em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pequenas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comunidades</a:t>
            </a:r>
            <a:r>
              <a:rPr lang="en-IE" dirty="0">
                <a:solidFill>
                  <a:srgbClr val="747474"/>
                </a:solidFill>
                <a:latin typeface="Lato"/>
              </a:rPr>
              <a:t>,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estes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podem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viver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onde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quiserem</a:t>
            </a:r>
            <a:r>
              <a:rPr lang="en-IE" dirty="0">
                <a:solidFill>
                  <a:srgbClr val="747474"/>
                </a:solidFill>
                <a:latin typeface="Lato"/>
              </a:rPr>
              <a:t>,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enquanto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ganham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um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bom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salário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e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voltam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a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canalizar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os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rendimentos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para as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empresas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locais</a:t>
            </a:r>
            <a:r>
              <a:rPr lang="en-IE" dirty="0">
                <a:solidFill>
                  <a:srgbClr val="747474"/>
                </a:solidFill>
                <a:latin typeface="Lato"/>
              </a:rPr>
              <a:t>,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podendo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resultar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num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impulso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à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</a:t>
            </a:r>
            <a:r>
              <a:rPr lang="en-IE" dirty="0" err="1">
                <a:solidFill>
                  <a:srgbClr val="747474"/>
                </a:solidFill>
                <a:latin typeface="Lato"/>
              </a:rPr>
              <a:t>economia</a:t>
            </a:r>
            <a:r>
              <a:rPr lang="en-IE" dirty="0">
                <a:solidFill>
                  <a:srgbClr val="747474"/>
                </a:solidFill>
                <a:latin typeface="Lato"/>
              </a:rPr>
              <a:t> local.</a:t>
            </a:r>
          </a:p>
        </p:txBody>
      </p:sp>
    </p:spTree>
    <p:extLst>
      <p:ext uri="{BB962C8B-B14F-4D97-AF65-F5344CB8AC3E}">
        <p14:creationId xmlns:p14="http://schemas.microsoft.com/office/powerpoint/2010/main" val="24196930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indoor, building, table, orange&#10;&#10;Description automatically generated">
            <a:extLst>
              <a:ext uri="{FF2B5EF4-FFF2-40B4-BE49-F238E27FC236}">
                <a16:creationId xmlns:a16="http://schemas.microsoft.com/office/drawing/2014/main" id="{756A4BF7-0A0A-4C4A-B298-E7DA34AED64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46E6D3-A125-418E-8C7D-23A68F3A064F}"/>
              </a:ext>
            </a:extLst>
          </p:cNvPr>
          <p:cNvSpPr txBox="1"/>
          <p:nvPr/>
        </p:nvSpPr>
        <p:spPr>
          <a:xfrm>
            <a:off x="0" y="5671425"/>
            <a:ext cx="2291255" cy="1077218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IE" sz="3200" dirty="0">
                <a:solidFill>
                  <a:schemeClr val="bg1"/>
                </a:solidFill>
              </a:rPr>
              <a:t>CASO DE ESTUDO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E29109-DE01-4E4C-AB13-C110089AC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7570" y="80010"/>
            <a:ext cx="8618219" cy="1291231"/>
          </a:xfrm>
          <a:solidFill>
            <a:srgbClr val="68BBAF"/>
          </a:solidFill>
        </p:spPr>
        <p:txBody>
          <a:bodyPr>
            <a:norm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LUDGATE HUB – A </a:t>
            </a:r>
            <a:r>
              <a:rPr lang="en-IE" dirty="0" err="1">
                <a:solidFill>
                  <a:schemeClr val="bg1"/>
                </a:solidFill>
              </a:rPr>
              <a:t>tecnologia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posiciona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uma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pequena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cidade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em</a:t>
            </a:r>
            <a:r>
              <a:rPr lang="en-IE" dirty="0">
                <a:solidFill>
                  <a:schemeClr val="bg1"/>
                </a:solidFill>
              </a:rPr>
              <a:t> West Cork, </a:t>
            </a:r>
            <a:r>
              <a:rPr lang="en-IE" dirty="0" err="1">
                <a:solidFill>
                  <a:schemeClr val="bg1"/>
                </a:solidFill>
              </a:rPr>
              <a:t>Irlanda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C6820-3DBD-49D3-8C08-5DE279F077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7456" y="1511658"/>
            <a:ext cx="8924544" cy="4242966"/>
          </a:xfrm>
        </p:spPr>
        <p:txBody>
          <a:bodyPr/>
          <a:lstStyle/>
          <a:p>
            <a:r>
              <a:rPr lang="en-IE" dirty="0" err="1">
                <a:solidFill>
                  <a:srgbClr val="555555"/>
                </a:solidFill>
              </a:rPr>
              <a:t>Há</a:t>
            </a:r>
            <a:r>
              <a:rPr lang="en-IE" dirty="0">
                <a:solidFill>
                  <a:srgbClr val="555555"/>
                </a:solidFill>
              </a:rPr>
              <a:t> vigas </a:t>
            </a:r>
            <a:r>
              <a:rPr lang="en-IE" dirty="0" err="1">
                <a:solidFill>
                  <a:srgbClr val="555555"/>
                </a:solidFill>
              </a:rPr>
              <a:t>expostas</a:t>
            </a:r>
            <a:r>
              <a:rPr lang="en-IE" dirty="0">
                <a:solidFill>
                  <a:srgbClr val="555555"/>
                </a:solidFill>
              </a:rPr>
              <a:t>, um </a:t>
            </a:r>
            <a:r>
              <a:rPr lang="en-IE" dirty="0" err="1">
                <a:solidFill>
                  <a:srgbClr val="555555"/>
                </a:solidFill>
              </a:rPr>
              <a:t>teto</a:t>
            </a:r>
            <a:r>
              <a:rPr lang="en-IE" dirty="0">
                <a:solidFill>
                  <a:srgbClr val="555555"/>
                </a:solidFill>
              </a:rPr>
              <a:t> alto, </a:t>
            </a:r>
            <a:r>
              <a:rPr lang="en-IE" dirty="0" err="1">
                <a:solidFill>
                  <a:srgbClr val="555555"/>
                </a:solidFill>
              </a:rPr>
              <a:t>escritórios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en-IE" dirty="0" err="1">
                <a:solidFill>
                  <a:srgbClr val="555555"/>
                </a:solidFill>
              </a:rPr>
              <a:t>em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en-IE" dirty="0" err="1">
                <a:solidFill>
                  <a:srgbClr val="555555"/>
                </a:solidFill>
              </a:rPr>
              <a:t>plano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en-IE" dirty="0" err="1">
                <a:solidFill>
                  <a:srgbClr val="555555"/>
                </a:solidFill>
              </a:rPr>
              <a:t>aberto</a:t>
            </a:r>
            <a:r>
              <a:rPr lang="en-IE" dirty="0">
                <a:solidFill>
                  <a:srgbClr val="555555"/>
                </a:solidFill>
              </a:rPr>
              <a:t>, cores funky, </a:t>
            </a:r>
            <a:r>
              <a:rPr lang="en-IE" dirty="0" err="1">
                <a:solidFill>
                  <a:srgbClr val="555555"/>
                </a:solidFill>
              </a:rPr>
              <a:t>espaços</a:t>
            </a:r>
            <a:r>
              <a:rPr lang="en-IE" dirty="0">
                <a:solidFill>
                  <a:srgbClr val="555555"/>
                </a:solidFill>
              </a:rPr>
              <a:t> de </a:t>
            </a:r>
            <a:r>
              <a:rPr lang="en-IE" dirty="0" err="1">
                <a:solidFill>
                  <a:srgbClr val="555555"/>
                </a:solidFill>
              </a:rPr>
              <a:t>lazer</a:t>
            </a:r>
            <a:r>
              <a:rPr lang="en-IE" dirty="0">
                <a:solidFill>
                  <a:srgbClr val="555555"/>
                </a:solidFill>
              </a:rPr>
              <a:t> e </a:t>
            </a:r>
            <a:r>
              <a:rPr lang="en-IE" dirty="0" err="1">
                <a:solidFill>
                  <a:srgbClr val="555555"/>
                </a:solidFill>
              </a:rPr>
              <a:t>uma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en-IE" dirty="0" err="1">
                <a:solidFill>
                  <a:srgbClr val="555555"/>
                </a:solidFill>
              </a:rPr>
              <a:t>cozinha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en-IE" dirty="0" err="1">
                <a:solidFill>
                  <a:srgbClr val="555555"/>
                </a:solidFill>
              </a:rPr>
              <a:t>cor</a:t>
            </a:r>
            <a:r>
              <a:rPr lang="en-IE" dirty="0">
                <a:solidFill>
                  <a:srgbClr val="555555"/>
                </a:solidFill>
              </a:rPr>
              <a:t>-de-</a:t>
            </a:r>
            <a:r>
              <a:rPr lang="en-IE" dirty="0" err="1">
                <a:solidFill>
                  <a:srgbClr val="555555"/>
                </a:solidFill>
              </a:rPr>
              <a:t>laranja</a:t>
            </a:r>
            <a:r>
              <a:rPr lang="en-IE" dirty="0">
                <a:solidFill>
                  <a:srgbClr val="555555"/>
                </a:solidFill>
              </a:rPr>
              <a:t>. O Ludgate Hub </a:t>
            </a:r>
            <a:r>
              <a:rPr lang="en-IE" dirty="0" err="1">
                <a:solidFill>
                  <a:srgbClr val="555555"/>
                </a:solidFill>
              </a:rPr>
              <a:t>parece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en-IE" dirty="0" err="1">
                <a:solidFill>
                  <a:srgbClr val="555555"/>
                </a:solidFill>
              </a:rPr>
              <a:t>uma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en-IE" dirty="0" err="1">
                <a:solidFill>
                  <a:srgbClr val="555555"/>
                </a:solidFill>
              </a:rPr>
              <a:t>típica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en-IE" dirty="0" err="1">
                <a:solidFill>
                  <a:srgbClr val="555555"/>
                </a:solidFill>
              </a:rPr>
              <a:t>startup</a:t>
            </a:r>
            <a:r>
              <a:rPr lang="en-IE" dirty="0">
                <a:solidFill>
                  <a:srgbClr val="555555"/>
                </a:solidFill>
              </a:rPr>
              <a:t> de Silicon Valley, mas </a:t>
            </a:r>
            <a:r>
              <a:rPr lang="en-IE" dirty="0" err="1">
                <a:solidFill>
                  <a:srgbClr val="555555"/>
                </a:solidFill>
              </a:rPr>
              <a:t>este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en-IE" dirty="0" err="1">
                <a:solidFill>
                  <a:srgbClr val="555555"/>
                </a:solidFill>
              </a:rPr>
              <a:t>é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en-IE" dirty="0" err="1">
                <a:solidFill>
                  <a:srgbClr val="555555"/>
                </a:solidFill>
              </a:rPr>
              <a:t>situado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en-IE" dirty="0" err="1">
                <a:solidFill>
                  <a:srgbClr val="555555"/>
                </a:solidFill>
              </a:rPr>
              <a:t>em</a:t>
            </a:r>
            <a:r>
              <a:rPr lang="en-IE" dirty="0">
                <a:solidFill>
                  <a:srgbClr val="555555"/>
                </a:solidFill>
              </a:rPr>
              <a:t> Skibbereen, West Cork.</a:t>
            </a:r>
          </a:p>
          <a:p>
            <a:r>
              <a:rPr lang="en-IE" dirty="0">
                <a:solidFill>
                  <a:srgbClr val="555555"/>
                </a:solidFill>
              </a:rPr>
              <a:t>O Ludgate Hub </a:t>
            </a:r>
            <a:r>
              <a:rPr lang="en-IE" dirty="0" err="1">
                <a:solidFill>
                  <a:srgbClr val="555555"/>
                </a:solidFill>
              </a:rPr>
              <a:t>transformou</a:t>
            </a:r>
            <a:r>
              <a:rPr lang="en-IE" dirty="0">
                <a:solidFill>
                  <a:srgbClr val="555555"/>
                </a:solidFill>
              </a:rPr>
              <a:t>-se </a:t>
            </a:r>
            <a:r>
              <a:rPr lang="en-IE" dirty="0" err="1">
                <a:solidFill>
                  <a:srgbClr val="555555"/>
                </a:solidFill>
              </a:rPr>
              <a:t>num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en-IE" dirty="0" err="1">
                <a:solidFill>
                  <a:srgbClr val="555555"/>
                </a:solidFill>
              </a:rPr>
              <a:t>recurso</a:t>
            </a:r>
            <a:r>
              <a:rPr lang="en-IE" dirty="0">
                <a:solidFill>
                  <a:srgbClr val="555555"/>
                </a:solidFill>
              </a:rPr>
              <a:t> vital para a </a:t>
            </a:r>
            <a:r>
              <a:rPr lang="en-IE" dirty="0" err="1">
                <a:solidFill>
                  <a:srgbClr val="555555"/>
                </a:solidFill>
              </a:rPr>
              <a:t>comunidade</a:t>
            </a:r>
            <a:r>
              <a:rPr lang="en-IE" dirty="0">
                <a:solidFill>
                  <a:srgbClr val="555555"/>
                </a:solidFill>
              </a:rPr>
              <a:t> local, </a:t>
            </a:r>
            <a:r>
              <a:rPr lang="en-IE" dirty="0" err="1">
                <a:solidFill>
                  <a:srgbClr val="555555"/>
                </a:solidFill>
              </a:rPr>
              <a:t>facilitando</a:t>
            </a:r>
            <a:r>
              <a:rPr lang="en-IE" dirty="0">
                <a:solidFill>
                  <a:srgbClr val="555555"/>
                </a:solidFill>
              </a:rPr>
              <a:t> a </a:t>
            </a:r>
            <a:r>
              <a:rPr lang="en-IE" dirty="0" err="1">
                <a:solidFill>
                  <a:srgbClr val="555555"/>
                </a:solidFill>
              </a:rPr>
              <a:t>criação</a:t>
            </a:r>
            <a:r>
              <a:rPr lang="en-IE" dirty="0">
                <a:solidFill>
                  <a:srgbClr val="555555"/>
                </a:solidFill>
              </a:rPr>
              <a:t>/</a:t>
            </a:r>
            <a:r>
              <a:rPr lang="en-IE" dirty="0" err="1">
                <a:solidFill>
                  <a:srgbClr val="555555"/>
                </a:solidFill>
              </a:rPr>
              <a:t>desenvolvimento</a:t>
            </a:r>
            <a:r>
              <a:rPr lang="en-IE" dirty="0">
                <a:solidFill>
                  <a:srgbClr val="555555"/>
                </a:solidFill>
              </a:rPr>
              <a:t> de </a:t>
            </a:r>
            <a:r>
              <a:rPr lang="en-IE" dirty="0" err="1">
                <a:solidFill>
                  <a:srgbClr val="555555"/>
                </a:solidFill>
              </a:rPr>
              <a:t>empregos</a:t>
            </a:r>
            <a:r>
              <a:rPr lang="en-IE" dirty="0">
                <a:solidFill>
                  <a:srgbClr val="555555"/>
                </a:solidFill>
              </a:rPr>
              <a:t> e </a:t>
            </a:r>
            <a:r>
              <a:rPr lang="en-IE" dirty="0" err="1">
                <a:solidFill>
                  <a:srgbClr val="555555"/>
                </a:solidFill>
              </a:rPr>
              <a:t>negócios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en-IE" dirty="0" err="1">
                <a:solidFill>
                  <a:srgbClr val="555555"/>
                </a:solidFill>
              </a:rPr>
              <a:t>na</a:t>
            </a:r>
            <a:r>
              <a:rPr lang="en-IE" dirty="0">
                <a:solidFill>
                  <a:srgbClr val="555555"/>
                </a:solidFill>
              </a:rPr>
              <a:t> </a:t>
            </a:r>
            <a:r>
              <a:rPr lang="en-IE" dirty="0" err="1">
                <a:solidFill>
                  <a:srgbClr val="555555"/>
                </a:solidFill>
              </a:rPr>
              <a:t>região</a:t>
            </a:r>
            <a:r>
              <a:rPr lang="en-IE" dirty="0">
                <a:solidFill>
                  <a:srgbClr val="555555"/>
                </a:solidFill>
              </a:rPr>
              <a:t> de Skibbereen e West Cork.</a:t>
            </a:r>
          </a:p>
          <a:p>
            <a:r>
              <a:rPr lang="en-IE" dirty="0" err="1">
                <a:ea typeface="Calibri" panose="020F0502020204030204" pitchFamily="34" charset="0"/>
                <a:cs typeface="Times New Roman" panose="02020603050405020304" pitchFamily="18" charset="0"/>
              </a:rPr>
              <a:t>Foi</a:t>
            </a:r>
            <a:r>
              <a:rPr lang="en-IE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dirty="0" err="1">
                <a:ea typeface="Calibri" panose="020F0502020204030204" pitchFamily="34" charset="0"/>
                <a:cs typeface="Times New Roman" panose="02020603050405020304" pitchFamily="18" charset="0"/>
              </a:rPr>
              <a:t>criado</a:t>
            </a:r>
            <a:r>
              <a:rPr lang="en-IE" dirty="0">
                <a:ea typeface="Calibri" panose="020F0502020204030204" pitchFamily="34" charset="0"/>
                <a:cs typeface="Times New Roman" panose="02020603050405020304" pitchFamily="18" charset="0"/>
              </a:rPr>
              <a:t> pela </a:t>
            </a:r>
            <a:r>
              <a:rPr lang="en-IE" dirty="0" err="1">
                <a:ea typeface="Calibri" panose="020F0502020204030204" pitchFamily="34" charset="0"/>
                <a:cs typeface="Times New Roman" panose="02020603050405020304" pitchFamily="18" charset="0"/>
              </a:rPr>
              <a:t>comunidade</a:t>
            </a:r>
            <a:r>
              <a:rPr lang="en-IE" dirty="0">
                <a:ea typeface="Calibri" panose="020F0502020204030204" pitchFamily="34" charset="0"/>
                <a:cs typeface="Times New Roman" panose="02020603050405020304" pitchFamily="18" charset="0"/>
              </a:rPr>
              <a:t>, para </a:t>
            </a:r>
            <a:r>
              <a:rPr lang="en-IE" dirty="0" err="1">
                <a:ea typeface="Calibri" panose="020F0502020204030204" pitchFamily="34" charset="0"/>
                <a:cs typeface="Times New Roman" panose="02020603050405020304" pitchFamily="18" charset="0"/>
              </a:rPr>
              <a:t>benefício</a:t>
            </a:r>
            <a:r>
              <a:rPr lang="en-IE" dirty="0">
                <a:ea typeface="Calibri" panose="020F0502020204030204" pitchFamily="34" charset="0"/>
                <a:cs typeface="Times New Roman" panose="02020603050405020304" pitchFamily="18" charset="0"/>
              </a:rPr>
              <a:t> da </a:t>
            </a:r>
            <a:r>
              <a:rPr lang="en-IE" dirty="0" err="1">
                <a:ea typeface="Calibri" panose="020F0502020204030204" pitchFamily="34" charset="0"/>
                <a:cs typeface="Times New Roman" panose="02020603050405020304" pitchFamily="18" charset="0"/>
              </a:rPr>
              <a:t>comunidade</a:t>
            </a:r>
            <a:r>
              <a:rPr lang="en-IE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E" dirty="0" err="1">
                <a:ea typeface="Calibri" panose="020F0502020204030204" pitchFamily="34" charset="0"/>
                <a:cs typeface="Times New Roman" panose="02020603050405020304" pitchFamily="18" charset="0"/>
              </a:rPr>
              <a:t>Desenvolvido</a:t>
            </a:r>
            <a:r>
              <a:rPr lang="en-IE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dirty="0" err="1">
                <a:ea typeface="Calibri" panose="020F0502020204030204" pitchFamily="34" charset="0"/>
                <a:cs typeface="Times New Roman" panose="02020603050405020304" pitchFamily="18" charset="0"/>
              </a:rPr>
              <a:t>numa</a:t>
            </a:r>
            <a:r>
              <a:rPr lang="en-IE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dirty="0" err="1">
                <a:ea typeface="Calibri" panose="020F0502020204030204" pitchFamily="34" charset="0"/>
                <a:cs typeface="Times New Roman" panose="02020603050405020304" pitchFamily="18" charset="0"/>
              </a:rPr>
              <a:t>estratégia</a:t>
            </a:r>
            <a:r>
              <a:rPr lang="en-IE" dirty="0">
                <a:ea typeface="Calibri" panose="020F0502020204030204" pitchFamily="34" charset="0"/>
                <a:cs typeface="Times New Roman" panose="02020603050405020304" pitchFamily="18" charset="0"/>
              </a:rPr>
              <a:t> "bottom-up”, o </a:t>
            </a:r>
            <a:r>
              <a:rPr lang="en-IE" dirty="0" err="1">
                <a:ea typeface="Calibri" panose="020F0502020204030204" pitchFamily="34" charset="0"/>
                <a:cs typeface="Times New Roman" panose="02020603050405020304" pitchFamily="18" charset="0"/>
              </a:rPr>
              <a:t>lema</a:t>
            </a:r>
            <a:r>
              <a:rPr lang="en-IE" dirty="0">
                <a:ea typeface="Calibri" panose="020F0502020204030204" pitchFamily="34" charset="0"/>
                <a:cs typeface="Times New Roman" panose="02020603050405020304" pitchFamily="18" charset="0"/>
              </a:rPr>
              <a:t> do Ludgate Hub </a:t>
            </a:r>
            <a:r>
              <a:rPr lang="en-IE" dirty="0" err="1"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en-IE" dirty="0"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en-IE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IE" sz="3200" b="1" dirty="0">
                <a:solidFill>
                  <a:srgbClr val="68BBA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VIVA A VIDA LUDGATE - AME O QUE FAZ, AME ONDE VIVE! </a:t>
            </a:r>
          </a:p>
          <a:p>
            <a:r>
              <a:rPr lang="en-IE" dirty="0">
                <a:ea typeface="Calibri" panose="020F0502020204030204" pitchFamily="34" charset="0"/>
                <a:cs typeface="Times New Roman" panose="02020603050405020304" pitchFamily="18" charset="0"/>
              </a:rPr>
              <a:t>Ludgate </a:t>
            </a:r>
            <a:r>
              <a:rPr lang="en-IE" dirty="0" err="1">
                <a:ea typeface="Calibri" panose="020F0502020204030204" pitchFamily="34" charset="0"/>
                <a:cs typeface="Times New Roman" panose="02020603050405020304" pitchFamily="18" charset="0"/>
              </a:rPr>
              <a:t>proporciona</a:t>
            </a:r>
            <a:r>
              <a:rPr lang="en-IE" dirty="0">
                <a:ea typeface="Calibri" panose="020F0502020204030204" pitchFamily="34" charset="0"/>
                <a:cs typeface="Times New Roman" panose="02020603050405020304" pitchFamily="18" charset="0"/>
              </a:rPr>
              <a:t> um </a:t>
            </a:r>
            <a:r>
              <a:rPr lang="en-IE" dirty="0" err="1">
                <a:ea typeface="Calibri" panose="020F0502020204030204" pitchFamily="34" charset="0"/>
                <a:cs typeface="Times New Roman" panose="02020603050405020304" pitchFamily="18" charset="0"/>
              </a:rPr>
              <a:t>espaço</a:t>
            </a:r>
            <a:r>
              <a:rPr lang="en-IE" dirty="0">
                <a:ea typeface="Calibri" panose="020F0502020204030204" pitchFamily="34" charset="0"/>
                <a:cs typeface="Times New Roman" panose="02020603050405020304" pitchFamily="18" charset="0"/>
              </a:rPr>
              <a:t> para que </a:t>
            </a:r>
            <a:r>
              <a:rPr lang="en-IE" dirty="0" err="1">
                <a:ea typeface="Calibri" panose="020F0502020204030204" pitchFamily="34" charset="0"/>
                <a:cs typeface="Times New Roman" panose="02020603050405020304" pitchFamily="18" charset="0"/>
              </a:rPr>
              <a:t>os</a:t>
            </a:r>
            <a:r>
              <a:rPr lang="en-IE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dirty="0" err="1">
                <a:ea typeface="Calibri" panose="020F0502020204030204" pitchFamily="34" charset="0"/>
                <a:cs typeface="Times New Roman" panose="02020603050405020304" pitchFamily="18" charset="0"/>
              </a:rPr>
              <a:t>residentes</a:t>
            </a:r>
            <a:r>
              <a:rPr lang="en-IE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dirty="0" err="1">
                <a:ea typeface="Calibri" panose="020F0502020204030204" pitchFamily="34" charset="0"/>
                <a:cs typeface="Times New Roman" panose="02020603050405020304" pitchFamily="18" charset="0"/>
              </a:rPr>
              <a:t>locais</a:t>
            </a:r>
            <a:r>
              <a:rPr lang="en-IE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dirty="0" err="1">
                <a:ea typeface="Calibri" panose="020F0502020204030204" pitchFamily="34" charset="0"/>
                <a:cs typeface="Times New Roman" panose="02020603050405020304" pitchFamily="18" charset="0"/>
              </a:rPr>
              <a:t>estabeleçam</a:t>
            </a:r>
            <a:r>
              <a:rPr lang="en-IE" dirty="0">
                <a:ea typeface="Calibri" panose="020F0502020204030204" pitchFamily="34" charset="0"/>
                <a:cs typeface="Times New Roman" panose="02020603050405020304" pitchFamily="18" charset="0"/>
              </a:rPr>
              <a:t> redes, </a:t>
            </a:r>
            <a:r>
              <a:rPr lang="en-IE" dirty="0" err="1">
                <a:ea typeface="Calibri" panose="020F0502020204030204" pitchFamily="34" charset="0"/>
                <a:cs typeface="Times New Roman" panose="02020603050405020304" pitchFamily="18" charset="0"/>
              </a:rPr>
              <a:t>expandam</a:t>
            </a:r>
            <a:r>
              <a:rPr lang="en-IE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dirty="0" err="1">
                <a:ea typeface="Calibri" panose="020F0502020204030204" pitchFamily="34" charset="0"/>
                <a:cs typeface="Times New Roman" panose="02020603050405020304" pitchFamily="18" charset="0"/>
              </a:rPr>
              <a:t>os</a:t>
            </a:r>
            <a:r>
              <a:rPr lang="en-IE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dirty="0" err="1">
                <a:ea typeface="Calibri" panose="020F0502020204030204" pitchFamily="34" charset="0"/>
                <a:cs typeface="Times New Roman" panose="02020603050405020304" pitchFamily="18" charset="0"/>
              </a:rPr>
              <a:t>seus</a:t>
            </a:r>
            <a:r>
              <a:rPr lang="en-IE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dirty="0" err="1">
                <a:ea typeface="Calibri" panose="020F0502020204030204" pitchFamily="34" charset="0"/>
                <a:cs typeface="Times New Roman" panose="02020603050405020304" pitchFamily="18" charset="0"/>
              </a:rPr>
              <a:t>horizontes</a:t>
            </a:r>
            <a:r>
              <a:rPr lang="en-IE" dirty="0"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IE" dirty="0" err="1">
                <a:ea typeface="Calibri" panose="020F0502020204030204" pitchFamily="34" charset="0"/>
                <a:cs typeface="Times New Roman" panose="02020603050405020304" pitchFamily="18" charset="0"/>
              </a:rPr>
              <a:t>ampliem</a:t>
            </a:r>
            <a:r>
              <a:rPr lang="en-IE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dirty="0" err="1">
                <a:ea typeface="Calibri" panose="020F0502020204030204" pitchFamily="34" charset="0"/>
                <a:cs typeface="Times New Roman" panose="02020603050405020304" pitchFamily="18" charset="0"/>
              </a:rPr>
              <a:t>os</a:t>
            </a:r>
            <a:r>
              <a:rPr lang="en-IE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dirty="0" err="1">
                <a:ea typeface="Calibri" panose="020F0502020204030204" pitchFamily="34" charset="0"/>
                <a:cs typeface="Times New Roman" panose="02020603050405020304" pitchFamily="18" charset="0"/>
              </a:rPr>
              <a:t>seus</a:t>
            </a:r>
            <a:r>
              <a:rPr lang="en-IE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dirty="0" err="1">
                <a:ea typeface="Calibri" panose="020F0502020204030204" pitchFamily="34" charset="0"/>
                <a:cs typeface="Times New Roman" panose="02020603050405020304" pitchFamily="18" charset="0"/>
              </a:rPr>
              <a:t>negócios</a:t>
            </a:r>
            <a:r>
              <a:rPr lang="en-IE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I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1D5756-2801-4B3C-A038-1E05A410A0BF}"/>
              </a:ext>
            </a:extLst>
          </p:cNvPr>
          <p:cNvSpPr txBox="1"/>
          <p:nvPr/>
        </p:nvSpPr>
        <p:spPr>
          <a:xfrm>
            <a:off x="0" y="1049993"/>
            <a:ext cx="1150620" cy="461665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39573D-56DC-464B-B019-0A4411E3CC4D}"/>
              </a:ext>
            </a:extLst>
          </p:cNvPr>
          <p:cNvSpPr txBox="1"/>
          <p:nvPr/>
        </p:nvSpPr>
        <p:spPr>
          <a:xfrm>
            <a:off x="0" y="452376"/>
            <a:ext cx="1802130" cy="461665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ECONÓMICO</a:t>
            </a:r>
          </a:p>
        </p:txBody>
      </p:sp>
      <p:pic>
        <p:nvPicPr>
          <p:cNvPr id="5" name="Graphic 4" descr="Sunflower">
            <a:extLst>
              <a:ext uri="{FF2B5EF4-FFF2-40B4-BE49-F238E27FC236}">
                <a16:creationId xmlns:a16="http://schemas.microsoft.com/office/drawing/2014/main" id="{F3000FC6-99B9-4CE4-AD96-8EC69B7C3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69137" y="5659621"/>
            <a:ext cx="1218841" cy="121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5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FC1C7BA-490E-4737-9302-E041698167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27760" y="200326"/>
            <a:ext cx="9491444" cy="957913"/>
          </a:xfrm>
        </p:spPr>
        <p:txBody>
          <a:bodyPr>
            <a:normAutofit lnSpcReduction="10000"/>
          </a:bodyPr>
          <a:lstStyle/>
          <a:p>
            <a:r>
              <a:rPr lang="en-IE" sz="2800" dirty="0">
                <a:solidFill>
                  <a:srgbClr val="6D6E6C"/>
                </a:solidFill>
              </a:rPr>
              <a:t>INTEGRAÇÃO DAS HUBS LOCAIS DE CO-TRABALHO</a:t>
            </a:r>
          </a:p>
          <a:p>
            <a:r>
              <a:rPr lang="en-IE" sz="2000" dirty="0">
                <a:solidFill>
                  <a:srgbClr val="6D6E6C"/>
                </a:solidFill>
                <a:hlinkClick r:id="rId2"/>
              </a:rPr>
              <a:t>WWW.THE-HIVE.IE</a:t>
            </a:r>
            <a:r>
              <a:rPr lang="en-IE" sz="2000" dirty="0">
                <a:solidFill>
                  <a:srgbClr val="6D6E6C"/>
                </a:solidFill>
              </a:rPr>
              <a:t> </a:t>
            </a:r>
            <a:r>
              <a:rPr lang="en-IE" sz="2800" dirty="0">
                <a:solidFill>
                  <a:srgbClr val="6D6E6C"/>
                </a:solidFill>
              </a:rPr>
              <a:t>IRLANDA  </a:t>
            </a:r>
            <a:endParaRPr lang="en-US" sz="3600" dirty="0">
              <a:solidFill>
                <a:srgbClr val="6D6E6C"/>
              </a:solidFill>
            </a:endParaRPr>
          </a:p>
        </p:txBody>
      </p:sp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8BAE775-34E9-49D7-AE52-1C7DE93F4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99" y="1094740"/>
            <a:ext cx="4066037" cy="5750560"/>
          </a:xfrm>
          <a:prstGeom prst="rect">
            <a:avLst/>
          </a:prstGeom>
        </p:spPr>
      </p:pic>
      <p:pic>
        <p:nvPicPr>
          <p:cNvPr id="4" name="Picture 3" descr="A picture containing device&#10;&#10;Description automatically generated">
            <a:extLst>
              <a:ext uri="{FF2B5EF4-FFF2-40B4-BE49-F238E27FC236}">
                <a16:creationId xmlns:a16="http://schemas.microsoft.com/office/drawing/2014/main" id="{C08142CA-D149-46C3-9964-B59E9F680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006" y="1158239"/>
            <a:ext cx="3933988" cy="5623561"/>
          </a:xfrm>
          <a:prstGeom prst="rect">
            <a:avLst/>
          </a:prstGeom>
        </p:spPr>
      </p:pic>
      <p:pic>
        <p:nvPicPr>
          <p:cNvPr id="10" name="Picture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AF47F61-2930-4D6F-BA11-C9C84E1AD3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3462" y="1031240"/>
            <a:ext cx="4066037" cy="575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30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9A0AFD76-133C-4E46-9FB0-695F725F5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917" y="169067"/>
            <a:ext cx="9228083" cy="65442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04D33C-1E0D-4B02-BF56-F260BB680BE1}"/>
              </a:ext>
            </a:extLst>
          </p:cNvPr>
          <p:cNvSpPr txBox="1"/>
          <p:nvPr/>
        </p:nvSpPr>
        <p:spPr>
          <a:xfrm>
            <a:off x="0" y="0"/>
            <a:ext cx="3100552" cy="6555641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Smart Rural 21 </a:t>
            </a:r>
            <a:r>
              <a:rPr lang="en-IE" dirty="0" err="1">
                <a:solidFill>
                  <a:schemeClr val="bg1"/>
                </a:solidFill>
              </a:rPr>
              <a:t>é</a:t>
            </a:r>
            <a:r>
              <a:rPr lang="en-IE" dirty="0">
                <a:solidFill>
                  <a:schemeClr val="bg1"/>
                </a:solidFill>
              </a:rPr>
              <a:t> um </a:t>
            </a:r>
            <a:r>
              <a:rPr lang="en-IE" dirty="0" err="1">
                <a:solidFill>
                  <a:schemeClr val="bg1"/>
                </a:solidFill>
              </a:rPr>
              <a:t>projeto</a:t>
            </a:r>
            <a:r>
              <a:rPr lang="en-IE" dirty="0">
                <a:solidFill>
                  <a:schemeClr val="bg1"/>
                </a:solidFill>
              </a:rPr>
              <a:t> de </a:t>
            </a:r>
            <a:r>
              <a:rPr lang="en-IE" dirty="0" err="1">
                <a:solidFill>
                  <a:schemeClr val="bg1"/>
                </a:solidFill>
              </a:rPr>
              <a:t>dois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anos</a:t>
            </a:r>
            <a:r>
              <a:rPr lang="en-IE" dirty="0">
                <a:solidFill>
                  <a:schemeClr val="bg1"/>
                </a:solidFill>
              </a:rPr>
              <a:t> e </a:t>
            </a:r>
            <a:r>
              <a:rPr lang="en-IE" dirty="0" err="1">
                <a:solidFill>
                  <a:schemeClr val="bg1"/>
                </a:solidFill>
              </a:rPr>
              <a:t>meio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apoiado</a:t>
            </a:r>
            <a:r>
              <a:rPr lang="en-IE" dirty="0">
                <a:solidFill>
                  <a:schemeClr val="bg1"/>
                </a:solidFill>
              </a:rPr>
              <a:t> pela </a:t>
            </a:r>
            <a:r>
              <a:rPr lang="en-IE" dirty="0" err="1">
                <a:solidFill>
                  <a:schemeClr val="bg1"/>
                </a:solidFill>
              </a:rPr>
              <a:t>Comissão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Europeia</a:t>
            </a:r>
            <a:r>
              <a:rPr lang="en-IE" dirty="0">
                <a:solidFill>
                  <a:schemeClr val="bg1"/>
                </a:solidFill>
              </a:rPr>
              <a:t> (DG AGRI), com o </a:t>
            </a:r>
            <a:r>
              <a:rPr lang="en-IE" dirty="0" err="1">
                <a:solidFill>
                  <a:schemeClr val="bg1"/>
                </a:solidFill>
              </a:rPr>
              <a:t>objetivo</a:t>
            </a:r>
            <a:r>
              <a:rPr lang="en-IE" dirty="0">
                <a:solidFill>
                  <a:schemeClr val="bg1"/>
                </a:solidFill>
              </a:rPr>
              <a:t> de </a:t>
            </a:r>
            <a:r>
              <a:rPr lang="en-IE" dirty="0" err="1">
                <a:solidFill>
                  <a:schemeClr val="bg1"/>
                </a:solidFill>
              </a:rPr>
              <a:t>inspirar</a:t>
            </a:r>
            <a:r>
              <a:rPr lang="en-IE" dirty="0">
                <a:solidFill>
                  <a:schemeClr val="bg1"/>
                </a:solidFill>
              </a:rPr>
              <a:t> as </a:t>
            </a:r>
            <a:r>
              <a:rPr lang="en-IE" dirty="0" err="1">
                <a:solidFill>
                  <a:schemeClr val="bg1"/>
                </a:solidFill>
              </a:rPr>
              <a:t>aldeias</a:t>
            </a:r>
            <a:r>
              <a:rPr lang="en-IE" dirty="0">
                <a:solidFill>
                  <a:schemeClr val="bg1"/>
                </a:solidFill>
              </a:rPr>
              <a:t> a </a:t>
            </a:r>
            <a:r>
              <a:rPr lang="en-IE" dirty="0" err="1">
                <a:solidFill>
                  <a:schemeClr val="bg1"/>
                </a:solidFill>
              </a:rPr>
              <a:t>desenvolver</a:t>
            </a:r>
            <a:r>
              <a:rPr lang="en-IE" dirty="0">
                <a:solidFill>
                  <a:schemeClr val="bg1"/>
                </a:solidFill>
              </a:rPr>
              <a:t> e </a:t>
            </a:r>
            <a:r>
              <a:rPr lang="en-IE" dirty="0" err="1">
                <a:solidFill>
                  <a:schemeClr val="bg1"/>
                </a:solidFill>
              </a:rPr>
              <a:t>implementar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estratégias</a:t>
            </a:r>
            <a:r>
              <a:rPr lang="en-IE" dirty="0">
                <a:solidFill>
                  <a:schemeClr val="bg1"/>
                </a:solidFill>
              </a:rPr>
              <a:t> de </a:t>
            </a:r>
            <a:r>
              <a:rPr lang="en-IE" dirty="0" err="1">
                <a:solidFill>
                  <a:schemeClr val="bg1"/>
                </a:solidFill>
              </a:rPr>
              <a:t>aldeias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inteligentes</a:t>
            </a:r>
            <a:r>
              <a:rPr lang="en-IE" dirty="0">
                <a:solidFill>
                  <a:schemeClr val="bg1"/>
                </a:solidFill>
              </a:rPr>
              <a:t> por </a:t>
            </a:r>
            <a:r>
              <a:rPr lang="en-IE" dirty="0" err="1">
                <a:solidFill>
                  <a:schemeClr val="bg1"/>
                </a:solidFill>
              </a:rPr>
              <a:t>toda</a:t>
            </a:r>
            <a:r>
              <a:rPr lang="en-IE" dirty="0">
                <a:solidFill>
                  <a:schemeClr val="bg1"/>
                </a:solidFill>
              </a:rPr>
              <a:t> a Europa. </a:t>
            </a:r>
          </a:p>
          <a:p>
            <a:endParaRPr lang="en-IE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err="1">
                <a:solidFill>
                  <a:schemeClr val="bg1"/>
                </a:solidFill>
              </a:rPr>
              <a:t>Acompanhe</a:t>
            </a:r>
            <a:r>
              <a:rPr lang="en-IE" dirty="0">
                <a:solidFill>
                  <a:schemeClr val="bg1"/>
                </a:solidFill>
              </a:rPr>
              <a:t> o </a:t>
            </a:r>
            <a:r>
              <a:rPr lang="en-IE" dirty="0" err="1">
                <a:solidFill>
                  <a:schemeClr val="bg1"/>
                </a:solidFill>
              </a:rPr>
              <a:t>percurso</a:t>
            </a:r>
            <a:r>
              <a:rPr lang="en-IE" dirty="0">
                <a:solidFill>
                  <a:schemeClr val="bg1"/>
                </a:solidFill>
              </a:rPr>
              <a:t> de 17 </a:t>
            </a:r>
            <a:r>
              <a:rPr lang="en-IE" dirty="0" err="1">
                <a:solidFill>
                  <a:schemeClr val="bg1"/>
                </a:solidFill>
              </a:rPr>
              <a:t>vilas</a:t>
            </a:r>
            <a:r>
              <a:rPr lang="en-IE" dirty="0">
                <a:solidFill>
                  <a:schemeClr val="bg1"/>
                </a:solidFill>
              </a:rPr>
              <a:t>/</a:t>
            </a:r>
            <a:r>
              <a:rPr lang="en-IE" dirty="0" err="1">
                <a:solidFill>
                  <a:schemeClr val="bg1"/>
                </a:solidFill>
              </a:rPr>
              <a:t>aldeias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europeias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nos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seus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esforços</a:t>
            </a:r>
            <a:r>
              <a:rPr lang="en-IE" dirty="0">
                <a:solidFill>
                  <a:schemeClr val="bg1"/>
                </a:solidFill>
              </a:rPr>
              <a:t> para se </a:t>
            </a:r>
            <a:r>
              <a:rPr lang="en-IE" dirty="0" err="1">
                <a:solidFill>
                  <a:schemeClr val="bg1"/>
                </a:solidFill>
              </a:rPr>
              <a:t>tornarem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Aldeias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Inteligentes</a:t>
            </a:r>
            <a:endParaRPr lang="en-IE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err="1">
                <a:solidFill>
                  <a:schemeClr val="bg1"/>
                </a:solidFill>
              </a:rPr>
              <a:t>Obtenha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conhecimentos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sobre</a:t>
            </a:r>
            <a:r>
              <a:rPr lang="en-IE" dirty="0">
                <a:solidFill>
                  <a:schemeClr val="bg1"/>
                </a:solidFill>
              </a:rPr>
              <a:t> as </a:t>
            </a:r>
            <a:r>
              <a:rPr lang="en-IE" dirty="0" err="1">
                <a:solidFill>
                  <a:schemeClr val="bg1"/>
                </a:solidFill>
              </a:rPr>
              <a:t>abordagens</a:t>
            </a:r>
            <a:r>
              <a:rPr lang="en-IE" dirty="0">
                <a:solidFill>
                  <a:schemeClr val="bg1"/>
                </a:solidFill>
              </a:rPr>
              <a:t> de </a:t>
            </a:r>
            <a:r>
              <a:rPr lang="en-IE" dirty="0" err="1">
                <a:solidFill>
                  <a:schemeClr val="bg1"/>
                </a:solidFill>
              </a:rPr>
              <a:t>aldeias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inteligentes</a:t>
            </a:r>
            <a:r>
              <a:rPr lang="en-IE" dirty="0">
                <a:solidFill>
                  <a:schemeClr val="bg1"/>
                </a:solidFill>
              </a:rPr>
              <a:t> que </a:t>
            </a:r>
            <a:r>
              <a:rPr lang="en-IE" dirty="0" err="1">
                <a:solidFill>
                  <a:schemeClr val="bg1"/>
                </a:solidFill>
              </a:rPr>
              <a:t>foram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testadas</a:t>
            </a:r>
            <a:r>
              <a:rPr lang="en-IE" dirty="0">
                <a:solidFill>
                  <a:schemeClr val="bg1"/>
                </a:solidFill>
              </a:rPr>
              <a:t> e </a:t>
            </a:r>
            <a:r>
              <a:rPr lang="en-IE" dirty="0" err="1">
                <a:solidFill>
                  <a:schemeClr val="bg1"/>
                </a:solidFill>
              </a:rPr>
              <a:t>aprovadas</a:t>
            </a:r>
            <a:r>
              <a:rPr lang="en-IE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 err="1">
                <a:solidFill>
                  <a:schemeClr val="bg1"/>
                </a:solidFill>
              </a:rPr>
              <a:t>Siga</a:t>
            </a:r>
            <a:r>
              <a:rPr lang="en-IE" dirty="0">
                <a:solidFill>
                  <a:schemeClr val="bg1"/>
                </a:solidFill>
              </a:rPr>
              <a:t> o </a:t>
            </a:r>
            <a:r>
              <a:rPr lang="en-IE" dirty="0" err="1">
                <a:solidFill>
                  <a:schemeClr val="bg1"/>
                </a:solidFill>
              </a:rPr>
              <a:t>Roteiro</a:t>
            </a:r>
            <a:r>
              <a:rPr lang="en-IE" dirty="0">
                <a:solidFill>
                  <a:schemeClr val="bg1"/>
                </a:solidFill>
              </a:rPr>
              <a:t> Rural </a:t>
            </a:r>
            <a:r>
              <a:rPr lang="en-IE" dirty="0" err="1">
                <a:solidFill>
                  <a:schemeClr val="bg1"/>
                </a:solidFill>
              </a:rPr>
              <a:t>Inteligente</a:t>
            </a:r>
            <a:r>
              <a:rPr lang="en-IE" dirty="0">
                <a:solidFill>
                  <a:schemeClr val="bg1"/>
                </a:solidFill>
              </a:rPr>
              <a:t> para </a:t>
            </a:r>
            <a:r>
              <a:rPr lang="en-IE" dirty="0" err="1">
                <a:solidFill>
                  <a:schemeClr val="bg1"/>
                </a:solidFill>
              </a:rPr>
              <a:t>replicar</a:t>
            </a:r>
            <a:r>
              <a:rPr lang="en-IE" dirty="0">
                <a:solidFill>
                  <a:schemeClr val="bg1"/>
                </a:solidFill>
              </a:rPr>
              <a:t> a </a:t>
            </a:r>
            <a:r>
              <a:rPr lang="en-IE" dirty="0" err="1">
                <a:solidFill>
                  <a:schemeClr val="bg1"/>
                </a:solidFill>
              </a:rPr>
              <a:t>trajetória</a:t>
            </a:r>
            <a:r>
              <a:rPr lang="en-IE" dirty="0">
                <a:solidFill>
                  <a:schemeClr val="bg1"/>
                </a:solidFill>
              </a:rPr>
              <a:t> com a </a:t>
            </a:r>
            <a:r>
              <a:rPr lang="en-IE" dirty="0" err="1">
                <a:solidFill>
                  <a:schemeClr val="bg1"/>
                </a:solidFill>
              </a:rPr>
              <a:t>sua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comunidade</a:t>
            </a:r>
            <a:endParaRPr lang="en-IE" dirty="0">
              <a:solidFill>
                <a:schemeClr val="bg1"/>
              </a:solidFill>
            </a:endParaRPr>
          </a:p>
          <a:p>
            <a:r>
              <a:rPr lang="en-IE" sz="2400" dirty="0">
                <a:solidFill>
                  <a:schemeClr val="bg1"/>
                </a:solidFill>
                <a:hlinkClick r:id="rId3"/>
              </a:rPr>
              <a:t>www.smartrural21.eu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90214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626CAB-A839-4C29-91B5-B59A902371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7927" y="472963"/>
            <a:ext cx="11694073" cy="796208"/>
          </a:xfrm>
          <a:solidFill>
            <a:srgbClr val="68BBAF"/>
          </a:solidFill>
        </p:spPr>
        <p:txBody>
          <a:bodyPr>
            <a:normAutofit fontScale="92500" lnSpcReduction="20000"/>
          </a:bodyPr>
          <a:lstStyle/>
          <a:p>
            <a:r>
              <a:rPr lang="en-IE" dirty="0">
                <a:solidFill>
                  <a:schemeClr val="bg1"/>
                </a:solidFill>
              </a:rPr>
              <a:t>O </a:t>
            </a:r>
            <a:r>
              <a:rPr lang="en-IE" dirty="0" err="1">
                <a:solidFill>
                  <a:schemeClr val="bg1"/>
                </a:solidFill>
              </a:rPr>
              <a:t>Poder</a:t>
            </a:r>
            <a:r>
              <a:rPr lang="en-IE" dirty="0">
                <a:solidFill>
                  <a:schemeClr val="bg1"/>
                </a:solidFill>
              </a:rPr>
              <a:t> das </a:t>
            </a:r>
            <a:r>
              <a:rPr lang="en-IE" dirty="0" err="1">
                <a:solidFill>
                  <a:schemeClr val="bg1"/>
                </a:solidFill>
              </a:rPr>
              <a:t>Empresas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Sociais</a:t>
            </a:r>
            <a:r>
              <a:rPr lang="en-IE" dirty="0">
                <a:solidFill>
                  <a:schemeClr val="bg1"/>
                </a:solidFill>
              </a:rPr>
              <a:t> e </a:t>
            </a:r>
            <a:r>
              <a:rPr lang="en-IE" dirty="0" err="1">
                <a:solidFill>
                  <a:schemeClr val="bg1"/>
                </a:solidFill>
              </a:rPr>
              <a:t>Comunitárias</a:t>
            </a:r>
            <a:r>
              <a:rPr lang="en-IE" dirty="0">
                <a:solidFill>
                  <a:schemeClr val="bg1"/>
                </a:solidFill>
              </a:rPr>
              <a:t> para </a:t>
            </a:r>
            <a:r>
              <a:rPr lang="en-IE" dirty="0" err="1">
                <a:solidFill>
                  <a:schemeClr val="bg1"/>
                </a:solidFill>
              </a:rPr>
              <a:t>transformar</a:t>
            </a:r>
            <a:r>
              <a:rPr lang="en-IE" dirty="0">
                <a:solidFill>
                  <a:schemeClr val="bg1"/>
                </a:solidFill>
              </a:rPr>
              <a:t> as </a:t>
            </a:r>
            <a:r>
              <a:rPr lang="en-IE" dirty="0" err="1">
                <a:solidFill>
                  <a:schemeClr val="bg1"/>
                </a:solidFill>
              </a:rPr>
              <a:t>comunidades</a:t>
            </a:r>
            <a:endParaRPr lang="en-IE" dirty="0">
              <a:solidFill>
                <a:schemeClr val="bg1"/>
              </a:solidFill>
            </a:endParaRPr>
          </a:p>
          <a:p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9E6F5-D171-4C98-9DEE-507CE02815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7927" y="1557064"/>
            <a:ext cx="7037990" cy="3975101"/>
          </a:xfrm>
        </p:spPr>
        <p:txBody>
          <a:bodyPr/>
          <a:lstStyle/>
          <a:p>
            <a:r>
              <a:rPr lang="en-IE" dirty="0" err="1"/>
              <a:t>Empresas</a:t>
            </a:r>
            <a:r>
              <a:rPr lang="en-IE" dirty="0"/>
              <a:t> </a:t>
            </a:r>
            <a:r>
              <a:rPr lang="en-IE" dirty="0" err="1"/>
              <a:t>Sociais</a:t>
            </a:r>
            <a:r>
              <a:rPr lang="en-IE" dirty="0"/>
              <a:t> e </a:t>
            </a:r>
            <a:r>
              <a:rPr lang="en-IE" dirty="0" err="1"/>
              <a:t>Comunitárias</a:t>
            </a:r>
            <a:r>
              <a:rPr lang="en-IE" dirty="0"/>
              <a:t> </a:t>
            </a:r>
            <a:r>
              <a:rPr lang="en-IE" dirty="0" err="1"/>
              <a:t>Inteligentes</a:t>
            </a:r>
            <a:r>
              <a:rPr lang="en-IE" dirty="0"/>
              <a:t> </a:t>
            </a:r>
            <a:r>
              <a:rPr lang="en-IE" dirty="0" err="1"/>
              <a:t>procuram</a:t>
            </a:r>
            <a:r>
              <a:rPr lang="en-IE" dirty="0"/>
              <a:t> </a:t>
            </a:r>
            <a:r>
              <a:rPr lang="en-IE" dirty="0" err="1"/>
              <a:t>construir</a:t>
            </a:r>
            <a:r>
              <a:rPr lang="en-IE" dirty="0"/>
              <a:t> </a:t>
            </a:r>
            <a:r>
              <a:rPr lang="en-IE" dirty="0" err="1"/>
              <a:t>comunidades</a:t>
            </a:r>
            <a:r>
              <a:rPr lang="en-IE" dirty="0"/>
              <a:t> </a:t>
            </a:r>
            <a:r>
              <a:rPr lang="en-IE" dirty="0" err="1"/>
              <a:t>empresariais</a:t>
            </a:r>
            <a:r>
              <a:rPr lang="en-IE" dirty="0"/>
              <a:t> </a:t>
            </a:r>
            <a:r>
              <a:rPr lang="en-IE" dirty="0" err="1"/>
              <a:t>sustentáveis</a:t>
            </a:r>
            <a:r>
              <a:rPr lang="en-IE" dirty="0"/>
              <a:t> e </a:t>
            </a:r>
            <a:r>
              <a:rPr lang="en-IE" dirty="0" err="1"/>
              <a:t>impulsionadas</a:t>
            </a:r>
            <a:r>
              <a:rPr lang="en-IE" dirty="0"/>
              <a:t> por </a:t>
            </a:r>
            <a:r>
              <a:rPr lang="en-IE" dirty="0" err="1"/>
              <a:t>economias</a:t>
            </a:r>
            <a:r>
              <a:rPr lang="en-IE" dirty="0"/>
              <a:t> </a:t>
            </a:r>
            <a:r>
              <a:rPr lang="en-IE" dirty="0" err="1"/>
              <a:t>locais</a:t>
            </a:r>
            <a:r>
              <a:rPr lang="en-IE" dirty="0"/>
              <a:t> </a:t>
            </a:r>
            <a:r>
              <a:rPr lang="en-IE" dirty="0" err="1"/>
              <a:t>resilientes</a:t>
            </a:r>
            <a:r>
              <a:rPr lang="en-IE" dirty="0"/>
              <a:t>.</a:t>
            </a:r>
          </a:p>
          <a:p>
            <a:pPr lvl="0"/>
            <a:r>
              <a:rPr lang="en-IE" dirty="0"/>
              <a:t>Uma </a:t>
            </a:r>
            <a:r>
              <a:rPr lang="en-IE" dirty="0" err="1"/>
              <a:t>Empresa</a:t>
            </a:r>
            <a:r>
              <a:rPr lang="en-IE" dirty="0"/>
              <a:t> Social e </a:t>
            </a:r>
            <a:r>
              <a:rPr lang="en-IE" dirty="0" err="1"/>
              <a:t>Comunitária</a:t>
            </a:r>
            <a:r>
              <a:rPr lang="en-IE" dirty="0"/>
              <a:t> </a:t>
            </a:r>
            <a:r>
              <a:rPr lang="en-IE" dirty="0" err="1"/>
              <a:t>é</a:t>
            </a:r>
            <a:r>
              <a:rPr lang="en-IE" dirty="0"/>
              <a:t> </a:t>
            </a:r>
            <a:r>
              <a:rPr lang="en-IE" dirty="0" err="1"/>
              <a:t>sustentada</a:t>
            </a:r>
            <a:r>
              <a:rPr lang="en-IE" dirty="0"/>
              <a:t> por: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investimento</a:t>
            </a:r>
            <a:r>
              <a:rPr lang="en-IE" dirty="0"/>
              <a:t> </a:t>
            </a:r>
            <a:r>
              <a:rPr lang="en-IE" dirty="0" err="1"/>
              <a:t>coordenado</a:t>
            </a:r>
            <a:r>
              <a:rPr lang="en-IE" dirty="0"/>
              <a:t> para a </a:t>
            </a:r>
            <a:r>
              <a:rPr lang="en-IE" dirty="0" err="1"/>
              <a:t>igualdade</a:t>
            </a:r>
            <a:r>
              <a:rPr lang="en-IE" dirty="0"/>
              <a:t> a </a:t>
            </a:r>
            <a:r>
              <a:rPr lang="en-IE" dirty="0" err="1"/>
              <a:t>longo</a:t>
            </a:r>
            <a:r>
              <a:rPr lang="en-IE" dirty="0"/>
              <a:t> </a:t>
            </a:r>
            <a:r>
              <a:rPr lang="en-IE" dirty="0" err="1"/>
              <a:t>prazo</a:t>
            </a:r>
            <a:endParaRPr lang="en-I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coordenação</a:t>
            </a:r>
            <a:r>
              <a:rPr lang="en-IE" dirty="0"/>
              <a:t> das </a:t>
            </a:r>
            <a:r>
              <a:rPr lang="en-IE" dirty="0" err="1"/>
              <a:t>atividades</a:t>
            </a:r>
            <a:r>
              <a:rPr lang="en-IE" dirty="0"/>
              <a:t> das </a:t>
            </a:r>
            <a:r>
              <a:rPr lang="en-IE" dirty="0" err="1"/>
              <a:t>empresas</a:t>
            </a:r>
            <a:r>
              <a:rPr lang="en-IE" dirty="0"/>
              <a:t> </a:t>
            </a:r>
            <a:r>
              <a:rPr lang="en-IE" dirty="0" err="1"/>
              <a:t>sociais</a:t>
            </a:r>
            <a:r>
              <a:rPr lang="en-IE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estratégias</a:t>
            </a:r>
            <a:r>
              <a:rPr lang="en-IE" dirty="0"/>
              <a:t> de </a:t>
            </a:r>
            <a:r>
              <a:rPr lang="en-IE" dirty="0" err="1"/>
              <a:t>criação</a:t>
            </a:r>
            <a:r>
              <a:rPr lang="en-IE" dirty="0"/>
              <a:t> de </a:t>
            </a:r>
            <a:r>
              <a:rPr lang="en-IE" dirty="0" err="1"/>
              <a:t>rendimentos</a:t>
            </a:r>
            <a:r>
              <a:rPr lang="en-IE" dirty="0"/>
              <a:t> </a:t>
            </a:r>
            <a:r>
              <a:rPr lang="en-IE" dirty="0" err="1"/>
              <a:t>sustentáveis</a:t>
            </a:r>
            <a:r>
              <a:rPr lang="en-IE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/>
              <a:t> </a:t>
            </a:r>
            <a:r>
              <a:rPr lang="en-IE" dirty="0" err="1"/>
              <a:t>apoio</a:t>
            </a:r>
            <a:r>
              <a:rPr lang="en-IE" dirty="0"/>
              <a:t> a </a:t>
            </a:r>
            <a:r>
              <a:rPr lang="en-IE" dirty="0" err="1"/>
              <a:t>grupos</a:t>
            </a:r>
            <a:r>
              <a:rPr lang="en-IE" dirty="0"/>
              <a:t> </a:t>
            </a:r>
            <a:r>
              <a:rPr lang="en-IE" dirty="0" err="1"/>
              <a:t>socialmente</a:t>
            </a:r>
            <a:r>
              <a:rPr lang="en-IE" dirty="0"/>
              <a:t> </a:t>
            </a:r>
            <a:r>
              <a:rPr lang="en-IE" dirty="0" err="1"/>
              <a:t>excluídos</a:t>
            </a:r>
            <a:r>
              <a:rPr lang="en-IE" dirty="0"/>
              <a:t> </a:t>
            </a:r>
          </a:p>
        </p:txBody>
      </p:sp>
      <p:pic>
        <p:nvPicPr>
          <p:cNvPr id="7" name="Picture 6" descr="A picture containing meter&#10;&#10;Description automatically generated">
            <a:extLst>
              <a:ext uri="{FF2B5EF4-FFF2-40B4-BE49-F238E27FC236}">
                <a16:creationId xmlns:a16="http://schemas.microsoft.com/office/drawing/2014/main" id="{2008B6BA-EF31-4BC2-A6BC-26B9E3789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05014" y="3891405"/>
            <a:ext cx="4193628" cy="2096814"/>
          </a:xfrm>
          <a:prstGeom prst="rect">
            <a:avLst/>
          </a:prstGeom>
        </p:spPr>
      </p:pic>
      <p:pic>
        <p:nvPicPr>
          <p:cNvPr id="9" name="Picture 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23AED26D-E9D6-4E90-BA50-A78D2C9F13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456017" y="1325835"/>
            <a:ext cx="4735983" cy="25655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3AD4B8-6EE2-4F0E-AAE0-B821E5DF4285}"/>
              </a:ext>
            </a:extLst>
          </p:cNvPr>
          <p:cNvSpPr txBox="1"/>
          <p:nvPr/>
        </p:nvSpPr>
        <p:spPr>
          <a:xfrm>
            <a:off x="0" y="0"/>
            <a:ext cx="2406869" cy="461665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OPORTUNIDADE</a:t>
            </a:r>
          </a:p>
        </p:txBody>
      </p:sp>
    </p:spTree>
    <p:extLst>
      <p:ext uri="{BB962C8B-B14F-4D97-AF65-F5344CB8AC3E}">
        <p14:creationId xmlns:p14="http://schemas.microsoft.com/office/powerpoint/2010/main" val="17555156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626CAB-A839-4C29-91B5-B59A902371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7927" y="472963"/>
            <a:ext cx="11694073" cy="796208"/>
          </a:xfrm>
          <a:solidFill>
            <a:srgbClr val="68BBAF"/>
          </a:solidFill>
        </p:spPr>
        <p:txBody>
          <a:bodyPr>
            <a:normAutofit fontScale="92500" lnSpcReduction="20000"/>
          </a:bodyPr>
          <a:lstStyle/>
          <a:p>
            <a:r>
              <a:rPr lang="en-IE" dirty="0">
                <a:solidFill>
                  <a:schemeClr val="bg1"/>
                </a:solidFill>
              </a:rPr>
              <a:t>O </a:t>
            </a:r>
            <a:r>
              <a:rPr lang="en-IE" dirty="0" err="1">
                <a:solidFill>
                  <a:schemeClr val="bg1"/>
                </a:solidFill>
              </a:rPr>
              <a:t>Poder</a:t>
            </a:r>
            <a:r>
              <a:rPr lang="en-IE" dirty="0">
                <a:solidFill>
                  <a:schemeClr val="bg1"/>
                </a:solidFill>
              </a:rPr>
              <a:t> das </a:t>
            </a:r>
            <a:r>
              <a:rPr lang="en-IE" dirty="0" err="1">
                <a:solidFill>
                  <a:schemeClr val="bg1"/>
                </a:solidFill>
              </a:rPr>
              <a:t>Empresas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Sociais</a:t>
            </a:r>
            <a:r>
              <a:rPr lang="en-IE" dirty="0">
                <a:solidFill>
                  <a:schemeClr val="bg1"/>
                </a:solidFill>
              </a:rPr>
              <a:t> e </a:t>
            </a:r>
            <a:r>
              <a:rPr lang="en-IE" dirty="0" err="1">
                <a:solidFill>
                  <a:schemeClr val="bg1"/>
                </a:solidFill>
              </a:rPr>
              <a:t>Comunitárias</a:t>
            </a:r>
            <a:r>
              <a:rPr lang="en-IE" dirty="0">
                <a:solidFill>
                  <a:schemeClr val="bg1"/>
                </a:solidFill>
              </a:rPr>
              <a:t> para </a:t>
            </a:r>
            <a:r>
              <a:rPr lang="en-IE" dirty="0" err="1">
                <a:solidFill>
                  <a:schemeClr val="bg1"/>
                </a:solidFill>
              </a:rPr>
              <a:t>transformar</a:t>
            </a:r>
            <a:r>
              <a:rPr lang="en-IE" dirty="0">
                <a:solidFill>
                  <a:schemeClr val="bg1"/>
                </a:solidFill>
              </a:rPr>
              <a:t> as </a:t>
            </a:r>
            <a:r>
              <a:rPr lang="en-IE" dirty="0" err="1">
                <a:solidFill>
                  <a:schemeClr val="bg1"/>
                </a:solidFill>
              </a:rPr>
              <a:t>comunidades</a:t>
            </a:r>
            <a:endParaRPr lang="en-IE" dirty="0">
              <a:solidFill>
                <a:schemeClr val="bg1"/>
              </a:solidFill>
            </a:endParaRPr>
          </a:p>
          <a:p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3AD4B8-6EE2-4F0E-AAE0-B821E5DF4285}"/>
              </a:ext>
            </a:extLst>
          </p:cNvPr>
          <p:cNvSpPr txBox="1"/>
          <p:nvPr/>
        </p:nvSpPr>
        <p:spPr>
          <a:xfrm>
            <a:off x="0" y="0"/>
            <a:ext cx="2406869" cy="461665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OPORTUNIDADE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B08978-3A6D-4933-93EF-78BB6E3685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6301" y="1441449"/>
            <a:ext cx="5808979" cy="5056887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444444"/>
                </a:solidFill>
                <a:latin typeface="Merriweather Sans"/>
              </a:rPr>
              <a:t>Um Centro </a:t>
            </a:r>
            <a:r>
              <a:rPr lang="en-GB" b="1" dirty="0" err="1">
                <a:solidFill>
                  <a:srgbClr val="444444"/>
                </a:solidFill>
                <a:latin typeface="Merriweather Sans"/>
              </a:rPr>
              <a:t>Comunitário</a:t>
            </a:r>
            <a:r>
              <a:rPr lang="en-GB" b="1" dirty="0">
                <a:solidFill>
                  <a:srgbClr val="444444"/>
                </a:solidFill>
                <a:latin typeface="Merriweather Sans"/>
              </a:rPr>
              <a:t> e </a:t>
            </a:r>
            <a:r>
              <a:rPr lang="en-GB" b="1" dirty="0" err="1">
                <a:solidFill>
                  <a:srgbClr val="444444"/>
                </a:solidFill>
                <a:latin typeface="Merriweather Sans"/>
              </a:rPr>
              <a:t>uma</a:t>
            </a:r>
            <a:r>
              <a:rPr lang="en-GB" b="1" dirty="0">
                <a:solidFill>
                  <a:srgbClr val="444444"/>
                </a:solidFill>
                <a:latin typeface="Merriweather Sans"/>
              </a:rPr>
              <a:t> Quinta Social </a:t>
            </a:r>
            <a:r>
              <a:rPr lang="en-GB" b="1" dirty="0" err="1">
                <a:solidFill>
                  <a:srgbClr val="444444"/>
                </a:solidFill>
                <a:latin typeface="Merriweather Sans"/>
              </a:rPr>
              <a:t>sedeada</a:t>
            </a:r>
            <a:r>
              <a:rPr lang="en-GB" b="1" dirty="0">
                <a:solidFill>
                  <a:srgbClr val="444444"/>
                </a:solidFill>
                <a:latin typeface="Merriweather Sans"/>
              </a:rPr>
              <a:t> </a:t>
            </a:r>
            <a:r>
              <a:rPr lang="en-GB" b="1" dirty="0" err="1">
                <a:solidFill>
                  <a:srgbClr val="444444"/>
                </a:solidFill>
                <a:latin typeface="Merriweather Sans"/>
              </a:rPr>
              <a:t>em</a:t>
            </a:r>
            <a:r>
              <a:rPr lang="en-GB" b="1" dirty="0">
                <a:solidFill>
                  <a:srgbClr val="444444"/>
                </a:solidFill>
                <a:latin typeface="Merriweather Sans"/>
              </a:rPr>
              <a:t> Armagh do Sul, </a:t>
            </a:r>
            <a:r>
              <a:rPr lang="en-GB" b="1" dirty="0" err="1">
                <a:solidFill>
                  <a:srgbClr val="444444"/>
                </a:solidFill>
                <a:latin typeface="Merriweather Sans"/>
              </a:rPr>
              <a:t>Irlanda</a:t>
            </a:r>
            <a:r>
              <a:rPr lang="en-GB" b="1" dirty="0">
                <a:solidFill>
                  <a:srgbClr val="444444"/>
                </a:solidFill>
                <a:latin typeface="Merriweather Sans"/>
              </a:rPr>
              <a:t> do Norte. </a:t>
            </a:r>
            <a:r>
              <a:rPr lang="en-GB" sz="2400" b="1" i="0" dirty="0">
                <a:solidFill>
                  <a:srgbClr val="444444"/>
                </a:solidFill>
                <a:effectLst/>
                <a:latin typeface="Merriweather Sans"/>
                <a:hlinkClick r:id="rId2"/>
              </a:rPr>
              <a:t>https://antobarcic.com/</a:t>
            </a:r>
            <a:endParaRPr lang="en-GB" sz="2400" b="1" i="0" dirty="0">
              <a:solidFill>
                <a:srgbClr val="444444"/>
              </a:solidFill>
              <a:effectLst/>
              <a:latin typeface="Merriweather Sans"/>
            </a:endParaRPr>
          </a:p>
          <a:p>
            <a:pPr algn="ctr"/>
            <a:r>
              <a:rPr lang="en-GB" dirty="0" err="1">
                <a:latin typeface="Merriweather Sans"/>
              </a:rPr>
              <a:t>Têm</a:t>
            </a:r>
            <a:r>
              <a:rPr lang="en-GB" dirty="0">
                <a:latin typeface="Merriweather Sans"/>
              </a:rPr>
              <a:t> </a:t>
            </a:r>
            <a:r>
              <a:rPr lang="en-GB" dirty="0" err="1">
                <a:latin typeface="Merriweather Sans"/>
              </a:rPr>
              <a:t>como</a:t>
            </a:r>
            <a:r>
              <a:rPr lang="en-GB" dirty="0">
                <a:latin typeface="Merriweather Sans"/>
              </a:rPr>
              <a:t> </a:t>
            </a:r>
            <a:r>
              <a:rPr lang="en-GB" dirty="0" err="1">
                <a:latin typeface="Merriweather Sans"/>
              </a:rPr>
              <a:t>objectivo</a:t>
            </a:r>
            <a:r>
              <a:rPr lang="en-GB" dirty="0">
                <a:latin typeface="Merriweather Sans"/>
              </a:rPr>
              <a:t> </a:t>
            </a:r>
            <a:r>
              <a:rPr lang="en-GB" dirty="0" err="1">
                <a:latin typeface="Merriweather Sans"/>
              </a:rPr>
              <a:t>inspirar</a:t>
            </a:r>
            <a:r>
              <a:rPr lang="en-GB" dirty="0">
                <a:latin typeface="Merriweather Sans"/>
              </a:rPr>
              <a:t> </a:t>
            </a:r>
            <a:r>
              <a:rPr lang="en-GB" dirty="0" err="1">
                <a:latin typeface="Merriweather Sans"/>
              </a:rPr>
              <a:t>os</a:t>
            </a:r>
            <a:r>
              <a:rPr lang="en-GB" dirty="0">
                <a:latin typeface="Merriweather Sans"/>
              </a:rPr>
              <a:t> </a:t>
            </a:r>
            <a:r>
              <a:rPr lang="en-GB" dirty="0" err="1">
                <a:latin typeface="Merriweather Sans"/>
              </a:rPr>
              <a:t>cidadãos</a:t>
            </a:r>
            <a:r>
              <a:rPr lang="en-GB" dirty="0">
                <a:latin typeface="Merriweather Sans"/>
              </a:rPr>
              <a:t> a </a:t>
            </a:r>
            <a:r>
              <a:rPr lang="en-GB" dirty="0" err="1">
                <a:latin typeface="Merriweather Sans"/>
              </a:rPr>
              <a:t>partilharem</a:t>
            </a:r>
            <a:r>
              <a:rPr lang="en-GB" dirty="0">
                <a:latin typeface="Merriweather Sans"/>
              </a:rPr>
              <a:t> as </a:t>
            </a:r>
            <a:r>
              <a:rPr lang="en-GB" dirty="0" err="1">
                <a:latin typeface="Merriweather Sans"/>
              </a:rPr>
              <a:t>suas</a:t>
            </a:r>
            <a:r>
              <a:rPr lang="en-GB" dirty="0">
                <a:latin typeface="Merriweather Sans"/>
              </a:rPr>
              <a:t> </a:t>
            </a:r>
            <a:r>
              <a:rPr lang="en-GB" dirty="0" err="1">
                <a:latin typeface="Merriweather Sans"/>
              </a:rPr>
              <a:t>histórias</a:t>
            </a:r>
            <a:r>
              <a:rPr lang="en-GB" dirty="0">
                <a:latin typeface="Merriweather Sans"/>
              </a:rPr>
              <a:t> e a </a:t>
            </a:r>
            <a:r>
              <a:rPr lang="en-GB" dirty="0" err="1">
                <a:latin typeface="Merriweather Sans"/>
              </a:rPr>
              <a:t>aproximar</a:t>
            </a:r>
            <a:r>
              <a:rPr lang="en-GB" dirty="0">
                <a:latin typeface="Merriweather Sans"/>
              </a:rPr>
              <a:t> as </a:t>
            </a:r>
            <a:r>
              <a:rPr lang="en-GB" dirty="0" err="1">
                <a:latin typeface="Merriweather Sans"/>
              </a:rPr>
              <a:t>comunidades</a:t>
            </a:r>
            <a:r>
              <a:rPr lang="en-GB" dirty="0">
                <a:latin typeface="Merriweather Sans"/>
              </a:rPr>
              <a:t>.</a:t>
            </a:r>
          </a:p>
          <a:p>
            <a:pPr algn="ctr"/>
            <a:r>
              <a:rPr lang="en-GB" dirty="0" err="1">
                <a:latin typeface="Merriweather Sans"/>
              </a:rPr>
              <a:t>Oferecem</a:t>
            </a:r>
            <a:r>
              <a:rPr lang="en-GB" dirty="0">
                <a:latin typeface="Merriweather Sans"/>
              </a:rPr>
              <a:t> </a:t>
            </a:r>
            <a:r>
              <a:rPr lang="en-GB" dirty="0" err="1">
                <a:latin typeface="Merriweather Sans"/>
              </a:rPr>
              <a:t>atividades</a:t>
            </a:r>
            <a:r>
              <a:rPr lang="en-GB" dirty="0">
                <a:latin typeface="Merriweather Sans"/>
              </a:rPr>
              <a:t> </a:t>
            </a:r>
            <a:r>
              <a:rPr lang="en-GB" dirty="0" err="1">
                <a:latin typeface="Merriweather Sans"/>
              </a:rPr>
              <a:t>relacionadas</a:t>
            </a:r>
            <a:r>
              <a:rPr lang="en-GB" dirty="0">
                <a:latin typeface="Merriweather Sans"/>
              </a:rPr>
              <a:t> com a </a:t>
            </a:r>
            <a:r>
              <a:rPr lang="en-GB" dirty="0" err="1">
                <a:latin typeface="Merriweather Sans"/>
              </a:rPr>
              <a:t>natureza</a:t>
            </a:r>
            <a:r>
              <a:rPr lang="en-GB" dirty="0">
                <a:latin typeface="Merriweather Sans"/>
              </a:rPr>
              <a:t> para </a:t>
            </a:r>
            <a:r>
              <a:rPr lang="en-GB" dirty="0" err="1">
                <a:latin typeface="Merriweather Sans"/>
              </a:rPr>
              <a:t>indivíduos</a:t>
            </a:r>
            <a:r>
              <a:rPr lang="en-GB" dirty="0">
                <a:latin typeface="Merriweather Sans"/>
              </a:rPr>
              <a:t> e </a:t>
            </a:r>
            <a:r>
              <a:rPr lang="en-GB" dirty="0" err="1">
                <a:latin typeface="Merriweather Sans"/>
              </a:rPr>
              <a:t>grupos</a:t>
            </a:r>
            <a:r>
              <a:rPr lang="en-GB" dirty="0">
                <a:latin typeface="Merriweather Sans"/>
              </a:rPr>
              <a:t>, com o </a:t>
            </a:r>
            <a:r>
              <a:rPr lang="en-GB" dirty="0" err="1">
                <a:latin typeface="Merriweather Sans"/>
              </a:rPr>
              <a:t>intuito</a:t>
            </a:r>
            <a:r>
              <a:rPr lang="en-GB" dirty="0">
                <a:latin typeface="Merriweather Sans"/>
              </a:rPr>
              <a:t> de </a:t>
            </a:r>
            <a:r>
              <a:rPr lang="en-GB" dirty="0" err="1">
                <a:latin typeface="Merriweather Sans"/>
              </a:rPr>
              <a:t>promover</a:t>
            </a:r>
            <a:r>
              <a:rPr lang="en-GB" dirty="0">
                <a:latin typeface="Merriweather Sans"/>
              </a:rPr>
              <a:t> a </a:t>
            </a:r>
            <a:r>
              <a:rPr lang="en-GB" dirty="0" err="1">
                <a:latin typeface="Merriweather Sans"/>
              </a:rPr>
              <a:t>saúde</a:t>
            </a:r>
            <a:r>
              <a:rPr lang="en-GB" dirty="0">
                <a:latin typeface="Merriweather Sans"/>
              </a:rPr>
              <a:t> e o </a:t>
            </a:r>
            <a:r>
              <a:rPr lang="en-GB" dirty="0" err="1">
                <a:latin typeface="Merriweather Sans"/>
              </a:rPr>
              <a:t>bem-estar</a:t>
            </a:r>
            <a:r>
              <a:rPr lang="en-GB" dirty="0">
                <a:latin typeface="Merriweather Sans"/>
              </a:rPr>
              <a:t> da </a:t>
            </a:r>
            <a:r>
              <a:rPr lang="en-GB" dirty="0" err="1">
                <a:latin typeface="Merriweather Sans"/>
              </a:rPr>
              <a:t>comunidade</a:t>
            </a:r>
            <a:r>
              <a:rPr lang="en-GB" dirty="0">
                <a:latin typeface="Merriweather Sans"/>
              </a:rPr>
              <a:t>. São </a:t>
            </a:r>
            <a:r>
              <a:rPr lang="en-GB" dirty="0" err="1">
                <a:latin typeface="Merriweather Sans"/>
              </a:rPr>
              <a:t>apaixonados</a:t>
            </a:r>
            <a:r>
              <a:rPr lang="en-GB" dirty="0">
                <a:latin typeface="Merriweather Sans"/>
              </a:rPr>
              <a:t> pela </a:t>
            </a:r>
            <a:r>
              <a:rPr lang="en-GB" dirty="0" err="1">
                <a:latin typeface="Merriweather Sans"/>
              </a:rPr>
              <a:t>plantação</a:t>
            </a:r>
            <a:r>
              <a:rPr lang="en-GB" dirty="0">
                <a:latin typeface="Merriweather Sans"/>
              </a:rPr>
              <a:t> de </a:t>
            </a:r>
            <a:r>
              <a:rPr lang="en-GB" dirty="0" err="1">
                <a:latin typeface="Merriweather Sans"/>
              </a:rPr>
              <a:t>árvores</a:t>
            </a:r>
            <a:r>
              <a:rPr lang="en-GB" dirty="0">
                <a:latin typeface="Merriweather Sans"/>
              </a:rPr>
              <a:t> </a:t>
            </a:r>
            <a:r>
              <a:rPr lang="en-GB" dirty="0" err="1">
                <a:latin typeface="Merriweather Sans"/>
              </a:rPr>
              <a:t>autóctones</a:t>
            </a:r>
            <a:r>
              <a:rPr lang="en-GB" dirty="0">
                <a:latin typeface="Merriweather Sans"/>
              </a:rPr>
              <a:t> e pela </a:t>
            </a:r>
            <a:r>
              <a:rPr lang="en-GB" dirty="0" err="1">
                <a:latin typeface="Merriweather Sans"/>
              </a:rPr>
              <a:t>defesa</a:t>
            </a:r>
            <a:r>
              <a:rPr lang="en-GB" dirty="0">
                <a:latin typeface="Merriweather Sans"/>
              </a:rPr>
              <a:t> da </a:t>
            </a:r>
            <a:r>
              <a:rPr lang="en-GB" dirty="0" err="1">
                <a:latin typeface="Merriweather Sans"/>
              </a:rPr>
              <a:t>biodiversidade</a:t>
            </a:r>
            <a:r>
              <a:rPr lang="en-GB" dirty="0">
                <a:latin typeface="Merriweather Sans"/>
              </a:rPr>
              <a:t> da </a:t>
            </a:r>
            <a:r>
              <a:rPr lang="en-GB" dirty="0" err="1">
                <a:latin typeface="Merriweather Sans"/>
              </a:rPr>
              <a:t>região</a:t>
            </a:r>
            <a:r>
              <a:rPr lang="en-GB" dirty="0">
                <a:latin typeface="Merriweather Sans"/>
              </a:rPr>
              <a:t>. </a:t>
            </a:r>
            <a:endParaRPr lang="en-GB" sz="2400" i="0" dirty="0">
              <a:latin typeface="Merriweather Sans"/>
            </a:endParaRPr>
          </a:p>
          <a:p>
            <a:pPr algn="ctr"/>
            <a:r>
              <a:rPr lang="en-GB" sz="2400" b="0" i="0" dirty="0">
                <a:effectLst/>
                <a:latin typeface="Merriweather Sans"/>
              </a:rPr>
              <a:t> </a:t>
            </a:r>
            <a:r>
              <a:rPr lang="en-GB" sz="2400" b="0" i="0" dirty="0" err="1">
                <a:effectLst/>
                <a:latin typeface="Merriweather Sans"/>
              </a:rPr>
              <a:t>Visão</a:t>
            </a:r>
            <a:r>
              <a:rPr lang="en-GB" dirty="0">
                <a:latin typeface="Merriweather Sans"/>
              </a:rPr>
              <a:t>: </a:t>
            </a:r>
            <a:r>
              <a:rPr lang="en-GB" dirty="0" err="1">
                <a:latin typeface="Merriweather Sans"/>
              </a:rPr>
              <a:t>Crescer</a:t>
            </a:r>
            <a:r>
              <a:rPr lang="en-GB" dirty="0">
                <a:latin typeface="Merriweather Sans"/>
              </a:rPr>
              <a:t> </a:t>
            </a:r>
            <a:r>
              <a:rPr lang="en-GB" dirty="0" err="1">
                <a:latin typeface="Merriweather Sans"/>
              </a:rPr>
              <a:t>juntos</a:t>
            </a:r>
            <a:r>
              <a:rPr lang="en-GB" dirty="0">
                <a:latin typeface="Merriweather Sans"/>
              </a:rPr>
              <a:t> </a:t>
            </a:r>
            <a:r>
              <a:rPr lang="en-GB" dirty="0" err="1">
                <a:latin typeface="Merriweather Sans"/>
              </a:rPr>
              <a:t>num</a:t>
            </a:r>
            <a:r>
              <a:rPr lang="en-GB" dirty="0">
                <a:latin typeface="Merriweather Sans"/>
              </a:rPr>
              <a:t> </a:t>
            </a:r>
            <a:r>
              <a:rPr lang="en-GB" dirty="0" err="1">
                <a:latin typeface="Merriweather Sans"/>
              </a:rPr>
              <a:t>ambiente</a:t>
            </a:r>
            <a:r>
              <a:rPr lang="en-GB" dirty="0">
                <a:latin typeface="Merriweather Sans"/>
              </a:rPr>
              <a:t> de </a:t>
            </a:r>
            <a:r>
              <a:rPr lang="en-GB" dirty="0" err="1">
                <a:latin typeface="Merriweather Sans"/>
              </a:rPr>
              <a:t>cura</a:t>
            </a:r>
            <a:r>
              <a:rPr lang="en-GB" dirty="0">
                <a:latin typeface="Merriweather Sans"/>
              </a:rPr>
              <a:t>.</a:t>
            </a:r>
            <a:endParaRPr lang="en-I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416EF2-80CE-45E1-B9F2-65509E156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280" y="1441449"/>
            <a:ext cx="4982953" cy="476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218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626CAB-A839-4C29-91B5-B59A902371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5269" y="477716"/>
            <a:ext cx="6703627" cy="1180396"/>
          </a:xfrm>
          <a:solidFill>
            <a:srgbClr val="68BBAF"/>
          </a:solidFill>
        </p:spPr>
        <p:txBody>
          <a:bodyPr>
            <a:normAutofit fontScale="85000" lnSpcReduction="20000"/>
          </a:bodyPr>
          <a:lstStyle/>
          <a:p>
            <a:r>
              <a:rPr lang="en-IE" dirty="0" err="1">
                <a:solidFill>
                  <a:schemeClr val="bg1"/>
                </a:solidFill>
              </a:rPr>
              <a:t>Comunidades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Hiperlocais</a:t>
            </a:r>
            <a:r>
              <a:rPr lang="en-IE" dirty="0">
                <a:solidFill>
                  <a:schemeClr val="bg1"/>
                </a:solidFill>
              </a:rPr>
              <a:t> - </a:t>
            </a:r>
            <a:r>
              <a:rPr lang="en-IE" dirty="0" err="1">
                <a:solidFill>
                  <a:schemeClr val="bg1"/>
                </a:solidFill>
              </a:rPr>
              <a:t>oportunidades</a:t>
            </a:r>
            <a:r>
              <a:rPr lang="en-IE" dirty="0">
                <a:solidFill>
                  <a:schemeClr val="bg1"/>
                </a:solidFill>
              </a:rPr>
              <a:t> para </a:t>
            </a:r>
            <a:r>
              <a:rPr lang="en-IE" dirty="0" err="1">
                <a:solidFill>
                  <a:schemeClr val="bg1"/>
                </a:solidFill>
              </a:rPr>
              <a:t>restabelecer</a:t>
            </a:r>
            <a:r>
              <a:rPr lang="en-IE" dirty="0">
                <a:solidFill>
                  <a:schemeClr val="bg1"/>
                </a:solidFill>
              </a:rPr>
              <a:t> a </a:t>
            </a:r>
            <a:r>
              <a:rPr lang="en-IE" dirty="0" err="1">
                <a:solidFill>
                  <a:schemeClr val="bg1"/>
                </a:solidFill>
              </a:rPr>
              <a:t>ligação</a:t>
            </a:r>
            <a:r>
              <a:rPr lang="en-IE" dirty="0">
                <a:solidFill>
                  <a:schemeClr val="bg1"/>
                </a:solidFill>
              </a:rPr>
              <a:t> com </a:t>
            </a:r>
            <a:r>
              <a:rPr lang="en-IE" dirty="0" err="1">
                <a:solidFill>
                  <a:schemeClr val="bg1"/>
                </a:solidFill>
              </a:rPr>
              <a:t>empresas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locais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9E6F5-D171-4C98-9DEE-507CE02815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9368" y="1866637"/>
            <a:ext cx="7074402" cy="4414850"/>
          </a:xfrm>
        </p:spPr>
        <p:txBody>
          <a:bodyPr/>
          <a:lstStyle/>
          <a:p>
            <a:r>
              <a:rPr lang="en-IE" dirty="0"/>
              <a:t>No que </a:t>
            </a:r>
            <a:r>
              <a:rPr lang="en-IE" dirty="0" err="1"/>
              <a:t>diz</a:t>
            </a:r>
            <a:r>
              <a:rPr lang="en-IE" dirty="0"/>
              <a:t> </a:t>
            </a:r>
            <a:r>
              <a:rPr lang="en-IE" dirty="0" err="1"/>
              <a:t>respeito</a:t>
            </a:r>
            <a:r>
              <a:rPr lang="en-IE" dirty="0"/>
              <a:t> </a:t>
            </a:r>
            <a:r>
              <a:rPr lang="en-IE" dirty="0" err="1"/>
              <a:t>às</a:t>
            </a:r>
            <a:r>
              <a:rPr lang="en-IE" dirty="0"/>
              <a:t> </a:t>
            </a:r>
            <a:r>
              <a:rPr lang="en-IE" dirty="0" err="1"/>
              <a:t>empresas</a:t>
            </a:r>
            <a:r>
              <a:rPr lang="en-IE" dirty="0"/>
              <a:t> e </a:t>
            </a:r>
            <a:r>
              <a:rPr lang="en-IE" dirty="0" err="1"/>
              <a:t>à</a:t>
            </a:r>
            <a:r>
              <a:rPr lang="en-IE" dirty="0"/>
              <a:t> </a:t>
            </a:r>
            <a:r>
              <a:rPr lang="en-IE" dirty="0" err="1"/>
              <a:t>economia</a:t>
            </a:r>
            <a:r>
              <a:rPr lang="en-IE" dirty="0"/>
              <a:t>, a </a:t>
            </a:r>
            <a:r>
              <a:rPr lang="en-IE" dirty="0" err="1"/>
              <a:t>mudança</a:t>
            </a:r>
            <a:r>
              <a:rPr lang="en-IE" dirty="0"/>
              <a:t> para </a:t>
            </a:r>
            <a:r>
              <a:rPr lang="en-IE" dirty="0" err="1"/>
              <a:t>uma</a:t>
            </a:r>
            <a:r>
              <a:rPr lang="en-IE" dirty="0"/>
              <a:t> </a:t>
            </a:r>
            <a:r>
              <a:rPr lang="en-IE" dirty="0" err="1"/>
              <a:t>vida</a:t>
            </a:r>
            <a:r>
              <a:rPr lang="en-IE" dirty="0"/>
              <a:t> </a:t>
            </a:r>
            <a:r>
              <a:rPr lang="en-IE" dirty="0" err="1"/>
              <a:t>hiperlocal</a:t>
            </a:r>
            <a:r>
              <a:rPr lang="en-IE" dirty="0"/>
              <a:t> </a:t>
            </a:r>
            <a:r>
              <a:rPr lang="en-IE" dirty="0" err="1"/>
              <a:t>aumentou</a:t>
            </a:r>
            <a:r>
              <a:rPr lang="en-IE" dirty="0"/>
              <a:t> as </a:t>
            </a:r>
            <a:r>
              <a:rPr lang="en-IE" dirty="0" err="1"/>
              <a:t>despesas</a:t>
            </a:r>
            <a:r>
              <a:rPr lang="en-IE" dirty="0"/>
              <a:t> a </a:t>
            </a:r>
            <a:r>
              <a:rPr lang="en-IE" dirty="0" err="1"/>
              <a:t>nível</a:t>
            </a:r>
            <a:r>
              <a:rPr lang="en-IE" dirty="0"/>
              <a:t> local. </a:t>
            </a:r>
          </a:p>
          <a:p>
            <a:r>
              <a:rPr lang="en-IE" b="1" dirty="0">
                <a:solidFill>
                  <a:schemeClr val="accent1"/>
                </a:solidFill>
              </a:rPr>
              <a:t>Um </a:t>
            </a:r>
            <a:r>
              <a:rPr lang="en-IE" b="1" dirty="0" err="1">
                <a:solidFill>
                  <a:schemeClr val="accent1"/>
                </a:solidFill>
              </a:rPr>
              <a:t>inquérito</a:t>
            </a:r>
            <a:r>
              <a:rPr lang="en-IE" b="1" dirty="0">
                <a:solidFill>
                  <a:schemeClr val="accent1"/>
                </a:solidFill>
              </a:rPr>
              <a:t> </a:t>
            </a:r>
            <a:r>
              <a:rPr lang="en-IE" b="1" dirty="0" err="1">
                <a:solidFill>
                  <a:schemeClr val="accent1"/>
                </a:solidFill>
              </a:rPr>
              <a:t>recente</a:t>
            </a:r>
            <a:r>
              <a:rPr lang="en-IE" b="1" dirty="0">
                <a:solidFill>
                  <a:schemeClr val="accent1"/>
                </a:solidFill>
              </a:rPr>
              <a:t> </a:t>
            </a:r>
            <a:r>
              <a:rPr lang="en-IE" dirty="0" err="1"/>
              <a:t>revelou</a:t>
            </a:r>
            <a:r>
              <a:rPr lang="en-IE" dirty="0"/>
              <a:t> que </a:t>
            </a:r>
            <a:r>
              <a:rPr lang="en-IE" dirty="0" err="1"/>
              <a:t>cerca</a:t>
            </a:r>
            <a:r>
              <a:rPr lang="en-IE" dirty="0"/>
              <a:t> de um quarto da </a:t>
            </a:r>
            <a:r>
              <a:rPr lang="en-IE" dirty="0" err="1"/>
              <a:t>população</a:t>
            </a:r>
            <a:r>
              <a:rPr lang="en-IE" dirty="0"/>
              <a:t> no </a:t>
            </a:r>
            <a:r>
              <a:rPr lang="en-IE" dirty="0" err="1"/>
              <a:t>Reino</a:t>
            </a:r>
            <a:r>
              <a:rPr lang="en-IE" dirty="0"/>
              <a:t> </a:t>
            </a:r>
            <a:r>
              <a:rPr lang="en-IE" dirty="0" err="1"/>
              <a:t>Unido</a:t>
            </a:r>
            <a:r>
              <a:rPr lang="en-IE" dirty="0"/>
              <a:t> </a:t>
            </a:r>
            <a:r>
              <a:rPr lang="en-IE" dirty="0" err="1"/>
              <a:t>afirma</a:t>
            </a:r>
            <a:r>
              <a:rPr lang="en-IE" dirty="0"/>
              <a:t> </a:t>
            </a:r>
            <a:r>
              <a:rPr lang="en-IE" dirty="0" err="1"/>
              <a:t>ter</a:t>
            </a:r>
            <a:r>
              <a:rPr lang="en-IE" dirty="0"/>
              <a:t> </a:t>
            </a:r>
            <a:r>
              <a:rPr lang="en-IE" dirty="0" err="1"/>
              <a:t>feito</a:t>
            </a:r>
            <a:r>
              <a:rPr lang="en-IE" dirty="0"/>
              <a:t> </a:t>
            </a:r>
            <a:r>
              <a:rPr lang="en-IE" dirty="0" err="1"/>
              <a:t>mais</a:t>
            </a:r>
            <a:r>
              <a:rPr lang="en-IE" dirty="0"/>
              <a:t> </a:t>
            </a:r>
            <a:r>
              <a:rPr lang="en-IE" dirty="0" err="1"/>
              <a:t>compras</a:t>
            </a:r>
            <a:r>
              <a:rPr lang="en-IE" dirty="0"/>
              <a:t> no </a:t>
            </a:r>
            <a:r>
              <a:rPr lang="en-IE" dirty="0" err="1"/>
              <a:t>comércio</a:t>
            </a:r>
            <a:r>
              <a:rPr lang="en-IE" dirty="0"/>
              <a:t> local </a:t>
            </a:r>
            <a:r>
              <a:rPr lang="en-IE" dirty="0" err="1"/>
              <a:t>desde</a:t>
            </a:r>
            <a:r>
              <a:rPr lang="en-IE" dirty="0"/>
              <a:t> o </a:t>
            </a:r>
            <a:r>
              <a:rPr lang="en-IE" dirty="0" err="1"/>
              <a:t>confinamento</a:t>
            </a:r>
            <a:r>
              <a:rPr lang="en-IE" dirty="0"/>
              <a:t>, </a:t>
            </a:r>
            <a:r>
              <a:rPr lang="en-IE" dirty="0" err="1"/>
              <a:t>enquanto</a:t>
            </a:r>
            <a:r>
              <a:rPr lang="en-IE" dirty="0"/>
              <a:t> que 70% dos </a:t>
            </a:r>
            <a:r>
              <a:rPr lang="en-IE" dirty="0" err="1"/>
              <a:t>adultos</a:t>
            </a:r>
            <a:r>
              <a:rPr lang="en-IE" dirty="0"/>
              <a:t> </a:t>
            </a:r>
            <a:r>
              <a:rPr lang="en-IE" dirty="0" err="1"/>
              <a:t>irlandeses</a:t>
            </a:r>
            <a:r>
              <a:rPr lang="en-IE" dirty="0"/>
              <a:t> "</a:t>
            </a:r>
            <a:r>
              <a:rPr lang="en-IE" b="1" dirty="0" err="1">
                <a:solidFill>
                  <a:schemeClr val="accent1"/>
                </a:solidFill>
              </a:rPr>
              <a:t>fizeram</a:t>
            </a:r>
            <a:r>
              <a:rPr lang="en-IE" b="1" dirty="0">
                <a:solidFill>
                  <a:schemeClr val="accent1"/>
                </a:solidFill>
              </a:rPr>
              <a:t> um </a:t>
            </a:r>
            <a:r>
              <a:rPr lang="en-IE" b="1" dirty="0" err="1">
                <a:solidFill>
                  <a:schemeClr val="accent1"/>
                </a:solidFill>
              </a:rPr>
              <a:t>esforço</a:t>
            </a:r>
            <a:r>
              <a:rPr lang="en-IE" b="1" dirty="0">
                <a:solidFill>
                  <a:schemeClr val="accent1"/>
                </a:solidFill>
              </a:rPr>
              <a:t> </a:t>
            </a:r>
            <a:r>
              <a:rPr lang="en-IE" b="1" dirty="0" err="1">
                <a:solidFill>
                  <a:schemeClr val="accent1"/>
                </a:solidFill>
              </a:rPr>
              <a:t>consciente</a:t>
            </a:r>
            <a:r>
              <a:rPr lang="en-IE" dirty="0"/>
              <a:t>" para </a:t>
            </a:r>
            <a:r>
              <a:rPr lang="en-IE" dirty="0" err="1"/>
              <a:t>apoiar</a:t>
            </a:r>
            <a:r>
              <a:rPr lang="en-IE" dirty="0"/>
              <a:t> as </a:t>
            </a:r>
            <a:r>
              <a:rPr lang="en-IE" dirty="0" err="1"/>
              <a:t>empresas</a:t>
            </a:r>
            <a:r>
              <a:rPr lang="en-IE" dirty="0"/>
              <a:t> </a:t>
            </a:r>
            <a:r>
              <a:rPr lang="en-IE" dirty="0" err="1"/>
              <a:t>locais</a:t>
            </a:r>
            <a:r>
              <a:rPr lang="en-IE" dirty="0"/>
              <a:t> </a:t>
            </a:r>
            <a:r>
              <a:rPr lang="en-IE" dirty="0" err="1"/>
              <a:t>devido</a:t>
            </a:r>
            <a:r>
              <a:rPr lang="en-IE" dirty="0"/>
              <a:t> </a:t>
            </a:r>
            <a:r>
              <a:rPr lang="en-IE" dirty="0" err="1"/>
              <a:t>ao</a:t>
            </a:r>
            <a:r>
              <a:rPr lang="en-IE" dirty="0"/>
              <a:t> </a:t>
            </a:r>
            <a:r>
              <a:rPr lang="en-IE" dirty="0" err="1"/>
              <a:t>impacto</a:t>
            </a:r>
            <a:r>
              <a:rPr lang="en-IE" dirty="0"/>
              <a:t> do Covid-19.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9C0608-6B53-4223-B227-C6AE33411857}"/>
              </a:ext>
            </a:extLst>
          </p:cNvPr>
          <p:cNvSpPr txBox="1"/>
          <p:nvPr/>
        </p:nvSpPr>
        <p:spPr>
          <a:xfrm>
            <a:off x="0" y="0"/>
            <a:ext cx="2406869" cy="461665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OPORTUNIDADE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BB609D09-964B-4C3D-A9AF-8DB26526BA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775747" y="3243943"/>
            <a:ext cx="2950029" cy="2950029"/>
          </a:xfrm>
          <a:prstGeom prst="rect">
            <a:avLst/>
          </a:prstGeom>
        </p:spPr>
      </p:pic>
      <p:pic>
        <p:nvPicPr>
          <p:cNvPr id="9" name="Picture 8" descr="A picture containing food, sitting, fruit, table&#10;&#10;Description automatically generated">
            <a:extLst>
              <a:ext uri="{FF2B5EF4-FFF2-40B4-BE49-F238E27FC236}">
                <a16:creationId xmlns:a16="http://schemas.microsoft.com/office/drawing/2014/main" id="{BDEFDDBE-1F8F-4BFC-91CC-53F5F00DD6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316686" y="185877"/>
            <a:ext cx="3868153" cy="290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06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0DD1C4-85DB-4D0E-8DBB-8D35FB67E89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2508" y="4582510"/>
            <a:ext cx="11545518" cy="1378466"/>
          </a:xfrm>
        </p:spPr>
        <p:txBody>
          <a:bodyPr>
            <a:normAutofit/>
          </a:bodyPr>
          <a:lstStyle/>
          <a:p>
            <a:r>
              <a:rPr lang="en-IE" dirty="0" err="1"/>
              <a:t>Quais</a:t>
            </a:r>
            <a:r>
              <a:rPr lang="en-IE" dirty="0"/>
              <a:t> </a:t>
            </a:r>
            <a:r>
              <a:rPr lang="en-IE" dirty="0" err="1"/>
              <a:t>são</a:t>
            </a:r>
            <a:r>
              <a:rPr lang="en-IE" dirty="0"/>
              <a:t> e </a:t>
            </a:r>
            <a:r>
              <a:rPr lang="en-IE" dirty="0" err="1"/>
              <a:t>como</a:t>
            </a:r>
            <a:r>
              <a:rPr lang="en-IE" dirty="0"/>
              <a:t> </a:t>
            </a:r>
            <a:r>
              <a:rPr lang="en-IE" dirty="0" err="1"/>
              <a:t>devem</a:t>
            </a:r>
            <a:r>
              <a:rPr lang="en-IE" dirty="0"/>
              <a:t> ser </a:t>
            </a:r>
            <a:r>
              <a:rPr lang="en-IE" dirty="0" err="1"/>
              <a:t>utilizados</a:t>
            </a:r>
            <a:r>
              <a:rPr lang="en-IE" dirty="0"/>
              <a:t> para </a:t>
            </a:r>
            <a:r>
              <a:rPr lang="en-IE" dirty="0" err="1"/>
              <a:t>fundamentar</a:t>
            </a:r>
            <a:r>
              <a:rPr lang="en-IE" dirty="0"/>
              <a:t> a </a:t>
            </a:r>
            <a:r>
              <a:rPr lang="en-IE" dirty="0" err="1"/>
              <a:t>regeneração</a:t>
            </a:r>
            <a:r>
              <a:rPr lang="en-IE" dirty="0"/>
              <a:t> </a:t>
            </a:r>
            <a:r>
              <a:rPr lang="en-IE" dirty="0" err="1"/>
              <a:t>sustentável</a:t>
            </a:r>
            <a:r>
              <a:rPr lang="en-IE" dirty="0"/>
              <a:t> da </a:t>
            </a:r>
            <a:r>
              <a:rPr lang="en-IE" dirty="0" err="1"/>
              <a:t>comunidade</a:t>
            </a:r>
            <a:r>
              <a:rPr lang="en-IE" dirty="0"/>
              <a:t>?</a:t>
            </a:r>
          </a:p>
          <a:p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D1380-6FA3-4E01-8A87-8223993449D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2508" y="3118763"/>
            <a:ext cx="11545518" cy="1119830"/>
          </a:xfrm>
        </p:spPr>
        <p:txBody>
          <a:bodyPr/>
          <a:lstStyle/>
          <a:p>
            <a:r>
              <a:rPr lang="en-IE" sz="4800" dirty="0" err="1"/>
              <a:t>Introdução</a:t>
            </a:r>
            <a:r>
              <a:rPr lang="en-IE" sz="4800" dirty="0"/>
              <a:t>: OS OBJETIVOS DE DESENVOLVIMENTO SUSTENTÁVEL DA ONU</a:t>
            </a:r>
          </a:p>
        </p:txBody>
      </p:sp>
      <p:pic>
        <p:nvPicPr>
          <p:cNvPr id="14" name="Picture Placeholder 13" descr="A lake with a mountain in the background&#10;&#10;Description automatically generated">
            <a:extLst>
              <a:ext uri="{FF2B5EF4-FFF2-40B4-BE49-F238E27FC236}">
                <a16:creationId xmlns:a16="http://schemas.microsoft.com/office/drawing/2014/main" id="{BCA9A42F-273D-4D34-AE26-0A603BC9D9DC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54624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02F5EB-6088-4164-AF80-4DB55E5C458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00673" y="4612984"/>
            <a:ext cx="11545518" cy="999540"/>
          </a:xfrm>
        </p:spPr>
        <p:txBody>
          <a:bodyPr>
            <a:normAutofit/>
          </a:bodyPr>
          <a:lstStyle/>
          <a:p>
            <a:r>
              <a:rPr lang="en-IE" dirty="0" err="1"/>
              <a:t>Carbono</a:t>
            </a:r>
            <a:r>
              <a:rPr lang="en-IE" dirty="0"/>
              <a:t> </a:t>
            </a:r>
            <a:r>
              <a:rPr lang="en-IE" dirty="0" err="1"/>
              <a:t>Neutro</a:t>
            </a:r>
            <a:r>
              <a:rPr lang="en-IE" dirty="0"/>
              <a:t>, Economia Circular/Zero </a:t>
            </a:r>
            <a:r>
              <a:rPr lang="en-IE" dirty="0" err="1"/>
              <a:t>Resíduos</a:t>
            </a:r>
            <a:r>
              <a:rPr lang="en-IE" dirty="0"/>
              <a:t> , </a:t>
            </a:r>
            <a:r>
              <a:rPr lang="en-IE" dirty="0" err="1"/>
              <a:t>Comunidades</a:t>
            </a:r>
            <a:r>
              <a:rPr lang="en-IE" dirty="0"/>
              <a:t> </a:t>
            </a:r>
            <a:r>
              <a:rPr lang="en-IE" dirty="0" err="1"/>
              <a:t>propulsionadas</a:t>
            </a:r>
            <a:r>
              <a:rPr lang="en-IE" dirty="0"/>
              <a:t> pela Energia Verde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86110-0112-4873-AFB1-52C63046431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86665" y="3352341"/>
            <a:ext cx="11545518" cy="629984"/>
          </a:xfrm>
        </p:spPr>
        <p:txBody>
          <a:bodyPr/>
          <a:lstStyle/>
          <a:p>
            <a:r>
              <a:rPr lang="en-IE" dirty="0"/>
              <a:t>SEÇÃO DOIS: OPORTUNIDADES E TENDÊNCIAS NA SUSTENTABILIDADE AMBIENTAL</a:t>
            </a:r>
          </a:p>
          <a:p>
            <a:endParaRPr lang="en-IE" dirty="0"/>
          </a:p>
        </p:txBody>
      </p:sp>
      <p:pic>
        <p:nvPicPr>
          <p:cNvPr id="8" name="Picture Placeholder 7" descr="A picture containing grass, outdoor, person, sitting&#10;&#10;Description automatically generated">
            <a:extLst>
              <a:ext uri="{FF2B5EF4-FFF2-40B4-BE49-F238E27FC236}">
                <a16:creationId xmlns:a16="http://schemas.microsoft.com/office/drawing/2014/main" id="{A2076B06-5A8C-4784-88CF-21E735EC4199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938245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a pond&#10;&#10;Description automatically generated">
            <a:extLst>
              <a:ext uri="{FF2B5EF4-FFF2-40B4-BE49-F238E27FC236}">
                <a16:creationId xmlns:a16="http://schemas.microsoft.com/office/drawing/2014/main" id="{F685478F-F7C4-4B38-A9FF-D28BC18D0C7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604917-7D55-4FD0-B1AA-CB5E552E05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4088" y="388883"/>
            <a:ext cx="5760078" cy="1286159"/>
          </a:xfrm>
        </p:spPr>
        <p:txBody>
          <a:bodyPr>
            <a:normAutofit/>
          </a:bodyPr>
          <a:lstStyle/>
          <a:p>
            <a:pPr algn="l"/>
            <a:r>
              <a:rPr lang="en-IE" dirty="0" err="1"/>
              <a:t>Foquemo-nos</a:t>
            </a:r>
            <a:r>
              <a:rPr lang="en-IE" dirty="0"/>
              <a:t>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Sustentabilidade</a:t>
            </a:r>
            <a:r>
              <a:rPr lang="en-IE" dirty="0"/>
              <a:t> Ambiental…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6AB24-02F3-44A4-9674-583CB153670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7862" y="1953512"/>
            <a:ext cx="6779172" cy="4904488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IE" dirty="0"/>
              <a:t>A </a:t>
            </a:r>
            <a:r>
              <a:rPr lang="en-IE" dirty="0" err="1"/>
              <a:t>sustentabilidade</a:t>
            </a:r>
            <a:r>
              <a:rPr lang="en-IE" dirty="0"/>
              <a:t> </a:t>
            </a:r>
            <a:r>
              <a:rPr lang="en-IE" dirty="0" err="1"/>
              <a:t>ambiental</a:t>
            </a:r>
            <a:r>
              <a:rPr lang="en-IE" dirty="0"/>
              <a:t> </a:t>
            </a:r>
            <a:r>
              <a:rPr lang="en-IE" dirty="0" err="1"/>
              <a:t>constitui</a:t>
            </a:r>
            <a:r>
              <a:rPr lang="en-IE" dirty="0"/>
              <a:t> a </a:t>
            </a:r>
            <a:r>
              <a:rPr lang="en-IE" dirty="0" err="1"/>
              <a:t>responsabilidade</a:t>
            </a:r>
            <a:r>
              <a:rPr lang="en-IE" dirty="0"/>
              <a:t> de </a:t>
            </a:r>
            <a:r>
              <a:rPr lang="en-IE" dirty="0" err="1"/>
              <a:t>interagir</a:t>
            </a:r>
            <a:r>
              <a:rPr lang="en-IE" dirty="0"/>
              <a:t> com o </a:t>
            </a:r>
            <a:r>
              <a:rPr lang="en-IE" dirty="0" err="1"/>
              <a:t>planeta</a:t>
            </a:r>
            <a:r>
              <a:rPr lang="en-IE" dirty="0"/>
              <a:t>, a </a:t>
            </a:r>
            <a:r>
              <a:rPr lang="en-IE" dirty="0" err="1"/>
              <a:t>fim</a:t>
            </a:r>
            <a:r>
              <a:rPr lang="en-IE" dirty="0"/>
              <a:t> de </a:t>
            </a:r>
            <a:r>
              <a:rPr lang="en-IE" dirty="0" err="1"/>
              <a:t>preservar</a:t>
            </a:r>
            <a:r>
              <a:rPr lang="en-IE" dirty="0"/>
              <a:t> </a:t>
            </a:r>
            <a:r>
              <a:rPr lang="en-IE" dirty="0" err="1"/>
              <a:t>os</a:t>
            </a:r>
            <a:r>
              <a:rPr lang="en-IE" dirty="0"/>
              <a:t> </a:t>
            </a:r>
            <a:r>
              <a:rPr lang="en-IE" dirty="0" err="1"/>
              <a:t>recursos</a:t>
            </a:r>
            <a:r>
              <a:rPr lang="en-IE" dirty="0"/>
              <a:t> </a:t>
            </a:r>
            <a:r>
              <a:rPr lang="en-IE" dirty="0" err="1"/>
              <a:t>naturais</a:t>
            </a:r>
            <a:r>
              <a:rPr lang="en-IE" dirty="0"/>
              <a:t> para as </a:t>
            </a:r>
            <a:r>
              <a:rPr lang="en-IE" dirty="0" err="1"/>
              <a:t>gerações</a:t>
            </a:r>
            <a:r>
              <a:rPr lang="en-IE" dirty="0"/>
              <a:t> </a:t>
            </a:r>
            <a:r>
              <a:rPr lang="en-IE" dirty="0" err="1"/>
              <a:t>futuras</a:t>
            </a:r>
            <a:r>
              <a:rPr lang="en-IE" dirty="0"/>
              <a:t>. A </a:t>
            </a:r>
            <a:r>
              <a:rPr lang="en-IE" dirty="0" err="1"/>
              <a:t>sustentabilidade</a:t>
            </a:r>
            <a:r>
              <a:rPr lang="en-IE" dirty="0"/>
              <a:t> </a:t>
            </a:r>
            <a:r>
              <a:rPr lang="en-IE" dirty="0" err="1"/>
              <a:t>funciona</a:t>
            </a:r>
            <a:r>
              <a:rPr lang="en-IE" dirty="0"/>
              <a:t> </a:t>
            </a:r>
            <a:r>
              <a:rPr lang="en-IE" dirty="0" err="1"/>
              <a:t>através</a:t>
            </a:r>
            <a:r>
              <a:rPr lang="en-IE" dirty="0"/>
              <a:t> de: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IE" dirty="0" err="1"/>
              <a:t>condições</a:t>
            </a:r>
            <a:r>
              <a:rPr lang="en-IE" dirty="0"/>
              <a:t> de </a:t>
            </a:r>
            <a:r>
              <a:rPr lang="en-IE" dirty="0" err="1"/>
              <a:t>vida</a:t>
            </a:r>
            <a:r>
              <a:rPr lang="en-IE" dirty="0"/>
              <a:t> (eco-</a:t>
            </a:r>
            <a:r>
              <a:rPr lang="en-IE" dirty="0" err="1"/>
              <a:t>aldeias</a:t>
            </a:r>
            <a:r>
              <a:rPr lang="en-IE" dirty="0"/>
              <a:t>, eco-</a:t>
            </a:r>
            <a:r>
              <a:rPr lang="en-IE" dirty="0" err="1"/>
              <a:t>municípios</a:t>
            </a:r>
            <a:r>
              <a:rPr lang="en-IE" dirty="0"/>
              <a:t>, e </a:t>
            </a:r>
            <a:r>
              <a:rPr lang="en-IE" dirty="0" err="1"/>
              <a:t>cidades</a:t>
            </a:r>
            <a:r>
              <a:rPr lang="en-IE" dirty="0"/>
              <a:t> </a:t>
            </a:r>
            <a:r>
              <a:rPr lang="en-IE" dirty="0" err="1"/>
              <a:t>sustentáveis</a:t>
            </a:r>
            <a:r>
              <a:rPr lang="en-IE" dirty="0"/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IE" dirty="0" err="1"/>
              <a:t>setores</a:t>
            </a:r>
            <a:r>
              <a:rPr lang="en-IE" dirty="0"/>
              <a:t> </a:t>
            </a:r>
            <a:r>
              <a:rPr lang="en-IE" dirty="0" err="1"/>
              <a:t>económicos</a:t>
            </a:r>
            <a:r>
              <a:rPr lang="en-IE" dirty="0"/>
              <a:t> (</a:t>
            </a:r>
            <a:r>
              <a:rPr lang="en-IE" dirty="0" err="1"/>
              <a:t>permacultura</a:t>
            </a:r>
            <a:r>
              <a:rPr lang="en-IE" dirty="0"/>
              <a:t>, </a:t>
            </a:r>
            <a:r>
              <a:rPr lang="en-IE" dirty="0" err="1"/>
              <a:t>construção</a:t>
            </a:r>
            <a:r>
              <a:rPr lang="en-IE" dirty="0"/>
              <a:t> </a:t>
            </a:r>
            <a:r>
              <a:rPr lang="en-IE" dirty="0" err="1"/>
              <a:t>verde</a:t>
            </a:r>
            <a:r>
              <a:rPr lang="en-IE" dirty="0"/>
              <a:t>, </a:t>
            </a:r>
            <a:r>
              <a:rPr lang="en-IE" dirty="0" err="1"/>
              <a:t>agricultura</a:t>
            </a:r>
            <a:r>
              <a:rPr lang="en-IE" dirty="0"/>
              <a:t> </a:t>
            </a:r>
            <a:r>
              <a:rPr lang="en-IE" dirty="0" err="1"/>
              <a:t>sustentável</a:t>
            </a:r>
            <a:r>
              <a:rPr lang="en-IE" dirty="0"/>
              <a:t>) </a:t>
            </a:r>
            <a:r>
              <a:rPr lang="en-IE" dirty="0" err="1"/>
              <a:t>ou</a:t>
            </a:r>
            <a:r>
              <a:rPr lang="en-IE" dirty="0"/>
              <a:t> </a:t>
            </a:r>
            <a:r>
              <a:rPr lang="en-IE" dirty="0" err="1"/>
              <a:t>práticas</a:t>
            </a:r>
            <a:r>
              <a:rPr lang="en-IE" dirty="0"/>
              <a:t> de </a:t>
            </a:r>
            <a:r>
              <a:rPr lang="en-IE" dirty="0" err="1"/>
              <a:t>trabalho</a:t>
            </a:r>
            <a:r>
              <a:rPr lang="en-IE" dirty="0"/>
              <a:t>, </a:t>
            </a:r>
            <a:r>
              <a:rPr lang="en-IE" dirty="0" err="1"/>
              <a:t>tais</a:t>
            </a:r>
            <a:r>
              <a:rPr lang="en-IE" dirty="0"/>
              <a:t> </a:t>
            </a:r>
            <a:r>
              <a:rPr lang="en-IE" dirty="0" err="1"/>
              <a:t>como</a:t>
            </a:r>
            <a:r>
              <a:rPr lang="en-IE" dirty="0"/>
              <a:t> </a:t>
            </a:r>
            <a:r>
              <a:rPr lang="en-IE" dirty="0" err="1"/>
              <a:t>arquitetura</a:t>
            </a:r>
            <a:r>
              <a:rPr lang="en-IE" dirty="0"/>
              <a:t> </a:t>
            </a:r>
            <a:r>
              <a:rPr lang="en-IE" dirty="0" err="1"/>
              <a:t>sustentável</a:t>
            </a:r>
            <a:endParaRPr lang="en-IE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IE" dirty="0" err="1"/>
              <a:t>novas</a:t>
            </a:r>
            <a:r>
              <a:rPr lang="en-IE" dirty="0"/>
              <a:t> </a:t>
            </a:r>
            <a:r>
              <a:rPr lang="en-IE" dirty="0" err="1"/>
              <a:t>tecnologias</a:t>
            </a:r>
            <a:r>
              <a:rPr lang="en-IE" dirty="0"/>
              <a:t> (</a:t>
            </a:r>
            <a:r>
              <a:rPr lang="en-IE" dirty="0" err="1"/>
              <a:t>tecnologias</a:t>
            </a:r>
            <a:r>
              <a:rPr lang="en-IE" dirty="0"/>
              <a:t> </a:t>
            </a:r>
            <a:r>
              <a:rPr lang="en-IE" dirty="0" err="1"/>
              <a:t>verdes</a:t>
            </a:r>
            <a:r>
              <a:rPr lang="en-IE" dirty="0"/>
              <a:t>, </a:t>
            </a:r>
            <a:r>
              <a:rPr lang="en-IE" dirty="0" err="1"/>
              <a:t>energias</a:t>
            </a:r>
            <a:r>
              <a:rPr lang="en-IE" dirty="0"/>
              <a:t> </a:t>
            </a:r>
            <a:r>
              <a:rPr lang="en-IE" dirty="0" err="1"/>
              <a:t>renováveis</a:t>
            </a:r>
            <a:r>
              <a:rPr lang="en-IE" dirty="0"/>
              <a:t>, etc.)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IE" dirty="0" err="1"/>
              <a:t>adaptações</a:t>
            </a:r>
            <a:r>
              <a:rPr lang="en-IE" dirty="0"/>
              <a:t> dos </a:t>
            </a:r>
            <a:r>
              <a:rPr lang="en-IE" dirty="0" err="1"/>
              <a:t>estilos</a:t>
            </a:r>
            <a:r>
              <a:rPr lang="en-IE" dirty="0"/>
              <a:t> de </a:t>
            </a:r>
            <a:r>
              <a:rPr lang="en-IE" dirty="0" err="1"/>
              <a:t>vida</a:t>
            </a:r>
            <a:r>
              <a:rPr lang="en-IE" dirty="0"/>
              <a:t> </a:t>
            </a:r>
            <a:r>
              <a:rPr lang="en-IE" dirty="0" err="1"/>
              <a:t>individuais</a:t>
            </a:r>
            <a:r>
              <a:rPr lang="en-IE" dirty="0"/>
              <a:t> que </a:t>
            </a:r>
            <a:r>
              <a:rPr lang="en-IE" dirty="0" err="1"/>
              <a:t>preservem</a:t>
            </a:r>
            <a:r>
              <a:rPr lang="en-IE" dirty="0"/>
              <a:t> </a:t>
            </a:r>
            <a:r>
              <a:rPr lang="en-IE" dirty="0" err="1"/>
              <a:t>os</a:t>
            </a:r>
            <a:r>
              <a:rPr lang="en-IE" dirty="0"/>
              <a:t> </a:t>
            </a:r>
            <a:r>
              <a:rPr lang="en-IE" dirty="0" err="1"/>
              <a:t>recursos</a:t>
            </a:r>
            <a:r>
              <a:rPr lang="en-IE" dirty="0"/>
              <a:t> </a:t>
            </a:r>
            <a:r>
              <a:rPr lang="en-IE" dirty="0" err="1"/>
              <a:t>naturais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096065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626CAB-A839-4C29-91B5-B59A902371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7927" y="362103"/>
            <a:ext cx="7407087" cy="697353"/>
          </a:xfrm>
        </p:spPr>
        <p:txBody>
          <a:bodyPr>
            <a:normAutofit/>
          </a:bodyPr>
          <a:lstStyle/>
          <a:p>
            <a:r>
              <a:rPr lang="en-IE" dirty="0">
                <a:solidFill>
                  <a:srgbClr val="AB5AB0"/>
                </a:solidFill>
              </a:rPr>
              <a:t>COVID-19 e o </a:t>
            </a:r>
            <a:r>
              <a:rPr lang="en-IE" dirty="0" err="1">
                <a:solidFill>
                  <a:srgbClr val="AB5AB0"/>
                </a:solidFill>
              </a:rPr>
              <a:t>Ambiente</a:t>
            </a:r>
            <a:endParaRPr lang="en-IE" dirty="0">
              <a:solidFill>
                <a:srgbClr val="AB5AB0"/>
              </a:solidFill>
            </a:endParaRPr>
          </a:p>
          <a:p>
            <a:endParaRPr lang="en-IE" dirty="0">
              <a:solidFill>
                <a:srgbClr val="AB5AB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9E6F5-D171-4C98-9DEE-507CE02815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1434" y="1325835"/>
            <a:ext cx="6453352" cy="5235603"/>
          </a:xfrm>
        </p:spPr>
        <p:txBody>
          <a:bodyPr/>
          <a:lstStyle/>
          <a:p>
            <a:r>
              <a:rPr lang="en-IE" dirty="0" err="1"/>
              <a:t>Sendo</a:t>
            </a:r>
            <a:r>
              <a:rPr lang="en-IE" dirty="0"/>
              <a:t> </a:t>
            </a:r>
            <a:r>
              <a:rPr lang="en-IE" dirty="0" err="1"/>
              <a:t>uma</a:t>
            </a:r>
            <a:r>
              <a:rPr lang="en-IE" dirty="0"/>
              <a:t> </a:t>
            </a:r>
            <a:r>
              <a:rPr lang="en-IE" dirty="0" err="1"/>
              <a:t>tragédia</a:t>
            </a:r>
            <a:r>
              <a:rPr lang="en-IE" dirty="0"/>
              <a:t> global, a </a:t>
            </a:r>
            <a:r>
              <a:rPr lang="en-IE" dirty="0" err="1"/>
              <a:t>pandemia</a:t>
            </a:r>
            <a:r>
              <a:rPr lang="en-IE" dirty="0"/>
              <a:t> do COVID19 </a:t>
            </a:r>
            <a:r>
              <a:rPr lang="en-IE" dirty="0" err="1"/>
              <a:t>trouxe-nos</a:t>
            </a:r>
            <a:r>
              <a:rPr lang="en-IE" dirty="0"/>
              <a:t> </a:t>
            </a:r>
            <a:r>
              <a:rPr lang="en-IE" dirty="0" err="1"/>
              <a:t>inúmeras</a:t>
            </a:r>
            <a:r>
              <a:rPr lang="en-IE" dirty="0"/>
              <a:t> </a:t>
            </a:r>
            <a:r>
              <a:rPr lang="en-IE" dirty="0" err="1"/>
              <a:t>aprendizagens</a:t>
            </a:r>
            <a:r>
              <a:rPr lang="en-IE" dirty="0"/>
              <a:t>. </a:t>
            </a:r>
            <a:r>
              <a:rPr lang="en-IE" dirty="0" err="1"/>
              <a:t>Quando</a:t>
            </a:r>
            <a:r>
              <a:rPr lang="en-IE" dirty="0"/>
              <a:t> o </a:t>
            </a:r>
            <a:r>
              <a:rPr lang="en-IE" dirty="0" err="1"/>
              <a:t>mundo</a:t>
            </a:r>
            <a:r>
              <a:rPr lang="en-IE" dirty="0"/>
              <a:t> </a:t>
            </a:r>
            <a:r>
              <a:rPr lang="en-IE" dirty="0" err="1"/>
              <a:t>confinou</a:t>
            </a:r>
            <a:r>
              <a:rPr lang="en-IE" dirty="0"/>
              <a:t> </a:t>
            </a:r>
            <a:r>
              <a:rPr lang="en-IE" dirty="0" err="1"/>
              <a:t>em</a:t>
            </a:r>
            <a:r>
              <a:rPr lang="en-IE" dirty="0"/>
              <a:t> </a:t>
            </a:r>
            <a:r>
              <a:rPr lang="en-IE" dirty="0" err="1"/>
              <a:t>Março</a:t>
            </a:r>
            <a:r>
              <a:rPr lang="en-IE" dirty="0"/>
              <a:t>-Maio de 2020, o </a:t>
            </a:r>
            <a:r>
              <a:rPr lang="en-IE" dirty="0" err="1"/>
              <a:t>impacto</a:t>
            </a:r>
            <a:r>
              <a:rPr lang="en-IE" dirty="0"/>
              <a:t> da </a:t>
            </a:r>
            <a:r>
              <a:rPr lang="en-IE" dirty="0" err="1"/>
              <a:t>humanidade</a:t>
            </a:r>
            <a:r>
              <a:rPr lang="en-IE" dirty="0"/>
              <a:t> no </a:t>
            </a:r>
            <a:r>
              <a:rPr lang="en-IE" dirty="0" err="1"/>
              <a:t>planeta</a:t>
            </a:r>
            <a:r>
              <a:rPr lang="en-IE" dirty="0"/>
              <a:t> </a:t>
            </a:r>
            <a:r>
              <a:rPr lang="en-IE" dirty="0" err="1"/>
              <a:t>tornou</a:t>
            </a:r>
            <a:r>
              <a:rPr lang="en-IE" dirty="0"/>
              <a:t>-se </a:t>
            </a:r>
            <a:r>
              <a:rPr lang="en-IE" dirty="0" err="1"/>
              <a:t>bastante</a:t>
            </a:r>
            <a:r>
              <a:rPr lang="en-IE" dirty="0"/>
              <a:t> </a:t>
            </a:r>
            <a:r>
              <a:rPr lang="en-IE" dirty="0" err="1"/>
              <a:t>evidente</a:t>
            </a:r>
            <a:r>
              <a:rPr lang="en-IE" dirty="0"/>
              <a:t>. Por </a:t>
            </a:r>
            <a:r>
              <a:rPr lang="en-IE" dirty="0" err="1"/>
              <a:t>exemplo</a:t>
            </a:r>
            <a:r>
              <a:rPr lang="en-IE" dirty="0"/>
              <a:t>, a </a:t>
            </a:r>
            <a:r>
              <a:rPr lang="en-IE" dirty="0" err="1"/>
              <a:t>desaceleração</a:t>
            </a:r>
            <a:r>
              <a:rPr lang="en-IE" dirty="0"/>
              <a:t> da </a:t>
            </a:r>
            <a:r>
              <a:rPr lang="en-IE" dirty="0" err="1"/>
              <a:t>economia</a:t>
            </a:r>
            <a:r>
              <a:rPr lang="en-IE" dirty="0"/>
              <a:t> </a:t>
            </a:r>
            <a:r>
              <a:rPr lang="en-IE" dirty="0" err="1"/>
              <a:t>chinesa</a:t>
            </a:r>
            <a:r>
              <a:rPr lang="en-IE" dirty="0"/>
              <a:t> </a:t>
            </a:r>
            <a:r>
              <a:rPr lang="en-IE" dirty="0" err="1"/>
              <a:t>provocou</a:t>
            </a:r>
            <a:r>
              <a:rPr lang="en-IE" dirty="0"/>
              <a:t> a </a:t>
            </a:r>
            <a:r>
              <a:rPr lang="en-IE" dirty="0" err="1"/>
              <a:t>eliminação</a:t>
            </a:r>
            <a:r>
              <a:rPr lang="en-IE" dirty="0"/>
              <a:t> do </a:t>
            </a:r>
            <a:r>
              <a:rPr lang="en-IE" dirty="0" err="1"/>
              <a:t>equivalente</a:t>
            </a:r>
            <a:r>
              <a:rPr lang="en-IE" dirty="0"/>
              <a:t> a </a:t>
            </a:r>
            <a:r>
              <a:rPr lang="en-IE" dirty="0" err="1"/>
              <a:t>quase</a:t>
            </a:r>
            <a:r>
              <a:rPr lang="en-IE" dirty="0"/>
              <a:t> 1,5 mil </a:t>
            </a:r>
            <a:r>
              <a:rPr lang="en-IE" dirty="0" err="1"/>
              <a:t>milhões</a:t>
            </a:r>
            <a:r>
              <a:rPr lang="en-IE" dirty="0"/>
              <a:t> de </a:t>
            </a:r>
            <a:r>
              <a:rPr lang="en-IE" dirty="0" err="1"/>
              <a:t>toneladas</a:t>
            </a:r>
            <a:r>
              <a:rPr lang="en-IE" dirty="0"/>
              <a:t> de CO2!</a:t>
            </a:r>
          </a:p>
          <a:p>
            <a:r>
              <a:rPr lang="en-IE" dirty="0"/>
              <a:t>As </a:t>
            </a:r>
            <a:r>
              <a:rPr lang="en-IE" dirty="0" err="1"/>
              <a:t>tendências</a:t>
            </a:r>
            <a:r>
              <a:rPr lang="en-IE" dirty="0"/>
              <a:t> </a:t>
            </a:r>
            <a:r>
              <a:rPr lang="en-IE" dirty="0" err="1"/>
              <a:t>impulsionadas</a:t>
            </a:r>
            <a:r>
              <a:rPr lang="en-IE" dirty="0"/>
              <a:t> </a:t>
            </a:r>
            <a:r>
              <a:rPr lang="en-IE" dirty="0" err="1"/>
              <a:t>pelo</a:t>
            </a:r>
            <a:r>
              <a:rPr lang="en-IE" dirty="0"/>
              <a:t> </a:t>
            </a:r>
            <a:r>
              <a:rPr lang="en-IE" dirty="0" err="1"/>
              <a:t>coronavírus</a:t>
            </a:r>
            <a:r>
              <a:rPr lang="en-IE" dirty="0"/>
              <a:t> </a:t>
            </a:r>
            <a:r>
              <a:rPr lang="en-IE" dirty="0" err="1"/>
              <a:t>demonstram</a:t>
            </a:r>
            <a:r>
              <a:rPr lang="en-IE" dirty="0"/>
              <a:t> o que a </a:t>
            </a:r>
            <a:r>
              <a:rPr lang="en-IE" dirty="0" err="1"/>
              <a:t>ação</a:t>
            </a:r>
            <a:r>
              <a:rPr lang="en-IE" dirty="0"/>
              <a:t> </a:t>
            </a:r>
            <a:r>
              <a:rPr lang="en-IE" dirty="0" err="1"/>
              <a:t>coletiva</a:t>
            </a:r>
            <a:r>
              <a:rPr lang="en-IE" dirty="0"/>
              <a:t> </a:t>
            </a:r>
            <a:r>
              <a:rPr lang="en-IE" dirty="0" err="1"/>
              <a:t>conseguiria</a:t>
            </a:r>
            <a:r>
              <a:rPr lang="en-IE" dirty="0"/>
              <a:t> </a:t>
            </a:r>
            <a:r>
              <a:rPr lang="en-IE" dirty="0" err="1"/>
              <a:t>fazer</a:t>
            </a:r>
            <a:r>
              <a:rPr lang="en-IE" dirty="0"/>
              <a:t> para </a:t>
            </a:r>
            <a:r>
              <a:rPr lang="en-IE" dirty="0" err="1"/>
              <a:t>contrariar</a:t>
            </a:r>
            <a:r>
              <a:rPr lang="en-IE" dirty="0"/>
              <a:t> </a:t>
            </a:r>
            <a:r>
              <a:rPr lang="en-IE" dirty="0" err="1"/>
              <a:t>rapidamente</a:t>
            </a:r>
            <a:r>
              <a:rPr lang="en-IE" dirty="0"/>
              <a:t> o </a:t>
            </a:r>
            <a:r>
              <a:rPr lang="en-IE" dirty="0" err="1"/>
              <a:t>aquecimento</a:t>
            </a:r>
            <a:r>
              <a:rPr lang="en-IE" dirty="0"/>
              <a:t> global </a:t>
            </a:r>
            <a:r>
              <a:rPr lang="en-IE" dirty="0" err="1"/>
              <a:t>causado</a:t>
            </a:r>
            <a:r>
              <a:rPr lang="en-IE" dirty="0"/>
              <a:t> pela </a:t>
            </a:r>
            <a:r>
              <a:rPr lang="en-IE" dirty="0" err="1"/>
              <a:t>actividade</a:t>
            </a:r>
            <a:r>
              <a:rPr lang="en-IE" dirty="0"/>
              <a:t> </a:t>
            </a:r>
            <a:r>
              <a:rPr lang="en-IE" dirty="0" err="1"/>
              <a:t>humana</a:t>
            </a:r>
            <a:r>
              <a:rPr lang="en-IE" dirty="0"/>
              <a:t>, </a:t>
            </a:r>
            <a:r>
              <a:rPr lang="en-IE" dirty="0" err="1"/>
              <a:t>suscitando</a:t>
            </a:r>
            <a:r>
              <a:rPr lang="en-IE" dirty="0"/>
              <a:t> a </a:t>
            </a:r>
            <a:r>
              <a:rPr lang="en-IE" dirty="0" err="1"/>
              <a:t>grande</a:t>
            </a:r>
            <a:r>
              <a:rPr lang="en-IE" dirty="0"/>
              <a:t> </a:t>
            </a:r>
            <a:r>
              <a:rPr lang="en-IE" dirty="0" err="1"/>
              <a:t>questão</a:t>
            </a:r>
            <a:r>
              <a:rPr lang="en-IE" dirty="0"/>
              <a:t>: </a:t>
            </a:r>
            <a:r>
              <a:rPr lang="en-IE" dirty="0" err="1"/>
              <a:t>até</a:t>
            </a:r>
            <a:r>
              <a:rPr lang="en-IE" dirty="0"/>
              <a:t> que </a:t>
            </a:r>
            <a:r>
              <a:rPr lang="en-IE" dirty="0" err="1"/>
              <a:t>ponto</a:t>
            </a:r>
            <a:r>
              <a:rPr lang="en-IE" dirty="0"/>
              <a:t> a </a:t>
            </a:r>
            <a:r>
              <a:rPr lang="en-IE" dirty="0" err="1"/>
              <a:t>recuperação</a:t>
            </a:r>
            <a:r>
              <a:rPr lang="en-IE" dirty="0"/>
              <a:t> </a:t>
            </a:r>
            <a:r>
              <a:rPr lang="en-IE" dirty="0" err="1"/>
              <a:t>será</a:t>
            </a:r>
            <a:r>
              <a:rPr lang="en-IE" dirty="0"/>
              <a:t> </a:t>
            </a:r>
            <a:r>
              <a:rPr lang="en-IE" dirty="0" err="1"/>
              <a:t>infundida</a:t>
            </a:r>
            <a:r>
              <a:rPr lang="en-IE" dirty="0"/>
              <a:t> por </a:t>
            </a:r>
            <a:r>
              <a:rPr lang="en-IE" dirty="0" err="1"/>
              <a:t>ações</a:t>
            </a:r>
            <a:r>
              <a:rPr lang="en-IE" dirty="0"/>
              <a:t> </a:t>
            </a:r>
            <a:r>
              <a:rPr lang="en-IE" dirty="0" err="1"/>
              <a:t>verdes</a:t>
            </a:r>
            <a:r>
              <a:rPr lang="en-IE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B8A655-4CFA-4CAA-AF8B-2B007C79A1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7241" y="0"/>
            <a:ext cx="4740165" cy="3700502"/>
          </a:xfrm>
          <a:prstGeom prst="rect">
            <a:avLst/>
          </a:prstGeom>
        </p:spPr>
      </p:pic>
      <p:pic>
        <p:nvPicPr>
          <p:cNvPr id="2063" name="Picture 15" descr="COVID-19 and air pollution: a deadly connection | World Economic Forum">
            <a:extLst>
              <a:ext uri="{FF2B5EF4-FFF2-40B4-BE49-F238E27FC236}">
                <a16:creationId xmlns:a16="http://schemas.microsoft.com/office/drawing/2014/main" id="{D9886D5E-7A1B-46BE-9A74-EBF3A6F03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7240" y="3780128"/>
            <a:ext cx="4834759" cy="304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4489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626CAB-A839-4C29-91B5-B59A902371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7927" y="362103"/>
            <a:ext cx="8003522" cy="697353"/>
          </a:xfrm>
        </p:spPr>
        <p:txBody>
          <a:bodyPr>
            <a:noAutofit/>
          </a:bodyPr>
          <a:lstStyle/>
          <a:p>
            <a:r>
              <a:rPr lang="en-IE" sz="2800" dirty="0" err="1">
                <a:solidFill>
                  <a:srgbClr val="AB5AB0"/>
                </a:solidFill>
              </a:rPr>
              <a:t>Alterações</a:t>
            </a:r>
            <a:r>
              <a:rPr lang="en-IE" sz="2800" dirty="0">
                <a:solidFill>
                  <a:srgbClr val="AB5AB0"/>
                </a:solidFill>
              </a:rPr>
              <a:t> </a:t>
            </a:r>
            <a:r>
              <a:rPr lang="en-IE" sz="2800" dirty="0" err="1">
                <a:solidFill>
                  <a:srgbClr val="AB5AB0"/>
                </a:solidFill>
              </a:rPr>
              <a:t>climáticas</a:t>
            </a:r>
            <a:r>
              <a:rPr lang="en-IE" sz="2800" dirty="0">
                <a:solidFill>
                  <a:srgbClr val="AB5AB0"/>
                </a:solidFill>
              </a:rPr>
              <a:t> e </a:t>
            </a:r>
            <a:r>
              <a:rPr lang="en-IE" sz="2800" dirty="0" err="1">
                <a:solidFill>
                  <a:srgbClr val="AB5AB0"/>
                </a:solidFill>
              </a:rPr>
              <a:t>Condições</a:t>
            </a:r>
            <a:r>
              <a:rPr lang="en-IE" sz="2800" dirty="0">
                <a:solidFill>
                  <a:srgbClr val="AB5AB0"/>
                </a:solidFill>
              </a:rPr>
              <a:t> </a:t>
            </a:r>
            <a:r>
              <a:rPr lang="en-IE" sz="2800" dirty="0" err="1">
                <a:solidFill>
                  <a:srgbClr val="AB5AB0"/>
                </a:solidFill>
              </a:rPr>
              <a:t>Meteorológicas</a:t>
            </a:r>
            <a:r>
              <a:rPr lang="en-IE" sz="2800" dirty="0">
                <a:solidFill>
                  <a:srgbClr val="AB5AB0"/>
                </a:solidFill>
              </a:rPr>
              <a:t> </a:t>
            </a:r>
            <a:r>
              <a:rPr lang="en-IE" sz="2800" dirty="0" err="1">
                <a:solidFill>
                  <a:srgbClr val="AB5AB0"/>
                </a:solidFill>
              </a:rPr>
              <a:t>Extremas</a:t>
            </a:r>
            <a:endParaRPr lang="en-IE" sz="2800" dirty="0">
              <a:solidFill>
                <a:srgbClr val="AB5AB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9E6F5-D171-4C98-9DEE-507CE02815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1433" y="1325835"/>
            <a:ext cx="7961161" cy="5260316"/>
          </a:xfrm>
        </p:spPr>
        <p:txBody>
          <a:bodyPr/>
          <a:lstStyle/>
          <a:p>
            <a:r>
              <a:rPr lang="en-IE" sz="2300" dirty="0" err="1"/>
              <a:t>Eventos</a:t>
            </a:r>
            <a:r>
              <a:rPr lang="en-IE" sz="2300" dirty="0"/>
              <a:t> </a:t>
            </a:r>
            <a:r>
              <a:rPr lang="en-IE" sz="2300" dirty="0" err="1"/>
              <a:t>climáticos</a:t>
            </a:r>
            <a:r>
              <a:rPr lang="en-IE" sz="2300" dirty="0"/>
              <a:t> </a:t>
            </a:r>
            <a:r>
              <a:rPr lang="en-IE" sz="2300" dirty="0" err="1"/>
              <a:t>extremos</a:t>
            </a:r>
            <a:r>
              <a:rPr lang="en-IE" sz="2300" dirty="0"/>
              <a:t> e </a:t>
            </a:r>
            <a:r>
              <a:rPr lang="en-IE" sz="2300" dirty="0" err="1"/>
              <a:t>catástrofes</a:t>
            </a:r>
            <a:r>
              <a:rPr lang="en-IE" sz="2300" dirty="0"/>
              <a:t> </a:t>
            </a:r>
            <a:r>
              <a:rPr lang="en-IE" sz="2300" dirty="0" err="1"/>
              <a:t>naturais</a:t>
            </a:r>
            <a:r>
              <a:rPr lang="en-IE" sz="2300" dirty="0"/>
              <a:t> que </a:t>
            </a:r>
            <a:r>
              <a:rPr lang="en-IE" sz="2300" dirty="0" err="1"/>
              <a:t>os</a:t>
            </a:r>
            <a:r>
              <a:rPr lang="en-IE" sz="2300" dirty="0"/>
              <a:t> </a:t>
            </a:r>
            <a:r>
              <a:rPr lang="en-IE" sz="2300" dirty="0" err="1"/>
              <a:t>acompanham</a:t>
            </a:r>
            <a:r>
              <a:rPr lang="en-IE" sz="2300" dirty="0"/>
              <a:t> (</a:t>
            </a:r>
            <a:r>
              <a:rPr lang="en-IE" sz="2300" dirty="0" err="1"/>
              <a:t>inundações</a:t>
            </a:r>
            <a:r>
              <a:rPr lang="en-IE" sz="2300" dirty="0"/>
              <a:t>, </a:t>
            </a:r>
            <a:r>
              <a:rPr lang="en-IE" sz="2300" dirty="0" err="1"/>
              <a:t>secas</a:t>
            </a:r>
            <a:r>
              <a:rPr lang="en-IE" sz="2300" dirty="0"/>
              <a:t>, </a:t>
            </a:r>
            <a:r>
              <a:rPr lang="en-IE" sz="2300" dirty="0" err="1"/>
              <a:t>ondas</a:t>
            </a:r>
            <a:r>
              <a:rPr lang="en-IE" sz="2300" dirty="0"/>
              <a:t> de </a:t>
            </a:r>
            <a:r>
              <a:rPr lang="en-IE" sz="2300" dirty="0" err="1"/>
              <a:t>calor</a:t>
            </a:r>
            <a:r>
              <a:rPr lang="en-IE" sz="2300" dirty="0"/>
              <a:t> e </a:t>
            </a:r>
            <a:r>
              <a:rPr lang="en-IE" sz="2300" dirty="0" err="1"/>
              <a:t>incêndios</a:t>
            </a:r>
            <a:r>
              <a:rPr lang="en-IE" sz="2300" dirty="0"/>
              <a:t>) </a:t>
            </a:r>
            <a:r>
              <a:rPr lang="en-IE" sz="2300" dirty="0" err="1"/>
              <a:t>estão</a:t>
            </a:r>
            <a:r>
              <a:rPr lang="en-IE" sz="2300" dirty="0"/>
              <a:t> </a:t>
            </a:r>
            <a:r>
              <a:rPr lang="en-IE" sz="2300" dirty="0" err="1"/>
              <a:t>tornar</a:t>
            </a:r>
            <a:r>
              <a:rPr lang="en-IE" sz="2300" dirty="0"/>
              <a:t>-se </a:t>
            </a:r>
            <a:r>
              <a:rPr lang="en-IE" sz="2300" dirty="0" err="1"/>
              <a:t>comuns</a:t>
            </a:r>
            <a:r>
              <a:rPr lang="en-IE" sz="2300" dirty="0"/>
              <a:t> </a:t>
            </a:r>
            <a:r>
              <a:rPr lang="en-IE" sz="2300" dirty="0" err="1"/>
              <a:t>à</a:t>
            </a:r>
            <a:r>
              <a:rPr lang="en-IE" sz="2300" dirty="0"/>
              <a:t> </a:t>
            </a:r>
            <a:r>
              <a:rPr lang="en-IE" sz="2300" dirty="0" err="1"/>
              <a:t>medida</a:t>
            </a:r>
            <a:r>
              <a:rPr lang="en-IE" sz="2300" dirty="0"/>
              <a:t> que </a:t>
            </a:r>
            <a:r>
              <a:rPr lang="en-IE" sz="2300" dirty="0" err="1"/>
              <a:t>os</a:t>
            </a:r>
            <a:r>
              <a:rPr lang="en-IE" sz="2300" dirty="0"/>
              <a:t> </a:t>
            </a:r>
            <a:r>
              <a:rPr lang="en-IE" sz="2300" dirty="0" err="1"/>
              <a:t>efeitos</a:t>
            </a:r>
            <a:r>
              <a:rPr lang="en-IE" sz="2300" dirty="0"/>
              <a:t> das </a:t>
            </a:r>
            <a:r>
              <a:rPr lang="en-IE" sz="2300" dirty="0" err="1"/>
              <a:t>alterações</a:t>
            </a:r>
            <a:r>
              <a:rPr lang="en-IE" sz="2300" dirty="0"/>
              <a:t> </a:t>
            </a:r>
            <a:r>
              <a:rPr lang="en-IE" sz="2300" dirty="0" err="1"/>
              <a:t>climáticas</a:t>
            </a:r>
            <a:r>
              <a:rPr lang="en-IE" sz="2300" dirty="0"/>
              <a:t> </a:t>
            </a:r>
            <a:r>
              <a:rPr lang="en-IE" sz="2300" dirty="0" err="1"/>
              <a:t>apertam</a:t>
            </a:r>
            <a:r>
              <a:rPr lang="en-IE" sz="2300" dirty="0"/>
              <a:t> o </a:t>
            </a:r>
            <a:r>
              <a:rPr lang="en-IE" sz="2300" dirty="0" err="1"/>
              <a:t>seu</a:t>
            </a:r>
            <a:r>
              <a:rPr lang="en-IE" sz="2300" dirty="0"/>
              <a:t> </a:t>
            </a:r>
            <a:r>
              <a:rPr lang="en-IE" sz="2300" dirty="0" err="1"/>
              <a:t>controlo</a:t>
            </a:r>
            <a:r>
              <a:rPr lang="en-IE" sz="2300" dirty="0"/>
              <a:t> </a:t>
            </a:r>
            <a:r>
              <a:rPr lang="en-IE" sz="2300" dirty="0" err="1"/>
              <a:t>sobre</a:t>
            </a:r>
            <a:r>
              <a:rPr lang="en-IE" sz="2300" dirty="0"/>
              <a:t> o </a:t>
            </a:r>
            <a:r>
              <a:rPr lang="en-IE" sz="2300" dirty="0" err="1"/>
              <a:t>planeta</a:t>
            </a:r>
            <a:r>
              <a:rPr lang="en-IE" sz="2300" dirty="0"/>
              <a:t>. </a:t>
            </a:r>
            <a:r>
              <a:rPr lang="en-IE" sz="2300" dirty="0" err="1"/>
              <a:t>Termos</a:t>
            </a:r>
            <a:r>
              <a:rPr lang="en-IE" sz="2300" dirty="0"/>
              <a:t> </a:t>
            </a:r>
            <a:r>
              <a:rPr lang="en-IE" sz="2300" dirty="0" err="1"/>
              <a:t>como</a:t>
            </a:r>
            <a:r>
              <a:rPr lang="en-IE" sz="2300" dirty="0"/>
              <a:t> "mega </a:t>
            </a:r>
            <a:r>
              <a:rPr lang="en-IE" sz="2300" dirty="0" err="1"/>
              <a:t>incêndios</a:t>
            </a:r>
            <a:r>
              <a:rPr lang="en-IE" sz="2300" dirty="0"/>
              <a:t>" e "super </a:t>
            </a:r>
            <a:r>
              <a:rPr lang="en-IE" sz="2300" dirty="0" err="1"/>
              <a:t>tempestades</a:t>
            </a:r>
            <a:r>
              <a:rPr lang="en-IE" sz="2300" dirty="0"/>
              <a:t>", </a:t>
            </a:r>
            <a:r>
              <a:rPr lang="en-IE" sz="2300" dirty="0" err="1"/>
              <a:t>juntamente</a:t>
            </a:r>
            <a:r>
              <a:rPr lang="en-IE" sz="2300" dirty="0"/>
              <a:t> com </a:t>
            </a:r>
            <a:r>
              <a:rPr lang="en-IE" sz="2300" dirty="0" err="1"/>
              <a:t>uma</a:t>
            </a:r>
            <a:r>
              <a:rPr lang="en-IE" sz="2300" dirty="0"/>
              <a:t> </a:t>
            </a:r>
            <a:r>
              <a:rPr lang="en-IE" sz="2300" dirty="0" err="1"/>
              <a:t>cobertura</a:t>
            </a:r>
            <a:r>
              <a:rPr lang="en-IE" sz="2300" dirty="0"/>
              <a:t> </a:t>
            </a:r>
            <a:r>
              <a:rPr lang="en-IE" sz="2300" dirty="0" err="1"/>
              <a:t>noticiosa</a:t>
            </a:r>
            <a:r>
              <a:rPr lang="en-IE" sz="2300" dirty="0"/>
              <a:t> </a:t>
            </a:r>
            <a:r>
              <a:rPr lang="en-IE" sz="2300" dirty="0" err="1"/>
              <a:t>aparentemente</a:t>
            </a:r>
            <a:r>
              <a:rPr lang="en-IE" sz="2300" dirty="0"/>
              <a:t> </a:t>
            </a:r>
            <a:r>
              <a:rPr lang="en-IE" sz="2300" dirty="0" err="1"/>
              <a:t>interminável</a:t>
            </a:r>
            <a:r>
              <a:rPr lang="en-IE" sz="2300" dirty="0"/>
              <a:t> de </a:t>
            </a:r>
            <a:r>
              <a:rPr lang="en-IE" sz="2300" dirty="0" err="1"/>
              <a:t>eventos</a:t>
            </a:r>
            <a:r>
              <a:rPr lang="en-IE" sz="2300" dirty="0"/>
              <a:t> </a:t>
            </a:r>
            <a:r>
              <a:rPr lang="en-IE" sz="2300" dirty="0" err="1"/>
              <a:t>meteorológicos</a:t>
            </a:r>
            <a:r>
              <a:rPr lang="en-IE" sz="2300" dirty="0"/>
              <a:t> "</a:t>
            </a:r>
            <a:r>
              <a:rPr lang="en-IE" sz="2300" dirty="0" err="1"/>
              <a:t>recordistas</a:t>
            </a:r>
            <a:r>
              <a:rPr lang="en-IE" sz="2300" dirty="0"/>
              <a:t>", </a:t>
            </a:r>
            <a:r>
              <a:rPr lang="en-IE" sz="2300" dirty="0" err="1"/>
              <a:t>são</a:t>
            </a:r>
            <a:r>
              <a:rPr lang="en-IE" sz="2300" dirty="0"/>
              <a:t> a face </a:t>
            </a:r>
            <a:r>
              <a:rPr lang="en-IE" sz="2300" dirty="0" err="1"/>
              <a:t>pública</a:t>
            </a:r>
            <a:r>
              <a:rPr lang="en-IE" sz="2300" dirty="0"/>
              <a:t> das </a:t>
            </a:r>
            <a:r>
              <a:rPr lang="en-IE" sz="2300" dirty="0" err="1"/>
              <a:t>alterações</a:t>
            </a:r>
            <a:r>
              <a:rPr lang="en-IE" sz="2300" dirty="0"/>
              <a:t> </a:t>
            </a:r>
            <a:r>
              <a:rPr lang="en-IE" sz="2300" dirty="0" err="1"/>
              <a:t>climáticas</a:t>
            </a:r>
            <a:r>
              <a:rPr lang="en-IE" sz="2300" dirty="0"/>
              <a:t>. </a:t>
            </a:r>
            <a:endParaRPr lang="en-IE" sz="2300" dirty="0">
              <a:solidFill>
                <a:srgbClr val="AB5AB0"/>
              </a:solidFill>
            </a:endParaRPr>
          </a:p>
          <a:p>
            <a:r>
              <a:rPr lang="en-IE" sz="2300" dirty="0" err="1">
                <a:solidFill>
                  <a:schemeClr val="bg2">
                    <a:lumMod val="50000"/>
                  </a:schemeClr>
                </a:solidFill>
              </a:rPr>
              <a:t>Enquanto</a:t>
            </a:r>
            <a:r>
              <a:rPr lang="en-IE" sz="23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sz="2300" dirty="0" err="1">
                <a:solidFill>
                  <a:schemeClr val="bg2">
                    <a:lumMod val="50000"/>
                  </a:schemeClr>
                </a:solidFill>
              </a:rPr>
              <a:t>pessoas</a:t>
            </a:r>
            <a:r>
              <a:rPr lang="en-IE" sz="2300" dirty="0">
                <a:solidFill>
                  <a:schemeClr val="bg2">
                    <a:lumMod val="50000"/>
                  </a:schemeClr>
                </a:solidFill>
              </a:rPr>
              <a:t> e </a:t>
            </a:r>
            <a:r>
              <a:rPr lang="en-IE" sz="2300" dirty="0" err="1">
                <a:solidFill>
                  <a:schemeClr val="bg2">
                    <a:lumMod val="50000"/>
                  </a:schemeClr>
                </a:solidFill>
              </a:rPr>
              <a:t>comunidades</a:t>
            </a:r>
            <a:r>
              <a:rPr lang="en-IE" sz="2300" dirty="0">
                <a:solidFill>
                  <a:schemeClr val="bg2">
                    <a:lumMod val="50000"/>
                  </a:schemeClr>
                </a:solidFill>
              </a:rPr>
              <a:t>, sentimo-</a:t>
            </a:r>
            <a:r>
              <a:rPr lang="en-IE" sz="2300" dirty="0" err="1">
                <a:solidFill>
                  <a:schemeClr val="bg2">
                    <a:lumMod val="50000"/>
                  </a:schemeClr>
                </a:solidFill>
              </a:rPr>
              <a:t>nos</a:t>
            </a:r>
            <a:r>
              <a:rPr lang="en-IE" sz="23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sz="2300" dirty="0" err="1">
                <a:solidFill>
                  <a:schemeClr val="bg2">
                    <a:lumMod val="50000"/>
                  </a:schemeClr>
                </a:solidFill>
              </a:rPr>
              <a:t>impotentes</a:t>
            </a:r>
            <a:r>
              <a:rPr lang="en-IE" sz="23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sz="2300" dirty="0" err="1">
                <a:solidFill>
                  <a:schemeClr val="bg2">
                    <a:lumMod val="50000"/>
                  </a:schemeClr>
                </a:solidFill>
              </a:rPr>
              <a:t>perante</a:t>
            </a:r>
            <a:r>
              <a:rPr lang="en-IE" sz="23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sz="2300" dirty="0" err="1">
                <a:solidFill>
                  <a:schemeClr val="bg2">
                    <a:lumMod val="50000"/>
                  </a:schemeClr>
                </a:solidFill>
              </a:rPr>
              <a:t>qualquer</a:t>
            </a:r>
            <a:r>
              <a:rPr lang="en-IE" sz="23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sz="2300" dirty="0" err="1">
                <a:solidFill>
                  <a:schemeClr val="bg2">
                    <a:lumMod val="50000"/>
                  </a:schemeClr>
                </a:solidFill>
              </a:rPr>
              <a:t>mudança</a:t>
            </a:r>
            <a:r>
              <a:rPr lang="en-IE" sz="23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sz="2300" dirty="0" err="1">
                <a:solidFill>
                  <a:schemeClr val="bg2">
                    <a:lumMod val="50000"/>
                  </a:schemeClr>
                </a:solidFill>
              </a:rPr>
              <a:t>significativa</a:t>
            </a:r>
            <a:r>
              <a:rPr lang="en-IE" sz="23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sz="2300" dirty="0" err="1">
                <a:solidFill>
                  <a:schemeClr val="bg2">
                    <a:lumMod val="50000"/>
                  </a:schemeClr>
                </a:solidFill>
              </a:rPr>
              <a:t>devido</a:t>
            </a:r>
            <a:r>
              <a:rPr lang="en-IE" sz="23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sz="2300" dirty="0" err="1">
                <a:solidFill>
                  <a:schemeClr val="bg2">
                    <a:lumMod val="50000"/>
                  </a:schemeClr>
                </a:solidFill>
              </a:rPr>
              <a:t>à</a:t>
            </a:r>
            <a:r>
              <a:rPr lang="en-IE" sz="23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sz="2300" dirty="0" err="1">
                <a:solidFill>
                  <a:schemeClr val="bg2">
                    <a:lumMod val="50000"/>
                  </a:schemeClr>
                </a:solidFill>
              </a:rPr>
              <a:t>enorme</a:t>
            </a:r>
            <a:r>
              <a:rPr lang="en-IE" sz="23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sz="2300" dirty="0" err="1">
                <a:solidFill>
                  <a:schemeClr val="bg2">
                    <a:lumMod val="50000"/>
                  </a:schemeClr>
                </a:solidFill>
              </a:rPr>
              <a:t>dimensão</a:t>
            </a:r>
            <a:r>
              <a:rPr lang="en-IE" sz="2300" dirty="0">
                <a:solidFill>
                  <a:schemeClr val="bg2">
                    <a:lumMod val="50000"/>
                  </a:schemeClr>
                </a:solidFill>
              </a:rPr>
              <a:t> e </a:t>
            </a:r>
            <a:r>
              <a:rPr lang="en-IE" sz="2300" dirty="0" err="1">
                <a:solidFill>
                  <a:schemeClr val="bg2">
                    <a:lumMod val="50000"/>
                  </a:schemeClr>
                </a:solidFill>
              </a:rPr>
              <a:t>escala</a:t>
            </a:r>
            <a:r>
              <a:rPr lang="en-IE" sz="2300" dirty="0">
                <a:solidFill>
                  <a:schemeClr val="bg2">
                    <a:lumMod val="50000"/>
                  </a:schemeClr>
                </a:solidFill>
              </a:rPr>
              <a:t> das </a:t>
            </a:r>
            <a:r>
              <a:rPr lang="en-IE" sz="2300" dirty="0" err="1">
                <a:solidFill>
                  <a:schemeClr val="bg2">
                    <a:lumMod val="50000"/>
                  </a:schemeClr>
                </a:solidFill>
              </a:rPr>
              <a:t>alterações</a:t>
            </a:r>
            <a:r>
              <a:rPr lang="en-IE" sz="23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sz="2300" dirty="0" err="1">
                <a:solidFill>
                  <a:schemeClr val="bg2">
                    <a:lumMod val="50000"/>
                  </a:schemeClr>
                </a:solidFill>
              </a:rPr>
              <a:t>climáticas</a:t>
            </a:r>
            <a:r>
              <a:rPr lang="en-IE" sz="23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IE" sz="2300" dirty="0" err="1">
                <a:solidFill>
                  <a:schemeClr val="bg2">
                    <a:lumMod val="50000"/>
                  </a:schemeClr>
                </a:solidFill>
              </a:rPr>
              <a:t>às</a:t>
            </a:r>
            <a:r>
              <a:rPr lang="en-IE" sz="23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sz="2300" dirty="0" err="1">
                <a:solidFill>
                  <a:schemeClr val="bg2">
                    <a:lumMod val="50000"/>
                  </a:schemeClr>
                </a:solidFill>
              </a:rPr>
              <a:t>questões</a:t>
            </a:r>
            <a:r>
              <a:rPr lang="en-IE" sz="2300" dirty="0">
                <a:solidFill>
                  <a:schemeClr val="bg2">
                    <a:lumMod val="50000"/>
                  </a:schemeClr>
                </a:solidFill>
              </a:rPr>
              <a:t> de </a:t>
            </a:r>
            <a:r>
              <a:rPr lang="en-IE" sz="2300" dirty="0" err="1">
                <a:solidFill>
                  <a:schemeClr val="bg2">
                    <a:lumMod val="50000"/>
                  </a:schemeClr>
                </a:solidFill>
              </a:rPr>
              <a:t>impacto</a:t>
            </a:r>
            <a:r>
              <a:rPr lang="en-IE" sz="23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sz="2300" dirty="0" err="1">
                <a:solidFill>
                  <a:schemeClr val="bg2">
                    <a:lumMod val="50000"/>
                  </a:schemeClr>
                </a:solidFill>
              </a:rPr>
              <a:t>ambiental</a:t>
            </a:r>
            <a:r>
              <a:rPr lang="en-IE" sz="2300" dirty="0">
                <a:solidFill>
                  <a:schemeClr val="bg2">
                    <a:lumMod val="50000"/>
                  </a:schemeClr>
                </a:solidFill>
              </a:rPr>
              <a:t> e </a:t>
            </a:r>
            <a:r>
              <a:rPr lang="en-IE" sz="2300" dirty="0" err="1">
                <a:solidFill>
                  <a:schemeClr val="bg2">
                    <a:lumMod val="50000"/>
                  </a:schemeClr>
                </a:solidFill>
              </a:rPr>
              <a:t>à</a:t>
            </a:r>
            <a:r>
              <a:rPr lang="en-IE" sz="23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sz="2300" dirty="0" err="1">
                <a:solidFill>
                  <a:schemeClr val="bg2">
                    <a:lumMod val="50000"/>
                  </a:schemeClr>
                </a:solidFill>
              </a:rPr>
              <a:t>falta</a:t>
            </a:r>
            <a:r>
              <a:rPr lang="en-IE" sz="2300" dirty="0">
                <a:solidFill>
                  <a:schemeClr val="bg2">
                    <a:lumMod val="50000"/>
                  </a:schemeClr>
                </a:solidFill>
              </a:rPr>
              <a:t> de </a:t>
            </a:r>
            <a:r>
              <a:rPr lang="en-IE" sz="2300" dirty="0" err="1">
                <a:solidFill>
                  <a:schemeClr val="bg2">
                    <a:lumMod val="50000"/>
                  </a:schemeClr>
                </a:solidFill>
              </a:rPr>
              <a:t>competências</a:t>
            </a:r>
            <a:r>
              <a:rPr lang="en-IE" sz="23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sz="2300" dirty="0" err="1">
                <a:solidFill>
                  <a:schemeClr val="bg2">
                    <a:lumMod val="50000"/>
                  </a:schemeClr>
                </a:solidFill>
              </a:rPr>
              <a:t>sobre</a:t>
            </a:r>
            <a:r>
              <a:rPr lang="en-IE" sz="2300" dirty="0">
                <a:solidFill>
                  <a:schemeClr val="bg2">
                    <a:lumMod val="50000"/>
                  </a:schemeClr>
                </a:solidFill>
              </a:rPr>
              <a:t> por </a:t>
            </a:r>
            <a:r>
              <a:rPr lang="en-IE" sz="2300" dirty="0" err="1">
                <a:solidFill>
                  <a:schemeClr val="bg2">
                    <a:lumMod val="50000"/>
                  </a:schemeClr>
                </a:solidFill>
              </a:rPr>
              <a:t>onde</a:t>
            </a:r>
            <a:r>
              <a:rPr lang="en-IE" sz="23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sz="2300" dirty="0" err="1">
                <a:solidFill>
                  <a:schemeClr val="bg2">
                    <a:lumMod val="50000"/>
                  </a:schemeClr>
                </a:solidFill>
              </a:rPr>
              <a:t>começar</a:t>
            </a:r>
            <a:r>
              <a:rPr lang="en-IE" sz="2300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en-IE" sz="2300" dirty="0">
                <a:solidFill>
                  <a:srgbClr val="AB5AB0"/>
                </a:solidFill>
              </a:rPr>
              <a:t>MAS as </a:t>
            </a:r>
            <a:r>
              <a:rPr lang="en-IE" sz="2300" dirty="0" err="1">
                <a:solidFill>
                  <a:srgbClr val="AB5AB0"/>
                </a:solidFill>
              </a:rPr>
              <a:t>comunidades</a:t>
            </a:r>
            <a:r>
              <a:rPr lang="en-IE" sz="2300" dirty="0">
                <a:solidFill>
                  <a:srgbClr val="AB5AB0"/>
                </a:solidFill>
              </a:rPr>
              <a:t> </a:t>
            </a:r>
            <a:r>
              <a:rPr lang="en-IE" sz="2300" dirty="0" err="1">
                <a:solidFill>
                  <a:srgbClr val="AB5AB0"/>
                </a:solidFill>
              </a:rPr>
              <a:t>têm</a:t>
            </a:r>
            <a:r>
              <a:rPr lang="en-IE" sz="2300" dirty="0">
                <a:solidFill>
                  <a:srgbClr val="AB5AB0"/>
                </a:solidFill>
              </a:rPr>
              <a:t> um </a:t>
            </a:r>
            <a:r>
              <a:rPr lang="en-IE" sz="2300" dirty="0" err="1">
                <a:solidFill>
                  <a:srgbClr val="AB5AB0"/>
                </a:solidFill>
              </a:rPr>
              <a:t>papel</a:t>
            </a:r>
            <a:r>
              <a:rPr lang="en-IE" sz="2300" dirty="0">
                <a:solidFill>
                  <a:srgbClr val="AB5AB0"/>
                </a:solidFill>
              </a:rPr>
              <a:t> fundamental a </a:t>
            </a:r>
            <a:r>
              <a:rPr lang="en-IE" sz="2300" dirty="0" err="1">
                <a:solidFill>
                  <a:srgbClr val="AB5AB0"/>
                </a:solidFill>
              </a:rPr>
              <a:t>desempenhar</a:t>
            </a:r>
            <a:r>
              <a:rPr lang="en-IE" sz="2300" dirty="0">
                <a:solidFill>
                  <a:srgbClr val="AB5AB0"/>
                </a:solidFill>
              </a:rPr>
              <a:t>, </a:t>
            </a:r>
            <a:r>
              <a:rPr lang="en-IE" sz="2300" dirty="0" err="1">
                <a:solidFill>
                  <a:srgbClr val="AB5AB0"/>
                </a:solidFill>
              </a:rPr>
              <a:t>sendo</a:t>
            </a:r>
            <a:r>
              <a:rPr lang="en-IE" sz="2300" dirty="0">
                <a:solidFill>
                  <a:srgbClr val="AB5AB0"/>
                </a:solidFill>
              </a:rPr>
              <a:t> que a soma dos </a:t>
            </a:r>
            <a:r>
              <a:rPr lang="en-IE" sz="2300" dirty="0" err="1">
                <a:solidFill>
                  <a:srgbClr val="AB5AB0"/>
                </a:solidFill>
              </a:rPr>
              <a:t>seus</a:t>
            </a:r>
            <a:r>
              <a:rPr lang="en-IE" sz="2300" dirty="0">
                <a:solidFill>
                  <a:srgbClr val="AB5AB0"/>
                </a:solidFill>
              </a:rPr>
              <a:t> </a:t>
            </a:r>
            <a:r>
              <a:rPr lang="en-IE" sz="2300" dirty="0" err="1">
                <a:solidFill>
                  <a:srgbClr val="AB5AB0"/>
                </a:solidFill>
              </a:rPr>
              <a:t>milhares</a:t>
            </a:r>
            <a:r>
              <a:rPr lang="en-IE" sz="2300" dirty="0">
                <a:solidFill>
                  <a:srgbClr val="AB5AB0"/>
                </a:solidFill>
              </a:rPr>
              <a:t> de </a:t>
            </a:r>
            <a:r>
              <a:rPr lang="en-IE" sz="2300" dirty="0" err="1">
                <a:solidFill>
                  <a:srgbClr val="AB5AB0"/>
                </a:solidFill>
              </a:rPr>
              <a:t>pequenas</a:t>
            </a:r>
            <a:r>
              <a:rPr lang="en-IE" sz="2300" dirty="0">
                <a:solidFill>
                  <a:srgbClr val="AB5AB0"/>
                </a:solidFill>
              </a:rPr>
              <a:t> e </a:t>
            </a:r>
            <a:r>
              <a:rPr lang="en-IE" sz="2300" dirty="0" err="1">
                <a:solidFill>
                  <a:srgbClr val="AB5AB0"/>
                </a:solidFill>
              </a:rPr>
              <a:t>locais</a:t>
            </a:r>
            <a:r>
              <a:rPr lang="en-IE" sz="2300" dirty="0">
                <a:solidFill>
                  <a:srgbClr val="AB5AB0"/>
                </a:solidFill>
              </a:rPr>
              <a:t> eco-</a:t>
            </a:r>
            <a:r>
              <a:rPr lang="en-IE" sz="2300" dirty="0" err="1">
                <a:solidFill>
                  <a:srgbClr val="AB5AB0"/>
                </a:solidFill>
              </a:rPr>
              <a:t>inovações</a:t>
            </a:r>
            <a:r>
              <a:rPr lang="en-IE" sz="2300" dirty="0">
                <a:solidFill>
                  <a:srgbClr val="AB5AB0"/>
                </a:solidFill>
              </a:rPr>
              <a:t> </a:t>
            </a:r>
            <a:r>
              <a:rPr lang="en-IE" sz="2300" dirty="0" err="1">
                <a:solidFill>
                  <a:srgbClr val="AB5AB0"/>
                </a:solidFill>
              </a:rPr>
              <a:t>irá</a:t>
            </a:r>
            <a:r>
              <a:rPr lang="en-IE" sz="2300" dirty="0">
                <a:solidFill>
                  <a:srgbClr val="AB5AB0"/>
                </a:solidFill>
              </a:rPr>
              <a:t> </a:t>
            </a:r>
            <a:r>
              <a:rPr lang="en-IE" sz="2300" dirty="0" err="1">
                <a:solidFill>
                  <a:srgbClr val="AB5AB0"/>
                </a:solidFill>
              </a:rPr>
              <a:t>criar</a:t>
            </a:r>
            <a:r>
              <a:rPr lang="en-IE" sz="2300" dirty="0">
                <a:solidFill>
                  <a:srgbClr val="AB5AB0"/>
                </a:solidFill>
              </a:rPr>
              <a:t> um </a:t>
            </a:r>
            <a:r>
              <a:rPr lang="en-IE" sz="2300" dirty="0" err="1">
                <a:solidFill>
                  <a:srgbClr val="AB5AB0"/>
                </a:solidFill>
              </a:rPr>
              <a:t>efeito</a:t>
            </a:r>
            <a:r>
              <a:rPr lang="en-IE" sz="2300" dirty="0">
                <a:solidFill>
                  <a:srgbClr val="AB5AB0"/>
                </a:solidFill>
              </a:rPr>
              <a:t> de </a:t>
            </a:r>
            <a:r>
              <a:rPr lang="en-IE" sz="2300" dirty="0" err="1">
                <a:solidFill>
                  <a:srgbClr val="AB5AB0"/>
                </a:solidFill>
              </a:rPr>
              <a:t>ondulação</a:t>
            </a:r>
            <a:r>
              <a:rPr lang="en-IE" sz="2300" dirty="0">
                <a:solidFill>
                  <a:srgbClr val="AB5AB0"/>
                </a:solidFill>
              </a:rPr>
              <a:t> e </a:t>
            </a:r>
            <a:r>
              <a:rPr lang="en-IE" sz="2300" dirty="0" err="1">
                <a:solidFill>
                  <a:srgbClr val="AB5AB0"/>
                </a:solidFill>
              </a:rPr>
              <a:t>afectar</a:t>
            </a:r>
            <a:r>
              <a:rPr lang="en-IE" sz="2300" dirty="0">
                <a:solidFill>
                  <a:srgbClr val="AB5AB0"/>
                </a:solidFill>
              </a:rPr>
              <a:t> </a:t>
            </a:r>
            <a:r>
              <a:rPr lang="en-IE" sz="2300" dirty="0" err="1">
                <a:solidFill>
                  <a:srgbClr val="AB5AB0"/>
                </a:solidFill>
              </a:rPr>
              <a:t>uma</a:t>
            </a:r>
            <a:r>
              <a:rPr lang="en-IE" sz="2300" dirty="0">
                <a:solidFill>
                  <a:srgbClr val="AB5AB0"/>
                </a:solidFill>
              </a:rPr>
              <a:t> </a:t>
            </a:r>
            <a:r>
              <a:rPr lang="en-IE" sz="2300" dirty="0" err="1">
                <a:solidFill>
                  <a:srgbClr val="AB5AB0"/>
                </a:solidFill>
              </a:rPr>
              <a:t>mudança</a:t>
            </a:r>
            <a:r>
              <a:rPr lang="en-IE" sz="2300" dirty="0">
                <a:solidFill>
                  <a:srgbClr val="AB5AB0"/>
                </a:solidFill>
              </a:rPr>
              <a:t> </a:t>
            </a:r>
            <a:r>
              <a:rPr lang="en-IE" sz="2300" dirty="0" err="1">
                <a:solidFill>
                  <a:srgbClr val="AB5AB0"/>
                </a:solidFill>
              </a:rPr>
              <a:t>verdadeira</a:t>
            </a:r>
            <a:r>
              <a:rPr lang="en-IE" sz="2300" dirty="0">
                <a:solidFill>
                  <a:srgbClr val="AB5AB0"/>
                </a:solidFill>
              </a:rPr>
              <a:t>, </a:t>
            </a:r>
            <a:r>
              <a:rPr lang="en-IE" sz="2300" dirty="0" err="1">
                <a:solidFill>
                  <a:srgbClr val="AB5AB0"/>
                </a:solidFill>
              </a:rPr>
              <a:t>poderosa</a:t>
            </a:r>
            <a:r>
              <a:rPr lang="en-IE" sz="2300" dirty="0">
                <a:solidFill>
                  <a:srgbClr val="AB5AB0"/>
                </a:solidFill>
              </a:rPr>
              <a:t> e </a:t>
            </a:r>
            <a:r>
              <a:rPr lang="en-IE" sz="2300" dirty="0" err="1">
                <a:solidFill>
                  <a:srgbClr val="AB5AB0"/>
                </a:solidFill>
              </a:rPr>
              <a:t>sustentável</a:t>
            </a:r>
            <a:r>
              <a:rPr lang="en-IE" sz="2300" dirty="0">
                <a:solidFill>
                  <a:srgbClr val="AB5AB0"/>
                </a:solidFill>
              </a:rPr>
              <a:t>.</a:t>
            </a:r>
            <a:endParaRPr lang="en-IE" sz="23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995D62-53C6-4A86-B115-CB1ECFBBD2CE}"/>
              </a:ext>
            </a:extLst>
          </p:cNvPr>
          <p:cNvSpPr txBox="1"/>
          <p:nvPr/>
        </p:nvSpPr>
        <p:spPr>
          <a:xfrm>
            <a:off x="7472855" y="6516413"/>
            <a:ext cx="924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dirty="0">
                <a:hlinkClick r:id="rId2"/>
              </a:rPr>
              <a:t>Fonte</a:t>
            </a:r>
            <a:endParaRPr lang="en-IE" sz="1000" dirty="0"/>
          </a:p>
        </p:txBody>
      </p:sp>
      <p:pic>
        <p:nvPicPr>
          <p:cNvPr id="9" name="Picture 8" descr="Tornado">
            <a:extLst>
              <a:ext uri="{FF2B5EF4-FFF2-40B4-BE49-F238E27FC236}">
                <a16:creationId xmlns:a16="http://schemas.microsoft.com/office/drawing/2014/main" id="{854CC1AF-CB0E-464E-AC9D-0EAAA32167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6394" y="30350"/>
            <a:ext cx="3445606" cy="2296510"/>
          </a:xfrm>
          <a:prstGeom prst="rect">
            <a:avLst/>
          </a:prstGeom>
        </p:spPr>
      </p:pic>
      <p:pic>
        <p:nvPicPr>
          <p:cNvPr id="11" name="Picture 10" descr="A blurry photo of a fire&#10;&#10;Description automatically generated">
            <a:extLst>
              <a:ext uri="{FF2B5EF4-FFF2-40B4-BE49-F238E27FC236}">
                <a16:creationId xmlns:a16="http://schemas.microsoft.com/office/drawing/2014/main" id="{1DC77C18-6639-4967-860E-B18E33B822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8746394" y="2490556"/>
            <a:ext cx="3445606" cy="2214811"/>
          </a:xfrm>
          <a:prstGeom prst="rect">
            <a:avLst/>
          </a:prstGeom>
        </p:spPr>
      </p:pic>
      <p:pic>
        <p:nvPicPr>
          <p:cNvPr id="16" name="Picture 15" descr="A sandy beach&#10;&#10;Description automatically generated">
            <a:extLst>
              <a:ext uri="{FF2B5EF4-FFF2-40B4-BE49-F238E27FC236}">
                <a16:creationId xmlns:a16="http://schemas.microsoft.com/office/drawing/2014/main" id="{35BAEEFA-4A85-44C2-9E20-3474DB351A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/>
        </p:blipFill>
        <p:spPr>
          <a:xfrm>
            <a:off x="8746394" y="4842378"/>
            <a:ext cx="3460417" cy="198527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CD7AD30-A404-40E0-BC11-1BA0C6BB3D2B}"/>
              </a:ext>
            </a:extLst>
          </p:cNvPr>
          <p:cNvSpPr txBox="1"/>
          <p:nvPr/>
        </p:nvSpPr>
        <p:spPr>
          <a:xfrm>
            <a:off x="8502869" y="7043112"/>
            <a:ext cx="27416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900">
                <a:hlinkClick r:id="rId7" tooltip="https://wle.cgiar.org/thrive/2015/10/04/preparing-hotter-colder-wetter-and-drier"/>
              </a:rPr>
              <a:t>This Photo</a:t>
            </a:r>
            <a:r>
              <a:rPr lang="en-IE" sz="900"/>
              <a:t> by Unknown Author is licensed under </a:t>
            </a:r>
            <a:r>
              <a:rPr lang="en-IE" sz="900">
                <a:hlinkClick r:id="rId8" tooltip="https://creativecommons.org/licenses/by/3.0/"/>
              </a:rPr>
              <a:t>CC BY</a:t>
            </a:r>
            <a:endParaRPr lang="en-IE" sz="900"/>
          </a:p>
        </p:txBody>
      </p:sp>
    </p:spTree>
    <p:extLst>
      <p:ext uri="{BB962C8B-B14F-4D97-AF65-F5344CB8AC3E}">
        <p14:creationId xmlns:p14="http://schemas.microsoft.com/office/powerpoint/2010/main" val="34239194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626CAB-A839-4C29-91B5-B59A902371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7927" y="362103"/>
            <a:ext cx="7855241" cy="697353"/>
          </a:xfrm>
        </p:spPr>
        <p:txBody>
          <a:bodyPr>
            <a:normAutofit/>
          </a:bodyPr>
          <a:lstStyle/>
          <a:p>
            <a:r>
              <a:rPr lang="en-IE" sz="3200" dirty="0">
                <a:solidFill>
                  <a:srgbClr val="AB5AB0"/>
                </a:solidFill>
              </a:rPr>
              <a:t>A </a:t>
            </a:r>
            <a:r>
              <a:rPr lang="en-IE" sz="3200" dirty="0" err="1">
                <a:solidFill>
                  <a:srgbClr val="AB5AB0"/>
                </a:solidFill>
              </a:rPr>
              <a:t>necessidade</a:t>
            </a:r>
            <a:r>
              <a:rPr lang="en-IE" sz="3200" dirty="0">
                <a:solidFill>
                  <a:srgbClr val="AB5AB0"/>
                </a:solidFill>
              </a:rPr>
              <a:t> de </a:t>
            </a:r>
            <a:r>
              <a:rPr lang="en-IE" sz="3200" dirty="0" err="1">
                <a:solidFill>
                  <a:srgbClr val="AB5AB0"/>
                </a:solidFill>
              </a:rPr>
              <a:t>restaurar</a:t>
            </a:r>
            <a:r>
              <a:rPr lang="en-IE" sz="3200" dirty="0">
                <a:solidFill>
                  <a:srgbClr val="AB5AB0"/>
                </a:solidFill>
              </a:rPr>
              <a:t> a </a:t>
            </a:r>
            <a:r>
              <a:rPr lang="en-IE" sz="3200" dirty="0" err="1">
                <a:solidFill>
                  <a:srgbClr val="AB5AB0"/>
                </a:solidFill>
              </a:rPr>
              <a:t>Biodiversidade</a:t>
            </a:r>
            <a:endParaRPr lang="en-IE" sz="3200" dirty="0">
              <a:solidFill>
                <a:srgbClr val="AB5AB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9E6F5-D171-4C98-9DEE-507CE02815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1433" y="1325835"/>
            <a:ext cx="8166537" cy="5087322"/>
          </a:xfrm>
        </p:spPr>
        <p:txBody>
          <a:bodyPr/>
          <a:lstStyle/>
          <a:p>
            <a:pPr algn="just"/>
            <a:r>
              <a:rPr lang="en-IE" sz="2200" dirty="0" err="1"/>
              <a:t>À</a:t>
            </a:r>
            <a:r>
              <a:rPr lang="en-IE" sz="2200" dirty="0"/>
              <a:t> </a:t>
            </a:r>
            <a:r>
              <a:rPr lang="en-IE" sz="2200" dirty="0" err="1"/>
              <a:t>medida</a:t>
            </a:r>
            <a:r>
              <a:rPr lang="en-IE" sz="2200" dirty="0"/>
              <a:t> que a Europa </a:t>
            </a:r>
            <a:r>
              <a:rPr lang="en-IE" sz="2200" dirty="0" err="1"/>
              <a:t>perde</a:t>
            </a:r>
            <a:r>
              <a:rPr lang="en-IE" sz="2200" dirty="0"/>
              <a:t> a </a:t>
            </a:r>
            <a:r>
              <a:rPr lang="en-IE" sz="2200" dirty="0" err="1"/>
              <a:t>sua</a:t>
            </a:r>
            <a:r>
              <a:rPr lang="en-IE" sz="2200" dirty="0"/>
              <a:t> </a:t>
            </a:r>
            <a:r>
              <a:rPr lang="en-IE" sz="2200" dirty="0" err="1"/>
              <a:t>biodiversidade</a:t>
            </a:r>
            <a:r>
              <a:rPr lang="en-IE" sz="2200" dirty="0"/>
              <a:t> a um </a:t>
            </a:r>
            <a:r>
              <a:rPr lang="en-IE" sz="2200" dirty="0" err="1"/>
              <a:t>ritmo</a:t>
            </a:r>
            <a:r>
              <a:rPr lang="en-IE" sz="2200" dirty="0"/>
              <a:t> </a:t>
            </a:r>
            <a:r>
              <a:rPr lang="en-IE" sz="2200" dirty="0" err="1"/>
              <a:t>sem</a:t>
            </a:r>
            <a:r>
              <a:rPr lang="en-IE" sz="2200" dirty="0"/>
              <a:t> </a:t>
            </a:r>
            <a:r>
              <a:rPr lang="en-IE" sz="2200" dirty="0" err="1"/>
              <a:t>precedentes</a:t>
            </a:r>
            <a:r>
              <a:rPr lang="en-IE" sz="2200" dirty="0"/>
              <a:t>, </a:t>
            </a:r>
            <a:r>
              <a:rPr lang="en-IE" sz="2200" dirty="0" err="1"/>
              <a:t>torna</a:t>
            </a:r>
            <a:r>
              <a:rPr lang="en-IE" sz="2200" dirty="0"/>
              <a:t>-se vital que as </a:t>
            </a:r>
            <a:r>
              <a:rPr lang="en-IE" sz="2200" dirty="0" err="1"/>
              <a:t>comunidades</a:t>
            </a:r>
            <a:r>
              <a:rPr lang="en-IE" sz="2200" dirty="0"/>
              <a:t> se </a:t>
            </a:r>
            <a:r>
              <a:rPr lang="en-IE" sz="2200" dirty="0" err="1"/>
              <a:t>empenhem</a:t>
            </a:r>
            <a:r>
              <a:rPr lang="en-IE" sz="2200" dirty="0"/>
              <a:t> </a:t>
            </a:r>
            <a:r>
              <a:rPr lang="en-IE" sz="2200" dirty="0" err="1"/>
              <a:t>na</a:t>
            </a:r>
            <a:r>
              <a:rPr lang="en-IE" sz="2200" dirty="0"/>
              <a:t> </a:t>
            </a:r>
            <a:r>
              <a:rPr lang="en-IE" sz="2200" dirty="0" err="1"/>
              <a:t>conservação</a:t>
            </a:r>
            <a:r>
              <a:rPr lang="en-IE" sz="2200" dirty="0"/>
              <a:t> da </a:t>
            </a:r>
            <a:r>
              <a:rPr lang="en-IE" sz="2200" dirty="0" err="1"/>
              <a:t>biodiversidade</a:t>
            </a:r>
            <a:r>
              <a:rPr lang="en-IE" sz="2200" dirty="0"/>
              <a:t> a </a:t>
            </a:r>
            <a:r>
              <a:rPr lang="en-IE" sz="2200" dirty="0" err="1"/>
              <a:t>nível</a:t>
            </a:r>
            <a:r>
              <a:rPr lang="en-IE" sz="2200" dirty="0"/>
              <a:t> local. A </a:t>
            </a:r>
            <a:r>
              <a:rPr lang="en-IE" sz="2200" dirty="0" err="1"/>
              <a:t>biodiversidade</a:t>
            </a:r>
            <a:r>
              <a:rPr lang="en-IE" sz="2200" dirty="0"/>
              <a:t> </a:t>
            </a:r>
            <a:r>
              <a:rPr lang="en-IE" sz="2200" dirty="0" err="1"/>
              <a:t>é</a:t>
            </a:r>
            <a:r>
              <a:rPr lang="en-IE" sz="2200" dirty="0"/>
              <a:t> fundamental tanto para o </a:t>
            </a:r>
            <a:r>
              <a:rPr lang="en-IE" sz="2200" dirty="0" err="1"/>
              <a:t>planeta</a:t>
            </a:r>
            <a:r>
              <a:rPr lang="en-IE" sz="2200" dirty="0"/>
              <a:t> </a:t>
            </a:r>
            <a:r>
              <a:rPr lang="en-IE" sz="2200" dirty="0" err="1"/>
              <a:t>como</a:t>
            </a:r>
            <a:r>
              <a:rPr lang="en-IE" sz="2200" dirty="0"/>
              <a:t> para as </a:t>
            </a:r>
            <a:r>
              <a:rPr lang="en-IE" sz="2200" dirty="0" err="1"/>
              <a:t>pessoas</a:t>
            </a:r>
            <a:r>
              <a:rPr lang="en-IE" sz="2200" dirty="0"/>
              <a:t>. </a:t>
            </a:r>
            <a:r>
              <a:rPr lang="en-IE" sz="2200" dirty="0" err="1"/>
              <a:t>Proporciona-nos</a:t>
            </a:r>
            <a:r>
              <a:rPr lang="en-IE" sz="2200" dirty="0"/>
              <a:t> </a:t>
            </a:r>
            <a:r>
              <a:rPr lang="en-IE" sz="2200" dirty="0" err="1"/>
              <a:t>ar</a:t>
            </a:r>
            <a:r>
              <a:rPr lang="en-IE" sz="2200" dirty="0"/>
              <a:t> puro e </a:t>
            </a:r>
            <a:r>
              <a:rPr lang="en-IE" sz="2200" dirty="0" err="1"/>
              <a:t>água</a:t>
            </a:r>
            <a:r>
              <a:rPr lang="en-IE" sz="2200" dirty="0"/>
              <a:t>, </a:t>
            </a:r>
            <a:r>
              <a:rPr lang="en-IE" sz="2200" dirty="0" err="1"/>
              <a:t>alimentos</a:t>
            </a:r>
            <a:r>
              <a:rPr lang="en-IE" sz="2200" dirty="0"/>
              <a:t> e </a:t>
            </a:r>
            <a:r>
              <a:rPr lang="en-IE" sz="2200" dirty="0" err="1"/>
              <a:t>medicamentos</a:t>
            </a:r>
            <a:r>
              <a:rPr lang="en-IE" sz="2200" dirty="0"/>
              <a:t>. Mas a </a:t>
            </a:r>
            <a:r>
              <a:rPr lang="en-IE" sz="2200" dirty="0" err="1"/>
              <a:t>biodiversidade</a:t>
            </a:r>
            <a:r>
              <a:rPr lang="en-IE" sz="2200" dirty="0"/>
              <a:t> </a:t>
            </a:r>
            <a:r>
              <a:rPr lang="en-IE" sz="2200" dirty="0" err="1"/>
              <a:t>está</a:t>
            </a:r>
            <a:r>
              <a:rPr lang="en-IE" sz="2200" dirty="0"/>
              <a:t> </a:t>
            </a:r>
            <a:r>
              <a:rPr lang="en-IE" sz="2200" dirty="0" err="1"/>
              <a:t>em</a:t>
            </a:r>
            <a:r>
              <a:rPr lang="en-IE" sz="2200" dirty="0"/>
              <a:t> crise. A </a:t>
            </a:r>
            <a:r>
              <a:rPr lang="en-IE" sz="2200" dirty="0" err="1"/>
              <a:t>perda</a:t>
            </a:r>
            <a:r>
              <a:rPr lang="en-IE" sz="2200" dirty="0"/>
              <a:t> de </a:t>
            </a:r>
            <a:r>
              <a:rPr lang="en-IE" sz="2200" dirty="0" err="1"/>
              <a:t>biodiversidade</a:t>
            </a:r>
            <a:r>
              <a:rPr lang="en-IE" sz="2200" dirty="0"/>
              <a:t> </a:t>
            </a:r>
            <a:r>
              <a:rPr lang="en-IE" sz="2200" dirty="0" err="1"/>
              <a:t>pode</a:t>
            </a:r>
            <a:r>
              <a:rPr lang="en-IE" sz="2200" dirty="0"/>
              <a:t> </a:t>
            </a:r>
            <a:r>
              <a:rPr lang="en-IE" sz="2200" dirty="0" err="1"/>
              <a:t>ter</a:t>
            </a:r>
            <a:r>
              <a:rPr lang="en-IE" sz="2200" dirty="0"/>
              <a:t> </a:t>
            </a:r>
            <a:r>
              <a:rPr lang="en-IE" sz="2200" dirty="0" err="1"/>
              <a:t>impactos</a:t>
            </a:r>
            <a:r>
              <a:rPr lang="en-IE" sz="2200" dirty="0"/>
              <a:t> </a:t>
            </a:r>
            <a:r>
              <a:rPr lang="en-IE" sz="2200" dirty="0" err="1"/>
              <a:t>directos</a:t>
            </a:r>
            <a:r>
              <a:rPr lang="en-IE" sz="2200" dirty="0"/>
              <a:t> </a:t>
            </a:r>
            <a:r>
              <a:rPr lang="en-IE" sz="2200" dirty="0" err="1"/>
              <a:t>na</a:t>
            </a:r>
            <a:r>
              <a:rPr lang="en-IE" sz="2200" dirty="0"/>
              <a:t> </a:t>
            </a:r>
            <a:r>
              <a:rPr lang="en-IE" sz="2200" dirty="0" err="1"/>
              <a:t>saúde</a:t>
            </a:r>
            <a:r>
              <a:rPr lang="en-IE" sz="2200" dirty="0"/>
              <a:t>, </a:t>
            </a:r>
            <a:r>
              <a:rPr lang="en-IE" sz="2200" dirty="0" err="1"/>
              <a:t>caso</a:t>
            </a:r>
            <a:r>
              <a:rPr lang="en-IE" sz="2200" dirty="0"/>
              <a:t> </a:t>
            </a:r>
            <a:r>
              <a:rPr lang="en-IE" sz="2200" dirty="0" err="1"/>
              <a:t>os</a:t>
            </a:r>
            <a:r>
              <a:rPr lang="en-IE" sz="2200" dirty="0"/>
              <a:t> </a:t>
            </a:r>
            <a:r>
              <a:rPr lang="en-IE" sz="2200" dirty="0" err="1"/>
              <a:t>recursos</a:t>
            </a:r>
            <a:r>
              <a:rPr lang="en-IE" sz="2200" dirty="0"/>
              <a:t> dos </a:t>
            </a:r>
            <a:r>
              <a:rPr lang="en-IE" sz="2200" dirty="0" err="1"/>
              <a:t>ecossistemas</a:t>
            </a:r>
            <a:r>
              <a:rPr lang="en-IE" sz="2200" dirty="0"/>
              <a:t> </a:t>
            </a:r>
            <a:r>
              <a:rPr lang="en-IE" sz="2200" dirty="0" err="1"/>
              <a:t>já</a:t>
            </a:r>
            <a:r>
              <a:rPr lang="en-IE" sz="2200" dirty="0"/>
              <a:t> </a:t>
            </a:r>
            <a:r>
              <a:rPr lang="en-IE" sz="2200" dirty="0" err="1"/>
              <a:t>não</a:t>
            </a:r>
            <a:r>
              <a:rPr lang="en-IE" sz="2200" dirty="0"/>
              <a:t> </a:t>
            </a:r>
            <a:r>
              <a:rPr lang="en-IE" sz="2200" dirty="0" err="1"/>
              <a:t>sejam</a:t>
            </a:r>
            <a:r>
              <a:rPr lang="en-IE" sz="2200" dirty="0"/>
              <a:t> </a:t>
            </a:r>
            <a:r>
              <a:rPr lang="en-IE" sz="2200" dirty="0" err="1"/>
              <a:t>adequados</a:t>
            </a:r>
            <a:r>
              <a:rPr lang="en-IE" sz="2200" dirty="0"/>
              <a:t> para </a:t>
            </a:r>
            <a:r>
              <a:rPr lang="en-IE" sz="2200" dirty="0" err="1"/>
              <a:t>satisfazer</a:t>
            </a:r>
            <a:r>
              <a:rPr lang="en-IE" sz="2200" dirty="0"/>
              <a:t> as </a:t>
            </a:r>
            <a:r>
              <a:rPr lang="en-IE" sz="2200" dirty="0" err="1"/>
              <a:t>necessidades</a:t>
            </a:r>
            <a:r>
              <a:rPr lang="en-IE" sz="2200" dirty="0"/>
              <a:t> </a:t>
            </a:r>
            <a:r>
              <a:rPr lang="en-IE" sz="2200" dirty="0" err="1"/>
              <a:t>sociais</a:t>
            </a:r>
            <a:r>
              <a:rPr lang="en-IE" sz="2200" dirty="0"/>
              <a:t>. </a:t>
            </a:r>
            <a:r>
              <a:rPr lang="en-IE" sz="2200" dirty="0" err="1"/>
              <a:t>Indiretamente</a:t>
            </a:r>
            <a:r>
              <a:rPr lang="en-IE" sz="2200" dirty="0"/>
              <a:t>, as </a:t>
            </a:r>
            <a:r>
              <a:rPr lang="en-IE" sz="2200" dirty="0" err="1"/>
              <a:t>mudanças</a:t>
            </a:r>
            <a:r>
              <a:rPr lang="en-IE" sz="2200" dirty="0"/>
              <a:t> no </a:t>
            </a:r>
            <a:r>
              <a:rPr lang="en-IE" sz="2200" dirty="0" err="1"/>
              <a:t>ecossistema</a:t>
            </a:r>
            <a:r>
              <a:rPr lang="en-IE" sz="2200" dirty="0"/>
              <a:t> </a:t>
            </a:r>
            <a:r>
              <a:rPr lang="en-IE" sz="2200" dirty="0" err="1"/>
              <a:t>afetam</a:t>
            </a:r>
            <a:r>
              <a:rPr lang="en-IE" sz="2200" dirty="0"/>
              <a:t> </a:t>
            </a:r>
            <a:r>
              <a:rPr lang="en-IE" sz="2200" dirty="0" err="1"/>
              <a:t>os</a:t>
            </a:r>
            <a:r>
              <a:rPr lang="en-IE" sz="2200" dirty="0"/>
              <a:t> </a:t>
            </a:r>
            <a:r>
              <a:rPr lang="en-IE" sz="2200" dirty="0" err="1"/>
              <a:t>meios</a:t>
            </a:r>
            <a:r>
              <a:rPr lang="en-IE" sz="2200" dirty="0"/>
              <a:t> de </a:t>
            </a:r>
            <a:r>
              <a:rPr lang="en-IE" sz="2200" dirty="0" err="1"/>
              <a:t>subsistência</a:t>
            </a:r>
            <a:r>
              <a:rPr lang="en-IE" sz="2200" dirty="0"/>
              <a:t>, </a:t>
            </a:r>
            <a:r>
              <a:rPr lang="en-IE" sz="2200" dirty="0" err="1"/>
              <a:t>os</a:t>
            </a:r>
            <a:r>
              <a:rPr lang="en-IE" sz="2200" dirty="0"/>
              <a:t> </a:t>
            </a:r>
            <a:r>
              <a:rPr lang="en-IE" sz="2200" dirty="0" err="1"/>
              <a:t>rendimentos</a:t>
            </a:r>
            <a:r>
              <a:rPr lang="en-IE" sz="2200" dirty="0"/>
              <a:t>, a </a:t>
            </a:r>
            <a:r>
              <a:rPr lang="en-IE" sz="2200" dirty="0" err="1"/>
              <a:t>migração</a:t>
            </a:r>
            <a:r>
              <a:rPr lang="en-IE" sz="2200" dirty="0"/>
              <a:t> local e, </a:t>
            </a:r>
            <a:r>
              <a:rPr lang="en-IE" sz="2200" dirty="0" err="1"/>
              <a:t>ocasionalmente</a:t>
            </a:r>
            <a:r>
              <a:rPr lang="en-IE" sz="2200" dirty="0"/>
              <a:t>, </a:t>
            </a:r>
            <a:r>
              <a:rPr lang="en-IE" sz="2200" dirty="0" err="1"/>
              <a:t>podem</a:t>
            </a:r>
            <a:r>
              <a:rPr lang="en-IE" sz="2200" dirty="0"/>
              <a:t> </a:t>
            </a:r>
            <a:r>
              <a:rPr lang="en-IE" sz="2200" dirty="0" err="1"/>
              <a:t>mesmo</a:t>
            </a:r>
            <a:r>
              <a:rPr lang="en-IE" sz="2200" dirty="0"/>
              <a:t> </a:t>
            </a:r>
            <a:r>
              <a:rPr lang="en-IE" sz="2200" dirty="0" err="1"/>
              <a:t>causar</a:t>
            </a:r>
            <a:r>
              <a:rPr lang="en-IE" sz="2200" dirty="0"/>
              <a:t> </a:t>
            </a:r>
            <a:r>
              <a:rPr lang="en-IE" sz="2200" dirty="0" err="1"/>
              <a:t>conflitos</a:t>
            </a:r>
            <a:r>
              <a:rPr lang="en-IE" sz="2200" dirty="0"/>
              <a:t> </a:t>
            </a:r>
            <a:r>
              <a:rPr lang="en-IE" sz="2200" dirty="0" err="1"/>
              <a:t>políticos</a:t>
            </a:r>
            <a:r>
              <a:rPr lang="en-IE" sz="2200" dirty="0"/>
              <a:t>.</a:t>
            </a:r>
          </a:p>
          <a:p>
            <a:pPr algn="just"/>
            <a:r>
              <a:rPr lang="en-IE" sz="2200" dirty="0" err="1"/>
              <a:t>Apenas</a:t>
            </a:r>
            <a:r>
              <a:rPr lang="en-IE" sz="2200" dirty="0"/>
              <a:t> 23% das </a:t>
            </a:r>
            <a:r>
              <a:rPr lang="en-IE" sz="2200" dirty="0" err="1"/>
              <a:t>espécies</a:t>
            </a:r>
            <a:r>
              <a:rPr lang="en-IE" sz="2200" dirty="0"/>
              <a:t> e 16% dos habitats </a:t>
            </a:r>
            <a:r>
              <a:rPr lang="en-IE" sz="2200" dirty="0" err="1"/>
              <a:t>ao</a:t>
            </a:r>
            <a:r>
              <a:rPr lang="en-IE" sz="2200" dirty="0"/>
              <a:t> </a:t>
            </a:r>
            <a:r>
              <a:rPr lang="en-IE" sz="2200" dirty="0" err="1"/>
              <a:t>abrigo</a:t>
            </a:r>
            <a:r>
              <a:rPr lang="en-IE" sz="2200" dirty="0"/>
              <a:t> das </a:t>
            </a:r>
            <a:r>
              <a:rPr lang="en-IE" sz="2200" dirty="0" err="1"/>
              <a:t>Directivas</a:t>
            </a:r>
            <a:r>
              <a:rPr lang="en-IE" sz="2200" dirty="0"/>
              <a:t> </a:t>
            </a:r>
            <a:r>
              <a:rPr lang="en-IE" sz="2200" dirty="0" err="1"/>
              <a:t>Natureza</a:t>
            </a:r>
            <a:r>
              <a:rPr lang="en-IE" sz="2200" dirty="0"/>
              <a:t> da UE </a:t>
            </a:r>
            <a:r>
              <a:rPr lang="en-IE" sz="2200" dirty="0" err="1"/>
              <a:t>estão</a:t>
            </a:r>
            <a:r>
              <a:rPr lang="en-IE" sz="2200" dirty="0"/>
              <a:t> </a:t>
            </a:r>
            <a:r>
              <a:rPr lang="en-IE" sz="2200" dirty="0" err="1"/>
              <a:t>em</a:t>
            </a:r>
            <a:r>
              <a:rPr lang="en-IE" sz="2200" dirty="0"/>
              <a:t> boa </a:t>
            </a:r>
            <a:r>
              <a:rPr lang="en-IE" sz="2200" dirty="0" err="1"/>
              <a:t>saúde</a:t>
            </a:r>
            <a:r>
              <a:rPr lang="en-IE" sz="2200" dirty="0"/>
              <a:t>. A </a:t>
            </a:r>
            <a:r>
              <a:rPr lang="en-IE" sz="2200" dirty="0" err="1"/>
              <a:t>perda</a:t>
            </a:r>
            <a:r>
              <a:rPr lang="en-IE" sz="2200" dirty="0"/>
              <a:t> e </a:t>
            </a:r>
            <a:r>
              <a:rPr lang="en-IE" sz="2200" dirty="0" err="1"/>
              <a:t>fragmentação</a:t>
            </a:r>
            <a:r>
              <a:rPr lang="en-IE" sz="2200" dirty="0"/>
              <a:t> de habitats, a </a:t>
            </a:r>
            <a:r>
              <a:rPr lang="en-IE" sz="2200" dirty="0" err="1"/>
              <a:t>agricultura</a:t>
            </a:r>
            <a:r>
              <a:rPr lang="en-IE" sz="2200" dirty="0"/>
              <a:t> </a:t>
            </a:r>
            <a:r>
              <a:rPr lang="en-IE" sz="2200" dirty="0" err="1"/>
              <a:t>insustentável</a:t>
            </a:r>
            <a:r>
              <a:rPr lang="en-IE" sz="2200" dirty="0"/>
              <a:t> e as </a:t>
            </a:r>
            <a:r>
              <a:rPr lang="en-IE" sz="2200" dirty="0" err="1"/>
              <a:t>alterações</a:t>
            </a:r>
            <a:r>
              <a:rPr lang="en-IE" sz="2200" dirty="0"/>
              <a:t> </a:t>
            </a:r>
            <a:r>
              <a:rPr lang="en-IE" sz="2200" dirty="0" err="1"/>
              <a:t>climáticas</a:t>
            </a:r>
            <a:r>
              <a:rPr lang="en-IE" sz="2200" dirty="0"/>
              <a:t> </a:t>
            </a:r>
            <a:r>
              <a:rPr lang="en-IE" sz="2200" dirty="0" err="1"/>
              <a:t>são</a:t>
            </a:r>
            <a:r>
              <a:rPr lang="en-IE" sz="2200" dirty="0"/>
              <a:t> </a:t>
            </a:r>
            <a:r>
              <a:rPr lang="en-IE" sz="2200" dirty="0" err="1"/>
              <a:t>os</a:t>
            </a:r>
            <a:r>
              <a:rPr lang="en-IE" sz="2200" dirty="0"/>
              <a:t> </a:t>
            </a:r>
            <a:r>
              <a:rPr lang="en-IE" sz="2200" dirty="0" err="1"/>
              <a:t>principais</a:t>
            </a:r>
            <a:r>
              <a:rPr lang="en-IE" sz="2200" dirty="0"/>
              <a:t> </a:t>
            </a:r>
            <a:r>
              <a:rPr lang="en-IE" sz="2200" dirty="0" err="1"/>
              <a:t>motores</a:t>
            </a:r>
            <a:r>
              <a:rPr lang="en-IE" sz="2200" dirty="0"/>
              <a:t> da </a:t>
            </a:r>
            <a:r>
              <a:rPr lang="en-IE" sz="2200" dirty="0" err="1"/>
              <a:t>perda</a:t>
            </a:r>
            <a:r>
              <a:rPr lang="en-IE" sz="2200" dirty="0"/>
              <a:t> de </a:t>
            </a:r>
            <a:r>
              <a:rPr lang="en-IE" sz="2200" dirty="0" err="1"/>
              <a:t>biodiversidade</a:t>
            </a:r>
            <a:r>
              <a:rPr lang="en-IE" sz="2200" dirty="0"/>
              <a:t> </a:t>
            </a:r>
            <a:r>
              <a:rPr lang="en-IE" sz="2200" dirty="0" err="1"/>
              <a:t>na</a:t>
            </a:r>
            <a:r>
              <a:rPr lang="en-IE" sz="2200" dirty="0"/>
              <a:t> UE. </a:t>
            </a:r>
            <a:r>
              <a:rPr lang="en-IE" sz="2200" dirty="0" err="1"/>
              <a:t>Em</a:t>
            </a:r>
            <a:r>
              <a:rPr lang="en-IE" sz="2200" dirty="0"/>
              <a:t> Maio de 2020, a </a:t>
            </a:r>
            <a:r>
              <a:rPr lang="en-IE" sz="2200" dirty="0" err="1"/>
              <a:t>Comissão</a:t>
            </a:r>
            <a:r>
              <a:rPr lang="en-IE" sz="2200" dirty="0"/>
              <a:t> </a:t>
            </a:r>
            <a:r>
              <a:rPr lang="en-IE" sz="2200" dirty="0" err="1"/>
              <a:t>Europeia</a:t>
            </a:r>
            <a:r>
              <a:rPr lang="en-IE" sz="2200" dirty="0"/>
              <a:t> </a:t>
            </a:r>
            <a:r>
              <a:rPr lang="en-IE" sz="2200" dirty="0" err="1"/>
              <a:t>divulgou</a:t>
            </a:r>
            <a:r>
              <a:rPr lang="en-IE" sz="2200" dirty="0"/>
              <a:t> a </a:t>
            </a:r>
            <a:r>
              <a:rPr lang="en-IE" sz="2200" dirty="0" err="1"/>
              <a:t>Estratégia</a:t>
            </a:r>
            <a:r>
              <a:rPr lang="en-IE" sz="2200" dirty="0"/>
              <a:t> de </a:t>
            </a:r>
            <a:r>
              <a:rPr lang="en-IE" sz="2200" dirty="0" err="1"/>
              <a:t>Biodiversidade</a:t>
            </a:r>
            <a:r>
              <a:rPr lang="en-IE" sz="2200" dirty="0"/>
              <a:t> da UE </a:t>
            </a:r>
            <a:r>
              <a:rPr lang="en-IE" sz="2200" dirty="0" err="1"/>
              <a:t>até</a:t>
            </a:r>
            <a:r>
              <a:rPr lang="en-IE" sz="2200" dirty="0"/>
              <a:t> 2030.</a:t>
            </a:r>
          </a:p>
          <a:p>
            <a:pPr algn="just"/>
            <a:endParaRPr lang="en-IE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6AB44C-BCD0-46B9-875F-2368FE3C62D7}"/>
              </a:ext>
            </a:extLst>
          </p:cNvPr>
          <p:cNvSpPr txBox="1"/>
          <p:nvPr/>
        </p:nvSpPr>
        <p:spPr>
          <a:xfrm>
            <a:off x="6542691" y="6579773"/>
            <a:ext cx="32582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dirty="0"/>
              <a:t>Fonte: </a:t>
            </a:r>
            <a:r>
              <a:rPr lang="en-IE" sz="1000" dirty="0">
                <a:hlinkClick r:id="rId2"/>
              </a:rPr>
              <a:t>World Wide Fund for Nature</a:t>
            </a:r>
            <a:endParaRPr lang="en-IE" sz="1000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1B11D35D-A357-4197-875A-5D54DD737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933793" y="2186564"/>
            <a:ext cx="3258207" cy="3066548"/>
          </a:xfrm>
          <a:prstGeom prst="rect">
            <a:avLst/>
          </a:prstGeom>
        </p:spPr>
      </p:pic>
      <p:pic>
        <p:nvPicPr>
          <p:cNvPr id="12" name="Picture 11" descr="A close up of a flower&#10;&#10;Description automatically generated">
            <a:extLst>
              <a:ext uri="{FF2B5EF4-FFF2-40B4-BE49-F238E27FC236}">
                <a16:creationId xmlns:a16="http://schemas.microsoft.com/office/drawing/2014/main" id="{1F682AFC-F9C3-4473-AC5E-F4409B049ED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933793" y="5253112"/>
            <a:ext cx="3256122" cy="1628061"/>
          </a:xfrm>
          <a:prstGeom prst="rect">
            <a:avLst/>
          </a:prstGeom>
        </p:spPr>
      </p:pic>
      <p:pic>
        <p:nvPicPr>
          <p:cNvPr id="15" name="Picture 14" descr="A tree in the middle of a lush green forest&#10;&#10;Description automatically generated">
            <a:extLst>
              <a:ext uri="{FF2B5EF4-FFF2-40B4-BE49-F238E27FC236}">
                <a16:creationId xmlns:a16="http://schemas.microsoft.com/office/drawing/2014/main" id="{BF802BFF-76F4-4179-9A6A-E7DE5137010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792366" y="12104"/>
            <a:ext cx="3399633" cy="226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019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2C73127F-78E6-45D2-A79F-3AC59A38B6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12" y="1085542"/>
            <a:ext cx="539180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1C9557-BDC1-4BB5-B350-5465B54F53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17932" y="1174720"/>
            <a:ext cx="6621516" cy="3631644"/>
          </a:xfrm>
        </p:spPr>
        <p:txBody>
          <a:bodyPr/>
          <a:lstStyle/>
          <a:p>
            <a:r>
              <a:rPr lang="en-IE" sz="2300" dirty="0"/>
              <a:t>O </a:t>
            </a:r>
            <a:r>
              <a:rPr lang="en-IE" sz="2300" dirty="0" err="1"/>
              <a:t>projeto</a:t>
            </a:r>
            <a:r>
              <a:rPr lang="en-IE" sz="2300" dirty="0"/>
              <a:t> "Living Bog" visa </a:t>
            </a:r>
            <a:r>
              <a:rPr lang="en-IE" sz="2300" dirty="0" err="1"/>
              <a:t>melhorar</a:t>
            </a:r>
            <a:r>
              <a:rPr lang="en-IE" sz="2300" dirty="0"/>
              <a:t> </a:t>
            </a:r>
            <a:r>
              <a:rPr lang="en-IE" sz="2300" dirty="0" err="1"/>
              <a:t>mais</a:t>
            </a:r>
            <a:r>
              <a:rPr lang="en-IE" sz="2300" dirty="0"/>
              <a:t> de 2.600 hectares de habitats de </a:t>
            </a:r>
            <a:r>
              <a:rPr lang="en-IE" sz="2300" dirty="0" err="1"/>
              <a:t>pântanos</a:t>
            </a:r>
            <a:r>
              <a:rPr lang="en-IE" sz="2300" dirty="0"/>
              <a:t> </a:t>
            </a:r>
            <a:r>
              <a:rPr lang="en-IE" sz="2300" dirty="0" err="1"/>
              <a:t>elevados</a:t>
            </a:r>
            <a:r>
              <a:rPr lang="en-IE" sz="2300" dirty="0"/>
              <a:t> </a:t>
            </a:r>
            <a:r>
              <a:rPr lang="en-IE" sz="2300" dirty="0" err="1"/>
              <a:t>na</a:t>
            </a:r>
            <a:r>
              <a:rPr lang="en-IE" sz="2300" dirty="0"/>
              <a:t> </a:t>
            </a:r>
            <a:r>
              <a:rPr lang="en-IE" sz="2300" dirty="0" err="1"/>
              <a:t>Irlanda</a:t>
            </a:r>
            <a:r>
              <a:rPr lang="en-IE" sz="2300" dirty="0"/>
              <a:t>. </a:t>
            </a:r>
            <a:r>
              <a:rPr lang="en-IE" sz="2300" dirty="0" err="1"/>
              <a:t>Muitas</a:t>
            </a:r>
            <a:r>
              <a:rPr lang="en-IE" sz="2300" dirty="0"/>
              <a:t> </a:t>
            </a:r>
            <a:r>
              <a:rPr lang="en-IE" sz="2300" dirty="0" err="1"/>
              <a:t>vezes</a:t>
            </a:r>
            <a:r>
              <a:rPr lang="en-IE" sz="2300" dirty="0"/>
              <a:t> </a:t>
            </a:r>
            <a:r>
              <a:rPr lang="en-IE" sz="2300" dirty="0" err="1"/>
              <a:t>referidos</a:t>
            </a:r>
            <a:r>
              <a:rPr lang="en-IE" sz="2300" dirty="0"/>
              <a:t> </a:t>
            </a:r>
            <a:r>
              <a:rPr lang="en-IE" sz="2300" dirty="0" err="1"/>
              <a:t>como</a:t>
            </a:r>
            <a:r>
              <a:rPr lang="en-IE" sz="2300" dirty="0"/>
              <a:t> a </a:t>
            </a:r>
            <a:r>
              <a:rPr lang="en-IE" sz="2300" dirty="0" err="1"/>
              <a:t>floresta</a:t>
            </a:r>
            <a:r>
              <a:rPr lang="en-IE" sz="2300" dirty="0"/>
              <a:t> tropical da </a:t>
            </a:r>
            <a:r>
              <a:rPr lang="en-IE" sz="2300" dirty="0" err="1"/>
              <a:t>Irlanda</a:t>
            </a:r>
            <a:r>
              <a:rPr lang="en-IE" sz="2300" dirty="0"/>
              <a:t>, </a:t>
            </a:r>
            <a:r>
              <a:rPr lang="en-IE" sz="2300" dirty="0" err="1"/>
              <a:t>estes</a:t>
            </a:r>
            <a:r>
              <a:rPr lang="en-IE" sz="2300" dirty="0"/>
              <a:t> </a:t>
            </a:r>
            <a:r>
              <a:rPr lang="en-IE" sz="2300" dirty="0" err="1"/>
              <a:t>pântanos</a:t>
            </a:r>
            <a:r>
              <a:rPr lang="en-IE" sz="2300" dirty="0"/>
              <a:t> </a:t>
            </a:r>
            <a:r>
              <a:rPr lang="en-IE" sz="2300" dirty="0" err="1"/>
              <a:t>são</a:t>
            </a:r>
            <a:r>
              <a:rPr lang="en-IE" sz="2300" dirty="0"/>
              <a:t> de </a:t>
            </a:r>
            <a:r>
              <a:rPr lang="en-IE" sz="2300" dirty="0" err="1"/>
              <a:t>grande</a:t>
            </a:r>
            <a:r>
              <a:rPr lang="en-IE" sz="2300" dirty="0"/>
              <a:t> </a:t>
            </a:r>
            <a:r>
              <a:rPr lang="en-IE" sz="2300" dirty="0" err="1"/>
              <a:t>importância</a:t>
            </a:r>
            <a:r>
              <a:rPr lang="en-IE" sz="2300" dirty="0"/>
              <a:t> para a </a:t>
            </a:r>
            <a:r>
              <a:rPr lang="en-IE" sz="2300" dirty="0" err="1"/>
              <a:t>biodiversidade</a:t>
            </a:r>
            <a:r>
              <a:rPr lang="en-IE" sz="2300" dirty="0"/>
              <a:t>, para o </a:t>
            </a:r>
            <a:r>
              <a:rPr lang="en-IE" sz="2300" dirty="0" err="1"/>
              <a:t>controlo</a:t>
            </a:r>
            <a:r>
              <a:rPr lang="en-IE" sz="2300" dirty="0"/>
              <a:t> das </a:t>
            </a:r>
            <a:r>
              <a:rPr lang="en-IE" sz="2300" dirty="0" err="1"/>
              <a:t>cheias</a:t>
            </a:r>
            <a:r>
              <a:rPr lang="en-IE" sz="2300" dirty="0"/>
              <a:t> e para o </a:t>
            </a:r>
            <a:r>
              <a:rPr lang="en-IE" sz="2300" dirty="0" err="1"/>
              <a:t>controlo</a:t>
            </a:r>
            <a:r>
              <a:rPr lang="en-IE" sz="2300" dirty="0"/>
              <a:t> das </a:t>
            </a:r>
            <a:r>
              <a:rPr lang="en-IE" sz="2300" dirty="0" err="1"/>
              <a:t>emissões</a:t>
            </a:r>
            <a:r>
              <a:rPr lang="en-IE" sz="2300" dirty="0"/>
              <a:t> de </a:t>
            </a:r>
            <a:r>
              <a:rPr lang="en-IE" sz="2300" dirty="0" err="1"/>
              <a:t>carbono</a:t>
            </a:r>
            <a:r>
              <a:rPr lang="en-IE" sz="2300" dirty="0"/>
              <a:t>. O </a:t>
            </a:r>
            <a:r>
              <a:rPr lang="en-IE" sz="2300" dirty="0" err="1"/>
              <a:t>projeto</a:t>
            </a:r>
            <a:r>
              <a:rPr lang="en-IE" sz="2300" dirty="0"/>
              <a:t> </a:t>
            </a:r>
            <a:r>
              <a:rPr lang="en-IE" sz="2300" dirty="0" err="1"/>
              <a:t>inclui</a:t>
            </a:r>
            <a:r>
              <a:rPr lang="en-IE" sz="2300" dirty="0"/>
              <a:t> </a:t>
            </a:r>
            <a:r>
              <a:rPr lang="en-IE" sz="2300" dirty="0" err="1"/>
              <a:t>intervenções</a:t>
            </a:r>
            <a:r>
              <a:rPr lang="en-IE" sz="2300" dirty="0"/>
              <a:t> </a:t>
            </a:r>
            <a:r>
              <a:rPr lang="en-IE" sz="2300" dirty="0" err="1"/>
              <a:t>físicas</a:t>
            </a:r>
            <a:r>
              <a:rPr lang="en-IE" sz="2300" dirty="0"/>
              <a:t>, </a:t>
            </a:r>
            <a:r>
              <a:rPr lang="en-IE" sz="2300" dirty="0" err="1"/>
              <a:t>cooperação</a:t>
            </a:r>
            <a:r>
              <a:rPr lang="en-IE" sz="2300" dirty="0"/>
              <a:t> </a:t>
            </a:r>
            <a:r>
              <a:rPr lang="en-IE" sz="2300" dirty="0" err="1"/>
              <a:t>comunitária</a:t>
            </a:r>
            <a:r>
              <a:rPr lang="en-IE" sz="2300" dirty="0"/>
              <a:t> local, e </a:t>
            </a:r>
            <a:r>
              <a:rPr lang="en-IE" sz="2300" dirty="0" err="1"/>
              <a:t>uma</a:t>
            </a:r>
            <a:r>
              <a:rPr lang="en-IE" sz="2300" dirty="0"/>
              <a:t> </a:t>
            </a:r>
            <a:r>
              <a:rPr lang="en-IE" sz="2300" dirty="0" err="1"/>
              <a:t>maior</a:t>
            </a:r>
            <a:r>
              <a:rPr lang="en-IE" sz="2300" dirty="0"/>
              <a:t> </a:t>
            </a:r>
            <a:r>
              <a:rPr lang="en-IE" sz="2300" dirty="0" err="1"/>
              <a:t>compreensão</a:t>
            </a:r>
            <a:r>
              <a:rPr lang="en-IE" sz="2300" dirty="0"/>
              <a:t> </a:t>
            </a:r>
            <a:r>
              <a:rPr lang="en-IE" sz="2300" dirty="0" err="1"/>
              <a:t>nacional</a:t>
            </a:r>
            <a:r>
              <a:rPr lang="en-IE" sz="2300" dirty="0"/>
              <a:t> da </a:t>
            </a:r>
            <a:r>
              <a:rPr lang="en-IE" sz="2300" dirty="0" err="1"/>
              <a:t>importância</a:t>
            </a:r>
            <a:r>
              <a:rPr lang="en-IE" sz="2300" dirty="0"/>
              <a:t> dos </a:t>
            </a:r>
            <a:r>
              <a:rPr lang="en-IE" sz="2300" dirty="0" err="1"/>
              <a:t>pântanos</a:t>
            </a:r>
            <a:r>
              <a:rPr lang="en-IE" sz="2300" dirty="0"/>
              <a:t> </a:t>
            </a:r>
            <a:r>
              <a:rPr lang="en-IE" sz="2300" dirty="0" err="1"/>
              <a:t>na</a:t>
            </a:r>
            <a:r>
              <a:rPr lang="en-IE" sz="2300" dirty="0"/>
              <a:t> </a:t>
            </a:r>
            <a:r>
              <a:rPr lang="en-IE" sz="2300" dirty="0" err="1"/>
              <a:t>Irlanda</a:t>
            </a:r>
            <a:r>
              <a:rPr lang="en-IE" sz="2300" dirty="0"/>
              <a:t>.</a:t>
            </a:r>
          </a:p>
          <a:p>
            <a:r>
              <a:rPr lang="en-IE" sz="2300" dirty="0"/>
              <a:t>SAIBA MAIS AQUI: </a:t>
            </a:r>
            <a:r>
              <a:rPr lang="en-IE" sz="2300" dirty="0">
                <a:hlinkClick r:id="rId3"/>
              </a:rPr>
              <a:t>www.raisedbogs.ie</a:t>
            </a:r>
            <a:r>
              <a:rPr lang="en-IE" sz="2300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C69D2-53A3-402F-8C18-2C23D9A09A5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934929" y="141297"/>
            <a:ext cx="9257071" cy="914750"/>
          </a:xfrm>
          <a:solidFill>
            <a:srgbClr val="AB5AB0"/>
          </a:solidFill>
        </p:spPr>
        <p:txBody>
          <a:bodyPr>
            <a:normAutofit fontScale="92500" lnSpcReduction="10000"/>
          </a:bodyPr>
          <a:lstStyle/>
          <a:p>
            <a:pPr algn="r"/>
            <a:r>
              <a:rPr lang="en-IE" dirty="0">
                <a:solidFill>
                  <a:schemeClr val="bg1"/>
                </a:solidFill>
              </a:rPr>
              <a:t>Um </a:t>
            </a:r>
            <a:r>
              <a:rPr lang="en-IE" dirty="0" err="1">
                <a:solidFill>
                  <a:schemeClr val="bg1"/>
                </a:solidFill>
              </a:rPr>
              <a:t>projeto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interessante</a:t>
            </a:r>
            <a:r>
              <a:rPr lang="en-IE" dirty="0">
                <a:solidFill>
                  <a:schemeClr val="bg1"/>
                </a:solidFill>
              </a:rPr>
              <a:t> para </a:t>
            </a:r>
            <a:r>
              <a:rPr lang="en-IE" dirty="0" err="1">
                <a:solidFill>
                  <a:schemeClr val="bg1"/>
                </a:solidFill>
              </a:rPr>
              <a:t>promover</a:t>
            </a:r>
            <a:r>
              <a:rPr lang="en-IE" dirty="0">
                <a:solidFill>
                  <a:schemeClr val="bg1"/>
                </a:solidFill>
              </a:rPr>
              <a:t> a </a:t>
            </a:r>
            <a:r>
              <a:rPr lang="en-IE" dirty="0" err="1">
                <a:solidFill>
                  <a:schemeClr val="bg1"/>
                </a:solidFill>
              </a:rPr>
              <a:t>Biodiversidade</a:t>
            </a:r>
            <a:endParaRPr lang="en-IE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6096286-F760-4994-A83B-4FE4FD48D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283" y="1442893"/>
            <a:ext cx="2673518" cy="267351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98D055-DFFE-4A3E-9C58-54197C1F4FE8}"/>
              </a:ext>
            </a:extLst>
          </p:cNvPr>
          <p:cNvSpPr txBox="1"/>
          <p:nvPr/>
        </p:nvSpPr>
        <p:spPr>
          <a:xfrm>
            <a:off x="10512" y="4748216"/>
            <a:ext cx="11981792" cy="1862048"/>
          </a:xfrm>
          <a:prstGeom prst="rect">
            <a:avLst/>
          </a:prstGeom>
          <a:solidFill>
            <a:srgbClr val="AB5AB0"/>
          </a:solidFill>
        </p:spPr>
        <p:txBody>
          <a:bodyPr wrap="square" rtlCol="0">
            <a:spAutoFit/>
          </a:bodyPr>
          <a:lstStyle/>
          <a:p>
            <a:r>
              <a:rPr lang="en-IE" sz="2300" dirty="0" err="1">
                <a:solidFill>
                  <a:schemeClr val="bg1"/>
                </a:solidFill>
              </a:rPr>
              <a:t>Estima</a:t>
            </a:r>
            <a:r>
              <a:rPr lang="en-IE" sz="2300" dirty="0">
                <a:solidFill>
                  <a:schemeClr val="bg1"/>
                </a:solidFill>
              </a:rPr>
              <a:t>-se que </a:t>
            </a:r>
            <a:r>
              <a:rPr lang="en-IE" sz="2300" dirty="0" err="1">
                <a:solidFill>
                  <a:schemeClr val="bg1"/>
                </a:solidFill>
              </a:rPr>
              <a:t>embora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os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pântanos</a:t>
            </a:r>
            <a:r>
              <a:rPr lang="en-IE" sz="2300" dirty="0">
                <a:solidFill>
                  <a:schemeClr val="bg1"/>
                </a:solidFill>
              </a:rPr>
              <a:t> e </a:t>
            </a:r>
            <a:r>
              <a:rPr lang="en-IE" sz="2300" dirty="0" err="1">
                <a:solidFill>
                  <a:schemeClr val="bg1"/>
                </a:solidFill>
              </a:rPr>
              <a:t>turfeiras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cubram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apenas</a:t>
            </a:r>
            <a:r>
              <a:rPr lang="en-IE" sz="2300" dirty="0">
                <a:solidFill>
                  <a:schemeClr val="bg1"/>
                </a:solidFill>
              </a:rPr>
              <a:t> 3% da </a:t>
            </a:r>
            <a:r>
              <a:rPr lang="en-IE" sz="2300" dirty="0" err="1">
                <a:solidFill>
                  <a:schemeClr val="bg1"/>
                </a:solidFill>
              </a:rPr>
              <a:t>superfície</a:t>
            </a:r>
            <a:r>
              <a:rPr lang="en-IE" sz="2300" dirty="0">
                <a:solidFill>
                  <a:schemeClr val="bg1"/>
                </a:solidFill>
              </a:rPr>
              <a:t> total do </a:t>
            </a:r>
            <a:r>
              <a:rPr lang="en-IE" sz="2300" dirty="0" err="1">
                <a:solidFill>
                  <a:schemeClr val="bg1"/>
                </a:solidFill>
              </a:rPr>
              <a:t>mundo</a:t>
            </a:r>
            <a:r>
              <a:rPr lang="en-IE" sz="2300" dirty="0">
                <a:solidFill>
                  <a:schemeClr val="bg1"/>
                </a:solidFill>
              </a:rPr>
              <a:t>, </a:t>
            </a:r>
            <a:r>
              <a:rPr lang="en-IE" sz="2300" dirty="0" err="1">
                <a:solidFill>
                  <a:schemeClr val="bg1"/>
                </a:solidFill>
              </a:rPr>
              <a:t>estes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armazenam</a:t>
            </a:r>
            <a:r>
              <a:rPr lang="en-IE" sz="2300" dirty="0">
                <a:solidFill>
                  <a:schemeClr val="bg1"/>
                </a:solidFill>
              </a:rPr>
              <a:t> 30% do </a:t>
            </a:r>
            <a:r>
              <a:rPr lang="en-IE" sz="2300" dirty="0" err="1">
                <a:solidFill>
                  <a:schemeClr val="bg1"/>
                </a:solidFill>
              </a:rPr>
              <a:t>carbono</a:t>
            </a:r>
            <a:r>
              <a:rPr lang="en-IE" sz="2300" dirty="0">
                <a:solidFill>
                  <a:schemeClr val="bg1"/>
                </a:solidFill>
              </a:rPr>
              <a:t> do solo e o dobro do </a:t>
            </a:r>
            <a:r>
              <a:rPr lang="en-IE" sz="2300" dirty="0" err="1">
                <a:solidFill>
                  <a:schemeClr val="bg1"/>
                </a:solidFill>
              </a:rPr>
              <a:t>carbono</a:t>
            </a:r>
            <a:r>
              <a:rPr lang="en-IE" sz="2300" dirty="0">
                <a:solidFill>
                  <a:schemeClr val="bg1"/>
                </a:solidFill>
              </a:rPr>
              <a:t> de </a:t>
            </a:r>
            <a:r>
              <a:rPr lang="en-IE" sz="2300" dirty="0" err="1">
                <a:solidFill>
                  <a:schemeClr val="bg1"/>
                </a:solidFill>
              </a:rPr>
              <a:t>todas</a:t>
            </a:r>
            <a:r>
              <a:rPr lang="en-IE" sz="2300" dirty="0">
                <a:solidFill>
                  <a:schemeClr val="bg1"/>
                </a:solidFill>
              </a:rPr>
              <a:t> as </a:t>
            </a:r>
            <a:r>
              <a:rPr lang="en-IE" sz="2300" dirty="0" err="1">
                <a:solidFill>
                  <a:schemeClr val="bg1"/>
                </a:solidFill>
              </a:rPr>
              <a:t>florestas</a:t>
            </a:r>
            <a:r>
              <a:rPr lang="en-IE" sz="2300" dirty="0">
                <a:solidFill>
                  <a:schemeClr val="bg1"/>
                </a:solidFill>
              </a:rPr>
              <a:t> do </a:t>
            </a:r>
            <a:r>
              <a:rPr lang="en-IE" sz="2300" dirty="0" err="1">
                <a:solidFill>
                  <a:schemeClr val="bg1"/>
                </a:solidFill>
              </a:rPr>
              <a:t>mundo</a:t>
            </a:r>
            <a:r>
              <a:rPr lang="en-IE" sz="2300" dirty="0">
                <a:solidFill>
                  <a:schemeClr val="bg1"/>
                </a:solidFill>
              </a:rPr>
              <a:t>. Estes </a:t>
            </a:r>
            <a:r>
              <a:rPr lang="en-IE" sz="2300" dirty="0" err="1">
                <a:solidFill>
                  <a:schemeClr val="bg1"/>
                </a:solidFill>
              </a:rPr>
              <a:t>pântanos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são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visitados</a:t>
            </a:r>
            <a:r>
              <a:rPr lang="en-IE" sz="2300" dirty="0">
                <a:solidFill>
                  <a:schemeClr val="bg1"/>
                </a:solidFill>
              </a:rPr>
              <a:t> por </a:t>
            </a:r>
            <a:r>
              <a:rPr lang="en-IE" sz="2300" dirty="0" err="1">
                <a:solidFill>
                  <a:schemeClr val="bg1"/>
                </a:solidFill>
              </a:rPr>
              <a:t>muitas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aves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não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nativas</a:t>
            </a:r>
            <a:r>
              <a:rPr lang="en-IE" sz="2300" dirty="0">
                <a:solidFill>
                  <a:schemeClr val="bg1"/>
                </a:solidFill>
              </a:rPr>
              <a:t>. A </a:t>
            </a:r>
            <a:r>
              <a:rPr lang="en-IE" sz="2300" dirty="0" err="1">
                <a:solidFill>
                  <a:schemeClr val="bg1"/>
                </a:solidFill>
              </a:rPr>
              <a:t>sua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sobrevivência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depende</a:t>
            </a:r>
            <a:r>
              <a:rPr lang="en-IE" sz="2300" dirty="0">
                <a:solidFill>
                  <a:schemeClr val="bg1"/>
                </a:solidFill>
              </a:rPr>
              <a:t> de zonas </a:t>
            </a:r>
            <a:r>
              <a:rPr lang="en-IE" sz="2300" dirty="0" err="1">
                <a:solidFill>
                  <a:schemeClr val="bg1"/>
                </a:solidFill>
              </a:rPr>
              <a:t>húmidas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adequadas</a:t>
            </a:r>
            <a:r>
              <a:rPr lang="en-IE" sz="2300" dirty="0">
                <a:solidFill>
                  <a:schemeClr val="bg1"/>
                </a:solidFill>
              </a:rPr>
              <a:t>, </a:t>
            </a:r>
            <a:r>
              <a:rPr lang="en-IE" sz="2300" dirty="0" err="1">
                <a:solidFill>
                  <a:schemeClr val="bg1"/>
                </a:solidFill>
              </a:rPr>
              <a:t>tais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como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pântanos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elevados</a:t>
            </a:r>
            <a:r>
              <a:rPr lang="en-IE" sz="2300" dirty="0">
                <a:solidFill>
                  <a:schemeClr val="bg1"/>
                </a:solidFill>
              </a:rPr>
              <a:t>. Como um </a:t>
            </a:r>
            <a:r>
              <a:rPr lang="en-IE" sz="2300" dirty="0" err="1">
                <a:solidFill>
                  <a:schemeClr val="bg1"/>
                </a:solidFill>
              </a:rPr>
              <a:t>recurso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educativo</a:t>
            </a:r>
            <a:r>
              <a:rPr lang="en-IE" sz="2300" dirty="0">
                <a:solidFill>
                  <a:schemeClr val="bg1"/>
                </a:solidFill>
              </a:rPr>
              <a:t> e </a:t>
            </a:r>
            <a:r>
              <a:rPr lang="en-IE" sz="2300" dirty="0" err="1">
                <a:solidFill>
                  <a:schemeClr val="bg1"/>
                </a:solidFill>
              </a:rPr>
              <a:t>turístico</a:t>
            </a:r>
            <a:r>
              <a:rPr lang="en-IE" sz="2300" dirty="0">
                <a:solidFill>
                  <a:schemeClr val="bg1"/>
                </a:solidFill>
              </a:rPr>
              <a:t>, </a:t>
            </a:r>
            <a:r>
              <a:rPr lang="en-IE" sz="2300" dirty="0" err="1">
                <a:solidFill>
                  <a:schemeClr val="bg1"/>
                </a:solidFill>
              </a:rPr>
              <a:t>este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ecossistema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quase</a:t>
            </a:r>
            <a:r>
              <a:rPr lang="en-IE" sz="2300" dirty="0">
                <a:solidFill>
                  <a:schemeClr val="bg1"/>
                </a:solidFill>
              </a:rPr>
              <a:t>-natural </a:t>
            </a:r>
            <a:r>
              <a:rPr lang="en-IE" sz="2300" dirty="0" err="1">
                <a:solidFill>
                  <a:schemeClr val="bg1"/>
                </a:solidFill>
              </a:rPr>
              <a:t>constituído</a:t>
            </a:r>
            <a:r>
              <a:rPr lang="en-IE" sz="2300" dirty="0">
                <a:solidFill>
                  <a:schemeClr val="bg1"/>
                </a:solidFill>
              </a:rPr>
              <a:t> por um </a:t>
            </a:r>
            <a:r>
              <a:rPr lang="en-IE" sz="2300" dirty="0" err="1">
                <a:solidFill>
                  <a:schemeClr val="bg1"/>
                </a:solidFill>
              </a:rPr>
              <a:t>pântano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elevado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é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inigualável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na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Irlanda</a:t>
            </a:r>
            <a:r>
              <a:rPr lang="en-IE" sz="23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98DBC4-6BDD-4C9F-8F4A-7563DB176BBF}"/>
              </a:ext>
            </a:extLst>
          </p:cNvPr>
          <p:cNvSpPr txBox="1"/>
          <p:nvPr/>
        </p:nvSpPr>
        <p:spPr>
          <a:xfrm>
            <a:off x="0" y="0"/>
            <a:ext cx="2406869" cy="461665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OPORTUNIDADE</a:t>
            </a:r>
          </a:p>
        </p:txBody>
      </p:sp>
    </p:spTree>
    <p:extLst>
      <p:ext uri="{BB962C8B-B14F-4D97-AF65-F5344CB8AC3E}">
        <p14:creationId xmlns:p14="http://schemas.microsoft.com/office/powerpoint/2010/main" val="32433744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house that is parked on the side of a road&#10;&#10;Description automatically generated">
            <a:extLst>
              <a:ext uri="{FF2B5EF4-FFF2-40B4-BE49-F238E27FC236}">
                <a16:creationId xmlns:a16="http://schemas.microsoft.com/office/drawing/2014/main" id="{A02381F8-5E84-4953-9BC7-7DB517AED7C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0AE84D-F20A-44F1-AFF1-CB78FBC351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1229" y="493423"/>
            <a:ext cx="6500648" cy="1009556"/>
          </a:xfrm>
          <a:solidFill>
            <a:srgbClr val="AB5AB0"/>
          </a:solidFill>
        </p:spPr>
        <p:txBody>
          <a:bodyPr>
            <a:normAutofit lnSpcReduction="10000"/>
          </a:bodyPr>
          <a:lstStyle/>
          <a:p>
            <a:r>
              <a:rPr lang="en-IE" dirty="0">
                <a:solidFill>
                  <a:schemeClr val="bg1"/>
                </a:solidFill>
              </a:rPr>
              <a:t>FORMAS DE VIDA SUSTENTÁVEIS: INICIATIVAS DE ECOVILAS</a:t>
            </a:r>
          </a:p>
          <a:p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3B5FF-2785-4C41-A7FE-01B8B0D4FF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5310" y="1603098"/>
            <a:ext cx="6978869" cy="4119276"/>
          </a:xfrm>
        </p:spPr>
        <p:txBody>
          <a:bodyPr/>
          <a:lstStyle/>
          <a:p>
            <a:r>
              <a:rPr lang="en-IE" dirty="0"/>
              <a:t>Uma </a:t>
            </a:r>
            <a:r>
              <a:rPr lang="en-IE" dirty="0" err="1"/>
              <a:t>ecovila</a:t>
            </a:r>
            <a:r>
              <a:rPr lang="en-IE" dirty="0"/>
              <a:t> </a:t>
            </a:r>
            <a:r>
              <a:rPr lang="en-IE" dirty="0" err="1"/>
              <a:t>é</a:t>
            </a:r>
            <a:r>
              <a:rPr lang="en-IE" dirty="0"/>
              <a:t> </a:t>
            </a:r>
            <a:r>
              <a:rPr lang="en-IE" dirty="0" err="1"/>
              <a:t>uma</a:t>
            </a:r>
            <a:r>
              <a:rPr lang="en-IE" dirty="0"/>
              <a:t> </a:t>
            </a:r>
            <a:r>
              <a:rPr lang="en-IE" dirty="0" err="1"/>
              <a:t>comunidade</a:t>
            </a:r>
            <a:r>
              <a:rPr lang="en-IE" dirty="0"/>
              <a:t> </a:t>
            </a:r>
            <a:r>
              <a:rPr lang="en-IE" dirty="0" err="1"/>
              <a:t>intencional</a:t>
            </a:r>
            <a:r>
              <a:rPr lang="en-IE" dirty="0"/>
              <a:t> </a:t>
            </a:r>
            <a:r>
              <a:rPr lang="en-IE" dirty="0" err="1"/>
              <a:t>ou</a:t>
            </a:r>
            <a:r>
              <a:rPr lang="en-IE" dirty="0"/>
              <a:t> </a:t>
            </a:r>
            <a:r>
              <a:rPr lang="en-IE" dirty="0" err="1"/>
              <a:t>tradicional</a:t>
            </a:r>
            <a:r>
              <a:rPr lang="en-IE" dirty="0"/>
              <a:t>, que </a:t>
            </a:r>
            <a:r>
              <a:rPr lang="en-IE" dirty="0" err="1"/>
              <a:t>utiliza</a:t>
            </a:r>
            <a:r>
              <a:rPr lang="en-IE" dirty="0"/>
              <a:t> </a:t>
            </a:r>
            <a:r>
              <a:rPr lang="en-IE" dirty="0" err="1"/>
              <a:t>processos</a:t>
            </a:r>
            <a:r>
              <a:rPr lang="en-IE" dirty="0"/>
              <a:t> </a:t>
            </a:r>
            <a:r>
              <a:rPr lang="en-IE" dirty="0" err="1"/>
              <a:t>participativos</a:t>
            </a:r>
            <a:r>
              <a:rPr lang="en-IE" dirty="0"/>
              <a:t> </a:t>
            </a:r>
            <a:r>
              <a:rPr lang="en-IE" dirty="0" err="1"/>
              <a:t>locais</a:t>
            </a:r>
            <a:r>
              <a:rPr lang="en-IE" dirty="0"/>
              <a:t> para </a:t>
            </a:r>
            <a:r>
              <a:rPr lang="en-IE" dirty="0" err="1"/>
              <a:t>integrar</a:t>
            </a:r>
            <a:r>
              <a:rPr lang="en-IE" dirty="0"/>
              <a:t> </a:t>
            </a:r>
            <a:r>
              <a:rPr lang="en-IE" dirty="0" err="1"/>
              <a:t>globalmente</a:t>
            </a:r>
            <a:r>
              <a:rPr lang="en-IE" dirty="0"/>
              <a:t> as </a:t>
            </a:r>
            <a:r>
              <a:rPr lang="en-IE" dirty="0" err="1"/>
              <a:t>dimensões</a:t>
            </a:r>
            <a:r>
              <a:rPr lang="en-IE" dirty="0"/>
              <a:t> </a:t>
            </a:r>
            <a:r>
              <a:rPr lang="en-IE" dirty="0" err="1"/>
              <a:t>ecológica</a:t>
            </a:r>
            <a:r>
              <a:rPr lang="en-IE" dirty="0"/>
              <a:t>, </a:t>
            </a:r>
            <a:r>
              <a:rPr lang="en-IE" dirty="0" err="1"/>
              <a:t>económica</a:t>
            </a:r>
            <a:r>
              <a:rPr lang="en-IE" dirty="0"/>
              <a:t>, social e cultural da </a:t>
            </a:r>
            <a:r>
              <a:rPr lang="en-IE" dirty="0" err="1"/>
              <a:t>sustentabilidade</a:t>
            </a:r>
            <a:r>
              <a:rPr lang="en-IE" dirty="0"/>
              <a:t>, a </a:t>
            </a:r>
            <a:r>
              <a:rPr lang="en-IE" dirty="0" err="1"/>
              <a:t>fim</a:t>
            </a:r>
            <a:r>
              <a:rPr lang="en-IE" dirty="0"/>
              <a:t> de </a:t>
            </a:r>
            <a:r>
              <a:rPr lang="en-IE" dirty="0" err="1"/>
              <a:t>regenerar</a:t>
            </a:r>
            <a:r>
              <a:rPr lang="en-IE" dirty="0"/>
              <a:t> ambientes </a:t>
            </a:r>
            <a:r>
              <a:rPr lang="en-IE" dirty="0" err="1"/>
              <a:t>sociais</a:t>
            </a:r>
            <a:r>
              <a:rPr lang="en-IE" dirty="0"/>
              <a:t> e </a:t>
            </a:r>
            <a:r>
              <a:rPr lang="en-IE" dirty="0" err="1"/>
              <a:t>naturais</a:t>
            </a:r>
            <a:r>
              <a:rPr lang="en-IE" dirty="0"/>
              <a:t>. </a:t>
            </a:r>
          </a:p>
          <a:p>
            <a:r>
              <a:rPr lang="en-IE" dirty="0"/>
              <a:t>As </a:t>
            </a:r>
            <a:r>
              <a:rPr lang="en-IE" dirty="0" err="1"/>
              <a:t>ecovilas</a:t>
            </a:r>
            <a:r>
              <a:rPr lang="en-IE" dirty="0"/>
              <a:t> </a:t>
            </a:r>
            <a:r>
              <a:rPr lang="en-IE" dirty="0" err="1"/>
              <a:t>são</a:t>
            </a:r>
            <a:r>
              <a:rPr lang="en-IE" dirty="0"/>
              <a:t> </a:t>
            </a:r>
            <a:r>
              <a:rPr lang="en-IE" dirty="0" err="1"/>
              <a:t>comunidades</a:t>
            </a:r>
            <a:r>
              <a:rPr lang="en-IE" dirty="0"/>
              <a:t> com </a:t>
            </a:r>
            <a:r>
              <a:rPr lang="en-IE" dirty="0" err="1"/>
              <a:t>estruturas</a:t>
            </a:r>
            <a:r>
              <a:rPr lang="en-IE" dirty="0"/>
              <a:t> </a:t>
            </a:r>
            <a:r>
              <a:rPr lang="en-IE" dirty="0" err="1"/>
              <a:t>sociais</a:t>
            </a:r>
            <a:r>
              <a:rPr lang="en-IE" dirty="0"/>
              <a:t> </a:t>
            </a:r>
            <a:r>
              <a:rPr lang="en-IE" dirty="0" err="1"/>
              <a:t>vibrantes</a:t>
            </a:r>
            <a:r>
              <a:rPr lang="en-IE" dirty="0"/>
              <a:t>, </a:t>
            </a:r>
            <a:r>
              <a:rPr lang="en-IE" dirty="0" err="1"/>
              <a:t>vastamente</a:t>
            </a:r>
            <a:r>
              <a:rPr lang="en-IE" dirty="0"/>
              <a:t> </a:t>
            </a:r>
            <a:r>
              <a:rPr lang="en-IE" dirty="0" err="1"/>
              <a:t>diversas</a:t>
            </a:r>
            <a:r>
              <a:rPr lang="en-IE" dirty="0"/>
              <a:t>, </a:t>
            </a:r>
            <a:r>
              <a:rPr lang="en-IE" dirty="0" err="1"/>
              <a:t>contudo</a:t>
            </a:r>
            <a:r>
              <a:rPr lang="en-IE" dirty="0"/>
              <a:t> </a:t>
            </a:r>
            <a:r>
              <a:rPr lang="en-IE" dirty="0" err="1"/>
              <a:t>unidas</a:t>
            </a:r>
            <a:r>
              <a:rPr lang="en-IE" dirty="0"/>
              <a:t> </a:t>
            </a:r>
            <a:r>
              <a:rPr lang="en-IE" dirty="0" err="1"/>
              <a:t>em</a:t>
            </a:r>
            <a:r>
              <a:rPr lang="en-IE" dirty="0"/>
              <a:t> </a:t>
            </a:r>
            <a:r>
              <a:rPr lang="en-IE" dirty="0" err="1"/>
              <a:t>valores</a:t>
            </a:r>
            <a:r>
              <a:rPr lang="en-IE" dirty="0"/>
              <a:t> e </a:t>
            </a:r>
            <a:r>
              <a:rPr lang="en-IE" dirty="0" err="1"/>
              <a:t>propósitos</a:t>
            </a:r>
            <a:r>
              <a:rPr lang="en-IE" dirty="0"/>
              <a:t> </a:t>
            </a:r>
            <a:r>
              <a:rPr lang="en-IE" dirty="0" err="1"/>
              <a:t>ecológicos</a:t>
            </a:r>
            <a:r>
              <a:rPr lang="en-IE" dirty="0"/>
              <a:t>, </a:t>
            </a:r>
            <a:r>
              <a:rPr lang="en-IE" dirty="0" err="1"/>
              <a:t>económicos</a:t>
            </a:r>
            <a:r>
              <a:rPr lang="en-IE" dirty="0"/>
              <a:t>, </a:t>
            </a:r>
            <a:r>
              <a:rPr lang="en-IE" dirty="0" err="1"/>
              <a:t>sociais</a:t>
            </a:r>
            <a:r>
              <a:rPr lang="en-IE" dirty="0"/>
              <a:t> e </a:t>
            </a:r>
            <a:r>
              <a:rPr lang="en-IE" dirty="0" err="1"/>
              <a:t>culturais</a:t>
            </a:r>
            <a:r>
              <a:rPr lang="en-IE" dirty="0"/>
              <a:t>. </a:t>
            </a:r>
          </a:p>
          <a:p>
            <a:r>
              <a:rPr lang="en-IE" dirty="0" err="1"/>
              <a:t>Surgem</a:t>
            </a:r>
            <a:r>
              <a:rPr lang="en-IE" dirty="0"/>
              <a:t> das boas </a:t>
            </a:r>
            <a:r>
              <a:rPr lang="en-IE" dirty="0" err="1"/>
              <a:t>intenções</a:t>
            </a:r>
            <a:r>
              <a:rPr lang="en-IE" dirty="0"/>
              <a:t> e </a:t>
            </a:r>
            <a:r>
              <a:rPr lang="en-IE" dirty="0" err="1"/>
              <a:t>criatividade</a:t>
            </a:r>
            <a:r>
              <a:rPr lang="en-IE" dirty="0"/>
              <a:t> dos </a:t>
            </a:r>
            <a:r>
              <a:rPr lang="en-IE" dirty="0" err="1"/>
              <a:t>cidadãos</a:t>
            </a:r>
            <a:r>
              <a:rPr lang="en-IE" dirty="0"/>
              <a:t>, e da </a:t>
            </a:r>
            <a:r>
              <a:rPr lang="en-IE" dirty="0" err="1"/>
              <a:t>sua</a:t>
            </a:r>
            <a:r>
              <a:rPr lang="en-IE" dirty="0"/>
              <a:t> </a:t>
            </a:r>
            <a:r>
              <a:rPr lang="en-IE" dirty="0" err="1"/>
              <a:t>vontade</a:t>
            </a:r>
            <a:r>
              <a:rPr lang="en-IE" dirty="0"/>
              <a:t> de </a:t>
            </a:r>
            <a:r>
              <a:rPr lang="en-IE" dirty="0" err="1"/>
              <a:t>fazer</a:t>
            </a:r>
            <a:r>
              <a:rPr lang="en-IE" dirty="0"/>
              <a:t> a </a:t>
            </a:r>
            <a:r>
              <a:rPr lang="en-IE" dirty="0" err="1"/>
              <a:t>diferença</a:t>
            </a:r>
            <a:r>
              <a:rPr lang="en-IE" dirty="0"/>
              <a:t>.</a:t>
            </a:r>
          </a:p>
          <a:p>
            <a:endParaRPr lang="en-I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7EC84E-E18F-42D4-9681-295425D615A5}"/>
              </a:ext>
            </a:extLst>
          </p:cNvPr>
          <p:cNvSpPr txBox="1"/>
          <p:nvPr/>
        </p:nvSpPr>
        <p:spPr>
          <a:xfrm>
            <a:off x="7083972" y="6554046"/>
            <a:ext cx="26380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dirty="0"/>
              <a:t>Fonte: </a:t>
            </a:r>
            <a:r>
              <a:rPr lang="en-IE" sz="1000" dirty="0">
                <a:hlinkClick r:id="rId4"/>
              </a:rPr>
              <a:t>Ecolise</a:t>
            </a:r>
            <a:endParaRPr lang="en-IE" sz="1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ADF7A3-8FCD-4F6D-9D29-6A456CF8C4F9}"/>
              </a:ext>
            </a:extLst>
          </p:cNvPr>
          <p:cNvSpPr txBox="1"/>
          <p:nvPr/>
        </p:nvSpPr>
        <p:spPr>
          <a:xfrm>
            <a:off x="0" y="0"/>
            <a:ext cx="2406869" cy="461665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OPORTUNIDADE</a:t>
            </a:r>
          </a:p>
        </p:txBody>
      </p:sp>
    </p:spTree>
    <p:extLst>
      <p:ext uri="{BB962C8B-B14F-4D97-AF65-F5344CB8AC3E}">
        <p14:creationId xmlns:p14="http://schemas.microsoft.com/office/powerpoint/2010/main" val="42322866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cture containing fabric&#10;&#10;Description automatically generated">
            <a:extLst>
              <a:ext uri="{FF2B5EF4-FFF2-40B4-BE49-F238E27FC236}">
                <a16:creationId xmlns:a16="http://schemas.microsoft.com/office/drawing/2014/main" id="{FCB9703B-A7AE-4334-A552-9F3B691609B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0AE84D-F20A-44F1-AFF1-CB78FBC351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6417" y="311867"/>
            <a:ext cx="6365460" cy="878909"/>
          </a:xfrm>
        </p:spPr>
        <p:txBody>
          <a:bodyPr>
            <a:normAutofit fontScale="92500" lnSpcReduction="20000"/>
          </a:bodyPr>
          <a:lstStyle/>
          <a:p>
            <a:r>
              <a:rPr lang="en-IE" dirty="0">
                <a:solidFill>
                  <a:srgbClr val="AB5AB0"/>
                </a:solidFill>
              </a:rPr>
              <a:t>ECOVILAS = PEGADA DE CARBONO REDUZIDA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3B5FF-2785-4C41-A7FE-01B8B0D4FF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5310" y="1603098"/>
            <a:ext cx="6978869" cy="5048425"/>
          </a:xfrm>
        </p:spPr>
        <p:txBody>
          <a:bodyPr/>
          <a:lstStyle/>
          <a:p>
            <a:r>
              <a:rPr lang="en-IE" dirty="0"/>
              <a:t>As </a:t>
            </a:r>
            <a:r>
              <a:rPr lang="en-IE" dirty="0" err="1"/>
              <a:t>ecovilas</a:t>
            </a:r>
            <a:r>
              <a:rPr lang="en-IE" dirty="0"/>
              <a:t> </a:t>
            </a:r>
            <a:r>
              <a:rPr lang="en-IE" dirty="0" err="1"/>
              <a:t>apresentam</a:t>
            </a:r>
            <a:r>
              <a:rPr lang="en-IE" dirty="0"/>
              <a:t> </a:t>
            </a:r>
            <a:r>
              <a:rPr lang="en-IE" dirty="0" err="1"/>
              <a:t>uma</a:t>
            </a:r>
            <a:r>
              <a:rPr lang="en-IE" dirty="0"/>
              <a:t> das </a:t>
            </a:r>
            <a:r>
              <a:rPr lang="en-IE" dirty="0" err="1"/>
              <a:t>pegadas</a:t>
            </a:r>
            <a:r>
              <a:rPr lang="en-IE" dirty="0"/>
              <a:t> de </a:t>
            </a:r>
            <a:r>
              <a:rPr lang="en-IE" dirty="0" err="1"/>
              <a:t>carbono</a:t>
            </a:r>
            <a:r>
              <a:rPr lang="en-IE" dirty="0"/>
              <a:t> </a:t>
            </a:r>
            <a:r>
              <a:rPr lang="en-IE" dirty="0" err="1"/>
              <a:t>mais</a:t>
            </a:r>
            <a:r>
              <a:rPr lang="en-IE" dirty="0"/>
              <a:t> </a:t>
            </a:r>
            <a:r>
              <a:rPr lang="en-IE" dirty="0" err="1"/>
              <a:t>baixas</a:t>
            </a:r>
            <a:r>
              <a:rPr lang="en-IE" dirty="0"/>
              <a:t> do </a:t>
            </a:r>
            <a:r>
              <a:rPr lang="en-IE" dirty="0" err="1"/>
              <a:t>planeta</a:t>
            </a:r>
            <a:r>
              <a:rPr lang="en-IE" dirty="0"/>
              <a:t>. </a:t>
            </a:r>
          </a:p>
          <a:p>
            <a:r>
              <a:rPr lang="en-IE" dirty="0" err="1"/>
              <a:t>Estudos</a:t>
            </a:r>
            <a:r>
              <a:rPr lang="en-IE" dirty="0"/>
              <a:t> das </a:t>
            </a:r>
            <a:r>
              <a:rPr lang="en-IE" dirty="0" err="1"/>
              <a:t>emissões</a:t>
            </a:r>
            <a:r>
              <a:rPr lang="en-IE" dirty="0"/>
              <a:t> de </a:t>
            </a:r>
            <a:r>
              <a:rPr lang="en-IE" dirty="0" err="1"/>
              <a:t>dióxido</a:t>
            </a:r>
            <a:r>
              <a:rPr lang="en-IE" dirty="0"/>
              <a:t> de </a:t>
            </a:r>
            <a:r>
              <a:rPr lang="en-IE" dirty="0" err="1"/>
              <a:t>carbono</a:t>
            </a:r>
            <a:r>
              <a:rPr lang="en-IE" dirty="0"/>
              <a:t> </a:t>
            </a:r>
            <a:r>
              <a:rPr lang="en-IE" dirty="0" err="1"/>
              <a:t>nas</a:t>
            </a:r>
            <a:r>
              <a:rPr lang="en-IE" dirty="0"/>
              <a:t> </a:t>
            </a:r>
            <a:r>
              <a:rPr lang="en-IE" dirty="0" err="1"/>
              <a:t>ecovilas</a:t>
            </a:r>
            <a:r>
              <a:rPr lang="en-IE" dirty="0"/>
              <a:t> </a:t>
            </a:r>
            <a:r>
              <a:rPr lang="en-IE" dirty="0" err="1"/>
              <a:t>dinamarquesas</a:t>
            </a:r>
            <a:r>
              <a:rPr lang="en-IE" dirty="0"/>
              <a:t> </a:t>
            </a:r>
            <a:r>
              <a:rPr lang="en-IE" dirty="0" err="1"/>
              <a:t>constatam</a:t>
            </a:r>
            <a:r>
              <a:rPr lang="en-IE" dirty="0"/>
              <a:t> que </a:t>
            </a:r>
            <a:r>
              <a:rPr lang="en-IE" dirty="0" err="1"/>
              <a:t>são</a:t>
            </a:r>
            <a:r>
              <a:rPr lang="en-IE" dirty="0"/>
              <a:t> 60% </a:t>
            </a:r>
            <a:r>
              <a:rPr lang="en-IE" dirty="0" err="1"/>
              <a:t>mais</a:t>
            </a:r>
            <a:r>
              <a:rPr lang="en-IE" dirty="0"/>
              <a:t> </a:t>
            </a:r>
            <a:r>
              <a:rPr lang="en-IE" dirty="0" err="1"/>
              <a:t>baixas</a:t>
            </a:r>
            <a:r>
              <a:rPr lang="en-IE" dirty="0"/>
              <a:t> do que a </a:t>
            </a:r>
            <a:r>
              <a:rPr lang="en-IE" dirty="0" err="1"/>
              <a:t>média</a:t>
            </a:r>
            <a:r>
              <a:rPr lang="en-IE" dirty="0"/>
              <a:t> </a:t>
            </a:r>
            <a:r>
              <a:rPr lang="en-IE" dirty="0" err="1"/>
              <a:t>nacional</a:t>
            </a:r>
            <a:r>
              <a:rPr lang="en-IE" dirty="0"/>
              <a:t>. </a:t>
            </a:r>
          </a:p>
          <a:p>
            <a:r>
              <a:rPr lang="en-IE" dirty="0"/>
              <a:t>As das </a:t>
            </a:r>
            <a:r>
              <a:rPr lang="en-IE" dirty="0" err="1"/>
              <a:t>ecovilas</a:t>
            </a:r>
            <a:r>
              <a:rPr lang="en-IE" dirty="0"/>
              <a:t> </a:t>
            </a:r>
            <a:r>
              <a:rPr lang="en-IE" dirty="0" err="1"/>
              <a:t>alemãs</a:t>
            </a:r>
            <a:r>
              <a:rPr lang="en-IE" dirty="0"/>
              <a:t> </a:t>
            </a:r>
            <a:r>
              <a:rPr lang="en-IE" dirty="0" err="1"/>
              <a:t>são</a:t>
            </a:r>
            <a:r>
              <a:rPr lang="en-IE" dirty="0"/>
              <a:t> 35% da </a:t>
            </a:r>
            <a:r>
              <a:rPr lang="en-IE" dirty="0" err="1"/>
              <a:t>média</a:t>
            </a:r>
            <a:r>
              <a:rPr lang="en-IE" dirty="0"/>
              <a:t> </a:t>
            </a:r>
            <a:r>
              <a:rPr lang="en-IE" dirty="0" err="1"/>
              <a:t>nacional</a:t>
            </a:r>
            <a:r>
              <a:rPr lang="en-IE" dirty="0"/>
              <a:t>, a </a:t>
            </a:r>
            <a:r>
              <a:rPr lang="en-IE" dirty="0" err="1"/>
              <a:t>ecovila</a:t>
            </a:r>
            <a:r>
              <a:rPr lang="en-IE" dirty="0"/>
              <a:t> </a:t>
            </a:r>
            <a:r>
              <a:rPr lang="en-IE" dirty="0" err="1"/>
              <a:t>irlandesa</a:t>
            </a:r>
            <a:r>
              <a:rPr lang="en-IE" dirty="0"/>
              <a:t> </a:t>
            </a:r>
            <a:r>
              <a:rPr lang="en-IE" dirty="0" err="1"/>
              <a:t>em</a:t>
            </a:r>
            <a:r>
              <a:rPr lang="en-IE" dirty="0"/>
              <a:t> Cloughjordan </a:t>
            </a:r>
            <a:r>
              <a:rPr lang="en-IE" dirty="0" err="1"/>
              <a:t>tem</a:t>
            </a:r>
            <a:r>
              <a:rPr lang="en-IE" dirty="0"/>
              <a:t> a </a:t>
            </a:r>
            <a:r>
              <a:rPr lang="en-IE" dirty="0" err="1"/>
              <a:t>pegada</a:t>
            </a:r>
            <a:r>
              <a:rPr lang="en-IE" dirty="0"/>
              <a:t> </a:t>
            </a:r>
            <a:r>
              <a:rPr lang="en-IE" dirty="0" err="1"/>
              <a:t>ecológica</a:t>
            </a:r>
            <a:r>
              <a:rPr lang="en-IE" dirty="0"/>
              <a:t> </a:t>
            </a:r>
            <a:r>
              <a:rPr lang="en-IE" dirty="0" err="1"/>
              <a:t>mais</a:t>
            </a:r>
            <a:r>
              <a:rPr lang="en-IE" dirty="0"/>
              <a:t> </a:t>
            </a:r>
            <a:r>
              <a:rPr lang="en-IE" dirty="0" err="1"/>
              <a:t>baixa</a:t>
            </a:r>
            <a:r>
              <a:rPr lang="en-IE" dirty="0"/>
              <a:t> </a:t>
            </a:r>
            <a:r>
              <a:rPr lang="en-IE" dirty="0" err="1"/>
              <a:t>medida</a:t>
            </a:r>
            <a:r>
              <a:rPr lang="en-IE" dirty="0"/>
              <a:t>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Irlanda</a:t>
            </a:r>
            <a:r>
              <a:rPr lang="en-IE" dirty="0"/>
              <a:t> e a </a:t>
            </a:r>
            <a:r>
              <a:rPr lang="en-IE" dirty="0" err="1"/>
              <a:t>Ecovila</a:t>
            </a:r>
            <a:r>
              <a:rPr lang="en-IE" dirty="0"/>
              <a:t> de Findhorn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Escócia</a:t>
            </a:r>
            <a:r>
              <a:rPr lang="en-IE" dirty="0"/>
              <a:t> </a:t>
            </a:r>
            <a:r>
              <a:rPr lang="en-IE" dirty="0" err="1"/>
              <a:t>tem</a:t>
            </a:r>
            <a:r>
              <a:rPr lang="en-IE" dirty="0"/>
              <a:t> a </a:t>
            </a:r>
            <a:r>
              <a:rPr lang="en-IE" dirty="0" err="1"/>
              <a:t>pegada</a:t>
            </a:r>
            <a:r>
              <a:rPr lang="en-IE" dirty="0"/>
              <a:t> </a:t>
            </a:r>
            <a:r>
              <a:rPr lang="en-IE" dirty="0" err="1"/>
              <a:t>ecológica</a:t>
            </a:r>
            <a:r>
              <a:rPr lang="en-IE" dirty="0"/>
              <a:t> </a:t>
            </a:r>
            <a:r>
              <a:rPr lang="en-IE" dirty="0" err="1"/>
              <a:t>mais</a:t>
            </a:r>
            <a:r>
              <a:rPr lang="en-IE" dirty="0"/>
              <a:t> </a:t>
            </a:r>
            <a:r>
              <a:rPr lang="en-IE" dirty="0" err="1"/>
              <a:t>baixa</a:t>
            </a:r>
            <a:r>
              <a:rPr lang="en-IE" dirty="0"/>
              <a:t> </a:t>
            </a:r>
            <a:r>
              <a:rPr lang="en-IE" dirty="0" err="1"/>
              <a:t>documentada</a:t>
            </a:r>
            <a:r>
              <a:rPr lang="en-IE" dirty="0"/>
              <a:t> de </a:t>
            </a:r>
            <a:r>
              <a:rPr lang="en-IE" dirty="0" err="1"/>
              <a:t>qualquer</a:t>
            </a:r>
            <a:r>
              <a:rPr lang="en-IE" dirty="0"/>
              <a:t> </a:t>
            </a:r>
            <a:r>
              <a:rPr lang="en-IE" dirty="0" err="1"/>
              <a:t>povoamento</a:t>
            </a:r>
            <a:r>
              <a:rPr lang="en-IE" dirty="0"/>
              <a:t> no </a:t>
            </a:r>
            <a:r>
              <a:rPr lang="en-IE" dirty="0" err="1"/>
              <a:t>mundo</a:t>
            </a:r>
            <a:r>
              <a:rPr lang="en-IE" dirty="0"/>
              <a:t> industrial.</a:t>
            </a:r>
          </a:p>
          <a:p>
            <a:r>
              <a:rPr lang="en-IE" dirty="0"/>
              <a:t>No </a:t>
            </a:r>
            <a:r>
              <a:rPr lang="en-IE" dirty="0" err="1"/>
              <a:t>módulo</a:t>
            </a:r>
            <a:r>
              <a:rPr lang="en-IE" dirty="0"/>
              <a:t> 1 </a:t>
            </a:r>
            <a:r>
              <a:rPr lang="en-IE" dirty="0" err="1"/>
              <a:t>aprendemos</a:t>
            </a:r>
            <a:r>
              <a:rPr lang="en-IE" dirty="0"/>
              <a:t> </a:t>
            </a:r>
            <a:r>
              <a:rPr lang="en-IE" dirty="0" err="1"/>
              <a:t>sobre</a:t>
            </a:r>
            <a:r>
              <a:rPr lang="en-IE" dirty="0"/>
              <a:t> Cloughjordan, agora </a:t>
            </a:r>
            <a:r>
              <a:rPr lang="en-IE" dirty="0" err="1"/>
              <a:t>vamos</a:t>
            </a:r>
            <a:r>
              <a:rPr lang="en-IE" dirty="0"/>
              <a:t> </a:t>
            </a:r>
            <a:r>
              <a:rPr lang="en-IE" dirty="0" err="1"/>
              <a:t>dar</a:t>
            </a:r>
            <a:r>
              <a:rPr lang="en-IE" dirty="0"/>
              <a:t> </a:t>
            </a:r>
            <a:r>
              <a:rPr lang="en-IE" dirty="0" err="1"/>
              <a:t>uma</a:t>
            </a:r>
            <a:r>
              <a:rPr lang="en-IE" dirty="0"/>
              <a:t> vista de </a:t>
            </a:r>
            <a:r>
              <a:rPr lang="en-IE" dirty="0" err="1"/>
              <a:t>olhos</a:t>
            </a:r>
            <a:r>
              <a:rPr lang="en-IE" dirty="0"/>
              <a:t> </a:t>
            </a:r>
            <a:r>
              <a:rPr lang="en-IE" dirty="0" err="1"/>
              <a:t>à</a:t>
            </a:r>
            <a:r>
              <a:rPr lang="en-IE" dirty="0"/>
              <a:t> </a:t>
            </a:r>
            <a:r>
              <a:rPr lang="en-IE" dirty="0" err="1"/>
              <a:t>Ecovila</a:t>
            </a:r>
            <a:r>
              <a:rPr lang="en-IE" dirty="0"/>
              <a:t> de Findhorn,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Escócia</a:t>
            </a:r>
            <a:r>
              <a:rPr lang="en-IE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7EC84E-E18F-42D4-9681-295425D615A5}"/>
              </a:ext>
            </a:extLst>
          </p:cNvPr>
          <p:cNvSpPr txBox="1"/>
          <p:nvPr/>
        </p:nvSpPr>
        <p:spPr>
          <a:xfrm>
            <a:off x="7083972" y="6554046"/>
            <a:ext cx="26380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dirty="0"/>
              <a:t>Fonte: </a:t>
            </a:r>
            <a:r>
              <a:rPr lang="en-IE" sz="1000" dirty="0">
                <a:hlinkClick r:id="rId4"/>
              </a:rPr>
              <a:t>Ecolise</a:t>
            </a:r>
            <a:endParaRPr lang="en-IE" sz="1000" dirty="0"/>
          </a:p>
        </p:txBody>
      </p:sp>
    </p:spTree>
    <p:extLst>
      <p:ext uri="{BB962C8B-B14F-4D97-AF65-F5344CB8AC3E}">
        <p14:creationId xmlns:p14="http://schemas.microsoft.com/office/powerpoint/2010/main" val="15198621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house with bushes in front of a brick building&#10;&#10;Description automatically generated">
            <a:extLst>
              <a:ext uri="{FF2B5EF4-FFF2-40B4-BE49-F238E27FC236}">
                <a16:creationId xmlns:a16="http://schemas.microsoft.com/office/drawing/2014/main" id="{EF09679C-CF5A-4CB3-B326-34A751C1B43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46E6D3-A125-418E-8C7D-23A68F3A064F}"/>
              </a:ext>
            </a:extLst>
          </p:cNvPr>
          <p:cNvSpPr txBox="1"/>
          <p:nvPr/>
        </p:nvSpPr>
        <p:spPr>
          <a:xfrm>
            <a:off x="0" y="5671425"/>
            <a:ext cx="2291255" cy="1077218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IE" sz="3200" dirty="0">
                <a:solidFill>
                  <a:schemeClr val="bg1"/>
                </a:solidFill>
              </a:rPr>
              <a:t>CASO DE ESTUDO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E29109-DE01-4E4C-AB13-C110089AC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7570" y="80010"/>
            <a:ext cx="8618219" cy="1291231"/>
          </a:xfrm>
          <a:solidFill>
            <a:srgbClr val="AB5AB0"/>
          </a:solidFill>
        </p:spPr>
        <p:txBody>
          <a:bodyPr>
            <a:normAutofit fontScale="92500"/>
          </a:bodyPr>
          <a:lstStyle/>
          <a:p>
            <a:r>
              <a:rPr lang="en-IE" dirty="0">
                <a:solidFill>
                  <a:schemeClr val="bg1"/>
                </a:solidFill>
              </a:rPr>
              <a:t>A </a:t>
            </a:r>
            <a:r>
              <a:rPr lang="en-IE" dirty="0" err="1">
                <a:solidFill>
                  <a:schemeClr val="bg1"/>
                </a:solidFill>
              </a:rPr>
              <a:t>Ecovila</a:t>
            </a:r>
            <a:r>
              <a:rPr lang="en-IE" dirty="0">
                <a:solidFill>
                  <a:schemeClr val="bg1"/>
                </a:solidFill>
              </a:rPr>
              <a:t> de Findhorn, </a:t>
            </a:r>
            <a:r>
              <a:rPr lang="en-IE" dirty="0" err="1">
                <a:solidFill>
                  <a:schemeClr val="bg1"/>
                </a:solidFill>
              </a:rPr>
              <a:t>Escócia</a:t>
            </a:r>
            <a:r>
              <a:rPr lang="en-IE" dirty="0">
                <a:solidFill>
                  <a:schemeClr val="bg1"/>
                </a:solidFill>
              </a:rPr>
              <a:t>, re-</a:t>
            </a:r>
            <a:r>
              <a:rPr lang="en-IE" dirty="0" err="1">
                <a:solidFill>
                  <a:schemeClr val="bg1"/>
                </a:solidFill>
              </a:rPr>
              <a:t>designou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uma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Melhor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Prática</a:t>
            </a:r>
            <a:r>
              <a:rPr lang="en-IE" dirty="0">
                <a:solidFill>
                  <a:schemeClr val="bg1"/>
                </a:solidFill>
              </a:rPr>
              <a:t> da UN-Habitat 20 </a:t>
            </a:r>
            <a:r>
              <a:rPr lang="en-IE" dirty="0" err="1">
                <a:solidFill>
                  <a:schemeClr val="bg1"/>
                </a:solidFill>
              </a:rPr>
              <a:t>anos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mais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tarde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C6820-3DBD-49D3-8C08-5DE279F077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7570" y="1511658"/>
            <a:ext cx="8774430" cy="5183432"/>
          </a:xfrm>
        </p:spPr>
        <p:txBody>
          <a:bodyPr/>
          <a:lstStyle/>
          <a:p>
            <a:r>
              <a:rPr lang="en-IE" dirty="0"/>
              <a:t>A </a:t>
            </a:r>
            <a:r>
              <a:rPr lang="en-IE" dirty="0" err="1"/>
              <a:t>Ecovila</a:t>
            </a:r>
            <a:r>
              <a:rPr lang="en-IE" dirty="0"/>
              <a:t> de Findhorn </a:t>
            </a:r>
            <a:r>
              <a:rPr lang="en-IE" dirty="0" err="1"/>
              <a:t>constitui</a:t>
            </a:r>
            <a:r>
              <a:rPr lang="en-IE" dirty="0"/>
              <a:t> a </a:t>
            </a:r>
            <a:r>
              <a:rPr lang="en-IE" dirty="0" err="1"/>
              <a:t>síntese</a:t>
            </a:r>
            <a:r>
              <a:rPr lang="en-IE" dirty="0"/>
              <a:t> dos </a:t>
            </a:r>
            <a:r>
              <a:rPr lang="en-IE" dirty="0" err="1"/>
              <a:t>melhores</a:t>
            </a:r>
            <a:r>
              <a:rPr lang="en-IE" dirty="0"/>
              <a:t> </a:t>
            </a:r>
            <a:r>
              <a:rPr lang="en-IE" dirty="0" err="1"/>
              <a:t>conceitos</a:t>
            </a:r>
            <a:r>
              <a:rPr lang="en-IE" dirty="0"/>
              <a:t> </a:t>
            </a:r>
            <a:r>
              <a:rPr lang="en-IE" dirty="0" err="1"/>
              <a:t>atuais</a:t>
            </a:r>
            <a:r>
              <a:rPr lang="en-IE" dirty="0"/>
              <a:t> </a:t>
            </a:r>
            <a:r>
              <a:rPr lang="en-IE" dirty="0" err="1"/>
              <a:t>sobre</a:t>
            </a:r>
            <a:r>
              <a:rPr lang="en-IE" dirty="0"/>
              <a:t> </a:t>
            </a:r>
            <a:r>
              <a:rPr lang="en-IE" dirty="0" err="1"/>
              <a:t>povoamentos</a:t>
            </a:r>
            <a:r>
              <a:rPr lang="en-IE" dirty="0"/>
              <a:t> </a:t>
            </a:r>
            <a:r>
              <a:rPr lang="en-IE" dirty="0" err="1"/>
              <a:t>sustentáveis</a:t>
            </a:r>
            <a:r>
              <a:rPr lang="en-IE" dirty="0"/>
              <a:t>. </a:t>
            </a:r>
            <a:r>
              <a:rPr lang="en-IE" dirty="0" err="1"/>
              <a:t>É</a:t>
            </a:r>
            <a:r>
              <a:rPr lang="en-IE" dirty="0"/>
              <a:t> um </a:t>
            </a:r>
            <a:r>
              <a:rPr lang="en-IE" dirty="0" err="1"/>
              <a:t>modelo</a:t>
            </a:r>
            <a:r>
              <a:rPr lang="en-IE" dirty="0"/>
              <a:t> </a:t>
            </a:r>
            <a:r>
              <a:rPr lang="en-IE" dirty="0" err="1"/>
              <a:t>em</a:t>
            </a:r>
            <a:r>
              <a:rPr lang="en-IE" dirty="0"/>
              <a:t> </a:t>
            </a:r>
            <a:r>
              <a:rPr lang="en-IE" dirty="0" err="1"/>
              <a:t>constante</a:t>
            </a:r>
            <a:r>
              <a:rPr lang="en-IE" dirty="0"/>
              <a:t> </a:t>
            </a:r>
            <a:r>
              <a:rPr lang="en-IE" dirty="0" err="1"/>
              <a:t>evolução</a:t>
            </a:r>
            <a:r>
              <a:rPr lang="en-IE" dirty="0"/>
              <a:t> </a:t>
            </a:r>
            <a:r>
              <a:rPr lang="en-IE" dirty="0" err="1"/>
              <a:t>utilizado</a:t>
            </a:r>
            <a:r>
              <a:rPr lang="en-IE" dirty="0"/>
              <a:t> </a:t>
            </a:r>
            <a:r>
              <a:rPr lang="en-IE" dirty="0" err="1"/>
              <a:t>como</a:t>
            </a:r>
            <a:r>
              <a:rPr lang="en-IE" dirty="0"/>
              <a:t> </a:t>
            </a:r>
            <a:r>
              <a:rPr lang="en-IE" dirty="0" err="1"/>
              <a:t>ambiente</a:t>
            </a:r>
            <a:r>
              <a:rPr lang="en-IE" dirty="0"/>
              <a:t> de </a:t>
            </a:r>
            <a:r>
              <a:rPr lang="en-IE" dirty="0" err="1"/>
              <a:t>aprendizagem</a:t>
            </a:r>
            <a:r>
              <a:rPr lang="en-IE" dirty="0"/>
              <a:t> por </a:t>
            </a:r>
            <a:r>
              <a:rPr lang="en-IE" dirty="0" err="1"/>
              <a:t>vários</a:t>
            </a:r>
            <a:r>
              <a:rPr lang="en-IE" dirty="0"/>
              <a:t> </a:t>
            </a:r>
            <a:r>
              <a:rPr lang="en-IE" dirty="0" err="1"/>
              <a:t>grupos</a:t>
            </a:r>
            <a:r>
              <a:rPr lang="en-IE" dirty="0"/>
              <a:t> </a:t>
            </a:r>
            <a:r>
              <a:rPr lang="en-IE" dirty="0" err="1"/>
              <a:t>universitários</a:t>
            </a:r>
            <a:r>
              <a:rPr lang="en-IE" dirty="0"/>
              <a:t> e </a:t>
            </a:r>
            <a:r>
              <a:rPr lang="en-IE" dirty="0" err="1"/>
              <a:t>escolares</a:t>
            </a:r>
            <a:r>
              <a:rPr lang="en-IE" dirty="0"/>
              <a:t>, </a:t>
            </a:r>
            <a:r>
              <a:rPr lang="en-IE" dirty="0" err="1"/>
              <a:t>bem</a:t>
            </a:r>
            <a:r>
              <a:rPr lang="en-IE" dirty="0"/>
              <a:t> </a:t>
            </a:r>
            <a:r>
              <a:rPr lang="en-IE" dirty="0" err="1"/>
              <a:t>como</a:t>
            </a:r>
            <a:r>
              <a:rPr lang="en-IE" dirty="0"/>
              <a:t> por </a:t>
            </a:r>
            <a:r>
              <a:rPr lang="en-IE" dirty="0" err="1"/>
              <a:t>organizações</a:t>
            </a:r>
            <a:r>
              <a:rPr lang="en-IE" dirty="0"/>
              <a:t> </a:t>
            </a:r>
            <a:r>
              <a:rPr lang="en-IE" dirty="0" err="1"/>
              <a:t>profissionais</a:t>
            </a:r>
            <a:r>
              <a:rPr lang="en-IE" dirty="0"/>
              <a:t> e </a:t>
            </a:r>
            <a:r>
              <a:rPr lang="en-IE" dirty="0" err="1"/>
              <a:t>municípios</a:t>
            </a:r>
            <a:r>
              <a:rPr lang="en-IE" dirty="0"/>
              <a:t> de </a:t>
            </a:r>
            <a:r>
              <a:rPr lang="en-IE" dirty="0" err="1"/>
              <a:t>todo</a:t>
            </a:r>
            <a:r>
              <a:rPr lang="en-IE" dirty="0"/>
              <a:t> o </a:t>
            </a:r>
            <a:r>
              <a:rPr lang="en-IE" dirty="0" err="1"/>
              <a:t>mundo</a:t>
            </a:r>
            <a:r>
              <a:rPr lang="en-IE" dirty="0"/>
              <a:t>. </a:t>
            </a:r>
          </a:p>
          <a:p>
            <a:r>
              <a:rPr lang="en-IE" dirty="0" err="1"/>
              <a:t>Desde</a:t>
            </a:r>
            <a:r>
              <a:rPr lang="en-IE" dirty="0"/>
              <a:t> 1985, </a:t>
            </a:r>
            <a:r>
              <a:rPr lang="en-IE" dirty="0" err="1"/>
              <a:t>este</a:t>
            </a:r>
            <a:r>
              <a:rPr lang="en-IE" dirty="0"/>
              <a:t> </a:t>
            </a:r>
            <a:r>
              <a:rPr lang="en-IE" dirty="0" err="1"/>
              <a:t>povoamento</a:t>
            </a:r>
            <a:r>
              <a:rPr lang="en-IE" dirty="0"/>
              <a:t> </a:t>
            </a:r>
            <a:r>
              <a:rPr lang="en-IE" dirty="0" err="1"/>
              <a:t>ecológico</a:t>
            </a:r>
            <a:r>
              <a:rPr lang="en-IE" dirty="0"/>
              <a:t> </a:t>
            </a:r>
            <a:r>
              <a:rPr lang="en-IE" dirty="0" err="1"/>
              <a:t>tem</a:t>
            </a:r>
            <a:r>
              <a:rPr lang="en-IE" dirty="0"/>
              <a:t> </a:t>
            </a:r>
            <a:r>
              <a:rPr lang="en-IE" dirty="0" err="1"/>
              <a:t>avançado</a:t>
            </a:r>
            <a:r>
              <a:rPr lang="en-IE" dirty="0"/>
              <a:t> a </a:t>
            </a:r>
            <a:r>
              <a:rPr lang="en-IE" dirty="0" err="1"/>
              <a:t>sua</a:t>
            </a:r>
            <a:r>
              <a:rPr lang="en-IE" dirty="0"/>
              <a:t> agenda de </a:t>
            </a:r>
            <a:r>
              <a:rPr lang="en-IE" dirty="0" err="1"/>
              <a:t>sustentabilidade</a:t>
            </a:r>
            <a:r>
              <a:rPr lang="en-IE" dirty="0"/>
              <a:t> no </a:t>
            </a:r>
            <a:r>
              <a:rPr lang="en-IE" dirty="0" err="1"/>
              <a:t>contexto</a:t>
            </a:r>
            <a:r>
              <a:rPr lang="en-IE" dirty="0"/>
              <a:t> da </a:t>
            </a:r>
            <a:r>
              <a:rPr lang="en-IE" dirty="0" err="1"/>
              <a:t>produção</a:t>
            </a:r>
            <a:r>
              <a:rPr lang="en-IE" dirty="0"/>
              <a:t> de </a:t>
            </a:r>
            <a:r>
              <a:rPr lang="en-IE" dirty="0" err="1"/>
              <a:t>alimentos</a:t>
            </a:r>
            <a:r>
              <a:rPr lang="en-IE" dirty="0"/>
              <a:t>, </a:t>
            </a:r>
            <a:r>
              <a:rPr lang="en-IE" dirty="0" err="1"/>
              <a:t>sistemas</a:t>
            </a:r>
            <a:r>
              <a:rPr lang="en-IE" dirty="0"/>
              <a:t> </a:t>
            </a:r>
            <a:r>
              <a:rPr lang="en-IE" dirty="0" err="1"/>
              <a:t>energéticos</a:t>
            </a:r>
            <a:r>
              <a:rPr lang="en-IE" dirty="0"/>
              <a:t>, </a:t>
            </a:r>
            <a:r>
              <a:rPr lang="en-IE" dirty="0" err="1"/>
              <a:t>ambiente</a:t>
            </a:r>
            <a:r>
              <a:rPr lang="en-IE" dirty="0"/>
              <a:t> </a:t>
            </a:r>
            <a:r>
              <a:rPr lang="en-IE" dirty="0" err="1"/>
              <a:t>construído</a:t>
            </a:r>
            <a:r>
              <a:rPr lang="en-IE" dirty="0"/>
              <a:t>, </a:t>
            </a:r>
            <a:r>
              <a:rPr lang="en-IE" dirty="0" err="1"/>
              <a:t>biodiversidade</a:t>
            </a:r>
            <a:r>
              <a:rPr lang="en-IE" dirty="0"/>
              <a:t>, </a:t>
            </a:r>
            <a:r>
              <a:rPr lang="en-IE" dirty="0" err="1"/>
              <a:t>economia</a:t>
            </a:r>
            <a:r>
              <a:rPr lang="en-IE" dirty="0"/>
              <a:t> local e </a:t>
            </a:r>
            <a:r>
              <a:rPr lang="en-IE" dirty="0" err="1"/>
              <a:t>pegada</a:t>
            </a:r>
            <a:r>
              <a:rPr lang="en-IE" dirty="0"/>
              <a:t> de </a:t>
            </a:r>
            <a:r>
              <a:rPr lang="en-IE" dirty="0" err="1"/>
              <a:t>carbono</a:t>
            </a:r>
            <a:r>
              <a:rPr lang="en-IE" dirty="0"/>
              <a:t>. </a:t>
            </a:r>
          </a:p>
          <a:p>
            <a:r>
              <a:rPr lang="en-IE" dirty="0" err="1"/>
              <a:t>Mais</a:t>
            </a:r>
            <a:r>
              <a:rPr lang="en-IE" dirty="0"/>
              <a:t> de </a:t>
            </a:r>
            <a:r>
              <a:rPr lang="en-IE" dirty="0" err="1"/>
              <a:t>duas</a:t>
            </a:r>
            <a:r>
              <a:rPr lang="en-IE" dirty="0"/>
              <a:t> </a:t>
            </a:r>
            <a:r>
              <a:rPr lang="en-IE" dirty="0" err="1"/>
              <a:t>décadas</a:t>
            </a:r>
            <a:r>
              <a:rPr lang="en-IE" dirty="0"/>
              <a:t> </a:t>
            </a:r>
            <a:r>
              <a:rPr lang="en-IE" dirty="0" err="1"/>
              <a:t>depois</a:t>
            </a:r>
            <a:r>
              <a:rPr lang="en-IE" dirty="0"/>
              <a:t>, A </a:t>
            </a:r>
            <a:r>
              <a:rPr lang="en-IE" dirty="0" err="1"/>
              <a:t>Ecovila</a:t>
            </a:r>
            <a:r>
              <a:rPr lang="en-IE" dirty="0"/>
              <a:t> de Findhorn </a:t>
            </a:r>
            <a:r>
              <a:rPr lang="en-IE" dirty="0" err="1"/>
              <a:t>desempenha</a:t>
            </a:r>
            <a:r>
              <a:rPr lang="en-IE" dirty="0"/>
              <a:t> um </a:t>
            </a:r>
            <a:r>
              <a:rPr lang="en-IE" dirty="0" err="1"/>
              <a:t>papel</a:t>
            </a:r>
            <a:r>
              <a:rPr lang="en-IE" dirty="0"/>
              <a:t> </a:t>
            </a:r>
            <a:r>
              <a:rPr lang="en-IE" dirty="0" err="1"/>
              <a:t>como</a:t>
            </a:r>
            <a:r>
              <a:rPr lang="en-IE" dirty="0"/>
              <a:t> </a:t>
            </a:r>
            <a:r>
              <a:rPr lang="en-IE" dirty="0" err="1"/>
              <a:t>centro</a:t>
            </a:r>
            <a:r>
              <a:rPr lang="en-IE" dirty="0"/>
              <a:t> de </a:t>
            </a:r>
            <a:r>
              <a:rPr lang="en-IE" dirty="0" err="1"/>
              <a:t>investigação</a:t>
            </a:r>
            <a:r>
              <a:rPr lang="en-IE" dirty="0"/>
              <a:t> e </a:t>
            </a:r>
            <a:r>
              <a:rPr lang="en-IE" dirty="0" err="1"/>
              <a:t>desenvolvimento</a:t>
            </a:r>
            <a:r>
              <a:rPr lang="en-IE" dirty="0"/>
              <a:t> de </a:t>
            </a:r>
            <a:r>
              <a:rPr lang="en-IE" dirty="0" err="1"/>
              <a:t>estilos</a:t>
            </a:r>
            <a:r>
              <a:rPr lang="en-IE" dirty="0"/>
              <a:t> de </a:t>
            </a:r>
            <a:r>
              <a:rPr lang="en-IE" dirty="0" err="1"/>
              <a:t>vida</a:t>
            </a:r>
            <a:r>
              <a:rPr lang="en-IE" dirty="0"/>
              <a:t> </a:t>
            </a:r>
            <a:r>
              <a:rPr lang="en-IE" dirty="0" err="1"/>
              <a:t>limitados</a:t>
            </a:r>
            <a:r>
              <a:rPr lang="en-IE" dirty="0"/>
              <a:t> </a:t>
            </a:r>
            <a:r>
              <a:rPr lang="en-IE" dirty="0" err="1"/>
              <a:t>ao</a:t>
            </a:r>
            <a:r>
              <a:rPr lang="en-IE" dirty="0"/>
              <a:t> </a:t>
            </a:r>
            <a:r>
              <a:rPr lang="en-IE" dirty="0" err="1"/>
              <a:t>carbono</a:t>
            </a:r>
            <a:r>
              <a:rPr lang="en-IE" dirty="0"/>
              <a:t>, </a:t>
            </a:r>
            <a:r>
              <a:rPr lang="en-IE" dirty="0" err="1"/>
              <a:t>fornecendo</a:t>
            </a:r>
            <a:r>
              <a:rPr lang="en-IE" dirty="0"/>
              <a:t> </a:t>
            </a:r>
            <a:r>
              <a:rPr lang="en-IE" dirty="0" err="1"/>
              <a:t>soluções</a:t>
            </a:r>
            <a:r>
              <a:rPr lang="en-IE" dirty="0"/>
              <a:t> para as </a:t>
            </a:r>
            <a:r>
              <a:rPr lang="en-IE" dirty="0" err="1"/>
              <a:t>necessidades</a:t>
            </a:r>
            <a:r>
              <a:rPr lang="en-IE" dirty="0"/>
              <a:t> </a:t>
            </a:r>
            <a:r>
              <a:rPr lang="en-IE" dirty="0" err="1"/>
              <a:t>humanas</a:t>
            </a:r>
            <a:r>
              <a:rPr lang="en-IE" dirty="0"/>
              <a:t> e </a:t>
            </a:r>
            <a:r>
              <a:rPr lang="en-IE" dirty="0" err="1"/>
              <a:t>sociais</a:t>
            </a:r>
            <a:r>
              <a:rPr lang="en-IE" dirty="0"/>
              <a:t>, </a:t>
            </a:r>
            <a:r>
              <a:rPr lang="en-IE" dirty="0" err="1"/>
              <a:t>protegendo</a:t>
            </a:r>
            <a:r>
              <a:rPr lang="en-IE" dirty="0"/>
              <a:t> o </a:t>
            </a:r>
            <a:r>
              <a:rPr lang="en-IE" dirty="0" err="1"/>
              <a:t>ambiente</a:t>
            </a:r>
            <a:r>
              <a:rPr lang="en-IE" dirty="0"/>
              <a:t> e </a:t>
            </a:r>
            <a:r>
              <a:rPr lang="en-IE" dirty="0" err="1"/>
              <a:t>oferecendo</a:t>
            </a:r>
            <a:r>
              <a:rPr lang="en-IE" dirty="0"/>
              <a:t> </a:t>
            </a:r>
            <a:r>
              <a:rPr lang="en-IE" dirty="0" err="1"/>
              <a:t>uma</a:t>
            </a:r>
            <a:r>
              <a:rPr lang="en-IE" dirty="0"/>
              <a:t> </a:t>
            </a:r>
            <a:r>
              <a:rPr lang="en-IE" dirty="0" err="1"/>
              <a:t>melhor</a:t>
            </a:r>
            <a:r>
              <a:rPr lang="en-IE" dirty="0"/>
              <a:t> </a:t>
            </a:r>
            <a:r>
              <a:rPr lang="en-IE" dirty="0" err="1"/>
              <a:t>qualidade</a:t>
            </a:r>
            <a:r>
              <a:rPr lang="en-IE" dirty="0"/>
              <a:t> de </a:t>
            </a:r>
            <a:r>
              <a:rPr lang="en-IE" dirty="0" err="1"/>
              <a:t>vida</a:t>
            </a:r>
            <a:r>
              <a:rPr lang="en-IE" dirty="0"/>
              <a:t> para </a:t>
            </a:r>
            <a:r>
              <a:rPr lang="en-IE" dirty="0" err="1"/>
              <a:t>todos</a:t>
            </a:r>
            <a:r>
              <a:rPr lang="en-IE" dirty="0"/>
              <a:t>.</a:t>
            </a:r>
          </a:p>
          <a:p>
            <a:r>
              <a:rPr lang="en-IE" b="1" dirty="0">
                <a:solidFill>
                  <a:srgbClr val="7F4182"/>
                </a:solidFill>
              </a:rPr>
              <a:t>SAIBA MAIS AQUI: </a:t>
            </a:r>
            <a:r>
              <a:rPr lang="en-IE" dirty="0">
                <a:hlinkClick r:id="rId4"/>
              </a:rPr>
              <a:t>www.ecovillagefindhorn.com</a:t>
            </a:r>
            <a:r>
              <a:rPr lang="en-IE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1D5756-2801-4B3C-A038-1E05A410A0BF}"/>
              </a:ext>
            </a:extLst>
          </p:cNvPr>
          <p:cNvSpPr txBox="1"/>
          <p:nvPr/>
        </p:nvSpPr>
        <p:spPr>
          <a:xfrm>
            <a:off x="0" y="1373985"/>
            <a:ext cx="1150620" cy="461665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39573D-56DC-464B-B019-0A4411E3CC4D}"/>
              </a:ext>
            </a:extLst>
          </p:cNvPr>
          <p:cNvSpPr txBox="1"/>
          <p:nvPr/>
        </p:nvSpPr>
        <p:spPr>
          <a:xfrm>
            <a:off x="0" y="759051"/>
            <a:ext cx="1802130" cy="461665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ECONÓMICO</a:t>
            </a:r>
          </a:p>
        </p:txBody>
      </p:sp>
      <p:pic>
        <p:nvPicPr>
          <p:cNvPr id="5" name="Graphic 4" descr="Sunflower">
            <a:extLst>
              <a:ext uri="{FF2B5EF4-FFF2-40B4-BE49-F238E27FC236}">
                <a16:creationId xmlns:a16="http://schemas.microsoft.com/office/drawing/2014/main" id="{F3000FC6-99B9-4CE4-AD96-8EC69B7C3C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69137" y="5659621"/>
            <a:ext cx="1218841" cy="12188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C84329-7332-442E-B852-1C076FA710B4}"/>
              </a:ext>
            </a:extLst>
          </p:cNvPr>
          <p:cNvSpPr txBox="1"/>
          <p:nvPr/>
        </p:nvSpPr>
        <p:spPr>
          <a:xfrm>
            <a:off x="0" y="173032"/>
            <a:ext cx="2419350" cy="461665"/>
          </a:xfrm>
          <a:prstGeom prst="rect">
            <a:avLst/>
          </a:prstGeom>
          <a:solidFill>
            <a:srgbClr val="AB5AB0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AMBIENTAL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5FFE93-BFBD-40A8-9576-9A8462A78602}"/>
              </a:ext>
            </a:extLst>
          </p:cNvPr>
          <p:cNvSpPr txBox="1"/>
          <p:nvPr/>
        </p:nvSpPr>
        <p:spPr>
          <a:xfrm>
            <a:off x="11115543" y="6572962"/>
            <a:ext cx="4860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000" dirty="0">
                <a:hlinkClick r:id="rId7"/>
              </a:rPr>
              <a:t>Fonte</a:t>
            </a:r>
            <a:endParaRPr lang="en-IE" sz="1000" dirty="0"/>
          </a:p>
        </p:txBody>
      </p:sp>
    </p:spTree>
    <p:extLst>
      <p:ext uri="{BB962C8B-B14F-4D97-AF65-F5344CB8AC3E}">
        <p14:creationId xmlns:p14="http://schemas.microsoft.com/office/powerpoint/2010/main" val="25854896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626CAB-A839-4C29-91B5-B59A902371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7927" y="461665"/>
            <a:ext cx="7407087" cy="797481"/>
          </a:xfrm>
          <a:solidFill>
            <a:srgbClr val="AB5AB0"/>
          </a:solidFill>
        </p:spPr>
        <p:txBody>
          <a:bodyPr>
            <a:normAutofit fontScale="92500"/>
          </a:bodyPr>
          <a:lstStyle/>
          <a:p>
            <a:r>
              <a:rPr lang="en-IE" dirty="0">
                <a:solidFill>
                  <a:schemeClr val="bg1"/>
                </a:solidFill>
              </a:rPr>
              <a:t>Zero </a:t>
            </a:r>
            <a:r>
              <a:rPr lang="en-IE" dirty="0" err="1">
                <a:solidFill>
                  <a:schemeClr val="bg1"/>
                </a:solidFill>
              </a:rPr>
              <a:t>Resíduos</a:t>
            </a:r>
            <a:r>
              <a:rPr lang="en-IE" dirty="0">
                <a:solidFill>
                  <a:schemeClr val="bg1"/>
                </a:solidFill>
              </a:rPr>
              <a:t> / </a:t>
            </a:r>
            <a:r>
              <a:rPr lang="en-IE" dirty="0" err="1">
                <a:solidFill>
                  <a:schemeClr val="bg1"/>
                </a:solidFill>
              </a:rPr>
              <a:t>Comunidades</a:t>
            </a:r>
            <a:r>
              <a:rPr lang="en-IE" dirty="0">
                <a:solidFill>
                  <a:schemeClr val="bg1"/>
                </a:solidFill>
              </a:rPr>
              <a:t> Circulares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9E6F5-D171-4C98-9DEE-507CE02815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7926" y="1325835"/>
            <a:ext cx="7668612" cy="5148707"/>
          </a:xfrm>
        </p:spPr>
        <p:txBody>
          <a:bodyPr/>
          <a:lstStyle/>
          <a:p>
            <a:pPr algn="just"/>
            <a:r>
              <a:rPr lang="en-IE" dirty="0"/>
              <a:t>A Economia Circular </a:t>
            </a:r>
            <a:r>
              <a:rPr lang="en-IE" dirty="0" err="1"/>
              <a:t>oferece</a:t>
            </a:r>
            <a:r>
              <a:rPr lang="en-IE" dirty="0"/>
              <a:t> </a:t>
            </a:r>
            <a:r>
              <a:rPr lang="en-IE" dirty="0" err="1"/>
              <a:t>uma</a:t>
            </a:r>
            <a:r>
              <a:rPr lang="en-IE" dirty="0"/>
              <a:t> </a:t>
            </a:r>
            <a:r>
              <a:rPr lang="en-IE" dirty="0" err="1"/>
              <a:t>oportunidade</a:t>
            </a:r>
            <a:r>
              <a:rPr lang="en-IE" dirty="0"/>
              <a:t> de </a:t>
            </a:r>
            <a:r>
              <a:rPr lang="en-IE" dirty="0" err="1"/>
              <a:t>redesenhar</a:t>
            </a:r>
            <a:r>
              <a:rPr lang="en-IE" dirty="0"/>
              <a:t> </a:t>
            </a:r>
            <a:r>
              <a:rPr lang="en-IE" dirty="0" err="1"/>
              <a:t>produtos</a:t>
            </a:r>
            <a:r>
              <a:rPr lang="en-IE" dirty="0"/>
              <a:t> e </a:t>
            </a:r>
            <a:r>
              <a:rPr lang="en-IE" dirty="0" err="1"/>
              <a:t>serviços</a:t>
            </a:r>
            <a:r>
              <a:rPr lang="en-IE" dirty="0"/>
              <a:t> para que </a:t>
            </a:r>
            <a:r>
              <a:rPr lang="en-IE" dirty="0" err="1"/>
              <a:t>sejam</a:t>
            </a:r>
            <a:r>
              <a:rPr lang="en-IE" dirty="0"/>
              <a:t> </a:t>
            </a:r>
            <a:r>
              <a:rPr lang="en-IE" dirty="0" err="1"/>
              <a:t>mais</a:t>
            </a:r>
            <a:r>
              <a:rPr lang="en-IE" dirty="0"/>
              <a:t> </a:t>
            </a:r>
            <a:r>
              <a:rPr lang="en-IE" dirty="0" err="1"/>
              <a:t>sustentáveis</a:t>
            </a:r>
            <a:r>
              <a:rPr lang="en-IE" dirty="0"/>
              <a:t>, </a:t>
            </a:r>
            <a:r>
              <a:rPr lang="en-IE" dirty="0" err="1"/>
              <a:t>equitativos</a:t>
            </a:r>
            <a:r>
              <a:rPr lang="en-IE" dirty="0"/>
              <a:t> e </a:t>
            </a:r>
            <a:r>
              <a:rPr lang="en-IE" dirty="0" err="1"/>
              <a:t>eficazes</a:t>
            </a:r>
            <a:r>
              <a:rPr lang="en-IE" dirty="0"/>
              <a:t>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satisfação</a:t>
            </a:r>
            <a:r>
              <a:rPr lang="en-IE" dirty="0"/>
              <a:t> das </a:t>
            </a:r>
            <a:r>
              <a:rPr lang="en-IE" dirty="0" err="1"/>
              <a:t>nossas</a:t>
            </a:r>
            <a:r>
              <a:rPr lang="en-IE" dirty="0"/>
              <a:t> </a:t>
            </a:r>
            <a:r>
              <a:rPr lang="en-IE" dirty="0" err="1"/>
              <a:t>necessidades</a:t>
            </a:r>
            <a:r>
              <a:rPr lang="en-IE" dirty="0"/>
              <a:t> </a:t>
            </a:r>
            <a:r>
              <a:rPr lang="en-IE" dirty="0" err="1"/>
              <a:t>humanas</a:t>
            </a:r>
            <a:r>
              <a:rPr lang="en-IE" dirty="0"/>
              <a:t>, </a:t>
            </a:r>
            <a:r>
              <a:rPr lang="en-IE" dirty="0" err="1"/>
              <a:t>sem</a:t>
            </a:r>
            <a:r>
              <a:rPr lang="en-IE" dirty="0"/>
              <a:t> </a:t>
            </a:r>
            <a:r>
              <a:rPr lang="en-IE" dirty="0" err="1"/>
              <a:t>criar</a:t>
            </a:r>
            <a:r>
              <a:rPr lang="en-IE" dirty="0"/>
              <a:t> </a:t>
            </a:r>
            <a:r>
              <a:rPr lang="en-IE" dirty="0" err="1"/>
              <a:t>consequências</a:t>
            </a:r>
            <a:r>
              <a:rPr lang="en-IE" dirty="0"/>
              <a:t> </a:t>
            </a:r>
            <a:r>
              <a:rPr lang="en-IE" dirty="0" err="1"/>
              <a:t>negativas</a:t>
            </a:r>
            <a:r>
              <a:rPr lang="en-IE" dirty="0"/>
              <a:t> para o </a:t>
            </a:r>
            <a:r>
              <a:rPr lang="en-IE" dirty="0" err="1"/>
              <a:t>planeta</a:t>
            </a:r>
            <a:r>
              <a:rPr lang="en-IE" dirty="0"/>
              <a:t>. </a:t>
            </a:r>
          </a:p>
          <a:p>
            <a:pPr algn="just"/>
            <a:r>
              <a:rPr lang="en-IE" dirty="0"/>
              <a:t>A </a:t>
            </a:r>
            <a:r>
              <a:rPr lang="en-IE" dirty="0" err="1"/>
              <a:t>economia</a:t>
            </a:r>
            <a:r>
              <a:rPr lang="en-IE" dirty="0"/>
              <a:t> circular </a:t>
            </a:r>
            <a:r>
              <a:rPr lang="en-IE" dirty="0" err="1"/>
              <a:t>permite</a:t>
            </a:r>
            <a:r>
              <a:rPr lang="en-IE" dirty="0"/>
              <a:t> que </a:t>
            </a:r>
            <a:r>
              <a:rPr lang="en-IE" dirty="0" err="1"/>
              <a:t>os</a:t>
            </a:r>
            <a:r>
              <a:rPr lang="en-IE" dirty="0"/>
              <a:t> </a:t>
            </a:r>
            <a:r>
              <a:rPr lang="en-IE" dirty="0" err="1"/>
              <a:t>produtos</a:t>
            </a:r>
            <a:r>
              <a:rPr lang="en-IE" dirty="0"/>
              <a:t> </a:t>
            </a:r>
            <a:r>
              <a:rPr lang="en-IE" dirty="0" err="1"/>
              <a:t>permaneçam</a:t>
            </a:r>
            <a:r>
              <a:rPr lang="en-IE" dirty="0"/>
              <a:t> </a:t>
            </a:r>
            <a:r>
              <a:rPr lang="en-IE" dirty="0" err="1"/>
              <a:t>em</a:t>
            </a:r>
            <a:r>
              <a:rPr lang="en-IE" dirty="0"/>
              <a:t> </a:t>
            </a:r>
            <a:r>
              <a:rPr lang="en-IE" dirty="0" err="1"/>
              <a:t>circulação</a:t>
            </a:r>
            <a:r>
              <a:rPr lang="en-IE" dirty="0"/>
              <a:t> por </a:t>
            </a:r>
            <a:r>
              <a:rPr lang="en-IE" dirty="0" err="1"/>
              <a:t>mais</a:t>
            </a:r>
            <a:r>
              <a:rPr lang="en-IE" dirty="0"/>
              <a:t> tempo </a:t>
            </a:r>
            <a:r>
              <a:rPr lang="en-IE" dirty="0" err="1"/>
              <a:t>através</a:t>
            </a:r>
            <a:r>
              <a:rPr lang="en-IE" dirty="0"/>
              <a:t> da </a:t>
            </a:r>
            <a:r>
              <a:rPr lang="en-IE" dirty="0" err="1"/>
              <a:t>reutilização</a:t>
            </a:r>
            <a:r>
              <a:rPr lang="en-IE" dirty="0"/>
              <a:t>, </a:t>
            </a:r>
            <a:r>
              <a:rPr lang="en-IE" dirty="0" err="1"/>
              <a:t>reparação</a:t>
            </a:r>
            <a:r>
              <a:rPr lang="en-IE" dirty="0"/>
              <a:t> e </a:t>
            </a:r>
            <a:r>
              <a:rPr lang="en-IE" dirty="0" err="1"/>
              <a:t>inovação</a:t>
            </a:r>
            <a:r>
              <a:rPr lang="en-IE" dirty="0"/>
              <a:t> e </a:t>
            </a:r>
            <a:r>
              <a:rPr lang="en-IE" dirty="0" err="1"/>
              <a:t>evita</a:t>
            </a:r>
            <a:r>
              <a:rPr lang="en-IE" dirty="0"/>
              <a:t> a </a:t>
            </a:r>
            <a:r>
              <a:rPr lang="en-IE" dirty="0" err="1"/>
              <a:t>criação</a:t>
            </a:r>
            <a:r>
              <a:rPr lang="en-IE" dirty="0"/>
              <a:t> de </a:t>
            </a:r>
            <a:r>
              <a:rPr lang="en-IE" dirty="0" err="1"/>
              <a:t>resíduos</a:t>
            </a:r>
            <a:r>
              <a:rPr lang="en-IE" dirty="0"/>
              <a:t>.</a:t>
            </a:r>
          </a:p>
          <a:p>
            <a:pPr algn="just"/>
            <a:r>
              <a:rPr lang="en-IE" dirty="0"/>
              <a:t>A </a:t>
            </a:r>
            <a:r>
              <a:rPr lang="en-IE" dirty="0" err="1"/>
              <a:t>economia</a:t>
            </a:r>
            <a:r>
              <a:rPr lang="en-IE" dirty="0"/>
              <a:t> circular </a:t>
            </a:r>
            <a:r>
              <a:rPr lang="en-IE" dirty="0" err="1"/>
              <a:t>oferece</a:t>
            </a:r>
            <a:r>
              <a:rPr lang="en-IE" dirty="0"/>
              <a:t> </a:t>
            </a:r>
            <a:r>
              <a:rPr lang="en-IE" dirty="0" err="1"/>
              <a:t>uma</a:t>
            </a:r>
            <a:r>
              <a:rPr lang="en-IE" dirty="0"/>
              <a:t> </a:t>
            </a:r>
            <a:r>
              <a:rPr lang="en-IE" dirty="0" err="1"/>
              <a:t>série</a:t>
            </a:r>
            <a:r>
              <a:rPr lang="en-IE" dirty="0"/>
              <a:t> de </a:t>
            </a:r>
            <a:r>
              <a:rPr lang="en-IE" dirty="0" err="1"/>
              <a:t>benefícios</a:t>
            </a:r>
            <a:r>
              <a:rPr lang="en-IE" dirty="0"/>
              <a:t> a </a:t>
            </a:r>
            <a:r>
              <a:rPr lang="en-IE" dirty="0" err="1"/>
              <a:t>indivíduos</a:t>
            </a:r>
            <a:r>
              <a:rPr lang="en-IE" dirty="0"/>
              <a:t>, </a:t>
            </a:r>
            <a:r>
              <a:rPr lang="en-IE" dirty="0" err="1"/>
              <a:t>comunidades</a:t>
            </a:r>
            <a:r>
              <a:rPr lang="en-IE" dirty="0"/>
              <a:t>, </a:t>
            </a:r>
            <a:r>
              <a:rPr lang="en-IE" dirty="0" err="1"/>
              <a:t>empresas</a:t>
            </a:r>
            <a:r>
              <a:rPr lang="en-IE" dirty="0"/>
              <a:t> e </a:t>
            </a:r>
            <a:r>
              <a:rPr lang="en-IE" dirty="0" err="1"/>
              <a:t>muito</a:t>
            </a:r>
            <a:r>
              <a:rPr lang="en-IE" dirty="0"/>
              <a:t> </a:t>
            </a:r>
            <a:r>
              <a:rPr lang="en-IE" dirty="0" err="1"/>
              <a:t>mais</a:t>
            </a:r>
            <a:r>
              <a:rPr lang="en-IE" dirty="0"/>
              <a:t>. </a:t>
            </a:r>
            <a:r>
              <a:rPr lang="en-IE" dirty="0" err="1"/>
              <a:t>Ajuda</a:t>
            </a:r>
            <a:r>
              <a:rPr lang="en-IE" dirty="0"/>
              <a:t> a combater as </a:t>
            </a:r>
            <a:r>
              <a:rPr lang="en-IE" dirty="0" err="1"/>
              <a:t>alterações</a:t>
            </a:r>
            <a:r>
              <a:rPr lang="en-IE" dirty="0"/>
              <a:t> </a:t>
            </a:r>
            <a:r>
              <a:rPr lang="en-IE" dirty="0" err="1"/>
              <a:t>climáticas</a:t>
            </a:r>
            <a:r>
              <a:rPr lang="en-IE" dirty="0"/>
              <a:t>, </a:t>
            </a:r>
            <a:r>
              <a:rPr lang="en-IE" dirty="0" err="1"/>
              <a:t>poupa</a:t>
            </a:r>
            <a:r>
              <a:rPr lang="en-IE" dirty="0"/>
              <a:t> </a:t>
            </a:r>
            <a:r>
              <a:rPr lang="en-IE" dirty="0" err="1"/>
              <a:t>recursos</a:t>
            </a:r>
            <a:r>
              <a:rPr lang="en-IE" dirty="0"/>
              <a:t> e </a:t>
            </a:r>
            <a:r>
              <a:rPr lang="en-IE" dirty="0" err="1"/>
              <a:t>reduz</a:t>
            </a:r>
            <a:r>
              <a:rPr lang="en-IE" dirty="0"/>
              <a:t> o </a:t>
            </a:r>
            <a:r>
              <a:rPr lang="en-IE" dirty="0" err="1"/>
              <a:t>desperdício</a:t>
            </a:r>
            <a:r>
              <a:rPr lang="en-IE" dirty="0"/>
              <a:t>. </a:t>
            </a:r>
            <a:r>
              <a:rPr lang="en-IE" dirty="0" err="1"/>
              <a:t>Pode</a:t>
            </a:r>
            <a:r>
              <a:rPr lang="en-IE" dirty="0"/>
              <a:t> </a:t>
            </a:r>
            <a:r>
              <a:rPr lang="en-IE" dirty="0" err="1"/>
              <a:t>poupar</a:t>
            </a:r>
            <a:r>
              <a:rPr lang="en-IE" dirty="0"/>
              <a:t> </a:t>
            </a:r>
            <a:r>
              <a:rPr lang="en-IE" dirty="0" err="1"/>
              <a:t>dinheiro</a:t>
            </a:r>
            <a:r>
              <a:rPr lang="en-IE" dirty="0"/>
              <a:t> e </a:t>
            </a:r>
            <a:r>
              <a:rPr lang="en-IE" dirty="0" err="1"/>
              <a:t>criar</a:t>
            </a:r>
            <a:r>
              <a:rPr lang="en-IE" dirty="0"/>
              <a:t> </a:t>
            </a:r>
            <a:r>
              <a:rPr lang="en-IE" dirty="0" err="1"/>
              <a:t>empregos</a:t>
            </a:r>
            <a:r>
              <a:rPr lang="en-IE" dirty="0"/>
              <a:t>. </a:t>
            </a:r>
            <a:r>
              <a:rPr lang="en-IE" dirty="0" err="1"/>
              <a:t>Pode</a:t>
            </a:r>
            <a:r>
              <a:rPr lang="en-IE" dirty="0"/>
              <a:t> </a:t>
            </a:r>
            <a:r>
              <a:rPr lang="en-IE" dirty="0" err="1"/>
              <a:t>ajudar</a:t>
            </a:r>
            <a:r>
              <a:rPr lang="en-IE" dirty="0"/>
              <a:t> a </a:t>
            </a:r>
            <a:r>
              <a:rPr lang="en-IE" dirty="0" err="1"/>
              <a:t>tornar</a:t>
            </a:r>
            <a:r>
              <a:rPr lang="en-IE" dirty="0"/>
              <a:t> as </a:t>
            </a:r>
            <a:r>
              <a:rPr lang="en-IE" dirty="0" err="1"/>
              <a:t>empresas</a:t>
            </a:r>
            <a:r>
              <a:rPr lang="en-IE" dirty="0"/>
              <a:t> </a:t>
            </a:r>
            <a:r>
              <a:rPr lang="en-IE" dirty="0" err="1"/>
              <a:t>mais</a:t>
            </a:r>
            <a:r>
              <a:rPr lang="en-IE" dirty="0"/>
              <a:t> </a:t>
            </a:r>
            <a:r>
              <a:rPr lang="en-IE" dirty="0" err="1"/>
              <a:t>resilientes</a:t>
            </a:r>
            <a:r>
              <a:rPr lang="en-IE" dirty="0"/>
              <a:t> e </a:t>
            </a:r>
            <a:r>
              <a:rPr lang="en-IE" dirty="0" err="1"/>
              <a:t>pode</a:t>
            </a:r>
            <a:r>
              <a:rPr lang="en-IE" dirty="0"/>
              <a:t> </a:t>
            </a:r>
            <a:r>
              <a:rPr lang="en-IE" dirty="0" err="1"/>
              <a:t>inspirar</a:t>
            </a:r>
            <a:r>
              <a:rPr lang="en-IE" dirty="0"/>
              <a:t> </a:t>
            </a:r>
            <a:r>
              <a:rPr lang="en-IE" dirty="0" err="1"/>
              <a:t>novos</a:t>
            </a:r>
            <a:r>
              <a:rPr lang="en-IE" dirty="0"/>
              <a:t> </a:t>
            </a:r>
            <a:r>
              <a:rPr lang="en-IE" dirty="0" err="1"/>
              <a:t>modelos</a:t>
            </a:r>
            <a:r>
              <a:rPr lang="en-IE" dirty="0"/>
              <a:t> de </a:t>
            </a:r>
            <a:r>
              <a:rPr lang="en-IE" dirty="0" err="1"/>
              <a:t>negócio</a:t>
            </a:r>
            <a:r>
              <a:rPr lang="en-IE" dirty="0"/>
              <a:t> e </a:t>
            </a:r>
            <a:r>
              <a:rPr lang="en-IE" dirty="0" err="1"/>
              <a:t>inovações</a:t>
            </a:r>
            <a:r>
              <a:rPr lang="en-IE" dirty="0"/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6AB44C-BCD0-46B9-875F-2368FE3C62D7}"/>
              </a:ext>
            </a:extLst>
          </p:cNvPr>
          <p:cNvSpPr txBox="1"/>
          <p:nvPr/>
        </p:nvSpPr>
        <p:spPr>
          <a:xfrm>
            <a:off x="6542691" y="6579773"/>
            <a:ext cx="32582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dirty="0"/>
              <a:t>Fonte: </a:t>
            </a:r>
            <a:r>
              <a:rPr lang="en-IE" sz="1000" dirty="0">
                <a:hlinkClick r:id="rId2"/>
              </a:rPr>
              <a:t>Rediscovery Centre</a:t>
            </a:r>
            <a:endParaRPr lang="en-IE" sz="1000" dirty="0"/>
          </a:p>
        </p:txBody>
      </p:sp>
      <p:pic>
        <p:nvPicPr>
          <p:cNvPr id="7" name="Picture 6" descr="A picture containing person, game, standing&#10;&#10;Description automatically generated">
            <a:extLst>
              <a:ext uri="{FF2B5EF4-FFF2-40B4-BE49-F238E27FC236}">
                <a16:creationId xmlns:a16="http://schemas.microsoft.com/office/drawing/2014/main" id="{896A5D2A-F0A1-4B5E-BB43-844C404C33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558608" y="178675"/>
            <a:ext cx="3622305" cy="2039007"/>
          </a:xfrm>
          <a:prstGeom prst="rect">
            <a:avLst/>
          </a:prstGeom>
        </p:spPr>
      </p:pic>
      <p:pic>
        <p:nvPicPr>
          <p:cNvPr id="14" name="Picture 13" descr="A bicycle parked on the side of a flower garden&#10;&#10;Description automatically generated">
            <a:extLst>
              <a:ext uri="{FF2B5EF4-FFF2-40B4-BE49-F238E27FC236}">
                <a16:creationId xmlns:a16="http://schemas.microsoft.com/office/drawing/2014/main" id="{7B1CE47A-16A0-41D0-91E5-5F71D65A35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569697" y="2448130"/>
            <a:ext cx="3622304" cy="2415322"/>
          </a:xfrm>
          <a:prstGeom prst="rect">
            <a:avLst/>
          </a:prstGeom>
        </p:spPr>
      </p:pic>
      <p:pic>
        <p:nvPicPr>
          <p:cNvPr id="16" name="Picture 15" descr="A close up of a mans face&#10;&#10;Description automatically generated">
            <a:extLst>
              <a:ext uri="{FF2B5EF4-FFF2-40B4-BE49-F238E27FC236}">
                <a16:creationId xmlns:a16="http://schemas.microsoft.com/office/drawing/2014/main" id="{C2B016A1-DD35-4591-9051-75290B03452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070428" y="4962283"/>
            <a:ext cx="2261258" cy="19011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FC5E72-128F-4AA2-A250-38975869AE33}"/>
              </a:ext>
            </a:extLst>
          </p:cNvPr>
          <p:cNvSpPr txBox="1"/>
          <p:nvPr/>
        </p:nvSpPr>
        <p:spPr>
          <a:xfrm>
            <a:off x="0" y="0"/>
            <a:ext cx="2406869" cy="461665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OPORTUNIDADE</a:t>
            </a:r>
          </a:p>
        </p:txBody>
      </p:sp>
    </p:spTree>
    <p:extLst>
      <p:ext uri="{BB962C8B-B14F-4D97-AF65-F5344CB8AC3E}">
        <p14:creationId xmlns:p14="http://schemas.microsoft.com/office/powerpoint/2010/main" val="210385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3B5AF0-F0A3-46AE-AA0A-DF66E440420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7630" y="2157412"/>
            <a:ext cx="7169118" cy="4389161"/>
          </a:xfrm>
        </p:spPr>
        <p:txBody>
          <a:bodyPr/>
          <a:lstStyle/>
          <a:p>
            <a:r>
              <a:rPr lang="en-IE" dirty="0">
                <a:solidFill>
                  <a:srgbClr val="575756"/>
                </a:solidFill>
                <a:latin typeface="Guardian Egyptian"/>
              </a:rPr>
              <a:t>Nos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anos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80, a ONU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definiu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o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desenvolvimento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sustentável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como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" a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satisfação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das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necessidades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atuais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,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sem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comprometer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a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capacidade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das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gerações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futuras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de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satisfazerem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as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suas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próprias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necessidades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".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Foi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reconhecida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a inter-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relação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entre o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desenvolvimento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social,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ambiental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e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económico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. </a:t>
            </a:r>
            <a:endParaRPr lang="en-IE" dirty="0"/>
          </a:p>
          <a:p>
            <a:r>
              <a:rPr lang="en-IE" dirty="0" err="1"/>
              <a:t>Três</a:t>
            </a:r>
            <a:r>
              <a:rPr lang="en-IE" dirty="0"/>
              <a:t> </a:t>
            </a:r>
            <a:r>
              <a:rPr lang="en-IE" dirty="0" err="1"/>
              <a:t>décadas</a:t>
            </a:r>
            <a:r>
              <a:rPr lang="en-IE" dirty="0"/>
              <a:t> </a:t>
            </a:r>
            <a:r>
              <a:rPr lang="en-IE" dirty="0" err="1"/>
              <a:t>depois</a:t>
            </a:r>
            <a:r>
              <a:rPr lang="en-IE" dirty="0"/>
              <a:t>, </a:t>
            </a:r>
            <a:r>
              <a:rPr lang="en-IE" dirty="0" err="1"/>
              <a:t>em</a:t>
            </a:r>
            <a:r>
              <a:rPr lang="en-IE" dirty="0"/>
              <a:t> 25 de </a:t>
            </a:r>
            <a:r>
              <a:rPr lang="en-IE" dirty="0" err="1"/>
              <a:t>Setembro</a:t>
            </a:r>
            <a:r>
              <a:rPr lang="en-IE" dirty="0"/>
              <a:t> de 2015, a ONU </a:t>
            </a:r>
            <a:r>
              <a:rPr lang="en-IE" dirty="0" err="1"/>
              <a:t>aprovou</a:t>
            </a:r>
            <a:r>
              <a:rPr lang="en-IE" dirty="0"/>
              <a:t> </a:t>
            </a:r>
            <a:r>
              <a:rPr lang="en-IE" dirty="0" err="1"/>
              <a:t>formalmente</a:t>
            </a:r>
            <a:r>
              <a:rPr lang="en-IE" dirty="0"/>
              <a:t> a Agenda para o </a:t>
            </a:r>
            <a:r>
              <a:rPr lang="en-IE" dirty="0" err="1"/>
              <a:t>Desenvolvimento</a:t>
            </a:r>
            <a:r>
              <a:rPr lang="en-IE" dirty="0"/>
              <a:t> </a:t>
            </a:r>
            <a:r>
              <a:rPr lang="en-IE" dirty="0" err="1"/>
              <a:t>Sustentável</a:t>
            </a:r>
            <a:r>
              <a:rPr lang="en-IE" dirty="0"/>
              <a:t> de 2030. No </a:t>
            </a:r>
            <a:r>
              <a:rPr lang="en-IE" dirty="0" err="1"/>
              <a:t>seu</a:t>
            </a:r>
            <a:r>
              <a:rPr lang="en-IE" dirty="0"/>
              <a:t> </a:t>
            </a:r>
            <a:r>
              <a:rPr lang="en-IE" dirty="0" err="1"/>
              <a:t>núcleo</a:t>
            </a:r>
            <a:r>
              <a:rPr lang="en-IE" dirty="0"/>
              <a:t> </a:t>
            </a:r>
            <a:r>
              <a:rPr lang="en-IE" dirty="0" err="1"/>
              <a:t>estão</a:t>
            </a:r>
            <a:r>
              <a:rPr lang="en-IE" dirty="0"/>
              <a:t> </a:t>
            </a:r>
            <a:r>
              <a:rPr lang="en-IE" dirty="0" err="1"/>
              <a:t>os</a:t>
            </a:r>
            <a:r>
              <a:rPr lang="en-IE" dirty="0"/>
              <a:t> </a:t>
            </a:r>
            <a:r>
              <a:rPr lang="en-IE" u="sng" dirty="0">
                <a:solidFill>
                  <a:schemeClr val="accent1"/>
                </a:solidFill>
              </a:rPr>
              <a:t>17 </a:t>
            </a:r>
            <a:r>
              <a:rPr lang="en-IE" u="sng" dirty="0" err="1">
                <a:solidFill>
                  <a:schemeClr val="accent1"/>
                </a:solidFill>
              </a:rPr>
              <a:t>Objetivos</a:t>
            </a:r>
            <a:r>
              <a:rPr lang="en-IE" u="sng" dirty="0">
                <a:solidFill>
                  <a:schemeClr val="accent1"/>
                </a:solidFill>
              </a:rPr>
              <a:t> de </a:t>
            </a:r>
            <a:r>
              <a:rPr lang="en-IE" u="sng" dirty="0" err="1">
                <a:solidFill>
                  <a:schemeClr val="accent1"/>
                </a:solidFill>
              </a:rPr>
              <a:t>Desenvolvimento</a:t>
            </a:r>
            <a:r>
              <a:rPr lang="en-IE" u="sng" dirty="0">
                <a:solidFill>
                  <a:schemeClr val="accent1"/>
                </a:solidFill>
              </a:rPr>
              <a:t> </a:t>
            </a:r>
            <a:r>
              <a:rPr lang="en-IE" u="sng" dirty="0" err="1">
                <a:solidFill>
                  <a:schemeClr val="accent1"/>
                </a:solidFill>
              </a:rPr>
              <a:t>Sustentável</a:t>
            </a:r>
            <a:r>
              <a:rPr lang="en-IE" u="sng" dirty="0">
                <a:solidFill>
                  <a:schemeClr val="accent1"/>
                </a:solidFill>
              </a:rPr>
              <a:t> (ODS), </a:t>
            </a:r>
            <a:r>
              <a:rPr lang="en-IE" dirty="0"/>
              <a:t>um </a:t>
            </a:r>
            <a:r>
              <a:rPr lang="en-IE" dirty="0" err="1"/>
              <a:t>roteiro</a:t>
            </a:r>
            <a:r>
              <a:rPr lang="en-IE" dirty="0"/>
              <a:t> para </a:t>
            </a:r>
            <a:r>
              <a:rPr lang="en-IE" dirty="0" err="1"/>
              <a:t>alcançar</a:t>
            </a:r>
            <a:r>
              <a:rPr lang="en-IE" dirty="0"/>
              <a:t> a </a:t>
            </a:r>
            <a:r>
              <a:rPr lang="en-IE" dirty="0" err="1"/>
              <a:t>paz</a:t>
            </a:r>
            <a:r>
              <a:rPr lang="en-IE" dirty="0"/>
              <a:t> e </a:t>
            </a:r>
            <a:r>
              <a:rPr lang="en-IE" dirty="0" err="1"/>
              <a:t>prosperidade</a:t>
            </a:r>
            <a:r>
              <a:rPr lang="en-IE" dirty="0"/>
              <a:t> para </a:t>
            </a:r>
            <a:r>
              <a:rPr lang="en-IE" dirty="0" err="1"/>
              <a:t>os</a:t>
            </a:r>
            <a:r>
              <a:rPr lang="en-IE" dirty="0"/>
              <a:t> </a:t>
            </a:r>
            <a:r>
              <a:rPr lang="en-IE" dirty="0" err="1"/>
              <a:t>povos</a:t>
            </a:r>
            <a:r>
              <a:rPr lang="en-IE" dirty="0"/>
              <a:t> do </a:t>
            </a:r>
            <a:r>
              <a:rPr lang="en-IE" dirty="0" err="1"/>
              <a:t>mundo</a:t>
            </a:r>
            <a:r>
              <a:rPr lang="en-IE" dirty="0"/>
              <a:t> e para o </a:t>
            </a:r>
            <a:r>
              <a:rPr lang="en-IE" dirty="0" err="1"/>
              <a:t>planeta</a:t>
            </a:r>
            <a:r>
              <a:rPr lang="en-IE" dirty="0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3CE3F9-2806-4C99-9C47-E75F10EB1C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09126" y="178676"/>
            <a:ext cx="6733354" cy="1446365"/>
          </a:xfrm>
        </p:spPr>
        <p:txBody>
          <a:bodyPr>
            <a:normAutofit/>
          </a:bodyPr>
          <a:lstStyle/>
          <a:p>
            <a:r>
              <a:rPr lang="en-IE" dirty="0"/>
              <a:t>Como </a:t>
            </a:r>
            <a:r>
              <a:rPr lang="en-IE" dirty="0" err="1"/>
              <a:t>é</a:t>
            </a:r>
            <a:r>
              <a:rPr lang="en-IE" dirty="0"/>
              <a:t> que </a:t>
            </a:r>
            <a:r>
              <a:rPr lang="en-IE" dirty="0" err="1"/>
              <a:t>surgiram</a:t>
            </a:r>
            <a:r>
              <a:rPr lang="en-IE" dirty="0"/>
              <a:t> </a:t>
            </a:r>
            <a:r>
              <a:rPr lang="en-IE" dirty="0" err="1"/>
              <a:t>os</a:t>
            </a:r>
            <a:r>
              <a:rPr lang="en-IE" dirty="0"/>
              <a:t> </a:t>
            </a:r>
            <a:r>
              <a:rPr lang="en-IE" dirty="0" err="1"/>
              <a:t>Objetivos</a:t>
            </a:r>
            <a:r>
              <a:rPr lang="en-IE" dirty="0"/>
              <a:t> de </a:t>
            </a:r>
            <a:r>
              <a:rPr lang="en-IE" dirty="0" err="1"/>
              <a:t>Desenvolvimento</a:t>
            </a:r>
            <a:r>
              <a:rPr lang="en-IE" dirty="0"/>
              <a:t> </a:t>
            </a:r>
            <a:r>
              <a:rPr lang="en-IE" dirty="0" err="1"/>
              <a:t>Sustentável</a:t>
            </a:r>
            <a:r>
              <a:rPr lang="en-IE" dirty="0"/>
              <a:t>?</a:t>
            </a:r>
          </a:p>
        </p:txBody>
      </p:sp>
      <p:pic>
        <p:nvPicPr>
          <p:cNvPr id="5" name="Picture 4" descr="A picture containing device, fruit&#10;&#10;Description automatically generated">
            <a:extLst>
              <a:ext uri="{FF2B5EF4-FFF2-40B4-BE49-F238E27FC236}">
                <a16:creationId xmlns:a16="http://schemas.microsoft.com/office/drawing/2014/main" id="{B605ED7A-0EFC-4562-90CE-6A0F5B9E9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09490" y="1776248"/>
            <a:ext cx="4582510" cy="458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916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picture containing green, grass, kite, sign&#10;&#10;Description automatically generated">
            <a:extLst>
              <a:ext uri="{FF2B5EF4-FFF2-40B4-BE49-F238E27FC236}">
                <a16:creationId xmlns:a16="http://schemas.microsoft.com/office/drawing/2014/main" id="{1EECD890-4AA7-4FF5-A4AE-A81E8FF975C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46E6D3-A125-418E-8C7D-23A68F3A064F}"/>
              </a:ext>
            </a:extLst>
          </p:cNvPr>
          <p:cNvSpPr txBox="1"/>
          <p:nvPr/>
        </p:nvSpPr>
        <p:spPr>
          <a:xfrm>
            <a:off x="0" y="5671425"/>
            <a:ext cx="2291255" cy="1077218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IE" sz="3200" dirty="0">
                <a:solidFill>
                  <a:schemeClr val="bg1"/>
                </a:solidFill>
              </a:rPr>
              <a:t>CASO DE ESTUDO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E29109-DE01-4E4C-AB13-C110089AC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7570" y="80010"/>
            <a:ext cx="8618219" cy="1291231"/>
          </a:xfrm>
          <a:solidFill>
            <a:srgbClr val="AB5AB0"/>
          </a:solidFill>
        </p:spPr>
        <p:txBody>
          <a:bodyPr>
            <a:norm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VRHNIKA, </a:t>
            </a:r>
            <a:r>
              <a:rPr lang="en-IE" dirty="0" err="1">
                <a:solidFill>
                  <a:schemeClr val="bg1"/>
                </a:solidFill>
              </a:rPr>
              <a:t>Eslovénia</a:t>
            </a:r>
            <a:r>
              <a:rPr lang="en-IE" dirty="0">
                <a:solidFill>
                  <a:schemeClr val="bg1"/>
                </a:solidFill>
              </a:rPr>
              <a:t> - do </a:t>
            </a:r>
            <a:r>
              <a:rPr lang="en-IE" dirty="0" err="1">
                <a:solidFill>
                  <a:schemeClr val="bg1"/>
                </a:solidFill>
              </a:rPr>
              <a:t>aterro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à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reciclagem</a:t>
            </a:r>
            <a:r>
              <a:rPr lang="en-IE" dirty="0">
                <a:solidFill>
                  <a:schemeClr val="bg1"/>
                </a:solidFill>
              </a:rPr>
              <a:t> e </a:t>
            </a:r>
            <a:r>
              <a:rPr lang="en-IE" dirty="0" err="1">
                <a:solidFill>
                  <a:schemeClr val="bg1"/>
                </a:solidFill>
              </a:rPr>
              <a:t>eliminação</a:t>
            </a:r>
            <a:r>
              <a:rPr lang="en-IE" dirty="0">
                <a:solidFill>
                  <a:schemeClr val="bg1"/>
                </a:solidFill>
              </a:rPr>
              <a:t> de </a:t>
            </a:r>
            <a:r>
              <a:rPr lang="en-IE" dirty="0" err="1">
                <a:solidFill>
                  <a:schemeClr val="bg1"/>
                </a:solidFill>
              </a:rPr>
              <a:t>resíduos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em</a:t>
            </a:r>
            <a:r>
              <a:rPr lang="en-IE" dirty="0">
                <a:solidFill>
                  <a:schemeClr val="bg1"/>
                </a:solidFill>
              </a:rPr>
              <a:t> 20 </a:t>
            </a:r>
            <a:r>
              <a:rPr lang="en-IE" dirty="0" err="1">
                <a:solidFill>
                  <a:schemeClr val="bg1"/>
                </a:solidFill>
              </a:rPr>
              <a:t>anos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C6820-3DBD-49D3-8C08-5DE279F077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3135" y="1511658"/>
            <a:ext cx="8858865" cy="5183432"/>
          </a:xfrm>
        </p:spPr>
        <p:txBody>
          <a:bodyPr/>
          <a:lstStyle/>
          <a:p>
            <a:r>
              <a:rPr lang="en-IE" sz="2000" dirty="0" err="1"/>
              <a:t>Em</a:t>
            </a:r>
            <a:r>
              <a:rPr lang="en-IE" sz="2000" dirty="0"/>
              <a:t> 1994, as </a:t>
            </a:r>
            <a:r>
              <a:rPr lang="en-IE" sz="2000" dirty="0" err="1"/>
              <a:t>instalações</a:t>
            </a:r>
            <a:r>
              <a:rPr lang="en-IE" sz="2000" dirty="0"/>
              <a:t> do </a:t>
            </a:r>
            <a:r>
              <a:rPr lang="en-IE" sz="2000" dirty="0" err="1"/>
              <a:t>aterro</a:t>
            </a:r>
            <a:r>
              <a:rPr lang="en-IE" sz="2000" dirty="0"/>
              <a:t> de </a:t>
            </a:r>
            <a:r>
              <a:rPr lang="en-IE" sz="2000" dirty="0" err="1"/>
              <a:t>Vrhnika</a:t>
            </a:r>
            <a:r>
              <a:rPr lang="en-IE" sz="2000" dirty="0"/>
              <a:t> </a:t>
            </a:r>
            <a:r>
              <a:rPr lang="en-IE" sz="2000" dirty="0" err="1"/>
              <a:t>estavam</a:t>
            </a:r>
            <a:r>
              <a:rPr lang="en-IE" sz="2000" dirty="0"/>
              <a:t> a </a:t>
            </a:r>
            <a:r>
              <a:rPr lang="en-IE" sz="2000" dirty="0" err="1"/>
              <a:t>atingir</a:t>
            </a:r>
            <a:r>
              <a:rPr lang="en-IE" sz="2000" dirty="0"/>
              <a:t> </a:t>
            </a:r>
            <a:r>
              <a:rPr lang="en-IE" sz="2000" dirty="0" err="1"/>
              <a:t>os</a:t>
            </a:r>
            <a:r>
              <a:rPr lang="en-IE" sz="2000" dirty="0"/>
              <a:t> </a:t>
            </a:r>
            <a:r>
              <a:rPr lang="en-IE" sz="2000" dirty="0" err="1"/>
              <a:t>seus</a:t>
            </a:r>
            <a:r>
              <a:rPr lang="en-IE" sz="2000" dirty="0"/>
              <a:t> </a:t>
            </a:r>
            <a:r>
              <a:rPr lang="en-IE" sz="2000" dirty="0" err="1"/>
              <a:t>limites</a:t>
            </a:r>
            <a:r>
              <a:rPr lang="en-IE" sz="2000" dirty="0"/>
              <a:t>. </a:t>
            </a:r>
            <a:r>
              <a:rPr lang="en-IE" sz="2000" dirty="0" err="1"/>
              <a:t>Os</a:t>
            </a:r>
            <a:r>
              <a:rPr lang="en-IE" sz="2000" dirty="0"/>
              <a:t> custos </a:t>
            </a:r>
            <a:r>
              <a:rPr lang="en-IE" sz="2000" dirty="0" err="1"/>
              <a:t>estavam</a:t>
            </a:r>
            <a:r>
              <a:rPr lang="en-IE" sz="2000" dirty="0"/>
              <a:t> a </a:t>
            </a:r>
            <a:r>
              <a:rPr lang="en-IE" sz="2000" dirty="0" err="1"/>
              <a:t>aumentar</a:t>
            </a:r>
            <a:r>
              <a:rPr lang="en-IE" sz="2000" dirty="0"/>
              <a:t> </a:t>
            </a:r>
            <a:r>
              <a:rPr lang="en-IE" sz="2000" dirty="0" err="1"/>
              <a:t>rapidamente</a:t>
            </a:r>
            <a:r>
              <a:rPr lang="en-IE" sz="2000" dirty="0"/>
              <a:t> e as </a:t>
            </a:r>
            <a:r>
              <a:rPr lang="en-IE" sz="2000" dirty="0" err="1"/>
              <a:t>autoridades</a:t>
            </a:r>
            <a:r>
              <a:rPr lang="en-IE" sz="2000" dirty="0"/>
              <a:t> </a:t>
            </a:r>
            <a:r>
              <a:rPr lang="en-IE" sz="2000" dirty="0" err="1"/>
              <a:t>locais</a:t>
            </a:r>
            <a:r>
              <a:rPr lang="en-IE" sz="2000" dirty="0"/>
              <a:t> </a:t>
            </a:r>
            <a:r>
              <a:rPr lang="en-IE" sz="2000" dirty="0" err="1"/>
              <a:t>necessitavam</a:t>
            </a:r>
            <a:r>
              <a:rPr lang="en-IE" sz="2000" dirty="0"/>
              <a:t> de </a:t>
            </a:r>
            <a:r>
              <a:rPr lang="en-IE" sz="2000" dirty="0" err="1"/>
              <a:t>novas</a:t>
            </a:r>
            <a:r>
              <a:rPr lang="en-IE" sz="2000" dirty="0"/>
              <a:t> </a:t>
            </a:r>
            <a:r>
              <a:rPr lang="en-IE" sz="2000" dirty="0" err="1"/>
              <a:t>soluções</a:t>
            </a:r>
            <a:r>
              <a:rPr lang="en-IE" sz="2000" dirty="0"/>
              <a:t>. </a:t>
            </a:r>
            <a:r>
              <a:rPr lang="en-IE" sz="2000" dirty="0" err="1"/>
              <a:t>Desde</a:t>
            </a:r>
            <a:r>
              <a:rPr lang="en-IE" sz="2000" dirty="0"/>
              <a:t> </a:t>
            </a:r>
            <a:r>
              <a:rPr lang="en-IE" sz="2000" dirty="0" err="1"/>
              <a:t>então</a:t>
            </a:r>
            <a:r>
              <a:rPr lang="en-IE" sz="2000" dirty="0"/>
              <a:t>, </a:t>
            </a:r>
            <a:r>
              <a:rPr lang="en-IE" sz="2000" dirty="0" err="1"/>
              <a:t>Vrhnika</a:t>
            </a:r>
            <a:r>
              <a:rPr lang="en-IE" sz="2000" dirty="0"/>
              <a:t> fez com que o </a:t>
            </a:r>
            <a:r>
              <a:rPr lang="en-IE" sz="2000" dirty="0" err="1"/>
              <a:t>desperdício</a:t>
            </a:r>
            <a:r>
              <a:rPr lang="en-IE" sz="2000" dirty="0"/>
              <a:t> se </a:t>
            </a:r>
            <a:r>
              <a:rPr lang="en-IE" sz="2000" dirty="0" err="1"/>
              <a:t>tornasse</a:t>
            </a:r>
            <a:r>
              <a:rPr lang="en-IE" sz="2000" dirty="0"/>
              <a:t> </a:t>
            </a:r>
            <a:r>
              <a:rPr lang="en-IE" sz="2000" dirty="0" err="1"/>
              <a:t>nulo</a:t>
            </a:r>
            <a:r>
              <a:rPr lang="en-IE" sz="20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1800" dirty="0" err="1"/>
              <a:t>planos</a:t>
            </a:r>
            <a:r>
              <a:rPr lang="en-IE" sz="1800" dirty="0"/>
              <a:t> </a:t>
            </a:r>
            <a:r>
              <a:rPr lang="en-IE" sz="1800" dirty="0" err="1"/>
              <a:t>em</a:t>
            </a:r>
            <a:r>
              <a:rPr lang="en-IE" sz="1800" dirty="0"/>
              <a:t> </a:t>
            </a:r>
            <a:r>
              <a:rPr lang="en-IE" sz="1800" dirty="0" err="1"/>
              <a:t>vigor</a:t>
            </a:r>
            <a:r>
              <a:rPr lang="en-IE" sz="1800" dirty="0"/>
              <a:t> para </a:t>
            </a:r>
            <a:r>
              <a:rPr lang="en-IE" sz="1800" dirty="0" err="1"/>
              <a:t>resíduos</a:t>
            </a:r>
            <a:r>
              <a:rPr lang="en-IE" sz="1800" dirty="0"/>
              <a:t> </a:t>
            </a:r>
            <a:r>
              <a:rPr lang="en-IE" sz="1800" dirty="0" err="1"/>
              <a:t>perigosos</a:t>
            </a:r>
            <a:r>
              <a:rPr lang="en-IE" sz="1800" dirty="0"/>
              <a:t> e </a:t>
            </a:r>
            <a:r>
              <a:rPr lang="en-IE" sz="1800" dirty="0" err="1"/>
              <a:t>volumosos</a:t>
            </a:r>
            <a:endParaRPr lang="en-IE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1800" dirty="0" err="1"/>
              <a:t>os</a:t>
            </a:r>
            <a:r>
              <a:rPr lang="en-IE" sz="1800" dirty="0"/>
              <a:t> </a:t>
            </a:r>
            <a:r>
              <a:rPr lang="en-IE" sz="1800" dirty="0" err="1"/>
              <a:t>residentes</a:t>
            </a:r>
            <a:r>
              <a:rPr lang="en-IE" sz="1800" dirty="0"/>
              <a:t> </a:t>
            </a:r>
            <a:r>
              <a:rPr lang="en-IE" sz="1800" dirty="0" err="1"/>
              <a:t>são</a:t>
            </a:r>
            <a:r>
              <a:rPr lang="en-IE" sz="1800" dirty="0"/>
              <a:t> </a:t>
            </a:r>
            <a:r>
              <a:rPr lang="en-IE" sz="1800" dirty="0" err="1"/>
              <a:t>recompensados</a:t>
            </a:r>
            <a:r>
              <a:rPr lang="en-IE" sz="1800" dirty="0"/>
              <a:t> por </a:t>
            </a:r>
            <a:r>
              <a:rPr lang="en-IE" sz="1800" dirty="0" err="1"/>
              <a:t>reciclarem</a:t>
            </a:r>
            <a:endParaRPr lang="en-IE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1800" dirty="0"/>
              <a:t>a </a:t>
            </a:r>
            <a:r>
              <a:rPr lang="en-IE" sz="1800" dirty="0" err="1"/>
              <a:t>compostagem</a:t>
            </a:r>
            <a:r>
              <a:rPr lang="en-IE" sz="1800" dirty="0"/>
              <a:t> </a:t>
            </a:r>
            <a:r>
              <a:rPr lang="en-IE" sz="1800" dirty="0" err="1"/>
              <a:t>doméstica</a:t>
            </a:r>
            <a:r>
              <a:rPr lang="en-IE" sz="1800" dirty="0"/>
              <a:t> </a:t>
            </a:r>
            <a:r>
              <a:rPr lang="en-IE" sz="1800" dirty="0" err="1"/>
              <a:t>é</a:t>
            </a:r>
            <a:r>
              <a:rPr lang="en-IE" sz="1800" dirty="0"/>
              <a:t> </a:t>
            </a:r>
            <a:r>
              <a:rPr lang="en-IE" sz="1800" dirty="0" err="1"/>
              <a:t>promovida</a:t>
            </a:r>
            <a:r>
              <a:rPr lang="en-IE" sz="18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1800" dirty="0" err="1"/>
              <a:t>campanha</a:t>
            </a:r>
            <a:r>
              <a:rPr lang="en-IE" sz="1800" dirty="0"/>
              <a:t> </a:t>
            </a:r>
            <a:r>
              <a:rPr lang="en-IE" sz="1800" dirty="0" err="1"/>
              <a:t>educativa</a:t>
            </a:r>
            <a:r>
              <a:rPr lang="en-IE" sz="1800" dirty="0"/>
              <a:t> para 5 </a:t>
            </a:r>
            <a:r>
              <a:rPr lang="en-IE" sz="1800" dirty="0" err="1"/>
              <a:t>grupos</a:t>
            </a:r>
            <a:r>
              <a:rPr lang="en-IE" sz="1800" dirty="0"/>
              <a:t> </a:t>
            </a:r>
            <a:r>
              <a:rPr lang="en-IE" sz="1800" dirty="0" err="1"/>
              <a:t>etários</a:t>
            </a:r>
            <a:r>
              <a:rPr lang="en-IE" sz="1800" dirty="0"/>
              <a:t> </a:t>
            </a:r>
            <a:r>
              <a:rPr lang="en-IE" sz="1800" dirty="0" err="1"/>
              <a:t>diferentes</a:t>
            </a:r>
            <a:endParaRPr lang="en-IE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1800" dirty="0" err="1"/>
              <a:t>esforços</a:t>
            </a:r>
            <a:r>
              <a:rPr lang="en-IE" sz="1800" dirty="0"/>
              <a:t> para mudar a </a:t>
            </a:r>
            <a:r>
              <a:rPr lang="en-IE" sz="1800" dirty="0" err="1"/>
              <a:t>opinião</a:t>
            </a:r>
            <a:r>
              <a:rPr lang="en-IE" sz="1800" dirty="0"/>
              <a:t> </a:t>
            </a:r>
            <a:r>
              <a:rPr lang="en-IE" sz="1800" dirty="0" err="1"/>
              <a:t>pública</a:t>
            </a:r>
            <a:r>
              <a:rPr lang="en-IE" sz="1800" dirty="0"/>
              <a:t> </a:t>
            </a:r>
            <a:r>
              <a:rPr lang="en-IE" sz="1800" dirty="0" err="1"/>
              <a:t>sobre</a:t>
            </a:r>
            <a:r>
              <a:rPr lang="en-IE" sz="1800" dirty="0"/>
              <a:t> o </a:t>
            </a:r>
            <a:r>
              <a:rPr lang="en-IE" sz="1800" dirty="0" err="1"/>
              <a:t>desperdício</a:t>
            </a:r>
            <a:r>
              <a:rPr lang="en-IE" sz="1800" dirty="0"/>
              <a:t> </a:t>
            </a:r>
            <a:r>
              <a:rPr lang="en-IE" sz="1800" dirty="0" err="1"/>
              <a:t>como</a:t>
            </a:r>
            <a:r>
              <a:rPr lang="en-IE" sz="1800" dirty="0"/>
              <a:t> algo </a:t>
            </a:r>
            <a:r>
              <a:rPr lang="en-IE" sz="1800" dirty="0" err="1"/>
              <a:t>inútil</a:t>
            </a:r>
            <a:r>
              <a:rPr lang="en-IE" sz="1800" dirty="0"/>
              <a:t>. </a:t>
            </a:r>
            <a:r>
              <a:rPr lang="en-IE" sz="1800" dirty="0" err="1"/>
              <a:t>Os</a:t>
            </a:r>
            <a:r>
              <a:rPr lang="en-IE" sz="1800" dirty="0"/>
              <a:t> </a:t>
            </a:r>
            <a:r>
              <a:rPr lang="en-IE" sz="1800" dirty="0" err="1"/>
              <a:t>camiões</a:t>
            </a:r>
            <a:r>
              <a:rPr lang="en-IE" sz="1800" dirty="0"/>
              <a:t> de </a:t>
            </a:r>
            <a:r>
              <a:rPr lang="en-IE" sz="1800" dirty="0" err="1"/>
              <a:t>lixo</a:t>
            </a:r>
            <a:r>
              <a:rPr lang="en-IE" sz="1800" dirty="0"/>
              <a:t> </a:t>
            </a:r>
            <a:r>
              <a:rPr lang="en-IE" sz="1800" dirty="0" err="1"/>
              <a:t>são</a:t>
            </a:r>
            <a:r>
              <a:rPr lang="en-IE" sz="1800" dirty="0"/>
              <a:t> </a:t>
            </a:r>
            <a:r>
              <a:rPr lang="en-IE" sz="1800" dirty="0" err="1"/>
              <a:t>brancos</a:t>
            </a:r>
            <a:r>
              <a:rPr lang="en-IE" sz="1800" dirty="0"/>
              <a:t> com </a:t>
            </a:r>
            <a:r>
              <a:rPr lang="en-IE" sz="1800" dirty="0" err="1"/>
              <a:t>motivos</a:t>
            </a:r>
            <a:r>
              <a:rPr lang="en-IE" sz="1800" dirty="0"/>
              <a:t> </a:t>
            </a:r>
            <a:r>
              <a:rPr lang="en-IE" sz="1800" dirty="0" err="1"/>
              <a:t>florais</a:t>
            </a:r>
            <a:r>
              <a:rPr lang="en-IE" sz="1800" dirty="0"/>
              <a:t>, </a:t>
            </a:r>
            <a:r>
              <a:rPr lang="en-IE" sz="1800" dirty="0" err="1"/>
              <a:t>contentores</a:t>
            </a:r>
            <a:r>
              <a:rPr lang="en-IE" sz="1800" dirty="0"/>
              <a:t> </a:t>
            </a:r>
            <a:r>
              <a:rPr lang="en-IE" sz="1800" dirty="0" err="1"/>
              <a:t>são</a:t>
            </a:r>
            <a:r>
              <a:rPr lang="en-IE" sz="1800" dirty="0"/>
              <a:t> </a:t>
            </a:r>
            <a:r>
              <a:rPr lang="en-IE" sz="1800" dirty="0" err="1"/>
              <a:t>limpos</a:t>
            </a:r>
            <a:r>
              <a:rPr lang="en-IE" sz="1800" dirty="0"/>
              <a:t> </a:t>
            </a:r>
            <a:r>
              <a:rPr lang="en-IE" sz="1800" dirty="0" err="1"/>
              <a:t>regularmente</a:t>
            </a:r>
            <a:r>
              <a:rPr lang="en-IE" sz="1800" dirty="0"/>
              <a:t> e </a:t>
            </a:r>
            <a:r>
              <a:rPr lang="en-IE" sz="1800" dirty="0" err="1"/>
              <a:t>criaram</a:t>
            </a:r>
            <a:r>
              <a:rPr lang="en-IE" sz="1800" dirty="0"/>
              <a:t> </a:t>
            </a:r>
            <a:r>
              <a:rPr lang="en-IE" sz="1800" dirty="0" err="1"/>
              <a:t>uma</a:t>
            </a:r>
            <a:r>
              <a:rPr lang="en-IE" sz="1800" dirty="0"/>
              <a:t> entrada </a:t>
            </a:r>
            <a:r>
              <a:rPr lang="en-IE" sz="1800" dirty="0" err="1"/>
              <a:t>atraente</a:t>
            </a:r>
            <a:r>
              <a:rPr lang="en-IE" sz="1800" dirty="0"/>
              <a:t> para o </a:t>
            </a:r>
            <a:r>
              <a:rPr lang="en-IE" sz="1800" dirty="0" err="1"/>
              <a:t>centro</a:t>
            </a:r>
            <a:r>
              <a:rPr lang="en-IE" sz="1800" dirty="0"/>
              <a:t> de </a:t>
            </a:r>
            <a:r>
              <a:rPr lang="en-IE" sz="1800" dirty="0" err="1"/>
              <a:t>recolha</a:t>
            </a:r>
            <a:r>
              <a:rPr lang="en-IE" sz="1800" dirty="0"/>
              <a:t>, com um </a:t>
            </a:r>
            <a:r>
              <a:rPr lang="en-IE" sz="1800" dirty="0" err="1"/>
              <a:t>parque</a:t>
            </a:r>
            <a:r>
              <a:rPr lang="en-IE" sz="1800" dirty="0"/>
              <a:t> com </a:t>
            </a:r>
            <a:r>
              <a:rPr lang="en-IE" sz="1800" dirty="0" err="1"/>
              <a:t>relvados</a:t>
            </a:r>
            <a:r>
              <a:rPr lang="en-IE" sz="1800" dirty="0"/>
              <a:t> e </a:t>
            </a:r>
            <a:r>
              <a:rPr lang="en-IE" sz="1800" dirty="0" err="1"/>
              <a:t>canteiros</a:t>
            </a:r>
            <a:r>
              <a:rPr lang="en-IE" sz="1800" dirty="0"/>
              <a:t> de </a:t>
            </a:r>
            <a:r>
              <a:rPr lang="en-IE" sz="1800" dirty="0" err="1"/>
              <a:t>flores</a:t>
            </a:r>
            <a:endParaRPr lang="en-IE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1800" dirty="0"/>
              <a:t>um </a:t>
            </a:r>
            <a:r>
              <a:rPr lang="en-IE" sz="1800" dirty="0" err="1"/>
              <a:t>centro</a:t>
            </a:r>
            <a:r>
              <a:rPr lang="en-IE" sz="1800" dirty="0"/>
              <a:t> de </a:t>
            </a:r>
            <a:r>
              <a:rPr lang="en-IE" sz="1800" dirty="0" err="1"/>
              <a:t>reutilização</a:t>
            </a:r>
            <a:r>
              <a:rPr lang="en-IE" sz="1800" dirty="0"/>
              <a:t> </a:t>
            </a:r>
            <a:r>
              <a:rPr lang="en-IE" sz="1800" dirty="0" err="1"/>
              <a:t>fundado</a:t>
            </a:r>
            <a:r>
              <a:rPr lang="en-IE" sz="1800" dirty="0"/>
              <a:t> </a:t>
            </a:r>
            <a:r>
              <a:rPr lang="en-IE" sz="1800" dirty="0" err="1"/>
              <a:t>em</a:t>
            </a:r>
            <a:r>
              <a:rPr lang="en-IE" sz="1800" dirty="0"/>
              <a:t> 2014 </a:t>
            </a:r>
            <a:r>
              <a:rPr lang="en-IE" sz="1800" dirty="0" err="1"/>
              <a:t>nas</a:t>
            </a:r>
            <a:r>
              <a:rPr lang="en-IE" sz="1800" dirty="0"/>
              <a:t> </a:t>
            </a:r>
            <a:r>
              <a:rPr lang="en-IE" sz="1800" dirty="0" err="1"/>
              <a:t>instalações</a:t>
            </a:r>
            <a:r>
              <a:rPr lang="en-IE" sz="1800" dirty="0"/>
              <a:t> do </a:t>
            </a:r>
            <a:r>
              <a:rPr lang="en-IE" sz="1800" dirty="0" err="1"/>
              <a:t>centro</a:t>
            </a:r>
            <a:r>
              <a:rPr lang="en-IE" sz="1800" dirty="0"/>
              <a:t> de </a:t>
            </a:r>
            <a:r>
              <a:rPr lang="en-IE" sz="1800" dirty="0" err="1"/>
              <a:t>recolha</a:t>
            </a:r>
            <a:r>
              <a:rPr lang="en-IE" sz="1800" dirty="0"/>
              <a:t>, a </a:t>
            </a:r>
            <a:r>
              <a:rPr lang="en-IE" sz="1800" dirty="0" err="1"/>
              <a:t>fim</a:t>
            </a:r>
            <a:r>
              <a:rPr lang="en-IE" sz="1800" dirty="0"/>
              <a:t> de </a:t>
            </a:r>
            <a:r>
              <a:rPr lang="en-IE" sz="1800" dirty="0" err="1"/>
              <a:t>reciclar</a:t>
            </a:r>
            <a:r>
              <a:rPr lang="en-IE" sz="1800" dirty="0"/>
              <a:t> </a:t>
            </a:r>
            <a:r>
              <a:rPr lang="en-IE" sz="1800" dirty="0" err="1"/>
              <a:t>os</a:t>
            </a:r>
            <a:r>
              <a:rPr lang="en-IE" sz="1800" dirty="0"/>
              <a:t> </a:t>
            </a:r>
            <a:r>
              <a:rPr lang="en-IE" sz="1800" dirty="0" err="1"/>
              <a:t>resíduos</a:t>
            </a:r>
            <a:r>
              <a:rPr lang="en-IE" sz="1800" dirty="0"/>
              <a:t> </a:t>
            </a:r>
            <a:r>
              <a:rPr lang="en-IE" sz="1800" dirty="0" err="1"/>
              <a:t>em</a:t>
            </a:r>
            <a:r>
              <a:rPr lang="en-IE" sz="1800" dirty="0"/>
              <a:t> bens </a:t>
            </a:r>
            <a:r>
              <a:rPr lang="en-IE" sz="1800" dirty="0" err="1"/>
              <a:t>desejáveis</a:t>
            </a:r>
            <a:r>
              <a:rPr lang="en-IE" sz="1800" dirty="0"/>
              <a:t> e </a:t>
            </a:r>
            <a:r>
              <a:rPr lang="en-IE" sz="1800" dirty="0" err="1"/>
              <a:t>recuperar</a:t>
            </a:r>
            <a:r>
              <a:rPr lang="en-IE" sz="1800" dirty="0"/>
              <a:t> </a:t>
            </a:r>
            <a:r>
              <a:rPr lang="en-IE" sz="1800" dirty="0" err="1"/>
              <a:t>artigos</a:t>
            </a:r>
            <a:r>
              <a:rPr lang="en-IE" sz="1800" dirty="0"/>
              <a:t> que de </a:t>
            </a:r>
            <a:r>
              <a:rPr lang="en-IE" sz="1800" dirty="0" err="1"/>
              <a:t>outra</a:t>
            </a:r>
            <a:r>
              <a:rPr lang="en-IE" sz="1800" dirty="0"/>
              <a:t> forma </a:t>
            </a:r>
            <a:r>
              <a:rPr lang="en-IE" sz="1800" dirty="0" err="1"/>
              <a:t>seriam</a:t>
            </a:r>
            <a:r>
              <a:rPr lang="en-IE" sz="1800" dirty="0"/>
              <a:t> </a:t>
            </a:r>
            <a:r>
              <a:rPr lang="en-IE" sz="1800" dirty="0" err="1"/>
              <a:t>enviados</a:t>
            </a:r>
            <a:r>
              <a:rPr lang="en-IE" sz="1800" dirty="0"/>
              <a:t> para </a:t>
            </a:r>
            <a:r>
              <a:rPr lang="en-IE" sz="1800" dirty="0" err="1"/>
              <a:t>aterro</a:t>
            </a:r>
            <a:r>
              <a:rPr lang="en-IE" sz="1800" dirty="0"/>
              <a:t> </a:t>
            </a:r>
            <a:r>
              <a:rPr lang="en-IE" sz="1800" dirty="0" err="1"/>
              <a:t>sanitário</a:t>
            </a:r>
            <a:r>
              <a:rPr lang="en-IE" sz="1800" dirty="0"/>
              <a:t>. </a:t>
            </a:r>
            <a:r>
              <a:rPr lang="en-IE" sz="1800" dirty="0" err="1"/>
              <a:t>Os</a:t>
            </a:r>
            <a:r>
              <a:rPr lang="en-IE" sz="1800" dirty="0"/>
              <a:t> </a:t>
            </a:r>
            <a:r>
              <a:rPr lang="en-IE" sz="1800" dirty="0" err="1"/>
              <a:t>objetos</a:t>
            </a:r>
            <a:r>
              <a:rPr lang="en-IE" sz="1800" dirty="0"/>
              <a:t> </a:t>
            </a:r>
            <a:r>
              <a:rPr lang="en-IE" sz="1800" dirty="0" err="1"/>
              <a:t>são</a:t>
            </a:r>
            <a:r>
              <a:rPr lang="en-IE" sz="1800" dirty="0"/>
              <a:t> </a:t>
            </a:r>
            <a:r>
              <a:rPr lang="en-IE" sz="1800" dirty="0" err="1"/>
              <a:t>reparados</a:t>
            </a:r>
            <a:r>
              <a:rPr lang="en-IE" sz="1800" dirty="0"/>
              <a:t>, </a:t>
            </a:r>
            <a:r>
              <a:rPr lang="en-IE" sz="1800" dirty="0" err="1"/>
              <a:t>melhorados</a:t>
            </a:r>
            <a:r>
              <a:rPr lang="en-IE" sz="1800" dirty="0"/>
              <a:t> </a:t>
            </a:r>
            <a:r>
              <a:rPr lang="en-IE" sz="1800" dirty="0" err="1"/>
              <a:t>ou</a:t>
            </a:r>
            <a:r>
              <a:rPr lang="en-IE" sz="1800" dirty="0"/>
              <a:t> </a:t>
            </a:r>
            <a:r>
              <a:rPr lang="en-IE" sz="1800" dirty="0" err="1"/>
              <a:t>desmontados</a:t>
            </a:r>
            <a:r>
              <a:rPr lang="en-IE" sz="1800" dirty="0"/>
              <a:t> para que </a:t>
            </a:r>
            <a:r>
              <a:rPr lang="en-IE" sz="1800" dirty="0" err="1"/>
              <a:t>peças</a:t>
            </a:r>
            <a:r>
              <a:rPr lang="en-IE" sz="1800" dirty="0"/>
              <a:t> </a:t>
            </a:r>
            <a:r>
              <a:rPr lang="en-IE" sz="1800" dirty="0" err="1"/>
              <a:t>úteis</a:t>
            </a:r>
            <a:r>
              <a:rPr lang="en-IE" sz="1800" dirty="0"/>
              <a:t> </a:t>
            </a:r>
            <a:r>
              <a:rPr lang="en-IE" sz="1800" dirty="0" err="1"/>
              <a:t>sejam</a:t>
            </a:r>
            <a:r>
              <a:rPr lang="en-IE" sz="1800" dirty="0"/>
              <a:t> </a:t>
            </a:r>
            <a:r>
              <a:rPr lang="en-IE" sz="1800" dirty="0" err="1"/>
              <a:t>transformadas</a:t>
            </a:r>
            <a:r>
              <a:rPr lang="en-IE" sz="1800" dirty="0"/>
              <a:t> </a:t>
            </a:r>
            <a:r>
              <a:rPr lang="en-IE" sz="1800" dirty="0" err="1"/>
              <a:t>noutra</a:t>
            </a:r>
            <a:r>
              <a:rPr lang="en-IE" sz="1800" dirty="0"/>
              <a:t> </a:t>
            </a:r>
            <a:r>
              <a:rPr lang="en-IE" sz="1800" dirty="0" err="1"/>
              <a:t>coisa</a:t>
            </a:r>
            <a:r>
              <a:rPr lang="en-IE" sz="1800" dirty="0"/>
              <a:t>, e </a:t>
            </a:r>
            <a:r>
              <a:rPr lang="en-IE" sz="1800" dirty="0" err="1"/>
              <a:t>depois</a:t>
            </a:r>
            <a:r>
              <a:rPr lang="en-IE" sz="1800" dirty="0"/>
              <a:t> </a:t>
            </a:r>
            <a:r>
              <a:rPr lang="en-IE" sz="1800" dirty="0" err="1"/>
              <a:t>vendidos</a:t>
            </a:r>
            <a:r>
              <a:rPr lang="en-IE" sz="1800" dirty="0"/>
              <a:t> </a:t>
            </a:r>
            <a:r>
              <a:rPr lang="en-IE" sz="1800" dirty="0" err="1"/>
              <a:t>ao</a:t>
            </a:r>
            <a:r>
              <a:rPr lang="en-IE" sz="1800" dirty="0"/>
              <a:t> </a:t>
            </a:r>
            <a:r>
              <a:rPr lang="en-IE" sz="1800" dirty="0" err="1"/>
              <a:t>público</a:t>
            </a:r>
            <a:r>
              <a:rPr lang="en-IE" sz="1800" dirty="0"/>
              <a:t> a </a:t>
            </a:r>
            <a:r>
              <a:rPr lang="en-IE" sz="1800" dirty="0" err="1"/>
              <a:t>preços</a:t>
            </a:r>
            <a:r>
              <a:rPr lang="en-IE" sz="1800" dirty="0"/>
              <a:t> </a:t>
            </a:r>
            <a:r>
              <a:rPr lang="en-IE" sz="1800" dirty="0" err="1"/>
              <a:t>acessíveis</a:t>
            </a:r>
            <a:r>
              <a:rPr lang="en-IE" sz="18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1D5756-2801-4B3C-A038-1E05A410A0BF}"/>
              </a:ext>
            </a:extLst>
          </p:cNvPr>
          <p:cNvSpPr txBox="1"/>
          <p:nvPr/>
        </p:nvSpPr>
        <p:spPr>
          <a:xfrm>
            <a:off x="0" y="1373985"/>
            <a:ext cx="1150620" cy="461665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39573D-56DC-464B-B019-0A4411E3CC4D}"/>
              </a:ext>
            </a:extLst>
          </p:cNvPr>
          <p:cNvSpPr txBox="1"/>
          <p:nvPr/>
        </p:nvSpPr>
        <p:spPr>
          <a:xfrm>
            <a:off x="0" y="759051"/>
            <a:ext cx="1802130" cy="461665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ECONÓMICO</a:t>
            </a:r>
          </a:p>
        </p:txBody>
      </p:sp>
      <p:pic>
        <p:nvPicPr>
          <p:cNvPr id="5" name="Graphic 4" descr="Sunflower">
            <a:extLst>
              <a:ext uri="{FF2B5EF4-FFF2-40B4-BE49-F238E27FC236}">
                <a16:creationId xmlns:a16="http://schemas.microsoft.com/office/drawing/2014/main" id="{F3000FC6-99B9-4CE4-AD96-8EC69B7C3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69137" y="5659621"/>
            <a:ext cx="1218841" cy="12188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C84329-7332-442E-B852-1C076FA710B4}"/>
              </a:ext>
            </a:extLst>
          </p:cNvPr>
          <p:cNvSpPr txBox="1"/>
          <p:nvPr/>
        </p:nvSpPr>
        <p:spPr>
          <a:xfrm>
            <a:off x="0" y="173032"/>
            <a:ext cx="2419350" cy="461665"/>
          </a:xfrm>
          <a:prstGeom prst="rect">
            <a:avLst/>
          </a:prstGeom>
          <a:solidFill>
            <a:srgbClr val="AB5AB0"/>
          </a:solidFill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IE" sz="2400" dirty="0">
                <a:solidFill>
                  <a:prstClr val="white"/>
                </a:solidFill>
              </a:rPr>
              <a:t>AMBIENTAL</a:t>
            </a: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5FFE93-BFBD-40A8-9576-9A8462A78602}"/>
              </a:ext>
            </a:extLst>
          </p:cNvPr>
          <p:cNvSpPr txBox="1"/>
          <p:nvPr/>
        </p:nvSpPr>
        <p:spPr>
          <a:xfrm>
            <a:off x="11115543" y="6572962"/>
            <a:ext cx="4860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000" dirty="0">
                <a:hlinkClick r:id="rId6"/>
              </a:rPr>
              <a:t>Fonte</a:t>
            </a:r>
            <a:endParaRPr lang="en-IE" sz="1000" dirty="0"/>
          </a:p>
        </p:txBody>
      </p:sp>
    </p:spTree>
    <p:extLst>
      <p:ext uri="{BB962C8B-B14F-4D97-AF65-F5344CB8AC3E}">
        <p14:creationId xmlns:p14="http://schemas.microsoft.com/office/powerpoint/2010/main" val="14730792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1C9557-BDC1-4BB5-B350-5465B54F53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465380" y="1173958"/>
            <a:ext cx="6621516" cy="3631644"/>
          </a:xfrm>
        </p:spPr>
        <p:txBody>
          <a:bodyPr/>
          <a:lstStyle/>
          <a:p>
            <a:r>
              <a:rPr lang="en-IE" sz="2300" dirty="0">
                <a:solidFill>
                  <a:schemeClr val="bg2">
                    <a:lumMod val="50000"/>
                  </a:schemeClr>
                </a:solidFill>
              </a:rPr>
              <a:t>A Car Boot Sale </a:t>
            </a:r>
            <a:r>
              <a:rPr lang="en-IE" sz="2300" dirty="0" err="1">
                <a:solidFill>
                  <a:schemeClr val="bg2">
                    <a:lumMod val="50000"/>
                  </a:schemeClr>
                </a:solidFill>
              </a:rPr>
              <a:t>é</a:t>
            </a:r>
            <a:r>
              <a:rPr lang="en-IE" sz="2300" dirty="0">
                <a:solidFill>
                  <a:schemeClr val="bg2">
                    <a:lumMod val="50000"/>
                  </a:schemeClr>
                </a:solidFill>
              </a:rPr>
              <a:t> um </a:t>
            </a:r>
            <a:r>
              <a:rPr lang="en-IE" sz="2300" dirty="0" err="1">
                <a:solidFill>
                  <a:schemeClr val="bg2">
                    <a:lumMod val="50000"/>
                  </a:schemeClr>
                </a:solidFill>
              </a:rPr>
              <a:t>exemplo</a:t>
            </a:r>
            <a:r>
              <a:rPr lang="en-IE" sz="23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sz="2300" dirty="0" err="1">
                <a:solidFill>
                  <a:schemeClr val="bg2">
                    <a:lumMod val="50000"/>
                  </a:schemeClr>
                </a:solidFill>
              </a:rPr>
              <a:t>muito</a:t>
            </a:r>
            <a:r>
              <a:rPr lang="en-IE" sz="2300" dirty="0">
                <a:solidFill>
                  <a:schemeClr val="bg2">
                    <a:lumMod val="50000"/>
                  </a:schemeClr>
                </a:solidFill>
              </a:rPr>
              <a:t> simples, mas que </a:t>
            </a:r>
            <a:r>
              <a:rPr lang="en-IE" sz="2300" dirty="0" err="1">
                <a:solidFill>
                  <a:schemeClr val="bg2">
                    <a:lumMod val="50000"/>
                  </a:schemeClr>
                </a:solidFill>
              </a:rPr>
              <a:t>revela</a:t>
            </a:r>
            <a:r>
              <a:rPr lang="en-IE" sz="2300" dirty="0">
                <a:solidFill>
                  <a:schemeClr val="bg2">
                    <a:lumMod val="50000"/>
                  </a:schemeClr>
                </a:solidFill>
              </a:rPr>
              <a:t> a </a:t>
            </a:r>
            <a:r>
              <a:rPr lang="en-IE" sz="2300" dirty="0" err="1">
                <a:solidFill>
                  <a:schemeClr val="bg2">
                    <a:lumMod val="50000"/>
                  </a:schemeClr>
                </a:solidFill>
              </a:rPr>
              <a:t>economia</a:t>
            </a:r>
            <a:r>
              <a:rPr lang="en-IE" sz="2300" dirty="0">
                <a:solidFill>
                  <a:schemeClr val="bg2">
                    <a:lumMod val="50000"/>
                  </a:schemeClr>
                </a:solidFill>
              </a:rPr>
              <a:t> circular e a </a:t>
            </a:r>
            <a:r>
              <a:rPr lang="en-IE" sz="2300" dirty="0" err="1">
                <a:solidFill>
                  <a:schemeClr val="bg2">
                    <a:lumMod val="50000"/>
                  </a:schemeClr>
                </a:solidFill>
              </a:rPr>
              <a:t>sustentabilidade</a:t>
            </a:r>
            <a:r>
              <a:rPr lang="en-IE" sz="2300" dirty="0">
                <a:solidFill>
                  <a:schemeClr val="bg2">
                    <a:lumMod val="50000"/>
                  </a:schemeClr>
                </a:solidFill>
              </a:rPr>
              <a:t> no </a:t>
            </a:r>
            <a:r>
              <a:rPr lang="en-IE" sz="2300" dirty="0" err="1">
                <a:solidFill>
                  <a:schemeClr val="bg2">
                    <a:lumMod val="50000"/>
                  </a:schemeClr>
                </a:solidFill>
              </a:rPr>
              <a:t>seu</a:t>
            </a:r>
            <a:r>
              <a:rPr lang="en-IE" sz="23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sz="2300" dirty="0" err="1">
                <a:solidFill>
                  <a:schemeClr val="bg2">
                    <a:lumMod val="50000"/>
                  </a:schemeClr>
                </a:solidFill>
              </a:rPr>
              <a:t>melhor</a:t>
            </a:r>
            <a:r>
              <a:rPr lang="en-IE" sz="2300" dirty="0">
                <a:solidFill>
                  <a:schemeClr val="bg2">
                    <a:lumMod val="50000"/>
                  </a:schemeClr>
                </a:solidFill>
              </a:rPr>
              <a:t>! </a:t>
            </a:r>
            <a:r>
              <a:rPr lang="en-IE" sz="2300" dirty="0" err="1">
                <a:solidFill>
                  <a:schemeClr val="bg2">
                    <a:lumMod val="50000"/>
                  </a:schemeClr>
                </a:solidFill>
              </a:rPr>
              <a:t>Permite</a:t>
            </a:r>
            <a:r>
              <a:rPr lang="en-IE" sz="2300" dirty="0">
                <a:solidFill>
                  <a:schemeClr val="bg2">
                    <a:lumMod val="50000"/>
                  </a:schemeClr>
                </a:solidFill>
              </a:rPr>
              <a:t> que </a:t>
            </a:r>
            <a:r>
              <a:rPr lang="en-IE" sz="2300" dirty="0" err="1">
                <a:solidFill>
                  <a:schemeClr val="bg2">
                    <a:lumMod val="50000"/>
                  </a:schemeClr>
                </a:solidFill>
              </a:rPr>
              <a:t>os</a:t>
            </a:r>
            <a:r>
              <a:rPr lang="en-IE" sz="23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sz="2300" dirty="0" err="1">
                <a:solidFill>
                  <a:schemeClr val="bg2">
                    <a:lumMod val="50000"/>
                  </a:schemeClr>
                </a:solidFill>
              </a:rPr>
              <a:t>indivíduos</a:t>
            </a:r>
            <a:r>
              <a:rPr lang="en-IE" sz="23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sz="2300" dirty="0" err="1">
                <a:solidFill>
                  <a:schemeClr val="bg2">
                    <a:lumMod val="50000"/>
                  </a:schemeClr>
                </a:solidFill>
              </a:rPr>
              <a:t>particulares</a:t>
            </a:r>
            <a:r>
              <a:rPr lang="en-IE" sz="2300" dirty="0">
                <a:solidFill>
                  <a:schemeClr val="bg2">
                    <a:lumMod val="50000"/>
                  </a:schemeClr>
                </a:solidFill>
              </a:rPr>
              <a:t> se </a:t>
            </a:r>
            <a:r>
              <a:rPr lang="en-IE" sz="2300" dirty="0" err="1">
                <a:solidFill>
                  <a:schemeClr val="bg2">
                    <a:lumMod val="50000"/>
                  </a:schemeClr>
                </a:solidFill>
              </a:rPr>
              <a:t>reúnam</a:t>
            </a:r>
            <a:r>
              <a:rPr lang="en-IE" sz="2300" dirty="0">
                <a:solidFill>
                  <a:schemeClr val="bg2">
                    <a:lumMod val="50000"/>
                  </a:schemeClr>
                </a:solidFill>
              </a:rPr>
              <a:t> para vender </a:t>
            </a:r>
            <a:r>
              <a:rPr lang="en-IE" sz="2300" dirty="0" err="1">
                <a:solidFill>
                  <a:schemeClr val="bg2">
                    <a:lumMod val="50000"/>
                  </a:schemeClr>
                </a:solidFill>
              </a:rPr>
              <a:t>ou</a:t>
            </a:r>
            <a:r>
              <a:rPr lang="en-IE" sz="2300" dirty="0">
                <a:solidFill>
                  <a:schemeClr val="bg2">
                    <a:lumMod val="50000"/>
                  </a:schemeClr>
                </a:solidFill>
              </a:rPr>
              <a:t> trocar bens </a:t>
            </a:r>
            <a:r>
              <a:rPr lang="en-IE" sz="2300" dirty="0" err="1">
                <a:solidFill>
                  <a:schemeClr val="bg2">
                    <a:lumMod val="50000"/>
                  </a:schemeClr>
                </a:solidFill>
              </a:rPr>
              <a:t>domésticos</a:t>
            </a:r>
            <a:r>
              <a:rPr lang="en-IE" sz="2300" dirty="0">
                <a:solidFill>
                  <a:schemeClr val="bg2">
                    <a:lumMod val="50000"/>
                  </a:schemeClr>
                </a:solidFill>
              </a:rPr>
              <a:t> e de </a:t>
            </a:r>
            <a:r>
              <a:rPr lang="en-IE" sz="2300" dirty="0" err="1">
                <a:solidFill>
                  <a:schemeClr val="bg2">
                    <a:lumMod val="50000"/>
                  </a:schemeClr>
                </a:solidFill>
              </a:rPr>
              <a:t>jardim</a:t>
            </a:r>
            <a:r>
              <a:rPr lang="en-IE" sz="2300" b="1" dirty="0">
                <a:solidFill>
                  <a:srgbClr val="AB5AB0"/>
                </a:solidFill>
              </a:rPr>
              <a:t>. O </a:t>
            </a:r>
            <a:r>
              <a:rPr lang="en-IE" sz="2300" b="1" dirty="0" err="1">
                <a:solidFill>
                  <a:srgbClr val="AB5AB0"/>
                </a:solidFill>
              </a:rPr>
              <a:t>desperdício</a:t>
            </a:r>
            <a:r>
              <a:rPr lang="en-IE" sz="2300" b="1" dirty="0">
                <a:solidFill>
                  <a:srgbClr val="AB5AB0"/>
                </a:solidFill>
              </a:rPr>
              <a:t> de um </a:t>
            </a:r>
            <a:r>
              <a:rPr lang="en-IE" sz="2300" b="1" dirty="0" err="1">
                <a:solidFill>
                  <a:srgbClr val="AB5AB0"/>
                </a:solidFill>
              </a:rPr>
              <a:t>homem</a:t>
            </a:r>
            <a:r>
              <a:rPr lang="en-IE" sz="2300" b="1" dirty="0">
                <a:solidFill>
                  <a:srgbClr val="AB5AB0"/>
                </a:solidFill>
              </a:rPr>
              <a:t> </a:t>
            </a:r>
            <a:r>
              <a:rPr lang="en-IE" sz="2300" b="1" dirty="0" err="1">
                <a:solidFill>
                  <a:srgbClr val="AB5AB0"/>
                </a:solidFill>
              </a:rPr>
              <a:t>é</a:t>
            </a:r>
            <a:r>
              <a:rPr lang="en-IE" sz="2300" b="1" dirty="0">
                <a:solidFill>
                  <a:srgbClr val="AB5AB0"/>
                </a:solidFill>
              </a:rPr>
              <a:t> o </a:t>
            </a:r>
            <a:r>
              <a:rPr lang="en-IE" sz="2300" b="1" dirty="0" err="1">
                <a:solidFill>
                  <a:srgbClr val="AB5AB0"/>
                </a:solidFill>
              </a:rPr>
              <a:t>tesouro</a:t>
            </a:r>
            <a:r>
              <a:rPr lang="en-IE" sz="2300" b="1" dirty="0">
                <a:solidFill>
                  <a:srgbClr val="AB5AB0"/>
                </a:solidFill>
              </a:rPr>
              <a:t> de outro…</a:t>
            </a:r>
          </a:p>
          <a:p>
            <a:r>
              <a:rPr lang="en-IE" sz="2300" dirty="0" err="1"/>
              <a:t>Embora</a:t>
            </a:r>
            <a:r>
              <a:rPr lang="en-IE" sz="2300" dirty="0"/>
              <a:t> o </a:t>
            </a:r>
            <a:r>
              <a:rPr lang="en-IE" sz="2300" dirty="0" err="1"/>
              <a:t>conceito</a:t>
            </a:r>
            <a:r>
              <a:rPr lang="en-IE" sz="2300" dirty="0"/>
              <a:t> de </a:t>
            </a:r>
            <a:r>
              <a:rPr lang="en-IE" sz="2300" dirty="0" err="1"/>
              <a:t>economia</a:t>
            </a:r>
            <a:r>
              <a:rPr lang="en-IE" sz="2300" dirty="0"/>
              <a:t> circular </a:t>
            </a:r>
            <a:r>
              <a:rPr lang="en-IE" sz="2300" dirty="0" err="1"/>
              <a:t>seja</a:t>
            </a:r>
            <a:r>
              <a:rPr lang="en-IE" sz="2300" dirty="0"/>
              <a:t> </a:t>
            </a:r>
            <a:r>
              <a:rPr lang="en-IE" sz="2300" dirty="0" err="1"/>
              <a:t>relativamente</a:t>
            </a:r>
            <a:r>
              <a:rPr lang="en-IE" sz="2300" dirty="0"/>
              <a:t> novo, o </a:t>
            </a:r>
            <a:r>
              <a:rPr lang="en-IE" sz="2300" dirty="0" err="1"/>
              <a:t>seu</a:t>
            </a:r>
            <a:r>
              <a:rPr lang="en-IE" sz="2300" dirty="0"/>
              <a:t> </a:t>
            </a:r>
            <a:r>
              <a:rPr lang="en-IE" sz="2300" dirty="0" err="1"/>
              <a:t>núcleo</a:t>
            </a:r>
            <a:r>
              <a:rPr lang="en-IE" sz="2300" dirty="0"/>
              <a:t> de </a:t>
            </a:r>
            <a:r>
              <a:rPr lang="en-IE" sz="2300" dirty="0" err="1"/>
              <a:t>práticas</a:t>
            </a:r>
            <a:r>
              <a:rPr lang="en-IE" sz="2300" dirty="0"/>
              <a:t> de </a:t>
            </a:r>
            <a:r>
              <a:rPr lang="en-IE" sz="2300" dirty="0" err="1"/>
              <a:t>reutilização</a:t>
            </a:r>
            <a:r>
              <a:rPr lang="en-IE" sz="2300" dirty="0"/>
              <a:t> e </a:t>
            </a:r>
            <a:r>
              <a:rPr lang="en-IE" sz="2300" dirty="0" err="1"/>
              <a:t>reciclagem</a:t>
            </a:r>
            <a:r>
              <a:rPr lang="en-IE" sz="2300" dirty="0"/>
              <a:t> </a:t>
            </a:r>
            <a:r>
              <a:rPr lang="en-IE" sz="2300" dirty="0" err="1"/>
              <a:t>não</a:t>
            </a:r>
            <a:r>
              <a:rPr lang="en-IE" sz="2300" dirty="0"/>
              <a:t> o </a:t>
            </a:r>
            <a:r>
              <a:rPr lang="en-IE" sz="2300" dirty="0" err="1"/>
              <a:t>são</a:t>
            </a:r>
            <a:r>
              <a:rPr lang="en-IE" sz="2300" dirty="0"/>
              <a:t>. O </a:t>
            </a:r>
            <a:r>
              <a:rPr lang="en-IE" sz="2300" dirty="0" err="1"/>
              <a:t>comércio</a:t>
            </a:r>
            <a:r>
              <a:rPr lang="en-IE" sz="2300" dirty="0"/>
              <a:t> de bens </a:t>
            </a:r>
            <a:r>
              <a:rPr lang="en-IE" sz="2300" dirty="0" err="1"/>
              <a:t>em</a:t>
            </a:r>
            <a:r>
              <a:rPr lang="en-IE" sz="2300" dirty="0"/>
              <a:t> </a:t>
            </a:r>
            <a:r>
              <a:rPr lang="en-IE" sz="2300" dirty="0" err="1"/>
              <a:t>segunda</a:t>
            </a:r>
            <a:r>
              <a:rPr lang="en-IE" sz="2300" dirty="0"/>
              <a:t> </a:t>
            </a:r>
            <a:r>
              <a:rPr lang="en-IE" sz="2300" dirty="0" err="1"/>
              <a:t>mão</a:t>
            </a:r>
            <a:r>
              <a:rPr lang="en-IE" sz="2300" dirty="0"/>
              <a:t> </a:t>
            </a:r>
            <a:r>
              <a:rPr lang="en-IE" sz="2300" dirty="0" err="1"/>
              <a:t>foi</a:t>
            </a:r>
            <a:r>
              <a:rPr lang="en-IE" sz="2300" dirty="0"/>
              <a:t> </a:t>
            </a:r>
            <a:r>
              <a:rPr lang="en-IE" sz="2300" dirty="0" err="1"/>
              <a:t>outrora</a:t>
            </a:r>
            <a:r>
              <a:rPr lang="en-IE" sz="2300" dirty="0"/>
              <a:t> </a:t>
            </a:r>
            <a:r>
              <a:rPr lang="en-IE" sz="2300" dirty="0" err="1"/>
              <a:t>uma</a:t>
            </a:r>
            <a:r>
              <a:rPr lang="en-IE" sz="2300" dirty="0"/>
              <a:t> </a:t>
            </a:r>
            <a:r>
              <a:rPr lang="en-IE" sz="2300" dirty="0" err="1"/>
              <a:t>atividade</a:t>
            </a:r>
            <a:r>
              <a:rPr lang="en-IE" sz="2300" dirty="0"/>
              <a:t> local, </a:t>
            </a:r>
            <a:r>
              <a:rPr lang="en-IE" sz="2300" dirty="0" err="1"/>
              <a:t>particularmente</a:t>
            </a:r>
            <a:r>
              <a:rPr lang="en-IE" sz="2300" dirty="0"/>
              <a:t> no (</a:t>
            </a:r>
            <a:r>
              <a:rPr lang="en-IE" sz="2300" dirty="0" err="1"/>
              <a:t>Reino</a:t>
            </a:r>
            <a:r>
              <a:rPr lang="en-IE" sz="2300" dirty="0"/>
              <a:t> </a:t>
            </a:r>
            <a:r>
              <a:rPr lang="en-IE" sz="2300" dirty="0" err="1"/>
              <a:t>Unido</a:t>
            </a:r>
            <a:r>
              <a:rPr lang="en-IE" sz="2300" dirty="0"/>
              <a:t>/</a:t>
            </a:r>
            <a:r>
              <a:rPr lang="en-IE" sz="2300" dirty="0" err="1"/>
              <a:t>Irlanda</a:t>
            </a:r>
            <a:r>
              <a:rPr lang="en-IE" sz="2300" dirty="0"/>
              <a:t>), e era </a:t>
            </a:r>
            <a:r>
              <a:rPr lang="en-IE" sz="2300" dirty="0" err="1"/>
              <a:t>realizado</a:t>
            </a:r>
            <a:r>
              <a:rPr lang="en-IE" sz="2300" dirty="0"/>
              <a:t> </a:t>
            </a:r>
            <a:r>
              <a:rPr lang="en-IE" sz="2300" dirty="0" err="1"/>
              <a:t>através</a:t>
            </a:r>
            <a:r>
              <a:rPr lang="en-IE" sz="2300" dirty="0"/>
              <a:t> da </a:t>
            </a:r>
            <a:r>
              <a:rPr lang="en-IE" sz="2300" dirty="0" err="1"/>
              <a:t>venda</a:t>
            </a:r>
            <a:r>
              <a:rPr lang="en-IE" sz="2300" dirty="0"/>
              <a:t> </a:t>
            </a:r>
            <a:r>
              <a:rPr lang="en-IE" sz="2300" dirty="0" err="1"/>
              <a:t>em</a:t>
            </a:r>
            <a:r>
              <a:rPr lang="en-IE" sz="2300" dirty="0"/>
              <a:t> </a:t>
            </a:r>
            <a:r>
              <a:rPr lang="en-IE" sz="2300" dirty="0" err="1"/>
              <a:t>automóveis</a:t>
            </a:r>
            <a:r>
              <a:rPr lang="en-IE" sz="23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98D055-DFFE-4A3E-9C58-54197C1F4FE8}"/>
              </a:ext>
            </a:extLst>
          </p:cNvPr>
          <p:cNvSpPr txBox="1"/>
          <p:nvPr/>
        </p:nvSpPr>
        <p:spPr>
          <a:xfrm>
            <a:off x="105104" y="5161255"/>
            <a:ext cx="11981792" cy="1200329"/>
          </a:xfrm>
          <a:prstGeom prst="rect">
            <a:avLst/>
          </a:prstGeom>
          <a:solidFill>
            <a:srgbClr val="AB5AB0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Para </a:t>
            </a:r>
            <a:r>
              <a:rPr lang="en-IE" sz="2400" dirty="0" err="1">
                <a:solidFill>
                  <a:schemeClr val="bg1"/>
                </a:solidFill>
              </a:rPr>
              <a:t>os</a:t>
            </a:r>
            <a:r>
              <a:rPr lang="en-IE" sz="2400" dirty="0">
                <a:solidFill>
                  <a:schemeClr val="bg1"/>
                </a:solidFill>
              </a:rPr>
              <a:t> que </a:t>
            </a:r>
            <a:r>
              <a:rPr lang="en-IE" sz="2400" dirty="0" err="1">
                <a:solidFill>
                  <a:schemeClr val="bg1"/>
                </a:solidFill>
              </a:rPr>
              <a:t>não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sabem</a:t>
            </a:r>
            <a:r>
              <a:rPr lang="en-IE" sz="2400" dirty="0">
                <a:solidFill>
                  <a:schemeClr val="bg1"/>
                </a:solidFill>
              </a:rPr>
              <a:t> o que </a:t>
            </a:r>
            <a:r>
              <a:rPr lang="en-IE" sz="2400" dirty="0" err="1">
                <a:solidFill>
                  <a:schemeClr val="bg1"/>
                </a:solidFill>
              </a:rPr>
              <a:t>isto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é</a:t>
            </a:r>
            <a:r>
              <a:rPr lang="en-IE" sz="2400" dirty="0">
                <a:solidFill>
                  <a:schemeClr val="bg1"/>
                </a:solidFill>
              </a:rPr>
              <a:t>... As </a:t>
            </a:r>
            <a:r>
              <a:rPr lang="en-IE" sz="2400" dirty="0" err="1">
                <a:solidFill>
                  <a:schemeClr val="bg1"/>
                </a:solidFill>
              </a:rPr>
              <a:t>CarBoot</a:t>
            </a:r>
            <a:r>
              <a:rPr lang="en-IE" sz="2400" dirty="0">
                <a:solidFill>
                  <a:schemeClr val="bg1"/>
                </a:solidFill>
              </a:rPr>
              <a:t> Sales </a:t>
            </a:r>
            <a:r>
              <a:rPr lang="en-IE" sz="2400" dirty="0" err="1">
                <a:solidFill>
                  <a:schemeClr val="bg1"/>
                </a:solidFill>
              </a:rPr>
              <a:t>constituem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uma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espécie</a:t>
            </a:r>
            <a:r>
              <a:rPr lang="en-IE" sz="2400" dirty="0">
                <a:solidFill>
                  <a:schemeClr val="bg1"/>
                </a:solidFill>
              </a:rPr>
              <a:t> de mercado </a:t>
            </a:r>
            <a:r>
              <a:rPr lang="en-IE" sz="2400" dirty="0" err="1">
                <a:solidFill>
                  <a:schemeClr val="bg1"/>
                </a:solidFill>
              </a:rPr>
              <a:t>em</a:t>
            </a:r>
            <a:r>
              <a:rPr lang="en-IE" sz="2400" dirty="0">
                <a:solidFill>
                  <a:schemeClr val="bg1"/>
                </a:solidFill>
              </a:rPr>
              <a:t> que </a:t>
            </a:r>
            <a:r>
              <a:rPr lang="en-IE" sz="2400" dirty="0" err="1">
                <a:solidFill>
                  <a:schemeClr val="bg1"/>
                </a:solidFill>
              </a:rPr>
              <a:t>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indivíduos</a:t>
            </a:r>
            <a:r>
              <a:rPr lang="en-IE" sz="2400" dirty="0">
                <a:solidFill>
                  <a:schemeClr val="bg1"/>
                </a:solidFill>
              </a:rPr>
              <a:t> se </a:t>
            </a:r>
            <a:r>
              <a:rPr lang="en-IE" sz="2400" dirty="0" err="1">
                <a:solidFill>
                  <a:schemeClr val="bg1"/>
                </a:solidFill>
              </a:rPr>
              <a:t>reúnem</a:t>
            </a:r>
            <a:r>
              <a:rPr lang="en-IE" sz="2400" dirty="0">
                <a:solidFill>
                  <a:schemeClr val="bg1"/>
                </a:solidFill>
              </a:rPr>
              <a:t> para vender bens </a:t>
            </a:r>
            <a:r>
              <a:rPr lang="en-IE" sz="2400" dirty="0" err="1">
                <a:solidFill>
                  <a:schemeClr val="bg1"/>
                </a:solidFill>
              </a:rPr>
              <a:t>domésticos</a:t>
            </a:r>
            <a:r>
              <a:rPr lang="en-IE" sz="2400" dirty="0">
                <a:solidFill>
                  <a:schemeClr val="bg1"/>
                </a:solidFill>
              </a:rPr>
              <a:t> e de </a:t>
            </a:r>
            <a:r>
              <a:rPr lang="en-IE" sz="2400" dirty="0" err="1">
                <a:solidFill>
                  <a:schemeClr val="bg1"/>
                </a:solidFill>
              </a:rPr>
              <a:t>jardim</a:t>
            </a:r>
            <a:r>
              <a:rPr lang="en-IE" sz="2400" dirty="0">
                <a:solidFill>
                  <a:schemeClr val="bg1"/>
                </a:solidFill>
              </a:rPr>
              <a:t>. São </a:t>
            </a:r>
            <a:r>
              <a:rPr lang="en-IE" sz="2400" dirty="0" err="1">
                <a:solidFill>
                  <a:schemeClr val="bg1"/>
                </a:solidFill>
              </a:rPr>
              <a:t>populares</a:t>
            </a:r>
            <a:r>
              <a:rPr lang="en-IE" sz="2400" dirty="0">
                <a:solidFill>
                  <a:schemeClr val="bg1"/>
                </a:solidFill>
              </a:rPr>
              <a:t> no </a:t>
            </a:r>
            <a:r>
              <a:rPr lang="en-IE" sz="2400" dirty="0" err="1">
                <a:solidFill>
                  <a:schemeClr val="bg1"/>
                </a:solidFill>
              </a:rPr>
              <a:t>Reino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Unido</a:t>
            </a:r>
            <a:r>
              <a:rPr lang="en-IE" sz="2400" dirty="0">
                <a:solidFill>
                  <a:schemeClr val="bg1"/>
                </a:solidFill>
              </a:rPr>
              <a:t>, </a:t>
            </a:r>
            <a:r>
              <a:rPr lang="en-IE" sz="2400" dirty="0" err="1">
                <a:solidFill>
                  <a:schemeClr val="bg1"/>
                </a:solidFill>
              </a:rPr>
              <a:t>onde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são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frequentemente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referidas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simplesmente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como</a:t>
            </a:r>
            <a:r>
              <a:rPr lang="en-IE" sz="2400" dirty="0">
                <a:solidFill>
                  <a:schemeClr val="bg1"/>
                </a:solidFill>
              </a:rPr>
              <a:t> 'car boots'.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C9B445-95B5-41D3-BD1D-669F9DC9141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A70A307-6CB6-46CD-B7B8-1D2CCB369276}"/>
              </a:ext>
            </a:extLst>
          </p:cNvPr>
          <p:cNvSpPr txBox="1">
            <a:spLocks/>
          </p:cNvSpPr>
          <p:nvPr/>
        </p:nvSpPr>
        <p:spPr>
          <a:xfrm>
            <a:off x="10512" y="170793"/>
            <a:ext cx="10920249" cy="914750"/>
          </a:xfrm>
          <a:prstGeom prst="rect">
            <a:avLst/>
          </a:prstGeom>
          <a:solidFill>
            <a:srgbClr val="AB5AB0"/>
          </a:solidFill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i="0" kern="1200">
                <a:solidFill>
                  <a:srgbClr val="68BBA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>
                <a:solidFill>
                  <a:schemeClr val="bg1"/>
                </a:solidFill>
              </a:rPr>
              <a:t>As </a:t>
            </a:r>
            <a:r>
              <a:rPr lang="en-IE" i="1" dirty="0">
                <a:solidFill>
                  <a:schemeClr val="bg1"/>
                </a:solidFill>
              </a:rPr>
              <a:t>Car Boot Sales </a:t>
            </a:r>
            <a:r>
              <a:rPr lang="en-IE" dirty="0" err="1">
                <a:solidFill>
                  <a:schemeClr val="bg1"/>
                </a:solidFill>
              </a:rPr>
              <a:t>podem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ajudar</a:t>
            </a:r>
            <a:r>
              <a:rPr lang="en-IE" dirty="0">
                <a:solidFill>
                  <a:schemeClr val="bg1"/>
                </a:solidFill>
              </a:rPr>
              <a:t> a </a:t>
            </a:r>
            <a:r>
              <a:rPr lang="en-IE" dirty="0" err="1">
                <a:solidFill>
                  <a:schemeClr val="bg1"/>
                </a:solidFill>
              </a:rPr>
              <a:t>promover</a:t>
            </a:r>
            <a:r>
              <a:rPr lang="en-IE" dirty="0">
                <a:solidFill>
                  <a:schemeClr val="bg1"/>
                </a:solidFill>
              </a:rPr>
              <a:t> o </a:t>
            </a:r>
            <a:r>
              <a:rPr lang="en-IE" dirty="0" err="1">
                <a:solidFill>
                  <a:schemeClr val="bg1"/>
                </a:solidFill>
              </a:rPr>
              <a:t>desperdício</a:t>
            </a:r>
            <a:r>
              <a:rPr lang="en-IE" dirty="0">
                <a:solidFill>
                  <a:schemeClr val="bg1"/>
                </a:solidFill>
              </a:rPr>
              <a:t> zero </a:t>
            </a:r>
            <a:r>
              <a:rPr lang="en-IE" dirty="0" err="1">
                <a:solidFill>
                  <a:schemeClr val="bg1"/>
                </a:solidFill>
              </a:rPr>
              <a:t>na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sua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Comunidade</a:t>
            </a:r>
            <a:endParaRPr lang="en-IE" dirty="0">
              <a:solidFill>
                <a:schemeClr val="bg1"/>
              </a:solidFill>
            </a:endParaRPr>
          </a:p>
        </p:txBody>
      </p:sp>
      <p:pic>
        <p:nvPicPr>
          <p:cNvPr id="10" name="Picture 9" descr="A person sitting at a picnic table&#10;&#10;Description automatically generated">
            <a:extLst>
              <a:ext uri="{FF2B5EF4-FFF2-40B4-BE49-F238E27FC236}">
                <a16:creationId xmlns:a16="http://schemas.microsoft.com/office/drawing/2014/main" id="{B46D303A-9E41-4BA6-A83E-7E4B21599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512" y="1212965"/>
            <a:ext cx="5302321" cy="352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816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626CAB-A839-4C29-91B5-B59A902371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7927" y="561797"/>
            <a:ext cx="7407087" cy="697353"/>
          </a:xfrm>
          <a:solidFill>
            <a:srgbClr val="AB5AB0"/>
          </a:solidFill>
        </p:spPr>
        <p:txBody>
          <a:bodyPr>
            <a:norm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Agricultura </a:t>
            </a:r>
            <a:r>
              <a:rPr lang="en-IE" dirty="0" err="1">
                <a:solidFill>
                  <a:schemeClr val="bg1"/>
                </a:solidFill>
              </a:rPr>
              <a:t>Comunitária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9E6F5-D171-4C98-9DEE-507CE02815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7925" y="1325835"/>
            <a:ext cx="6712171" cy="4942230"/>
          </a:xfrm>
        </p:spPr>
        <p:txBody>
          <a:bodyPr/>
          <a:lstStyle/>
          <a:p>
            <a:pPr algn="just"/>
            <a:r>
              <a:rPr lang="en-IE" dirty="0"/>
              <a:t>A Agricultura </a:t>
            </a:r>
            <a:r>
              <a:rPr lang="en-IE" dirty="0" err="1"/>
              <a:t>Comunitária</a:t>
            </a:r>
            <a:r>
              <a:rPr lang="en-IE" dirty="0"/>
              <a:t> </a:t>
            </a:r>
            <a:r>
              <a:rPr lang="en-IE" dirty="0" err="1"/>
              <a:t>Apoiada</a:t>
            </a:r>
            <a:r>
              <a:rPr lang="en-IE" dirty="0"/>
              <a:t> </a:t>
            </a:r>
            <a:r>
              <a:rPr lang="en-IE" dirty="0" err="1"/>
              <a:t>cria</a:t>
            </a:r>
            <a:r>
              <a:rPr lang="en-IE" dirty="0"/>
              <a:t> </a:t>
            </a:r>
            <a:r>
              <a:rPr lang="en-IE" dirty="0" err="1"/>
              <a:t>uma</a:t>
            </a:r>
            <a:r>
              <a:rPr lang="en-IE" dirty="0"/>
              <a:t> </a:t>
            </a:r>
            <a:r>
              <a:rPr lang="en-IE" dirty="0" err="1"/>
              <a:t>relação</a:t>
            </a:r>
            <a:r>
              <a:rPr lang="en-IE" dirty="0"/>
              <a:t> </a:t>
            </a:r>
            <a:r>
              <a:rPr lang="en-IE" dirty="0" err="1"/>
              <a:t>direta</a:t>
            </a:r>
            <a:r>
              <a:rPr lang="en-IE" dirty="0"/>
              <a:t> entre </a:t>
            </a:r>
            <a:r>
              <a:rPr lang="en-IE" dirty="0" err="1"/>
              <a:t>os</a:t>
            </a:r>
            <a:r>
              <a:rPr lang="en-IE" dirty="0"/>
              <a:t> </a:t>
            </a:r>
            <a:r>
              <a:rPr lang="en-IE" dirty="0" err="1"/>
              <a:t>agricultores</a:t>
            </a:r>
            <a:r>
              <a:rPr lang="en-IE" dirty="0"/>
              <a:t> e </a:t>
            </a:r>
            <a:r>
              <a:rPr lang="en-IE" dirty="0" err="1"/>
              <a:t>aqueles</a:t>
            </a:r>
            <a:r>
              <a:rPr lang="en-IE" dirty="0"/>
              <a:t> que </a:t>
            </a:r>
            <a:r>
              <a:rPr lang="en-IE" dirty="0" err="1"/>
              <a:t>consomem</a:t>
            </a:r>
            <a:r>
              <a:rPr lang="en-IE" dirty="0"/>
              <a:t> </a:t>
            </a:r>
            <a:r>
              <a:rPr lang="en-IE" dirty="0" err="1"/>
              <a:t>os</a:t>
            </a:r>
            <a:r>
              <a:rPr lang="en-IE" dirty="0"/>
              <a:t> </a:t>
            </a:r>
            <a:r>
              <a:rPr lang="en-IE" dirty="0" err="1"/>
              <a:t>alimentos</a:t>
            </a:r>
            <a:r>
              <a:rPr lang="en-IE" dirty="0"/>
              <a:t> </a:t>
            </a:r>
            <a:r>
              <a:rPr lang="en-IE" dirty="0" err="1"/>
              <a:t>produzidos</a:t>
            </a:r>
            <a:r>
              <a:rPr lang="en-IE" dirty="0"/>
              <a:t>. </a:t>
            </a:r>
          </a:p>
          <a:p>
            <a:pPr algn="just"/>
            <a:r>
              <a:rPr lang="en-IE" dirty="0"/>
              <a:t>Como </a:t>
            </a:r>
            <a:r>
              <a:rPr lang="en-IE" dirty="0" err="1"/>
              <a:t>é</a:t>
            </a:r>
            <a:r>
              <a:rPr lang="en-IE" dirty="0"/>
              <a:t> que </a:t>
            </a:r>
            <a:r>
              <a:rPr lang="en-IE" dirty="0" err="1"/>
              <a:t>funciona</a:t>
            </a:r>
            <a:r>
              <a:rPr lang="en-IE" dirty="0"/>
              <a:t>? </a:t>
            </a:r>
            <a:r>
              <a:rPr lang="en-IE" dirty="0" err="1"/>
              <a:t>Os</a:t>
            </a:r>
            <a:r>
              <a:rPr lang="en-IE" dirty="0"/>
              <a:t> </a:t>
            </a:r>
            <a:r>
              <a:rPr lang="en-IE" dirty="0" err="1"/>
              <a:t>agricultores</a:t>
            </a:r>
            <a:r>
              <a:rPr lang="en-IE" dirty="0"/>
              <a:t> </a:t>
            </a:r>
            <a:r>
              <a:rPr lang="en-IE" dirty="0" err="1"/>
              <a:t>trabalham</a:t>
            </a:r>
            <a:r>
              <a:rPr lang="en-IE" dirty="0"/>
              <a:t> a terra e </a:t>
            </a:r>
            <a:r>
              <a:rPr lang="en-IE" dirty="0" err="1"/>
              <a:t>os</a:t>
            </a:r>
            <a:r>
              <a:rPr lang="en-IE" dirty="0"/>
              <a:t> </a:t>
            </a:r>
            <a:r>
              <a:rPr lang="en-IE" dirty="0" err="1"/>
              <a:t>consumidores</a:t>
            </a:r>
            <a:r>
              <a:rPr lang="en-IE" dirty="0"/>
              <a:t> </a:t>
            </a:r>
            <a:r>
              <a:rPr lang="en-IE" dirty="0" err="1"/>
              <a:t>tornam</a:t>
            </a:r>
            <a:r>
              <a:rPr lang="en-IE" dirty="0"/>
              <a:t>-se </a:t>
            </a:r>
            <a:r>
              <a:rPr lang="en-IE" dirty="0" err="1"/>
              <a:t>membros</a:t>
            </a:r>
            <a:r>
              <a:rPr lang="en-IE" dirty="0"/>
              <a:t> da </a:t>
            </a:r>
            <a:r>
              <a:rPr lang="en-IE" dirty="0" err="1"/>
              <a:t>exploração</a:t>
            </a:r>
            <a:r>
              <a:rPr lang="en-IE" dirty="0"/>
              <a:t>, </a:t>
            </a:r>
            <a:r>
              <a:rPr lang="en-IE" dirty="0" err="1"/>
              <a:t>comprometendo</a:t>
            </a:r>
            <a:r>
              <a:rPr lang="en-IE" dirty="0"/>
              <a:t>-se a </a:t>
            </a:r>
            <a:r>
              <a:rPr lang="en-IE" dirty="0" err="1"/>
              <a:t>pagar</a:t>
            </a:r>
            <a:r>
              <a:rPr lang="en-IE" dirty="0"/>
              <a:t> </a:t>
            </a:r>
            <a:r>
              <a:rPr lang="en-IE" dirty="0" err="1"/>
              <a:t>antecipadamente</a:t>
            </a:r>
            <a:r>
              <a:rPr lang="en-IE" dirty="0"/>
              <a:t> </a:t>
            </a:r>
            <a:r>
              <a:rPr lang="en-IE" dirty="0" err="1"/>
              <a:t>uma</a:t>
            </a:r>
            <a:r>
              <a:rPr lang="en-IE" dirty="0"/>
              <a:t> </a:t>
            </a:r>
            <a:r>
              <a:rPr lang="en-IE" dirty="0" err="1"/>
              <a:t>certa</a:t>
            </a:r>
            <a:r>
              <a:rPr lang="en-IE" dirty="0"/>
              <a:t> </a:t>
            </a:r>
            <a:r>
              <a:rPr lang="en-IE" dirty="0" err="1"/>
              <a:t>quantia</a:t>
            </a:r>
            <a:r>
              <a:rPr lang="en-IE" dirty="0"/>
              <a:t> de </a:t>
            </a:r>
            <a:r>
              <a:rPr lang="en-IE" dirty="0" err="1"/>
              <a:t>dinheiro</a:t>
            </a:r>
            <a:r>
              <a:rPr lang="en-IE" dirty="0"/>
              <a:t>, </a:t>
            </a:r>
            <a:r>
              <a:rPr lang="en-IE" dirty="0" err="1"/>
              <a:t>durante</a:t>
            </a:r>
            <a:r>
              <a:rPr lang="en-IE" dirty="0"/>
              <a:t> um </a:t>
            </a:r>
            <a:r>
              <a:rPr lang="en-IE" dirty="0" err="1"/>
              <a:t>período</a:t>
            </a:r>
            <a:r>
              <a:rPr lang="en-IE" dirty="0"/>
              <a:t> de tempo </a:t>
            </a:r>
            <a:r>
              <a:rPr lang="en-IE" dirty="0" err="1"/>
              <a:t>acordado</a:t>
            </a:r>
            <a:r>
              <a:rPr lang="en-IE" dirty="0"/>
              <a:t>. </a:t>
            </a:r>
          </a:p>
          <a:p>
            <a:pPr algn="just"/>
            <a:r>
              <a:rPr lang="en-IE" dirty="0"/>
              <a:t>O capital dos </a:t>
            </a:r>
            <a:r>
              <a:rPr lang="en-IE" dirty="0" err="1"/>
              <a:t>membros</a:t>
            </a:r>
            <a:r>
              <a:rPr lang="en-IE" dirty="0"/>
              <a:t> </a:t>
            </a:r>
            <a:r>
              <a:rPr lang="en-IE" dirty="0" err="1"/>
              <a:t>proporciona</a:t>
            </a:r>
            <a:r>
              <a:rPr lang="en-IE" dirty="0"/>
              <a:t> um </a:t>
            </a:r>
            <a:r>
              <a:rPr lang="en-IE" dirty="0" err="1"/>
              <a:t>rendimento</a:t>
            </a:r>
            <a:r>
              <a:rPr lang="en-IE" dirty="0"/>
              <a:t> </a:t>
            </a:r>
            <a:r>
              <a:rPr lang="en-IE" dirty="0" err="1"/>
              <a:t>modesto</a:t>
            </a:r>
            <a:r>
              <a:rPr lang="en-IE" dirty="0"/>
              <a:t> </a:t>
            </a:r>
            <a:r>
              <a:rPr lang="en-IE" dirty="0" err="1"/>
              <a:t>ao</a:t>
            </a:r>
            <a:r>
              <a:rPr lang="en-IE" dirty="0"/>
              <a:t> </a:t>
            </a:r>
            <a:r>
              <a:rPr lang="en-IE" dirty="0" err="1"/>
              <a:t>agricultor</a:t>
            </a:r>
            <a:r>
              <a:rPr lang="en-IE" dirty="0"/>
              <a:t> e </a:t>
            </a:r>
            <a:r>
              <a:rPr lang="en-IE" dirty="0" err="1"/>
              <a:t>cobre</a:t>
            </a:r>
            <a:r>
              <a:rPr lang="en-IE" dirty="0"/>
              <a:t> </a:t>
            </a:r>
            <a:r>
              <a:rPr lang="en-IE" dirty="0" err="1"/>
              <a:t>os</a:t>
            </a:r>
            <a:r>
              <a:rPr lang="en-IE" dirty="0"/>
              <a:t> custos de </a:t>
            </a:r>
            <a:r>
              <a:rPr lang="en-IE" dirty="0" err="1"/>
              <a:t>funcionamento</a:t>
            </a:r>
            <a:r>
              <a:rPr lang="en-IE" dirty="0"/>
              <a:t> </a:t>
            </a:r>
            <a:r>
              <a:rPr lang="en-IE" dirty="0" err="1"/>
              <a:t>diário</a:t>
            </a:r>
            <a:r>
              <a:rPr lang="en-IE" dirty="0"/>
              <a:t> da </a:t>
            </a:r>
            <a:r>
              <a:rPr lang="en-IE" dirty="0" err="1"/>
              <a:t>exploração</a:t>
            </a:r>
            <a:r>
              <a:rPr lang="en-IE" dirty="0"/>
              <a:t> </a:t>
            </a:r>
            <a:r>
              <a:rPr lang="en-IE" dirty="0" err="1"/>
              <a:t>agrícola</a:t>
            </a:r>
            <a:r>
              <a:rPr lang="en-IE" dirty="0"/>
              <a:t>. </a:t>
            </a:r>
            <a:r>
              <a:rPr lang="en-IE" dirty="0" err="1"/>
              <a:t>Em</a:t>
            </a:r>
            <a:r>
              <a:rPr lang="en-IE" dirty="0"/>
              <a:t> </a:t>
            </a:r>
            <a:r>
              <a:rPr lang="en-IE" dirty="0" err="1"/>
              <a:t>troca</a:t>
            </a:r>
            <a:r>
              <a:rPr lang="en-IE" dirty="0"/>
              <a:t>, </a:t>
            </a:r>
            <a:r>
              <a:rPr lang="en-IE" dirty="0" err="1"/>
              <a:t>os</a:t>
            </a:r>
            <a:r>
              <a:rPr lang="en-IE" dirty="0"/>
              <a:t> </a:t>
            </a:r>
            <a:r>
              <a:rPr lang="en-IE" dirty="0" err="1"/>
              <a:t>membros</a:t>
            </a:r>
            <a:r>
              <a:rPr lang="en-IE" dirty="0"/>
              <a:t> </a:t>
            </a:r>
            <a:r>
              <a:rPr lang="en-IE" dirty="0" err="1"/>
              <a:t>recebem</a:t>
            </a:r>
            <a:r>
              <a:rPr lang="en-IE" dirty="0"/>
              <a:t> </a:t>
            </a:r>
            <a:r>
              <a:rPr lang="en-IE" dirty="0" err="1"/>
              <a:t>semanalmente</a:t>
            </a:r>
            <a:r>
              <a:rPr lang="en-IE" dirty="0"/>
              <a:t> </a:t>
            </a:r>
            <a:r>
              <a:rPr lang="en-IE" dirty="0" err="1"/>
              <a:t>uma</a:t>
            </a:r>
            <a:r>
              <a:rPr lang="en-IE" dirty="0"/>
              <a:t> </a:t>
            </a:r>
            <a:r>
              <a:rPr lang="en-IE" dirty="0" err="1"/>
              <a:t>caixa</a:t>
            </a:r>
            <a:r>
              <a:rPr lang="en-IE" dirty="0"/>
              <a:t> de legumes </a:t>
            </a:r>
            <a:r>
              <a:rPr lang="en-IE" dirty="0" err="1"/>
              <a:t>sazonais</a:t>
            </a:r>
            <a:r>
              <a:rPr lang="en-IE" dirty="0"/>
              <a:t>.</a:t>
            </a:r>
          </a:p>
          <a:p>
            <a:pPr algn="just"/>
            <a:endParaRPr lang="en-I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6AB44C-BCD0-46B9-875F-2368FE3C62D7}"/>
              </a:ext>
            </a:extLst>
          </p:cNvPr>
          <p:cNvSpPr txBox="1"/>
          <p:nvPr/>
        </p:nvSpPr>
        <p:spPr>
          <a:xfrm>
            <a:off x="6542691" y="6579773"/>
            <a:ext cx="32582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>
                <a:hlinkClick r:id="rId2"/>
              </a:rPr>
              <a:t>Rediscovery Centre</a:t>
            </a:r>
            <a:endParaRPr lang="en-IE" sz="1000" dirty="0"/>
          </a:p>
        </p:txBody>
      </p:sp>
      <p:pic>
        <p:nvPicPr>
          <p:cNvPr id="10" name="Picture 9" descr="A group of people in a field&#10;&#10;Description automatically generated">
            <a:extLst>
              <a:ext uri="{FF2B5EF4-FFF2-40B4-BE49-F238E27FC236}">
                <a16:creationId xmlns:a16="http://schemas.microsoft.com/office/drawing/2014/main" id="{881152AC-73FA-47D9-9CFB-F7798383A6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8003932" y="3281584"/>
            <a:ext cx="4188067" cy="3167118"/>
          </a:xfrm>
          <a:prstGeom prst="rect">
            <a:avLst/>
          </a:prstGeom>
        </p:spPr>
      </p:pic>
      <p:pic>
        <p:nvPicPr>
          <p:cNvPr id="12" name="Picture 11" descr="A box filled with different types of vegetables&#10;&#10;Description automatically generated">
            <a:extLst>
              <a:ext uri="{FF2B5EF4-FFF2-40B4-BE49-F238E27FC236}">
                <a16:creationId xmlns:a16="http://schemas.microsoft.com/office/drawing/2014/main" id="{24AC9B7E-58AF-4C79-9A6F-D52E8DC668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003933" y="148927"/>
            <a:ext cx="4188067" cy="30015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7704E1-3D81-4859-A5CB-022C075CDCB4}"/>
              </a:ext>
            </a:extLst>
          </p:cNvPr>
          <p:cNvSpPr txBox="1"/>
          <p:nvPr/>
        </p:nvSpPr>
        <p:spPr>
          <a:xfrm>
            <a:off x="0" y="0"/>
            <a:ext cx="2406869" cy="461665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OPORTUNIDADE</a:t>
            </a:r>
          </a:p>
        </p:txBody>
      </p:sp>
    </p:spTree>
    <p:extLst>
      <p:ext uri="{BB962C8B-B14F-4D97-AF65-F5344CB8AC3E}">
        <p14:creationId xmlns:p14="http://schemas.microsoft.com/office/powerpoint/2010/main" val="20484771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icture containing grass, outdoor, building, train&#10;&#10;Description automatically generated">
            <a:extLst>
              <a:ext uri="{FF2B5EF4-FFF2-40B4-BE49-F238E27FC236}">
                <a16:creationId xmlns:a16="http://schemas.microsoft.com/office/drawing/2014/main" id="{B4874688-DD2D-49A1-9650-CF7D5C5D8A4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2C2C7E7-8034-4A53-A092-C883422A031F}"/>
              </a:ext>
            </a:extLst>
          </p:cNvPr>
          <p:cNvSpPr txBox="1"/>
          <p:nvPr/>
        </p:nvSpPr>
        <p:spPr>
          <a:xfrm>
            <a:off x="0" y="6858000"/>
            <a:ext cx="32799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900" dirty="0" err="1"/>
              <a:t>Esta</a:t>
            </a:r>
            <a:r>
              <a:rPr lang="en-IE" sz="900" dirty="0"/>
              <a:t> </a:t>
            </a:r>
            <a:r>
              <a:rPr lang="en-IE" sz="900" dirty="0" err="1"/>
              <a:t>foto</a:t>
            </a:r>
            <a:r>
              <a:rPr lang="en-IE" sz="900" dirty="0"/>
              <a:t>  </a:t>
            </a:r>
            <a:r>
              <a:rPr lang="en-IE" sz="900" dirty="0" err="1"/>
              <a:t>está</a:t>
            </a:r>
            <a:r>
              <a:rPr lang="en-IE" sz="900" dirty="0"/>
              <a:t> </a:t>
            </a:r>
            <a:r>
              <a:rPr lang="en-IE" sz="900" dirty="0" err="1"/>
              <a:t>licenciada</a:t>
            </a:r>
            <a:r>
              <a:rPr lang="en-IE" sz="900" dirty="0"/>
              <a:t> </a:t>
            </a:r>
            <a:r>
              <a:rPr lang="en-IE" sz="900" dirty="0" err="1"/>
              <a:t>através</a:t>
            </a:r>
            <a:r>
              <a:rPr lang="en-IE" sz="900" dirty="0"/>
              <a:t> do  </a:t>
            </a:r>
            <a:r>
              <a:rPr lang="en-IE" sz="900" dirty="0">
                <a:hlinkClick r:id="rId4" tooltip="https://creativecommons.org/licenses/by/3.0/"/>
              </a:rPr>
              <a:t>CC BY</a:t>
            </a:r>
            <a:endParaRPr lang="en-IE" sz="9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46E6D3-A125-418E-8C7D-23A68F3A064F}"/>
              </a:ext>
            </a:extLst>
          </p:cNvPr>
          <p:cNvSpPr txBox="1"/>
          <p:nvPr/>
        </p:nvSpPr>
        <p:spPr>
          <a:xfrm>
            <a:off x="0" y="5671425"/>
            <a:ext cx="2291255" cy="1200329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IE" sz="3600" dirty="0">
                <a:solidFill>
                  <a:schemeClr val="bg1"/>
                </a:solidFill>
              </a:rPr>
              <a:t>CASO DE ESTUDO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E29109-DE01-4E4C-AB13-C110089AC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7570" y="80010"/>
            <a:ext cx="8618219" cy="1291231"/>
          </a:xfrm>
          <a:solidFill>
            <a:srgbClr val="AB5AB0"/>
          </a:solidFill>
        </p:spPr>
        <p:txBody>
          <a:bodyPr>
            <a:norm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Agricultura </a:t>
            </a:r>
            <a:r>
              <a:rPr lang="en-IE" dirty="0" err="1">
                <a:solidFill>
                  <a:schemeClr val="bg1"/>
                </a:solidFill>
              </a:rPr>
              <a:t>Comunitária</a:t>
            </a:r>
            <a:r>
              <a:rPr lang="en-IE" dirty="0">
                <a:solidFill>
                  <a:schemeClr val="bg1"/>
                </a:solidFill>
              </a:rPr>
              <a:t> Urbana - </a:t>
            </a:r>
            <a:r>
              <a:rPr lang="en-IE" dirty="0" err="1">
                <a:solidFill>
                  <a:schemeClr val="bg1"/>
                </a:solidFill>
              </a:rPr>
              <a:t>ØsterGRO</a:t>
            </a:r>
            <a:r>
              <a:rPr lang="en-IE" dirty="0">
                <a:solidFill>
                  <a:schemeClr val="bg1"/>
                </a:solidFill>
              </a:rPr>
              <a:t>, </a:t>
            </a:r>
            <a:r>
              <a:rPr lang="en-IE" dirty="0" err="1">
                <a:solidFill>
                  <a:schemeClr val="bg1"/>
                </a:solidFill>
              </a:rPr>
              <a:t>Copenhaga</a:t>
            </a:r>
            <a:r>
              <a:rPr lang="en-IE" dirty="0">
                <a:solidFill>
                  <a:schemeClr val="bg1"/>
                </a:solidFill>
              </a:rPr>
              <a:t>, </a:t>
            </a:r>
            <a:r>
              <a:rPr lang="en-IE" dirty="0" err="1">
                <a:solidFill>
                  <a:schemeClr val="bg1"/>
                </a:solidFill>
              </a:rPr>
              <a:t>Dinamarca</a:t>
            </a:r>
            <a:endParaRPr lang="en-IE" dirty="0">
              <a:solidFill>
                <a:schemeClr val="bg1"/>
              </a:solidFill>
            </a:endParaRPr>
          </a:p>
          <a:p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C6820-3DBD-49D3-8C08-5DE279F077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7570" y="1511658"/>
            <a:ext cx="8774430" cy="5183432"/>
          </a:xfrm>
        </p:spPr>
        <p:txBody>
          <a:bodyPr/>
          <a:lstStyle/>
          <a:p>
            <a:r>
              <a:rPr lang="en-IE" sz="2200" dirty="0"/>
              <a:t>A </a:t>
            </a:r>
            <a:r>
              <a:rPr lang="en-IE" sz="2200" dirty="0" err="1"/>
              <a:t>primeira</a:t>
            </a:r>
            <a:r>
              <a:rPr lang="en-IE" sz="2200" dirty="0"/>
              <a:t> </a:t>
            </a:r>
            <a:r>
              <a:rPr lang="en-IE" sz="2200" dirty="0" err="1"/>
              <a:t>quinta</a:t>
            </a:r>
            <a:r>
              <a:rPr lang="en-IE" sz="2200" dirty="0"/>
              <a:t> de </a:t>
            </a:r>
            <a:r>
              <a:rPr lang="en-IE" sz="2200" dirty="0" err="1"/>
              <a:t>telhado</a:t>
            </a:r>
            <a:r>
              <a:rPr lang="en-IE" sz="2200" dirty="0"/>
              <a:t> de sempre da </a:t>
            </a:r>
            <a:r>
              <a:rPr lang="en-IE" sz="2200" dirty="0" err="1"/>
              <a:t>Dinamarca</a:t>
            </a:r>
            <a:r>
              <a:rPr lang="en-IE" sz="2200" dirty="0"/>
              <a:t>, </a:t>
            </a:r>
            <a:r>
              <a:rPr lang="en-IE" sz="2200" dirty="0" err="1"/>
              <a:t>ØsterGRO</a:t>
            </a:r>
            <a:r>
              <a:rPr lang="en-IE" sz="2200" dirty="0"/>
              <a:t>, </a:t>
            </a:r>
            <a:r>
              <a:rPr lang="en-IE" sz="2200" dirty="0" err="1"/>
              <a:t>fornece</a:t>
            </a:r>
            <a:r>
              <a:rPr lang="en-IE" sz="2200" dirty="0"/>
              <a:t> </a:t>
            </a:r>
            <a:r>
              <a:rPr lang="en-IE" sz="2200" dirty="0" err="1"/>
              <a:t>às</a:t>
            </a:r>
            <a:r>
              <a:rPr lang="en-IE" sz="2200" dirty="0"/>
              <a:t> 40 </a:t>
            </a:r>
            <a:r>
              <a:rPr lang="en-IE" sz="2200" dirty="0" err="1"/>
              <a:t>famílias</a:t>
            </a:r>
            <a:r>
              <a:rPr lang="en-IE" sz="2200" dirty="0"/>
              <a:t> </a:t>
            </a:r>
            <a:r>
              <a:rPr lang="en-IE" sz="2200" dirty="0" err="1"/>
              <a:t>associadas</a:t>
            </a:r>
            <a:r>
              <a:rPr lang="en-IE" sz="2200" dirty="0"/>
              <a:t> </a:t>
            </a:r>
            <a:r>
              <a:rPr lang="en-IE" sz="2200" dirty="0" err="1"/>
              <a:t>ovos</a:t>
            </a:r>
            <a:r>
              <a:rPr lang="en-IE" sz="2200" dirty="0"/>
              <a:t>, </a:t>
            </a:r>
            <a:r>
              <a:rPr lang="en-IE" sz="2200" dirty="0" err="1"/>
              <a:t>mel</a:t>
            </a:r>
            <a:r>
              <a:rPr lang="en-IE" sz="2200" dirty="0"/>
              <a:t> e </a:t>
            </a:r>
            <a:r>
              <a:rPr lang="en-IE" sz="2200" dirty="0" err="1"/>
              <a:t>vegetais</a:t>
            </a:r>
            <a:r>
              <a:rPr lang="en-IE" sz="2200" dirty="0"/>
              <a:t> </a:t>
            </a:r>
            <a:r>
              <a:rPr lang="en-IE" sz="2200" dirty="0" err="1"/>
              <a:t>produzidos</a:t>
            </a:r>
            <a:r>
              <a:rPr lang="en-IE" sz="2200" dirty="0"/>
              <a:t> de forma ultra-local e </a:t>
            </a:r>
            <a:r>
              <a:rPr lang="en-IE" sz="2200" dirty="0" err="1"/>
              <a:t>sustentável</a:t>
            </a:r>
            <a:r>
              <a:rPr lang="en-IE" sz="2200" dirty="0"/>
              <a:t>. </a:t>
            </a:r>
            <a:r>
              <a:rPr lang="en-IE" sz="2200" dirty="0" err="1"/>
              <a:t>Ao</a:t>
            </a:r>
            <a:r>
              <a:rPr lang="en-IE" sz="2200" dirty="0"/>
              <a:t> </a:t>
            </a:r>
            <a:r>
              <a:rPr lang="en-IE" sz="2200" dirty="0" err="1"/>
              <a:t>trazer</a:t>
            </a:r>
            <a:r>
              <a:rPr lang="en-IE" sz="2200" dirty="0"/>
              <a:t> a </a:t>
            </a:r>
            <a:r>
              <a:rPr lang="en-IE" sz="2200" dirty="0" err="1"/>
              <a:t>quinta</a:t>
            </a:r>
            <a:r>
              <a:rPr lang="en-IE" sz="2200" dirty="0"/>
              <a:t> para a </a:t>
            </a:r>
            <a:r>
              <a:rPr lang="en-IE" sz="2200" dirty="0" err="1"/>
              <a:t>cidade</a:t>
            </a:r>
            <a:r>
              <a:rPr lang="en-IE" sz="2200" dirty="0"/>
              <a:t>, o </a:t>
            </a:r>
            <a:r>
              <a:rPr lang="en-IE" sz="2200" dirty="0" err="1"/>
              <a:t>projecto</a:t>
            </a:r>
            <a:r>
              <a:rPr lang="en-IE" sz="2200" dirty="0"/>
              <a:t> </a:t>
            </a:r>
            <a:r>
              <a:rPr lang="en-IE" sz="2200" dirty="0" err="1"/>
              <a:t>liga</a:t>
            </a:r>
            <a:r>
              <a:rPr lang="en-IE" sz="2200" dirty="0"/>
              <a:t> o </a:t>
            </a:r>
            <a:r>
              <a:rPr lang="en-IE" sz="2200" dirty="0" err="1"/>
              <a:t>agricultor</a:t>
            </a:r>
            <a:r>
              <a:rPr lang="en-IE" sz="2200" dirty="0"/>
              <a:t> </a:t>
            </a:r>
            <a:r>
              <a:rPr lang="en-IE" sz="2200" dirty="0" err="1"/>
              <a:t>diretamente</a:t>
            </a:r>
            <a:r>
              <a:rPr lang="en-IE" sz="2200" dirty="0"/>
              <a:t> </a:t>
            </a:r>
            <a:r>
              <a:rPr lang="en-IE" sz="2200" dirty="0" err="1"/>
              <a:t>ao</a:t>
            </a:r>
            <a:r>
              <a:rPr lang="en-IE" sz="2200" dirty="0"/>
              <a:t> </a:t>
            </a:r>
            <a:r>
              <a:rPr lang="en-IE" sz="2200" dirty="0" err="1"/>
              <a:t>consumidor</a:t>
            </a:r>
            <a:r>
              <a:rPr lang="en-IE" sz="2200" dirty="0"/>
              <a:t>, </a:t>
            </a:r>
            <a:r>
              <a:rPr lang="en-IE" sz="2200" dirty="0" err="1"/>
              <a:t>inspirado</a:t>
            </a:r>
            <a:r>
              <a:rPr lang="en-IE" sz="2200" dirty="0"/>
              <a:t> no </a:t>
            </a:r>
            <a:r>
              <a:rPr lang="en-IE" sz="2200" dirty="0" err="1"/>
              <a:t>conceito</a:t>
            </a:r>
            <a:r>
              <a:rPr lang="en-IE" sz="2200" dirty="0"/>
              <a:t> de Agricultura </a:t>
            </a:r>
            <a:r>
              <a:rPr lang="en-IE" sz="2200" dirty="0" err="1"/>
              <a:t>Apoiada</a:t>
            </a:r>
            <a:r>
              <a:rPr lang="en-IE" sz="2200" dirty="0"/>
              <a:t> pela </a:t>
            </a:r>
            <a:r>
              <a:rPr lang="en-IE" sz="2200" dirty="0" err="1"/>
              <a:t>Comunidade</a:t>
            </a:r>
            <a:r>
              <a:rPr lang="en-IE" sz="2200" dirty="0"/>
              <a:t>. </a:t>
            </a:r>
          </a:p>
          <a:p>
            <a:r>
              <a:rPr lang="en-IE" sz="2200" dirty="0"/>
              <a:t>A </a:t>
            </a:r>
            <a:r>
              <a:rPr lang="en-IE" sz="2200" dirty="0" err="1"/>
              <a:t>quinta</a:t>
            </a:r>
            <a:r>
              <a:rPr lang="en-IE" sz="2200" dirty="0"/>
              <a:t> de </a:t>
            </a:r>
            <a:r>
              <a:rPr lang="en-IE" sz="2200" dirty="0" err="1"/>
              <a:t>telhado</a:t>
            </a:r>
            <a:r>
              <a:rPr lang="en-IE" sz="2200" dirty="0"/>
              <a:t> </a:t>
            </a:r>
            <a:r>
              <a:rPr lang="en-IE" sz="2200" dirty="0" err="1"/>
              <a:t>foi</a:t>
            </a:r>
            <a:r>
              <a:rPr lang="en-IE" sz="2200" dirty="0"/>
              <a:t> </a:t>
            </a:r>
            <a:r>
              <a:rPr lang="en-IE" sz="2200" dirty="0" err="1"/>
              <a:t>estabelecida</a:t>
            </a:r>
            <a:r>
              <a:rPr lang="en-IE" sz="2200" dirty="0"/>
              <a:t> com o </a:t>
            </a:r>
            <a:r>
              <a:rPr lang="en-IE" sz="2200" dirty="0" err="1"/>
              <a:t>apoio</a:t>
            </a:r>
            <a:r>
              <a:rPr lang="en-IE" sz="2200" dirty="0"/>
              <a:t> da </a:t>
            </a:r>
            <a:r>
              <a:rPr lang="en-IE" sz="2200" dirty="0" err="1"/>
              <a:t>Câmara</a:t>
            </a:r>
            <a:r>
              <a:rPr lang="en-IE" sz="2200" dirty="0"/>
              <a:t> Municipal de </a:t>
            </a:r>
            <a:r>
              <a:rPr lang="en-IE" sz="2200" dirty="0" err="1"/>
              <a:t>Copenhaga</a:t>
            </a:r>
            <a:r>
              <a:rPr lang="en-IE" sz="2200" dirty="0"/>
              <a:t>, mas </a:t>
            </a:r>
            <a:r>
              <a:rPr lang="en-IE" sz="2200" dirty="0" err="1"/>
              <a:t>atualmente</a:t>
            </a:r>
            <a:r>
              <a:rPr lang="en-IE" sz="2200" dirty="0"/>
              <a:t> o </a:t>
            </a:r>
            <a:r>
              <a:rPr lang="en-IE" sz="2200" dirty="0" err="1"/>
              <a:t>projeto</a:t>
            </a:r>
            <a:r>
              <a:rPr lang="en-IE" sz="2200" dirty="0"/>
              <a:t> </a:t>
            </a:r>
            <a:r>
              <a:rPr lang="en-IE" sz="2200" dirty="0" err="1"/>
              <a:t>é</a:t>
            </a:r>
            <a:r>
              <a:rPr lang="en-IE" sz="2200" dirty="0"/>
              <a:t> auto-</a:t>
            </a:r>
            <a:r>
              <a:rPr lang="en-IE" sz="2200" dirty="0" err="1"/>
              <a:t>sustentável</a:t>
            </a:r>
            <a:r>
              <a:rPr lang="en-IE" sz="2200" dirty="0"/>
              <a:t> e </a:t>
            </a:r>
            <a:r>
              <a:rPr lang="en-IE" sz="2200" dirty="0" err="1"/>
              <a:t>financiado</a:t>
            </a:r>
            <a:r>
              <a:rPr lang="en-IE" sz="2200" dirty="0"/>
              <a:t> </a:t>
            </a:r>
            <a:r>
              <a:rPr lang="en-IE" sz="2200" dirty="0" err="1"/>
              <a:t>através</a:t>
            </a:r>
            <a:r>
              <a:rPr lang="en-IE" sz="2200" dirty="0"/>
              <a:t> de </a:t>
            </a:r>
            <a:r>
              <a:rPr lang="en-IE" sz="2200" dirty="0" err="1"/>
              <a:t>atividades</a:t>
            </a:r>
            <a:r>
              <a:rPr lang="en-IE" sz="2200" dirty="0"/>
              <a:t> </a:t>
            </a:r>
            <a:r>
              <a:rPr lang="en-IE" sz="2200" dirty="0" err="1"/>
              <a:t>educacionais</a:t>
            </a:r>
            <a:r>
              <a:rPr lang="en-IE" sz="2200" dirty="0"/>
              <a:t> de </a:t>
            </a:r>
            <a:r>
              <a:rPr lang="en-IE" sz="2200" dirty="0" err="1"/>
              <a:t>rendimento</a:t>
            </a:r>
            <a:r>
              <a:rPr lang="en-IE" sz="2200" dirty="0"/>
              <a:t>, quotas dos </a:t>
            </a:r>
            <a:r>
              <a:rPr lang="en-IE" sz="2200" dirty="0" err="1"/>
              <a:t>membros</a:t>
            </a:r>
            <a:r>
              <a:rPr lang="en-IE" sz="2200" dirty="0"/>
              <a:t> das </a:t>
            </a:r>
            <a:r>
              <a:rPr lang="en-IE" sz="2200" dirty="0" err="1"/>
              <a:t>famílias</a:t>
            </a:r>
            <a:r>
              <a:rPr lang="en-IE" sz="2200" dirty="0"/>
              <a:t> </a:t>
            </a:r>
            <a:r>
              <a:rPr lang="en-IE" sz="2200" dirty="0" err="1"/>
              <a:t>envolvidas</a:t>
            </a:r>
            <a:r>
              <a:rPr lang="en-IE" sz="2200" dirty="0"/>
              <a:t>, entre </a:t>
            </a:r>
            <a:r>
              <a:rPr lang="en-IE" sz="2200" dirty="0" err="1"/>
              <a:t>outras</a:t>
            </a:r>
            <a:r>
              <a:rPr lang="en-IE" sz="2200" dirty="0"/>
              <a:t> </a:t>
            </a:r>
            <a:r>
              <a:rPr lang="en-IE" sz="2200" dirty="0" err="1"/>
              <a:t>fontes</a:t>
            </a:r>
            <a:r>
              <a:rPr lang="en-IE" sz="2200" dirty="0"/>
              <a:t> de </a:t>
            </a:r>
            <a:r>
              <a:rPr lang="en-IE" sz="2200" dirty="0" err="1"/>
              <a:t>rendimento</a:t>
            </a:r>
            <a:r>
              <a:rPr lang="en-IE" sz="2200" dirty="0"/>
              <a:t>.</a:t>
            </a:r>
          </a:p>
          <a:p>
            <a:r>
              <a:rPr lang="en-IE" sz="2200" dirty="0"/>
              <a:t>No </a:t>
            </a:r>
            <a:r>
              <a:rPr lang="en-IE" sz="2200" dirty="0" err="1"/>
              <a:t>telhado</a:t>
            </a:r>
            <a:r>
              <a:rPr lang="en-IE" sz="2200" dirty="0"/>
              <a:t> </a:t>
            </a:r>
            <a:r>
              <a:rPr lang="en-IE" sz="2200" dirty="0" err="1"/>
              <a:t>encontra</a:t>
            </a:r>
            <a:r>
              <a:rPr lang="en-IE" sz="2200" dirty="0"/>
              <a:t>-se </a:t>
            </a:r>
            <a:r>
              <a:rPr lang="en-IE" sz="2200" dirty="0" err="1"/>
              <a:t>também</a:t>
            </a:r>
            <a:r>
              <a:rPr lang="en-IE" sz="2200" dirty="0"/>
              <a:t> o </a:t>
            </a:r>
            <a:r>
              <a:rPr lang="en-IE" sz="2200" dirty="0" err="1"/>
              <a:t>restaurante</a:t>
            </a:r>
            <a:r>
              <a:rPr lang="en-IE" sz="2200" dirty="0"/>
              <a:t> Gro </a:t>
            </a:r>
            <a:r>
              <a:rPr lang="en-IE" sz="2200" dirty="0" err="1"/>
              <a:t>Spiseri</a:t>
            </a:r>
            <a:r>
              <a:rPr lang="en-IE" sz="2200" dirty="0"/>
              <a:t>. Como </a:t>
            </a:r>
            <a:r>
              <a:rPr lang="en-IE" sz="2200" dirty="0" err="1"/>
              <a:t>parte</a:t>
            </a:r>
            <a:r>
              <a:rPr lang="en-IE" sz="2200" dirty="0"/>
              <a:t> da </a:t>
            </a:r>
            <a:r>
              <a:rPr lang="en-IE" sz="2200" dirty="0" err="1"/>
              <a:t>experiência</a:t>
            </a:r>
            <a:r>
              <a:rPr lang="en-IE" sz="2200" dirty="0"/>
              <a:t>, </a:t>
            </a:r>
            <a:r>
              <a:rPr lang="en-IE" sz="2200" dirty="0" err="1"/>
              <a:t>os</a:t>
            </a:r>
            <a:r>
              <a:rPr lang="en-IE" sz="2200" dirty="0"/>
              <a:t> </a:t>
            </a:r>
            <a:r>
              <a:rPr lang="en-IE" sz="2200" dirty="0" err="1"/>
              <a:t>clientes</a:t>
            </a:r>
            <a:r>
              <a:rPr lang="en-IE" sz="2200" dirty="0"/>
              <a:t> </a:t>
            </a:r>
            <a:r>
              <a:rPr lang="en-IE" sz="2200" dirty="0" err="1"/>
              <a:t>recebem</a:t>
            </a:r>
            <a:r>
              <a:rPr lang="en-IE" sz="2200" dirty="0"/>
              <a:t> </a:t>
            </a:r>
            <a:r>
              <a:rPr lang="en-IE" sz="2200" dirty="0" err="1"/>
              <a:t>uma</a:t>
            </a:r>
            <a:r>
              <a:rPr lang="en-IE" sz="2200" dirty="0"/>
              <a:t> </a:t>
            </a:r>
            <a:r>
              <a:rPr lang="en-IE" sz="2200" dirty="0" err="1"/>
              <a:t>visita</a:t>
            </a:r>
            <a:r>
              <a:rPr lang="en-IE" sz="2200" dirty="0"/>
              <a:t> </a:t>
            </a:r>
            <a:r>
              <a:rPr lang="en-IE" sz="2200" dirty="0" err="1"/>
              <a:t>guiada</a:t>
            </a:r>
            <a:r>
              <a:rPr lang="en-IE" sz="2200" dirty="0"/>
              <a:t> </a:t>
            </a:r>
            <a:r>
              <a:rPr lang="en-IE" sz="2200" dirty="0" err="1"/>
              <a:t>à</a:t>
            </a:r>
            <a:r>
              <a:rPr lang="en-IE" sz="2200" dirty="0"/>
              <a:t> </a:t>
            </a:r>
            <a:r>
              <a:rPr lang="en-IE" sz="2200" dirty="0" err="1"/>
              <a:t>quinta</a:t>
            </a:r>
            <a:r>
              <a:rPr lang="en-IE" sz="2200" dirty="0"/>
              <a:t>. </a:t>
            </a:r>
            <a:r>
              <a:rPr lang="en-IE" sz="2200" dirty="0" err="1"/>
              <a:t>Esta</a:t>
            </a:r>
            <a:r>
              <a:rPr lang="en-IE" sz="2200" dirty="0"/>
              <a:t> </a:t>
            </a:r>
            <a:r>
              <a:rPr lang="en-IE" sz="2200" dirty="0" err="1"/>
              <a:t>é</a:t>
            </a:r>
            <a:r>
              <a:rPr lang="en-IE" sz="2200" dirty="0"/>
              <a:t> </a:t>
            </a:r>
            <a:r>
              <a:rPr lang="en-IE" sz="2200" dirty="0" err="1"/>
              <a:t>apenas</a:t>
            </a:r>
            <a:r>
              <a:rPr lang="en-IE" sz="2200" dirty="0"/>
              <a:t> </a:t>
            </a:r>
            <a:r>
              <a:rPr lang="en-IE" sz="2200" dirty="0" err="1"/>
              <a:t>uma</a:t>
            </a:r>
            <a:r>
              <a:rPr lang="en-IE" sz="2200" dirty="0"/>
              <a:t> das </a:t>
            </a:r>
            <a:r>
              <a:rPr lang="en-IE" sz="2200" dirty="0" err="1"/>
              <a:t>muitas</a:t>
            </a:r>
            <a:r>
              <a:rPr lang="en-IE" sz="2200" dirty="0"/>
              <a:t> </a:t>
            </a:r>
            <a:r>
              <a:rPr lang="en-IE" sz="2200" dirty="0" err="1"/>
              <a:t>formas</a:t>
            </a:r>
            <a:r>
              <a:rPr lang="en-IE" sz="2200" dirty="0"/>
              <a:t> </a:t>
            </a:r>
            <a:r>
              <a:rPr lang="en-IE" sz="2200" dirty="0" err="1"/>
              <a:t>pelas</a:t>
            </a:r>
            <a:r>
              <a:rPr lang="en-IE" sz="2200" dirty="0"/>
              <a:t> </a:t>
            </a:r>
            <a:r>
              <a:rPr lang="en-IE" sz="2200" dirty="0" err="1"/>
              <a:t>quais</a:t>
            </a:r>
            <a:r>
              <a:rPr lang="en-IE" sz="2200" dirty="0"/>
              <a:t> o </a:t>
            </a:r>
            <a:r>
              <a:rPr lang="en-IE" sz="2200" dirty="0" err="1"/>
              <a:t>espaço</a:t>
            </a:r>
            <a:r>
              <a:rPr lang="en-IE" sz="2200" dirty="0"/>
              <a:t> </a:t>
            </a:r>
            <a:r>
              <a:rPr lang="en-IE" sz="2200" dirty="0" err="1"/>
              <a:t>urbano</a:t>
            </a:r>
            <a:r>
              <a:rPr lang="en-IE" sz="2200" dirty="0"/>
              <a:t> </a:t>
            </a:r>
            <a:r>
              <a:rPr lang="en-IE" sz="2200" dirty="0" err="1"/>
              <a:t>verde</a:t>
            </a:r>
            <a:r>
              <a:rPr lang="en-IE" sz="2200" dirty="0"/>
              <a:t> </a:t>
            </a:r>
            <a:r>
              <a:rPr lang="en-IE" sz="2200" dirty="0" err="1"/>
              <a:t>educa</a:t>
            </a:r>
            <a:r>
              <a:rPr lang="en-IE" sz="2200" dirty="0"/>
              <a:t> </a:t>
            </a:r>
            <a:r>
              <a:rPr lang="en-IE" sz="2200" dirty="0" err="1"/>
              <a:t>os</a:t>
            </a:r>
            <a:r>
              <a:rPr lang="en-IE" sz="2200" dirty="0"/>
              <a:t> </a:t>
            </a:r>
            <a:r>
              <a:rPr lang="en-IE" sz="2200" dirty="0" err="1"/>
              <a:t>seus</a:t>
            </a:r>
            <a:r>
              <a:rPr lang="en-IE" sz="2200" dirty="0"/>
              <a:t> 13.000 </a:t>
            </a:r>
            <a:r>
              <a:rPr lang="en-IE" sz="2200" dirty="0" err="1"/>
              <a:t>visitantes</a:t>
            </a:r>
            <a:r>
              <a:rPr lang="en-IE" sz="2200" dirty="0"/>
              <a:t> </a:t>
            </a:r>
            <a:r>
              <a:rPr lang="en-IE" sz="2200" dirty="0" err="1"/>
              <a:t>anuais</a:t>
            </a:r>
            <a:r>
              <a:rPr lang="en-IE" sz="2200" dirty="0"/>
              <a:t> </a:t>
            </a:r>
            <a:r>
              <a:rPr lang="en-IE" sz="2200" dirty="0" err="1"/>
              <a:t>sobre</a:t>
            </a:r>
            <a:r>
              <a:rPr lang="en-IE" sz="2200" dirty="0"/>
              <a:t> </a:t>
            </a:r>
            <a:r>
              <a:rPr lang="en-IE" sz="2200" dirty="0" err="1"/>
              <a:t>desperdício</a:t>
            </a:r>
            <a:r>
              <a:rPr lang="en-IE" sz="2200" dirty="0"/>
              <a:t> de </a:t>
            </a:r>
            <a:r>
              <a:rPr lang="en-IE" sz="2200" dirty="0" err="1"/>
              <a:t>alimentos</a:t>
            </a:r>
            <a:r>
              <a:rPr lang="en-IE" sz="2200" dirty="0"/>
              <a:t> e </a:t>
            </a:r>
            <a:r>
              <a:rPr lang="en-IE" sz="2200" dirty="0" err="1"/>
              <a:t>produção</a:t>
            </a:r>
            <a:r>
              <a:rPr lang="en-IE" sz="2200" dirty="0"/>
              <a:t> </a:t>
            </a:r>
            <a:r>
              <a:rPr lang="en-IE" sz="2200" dirty="0" err="1"/>
              <a:t>alimentar</a:t>
            </a:r>
            <a:r>
              <a:rPr lang="en-IE" sz="2200" dirty="0"/>
              <a:t> </a:t>
            </a:r>
            <a:r>
              <a:rPr lang="en-IE" sz="2200" dirty="0" err="1"/>
              <a:t>sustentável</a:t>
            </a:r>
            <a:r>
              <a:rPr lang="en-IE" sz="2200" dirty="0"/>
              <a:t>. </a:t>
            </a:r>
            <a:r>
              <a:rPr lang="en-IE" sz="2200" dirty="0" err="1"/>
              <a:t>Ao</a:t>
            </a:r>
            <a:r>
              <a:rPr lang="en-IE" sz="2200" dirty="0"/>
              <a:t> </a:t>
            </a:r>
            <a:r>
              <a:rPr lang="en-IE" sz="2200" dirty="0" err="1"/>
              <a:t>mesmo</a:t>
            </a:r>
            <a:r>
              <a:rPr lang="en-IE" sz="2200" dirty="0"/>
              <a:t> tempo, a </a:t>
            </a:r>
            <a:r>
              <a:rPr lang="en-IE" sz="2200" dirty="0" err="1"/>
              <a:t>quinta</a:t>
            </a:r>
            <a:r>
              <a:rPr lang="en-IE" sz="2200" dirty="0"/>
              <a:t> </a:t>
            </a:r>
            <a:r>
              <a:rPr lang="en-IE" sz="2200" dirty="0" err="1"/>
              <a:t>contribui</a:t>
            </a:r>
            <a:r>
              <a:rPr lang="en-IE" sz="2200" dirty="0"/>
              <a:t> para a </a:t>
            </a:r>
            <a:r>
              <a:rPr lang="en-IE" sz="2200" dirty="0" err="1"/>
              <a:t>resistência</a:t>
            </a:r>
            <a:r>
              <a:rPr lang="en-IE" sz="2200" dirty="0"/>
              <a:t> </a:t>
            </a:r>
            <a:r>
              <a:rPr lang="en-IE" sz="2200" dirty="0" err="1"/>
              <a:t>climática</a:t>
            </a:r>
            <a:r>
              <a:rPr lang="en-IE" sz="2200" dirty="0"/>
              <a:t> do </a:t>
            </a:r>
            <a:r>
              <a:rPr lang="en-IE" sz="2200" dirty="0" err="1"/>
              <a:t>município</a:t>
            </a:r>
            <a:r>
              <a:rPr lang="en-IE" sz="2200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1D5756-2801-4B3C-A038-1E05A410A0BF}"/>
              </a:ext>
            </a:extLst>
          </p:cNvPr>
          <p:cNvSpPr txBox="1"/>
          <p:nvPr/>
        </p:nvSpPr>
        <p:spPr>
          <a:xfrm>
            <a:off x="0" y="1373985"/>
            <a:ext cx="1150620" cy="461665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39573D-56DC-464B-B019-0A4411E3CC4D}"/>
              </a:ext>
            </a:extLst>
          </p:cNvPr>
          <p:cNvSpPr txBox="1"/>
          <p:nvPr/>
        </p:nvSpPr>
        <p:spPr>
          <a:xfrm>
            <a:off x="0" y="759051"/>
            <a:ext cx="1802130" cy="461665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IE" sz="2400" dirty="0">
                <a:solidFill>
                  <a:prstClr val="white"/>
                </a:solidFill>
              </a:rPr>
              <a:t>ECONÓMICO</a:t>
            </a: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 descr="Sunflower">
            <a:extLst>
              <a:ext uri="{FF2B5EF4-FFF2-40B4-BE49-F238E27FC236}">
                <a16:creationId xmlns:a16="http://schemas.microsoft.com/office/drawing/2014/main" id="{F3000FC6-99B9-4CE4-AD96-8EC69B7C3C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69137" y="5659621"/>
            <a:ext cx="1218841" cy="12188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C84329-7332-442E-B852-1C076FA710B4}"/>
              </a:ext>
            </a:extLst>
          </p:cNvPr>
          <p:cNvSpPr txBox="1"/>
          <p:nvPr/>
        </p:nvSpPr>
        <p:spPr>
          <a:xfrm>
            <a:off x="0" y="173032"/>
            <a:ext cx="2419350" cy="461665"/>
          </a:xfrm>
          <a:prstGeom prst="rect">
            <a:avLst/>
          </a:prstGeom>
          <a:solidFill>
            <a:srgbClr val="AB5AB0"/>
          </a:solidFill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IE" sz="2400" dirty="0">
                <a:solidFill>
                  <a:prstClr val="white"/>
                </a:solidFill>
              </a:rPr>
              <a:t>AMBIENTAL</a:t>
            </a: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hlinkClick r:id="rId7"/>
            <a:extLst>
              <a:ext uri="{FF2B5EF4-FFF2-40B4-BE49-F238E27FC236}">
                <a16:creationId xmlns:a16="http://schemas.microsoft.com/office/drawing/2014/main" id="{6D5FFE93-BFBD-40A8-9576-9A8462A78602}"/>
              </a:ext>
            </a:extLst>
          </p:cNvPr>
          <p:cNvSpPr txBox="1"/>
          <p:nvPr/>
        </p:nvSpPr>
        <p:spPr>
          <a:xfrm>
            <a:off x="11115543" y="6572962"/>
            <a:ext cx="4860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000" dirty="0">
                <a:hlinkClick r:id="rId8"/>
              </a:rPr>
              <a:t>Fonte</a:t>
            </a:r>
            <a:endParaRPr lang="en-IE" sz="1000" dirty="0"/>
          </a:p>
        </p:txBody>
      </p:sp>
    </p:spTree>
    <p:extLst>
      <p:ext uri="{BB962C8B-B14F-4D97-AF65-F5344CB8AC3E}">
        <p14:creationId xmlns:p14="http://schemas.microsoft.com/office/powerpoint/2010/main" val="37811897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33CCB76-A3A1-4A37-B307-66A3BC21CC5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0AE84D-F20A-44F1-AFF1-CB78FBC351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5821" y="483474"/>
            <a:ext cx="6169571" cy="812404"/>
          </a:xfrm>
          <a:solidFill>
            <a:srgbClr val="AB5AB0"/>
          </a:solidFill>
        </p:spPr>
        <p:txBody>
          <a:bodyPr>
            <a:normAutofit fontScale="92500" lnSpcReduction="20000"/>
          </a:bodyPr>
          <a:lstStyle/>
          <a:p>
            <a:r>
              <a:rPr lang="en-IE" dirty="0">
                <a:solidFill>
                  <a:schemeClr val="bg1"/>
                </a:solidFill>
              </a:rPr>
              <a:t>Energia </a:t>
            </a:r>
            <a:r>
              <a:rPr lang="en-IE" dirty="0" err="1">
                <a:solidFill>
                  <a:schemeClr val="bg1"/>
                </a:solidFill>
              </a:rPr>
              <a:t>Comunitária</a:t>
            </a:r>
            <a:r>
              <a:rPr lang="en-IE" dirty="0">
                <a:solidFill>
                  <a:schemeClr val="bg1"/>
                </a:solidFill>
              </a:rPr>
              <a:t> para </a:t>
            </a:r>
            <a:r>
              <a:rPr lang="en-IE" dirty="0" err="1">
                <a:solidFill>
                  <a:schemeClr val="bg1"/>
                </a:solidFill>
              </a:rPr>
              <a:t>uma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condução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eficiente</a:t>
            </a:r>
            <a:r>
              <a:rPr lang="en-IE" dirty="0">
                <a:solidFill>
                  <a:schemeClr val="bg1"/>
                </a:solidFill>
              </a:rPr>
              <a:t> da </a:t>
            </a:r>
            <a:r>
              <a:rPr lang="en-IE" dirty="0" err="1">
                <a:solidFill>
                  <a:schemeClr val="bg1"/>
                </a:solidFill>
              </a:rPr>
              <a:t>energia</a:t>
            </a:r>
            <a:r>
              <a:rPr lang="en-IE" dirty="0">
                <a:solidFill>
                  <a:schemeClr val="bg1"/>
                </a:solidFill>
              </a:rPr>
              <a:t> </a:t>
            </a:r>
          </a:p>
          <a:p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3B5FF-2785-4C41-A7FE-01B8B0D4FF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21" y="1441449"/>
            <a:ext cx="6484881" cy="5092086"/>
          </a:xfrm>
        </p:spPr>
        <p:txBody>
          <a:bodyPr/>
          <a:lstStyle/>
          <a:p>
            <a:r>
              <a:rPr lang="en-IE" dirty="0"/>
              <a:t>Por </a:t>
            </a:r>
            <a:r>
              <a:rPr lang="en-IE" dirty="0" err="1"/>
              <a:t>toda</a:t>
            </a:r>
            <a:r>
              <a:rPr lang="en-IE" dirty="0"/>
              <a:t> a Europa, a </a:t>
            </a:r>
            <a:r>
              <a:rPr lang="en-IE" dirty="0" err="1"/>
              <a:t>revolução</a:t>
            </a:r>
            <a:r>
              <a:rPr lang="en-IE" dirty="0"/>
              <a:t> </a:t>
            </a:r>
            <a:r>
              <a:rPr lang="en-IE" dirty="0" err="1"/>
              <a:t>energética</a:t>
            </a:r>
            <a:r>
              <a:rPr lang="en-IE" dirty="0"/>
              <a:t> </a:t>
            </a:r>
            <a:r>
              <a:rPr lang="en-IE" dirty="0" err="1"/>
              <a:t>está</a:t>
            </a:r>
            <a:r>
              <a:rPr lang="en-IE" dirty="0"/>
              <a:t> a </a:t>
            </a:r>
            <a:r>
              <a:rPr lang="en-IE" dirty="0" err="1"/>
              <a:t>ganhar</a:t>
            </a:r>
            <a:r>
              <a:rPr lang="en-IE" dirty="0"/>
              <a:t> </a:t>
            </a:r>
            <a:r>
              <a:rPr lang="en-IE" dirty="0" err="1"/>
              <a:t>ímpeto</a:t>
            </a:r>
            <a:r>
              <a:rPr lang="en-IE" dirty="0"/>
              <a:t>. </a:t>
            </a:r>
            <a:r>
              <a:rPr lang="en-IE" dirty="0" err="1"/>
              <a:t>Indivíduos</a:t>
            </a:r>
            <a:r>
              <a:rPr lang="en-IE" dirty="0"/>
              <a:t>, </a:t>
            </a:r>
            <a:r>
              <a:rPr lang="en-IE" dirty="0" err="1"/>
              <a:t>comunidades</a:t>
            </a:r>
            <a:r>
              <a:rPr lang="en-IE" dirty="0"/>
              <a:t>, </a:t>
            </a:r>
            <a:r>
              <a:rPr lang="en-IE" dirty="0" err="1"/>
              <a:t>cidades</a:t>
            </a:r>
            <a:r>
              <a:rPr lang="en-IE" dirty="0"/>
              <a:t> e </a:t>
            </a:r>
            <a:r>
              <a:rPr lang="en-IE" dirty="0" err="1"/>
              <a:t>autoridades</a:t>
            </a:r>
            <a:r>
              <a:rPr lang="en-IE" dirty="0"/>
              <a:t> </a:t>
            </a:r>
            <a:r>
              <a:rPr lang="en-IE" dirty="0" err="1"/>
              <a:t>locais</a:t>
            </a:r>
            <a:r>
              <a:rPr lang="en-IE" dirty="0"/>
              <a:t> </a:t>
            </a:r>
            <a:r>
              <a:rPr lang="en-IE" dirty="0" err="1"/>
              <a:t>estão</a:t>
            </a:r>
            <a:r>
              <a:rPr lang="en-IE" dirty="0"/>
              <a:t>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vanguarda</a:t>
            </a:r>
            <a:r>
              <a:rPr lang="en-IE" dirty="0"/>
              <a:t> da </a:t>
            </a:r>
            <a:r>
              <a:rPr lang="en-IE" dirty="0" err="1"/>
              <a:t>transição</a:t>
            </a:r>
            <a:r>
              <a:rPr lang="en-IE" dirty="0"/>
              <a:t> </a:t>
            </a:r>
            <a:r>
              <a:rPr lang="en-IE" dirty="0" err="1"/>
              <a:t>energética</a:t>
            </a:r>
            <a:r>
              <a:rPr lang="en-IE" dirty="0"/>
              <a:t> da Europa, </a:t>
            </a:r>
            <a:r>
              <a:rPr lang="en-IE" dirty="0" err="1"/>
              <a:t>controlando</a:t>
            </a:r>
            <a:r>
              <a:rPr lang="en-IE" dirty="0"/>
              <a:t> e </a:t>
            </a:r>
            <a:r>
              <a:rPr lang="en-IE" dirty="0" err="1"/>
              <a:t>produzindo</a:t>
            </a:r>
            <a:r>
              <a:rPr lang="en-IE" dirty="0"/>
              <a:t> </a:t>
            </a:r>
            <a:r>
              <a:rPr lang="en-IE" dirty="0" err="1"/>
              <a:t>cada</a:t>
            </a:r>
            <a:r>
              <a:rPr lang="en-IE" dirty="0"/>
              <a:t> </a:t>
            </a:r>
            <a:r>
              <a:rPr lang="en-IE" dirty="0" err="1"/>
              <a:t>vez</a:t>
            </a:r>
            <a:r>
              <a:rPr lang="en-IE" dirty="0"/>
              <a:t> </a:t>
            </a:r>
            <a:r>
              <a:rPr lang="en-IE" dirty="0" err="1"/>
              <a:t>mais</a:t>
            </a:r>
            <a:r>
              <a:rPr lang="en-IE" dirty="0"/>
              <a:t> as </a:t>
            </a:r>
            <a:r>
              <a:rPr lang="en-IE" dirty="0" err="1"/>
              <a:t>suas</a:t>
            </a:r>
            <a:r>
              <a:rPr lang="en-IE" dirty="0"/>
              <a:t> </a:t>
            </a:r>
            <a:r>
              <a:rPr lang="en-IE" dirty="0" err="1"/>
              <a:t>próprias</a:t>
            </a:r>
            <a:r>
              <a:rPr lang="en-IE" dirty="0"/>
              <a:t> </a:t>
            </a:r>
            <a:r>
              <a:rPr lang="en-IE" dirty="0" err="1"/>
              <a:t>energias</a:t>
            </a:r>
            <a:r>
              <a:rPr lang="en-IE" dirty="0"/>
              <a:t> </a:t>
            </a:r>
            <a:r>
              <a:rPr lang="en-IE" dirty="0" err="1"/>
              <a:t>renováveis</a:t>
            </a:r>
            <a:r>
              <a:rPr lang="en-IE" dirty="0"/>
              <a:t> e </a:t>
            </a:r>
            <a:r>
              <a:rPr lang="en-IE" dirty="0" err="1"/>
              <a:t>promovendo</a:t>
            </a:r>
            <a:r>
              <a:rPr lang="en-IE" dirty="0"/>
              <a:t> a </a:t>
            </a:r>
            <a:r>
              <a:rPr lang="en-IE" dirty="0" err="1"/>
              <a:t>transição</a:t>
            </a:r>
            <a:r>
              <a:rPr lang="en-IE" dirty="0"/>
              <a:t> para </a:t>
            </a:r>
            <a:r>
              <a:rPr lang="en-IE" dirty="0" err="1"/>
              <a:t>uma</a:t>
            </a:r>
            <a:r>
              <a:rPr lang="en-IE" dirty="0"/>
              <a:t> </a:t>
            </a:r>
            <a:r>
              <a:rPr lang="en-IE" dirty="0" err="1"/>
              <a:t>energia</a:t>
            </a:r>
            <a:r>
              <a:rPr lang="en-IE" dirty="0"/>
              <a:t> </a:t>
            </a:r>
            <a:r>
              <a:rPr lang="en-IE" dirty="0" err="1"/>
              <a:t>mais</a:t>
            </a:r>
            <a:r>
              <a:rPr lang="en-IE" dirty="0"/>
              <a:t> </a:t>
            </a:r>
            <a:r>
              <a:rPr lang="en-IE" dirty="0" err="1"/>
              <a:t>justa</a:t>
            </a:r>
            <a:r>
              <a:rPr lang="en-IE" dirty="0"/>
              <a:t>, </a:t>
            </a:r>
            <a:r>
              <a:rPr lang="en-IE" dirty="0" err="1"/>
              <a:t>democrática</a:t>
            </a:r>
            <a:r>
              <a:rPr lang="en-IE" dirty="0"/>
              <a:t> e </a:t>
            </a:r>
            <a:r>
              <a:rPr lang="en-IE" dirty="0" err="1"/>
              <a:t>descentralizada</a:t>
            </a:r>
            <a:r>
              <a:rPr lang="en-IE" dirty="0"/>
              <a:t>. </a:t>
            </a:r>
          </a:p>
          <a:p>
            <a:r>
              <a:rPr lang="en-IE" dirty="0"/>
              <a:t>A </a:t>
            </a:r>
            <a:r>
              <a:rPr lang="en-IE" dirty="0" err="1"/>
              <a:t>energia</a:t>
            </a:r>
            <a:r>
              <a:rPr lang="en-IE" dirty="0"/>
              <a:t> </a:t>
            </a:r>
            <a:r>
              <a:rPr lang="en-IE" dirty="0" err="1"/>
              <a:t>comunitária</a:t>
            </a:r>
            <a:r>
              <a:rPr lang="en-IE" dirty="0"/>
              <a:t> </a:t>
            </a:r>
            <a:r>
              <a:rPr lang="en-IE" dirty="0" err="1"/>
              <a:t>tem</a:t>
            </a:r>
            <a:r>
              <a:rPr lang="en-IE" dirty="0"/>
              <a:t> o </a:t>
            </a:r>
            <a:r>
              <a:rPr lang="en-IE" dirty="0" err="1"/>
              <a:t>poder</a:t>
            </a:r>
            <a:r>
              <a:rPr lang="en-IE" dirty="0"/>
              <a:t> de </a:t>
            </a:r>
            <a:r>
              <a:rPr lang="en-IE" dirty="0" err="1"/>
              <a:t>alcançar</a:t>
            </a:r>
            <a:r>
              <a:rPr lang="en-IE" dirty="0"/>
              <a:t> </a:t>
            </a:r>
            <a:r>
              <a:rPr lang="en-IE" dirty="0" err="1"/>
              <a:t>uma</a:t>
            </a:r>
            <a:r>
              <a:rPr lang="en-IE" dirty="0"/>
              <a:t> </a:t>
            </a:r>
            <a:r>
              <a:rPr lang="en-IE" dirty="0" err="1"/>
              <a:t>transformação</a:t>
            </a:r>
            <a:r>
              <a:rPr lang="en-IE" dirty="0"/>
              <a:t> </a:t>
            </a:r>
            <a:r>
              <a:rPr lang="en-IE" dirty="0" err="1"/>
              <a:t>energética</a:t>
            </a:r>
            <a:r>
              <a:rPr lang="en-IE" dirty="0"/>
              <a:t> </a:t>
            </a:r>
            <a:r>
              <a:rPr lang="en-IE" dirty="0" err="1"/>
              <a:t>mais</a:t>
            </a:r>
            <a:r>
              <a:rPr lang="en-IE" dirty="0"/>
              <a:t> </a:t>
            </a:r>
            <a:r>
              <a:rPr lang="en-IE" dirty="0" err="1"/>
              <a:t>rápida</a:t>
            </a:r>
            <a:r>
              <a:rPr lang="en-IE" dirty="0"/>
              <a:t>, </a:t>
            </a:r>
            <a:r>
              <a:rPr lang="en-IE" dirty="0" err="1"/>
              <a:t>justa</a:t>
            </a:r>
            <a:r>
              <a:rPr lang="en-IE" dirty="0"/>
              <a:t> e com </a:t>
            </a:r>
            <a:r>
              <a:rPr lang="en-IE" dirty="0" err="1"/>
              <a:t>benefícios</a:t>
            </a:r>
            <a:r>
              <a:rPr lang="en-IE" dirty="0"/>
              <a:t> </a:t>
            </a:r>
            <a:r>
              <a:rPr lang="en-IE" dirty="0" err="1"/>
              <a:t>sociais</a:t>
            </a:r>
            <a:r>
              <a:rPr lang="en-IE" dirty="0"/>
              <a:t> </a:t>
            </a:r>
            <a:r>
              <a:rPr lang="en-IE" dirty="0" err="1"/>
              <a:t>acrescidos</a:t>
            </a:r>
            <a:r>
              <a:rPr lang="en-IE" dirty="0"/>
              <a:t>. E </a:t>
            </a:r>
            <a:r>
              <a:rPr lang="en-IE" dirty="0" err="1"/>
              <a:t>tem</a:t>
            </a:r>
            <a:r>
              <a:rPr lang="en-IE" dirty="0"/>
              <a:t> </a:t>
            </a:r>
            <a:r>
              <a:rPr lang="en-IE" dirty="0" err="1"/>
              <a:t>sido</a:t>
            </a:r>
            <a:r>
              <a:rPr lang="en-IE" dirty="0"/>
              <a:t> </a:t>
            </a:r>
            <a:r>
              <a:rPr lang="en-IE" dirty="0" err="1"/>
              <a:t>recentemente</a:t>
            </a:r>
            <a:r>
              <a:rPr lang="en-IE" dirty="0"/>
              <a:t> </a:t>
            </a:r>
            <a:r>
              <a:rPr lang="en-IE" dirty="0" err="1"/>
              <a:t>impulsionada</a:t>
            </a:r>
            <a:r>
              <a:rPr lang="en-IE" dirty="0"/>
              <a:t> por </a:t>
            </a:r>
            <a:r>
              <a:rPr lang="en-IE" dirty="0" err="1"/>
              <a:t>novos</a:t>
            </a:r>
            <a:r>
              <a:rPr lang="en-IE" dirty="0"/>
              <a:t> </a:t>
            </a:r>
            <a:r>
              <a:rPr lang="en-IE" dirty="0" err="1"/>
              <a:t>direitos</a:t>
            </a:r>
            <a:r>
              <a:rPr lang="en-IE" dirty="0"/>
              <a:t> da UE para </a:t>
            </a:r>
            <a:r>
              <a:rPr lang="en-IE" dirty="0" err="1"/>
              <a:t>pessoas</a:t>
            </a:r>
            <a:r>
              <a:rPr lang="en-IE" dirty="0"/>
              <a:t> e </a:t>
            </a:r>
            <a:r>
              <a:rPr lang="en-IE" dirty="0" err="1"/>
              <a:t>comunidades</a:t>
            </a:r>
            <a:r>
              <a:rPr lang="en-IE" dirty="0"/>
              <a:t> de </a:t>
            </a:r>
            <a:r>
              <a:rPr lang="en-IE" dirty="0" err="1"/>
              <a:t>produzir</a:t>
            </a:r>
            <a:r>
              <a:rPr lang="en-IE" dirty="0"/>
              <a:t>, vender e </a:t>
            </a:r>
            <a:r>
              <a:rPr lang="en-IE" dirty="0" err="1"/>
              <a:t>possuir</a:t>
            </a:r>
            <a:r>
              <a:rPr lang="en-IE" dirty="0"/>
              <a:t> </a:t>
            </a:r>
            <a:r>
              <a:rPr lang="en-IE" dirty="0" err="1"/>
              <a:t>energia</a:t>
            </a:r>
            <a:r>
              <a:rPr lang="en-IE" dirty="0"/>
              <a:t> </a:t>
            </a:r>
            <a:r>
              <a:rPr lang="en-IE" dirty="0" err="1"/>
              <a:t>renovável</a:t>
            </a:r>
            <a:r>
              <a:rPr lang="en-IE" dirty="0"/>
              <a:t>. </a:t>
            </a:r>
          </a:p>
          <a:p>
            <a:endParaRPr lang="en-I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1AD256-CDAB-4004-95F8-9104244CFB7C}"/>
              </a:ext>
            </a:extLst>
          </p:cNvPr>
          <p:cNvSpPr txBox="1"/>
          <p:nvPr/>
        </p:nvSpPr>
        <p:spPr>
          <a:xfrm>
            <a:off x="0" y="0"/>
            <a:ext cx="2406869" cy="461665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OPORTUNIDADE</a:t>
            </a:r>
          </a:p>
        </p:txBody>
      </p:sp>
    </p:spTree>
    <p:extLst>
      <p:ext uri="{BB962C8B-B14F-4D97-AF65-F5344CB8AC3E}">
        <p14:creationId xmlns:p14="http://schemas.microsoft.com/office/powerpoint/2010/main" val="33141314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outdoor, plane, airplane, blue&#10;&#10;Description automatically generated">
            <a:extLst>
              <a:ext uri="{FF2B5EF4-FFF2-40B4-BE49-F238E27FC236}">
                <a16:creationId xmlns:a16="http://schemas.microsoft.com/office/drawing/2014/main" id="{7FB4DDA9-D459-46FC-A775-AB1326E4C79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0AE84D-F20A-44F1-AFF1-CB78FBC351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5821" y="378373"/>
            <a:ext cx="6169571" cy="812404"/>
          </a:xfrm>
          <a:solidFill>
            <a:srgbClr val="AB5AB0"/>
          </a:solidFill>
        </p:spPr>
        <p:txBody>
          <a:bodyPr>
            <a:normAutofit fontScale="92500" lnSpcReduction="20000"/>
          </a:bodyPr>
          <a:lstStyle/>
          <a:p>
            <a:r>
              <a:rPr lang="en-IE" dirty="0">
                <a:solidFill>
                  <a:schemeClr val="bg1"/>
                </a:solidFill>
              </a:rPr>
              <a:t>Energia </a:t>
            </a:r>
            <a:r>
              <a:rPr lang="en-IE" dirty="0" err="1">
                <a:solidFill>
                  <a:schemeClr val="bg1"/>
                </a:solidFill>
              </a:rPr>
              <a:t>Comunitária</a:t>
            </a:r>
            <a:r>
              <a:rPr lang="en-IE" dirty="0">
                <a:solidFill>
                  <a:schemeClr val="bg1"/>
                </a:solidFill>
              </a:rPr>
              <a:t> para </a:t>
            </a:r>
            <a:r>
              <a:rPr lang="en-IE" dirty="0" err="1">
                <a:solidFill>
                  <a:schemeClr val="bg1"/>
                </a:solidFill>
              </a:rPr>
              <a:t>uma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condução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eficiente</a:t>
            </a:r>
            <a:r>
              <a:rPr lang="en-IE" dirty="0">
                <a:solidFill>
                  <a:schemeClr val="bg1"/>
                </a:solidFill>
              </a:rPr>
              <a:t> da </a:t>
            </a:r>
            <a:r>
              <a:rPr lang="en-IE" dirty="0" err="1">
                <a:solidFill>
                  <a:schemeClr val="bg1"/>
                </a:solidFill>
              </a:rPr>
              <a:t>energia</a:t>
            </a:r>
            <a:r>
              <a:rPr lang="en-IE" dirty="0">
                <a:solidFill>
                  <a:schemeClr val="bg1"/>
                </a:solidFill>
              </a:rPr>
              <a:t> </a:t>
            </a:r>
          </a:p>
          <a:p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3B5FF-2785-4C41-A7FE-01B8B0D4FF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21" y="1441449"/>
            <a:ext cx="6768153" cy="5416551"/>
          </a:xfrm>
        </p:spPr>
        <p:txBody>
          <a:bodyPr/>
          <a:lstStyle/>
          <a:p>
            <a:r>
              <a:rPr lang="en-IE" sz="2300" dirty="0" err="1"/>
              <a:t>Quanto</a:t>
            </a:r>
            <a:r>
              <a:rPr lang="en-IE" sz="2300" dirty="0"/>
              <a:t> </a:t>
            </a:r>
            <a:r>
              <a:rPr lang="en-IE" sz="2300" dirty="0" err="1"/>
              <a:t>mais</a:t>
            </a:r>
            <a:r>
              <a:rPr lang="en-IE" sz="2300" dirty="0"/>
              <a:t> </a:t>
            </a:r>
            <a:r>
              <a:rPr lang="en-IE" sz="2300" dirty="0" err="1"/>
              <a:t>pessoas</a:t>
            </a:r>
            <a:r>
              <a:rPr lang="en-IE" sz="2300" dirty="0"/>
              <a:t> </a:t>
            </a:r>
            <a:r>
              <a:rPr lang="en-IE" sz="2300" dirty="0" err="1"/>
              <a:t>estiverem</a:t>
            </a:r>
            <a:r>
              <a:rPr lang="en-IE" sz="2300" dirty="0"/>
              <a:t> </a:t>
            </a:r>
            <a:r>
              <a:rPr lang="en-IE" sz="2300" dirty="0" err="1"/>
              <a:t>envolvidas</a:t>
            </a:r>
            <a:r>
              <a:rPr lang="en-IE" sz="2300" dirty="0"/>
              <a:t> </a:t>
            </a:r>
            <a:r>
              <a:rPr lang="en-IE" sz="2300" dirty="0" err="1"/>
              <a:t>em</a:t>
            </a:r>
            <a:r>
              <a:rPr lang="en-IE" sz="2300" dirty="0"/>
              <a:t> </a:t>
            </a:r>
            <a:r>
              <a:rPr lang="en-IE" sz="2300" dirty="0" err="1"/>
              <a:t>projetos</a:t>
            </a:r>
            <a:r>
              <a:rPr lang="en-IE" sz="2300" dirty="0"/>
              <a:t> </a:t>
            </a:r>
            <a:r>
              <a:rPr lang="en-IE" sz="2300" dirty="0" err="1"/>
              <a:t>comunitários</a:t>
            </a:r>
            <a:r>
              <a:rPr lang="en-IE" sz="2300" dirty="0"/>
              <a:t> de </a:t>
            </a:r>
            <a:r>
              <a:rPr lang="en-IE" sz="2300" dirty="0" err="1"/>
              <a:t>geração</a:t>
            </a:r>
            <a:r>
              <a:rPr lang="en-IE" sz="2300" dirty="0"/>
              <a:t> de </a:t>
            </a:r>
            <a:r>
              <a:rPr lang="en-IE" sz="2300" dirty="0" err="1"/>
              <a:t>energia</a:t>
            </a:r>
            <a:r>
              <a:rPr lang="en-IE" sz="2300" dirty="0"/>
              <a:t>, </a:t>
            </a:r>
            <a:r>
              <a:rPr lang="en-IE" sz="2300" dirty="0" err="1"/>
              <a:t>mais</a:t>
            </a:r>
            <a:r>
              <a:rPr lang="en-IE" sz="2300" dirty="0"/>
              <a:t> </a:t>
            </a:r>
            <a:r>
              <a:rPr lang="en-IE" sz="2300" dirty="0" err="1"/>
              <a:t>barato</a:t>
            </a:r>
            <a:r>
              <a:rPr lang="en-IE" sz="2300" dirty="0"/>
              <a:t> </a:t>
            </a:r>
            <a:r>
              <a:rPr lang="en-IE" sz="2300" dirty="0" err="1"/>
              <a:t>pode</a:t>
            </a:r>
            <a:r>
              <a:rPr lang="en-IE" sz="2300" dirty="0"/>
              <a:t> ser </a:t>
            </a:r>
            <a:r>
              <a:rPr lang="en-IE" sz="2300" dirty="0" err="1"/>
              <a:t>fazê</a:t>
            </a:r>
            <a:r>
              <a:rPr lang="en-IE" sz="2300" dirty="0"/>
              <a:t>-los </a:t>
            </a:r>
            <a:r>
              <a:rPr lang="en-IE" sz="2300" dirty="0" err="1"/>
              <a:t>arrancar</a:t>
            </a:r>
            <a:r>
              <a:rPr lang="en-IE" sz="2300" dirty="0"/>
              <a:t>. Se </a:t>
            </a:r>
            <a:r>
              <a:rPr lang="en-IE" sz="2300" dirty="0" err="1"/>
              <a:t>muitas</a:t>
            </a:r>
            <a:r>
              <a:rPr lang="en-IE" sz="2300" dirty="0"/>
              <a:t> </a:t>
            </a:r>
            <a:r>
              <a:rPr lang="en-IE" sz="2300" dirty="0" err="1"/>
              <a:t>pessoas</a:t>
            </a:r>
            <a:r>
              <a:rPr lang="en-IE" sz="2300" dirty="0"/>
              <a:t> </a:t>
            </a:r>
            <a:r>
              <a:rPr lang="en-IE" sz="2300" dirty="0" err="1"/>
              <a:t>estiverem</a:t>
            </a:r>
            <a:r>
              <a:rPr lang="en-IE" sz="2300" dirty="0"/>
              <a:t> </a:t>
            </a:r>
            <a:r>
              <a:rPr lang="en-IE" sz="2300" dirty="0" err="1"/>
              <a:t>interessadas</a:t>
            </a:r>
            <a:r>
              <a:rPr lang="en-IE" sz="2300" dirty="0"/>
              <a:t> </a:t>
            </a:r>
            <a:r>
              <a:rPr lang="en-IE" sz="2300" dirty="0" err="1"/>
              <a:t>em</a:t>
            </a:r>
            <a:r>
              <a:rPr lang="en-IE" sz="2300" dirty="0"/>
              <a:t> </a:t>
            </a:r>
            <a:r>
              <a:rPr lang="en-IE" sz="2300" dirty="0" err="1"/>
              <a:t>instalar</a:t>
            </a:r>
            <a:r>
              <a:rPr lang="en-IE" sz="2300" dirty="0"/>
              <a:t> um </a:t>
            </a:r>
            <a:r>
              <a:rPr lang="en-IE" sz="2300" dirty="0" err="1"/>
              <a:t>sistema</a:t>
            </a:r>
            <a:r>
              <a:rPr lang="en-IE" sz="2300" dirty="0"/>
              <a:t> de </a:t>
            </a:r>
            <a:r>
              <a:rPr lang="en-IE" sz="2300" dirty="0" err="1"/>
              <a:t>aquecimento</a:t>
            </a:r>
            <a:r>
              <a:rPr lang="en-IE" sz="2300" dirty="0"/>
              <a:t> solar de </a:t>
            </a:r>
            <a:r>
              <a:rPr lang="en-IE" sz="2300" dirty="0" err="1"/>
              <a:t>água</a:t>
            </a:r>
            <a:r>
              <a:rPr lang="en-IE" sz="2300" dirty="0"/>
              <a:t> </a:t>
            </a:r>
            <a:r>
              <a:rPr lang="en-IE" sz="2300" dirty="0" err="1"/>
              <a:t>ou</a:t>
            </a:r>
            <a:r>
              <a:rPr lang="en-IE" sz="2300" dirty="0"/>
              <a:t> </a:t>
            </a:r>
            <a:r>
              <a:rPr lang="en-IE" sz="2300" dirty="0" err="1"/>
              <a:t>uma</a:t>
            </a:r>
            <a:r>
              <a:rPr lang="en-IE" sz="2300" dirty="0"/>
              <a:t> </a:t>
            </a:r>
            <a:r>
              <a:rPr lang="en-IE" sz="2300" dirty="0" err="1"/>
              <a:t>turbina</a:t>
            </a:r>
            <a:r>
              <a:rPr lang="en-IE" sz="2300" dirty="0"/>
              <a:t> </a:t>
            </a:r>
            <a:r>
              <a:rPr lang="en-IE" sz="2300" dirty="0" err="1"/>
              <a:t>eólica</a:t>
            </a:r>
            <a:r>
              <a:rPr lang="en-IE" sz="2300" dirty="0"/>
              <a:t>, por </a:t>
            </a:r>
            <a:r>
              <a:rPr lang="en-IE" sz="2300" dirty="0" err="1"/>
              <a:t>exemplo</a:t>
            </a:r>
            <a:r>
              <a:rPr lang="en-IE" sz="2300" dirty="0"/>
              <a:t>, </a:t>
            </a:r>
            <a:r>
              <a:rPr lang="en-IE" sz="2300" dirty="0" err="1"/>
              <a:t>pode</a:t>
            </a:r>
            <a:r>
              <a:rPr lang="en-IE" sz="2300" dirty="0"/>
              <a:t> ser </a:t>
            </a:r>
            <a:r>
              <a:rPr lang="en-IE" sz="2300" dirty="0" err="1"/>
              <a:t>possível</a:t>
            </a:r>
            <a:r>
              <a:rPr lang="en-IE" sz="2300" dirty="0"/>
              <a:t> </a:t>
            </a:r>
            <a:r>
              <a:rPr lang="en-IE" sz="2300" dirty="0" err="1"/>
              <a:t>ter</a:t>
            </a:r>
            <a:r>
              <a:rPr lang="en-IE" sz="2300" dirty="0"/>
              <a:t> o </a:t>
            </a:r>
            <a:r>
              <a:rPr lang="en-IE" sz="2300" dirty="0" err="1"/>
              <a:t>trabalho</a:t>
            </a:r>
            <a:r>
              <a:rPr lang="en-IE" sz="2300" dirty="0"/>
              <a:t> </a:t>
            </a:r>
            <a:r>
              <a:rPr lang="en-IE" sz="2300" dirty="0" err="1"/>
              <a:t>feito</a:t>
            </a:r>
            <a:r>
              <a:rPr lang="en-IE" sz="2300" dirty="0"/>
              <a:t> por </a:t>
            </a:r>
            <a:r>
              <a:rPr lang="en-IE" sz="2300" dirty="0" err="1"/>
              <a:t>menos</a:t>
            </a:r>
            <a:r>
              <a:rPr lang="en-IE" sz="2300" dirty="0"/>
              <a:t>.</a:t>
            </a:r>
          </a:p>
          <a:p>
            <a:r>
              <a:rPr lang="en-IE" sz="2300" dirty="0" err="1"/>
              <a:t>Também</a:t>
            </a:r>
            <a:r>
              <a:rPr lang="en-IE" sz="2300" dirty="0"/>
              <a:t> se </a:t>
            </a:r>
            <a:r>
              <a:rPr lang="en-IE" sz="2300" dirty="0" err="1"/>
              <a:t>pode</a:t>
            </a:r>
            <a:r>
              <a:rPr lang="en-IE" sz="2300" dirty="0"/>
              <a:t> </a:t>
            </a:r>
            <a:r>
              <a:rPr lang="en-IE" sz="2300" dirty="0" err="1"/>
              <a:t>fazer</a:t>
            </a:r>
            <a:r>
              <a:rPr lang="en-IE" sz="2300" dirty="0"/>
              <a:t> </a:t>
            </a:r>
            <a:r>
              <a:rPr lang="en-IE" sz="2300" dirty="0" err="1"/>
              <a:t>poupanças</a:t>
            </a:r>
            <a:r>
              <a:rPr lang="en-IE" sz="2300" dirty="0"/>
              <a:t> para </a:t>
            </a:r>
            <a:r>
              <a:rPr lang="en-IE" sz="2300" dirty="0" err="1"/>
              <a:t>toda</a:t>
            </a:r>
            <a:r>
              <a:rPr lang="en-IE" sz="2300" dirty="0"/>
              <a:t> a </a:t>
            </a:r>
            <a:r>
              <a:rPr lang="en-IE" sz="2300" dirty="0" err="1"/>
              <a:t>comunidade</a:t>
            </a:r>
            <a:r>
              <a:rPr lang="en-IE" sz="2300" dirty="0"/>
              <a:t>. A </a:t>
            </a:r>
            <a:r>
              <a:rPr lang="en-IE" sz="2300" dirty="0" err="1"/>
              <a:t>instalação</a:t>
            </a:r>
            <a:r>
              <a:rPr lang="en-IE" sz="2300" dirty="0"/>
              <a:t> de </a:t>
            </a:r>
            <a:r>
              <a:rPr lang="en-IE" sz="2300" dirty="0" err="1"/>
              <a:t>medidas</a:t>
            </a:r>
            <a:r>
              <a:rPr lang="en-IE" sz="2300" dirty="0"/>
              <a:t> </a:t>
            </a:r>
            <a:r>
              <a:rPr lang="en-IE" sz="2300" dirty="0" err="1"/>
              <a:t>mais</a:t>
            </a:r>
            <a:r>
              <a:rPr lang="en-IE" sz="2300" dirty="0"/>
              <a:t> </a:t>
            </a:r>
            <a:r>
              <a:rPr lang="en-IE" sz="2300" dirty="0" err="1"/>
              <a:t>eficientes</a:t>
            </a:r>
            <a:r>
              <a:rPr lang="en-IE" sz="2300" dirty="0"/>
              <a:t> </a:t>
            </a:r>
            <a:r>
              <a:rPr lang="en-IE" sz="2300" dirty="0" err="1"/>
              <a:t>em</a:t>
            </a:r>
            <a:r>
              <a:rPr lang="en-IE" sz="2300" dirty="0"/>
              <a:t> </a:t>
            </a:r>
            <a:r>
              <a:rPr lang="en-IE" sz="2300" dirty="0" err="1"/>
              <a:t>termos</a:t>
            </a:r>
            <a:r>
              <a:rPr lang="en-IE" sz="2300" dirty="0"/>
              <a:t> </a:t>
            </a:r>
            <a:r>
              <a:rPr lang="en-IE" sz="2300" dirty="0" err="1"/>
              <a:t>energéticos</a:t>
            </a:r>
            <a:r>
              <a:rPr lang="en-IE" sz="2300" dirty="0"/>
              <a:t> </a:t>
            </a:r>
            <a:r>
              <a:rPr lang="en-IE" sz="2300" dirty="0" err="1"/>
              <a:t>poderia</a:t>
            </a:r>
            <a:r>
              <a:rPr lang="en-IE" sz="2300" dirty="0"/>
              <a:t> </a:t>
            </a:r>
            <a:r>
              <a:rPr lang="en-IE" sz="2300" dirty="0" err="1"/>
              <a:t>reduzir</a:t>
            </a:r>
            <a:r>
              <a:rPr lang="en-IE" sz="2300" dirty="0"/>
              <a:t> o </a:t>
            </a:r>
            <a:r>
              <a:rPr lang="en-IE" sz="2300" dirty="0" err="1"/>
              <a:t>custo</a:t>
            </a:r>
            <a:r>
              <a:rPr lang="en-IE" sz="2300" dirty="0"/>
              <a:t> de </a:t>
            </a:r>
            <a:r>
              <a:rPr lang="en-IE" sz="2300" dirty="0" err="1"/>
              <a:t>funcionamento</a:t>
            </a:r>
            <a:r>
              <a:rPr lang="en-IE" sz="2300" dirty="0"/>
              <a:t> do </a:t>
            </a:r>
            <a:r>
              <a:rPr lang="en-IE" sz="2300" dirty="0" err="1"/>
              <a:t>salão</a:t>
            </a:r>
            <a:r>
              <a:rPr lang="en-IE" sz="2300" dirty="0"/>
              <a:t> </a:t>
            </a:r>
            <a:r>
              <a:rPr lang="en-IE" sz="2300" dirty="0" err="1"/>
              <a:t>comunitário</a:t>
            </a:r>
            <a:r>
              <a:rPr lang="en-IE" sz="2300" dirty="0"/>
              <a:t> local. Um </a:t>
            </a:r>
            <a:r>
              <a:rPr lang="en-IE" sz="2300" dirty="0" err="1"/>
              <a:t>melhor</a:t>
            </a:r>
            <a:r>
              <a:rPr lang="en-IE" sz="2300" dirty="0"/>
              <a:t> </a:t>
            </a:r>
            <a:r>
              <a:rPr lang="en-IE" sz="2300" dirty="0" err="1"/>
              <a:t>isolamento</a:t>
            </a:r>
            <a:r>
              <a:rPr lang="en-IE" sz="2300" dirty="0"/>
              <a:t> e </a:t>
            </a:r>
            <a:r>
              <a:rPr lang="en-IE" sz="2300" dirty="0" err="1"/>
              <a:t>uma</a:t>
            </a:r>
            <a:r>
              <a:rPr lang="en-IE" sz="2300" dirty="0"/>
              <a:t> </a:t>
            </a:r>
            <a:r>
              <a:rPr lang="en-IE" sz="2300" dirty="0" err="1"/>
              <a:t>caldeira</a:t>
            </a:r>
            <a:r>
              <a:rPr lang="en-IE" sz="2300" dirty="0"/>
              <a:t> de </a:t>
            </a:r>
            <a:r>
              <a:rPr lang="en-IE" sz="2300" dirty="0" err="1"/>
              <a:t>biomassa</a:t>
            </a:r>
            <a:r>
              <a:rPr lang="en-IE" sz="2300" dirty="0"/>
              <a:t> </a:t>
            </a:r>
            <a:r>
              <a:rPr lang="en-IE" sz="2300" dirty="0" err="1"/>
              <a:t>passarão</a:t>
            </a:r>
            <a:r>
              <a:rPr lang="en-IE" sz="2300" dirty="0"/>
              <a:t> a </a:t>
            </a:r>
            <a:r>
              <a:rPr lang="en-IE" sz="2300" dirty="0" err="1"/>
              <a:t>poupança</a:t>
            </a:r>
            <a:r>
              <a:rPr lang="en-IE" sz="2300" dirty="0"/>
              <a:t> de </a:t>
            </a:r>
            <a:r>
              <a:rPr lang="en-IE" sz="2300" dirty="0" err="1"/>
              <a:t>calor</a:t>
            </a:r>
            <a:r>
              <a:rPr lang="en-IE" sz="2300" dirty="0"/>
              <a:t> para </a:t>
            </a:r>
            <a:r>
              <a:rPr lang="en-IE" sz="2300" dirty="0" err="1"/>
              <a:t>os</a:t>
            </a:r>
            <a:r>
              <a:rPr lang="en-IE" sz="2300" dirty="0"/>
              <a:t> </a:t>
            </a:r>
            <a:r>
              <a:rPr lang="en-IE" sz="2300" dirty="0" err="1"/>
              <a:t>membros</a:t>
            </a:r>
            <a:r>
              <a:rPr lang="en-IE" sz="2300" dirty="0"/>
              <a:t> da </a:t>
            </a:r>
            <a:r>
              <a:rPr lang="en-IE" sz="2300" dirty="0" err="1"/>
              <a:t>comunidade</a:t>
            </a:r>
            <a:r>
              <a:rPr lang="en-IE" sz="2300" dirty="0"/>
              <a:t> que </a:t>
            </a:r>
            <a:r>
              <a:rPr lang="en-IE" sz="2300" dirty="0" err="1"/>
              <a:t>contratam</a:t>
            </a:r>
            <a:r>
              <a:rPr lang="en-IE" sz="2300" dirty="0"/>
              <a:t> o </a:t>
            </a:r>
            <a:r>
              <a:rPr lang="en-IE" sz="2300" dirty="0" err="1"/>
              <a:t>edifício</a:t>
            </a:r>
            <a:r>
              <a:rPr lang="en-IE" sz="2300" dirty="0"/>
              <a:t>.</a:t>
            </a:r>
          </a:p>
          <a:p>
            <a:r>
              <a:rPr lang="en-IE" sz="2300" dirty="0" err="1">
                <a:solidFill>
                  <a:srgbClr val="AB5AB0"/>
                </a:solidFill>
              </a:rPr>
              <a:t>Vejamos</a:t>
            </a:r>
            <a:r>
              <a:rPr lang="en-IE" sz="2300" dirty="0">
                <a:solidFill>
                  <a:srgbClr val="AB5AB0"/>
                </a:solidFill>
              </a:rPr>
              <a:t> </a:t>
            </a:r>
            <a:r>
              <a:rPr lang="en-IE" sz="2300" dirty="0" err="1">
                <a:solidFill>
                  <a:srgbClr val="AB5AB0"/>
                </a:solidFill>
              </a:rPr>
              <a:t>algumas</a:t>
            </a:r>
            <a:r>
              <a:rPr lang="en-IE" sz="2300" dirty="0">
                <a:solidFill>
                  <a:srgbClr val="AB5AB0"/>
                </a:solidFill>
              </a:rPr>
              <a:t> </a:t>
            </a:r>
            <a:r>
              <a:rPr lang="en-IE" sz="2300" dirty="0" err="1">
                <a:solidFill>
                  <a:srgbClr val="AB5AB0"/>
                </a:solidFill>
              </a:rPr>
              <a:t>oportunidades</a:t>
            </a:r>
            <a:r>
              <a:rPr lang="en-IE" sz="2300" dirty="0">
                <a:solidFill>
                  <a:srgbClr val="AB5AB0"/>
                </a:solidFill>
              </a:rPr>
              <a:t> e </a:t>
            </a:r>
            <a:r>
              <a:rPr lang="en-IE" sz="2300" dirty="0" err="1">
                <a:solidFill>
                  <a:srgbClr val="AB5AB0"/>
                </a:solidFill>
              </a:rPr>
              <a:t>exemplos</a:t>
            </a:r>
            <a:r>
              <a:rPr lang="en-IE" sz="2300" dirty="0">
                <a:solidFill>
                  <a:srgbClr val="AB5AB0"/>
                </a:solidFill>
              </a:rPr>
              <a:t> do </a:t>
            </a:r>
            <a:r>
              <a:rPr lang="en-IE" sz="2300" dirty="0" err="1">
                <a:solidFill>
                  <a:srgbClr val="AB5AB0"/>
                </a:solidFill>
              </a:rPr>
              <a:t>poder</a:t>
            </a:r>
            <a:r>
              <a:rPr lang="en-IE" sz="2300" dirty="0">
                <a:solidFill>
                  <a:srgbClr val="AB5AB0"/>
                </a:solidFill>
              </a:rPr>
              <a:t> </a:t>
            </a:r>
            <a:r>
              <a:rPr lang="en-IE" sz="2300" dirty="0" err="1">
                <a:solidFill>
                  <a:srgbClr val="AB5AB0"/>
                </a:solidFill>
              </a:rPr>
              <a:t>comunitário</a:t>
            </a:r>
            <a:r>
              <a:rPr lang="en-IE" sz="2300" dirty="0">
                <a:solidFill>
                  <a:srgbClr val="AB5AB0"/>
                </a:solidFill>
              </a:rPr>
              <a:t> </a:t>
            </a:r>
            <a:r>
              <a:rPr lang="en-IE" sz="2300" dirty="0" err="1">
                <a:solidFill>
                  <a:srgbClr val="AB5AB0"/>
                </a:solidFill>
              </a:rPr>
              <a:t>em</a:t>
            </a:r>
            <a:r>
              <a:rPr lang="en-IE" sz="2300" dirty="0">
                <a:solidFill>
                  <a:srgbClr val="AB5AB0"/>
                </a:solidFill>
              </a:rPr>
              <a:t> </a:t>
            </a:r>
            <a:r>
              <a:rPr lang="en-IE" sz="2300" dirty="0" err="1">
                <a:solidFill>
                  <a:srgbClr val="AB5AB0"/>
                </a:solidFill>
              </a:rPr>
              <a:t>ação</a:t>
            </a:r>
            <a:r>
              <a:rPr lang="en-IE" sz="2300" dirty="0">
                <a:solidFill>
                  <a:srgbClr val="AB5AB0"/>
                </a:solidFill>
              </a:rPr>
              <a:t>!</a:t>
            </a:r>
          </a:p>
          <a:p>
            <a:endParaRPr lang="en-IE" sz="2300" dirty="0"/>
          </a:p>
        </p:txBody>
      </p:sp>
    </p:spTree>
    <p:extLst>
      <p:ext uri="{BB962C8B-B14F-4D97-AF65-F5344CB8AC3E}">
        <p14:creationId xmlns:p14="http://schemas.microsoft.com/office/powerpoint/2010/main" val="41109197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Community Power - Ireland's First Community Owned Electricity Supplier">
            <a:hlinkClick r:id="" action="ppaction://media"/>
            <a:extLst>
              <a:ext uri="{FF2B5EF4-FFF2-40B4-BE49-F238E27FC236}">
                <a16:creationId xmlns:a16="http://schemas.microsoft.com/office/drawing/2014/main" id="{5FAAB347-31EE-4179-81AA-93FA5A03FD4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25252" y="155496"/>
            <a:ext cx="9234258" cy="51942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98A46E-A799-4636-948F-1CC37DFFA134}"/>
              </a:ext>
            </a:extLst>
          </p:cNvPr>
          <p:cNvSpPr txBox="1"/>
          <p:nvPr/>
        </p:nvSpPr>
        <p:spPr>
          <a:xfrm>
            <a:off x="241737" y="5544217"/>
            <a:ext cx="11824139" cy="1200329"/>
          </a:xfrm>
          <a:prstGeom prst="rect">
            <a:avLst/>
          </a:prstGeom>
          <a:solidFill>
            <a:srgbClr val="AB5AB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chemeClr val="bg1"/>
                </a:solidFill>
              </a:rPr>
              <a:t>O Community Power </a:t>
            </a:r>
            <a:r>
              <a:rPr lang="en-IE" sz="2400" dirty="0" err="1">
                <a:solidFill>
                  <a:schemeClr val="bg1"/>
                </a:solidFill>
              </a:rPr>
              <a:t>é</a:t>
            </a:r>
            <a:r>
              <a:rPr lang="en-IE" sz="2400" dirty="0">
                <a:solidFill>
                  <a:schemeClr val="bg1"/>
                </a:solidFill>
              </a:rPr>
              <a:t> o </a:t>
            </a:r>
            <a:r>
              <a:rPr lang="en-IE" sz="2400" dirty="0" err="1">
                <a:solidFill>
                  <a:schemeClr val="bg1"/>
                </a:solidFill>
              </a:rPr>
              <a:t>primeiro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fornecedor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comunitário</a:t>
            </a:r>
            <a:r>
              <a:rPr lang="en-IE" sz="2400" dirty="0">
                <a:solidFill>
                  <a:schemeClr val="bg1"/>
                </a:solidFill>
              </a:rPr>
              <a:t> de </a:t>
            </a:r>
            <a:r>
              <a:rPr lang="en-IE" sz="2400" dirty="0" err="1">
                <a:solidFill>
                  <a:schemeClr val="bg1"/>
                </a:solidFill>
              </a:rPr>
              <a:t>electricidade</a:t>
            </a:r>
            <a:r>
              <a:rPr lang="en-IE" sz="2400" dirty="0">
                <a:solidFill>
                  <a:schemeClr val="bg1"/>
                </a:solidFill>
              </a:rPr>
              <a:t> da </a:t>
            </a:r>
            <a:r>
              <a:rPr lang="en-IE" sz="2400" dirty="0" err="1">
                <a:solidFill>
                  <a:schemeClr val="bg1"/>
                </a:solidFill>
              </a:rPr>
              <a:t>Irlanda</a:t>
            </a:r>
            <a:r>
              <a:rPr lang="en-IE" sz="2400" dirty="0">
                <a:solidFill>
                  <a:schemeClr val="bg1"/>
                </a:solidFill>
              </a:rPr>
              <a:t>. </a:t>
            </a:r>
            <a:r>
              <a:rPr lang="en-IE" sz="2400" dirty="0" err="1">
                <a:solidFill>
                  <a:schemeClr val="bg1"/>
                </a:solidFill>
              </a:rPr>
              <a:t>Capacita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pessoas</a:t>
            </a:r>
            <a:r>
              <a:rPr lang="en-IE" sz="2400" dirty="0">
                <a:solidFill>
                  <a:schemeClr val="bg1"/>
                </a:solidFill>
              </a:rPr>
              <a:t> por </a:t>
            </a:r>
            <a:r>
              <a:rPr lang="en-IE" sz="2400" dirty="0" err="1">
                <a:solidFill>
                  <a:schemeClr val="bg1"/>
                </a:solidFill>
              </a:rPr>
              <a:t>toda</a:t>
            </a:r>
            <a:r>
              <a:rPr lang="en-IE" sz="2400" dirty="0">
                <a:solidFill>
                  <a:schemeClr val="bg1"/>
                </a:solidFill>
              </a:rPr>
              <a:t> a </a:t>
            </a:r>
            <a:r>
              <a:rPr lang="en-IE" sz="2400" dirty="0" err="1">
                <a:solidFill>
                  <a:schemeClr val="bg1"/>
                </a:solidFill>
              </a:rPr>
              <a:t>Irlanda</a:t>
            </a:r>
            <a:r>
              <a:rPr lang="en-IE" sz="2400" dirty="0">
                <a:solidFill>
                  <a:schemeClr val="bg1"/>
                </a:solidFill>
              </a:rPr>
              <a:t> a </a:t>
            </a:r>
            <a:r>
              <a:rPr lang="en-IE" sz="2400" dirty="0" err="1">
                <a:solidFill>
                  <a:schemeClr val="bg1"/>
                </a:solidFill>
              </a:rPr>
              <a:t>gerar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seus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próprios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projetos</a:t>
            </a:r>
            <a:r>
              <a:rPr lang="en-IE" sz="2400" dirty="0">
                <a:solidFill>
                  <a:schemeClr val="bg1"/>
                </a:solidFill>
              </a:rPr>
              <a:t> de </a:t>
            </a:r>
            <a:r>
              <a:rPr lang="en-IE" sz="2400" dirty="0" err="1">
                <a:solidFill>
                  <a:schemeClr val="bg1"/>
                </a:solidFill>
              </a:rPr>
              <a:t>energia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renovável</a:t>
            </a:r>
            <a:r>
              <a:rPr lang="en-IE" sz="2400" dirty="0">
                <a:solidFill>
                  <a:schemeClr val="bg1"/>
                </a:solidFill>
              </a:rPr>
              <a:t> - </a:t>
            </a:r>
            <a:r>
              <a:rPr lang="en-IE" sz="2400" dirty="0" err="1">
                <a:solidFill>
                  <a:schemeClr val="bg1"/>
                </a:solidFill>
              </a:rPr>
              <a:t>operados</a:t>
            </a:r>
            <a:r>
              <a:rPr lang="en-IE" sz="2400" dirty="0">
                <a:solidFill>
                  <a:schemeClr val="bg1"/>
                </a:solidFill>
              </a:rPr>
              <a:t> e </a:t>
            </a:r>
            <a:r>
              <a:rPr lang="en-IE" sz="2400" dirty="0" err="1">
                <a:solidFill>
                  <a:schemeClr val="bg1"/>
                </a:solidFill>
              </a:rPr>
              <a:t>geridos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pelas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comunidades</a:t>
            </a:r>
            <a:r>
              <a:rPr lang="en-IE" sz="2400" b="0" i="0" dirty="0">
                <a:solidFill>
                  <a:schemeClr val="bg1"/>
                </a:solidFill>
                <a:effectLst/>
              </a:rPr>
              <a:t>! </a:t>
            </a:r>
            <a:r>
              <a:rPr lang="en-IE" sz="2400" dirty="0">
                <a:solidFill>
                  <a:schemeClr val="bg1"/>
                </a:solidFill>
                <a:hlinkClick r:id="rId4"/>
              </a:rPr>
              <a:t>www.communitypower.ie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328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A group of people standing next to a body of water&#10;&#10;Description automatically generated">
            <a:extLst>
              <a:ext uri="{FF2B5EF4-FFF2-40B4-BE49-F238E27FC236}">
                <a16:creationId xmlns:a16="http://schemas.microsoft.com/office/drawing/2014/main" id="{75A8B17D-AD62-4F0B-9512-A568160791E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46E6D3-A125-418E-8C7D-23A68F3A064F}"/>
              </a:ext>
            </a:extLst>
          </p:cNvPr>
          <p:cNvSpPr txBox="1"/>
          <p:nvPr/>
        </p:nvSpPr>
        <p:spPr>
          <a:xfrm>
            <a:off x="0" y="5671425"/>
            <a:ext cx="2291255" cy="1077218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IE" sz="3200" dirty="0">
                <a:solidFill>
                  <a:schemeClr val="bg1"/>
                </a:solidFill>
              </a:rPr>
              <a:t>CASO DE ESTUDO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E29109-DE01-4E4C-AB13-C110089AC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7570" y="80010"/>
            <a:ext cx="8618219" cy="1291231"/>
          </a:xfrm>
          <a:solidFill>
            <a:srgbClr val="AB5AB0"/>
          </a:solidFill>
        </p:spPr>
        <p:txBody>
          <a:bodyPr>
            <a:normAutofit fontScale="92500"/>
          </a:bodyPr>
          <a:lstStyle/>
          <a:p>
            <a:r>
              <a:rPr lang="en-IE" dirty="0">
                <a:solidFill>
                  <a:schemeClr val="bg1"/>
                </a:solidFill>
              </a:rPr>
              <a:t>O </a:t>
            </a:r>
            <a:r>
              <a:rPr lang="en-IE" dirty="0" err="1">
                <a:solidFill>
                  <a:schemeClr val="bg1"/>
                </a:solidFill>
              </a:rPr>
              <a:t>primeiro</a:t>
            </a:r>
            <a:r>
              <a:rPr lang="en-IE" dirty="0">
                <a:solidFill>
                  <a:schemeClr val="bg1"/>
                </a:solidFill>
              </a:rPr>
              <a:t> Parque </a:t>
            </a:r>
            <a:r>
              <a:rPr lang="en-IE" dirty="0" err="1">
                <a:solidFill>
                  <a:schemeClr val="bg1"/>
                </a:solidFill>
              </a:rPr>
              <a:t>Eólico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Comunitário</a:t>
            </a:r>
            <a:r>
              <a:rPr lang="en-IE" dirty="0">
                <a:solidFill>
                  <a:schemeClr val="bg1"/>
                </a:solidFill>
              </a:rPr>
              <a:t> da </a:t>
            </a:r>
            <a:r>
              <a:rPr lang="en-IE" dirty="0" err="1">
                <a:solidFill>
                  <a:schemeClr val="bg1"/>
                </a:solidFill>
              </a:rPr>
              <a:t>Irlanda</a:t>
            </a:r>
            <a:r>
              <a:rPr lang="en-IE" dirty="0">
                <a:solidFill>
                  <a:schemeClr val="bg1"/>
                </a:solidFill>
              </a:rPr>
              <a:t> - Templederry Windfarm, Co. Tipperary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C6820-3DBD-49D3-8C08-5DE279F077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7570" y="1511658"/>
            <a:ext cx="8774430" cy="5183432"/>
          </a:xfrm>
        </p:spPr>
        <p:txBody>
          <a:bodyPr/>
          <a:lstStyle/>
          <a:p>
            <a:r>
              <a:rPr lang="en-IE" dirty="0"/>
              <a:t>A Templederry </a:t>
            </a:r>
            <a:r>
              <a:rPr lang="en-IE" dirty="0" err="1"/>
              <a:t>é</a:t>
            </a:r>
            <a:r>
              <a:rPr lang="en-IE" dirty="0"/>
              <a:t> o </a:t>
            </a:r>
            <a:r>
              <a:rPr lang="en-IE" dirty="0" err="1"/>
              <a:t>primeiro</a:t>
            </a:r>
            <a:r>
              <a:rPr lang="en-IE" dirty="0"/>
              <a:t> </a:t>
            </a:r>
            <a:r>
              <a:rPr lang="en-IE" dirty="0" err="1"/>
              <a:t>parque</a:t>
            </a:r>
            <a:r>
              <a:rPr lang="en-IE" dirty="0"/>
              <a:t> </a:t>
            </a:r>
            <a:r>
              <a:rPr lang="en-IE" dirty="0" err="1"/>
              <a:t>eólico</a:t>
            </a:r>
            <a:r>
              <a:rPr lang="en-IE" dirty="0"/>
              <a:t> </a:t>
            </a:r>
            <a:r>
              <a:rPr lang="en-IE" dirty="0" err="1"/>
              <a:t>comunitário</a:t>
            </a:r>
            <a:r>
              <a:rPr lang="en-IE" dirty="0"/>
              <a:t> </a:t>
            </a:r>
            <a:r>
              <a:rPr lang="en-IE" dirty="0" err="1"/>
              <a:t>em</a:t>
            </a:r>
            <a:r>
              <a:rPr lang="en-IE" dirty="0"/>
              <a:t> </a:t>
            </a:r>
            <a:r>
              <a:rPr lang="en-IE" dirty="0" err="1"/>
              <a:t>funcionamento</a:t>
            </a:r>
            <a:r>
              <a:rPr lang="en-IE" dirty="0"/>
              <a:t>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Irlanda</a:t>
            </a:r>
            <a:r>
              <a:rPr lang="en-IE" dirty="0"/>
              <a:t>. A </a:t>
            </a:r>
            <a:r>
              <a:rPr lang="en-IE" dirty="0" err="1"/>
              <a:t>comunidade</a:t>
            </a:r>
            <a:r>
              <a:rPr lang="en-IE" dirty="0"/>
              <a:t> de Templederry </a:t>
            </a:r>
            <a:r>
              <a:rPr lang="en-IE" dirty="0" err="1"/>
              <a:t>está</a:t>
            </a:r>
            <a:r>
              <a:rPr lang="en-IE" dirty="0"/>
              <a:t> </a:t>
            </a:r>
            <a:r>
              <a:rPr lang="en-IE" dirty="0" err="1"/>
              <a:t>situada</a:t>
            </a:r>
            <a:r>
              <a:rPr lang="en-IE" dirty="0"/>
              <a:t> no </a:t>
            </a:r>
            <a:r>
              <a:rPr lang="en-IE" dirty="0" err="1"/>
              <a:t>extremo</a:t>
            </a:r>
            <a:r>
              <a:rPr lang="en-IE" dirty="0"/>
              <a:t> </a:t>
            </a:r>
            <a:r>
              <a:rPr lang="en-IE" dirty="0" err="1"/>
              <a:t>norte</a:t>
            </a:r>
            <a:r>
              <a:rPr lang="en-IE" dirty="0"/>
              <a:t> das </a:t>
            </a:r>
            <a:r>
              <a:rPr lang="en-IE" dirty="0" err="1"/>
              <a:t>montanhas</a:t>
            </a:r>
            <a:r>
              <a:rPr lang="en-IE" dirty="0"/>
              <a:t> </a:t>
            </a:r>
            <a:r>
              <a:rPr lang="en-IE" dirty="0" err="1"/>
              <a:t>Slieve</a:t>
            </a:r>
            <a:r>
              <a:rPr lang="en-IE" dirty="0"/>
              <a:t> </a:t>
            </a:r>
            <a:r>
              <a:rPr lang="en-IE" dirty="0" err="1"/>
              <a:t>Felim</a:t>
            </a:r>
            <a:r>
              <a:rPr lang="en-IE" dirty="0"/>
              <a:t>. </a:t>
            </a:r>
            <a:r>
              <a:rPr lang="en-IE" dirty="0" err="1"/>
              <a:t>Localiza</a:t>
            </a:r>
            <a:r>
              <a:rPr lang="en-IE" dirty="0"/>
              <a:t>-se entre </a:t>
            </a:r>
            <a:r>
              <a:rPr lang="en-IE" dirty="0" err="1"/>
              <a:t>os</a:t>
            </a:r>
            <a:r>
              <a:rPr lang="en-IE" dirty="0"/>
              <a:t> </a:t>
            </a:r>
            <a:r>
              <a:rPr lang="en-IE" dirty="0" err="1"/>
              <a:t>principais</a:t>
            </a:r>
            <a:r>
              <a:rPr lang="en-IE" dirty="0"/>
              <a:t> </a:t>
            </a:r>
            <a:r>
              <a:rPr lang="en-IE" dirty="0" err="1"/>
              <a:t>centros</a:t>
            </a:r>
            <a:r>
              <a:rPr lang="en-IE" dirty="0"/>
              <a:t> </a:t>
            </a:r>
            <a:r>
              <a:rPr lang="en-IE" dirty="0" err="1"/>
              <a:t>urbanos</a:t>
            </a:r>
            <a:r>
              <a:rPr lang="en-IE" dirty="0"/>
              <a:t> de Nenagh (</a:t>
            </a:r>
            <a:r>
              <a:rPr lang="en-IE" dirty="0" err="1"/>
              <a:t>norte</a:t>
            </a:r>
            <a:r>
              <a:rPr lang="en-IE" dirty="0"/>
              <a:t>) e Thurles (</a:t>
            </a:r>
            <a:r>
              <a:rPr lang="en-IE" dirty="0" err="1"/>
              <a:t>sul</a:t>
            </a:r>
            <a:r>
              <a:rPr lang="en-IE" dirty="0"/>
              <a:t>) </a:t>
            </a:r>
            <a:r>
              <a:rPr lang="en-IE" dirty="0" err="1"/>
              <a:t>em</a:t>
            </a:r>
            <a:r>
              <a:rPr lang="en-IE" dirty="0"/>
              <a:t> Co. Tipperary. </a:t>
            </a:r>
            <a:r>
              <a:rPr lang="en-IE" dirty="0" err="1"/>
              <a:t>Está</a:t>
            </a:r>
            <a:r>
              <a:rPr lang="en-IE" dirty="0"/>
              <a:t> </a:t>
            </a:r>
            <a:r>
              <a:rPr lang="en-IE" dirty="0" err="1"/>
              <a:t>em</a:t>
            </a:r>
            <a:r>
              <a:rPr lang="en-IE" dirty="0"/>
              <a:t> </a:t>
            </a:r>
            <a:r>
              <a:rPr lang="en-IE" dirty="0" err="1"/>
              <a:t>declínio</a:t>
            </a:r>
            <a:r>
              <a:rPr lang="en-IE" dirty="0"/>
              <a:t> </a:t>
            </a:r>
            <a:r>
              <a:rPr lang="en-IE" dirty="0" err="1"/>
              <a:t>demográfico</a:t>
            </a:r>
            <a:r>
              <a:rPr lang="en-IE" dirty="0"/>
              <a:t> e as </a:t>
            </a:r>
            <a:r>
              <a:rPr lang="en-IE" dirty="0" err="1"/>
              <a:t>oportunidades</a:t>
            </a:r>
            <a:r>
              <a:rPr lang="en-IE" dirty="0"/>
              <a:t> de </a:t>
            </a:r>
            <a:r>
              <a:rPr lang="en-IE" dirty="0" err="1"/>
              <a:t>emprego</a:t>
            </a:r>
            <a:r>
              <a:rPr lang="en-IE" dirty="0"/>
              <a:t> local </a:t>
            </a:r>
            <a:r>
              <a:rPr lang="en-IE" dirty="0" err="1"/>
              <a:t>são</a:t>
            </a:r>
            <a:r>
              <a:rPr lang="en-IE" dirty="0"/>
              <a:t> </a:t>
            </a:r>
            <a:r>
              <a:rPr lang="en-IE" dirty="0" err="1"/>
              <a:t>limitadas</a:t>
            </a:r>
            <a:r>
              <a:rPr lang="en-IE" dirty="0"/>
              <a:t>. Quatro </a:t>
            </a:r>
            <a:r>
              <a:rPr lang="en-IE" dirty="0" err="1"/>
              <a:t>indivíduos</a:t>
            </a:r>
            <a:r>
              <a:rPr lang="en-IE" dirty="0"/>
              <a:t> da </a:t>
            </a:r>
            <a:r>
              <a:rPr lang="en-IE" dirty="0" err="1"/>
              <a:t>comunidade</a:t>
            </a:r>
            <a:r>
              <a:rPr lang="en-IE" dirty="0"/>
              <a:t> </a:t>
            </a:r>
            <a:r>
              <a:rPr lang="en-IE" dirty="0" err="1"/>
              <a:t>completaram</a:t>
            </a:r>
            <a:r>
              <a:rPr lang="en-IE" dirty="0"/>
              <a:t> um </a:t>
            </a:r>
            <a:r>
              <a:rPr lang="en-IE" dirty="0" err="1"/>
              <a:t>Certificado</a:t>
            </a:r>
            <a:r>
              <a:rPr lang="en-IE" dirty="0"/>
              <a:t> </a:t>
            </a:r>
            <a:r>
              <a:rPr lang="en-IE" dirty="0" err="1"/>
              <a:t>em</a:t>
            </a:r>
            <a:r>
              <a:rPr lang="en-IE" dirty="0"/>
              <a:t> </a:t>
            </a:r>
            <a:r>
              <a:rPr lang="en-IE" dirty="0" err="1"/>
              <a:t>Energias</a:t>
            </a:r>
            <a:r>
              <a:rPr lang="en-IE" dirty="0"/>
              <a:t> </a:t>
            </a:r>
            <a:r>
              <a:rPr lang="en-IE" dirty="0" err="1"/>
              <a:t>Renováveis</a:t>
            </a:r>
            <a:r>
              <a:rPr lang="en-IE" dirty="0"/>
              <a:t> no Instituto Tipperary (</a:t>
            </a:r>
            <a:r>
              <a:rPr lang="en-IE" dirty="0" err="1"/>
              <a:t>www.tippinst.ie</a:t>
            </a:r>
            <a:r>
              <a:rPr lang="en-IE" dirty="0"/>
              <a:t>) e, </a:t>
            </a:r>
            <a:r>
              <a:rPr lang="en-IE" dirty="0" err="1"/>
              <a:t>posteriormente</a:t>
            </a:r>
            <a:r>
              <a:rPr lang="en-IE" dirty="0"/>
              <a:t>, </a:t>
            </a:r>
            <a:r>
              <a:rPr lang="en-IE" dirty="0" err="1"/>
              <a:t>procuraram</a:t>
            </a:r>
            <a:r>
              <a:rPr lang="en-IE" dirty="0"/>
              <a:t> </a:t>
            </a:r>
            <a:r>
              <a:rPr lang="en-IE" dirty="0" err="1"/>
              <a:t>desenvolver</a:t>
            </a:r>
            <a:r>
              <a:rPr lang="en-IE" dirty="0"/>
              <a:t> um </a:t>
            </a:r>
            <a:r>
              <a:rPr lang="en-IE" dirty="0" err="1"/>
              <a:t>projeto</a:t>
            </a:r>
            <a:r>
              <a:rPr lang="en-IE" dirty="0"/>
              <a:t> de </a:t>
            </a:r>
            <a:r>
              <a:rPr lang="en-IE" dirty="0" err="1"/>
              <a:t>energia</a:t>
            </a:r>
            <a:r>
              <a:rPr lang="en-IE" dirty="0"/>
              <a:t> </a:t>
            </a:r>
            <a:r>
              <a:rPr lang="en-IE" dirty="0" err="1"/>
              <a:t>eólica</a:t>
            </a:r>
            <a:r>
              <a:rPr lang="en-IE" dirty="0"/>
              <a:t>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região</a:t>
            </a:r>
            <a:r>
              <a:rPr lang="en-IE" dirty="0"/>
              <a:t>. </a:t>
            </a:r>
          </a:p>
          <a:p>
            <a:r>
              <a:rPr lang="en-IE" dirty="0"/>
              <a:t>O Grupo </a:t>
            </a:r>
            <a:r>
              <a:rPr lang="en-IE" dirty="0" err="1"/>
              <a:t>Comunitário</a:t>
            </a:r>
            <a:r>
              <a:rPr lang="en-IE" dirty="0"/>
              <a:t> Templederry </a:t>
            </a:r>
            <a:r>
              <a:rPr lang="en-IE" dirty="0" err="1"/>
              <a:t>em</a:t>
            </a:r>
            <a:r>
              <a:rPr lang="en-IE" dirty="0"/>
              <a:t> Co. Tipperary </a:t>
            </a:r>
            <a:r>
              <a:rPr lang="en-IE" dirty="0" err="1"/>
              <a:t>identifica</a:t>
            </a:r>
            <a:r>
              <a:rPr lang="en-IE" dirty="0"/>
              <a:t> a </a:t>
            </a:r>
            <a:r>
              <a:rPr lang="en-IE" dirty="0" err="1"/>
              <a:t>energia</a:t>
            </a:r>
            <a:r>
              <a:rPr lang="en-IE" dirty="0"/>
              <a:t> </a:t>
            </a:r>
            <a:r>
              <a:rPr lang="en-IE" dirty="0" err="1"/>
              <a:t>eólica</a:t>
            </a:r>
            <a:r>
              <a:rPr lang="en-IE" dirty="0"/>
              <a:t> </a:t>
            </a:r>
            <a:r>
              <a:rPr lang="en-IE" dirty="0" err="1"/>
              <a:t>como</a:t>
            </a:r>
            <a:r>
              <a:rPr lang="en-IE" dirty="0"/>
              <a:t> </a:t>
            </a:r>
            <a:r>
              <a:rPr lang="en-IE" dirty="0" err="1"/>
              <a:t>parte</a:t>
            </a:r>
            <a:r>
              <a:rPr lang="en-IE" dirty="0"/>
              <a:t> do </a:t>
            </a:r>
            <a:r>
              <a:rPr lang="en-IE" dirty="0" err="1"/>
              <a:t>objetivo</a:t>
            </a:r>
            <a:r>
              <a:rPr lang="en-IE" dirty="0"/>
              <a:t> de "</a:t>
            </a:r>
            <a:r>
              <a:rPr lang="en-IE" dirty="0" err="1"/>
              <a:t>Proteção</a:t>
            </a:r>
            <a:r>
              <a:rPr lang="en-IE" dirty="0"/>
              <a:t> Ambiental" no </a:t>
            </a:r>
            <a:r>
              <a:rPr lang="en-IE" dirty="0" err="1"/>
              <a:t>âmbito</a:t>
            </a:r>
            <a:r>
              <a:rPr lang="en-IE" dirty="0"/>
              <a:t> do </a:t>
            </a:r>
            <a:r>
              <a:rPr lang="en-IE" dirty="0" err="1"/>
              <a:t>seu</a:t>
            </a:r>
            <a:r>
              <a:rPr lang="en-IE" dirty="0"/>
              <a:t> Plano de </a:t>
            </a:r>
            <a:r>
              <a:rPr lang="en-IE" dirty="0" err="1"/>
              <a:t>Desenvolvimento</a:t>
            </a:r>
            <a:r>
              <a:rPr lang="en-IE" dirty="0"/>
              <a:t> </a:t>
            </a:r>
            <a:r>
              <a:rPr lang="en-IE" dirty="0" err="1"/>
              <a:t>Comunitário</a:t>
            </a:r>
            <a:r>
              <a:rPr lang="en-IE" dirty="0"/>
              <a:t>. </a:t>
            </a:r>
            <a:r>
              <a:rPr lang="en-IE" sz="1800" dirty="0">
                <a:solidFill>
                  <a:srgbClr val="7F4182"/>
                </a:solidFill>
              </a:rPr>
              <a:t>SAIBA MAIS AQUI:</a:t>
            </a:r>
          </a:p>
          <a:p>
            <a:pPr algn="l"/>
            <a:r>
              <a:rPr lang="en-IE" sz="1800" u="none" strike="noStrike" dirty="0">
                <a:solidFill>
                  <a:srgbClr val="12AED7"/>
                </a:solidFill>
                <a:effectLst/>
                <a:hlinkClick r:id="rId4"/>
              </a:rPr>
              <a:t>Templederry Community Wind Farm</a:t>
            </a:r>
            <a:endParaRPr lang="en-IE" sz="1800" dirty="0">
              <a:solidFill>
                <a:srgbClr val="7F4182"/>
              </a:solidFill>
            </a:endParaRPr>
          </a:p>
          <a:p>
            <a:r>
              <a:rPr lang="en-IE" sz="1800" dirty="0"/>
              <a:t> </a:t>
            </a:r>
            <a:r>
              <a:rPr lang="en-IE" sz="1800" dirty="0">
                <a:hlinkClick r:id="rId5"/>
              </a:rPr>
              <a:t>Power to the people: is community energy the way forward?</a:t>
            </a:r>
            <a:endParaRPr lang="en-IE" sz="1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39573D-56DC-464B-B019-0A4411E3CC4D}"/>
              </a:ext>
            </a:extLst>
          </p:cNvPr>
          <p:cNvSpPr txBox="1"/>
          <p:nvPr/>
        </p:nvSpPr>
        <p:spPr>
          <a:xfrm>
            <a:off x="0" y="759051"/>
            <a:ext cx="1802130" cy="461665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IE" sz="2400" dirty="0">
                <a:solidFill>
                  <a:prstClr val="white"/>
                </a:solidFill>
              </a:rPr>
              <a:t>ECONÓMICO</a:t>
            </a: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 descr="Sunflower">
            <a:extLst>
              <a:ext uri="{FF2B5EF4-FFF2-40B4-BE49-F238E27FC236}">
                <a16:creationId xmlns:a16="http://schemas.microsoft.com/office/drawing/2014/main" id="{F3000FC6-99B9-4CE4-AD96-8EC69B7C3C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69137" y="5659621"/>
            <a:ext cx="1218841" cy="12188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C84329-7332-442E-B852-1C076FA710B4}"/>
              </a:ext>
            </a:extLst>
          </p:cNvPr>
          <p:cNvSpPr txBox="1"/>
          <p:nvPr/>
        </p:nvSpPr>
        <p:spPr>
          <a:xfrm>
            <a:off x="0" y="173032"/>
            <a:ext cx="2419350" cy="461665"/>
          </a:xfrm>
          <a:prstGeom prst="rect">
            <a:avLst/>
          </a:prstGeom>
          <a:solidFill>
            <a:srgbClr val="AB5AB0"/>
          </a:solidFill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IE" sz="2400" dirty="0">
                <a:solidFill>
                  <a:prstClr val="white"/>
                </a:solidFill>
              </a:rPr>
              <a:t>AMBIENTAL</a:t>
            </a: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6084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building with a green field&#10;&#10;Description automatically generated">
            <a:extLst>
              <a:ext uri="{FF2B5EF4-FFF2-40B4-BE49-F238E27FC236}">
                <a16:creationId xmlns:a16="http://schemas.microsoft.com/office/drawing/2014/main" id="{9E20033A-805F-4C2A-8B5B-D6487C1CA60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E29109-DE01-4E4C-AB13-C110089AC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7570" y="80010"/>
            <a:ext cx="8618219" cy="1291231"/>
          </a:xfrm>
          <a:solidFill>
            <a:srgbClr val="AB5AB0"/>
          </a:solidFill>
        </p:spPr>
        <p:txBody>
          <a:bodyPr>
            <a:normAutofit fontScale="85000" lnSpcReduction="10000"/>
          </a:bodyPr>
          <a:lstStyle/>
          <a:p>
            <a:r>
              <a:rPr lang="en-IE" dirty="0">
                <a:solidFill>
                  <a:schemeClr val="bg1"/>
                </a:solidFill>
              </a:rPr>
              <a:t>Feldheim - </a:t>
            </a:r>
            <a:r>
              <a:rPr lang="en-IE" dirty="0" err="1">
                <a:solidFill>
                  <a:schemeClr val="bg1"/>
                </a:solidFill>
              </a:rPr>
              <a:t>Comunidade</a:t>
            </a:r>
            <a:r>
              <a:rPr lang="en-IE" dirty="0">
                <a:solidFill>
                  <a:schemeClr val="bg1"/>
                </a:solidFill>
              </a:rPr>
              <a:t> auto-</a:t>
            </a:r>
            <a:r>
              <a:rPr lang="en-IE" dirty="0" err="1">
                <a:solidFill>
                  <a:schemeClr val="bg1"/>
                </a:solidFill>
              </a:rPr>
              <a:t>suficiente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em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energia</a:t>
            </a:r>
            <a:endParaRPr lang="en-IE" dirty="0">
              <a:solidFill>
                <a:schemeClr val="bg1"/>
              </a:solidFill>
            </a:endParaRPr>
          </a:p>
          <a:p>
            <a:r>
              <a:rPr lang="en-IE" dirty="0">
                <a:solidFill>
                  <a:schemeClr val="bg1"/>
                </a:solidFill>
              </a:rPr>
              <a:t>A </a:t>
            </a:r>
            <a:r>
              <a:rPr lang="en-IE" dirty="0" err="1">
                <a:solidFill>
                  <a:schemeClr val="bg1"/>
                </a:solidFill>
              </a:rPr>
              <a:t>aldeia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renovável</a:t>
            </a:r>
            <a:r>
              <a:rPr lang="en-IE" dirty="0">
                <a:solidFill>
                  <a:schemeClr val="bg1"/>
                </a:solidFill>
              </a:rPr>
              <a:t> da </a:t>
            </a:r>
            <a:r>
              <a:rPr lang="en-IE" dirty="0" err="1">
                <a:solidFill>
                  <a:schemeClr val="bg1"/>
                </a:solidFill>
              </a:rPr>
              <a:t>Alemanha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C6820-3DBD-49D3-8C08-5DE279F077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7570" y="1511658"/>
            <a:ext cx="8774430" cy="5183432"/>
          </a:xfrm>
        </p:spPr>
        <p:txBody>
          <a:bodyPr/>
          <a:lstStyle/>
          <a:p>
            <a:r>
              <a:rPr lang="en-IE" sz="2300" dirty="0" err="1"/>
              <a:t>Em</a:t>
            </a:r>
            <a:r>
              <a:rPr lang="en-IE" sz="2300" dirty="0"/>
              <a:t> Feldheim, </a:t>
            </a:r>
            <a:r>
              <a:rPr lang="en-IE" sz="2300" dirty="0" err="1"/>
              <a:t>uma</a:t>
            </a:r>
            <a:r>
              <a:rPr lang="en-IE" sz="2300" dirty="0"/>
              <a:t> </a:t>
            </a:r>
            <a:r>
              <a:rPr lang="en-IE" sz="2300" dirty="0" err="1"/>
              <a:t>aldeia</a:t>
            </a:r>
            <a:r>
              <a:rPr lang="en-IE" sz="2300" dirty="0"/>
              <a:t> da </a:t>
            </a:r>
            <a:r>
              <a:rPr lang="en-IE" sz="2300" dirty="0" err="1"/>
              <a:t>cidade</a:t>
            </a:r>
            <a:r>
              <a:rPr lang="en-IE" sz="2300" dirty="0"/>
              <a:t> de Brandenburg </a:t>
            </a:r>
            <a:r>
              <a:rPr lang="en-IE" sz="2300" dirty="0" err="1"/>
              <a:t>em</a:t>
            </a:r>
            <a:r>
              <a:rPr lang="en-IE" sz="2300" dirty="0"/>
              <a:t> </a:t>
            </a:r>
            <a:r>
              <a:rPr lang="en-IE" sz="2300" dirty="0" err="1"/>
              <a:t>Treuenbrietzen</a:t>
            </a:r>
            <a:r>
              <a:rPr lang="en-IE" sz="2300" dirty="0"/>
              <a:t>, </a:t>
            </a:r>
            <a:r>
              <a:rPr lang="en-IE" sz="2300" dirty="0" err="1"/>
              <a:t>foi</a:t>
            </a:r>
            <a:r>
              <a:rPr lang="en-IE" sz="2300" dirty="0"/>
              <a:t> </a:t>
            </a:r>
            <a:r>
              <a:rPr lang="en-IE" sz="2300" dirty="0" err="1"/>
              <a:t>alcançado</a:t>
            </a:r>
            <a:r>
              <a:rPr lang="en-IE" sz="2300" dirty="0"/>
              <a:t> um dos </a:t>
            </a:r>
            <a:r>
              <a:rPr lang="en-IE" sz="2300" dirty="0" err="1"/>
              <a:t>mais</a:t>
            </a:r>
            <a:r>
              <a:rPr lang="en-IE" sz="2300" dirty="0"/>
              <a:t> </a:t>
            </a:r>
            <a:r>
              <a:rPr lang="en-IE" sz="2300" dirty="0" err="1"/>
              <a:t>espectaculares</a:t>
            </a:r>
            <a:r>
              <a:rPr lang="en-IE" sz="2300" dirty="0"/>
              <a:t> </a:t>
            </a:r>
            <a:r>
              <a:rPr lang="en-IE" sz="2300" dirty="0" err="1"/>
              <a:t>conceitos</a:t>
            </a:r>
            <a:r>
              <a:rPr lang="en-IE" sz="2300" dirty="0"/>
              <a:t> </a:t>
            </a:r>
            <a:r>
              <a:rPr lang="en-IE" sz="2300" dirty="0" err="1"/>
              <a:t>globais</a:t>
            </a:r>
            <a:r>
              <a:rPr lang="en-IE" sz="2300" dirty="0"/>
              <a:t> para o </a:t>
            </a:r>
            <a:r>
              <a:rPr lang="en-IE" sz="2300" dirty="0" err="1"/>
              <a:t>fornecimento</a:t>
            </a:r>
            <a:r>
              <a:rPr lang="en-IE" sz="2300" dirty="0"/>
              <a:t> </a:t>
            </a:r>
            <a:r>
              <a:rPr lang="en-IE" sz="2300" dirty="0" err="1"/>
              <a:t>descentralizado</a:t>
            </a:r>
            <a:r>
              <a:rPr lang="en-IE" sz="2300" dirty="0"/>
              <a:t> de </a:t>
            </a:r>
            <a:r>
              <a:rPr lang="en-IE" sz="2300" dirty="0" err="1"/>
              <a:t>energia</a:t>
            </a:r>
            <a:r>
              <a:rPr lang="en-IE" sz="2300" dirty="0"/>
              <a:t> </a:t>
            </a:r>
            <a:r>
              <a:rPr lang="en-IE" sz="2300" dirty="0" err="1"/>
              <a:t>renovável</a:t>
            </a:r>
            <a:r>
              <a:rPr lang="en-IE" sz="2300" dirty="0"/>
              <a:t>. </a:t>
            </a:r>
          </a:p>
          <a:p>
            <a:r>
              <a:rPr lang="en-IE" sz="2300" dirty="0"/>
              <a:t>A </a:t>
            </a:r>
            <a:r>
              <a:rPr lang="en-IE" sz="2300" dirty="0" err="1"/>
              <a:t>aldeia</a:t>
            </a:r>
            <a:r>
              <a:rPr lang="en-IE" sz="2300" dirty="0"/>
              <a:t> </a:t>
            </a:r>
            <a:r>
              <a:rPr lang="en-IE" sz="2300" dirty="0" err="1"/>
              <a:t>produz</a:t>
            </a:r>
            <a:r>
              <a:rPr lang="en-IE" sz="2300" dirty="0"/>
              <a:t> </a:t>
            </a:r>
            <a:r>
              <a:rPr lang="en-IE" sz="2300" dirty="0" err="1"/>
              <a:t>electricidade</a:t>
            </a:r>
            <a:r>
              <a:rPr lang="en-IE" sz="2300" dirty="0"/>
              <a:t> e </a:t>
            </a:r>
            <a:r>
              <a:rPr lang="en-IE" sz="2300" dirty="0" err="1"/>
              <a:t>calor</a:t>
            </a:r>
            <a:r>
              <a:rPr lang="en-IE" sz="2300" dirty="0"/>
              <a:t> para </a:t>
            </a:r>
            <a:r>
              <a:rPr lang="en-IE" sz="2300" dirty="0" err="1"/>
              <a:t>os</a:t>
            </a:r>
            <a:r>
              <a:rPr lang="en-IE" sz="2300" dirty="0"/>
              <a:t> </a:t>
            </a:r>
            <a:r>
              <a:rPr lang="en-IE" sz="2300" dirty="0" err="1"/>
              <a:t>seus</a:t>
            </a:r>
            <a:r>
              <a:rPr lang="en-IE" sz="2300" dirty="0"/>
              <a:t> </a:t>
            </a:r>
            <a:r>
              <a:rPr lang="en-IE" sz="2300" dirty="0" err="1"/>
              <a:t>habitantes</a:t>
            </a:r>
            <a:r>
              <a:rPr lang="en-IE" sz="2300" dirty="0"/>
              <a:t> </a:t>
            </a:r>
            <a:r>
              <a:rPr lang="en-IE" sz="2300" dirty="0" err="1"/>
              <a:t>inteiramente</a:t>
            </a:r>
            <a:r>
              <a:rPr lang="en-IE" sz="2300" dirty="0"/>
              <a:t> </a:t>
            </a:r>
            <a:r>
              <a:rPr lang="en-IE" sz="2300" dirty="0" err="1"/>
              <a:t>sozinha</a:t>
            </a:r>
            <a:r>
              <a:rPr lang="en-IE" sz="2300" dirty="0"/>
              <a:t>. </a:t>
            </a:r>
            <a:r>
              <a:rPr lang="en-IE" sz="2300" dirty="0" err="1"/>
              <a:t>Mesmo</a:t>
            </a:r>
            <a:r>
              <a:rPr lang="en-IE" sz="2300" dirty="0"/>
              <a:t> as </a:t>
            </a:r>
            <a:r>
              <a:rPr lang="en-IE" sz="2300" dirty="0" err="1"/>
              <a:t>empresas</a:t>
            </a:r>
            <a:r>
              <a:rPr lang="en-IE" sz="2300" dirty="0"/>
              <a:t> </a:t>
            </a:r>
            <a:r>
              <a:rPr lang="en-IE" sz="2300" dirty="0" err="1"/>
              <a:t>locais</a:t>
            </a:r>
            <a:r>
              <a:rPr lang="en-IE" sz="2300" dirty="0"/>
              <a:t>, as </a:t>
            </a:r>
            <a:r>
              <a:rPr lang="en-IE" sz="2300" dirty="0" err="1"/>
              <a:t>residências</a:t>
            </a:r>
            <a:r>
              <a:rPr lang="en-IE" sz="2300" dirty="0"/>
              <a:t> </a:t>
            </a:r>
            <a:r>
              <a:rPr lang="en-IE" sz="2300" dirty="0" err="1"/>
              <a:t>particulares</a:t>
            </a:r>
            <a:r>
              <a:rPr lang="en-IE" sz="2300" dirty="0"/>
              <a:t> e as </a:t>
            </a:r>
            <a:r>
              <a:rPr lang="en-IE" sz="2300" dirty="0" err="1"/>
              <a:t>instalações</a:t>
            </a:r>
            <a:r>
              <a:rPr lang="en-IE" sz="2300" dirty="0"/>
              <a:t> </a:t>
            </a:r>
            <a:r>
              <a:rPr lang="en-IE" sz="2300" dirty="0" err="1"/>
              <a:t>municipais</a:t>
            </a:r>
            <a:r>
              <a:rPr lang="en-IE" sz="2300" dirty="0"/>
              <a:t> </a:t>
            </a:r>
            <a:r>
              <a:rPr lang="en-IE" sz="2300" dirty="0" err="1"/>
              <a:t>são</a:t>
            </a:r>
            <a:r>
              <a:rPr lang="en-IE" sz="2300" dirty="0"/>
              <a:t> </a:t>
            </a:r>
            <a:r>
              <a:rPr lang="en-IE" sz="2300" dirty="0" err="1"/>
              <a:t>directamente</a:t>
            </a:r>
            <a:r>
              <a:rPr lang="en-IE" sz="2300" dirty="0"/>
              <a:t> </a:t>
            </a:r>
            <a:r>
              <a:rPr lang="en-IE" sz="2300" dirty="0" err="1"/>
              <a:t>abastecidas</a:t>
            </a:r>
            <a:r>
              <a:rPr lang="en-IE" sz="2300" dirty="0"/>
              <a:t> pela </a:t>
            </a:r>
            <a:r>
              <a:rPr lang="en-IE" sz="2300" dirty="0" err="1"/>
              <a:t>energia</a:t>
            </a:r>
            <a:r>
              <a:rPr lang="en-IE" sz="2300" dirty="0"/>
              <a:t> </a:t>
            </a:r>
            <a:r>
              <a:rPr lang="en-IE" sz="2300" dirty="0" err="1"/>
              <a:t>produzida</a:t>
            </a:r>
            <a:r>
              <a:rPr lang="en-IE" sz="2300" dirty="0"/>
              <a:t> </a:t>
            </a:r>
            <a:r>
              <a:rPr lang="en-IE" sz="2300" dirty="0" err="1"/>
              <a:t>regionalmente</a:t>
            </a:r>
            <a:r>
              <a:rPr lang="en-IE" sz="2300" dirty="0"/>
              <a:t> a </a:t>
            </a:r>
            <a:r>
              <a:rPr lang="en-IE" sz="2300" dirty="0" err="1"/>
              <a:t>partir</a:t>
            </a:r>
            <a:r>
              <a:rPr lang="en-IE" sz="2300" dirty="0"/>
              <a:t> da rede de </a:t>
            </a:r>
            <a:r>
              <a:rPr lang="en-IE" sz="2300" dirty="0" err="1"/>
              <a:t>abastecimento</a:t>
            </a:r>
            <a:r>
              <a:rPr lang="en-IE" sz="2300" dirty="0"/>
              <a:t> local.  A </a:t>
            </a:r>
            <a:r>
              <a:rPr lang="en-IE" sz="2300" dirty="0" err="1"/>
              <a:t>energia</a:t>
            </a:r>
            <a:r>
              <a:rPr lang="en-IE" sz="2300" dirty="0"/>
              <a:t> nuclear, o </a:t>
            </a:r>
            <a:r>
              <a:rPr lang="en-IE" sz="2300" dirty="0" err="1"/>
              <a:t>carvão</a:t>
            </a:r>
            <a:r>
              <a:rPr lang="en-IE" sz="2300" dirty="0"/>
              <a:t> e o </a:t>
            </a:r>
            <a:r>
              <a:rPr lang="en-IE" sz="2300" dirty="0" err="1"/>
              <a:t>óleo</a:t>
            </a:r>
            <a:r>
              <a:rPr lang="en-IE" sz="2300" dirty="0"/>
              <a:t> para </a:t>
            </a:r>
            <a:r>
              <a:rPr lang="en-IE" sz="2300" dirty="0" err="1"/>
              <a:t>aquecimento</a:t>
            </a:r>
            <a:r>
              <a:rPr lang="en-IE" sz="2300" dirty="0"/>
              <a:t> </a:t>
            </a:r>
            <a:r>
              <a:rPr lang="en-IE" sz="2300" dirty="0" err="1"/>
              <a:t>são</a:t>
            </a:r>
            <a:r>
              <a:rPr lang="en-IE" sz="2300" dirty="0"/>
              <a:t> </a:t>
            </a:r>
            <a:r>
              <a:rPr lang="en-IE" sz="2300" dirty="0" err="1"/>
              <a:t>coisas</a:t>
            </a:r>
            <a:r>
              <a:rPr lang="en-IE" sz="2300" dirty="0"/>
              <a:t> do </a:t>
            </a:r>
            <a:r>
              <a:rPr lang="en-IE" sz="2300" dirty="0" err="1"/>
              <a:t>passado</a:t>
            </a:r>
            <a:r>
              <a:rPr lang="en-IE" sz="2300" dirty="0"/>
              <a:t> </a:t>
            </a:r>
            <a:r>
              <a:rPr lang="en-IE" sz="2300" dirty="0" err="1"/>
              <a:t>aqui</a:t>
            </a:r>
            <a:r>
              <a:rPr lang="en-IE" sz="2300" dirty="0"/>
              <a:t>. O </a:t>
            </a:r>
            <a:r>
              <a:rPr lang="en-IE" sz="2300" dirty="0" err="1"/>
              <a:t>presente</a:t>
            </a:r>
            <a:r>
              <a:rPr lang="en-IE" sz="2300" dirty="0"/>
              <a:t> e o </a:t>
            </a:r>
            <a:r>
              <a:rPr lang="en-IE" sz="2300" dirty="0" err="1"/>
              <a:t>futuro</a:t>
            </a:r>
            <a:r>
              <a:rPr lang="en-IE" sz="2300" dirty="0"/>
              <a:t> </a:t>
            </a:r>
            <a:r>
              <a:rPr lang="en-IE" sz="2300" dirty="0" err="1"/>
              <a:t>pertencem</a:t>
            </a:r>
            <a:r>
              <a:rPr lang="en-IE" sz="2300" dirty="0"/>
              <a:t> </a:t>
            </a:r>
            <a:r>
              <a:rPr lang="en-IE" sz="2300" dirty="0" err="1"/>
              <a:t>ao</a:t>
            </a:r>
            <a:r>
              <a:rPr lang="en-IE" sz="2300" dirty="0"/>
              <a:t> </a:t>
            </a:r>
            <a:r>
              <a:rPr lang="en-IE" sz="2300" dirty="0" err="1"/>
              <a:t>vento</a:t>
            </a:r>
            <a:r>
              <a:rPr lang="en-IE" sz="2300" dirty="0"/>
              <a:t>, </a:t>
            </a:r>
            <a:r>
              <a:rPr lang="en-IE" sz="2300" dirty="0" err="1"/>
              <a:t>ao</a:t>
            </a:r>
            <a:r>
              <a:rPr lang="en-IE" sz="2300" dirty="0"/>
              <a:t> sol, </a:t>
            </a:r>
            <a:r>
              <a:rPr lang="en-IE" sz="2300" dirty="0" err="1"/>
              <a:t>ao</a:t>
            </a:r>
            <a:r>
              <a:rPr lang="en-IE" sz="2300" dirty="0"/>
              <a:t> </a:t>
            </a:r>
            <a:r>
              <a:rPr lang="en-IE" sz="2300" dirty="0" err="1"/>
              <a:t>milho</a:t>
            </a:r>
            <a:r>
              <a:rPr lang="en-IE" sz="2300" dirty="0"/>
              <a:t> e </a:t>
            </a:r>
            <a:r>
              <a:rPr lang="en-IE" sz="2300" dirty="0" err="1"/>
              <a:t>ao</a:t>
            </a:r>
            <a:r>
              <a:rPr lang="en-IE" sz="2300" dirty="0"/>
              <a:t> </a:t>
            </a:r>
            <a:r>
              <a:rPr lang="en-IE" sz="2300" dirty="0" err="1"/>
              <a:t>chorume</a:t>
            </a:r>
            <a:r>
              <a:rPr lang="en-IE" sz="2300" dirty="0"/>
              <a:t>. </a:t>
            </a:r>
          </a:p>
          <a:p>
            <a:r>
              <a:rPr lang="en-IE" sz="2300" dirty="0"/>
              <a:t>Feldheim </a:t>
            </a:r>
            <a:r>
              <a:rPr lang="en-IE" sz="2300" dirty="0" err="1"/>
              <a:t>foi</a:t>
            </a:r>
            <a:r>
              <a:rPr lang="en-IE" sz="2300" dirty="0"/>
              <a:t> </a:t>
            </a:r>
            <a:r>
              <a:rPr lang="en-IE" sz="2300" dirty="0" err="1"/>
              <a:t>eleita</a:t>
            </a:r>
            <a:r>
              <a:rPr lang="en-IE" sz="2300" dirty="0"/>
              <a:t> a </a:t>
            </a:r>
            <a:r>
              <a:rPr lang="en-IE" sz="2300" dirty="0" err="1"/>
              <a:t>primeira</a:t>
            </a:r>
            <a:r>
              <a:rPr lang="en-IE" sz="2300" dirty="0"/>
              <a:t> </a:t>
            </a:r>
            <a:r>
              <a:rPr lang="en-IE" sz="2300" dirty="0" err="1"/>
              <a:t>comunidade</a:t>
            </a:r>
            <a:r>
              <a:rPr lang="en-IE" sz="2300" dirty="0"/>
              <a:t> auto-</a:t>
            </a:r>
            <a:r>
              <a:rPr lang="en-IE" sz="2300" dirty="0" err="1"/>
              <a:t>suficiente</a:t>
            </a:r>
            <a:r>
              <a:rPr lang="en-IE" sz="2300" dirty="0"/>
              <a:t> </a:t>
            </a:r>
            <a:r>
              <a:rPr lang="en-IE" sz="2300" dirty="0" err="1"/>
              <a:t>em</a:t>
            </a:r>
            <a:r>
              <a:rPr lang="en-IE" sz="2300" dirty="0"/>
              <a:t> </a:t>
            </a:r>
            <a:r>
              <a:rPr lang="en-IE" sz="2300" dirty="0" err="1"/>
              <a:t>energia</a:t>
            </a:r>
            <a:r>
              <a:rPr lang="en-IE" sz="2300" dirty="0"/>
              <a:t> </a:t>
            </a:r>
            <a:r>
              <a:rPr lang="en-IE" sz="2300" dirty="0" err="1"/>
              <a:t>na</a:t>
            </a:r>
            <a:r>
              <a:rPr lang="en-IE" sz="2300" dirty="0"/>
              <a:t> </a:t>
            </a:r>
            <a:r>
              <a:rPr lang="en-IE" sz="2300" dirty="0" err="1"/>
              <a:t>Alemanha</a:t>
            </a:r>
            <a:r>
              <a:rPr lang="en-IE" sz="2300" dirty="0"/>
              <a:t> </a:t>
            </a:r>
            <a:r>
              <a:rPr lang="en-IE" sz="2300" dirty="0" err="1"/>
              <a:t>em</a:t>
            </a:r>
            <a:r>
              <a:rPr lang="en-IE" sz="2300" dirty="0"/>
              <a:t> </a:t>
            </a:r>
            <a:r>
              <a:rPr lang="en-IE" sz="2300" dirty="0" err="1"/>
              <a:t>Outubro</a:t>
            </a:r>
            <a:r>
              <a:rPr lang="en-IE" sz="2300" dirty="0"/>
              <a:t> de 2010 - e </a:t>
            </a:r>
            <a:r>
              <a:rPr lang="en-IE" sz="2300" dirty="0" err="1"/>
              <a:t>exibe</a:t>
            </a:r>
            <a:r>
              <a:rPr lang="en-IE" sz="2300" dirty="0"/>
              <a:t> </a:t>
            </a:r>
            <a:r>
              <a:rPr lang="en-IE" sz="2300" dirty="0" err="1"/>
              <a:t>orgulhosamente</a:t>
            </a:r>
            <a:r>
              <a:rPr lang="en-IE" sz="2300" dirty="0"/>
              <a:t> o </a:t>
            </a:r>
            <a:r>
              <a:rPr lang="en-IE" sz="2300" dirty="0" err="1"/>
              <a:t>prémio</a:t>
            </a:r>
            <a:r>
              <a:rPr lang="en-IE" sz="2300" dirty="0"/>
              <a:t> </a:t>
            </a:r>
            <a:r>
              <a:rPr lang="en-IE" sz="2300" dirty="0" err="1"/>
              <a:t>na</a:t>
            </a:r>
            <a:r>
              <a:rPr lang="en-IE" sz="2300" dirty="0"/>
              <a:t> </a:t>
            </a:r>
            <a:r>
              <a:rPr lang="en-IE" sz="2300" dirty="0" err="1"/>
              <a:t>placa</a:t>
            </a:r>
            <a:r>
              <a:rPr lang="en-IE" sz="2300" dirty="0"/>
              <a:t> da </a:t>
            </a:r>
            <a:r>
              <a:rPr lang="en-IE" sz="2300" dirty="0" err="1"/>
              <a:t>aldeia</a:t>
            </a:r>
            <a:r>
              <a:rPr lang="en-IE" sz="2300" dirty="0"/>
              <a:t> para que </a:t>
            </a:r>
            <a:r>
              <a:rPr lang="en-IE" sz="2300" dirty="0" err="1"/>
              <a:t>todos</a:t>
            </a:r>
            <a:r>
              <a:rPr lang="en-IE" sz="2300" dirty="0"/>
              <a:t> a </a:t>
            </a:r>
            <a:r>
              <a:rPr lang="en-IE" sz="2300" dirty="0" err="1"/>
              <a:t>possam</a:t>
            </a:r>
            <a:r>
              <a:rPr lang="en-IE" sz="2300" dirty="0"/>
              <a:t> ver.</a:t>
            </a:r>
          </a:p>
          <a:p>
            <a:r>
              <a:rPr lang="en-IE" sz="2300" dirty="0"/>
              <a:t>SAIBA MAIS AQUI: </a:t>
            </a:r>
            <a:r>
              <a:rPr lang="en-IE" sz="2300" dirty="0">
                <a:hlinkClick r:id="rId4"/>
              </a:rPr>
              <a:t>https://nef-feldheim.info/energieautarkes-dorf/</a:t>
            </a:r>
            <a:r>
              <a:rPr lang="en-IE" sz="23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39573D-56DC-464B-B019-0A4411E3CC4D}"/>
              </a:ext>
            </a:extLst>
          </p:cNvPr>
          <p:cNvSpPr txBox="1"/>
          <p:nvPr/>
        </p:nvSpPr>
        <p:spPr>
          <a:xfrm>
            <a:off x="0" y="759051"/>
            <a:ext cx="1802130" cy="461665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IE" sz="2400" dirty="0">
                <a:solidFill>
                  <a:prstClr val="white"/>
                </a:solidFill>
              </a:rPr>
              <a:t>ECONÓMICO</a:t>
            </a: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C84329-7332-442E-B852-1C076FA710B4}"/>
              </a:ext>
            </a:extLst>
          </p:cNvPr>
          <p:cNvSpPr txBox="1"/>
          <p:nvPr/>
        </p:nvSpPr>
        <p:spPr>
          <a:xfrm>
            <a:off x="0" y="173032"/>
            <a:ext cx="2419350" cy="461665"/>
          </a:xfrm>
          <a:prstGeom prst="rect">
            <a:avLst/>
          </a:prstGeom>
          <a:solidFill>
            <a:srgbClr val="AB5AB0"/>
          </a:solidFill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IE" sz="2400" dirty="0">
                <a:solidFill>
                  <a:prstClr val="white"/>
                </a:solidFill>
              </a:rPr>
              <a:t>AMBIENTAL</a:t>
            </a: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97D7B0-950B-4AFE-9B5D-4127239FE743}"/>
              </a:ext>
            </a:extLst>
          </p:cNvPr>
          <p:cNvSpPr txBox="1"/>
          <p:nvPr/>
        </p:nvSpPr>
        <p:spPr>
          <a:xfrm>
            <a:off x="0" y="5671425"/>
            <a:ext cx="2291255" cy="1077218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IE" sz="3200" dirty="0">
                <a:solidFill>
                  <a:schemeClr val="bg1"/>
                </a:solidFill>
              </a:rPr>
              <a:t>CASO DE ESTUDO</a:t>
            </a:r>
          </a:p>
        </p:txBody>
      </p:sp>
      <p:pic>
        <p:nvPicPr>
          <p:cNvPr id="6" name="Graphic 5" descr="Sunflower">
            <a:extLst>
              <a:ext uri="{FF2B5EF4-FFF2-40B4-BE49-F238E27FC236}">
                <a16:creationId xmlns:a16="http://schemas.microsoft.com/office/drawing/2014/main" id="{B6850BE6-83C3-4561-A697-9EC12F98D1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69137" y="5659621"/>
            <a:ext cx="1218841" cy="121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479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F89375-E84B-4B24-BF1B-BFC3DBFE3EE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/>
          </a:bodyPr>
          <a:lstStyle/>
          <a:p>
            <a:r>
              <a:rPr lang="en-IE" dirty="0"/>
              <a:t>A </a:t>
            </a:r>
            <a:r>
              <a:rPr lang="en-IE" dirty="0" err="1"/>
              <a:t>Ascensão</a:t>
            </a:r>
            <a:r>
              <a:rPr lang="en-IE" dirty="0"/>
              <a:t> do </a:t>
            </a:r>
            <a:r>
              <a:rPr lang="en-IE" dirty="0" err="1"/>
              <a:t>Voluntariado</a:t>
            </a:r>
            <a:r>
              <a:rPr lang="en-IE" dirty="0"/>
              <a:t>, </a:t>
            </a:r>
            <a:r>
              <a:rPr lang="en-IE" dirty="0" err="1"/>
              <a:t>Bem-estar</a:t>
            </a:r>
            <a:r>
              <a:rPr lang="en-IE" dirty="0"/>
              <a:t> </a:t>
            </a:r>
            <a:r>
              <a:rPr lang="en-IE" dirty="0" err="1"/>
              <a:t>Comunitário</a:t>
            </a:r>
            <a:r>
              <a:rPr lang="en-IE" dirty="0"/>
              <a:t>, </a:t>
            </a:r>
            <a:r>
              <a:rPr lang="en-IE" dirty="0" err="1"/>
              <a:t>Cidadania</a:t>
            </a:r>
            <a:r>
              <a:rPr lang="en-IE" dirty="0"/>
              <a:t> </a:t>
            </a:r>
            <a:r>
              <a:rPr lang="en-IE" dirty="0" err="1"/>
              <a:t>Ativa</a:t>
            </a:r>
            <a:r>
              <a:rPr lang="en-IE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68E29-01E4-457C-9853-1340E6AA9B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2508" y="3205655"/>
            <a:ext cx="11545518" cy="1098809"/>
          </a:xfrm>
        </p:spPr>
        <p:txBody>
          <a:bodyPr/>
          <a:lstStyle/>
          <a:p>
            <a:r>
              <a:rPr lang="en-IE" dirty="0"/>
              <a:t>SEÇÃO TRÊS: OPORTUNIDADES E TENDÊNCIAS NA SUSTENTABILIDADE SOCIAL</a:t>
            </a:r>
          </a:p>
        </p:txBody>
      </p:sp>
      <p:pic>
        <p:nvPicPr>
          <p:cNvPr id="6" name="Picture Placeholder 5" descr="People holding sparklers">
            <a:extLst>
              <a:ext uri="{FF2B5EF4-FFF2-40B4-BE49-F238E27FC236}">
                <a16:creationId xmlns:a16="http://schemas.microsoft.com/office/drawing/2014/main" id="{6A958499-4882-4CE8-AA7A-9E91E38CCB34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7666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7E2A7E2-E819-4B88-8E8E-81152D700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68046" y="0"/>
            <a:ext cx="10846189" cy="69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540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898CB0-08C1-47B5-ADAB-136ACB536CF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1739" y="291619"/>
            <a:ext cx="5854261" cy="892529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IE" dirty="0"/>
              <a:t>O </a:t>
            </a:r>
            <a:r>
              <a:rPr lang="en-IE" dirty="0" err="1"/>
              <a:t>papel</a:t>
            </a:r>
            <a:r>
              <a:rPr lang="en-IE" dirty="0"/>
              <a:t> das </a:t>
            </a:r>
            <a:r>
              <a:rPr lang="en-IE" dirty="0" err="1"/>
              <a:t>comunidades</a:t>
            </a:r>
            <a:r>
              <a:rPr lang="en-IE" dirty="0"/>
              <a:t> </a:t>
            </a:r>
            <a:r>
              <a:rPr lang="en-IE" dirty="0" err="1"/>
              <a:t>locais</a:t>
            </a:r>
            <a:r>
              <a:rPr lang="en-IE" dirty="0"/>
              <a:t>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sustentabilidade</a:t>
            </a:r>
            <a:r>
              <a:rPr lang="en-IE" dirty="0"/>
              <a:t> social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8B2149-5C25-420A-AA57-8DA34B77FFE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26991" y="1259661"/>
            <a:ext cx="6579476" cy="3947440"/>
          </a:xfrm>
        </p:spPr>
        <p:txBody>
          <a:bodyPr/>
          <a:lstStyle/>
          <a:p>
            <a:pPr algn="just"/>
            <a:r>
              <a:rPr lang="en-IE" dirty="0"/>
              <a:t>As </a:t>
            </a:r>
            <a:r>
              <a:rPr lang="en-IE" dirty="0" err="1"/>
              <a:t>comunidades</a:t>
            </a:r>
            <a:r>
              <a:rPr lang="en-IE" dirty="0"/>
              <a:t> </a:t>
            </a:r>
            <a:r>
              <a:rPr lang="en-IE" dirty="0" err="1"/>
              <a:t>criam</a:t>
            </a:r>
            <a:r>
              <a:rPr lang="en-IE" dirty="0"/>
              <a:t> redes </a:t>
            </a:r>
            <a:r>
              <a:rPr lang="en-IE" dirty="0" err="1"/>
              <a:t>sociais</a:t>
            </a:r>
            <a:r>
              <a:rPr lang="en-IE" dirty="0"/>
              <a:t> </a:t>
            </a:r>
            <a:r>
              <a:rPr lang="en-IE" dirty="0" err="1"/>
              <a:t>nos</a:t>
            </a:r>
            <a:r>
              <a:rPr lang="en-IE" dirty="0"/>
              <a:t> </a:t>
            </a:r>
            <a:r>
              <a:rPr lang="en-IE" dirty="0" err="1"/>
              <a:t>locais</a:t>
            </a:r>
            <a:r>
              <a:rPr lang="en-IE" dirty="0"/>
              <a:t> </a:t>
            </a:r>
            <a:r>
              <a:rPr lang="en-IE" dirty="0" err="1"/>
              <a:t>onde</a:t>
            </a:r>
            <a:r>
              <a:rPr lang="en-IE" dirty="0"/>
              <a:t> as </a:t>
            </a:r>
            <a:r>
              <a:rPr lang="en-IE" dirty="0" err="1"/>
              <a:t>pessoas</a:t>
            </a:r>
            <a:r>
              <a:rPr lang="en-IE" dirty="0"/>
              <a:t> </a:t>
            </a:r>
            <a:r>
              <a:rPr lang="en-IE" dirty="0" err="1"/>
              <a:t>vivem</a:t>
            </a:r>
            <a:r>
              <a:rPr lang="en-IE" dirty="0"/>
              <a:t>, </a:t>
            </a:r>
            <a:r>
              <a:rPr lang="en-IE" dirty="0" err="1"/>
              <a:t>funcionando</a:t>
            </a:r>
            <a:r>
              <a:rPr lang="en-IE" dirty="0"/>
              <a:t> </a:t>
            </a:r>
            <a:r>
              <a:rPr lang="en-IE" dirty="0" err="1"/>
              <a:t>como</a:t>
            </a:r>
            <a:r>
              <a:rPr lang="en-IE" dirty="0"/>
              <a:t> </a:t>
            </a:r>
            <a:r>
              <a:rPr lang="en-IE" dirty="0" err="1"/>
              <a:t>uma</a:t>
            </a:r>
            <a:r>
              <a:rPr lang="en-IE" dirty="0"/>
              <a:t> </a:t>
            </a:r>
            <a:r>
              <a:rPr lang="en-IE" dirty="0" err="1"/>
              <a:t>fonte</a:t>
            </a:r>
            <a:r>
              <a:rPr lang="en-IE" dirty="0"/>
              <a:t> vital de </a:t>
            </a:r>
            <a:r>
              <a:rPr lang="en-IE" dirty="0" err="1"/>
              <a:t>apoio</a:t>
            </a:r>
            <a:r>
              <a:rPr lang="en-IE" dirty="0"/>
              <a:t> e </a:t>
            </a:r>
            <a:r>
              <a:rPr lang="en-IE" dirty="0" err="1"/>
              <a:t>amizade</a:t>
            </a:r>
            <a:r>
              <a:rPr lang="en-IE" dirty="0"/>
              <a:t>, o que </a:t>
            </a:r>
            <a:r>
              <a:rPr lang="en-IE" dirty="0" err="1"/>
              <a:t>é</a:t>
            </a:r>
            <a:r>
              <a:rPr lang="en-IE" dirty="0"/>
              <a:t> </a:t>
            </a:r>
            <a:r>
              <a:rPr lang="en-IE" dirty="0" err="1"/>
              <a:t>particularmente</a:t>
            </a:r>
            <a:r>
              <a:rPr lang="en-IE" dirty="0"/>
              <a:t> </a:t>
            </a:r>
            <a:r>
              <a:rPr lang="en-IE" dirty="0" err="1"/>
              <a:t>importante</a:t>
            </a:r>
            <a:r>
              <a:rPr lang="en-IE" dirty="0"/>
              <a:t> face a crises </a:t>
            </a:r>
            <a:r>
              <a:rPr lang="en-IE" dirty="0" err="1"/>
              <a:t>como</a:t>
            </a:r>
            <a:r>
              <a:rPr lang="en-IE" dirty="0"/>
              <a:t> a Covid19. No </a:t>
            </a:r>
            <a:r>
              <a:rPr lang="en-IE" dirty="0" err="1"/>
              <a:t>entanto</a:t>
            </a:r>
            <a:r>
              <a:rPr lang="en-IE" dirty="0"/>
              <a:t>, </a:t>
            </a:r>
            <a:r>
              <a:rPr lang="en-IE" dirty="0" err="1"/>
              <a:t>nos</a:t>
            </a:r>
            <a:r>
              <a:rPr lang="en-IE" dirty="0"/>
              <a:t> </a:t>
            </a:r>
            <a:r>
              <a:rPr lang="en-IE" dirty="0" err="1"/>
              <a:t>últimos</a:t>
            </a:r>
            <a:r>
              <a:rPr lang="en-IE" dirty="0"/>
              <a:t> 20 </a:t>
            </a:r>
            <a:r>
              <a:rPr lang="en-IE" dirty="0" err="1"/>
              <a:t>anos</a:t>
            </a:r>
            <a:r>
              <a:rPr lang="en-IE" dirty="0"/>
              <a:t>, as </a:t>
            </a:r>
            <a:r>
              <a:rPr lang="en-IE" dirty="0" err="1"/>
              <a:t>comunidades</a:t>
            </a:r>
            <a:r>
              <a:rPr lang="en-IE" dirty="0"/>
              <a:t> </a:t>
            </a:r>
            <a:r>
              <a:rPr lang="en-IE" dirty="0" err="1"/>
              <a:t>locais</a:t>
            </a:r>
            <a:r>
              <a:rPr lang="en-IE" dirty="0"/>
              <a:t> </a:t>
            </a:r>
            <a:r>
              <a:rPr lang="en-IE" dirty="0" err="1"/>
              <a:t>foram</a:t>
            </a:r>
            <a:r>
              <a:rPr lang="en-IE" dirty="0"/>
              <a:t> </a:t>
            </a:r>
            <a:r>
              <a:rPr lang="en-IE" dirty="0" err="1"/>
              <a:t>alteradas</a:t>
            </a:r>
            <a:r>
              <a:rPr lang="en-IE" dirty="0"/>
              <a:t> pela forma </a:t>
            </a:r>
            <a:r>
              <a:rPr lang="en-IE" dirty="0" err="1"/>
              <a:t>como</a:t>
            </a:r>
            <a:r>
              <a:rPr lang="en-IE" dirty="0"/>
              <a:t> </a:t>
            </a:r>
            <a:r>
              <a:rPr lang="en-IE" dirty="0" err="1"/>
              <a:t>vivemos</a:t>
            </a:r>
            <a:r>
              <a:rPr lang="en-IE" dirty="0"/>
              <a:t> e, </a:t>
            </a:r>
            <a:r>
              <a:rPr lang="en-IE" dirty="0" err="1"/>
              <a:t>em</a:t>
            </a:r>
            <a:r>
              <a:rPr lang="en-IE" dirty="0"/>
              <a:t> </a:t>
            </a:r>
            <a:r>
              <a:rPr lang="en-IE" dirty="0" err="1"/>
              <a:t>alguns</a:t>
            </a:r>
            <a:r>
              <a:rPr lang="en-IE" dirty="0"/>
              <a:t> </a:t>
            </a:r>
            <a:r>
              <a:rPr lang="en-IE" dirty="0" err="1"/>
              <a:t>casos</a:t>
            </a:r>
            <a:r>
              <a:rPr lang="en-IE" dirty="0"/>
              <a:t>, pela </a:t>
            </a:r>
            <a:r>
              <a:rPr lang="en-IE" dirty="0" err="1"/>
              <a:t>redução</a:t>
            </a:r>
            <a:r>
              <a:rPr lang="en-IE" dirty="0"/>
              <a:t> dos </a:t>
            </a:r>
            <a:r>
              <a:rPr lang="en-IE" dirty="0" err="1"/>
              <a:t>serviços</a:t>
            </a:r>
            <a:r>
              <a:rPr lang="en-IE" dirty="0"/>
              <a:t> </a:t>
            </a:r>
            <a:r>
              <a:rPr lang="en-IE" dirty="0" err="1"/>
              <a:t>locais</a:t>
            </a:r>
            <a:r>
              <a:rPr lang="en-IE" dirty="0"/>
              <a:t> que </a:t>
            </a:r>
            <a:r>
              <a:rPr lang="en-IE" dirty="0" err="1"/>
              <a:t>resulta</a:t>
            </a:r>
            <a:r>
              <a:rPr lang="en-IE" dirty="0"/>
              <a:t> do </a:t>
            </a:r>
            <a:r>
              <a:rPr lang="en-IE" dirty="0" err="1"/>
              <a:t>recente</a:t>
            </a:r>
            <a:r>
              <a:rPr lang="en-IE" dirty="0"/>
              <a:t> </a:t>
            </a:r>
            <a:r>
              <a:rPr lang="en-IE" dirty="0" err="1"/>
              <a:t>período</a:t>
            </a:r>
            <a:r>
              <a:rPr lang="en-IE" dirty="0"/>
              <a:t> de </a:t>
            </a:r>
            <a:r>
              <a:rPr lang="en-IE" dirty="0" err="1"/>
              <a:t>austeridade</a:t>
            </a:r>
            <a:r>
              <a:rPr lang="en-IE" dirty="0"/>
              <a:t>. Para </a:t>
            </a:r>
            <a:r>
              <a:rPr lang="en-IE" dirty="0" err="1"/>
              <a:t>além</a:t>
            </a:r>
            <a:r>
              <a:rPr lang="en-IE" dirty="0"/>
              <a:t> </a:t>
            </a:r>
            <a:r>
              <a:rPr lang="en-IE" dirty="0" err="1"/>
              <a:t>disto</a:t>
            </a:r>
            <a:r>
              <a:rPr lang="en-IE" dirty="0"/>
              <a:t>, </a:t>
            </a:r>
            <a:r>
              <a:rPr lang="en-IE" dirty="0" err="1"/>
              <a:t>existem</a:t>
            </a:r>
            <a:r>
              <a:rPr lang="en-IE" dirty="0"/>
              <a:t> </a:t>
            </a:r>
            <a:r>
              <a:rPr lang="en-IE" dirty="0" err="1"/>
              <a:t>muitos</a:t>
            </a:r>
            <a:r>
              <a:rPr lang="en-IE" dirty="0"/>
              <a:t> </a:t>
            </a:r>
            <a:r>
              <a:rPr lang="en-IE" dirty="0" err="1"/>
              <a:t>problemas</a:t>
            </a:r>
            <a:r>
              <a:rPr lang="en-IE" dirty="0"/>
              <a:t> </a:t>
            </a:r>
            <a:r>
              <a:rPr lang="en-IE" dirty="0" err="1"/>
              <a:t>sociais</a:t>
            </a:r>
            <a:r>
              <a:rPr lang="en-IE" dirty="0"/>
              <a:t> </a:t>
            </a:r>
            <a:r>
              <a:rPr lang="en-IE" dirty="0" err="1"/>
              <a:t>comuns</a:t>
            </a:r>
            <a:r>
              <a:rPr lang="en-IE" dirty="0"/>
              <a:t> que </a:t>
            </a:r>
            <a:r>
              <a:rPr lang="en-IE" dirty="0" err="1"/>
              <a:t>afectam</a:t>
            </a:r>
            <a:r>
              <a:rPr lang="en-IE" dirty="0"/>
              <a:t> as </a:t>
            </a:r>
            <a:r>
              <a:rPr lang="en-IE" dirty="0" err="1"/>
              <a:t>comunidades</a:t>
            </a:r>
            <a:r>
              <a:rPr lang="en-IE" dirty="0"/>
              <a:t>. </a:t>
            </a:r>
            <a:r>
              <a:rPr lang="en-IE" dirty="0" err="1"/>
              <a:t>Alguns</a:t>
            </a:r>
            <a:r>
              <a:rPr lang="en-IE" dirty="0"/>
              <a:t> </a:t>
            </a:r>
            <a:r>
              <a:rPr lang="en-IE" dirty="0" err="1"/>
              <a:t>destes</a:t>
            </a:r>
            <a:r>
              <a:rPr lang="en-IE" dirty="0"/>
              <a:t> </a:t>
            </a:r>
            <a:r>
              <a:rPr lang="en-IE" dirty="0" err="1"/>
              <a:t>são</a:t>
            </a:r>
            <a:r>
              <a:rPr lang="en-IE" dirty="0"/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4CDCE1-A102-4EA2-9C96-14977406948F}"/>
              </a:ext>
            </a:extLst>
          </p:cNvPr>
          <p:cNvSpPr txBox="1"/>
          <p:nvPr/>
        </p:nvSpPr>
        <p:spPr>
          <a:xfrm>
            <a:off x="1834055" y="4709194"/>
            <a:ext cx="7649157" cy="1938992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E" sz="2400" dirty="0" err="1">
                <a:solidFill>
                  <a:schemeClr val="bg1"/>
                </a:solidFill>
              </a:rPr>
              <a:t>Isolamento</a:t>
            </a:r>
            <a:r>
              <a:rPr lang="en-IE" sz="2400" dirty="0">
                <a:solidFill>
                  <a:schemeClr val="bg1"/>
                </a:solidFill>
              </a:rPr>
              <a:t> social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E" sz="2400" dirty="0" err="1">
                <a:solidFill>
                  <a:schemeClr val="bg1"/>
                </a:solidFill>
              </a:rPr>
              <a:t>Solidão</a:t>
            </a:r>
            <a:endParaRPr lang="en-IE" sz="2400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E" sz="2400" dirty="0" err="1">
                <a:solidFill>
                  <a:schemeClr val="bg1"/>
                </a:solidFill>
              </a:rPr>
              <a:t>Comportamento</a:t>
            </a:r>
            <a:r>
              <a:rPr lang="en-IE" sz="2400" dirty="0">
                <a:solidFill>
                  <a:schemeClr val="bg1"/>
                </a:solidFill>
              </a:rPr>
              <a:t> anti-social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IE" sz="2400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IE" sz="2400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E" sz="2400" dirty="0" err="1">
                <a:solidFill>
                  <a:schemeClr val="bg1"/>
                </a:solidFill>
              </a:rPr>
              <a:t>Discriminação</a:t>
            </a:r>
            <a:endParaRPr lang="en-IE" sz="2400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E" sz="2400" dirty="0" err="1">
                <a:solidFill>
                  <a:schemeClr val="bg1"/>
                </a:solidFill>
              </a:rPr>
              <a:t>Pobreza</a:t>
            </a:r>
            <a:endParaRPr lang="en-IE" sz="2400" dirty="0">
              <a:solidFill>
                <a:schemeClr val="bg1"/>
              </a:solidFill>
            </a:endParaRPr>
          </a:p>
          <a:p>
            <a:pPr algn="just"/>
            <a:endParaRPr lang="en-IE" sz="2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8FC114-AB11-4EA7-AD50-96BAC941C4A2}"/>
              </a:ext>
            </a:extLst>
          </p:cNvPr>
          <p:cNvSpPr txBox="1"/>
          <p:nvPr/>
        </p:nvSpPr>
        <p:spPr>
          <a:xfrm>
            <a:off x="453809" y="5963115"/>
            <a:ext cx="91621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200" dirty="0">
                <a:solidFill>
                  <a:schemeClr val="bg1"/>
                </a:solidFill>
              </a:rPr>
              <a:t>Nesta </a:t>
            </a:r>
            <a:r>
              <a:rPr lang="en-IE" sz="2200" dirty="0" err="1">
                <a:solidFill>
                  <a:schemeClr val="bg1"/>
                </a:solidFill>
              </a:rPr>
              <a:t>seção</a:t>
            </a:r>
            <a:r>
              <a:rPr lang="en-IE" sz="2200" dirty="0">
                <a:solidFill>
                  <a:schemeClr val="bg1"/>
                </a:solidFill>
              </a:rPr>
              <a:t>, </a:t>
            </a:r>
            <a:r>
              <a:rPr lang="en-IE" sz="2200" dirty="0" err="1">
                <a:solidFill>
                  <a:schemeClr val="bg1"/>
                </a:solidFill>
              </a:rPr>
              <a:t>analisaremos</a:t>
            </a:r>
            <a:r>
              <a:rPr lang="en-IE" sz="2200" dirty="0">
                <a:solidFill>
                  <a:schemeClr val="bg1"/>
                </a:solidFill>
              </a:rPr>
              <a:t> </a:t>
            </a:r>
            <a:r>
              <a:rPr lang="en-IE" sz="2200" dirty="0" err="1">
                <a:solidFill>
                  <a:schemeClr val="bg1"/>
                </a:solidFill>
              </a:rPr>
              <a:t>algumas</a:t>
            </a:r>
            <a:r>
              <a:rPr lang="en-IE" sz="2200" dirty="0">
                <a:solidFill>
                  <a:schemeClr val="bg1"/>
                </a:solidFill>
              </a:rPr>
              <a:t> </a:t>
            </a:r>
            <a:r>
              <a:rPr lang="en-IE" sz="2200" dirty="0" err="1">
                <a:solidFill>
                  <a:schemeClr val="bg1"/>
                </a:solidFill>
              </a:rPr>
              <a:t>oportunidades</a:t>
            </a:r>
            <a:r>
              <a:rPr lang="en-IE" sz="2200" dirty="0">
                <a:solidFill>
                  <a:schemeClr val="bg1"/>
                </a:solidFill>
              </a:rPr>
              <a:t>, </a:t>
            </a:r>
            <a:r>
              <a:rPr lang="en-IE" sz="2200" dirty="0" err="1">
                <a:solidFill>
                  <a:schemeClr val="bg1"/>
                </a:solidFill>
              </a:rPr>
              <a:t>tendências</a:t>
            </a:r>
            <a:r>
              <a:rPr lang="en-IE" sz="2200" dirty="0">
                <a:solidFill>
                  <a:schemeClr val="bg1"/>
                </a:solidFill>
              </a:rPr>
              <a:t> e </a:t>
            </a:r>
            <a:r>
              <a:rPr lang="en-IE" sz="2200" dirty="0" err="1">
                <a:solidFill>
                  <a:schemeClr val="bg1"/>
                </a:solidFill>
              </a:rPr>
              <a:t>estudos</a:t>
            </a:r>
            <a:r>
              <a:rPr lang="en-IE" sz="2200" dirty="0">
                <a:solidFill>
                  <a:schemeClr val="bg1"/>
                </a:solidFill>
              </a:rPr>
              <a:t> de </a:t>
            </a:r>
            <a:r>
              <a:rPr lang="en-IE" sz="2200" dirty="0" err="1">
                <a:solidFill>
                  <a:schemeClr val="bg1"/>
                </a:solidFill>
              </a:rPr>
              <a:t>caso</a:t>
            </a:r>
            <a:r>
              <a:rPr lang="en-IE" sz="2200" dirty="0">
                <a:solidFill>
                  <a:schemeClr val="bg1"/>
                </a:solidFill>
              </a:rPr>
              <a:t> de </a:t>
            </a:r>
            <a:r>
              <a:rPr lang="en-IE" sz="2200" dirty="0" err="1">
                <a:solidFill>
                  <a:schemeClr val="bg1"/>
                </a:solidFill>
              </a:rPr>
              <a:t>comunidades</a:t>
            </a:r>
            <a:r>
              <a:rPr lang="en-IE" sz="2200" dirty="0">
                <a:solidFill>
                  <a:schemeClr val="bg1"/>
                </a:solidFill>
              </a:rPr>
              <a:t> que </a:t>
            </a:r>
            <a:r>
              <a:rPr lang="en-IE" sz="2200" dirty="0" err="1">
                <a:solidFill>
                  <a:schemeClr val="bg1"/>
                </a:solidFill>
              </a:rPr>
              <a:t>estão</a:t>
            </a:r>
            <a:r>
              <a:rPr lang="en-IE" sz="2200" dirty="0">
                <a:solidFill>
                  <a:schemeClr val="bg1"/>
                </a:solidFill>
              </a:rPr>
              <a:t> a </a:t>
            </a:r>
            <a:r>
              <a:rPr lang="en-IE" sz="2200" dirty="0" err="1">
                <a:solidFill>
                  <a:schemeClr val="bg1"/>
                </a:solidFill>
              </a:rPr>
              <a:t>trabalhar</a:t>
            </a:r>
            <a:r>
              <a:rPr lang="en-IE" sz="2200" dirty="0">
                <a:solidFill>
                  <a:schemeClr val="bg1"/>
                </a:solidFill>
              </a:rPr>
              <a:t> para </a:t>
            </a:r>
            <a:r>
              <a:rPr lang="en-IE" sz="2200" dirty="0" err="1">
                <a:solidFill>
                  <a:schemeClr val="bg1"/>
                </a:solidFill>
              </a:rPr>
              <a:t>corrigir</a:t>
            </a:r>
            <a:r>
              <a:rPr lang="en-IE" sz="2200" dirty="0">
                <a:solidFill>
                  <a:schemeClr val="bg1"/>
                </a:solidFill>
              </a:rPr>
              <a:t> </a:t>
            </a:r>
            <a:r>
              <a:rPr lang="en-IE" sz="2200" dirty="0" err="1">
                <a:solidFill>
                  <a:schemeClr val="bg1"/>
                </a:solidFill>
              </a:rPr>
              <a:t>estas</a:t>
            </a:r>
            <a:r>
              <a:rPr lang="en-IE" sz="2200" dirty="0">
                <a:solidFill>
                  <a:schemeClr val="bg1"/>
                </a:solidFill>
              </a:rPr>
              <a:t> </a:t>
            </a:r>
            <a:r>
              <a:rPr lang="en-IE" sz="2200" dirty="0" err="1">
                <a:solidFill>
                  <a:schemeClr val="bg1"/>
                </a:solidFill>
              </a:rPr>
              <a:t>questões</a:t>
            </a:r>
            <a:r>
              <a:rPr lang="en-IE" sz="22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3" name="Picture Placeholder 12" descr="Enthusiastic female runners celebrating finish">
            <a:extLst>
              <a:ext uri="{FF2B5EF4-FFF2-40B4-BE49-F238E27FC236}">
                <a16:creationId xmlns:a16="http://schemas.microsoft.com/office/drawing/2014/main" id="{E5A25E4F-4DBF-465A-B43C-FC75E5414C3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935950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Neighbours National Survey Infographic">
            <a:hlinkClick r:id="" action="ppaction://media"/>
            <a:extLst>
              <a:ext uri="{FF2B5EF4-FFF2-40B4-BE49-F238E27FC236}">
                <a16:creationId xmlns:a16="http://schemas.microsoft.com/office/drawing/2014/main" id="{2D013328-E646-4541-997D-F19CDBB262B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48140" y="104506"/>
            <a:ext cx="9495720" cy="53413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6F48C7-A2CE-4D64-AC6B-398A6699BCE1}"/>
              </a:ext>
            </a:extLst>
          </p:cNvPr>
          <p:cNvSpPr txBox="1"/>
          <p:nvPr/>
        </p:nvSpPr>
        <p:spPr>
          <a:xfrm>
            <a:off x="0" y="5445849"/>
            <a:ext cx="12192000" cy="1200329"/>
          </a:xfrm>
          <a:prstGeom prst="rect">
            <a:avLst/>
          </a:prstGeom>
          <a:solidFill>
            <a:srgbClr val="7F4182"/>
          </a:solidFill>
        </p:spPr>
        <p:txBody>
          <a:bodyPr wrap="square">
            <a:spAutoFit/>
          </a:bodyPr>
          <a:lstStyle/>
          <a:p>
            <a:pPr algn="ctr"/>
            <a:r>
              <a:rPr lang="en-IE" sz="2400" dirty="0">
                <a:solidFill>
                  <a:schemeClr val="bg1"/>
                </a:solidFill>
              </a:rPr>
              <a:t>O </a:t>
            </a:r>
            <a:r>
              <a:rPr lang="en-IE" sz="2400" dirty="0" err="1">
                <a:solidFill>
                  <a:schemeClr val="bg1"/>
                </a:solidFill>
              </a:rPr>
              <a:t>Projecto</a:t>
            </a:r>
            <a:r>
              <a:rPr lang="en-IE" sz="2400" dirty="0">
                <a:solidFill>
                  <a:schemeClr val="bg1"/>
                </a:solidFill>
              </a:rPr>
              <a:t> EDEN no </a:t>
            </a:r>
            <a:r>
              <a:rPr lang="en-IE" sz="2400" dirty="0" err="1">
                <a:solidFill>
                  <a:schemeClr val="bg1"/>
                </a:solidFill>
              </a:rPr>
              <a:t>Reino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Unido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realizou</a:t>
            </a:r>
            <a:r>
              <a:rPr lang="en-IE" sz="2400" dirty="0">
                <a:solidFill>
                  <a:schemeClr val="bg1"/>
                </a:solidFill>
              </a:rPr>
              <a:t> um </a:t>
            </a:r>
            <a:r>
              <a:rPr lang="en-IE" sz="2400" dirty="0" err="1">
                <a:solidFill>
                  <a:schemeClr val="bg1"/>
                </a:solidFill>
              </a:rPr>
              <a:t>inquérito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em</a:t>
            </a:r>
            <a:r>
              <a:rPr lang="en-IE" sz="2400" dirty="0">
                <a:solidFill>
                  <a:schemeClr val="bg1"/>
                </a:solidFill>
              </a:rPr>
              <a:t> 2019 e </a:t>
            </a:r>
            <a:r>
              <a:rPr lang="en-IE" sz="2400" dirty="0" err="1">
                <a:solidFill>
                  <a:schemeClr val="bg1"/>
                </a:solidFill>
              </a:rPr>
              <a:t>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resultados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foram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interessantes</a:t>
            </a:r>
            <a:r>
              <a:rPr lang="en-IE" sz="2400" dirty="0">
                <a:solidFill>
                  <a:schemeClr val="bg1"/>
                </a:solidFill>
              </a:rPr>
              <a:t>... Um dado fundamental </a:t>
            </a:r>
            <a:r>
              <a:rPr lang="en-IE" sz="2400" dirty="0" err="1">
                <a:solidFill>
                  <a:schemeClr val="bg1"/>
                </a:solidFill>
              </a:rPr>
              <a:t>foi</a:t>
            </a:r>
            <a:r>
              <a:rPr lang="en-IE" sz="2400" dirty="0">
                <a:solidFill>
                  <a:schemeClr val="bg1"/>
                </a:solidFill>
              </a:rPr>
              <a:t> o facto de </a:t>
            </a:r>
            <a:r>
              <a:rPr lang="en-IE" sz="2400" dirty="0" err="1">
                <a:solidFill>
                  <a:schemeClr val="bg1"/>
                </a:solidFill>
              </a:rPr>
              <a:t>três</a:t>
            </a:r>
            <a:r>
              <a:rPr lang="en-IE" sz="2400" dirty="0">
                <a:solidFill>
                  <a:schemeClr val="bg1"/>
                </a:solidFill>
              </a:rPr>
              <a:t> quartos (72%) da </a:t>
            </a:r>
            <a:r>
              <a:rPr lang="en-IE" sz="2400" dirty="0" err="1">
                <a:solidFill>
                  <a:schemeClr val="bg1"/>
                </a:solidFill>
              </a:rPr>
              <a:t>população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sentir</a:t>
            </a:r>
            <a:r>
              <a:rPr lang="en-IE" sz="2400" dirty="0">
                <a:solidFill>
                  <a:schemeClr val="bg1"/>
                </a:solidFill>
              </a:rPr>
              <a:t> que </a:t>
            </a:r>
            <a:r>
              <a:rPr lang="en-IE" sz="2400" dirty="0" err="1">
                <a:solidFill>
                  <a:schemeClr val="bg1"/>
                </a:solidFill>
              </a:rPr>
              <a:t>não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conhece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bem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seus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vizinhos</a:t>
            </a:r>
            <a:r>
              <a:rPr lang="en-IE" sz="2400" dirty="0">
                <a:solidFill>
                  <a:schemeClr val="bg1"/>
                </a:solidFill>
              </a:rPr>
              <a:t>. </a:t>
            </a:r>
            <a:r>
              <a:rPr lang="en-IE" sz="2400" dirty="0" err="1">
                <a:solidFill>
                  <a:schemeClr val="bg1"/>
                </a:solidFill>
              </a:rPr>
              <a:t>Veja</a:t>
            </a:r>
            <a:r>
              <a:rPr lang="en-IE" sz="2400" dirty="0">
                <a:solidFill>
                  <a:schemeClr val="bg1"/>
                </a:solidFill>
              </a:rPr>
              <a:t> o </a:t>
            </a:r>
            <a:r>
              <a:rPr lang="en-IE" sz="2400" dirty="0" err="1">
                <a:solidFill>
                  <a:schemeClr val="bg1"/>
                </a:solidFill>
              </a:rPr>
              <a:t>vídeo</a:t>
            </a:r>
            <a:r>
              <a:rPr lang="en-IE" sz="2400" dirty="0">
                <a:solidFill>
                  <a:schemeClr val="bg1"/>
                </a:solidFill>
              </a:rPr>
              <a:t> para </a:t>
            </a:r>
            <a:r>
              <a:rPr lang="en-IE" sz="2400" dirty="0" err="1">
                <a:solidFill>
                  <a:schemeClr val="bg1"/>
                </a:solidFill>
              </a:rPr>
              <a:t>saber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mais</a:t>
            </a:r>
            <a:r>
              <a:rPr lang="en-IE" sz="2400" dirty="0">
                <a:solidFill>
                  <a:schemeClr val="bg1"/>
                </a:solidFill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97294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close up of a person&#10;&#10;Description automatically generated">
            <a:extLst>
              <a:ext uri="{FF2B5EF4-FFF2-40B4-BE49-F238E27FC236}">
                <a16:creationId xmlns:a16="http://schemas.microsoft.com/office/drawing/2014/main" id="{9A8035F9-8749-4455-8240-6CB8A572C58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19D6DE-3728-491F-BEE5-F9819532AE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169" y="587830"/>
            <a:ext cx="6483707" cy="844372"/>
          </a:xfrm>
          <a:solidFill>
            <a:srgbClr val="7F4182"/>
          </a:solidFill>
        </p:spPr>
        <p:txBody>
          <a:bodyPr>
            <a:normAutofit fontScale="92500"/>
          </a:bodyPr>
          <a:lstStyle/>
          <a:p>
            <a:r>
              <a:rPr lang="en-IE" dirty="0" err="1">
                <a:solidFill>
                  <a:schemeClr val="bg1"/>
                </a:solidFill>
              </a:rPr>
              <a:t>Novas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causas</a:t>
            </a:r>
            <a:r>
              <a:rPr lang="en-IE" dirty="0">
                <a:solidFill>
                  <a:schemeClr val="bg1"/>
                </a:solidFill>
              </a:rPr>
              <a:t> de </a:t>
            </a:r>
            <a:r>
              <a:rPr lang="en-IE" dirty="0" err="1">
                <a:solidFill>
                  <a:schemeClr val="bg1"/>
                </a:solidFill>
              </a:rPr>
              <a:t>Isolamento</a:t>
            </a:r>
            <a:r>
              <a:rPr lang="en-IE" dirty="0">
                <a:solidFill>
                  <a:schemeClr val="bg1"/>
                </a:solidFill>
              </a:rPr>
              <a:t> Social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379297-DCB4-4AE4-B865-01527AFD15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8170" y="1603098"/>
            <a:ext cx="6718687" cy="4915689"/>
          </a:xfrm>
        </p:spPr>
        <p:txBody>
          <a:bodyPr/>
          <a:lstStyle/>
          <a:p>
            <a:r>
              <a:rPr lang="en-IE" dirty="0"/>
              <a:t>2020 </a:t>
            </a:r>
            <a:r>
              <a:rPr lang="en-IE" dirty="0" err="1"/>
              <a:t>amplificou</a:t>
            </a:r>
            <a:r>
              <a:rPr lang="en-IE" dirty="0"/>
              <a:t> </a:t>
            </a:r>
            <a:r>
              <a:rPr lang="en-IE" dirty="0" err="1"/>
              <a:t>os</a:t>
            </a:r>
            <a:r>
              <a:rPr lang="en-IE" dirty="0"/>
              <a:t> </a:t>
            </a:r>
            <a:r>
              <a:rPr lang="en-IE" dirty="0" err="1"/>
              <a:t>sentimentos</a:t>
            </a:r>
            <a:r>
              <a:rPr lang="en-IE" dirty="0"/>
              <a:t> de </a:t>
            </a:r>
            <a:r>
              <a:rPr lang="en-IE" dirty="0" err="1"/>
              <a:t>solidão</a:t>
            </a:r>
            <a:r>
              <a:rPr lang="en-IE" dirty="0"/>
              <a:t> e </a:t>
            </a:r>
            <a:r>
              <a:rPr lang="en-IE" dirty="0" err="1"/>
              <a:t>isolamento</a:t>
            </a:r>
            <a:r>
              <a:rPr lang="en-IE" dirty="0"/>
              <a:t> </a:t>
            </a:r>
            <a:r>
              <a:rPr lang="en-IE" dirty="0" err="1"/>
              <a:t>nas</a:t>
            </a:r>
            <a:r>
              <a:rPr lang="en-IE" dirty="0"/>
              <a:t> </a:t>
            </a:r>
            <a:r>
              <a:rPr lang="en-IE" dirty="0" err="1"/>
              <a:t>comunidades</a:t>
            </a:r>
            <a:r>
              <a:rPr lang="en-IE" dirty="0"/>
              <a:t>. O </a:t>
            </a:r>
            <a:r>
              <a:rPr lang="en-IE" dirty="0" err="1"/>
              <a:t>condicionamento</a:t>
            </a:r>
            <a:r>
              <a:rPr lang="en-IE" dirty="0"/>
              <a:t>, o blues de </a:t>
            </a:r>
            <a:r>
              <a:rPr lang="en-IE" dirty="0" err="1"/>
              <a:t>quarentena</a:t>
            </a:r>
            <a:r>
              <a:rPr lang="en-IE" dirty="0"/>
              <a:t>, o </a:t>
            </a:r>
            <a:r>
              <a:rPr lang="en-IE" dirty="0" err="1"/>
              <a:t>distanciamento</a:t>
            </a:r>
            <a:r>
              <a:rPr lang="en-IE" dirty="0"/>
              <a:t> social e as </a:t>
            </a:r>
            <a:r>
              <a:rPr lang="en-IE" dirty="0" err="1"/>
              <a:t>máscaras</a:t>
            </a:r>
            <a:r>
              <a:rPr lang="en-IE" dirty="0"/>
              <a:t> </a:t>
            </a:r>
            <a:r>
              <a:rPr lang="en-IE" dirty="0" err="1"/>
              <a:t>faciais</a:t>
            </a:r>
            <a:r>
              <a:rPr lang="en-IE" dirty="0"/>
              <a:t> </a:t>
            </a:r>
            <a:r>
              <a:rPr lang="en-IE" dirty="0" err="1"/>
              <a:t>têm</a:t>
            </a:r>
            <a:r>
              <a:rPr lang="en-IE" dirty="0"/>
              <a:t> </a:t>
            </a:r>
            <a:r>
              <a:rPr lang="en-IE" dirty="0" err="1"/>
              <a:t>afectado</a:t>
            </a:r>
            <a:r>
              <a:rPr lang="en-IE" dirty="0"/>
              <a:t> a forma </a:t>
            </a:r>
            <a:r>
              <a:rPr lang="en-IE" dirty="0" err="1"/>
              <a:t>como</a:t>
            </a:r>
            <a:r>
              <a:rPr lang="en-IE" dirty="0"/>
              <a:t> </a:t>
            </a:r>
            <a:r>
              <a:rPr lang="en-IE" dirty="0" err="1"/>
              <a:t>comunicamos</a:t>
            </a:r>
            <a:r>
              <a:rPr lang="en-IE" dirty="0"/>
              <a:t> e </a:t>
            </a:r>
            <a:r>
              <a:rPr lang="en-IE" dirty="0" err="1"/>
              <a:t>nos</a:t>
            </a:r>
            <a:r>
              <a:rPr lang="en-IE" dirty="0"/>
              <a:t> </a:t>
            </a:r>
            <a:r>
              <a:rPr lang="en-IE" dirty="0" err="1"/>
              <a:t>ligamos</a:t>
            </a:r>
            <a:r>
              <a:rPr lang="en-IE" dirty="0"/>
              <a:t> e </a:t>
            </a:r>
            <a:r>
              <a:rPr lang="en-IE" dirty="0" err="1"/>
              <a:t>têm</a:t>
            </a:r>
            <a:r>
              <a:rPr lang="en-IE" dirty="0"/>
              <a:t> </a:t>
            </a:r>
            <a:r>
              <a:rPr lang="en-IE" dirty="0" err="1"/>
              <a:t>amplificado</a:t>
            </a:r>
            <a:r>
              <a:rPr lang="en-IE" dirty="0"/>
              <a:t> o </a:t>
            </a:r>
            <a:r>
              <a:rPr lang="en-IE" dirty="0" err="1"/>
              <a:t>sentimento</a:t>
            </a:r>
            <a:r>
              <a:rPr lang="en-IE" dirty="0"/>
              <a:t> de </a:t>
            </a:r>
            <a:r>
              <a:rPr lang="en-IE" dirty="0" err="1"/>
              <a:t>solidão</a:t>
            </a:r>
            <a:r>
              <a:rPr lang="en-IE" dirty="0"/>
              <a:t>, </a:t>
            </a:r>
            <a:r>
              <a:rPr lang="en-IE" dirty="0" err="1"/>
              <a:t>isolamento</a:t>
            </a:r>
            <a:r>
              <a:rPr lang="en-IE" dirty="0"/>
              <a:t> e </a:t>
            </a:r>
            <a:r>
              <a:rPr lang="en-IE" dirty="0" err="1"/>
              <a:t>desconexão</a:t>
            </a:r>
            <a:r>
              <a:rPr lang="en-IE" dirty="0"/>
              <a:t>.</a:t>
            </a:r>
          </a:p>
          <a:p>
            <a:r>
              <a:rPr lang="en-IE" dirty="0" err="1"/>
              <a:t>Mesmo</a:t>
            </a:r>
            <a:r>
              <a:rPr lang="en-IE" dirty="0"/>
              <a:t> a </a:t>
            </a:r>
            <a:r>
              <a:rPr lang="en-IE" dirty="0" err="1"/>
              <a:t>mudança</a:t>
            </a:r>
            <a:r>
              <a:rPr lang="en-IE" dirty="0"/>
              <a:t> para o </a:t>
            </a:r>
            <a:r>
              <a:rPr lang="en-IE" dirty="0" err="1"/>
              <a:t>trabalho</a:t>
            </a:r>
            <a:r>
              <a:rPr lang="en-IE" dirty="0"/>
              <a:t> </a:t>
            </a:r>
            <a:r>
              <a:rPr lang="en-IE" dirty="0" err="1"/>
              <a:t>remoto</a:t>
            </a:r>
            <a:r>
              <a:rPr lang="en-IE" dirty="0"/>
              <a:t>, que </a:t>
            </a:r>
            <a:r>
              <a:rPr lang="en-IE" dirty="0" err="1"/>
              <a:t>tem</a:t>
            </a:r>
            <a:r>
              <a:rPr lang="en-IE" dirty="0"/>
              <a:t> </a:t>
            </a:r>
            <a:r>
              <a:rPr lang="en-IE" dirty="0" err="1"/>
              <a:t>sido</a:t>
            </a:r>
            <a:r>
              <a:rPr lang="en-IE" dirty="0"/>
              <a:t> </a:t>
            </a:r>
            <a:r>
              <a:rPr lang="en-IE" dirty="0" err="1"/>
              <a:t>libertadora</a:t>
            </a:r>
            <a:r>
              <a:rPr lang="en-IE" dirty="0"/>
              <a:t> para </a:t>
            </a:r>
            <a:r>
              <a:rPr lang="en-IE" dirty="0" err="1"/>
              <a:t>muitas</a:t>
            </a:r>
            <a:r>
              <a:rPr lang="en-IE" dirty="0"/>
              <a:t> </a:t>
            </a:r>
            <a:r>
              <a:rPr lang="en-IE" dirty="0" err="1"/>
              <a:t>pessoas</a:t>
            </a:r>
            <a:r>
              <a:rPr lang="en-IE" dirty="0"/>
              <a:t>, </a:t>
            </a:r>
            <a:r>
              <a:rPr lang="en-IE" dirty="0" err="1"/>
              <a:t>está</a:t>
            </a:r>
            <a:r>
              <a:rPr lang="en-IE" dirty="0"/>
              <a:t> </a:t>
            </a:r>
            <a:r>
              <a:rPr lang="en-IE" dirty="0" err="1"/>
              <a:t>sem</a:t>
            </a:r>
            <a:r>
              <a:rPr lang="en-IE" dirty="0"/>
              <a:t> </a:t>
            </a:r>
            <a:r>
              <a:rPr lang="en-IE" dirty="0" err="1"/>
              <a:t>dúvida</a:t>
            </a:r>
            <a:r>
              <a:rPr lang="en-IE" dirty="0"/>
              <a:t> a </a:t>
            </a:r>
            <a:r>
              <a:rPr lang="en-IE" dirty="0" err="1"/>
              <a:t>isolar</a:t>
            </a:r>
            <a:r>
              <a:rPr lang="en-IE" dirty="0"/>
              <a:t> </a:t>
            </a:r>
            <a:r>
              <a:rPr lang="en-IE" dirty="0" err="1"/>
              <a:t>também</a:t>
            </a:r>
            <a:r>
              <a:rPr lang="en-IE" dirty="0"/>
              <a:t>, </a:t>
            </a:r>
            <a:r>
              <a:rPr lang="en-IE" dirty="0" err="1"/>
              <a:t>uma</a:t>
            </a:r>
            <a:r>
              <a:rPr lang="en-IE" dirty="0"/>
              <a:t> </a:t>
            </a:r>
            <a:r>
              <a:rPr lang="en-IE" dirty="0" err="1"/>
              <a:t>vez</a:t>
            </a:r>
            <a:r>
              <a:rPr lang="en-IE" dirty="0"/>
              <a:t> que </a:t>
            </a:r>
            <a:r>
              <a:rPr lang="en-IE" dirty="0" err="1"/>
              <a:t>muitos</a:t>
            </a:r>
            <a:r>
              <a:rPr lang="en-IE" dirty="0"/>
              <a:t> de </a:t>
            </a:r>
            <a:r>
              <a:rPr lang="en-IE" dirty="0" err="1"/>
              <a:t>nós</a:t>
            </a:r>
            <a:r>
              <a:rPr lang="en-IE" dirty="0"/>
              <a:t> </a:t>
            </a:r>
            <a:r>
              <a:rPr lang="en-IE" dirty="0" err="1"/>
              <a:t>estão</a:t>
            </a:r>
            <a:r>
              <a:rPr lang="en-IE" dirty="0"/>
              <a:t> agora </a:t>
            </a:r>
            <a:r>
              <a:rPr lang="en-IE" dirty="0" err="1"/>
              <a:t>separados</a:t>
            </a:r>
            <a:r>
              <a:rPr lang="en-IE" dirty="0"/>
              <a:t> dos </a:t>
            </a:r>
            <a:r>
              <a:rPr lang="en-IE" dirty="0" err="1"/>
              <a:t>nossos</a:t>
            </a:r>
            <a:r>
              <a:rPr lang="en-IE" dirty="0"/>
              <a:t> </a:t>
            </a:r>
            <a:r>
              <a:rPr lang="en-IE" dirty="0" err="1"/>
              <a:t>colegas</a:t>
            </a:r>
            <a:r>
              <a:rPr lang="en-IE" dirty="0"/>
              <a:t> de </a:t>
            </a:r>
            <a:r>
              <a:rPr lang="en-IE" dirty="0" err="1"/>
              <a:t>trabalho</a:t>
            </a:r>
            <a:r>
              <a:rPr lang="en-IE" dirty="0"/>
              <a:t>. A </a:t>
            </a:r>
            <a:r>
              <a:rPr lang="en-IE" dirty="0" err="1"/>
              <a:t>solidão</a:t>
            </a:r>
            <a:r>
              <a:rPr lang="en-IE" dirty="0"/>
              <a:t> </a:t>
            </a:r>
            <a:r>
              <a:rPr lang="en-IE" dirty="0" err="1"/>
              <a:t>está</a:t>
            </a:r>
            <a:r>
              <a:rPr lang="en-IE" dirty="0"/>
              <a:t> </a:t>
            </a:r>
            <a:r>
              <a:rPr lang="en-IE" dirty="0" err="1"/>
              <a:t>frequentemente</a:t>
            </a:r>
            <a:r>
              <a:rPr lang="en-IE" dirty="0"/>
              <a:t> </a:t>
            </a:r>
            <a:r>
              <a:rPr lang="en-IE" dirty="0" err="1"/>
              <a:t>ligada</a:t>
            </a:r>
            <a:r>
              <a:rPr lang="en-IE" dirty="0"/>
              <a:t> </a:t>
            </a:r>
            <a:r>
              <a:rPr lang="en-IE" dirty="0" err="1"/>
              <a:t>ao</a:t>
            </a:r>
            <a:r>
              <a:rPr lang="en-IE" dirty="0"/>
              <a:t> </a:t>
            </a:r>
            <a:r>
              <a:rPr lang="en-IE" dirty="0" err="1"/>
              <a:t>trabalho</a:t>
            </a:r>
            <a:r>
              <a:rPr lang="en-IE" dirty="0"/>
              <a:t> - </a:t>
            </a:r>
            <a:r>
              <a:rPr lang="en-IE" dirty="0" err="1"/>
              <a:t>desde</a:t>
            </a:r>
            <a:r>
              <a:rPr lang="en-IE" dirty="0"/>
              <a:t> longas horas de </a:t>
            </a:r>
            <a:r>
              <a:rPr lang="en-IE" dirty="0" err="1"/>
              <a:t>trabalho</a:t>
            </a:r>
            <a:r>
              <a:rPr lang="en-IE" dirty="0"/>
              <a:t> e ambientes </a:t>
            </a:r>
            <a:r>
              <a:rPr lang="en-IE" dirty="0" err="1"/>
              <a:t>altamente</a:t>
            </a:r>
            <a:r>
              <a:rPr lang="en-IE" dirty="0"/>
              <a:t> </a:t>
            </a:r>
            <a:r>
              <a:rPr lang="en-IE" dirty="0" err="1"/>
              <a:t>competitivos</a:t>
            </a:r>
            <a:r>
              <a:rPr lang="en-IE" dirty="0"/>
              <a:t>, a </a:t>
            </a:r>
            <a:r>
              <a:rPr lang="en-IE" dirty="0" err="1"/>
              <a:t>pressões</a:t>
            </a:r>
            <a:r>
              <a:rPr lang="en-IE" dirty="0"/>
              <a:t> e </a:t>
            </a:r>
            <a:r>
              <a:rPr lang="en-IE" dirty="0" err="1"/>
              <a:t>ansiedades</a:t>
            </a:r>
            <a:r>
              <a:rPr lang="en-IE" dirty="0"/>
              <a:t> </a:t>
            </a:r>
            <a:r>
              <a:rPr lang="en-IE" dirty="0" err="1"/>
              <a:t>externas</a:t>
            </a:r>
            <a:r>
              <a:rPr lang="en-IE" dirty="0"/>
              <a:t> </a:t>
            </a:r>
            <a:r>
              <a:rPr lang="en-IE" dirty="0" err="1"/>
              <a:t>acrescidas</a:t>
            </a:r>
            <a:r>
              <a:rPr lang="en-IE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44C5F4-38F3-4909-8655-30DB20713161}"/>
              </a:ext>
            </a:extLst>
          </p:cNvPr>
          <p:cNvSpPr txBox="1"/>
          <p:nvPr/>
        </p:nvSpPr>
        <p:spPr>
          <a:xfrm>
            <a:off x="0" y="134492"/>
            <a:ext cx="2406869" cy="461665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DESAFIO</a:t>
            </a:r>
          </a:p>
        </p:txBody>
      </p:sp>
    </p:spTree>
    <p:extLst>
      <p:ext uri="{BB962C8B-B14F-4D97-AF65-F5344CB8AC3E}">
        <p14:creationId xmlns:p14="http://schemas.microsoft.com/office/powerpoint/2010/main" val="16915348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626CAB-A839-4C29-91B5-B59A902371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7927" y="469836"/>
            <a:ext cx="7407087" cy="993218"/>
          </a:xfrm>
          <a:solidFill>
            <a:srgbClr val="7F4182"/>
          </a:solidFill>
        </p:spPr>
        <p:txBody>
          <a:bodyPr>
            <a:normAutofit lnSpcReduction="10000"/>
          </a:bodyPr>
          <a:lstStyle/>
          <a:p>
            <a:r>
              <a:rPr lang="en-IE" dirty="0">
                <a:solidFill>
                  <a:schemeClr val="bg1"/>
                </a:solidFill>
              </a:rPr>
              <a:t>COVID19 - </a:t>
            </a:r>
            <a:r>
              <a:rPr lang="en-IE" dirty="0" err="1">
                <a:solidFill>
                  <a:schemeClr val="bg1"/>
                </a:solidFill>
              </a:rPr>
              <a:t>criar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novas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formas</a:t>
            </a:r>
            <a:r>
              <a:rPr lang="en-IE" dirty="0">
                <a:solidFill>
                  <a:schemeClr val="bg1"/>
                </a:solidFill>
              </a:rPr>
              <a:t> de </a:t>
            </a:r>
            <a:r>
              <a:rPr lang="en-IE" dirty="0" err="1">
                <a:solidFill>
                  <a:schemeClr val="bg1"/>
                </a:solidFill>
              </a:rPr>
              <a:t>interação</a:t>
            </a:r>
            <a:r>
              <a:rPr lang="en-IE" dirty="0">
                <a:solidFill>
                  <a:schemeClr val="bg1"/>
                </a:solidFill>
              </a:rPr>
              <a:t> social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9E6F5-D171-4C98-9DEE-507CE02815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1433" y="1565324"/>
            <a:ext cx="7147036" cy="5292676"/>
          </a:xfrm>
        </p:spPr>
        <p:txBody>
          <a:bodyPr/>
          <a:lstStyle/>
          <a:p>
            <a:r>
              <a:rPr lang="en-IE" dirty="0"/>
              <a:t>Como </a:t>
            </a:r>
            <a:r>
              <a:rPr lang="en-IE" dirty="0" err="1"/>
              <a:t>é</a:t>
            </a:r>
            <a:r>
              <a:rPr lang="en-IE" dirty="0"/>
              <a:t> que as </a:t>
            </a:r>
            <a:r>
              <a:rPr lang="en-IE" dirty="0" err="1"/>
              <a:t>pessoas</a:t>
            </a:r>
            <a:r>
              <a:rPr lang="en-IE" dirty="0"/>
              <a:t>  se </a:t>
            </a:r>
            <a:r>
              <a:rPr lang="en-IE" dirty="0" err="1"/>
              <a:t>podem</a:t>
            </a:r>
            <a:r>
              <a:rPr lang="en-IE" dirty="0"/>
              <a:t> </a:t>
            </a:r>
            <a:r>
              <a:rPr lang="en-IE" dirty="0" err="1"/>
              <a:t>manter</a:t>
            </a:r>
            <a:r>
              <a:rPr lang="en-IE" dirty="0"/>
              <a:t> </a:t>
            </a:r>
            <a:r>
              <a:rPr lang="en-IE" dirty="0" err="1"/>
              <a:t>interligadas</a:t>
            </a:r>
            <a:r>
              <a:rPr lang="en-IE" dirty="0"/>
              <a:t> </a:t>
            </a:r>
            <a:r>
              <a:rPr lang="en-IE" dirty="0" err="1"/>
              <a:t>durante</a:t>
            </a:r>
            <a:r>
              <a:rPr lang="en-IE" dirty="0"/>
              <a:t> um </a:t>
            </a:r>
            <a:r>
              <a:rPr lang="en-IE" dirty="0" err="1"/>
              <a:t>período</a:t>
            </a:r>
            <a:r>
              <a:rPr lang="en-IE" dirty="0"/>
              <a:t> de </a:t>
            </a:r>
            <a:r>
              <a:rPr lang="en-IE" dirty="0" err="1"/>
              <a:t>confinamento</a:t>
            </a:r>
            <a:r>
              <a:rPr lang="en-IE" dirty="0"/>
              <a:t>? </a:t>
            </a:r>
            <a:r>
              <a:rPr lang="en-IE" dirty="0" err="1"/>
              <a:t>Há</a:t>
            </a:r>
            <a:r>
              <a:rPr lang="en-IE" dirty="0"/>
              <a:t> </a:t>
            </a:r>
            <a:r>
              <a:rPr lang="en-IE" dirty="0" err="1"/>
              <a:t>uns</a:t>
            </a:r>
            <a:r>
              <a:rPr lang="en-IE" dirty="0"/>
              <a:t> meses </a:t>
            </a:r>
            <a:r>
              <a:rPr lang="en-IE" dirty="0" err="1"/>
              <a:t>atrás</a:t>
            </a:r>
            <a:r>
              <a:rPr lang="en-IE" dirty="0"/>
              <a:t> </a:t>
            </a:r>
            <a:r>
              <a:rPr lang="en-IE" dirty="0" err="1"/>
              <a:t>não</a:t>
            </a:r>
            <a:r>
              <a:rPr lang="en-IE" dirty="0"/>
              <a:t> </a:t>
            </a:r>
            <a:r>
              <a:rPr lang="en-IE" dirty="0" err="1"/>
              <a:t>sabíamos</a:t>
            </a:r>
            <a:r>
              <a:rPr lang="en-IE" dirty="0"/>
              <a:t> a </a:t>
            </a:r>
            <a:r>
              <a:rPr lang="en-IE" dirty="0" err="1"/>
              <a:t>resposta</a:t>
            </a:r>
            <a:r>
              <a:rPr lang="en-IE" dirty="0"/>
              <a:t>, mas agora </a:t>
            </a:r>
            <a:r>
              <a:rPr lang="en-IE" dirty="0" err="1"/>
              <a:t>sabemos</a:t>
            </a:r>
            <a:r>
              <a:rPr lang="en-IE" dirty="0"/>
              <a:t>... </a:t>
            </a:r>
            <a:r>
              <a:rPr lang="en-IE" dirty="0" err="1"/>
              <a:t>em</a:t>
            </a:r>
            <a:r>
              <a:rPr lang="en-IE" dirty="0"/>
              <a:t> </a:t>
            </a:r>
            <a:r>
              <a:rPr lang="en-IE" dirty="0" err="1"/>
              <a:t>Itália</a:t>
            </a:r>
            <a:r>
              <a:rPr lang="en-IE" dirty="0"/>
              <a:t> as </a:t>
            </a:r>
            <a:r>
              <a:rPr lang="en-IE" dirty="0" err="1"/>
              <a:t>comunidades</a:t>
            </a:r>
            <a:r>
              <a:rPr lang="en-IE" dirty="0"/>
              <a:t> </a:t>
            </a:r>
            <a:r>
              <a:rPr lang="en-IE" dirty="0" err="1"/>
              <a:t>abriram</a:t>
            </a:r>
            <a:r>
              <a:rPr lang="en-IE" dirty="0"/>
              <a:t> as </a:t>
            </a:r>
            <a:r>
              <a:rPr lang="en-IE" dirty="0" err="1"/>
              <a:t>suas</a:t>
            </a:r>
            <a:r>
              <a:rPr lang="en-IE" dirty="0"/>
              <a:t> </a:t>
            </a:r>
            <a:r>
              <a:rPr lang="en-IE" dirty="0" err="1"/>
              <a:t>janelas</a:t>
            </a:r>
            <a:r>
              <a:rPr lang="en-IE" dirty="0"/>
              <a:t> e </a:t>
            </a:r>
            <a:r>
              <a:rPr lang="en-IE" dirty="0" err="1"/>
              <a:t>cantaram</a:t>
            </a:r>
            <a:r>
              <a:rPr lang="en-IE" dirty="0"/>
              <a:t> e </a:t>
            </a:r>
            <a:r>
              <a:rPr lang="en-IE" dirty="0" err="1"/>
              <a:t>tocaram</a:t>
            </a:r>
            <a:r>
              <a:rPr lang="en-IE" dirty="0"/>
              <a:t> </a:t>
            </a:r>
            <a:r>
              <a:rPr lang="en-IE" dirty="0" err="1"/>
              <a:t>música</a:t>
            </a:r>
            <a:r>
              <a:rPr lang="en-IE" dirty="0"/>
              <a:t> juntas. </a:t>
            </a:r>
            <a:r>
              <a:rPr lang="en-IE" dirty="0" err="1"/>
              <a:t>Em</a:t>
            </a:r>
            <a:r>
              <a:rPr lang="en-IE" dirty="0"/>
              <a:t> Stockport (</a:t>
            </a:r>
            <a:r>
              <a:rPr lang="en-IE" dirty="0" err="1"/>
              <a:t>Reino</a:t>
            </a:r>
            <a:r>
              <a:rPr lang="en-IE" dirty="0"/>
              <a:t> </a:t>
            </a:r>
            <a:r>
              <a:rPr lang="en-IE" dirty="0" err="1"/>
              <a:t>Unido</a:t>
            </a:r>
            <a:r>
              <a:rPr lang="en-IE" dirty="0"/>
              <a:t>), </a:t>
            </a:r>
            <a:r>
              <a:rPr lang="en-IE" dirty="0" err="1"/>
              <a:t>dois</a:t>
            </a:r>
            <a:r>
              <a:rPr lang="en-IE" dirty="0"/>
              <a:t> </a:t>
            </a:r>
            <a:r>
              <a:rPr lang="en-IE" dirty="0" err="1"/>
              <a:t>homens</a:t>
            </a:r>
            <a:r>
              <a:rPr lang="en-IE" dirty="0"/>
              <a:t> </a:t>
            </a:r>
            <a:r>
              <a:rPr lang="en-IE" dirty="0" err="1"/>
              <a:t>vestidos</a:t>
            </a:r>
            <a:r>
              <a:rPr lang="en-IE" dirty="0"/>
              <a:t> de </a:t>
            </a:r>
            <a:r>
              <a:rPr lang="en-IE" dirty="0" err="1"/>
              <a:t>Homem-Aranha</a:t>
            </a:r>
            <a:r>
              <a:rPr lang="en-IE" dirty="0"/>
              <a:t> </a:t>
            </a:r>
            <a:r>
              <a:rPr lang="en-IE" dirty="0" err="1"/>
              <a:t>passaram</a:t>
            </a:r>
            <a:r>
              <a:rPr lang="en-IE" dirty="0"/>
              <a:t> </a:t>
            </a:r>
            <a:r>
              <a:rPr lang="en-IE" dirty="0" err="1"/>
              <a:t>uma</a:t>
            </a:r>
            <a:r>
              <a:rPr lang="en-IE" dirty="0"/>
              <a:t> hora </a:t>
            </a:r>
            <a:r>
              <a:rPr lang="en-IE" dirty="0" err="1"/>
              <a:t>todos</a:t>
            </a:r>
            <a:r>
              <a:rPr lang="en-IE" dirty="0"/>
              <a:t> </a:t>
            </a:r>
            <a:r>
              <a:rPr lang="en-IE" dirty="0" err="1"/>
              <a:t>os</a:t>
            </a:r>
            <a:r>
              <a:rPr lang="en-IE" dirty="0"/>
              <a:t> </a:t>
            </a:r>
            <a:r>
              <a:rPr lang="en-IE" dirty="0" err="1"/>
              <a:t>dias</a:t>
            </a:r>
            <a:r>
              <a:rPr lang="en-IE" dirty="0"/>
              <a:t> </a:t>
            </a:r>
            <a:r>
              <a:rPr lang="en-IE" dirty="0" err="1"/>
              <a:t>em</a:t>
            </a:r>
            <a:r>
              <a:rPr lang="en-IE" dirty="0"/>
              <a:t> </a:t>
            </a:r>
            <a:r>
              <a:rPr lang="en-IE" dirty="0" err="1"/>
              <a:t>bairros</a:t>
            </a:r>
            <a:r>
              <a:rPr lang="en-IE" dirty="0"/>
              <a:t> </a:t>
            </a:r>
            <a:r>
              <a:rPr lang="en-IE" dirty="0" err="1"/>
              <a:t>diferentes</a:t>
            </a:r>
            <a:r>
              <a:rPr lang="en-IE" dirty="0"/>
              <a:t> para o </a:t>
            </a:r>
            <a:r>
              <a:rPr lang="en-IE" dirty="0" err="1"/>
              <a:t>deleite</a:t>
            </a:r>
            <a:r>
              <a:rPr lang="en-IE" dirty="0"/>
              <a:t> de </a:t>
            </a:r>
            <a:r>
              <a:rPr lang="en-IE" dirty="0" err="1"/>
              <a:t>crianças</a:t>
            </a:r>
            <a:r>
              <a:rPr lang="en-IE" dirty="0"/>
              <a:t> e </a:t>
            </a:r>
            <a:r>
              <a:rPr lang="en-IE" dirty="0" err="1"/>
              <a:t>famílias</a:t>
            </a:r>
            <a:r>
              <a:rPr lang="en-IE" dirty="0"/>
              <a:t>, </a:t>
            </a:r>
            <a:r>
              <a:rPr lang="en-IE" dirty="0" err="1"/>
              <a:t>enquanto</a:t>
            </a:r>
            <a:r>
              <a:rPr lang="en-IE" dirty="0"/>
              <a:t> </a:t>
            </a:r>
            <a:r>
              <a:rPr lang="en-IE" dirty="0" err="1"/>
              <a:t>outra</a:t>
            </a:r>
            <a:r>
              <a:rPr lang="en-IE" dirty="0"/>
              <a:t> </a:t>
            </a:r>
            <a:r>
              <a:rPr lang="en-IE" dirty="0" err="1"/>
              <a:t>família</a:t>
            </a:r>
            <a:r>
              <a:rPr lang="en-IE" dirty="0"/>
              <a:t> </a:t>
            </a:r>
            <a:r>
              <a:rPr lang="en-IE" dirty="0" err="1"/>
              <a:t>deu</a:t>
            </a:r>
            <a:r>
              <a:rPr lang="en-IE" dirty="0"/>
              <a:t> </a:t>
            </a:r>
            <a:r>
              <a:rPr lang="en-IE" dirty="0" err="1"/>
              <a:t>vida</a:t>
            </a:r>
            <a:r>
              <a:rPr lang="en-IE" dirty="0"/>
              <a:t> </a:t>
            </a:r>
            <a:r>
              <a:rPr lang="en-IE" dirty="0" err="1"/>
              <a:t>à</a:t>
            </a:r>
            <a:r>
              <a:rPr lang="en-IE" dirty="0"/>
              <a:t> </a:t>
            </a:r>
            <a:r>
              <a:rPr lang="en-IE" dirty="0" err="1"/>
              <a:t>sua</a:t>
            </a:r>
            <a:r>
              <a:rPr lang="en-IE" dirty="0"/>
              <a:t> </a:t>
            </a:r>
            <a:r>
              <a:rPr lang="en-IE" dirty="0" err="1"/>
              <a:t>rua</a:t>
            </a:r>
            <a:r>
              <a:rPr lang="en-IE" dirty="0"/>
              <a:t> </a:t>
            </a:r>
            <a:r>
              <a:rPr lang="en-IE" dirty="0" err="1"/>
              <a:t>ao</a:t>
            </a:r>
            <a:r>
              <a:rPr lang="en-IE" dirty="0"/>
              <a:t> </a:t>
            </a:r>
            <a:r>
              <a:rPr lang="en-IE" dirty="0" err="1"/>
              <a:t>vestir</a:t>
            </a:r>
            <a:r>
              <a:rPr lang="en-IE" dirty="0"/>
              <a:t> </a:t>
            </a:r>
            <a:r>
              <a:rPr lang="en-IE" dirty="0" err="1"/>
              <a:t>ursos</a:t>
            </a:r>
            <a:r>
              <a:rPr lang="en-IE" dirty="0"/>
              <a:t> </a:t>
            </a:r>
            <a:r>
              <a:rPr lang="en-IE" dirty="0" err="1"/>
              <a:t>em</a:t>
            </a:r>
            <a:r>
              <a:rPr lang="en-IE" dirty="0"/>
              <a:t> </a:t>
            </a:r>
            <a:r>
              <a:rPr lang="en-IE" dirty="0" err="1"/>
              <a:t>tamanho</a:t>
            </a:r>
            <a:r>
              <a:rPr lang="en-IE" dirty="0"/>
              <a:t> real com </a:t>
            </a:r>
            <a:r>
              <a:rPr lang="en-IE" dirty="0" err="1"/>
              <a:t>trajes</a:t>
            </a:r>
            <a:r>
              <a:rPr lang="en-IE" dirty="0"/>
              <a:t> </a:t>
            </a:r>
            <a:r>
              <a:rPr lang="en-IE" dirty="0" err="1"/>
              <a:t>diferentes</a:t>
            </a:r>
            <a:r>
              <a:rPr lang="en-IE" dirty="0"/>
              <a:t> </a:t>
            </a:r>
            <a:r>
              <a:rPr lang="en-IE" dirty="0" err="1"/>
              <a:t>todos</a:t>
            </a:r>
            <a:r>
              <a:rPr lang="en-IE" dirty="0"/>
              <a:t> </a:t>
            </a:r>
            <a:r>
              <a:rPr lang="en-IE" dirty="0" err="1"/>
              <a:t>os</a:t>
            </a:r>
            <a:r>
              <a:rPr lang="en-IE" dirty="0"/>
              <a:t> </a:t>
            </a:r>
            <a:r>
              <a:rPr lang="en-IE" dirty="0" err="1"/>
              <a:t>dias</a:t>
            </a:r>
            <a:r>
              <a:rPr lang="en-IE" dirty="0"/>
              <a:t>.</a:t>
            </a:r>
          </a:p>
          <a:p>
            <a:r>
              <a:rPr lang="en-IE" dirty="0" err="1"/>
              <a:t>Assistimos</a:t>
            </a:r>
            <a:r>
              <a:rPr lang="en-IE" dirty="0"/>
              <a:t> a </a:t>
            </a:r>
            <a:r>
              <a:rPr lang="en-IE" dirty="0" err="1"/>
              <a:t>sessões</a:t>
            </a:r>
            <a:r>
              <a:rPr lang="en-IE" dirty="0"/>
              <a:t> de </a:t>
            </a:r>
            <a:r>
              <a:rPr lang="en-IE" dirty="0" err="1"/>
              <a:t>dança</a:t>
            </a:r>
            <a:r>
              <a:rPr lang="en-IE" dirty="0"/>
              <a:t> </a:t>
            </a:r>
            <a:r>
              <a:rPr lang="en-IE" dirty="0" err="1"/>
              <a:t>socialmente</a:t>
            </a:r>
            <a:r>
              <a:rPr lang="en-IE" dirty="0"/>
              <a:t> </a:t>
            </a:r>
            <a:r>
              <a:rPr lang="en-IE" dirty="0" err="1"/>
              <a:t>distantes</a:t>
            </a:r>
            <a:r>
              <a:rPr lang="en-IE" dirty="0"/>
              <a:t> e </a:t>
            </a:r>
            <a:r>
              <a:rPr lang="en-IE" dirty="0" err="1"/>
              <a:t>até</a:t>
            </a:r>
            <a:r>
              <a:rPr lang="en-IE" dirty="0"/>
              <a:t> a </a:t>
            </a:r>
            <a:r>
              <a:rPr lang="en-IE" dirty="0" err="1"/>
              <a:t>uma</a:t>
            </a:r>
            <a:r>
              <a:rPr lang="en-IE" dirty="0"/>
              <a:t> performance de Romeu e Julieta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varanda</a:t>
            </a:r>
            <a:r>
              <a:rPr lang="en-IE" dirty="0"/>
              <a:t>! A Covid-19 </a:t>
            </a:r>
            <a:r>
              <a:rPr lang="en-IE" dirty="0" err="1"/>
              <a:t>mantém-nos</a:t>
            </a:r>
            <a:r>
              <a:rPr lang="en-IE" dirty="0"/>
              <a:t> </a:t>
            </a:r>
            <a:r>
              <a:rPr lang="en-IE" dirty="0" err="1"/>
              <a:t>separados</a:t>
            </a:r>
            <a:r>
              <a:rPr lang="en-IE" dirty="0"/>
              <a:t>, mas </a:t>
            </a:r>
            <a:r>
              <a:rPr lang="en-IE" dirty="0" err="1"/>
              <a:t>algumas</a:t>
            </a:r>
            <a:r>
              <a:rPr lang="en-IE" dirty="0"/>
              <a:t> </a:t>
            </a:r>
            <a:r>
              <a:rPr lang="en-IE" dirty="0" err="1"/>
              <a:t>comunidades</a:t>
            </a:r>
            <a:r>
              <a:rPr lang="en-IE" dirty="0"/>
              <a:t> </a:t>
            </a:r>
            <a:r>
              <a:rPr lang="en-IE" dirty="0" err="1"/>
              <a:t>nunca</a:t>
            </a:r>
            <a:r>
              <a:rPr lang="en-IE" dirty="0"/>
              <a:t> </a:t>
            </a:r>
            <a:r>
              <a:rPr lang="en-IE" dirty="0" err="1"/>
              <a:t>estiveram</a:t>
            </a:r>
            <a:r>
              <a:rPr lang="en-IE" dirty="0"/>
              <a:t> </a:t>
            </a:r>
            <a:r>
              <a:rPr lang="en-IE" dirty="0" err="1"/>
              <a:t>tão</a:t>
            </a:r>
            <a:r>
              <a:rPr lang="en-IE" dirty="0"/>
              <a:t> </a:t>
            </a:r>
            <a:r>
              <a:rPr lang="en-IE" dirty="0" err="1"/>
              <a:t>próximas</a:t>
            </a:r>
            <a:r>
              <a:rPr lang="en-IE" dirty="0"/>
              <a:t>... </a:t>
            </a:r>
          </a:p>
        </p:txBody>
      </p:sp>
      <p:pic>
        <p:nvPicPr>
          <p:cNvPr id="6" name="Picture 5" descr="A picture containing building, outdoor, street, road&#10;&#10;Description automatically generated">
            <a:extLst>
              <a:ext uri="{FF2B5EF4-FFF2-40B4-BE49-F238E27FC236}">
                <a16:creationId xmlns:a16="http://schemas.microsoft.com/office/drawing/2014/main" id="{ABF58009-80F5-4DB2-8FB1-42C06F68F3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76189" y="208577"/>
            <a:ext cx="4315811" cy="2424901"/>
          </a:xfrm>
          <a:prstGeom prst="rect">
            <a:avLst/>
          </a:prstGeom>
        </p:spPr>
      </p:pic>
      <p:pic>
        <p:nvPicPr>
          <p:cNvPr id="8" name="Picture 7" descr="A picture containing building, sitting, living, front&#10;&#10;Description automatically generated">
            <a:extLst>
              <a:ext uri="{FF2B5EF4-FFF2-40B4-BE49-F238E27FC236}">
                <a16:creationId xmlns:a16="http://schemas.microsoft.com/office/drawing/2014/main" id="{B59C8A9E-E774-4933-85F6-7BCDDDB084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880847" y="2787004"/>
            <a:ext cx="4306494" cy="28692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D9410D-5DA6-4357-938A-9A85CACC8845}"/>
              </a:ext>
            </a:extLst>
          </p:cNvPr>
          <p:cNvSpPr txBox="1"/>
          <p:nvPr/>
        </p:nvSpPr>
        <p:spPr>
          <a:xfrm>
            <a:off x="0" y="0"/>
            <a:ext cx="2406869" cy="461665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OPORTUNIDADE</a:t>
            </a:r>
          </a:p>
        </p:txBody>
      </p:sp>
    </p:spTree>
    <p:extLst>
      <p:ext uri="{BB962C8B-B14F-4D97-AF65-F5344CB8AC3E}">
        <p14:creationId xmlns:p14="http://schemas.microsoft.com/office/powerpoint/2010/main" val="16719442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1C9557-BDC1-4BB5-B350-5465B54F53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85792" y="1173958"/>
            <a:ext cx="6201103" cy="3631644"/>
          </a:xfrm>
        </p:spPr>
        <p:txBody>
          <a:bodyPr/>
          <a:lstStyle/>
          <a:p>
            <a:r>
              <a:rPr lang="en-IE" dirty="0"/>
              <a:t>O #</a:t>
            </a:r>
            <a:r>
              <a:rPr lang="en-IE" dirty="0" err="1"/>
              <a:t>SpruceUpYourStreet</a:t>
            </a:r>
            <a:r>
              <a:rPr lang="en-IE" dirty="0"/>
              <a:t> </a:t>
            </a:r>
            <a:r>
              <a:rPr lang="en-IE" dirty="0" err="1"/>
              <a:t>foi</a:t>
            </a:r>
            <a:r>
              <a:rPr lang="en-IE" dirty="0"/>
              <a:t> </a:t>
            </a:r>
            <a:r>
              <a:rPr lang="en-IE" dirty="0" err="1"/>
              <a:t>uma</a:t>
            </a:r>
            <a:r>
              <a:rPr lang="en-IE" dirty="0"/>
              <a:t> </a:t>
            </a:r>
            <a:r>
              <a:rPr lang="en-IE" dirty="0" err="1"/>
              <a:t>campanha</a:t>
            </a:r>
            <a:r>
              <a:rPr lang="en-IE" dirty="0"/>
              <a:t> de </a:t>
            </a:r>
            <a:r>
              <a:rPr lang="en-IE" dirty="0" err="1"/>
              <a:t>voluntariado</a:t>
            </a:r>
            <a:r>
              <a:rPr lang="en-IE" dirty="0"/>
              <a:t> local, </a:t>
            </a:r>
            <a:r>
              <a:rPr lang="en-IE" dirty="0" err="1"/>
              <a:t>implementada</a:t>
            </a:r>
            <a:r>
              <a:rPr lang="en-IE" dirty="0"/>
              <a:t> </a:t>
            </a:r>
            <a:r>
              <a:rPr lang="en-IE" dirty="0" err="1"/>
              <a:t>durante</a:t>
            </a:r>
            <a:r>
              <a:rPr lang="en-IE" dirty="0"/>
              <a:t> o </a:t>
            </a:r>
            <a:r>
              <a:rPr lang="en-IE" dirty="0" err="1"/>
              <a:t>confinamento</a:t>
            </a:r>
            <a:r>
              <a:rPr lang="en-IE" dirty="0"/>
              <a:t> </a:t>
            </a:r>
            <a:r>
              <a:rPr lang="en-IE" dirty="0" err="1"/>
              <a:t>causado</a:t>
            </a:r>
            <a:r>
              <a:rPr lang="en-IE" dirty="0"/>
              <a:t> pela COVID-19.</a:t>
            </a:r>
          </a:p>
          <a:p>
            <a:r>
              <a:rPr lang="en-IE" dirty="0" err="1"/>
              <a:t>Pediu</a:t>
            </a:r>
            <a:r>
              <a:rPr lang="en-IE" dirty="0"/>
              <a:t>-se </a:t>
            </a:r>
            <a:r>
              <a:rPr lang="en-IE" dirty="0" err="1"/>
              <a:t>às</a:t>
            </a:r>
            <a:r>
              <a:rPr lang="en-IE" dirty="0"/>
              <a:t> </a:t>
            </a:r>
            <a:r>
              <a:rPr lang="en-IE" dirty="0" err="1"/>
              <a:t>pessoas</a:t>
            </a:r>
            <a:r>
              <a:rPr lang="en-IE" dirty="0"/>
              <a:t> para se </a:t>
            </a:r>
            <a:r>
              <a:rPr lang="en-IE" dirty="0" err="1"/>
              <a:t>envolverem</a:t>
            </a:r>
            <a:r>
              <a:rPr lang="en-IE" dirty="0"/>
              <a:t> de </a:t>
            </a:r>
            <a:r>
              <a:rPr lang="en-IE" dirty="0" err="1"/>
              <a:t>alguma</a:t>
            </a:r>
            <a:r>
              <a:rPr lang="en-IE" dirty="0"/>
              <a:t> forma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comunidade</a:t>
            </a:r>
            <a:r>
              <a:rPr lang="en-IE" dirty="0"/>
              <a:t>, </a:t>
            </a:r>
            <a:r>
              <a:rPr lang="en-IE" dirty="0" err="1"/>
              <a:t>através</a:t>
            </a:r>
            <a:r>
              <a:rPr lang="en-IE" dirty="0"/>
              <a:t> de </a:t>
            </a:r>
            <a:r>
              <a:rPr lang="en-IE" dirty="0" err="1"/>
              <a:t>uma</a:t>
            </a:r>
            <a:r>
              <a:rPr lang="en-IE" dirty="0"/>
              <a:t> </a:t>
            </a:r>
            <a:r>
              <a:rPr lang="en-IE" dirty="0" err="1"/>
              <a:t>pequena</a:t>
            </a:r>
            <a:r>
              <a:rPr lang="en-IE" dirty="0"/>
              <a:t> </a:t>
            </a:r>
            <a:r>
              <a:rPr lang="en-IE" dirty="0" err="1"/>
              <a:t>ação</a:t>
            </a:r>
            <a:r>
              <a:rPr lang="en-IE" dirty="0"/>
              <a:t> </a:t>
            </a:r>
            <a:r>
              <a:rPr lang="en-IE" dirty="0" err="1"/>
              <a:t>visando</a:t>
            </a:r>
            <a:r>
              <a:rPr lang="en-IE" dirty="0"/>
              <a:t> </a:t>
            </a:r>
            <a:r>
              <a:rPr lang="en-IE" dirty="0" err="1"/>
              <a:t>alegrar</a:t>
            </a:r>
            <a:r>
              <a:rPr lang="en-IE" dirty="0"/>
              <a:t> o </a:t>
            </a:r>
            <a:r>
              <a:rPr lang="en-IE" dirty="0" err="1"/>
              <a:t>ambiente</a:t>
            </a:r>
            <a:r>
              <a:rPr lang="en-IE" dirty="0"/>
              <a:t> que as </a:t>
            </a:r>
            <a:r>
              <a:rPr lang="en-IE" dirty="0" err="1"/>
              <a:t>rodeava</a:t>
            </a:r>
            <a:r>
              <a:rPr lang="en-IE" dirty="0"/>
              <a:t>. </a:t>
            </a:r>
          </a:p>
          <a:p>
            <a:r>
              <a:rPr lang="en-IE" dirty="0"/>
              <a:t>O </a:t>
            </a:r>
            <a:r>
              <a:rPr lang="en-IE" dirty="0" err="1"/>
              <a:t>infográfico</a:t>
            </a:r>
            <a:r>
              <a:rPr lang="en-IE" dirty="0"/>
              <a:t> </a:t>
            </a:r>
            <a:r>
              <a:rPr lang="en-IE" dirty="0" err="1"/>
              <a:t>apresentou</a:t>
            </a:r>
            <a:r>
              <a:rPr lang="en-IE" dirty="0"/>
              <a:t> </a:t>
            </a:r>
            <a:r>
              <a:rPr lang="en-IE" dirty="0" err="1"/>
              <a:t>imensas</a:t>
            </a:r>
            <a:r>
              <a:rPr lang="en-IE" dirty="0"/>
              <a:t> </a:t>
            </a:r>
            <a:r>
              <a:rPr lang="en-IE" dirty="0" err="1"/>
              <a:t>ideias</a:t>
            </a:r>
            <a:r>
              <a:rPr lang="en-IE" dirty="0"/>
              <a:t> para </a:t>
            </a:r>
            <a:r>
              <a:rPr lang="en-IE" dirty="0" err="1"/>
              <a:t>ajudar</a:t>
            </a:r>
            <a:r>
              <a:rPr lang="en-IE" dirty="0"/>
              <a:t> as </a:t>
            </a:r>
            <a:r>
              <a:rPr lang="en-IE" dirty="0" err="1"/>
              <a:t>pessoas</a:t>
            </a:r>
            <a:r>
              <a:rPr lang="en-IE" dirty="0"/>
              <a:t> a </a:t>
            </a:r>
            <a:r>
              <a:rPr lang="en-IE" dirty="0" err="1"/>
              <a:t>iniciar</a:t>
            </a:r>
            <a:r>
              <a:rPr lang="en-IE" dirty="0"/>
              <a:t>. E a </a:t>
            </a:r>
            <a:r>
              <a:rPr lang="en-IE" dirty="0" err="1"/>
              <a:t>seguir</a:t>
            </a:r>
            <a:r>
              <a:rPr lang="en-IE" dirty="0"/>
              <a:t> </a:t>
            </a:r>
            <a:r>
              <a:rPr lang="en-IE" dirty="0" err="1"/>
              <a:t>veremos</a:t>
            </a:r>
            <a:r>
              <a:rPr lang="en-IE" dirty="0"/>
              <a:t> </a:t>
            </a:r>
            <a:r>
              <a:rPr lang="en-IE" dirty="0" err="1"/>
              <a:t>alguns</a:t>
            </a:r>
            <a:r>
              <a:rPr lang="en-IE" dirty="0"/>
              <a:t> dos </a:t>
            </a:r>
            <a:r>
              <a:rPr lang="en-IE" dirty="0" err="1"/>
              <a:t>resultados</a:t>
            </a:r>
            <a:r>
              <a:rPr lang="en-IE" dirty="0"/>
              <a:t>...</a:t>
            </a:r>
          </a:p>
          <a:p>
            <a:endParaRPr lang="en-I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98D055-DFFE-4A3E-9C58-54197C1F4FE8}"/>
              </a:ext>
            </a:extLst>
          </p:cNvPr>
          <p:cNvSpPr txBox="1"/>
          <p:nvPr/>
        </p:nvSpPr>
        <p:spPr>
          <a:xfrm>
            <a:off x="105104" y="5161255"/>
            <a:ext cx="11981792" cy="1154162"/>
          </a:xfrm>
          <a:prstGeom prst="rect">
            <a:avLst/>
          </a:prstGeom>
          <a:solidFill>
            <a:srgbClr val="AB5AB0"/>
          </a:solidFill>
        </p:spPr>
        <p:txBody>
          <a:bodyPr wrap="square" rtlCol="0">
            <a:spAutoFit/>
          </a:bodyPr>
          <a:lstStyle/>
          <a:p>
            <a:r>
              <a:rPr lang="en-IE" sz="2300" dirty="0">
                <a:solidFill>
                  <a:schemeClr val="bg1"/>
                </a:solidFill>
              </a:rPr>
              <a:t>O #</a:t>
            </a:r>
            <a:r>
              <a:rPr lang="en-IE" sz="2300" dirty="0" err="1">
                <a:solidFill>
                  <a:schemeClr val="bg1"/>
                </a:solidFill>
              </a:rPr>
              <a:t>spruceupyourstreet</a:t>
            </a:r>
            <a:r>
              <a:rPr lang="en-IE" sz="2300" dirty="0">
                <a:solidFill>
                  <a:schemeClr val="bg1"/>
                </a:solidFill>
              </a:rPr>
              <a:t> e o #</a:t>
            </a:r>
            <a:r>
              <a:rPr lang="en-IE" sz="2300" dirty="0" err="1">
                <a:solidFill>
                  <a:schemeClr val="bg1"/>
                </a:solidFill>
              </a:rPr>
              <a:t>volunteerfromhome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foram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duas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iniciativas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bem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sucedidas</a:t>
            </a:r>
            <a:r>
              <a:rPr lang="en-IE" sz="2300" dirty="0">
                <a:solidFill>
                  <a:schemeClr val="bg1"/>
                </a:solidFill>
              </a:rPr>
              <a:t>, </a:t>
            </a:r>
            <a:r>
              <a:rPr lang="en-IE" sz="2300" dirty="0" err="1">
                <a:solidFill>
                  <a:schemeClr val="bg1"/>
                </a:solidFill>
              </a:rPr>
              <a:t>promovidas</a:t>
            </a:r>
            <a:r>
              <a:rPr lang="en-IE" sz="2300" dirty="0">
                <a:solidFill>
                  <a:schemeClr val="bg1"/>
                </a:solidFill>
              </a:rPr>
              <a:t> pela Volunteer Ireland </a:t>
            </a:r>
            <a:r>
              <a:rPr lang="en-IE" sz="2300" dirty="0" err="1">
                <a:solidFill>
                  <a:schemeClr val="bg1"/>
                </a:solidFill>
              </a:rPr>
              <a:t>durante</a:t>
            </a:r>
            <a:r>
              <a:rPr lang="en-IE" sz="2300" dirty="0">
                <a:solidFill>
                  <a:schemeClr val="bg1"/>
                </a:solidFill>
              </a:rPr>
              <a:t> o </a:t>
            </a:r>
            <a:r>
              <a:rPr lang="en-IE" sz="2300" dirty="0" err="1">
                <a:solidFill>
                  <a:schemeClr val="bg1"/>
                </a:solidFill>
              </a:rPr>
              <a:t>confinamento</a:t>
            </a:r>
            <a:r>
              <a:rPr lang="en-IE" sz="2300" dirty="0">
                <a:solidFill>
                  <a:schemeClr val="bg1"/>
                </a:solidFill>
              </a:rPr>
              <a:t>, o que </a:t>
            </a:r>
            <a:r>
              <a:rPr lang="en-IE" sz="2300" dirty="0" err="1">
                <a:solidFill>
                  <a:schemeClr val="bg1"/>
                </a:solidFill>
              </a:rPr>
              <a:t>permitiu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manter</a:t>
            </a:r>
            <a:r>
              <a:rPr lang="en-IE" sz="2300" dirty="0">
                <a:solidFill>
                  <a:schemeClr val="bg1"/>
                </a:solidFill>
              </a:rPr>
              <a:t> a </a:t>
            </a:r>
            <a:r>
              <a:rPr lang="en-IE" sz="2300" dirty="0" err="1">
                <a:solidFill>
                  <a:schemeClr val="bg1"/>
                </a:solidFill>
              </a:rPr>
              <a:t>sua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dinâmica</a:t>
            </a:r>
            <a:r>
              <a:rPr lang="en-IE" sz="2300" dirty="0">
                <a:solidFill>
                  <a:schemeClr val="bg1"/>
                </a:solidFill>
              </a:rPr>
              <a:t>. </a:t>
            </a:r>
            <a:r>
              <a:rPr lang="en-IE" sz="2300" dirty="0" err="1">
                <a:solidFill>
                  <a:schemeClr val="bg1"/>
                </a:solidFill>
              </a:rPr>
              <a:t>Saiba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mais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sobre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estas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campanhas</a:t>
            </a:r>
            <a:r>
              <a:rPr lang="en-IE" sz="2300" dirty="0">
                <a:solidFill>
                  <a:schemeClr val="bg1"/>
                </a:solidFill>
              </a:rPr>
              <a:t>: https://www.volunteer.ie/volunteers/volunteer-from-home/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C9B445-95B5-41D3-BD1D-669F9DC9141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A70A307-6CB6-46CD-B7B8-1D2CCB369276}"/>
              </a:ext>
            </a:extLst>
          </p:cNvPr>
          <p:cNvSpPr txBox="1">
            <a:spLocks/>
          </p:cNvSpPr>
          <p:nvPr/>
        </p:nvSpPr>
        <p:spPr>
          <a:xfrm>
            <a:off x="10512" y="170793"/>
            <a:ext cx="10920249" cy="914750"/>
          </a:xfrm>
          <a:prstGeom prst="rect">
            <a:avLst/>
          </a:prstGeom>
          <a:solidFill>
            <a:srgbClr val="AB5AB0"/>
          </a:solidFill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i="0" kern="1200">
                <a:solidFill>
                  <a:srgbClr val="68BBA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>
                <a:solidFill>
                  <a:schemeClr val="bg1"/>
                </a:solidFill>
              </a:rPr>
              <a:t>Spruce Up Your Street #volunteerfromhome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B283B1-6052-4F71-AD73-7BB254E60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71" y="1085542"/>
            <a:ext cx="5953707" cy="392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588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D68F07-8505-44A0-99E8-2ECF371DB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928" y="462703"/>
            <a:ext cx="4773506" cy="59610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DE4EE5-E98E-4312-8903-F48ED15CA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2513" y="3505201"/>
            <a:ext cx="3820863" cy="30439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0076DA-22D8-42D2-9549-DF32538F1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2513" y="462703"/>
            <a:ext cx="3699608" cy="2890097"/>
          </a:xfrm>
          <a:prstGeom prst="rect">
            <a:avLst/>
          </a:prstGeom>
        </p:spPr>
      </p:pic>
      <p:pic>
        <p:nvPicPr>
          <p:cNvPr id="2050" name="Picture 2" descr="spruceupyourstreet hashtag on Twitter">
            <a:extLst>
              <a:ext uri="{FF2B5EF4-FFF2-40B4-BE49-F238E27FC236}">
                <a16:creationId xmlns:a16="http://schemas.microsoft.com/office/drawing/2014/main" id="{9A108C16-8266-4A11-84DD-BC8EADB99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879" y="462703"/>
            <a:ext cx="220027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2503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n orange sunset in the background&#10;&#10;Description automatically generated">
            <a:extLst>
              <a:ext uri="{FF2B5EF4-FFF2-40B4-BE49-F238E27FC236}">
                <a16:creationId xmlns:a16="http://schemas.microsoft.com/office/drawing/2014/main" id="{680EFDDE-BC1C-49B4-A4B8-0A1954D76E0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7B780-322E-4271-A205-1B8F64ED52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6331" y="493423"/>
            <a:ext cx="6159061" cy="697353"/>
          </a:xfrm>
          <a:solidFill>
            <a:srgbClr val="7F4182"/>
          </a:solidFill>
        </p:spPr>
        <p:txBody>
          <a:bodyPr>
            <a:normAutofit/>
          </a:bodyPr>
          <a:lstStyle/>
          <a:p>
            <a:r>
              <a:rPr lang="en-IE" dirty="0" err="1">
                <a:solidFill>
                  <a:schemeClr val="bg1"/>
                </a:solidFill>
              </a:rPr>
              <a:t>Foco</a:t>
            </a:r>
            <a:r>
              <a:rPr lang="en-IE" dirty="0">
                <a:solidFill>
                  <a:schemeClr val="bg1"/>
                </a:solidFill>
              </a:rPr>
              <a:t> no </a:t>
            </a:r>
            <a:r>
              <a:rPr lang="en-IE" dirty="0" err="1">
                <a:solidFill>
                  <a:schemeClr val="bg1"/>
                </a:solidFill>
              </a:rPr>
              <a:t>Bem-Estar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Comunitário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6DEE72-0467-43A4-9639-A7DC3B3293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8360" y="1494241"/>
            <a:ext cx="6913554" cy="5211359"/>
          </a:xfrm>
        </p:spPr>
        <p:txBody>
          <a:bodyPr/>
          <a:lstStyle/>
          <a:p>
            <a:r>
              <a:rPr lang="en-IE" dirty="0"/>
              <a:t>Uma </a:t>
            </a:r>
            <a:r>
              <a:rPr lang="en-IE" dirty="0" err="1"/>
              <a:t>comunidade</a:t>
            </a:r>
            <a:r>
              <a:rPr lang="en-IE" dirty="0"/>
              <a:t> com um </a:t>
            </a:r>
            <a:r>
              <a:rPr lang="en-IE" dirty="0" err="1"/>
              <a:t>elevado</a:t>
            </a:r>
            <a:r>
              <a:rPr lang="en-IE" dirty="0"/>
              <a:t> </a:t>
            </a:r>
            <a:r>
              <a:rPr lang="en-IE" dirty="0" err="1"/>
              <a:t>bem-estar</a:t>
            </a:r>
            <a:r>
              <a:rPr lang="en-IE" dirty="0"/>
              <a:t> </a:t>
            </a:r>
            <a:r>
              <a:rPr lang="en-IE" dirty="0" err="1"/>
              <a:t>seria</a:t>
            </a:r>
            <a:r>
              <a:rPr lang="en-IE" dirty="0"/>
              <a:t> </a:t>
            </a:r>
            <a:r>
              <a:rPr lang="en-IE" dirty="0" err="1"/>
              <a:t>aquela</a:t>
            </a:r>
            <a:r>
              <a:rPr lang="en-IE" dirty="0"/>
              <a:t> </a:t>
            </a:r>
            <a:r>
              <a:rPr lang="en-IE" dirty="0" err="1"/>
              <a:t>onde</a:t>
            </a:r>
            <a:r>
              <a:rPr lang="en-IE" dirty="0"/>
              <a:t> </a:t>
            </a:r>
            <a:r>
              <a:rPr lang="en-IE" dirty="0" err="1"/>
              <a:t>todas</a:t>
            </a:r>
            <a:r>
              <a:rPr lang="en-IE" dirty="0"/>
              <a:t> as </a:t>
            </a:r>
            <a:r>
              <a:rPr lang="en-IE" dirty="0" err="1"/>
              <a:t>pessoas</a:t>
            </a:r>
            <a:r>
              <a:rPr lang="en-IE" dirty="0"/>
              <a:t> </a:t>
            </a:r>
            <a:r>
              <a:rPr lang="en-IE" dirty="0" err="1"/>
              <a:t>tivessem</a:t>
            </a:r>
            <a:r>
              <a:rPr lang="en-IE" dirty="0"/>
              <a:t> um forte </a:t>
            </a:r>
            <a:r>
              <a:rPr lang="en-IE" dirty="0" err="1"/>
              <a:t>sentido</a:t>
            </a:r>
            <a:r>
              <a:rPr lang="en-IE" dirty="0"/>
              <a:t> de </a:t>
            </a:r>
            <a:r>
              <a:rPr lang="en-IE" dirty="0" err="1"/>
              <a:t>pertença</a:t>
            </a:r>
            <a:r>
              <a:rPr lang="en-IE" dirty="0"/>
              <a:t> e </a:t>
            </a:r>
            <a:r>
              <a:rPr lang="en-IE" dirty="0" err="1"/>
              <a:t>identidade</a:t>
            </a:r>
            <a:r>
              <a:rPr lang="en-IE" dirty="0"/>
              <a:t>, </a:t>
            </a:r>
            <a:r>
              <a:rPr lang="en-IE" dirty="0" err="1"/>
              <a:t>oportunidades</a:t>
            </a:r>
            <a:r>
              <a:rPr lang="en-IE" dirty="0"/>
              <a:t> de </a:t>
            </a:r>
            <a:r>
              <a:rPr lang="en-IE" dirty="0" err="1"/>
              <a:t>trabalhar</a:t>
            </a:r>
            <a:r>
              <a:rPr lang="en-IE" dirty="0"/>
              <a:t> </a:t>
            </a:r>
            <a:r>
              <a:rPr lang="en-IE" dirty="0" err="1"/>
              <a:t>individualmente</a:t>
            </a:r>
            <a:r>
              <a:rPr lang="en-IE" dirty="0"/>
              <a:t> e </a:t>
            </a:r>
            <a:r>
              <a:rPr lang="en-IE" dirty="0" err="1"/>
              <a:t>em</a:t>
            </a:r>
            <a:r>
              <a:rPr lang="en-IE" dirty="0"/>
              <a:t> conjunto para o </a:t>
            </a:r>
            <a:r>
              <a:rPr lang="en-IE" dirty="0" err="1"/>
              <a:t>bem</a:t>
            </a:r>
            <a:r>
              <a:rPr lang="en-IE" dirty="0"/>
              <a:t> </a:t>
            </a:r>
            <a:r>
              <a:rPr lang="en-IE" dirty="0" err="1"/>
              <a:t>comum</a:t>
            </a:r>
            <a:r>
              <a:rPr lang="en-IE" dirty="0"/>
              <a:t>, </a:t>
            </a:r>
            <a:r>
              <a:rPr lang="en-IE" dirty="0" err="1"/>
              <a:t>fossem</a:t>
            </a:r>
            <a:r>
              <a:rPr lang="en-IE" dirty="0"/>
              <a:t> </a:t>
            </a:r>
            <a:r>
              <a:rPr lang="en-IE" dirty="0" err="1"/>
              <a:t>capazes</a:t>
            </a:r>
            <a:r>
              <a:rPr lang="en-IE" dirty="0"/>
              <a:t> de se </a:t>
            </a:r>
            <a:r>
              <a:rPr lang="en-IE" dirty="0" err="1"/>
              <a:t>apoiarem</a:t>
            </a:r>
            <a:r>
              <a:rPr lang="en-IE" dirty="0"/>
              <a:t> </a:t>
            </a:r>
            <a:r>
              <a:rPr lang="en-IE" dirty="0" err="1"/>
              <a:t>mutuamente</a:t>
            </a:r>
            <a:r>
              <a:rPr lang="en-IE" dirty="0"/>
              <a:t> </a:t>
            </a:r>
            <a:r>
              <a:rPr lang="en-IE" dirty="0" err="1"/>
              <a:t>em</a:t>
            </a:r>
            <a:r>
              <a:rPr lang="en-IE" dirty="0"/>
              <a:t> </a:t>
            </a:r>
            <a:r>
              <a:rPr lang="en-IE" dirty="0" err="1"/>
              <a:t>diferentes</a:t>
            </a:r>
            <a:r>
              <a:rPr lang="en-IE" dirty="0"/>
              <a:t> </a:t>
            </a:r>
            <a:r>
              <a:rPr lang="en-IE" dirty="0" err="1"/>
              <a:t>fases</a:t>
            </a:r>
            <a:r>
              <a:rPr lang="en-IE" dirty="0"/>
              <a:t> da </a:t>
            </a:r>
            <a:r>
              <a:rPr lang="en-IE" dirty="0" err="1"/>
              <a:t>vida</a:t>
            </a:r>
            <a:r>
              <a:rPr lang="en-IE" dirty="0"/>
              <a:t>, </a:t>
            </a:r>
            <a:r>
              <a:rPr lang="en-IE" dirty="0" err="1"/>
              <a:t>acederem</a:t>
            </a:r>
            <a:r>
              <a:rPr lang="en-IE" dirty="0"/>
              <a:t> </a:t>
            </a:r>
            <a:r>
              <a:rPr lang="en-IE" dirty="0" err="1"/>
              <a:t>aos</a:t>
            </a:r>
            <a:r>
              <a:rPr lang="en-IE" dirty="0"/>
              <a:t> </a:t>
            </a:r>
            <a:r>
              <a:rPr lang="en-IE" dirty="0" err="1"/>
              <a:t>serviços</a:t>
            </a:r>
            <a:r>
              <a:rPr lang="en-IE" dirty="0"/>
              <a:t> de que </a:t>
            </a:r>
            <a:r>
              <a:rPr lang="en-IE" dirty="0" err="1"/>
              <a:t>necessitam</a:t>
            </a:r>
            <a:r>
              <a:rPr lang="en-IE" dirty="0"/>
              <a:t>, </a:t>
            </a:r>
            <a:r>
              <a:rPr lang="en-IE" dirty="0" err="1"/>
              <a:t>viverem</a:t>
            </a:r>
            <a:r>
              <a:rPr lang="en-IE" dirty="0"/>
              <a:t> </a:t>
            </a:r>
            <a:r>
              <a:rPr lang="en-IE" dirty="0" err="1"/>
              <a:t>num</a:t>
            </a:r>
            <a:r>
              <a:rPr lang="en-IE" dirty="0"/>
              <a:t> </a:t>
            </a:r>
            <a:r>
              <a:rPr lang="en-IE" dirty="0" err="1"/>
              <a:t>ambiente</a:t>
            </a:r>
            <a:r>
              <a:rPr lang="en-IE" dirty="0"/>
              <a:t> </a:t>
            </a:r>
            <a:r>
              <a:rPr lang="en-IE" dirty="0" err="1"/>
              <a:t>positivo</a:t>
            </a:r>
            <a:r>
              <a:rPr lang="en-IE" dirty="0"/>
              <a:t> e </a:t>
            </a:r>
            <a:r>
              <a:rPr lang="en-IE" dirty="0" err="1"/>
              <a:t>serem</a:t>
            </a:r>
            <a:r>
              <a:rPr lang="en-IE" dirty="0"/>
              <a:t> </a:t>
            </a:r>
            <a:r>
              <a:rPr lang="en-IE" dirty="0" err="1"/>
              <a:t>capazes</a:t>
            </a:r>
            <a:r>
              <a:rPr lang="en-IE" dirty="0"/>
              <a:t> de </a:t>
            </a:r>
            <a:r>
              <a:rPr lang="en-IE" dirty="0" err="1"/>
              <a:t>participar</a:t>
            </a:r>
            <a:r>
              <a:rPr lang="en-IE" dirty="0"/>
              <a:t>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tomada</a:t>
            </a:r>
            <a:r>
              <a:rPr lang="en-IE" dirty="0"/>
              <a:t> de </a:t>
            </a:r>
            <a:r>
              <a:rPr lang="en-IE" dirty="0" err="1"/>
              <a:t>decisões</a:t>
            </a:r>
            <a:r>
              <a:rPr lang="en-IE" dirty="0"/>
              <a:t> que as </a:t>
            </a:r>
            <a:r>
              <a:rPr lang="en-IE" dirty="0" err="1"/>
              <a:t>afetem</a:t>
            </a:r>
            <a:r>
              <a:rPr lang="en-IE" dirty="0"/>
              <a:t>.</a:t>
            </a:r>
          </a:p>
          <a:p>
            <a:r>
              <a:rPr lang="en-IE" dirty="0"/>
              <a:t>O </a:t>
            </a:r>
            <a:r>
              <a:rPr lang="en-IE" dirty="0" err="1"/>
              <a:t>bem-estar</a:t>
            </a:r>
            <a:r>
              <a:rPr lang="en-IE" dirty="0"/>
              <a:t> da </a:t>
            </a:r>
            <a:r>
              <a:rPr lang="en-IE" dirty="0" err="1"/>
              <a:t>comunidade</a:t>
            </a:r>
            <a:r>
              <a:rPr lang="en-IE" dirty="0"/>
              <a:t> </a:t>
            </a:r>
            <a:r>
              <a:rPr lang="en-IE" dirty="0" err="1"/>
              <a:t>implica</a:t>
            </a:r>
            <a:r>
              <a:rPr lang="en-IE" dirty="0"/>
              <a:t> </a:t>
            </a:r>
            <a:r>
              <a:rPr lang="en-IE" dirty="0" err="1"/>
              <a:t>considerar</a:t>
            </a:r>
            <a:r>
              <a:rPr lang="en-IE" dirty="0"/>
              <a:t> o </a:t>
            </a:r>
            <a:r>
              <a:rPr lang="en-IE" dirty="0" err="1"/>
              <a:t>bem-estar</a:t>
            </a:r>
            <a:r>
              <a:rPr lang="en-IE" dirty="0"/>
              <a:t> das </a:t>
            </a:r>
            <a:r>
              <a:rPr lang="en-IE" dirty="0" err="1"/>
              <a:t>gerações</a:t>
            </a:r>
            <a:r>
              <a:rPr lang="en-IE" dirty="0"/>
              <a:t> </a:t>
            </a:r>
            <a:r>
              <a:rPr lang="en-IE" dirty="0" err="1"/>
              <a:t>futuras</a:t>
            </a:r>
            <a:r>
              <a:rPr lang="en-IE" dirty="0"/>
              <a:t>, </a:t>
            </a:r>
            <a:r>
              <a:rPr lang="en-IE" dirty="0" err="1"/>
              <a:t>bem</a:t>
            </a:r>
            <a:r>
              <a:rPr lang="en-IE" dirty="0"/>
              <a:t> </a:t>
            </a:r>
            <a:r>
              <a:rPr lang="en-IE" dirty="0" err="1"/>
              <a:t>como</a:t>
            </a:r>
            <a:r>
              <a:rPr lang="en-IE" dirty="0"/>
              <a:t> o </a:t>
            </a:r>
            <a:r>
              <a:rPr lang="en-IE" dirty="0" err="1"/>
              <a:t>presente</a:t>
            </a:r>
            <a:r>
              <a:rPr lang="en-IE" dirty="0"/>
              <a:t>. O </a:t>
            </a:r>
            <a:r>
              <a:rPr lang="en-IE" dirty="0" err="1"/>
              <a:t>bem-estar</a:t>
            </a:r>
            <a:r>
              <a:rPr lang="en-IE" dirty="0"/>
              <a:t> da </a:t>
            </a:r>
            <a:r>
              <a:rPr lang="en-IE" dirty="0" err="1"/>
              <a:t>comunidade</a:t>
            </a:r>
            <a:r>
              <a:rPr lang="en-IE" dirty="0"/>
              <a:t> </a:t>
            </a:r>
            <a:r>
              <a:rPr lang="en-IE" dirty="0" err="1"/>
              <a:t>implica</a:t>
            </a:r>
            <a:r>
              <a:rPr lang="en-IE" dirty="0"/>
              <a:t> </a:t>
            </a:r>
            <a:r>
              <a:rPr lang="en-IE" dirty="0" err="1"/>
              <a:t>considerar</a:t>
            </a:r>
            <a:r>
              <a:rPr lang="en-IE" dirty="0"/>
              <a:t> as </a:t>
            </a:r>
            <a:r>
              <a:rPr lang="en-IE" dirty="0" err="1"/>
              <a:t>interações</a:t>
            </a:r>
            <a:r>
              <a:rPr lang="en-IE" dirty="0"/>
              <a:t> e </a:t>
            </a:r>
            <a:r>
              <a:rPr lang="en-IE" dirty="0" err="1"/>
              <a:t>interdependências</a:t>
            </a:r>
            <a:r>
              <a:rPr lang="en-IE" dirty="0"/>
              <a:t> entre as </a:t>
            </a:r>
            <a:r>
              <a:rPr lang="en-IE" dirty="0" err="1"/>
              <a:t>pessoas</a:t>
            </a:r>
            <a:r>
              <a:rPr lang="en-IE" dirty="0"/>
              <a:t>, e o </a:t>
            </a:r>
            <a:r>
              <a:rPr lang="en-IE" dirty="0" err="1"/>
              <a:t>ambiente</a:t>
            </a:r>
            <a:r>
              <a:rPr lang="en-IE" dirty="0"/>
              <a:t> no qual </a:t>
            </a:r>
            <a:r>
              <a:rPr lang="en-IE" dirty="0" err="1"/>
              <a:t>vivem</a:t>
            </a:r>
            <a:r>
              <a:rPr lang="en-IE" dirty="0"/>
              <a:t> e </a:t>
            </a:r>
            <a:r>
              <a:rPr lang="en-IE" dirty="0" err="1"/>
              <a:t>trabalham</a:t>
            </a:r>
            <a:r>
              <a:rPr lang="en-IE" dirty="0"/>
              <a:t>. </a:t>
            </a:r>
          </a:p>
          <a:p>
            <a:endParaRPr lang="en-I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BA279B-BCB7-44F9-BAD0-DDA4B7A1C85B}"/>
              </a:ext>
            </a:extLst>
          </p:cNvPr>
          <p:cNvSpPr txBox="1"/>
          <p:nvPr/>
        </p:nvSpPr>
        <p:spPr>
          <a:xfrm>
            <a:off x="0" y="0"/>
            <a:ext cx="2406869" cy="461665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OPORTUNIDADE</a:t>
            </a:r>
          </a:p>
        </p:txBody>
      </p:sp>
    </p:spTree>
    <p:extLst>
      <p:ext uri="{BB962C8B-B14F-4D97-AF65-F5344CB8AC3E}">
        <p14:creationId xmlns:p14="http://schemas.microsoft.com/office/powerpoint/2010/main" val="17352492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person that is standing in the dirt&#10;&#10;Description automatically generated">
            <a:extLst>
              <a:ext uri="{FF2B5EF4-FFF2-40B4-BE49-F238E27FC236}">
                <a16:creationId xmlns:a16="http://schemas.microsoft.com/office/drawing/2014/main" id="{5D62ACD8-C157-4788-9577-07EA24C20B4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E29109-DE01-4E4C-AB13-C110089AC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7570" y="80010"/>
            <a:ext cx="8618219" cy="1291231"/>
          </a:xfrm>
          <a:solidFill>
            <a:srgbClr val="7F4182"/>
          </a:solidFill>
        </p:spPr>
        <p:txBody>
          <a:bodyPr>
            <a:norm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Men’s Sheds – um </a:t>
            </a:r>
            <a:r>
              <a:rPr lang="en-IE" dirty="0" err="1">
                <a:solidFill>
                  <a:schemeClr val="bg1"/>
                </a:solidFill>
              </a:rPr>
              <a:t>espaço</a:t>
            </a:r>
            <a:r>
              <a:rPr lang="en-IE" dirty="0">
                <a:solidFill>
                  <a:schemeClr val="bg1"/>
                </a:solidFill>
              </a:rPr>
              <a:t> de </a:t>
            </a:r>
            <a:r>
              <a:rPr lang="en-IE" dirty="0" err="1">
                <a:solidFill>
                  <a:schemeClr val="bg1"/>
                </a:solidFill>
              </a:rPr>
              <a:t>bem-estar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comunitário</a:t>
            </a:r>
            <a:r>
              <a:rPr lang="en-IE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C6820-3DBD-49D3-8C08-5DE279F077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7570" y="1511658"/>
            <a:ext cx="8774430" cy="5183432"/>
          </a:xfrm>
        </p:spPr>
        <p:txBody>
          <a:bodyPr/>
          <a:lstStyle/>
          <a:p>
            <a:pPr fontAlgn="base"/>
            <a:r>
              <a:rPr lang="en-IE" sz="2200" dirty="0">
                <a:solidFill>
                  <a:srgbClr val="666666"/>
                </a:solidFill>
                <a:latin typeface="Poppins"/>
              </a:rPr>
              <a:t>O ”Men’s Shed"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é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um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projeto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comunitário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, no qual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os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homens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podem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juntar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-se para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aprender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,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partilhar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competências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e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fazer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amizades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duradouras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. O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movimento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foi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fundado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pela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primeira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vez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na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Austrália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nos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anos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80, e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desde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então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alargou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-se a outros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países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,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incluindo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Irlanda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,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Reino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Unido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, América,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Canadá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,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Islândia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e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Estónia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, entre outros.</a:t>
            </a:r>
          </a:p>
          <a:p>
            <a:pPr fontAlgn="base"/>
            <a:r>
              <a:rPr lang="en-IE" sz="2200" dirty="0">
                <a:solidFill>
                  <a:srgbClr val="666666"/>
                </a:solidFill>
                <a:latin typeface="Poppins"/>
              </a:rPr>
              <a:t>Nos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últimos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anos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, a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Irlanda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tornou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-se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uma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das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principais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nações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para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os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barracões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masculinos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,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tendo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a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Irlanda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o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maior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número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de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barracões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per capita.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Atualmente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,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existem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mais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de 450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barracões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na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Irlanda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, com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pelo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menos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10.000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homens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a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frequentar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um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barracão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todas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as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semanas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.</a:t>
            </a:r>
          </a:p>
          <a:p>
            <a:pPr fontAlgn="base"/>
            <a:r>
              <a:rPr lang="en-IE" sz="2200" dirty="0" err="1">
                <a:solidFill>
                  <a:srgbClr val="666666"/>
                </a:solidFill>
                <a:latin typeface="Poppins"/>
              </a:rPr>
              <a:t>Todos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os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barracões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são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independentes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e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autónomos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, e o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leque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de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atividades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levadas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a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cabo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é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diferente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dos outros. A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maioria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dos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barracões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dedica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-se a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atividades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como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a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carpintaria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,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jardinagem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,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construção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e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trabalho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comunitário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. No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entanto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,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há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mais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barracões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com interesses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especiais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que se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concentram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em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áreas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como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a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música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, a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pesca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e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os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trabalhos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 de </a:t>
            </a:r>
            <a:r>
              <a:rPr lang="en-IE" sz="2200" dirty="0" err="1">
                <a:solidFill>
                  <a:srgbClr val="666666"/>
                </a:solidFill>
                <a:latin typeface="Poppins"/>
              </a:rPr>
              <a:t>restauração</a:t>
            </a:r>
            <a:r>
              <a:rPr lang="en-IE" sz="2200" dirty="0">
                <a:solidFill>
                  <a:srgbClr val="666666"/>
                </a:solidFill>
                <a:latin typeface="Poppins"/>
              </a:rPr>
              <a:t>.</a:t>
            </a:r>
            <a:endParaRPr lang="en-IE" b="0" i="0" dirty="0">
              <a:solidFill>
                <a:srgbClr val="666666"/>
              </a:solidFill>
              <a:effectLst/>
              <a:latin typeface="Poppins"/>
            </a:endParaRPr>
          </a:p>
          <a:p>
            <a:r>
              <a:rPr lang="en-IE" b="1" dirty="0">
                <a:solidFill>
                  <a:srgbClr val="7F4182"/>
                </a:solidFill>
              </a:rPr>
              <a:t>SAIBA MAIS AQUI</a:t>
            </a:r>
            <a:r>
              <a:rPr lang="en-IE" dirty="0"/>
              <a:t>: </a:t>
            </a:r>
            <a:r>
              <a:rPr lang="en-IE" dirty="0">
                <a:hlinkClick r:id="rId4"/>
              </a:rPr>
              <a:t>https://menssheds.ie/about-mens-sheds/</a:t>
            </a:r>
            <a:r>
              <a:rPr lang="en-IE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97D7B0-950B-4AFE-9B5D-4127239FE743}"/>
              </a:ext>
            </a:extLst>
          </p:cNvPr>
          <p:cNvSpPr txBox="1"/>
          <p:nvPr/>
        </p:nvSpPr>
        <p:spPr>
          <a:xfrm>
            <a:off x="0" y="5671425"/>
            <a:ext cx="2291255" cy="1077218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IE" sz="3200" dirty="0">
                <a:solidFill>
                  <a:schemeClr val="bg1"/>
                </a:solidFill>
              </a:rPr>
              <a:t>CASO DE ESTUDO</a:t>
            </a:r>
          </a:p>
        </p:txBody>
      </p:sp>
      <p:pic>
        <p:nvPicPr>
          <p:cNvPr id="6" name="Graphic 5" descr="Sunflower">
            <a:extLst>
              <a:ext uri="{FF2B5EF4-FFF2-40B4-BE49-F238E27FC236}">
                <a16:creationId xmlns:a16="http://schemas.microsoft.com/office/drawing/2014/main" id="{B6850BE6-83C3-4561-A697-9EC12F98D1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69137" y="5659621"/>
            <a:ext cx="1218841" cy="12188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152C29-F47D-47AB-A055-C452A3EDB3C1}"/>
              </a:ext>
            </a:extLst>
          </p:cNvPr>
          <p:cNvSpPr txBox="1"/>
          <p:nvPr/>
        </p:nvSpPr>
        <p:spPr>
          <a:xfrm>
            <a:off x="0" y="372499"/>
            <a:ext cx="1150620" cy="461665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</a:t>
            </a:r>
          </a:p>
        </p:txBody>
      </p:sp>
    </p:spTree>
    <p:extLst>
      <p:ext uri="{BB962C8B-B14F-4D97-AF65-F5344CB8AC3E}">
        <p14:creationId xmlns:p14="http://schemas.microsoft.com/office/powerpoint/2010/main" val="25232280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16F48C7-A2CE-4D64-AC6B-398A6699BCE1}"/>
              </a:ext>
            </a:extLst>
          </p:cNvPr>
          <p:cNvSpPr txBox="1"/>
          <p:nvPr/>
        </p:nvSpPr>
        <p:spPr>
          <a:xfrm>
            <a:off x="0" y="5445849"/>
            <a:ext cx="12192000" cy="1200329"/>
          </a:xfrm>
          <a:prstGeom prst="rect">
            <a:avLst/>
          </a:prstGeom>
          <a:solidFill>
            <a:srgbClr val="7F4182"/>
          </a:solidFill>
        </p:spPr>
        <p:txBody>
          <a:bodyPr wrap="square">
            <a:spAutoFit/>
          </a:bodyPr>
          <a:lstStyle/>
          <a:p>
            <a:pPr algn="ctr"/>
            <a:r>
              <a:rPr lang="en-IE" sz="2400" dirty="0" err="1">
                <a:solidFill>
                  <a:schemeClr val="bg1"/>
                </a:solidFill>
              </a:rPr>
              <a:t>Produzido</a:t>
            </a:r>
            <a:r>
              <a:rPr lang="en-IE" sz="2400" dirty="0">
                <a:solidFill>
                  <a:schemeClr val="bg1"/>
                </a:solidFill>
              </a:rPr>
              <a:t> pela Irish Men's Sheds Association, </a:t>
            </a:r>
            <a:r>
              <a:rPr lang="en-IE" sz="2400" dirty="0" err="1">
                <a:solidFill>
                  <a:schemeClr val="bg1"/>
                </a:solidFill>
              </a:rPr>
              <a:t>este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vídeo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oferece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uma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visão</a:t>
            </a:r>
            <a:r>
              <a:rPr lang="en-IE" sz="2400" dirty="0">
                <a:solidFill>
                  <a:schemeClr val="bg1"/>
                </a:solidFill>
              </a:rPr>
              <a:t> do </a:t>
            </a:r>
            <a:r>
              <a:rPr lang="en-IE" sz="2400" dirty="0" err="1">
                <a:solidFill>
                  <a:schemeClr val="bg1"/>
                </a:solidFill>
              </a:rPr>
              <a:t>poder</a:t>
            </a:r>
            <a:r>
              <a:rPr lang="en-IE" sz="2400" dirty="0">
                <a:solidFill>
                  <a:schemeClr val="bg1"/>
                </a:solidFill>
              </a:rPr>
              <a:t> e </a:t>
            </a:r>
            <a:r>
              <a:rPr lang="en-IE" sz="2400" dirty="0" err="1">
                <a:solidFill>
                  <a:schemeClr val="bg1"/>
                </a:solidFill>
              </a:rPr>
              <a:t>potencial</a:t>
            </a:r>
            <a:r>
              <a:rPr lang="en-IE" sz="2400" dirty="0">
                <a:solidFill>
                  <a:schemeClr val="bg1"/>
                </a:solidFill>
              </a:rPr>
              <a:t> do Men's Shed para </a:t>
            </a:r>
            <a:r>
              <a:rPr lang="en-IE" sz="2400" dirty="0" err="1">
                <a:solidFill>
                  <a:schemeClr val="bg1"/>
                </a:solidFill>
              </a:rPr>
              <a:t>reduzir</a:t>
            </a:r>
            <a:r>
              <a:rPr lang="en-IE" sz="2400" dirty="0">
                <a:solidFill>
                  <a:schemeClr val="bg1"/>
                </a:solidFill>
              </a:rPr>
              <a:t> o </a:t>
            </a:r>
            <a:r>
              <a:rPr lang="en-IE" sz="2400" dirty="0" err="1">
                <a:solidFill>
                  <a:schemeClr val="bg1"/>
                </a:solidFill>
              </a:rPr>
              <a:t>isolamento</a:t>
            </a:r>
            <a:r>
              <a:rPr lang="en-IE" sz="2400" dirty="0">
                <a:solidFill>
                  <a:schemeClr val="bg1"/>
                </a:solidFill>
              </a:rPr>
              <a:t> social, e </a:t>
            </a:r>
            <a:r>
              <a:rPr lang="en-IE" sz="2400" dirty="0" err="1">
                <a:solidFill>
                  <a:schemeClr val="bg1"/>
                </a:solidFill>
              </a:rPr>
              <a:t>melhorar</a:t>
            </a:r>
            <a:r>
              <a:rPr lang="en-IE" sz="2400" dirty="0">
                <a:solidFill>
                  <a:schemeClr val="bg1"/>
                </a:solidFill>
              </a:rPr>
              <a:t> a </a:t>
            </a:r>
            <a:r>
              <a:rPr lang="en-IE" sz="2400" dirty="0" err="1">
                <a:solidFill>
                  <a:schemeClr val="bg1"/>
                </a:solidFill>
              </a:rPr>
              <a:t>vida</a:t>
            </a:r>
            <a:r>
              <a:rPr lang="en-IE" sz="2400" dirty="0">
                <a:solidFill>
                  <a:schemeClr val="bg1"/>
                </a:solidFill>
              </a:rPr>
              <a:t> e o </a:t>
            </a:r>
            <a:r>
              <a:rPr lang="en-IE" sz="2400" dirty="0" err="1">
                <a:solidFill>
                  <a:schemeClr val="bg1"/>
                </a:solidFill>
              </a:rPr>
              <a:t>bem-estar</a:t>
            </a:r>
            <a:r>
              <a:rPr lang="en-IE" sz="2400" dirty="0">
                <a:solidFill>
                  <a:schemeClr val="bg1"/>
                </a:solidFill>
              </a:rPr>
              <a:t> de </a:t>
            </a:r>
            <a:r>
              <a:rPr lang="en-IE" sz="2400" dirty="0" err="1">
                <a:solidFill>
                  <a:schemeClr val="bg1"/>
                </a:solidFill>
              </a:rPr>
              <a:t>milhares</a:t>
            </a:r>
            <a:r>
              <a:rPr lang="en-IE" sz="2400" dirty="0">
                <a:solidFill>
                  <a:schemeClr val="bg1"/>
                </a:solidFill>
              </a:rPr>
              <a:t> de </a:t>
            </a:r>
            <a:r>
              <a:rPr lang="en-IE" sz="2400" dirty="0" err="1">
                <a:solidFill>
                  <a:schemeClr val="bg1"/>
                </a:solidFill>
              </a:rPr>
              <a:t>homens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não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só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na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Irlanda</a:t>
            </a:r>
            <a:r>
              <a:rPr lang="en-IE" sz="2400" dirty="0">
                <a:solidFill>
                  <a:schemeClr val="bg1"/>
                </a:solidFill>
              </a:rPr>
              <a:t>, mas </a:t>
            </a:r>
            <a:r>
              <a:rPr lang="en-IE" sz="2400" dirty="0" err="1">
                <a:solidFill>
                  <a:schemeClr val="bg1"/>
                </a:solidFill>
              </a:rPr>
              <a:t>em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todo</a:t>
            </a:r>
            <a:r>
              <a:rPr lang="en-IE" sz="2400" dirty="0">
                <a:solidFill>
                  <a:schemeClr val="bg1"/>
                </a:solidFill>
              </a:rPr>
              <a:t> o </a:t>
            </a:r>
            <a:r>
              <a:rPr lang="en-IE" sz="2400" dirty="0" err="1">
                <a:solidFill>
                  <a:schemeClr val="bg1"/>
                </a:solidFill>
              </a:rPr>
              <a:t>mundo</a:t>
            </a:r>
            <a:r>
              <a:rPr lang="en-IE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" name="Online Media 2" title="Men's Sheds - Transforming lives across Ireland">
            <a:hlinkClick r:id="" action="ppaction://media"/>
            <a:extLst>
              <a:ext uri="{FF2B5EF4-FFF2-40B4-BE49-F238E27FC236}">
                <a16:creationId xmlns:a16="http://schemas.microsoft.com/office/drawing/2014/main" id="{D5D3C17A-6AAD-45D3-B799-2774457B824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95401" y="155392"/>
            <a:ext cx="9405257" cy="529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2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7B780-322E-4271-A205-1B8F64ED52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2759" y="420415"/>
            <a:ext cx="6469118" cy="1001590"/>
          </a:xfrm>
          <a:solidFill>
            <a:srgbClr val="7F4182"/>
          </a:solidFill>
        </p:spPr>
        <p:txBody>
          <a:bodyPr>
            <a:normAutofit fontScale="92500"/>
          </a:bodyPr>
          <a:lstStyle/>
          <a:p>
            <a:r>
              <a:rPr lang="en-IE" dirty="0" err="1">
                <a:solidFill>
                  <a:schemeClr val="bg1"/>
                </a:solidFill>
              </a:rPr>
              <a:t>Ascensão</a:t>
            </a:r>
            <a:r>
              <a:rPr lang="en-IE" dirty="0">
                <a:solidFill>
                  <a:schemeClr val="bg1"/>
                </a:solidFill>
              </a:rPr>
              <a:t> do </a:t>
            </a:r>
            <a:r>
              <a:rPr lang="en-IE" dirty="0" err="1">
                <a:solidFill>
                  <a:schemeClr val="bg1"/>
                </a:solidFill>
              </a:rPr>
              <a:t>Espírito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Comunitário</a:t>
            </a:r>
            <a:r>
              <a:rPr lang="en-IE" dirty="0">
                <a:solidFill>
                  <a:schemeClr val="bg1"/>
                </a:solidFill>
              </a:rPr>
              <a:t>, do </a:t>
            </a:r>
            <a:r>
              <a:rPr lang="en-IE" dirty="0" err="1">
                <a:solidFill>
                  <a:schemeClr val="bg1"/>
                </a:solidFill>
              </a:rPr>
              <a:t>Voluntariado</a:t>
            </a:r>
            <a:r>
              <a:rPr lang="en-IE" dirty="0">
                <a:solidFill>
                  <a:schemeClr val="bg1"/>
                </a:solidFill>
              </a:rPr>
              <a:t> e da </a:t>
            </a:r>
            <a:r>
              <a:rPr lang="en-IE" dirty="0" err="1">
                <a:solidFill>
                  <a:schemeClr val="bg1"/>
                </a:solidFill>
              </a:rPr>
              <a:t>Cidadania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Ativa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6DEE72-0467-43A4-9639-A7DC3B3293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2759" y="1603098"/>
            <a:ext cx="7400784" cy="3975101"/>
          </a:xfrm>
        </p:spPr>
        <p:txBody>
          <a:bodyPr/>
          <a:lstStyle/>
          <a:p>
            <a:r>
              <a:rPr lang="en-IE" sz="2300" b="1" dirty="0" err="1">
                <a:solidFill>
                  <a:srgbClr val="7F4182"/>
                </a:solidFill>
              </a:rPr>
              <a:t>Aprendemos</a:t>
            </a:r>
            <a:r>
              <a:rPr lang="en-IE" sz="2300" b="1" dirty="0">
                <a:solidFill>
                  <a:srgbClr val="7F4182"/>
                </a:solidFill>
              </a:rPr>
              <a:t> no </a:t>
            </a:r>
            <a:r>
              <a:rPr lang="en-IE" sz="2300" b="1" dirty="0" err="1">
                <a:solidFill>
                  <a:srgbClr val="7F4182"/>
                </a:solidFill>
              </a:rPr>
              <a:t>Módulo</a:t>
            </a:r>
            <a:r>
              <a:rPr lang="en-IE" sz="2300" b="1" dirty="0">
                <a:solidFill>
                  <a:srgbClr val="7F4182"/>
                </a:solidFill>
              </a:rPr>
              <a:t> 1 o </a:t>
            </a:r>
            <a:r>
              <a:rPr lang="en-IE" sz="2300" b="1" dirty="0" err="1">
                <a:solidFill>
                  <a:srgbClr val="7F4182"/>
                </a:solidFill>
              </a:rPr>
              <a:t>quão</a:t>
            </a:r>
            <a:r>
              <a:rPr lang="en-IE" sz="2300" b="1" dirty="0">
                <a:solidFill>
                  <a:srgbClr val="7F4182"/>
                </a:solidFill>
              </a:rPr>
              <a:t> </a:t>
            </a:r>
            <a:r>
              <a:rPr lang="en-IE" sz="2300" b="1" dirty="0" err="1">
                <a:solidFill>
                  <a:srgbClr val="7F4182"/>
                </a:solidFill>
              </a:rPr>
              <a:t>empenhados</a:t>
            </a:r>
            <a:r>
              <a:rPr lang="en-IE" sz="2300" b="1" dirty="0">
                <a:solidFill>
                  <a:srgbClr val="7F4182"/>
                </a:solidFill>
              </a:rPr>
              <a:t> e </a:t>
            </a:r>
            <a:r>
              <a:rPr lang="en-IE" sz="2300" b="1" dirty="0" err="1">
                <a:solidFill>
                  <a:srgbClr val="7F4182"/>
                </a:solidFill>
              </a:rPr>
              <a:t>apaixonados</a:t>
            </a:r>
            <a:r>
              <a:rPr lang="en-IE" sz="2300" b="1" dirty="0">
                <a:solidFill>
                  <a:srgbClr val="7F4182"/>
                </a:solidFill>
              </a:rPr>
              <a:t> </a:t>
            </a:r>
            <a:r>
              <a:rPr lang="en-IE" sz="2300" b="1" dirty="0" err="1">
                <a:solidFill>
                  <a:srgbClr val="7F4182"/>
                </a:solidFill>
              </a:rPr>
              <a:t>os</a:t>
            </a:r>
            <a:r>
              <a:rPr lang="en-IE" sz="2300" b="1" dirty="0">
                <a:solidFill>
                  <a:srgbClr val="7F4182"/>
                </a:solidFill>
              </a:rPr>
              <a:t> </a:t>
            </a:r>
            <a:r>
              <a:rPr lang="en-IE" sz="2300" b="1" dirty="0" err="1">
                <a:solidFill>
                  <a:srgbClr val="7F4182"/>
                </a:solidFill>
              </a:rPr>
              <a:t>cidadãos</a:t>
            </a:r>
            <a:r>
              <a:rPr lang="en-IE" sz="2300" b="1" dirty="0">
                <a:solidFill>
                  <a:srgbClr val="7F4182"/>
                </a:solidFill>
              </a:rPr>
              <a:t> </a:t>
            </a:r>
            <a:r>
              <a:rPr lang="en-IE" sz="2300" b="1" dirty="0" err="1">
                <a:solidFill>
                  <a:srgbClr val="7F4182"/>
                </a:solidFill>
              </a:rPr>
              <a:t>ativos</a:t>
            </a:r>
            <a:r>
              <a:rPr lang="en-IE" sz="2300" b="1" dirty="0">
                <a:solidFill>
                  <a:srgbClr val="7F4182"/>
                </a:solidFill>
              </a:rPr>
              <a:t> se </a:t>
            </a:r>
            <a:r>
              <a:rPr lang="en-IE" sz="2300" b="1" dirty="0" err="1">
                <a:solidFill>
                  <a:srgbClr val="7F4182"/>
                </a:solidFill>
              </a:rPr>
              <a:t>encontram</a:t>
            </a:r>
            <a:r>
              <a:rPr lang="en-IE" sz="2300" b="1" dirty="0">
                <a:solidFill>
                  <a:srgbClr val="7F4182"/>
                </a:solidFill>
              </a:rPr>
              <a:t> no </a:t>
            </a:r>
            <a:r>
              <a:rPr lang="en-IE" sz="2300" b="1" dirty="0" err="1">
                <a:solidFill>
                  <a:srgbClr val="7F4182"/>
                </a:solidFill>
              </a:rPr>
              <a:t>coração</a:t>
            </a:r>
            <a:r>
              <a:rPr lang="en-IE" sz="2300" b="1" dirty="0">
                <a:solidFill>
                  <a:srgbClr val="7F4182"/>
                </a:solidFill>
              </a:rPr>
              <a:t> das </a:t>
            </a:r>
            <a:r>
              <a:rPr lang="en-IE" sz="2300" b="1" dirty="0" err="1">
                <a:solidFill>
                  <a:srgbClr val="7F4182"/>
                </a:solidFill>
              </a:rPr>
              <a:t>grandes</a:t>
            </a:r>
            <a:r>
              <a:rPr lang="en-IE" sz="2300" b="1" dirty="0">
                <a:solidFill>
                  <a:srgbClr val="7F4182"/>
                </a:solidFill>
              </a:rPr>
              <a:t> </a:t>
            </a:r>
            <a:r>
              <a:rPr lang="en-IE" sz="2300" b="1" dirty="0" err="1">
                <a:solidFill>
                  <a:srgbClr val="7F4182"/>
                </a:solidFill>
              </a:rPr>
              <a:t>comunidades</a:t>
            </a:r>
            <a:r>
              <a:rPr lang="en-IE" sz="2300" b="1" dirty="0">
                <a:solidFill>
                  <a:srgbClr val="7F4182"/>
                </a:solidFill>
              </a:rPr>
              <a:t>. </a:t>
            </a:r>
          </a:p>
          <a:p>
            <a:r>
              <a:rPr lang="en-IE" sz="2300" dirty="0" err="1"/>
              <a:t>Cidadãos</a:t>
            </a:r>
            <a:r>
              <a:rPr lang="en-IE" sz="2300" dirty="0"/>
              <a:t> </a:t>
            </a:r>
            <a:r>
              <a:rPr lang="en-IE" sz="2300" dirty="0" err="1"/>
              <a:t>ativos</a:t>
            </a:r>
            <a:r>
              <a:rPr lang="en-IE" sz="2300" dirty="0"/>
              <a:t> </a:t>
            </a:r>
            <a:r>
              <a:rPr lang="en-IE" sz="2300" dirty="0" err="1"/>
              <a:t>são</a:t>
            </a:r>
            <a:r>
              <a:rPr lang="en-IE" sz="2300" dirty="0"/>
              <a:t> </a:t>
            </a:r>
            <a:r>
              <a:rPr lang="en-IE" sz="2300" dirty="0" err="1"/>
              <a:t>indivíduos</a:t>
            </a:r>
            <a:r>
              <a:rPr lang="en-IE" sz="2300" dirty="0"/>
              <a:t> que </a:t>
            </a:r>
            <a:r>
              <a:rPr lang="en-IE" sz="2300" dirty="0" err="1"/>
              <a:t>realizam</a:t>
            </a:r>
            <a:r>
              <a:rPr lang="en-IE" sz="2300" dirty="0"/>
              <a:t> </a:t>
            </a:r>
            <a:r>
              <a:rPr lang="en-IE" sz="2300" dirty="0" err="1"/>
              <a:t>mudanças</a:t>
            </a:r>
            <a:r>
              <a:rPr lang="en-IE" sz="2300" dirty="0"/>
              <a:t> e se </a:t>
            </a:r>
            <a:r>
              <a:rPr lang="en-IE" sz="2300" dirty="0" err="1"/>
              <a:t>envolvem</a:t>
            </a:r>
            <a:r>
              <a:rPr lang="en-IE" sz="2300" dirty="0"/>
              <a:t> </a:t>
            </a:r>
            <a:r>
              <a:rPr lang="en-IE" sz="2300" dirty="0" err="1"/>
              <a:t>ativamente</a:t>
            </a:r>
            <a:r>
              <a:rPr lang="en-IE" sz="2300" dirty="0"/>
              <a:t> </a:t>
            </a:r>
            <a:r>
              <a:rPr lang="en-IE" sz="2300" dirty="0" err="1"/>
              <a:t>na</a:t>
            </a:r>
            <a:r>
              <a:rPr lang="en-IE" sz="2300" dirty="0"/>
              <a:t> </a:t>
            </a:r>
            <a:r>
              <a:rPr lang="en-IE" sz="2300" dirty="0" err="1"/>
              <a:t>vida</a:t>
            </a:r>
            <a:r>
              <a:rPr lang="en-IE" sz="2300" dirty="0"/>
              <a:t> das </a:t>
            </a:r>
            <a:r>
              <a:rPr lang="en-IE" sz="2300" dirty="0" err="1"/>
              <a:t>suas</a:t>
            </a:r>
            <a:r>
              <a:rPr lang="en-IE" sz="2300" dirty="0"/>
              <a:t> </a:t>
            </a:r>
            <a:r>
              <a:rPr lang="en-IE" sz="2300" dirty="0" err="1"/>
              <a:t>comunidades</a:t>
            </a:r>
            <a:r>
              <a:rPr lang="en-IE" sz="2300" dirty="0"/>
              <a:t>; </a:t>
            </a:r>
            <a:r>
              <a:rPr lang="en-IE" sz="2300" dirty="0" err="1"/>
              <a:t>abordando</a:t>
            </a:r>
            <a:r>
              <a:rPr lang="en-IE" sz="2300" dirty="0"/>
              <a:t> </a:t>
            </a:r>
            <a:r>
              <a:rPr lang="en-IE" sz="2300" dirty="0" err="1"/>
              <a:t>problemas</a:t>
            </a:r>
            <a:r>
              <a:rPr lang="en-IE" sz="2300" dirty="0"/>
              <a:t> e </a:t>
            </a:r>
            <a:r>
              <a:rPr lang="en-IE" sz="2300" dirty="0" err="1"/>
              <a:t>provocando</a:t>
            </a:r>
            <a:r>
              <a:rPr lang="en-IE" sz="2300" dirty="0"/>
              <a:t> </a:t>
            </a:r>
            <a:r>
              <a:rPr lang="en-IE" sz="2300" dirty="0" err="1"/>
              <a:t>mudanças</a:t>
            </a:r>
            <a:r>
              <a:rPr lang="en-IE" sz="2300" dirty="0"/>
              <a:t>. </a:t>
            </a:r>
          </a:p>
          <a:p>
            <a:r>
              <a:rPr lang="en-IE" sz="2300" dirty="0"/>
              <a:t>Durante e </a:t>
            </a:r>
            <a:r>
              <a:rPr lang="en-IE" sz="2300" dirty="0" err="1"/>
              <a:t>após</a:t>
            </a:r>
            <a:r>
              <a:rPr lang="en-IE" sz="2300" dirty="0"/>
              <a:t> o Covid19 , </a:t>
            </a:r>
            <a:r>
              <a:rPr lang="en-IE" sz="2300" dirty="0" err="1"/>
              <a:t>cada</a:t>
            </a:r>
            <a:r>
              <a:rPr lang="en-IE" sz="2300" dirty="0"/>
              <a:t> </a:t>
            </a:r>
            <a:r>
              <a:rPr lang="en-IE" sz="2300" dirty="0" err="1"/>
              <a:t>vez</a:t>
            </a:r>
            <a:r>
              <a:rPr lang="en-IE" sz="2300" dirty="0"/>
              <a:t> </a:t>
            </a:r>
            <a:r>
              <a:rPr lang="en-IE" sz="2300" dirty="0" err="1"/>
              <a:t>mais</a:t>
            </a:r>
            <a:r>
              <a:rPr lang="en-IE" sz="2300" dirty="0"/>
              <a:t> </a:t>
            </a:r>
            <a:r>
              <a:rPr lang="en-IE" sz="2300" dirty="0" err="1"/>
              <a:t>pessoas</a:t>
            </a:r>
            <a:r>
              <a:rPr lang="en-IE" sz="2300" dirty="0"/>
              <a:t> </a:t>
            </a:r>
            <a:r>
              <a:rPr lang="en-IE" sz="2300" dirty="0" err="1"/>
              <a:t>estão</a:t>
            </a:r>
            <a:r>
              <a:rPr lang="en-IE" sz="2300" dirty="0"/>
              <a:t> a </a:t>
            </a:r>
            <a:r>
              <a:rPr lang="en-IE" sz="2300" dirty="0" err="1"/>
              <a:t>tomar</a:t>
            </a:r>
            <a:r>
              <a:rPr lang="en-IE" sz="2300" dirty="0"/>
              <a:t> a </a:t>
            </a:r>
            <a:r>
              <a:rPr lang="en-IE" sz="2300" dirty="0" err="1"/>
              <a:t>iniciativa</a:t>
            </a:r>
            <a:r>
              <a:rPr lang="en-IE" sz="2300" dirty="0"/>
              <a:t> de </a:t>
            </a:r>
            <a:r>
              <a:rPr lang="en-IE" sz="2300" dirty="0" err="1"/>
              <a:t>tornar</a:t>
            </a:r>
            <a:r>
              <a:rPr lang="en-IE" sz="2300" dirty="0"/>
              <a:t> a </a:t>
            </a:r>
            <a:r>
              <a:rPr lang="en-IE" sz="2300" dirty="0" err="1"/>
              <a:t>sua</a:t>
            </a:r>
            <a:r>
              <a:rPr lang="en-IE" sz="2300" dirty="0"/>
              <a:t> </a:t>
            </a:r>
            <a:r>
              <a:rPr lang="en-IE" sz="2300" dirty="0" err="1"/>
              <a:t>comunidade</a:t>
            </a:r>
            <a:r>
              <a:rPr lang="en-IE" sz="2300" dirty="0"/>
              <a:t> local com </a:t>
            </a:r>
            <a:r>
              <a:rPr lang="en-IE" sz="2300" dirty="0" err="1"/>
              <a:t>mais</a:t>
            </a:r>
            <a:r>
              <a:rPr lang="en-IE" sz="2300" dirty="0"/>
              <a:t> </a:t>
            </a:r>
            <a:r>
              <a:rPr lang="en-IE" sz="2300" dirty="0" err="1"/>
              <a:t>condições</a:t>
            </a:r>
            <a:r>
              <a:rPr lang="en-IE" sz="2300" dirty="0"/>
              <a:t> de </a:t>
            </a:r>
            <a:r>
              <a:rPr lang="en-IE" sz="2300" dirty="0" err="1"/>
              <a:t>vida</a:t>
            </a:r>
            <a:r>
              <a:rPr lang="en-IE" sz="2300" dirty="0"/>
              <a:t>, por </a:t>
            </a:r>
            <a:r>
              <a:rPr lang="en-IE" sz="2300" dirty="0" err="1"/>
              <a:t>exemplo</a:t>
            </a:r>
            <a:r>
              <a:rPr lang="en-IE" sz="2300" dirty="0"/>
              <a:t>, </a:t>
            </a:r>
            <a:r>
              <a:rPr lang="en-IE" sz="2300" dirty="0" err="1"/>
              <a:t>ao</a:t>
            </a:r>
            <a:r>
              <a:rPr lang="en-IE" sz="2300" dirty="0"/>
              <a:t> </a:t>
            </a:r>
            <a:r>
              <a:rPr lang="en-IE" sz="2300" dirty="0" err="1"/>
              <a:t>ajudar</a:t>
            </a:r>
            <a:r>
              <a:rPr lang="en-IE" sz="2300" dirty="0"/>
              <a:t> a </a:t>
            </a:r>
            <a:r>
              <a:rPr lang="en-IE" sz="2300" dirty="0" err="1"/>
              <a:t>manter</a:t>
            </a:r>
            <a:r>
              <a:rPr lang="en-IE" sz="2300" dirty="0"/>
              <a:t> </a:t>
            </a:r>
            <a:r>
              <a:rPr lang="en-IE" sz="2300" dirty="0" err="1"/>
              <a:t>parques</a:t>
            </a:r>
            <a:r>
              <a:rPr lang="en-IE" sz="2300" dirty="0"/>
              <a:t> </a:t>
            </a:r>
            <a:r>
              <a:rPr lang="en-IE" sz="2300" dirty="0" err="1"/>
              <a:t>infantis</a:t>
            </a:r>
            <a:r>
              <a:rPr lang="en-IE" sz="2300" dirty="0"/>
              <a:t> </a:t>
            </a:r>
            <a:r>
              <a:rPr lang="en-IE" sz="2300" dirty="0" err="1"/>
              <a:t>ou</a:t>
            </a:r>
            <a:r>
              <a:rPr lang="en-IE" sz="2300" dirty="0"/>
              <a:t> </a:t>
            </a:r>
            <a:r>
              <a:rPr lang="en-IE" sz="2300" dirty="0" err="1"/>
              <a:t>espaços</a:t>
            </a:r>
            <a:r>
              <a:rPr lang="en-IE" sz="2300" dirty="0"/>
              <a:t> </a:t>
            </a:r>
            <a:r>
              <a:rPr lang="en-IE" sz="2300" dirty="0" err="1"/>
              <a:t>verdes</a:t>
            </a:r>
            <a:r>
              <a:rPr lang="en-IE" sz="2300" dirty="0"/>
              <a:t>, </a:t>
            </a:r>
            <a:r>
              <a:rPr lang="en-IE" sz="2300" dirty="0" err="1"/>
              <a:t>ao</a:t>
            </a:r>
            <a:r>
              <a:rPr lang="en-IE" sz="2300" dirty="0"/>
              <a:t> </a:t>
            </a:r>
            <a:r>
              <a:rPr lang="en-IE" sz="2300" dirty="0" err="1"/>
              <a:t>envolver</a:t>
            </a:r>
            <a:r>
              <a:rPr lang="en-IE" sz="2300" dirty="0"/>
              <a:t>-se </a:t>
            </a:r>
            <a:r>
              <a:rPr lang="en-IE" sz="2300" dirty="0" err="1"/>
              <a:t>em</a:t>
            </a:r>
            <a:r>
              <a:rPr lang="en-IE" sz="2300" dirty="0"/>
              <a:t> </a:t>
            </a:r>
            <a:r>
              <a:rPr lang="en-IE" sz="2300" dirty="0" err="1"/>
              <a:t>trabalho</a:t>
            </a:r>
            <a:r>
              <a:rPr lang="en-IE" sz="2300" dirty="0"/>
              <a:t> </a:t>
            </a:r>
            <a:r>
              <a:rPr lang="en-IE" sz="2300" dirty="0" err="1"/>
              <a:t>voluntário</a:t>
            </a:r>
            <a:r>
              <a:rPr lang="en-IE" sz="2300" dirty="0"/>
              <a:t>, </a:t>
            </a:r>
            <a:r>
              <a:rPr lang="en-IE" sz="2300" dirty="0" err="1"/>
              <a:t>ao</a:t>
            </a:r>
            <a:r>
              <a:rPr lang="en-IE" sz="2300" dirty="0"/>
              <a:t> </a:t>
            </a:r>
            <a:r>
              <a:rPr lang="en-IE" sz="2300" dirty="0" err="1"/>
              <a:t>organizar</a:t>
            </a:r>
            <a:r>
              <a:rPr lang="en-IE" sz="2300" dirty="0"/>
              <a:t> </a:t>
            </a:r>
            <a:r>
              <a:rPr lang="en-IE" sz="2300" dirty="0" err="1"/>
              <a:t>campanhas</a:t>
            </a:r>
            <a:r>
              <a:rPr lang="en-IE" sz="2300" dirty="0"/>
              <a:t> de </a:t>
            </a:r>
            <a:r>
              <a:rPr lang="en-IE" sz="2300" dirty="0" err="1"/>
              <a:t>recolha</a:t>
            </a:r>
            <a:r>
              <a:rPr lang="en-IE" sz="2300" dirty="0"/>
              <a:t> de </a:t>
            </a:r>
            <a:r>
              <a:rPr lang="en-IE" sz="2300" dirty="0" err="1"/>
              <a:t>lixo</a:t>
            </a:r>
            <a:r>
              <a:rPr lang="en-IE" sz="2300" dirty="0"/>
              <a:t>, </a:t>
            </a:r>
            <a:r>
              <a:rPr lang="en-IE" sz="2300" dirty="0" err="1"/>
              <a:t>ao</a:t>
            </a:r>
            <a:r>
              <a:rPr lang="en-IE" sz="2300" dirty="0"/>
              <a:t> </a:t>
            </a:r>
            <a:r>
              <a:rPr lang="en-IE" sz="2300" dirty="0" err="1"/>
              <a:t>cuidar</a:t>
            </a:r>
            <a:r>
              <a:rPr lang="en-IE" sz="2300" dirty="0"/>
              <a:t> e </a:t>
            </a:r>
            <a:r>
              <a:rPr lang="en-IE" sz="2300" dirty="0" err="1"/>
              <a:t>verificar</a:t>
            </a:r>
            <a:r>
              <a:rPr lang="en-IE" sz="2300" dirty="0"/>
              <a:t> </a:t>
            </a:r>
            <a:r>
              <a:rPr lang="en-IE" sz="2300" dirty="0" err="1"/>
              <a:t>os</a:t>
            </a:r>
            <a:r>
              <a:rPr lang="en-IE" sz="2300" dirty="0"/>
              <a:t> </a:t>
            </a:r>
            <a:r>
              <a:rPr lang="en-IE" sz="2300" dirty="0" err="1"/>
              <a:t>vizinhos</a:t>
            </a:r>
            <a:r>
              <a:rPr lang="en-IE" sz="2300" dirty="0"/>
              <a:t> </a:t>
            </a:r>
            <a:r>
              <a:rPr lang="en-IE" sz="2300" dirty="0" err="1"/>
              <a:t>idosos</a:t>
            </a:r>
            <a:r>
              <a:rPr lang="en-IE" sz="2300" dirty="0"/>
              <a:t>, entre outros.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070848-B0A1-420E-93C7-0D90A4545594}"/>
              </a:ext>
            </a:extLst>
          </p:cNvPr>
          <p:cNvSpPr txBox="1"/>
          <p:nvPr/>
        </p:nvSpPr>
        <p:spPr>
          <a:xfrm>
            <a:off x="0" y="0"/>
            <a:ext cx="2406869" cy="461665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OPORTUNIDADE</a:t>
            </a:r>
          </a:p>
        </p:txBody>
      </p:sp>
      <p:pic>
        <p:nvPicPr>
          <p:cNvPr id="8" name="Picture 7" descr="A picture containing toy, drawing&#10;&#10;Description automatically generated">
            <a:extLst>
              <a:ext uri="{FF2B5EF4-FFF2-40B4-BE49-F238E27FC236}">
                <a16:creationId xmlns:a16="http://schemas.microsoft.com/office/drawing/2014/main" id="{D2B6BD4A-5EA3-4F2A-8B7F-8308A9B07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660233" y="820512"/>
            <a:ext cx="3267456" cy="426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C531FD-E100-4AC0-9FCB-1266B26831FD}"/>
              </a:ext>
            </a:extLst>
          </p:cNvPr>
          <p:cNvSpPr txBox="1"/>
          <p:nvPr/>
        </p:nvSpPr>
        <p:spPr>
          <a:xfrm>
            <a:off x="136635" y="5875283"/>
            <a:ext cx="8776138" cy="830997"/>
          </a:xfrm>
          <a:prstGeom prst="rect">
            <a:avLst/>
          </a:prstGeom>
          <a:solidFill>
            <a:srgbClr val="A3CEC2"/>
          </a:solidFill>
        </p:spPr>
        <p:txBody>
          <a:bodyPr wrap="square" rtlCol="0">
            <a:spAutoFit/>
          </a:bodyPr>
          <a:lstStyle/>
          <a:p>
            <a:r>
              <a:rPr lang="en-IE" sz="2400" dirty="0" err="1">
                <a:solidFill>
                  <a:schemeClr val="bg1"/>
                </a:solidFill>
              </a:rPr>
              <a:t>Pergunta</a:t>
            </a:r>
            <a:r>
              <a:rPr lang="en-IE" sz="2400" dirty="0">
                <a:solidFill>
                  <a:schemeClr val="bg1"/>
                </a:solidFill>
              </a:rPr>
              <a:t>: </a:t>
            </a:r>
            <a:r>
              <a:rPr lang="en-IE" sz="2400" dirty="0" err="1">
                <a:solidFill>
                  <a:schemeClr val="bg1"/>
                </a:solidFill>
              </a:rPr>
              <a:t>Testemunhou</a:t>
            </a:r>
            <a:r>
              <a:rPr lang="en-IE" sz="2400" dirty="0">
                <a:solidFill>
                  <a:schemeClr val="bg1"/>
                </a:solidFill>
              </a:rPr>
              <a:t> o </a:t>
            </a:r>
            <a:r>
              <a:rPr lang="en-IE" sz="2400" dirty="0" err="1">
                <a:solidFill>
                  <a:schemeClr val="bg1"/>
                </a:solidFill>
              </a:rPr>
              <a:t>aumento</a:t>
            </a:r>
            <a:r>
              <a:rPr lang="en-IE" sz="2400" dirty="0">
                <a:solidFill>
                  <a:schemeClr val="bg1"/>
                </a:solidFill>
              </a:rPr>
              <a:t> da </a:t>
            </a:r>
            <a:r>
              <a:rPr lang="en-IE" sz="2400" dirty="0" err="1">
                <a:solidFill>
                  <a:schemeClr val="bg1"/>
                </a:solidFill>
              </a:rPr>
              <a:t>cidadania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ativa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na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sua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comunidade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em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resultado</a:t>
            </a:r>
            <a:r>
              <a:rPr lang="en-IE" sz="2400" dirty="0">
                <a:solidFill>
                  <a:schemeClr val="bg1"/>
                </a:solidFill>
              </a:rPr>
              <a:t> do COVID-19?</a:t>
            </a:r>
          </a:p>
        </p:txBody>
      </p:sp>
    </p:spTree>
    <p:extLst>
      <p:ext uri="{BB962C8B-B14F-4D97-AF65-F5344CB8AC3E}">
        <p14:creationId xmlns:p14="http://schemas.microsoft.com/office/powerpoint/2010/main" val="3084038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Sustainable Development Goals: Improve Life All Around The Globe">
            <a:hlinkClick r:id="" action="ppaction://media"/>
            <a:extLst>
              <a:ext uri="{FF2B5EF4-FFF2-40B4-BE49-F238E27FC236}">
                <a16:creationId xmlns:a16="http://schemas.microsoft.com/office/drawing/2014/main" id="{0E123A23-2C4F-48A5-84D2-CE9B61CC233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77159" y="87649"/>
            <a:ext cx="10164671" cy="57176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FACED4-ECD2-49B8-96A4-ECF8A2ED2696}"/>
              </a:ext>
            </a:extLst>
          </p:cNvPr>
          <p:cNvSpPr txBox="1"/>
          <p:nvPr/>
        </p:nvSpPr>
        <p:spPr>
          <a:xfrm>
            <a:off x="493986" y="5959366"/>
            <a:ext cx="11340662" cy="707886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>
                <a:solidFill>
                  <a:schemeClr val="bg1"/>
                </a:solidFill>
              </a:rPr>
              <a:t>A ONU </a:t>
            </a:r>
            <a:r>
              <a:rPr lang="en-IE" sz="2000" b="1" dirty="0" err="1">
                <a:solidFill>
                  <a:schemeClr val="bg1"/>
                </a:solidFill>
              </a:rPr>
              <a:t>tem</a:t>
            </a:r>
            <a:r>
              <a:rPr lang="en-IE" sz="2000" b="1" dirty="0">
                <a:solidFill>
                  <a:schemeClr val="bg1"/>
                </a:solidFill>
              </a:rPr>
              <a:t> </a:t>
            </a:r>
            <a:r>
              <a:rPr lang="en-IE" sz="2000" b="1" dirty="0" err="1">
                <a:solidFill>
                  <a:schemeClr val="bg1"/>
                </a:solidFill>
              </a:rPr>
              <a:t>trabalhado</a:t>
            </a:r>
            <a:r>
              <a:rPr lang="en-IE" sz="2000" b="1" dirty="0">
                <a:solidFill>
                  <a:schemeClr val="bg1"/>
                </a:solidFill>
              </a:rPr>
              <a:t> </a:t>
            </a:r>
            <a:r>
              <a:rPr lang="en-IE" sz="2000" b="1" dirty="0" err="1">
                <a:solidFill>
                  <a:schemeClr val="bg1"/>
                </a:solidFill>
              </a:rPr>
              <a:t>arduamente</a:t>
            </a:r>
            <a:r>
              <a:rPr lang="en-IE" sz="2000" b="1" dirty="0">
                <a:solidFill>
                  <a:schemeClr val="bg1"/>
                </a:solidFill>
              </a:rPr>
              <a:t> para que </a:t>
            </a:r>
            <a:r>
              <a:rPr lang="en-IE" sz="2000" b="1" dirty="0" err="1">
                <a:solidFill>
                  <a:schemeClr val="bg1"/>
                </a:solidFill>
              </a:rPr>
              <a:t>os</a:t>
            </a:r>
            <a:r>
              <a:rPr lang="en-IE" sz="2000" b="1" dirty="0">
                <a:solidFill>
                  <a:schemeClr val="bg1"/>
                </a:solidFill>
              </a:rPr>
              <a:t> </a:t>
            </a:r>
            <a:r>
              <a:rPr lang="en-IE" sz="2000" b="1" dirty="0" err="1">
                <a:solidFill>
                  <a:schemeClr val="bg1"/>
                </a:solidFill>
              </a:rPr>
              <a:t>Objetivos</a:t>
            </a:r>
            <a:r>
              <a:rPr lang="en-IE" sz="2000" b="1" dirty="0">
                <a:solidFill>
                  <a:schemeClr val="bg1"/>
                </a:solidFill>
              </a:rPr>
              <a:t> de </a:t>
            </a:r>
            <a:r>
              <a:rPr lang="en-IE" sz="2000" b="1" dirty="0" err="1">
                <a:solidFill>
                  <a:schemeClr val="bg1"/>
                </a:solidFill>
              </a:rPr>
              <a:t>Desenvolvimento</a:t>
            </a:r>
            <a:r>
              <a:rPr lang="en-IE" sz="2000" b="1" dirty="0">
                <a:solidFill>
                  <a:schemeClr val="bg1"/>
                </a:solidFill>
              </a:rPr>
              <a:t> </a:t>
            </a:r>
            <a:r>
              <a:rPr lang="en-IE" sz="2000" b="1" dirty="0" err="1">
                <a:solidFill>
                  <a:schemeClr val="bg1"/>
                </a:solidFill>
              </a:rPr>
              <a:t>Sustentável</a:t>
            </a:r>
            <a:r>
              <a:rPr lang="en-IE" sz="2000" b="1" dirty="0">
                <a:solidFill>
                  <a:schemeClr val="bg1"/>
                </a:solidFill>
              </a:rPr>
              <a:t> </a:t>
            </a:r>
            <a:r>
              <a:rPr lang="en-IE" sz="2000" b="1" dirty="0" err="1">
                <a:solidFill>
                  <a:schemeClr val="bg1"/>
                </a:solidFill>
              </a:rPr>
              <a:t>permaneçam</a:t>
            </a:r>
            <a:r>
              <a:rPr lang="en-IE" sz="2000" b="1" dirty="0">
                <a:solidFill>
                  <a:schemeClr val="bg1"/>
                </a:solidFill>
              </a:rPr>
              <a:t>...  </a:t>
            </a:r>
            <a:r>
              <a:rPr lang="en-IE" sz="2000" b="1" dirty="0" err="1">
                <a:solidFill>
                  <a:schemeClr val="bg1"/>
                </a:solidFill>
              </a:rPr>
              <a:t>Até</a:t>
            </a:r>
            <a:r>
              <a:rPr lang="en-IE" sz="2000" b="1" dirty="0">
                <a:solidFill>
                  <a:schemeClr val="bg1"/>
                </a:solidFill>
              </a:rPr>
              <a:t> </a:t>
            </a:r>
            <a:r>
              <a:rPr lang="en-IE" sz="2000" b="1" dirty="0" err="1">
                <a:solidFill>
                  <a:schemeClr val="bg1"/>
                </a:solidFill>
              </a:rPr>
              <a:t>desenvolveram</a:t>
            </a:r>
            <a:r>
              <a:rPr lang="en-IE" sz="2000" b="1" dirty="0">
                <a:solidFill>
                  <a:schemeClr val="bg1"/>
                </a:solidFill>
              </a:rPr>
              <a:t> um video de hip hop e </a:t>
            </a:r>
            <a:r>
              <a:rPr lang="en-IE" sz="2000" b="1" dirty="0" err="1">
                <a:solidFill>
                  <a:schemeClr val="bg1"/>
                </a:solidFill>
              </a:rPr>
              <a:t>uma</a:t>
            </a:r>
            <a:r>
              <a:rPr lang="en-IE" sz="2000" b="1" dirty="0">
                <a:solidFill>
                  <a:schemeClr val="bg1"/>
                </a:solidFill>
              </a:rPr>
              <a:t>  </a:t>
            </a:r>
            <a:r>
              <a:rPr lang="en-IE" sz="2000" b="1" dirty="0" err="1">
                <a:solidFill>
                  <a:schemeClr val="bg1"/>
                </a:solidFill>
              </a:rPr>
              <a:t>música</a:t>
            </a:r>
            <a:r>
              <a:rPr lang="en-IE" sz="2000" b="1" dirty="0">
                <a:solidFill>
                  <a:schemeClr val="bg1"/>
                </a:solidFill>
              </a:rPr>
              <a:t> a </a:t>
            </a:r>
            <a:r>
              <a:rPr lang="en-IE" sz="2000" b="1" dirty="0" err="1">
                <a:solidFill>
                  <a:schemeClr val="bg1"/>
                </a:solidFill>
              </a:rPr>
              <a:t>seu</a:t>
            </a:r>
            <a:r>
              <a:rPr lang="en-IE" sz="2000" b="1" dirty="0">
                <a:solidFill>
                  <a:schemeClr val="bg1"/>
                </a:solidFill>
              </a:rPr>
              <a:t> </a:t>
            </a:r>
            <a:r>
              <a:rPr lang="en-IE" sz="2000" b="1" dirty="0" err="1">
                <a:solidFill>
                  <a:schemeClr val="bg1"/>
                </a:solidFill>
              </a:rPr>
              <a:t>respeito</a:t>
            </a:r>
            <a:r>
              <a:rPr lang="en-IE" sz="2000" b="1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1078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room, fruit&#10;&#10;Description automatically generated">
            <a:extLst>
              <a:ext uri="{FF2B5EF4-FFF2-40B4-BE49-F238E27FC236}">
                <a16:creationId xmlns:a16="http://schemas.microsoft.com/office/drawing/2014/main" id="{E8224586-0E1E-4243-A2B8-6A3320C281E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7B780-322E-4271-A205-1B8F64ED52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174" y="285658"/>
            <a:ext cx="6583549" cy="1090053"/>
          </a:xfrm>
          <a:solidFill>
            <a:srgbClr val="7F4182"/>
          </a:solidFill>
        </p:spPr>
        <p:txBody>
          <a:bodyPr>
            <a:normAutofit/>
          </a:bodyPr>
          <a:lstStyle/>
          <a:p>
            <a:r>
              <a:rPr lang="en-IE" dirty="0" err="1">
                <a:solidFill>
                  <a:schemeClr val="bg1"/>
                </a:solidFill>
              </a:rPr>
              <a:t>Cidadania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Ativa</a:t>
            </a:r>
            <a:r>
              <a:rPr lang="en-IE" dirty="0">
                <a:solidFill>
                  <a:schemeClr val="bg1"/>
                </a:solidFill>
              </a:rPr>
              <a:t> e </a:t>
            </a:r>
            <a:r>
              <a:rPr lang="en-IE" dirty="0" err="1">
                <a:solidFill>
                  <a:schemeClr val="bg1"/>
                </a:solidFill>
              </a:rPr>
              <a:t>Comunidades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Inclusivas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Interligadas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6DEE72-0467-43A4-9639-A7DC3B3293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8017" y="1552509"/>
            <a:ext cx="6673354" cy="3975101"/>
          </a:xfrm>
        </p:spPr>
        <p:txBody>
          <a:bodyPr/>
          <a:lstStyle/>
          <a:p>
            <a:r>
              <a:rPr lang="en-IE" dirty="0" err="1"/>
              <a:t>Promover</a:t>
            </a:r>
            <a:r>
              <a:rPr lang="en-IE" dirty="0"/>
              <a:t> e </a:t>
            </a:r>
            <a:r>
              <a:rPr lang="en-IE" dirty="0" err="1"/>
              <a:t>encorajar</a:t>
            </a:r>
            <a:r>
              <a:rPr lang="en-IE" dirty="0"/>
              <a:t> a </a:t>
            </a:r>
            <a:r>
              <a:rPr lang="en-IE" dirty="0" err="1"/>
              <a:t>cidadania</a:t>
            </a:r>
            <a:r>
              <a:rPr lang="en-IE" dirty="0"/>
              <a:t> </a:t>
            </a:r>
            <a:r>
              <a:rPr lang="en-IE" dirty="0" err="1"/>
              <a:t>ativa</a:t>
            </a:r>
            <a:r>
              <a:rPr lang="en-IE" dirty="0"/>
              <a:t> entre </a:t>
            </a:r>
            <a:r>
              <a:rPr lang="en-IE" dirty="0" err="1"/>
              <a:t>todos</a:t>
            </a:r>
            <a:r>
              <a:rPr lang="en-IE" dirty="0"/>
              <a:t> </a:t>
            </a:r>
            <a:r>
              <a:rPr lang="en-IE" dirty="0" err="1"/>
              <a:t>os</a:t>
            </a:r>
            <a:r>
              <a:rPr lang="en-IE" dirty="0"/>
              <a:t> </a:t>
            </a:r>
            <a:r>
              <a:rPr lang="en-IE" dirty="0" err="1"/>
              <a:t>membros</a:t>
            </a:r>
            <a:r>
              <a:rPr lang="en-IE" dirty="0"/>
              <a:t> da </a:t>
            </a:r>
            <a:r>
              <a:rPr lang="en-IE" dirty="0" err="1"/>
              <a:t>comunidade</a:t>
            </a:r>
            <a:r>
              <a:rPr lang="en-IE" dirty="0"/>
              <a:t> </a:t>
            </a:r>
            <a:r>
              <a:rPr lang="en-IE" dirty="0" err="1"/>
              <a:t>é</a:t>
            </a:r>
            <a:r>
              <a:rPr lang="en-IE" dirty="0"/>
              <a:t> </a:t>
            </a:r>
            <a:r>
              <a:rPr lang="en-IE" dirty="0" err="1"/>
              <a:t>importante</a:t>
            </a:r>
            <a:r>
              <a:rPr lang="en-IE" dirty="0"/>
              <a:t>, pois </a:t>
            </a:r>
            <a:r>
              <a:rPr lang="en-IE" dirty="0" err="1"/>
              <a:t>ajuda</a:t>
            </a:r>
            <a:r>
              <a:rPr lang="en-IE" dirty="0"/>
              <a:t> a </a:t>
            </a:r>
            <a:r>
              <a:rPr lang="en-IE" dirty="0" err="1"/>
              <a:t>criar</a:t>
            </a:r>
            <a:r>
              <a:rPr lang="en-IE" dirty="0"/>
              <a:t> </a:t>
            </a:r>
            <a:r>
              <a:rPr lang="en-IE" dirty="0" err="1"/>
              <a:t>uma</a:t>
            </a:r>
            <a:r>
              <a:rPr lang="en-IE" dirty="0"/>
              <a:t> </a:t>
            </a:r>
            <a:r>
              <a:rPr lang="en-IE" dirty="0" err="1"/>
              <a:t>comunidade</a:t>
            </a:r>
            <a:r>
              <a:rPr lang="en-IE" dirty="0"/>
              <a:t> </a:t>
            </a:r>
            <a:r>
              <a:rPr lang="en-IE" dirty="0" err="1"/>
              <a:t>mais</a:t>
            </a:r>
            <a:r>
              <a:rPr lang="en-IE" dirty="0"/>
              <a:t> </a:t>
            </a:r>
            <a:r>
              <a:rPr lang="en-IE" dirty="0" err="1"/>
              <a:t>interligada</a:t>
            </a:r>
            <a:r>
              <a:rPr lang="en-IE" dirty="0"/>
              <a:t> e </a:t>
            </a:r>
            <a:r>
              <a:rPr lang="en-IE" dirty="0" err="1"/>
              <a:t>inclusiva</a:t>
            </a:r>
            <a:r>
              <a:rPr lang="en-IE" dirty="0"/>
              <a:t>. </a:t>
            </a:r>
          </a:p>
          <a:p>
            <a:r>
              <a:rPr lang="en-IE" dirty="0" err="1"/>
              <a:t>Comunidades</a:t>
            </a:r>
            <a:r>
              <a:rPr lang="en-IE" dirty="0"/>
              <a:t> </a:t>
            </a:r>
            <a:r>
              <a:rPr lang="en-IE" dirty="0" err="1"/>
              <a:t>interligadas</a:t>
            </a:r>
            <a:r>
              <a:rPr lang="en-IE" dirty="0"/>
              <a:t> </a:t>
            </a:r>
            <a:r>
              <a:rPr lang="en-IE" dirty="0" err="1"/>
              <a:t>trazem</a:t>
            </a:r>
            <a:r>
              <a:rPr lang="en-IE" dirty="0"/>
              <a:t> </a:t>
            </a:r>
            <a:r>
              <a:rPr lang="en-IE" dirty="0" err="1"/>
              <a:t>mudanças</a:t>
            </a:r>
            <a:r>
              <a:rPr lang="en-IE" dirty="0"/>
              <a:t> </a:t>
            </a:r>
            <a:r>
              <a:rPr lang="en-IE" dirty="0" err="1"/>
              <a:t>positivas</a:t>
            </a:r>
            <a:r>
              <a:rPr lang="en-IE" dirty="0"/>
              <a:t> </a:t>
            </a:r>
            <a:r>
              <a:rPr lang="en-IE" dirty="0" err="1"/>
              <a:t>à</a:t>
            </a:r>
            <a:r>
              <a:rPr lang="en-IE" dirty="0"/>
              <a:t> </a:t>
            </a:r>
            <a:r>
              <a:rPr lang="en-IE" dirty="0" err="1"/>
              <a:t>nossa</a:t>
            </a:r>
            <a:r>
              <a:rPr lang="en-IE" dirty="0"/>
              <a:t> </a:t>
            </a:r>
            <a:r>
              <a:rPr lang="en-IE" dirty="0" err="1"/>
              <a:t>vida</a:t>
            </a:r>
            <a:r>
              <a:rPr lang="en-IE" dirty="0"/>
              <a:t> </a:t>
            </a:r>
            <a:r>
              <a:rPr lang="en-IE" dirty="0" err="1"/>
              <a:t>quotidiana</a:t>
            </a:r>
            <a:r>
              <a:rPr lang="en-IE" dirty="0"/>
              <a:t>, </a:t>
            </a:r>
            <a:r>
              <a:rPr lang="en-IE" dirty="0" err="1"/>
              <a:t>incluindo</a:t>
            </a:r>
            <a:r>
              <a:rPr lang="en-IE" dirty="0"/>
              <a:t> </a:t>
            </a:r>
            <a:r>
              <a:rPr lang="en-IE" dirty="0" err="1"/>
              <a:t>novas</a:t>
            </a:r>
            <a:r>
              <a:rPr lang="en-IE" dirty="0"/>
              <a:t> </a:t>
            </a:r>
            <a:r>
              <a:rPr lang="en-IE" dirty="0" err="1"/>
              <a:t>relações</a:t>
            </a:r>
            <a:r>
              <a:rPr lang="en-IE" dirty="0"/>
              <a:t>, </a:t>
            </a:r>
            <a:r>
              <a:rPr lang="en-IE" dirty="0" err="1"/>
              <a:t>novas</a:t>
            </a:r>
            <a:r>
              <a:rPr lang="en-IE" dirty="0"/>
              <a:t> </a:t>
            </a:r>
            <a:r>
              <a:rPr lang="en-IE" dirty="0" err="1"/>
              <a:t>oportunidades</a:t>
            </a:r>
            <a:r>
              <a:rPr lang="en-IE" dirty="0"/>
              <a:t> e um </a:t>
            </a:r>
            <a:r>
              <a:rPr lang="en-IE" dirty="0" err="1"/>
              <a:t>sentimento</a:t>
            </a:r>
            <a:r>
              <a:rPr lang="en-IE" dirty="0"/>
              <a:t> de </a:t>
            </a:r>
            <a:r>
              <a:rPr lang="en-IE" dirty="0" err="1"/>
              <a:t>empoderamento</a:t>
            </a:r>
            <a:r>
              <a:rPr lang="en-IE" dirty="0"/>
              <a:t> para </a:t>
            </a:r>
            <a:r>
              <a:rPr lang="en-IE" dirty="0" err="1"/>
              <a:t>todos</a:t>
            </a:r>
            <a:r>
              <a:rPr lang="en-IE" dirty="0"/>
              <a:t> </a:t>
            </a:r>
            <a:r>
              <a:rPr lang="en-IE" dirty="0" err="1"/>
              <a:t>os</a:t>
            </a:r>
            <a:r>
              <a:rPr lang="en-IE" dirty="0"/>
              <a:t> </a:t>
            </a:r>
            <a:r>
              <a:rPr lang="en-IE" dirty="0" err="1"/>
              <a:t>membros</a:t>
            </a:r>
            <a:r>
              <a:rPr lang="en-IE" dirty="0"/>
              <a:t> da </a:t>
            </a:r>
            <a:r>
              <a:rPr lang="en-IE" dirty="0" err="1"/>
              <a:t>comunidade</a:t>
            </a:r>
            <a:r>
              <a:rPr lang="en-IE" dirty="0"/>
              <a:t>.</a:t>
            </a:r>
          </a:p>
          <a:p>
            <a:endParaRPr lang="en-IE" dirty="0"/>
          </a:p>
          <a:p>
            <a:endParaRPr lang="en-IE" dirty="0"/>
          </a:p>
          <a:p>
            <a:r>
              <a:rPr lang="en-IE" dirty="0"/>
              <a:t>A </a:t>
            </a:r>
            <a:r>
              <a:rPr lang="en-IE" dirty="0" err="1"/>
              <a:t>cidadania</a:t>
            </a:r>
            <a:r>
              <a:rPr lang="en-IE" dirty="0"/>
              <a:t> </a:t>
            </a:r>
            <a:r>
              <a:rPr lang="en-IE" dirty="0" err="1"/>
              <a:t>ativa</a:t>
            </a:r>
            <a:r>
              <a:rPr lang="en-IE" dirty="0"/>
              <a:t> </a:t>
            </a:r>
            <a:r>
              <a:rPr lang="en-IE" dirty="0" err="1"/>
              <a:t>poderia</a:t>
            </a:r>
            <a:r>
              <a:rPr lang="en-IE" dirty="0"/>
              <a:t> </a:t>
            </a:r>
            <a:r>
              <a:rPr lang="en-IE" dirty="0" err="1"/>
              <a:t>desempenhar</a:t>
            </a:r>
            <a:r>
              <a:rPr lang="en-IE" dirty="0"/>
              <a:t> um </a:t>
            </a:r>
            <a:r>
              <a:rPr lang="en-IE" dirty="0" err="1"/>
              <a:t>papel</a:t>
            </a:r>
            <a:r>
              <a:rPr lang="en-IE" dirty="0"/>
              <a:t>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resolução</a:t>
            </a:r>
            <a:r>
              <a:rPr lang="en-IE" dirty="0"/>
              <a:t> </a:t>
            </a:r>
            <a:r>
              <a:rPr lang="en-IE" dirty="0" err="1"/>
              <a:t>deste</a:t>
            </a:r>
            <a:r>
              <a:rPr lang="en-IE" dirty="0"/>
              <a:t> </a:t>
            </a:r>
            <a:r>
              <a:rPr lang="en-IE" dirty="0" err="1"/>
              <a:t>problema</a:t>
            </a:r>
            <a:r>
              <a:rPr lang="en-IE" dirty="0"/>
              <a:t>. </a:t>
            </a:r>
            <a:r>
              <a:rPr lang="en-IE" dirty="0" err="1"/>
              <a:t>Vejamos</a:t>
            </a:r>
            <a:r>
              <a:rPr lang="en-IE" dirty="0"/>
              <a:t> </a:t>
            </a:r>
            <a:r>
              <a:rPr lang="en-IE" dirty="0" err="1"/>
              <a:t>rapidamente</a:t>
            </a:r>
            <a:r>
              <a:rPr lang="en-IE" dirty="0"/>
              <a:t> </a:t>
            </a:r>
            <a:r>
              <a:rPr lang="en-IE" dirty="0" err="1"/>
              <a:t>como</a:t>
            </a:r>
            <a:r>
              <a:rPr lang="en-IE" dirty="0"/>
              <a:t>...</a:t>
            </a:r>
          </a:p>
          <a:p>
            <a:endParaRPr lang="en-I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67E7C9-982E-4C59-91AE-C9F19E0B68F8}"/>
              </a:ext>
            </a:extLst>
          </p:cNvPr>
          <p:cNvSpPr txBox="1"/>
          <p:nvPr/>
        </p:nvSpPr>
        <p:spPr>
          <a:xfrm>
            <a:off x="308017" y="4793809"/>
            <a:ext cx="7222108" cy="830997"/>
          </a:xfrm>
          <a:prstGeom prst="rect">
            <a:avLst/>
          </a:prstGeom>
          <a:solidFill>
            <a:srgbClr val="A3CEC2"/>
          </a:solidFill>
        </p:spPr>
        <p:txBody>
          <a:bodyPr wrap="square" rtlCol="0">
            <a:spAutoFit/>
          </a:bodyPr>
          <a:lstStyle/>
          <a:p>
            <a:r>
              <a:rPr lang="en-IE" sz="2400" dirty="0" err="1">
                <a:solidFill>
                  <a:schemeClr val="bg1"/>
                </a:solidFill>
              </a:rPr>
              <a:t>Pergunta</a:t>
            </a:r>
            <a:r>
              <a:rPr lang="en-IE" sz="2400" dirty="0">
                <a:solidFill>
                  <a:schemeClr val="bg1"/>
                </a:solidFill>
              </a:rPr>
              <a:t>: </a:t>
            </a:r>
            <a:r>
              <a:rPr lang="en-IE" sz="2400" dirty="0" err="1">
                <a:solidFill>
                  <a:schemeClr val="bg1"/>
                </a:solidFill>
              </a:rPr>
              <a:t>Existe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algum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indivíduo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ou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grupo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na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sua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comunidade</a:t>
            </a:r>
            <a:r>
              <a:rPr lang="en-IE" sz="2400" dirty="0">
                <a:solidFill>
                  <a:schemeClr val="bg1"/>
                </a:solidFill>
              </a:rPr>
              <a:t> que se </a:t>
            </a:r>
            <a:r>
              <a:rPr lang="en-IE" sz="2400" dirty="0" err="1">
                <a:solidFill>
                  <a:schemeClr val="bg1"/>
                </a:solidFill>
              </a:rPr>
              <a:t>possa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sentir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excluído</a:t>
            </a:r>
            <a:r>
              <a:rPr lang="en-IE" sz="24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484476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Young man using smartphone on city street at night">
            <a:extLst>
              <a:ext uri="{FF2B5EF4-FFF2-40B4-BE49-F238E27FC236}">
                <a16:creationId xmlns:a16="http://schemas.microsoft.com/office/drawing/2014/main" id="{2AB07812-7EF8-4921-8A94-47322F613CB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FA4C8C-B834-4718-888B-575B51377F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9699" y="489855"/>
            <a:ext cx="6492178" cy="1278162"/>
          </a:xfrm>
          <a:solidFill>
            <a:srgbClr val="7F4182"/>
          </a:solidFill>
        </p:spPr>
        <p:txBody>
          <a:bodyPr>
            <a:normAutofit fontScale="92500" lnSpcReduction="20000"/>
          </a:bodyPr>
          <a:lstStyle/>
          <a:p>
            <a:r>
              <a:rPr lang="en-IE" dirty="0" err="1">
                <a:solidFill>
                  <a:schemeClr val="bg1"/>
                </a:solidFill>
              </a:rPr>
              <a:t>Capacitar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refugiados</a:t>
            </a:r>
            <a:r>
              <a:rPr lang="en-IE" dirty="0">
                <a:solidFill>
                  <a:schemeClr val="bg1"/>
                </a:solidFill>
              </a:rPr>
              <a:t> e </a:t>
            </a:r>
            <a:r>
              <a:rPr lang="en-IE" dirty="0" err="1">
                <a:solidFill>
                  <a:schemeClr val="bg1"/>
                </a:solidFill>
              </a:rPr>
              <a:t>migrantes</a:t>
            </a:r>
            <a:r>
              <a:rPr lang="en-IE" dirty="0">
                <a:solidFill>
                  <a:schemeClr val="bg1"/>
                </a:solidFill>
              </a:rPr>
              <a:t> a </a:t>
            </a:r>
            <a:r>
              <a:rPr lang="en-IE" dirty="0" err="1">
                <a:solidFill>
                  <a:schemeClr val="bg1"/>
                </a:solidFill>
              </a:rPr>
              <a:t>tornarem</a:t>
            </a:r>
            <a:r>
              <a:rPr lang="en-IE" dirty="0">
                <a:solidFill>
                  <a:schemeClr val="bg1"/>
                </a:solidFill>
              </a:rPr>
              <a:t>-se </a:t>
            </a:r>
            <a:r>
              <a:rPr lang="en-IE" dirty="0" err="1">
                <a:solidFill>
                  <a:schemeClr val="bg1"/>
                </a:solidFill>
              </a:rPr>
              <a:t>cidadãos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ativos</a:t>
            </a:r>
            <a:r>
              <a:rPr lang="en-IE" dirty="0">
                <a:solidFill>
                  <a:schemeClr val="bg1"/>
                </a:solidFill>
              </a:rPr>
              <a:t> e </a:t>
            </a:r>
            <a:r>
              <a:rPr lang="en-IE" dirty="0" err="1">
                <a:solidFill>
                  <a:schemeClr val="bg1"/>
                </a:solidFill>
              </a:rPr>
              <a:t>líderes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comunitários</a:t>
            </a:r>
            <a:endParaRPr lang="en-IE" dirty="0">
              <a:solidFill>
                <a:schemeClr val="bg1"/>
              </a:solidFill>
            </a:endParaRPr>
          </a:p>
          <a:p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98FE5F-E72B-4AAC-BE61-B9447C4B9B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9699" y="1876874"/>
            <a:ext cx="7060987" cy="4727126"/>
          </a:xfrm>
        </p:spPr>
        <p:txBody>
          <a:bodyPr/>
          <a:lstStyle/>
          <a:p>
            <a:r>
              <a:rPr lang="en-IE" dirty="0" err="1"/>
              <a:t>Refugiados</a:t>
            </a:r>
            <a:r>
              <a:rPr lang="en-IE" dirty="0"/>
              <a:t> e </a:t>
            </a:r>
            <a:r>
              <a:rPr lang="en-IE" dirty="0" err="1"/>
              <a:t>migrantes</a:t>
            </a:r>
            <a:r>
              <a:rPr lang="en-IE" dirty="0"/>
              <a:t> </a:t>
            </a:r>
            <a:r>
              <a:rPr lang="en-IE" dirty="0" err="1"/>
              <a:t>podem</a:t>
            </a:r>
            <a:r>
              <a:rPr lang="en-IE" dirty="0"/>
              <a:t> </a:t>
            </a:r>
            <a:r>
              <a:rPr lang="en-IE" dirty="0" err="1"/>
              <a:t>beneficiar</a:t>
            </a:r>
            <a:r>
              <a:rPr lang="en-IE" dirty="0"/>
              <a:t> </a:t>
            </a:r>
            <a:r>
              <a:rPr lang="en-IE" dirty="0" err="1"/>
              <a:t>bastante</a:t>
            </a:r>
            <a:r>
              <a:rPr lang="en-IE" dirty="0"/>
              <a:t> </a:t>
            </a:r>
            <a:r>
              <a:rPr lang="en-IE" dirty="0" err="1"/>
              <a:t>ao</a:t>
            </a:r>
            <a:r>
              <a:rPr lang="en-IE" dirty="0"/>
              <a:t> </a:t>
            </a:r>
            <a:r>
              <a:rPr lang="en-IE" dirty="0" err="1"/>
              <a:t>tornarem</a:t>
            </a:r>
            <a:r>
              <a:rPr lang="en-IE" dirty="0"/>
              <a:t>-se </a:t>
            </a:r>
            <a:r>
              <a:rPr lang="en-IE" dirty="0" err="1"/>
              <a:t>cidadãos</a:t>
            </a:r>
            <a:r>
              <a:rPr lang="en-IE" dirty="0"/>
              <a:t> </a:t>
            </a:r>
            <a:r>
              <a:rPr lang="en-IE" dirty="0" err="1"/>
              <a:t>ativos</a:t>
            </a:r>
            <a:r>
              <a:rPr lang="en-IE" dirty="0"/>
              <a:t> </a:t>
            </a:r>
            <a:r>
              <a:rPr lang="en-IE" dirty="0" err="1"/>
              <a:t>nas</a:t>
            </a:r>
            <a:r>
              <a:rPr lang="en-IE" dirty="0"/>
              <a:t> </a:t>
            </a:r>
            <a:r>
              <a:rPr lang="en-IE" dirty="0" err="1"/>
              <a:t>suas</a:t>
            </a:r>
            <a:r>
              <a:rPr lang="en-IE" dirty="0"/>
              <a:t> </a:t>
            </a:r>
            <a:r>
              <a:rPr lang="en-IE" dirty="0" err="1"/>
              <a:t>comunidades</a:t>
            </a:r>
            <a:r>
              <a:rPr lang="en-IE" dirty="0"/>
              <a:t>. </a:t>
            </a:r>
          </a:p>
          <a:p>
            <a:r>
              <a:rPr lang="en-IE" dirty="0" err="1"/>
              <a:t>Ao</a:t>
            </a:r>
            <a:r>
              <a:rPr lang="en-IE" dirty="0"/>
              <a:t> </a:t>
            </a:r>
            <a:r>
              <a:rPr lang="en-IE" dirty="0" err="1"/>
              <a:t>envolverem</a:t>
            </a:r>
            <a:r>
              <a:rPr lang="en-IE" dirty="0"/>
              <a:t>-se </a:t>
            </a:r>
            <a:r>
              <a:rPr lang="en-IE" dirty="0" err="1"/>
              <a:t>em</a:t>
            </a:r>
            <a:r>
              <a:rPr lang="en-IE" dirty="0"/>
              <a:t> </a:t>
            </a:r>
            <a:r>
              <a:rPr lang="en-IE" dirty="0" err="1"/>
              <a:t>grupos</a:t>
            </a:r>
            <a:r>
              <a:rPr lang="en-IE" dirty="0"/>
              <a:t> </a:t>
            </a:r>
            <a:r>
              <a:rPr lang="en-IE" dirty="0" err="1"/>
              <a:t>comunitários</a:t>
            </a:r>
            <a:r>
              <a:rPr lang="en-IE" dirty="0"/>
              <a:t>, </a:t>
            </a:r>
            <a:r>
              <a:rPr lang="en-IE" dirty="0" err="1"/>
              <a:t>os</a:t>
            </a:r>
            <a:r>
              <a:rPr lang="en-IE" dirty="0"/>
              <a:t> </a:t>
            </a:r>
            <a:r>
              <a:rPr lang="en-IE" dirty="0" err="1"/>
              <a:t>refugiados</a:t>
            </a:r>
            <a:r>
              <a:rPr lang="en-IE" dirty="0"/>
              <a:t> e </a:t>
            </a:r>
            <a:r>
              <a:rPr lang="en-IE" dirty="0" err="1"/>
              <a:t>migrantes</a:t>
            </a:r>
            <a:r>
              <a:rPr lang="en-IE" dirty="0"/>
              <a:t> </a:t>
            </a:r>
            <a:r>
              <a:rPr lang="en-IE" dirty="0" err="1"/>
              <a:t>ficam</a:t>
            </a:r>
            <a:r>
              <a:rPr lang="en-IE" dirty="0"/>
              <a:t> a </a:t>
            </a:r>
            <a:r>
              <a:rPr lang="en-IE" dirty="0" err="1"/>
              <a:t>conhecer</a:t>
            </a:r>
            <a:r>
              <a:rPr lang="en-IE" dirty="0"/>
              <a:t> </a:t>
            </a:r>
            <a:r>
              <a:rPr lang="en-IE" dirty="0" err="1"/>
              <a:t>melhor</a:t>
            </a:r>
            <a:r>
              <a:rPr lang="en-IE" dirty="0"/>
              <a:t> </a:t>
            </a:r>
            <a:r>
              <a:rPr lang="en-IE" dirty="0" err="1"/>
              <a:t>os</a:t>
            </a:r>
            <a:r>
              <a:rPr lang="en-IE" dirty="0"/>
              <a:t> </a:t>
            </a:r>
            <a:r>
              <a:rPr lang="en-IE" dirty="0" err="1"/>
              <a:t>seus</a:t>
            </a:r>
            <a:r>
              <a:rPr lang="en-IE" dirty="0"/>
              <a:t> </a:t>
            </a:r>
            <a:r>
              <a:rPr lang="en-IE" dirty="0" err="1"/>
              <a:t>países</a:t>
            </a:r>
            <a:r>
              <a:rPr lang="en-IE" dirty="0"/>
              <a:t> de </a:t>
            </a:r>
            <a:r>
              <a:rPr lang="en-IE" dirty="0" err="1"/>
              <a:t>acolhimento</a:t>
            </a:r>
            <a:r>
              <a:rPr lang="en-IE" dirty="0"/>
              <a:t>, a </a:t>
            </a:r>
            <a:r>
              <a:rPr lang="en-IE" dirty="0" err="1"/>
              <a:t>população</a:t>
            </a:r>
            <a:r>
              <a:rPr lang="en-IE" dirty="0"/>
              <a:t> local e </a:t>
            </a:r>
            <a:r>
              <a:rPr lang="en-IE" dirty="0" err="1"/>
              <a:t>os</a:t>
            </a:r>
            <a:r>
              <a:rPr lang="en-IE" dirty="0"/>
              <a:t> costumes. </a:t>
            </a:r>
          </a:p>
          <a:p>
            <a:r>
              <a:rPr lang="en-IE" dirty="0" err="1"/>
              <a:t>Podem</a:t>
            </a:r>
            <a:r>
              <a:rPr lang="en-IE" dirty="0"/>
              <a:t> </a:t>
            </a:r>
            <a:r>
              <a:rPr lang="en-IE" dirty="0" err="1"/>
              <a:t>lançar</a:t>
            </a:r>
            <a:r>
              <a:rPr lang="en-IE" dirty="0"/>
              <a:t> as bases para </a:t>
            </a:r>
            <a:r>
              <a:rPr lang="en-IE" dirty="0" err="1"/>
              <a:t>amizades</a:t>
            </a:r>
            <a:r>
              <a:rPr lang="en-IE" dirty="0"/>
              <a:t> com </a:t>
            </a:r>
            <a:r>
              <a:rPr lang="en-IE" dirty="0" err="1"/>
              <a:t>nativos</a:t>
            </a:r>
            <a:r>
              <a:rPr lang="en-IE" dirty="0"/>
              <a:t> da </a:t>
            </a:r>
            <a:r>
              <a:rPr lang="en-IE" dirty="0" err="1"/>
              <a:t>comunidade</a:t>
            </a:r>
            <a:r>
              <a:rPr lang="en-IE" dirty="0"/>
              <a:t>, </a:t>
            </a:r>
            <a:r>
              <a:rPr lang="en-IE" dirty="0" err="1"/>
              <a:t>podendo</a:t>
            </a:r>
            <a:r>
              <a:rPr lang="en-IE" dirty="0"/>
              <a:t> ser </a:t>
            </a:r>
            <a:r>
              <a:rPr lang="en-IE" dirty="0" err="1"/>
              <a:t>agentes</a:t>
            </a:r>
            <a:r>
              <a:rPr lang="en-IE" dirty="0"/>
              <a:t> de </a:t>
            </a:r>
            <a:r>
              <a:rPr lang="en-IE" dirty="0" err="1"/>
              <a:t>mudança</a:t>
            </a:r>
            <a:r>
              <a:rPr lang="en-IE" dirty="0"/>
              <a:t> que </a:t>
            </a:r>
            <a:r>
              <a:rPr lang="en-IE" dirty="0" err="1"/>
              <a:t>realizam</a:t>
            </a:r>
            <a:r>
              <a:rPr lang="en-IE" dirty="0"/>
              <a:t> </a:t>
            </a:r>
            <a:r>
              <a:rPr lang="en-IE" dirty="0" err="1"/>
              <a:t>ações</a:t>
            </a:r>
            <a:r>
              <a:rPr lang="en-IE" dirty="0"/>
              <a:t> </a:t>
            </a:r>
            <a:r>
              <a:rPr lang="en-IE" dirty="0" err="1"/>
              <a:t>positivas</a:t>
            </a:r>
            <a:r>
              <a:rPr lang="en-IE" dirty="0"/>
              <a:t> </a:t>
            </a:r>
            <a:r>
              <a:rPr lang="en-IE" dirty="0" err="1"/>
              <a:t>nas</a:t>
            </a:r>
            <a:r>
              <a:rPr lang="en-IE" dirty="0"/>
              <a:t> </a:t>
            </a:r>
            <a:r>
              <a:rPr lang="en-IE" dirty="0" err="1"/>
              <a:t>suas</a:t>
            </a:r>
            <a:r>
              <a:rPr lang="en-IE" dirty="0"/>
              <a:t> </a:t>
            </a:r>
            <a:r>
              <a:rPr lang="en-IE" dirty="0" err="1"/>
              <a:t>comunidades</a:t>
            </a:r>
            <a:r>
              <a:rPr lang="en-IE" dirty="0"/>
              <a:t>.</a:t>
            </a:r>
          </a:p>
          <a:p>
            <a:r>
              <a:rPr lang="en-IE" dirty="0"/>
              <a:t>A </a:t>
            </a:r>
            <a:r>
              <a:rPr lang="en-IE" dirty="0" err="1"/>
              <a:t>Cidadania</a:t>
            </a:r>
            <a:r>
              <a:rPr lang="en-IE" dirty="0"/>
              <a:t> </a:t>
            </a:r>
            <a:r>
              <a:rPr lang="en-IE" dirty="0" err="1"/>
              <a:t>Ativa</a:t>
            </a:r>
            <a:r>
              <a:rPr lang="en-IE" dirty="0"/>
              <a:t> </a:t>
            </a:r>
            <a:r>
              <a:rPr lang="en-IE" dirty="0" err="1"/>
              <a:t>pode</a:t>
            </a:r>
            <a:r>
              <a:rPr lang="en-IE" dirty="0"/>
              <a:t> </a:t>
            </a:r>
            <a:r>
              <a:rPr lang="en-IE" dirty="0" err="1"/>
              <a:t>negar</a:t>
            </a:r>
            <a:r>
              <a:rPr lang="en-IE" dirty="0"/>
              <a:t> o "Outro”, que </a:t>
            </a:r>
            <a:r>
              <a:rPr lang="en-IE" dirty="0" err="1"/>
              <a:t>pode</a:t>
            </a:r>
            <a:r>
              <a:rPr lang="en-IE" dirty="0"/>
              <a:t> </a:t>
            </a:r>
            <a:r>
              <a:rPr lang="en-IE" dirty="0" err="1"/>
              <a:t>derivar</a:t>
            </a:r>
            <a:r>
              <a:rPr lang="en-IE" dirty="0"/>
              <a:t> de </a:t>
            </a:r>
            <a:r>
              <a:rPr lang="en-IE" dirty="0" err="1"/>
              <a:t>diferenças</a:t>
            </a:r>
            <a:r>
              <a:rPr lang="en-IE" dirty="0"/>
              <a:t> </a:t>
            </a:r>
            <a:r>
              <a:rPr lang="en-IE" dirty="0" err="1"/>
              <a:t>étnicas</a:t>
            </a:r>
            <a:r>
              <a:rPr lang="en-IE" dirty="0"/>
              <a:t>/</a:t>
            </a:r>
            <a:r>
              <a:rPr lang="en-IE" dirty="0" err="1"/>
              <a:t>raciais</a:t>
            </a:r>
            <a:r>
              <a:rPr lang="en-IE" dirty="0"/>
              <a:t>/ </a:t>
            </a:r>
            <a:r>
              <a:rPr lang="en-IE" dirty="0" err="1"/>
              <a:t>identidades</a:t>
            </a:r>
            <a:r>
              <a:rPr lang="en-IE" dirty="0"/>
              <a:t> e/</a:t>
            </a:r>
            <a:r>
              <a:rPr lang="en-IE" dirty="0" err="1"/>
              <a:t>ou</a:t>
            </a:r>
            <a:r>
              <a:rPr lang="en-IE" dirty="0"/>
              <a:t> </a:t>
            </a:r>
            <a:r>
              <a:rPr lang="en-IE" dirty="0" err="1"/>
              <a:t>tratamento</a:t>
            </a:r>
            <a:r>
              <a:rPr lang="en-IE" dirty="0"/>
              <a:t> pela </a:t>
            </a:r>
            <a:r>
              <a:rPr lang="en-IE" dirty="0" err="1"/>
              <a:t>sociedade</a:t>
            </a:r>
            <a:r>
              <a:rPr lang="en-IE" dirty="0"/>
              <a:t>/ </a:t>
            </a:r>
            <a:r>
              <a:rPr lang="en-IE" dirty="0" err="1"/>
              <a:t>comunidade</a:t>
            </a:r>
            <a:r>
              <a:rPr lang="en-IE" dirty="0"/>
              <a:t> </a:t>
            </a:r>
            <a:r>
              <a:rPr lang="en-IE" dirty="0" err="1"/>
              <a:t>anfitriã</a:t>
            </a:r>
            <a:r>
              <a:rPr lang="en-IE" dirty="0"/>
              <a:t>.</a:t>
            </a:r>
          </a:p>
          <a:p>
            <a:endParaRPr lang="en-I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DB9790-45EC-4B11-BC74-A8DB43A4C983}"/>
              </a:ext>
            </a:extLst>
          </p:cNvPr>
          <p:cNvSpPr txBox="1"/>
          <p:nvPr/>
        </p:nvSpPr>
        <p:spPr>
          <a:xfrm>
            <a:off x="0" y="0"/>
            <a:ext cx="2406869" cy="461665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OPORTUNIDADE</a:t>
            </a:r>
          </a:p>
        </p:txBody>
      </p:sp>
    </p:spTree>
    <p:extLst>
      <p:ext uri="{BB962C8B-B14F-4D97-AF65-F5344CB8AC3E}">
        <p14:creationId xmlns:p14="http://schemas.microsoft.com/office/powerpoint/2010/main" val="32115695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1C9557-BDC1-4BB5-B350-5465B54F53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12772" y="1144929"/>
            <a:ext cx="7874124" cy="426889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300" dirty="0"/>
              <a:t>Sajjad Hussain </a:t>
            </a:r>
            <a:r>
              <a:rPr lang="en-IE" sz="2300" dirty="0" err="1"/>
              <a:t>nasceu</a:t>
            </a:r>
            <a:r>
              <a:rPr lang="en-IE" sz="2300" dirty="0"/>
              <a:t> no </a:t>
            </a:r>
            <a:r>
              <a:rPr lang="en-IE" sz="2300" dirty="0" err="1"/>
              <a:t>Paquistão</a:t>
            </a:r>
            <a:r>
              <a:rPr lang="en-IE" sz="2300" dirty="0"/>
              <a:t>, mas </a:t>
            </a:r>
            <a:r>
              <a:rPr lang="en-IE" sz="2300" dirty="0" err="1"/>
              <a:t>vive</a:t>
            </a:r>
            <a:r>
              <a:rPr lang="en-IE" sz="2300" dirty="0"/>
              <a:t> </a:t>
            </a:r>
            <a:r>
              <a:rPr lang="en-IE" sz="2300" dirty="0" err="1"/>
              <a:t>na</a:t>
            </a:r>
            <a:r>
              <a:rPr lang="en-IE" sz="2300" dirty="0"/>
              <a:t> </a:t>
            </a:r>
            <a:r>
              <a:rPr lang="en-IE" sz="2300" dirty="0" err="1"/>
              <a:t>Irlanda</a:t>
            </a:r>
            <a:r>
              <a:rPr lang="en-IE" sz="2300" dirty="0"/>
              <a:t> </a:t>
            </a:r>
            <a:r>
              <a:rPr lang="en-IE" sz="2300" dirty="0" err="1"/>
              <a:t>há</a:t>
            </a:r>
            <a:r>
              <a:rPr lang="en-IE" sz="2300" dirty="0"/>
              <a:t> </a:t>
            </a:r>
            <a:r>
              <a:rPr lang="en-IE" sz="2300" dirty="0" err="1"/>
              <a:t>quase</a:t>
            </a:r>
            <a:r>
              <a:rPr lang="en-IE" sz="2300" dirty="0"/>
              <a:t> 20 </a:t>
            </a:r>
            <a:r>
              <a:rPr lang="en-IE" sz="2300" dirty="0" err="1"/>
              <a:t>anos</a:t>
            </a:r>
            <a:r>
              <a:rPr lang="en-IE" sz="2300" dirty="0"/>
              <a:t>. </a:t>
            </a:r>
            <a:r>
              <a:rPr lang="en-IE" sz="2300" dirty="0" err="1"/>
              <a:t>Chegou</a:t>
            </a:r>
            <a:r>
              <a:rPr lang="en-IE" sz="2300" dirty="0"/>
              <a:t> </a:t>
            </a:r>
            <a:r>
              <a:rPr lang="en-IE" sz="2300" dirty="0" err="1"/>
              <a:t>originalmente</a:t>
            </a:r>
            <a:r>
              <a:rPr lang="en-IE" sz="2300" dirty="0"/>
              <a:t> </a:t>
            </a:r>
            <a:r>
              <a:rPr lang="en-IE" sz="2300" dirty="0" err="1"/>
              <a:t>à</a:t>
            </a:r>
            <a:r>
              <a:rPr lang="en-IE" sz="2300" dirty="0"/>
              <a:t> </a:t>
            </a:r>
            <a:r>
              <a:rPr lang="en-IE" sz="2300" dirty="0" err="1"/>
              <a:t>Irlanda</a:t>
            </a:r>
            <a:r>
              <a:rPr lang="en-IE" sz="2300" dirty="0"/>
              <a:t> com </a:t>
            </a:r>
            <a:r>
              <a:rPr lang="en-IE" sz="2300" dirty="0" err="1"/>
              <a:t>uma</a:t>
            </a:r>
            <a:r>
              <a:rPr lang="en-IE" sz="2300" dirty="0"/>
              <a:t> </a:t>
            </a:r>
            <a:r>
              <a:rPr lang="en-IE" sz="2300" dirty="0" err="1"/>
              <a:t>licença</a:t>
            </a:r>
            <a:r>
              <a:rPr lang="en-IE" sz="2300" dirty="0"/>
              <a:t> de </a:t>
            </a:r>
            <a:r>
              <a:rPr lang="en-IE" sz="2300" dirty="0" err="1"/>
              <a:t>trabalho</a:t>
            </a:r>
            <a:r>
              <a:rPr lang="en-IE" sz="2300" dirty="0"/>
              <a:t> e fez de Roscommon a </a:t>
            </a:r>
            <a:r>
              <a:rPr lang="en-IE" sz="2300" dirty="0" err="1"/>
              <a:t>sua</a:t>
            </a:r>
            <a:r>
              <a:rPr lang="en-IE" sz="2300" dirty="0"/>
              <a:t> casa.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300" dirty="0" err="1"/>
              <a:t>Em</a:t>
            </a:r>
            <a:r>
              <a:rPr lang="en-IE" sz="2300" dirty="0"/>
              <a:t> 2018, </a:t>
            </a:r>
            <a:r>
              <a:rPr lang="en-IE" sz="2300" dirty="0" err="1"/>
              <a:t>foi</a:t>
            </a:r>
            <a:r>
              <a:rPr lang="en-IE" sz="2300" dirty="0"/>
              <a:t> </a:t>
            </a:r>
            <a:r>
              <a:rPr lang="en-IE" sz="2300" dirty="0" err="1"/>
              <a:t>uma</a:t>
            </a:r>
            <a:r>
              <a:rPr lang="en-IE" sz="2300" dirty="0"/>
              <a:t> das </a:t>
            </a:r>
            <a:r>
              <a:rPr lang="en-IE" sz="2300" dirty="0" err="1"/>
              <a:t>quatro</a:t>
            </a:r>
            <a:r>
              <a:rPr lang="en-IE" sz="2300" dirty="0"/>
              <a:t> </a:t>
            </a:r>
            <a:r>
              <a:rPr lang="en-IE" sz="2300" dirty="0" err="1"/>
              <a:t>pessoas</a:t>
            </a:r>
            <a:r>
              <a:rPr lang="en-IE" sz="2300" dirty="0"/>
              <a:t> do </a:t>
            </a:r>
            <a:r>
              <a:rPr lang="en-IE" sz="2300" dirty="0" err="1"/>
              <a:t>Ballaghaderreen</a:t>
            </a:r>
            <a:r>
              <a:rPr lang="en-IE" sz="2300" dirty="0"/>
              <a:t> a </a:t>
            </a:r>
            <a:r>
              <a:rPr lang="en-IE" sz="2300" dirty="0" err="1"/>
              <a:t>aceitar</a:t>
            </a:r>
            <a:r>
              <a:rPr lang="en-IE" sz="2300" dirty="0"/>
              <a:t> um </a:t>
            </a:r>
            <a:r>
              <a:rPr lang="en-IE" sz="2300" dirty="0" err="1"/>
              <a:t>prémio</a:t>
            </a:r>
            <a:r>
              <a:rPr lang="en-IE" sz="2300" dirty="0"/>
              <a:t> de </a:t>
            </a:r>
            <a:r>
              <a:rPr lang="en-IE" sz="2300" dirty="0" err="1"/>
              <a:t>Povo</a:t>
            </a:r>
            <a:r>
              <a:rPr lang="en-IE" sz="2300" dirty="0"/>
              <a:t> </a:t>
            </a:r>
            <a:r>
              <a:rPr lang="en-IE" sz="2300" dirty="0" err="1"/>
              <a:t>Comunitário</a:t>
            </a:r>
            <a:r>
              <a:rPr lang="en-IE" sz="2300" dirty="0"/>
              <a:t> do </a:t>
            </a:r>
            <a:r>
              <a:rPr lang="en-IE" sz="2300" dirty="0" err="1"/>
              <a:t>Ano</a:t>
            </a:r>
            <a:r>
              <a:rPr lang="en-IE" sz="2300" dirty="0"/>
              <a:t>, </a:t>
            </a:r>
            <a:r>
              <a:rPr lang="en-IE" sz="2300" dirty="0" err="1"/>
              <a:t>como</a:t>
            </a:r>
            <a:r>
              <a:rPr lang="en-IE" sz="2300" dirty="0"/>
              <a:t> </a:t>
            </a:r>
            <a:r>
              <a:rPr lang="en-IE" sz="2300" dirty="0" err="1"/>
              <a:t>reconhecimento</a:t>
            </a:r>
            <a:r>
              <a:rPr lang="en-IE" sz="2300" dirty="0"/>
              <a:t> da </a:t>
            </a:r>
            <a:r>
              <a:rPr lang="en-IE" sz="2300" dirty="0" err="1"/>
              <a:t>resposta</a:t>
            </a:r>
            <a:r>
              <a:rPr lang="en-IE" sz="2300" dirty="0"/>
              <a:t> da </a:t>
            </a:r>
            <a:r>
              <a:rPr lang="en-IE" sz="2300" dirty="0" err="1"/>
              <a:t>cidade</a:t>
            </a:r>
            <a:r>
              <a:rPr lang="en-IE" sz="2300" dirty="0"/>
              <a:t> </a:t>
            </a:r>
            <a:r>
              <a:rPr lang="en-IE" sz="2300" dirty="0" err="1"/>
              <a:t>à</a:t>
            </a:r>
            <a:r>
              <a:rPr lang="en-IE" sz="2300" dirty="0"/>
              <a:t> </a:t>
            </a:r>
            <a:r>
              <a:rPr lang="en-IE" sz="2300" dirty="0" err="1"/>
              <a:t>chegada</a:t>
            </a:r>
            <a:r>
              <a:rPr lang="en-IE" sz="2300" dirty="0"/>
              <a:t> dos </a:t>
            </a:r>
            <a:r>
              <a:rPr lang="en-IE" sz="2300" dirty="0" err="1"/>
              <a:t>refugiados</a:t>
            </a:r>
            <a:r>
              <a:rPr lang="en-IE" sz="2300" dirty="0"/>
              <a:t> da </a:t>
            </a:r>
            <a:r>
              <a:rPr lang="en-IE" sz="2300" dirty="0" err="1"/>
              <a:t>Síria</a:t>
            </a:r>
            <a:r>
              <a:rPr lang="en-IE" sz="23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300" dirty="0"/>
              <a:t>Como </a:t>
            </a:r>
            <a:r>
              <a:rPr lang="en-IE" sz="2300" dirty="0" err="1"/>
              <a:t>cidadão</a:t>
            </a:r>
            <a:r>
              <a:rPr lang="en-IE" sz="2300" dirty="0"/>
              <a:t> </a:t>
            </a:r>
            <a:r>
              <a:rPr lang="en-IE" sz="2300" dirty="0" err="1"/>
              <a:t>ativo</a:t>
            </a:r>
            <a:r>
              <a:rPr lang="en-IE" sz="2300" dirty="0"/>
              <a:t> </a:t>
            </a:r>
            <a:r>
              <a:rPr lang="en-IE" sz="2300" dirty="0" err="1"/>
              <a:t>na</a:t>
            </a:r>
            <a:r>
              <a:rPr lang="en-IE" sz="2300" dirty="0"/>
              <a:t> </a:t>
            </a:r>
            <a:r>
              <a:rPr lang="en-IE" sz="2300" dirty="0" err="1"/>
              <a:t>sua</a:t>
            </a:r>
            <a:r>
              <a:rPr lang="en-IE" sz="2300" dirty="0"/>
              <a:t> </a:t>
            </a:r>
            <a:r>
              <a:rPr lang="en-IE" sz="2300" dirty="0" err="1"/>
              <a:t>comunidade</a:t>
            </a:r>
            <a:r>
              <a:rPr lang="en-IE" sz="2300" dirty="0"/>
              <a:t>, Sajjad </a:t>
            </a:r>
            <a:r>
              <a:rPr lang="en-IE" sz="2300" dirty="0" err="1"/>
              <a:t>esteve</a:t>
            </a:r>
            <a:r>
              <a:rPr lang="en-IE" sz="2300" dirty="0"/>
              <a:t> </a:t>
            </a:r>
            <a:r>
              <a:rPr lang="en-IE" sz="2300" dirty="0" err="1"/>
              <a:t>envolvido</a:t>
            </a:r>
            <a:r>
              <a:rPr lang="en-IE" sz="2300" dirty="0"/>
              <a:t> no </a:t>
            </a:r>
            <a:r>
              <a:rPr lang="en-IE" sz="2300" dirty="0" err="1"/>
              <a:t>comité</a:t>
            </a:r>
            <a:r>
              <a:rPr lang="en-IE" sz="2300" dirty="0"/>
              <a:t> Tidy Towns, a </a:t>
            </a:r>
            <a:r>
              <a:rPr lang="en-IE" sz="2300" dirty="0" err="1"/>
              <a:t>organização</a:t>
            </a:r>
            <a:r>
              <a:rPr lang="en-IE" sz="2300" dirty="0"/>
              <a:t> </a:t>
            </a:r>
            <a:r>
              <a:rPr lang="en-IE" sz="2300" dirty="0" err="1"/>
              <a:t>juvenil</a:t>
            </a:r>
            <a:r>
              <a:rPr lang="en-IE" sz="2300" dirty="0"/>
              <a:t> </a:t>
            </a:r>
            <a:r>
              <a:rPr lang="en-IE" sz="2300" dirty="0" err="1"/>
              <a:t>Foróige</a:t>
            </a:r>
            <a:r>
              <a:rPr lang="en-IE" sz="2300" dirty="0"/>
              <a:t> e </a:t>
            </a:r>
            <a:r>
              <a:rPr lang="en-IE" sz="2300" dirty="0" err="1"/>
              <a:t>fundou</a:t>
            </a:r>
            <a:r>
              <a:rPr lang="en-IE" sz="2300" dirty="0"/>
              <a:t> </a:t>
            </a:r>
            <a:r>
              <a:rPr lang="en-IE" sz="2300" dirty="0" err="1"/>
              <a:t>também</a:t>
            </a:r>
            <a:r>
              <a:rPr lang="en-IE" sz="2300" dirty="0"/>
              <a:t> o </a:t>
            </a:r>
            <a:r>
              <a:rPr lang="en-IE" sz="2300" dirty="0" err="1"/>
              <a:t>clube</a:t>
            </a:r>
            <a:r>
              <a:rPr lang="en-IE" sz="2300" dirty="0"/>
              <a:t> local de cricket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300" dirty="0" err="1"/>
              <a:t>Em</a:t>
            </a:r>
            <a:r>
              <a:rPr lang="en-IE" sz="2300" dirty="0"/>
              <a:t> 2019, Hussain </a:t>
            </a:r>
            <a:r>
              <a:rPr lang="en-IE" sz="2300" dirty="0" err="1"/>
              <a:t>participou</a:t>
            </a:r>
            <a:r>
              <a:rPr lang="en-IE" sz="2300" dirty="0"/>
              <a:t> </a:t>
            </a:r>
            <a:r>
              <a:rPr lang="en-IE" sz="2300" dirty="0" err="1"/>
              <a:t>nas</a:t>
            </a:r>
            <a:r>
              <a:rPr lang="en-IE" sz="2300" dirty="0"/>
              <a:t> </a:t>
            </a:r>
            <a:r>
              <a:rPr lang="en-IE" sz="2300" dirty="0" err="1"/>
              <a:t>eleições</a:t>
            </a:r>
            <a:r>
              <a:rPr lang="en-IE" sz="2300" dirty="0"/>
              <a:t> </a:t>
            </a:r>
            <a:r>
              <a:rPr lang="en-IE" sz="2300" dirty="0" err="1"/>
              <a:t>locais</a:t>
            </a:r>
            <a:r>
              <a:rPr lang="en-IE" sz="2300" dirty="0"/>
              <a:t> de Roscommon.   </a:t>
            </a:r>
          </a:p>
          <a:p>
            <a:endParaRPr lang="en-I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98D055-DFFE-4A3E-9C58-54197C1F4FE8}"/>
              </a:ext>
            </a:extLst>
          </p:cNvPr>
          <p:cNvSpPr txBox="1"/>
          <p:nvPr/>
        </p:nvSpPr>
        <p:spPr>
          <a:xfrm>
            <a:off x="105104" y="5364299"/>
            <a:ext cx="11981792" cy="1200329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A </a:t>
            </a:r>
            <a:r>
              <a:rPr lang="en-IE" sz="2400" dirty="0" err="1">
                <a:solidFill>
                  <a:schemeClr val="bg1"/>
                </a:solidFill>
              </a:rPr>
              <a:t>promoção</a:t>
            </a:r>
            <a:r>
              <a:rPr lang="en-IE" sz="2400" dirty="0">
                <a:solidFill>
                  <a:schemeClr val="bg1"/>
                </a:solidFill>
              </a:rPr>
              <a:t> da </a:t>
            </a:r>
            <a:r>
              <a:rPr lang="en-IE" sz="2400" dirty="0" err="1">
                <a:solidFill>
                  <a:schemeClr val="bg1"/>
                </a:solidFill>
              </a:rPr>
              <a:t>cidadania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ativa</a:t>
            </a:r>
            <a:r>
              <a:rPr lang="en-IE" sz="2400" dirty="0">
                <a:solidFill>
                  <a:schemeClr val="bg1"/>
                </a:solidFill>
              </a:rPr>
              <a:t> entre </a:t>
            </a:r>
            <a:r>
              <a:rPr lang="en-IE" sz="2400" dirty="0" err="1">
                <a:solidFill>
                  <a:schemeClr val="bg1"/>
                </a:solidFill>
              </a:rPr>
              <a:t>migrantes</a:t>
            </a:r>
            <a:r>
              <a:rPr lang="en-IE" sz="2400" dirty="0">
                <a:solidFill>
                  <a:schemeClr val="bg1"/>
                </a:solidFill>
              </a:rPr>
              <a:t> e </a:t>
            </a:r>
            <a:r>
              <a:rPr lang="en-IE" sz="2400" dirty="0" err="1">
                <a:solidFill>
                  <a:schemeClr val="bg1"/>
                </a:solidFill>
              </a:rPr>
              <a:t>refugiados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é</a:t>
            </a:r>
            <a:r>
              <a:rPr lang="en-IE" sz="2400" dirty="0">
                <a:solidFill>
                  <a:schemeClr val="bg1"/>
                </a:solidFill>
              </a:rPr>
              <a:t> fundamental no </a:t>
            </a:r>
            <a:r>
              <a:rPr lang="en-IE" sz="2400" dirty="0" err="1">
                <a:solidFill>
                  <a:schemeClr val="bg1"/>
                </a:solidFill>
              </a:rPr>
              <a:t>processo</a:t>
            </a:r>
            <a:r>
              <a:rPr lang="en-IE" sz="2400" dirty="0">
                <a:solidFill>
                  <a:schemeClr val="bg1"/>
                </a:solidFill>
              </a:rPr>
              <a:t> de </a:t>
            </a:r>
            <a:r>
              <a:rPr lang="en-IE" sz="2400" dirty="0" err="1">
                <a:solidFill>
                  <a:schemeClr val="bg1"/>
                </a:solidFill>
              </a:rPr>
              <a:t>integração</a:t>
            </a:r>
            <a:r>
              <a:rPr lang="en-IE" sz="2400" dirty="0">
                <a:solidFill>
                  <a:schemeClr val="bg1"/>
                </a:solidFill>
              </a:rPr>
              <a:t>, </a:t>
            </a:r>
            <a:r>
              <a:rPr lang="en-IE" sz="2400" dirty="0" err="1">
                <a:solidFill>
                  <a:schemeClr val="bg1"/>
                </a:solidFill>
              </a:rPr>
              <a:t>uma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vez</a:t>
            </a:r>
            <a:r>
              <a:rPr lang="en-IE" sz="2400" dirty="0">
                <a:solidFill>
                  <a:schemeClr val="bg1"/>
                </a:solidFill>
              </a:rPr>
              <a:t> que devolve o </a:t>
            </a:r>
            <a:r>
              <a:rPr lang="en-IE" sz="2400" dirty="0" err="1">
                <a:solidFill>
                  <a:schemeClr val="bg1"/>
                </a:solidFill>
              </a:rPr>
              <a:t>sentido</a:t>
            </a:r>
            <a:r>
              <a:rPr lang="en-IE" sz="2400" dirty="0">
                <a:solidFill>
                  <a:schemeClr val="bg1"/>
                </a:solidFill>
              </a:rPr>
              <a:t> de </a:t>
            </a:r>
            <a:r>
              <a:rPr lang="en-IE" sz="2400" dirty="0" err="1">
                <a:solidFill>
                  <a:schemeClr val="bg1"/>
                </a:solidFill>
              </a:rPr>
              <a:t>autonomia</a:t>
            </a:r>
            <a:r>
              <a:rPr lang="en-IE" sz="2400" dirty="0">
                <a:solidFill>
                  <a:schemeClr val="bg1"/>
                </a:solidFill>
              </a:rPr>
              <a:t> e </a:t>
            </a:r>
            <a:r>
              <a:rPr lang="en-IE" sz="2400" dirty="0" err="1">
                <a:solidFill>
                  <a:schemeClr val="bg1"/>
                </a:solidFill>
              </a:rPr>
              <a:t>controlo</a:t>
            </a:r>
            <a:r>
              <a:rPr lang="en-IE" sz="2400" dirty="0">
                <a:solidFill>
                  <a:schemeClr val="bg1"/>
                </a:solidFill>
              </a:rPr>
              <a:t> das </a:t>
            </a:r>
            <a:r>
              <a:rPr lang="en-IE" sz="2400" dirty="0" err="1">
                <a:solidFill>
                  <a:schemeClr val="bg1"/>
                </a:solidFill>
              </a:rPr>
              <a:t>suas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vidas</a:t>
            </a:r>
            <a:r>
              <a:rPr lang="en-IE" sz="2400" dirty="0">
                <a:solidFill>
                  <a:schemeClr val="bg1"/>
                </a:solidFill>
              </a:rPr>
              <a:t> e </a:t>
            </a:r>
            <a:r>
              <a:rPr lang="en-IE" sz="2400" dirty="0" err="1">
                <a:solidFill>
                  <a:schemeClr val="bg1"/>
                </a:solidFill>
              </a:rPr>
              <a:t>futuros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nos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países</a:t>
            </a:r>
            <a:r>
              <a:rPr lang="en-IE" sz="2400" dirty="0">
                <a:solidFill>
                  <a:schemeClr val="bg1"/>
                </a:solidFill>
              </a:rPr>
              <a:t> de </a:t>
            </a:r>
            <a:r>
              <a:rPr lang="en-IE" sz="2400" dirty="0" err="1">
                <a:solidFill>
                  <a:schemeClr val="bg1"/>
                </a:solidFill>
              </a:rPr>
              <a:t>acolhimento</a:t>
            </a:r>
            <a:r>
              <a:rPr lang="en-IE" sz="24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C9B445-95B5-41D3-BD1D-669F9DC9141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A70A307-6CB6-46CD-B7B8-1D2CCB369276}"/>
              </a:ext>
            </a:extLst>
          </p:cNvPr>
          <p:cNvSpPr txBox="1">
            <a:spLocks/>
          </p:cNvSpPr>
          <p:nvPr/>
        </p:nvSpPr>
        <p:spPr>
          <a:xfrm>
            <a:off x="10512" y="170793"/>
            <a:ext cx="11223545" cy="914750"/>
          </a:xfrm>
          <a:prstGeom prst="rect">
            <a:avLst/>
          </a:prstGeom>
          <a:solidFill>
            <a:srgbClr val="7F4182"/>
          </a:solidFill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i="0" kern="1200">
                <a:solidFill>
                  <a:srgbClr val="68BBA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 err="1">
                <a:solidFill>
                  <a:schemeClr val="bg1"/>
                </a:solidFill>
              </a:rPr>
              <a:t>Vamo-nos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conhecer</a:t>
            </a:r>
            <a:r>
              <a:rPr lang="en-IE" dirty="0">
                <a:solidFill>
                  <a:schemeClr val="bg1"/>
                </a:solidFill>
              </a:rPr>
              <a:t>: </a:t>
            </a:r>
            <a:r>
              <a:rPr lang="en-IE" dirty="0" err="1">
                <a:solidFill>
                  <a:schemeClr val="bg1"/>
                </a:solidFill>
              </a:rPr>
              <a:t>Cidadão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Ativo</a:t>
            </a:r>
            <a:r>
              <a:rPr lang="en-IE" dirty="0">
                <a:solidFill>
                  <a:schemeClr val="bg1"/>
                </a:solidFill>
              </a:rPr>
              <a:t> e </a:t>
            </a:r>
            <a:r>
              <a:rPr lang="en-IE" dirty="0" err="1">
                <a:solidFill>
                  <a:schemeClr val="bg1"/>
                </a:solidFill>
              </a:rPr>
              <a:t>Campeão</a:t>
            </a:r>
            <a:r>
              <a:rPr lang="en-IE" dirty="0">
                <a:solidFill>
                  <a:schemeClr val="bg1"/>
                </a:solidFill>
              </a:rPr>
              <a:t> da </a:t>
            </a:r>
            <a:r>
              <a:rPr lang="en-IE" dirty="0" err="1">
                <a:solidFill>
                  <a:schemeClr val="bg1"/>
                </a:solidFill>
              </a:rPr>
              <a:t>Comunidade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Migrante</a:t>
            </a:r>
            <a:endParaRPr lang="en-IE" dirty="0">
              <a:solidFill>
                <a:schemeClr val="bg1"/>
              </a:solidFill>
            </a:endParaRPr>
          </a:p>
        </p:txBody>
      </p:sp>
      <p:pic>
        <p:nvPicPr>
          <p:cNvPr id="8" name="Picture 4" descr="Image may contain: 1 person, smiling">
            <a:extLst>
              <a:ext uri="{FF2B5EF4-FFF2-40B4-BE49-F238E27FC236}">
                <a16:creationId xmlns:a16="http://schemas.microsoft.com/office/drawing/2014/main" id="{142CD332-4B8D-41B9-9A0A-7E789C65A2AA}"/>
              </a:ext>
            </a:extLst>
          </p:cNvPr>
          <p:cNvPicPr>
            <a:picLocks noGrp="1" noChangeAspect="1" noChangeArrowheads="1"/>
          </p:cNvPicPr>
          <p:nvPr>
            <p:ph type="pic" sz="quarter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04" y="1155373"/>
            <a:ext cx="3947248" cy="397179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0F439B-FA61-4661-BD4A-FCA213821CD3}"/>
              </a:ext>
            </a:extLst>
          </p:cNvPr>
          <p:cNvSpPr/>
          <p:nvPr/>
        </p:nvSpPr>
        <p:spPr>
          <a:xfrm>
            <a:off x="131173" y="6610793"/>
            <a:ext cx="81631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1000" dirty="0" err="1"/>
              <a:t>Mais</a:t>
            </a:r>
            <a:r>
              <a:rPr lang="en-IE" sz="1000" dirty="0"/>
              <a:t> info: </a:t>
            </a:r>
            <a:r>
              <a:rPr lang="en-IE" sz="1000" dirty="0">
                <a:hlinkClick r:id="rId3"/>
              </a:rPr>
              <a:t>https://www.irishtimes.com/news/politics/barber-hopes-to-emerge-a-cut-above-in-roscommon-council-election-1.3797201</a:t>
            </a:r>
            <a:r>
              <a:rPr lang="en-IE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52778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2648EB-B455-43E8-8346-F93B530B8AE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080133" y="1189042"/>
            <a:ext cx="7111867" cy="389095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/>
              <a:t>As </a:t>
            </a:r>
            <a:r>
              <a:rPr lang="en-IE" dirty="0" err="1"/>
              <a:t>comunidades</a:t>
            </a:r>
            <a:r>
              <a:rPr lang="en-IE" dirty="0"/>
              <a:t> </a:t>
            </a:r>
            <a:r>
              <a:rPr lang="en-IE" dirty="0" err="1"/>
              <a:t>emergentes</a:t>
            </a:r>
            <a:r>
              <a:rPr lang="en-IE" dirty="0"/>
              <a:t> </a:t>
            </a:r>
            <a:r>
              <a:rPr lang="en-IE" dirty="0" err="1"/>
              <a:t>precisam</a:t>
            </a:r>
            <a:r>
              <a:rPr lang="en-IE" dirty="0"/>
              <a:t> de </a:t>
            </a:r>
            <a:r>
              <a:rPr lang="en-IE" dirty="0" err="1"/>
              <a:t>uma</a:t>
            </a:r>
            <a:r>
              <a:rPr lang="en-IE" dirty="0"/>
              <a:t> </a:t>
            </a:r>
            <a:r>
              <a:rPr lang="en-IE" dirty="0" err="1"/>
              <a:t>diversidade</a:t>
            </a:r>
            <a:r>
              <a:rPr lang="en-IE" dirty="0"/>
              <a:t> de </a:t>
            </a:r>
            <a:r>
              <a:rPr lang="en-IE" dirty="0" err="1"/>
              <a:t>líderes</a:t>
            </a:r>
            <a:r>
              <a:rPr lang="en-IE" dirty="0"/>
              <a:t>. Com </a:t>
            </a:r>
            <a:r>
              <a:rPr lang="en-IE" dirty="0" err="1"/>
              <a:t>uma</a:t>
            </a:r>
            <a:r>
              <a:rPr lang="en-IE" dirty="0"/>
              <a:t> </a:t>
            </a:r>
            <a:r>
              <a:rPr lang="en-IE" dirty="0" err="1"/>
              <a:t>liderança</a:t>
            </a:r>
            <a:r>
              <a:rPr lang="en-IE" dirty="0"/>
              <a:t> </a:t>
            </a:r>
            <a:r>
              <a:rPr lang="en-IE" dirty="0" err="1"/>
              <a:t>diversificada</a:t>
            </a:r>
            <a:r>
              <a:rPr lang="en-IE" dirty="0"/>
              <a:t>, as </a:t>
            </a:r>
            <a:r>
              <a:rPr lang="en-IE" dirty="0" err="1"/>
              <a:t>nossas</a:t>
            </a:r>
            <a:r>
              <a:rPr lang="en-IE" dirty="0"/>
              <a:t> </a:t>
            </a:r>
            <a:r>
              <a:rPr lang="en-IE" dirty="0" err="1"/>
              <a:t>comunidades</a:t>
            </a:r>
            <a:r>
              <a:rPr lang="en-IE" dirty="0"/>
              <a:t> </a:t>
            </a:r>
            <a:r>
              <a:rPr lang="en-IE" dirty="0" err="1"/>
              <a:t>tornar</a:t>
            </a:r>
            <a:r>
              <a:rPr lang="en-IE" dirty="0"/>
              <a:t>-se-</a:t>
            </a:r>
            <a:r>
              <a:rPr lang="en-IE" dirty="0" err="1"/>
              <a:t>ão</a:t>
            </a:r>
            <a:r>
              <a:rPr lang="en-IE" dirty="0"/>
              <a:t> </a:t>
            </a:r>
            <a:r>
              <a:rPr lang="en-IE" dirty="0" err="1"/>
              <a:t>mais</a:t>
            </a:r>
            <a:r>
              <a:rPr lang="en-IE" dirty="0"/>
              <a:t> fortes.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Os</a:t>
            </a:r>
            <a:r>
              <a:rPr lang="en-IE" dirty="0"/>
              <a:t> </a:t>
            </a:r>
            <a:r>
              <a:rPr lang="en-IE" dirty="0" err="1"/>
              <a:t>membros</a:t>
            </a:r>
            <a:r>
              <a:rPr lang="en-IE" dirty="0"/>
              <a:t> da </a:t>
            </a:r>
            <a:r>
              <a:rPr lang="en-IE" dirty="0" err="1"/>
              <a:t>comunidade</a:t>
            </a:r>
            <a:r>
              <a:rPr lang="en-IE" dirty="0"/>
              <a:t> de </a:t>
            </a:r>
            <a:r>
              <a:rPr lang="en-IE" dirty="0" err="1"/>
              <a:t>migrantes</a:t>
            </a:r>
            <a:r>
              <a:rPr lang="en-IE" dirty="0"/>
              <a:t> e </a:t>
            </a:r>
            <a:r>
              <a:rPr lang="en-IE" dirty="0" err="1"/>
              <a:t>refugiados</a:t>
            </a:r>
            <a:r>
              <a:rPr lang="en-IE" dirty="0"/>
              <a:t> </a:t>
            </a:r>
            <a:r>
              <a:rPr lang="en-IE" dirty="0" err="1"/>
              <a:t>partilham</a:t>
            </a:r>
            <a:r>
              <a:rPr lang="en-IE" dirty="0"/>
              <a:t> de um </a:t>
            </a:r>
            <a:r>
              <a:rPr lang="en-IE" dirty="0" err="1"/>
              <a:t>ponto</a:t>
            </a:r>
            <a:r>
              <a:rPr lang="en-IE" dirty="0"/>
              <a:t> de vista que a </a:t>
            </a:r>
            <a:r>
              <a:rPr lang="en-IE" dirty="0" err="1"/>
              <a:t>comunidade</a:t>
            </a:r>
            <a:r>
              <a:rPr lang="en-IE" dirty="0"/>
              <a:t> </a:t>
            </a:r>
            <a:r>
              <a:rPr lang="en-IE" dirty="0" err="1"/>
              <a:t>gostaria</a:t>
            </a:r>
            <a:r>
              <a:rPr lang="en-IE" dirty="0"/>
              <a:t> de </a:t>
            </a:r>
            <a:r>
              <a:rPr lang="en-IE" dirty="0" err="1"/>
              <a:t>ouvir</a:t>
            </a:r>
            <a:r>
              <a:rPr lang="en-IE" dirty="0"/>
              <a:t> e de um conjunto de </a:t>
            </a:r>
            <a:r>
              <a:rPr lang="en-IE" dirty="0" err="1"/>
              <a:t>competências</a:t>
            </a:r>
            <a:r>
              <a:rPr lang="en-IE" dirty="0"/>
              <a:t> que </a:t>
            </a:r>
            <a:r>
              <a:rPr lang="en-IE" dirty="0" err="1"/>
              <a:t>é</a:t>
            </a:r>
            <a:r>
              <a:rPr lang="en-IE" dirty="0"/>
              <a:t> </a:t>
            </a:r>
            <a:r>
              <a:rPr lang="en-IE" dirty="0" err="1"/>
              <a:t>único</a:t>
            </a:r>
            <a:r>
              <a:rPr lang="en-IE" dirty="0"/>
              <a:t> e </a:t>
            </a:r>
            <a:r>
              <a:rPr lang="en-IE" dirty="0" err="1"/>
              <a:t>valioso</a:t>
            </a:r>
            <a:r>
              <a:rPr lang="en-IE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/>
              <a:t>A </a:t>
            </a:r>
            <a:r>
              <a:rPr lang="en-IE" dirty="0" err="1"/>
              <a:t>diversidade</a:t>
            </a:r>
            <a:r>
              <a:rPr lang="en-IE" dirty="0"/>
              <a:t> de </a:t>
            </a:r>
            <a:r>
              <a:rPr lang="en-IE" dirty="0" err="1"/>
              <a:t>liderança</a:t>
            </a:r>
            <a:r>
              <a:rPr lang="en-IE" dirty="0"/>
              <a:t> </a:t>
            </a:r>
            <a:r>
              <a:rPr lang="en-IE" dirty="0" err="1"/>
              <a:t>cria</a:t>
            </a:r>
            <a:r>
              <a:rPr lang="en-IE" dirty="0"/>
              <a:t> </a:t>
            </a:r>
            <a:r>
              <a:rPr lang="en-IE" dirty="0" err="1"/>
              <a:t>oportunidades</a:t>
            </a:r>
            <a:r>
              <a:rPr lang="en-IE" dirty="0"/>
              <a:t> para o </a:t>
            </a:r>
            <a:r>
              <a:rPr lang="en-IE" dirty="0" err="1"/>
              <a:t>diálogo</a:t>
            </a:r>
            <a:r>
              <a:rPr lang="en-IE" dirty="0"/>
              <a:t> </a:t>
            </a:r>
            <a:r>
              <a:rPr lang="en-IE" dirty="0" err="1"/>
              <a:t>respeitoso</a:t>
            </a:r>
            <a:r>
              <a:rPr lang="en-IE" dirty="0"/>
              <a:t> e a </a:t>
            </a:r>
            <a:r>
              <a:rPr lang="en-IE" dirty="0" err="1"/>
              <a:t>resolução</a:t>
            </a:r>
            <a:r>
              <a:rPr lang="en-IE" dirty="0"/>
              <a:t> </a:t>
            </a:r>
            <a:r>
              <a:rPr lang="en-IE" dirty="0" err="1"/>
              <a:t>coletiva</a:t>
            </a:r>
            <a:r>
              <a:rPr lang="en-IE" dirty="0"/>
              <a:t> de </a:t>
            </a:r>
            <a:r>
              <a:rPr lang="en-IE" dirty="0" err="1"/>
              <a:t>problemas</a:t>
            </a:r>
            <a:r>
              <a:rPr lang="en-IE" dirty="0"/>
              <a:t>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Qualquer</a:t>
            </a:r>
            <a:r>
              <a:rPr lang="en-IE" dirty="0"/>
              <a:t> </a:t>
            </a:r>
            <a:r>
              <a:rPr lang="en-IE" dirty="0" err="1"/>
              <a:t>pessoa</a:t>
            </a:r>
            <a:r>
              <a:rPr lang="en-IE" dirty="0"/>
              <a:t> </a:t>
            </a:r>
            <a:r>
              <a:rPr lang="en-IE" dirty="0" err="1"/>
              <a:t>pode</a:t>
            </a:r>
            <a:r>
              <a:rPr lang="en-IE" dirty="0"/>
              <a:t> </a:t>
            </a:r>
            <a:r>
              <a:rPr lang="en-IE" dirty="0" err="1"/>
              <a:t>aprender</a:t>
            </a:r>
            <a:r>
              <a:rPr lang="en-IE" dirty="0"/>
              <a:t> a ser um </a:t>
            </a:r>
            <a:r>
              <a:rPr lang="en-IE" dirty="0" err="1"/>
              <a:t>líder</a:t>
            </a:r>
            <a:r>
              <a:rPr lang="en-IE" dirty="0"/>
              <a:t> </a:t>
            </a:r>
            <a:r>
              <a:rPr lang="en-IE" dirty="0" err="1"/>
              <a:t>comunitário</a:t>
            </a:r>
            <a:r>
              <a:rPr lang="en-IE" dirty="0"/>
              <a:t>. As </a:t>
            </a:r>
            <a:r>
              <a:rPr lang="en-IE" dirty="0" err="1"/>
              <a:t>competências</a:t>
            </a:r>
            <a:r>
              <a:rPr lang="en-IE" dirty="0"/>
              <a:t> de </a:t>
            </a:r>
            <a:r>
              <a:rPr lang="en-IE" dirty="0" err="1"/>
              <a:t>Liderança</a:t>
            </a:r>
            <a:r>
              <a:rPr lang="en-IE" dirty="0"/>
              <a:t> </a:t>
            </a:r>
            <a:r>
              <a:rPr lang="en-IE" dirty="0" err="1"/>
              <a:t>são</a:t>
            </a:r>
            <a:r>
              <a:rPr lang="en-IE" dirty="0"/>
              <a:t> </a:t>
            </a:r>
            <a:r>
              <a:rPr lang="en-IE" dirty="0" err="1"/>
              <a:t>construídas</a:t>
            </a:r>
            <a:r>
              <a:rPr lang="en-IE" dirty="0"/>
              <a:t> </a:t>
            </a:r>
            <a:r>
              <a:rPr lang="en-IE" dirty="0" err="1"/>
              <a:t>gradualmente</a:t>
            </a:r>
            <a:r>
              <a:rPr lang="en-IE" dirty="0"/>
              <a:t>.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BD2B97-C983-4AE6-9E12-8F39139A3BE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85884" y="918433"/>
            <a:ext cx="4849824" cy="4879740"/>
          </a:xfr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A17E79-E1CC-4432-AD4F-FC1F153619D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83230" y="100963"/>
            <a:ext cx="9818234" cy="857158"/>
          </a:xfrm>
        </p:spPr>
        <p:txBody>
          <a:bodyPr>
            <a:normAutofit fontScale="92500" lnSpcReduction="20000"/>
          </a:bodyPr>
          <a:lstStyle/>
          <a:p>
            <a:r>
              <a:rPr lang="en-IE" dirty="0">
                <a:solidFill>
                  <a:srgbClr val="7F4182"/>
                </a:solidFill>
              </a:rPr>
              <a:t>Por que </a:t>
            </a:r>
            <a:r>
              <a:rPr lang="en-IE" dirty="0" err="1">
                <a:solidFill>
                  <a:srgbClr val="7F4182"/>
                </a:solidFill>
              </a:rPr>
              <a:t>dar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autonomia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aos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refugiados</a:t>
            </a:r>
            <a:r>
              <a:rPr lang="en-IE" dirty="0">
                <a:solidFill>
                  <a:srgbClr val="7F4182"/>
                </a:solidFill>
              </a:rPr>
              <a:t> e </a:t>
            </a:r>
            <a:r>
              <a:rPr lang="en-IE" dirty="0" err="1">
                <a:solidFill>
                  <a:srgbClr val="7F4182"/>
                </a:solidFill>
              </a:rPr>
              <a:t>migrantes</a:t>
            </a:r>
            <a:r>
              <a:rPr lang="en-IE" dirty="0">
                <a:solidFill>
                  <a:srgbClr val="7F4182"/>
                </a:solidFill>
              </a:rPr>
              <a:t> para se </a:t>
            </a:r>
            <a:r>
              <a:rPr lang="en-IE" dirty="0" err="1">
                <a:solidFill>
                  <a:srgbClr val="7F4182"/>
                </a:solidFill>
              </a:rPr>
              <a:t>tornarem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cidadãos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ativos</a:t>
            </a:r>
            <a:r>
              <a:rPr lang="en-IE" dirty="0">
                <a:solidFill>
                  <a:srgbClr val="7F4182"/>
                </a:solidFill>
              </a:rPr>
              <a:t> e </a:t>
            </a:r>
            <a:r>
              <a:rPr lang="en-IE" dirty="0" err="1">
                <a:solidFill>
                  <a:srgbClr val="7F4182"/>
                </a:solidFill>
              </a:rPr>
              <a:t>líderes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comunitários</a:t>
            </a:r>
            <a:r>
              <a:rPr lang="en-IE" dirty="0">
                <a:solidFill>
                  <a:srgbClr val="7F4182"/>
                </a:solidFill>
              </a:rPr>
              <a:t>?</a:t>
            </a:r>
          </a:p>
        </p:txBody>
      </p:sp>
      <p:pic>
        <p:nvPicPr>
          <p:cNvPr id="6" name="Picture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7B075F27-7D76-42CE-9ECC-E0D889340C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886" y="1292171"/>
            <a:ext cx="4794249" cy="35285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40F1A5-A325-459F-BCE7-3B3A6C340E79}"/>
              </a:ext>
            </a:extLst>
          </p:cNvPr>
          <p:cNvSpPr txBox="1"/>
          <p:nvPr/>
        </p:nvSpPr>
        <p:spPr>
          <a:xfrm>
            <a:off x="-42115" y="5154737"/>
            <a:ext cx="12276230" cy="1446550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IE" sz="2200" dirty="0" err="1">
                <a:solidFill>
                  <a:schemeClr val="bg1"/>
                </a:solidFill>
              </a:rPr>
              <a:t>Pode</a:t>
            </a:r>
            <a:r>
              <a:rPr lang="en-IE" sz="2200" dirty="0">
                <a:solidFill>
                  <a:schemeClr val="bg1"/>
                </a:solidFill>
              </a:rPr>
              <a:t> </a:t>
            </a:r>
            <a:r>
              <a:rPr lang="en-IE" sz="2200" dirty="0" err="1">
                <a:solidFill>
                  <a:schemeClr val="bg1"/>
                </a:solidFill>
              </a:rPr>
              <a:t>incluir</a:t>
            </a:r>
            <a:r>
              <a:rPr lang="en-IE" sz="2200" dirty="0">
                <a:solidFill>
                  <a:schemeClr val="bg1"/>
                </a:solidFill>
              </a:rPr>
              <a:t> </a:t>
            </a:r>
            <a:r>
              <a:rPr lang="en-IE" sz="2200" dirty="0" err="1">
                <a:solidFill>
                  <a:schemeClr val="bg1"/>
                </a:solidFill>
              </a:rPr>
              <a:t>Refugiados</a:t>
            </a:r>
            <a:r>
              <a:rPr lang="en-IE" sz="2200" dirty="0">
                <a:solidFill>
                  <a:schemeClr val="bg1"/>
                </a:solidFill>
              </a:rPr>
              <a:t> e </a:t>
            </a:r>
            <a:r>
              <a:rPr lang="en-IE" sz="2200" dirty="0" err="1">
                <a:solidFill>
                  <a:schemeClr val="bg1"/>
                </a:solidFill>
              </a:rPr>
              <a:t>Migrantes</a:t>
            </a:r>
            <a:r>
              <a:rPr lang="en-IE" sz="2200" dirty="0">
                <a:solidFill>
                  <a:schemeClr val="bg1"/>
                </a:solidFill>
              </a:rPr>
              <a:t> no </a:t>
            </a:r>
            <a:r>
              <a:rPr lang="en-IE" sz="2200" dirty="0" err="1">
                <a:solidFill>
                  <a:schemeClr val="bg1"/>
                </a:solidFill>
              </a:rPr>
              <a:t>Processo</a:t>
            </a:r>
            <a:r>
              <a:rPr lang="en-IE" sz="2200" dirty="0">
                <a:solidFill>
                  <a:schemeClr val="bg1"/>
                </a:solidFill>
              </a:rPr>
              <a:t> de </a:t>
            </a:r>
            <a:r>
              <a:rPr lang="en-IE" sz="2200" dirty="0" err="1">
                <a:solidFill>
                  <a:schemeClr val="bg1"/>
                </a:solidFill>
              </a:rPr>
              <a:t>Planeamento</a:t>
            </a:r>
            <a:r>
              <a:rPr lang="en-IE" sz="2200" dirty="0">
                <a:solidFill>
                  <a:schemeClr val="bg1"/>
                </a:solidFill>
              </a:rPr>
              <a:t>/</a:t>
            </a:r>
            <a:r>
              <a:rPr lang="en-IE" sz="2200" dirty="0" err="1">
                <a:solidFill>
                  <a:schemeClr val="bg1"/>
                </a:solidFill>
              </a:rPr>
              <a:t>Regeneração</a:t>
            </a:r>
            <a:r>
              <a:rPr lang="en-IE" sz="2200" dirty="0">
                <a:solidFill>
                  <a:schemeClr val="bg1"/>
                </a:solidFill>
              </a:rPr>
              <a:t> </a:t>
            </a:r>
            <a:r>
              <a:rPr lang="en-IE" sz="2200" dirty="0" err="1">
                <a:solidFill>
                  <a:schemeClr val="bg1"/>
                </a:solidFill>
              </a:rPr>
              <a:t>Comunitário</a:t>
            </a:r>
            <a:r>
              <a:rPr lang="en-IE" sz="2200" dirty="0">
                <a:solidFill>
                  <a:schemeClr val="bg1"/>
                </a:solidFill>
              </a:rPr>
              <a:t> </a:t>
            </a:r>
            <a:r>
              <a:rPr lang="en-IE" sz="2200" dirty="0" err="1">
                <a:solidFill>
                  <a:schemeClr val="bg1"/>
                </a:solidFill>
              </a:rPr>
              <a:t>através</a:t>
            </a:r>
            <a:r>
              <a:rPr lang="en-IE" sz="2200" dirty="0">
                <a:solidFill>
                  <a:schemeClr val="bg1"/>
                </a:solidFill>
              </a:rPr>
              <a:t> de: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chemeClr val="bg1"/>
                </a:solidFill>
              </a:rPr>
              <a:t> </a:t>
            </a:r>
            <a:r>
              <a:rPr lang="en-IE" sz="2200" dirty="0" err="1">
                <a:solidFill>
                  <a:schemeClr val="bg1"/>
                </a:solidFill>
              </a:rPr>
              <a:t>Facilitar</a:t>
            </a:r>
            <a:r>
              <a:rPr lang="en-IE" sz="2200" dirty="0">
                <a:solidFill>
                  <a:schemeClr val="bg1"/>
                </a:solidFill>
              </a:rPr>
              <a:t> a </a:t>
            </a:r>
            <a:r>
              <a:rPr lang="en-IE" sz="2200" dirty="0" err="1">
                <a:solidFill>
                  <a:schemeClr val="bg1"/>
                </a:solidFill>
              </a:rPr>
              <a:t>colaboração</a:t>
            </a:r>
            <a:r>
              <a:rPr lang="en-IE" sz="2200" dirty="0">
                <a:solidFill>
                  <a:schemeClr val="bg1"/>
                </a:solidFill>
              </a:rPr>
              <a:t> </a:t>
            </a:r>
            <a:r>
              <a:rPr lang="en-IE" sz="2200" dirty="0" err="1">
                <a:solidFill>
                  <a:schemeClr val="bg1"/>
                </a:solidFill>
              </a:rPr>
              <a:t>comunitária</a:t>
            </a:r>
            <a:r>
              <a:rPr lang="en-IE" sz="2200" dirty="0">
                <a:solidFill>
                  <a:schemeClr val="bg1"/>
                </a:solidFill>
              </a:rPr>
              <a:t> e o </a:t>
            </a:r>
            <a:r>
              <a:rPr lang="en-IE" sz="2200" dirty="0" err="1">
                <a:solidFill>
                  <a:schemeClr val="bg1"/>
                </a:solidFill>
              </a:rPr>
              <a:t>diálogo</a:t>
            </a:r>
            <a:r>
              <a:rPr lang="en-IE" sz="2200" dirty="0">
                <a:solidFill>
                  <a:schemeClr val="bg1"/>
                </a:solidFill>
              </a:rPr>
              <a:t> intercultural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schemeClr val="bg1"/>
                </a:solidFill>
              </a:rPr>
              <a:t> </a:t>
            </a:r>
            <a:r>
              <a:rPr lang="en-IE" sz="2200" dirty="0" err="1">
                <a:solidFill>
                  <a:schemeClr val="bg1"/>
                </a:solidFill>
              </a:rPr>
              <a:t>Planear</a:t>
            </a:r>
            <a:r>
              <a:rPr lang="en-IE" sz="2200" dirty="0">
                <a:solidFill>
                  <a:schemeClr val="bg1"/>
                </a:solidFill>
              </a:rPr>
              <a:t> </a:t>
            </a:r>
            <a:r>
              <a:rPr lang="en-IE" sz="2200" dirty="0" err="1">
                <a:solidFill>
                  <a:schemeClr val="bg1"/>
                </a:solidFill>
              </a:rPr>
              <a:t>eventos</a:t>
            </a:r>
            <a:r>
              <a:rPr lang="en-IE" sz="2200" dirty="0">
                <a:solidFill>
                  <a:schemeClr val="bg1"/>
                </a:solidFill>
              </a:rPr>
              <a:t> que </a:t>
            </a:r>
            <a:r>
              <a:rPr lang="en-IE" sz="2200" dirty="0" err="1">
                <a:solidFill>
                  <a:schemeClr val="bg1"/>
                </a:solidFill>
              </a:rPr>
              <a:t>reúnam</a:t>
            </a:r>
            <a:r>
              <a:rPr lang="en-IE" sz="2200" dirty="0">
                <a:solidFill>
                  <a:schemeClr val="bg1"/>
                </a:solidFill>
              </a:rPr>
              <a:t> </a:t>
            </a:r>
            <a:r>
              <a:rPr lang="en-IE" sz="2200" dirty="0" err="1">
                <a:solidFill>
                  <a:schemeClr val="bg1"/>
                </a:solidFill>
              </a:rPr>
              <a:t>pessoas</a:t>
            </a:r>
            <a:r>
              <a:rPr lang="en-IE" sz="2200" dirty="0">
                <a:solidFill>
                  <a:schemeClr val="bg1"/>
                </a:solidFill>
              </a:rPr>
              <a:t> (</a:t>
            </a:r>
            <a:r>
              <a:rPr lang="en-IE" sz="2200" dirty="0" err="1">
                <a:solidFill>
                  <a:schemeClr val="bg1"/>
                </a:solidFill>
              </a:rPr>
              <a:t>refugiados</a:t>
            </a:r>
            <a:r>
              <a:rPr lang="en-IE" sz="2200" dirty="0">
                <a:solidFill>
                  <a:schemeClr val="bg1"/>
                </a:solidFill>
              </a:rPr>
              <a:t>, </a:t>
            </a:r>
            <a:r>
              <a:rPr lang="en-IE" sz="2200" dirty="0" err="1">
                <a:solidFill>
                  <a:schemeClr val="bg1"/>
                </a:solidFill>
              </a:rPr>
              <a:t>comunidades</a:t>
            </a:r>
            <a:r>
              <a:rPr lang="en-IE" sz="2200" dirty="0">
                <a:solidFill>
                  <a:schemeClr val="bg1"/>
                </a:solidFill>
              </a:rPr>
              <a:t> de </a:t>
            </a:r>
            <a:r>
              <a:rPr lang="en-IE" sz="2200" dirty="0" err="1">
                <a:solidFill>
                  <a:schemeClr val="bg1"/>
                </a:solidFill>
              </a:rPr>
              <a:t>acolhimento</a:t>
            </a:r>
            <a:r>
              <a:rPr lang="en-IE" sz="2200" dirty="0">
                <a:solidFill>
                  <a:schemeClr val="bg1"/>
                </a:solidFill>
              </a:rPr>
              <a:t> e outros </a:t>
            </a:r>
            <a:r>
              <a:rPr lang="en-IE" sz="2200" dirty="0" err="1">
                <a:solidFill>
                  <a:schemeClr val="bg1"/>
                </a:solidFill>
              </a:rPr>
              <a:t>grupos</a:t>
            </a:r>
            <a:r>
              <a:rPr lang="en-IE" sz="2200" dirty="0">
                <a:solidFill>
                  <a:schemeClr val="bg1"/>
                </a:solidFill>
              </a:rPr>
              <a:t> </a:t>
            </a:r>
            <a:r>
              <a:rPr lang="en-IE" sz="2200" dirty="0" err="1">
                <a:solidFill>
                  <a:schemeClr val="bg1"/>
                </a:solidFill>
              </a:rPr>
              <a:t>étnicos</a:t>
            </a:r>
            <a:r>
              <a:rPr lang="en-IE" sz="2200" dirty="0">
                <a:solidFill>
                  <a:schemeClr val="bg1"/>
                </a:solidFill>
              </a:rPr>
              <a:t>) </a:t>
            </a:r>
            <a:r>
              <a:rPr lang="en-IE" sz="2200" dirty="0" err="1">
                <a:solidFill>
                  <a:schemeClr val="bg1"/>
                </a:solidFill>
              </a:rPr>
              <a:t>numa</a:t>
            </a:r>
            <a:r>
              <a:rPr lang="en-IE" sz="2200" dirty="0">
                <a:solidFill>
                  <a:schemeClr val="bg1"/>
                </a:solidFill>
              </a:rPr>
              <a:t> </a:t>
            </a:r>
            <a:r>
              <a:rPr lang="en-IE" sz="2200" dirty="0" err="1">
                <a:solidFill>
                  <a:schemeClr val="bg1"/>
                </a:solidFill>
              </a:rPr>
              <a:t>comunidade</a:t>
            </a:r>
            <a:endParaRPr lang="en-IE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2781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BCBFF6-B69A-41C7-B081-9B41DD12D6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1317" y="1929509"/>
            <a:ext cx="6931495" cy="2700548"/>
          </a:xfrm>
        </p:spPr>
        <p:txBody>
          <a:bodyPr/>
          <a:lstStyle/>
          <a:p>
            <a:pPr marL="457200" indent="-457200" algn="l">
              <a:buAutoNum type="arabicPeriod"/>
            </a:pPr>
            <a:endParaRPr lang="en-IE" dirty="0"/>
          </a:p>
          <a:p>
            <a:pPr marL="457200" indent="-457200" algn="l">
              <a:buAutoNum type="arabicPeriod"/>
            </a:pPr>
            <a:r>
              <a:rPr lang="en-IE" dirty="0"/>
              <a:t>O SDG Project Canvas</a:t>
            </a:r>
          </a:p>
          <a:p>
            <a:pPr marL="457200" indent="-457200" algn="l">
              <a:buAutoNum type="arabicPeriod"/>
            </a:pPr>
            <a:r>
              <a:rPr lang="en-IE" dirty="0"/>
              <a:t>Smart Rural 21 Roadmap Toolbox</a:t>
            </a:r>
          </a:p>
          <a:p>
            <a:pPr algn="l"/>
            <a:endParaRPr lang="en-IE" dirty="0"/>
          </a:p>
        </p:txBody>
      </p:sp>
      <p:pic>
        <p:nvPicPr>
          <p:cNvPr id="6" name="Picture Placeholder 5" descr="Boy in park holding magnifying glass to eye with friends">
            <a:extLst>
              <a:ext uri="{FF2B5EF4-FFF2-40B4-BE49-F238E27FC236}">
                <a16:creationId xmlns:a16="http://schemas.microsoft.com/office/drawing/2014/main" id="{9DC248D5-8F24-4EAF-9B41-1BA1CB4BF6A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1FD6A2-A92E-420C-A938-E9A6F0530F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26621" y="172077"/>
            <a:ext cx="5644055" cy="981359"/>
          </a:xfrm>
        </p:spPr>
        <p:txBody>
          <a:bodyPr>
            <a:normAutofit/>
          </a:bodyPr>
          <a:lstStyle/>
          <a:p>
            <a:r>
              <a:rPr lang="en-IE" sz="4800" dirty="0"/>
              <a:t>Pack de </a:t>
            </a:r>
            <a:r>
              <a:rPr lang="en-IE" sz="4800" dirty="0" err="1"/>
              <a:t>Ação-chave</a:t>
            </a:r>
            <a:r>
              <a:rPr lang="en-IE" sz="4800" dirty="0"/>
              <a:t>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75CB65-9D59-4C5B-B322-DAF3A329919B}"/>
              </a:ext>
            </a:extLst>
          </p:cNvPr>
          <p:cNvSpPr txBox="1"/>
          <p:nvPr/>
        </p:nvSpPr>
        <p:spPr>
          <a:xfrm>
            <a:off x="301317" y="166068"/>
            <a:ext cx="63219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3200" dirty="0" err="1">
                <a:solidFill>
                  <a:schemeClr val="bg1"/>
                </a:solidFill>
              </a:rPr>
              <a:t>Encontre</a:t>
            </a:r>
            <a:r>
              <a:rPr lang="en-IE" sz="3200" dirty="0">
                <a:solidFill>
                  <a:schemeClr val="bg1"/>
                </a:solidFill>
              </a:rPr>
              <a:t> a </a:t>
            </a:r>
            <a:r>
              <a:rPr lang="en-IE" sz="3200" dirty="0" err="1">
                <a:solidFill>
                  <a:schemeClr val="bg1"/>
                </a:solidFill>
              </a:rPr>
              <a:t>oportunidade</a:t>
            </a:r>
            <a:r>
              <a:rPr lang="en-IE" sz="3200" dirty="0">
                <a:solidFill>
                  <a:schemeClr val="bg1"/>
                </a:solidFill>
              </a:rPr>
              <a:t> </a:t>
            </a:r>
            <a:r>
              <a:rPr lang="en-IE" sz="3200" dirty="0" err="1">
                <a:solidFill>
                  <a:schemeClr val="bg1"/>
                </a:solidFill>
              </a:rPr>
              <a:t>certa</a:t>
            </a:r>
            <a:r>
              <a:rPr lang="en-IE" sz="3200" dirty="0">
                <a:solidFill>
                  <a:schemeClr val="bg1"/>
                </a:solidFill>
              </a:rPr>
              <a:t> para a </a:t>
            </a:r>
            <a:r>
              <a:rPr lang="en-IE" sz="3200" dirty="0" err="1">
                <a:solidFill>
                  <a:schemeClr val="bg1"/>
                </a:solidFill>
              </a:rPr>
              <a:t>sua</a:t>
            </a:r>
            <a:r>
              <a:rPr lang="en-IE" sz="3200" dirty="0">
                <a:solidFill>
                  <a:schemeClr val="bg1"/>
                </a:solidFill>
              </a:rPr>
              <a:t> </a:t>
            </a:r>
            <a:r>
              <a:rPr lang="en-IE" sz="3200" dirty="0" err="1">
                <a:solidFill>
                  <a:schemeClr val="bg1"/>
                </a:solidFill>
              </a:rPr>
              <a:t>comunidade</a:t>
            </a:r>
            <a:r>
              <a:rPr lang="en-IE" sz="3200" dirty="0">
                <a:solidFill>
                  <a:schemeClr val="bg1"/>
                </a:solidFill>
              </a:rPr>
              <a:t> - </a:t>
            </a:r>
            <a:r>
              <a:rPr lang="en-IE" sz="3200" dirty="0" err="1">
                <a:solidFill>
                  <a:schemeClr val="bg1"/>
                </a:solidFill>
              </a:rPr>
              <a:t>exercícios</a:t>
            </a:r>
            <a:r>
              <a:rPr lang="en-IE" sz="3200" dirty="0">
                <a:solidFill>
                  <a:schemeClr val="bg1"/>
                </a:solidFill>
              </a:rPr>
              <a:t> e </a:t>
            </a:r>
            <a:r>
              <a:rPr lang="en-IE" sz="3200" dirty="0" err="1">
                <a:solidFill>
                  <a:schemeClr val="bg1"/>
                </a:solidFill>
              </a:rPr>
              <a:t>modelos</a:t>
            </a:r>
            <a:r>
              <a:rPr lang="en-IE" sz="3200" dirty="0">
                <a:solidFill>
                  <a:schemeClr val="bg1"/>
                </a:solidFill>
              </a:rPr>
              <a:t> </a:t>
            </a:r>
            <a:r>
              <a:rPr lang="en-IE" sz="3200" dirty="0" err="1">
                <a:solidFill>
                  <a:schemeClr val="bg1"/>
                </a:solidFill>
              </a:rPr>
              <a:t>úteis</a:t>
            </a:r>
            <a:endParaRPr lang="en-IE" sz="32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1D8A85-2728-462A-8882-3A82C2936D4F}"/>
              </a:ext>
            </a:extLst>
          </p:cNvPr>
          <p:cNvSpPr txBox="1"/>
          <p:nvPr/>
        </p:nvSpPr>
        <p:spPr>
          <a:xfrm>
            <a:off x="529280" y="5431791"/>
            <a:ext cx="82772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Estes </a:t>
            </a:r>
            <a:r>
              <a:rPr lang="en-IE" dirty="0" err="1">
                <a:solidFill>
                  <a:schemeClr val="bg1"/>
                </a:solidFill>
              </a:rPr>
              <a:t>exercícios</a:t>
            </a:r>
            <a:r>
              <a:rPr lang="en-IE" dirty="0">
                <a:solidFill>
                  <a:schemeClr val="bg1"/>
                </a:solidFill>
              </a:rPr>
              <a:t>/</a:t>
            </a:r>
            <a:r>
              <a:rPr lang="en-IE" dirty="0" err="1">
                <a:solidFill>
                  <a:schemeClr val="bg1"/>
                </a:solidFill>
              </a:rPr>
              <a:t>recursos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ajudá</a:t>
            </a:r>
            <a:r>
              <a:rPr lang="en-IE" dirty="0">
                <a:solidFill>
                  <a:schemeClr val="bg1"/>
                </a:solidFill>
              </a:rPr>
              <a:t>-lo-</a:t>
            </a:r>
            <a:r>
              <a:rPr lang="en-IE" dirty="0" err="1">
                <a:solidFill>
                  <a:schemeClr val="bg1"/>
                </a:solidFill>
              </a:rPr>
              <a:t>ão</a:t>
            </a:r>
            <a:r>
              <a:rPr lang="en-IE" dirty="0">
                <a:solidFill>
                  <a:schemeClr val="bg1"/>
                </a:solidFill>
              </a:rPr>
              <a:t> a </a:t>
            </a:r>
            <a:r>
              <a:rPr lang="en-IE" dirty="0" err="1">
                <a:solidFill>
                  <a:schemeClr val="bg1"/>
                </a:solidFill>
              </a:rPr>
              <a:t>aplicar</a:t>
            </a:r>
            <a:r>
              <a:rPr lang="en-IE" dirty="0">
                <a:solidFill>
                  <a:schemeClr val="bg1"/>
                </a:solidFill>
              </a:rPr>
              <a:t> o que </a:t>
            </a:r>
            <a:r>
              <a:rPr lang="en-IE" dirty="0" err="1">
                <a:solidFill>
                  <a:schemeClr val="bg1"/>
                </a:solidFill>
              </a:rPr>
              <a:t>aprendeu</a:t>
            </a:r>
            <a:r>
              <a:rPr lang="en-IE" dirty="0">
                <a:solidFill>
                  <a:schemeClr val="bg1"/>
                </a:solidFill>
              </a:rPr>
              <a:t> no </a:t>
            </a:r>
            <a:r>
              <a:rPr lang="en-IE" dirty="0" err="1">
                <a:solidFill>
                  <a:schemeClr val="bg1"/>
                </a:solidFill>
              </a:rPr>
              <a:t>Módulo</a:t>
            </a:r>
            <a:r>
              <a:rPr lang="en-IE" dirty="0">
                <a:solidFill>
                  <a:schemeClr val="bg1"/>
                </a:solidFill>
              </a:rPr>
              <a:t> 2 </a:t>
            </a:r>
            <a:r>
              <a:rPr lang="en-IE" dirty="0" err="1">
                <a:solidFill>
                  <a:schemeClr val="bg1"/>
                </a:solidFill>
              </a:rPr>
              <a:t>à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sua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comunidade</a:t>
            </a:r>
            <a:r>
              <a:rPr lang="en-IE" dirty="0">
                <a:solidFill>
                  <a:schemeClr val="bg1"/>
                </a:solidFill>
              </a:rPr>
              <a:t>, </a:t>
            </a:r>
            <a:r>
              <a:rPr lang="en-IE" dirty="0" err="1">
                <a:solidFill>
                  <a:schemeClr val="bg1"/>
                </a:solidFill>
              </a:rPr>
              <a:t>bem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como</a:t>
            </a:r>
            <a:r>
              <a:rPr lang="en-IE" dirty="0">
                <a:solidFill>
                  <a:schemeClr val="bg1"/>
                </a:solidFill>
              </a:rPr>
              <a:t> a </a:t>
            </a:r>
            <a:r>
              <a:rPr lang="en-IE" dirty="0" err="1">
                <a:solidFill>
                  <a:schemeClr val="bg1"/>
                </a:solidFill>
              </a:rPr>
              <a:t>preparar</a:t>
            </a:r>
            <a:r>
              <a:rPr lang="en-IE" dirty="0">
                <a:solidFill>
                  <a:schemeClr val="bg1"/>
                </a:solidFill>
              </a:rPr>
              <a:t>-se para </a:t>
            </a:r>
            <a:r>
              <a:rPr lang="en-IE" dirty="0" err="1">
                <a:solidFill>
                  <a:schemeClr val="bg1"/>
                </a:solidFill>
              </a:rPr>
              <a:t>iniciar</a:t>
            </a:r>
            <a:r>
              <a:rPr lang="en-IE" dirty="0">
                <a:solidFill>
                  <a:schemeClr val="bg1"/>
                </a:solidFill>
              </a:rPr>
              <a:t> o </a:t>
            </a:r>
            <a:r>
              <a:rPr lang="en-IE" dirty="0" err="1">
                <a:solidFill>
                  <a:schemeClr val="bg1"/>
                </a:solidFill>
              </a:rPr>
              <a:t>planeamento</a:t>
            </a:r>
            <a:r>
              <a:rPr lang="en-IE" dirty="0">
                <a:solidFill>
                  <a:schemeClr val="bg1"/>
                </a:solidFill>
              </a:rPr>
              <a:t> de um </a:t>
            </a:r>
            <a:r>
              <a:rPr lang="en-IE" dirty="0" err="1">
                <a:solidFill>
                  <a:schemeClr val="bg1"/>
                </a:solidFill>
              </a:rPr>
              <a:t>projeto</a:t>
            </a:r>
            <a:r>
              <a:rPr lang="en-IE" dirty="0">
                <a:solidFill>
                  <a:schemeClr val="bg1"/>
                </a:solidFill>
              </a:rPr>
              <a:t> de </a:t>
            </a:r>
            <a:r>
              <a:rPr lang="en-IE" dirty="0" err="1">
                <a:solidFill>
                  <a:schemeClr val="bg1"/>
                </a:solidFill>
              </a:rPr>
              <a:t>regeneração</a:t>
            </a:r>
            <a:r>
              <a:rPr lang="en-IE" dirty="0">
                <a:solidFill>
                  <a:schemeClr val="bg1"/>
                </a:solidFill>
              </a:rPr>
              <a:t>. Por </a:t>
            </a:r>
            <a:r>
              <a:rPr lang="en-IE" dirty="0" err="1">
                <a:solidFill>
                  <a:schemeClr val="bg1"/>
                </a:solidFill>
              </a:rPr>
              <a:t>favor</a:t>
            </a:r>
            <a:r>
              <a:rPr lang="en-IE" dirty="0">
                <a:solidFill>
                  <a:schemeClr val="bg1"/>
                </a:solidFill>
              </a:rPr>
              <a:t>, complete-</a:t>
            </a:r>
            <a:r>
              <a:rPr lang="en-IE" dirty="0" err="1">
                <a:solidFill>
                  <a:schemeClr val="bg1"/>
                </a:solidFill>
              </a:rPr>
              <a:t>os</a:t>
            </a:r>
            <a:r>
              <a:rPr lang="en-IE" dirty="0">
                <a:solidFill>
                  <a:schemeClr val="bg1"/>
                </a:solidFill>
              </a:rPr>
              <a:t> antes de </a:t>
            </a:r>
            <a:r>
              <a:rPr lang="en-IE" dirty="0" err="1">
                <a:solidFill>
                  <a:schemeClr val="bg1"/>
                </a:solidFill>
              </a:rPr>
              <a:t>passar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ao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Módulo</a:t>
            </a:r>
            <a:r>
              <a:rPr lang="en-IE" dirty="0">
                <a:solidFill>
                  <a:schemeClr val="bg1"/>
                </a:solidFill>
              </a:rPr>
              <a:t> 3.</a:t>
            </a:r>
          </a:p>
        </p:txBody>
      </p:sp>
    </p:spTree>
    <p:extLst>
      <p:ext uri="{BB962C8B-B14F-4D97-AF65-F5344CB8AC3E}">
        <p14:creationId xmlns:p14="http://schemas.microsoft.com/office/powerpoint/2010/main" val="42941595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CAFB2C7-8BFA-4AF6-A1AA-82A17ED08AE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DCD629-A384-4536-9633-DBEF3FFBD6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8342" y="295568"/>
            <a:ext cx="7815943" cy="1308521"/>
          </a:xfrm>
        </p:spPr>
        <p:txBody>
          <a:bodyPr>
            <a:normAutofit/>
          </a:bodyPr>
          <a:lstStyle/>
          <a:p>
            <a:r>
              <a:rPr lang="en-IE" b="0" i="0" dirty="0" err="1">
                <a:solidFill>
                  <a:srgbClr val="BA0A94"/>
                </a:solidFill>
                <a:effectLst/>
                <a:latin typeface="Montserrat"/>
              </a:rPr>
              <a:t>Recurso</a:t>
            </a:r>
            <a:r>
              <a:rPr lang="en-IE" b="0" i="0" dirty="0">
                <a:solidFill>
                  <a:srgbClr val="BA0A94"/>
                </a:solidFill>
                <a:effectLst/>
                <a:latin typeface="Montserrat"/>
              </a:rPr>
              <a:t> </a:t>
            </a:r>
            <a:r>
              <a:rPr lang="en-IE" b="0" i="0" dirty="0" err="1">
                <a:solidFill>
                  <a:srgbClr val="BA0A94"/>
                </a:solidFill>
                <a:effectLst/>
                <a:latin typeface="Montserrat"/>
              </a:rPr>
              <a:t>Útil</a:t>
            </a:r>
            <a:r>
              <a:rPr lang="en-IE" b="0" i="0" dirty="0">
                <a:solidFill>
                  <a:srgbClr val="BA0A94"/>
                </a:solidFill>
                <a:effectLst/>
                <a:latin typeface="Montserrat"/>
              </a:rPr>
              <a:t>: </a:t>
            </a:r>
            <a:r>
              <a:rPr lang="en-IE" b="0" i="0" dirty="0">
                <a:solidFill>
                  <a:srgbClr val="7F4182"/>
                </a:solidFill>
                <a:effectLst/>
                <a:latin typeface="Montserrat"/>
              </a:rPr>
              <a:t>The SDG Project Canvas</a:t>
            </a:r>
            <a:endParaRPr lang="en-IE" b="1" dirty="0">
              <a:solidFill>
                <a:srgbClr val="7F4182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279C79-E6A0-424E-BC00-87611640ADB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286" y="1397865"/>
            <a:ext cx="7478486" cy="5757677"/>
          </a:xfrm>
        </p:spPr>
        <p:txBody>
          <a:bodyPr/>
          <a:lstStyle/>
          <a:p>
            <a:pPr algn="just"/>
            <a:r>
              <a:rPr lang="en-IE" sz="2000" dirty="0">
                <a:latin typeface="Montserrat"/>
              </a:rPr>
              <a:t>O 'SDG Project Canvas' </a:t>
            </a:r>
            <a:r>
              <a:rPr lang="en-IE" sz="2000" dirty="0" err="1">
                <a:latin typeface="Montserrat"/>
              </a:rPr>
              <a:t>oferece</a:t>
            </a:r>
            <a:r>
              <a:rPr lang="en-IE" sz="2000" dirty="0">
                <a:latin typeface="Montserrat"/>
              </a:rPr>
              <a:t> </a:t>
            </a:r>
            <a:r>
              <a:rPr lang="en-IE" sz="2000" dirty="0" err="1">
                <a:latin typeface="Montserrat"/>
              </a:rPr>
              <a:t>uma</a:t>
            </a:r>
            <a:r>
              <a:rPr lang="en-IE" sz="2000" dirty="0">
                <a:latin typeface="Montserrat"/>
              </a:rPr>
              <a:t> ferramenta </a:t>
            </a:r>
            <a:r>
              <a:rPr lang="en-IE" sz="2000" dirty="0" err="1">
                <a:latin typeface="Montserrat"/>
              </a:rPr>
              <a:t>adicional</a:t>
            </a:r>
            <a:r>
              <a:rPr lang="en-IE" sz="2000" dirty="0">
                <a:latin typeface="Montserrat"/>
              </a:rPr>
              <a:t> para </a:t>
            </a:r>
            <a:r>
              <a:rPr lang="en-IE" sz="2000" dirty="0" err="1">
                <a:latin typeface="Montserrat"/>
              </a:rPr>
              <a:t>apoiar</a:t>
            </a:r>
            <a:r>
              <a:rPr lang="en-IE" sz="2000" dirty="0">
                <a:latin typeface="Montserrat"/>
              </a:rPr>
              <a:t> um </a:t>
            </a:r>
            <a:r>
              <a:rPr lang="en-IE" sz="2000" dirty="0" err="1">
                <a:latin typeface="Montserrat"/>
              </a:rPr>
              <a:t>processo</a:t>
            </a:r>
            <a:r>
              <a:rPr lang="en-IE" sz="2000" dirty="0">
                <a:latin typeface="Montserrat"/>
              </a:rPr>
              <a:t> de co-</a:t>
            </a:r>
            <a:r>
              <a:rPr lang="en-IE" sz="2000" dirty="0" err="1">
                <a:latin typeface="Montserrat"/>
              </a:rPr>
              <a:t>conceção</a:t>
            </a:r>
            <a:r>
              <a:rPr lang="en-IE" sz="2000" dirty="0">
                <a:latin typeface="Montserrat"/>
              </a:rPr>
              <a:t> e, </a:t>
            </a:r>
            <a:r>
              <a:rPr lang="en-IE" sz="2000" dirty="0" err="1">
                <a:latin typeface="Montserrat"/>
              </a:rPr>
              <a:t>posteriormente</a:t>
            </a:r>
            <a:r>
              <a:rPr lang="en-IE" sz="2000" dirty="0">
                <a:latin typeface="Montserrat"/>
              </a:rPr>
              <a:t>, de co-design de um </a:t>
            </a:r>
            <a:r>
              <a:rPr lang="en-IE" sz="2000" dirty="0" err="1">
                <a:latin typeface="Montserrat"/>
              </a:rPr>
              <a:t>projeto</a:t>
            </a:r>
            <a:r>
              <a:rPr lang="en-IE" sz="2000" dirty="0">
                <a:latin typeface="Montserrat"/>
              </a:rPr>
              <a:t> de </a:t>
            </a:r>
            <a:r>
              <a:rPr lang="en-IE" sz="2000" dirty="0" err="1">
                <a:latin typeface="Montserrat"/>
              </a:rPr>
              <a:t>implementação</a:t>
            </a:r>
            <a:r>
              <a:rPr lang="en-IE" sz="2000" dirty="0">
                <a:latin typeface="Montserrat"/>
              </a:rPr>
              <a:t> </a:t>
            </a:r>
            <a:r>
              <a:rPr lang="en-IE" sz="2000" dirty="0" err="1">
                <a:latin typeface="Montserrat"/>
              </a:rPr>
              <a:t>integrada</a:t>
            </a:r>
            <a:r>
              <a:rPr lang="en-IE" sz="2000" dirty="0">
                <a:latin typeface="Montserrat"/>
              </a:rPr>
              <a:t> dos ODS com </a:t>
            </a:r>
            <a:r>
              <a:rPr lang="en-IE" sz="2000" dirty="0" err="1">
                <a:latin typeface="Montserrat"/>
              </a:rPr>
              <a:t>uma</a:t>
            </a:r>
            <a:r>
              <a:rPr lang="en-IE" sz="2000" dirty="0">
                <a:latin typeface="Montserrat"/>
              </a:rPr>
              <a:t> </a:t>
            </a:r>
            <a:r>
              <a:rPr lang="en-IE" sz="2000" dirty="0" err="1">
                <a:latin typeface="Montserrat"/>
              </a:rPr>
              <a:t>determinada</a:t>
            </a:r>
            <a:r>
              <a:rPr lang="en-IE" sz="2000" dirty="0">
                <a:latin typeface="Montserrat"/>
              </a:rPr>
              <a:t> </a:t>
            </a:r>
            <a:r>
              <a:rPr lang="en-IE" sz="2000" dirty="0" err="1">
                <a:latin typeface="Montserrat"/>
              </a:rPr>
              <a:t>localização</a:t>
            </a:r>
            <a:r>
              <a:rPr lang="en-IE" sz="2000" dirty="0">
                <a:latin typeface="Montserrat"/>
              </a:rPr>
              <a:t>, </a:t>
            </a:r>
            <a:r>
              <a:rPr lang="en-IE" sz="2000" dirty="0" err="1">
                <a:latin typeface="Montserrat"/>
              </a:rPr>
              <a:t>comunidade</a:t>
            </a:r>
            <a:r>
              <a:rPr lang="en-IE" sz="2000" dirty="0">
                <a:latin typeface="Montserrat"/>
              </a:rPr>
              <a:t>, </a:t>
            </a:r>
            <a:r>
              <a:rPr lang="en-IE" sz="2000" dirty="0" err="1">
                <a:latin typeface="Montserrat"/>
              </a:rPr>
              <a:t>empresa</a:t>
            </a:r>
            <a:r>
              <a:rPr lang="en-IE" sz="2000" dirty="0">
                <a:latin typeface="Montserrat"/>
              </a:rPr>
              <a:t> </a:t>
            </a:r>
            <a:r>
              <a:rPr lang="en-IE" sz="2000" dirty="0" err="1">
                <a:latin typeface="Montserrat"/>
              </a:rPr>
              <a:t>ou</a:t>
            </a:r>
            <a:r>
              <a:rPr lang="en-IE" sz="2000" dirty="0">
                <a:latin typeface="Montserrat"/>
              </a:rPr>
              <a:t> </a:t>
            </a:r>
            <a:r>
              <a:rPr lang="en-IE" sz="2000" dirty="0" err="1">
                <a:latin typeface="Montserrat"/>
              </a:rPr>
              <a:t>organização</a:t>
            </a:r>
            <a:r>
              <a:rPr lang="en-IE" sz="2000" dirty="0">
                <a:latin typeface="Montserrat"/>
              </a:rPr>
              <a:t>.</a:t>
            </a:r>
          </a:p>
          <a:p>
            <a:pPr algn="just"/>
            <a:r>
              <a:rPr lang="en-IE" sz="2000" dirty="0">
                <a:latin typeface="Montserrat"/>
              </a:rPr>
              <a:t>O ''SDG Project Canvas'' </a:t>
            </a:r>
            <a:r>
              <a:rPr lang="en-IE" sz="2000" dirty="0" err="1">
                <a:latin typeface="Montserrat"/>
              </a:rPr>
              <a:t>foi</a:t>
            </a:r>
            <a:r>
              <a:rPr lang="en-IE" sz="2000" dirty="0">
                <a:latin typeface="Montserrat"/>
              </a:rPr>
              <a:t> </a:t>
            </a:r>
            <a:r>
              <a:rPr lang="en-IE" sz="2000" dirty="0" err="1">
                <a:latin typeface="Montserrat"/>
              </a:rPr>
              <a:t>inspirado</a:t>
            </a:r>
            <a:r>
              <a:rPr lang="en-IE" sz="2000" dirty="0">
                <a:latin typeface="Montserrat"/>
              </a:rPr>
              <a:t> no ‘Business Model Canvas'' . </a:t>
            </a:r>
            <a:r>
              <a:rPr lang="en-IE" sz="2000" dirty="0" err="1">
                <a:latin typeface="Montserrat"/>
              </a:rPr>
              <a:t>Foi</a:t>
            </a:r>
            <a:r>
              <a:rPr lang="en-IE" sz="2000" dirty="0">
                <a:latin typeface="Montserrat"/>
              </a:rPr>
              <a:t> </a:t>
            </a:r>
            <a:r>
              <a:rPr lang="en-IE" sz="2000" dirty="0" err="1">
                <a:latin typeface="Montserrat"/>
              </a:rPr>
              <a:t>adaptado</a:t>
            </a:r>
            <a:r>
              <a:rPr lang="en-IE" sz="2000" dirty="0">
                <a:latin typeface="Montserrat"/>
              </a:rPr>
              <a:t> para </a:t>
            </a:r>
            <a:r>
              <a:rPr lang="en-IE" sz="2000" dirty="0" err="1">
                <a:latin typeface="Montserrat"/>
              </a:rPr>
              <a:t>ajudar</a:t>
            </a:r>
            <a:r>
              <a:rPr lang="en-IE" sz="2000" dirty="0">
                <a:latin typeface="Montserrat"/>
              </a:rPr>
              <a:t> a </a:t>
            </a:r>
            <a:r>
              <a:rPr lang="en-IE" sz="2000" dirty="0" err="1">
                <a:latin typeface="Montserrat"/>
              </a:rPr>
              <a:t>detalhar</a:t>
            </a:r>
            <a:r>
              <a:rPr lang="en-IE" sz="2000" dirty="0">
                <a:latin typeface="Montserrat"/>
              </a:rPr>
              <a:t> as </a:t>
            </a:r>
            <a:r>
              <a:rPr lang="en-IE" sz="2000" dirty="0" err="1">
                <a:latin typeface="Montserrat"/>
              </a:rPr>
              <a:t>parcerias</a:t>
            </a:r>
            <a:r>
              <a:rPr lang="en-IE" sz="2000" dirty="0">
                <a:latin typeface="Montserrat"/>
              </a:rPr>
              <a:t> </a:t>
            </a:r>
            <a:r>
              <a:rPr lang="en-IE" sz="2000" dirty="0" err="1">
                <a:latin typeface="Montserrat"/>
              </a:rPr>
              <a:t>chave</a:t>
            </a:r>
            <a:r>
              <a:rPr lang="en-IE" sz="2000" dirty="0">
                <a:latin typeface="Montserrat"/>
              </a:rPr>
              <a:t> e </a:t>
            </a:r>
            <a:r>
              <a:rPr lang="en-IE" sz="2000" dirty="0" err="1">
                <a:latin typeface="Montserrat"/>
              </a:rPr>
              <a:t>atividades</a:t>
            </a:r>
            <a:r>
              <a:rPr lang="en-IE" sz="2000" dirty="0">
                <a:latin typeface="Montserrat"/>
              </a:rPr>
              <a:t> </a:t>
            </a:r>
            <a:r>
              <a:rPr lang="en-IE" sz="2000" dirty="0" err="1">
                <a:latin typeface="Montserrat"/>
              </a:rPr>
              <a:t>chave</a:t>
            </a:r>
            <a:r>
              <a:rPr lang="en-IE" sz="2000" dirty="0">
                <a:latin typeface="Montserrat"/>
              </a:rPr>
              <a:t> do </a:t>
            </a:r>
            <a:r>
              <a:rPr lang="en-IE" sz="2000" dirty="0" err="1">
                <a:latin typeface="Montserrat"/>
              </a:rPr>
              <a:t>projeto</a:t>
            </a:r>
            <a:r>
              <a:rPr lang="en-IE" sz="2000" dirty="0">
                <a:latin typeface="Montserrat"/>
              </a:rPr>
              <a:t>, a </a:t>
            </a:r>
            <a:r>
              <a:rPr lang="en-IE" sz="2000" dirty="0" err="1">
                <a:latin typeface="Montserrat"/>
              </a:rPr>
              <a:t>definir</a:t>
            </a:r>
            <a:r>
              <a:rPr lang="en-IE" sz="2000" dirty="0">
                <a:latin typeface="Montserrat"/>
              </a:rPr>
              <a:t> de que forma </a:t>
            </a:r>
            <a:r>
              <a:rPr lang="en-IE" sz="2000" dirty="0" err="1">
                <a:latin typeface="Montserrat"/>
              </a:rPr>
              <a:t>é</a:t>
            </a:r>
            <a:r>
              <a:rPr lang="en-IE" sz="2000" dirty="0">
                <a:latin typeface="Montserrat"/>
              </a:rPr>
              <a:t> que o </a:t>
            </a:r>
            <a:r>
              <a:rPr lang="en-IE" sz="2000" dirty="0" err="1">
                <a:latin typeface="Montserrat"/>
              </a:rPr>
              <a:t>projeto</a:t>
            </a:r>
            <a:r>
              <a:rPr lang="en-IE" sz="2000" dirty="0">
                <a:latin typeface="Montserrat"/>
              </a:rPr>
              <a:t> </a:t>
            </a:r>
            <a:r>
              <a:rPr lang="en-IE" sz="2000" dirty="0" err="1">
                <a:latin typeface="Montserrat"/>
              </a:rPr>
              <a:t>irá</a:t>
            </a:r>
            <a:r>
              <a:rPr lang="en-IE" sz="2000" dirty="0">
                <a:latin typeface="Montserrat"/>
              </a:rPr>
              <a:t> </a:t>
            </a:r>
            <a:r>
              <a:rPr lang="en-IE" sz="2000" dirty="0" err="1">
                <a:latin typeface="Montserrat"/>
              </a:rPr>
              <a:t>implementar</a:t>
            </a:r>
            <a:r>
              <a:rPr lang="en-IE" sz="2000" dirty="0">
                <a:latin typeface="Montserrat"/>
              </a:rPr>
              <a:t> </a:t>
            </a:r>
            <a:r>
              <a:rPr lang="en-IE" sz="2000" dirty="0" err="1">
                <a:latin typeface="Montserrat"/>
              </a:rPr>
              <a:t>uma</a:t>
            </a:r>
            <a:r>
              <a:rPr lang="en-IE" sz="2000" dirty="0">
                <a:latin typeface="Montserrat"/>
              </a:rPr>
              <a:t> </a:t>
            </a:r>
            <a:r>
              <a:rPr lang="en-IE" sz="2000" dirty="0" err="1">
                <a:latin typeface="Montserrat"/>
              </a:rPr>
              <a:t>série</a:t>
            </a:r>
            <a:r>
              <a:rPr lang="en-IE" sz="2000" dirty="0">
                <a:latin typeface="Montserrat"/>
              </a:rPr>
              <a:t> de ODS, </a:t>
            </a:r>
            <a:r>
              <a:rPr lang="en-IE" sz="2000" dirty="0" err="1">
                <a:latin typeface="Montserrat"/>
              </a:rPr>
              <a:t>como</a:t>
            </a:r>
            <a:r>
              <a:rPr lang="en-IE" sz="2000" dirty="0">
                <a:latin typeface="Montserrat"/>
              </a:rPr>
              <a:t> </a:t>
            </a:r>
            <a:r>
              <a:rPr lang="en-IE" sz="2000" dirty="0" err="1">
                <a:latin typeface="Montserrat"/>
              </a:rPr>
              <a:t>será</a:t>
            </a:r>
            <a:r>
              <a:rPr lang="en-IE" sz="2000" dirty="0">
                <a:latin typeface="Montserrat"/>
              </a:rPr>
              <a:t> </a:t>
            </a:r>
            <a:r>
              <a:rPr lang="en-IE" sz="2000" dirty="0" err="1">
                <a:latin typeface="Montserrat"/>
              </a:rPr>
              <a:t>estimulada</a:t>
            </a:r>
            <a:r>
              <a:rPr lang="en-IE" sz="2000" dirty="0">
                <a:latin typeface="Montserrat"/>
              </a:rPr>
              <a:t> a </a:t>
            </a:r>
            <a:r>
              <a:rPr lang="en-IE" sz="2000" dirty="0" err="1">
                <a:latin typeface="Montserrat"/>
              </a:rPr>
              <a:t>participação</a:t>
            </a:r>
            <a:r>
              <a:rPr lang="en-IE" sz="2000" dirty="0">
                <a:latin typeface="Montserrat"/>
              </a:rPr>
              <a:t> </a:t>
            </a:r>
            <a:r>
              <a:rPr lang="en-IE" sz="2000" dirty="0" err="1">
                <a:latin typeface="Montserrat"/>
              </a:rPr>
              <a:t>generalizada</a:t>
            </a:r>
            <a:r>
              <a:rPr lang="en-IE" sz="2000" dirty="0">
                <a:latin typeface="Montserrat"/>
              </a:rPr>
              <a:t>, a </a:t>
            </a:r>
            <a:r>
              <a:rPr lang="en-IE" sz="2000" dirty="0" err="1">
                <a:latin typeface="Montserrat"/>
              </a:rPr>
              <a:t>quem</a:t>
            </a:r>
            <a:r>
              <a:rPr lang="en-IE" sz="2000" dirty="0">
                <a:latin typeface="Montserrat"/>
              </a:rPr>
              <a:t> </a:t>
            </a:r>
            <a:r>
              <a:rPr lang="en-IE" sz="2000" dirty="0" err="1">
                <a:latin typeface="Montserrat"/>
              </a:rPr>
              <a:t>terá</a:t>
            </a:r>
            <a:r>
              <a:rPr lang="en-IE" sz="2000" dirty="0">
                <a:latin typeface="Montserrat"/>
              </a:rPr>
              <a:t> </a:t>
            </a:r>
            <a:r>
              <a:rPr lang="en-IE" sz="2000" dirty="0" err="1">
                <a:latin typeface="Montserrat"/>
              </a:rPr>
              <a:t>impacto</a:t>
            </a:r>
            <a:r>
              <a:rPr lang="en-IE" sz="2000" dirty="0">
                <a:latin typeface="Montserrat"/>
              </a:rPr>
              <a:t>, que </a:t>
            </a:r>
            <a:r>
              <a:rPr lang="en-IE" sz="2000" dirty="0" err="1">
                <a:latin typeface="Montserrat"/>
              </a:rPr>
              <a:t>recursos</a:t>
            </a:r>
            <a:r>
              <a:rPr lang="en-IE" sz="2000" dirty="0">
                <a:latin typeface="Montserrat"/>
              </a:rPr>
              <a:t> </a:t>
            </a:r>
            <a:r>
              <a:rPr lang="en-IE" sz="2000" dirty="0" err="1">
                <a:latin typeface="Montserrat"/>
              </a:rPr>
              <a:t>serão</a:t>
            </a:r>
            <a:r>
              <a:rPr lang="en-IE" sz="2000" dirty="0">
                <a:latin typeface="Montserrat"/>
              </a:rPr>
              <a:t> </a:t>
            </a:r>
            <a:r>
              <a:rPr lang="en-IE" sz="2000" dirty="0" err="1">
                <a:latin typeface="Montserrat"/>
              </a:rPr>
              <a:t>necessários</a:t>
            </a:r>
            <a:r>
              <a:rPr lang="en-IE" sz="2000" dirty="0">
                <a:latin typeface="Montserrat"/>
              </a:rPr>
              <a:t> e dos </a:t>
            </a:r>
            <a:r>
              <a:rPr lang="en-IE" sz="2000" dirty="0" err="1">
                <a:latin typeface="Montserrat"/>
              </a:rPr>
              <a:t>quais</a:t>
            </a:r>
            <a:r>
              <a:rPr lang="en-IE" sz="2000" dirty="0">
                <a:latin typeface="Montserrat"/>
              </a:rPr>
              <a:t> se </a:t>
            </a:r>
            <a:r>
              <a:rPr lang="en-IE" sz="2000" dirty="0" err="1">
                <a:latin typeface="Montserrat"/>
              </a:rPr>
              <a:t>pode</a:t>
            </a:r>
            <a:r>
              <a:rPr lang="en-IE" sz="2000" dirty="0">
                <a:latin typeface="Montserrat"/>
              </a:rPr>
              <a:t> </a:t>
            </a:r>
            <a:r>
              <a:rPr lang="en-IE" sz="2000" dirty="0" err="1">
                <a:latin typeface="Montserrat"/>
              </a:rPr>
              <a:t>retirar</a:t>
            </a:r>
            <a:r>
              <a:rPr lang="en-IE" sz="2000" dirty="0">
                <a:latin typeface="Montserrat"/>
              </a:rPr>
              <a:t>, que </a:t>
            </a:r>
            <a:r>
              <a:rPr lang="en-IE" sz="2000" dirty="0" err="1">
                <a:latin typeface="Montserrat"/>
              </a:rPr>
              <a:t>políticas</a:t>
            </a:r>
            <a:r>
              <a:rPr lang="en-IE" sz="2000" dirty="0">
                <a:latin typeface="Montserrat"/>
              </a:rPr>
              <a:t> </a:t>
            </a:r>
            <a:r>
              <a:rPr lang="en-IE" sz="2000" dirty="0" err="1">
                <a:latin typeface="Montserrat"/>
              </a:rPr>
              <a:t>poderão</a:t>
            </a:r>
            <a:r>
              <a:rPr lang="en-IE" sz="2000" dirty="0">
                <a:latin typeface="Montserrat"/>
              </a:rPr>
              <a:t> </a:t>
            </a:r>
            <a:r>
              <a:rPr lang="en-IE" sz="2000" dirty="0" err="1">
                <a:latin typeface="Montserrat"/>
              </a:rPr>
              <a:t>permitir</a:t>
            </a:r>
            <a:r>
              <a:rPr lang="en-IE" sz="2000" dirty="0">
                <a:latin typeface="Montserrat"/>
              </a:rPr>
              <a:t> </a:t>
            </a:r>
            <a:r>
              <a:rPr lang="en-IE" sz="2000" dirty="0" err="1">
                <a:latin typeface="Montserrat"/>
              </a:rPr>
              <a:t>ou</a:t>
            </a:r>
            <a:r>
              <a:rPr lang="en-IE" sz="2000" dirty="0">
                <a:latin typeface="Montserrat"/>
              </a:rPr>
              <a:t> </a:t>
            </a:r>
            <a:r>
              <a:rPr lang="en-IE" sz="2000" dirty="0" err="1">
                <a:latin typeface="Montserrat"/>
              </a:rPr>
              <a:t>dificultar</a:t>
            </a:r>
            <a:r>
              <a:rPr lang="en-IE" sz="2000" dirty="0">
                <a:latin typeface="Montserrat"/>
              </a:rPr>
              <a:t> a </a:t>
            </a:r>
            <a:r>
              <a:rPr lang="en-IE" sz="2000" dirty="0" err="1">
                <a:latin typeface="Montserrat"/>
              </a:rPr>
              <a:t>implementação</a:t>
            </a:r>
            <a:r>
              <a:rPr lang="en-IE" sz="2000" dirty="0">
                <a:latin typeface="Montserrat"/>
              </a:rPr>
              <a:t> </a:t>
            </a:r>
            <a:r>
              <a:rPr lang="en-IE" sz="2000" dirty="0" err="1">
                <a:latin typeface="Montserrat"/>
              </a:rPr>
              <a:t>bem</a:t>
            </a:r>
            <a:r>
              <a:rPr lang="en-IE" sz="2000" dirty="0">
                <a:latin typeface="Montserrat"/>
              </a:rPr>
              <a:t> </a:t>
            </a:r>
            <a:r>
              <a:rPr lang="en-IE" sz="2000" dirty="0" err="1">
                <a:latin typeface="Montserrat"/>
              </a:rPr>
              <a:t>sucedida</a:t>
            </a:r>
            <a:r>
              <a:rPr lang="en-IE" sz="2000" dirty="0">
                <a:latin typeface="Montserrat"/>
              </a:rPr>
              <a:t>, e </a:t>
            </a:r>
            <a:r>
              <a:rPr lang="en-IE" sz="2000" dirty="0" err="1">
                <a:latin typeface="Montserrat"/>
              </a:rPr>
              <a:t>como</a:t>
            </a:r>
            <a:r>
              <a:rPr lang="en-IE" sz="2000" dirty="0">
                <a:latin typeface="Montserrat"/>
              </a:rPr>
              <a:t> o </a:t>
            </a:r>
            <a:r>
              <a:rPr lang="en-IE" sz="2000" dirty="0" err="1">
                <a:latin typeface="Montserrat"/>
              </a:rPr>
              <a:t>investimento</a:t>
            </a:r>
            <a:r>
              <a:rPr lang="en-IE" sz="2000" dirty="0">
                <a:latin typeface="Montserrat"/>
              </a:rPr>
              <a:t> </a:t>
            </a:r>
            <a:r>
              <a:rPr lang="en-IE" sz="2000" dirty="0" err="1">
                <a:latin typeface="Montserrat"/>
              </a:rPr>
              <a:t>ou</a:t>
            </a:r>
            <a:r>
              <a:rPr lang="en-IE" sz="2000" dirty="0">
                <a:latin typeface="Montserrat"/>
              </a:rPr>
              <a:t> o </a:t>
            </a:r>
            <a:r>
              <a:rPr lang="en-IE" sz="2000" dirty="0" err="1">
                <a:latin typeface="Montserrat"/>
              </a:rPr>
              <a:t>financiamento</a:t>
            </a:r>
            <a:r>
              <a:rPr lang="en-IE" sz="2000" dirty="0">
                <a:latin typeface="Montserrat"/>
              </a:rPr>
              <a:t> </a:t>
            </a:r>
            <a:r>
              <a:rPr lang="en-IE" sz="2000" dirty="0" err="1">
                <a:latin typeface="Montserrat"/>
              </a:rPr>
              <a:t>poderão</a:t>
            </a:r>
            <a:r>
              <a:rPr lang="en-IE" sz="2000" dirty="0">
                <a:latin typeface="Montserrat"/>
              </a:rPr>
              <a:t> ser </a:t>
            </a:r>
            <a:r>
              <a:rPr lang="en-IE" sz="2000" dirty="0" err="1">
                <a:latin typeface="Montserrat"/>
              </a:rPr>
              <a:t>angariados</a:t>
            </a:r>
            <a:r>
              <a:rPr lang="en-IE" sz="2000" dirty="0">
                <a:latin typeface="Montserrat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8ED7E8-986D-4807-8AF5-7F6E76458AAD}"/>
              </a:ext>
            </a:extLst>
          </p:cNvPr>
          <p:cNvSpPr txBox="1"/>
          <p:nvPr/>
        </p:nvSpPr>
        <p:spPr>
          <a:xfrm>
            <a:off x="333829" y="6023541"/>
            <a:ext cx="61068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400" dirty="0">
                <a:hlinkClick r:id="rId2"/>
              </a:rPr>
              <a:t>Learn more about the Canvas</a:t>
            </a:r>
            <a:endParaRPr lang="en-IE" sz="2400" dirty="0"/>
          </a:p>
        </p:txBody>
      </p:sp>
      <p:pic>
        <p:nvPicPr>
          <p:cNvPr id="9" name="Picture 2" descr="Image for post">
            <a:extLst>
              <a:ext uri="{FF2B5EF4-FFF2-40B4-BE49-F238E27FC236}">
                <a16:creationId xmlns:a16="http://schemas.microsoft.com/office/drawing/2014/main" id="{FC6B57F9-217A-4FE5-AB92-8AEAEC72BE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02435" y="1145020"/>
            <a:ext cx="3389565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0881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41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for post">
            <a:extLst>
              <a:ext uri="{FF2B5EF4-FFF2-40B4-BE49-F238E27FC236}">
                <a16:creationId xmlns:a16="http://schemas.microsoft.com/office/drawing/2014/main" id="{A9BB5332-A26F-47CF-8057-0ED993332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0950" y="0"/>
            <a:ext cx="9690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9974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CAFB2C7-8BFA-4AF6-A1AA-82A17ED08AE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DCD629-A384-4536-9633-DBEF3FFBD6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5429" y="39057"/>
            <a:ext cx="6361734" cy="1308521"/>
          </a:xfrm>
        </p:spPr>
        <p:txBody>
          <a:bodyPr>
            <a:normAutofit/>
          </a:bodyPr>
          <a:lstStyle/>
          <a:p>
            <a:r>
              <a:rPr lang="en-IE" dirty="0" err="1">
                <a:solidFill>
                  <a:srgbClr val="BA0A94"/>
                </a:solidFill>
                <a:latin typeface="Montserrat"/>
              </a:rPr>
              <a:t>Recurso</a:t>
            </a:r>
            <a:r>
              <a:rPr lang="en-IE" dirty="0">
                <a:solidFill>
                  <a:srgbClr val="BA0A94"/>
                </a:solidFill>
                <a:latin typeface="Montserrat"/>
              </a:rPr>
              <a:t> </a:t>
            </a:r>
            <a:r>
              <a:rPr lang="en-IE" dirty="0" err="1">
                <a:solidFill>
                  <a:srgbClr val="BA0A94"/>
                </a:solidFill>
                <a:latin typeface="Montserrat"/>
              </a:rPr>
              <a:t>Útil</a:t>
            </a:r>
            <a:r>
              <a:rPr lang="en-IE" b="0" i="0" dirty="0">
                <a:solidFill>
                  <a:srgbClr val="BA0A94"/>
                </a:solidFill>
                <a:effectLst/>
                <a:latin typeface="Montserrat"/>
              </a:rPr>
              <a:t>: </a:t>
            </a:r>
            <a:r>
              <a:rPr lang="en-IE" b="0" i="0" dirty="0">
                <a:solidFill>
                  <a:srgbClr val="68BBAF"/>
                </a:solidFill>
                <a:effectLst/>
                <a:latin typeface="Montserrat"/>
              </a:rPr>
              <a:t>Smart Rural 21 Roadmap Toolbox</a:t>
            </a:r>
            <a:endParaRPr lang="en-IE" b="1" dirty="0">
              <a:solidFill>
                <a:srgbClr val="68BBAF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279C79-E6A0-424E-BC00-87611640ADB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0143" y="1259384"/>
            <a:ext cx="7162800" cy="4705987"/>
          </a:xfrm>
        </p:spPr>
        <p:txBody>
          <a:bodyPr/>
          <a:lstStyle/>
          <a:p>
            <a:r>
              <a:rPr lang="en-IE" sz="2400" b="0" i="0" dirty="0">
                <a:effectLst/>
                <a:latin typeface="Montserrat"/>
              </a:rPr>
              <a:t>O Smart Rural 21 Roadmap Toolbox </a:t>
            </a:r>
            <a:r>
              <a:rPr lang="en-IE" sz="2400" dirty="0" err="1">
                <a:latin typeface="Montserrat"/>
              </a:rPr>
              <a:t>é</a:t>
            </a:r>
            <a:r>
              <a:rPr lang="en-IE" sz="2400" dirty="0">
                <a:latin typeface="Montserrat"/>
              </a:rPr>
              <a:t> um </a:t>
            </a:r>
            <a:r>
              <a:rPr lang="en-IE" sz="2400" dirty="0" err="1">
                <a:latin typeface="Montserrat"/>
              </a:rPr>
              <a:t>recurso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chave</a:t>
            </a:r>
            <a:r>
              <a:rPr lang="en-IE" sz="2400" dirty="0">
                <a:latin typeface="Montserrat"/>
              </a:rPr>
              <a:t> que </a:t>
            </a:r>
            <a:r>
              <a:rPr lang="en-IE" sz="2400" dirty="0" err="1">
                <a:latin typeface="Montserrat"/>
              </a:rPr>
              <a:t>providenciará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elementos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importantes</a:t>
            </a:r>
            <a:r>
              <a:rPr lang="en-IE" sz="2400" dirty="0">
                <a:latin typeface="Montserrat"/>
              </a:rPr>
              <a:t> para </a:t>
            </a:r>
            <a:r>
              <a:rPr lang="en-IE" sz="2400" dirty="0" err="1">
                <a:latin typeface="Montserrat"/>
              </a:rPr>
              <a:t>cada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etapa</a:t>
            </a:r>
            <a:r>
              <a:rPr lang="en-IE" sz="2400" dirty="0">
                <a:latin typeface="Montserrat"/>
              </a:rPr>
              <a:t> da " </a:t>
            </a:r>
            <a:r>
              <a:rPr lang="en-IE" sz="2400" dirty="0" err="1">
                <a:latin typeface="Montserrat"/>
              </a:rPr>
              <a:t>jornada</a:t>
            </a:r>
            <a:r>
              <a:rPr lang="en-IE" sz="2400" dirty="0">
                <a:latin typeface="Montserrat"/>
              </a:rPr>
              <a:t> das </a:t>
            </a:r>
            <a:r>
              <a:rPr lang="en-IE" sz="2400" dirty="0" err="1">
                <a:latin typeface="Montserrat"/>
              </a:rPr>
              <a:t>aldeias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inteligentes</a:t>
            </a:r>
            <a:r>
              <a:rPr lang="en-IE" sz="2400" dirty="0">
                <a:latin typeface="Montserrat"/>
              </a:rPr>
              <a:t>". </a:t>
            </a:r>
          </a:p>
          <a:p>
            <a:r>
              <a:rPr lang="en-IE" sz="2400" dirty="0">
                <a:latin typeface="Montserrat"/>
              </a:rPr>
              <a:t>As ferramentas </a:t>
            </a:r>
            <a:r>
              <a:rPr lang="en-IE" sz="2400" dirty="0" err="1">
                <a:latin typeface="Montserrat"/>
              </a:rPr>
              <a:t>práticas</a:t>
            </a:r>
            <a:r>
              <a:rPr lang="en-IE" sz="2400" dirty="0">
                <a:latin typeface="Montserrat"/>
              </a:rPr>
              <a:t> (</a:t>
            </a:r>
            <a:r>
              <a:rPr lang="en-IE" sz="2400" dirty="0" err="1">
                <a:latin typeface="Montserrat"/>
              </a:rPr>
              <a:t>incluindo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orientação</a:t>
            </a:r>
            <a:r>
              <a:rPr lang="en-IE" sz="2400" dirty="0">
                <a:latin typeface="Montserrat"/>
              </a:rPr>
              <a:t>, </a:t>
            </a:r>
            <a:r>
              <a:rPr lang="en-IE" sz="2400" dirty="0" err="1">
                <a:latin typeface="Montserrat"/>
              </a:rPr>
              <a:t>vídeos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explicativos</a:t>
            </a:r>
            <a:r>
              <a:rPr lang="en-IE" sz="2400" dirty="0">
                <a:latin typeface="Montserrat"/>
              </a:rPr>
              <a:t>, </a:t>
            </a:r>
            <a:r>
              <a:rPr lang="en-IE" sz="2400" dirty="0" err="1">
                <a:latin typeface="Montserrat"/>
              </a:rPr>
              <a:t>questionários</a:t>
            </a:r>
            <a:r>
              <a:rPr lang="en-IE" sz="2400" dirty="0">
                <a:latin typeface="Montserrat"/>
              </a:rPr>
              <a:t>, </a:t>
            </a:r>
            <a:r>
              <a:rPr lang="en-IE" sz="2400" dirty="0" err="1">
                <a:latin typeface="Montserrat"/>
              </a:rPr>
              <a:t>modelos</a:t>
            </a:r>
            <a:r>
              <a:rPr lang="en-IE" sz="2400" dirty="0">
                <a:latin typeface="Montserrat"/>
              </a:rPr>
              <a:t>, etc.) </a:t>
            </a:r>
            <a:r>
              <a:rPr lang="en-IE" sz="2400" dirty="0" err="1">
                <a:latin typeface="Montserrat"/>
              </a:rPr>
              <a:t>visam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ajudar</a:t>
            </a:r>
            <a:r>
              <a:rPr lang="en-IE" sz="2400" dirty="0">
                <a:latin typeface="Montserrat"/>
              </a:rPr>
              <a:t> as </a:t>
            </a:r>
            <a:r>
              <a:rPr lang="en-IE" sz="2400" dirty="0" err="1">
                <a:latin typeface="Montserrat"/>
              </a:rPr>
              <a:t>aldeias</a:t>
            </a:r>
            <a:r>
              <a:rPr lang="en-IE" sz="2400" dirty="0">
                <a:latin typeface="Montserrat"/>
              </a:rPr>
              <a:t> a </a:t>
            </a:r>
            <a:r>
              <a:rPr lang="en-IE" sz="2400" dirty="0" err="1">
                <a:latin typeface="Montserrat"/>
              </a:rPr>
              <a:t>desenvolver</a:t>
            </a:r>
            <a:r>
              <a:rPr lang="en-IE" sz="2400" dirty="0">
                <a:latin typeface="Montserrat"/>
              </a:rPr>
              <a:t> e </a:t>
            </a:r>
            <a:r>
              <a:rPr lang="en-IE" sz="2400" dirty="0" err="1">
                <a:latin typeface="Montserrat"/>
              </a:rPr>
              <a:t>implementar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estratégias</a:t>
            </a:r>
            <a:r>
              <a:rPr lang="en-IE" sz="2400" dirty="0">
                <a:latin typeface="Montserrat"/>
              </a:rPr>
              <a:t> de </a:t>
            </a:r>
            <a:r>
              <a:rPr lang="en-IE" sz="2400" dirty="0" err="1">
                <a:latin typeface="Montserrat"/>
              </a:rPr>
              <a:t>aldeia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inteligentes</a:t>
            </a:r>
            <a:r>
              <a:rPr lang="en-IE" sz="2400" dirty="0">
                <a:latin typeface="Montserrat"/>
              </a:rPr>
              <a:t>. </a:t>
            </a:r>
          </a:p>
          <a:p>
            <a:r>
              <a:rPr lang="en-IE" sz="2400" dirty="0">
                <a:latin typeface="Montserrat"/>
              </a:rPr>
              <a:t>As ferramentas </a:t>
            </a:r>
            <a:r>
              <a:rPr lang="en-IE" sz="2400" dirty="0" err="1">
                <a:latin typeface="Montserrat"/>
              </a:rPr>
              <a:t>práticas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serão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colocadas</a:t>
            </a:r>
            <a:r>
              <a:rPr lang="en-IE" sz="2400" dirty="0">
                <a:latin typeface="Montserrat"/>
              </a:rPr>
              <a:t> </a:t>
            </a:r>
            <a:r>
              <a:rPr lang="en-IE" sz="2400" dirty="0" err="1">
                <a:latin typeface="Montserrat"/>
              </a:rPr>
              <a:t>em</a:t>
            </a:r>
            <a:r>
              <a:rPr lang="en-IE" sz="2400" dirty="0">
                <a:latin typeface="Montserrat"/>
              </a:rPr>
              <a:t> breve </a:t>
            </a:r>
            <a:r>
              <a:rPr lang="en-IE" sz="2400" dirty="0" err="1">
                <a:latin typeface="Montserrat"/>
              </a:rPr>
              <a:t>na</a:t>
            </a:r>
            <a:r>
              <a:rPr lang="en-IE" sz="2400" dirty="0">
                <a:latin typeface="Montserrat"/>
              </a:rPr>
              <a:t> toolbox</a:t>
            </a:r>
            <a:r>
              <a:rPr lang="en-IE" sz="2400" b="0" i="0" dirty="0">
                <a:effectLst/>
                <a:latin typeface="Montserrat"/>
              </a:rPr>
              <a:t>: </a:t>
            </a:r>
            <a:r>
              <a:rPr lang="en-IE" sz="2400" b="0" i="0" dirty="0">
                <a:solidFill>
                  <a:srgbClr val="075555"/>
                </a:solidFill>
                <a:effectLst/>
                <a:latin typeface="Montserrat"/>
                <a:hlinkClick r:id="rId2"/>
              </a:rPr>
              <a:t>www.smartrural21.eu/roadmap</a:t>
            </a:r>
            <a:r>
              <a:rPr lang="en-IE" sz="2400" b="0" i="0" dirty="0">
                <a:solidFill>
                  <a:srgbClr val="075555"/>
                </a:solidFill>
                <a:effectLst/>
                <a:latin typeface="Montserrat"/>
              </a:rPr>
              <a:t> </a:t>
            </a:r>
            <a:endParaRPr lang="en-IE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622A1D-14A0-4D37-B0EB-8F1DC57D28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2435" y="1270261"/>
            <a:ext cx="3389565" cy="399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7413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0"/>
          </p:nvPr>
        </p:nvSpPr>
        <p:spPr>
          <a:xfrm>
            <a:off x="398709" y="1863974"/>
            <a:ext cx="11477981" cy="4771604"/>
          </a:xfrm>
        </p:spPr>
        <p:txBody>
          <a:bodyPr/>
          <a:lstStyle/>
          <a:p>
            <a:pPr marL="0" indent="0">
              <a:buNone/>
            </a:pPr>
            <a:r>
              <a:rPr lang="en-IE" dirty="0">
                <a:solidFill>
                  <a:srgbClr val="7F4182"/>
                </a:solidFill>
              </a:rPr>
              <a:t>No </a:t>
            </a:r>
            <a:r>
              <a:rPr lang="en-IE" dirty="0" err="1">
                <a:solidFill>
                  <a:srgbClr val="7F4182"/>
                </a:solidFill>
              </a:rPr>
              <a:t>Módulo</a:t>
            </a:r>
            <a:r>
              <a:rPr lang="en-IE" dirty="0">
                <a:solidFill>
                  <a:srgbClr val="7F4182"/>
                </a:solidFill>
              </a:rPr>
              <a:t> 2, </a:t>
            </a:r>
            <a:r>
              <a:rPr lang="en-IE" dirty="0" err="1">
                <a:solidFill>
                  <a:srgbClr val="7F4182"/>
                </a:solidFill>
              </a:rPr>
              <a:t>explorámos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várias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oportunidades</a:t>
            </a:r>
            <a:r>
              <a:rPr lang="en-IE" dirty="0">
                <a:solidFill>
                  <a:srgbClr val="7F4182"/>
                </a:solidFill>
              </a:rPr>
              <a:t> e </a:t>
            </a:r>
            <a:r>
              <a:rPr lang="en-IE" dirty="0" err="1">
                <a:solidFill>
                  <a:srgbClr val="7F4182"/>
                </a:solidFill>
              </a:rPr>
              <a:t>tendências</a:t>
            </a:r>
            <a:r>
              <a:rPr lang="en-IE" dirty="0">
                <a:solidFill>
                  <a:srgbClr val="7F4182"/>
                </a:solidFill>
              </a:rPr>
              <a:t> de </a:t>
            </a:r>
            <a:r>
              <a:rPr lang="en-IE" dirty="0" err="1">
                <a:solidFill>
                  <a:srgbClr val="7F4182"/>
                </a:solidFill>
              </a:rPr>
              <a:t>sustentabilidade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económica</a:t>
            </a:r>
            <a:r>
              <a:rPr lang="en-IE" dirty="0">
                <a:solidFill>
                  <a:srgbClr val="7F4182"/>
                </a:solidFill>
              </a:rPr>
              <a:t>, </a:t>
            </a:r>
            <a:r>
              <a:rPr lang="en-IE" dirty="0" err="1">
                <a:solidFill>
                  <a:srgbClr val="7F4182"/>
                </a:solidFill>
              </a:rPr>
              <a:t>ambiental</a:t>
            </a:r>
            <a:r>
              <a:rPr lang="en-IE" dirty="0">
                <a:solidFill>
                  <a:srgbClr val="7F4182"/>
                </a:solidFill>
              </a:rPr>
              <a:t> e social. </a:t>
            </a:r>
            <a:r>
              <a:rPr lang="en-IE" dirty="0" err="1">
                <a:solidFill>
                  <a:srgbClr val="7F4182"/>
                </a:solidFill>
              </a:rPr>
              <a:t>Portanto</a:t>
            </a:r>
            <a:r>
              <a:rPr lang="en-IE" dirty="0">
                <a:solidFill>
                  <a:srgbClr val="7F4182"/>
                </a:solidFill>
              </a:rPr>
              <a:t>, o que </a:t>
            </a:r>
            <a:r>
              <a:rPr lang="en-IE" dirty="0" err="1">
                <a:solidFill>
                  <a:srgbClr val="7F4182"/>
                </a:solidFill>
              </a:rPr>
              <a:t>é</a:t>
            </a:r>
            <a:r>
              <a:rPr lang="en-IE" dirty="0">
                <a:solidFill>
                  <a:srgbClr val="7F4182"/>
                </a:solidFill>
              </a:rPr>
              <a:t> que </a:t>
            </a:r>
            <a:r>
              <a:rPr lang="en-IE" dirty="0" err="1">
                <a:solidFill>
                  <a:srgbClr val="7F4182"/>
                </a:solidFill>
              </a:rPr>
              <a:t>aprendemos</a:t>
            </a:r>
            <a:r>
              <a:rPr lang="en-IE" dirty="0">
                <a:solidFill>
                  <a:srgbClr val="7F4182"/>
                </a:solidFill>
              </a:rPr>
              <a:t>? </a:t>
            </a:r>
          </a:p>
          <a:p>
            <a:r>
              <a:rPr lang="en-IE" dirty="0" err="1"/>
              <a:t>Os</a:t>
            </a:r>
            <a:r>
              <a:rPr lang="en-IE" dirty="0"/>
              <a:t> 17 </a:t>
            </a:r>
            <a:r>
              <a:rPr lang="en-IE" dirty="0" err="1"/>
              <a:t>Objetivos</a:t>
            </a:r>
            <a:r>
              <a:rPr lang="en-IE" dirty="0"/>
              <a:t> de </a:t>
            </a:r>
            <a:r>
              <a:rPr lang="en-IE" dirty="0" err="1"/>
              <a:t>Desenvolvimento</a:t>
            </a:r>
            <a:r>
              <a:rPr lang="en-IE" dirty="0"/>
              <a:t> </a:t>
            </a:r>
            <a:r>
              <a:rPr lang="en-IE" dirty="0" err="1"/>
              <a:t>Sustentável</a:t>
            </a:r>
            <a:r>
              <a:rPr lang="en-IE" dirty="0"/>
              <a:t> da ONU </a:t>
            </a:r>
            <a:r>
              <a:rPr lang="en-IE" dirty="0" err="1"/>
              <a:t>são</a:t>
            </a:r>
            <a:r>
              <a:rPr lang="en-IE" dirty="0"/>
              <a:t> </a:t>
            </a:r>
            <a:r>
              <a:rPr lang="en-IE" dirty="0" err="1"/>
              <a:t>uma</a:t>
            </a:r>
            <a:r>
              <a:rPr lang="en-IE" dirty="0"/>
              <a:t> </a:t>
            </a:r>
            <a:r>
              <a:rPr lang="en-IE" dirty="0" err="1"/>
              <a:t>excelente</a:t>
            </a:r>
            <a:r>
              <a:rPr lang="en-IE" dirty="0"/>
              <a:t> </a:t>
            </a:r>
            <a:r>
              <a:rPr lang="en-IE" dirty="0" err="1"/>
              <a:t>oportunidade</a:t>
            </a:r>
            <a:r>
              <a:rPr lang="en-IE" dirty="0"/>
              <a:t> para </a:t>
            </a:r>
            <a:r>
              <a:rPr lang="en-IE" dirty="0" err="1"/>
              <a:t>projetos</a:t>
            </a:r>
            <a:r>
              <a:rPr lang="en-IE" dirty="0"/>
              <a:t> de </a:t>
            </a:r>
            <a:r>
              <a:rPr lang="en-IE" dirty="0" err="1"/>
              <a:t>regeneração</a:t>
            </a:r>
            <a:r>
              <a:rPr lang="en-IE" dirty="0"/>
              <a:t> </a:t>
            </a:r>
            <a:r>
              <a:rPr lang="en-IE" dirty="0" err="1"/>
              <a:t>comunitária</a:t>
            </a:r>
            <a:endParaRPr lang="en-IE" dirty="0"/>
          </a:p>
          <a:p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Enquanto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analisávamos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as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oportunidades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e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tendências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da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sustentabilidade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económica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ambiental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e social,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concluímos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que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existe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uma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interseção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entre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estes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nos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estudos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de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caso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. Algo que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começa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como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solução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para um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problema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social (Men's Shed)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pode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muitas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vezes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trazer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valor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económico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(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os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produtos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podem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ser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feitos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e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vendidos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e o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lucro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reinvestido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no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grupo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ou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na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comunidade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  <a:p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Prosseguindo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com o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Módulo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1,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foi-nos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recordada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a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importância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de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uma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abordagem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liderada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pela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comunidade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. No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módulo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2,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analisámos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em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particular o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impacto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dos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migrantes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e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refugiados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para a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regeneração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da </a:t>
            </a:r>
            <a:r>
              <a:rPr lang="en-IE" dirty="0" err="1">
                <a:solidFill>
                  <a:schemeClr val="bg2">
                    <a:lumMod val="50000"/>
                  </a:schemeClr>
                </a:solidFill>
              </a:rPr>
              <a:t>comunidade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. </a:t>
            </a:r>
            <a:endParaRPr lang="en-IE" sz="2400" dirty="0">
              <a:solidFill>
                <a:srgbClr val="7F4182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98709" y="1834436"/>
            <a:ext cx="11391509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D06FC84-C2C1-45F9-9DB8-66870F3BFB9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98708" y="554181"/>
            <a:ext cx="11391509" cy="1105141"/>
          </a:xfrm>
          <a:solidFill>
            <a:srgbClr val="7F4182"/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MÓDULO 2: OPORTUNIDADES PARA A REGENERAÇÃO DA COMUNIDADE</a:t>
            </a:r>
          </a:p>
        </p:txBody>
      </p:sp>
    </p:spTree>
    <p:extLst>
      <p:ext uri="{BB962C8B-B14F-4D97-AF65-F5344CB8AC3E}">
        <p14:creationId xmlns:p14="http://schemas.microsoft.com/office/powerpoint/2010/main" val="32110517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oman happily playing with children in the playground">
            <a:extLst>
              <a:ext uri="{FF2B5EF4-FFF2-40B4-BE49-F238E27FC236}">
                <a16:creationId xmlns:a16="http://schemas.microsoft.com/office/drawing/2014/main" id="{AB74890B-620B-4599-9E12-80E57A7223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11FE75-4F82-46E0-AB7B-D3E6147622D2}"/>
              </a:ext>
            </a:extLst>
          </p:cNvPr>
          <p:cNvSpPr txBox="1"/>
          <p:nvPr/>
        </p:nvSpPr>
        <p:spPr>
          <a:xfrm>
            <a:off x="0" y="85933"/>
            <a:ext cx="12013324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IE" sz="4000" dirty="0">
                <a:solidFill>
                  <a:schemeClr val="bg1"/>
                </a:solidFill>
              </a:rPr>
              <a:t>A </a:t>
            </a:r>
            <a:r>
              <a:rPr lang="en-IE" sz="4000" dirty="0" err="1">
                <a:solidFill>
                  <a:schemeClr val="bg1"/>
                </a:solidFill>
              </a:rPr>
              <a:t>seguir</a:t>
            </a:r>
            <a:r>
              <a:rPr lang="en-IE" sz="4000" dirty="0">
                <a:solidFill>
                  <a:schemeClr val="bg1"/>
                </a:solidFill>
              </a:rPr>
              <a:t>: </a:t>
            </a:r>
            <a:r>
              <a:rPr lang="en-IE" sz="4000" dirty="0" err="1">
                <a:solidFill>
                  <a:schemeClr val="bg1"/>
                </a:solidFill>
              </a:rPr>
              <a:t>Módulo</a:t>
            </a:r>
            <a:r>
              <a:rPr lang="en-IE" sz="4000" dirty="0">
                <a:solidFill>
                  <a:schemeClr val="bg1"/>
                </a:solidFill>
              </a:rPr>
              <a:t> 3 </a:t>
            </a:r>
          </a:p>
          <a:p>
            <a:pPr algn="r">
              <a:spcAft>
                <a:spcPts val="600"/>
              </a:spcAft>
            </a:pPr>
            <a:r>
              <a:rPr lang="en-IE" sz="4000" dirty="0">
                <a:solidFill>
                  <a:schemeClr val="bg1"/>
                </a:solidFill>
              </a:rPr>
              <a:t>Placemaking - Uma Ferramenta </a:t>
            </a:r>
            <a:r>
              <a:rPr lang="en-IE" sz="4000" dirty="0" err="1">
                <a:solidFill>
                  <a:schemeClr val="bg1"/>
                </a:solidFill>
              </a:rPr>
              <a:t>Poderosa</a:t>
            </a:r>
            <a:r>
              <a:rPr lang="en-IE" sz="4000" dirty="0">
                <a:solidFill>
                  <a:schemeClr val="bg1"/>
                </a:solidFill>
              </a:rPr>
              <a:t> para a </a:t>
            </a:r>
            <a:r>
              <a:rPr lang="en-IE" sz="4000" dirty="0" err="1">
                <a:solidFill>
                  <a:schemeClr val="bg1"/>
                </a:solidFill>
              </a:rPr>
              <a:t>Regeneração</a:t>
            </a:r>
            <a:r>
              <a:rPr lang="en-IE" sz="4000" dirty="0">
                <a:solidFill>
                  <a:schemeClr val="bg1"/>
                </a:solidFill>
              </a:rPr>
              <a:t> </a:t>
            </a:r>
            <a:r>
              <a:rPr lang="en-IE" sz="4000" dirty="0" err="1">
                <a:solidFill>
                  <a:schemeClr val="bg1"/>
                </a:solidFill>
              </a:rPr>
              <a:t>Comunitária</a:t>
            </a:r>
            <a:endParaRPr lang="en-IE" sz="4000" dirty="0">
              <a:solidFill>
                <a:schemeClr val="bg1"/>
              </a:solidFill>
            </a:endParaRPr>
          </a:p>
          <a:p>
            <a:pPr algn="r">
              <a:spcAft>
                <a:spcPts val="600"/>
              </a:spcAft>
            </a:pPr>
            <a:endParaRPr lang="en-IE" sz="4000" dirty="0">
              <a:solidFill>
                <a:schemeClr val="bg1"/>
              </a:solidFill>
            </a:endParaRPr>
          </a:p>
          <a:p>
            <a:pPr algn="r">
              <a:spcAft>
                <a:spcPts val="600"/>
              </a:spcAft>
            </a:pPr>
            <a:endParaRPr lang="en-IE" sz="4000" dirty="0">
              <a:solidFill>
                <a:schemeClr val="bg1"/>
              </a:solidFill>
            </a:endParaRPr>
          </a:p>
          <a:p>
            <a:pPr lvl="2" algn="r">
              <a:spcAft>
                <a:spcPts val="600"/>
              </a:spcAft>
            </a:pPr>
            <a:br>
              <a:rPr lang="en-IE" sz="2800" dirty="0">
                <a:solidFill>
                  <a:schemeClr val="bg1"/>
                </a:solidFill>
              </a:rPr>
            </a:br>
            <a:endParaRPr lang="en-IE" sz="28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F4AC1E-ED4D-43A2-B704-922DCBBC695C}"/>
              </a:ext>
            </a:extLst>
          </p:cNvPr>
          <p:cNvSpPr txBox="1"/>
          <p:nvPr/>
        </p:nvSpPr>
        <p:spPr>
          <a:xfrm>
            <a:off x="5349765" y="5357097"/>
            <a:ext cx="6842234" cy="1200329"/>
          </a:xfrm>
          <a:prstGeom prst="rect">
            <a:avLst/>
          </a:prstGeom>
          <a:solidFill>
            <a:srgbClr val="7F4182"/>
          </a:solidFill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No </a:t>
            </a:r>
            <a:r>
              <a:rPr lang="en-IE" sz="2400" dirty="0" err="1">
                <a:solidFill>
                  <a:schemeClr val="bg1"/>
                </a:solidFill>
              </a:rPr>
              <a:t>Módulo</a:t>
            </a:r>
            <a:r>
              <a:rPr lang="en-IE" sz="2400" dirty="0">
                <a:solidFill>
                  <a:schemeClr val="bg1"/>
                </a:solidFill>
              </a:rPr>
              <a:t> 3, </a:t>
            </a:r>
            <a:r>
              <a:rPr lang="en-IE" sz="2400" dirty="0" err="1">
                <a:solidFill>
                  <a:schemeClr val="bg1"/>
                </a:solidFill>
              </a:rPr>
              <a:t>iremos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explorar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quatro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tipos</a:t>
            </a:r>
            <a:r>
              <a:rPr lang="en-IE" sz="2400" dirty="0">
                <a:solidFill>
                  <a:schemeClr val="bg1"/>
                </a:solidFill>
              </a:rPr>
              <a:t> de placemaking e a </a:t>
            </a:r>
            <a:r>
              <a:rPr lang="en-IE" sz="2400" dirty="0" err="1">
                <a:solidFill>
                  <a:schemeClr val="bg1"/>
                </a:solidFill>
              </a:rPr>
              <a:t>sua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aplicação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à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regeneração</a:t>
            </a:r>
            <a:r>
              <a:rPr lang="en-IE" sz="2400" dirty="0">
                <a:solidFill>
                  <a:schemeClr val="bg1"/>
                </a:solidFill>
              </a:rPr>
              <a:t> da </a:t>
            </a:r>
            <a:r>
              <a:rPr lang="en-IE" sz="2400" dirty="0" err="1">
                <a:solidFill>
                  <a:schemeClr val="bg1"/>
                </a:solidFill>
              </a:rPr>
              <a:t>comunidade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768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BFB062-D018-49DB-A475-C4783A0A553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09125" y="1844204"/>
            <a:ext cx="7358019" cy="4952836"/>
          </a:xfrm>
        </p:spPr>
        <p:txBody>
          <a:bodyPr/>
          <a:lstStyle/>
          <a:p>
            <a:r>
              <a:rPr lang="en-IE" b="0" i="0" dirty="0">
                <a:solidFill>
                  <a:srgbClr val="7F4182"/>
                </a:solidFill>
                <a:effectLst/>
                <a:latin typeface="Guardian Egyptian"/>
              </a:rPr>
              <a:t>Como </a:t>
            </a:r>
            <a:r>
              <a:rPr lang="en-IE" b="0" i="0" dirty="0" err="1">
                <a:solidFill>
                  <a:srgbClr val="7F4182"/>
                </a:solidFill>
                <a:effectLst/>
                <a:latin typeface="Guardian Egyptian"/>
              </a:rPr>
              <a:t>foi</a:t>
            </a:r>
            <a:r>
              <a:rPr lang="en-IE" b="0" i="0" dirty="0">
                <a:solidFill>
                  <a:srgbClr val="7F4182"/>
                </a:solidFill>
                <a:effectLst/>
                <a:latin typeface="Guardian Egyptian"/>
              </a:rPr>
              <a:t> </a:t>
            </a:r>
            <a:r>
              <a:rPr lang="en-IE" b="0" i="0" dirty="0" err="1">
                <a:solidFill>
                  <a:srgbClr val="7F4182"/>
                </a:solidFill>
                <a:effectLst/>
                <a:latin typeface="Guardian Egyptian"/>
              </a:rPr>
              <a:t>referid</a:t>
            </a:r>
            <a:r>
              <a:rPr lang="en-IE" dirty="0" err="1">
                <a:solidFill>
                  <a:srgbClr val="7F4182"/>
                </a:solidFill>
                <a:latin typeface="Guardian Egyptian"/>
              </a:rPr>
              <a:t>o</a:t>
            </a:r>
            <a:r>
              <a:rPr lang="en-IE" dirty="0">
                <a:solidFill>
                  <a:srgbClr val="7F4182"/>
                </a:solidFill>
                <a:latin typeface="Guardian Egyptian"/>
              </a:rPr>
              <a:t> no </a:t>
            </a:r>
            <a:r>
              <a:rPr lang="en-IE" dirty="0" err="1">
                <a:solidFill>
                  <a:srgbClr val="7F4182"/>
                </a:solidFill>
                <a:latin typeface="Guardian Egyptian"/>
              </a:rPr>
              <a:t>Módulo</a:t>
            </a:r>
            <a:r>
              <a:rPr lang="en-IE" dirty="0">
                <a:solidFill>
                  <a:srgbClr val="7F4182"/>
                </a:solidFill>
                <a:latin typeface="Guardian Egyptian"/>
              </a:rPr>
              <a:t> 1 , </a:t>
            </a:r>
            <a:r>
              <a:rPr lang="en-IE" dirty="0" err="1">
                <a:solidFill>
                  <a:srgbClr val="7F4182"/>
                </a:solidFill>
                <a:latin typeface="Guardian Egyptian"/>
              </a:rPr>
              <a:t>comunidades</a:t>
            </a:r>
            <a:r>
              <a:rPr lang="en-IE" dirty="0">
                <a:solidFill>
                  <a:srgbClr val="7F4182"/>
                </a:solidFill>
                <a:latin typeface="Guardian Egyptian"/>
              </a:rPr>
              <a:t> </a:t>
            </a:r>
            <a:r>
              <a:rPr lang="en-IE" dirty="0" err="1">
                <a:solidFill>
                  <a:srgbClr val="7F4182"/>
                </a:solidFill>
                <a:latin typeface="Guardian Egyptian"/>
              </a:rPr>
              <a:t>sustentáveis</a:t>
            </a:r>
            <a:r>
              <a:rPr lang="en-IE" dirty="0">
                <a:solidFill>
                  <a:srgbClr val="7F4182"/>
                </a:solidFill>
                <a:latin typeface="Guardian Egyptian"/>
              </a:rPr>
              <a:t> </a:t>
            </a:r>
            <a:r>
              <a:rPr lang="en-IE" dirty="0" err="1">
                <a:solidFill>
                  <a:srgbClr val="7F4182"/>
                </a:solidFill>
                <a:latin typeface="Guardian Egyptian"/>
              </a:rPr>
              <a:t>são</a:t>
            </a:r>
            <a:r>
              <a:rPr lang="en-IE" dirty="0">
                <a:solidFill>
                  <a:srgbClr val="7F4182"/>
                </a:solidFill>
                <a:latin typeface="Guardian Egyptian"/>
              </a:rPr>
              <a:t> </a:t>
            </a:r>
            <a:r>
              <a:rPr lang="en-IE" dirty="0" err="1">
                <a:solidFill>
                  <a:srgbClr val="7F4182"/>
                </a:solidFill>
                <a:latin typeface="Guardian Egyptian"/>
              </a:rPr>
              <a:t>socialmente</a:t>
            </a:r>
            <a:r>
              <a:rPr lang="en-IE" dirty="0">
                <a:solidFill>
                  <a:srgbClr val="7F4182"/>
                </a:solidFill>
                <a:latin typeface="Guardian Egyptian"/>
              </a:rPr>
              <a:t> </a:t>
            </a:r>
            <a:r>
              <a:rPr lang="en-IE" dirty="0" err="1">
                <a:solidFill>
                  <a:srgbClr val="7F4182"/>
                </a:solidFill>
                <a:latin typeface="Guardian Egyptian"/>
              </a:rPr>
              <a:t>resilientes</a:t>
            </a:r>
            <a:r>
              <a:rPr lang="en-IE" dirty="0">
                <a:solidFill>
                  <a:srgbClr val="7F4182"/>
                </a:solidFill>
                <a:latin typeface="Guardian Egyptian"/>
              </a:rPr>
              <a:t>, amigas do </a:t>
            </a:r>
            <a:r>
              <a:rPr lang="en-IE" dirty="0" err="1">
                <a:solidFill>
                  <a:srgbClr val="7F4182"/>
                </a:solidFill>
                <a:latin typeface="Guardian Egyptian"/>
              </a:rPr>
              <a:t>ambiente</a:t>
            </a:r>
            <a:r>
              <a:rPr lang="en-IE" dirty="0">
                <a:solidFill>
                  <a:srgbClr val="7F4182"/>
                </a:solidFill>
                <a:latin typeface="Guardian Egyptian"/>
              </a:rPr>
              <a:t> e </a:t>
            </a:r>
            <a:r>
              <a:rPr lang="en-IE" dirty="0" err="1">
                <a:solidFill>
                  <a:srgbClr val="7F4182"/>
                </a:solidFill>
                <a:latin typeface="Guardian Egyptian"/>
              </a:rPr>
              <a:t>prósperas</a:t>
            </a:r>
            <a:r>
              <a:rPr lang="en-IE" dirty="0">
                <a:solidFill>
                  <a:srgbClr val="7F4182"/>
                </a:solidFill>
                <a:latin typeface="Guardian Egyptian"/>
              </a:rPr>
              <a:t> </a:t>
            </a:r>
            <a:r>
              <a:rPr lang="en-IE" dirty="0" err="1">
                <a:solidFill>
                  <a:srgbClr val="7F4182"/>
                </a:solidFill>
                <a:latin typeface="Guardian Egyptian"/>
              </a:rPr>
              <a:t>economicamente</a:t>
            </a:r>
            <a:r>
              <a:rPr lang="en-IE" dirty="0">
                <a:solidFill>
                  <a:srgbClr val="7F4182"/>
                </a:solidFill>
                <a:latin typeface="Guardian Egyptian"/>
              </a:rPr>
              <a:t>.</a:t>
            </a:r>
          </a:p>
          <a:p>
            <a:r>
              <a:rPr lang="en-IE" dirty="0" err="1">
                <a:solidFill>
                  <a:srgbClr val="575756"/>
                </a:solidFill>
                <a:latin typeface="Guardian Egyptian"/>
              </a:rPr>
              <a:t>Relativamente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ao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desenvolvimento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sustentável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,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cada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comunidade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e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organização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procura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abordar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determinados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aspetos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da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sustentabilidade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–</a:t>
            </a:r>
            <a:endParaRPr lang="en-IE" b="0" i="0" dirty="0">
              <a:solidFill>
                <a:srgbClr val="575756"/>
              </a:solidFill>
              <a:effectLst/>
              <a:latin typeface="Guardian Egyptian"/>
            </a:endParaRPr>
          </a:p>
          <a:p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                                               e/</a:t>
            </a:r>
            <a:r>
              <a:rPr lang="en-IE" b="0" i="0" dirty="0" err="1">
                <a:solidFill>
                  <a:srgbClr val="575756"/>
                </a:solidFill>
                <a:effectLst/>
                <a:latin typeface="Guardian Egyptian"/>
              </a:rPr>
              <a:t>ou</a:t>
            </a:r>
            <a: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  <a:t> </a:t>
            </a:r>
            <a:br>
              <a:rPr lang="en-IE" b="0" i="0" dirty="0">
                <a:solidFill>
                  <a:srgbClr val="575756"/>
                </a:solidFill>
                <a:effectLst/>
                <a:latin typeface="Guardian Egyptian"/>
              </a:rPr>
            </a:br>
            <a:endParaRPr lang="en-IE" dirty="0">
              <a:solidFill>
                <a:srgbClr val="575756"/>
              </a:solidFill>
              <a:latin typeface="Guardian Egyptian"/>
            </a:endParaRPr>
          </a:p>
          <a:p>
            <a:r>
              <a:rPr lang="en-IE" dirty="0" err="1">
                <a:solidFill>
                  <a:srgbClr val="575756"/>
                </a:solidFill>
                <a:latin typeface="Guardian Egyptian"/>
              </a:rPr>
              <a:t>Os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ODS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poderão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apoiar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este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trabalho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,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assegurando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objetivos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interligados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para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os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quais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as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comunidades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devem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trabalhar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. As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comunidades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de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todo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o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mundo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têm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um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papel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ativo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na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concretização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destes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objetivos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, a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fim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de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criar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um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mundo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mais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sustentável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que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funcione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para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todos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</a:t>
            </a:r>
            <a:r>
              <a:rPr lang="en-IE" dirty="0" err="1">
                <a:solidFill>
                  <a:srgbClr val="575756"/>
                </a:solidFill>
                <a:latin typeface="Guardian Egyptian"/>
              </a:rPr>
              <a:t>até</a:t>
            </a:r>
            <a:r>
              <a:rPr lang="en-IE" dirty="0">
                <a:solidFill>
                  <a:srgbClr val="575756"/>
                </a:solidFill>
                <a:latin typeface="Guardian Egyptian"/>
              </a:rPr>
              <a:t> 2030</a:t>
            </a:r>
            <a:r>
              <a:rPr lang="en-IE" b="1" i="0" dirty="0">
                <a:solidFill>
                  <a:srgbClr val="575756"/>
                </a:solidFill>
                <a:effectLst/>
                <a:latin typeface="Guardian Egyptian"/>
              </a:rPr>
              <a:t>.</a:t>
            </a:r>
            <a:endParaRPr lang="en-IE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2C48FE-40E3-438F-A08F-492422869B4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09125" y="278525"/>
            <a:ext cx="6190457" cy="1346516"/>
          </a:xfrm>
        </p:spPr>
        <p:txBody>
          <a:bodyPr>
            <a:normAutofit fontScale="77500" lnSpcReduction="20000"/>
          </a:bodyPr>
          <a:lstStyle/>
          <a:p>
            <a:r>
              <a:rPr lang="en-IE" dirty="0"/>
              <a:t>De que modo </a:t>
            </a:r>
            <a:r>
              <a:rPr lang="en-IE" dirty="0" err="1"/>
              <a:t>poderão</a:t>
            </a:r>
            <a:r>
              <a:rPr lang="en-IE" dirty="0"/>
              <a:t> </a:t>
            </a:r>
            <a:r>
              <a:rPr lang="en-IE" dirty="0" err="1"/>
              <a:t>os</a:t>
            </a:r>
            <a:r>
              <a:rPr lang="en-IE" dirty="0"/>
              <a:t> </a:t>
            </a:r>
            <a:r>
              <a:rPr lang="en-IE" dirty="0" err="1"/>
              <a:t>Objetivos</a:t>
            </a:r>
            <a:r>
              <a:rPr lang="en-IE" dirty="0"/>
              <a:t> de </a:t>
            </a:r>
            <a:r>
              <a:rPr lang="en-IE" dirty="0" err="1"/>
              <a:t>Desenvolvimento</a:t>
            </a:r>
            <a:r>
              <a:rPr lang="en-IE" dirty="0"/>
              <a:t> </a:t>
            </a:r>
            <a:r>
              <a:rPr lang="en-IE" dirty="0" err="1"/>
              <a:t>Sustentável</a:t>
            </a:r>
            <a:r>
              <a:rPr lang="en-IE" dirty="0"/>
              <a:t> </a:t>
            </a:r>
            <a:r>
              <a:rPr lang="en-IE" dirty="0" err="1"/>
              <a:t>influenciar</a:t>
            </a:r>
            <a:r>
              <a:rPr lang="en-IE" dirty="0"/>
              <a:t> a </a:t>
            </a:r>
            <a:r>
              <a:rPr lang="en-IE" dirty="0" err="1"/>
              <a:t>Regeneração</a:t>
            </a:r>
            <a:r>
              <a:rPr lang="en-IE" dirty="0"/>
              <a:t> </a:t>
            </a:r>
            <a:r>
              <a:rPr lang="en-IE" dirty="0" err="1"/>
              <a:t>Comunitária</a:t>
            </a:r>
            <a:r>
              <a:rPr lang="en-IE" dirty="0"/>
              <a:t>?</a:t>
            </a:r>
          </a:p>
        </p:txBody>
      </p:sp>
      <p:pic>
        <p:nvPicPr>
          <p:cNvPr id="5" name="Picture 4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72B63929-0197-4FB9-A1F3-625E41A3E4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4291" y="216020"/>
            <a:ext cx="4201052" cy="3378288"/>
          </a:xfrm>
          <a:prstGeom prst="rect">
            <a:avLst/>
          </a:prstGeom>
        </p:spPr>
      </p:pic>
      <p:pic>
        <p:nvPicPr>
          <p:cNvPr id="7" name="Picture 6" descr="A house on the side of a building&#10;&#10;Description automatically generated">
            <a:extLst>
              <a:ext uri="{FF2B5EF4-FFF2-40B4-BE49-F238E27FC236}">
                <a16:creationId xmlns:a16="http://schemas.microsoft.com/office/drawing/2014/main" id="{73CE8B51-2843-4C0C-80CC-3ECC0D3816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4291" y="3788979"/>
            <a:ext cx="4185744" cy="27904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9CDC48-6EE2-473C-B35C-2D245989228D}"/>
              </a:ext>
            </a:extLst>
          </p:cNvPr>
          <p:cNvSpPr txBox="1"/>
          <p:nvPr/>
        </p:nvSpPr>
        <p:spPr>
          <a:xfrm>
            <a:off x="2478103" y="4129808"/>
            <a:ext cx="1150620" cy="461665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BA8E17-BEAF-4341-97EF-8CC8AE34EB7D}"/>
              </a:ext>
            </a:extLst>
          </p:cNvPr>
          <p:cNvSpPr txBox="1"/>
          <p:nvPr/>
        </p:nvSpPr>
        <p:spPr>
          <a:xfrm>
            <a:off x="528826" y="4136821"/>
            <a:ext cx="1802130" cy="461665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ECONÓMICA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9B7FCD-7DCD-4AFA-A2D0-6BF54AB3A84C}"/>
              </a:ext>
            </a:extLst>
          </p:cNvPr>
          <p:cNvSpPr txBox="1"/>
          <p:nvPr/>
        </p:nvSpPr>
        <p:spPr>
          <a:xfrm>
            <a:off x="4779349" y="4129809"/>
            <a:ext cx="2419350" cy="461665"/>
          </a:xfrm>
          <a:prstGeom prst="rect">
            <a:avLst/>
          </a:prstGeom>
          <a:solidFill>
            <a:srgbClr val="AB5AB0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2400" dirty="0">
                <a:solidFill>
                  <a:prstClr val="white"/>
                </a:solidFill>
                <a:latin typeface="Calibri" panose="020F0502020204030204"/>
              </a:rPr>
              <a:t>AMBIEN</a:t>
            </a: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</a:t>
            </a:r>
          </a:p>
        </p:txBody>
      </p:sp>
    </p:spTree>
    <p:extLst>
      <p:ext uri="{BB962C8B-B14F-4D97-AF65-F5344CB8AC3E}">
        <p14:creationId xmlns:p14="http://schemas.microsoft.com/office/powerpoint/2010/main" val="38393169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9A235-73FB-4BDB-AB8E-841B7057A1F6}"/>
              </a:ext>
            </a:extLst>
          </p:cNvPr>
          <p:cNvSpPr txBox="1"/>
          <p:nvPr/>
        </p:nvSpPr>
        <p:spPr>
          <a:xfrm>
            <a:off x="591207" y="1993005"/>
            <a:ext cx="6143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dirty="0" err="1"/>
              <a:t>Referências-chave</a:t>
            </a:r>
            <a:r>
              <a:rPr lang="en-IE" dirty="0"/>
              <a:t> do </a:t>
            </a:r>
            <a:r>
              <a:rPr lang="en-IE" dirty="0" err="1"/>
              <a:t>Módulo</a:t>
            </a:r>
            <a:r>
              <a:rPr lang="en-IE" dirty="0"/>
              <a:t> 2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9F39B9C-A9A4-48D0-9266-26BED881377F}"/>
              </a:ext>
            </a:extLst>
          </p:cNvPr>
          <p:cNvSpPr txBox="1">
            <a:spLocks/>
          </p:cNvSpPr>
          <p:nvPr/>
        </p:nvSpPr>
        <p:spPr>
          <a:xfrm>
            <a:off x="635420" y="557216"/>
            <a:ext cx="9427779" cy="39751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i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IE" sz="1800" dirty="0">
                <a:hlinkClick r:id="rId2"/>
              </a:rPr>
              <a:t>Zero Waste Europe</a:t>
            </a:r>
            <a:endParaRPr lang="en-IE" sz="1800" dirty="0"/>
          </a:p>
        </p:txBody>
      </p:sp>
    </p:spTree>
    <p:extLst>
      <p:ext uri="{BB962C8B-B14F-4D97-AF65-F5344CB8AC3E}">
        <p14:creationId xmlns:p14="http://schemas.microsoft.com/office/powerpoint/2010/main" val="411681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16C177-7403-4BF6-ACD0-6ACF0ECC70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91503" y="1831592"/>
            <a:ext cx="6243553" cy="4483863"/>
          </a:xfrm>
        </p:spPr>
        <p:txBody>
          <a:bodyPr/>
          <a:lstStyle/>
          <a:p>
            <a:r>
              <a:rPr lang="en-IE" dirty="0" err="1">
                <a:latin typeface="medium-content-serif-font"/>
              </a:rPr>
              <a:t>Os</a:t>
            </a:r>
            <a:r>
              <a:rPr lang="en-IE" dirty="0">
                <a:latin typeface="medium-content-serif-font"/>
              </a:rPr>
              <a:t> ODS </a:t>
            </a:r>
            <a:r>
              <a:rPr lang="en-IE" dirty="0" err="1">
                <a:latin typeface="medium-content-serif-font"/>
              </a:rPr>
              <a:t>são</a:t>
            </a:r>
            <a:r>
              <a:rPr lang="en-IE" dirty="0">
                <a:latin typeface="medium-content-serif-font"/>
              </a:rPr>
              <a:t> um </a:t>
            </a:r>
            <a:r>
              <a:rPr lang="en-IE" dirty="0" err="1">
                <a:latin typeface="medium-content-serif-font"/>
              </a:rPr>
              <a:t>apelo</a:t>
            </a:r>
            <a:r>
              <a:rPr lang="en-IE" dirty="0">
                <a:latin typeface="medium-content-serif-font"/>
              </a:rPr>
              <a:t> para a </a:t>
            </a:r>
            <a:r>
              <a:rPr lang="en-IE" dirty="0" err="1">
                <a:latin typeface="medium-content-serif-font"/>
              </a:rPr>
              <a:t>ação</a:t>
            </a:r>
            <a:r>
              <a:rPr lang="en-IE" dirty="0">
                <a:latin typeface="medium-content-serif-font"/>
              </a:rPr>
              <a:t>, para que o </a:t>
            </a:r>
            <a:r>
              <a:rPr lang="en-IE" dirty="0" err="1">
                <a:latin typeface="medium-content-serif-font"/>
              </a:rPr>
              <a:t>planeta</a:t>
            </a:r>
            <a:r>
              <a:rPr lang="en-IE" dirty="0">
                <a:latin typeface="medium-content-serif-font"/>
              </a:rPr>
              <a:t> se una </a:t>
            </a:r>
            <a:r>
              <a:rPr lang="en-IE" dirty="0" err="1">
                <a:latin typeface="medium-content-serif-font"/>
              </a:rPr>
              <a:t>numa</a:t>
            </a:r>
            <a:r>
              <a:rPr lang="en-IE" dirty="0">
                <a:latin typeface="medium-content-serif-font"/>
              </a:rPr>
              <a:t> </a:t>
            </a:r>
            <a:r>
              <a:rPr lang="en-IE" dirty="0" err="1">
                <a:latin typeface="medium-content-serif-font"/>
              </a:rPr>
              <a:t>visão</a:t>
            </a:r>
            <a:r>
              <a:rPr lang="en-IE" dirty="0">
                <a:latin typeface="medium-content-serif-font"/>
              </a:rPr>
              <a:t> </a:t>
            </a:r>
            <a:r>
              <a:rPr lang="en-IE" dirty="0" err="1">
                <a:latin typeface="medium-content-serif-font"/>
              </a:rPr>
              <a:t>partilhada</a:t>
            </a:r>
            <a:r>
              <a:rPr lang="en-IE" dirty="0">
                <a:latin typeface="medium-content-serif-font"/>
              </a:rPr>
              <a:t> para </a:t>
            </a:r>
            <a:r>
              <a:rPr lang="en-IE" dirty="0" err="1">
                <a:latin typeface="medium-content-serif-font"/>
              </a:rPr>
              <a:t>redesenhar</a:t>
            </a:r>
            <a:r>
              <a:rPr lang="en-IE" dirty="0">
                <a:latin typeface="medium-content-serif-font"/>
              </a:rPr>
              <a:t> o </a:t>
            </a:r>
            <a:r>
              <a:rPr lang="en-IE" dirty="0" err="1">
                <a:latin typeface="medium-content-serif-font"/>
              </a:rPr>
              <a:t>impacto</a:t>
            </a:r>
            <a:r>
              <a:rPr lang="en-IE" dirty="0">
                <a:latin typeface="medium-content-serif-font"/>
              </a:rPr>
              <a:t> </a:t>
            </a:r>
            <a:r>
              <a:rPr lang="en-IE" dirty="0" err="1">
                <a:latin typeface="medium-content-serif-font"/>
              </a:rPr>
              <a:t>humano</a:t>
            </a:r>
            <a:r>
              <a:rPr lang="en-IE" dirty="0">
                <a:latin typeface="medium-content-serif-font"/>
              </a:rPr>
              <a:t> </a:t>
            </a:r>
            <a:r>
              <a:rPr lang="en-IE" dirty="0" err="1">
                <a:latin typeface="medium-content-serif-font"/>
              </a:rPr>
              <a:t>na</a:t>
            </a:r>
            <a:r>
              <a:rPr lang="en-IE" dirty="0">
                <a:latin typeface="medium-content-serif-font"/>
              </a:rPr>
              <a:t> Terra: da </a:t>
            </a:r>
            <a:r>
              <a:rPr lang="en-IE" dirty="0" err="1">
                <a:latin typeface="medium-content-serif-font"/>
              </a:rPr>
              <a:t>destruição</a:t>
            </a:r>
            <a:r>
              <a:rPr lang="en-IE" dirty="0">
                <a:latin typeface="medium-content-serif-font"/>
              </a:rPr>
              <a:t> </a:t>
            </a:r>
            <a:r>
              <a:rPr lang="en-IE" dirty="0" err="1">
                <a:latin typeface="medium-content-serif-font"/>
              </a:rPr>
              <a:t>à</a:t>
            </a:r>
            <a:r>
              <a:rPr lang="en-IE" dirty="0">
                <a:latin typeface="medium-content-serif-font"/>
              </a:rPr>
              <a:t> </a:t>
            </a:r>
            <a:r>
              <a:rPr lang="en-IE" dirty="0" err="1">
                <a:latin typeface="medium-content-serif-font"/>
              </a:rPr>
              <a:t>regeneração</a:t>
            </a:r>
            <a:r>
              <a:rPr lang="en-IE" dirty="0">
                <a:latin typeface="medium-content-serif-font"/>
              </a:rPr>
              <a:t>.</a:t>
            </a:r>
          </a:p>
          <a:p>
            <a:r>
              <a:rPr lang="en-IE" dirty="0" err="1">
                <a:latin typeface="medium-content-serif-font"/>
              </a:rPr>
              <a:t>Os</a:t>
            </a:r>
            <a:r>
              <a:rPr lang="en-IE" dirty="0">
                <a:latin typeface="medium-content-serif-font"/>
              </a:rPr>
              <a:t> </a:t>
            </a:r>
            <a:r>
              <a:rPr lang="en-IE" dirty="0" err="1">
                <a:latin typeface="medium-content-serif-font"/>
              </a:rPr>
              <a:t>Objetivos</a:t>
            </a:r>
            <a:r>
              <a:rPr lang="en-IE" dirty="0">
                <a:latin typeface="medium-content-serif-font"/>
              </a:rPr>
              <a:t> de </a:t>
            </a:r>
            <a:r>
              <a:rPr lang="en-IE" dirty="0" err="1">
                <a:latin typeface="medium-content-serif-font"/>
              </a:rPr>
              <a:t>Desenvolvimento</a:t>
            </a:r>
            <a:r>
              <a:rPr lang="en-IE" dirty="0">
                <a:latin typeface="medium-content-serif-font"/>
              </a:rPr>
              <a:t> </a:t>
            </a:r>
            <a:r>
              <a:rPr lang="en-IE" dirty="0" err="1">
                <a:latin typeface="medium-content-serif-font"/>
              </a:rPr>
              <a:t>Sustentável</a:t>
            </a:r>
            <a:r>
              <a:rPr lang="en-IE" dirty="0">
                <a:latin typeface="medium-content-serif-font"/>
              </a:rPr>
              <a:t> </a:t>
            </a:r>
            <a:r>
              <a:rPr lang="en-IE" dirty="0" err="1">
                <a:latin typeface="medium-content-serif-font"/>
              </a:rPr>
              <a:t>representam</a:t>
            </a:r>
            <a:r>
              <a:rPr lang="en-IE" dirty="0">
                <a:latin typeface="medium-content-serif-font"/>
              </a:rPr>
              <a:t> </a:t>
            </a:r>
            <a:r>
              <a:rPr lang="en-IE" dirty="0" err="1">
                <a:latin typeface="medium-content-serif-font"/>
              </a:rPr>
              <a:t>uma</a:t>
            </a:r>
            <a:r>
              <a:rPr lang="en-IE" dirty="0">
                <a:latin typeface="medium-content-serif-font"/>
              </a:rPr>
              <a:t> </a:t>
            </a:r>
            <a:r>
              <a:rPr lang="en-IE" dirty="0" err="1">
                <a:latin typeface="medium-content-serif-font"/>
              </a:rPr>
              <a:t>oportunidade</a:t>
            </a:r>
            <a:r>
              <a:rPr lang="en-IE" dirty="0">
                <a:latin typeface="medium-content-serif-font"/>
              </a:rPr>
              <a:t> para </a:t>
            </a:r>
            <a:r>
              <a:rPr lang="en-IE" dirty="0" err="1">
                <a:latin typeface="medium-content-serif-font"/>
              </a:rPr>
              <a:t>todos</a:t>
            </a:r>
            <a:r>
              <a:rPr lang="en-IE" dirty="0">
                <a:latin typeface="medium-content-serif-font"/>
              </a:rPr>
              <a:t> </a:t>
            </a:r>
            <a:r>
              <a:rPr lang="en-IE" dirty="0" err="1">
                <a:latin typeface="medium-content-serif-font"/>
              </a:rPr>
              <a:t>nós</a:t>
            </a:r>
            <a:r>
              <a:rPr lang="en-IE" dirty="0">
                <a:latin typeface="medium-content-serif-font"/>
              </a:rPr>
              <a:t> e </a:t>
            </a:r>
            <a:r>
              <a:rPr lang="en-IE" dirty="0" err="1">
                <a:latin typeface="medium-content-serif-font"/>
              </a:rPr>
              <a:t>poderiam</a:t>
            </a:r>
            <a:r>
              <a:rPr lang="en-IE" dirty="0">
                <a:latin typeface="medium-content-serif-font"/>
              </a:rPr>
              <a:t> ser </a:t>
            </a:r>
            <a:r>
              <a:rPr lang="en-IE" dirty="0" err="1">
                <a:latin typeface="medium-content-serif-font"/>
              </a:rPr>
              <a:t>facilmente</a:t>
            </a:r>
            <a:r>
              <a:rPr lang="en-IE" dirty="0">
                <a:latin typeface="medium-content-serif-font"/>
              </a:rPr>
              <a:t> </a:t>
            </a:r>
            <a:r>
              <a:rPr lang="en-IE" dirty="0" err="1">
                <a:latin typeface="medium-content-serif-font"/>
              </a:rPr>
              <a:t>enquadrados</a:t>
            </a:r>
            <a:r>
              <a:rPr lang="en-IE" dirty="0">
                <a:latin typeface="medium-content-serif-font"/>
              </a:rPr>
              <a:t> para </a:t>
            </a:r>
            <a:r>
              <a:rPr lang="en-IE" dirty="0" err="1">
                <a:latin typeface="medium-content-serif-font"/>
              </a:rPr>
              <a:t>descrever</a:t>
            </a:r>
            <a:r>
              <a:rPr lang="en-IE" dirty="0">
                <a:latin typeface="medium-content-serif-font"/>
              </a:rPr>
              <a:t> as </a:t>
            </a:r>
            <a:r>
              <a:rPr lang="en-IE" dirty="0" err="1">
                <a:latin typeface="medium-content-serif-font"/>
              </a:rPr>
              <a:t>melhorias</a:t>
            </a:r>
            <a:r>
              <a:rPr lang="en-IE" dirty="0">
                <a:latin typeface="medium-content-serif-font"/>
              </a:rPr>
              <a:t> </a:t>
            </a:r>
            <a:r>
              <a:rPr lang="en-IE" dirty="0" err="1">
                <a:latin typeface="medium-content-serif-font"/>
              </a:rPr>
              <a:t>necessárias</a:t>
            </a:r>
            <a:r>
              <a:rPr lang="en-IE" dirty="0">
                <a:latin typeface="medium-content-serif-font"/>
              </a:rPr>
              <a:t> da </a:t>
            </a:r>
            <a:r>
              <a:rPr lang="en-IE" dirty="0" err="1">
                <a:latin typeface="medium-content-serif-font"/>
              </a:rPr>
              <a:t>sua</a:t>
            </a:r>
            <a:r>
              <a:rPr lang="en-IE" dirty="0">
                <a:latin typeface="medium-content-serif-font"/>
              </a:rPr>
              <a:t> </a:t>
            </a:r>
            <a:r>
              <a:rPr lang="en-IE" dirty="0" err="1">
                <a:latin typeface="medium-content-serif-font"/>
              </a:rPr>
              <a:t>comunidade</a:t>
            </a:r>
            <a:r>
              <a:rPr lang="en-IE" dirty="0">
                <a:latin typeface="medium-content-serif-font"/>
              </a:rPr>
              <a:t> </a:t>
            </a:r>
            <a:r>
              <a:rPr lang="en-IE" dirty="0" err="1">
                <a:latin typeface="medium-content-serif-font"/>
              </a:rPr>
              <a:t>ou</a:t>
            </a:r>
            <a:r>
              <a:rPr lang="en-IE" dirty="0">
                <a:latin typeface="medium-content-serif-font"/>
              </a:rPr>
              <a:t> </a:t>
            </a:r>
            <a:r>
              <a:rPr lang="en-IE" dirty="0" err="1">
                <a:latin typeface="medium-content-serif-font"/>
              </a:rPr>
              <a:t>região</a:t>
            </a:r>
            <a:r>
              <a:rPr lang="en-IE" dirty="0">
                <a:latin typeface="medium-content-serif-font"/>
              </a:rPr>
              <a:t>.</a:t>
            </a:r>
          </a:p>
          <a:p>
            <a:r>
              <a:rPr lang="en-IE" dirty="0" err="1">
                <a:latin typeface="medium-content-serif-font"/>
              </a:rPr>
              <a:t>Analisemos</a:t>
            </a:r>
            <a:r>
              <a:rPr lang="en-IE" dirty="0">
                <a:latin typeface="medium-content-serif-font"/>
              </a:rPr>
              <a:t> </a:t>
            </a:r>
            <a:r>
              <a:rPr lang="en-IE" dirty="0" err="1">
                <a:latin typeface="medium-content-serif-font"/>
              </a:rPr>
              <a:t>mais</a:t>
            </a:r>
            <a:r>
              <a:rPr lang="en-IE" dirty="0">
                <a:latin typeface="medium-content-serif-font"/>
              </a:rPr>
              <a:t> </a:t>
            </a:r>
            <a:r>
              <a:rPr lang="en-IE" dirty="0" err="1">
                <a:latin typeface="medium-content-serif-font"/>
              </a:rPr>
              <a:t>uma</a:t>
            </a:r>
            <a:r>
              <a:rPr lang="en-IE" dirty="0">
                <a:latin typeface="medium-content-serif-font"/>
              </a:rPr>
              <a:t> </a:t>
            </a:r>
            <a:r>
              <a:rPr lang="en-IE" dirty="0" err="1">
                <a:latin typeface="medium-content-serif-font"/>
              </a:rPr>
              <a:t>vez</a:t>
            </a:r>
            <a:r>
              <a:rPr lang="en-IE" dirty="0">
                <a:latin typeface="medium-content-serif-font"/>
              </a:rPr>
              <a:t> </a:t>
            </a:r>
            <a:r>
              <a:rPr lang="en-IE" dirty="0" err="1">
                <a:latin typeface="medium-content-serif-font"/>
              </a:rPr>
              <a:t>os</a:t>
            </a:r>
            <a:r>
              <a:rPr lang="en-IE" dirty="0">
                <a:latin typeface="medium-content-serif-font"/>
              </a:rPr>
              <a:t> </a:t>
            </a:r>
            <a:r>
              <a:rPr lang="en-IE" dirty="0" err="1">
                <a:latin typeface="medium-content-serif-font"/>
              </a:rPr>
              <a:t>objetivos</a:t>
            </a:r>
            <a:r>
              <a:rPr lang="en-IE" dirty="0">
                <a:latin typeface="medium-content-serif-font"/>
              </a:rPr>
              <a:t> antes de </a:t>
            </a:r>
            <a:r>
              <a:rPr lang="en-IE" dirty="0" err="1">
                <a:latin typeface="medium-content-serif-font"/>
              </a:rPr>
              <a:t>começarmos</a:t>
            </a:r>
            <a:r>
              <a:rPr lang="en-IE" dirty="0">
                <a:latin typeface="medium-content-serif-font"/>
              </a:rPr>
              <a:t> a </a:t>
            </a:r>
            <a:r>
              <a:rPr lang="en-IE" dirty="0" err="1">
                <a:latin typeface="medium-content-serif-font"/>
              </a:rPr>
              <a:t>explorar</a:t>
            </a:r>
            <a:r>
              <a:rPr lang="en-IE" dirty="0">
                <a:latin typeface="medium-content-serif-font"/>
              </a:rPr>
              <a:t> as </a:t>
            </a:r>
            <a:r>
              <a:rPr lang="en-IE" dirty="0" err="1">
                <a:latin typeface="medium-content-serif-font"/>
              </a:rPr>
              <a:t>oportunidades</a:t>
            </a:r>
            <a:r>
              <a:rPr lang="en-IE" dirty="0">
                <a:latin typeface="medium-content-serif-font"/>
              </a:rPr>
              <a:t> e </a:t>
            </a:r>
            <a:r>
              <a:rPr lang="en-IE" dirty="0" err="1">
                <a:latin typeface="medium-content-serif-font"/>
              </a:rPr>
              <a:t>tendências</a:t>
            </a:r>
            <a:r>
              <a:rPr lang="en-IE" dirty="0">
                <a:latin typeface="medium-content-serif-font"/>
              </a:rPr>
              <a:t> para a </a:t>
            </a:r>
            <a:r>
              <a:rPr lang="en-IE" dirty="0" err="1">
                <a:latin typeface="medium-content-serif-font"/>
              </a:rPr>
              <a:t>regeneração</a:t>
            </a:r>
            <a:r>
              <a:rPr lang="en-IE" dirty="0">
                <a:latin typeface="medium-content-serif-font"/>
              </a:rPr>
              <a:t>.</a:t>
            </a:r>
          </a:p>
        </p:txBody>
      </p:sp>
      <p:pic>
        <p:nvPicPr>
          <p:cNvPr id="6" name="Picture Placeholder 5" descr="A picture containing object, bubble, sitting, blue&#10;&#10;Description automatically generated">
            <a:extLst>
              <a:ext uri="{FF2B5EF4-FFF2-40B4-BE49-F238E27FC236}">
                <a16:creationId xmlns:a16="http://schemas.microsoft.com/office/drawing/2014/main" id="{0260072C-6621-46F3-BF95-A7C905BDB2D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ABCA2B-935B-448C-9252-CB2A2E1DAE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457910" y="277823"/>
            <a:ext cx="6502442" cy="1215138"/>
          </a:xfrm>
        </p:spPr>
        <p:txBody>
          <a:bodyPr>
            <a:normAutofit fontScale="77500" lnSpcReduction="20000"/>
          </a:bodyPr>
          <a:lstStyle/>
          <a:p>
            <a:r>
              <a:rPr lang="en-IE" dirty="0" err="1"/>
              <a:t>Porque</a:t>
            </a:r>
            <a:r>
              <a:rPr lang="en-IE" dirty="0"/>
              <a:t> </a:t>
            </a:r>
            <a:r>
              <a:rPr lang="en-IE" dirty="0" err="1"/>
              <a:t>é</a:t>
            </a:r>
            <a:r>
              <a:rPr lang="en-IE" dirty="0"/>
              <a:t> que a </a:t>
            </a:r>
            <a:r>
              <a:rPr lang="en-IE" dirty="0" err="1"/>
              <a:t>regeneração</a:t>
            </a:r>
            <a:r>
              <a:rPr lang="en-IE" dirty="0"/>
              <a:t> </a:t>
            </a:r>
            <a:r>
              <a:rPr lang="en-IE" dirty="0" err="1"/>
              <a:t>é</a:t>
            </a:r>
            <a:r>
              <a:rPr lang="en-IE" dirty="0"/>
              <a:t> </a:t>
            </a:r>
            <a:r>
              <a:rPr lang="en-IE" dirty="0" err="1"/>
              <a:t>necessária</a:t>
            </a:r>
            <a:r>
              <a:rPr lang="en-IE" dirty="0"/>
              <a:t>?</a:t>
            </a:r>
          </a:p>
          <a:p>
            <a:r>
              <a:rPr lang="en-IE" dirty="0"/>
              <a:t> </a:t>
            </a:r>
            <a:r>
              <a:rPr lang="en-IE" dirty="0" err="1"/>
              <a:t>Porque</a:t>
            </a:r>
            <a:r>
              <a:rPr lang="en-IE" dirty="0"/>
              <a:t> </a:t>
            </a:r>
            <a:r>
              <a:rPr lang="en-IE" dirty="0" err="1"/>
              <a:t>não</a:t>
            </a:r>
            <a:r>
              <a:rPr lang="en-IE" dirty="0"/>
              <a:t> </a:t>
            </a:r>
            <a:r>
              <a:rPr lang="en-IE" dirty="0" err="1"/>
              <a:t>há</a:t>
            </a:r>
            <a:r>
              <a:rPr lang="en-IE" dirty="0"/>
              <a:t> um </a:t>
            </a:r>
            <a:r>
              <a:rPr lang="en-IE" dirty="0" err="1"/>
              <a:t>Planeta</a:t>
            </a:r>
            <a:r>
              <a:rPr lang="en-IE" dirty="0"/>
              <a:t> B! </a:t>
            </a:r>
          </a:p>
        </p:txBody>
      </p:sp>
    </p:spTree>
    <p:extLst>
      <p:ext uri="{BB962C8B-B14F-4D97-AF65-F5344CB8AC3E}">
        <p14:creationId xmlns:p14="http://schemas.microsoft.com/office/powerpoint/2010/main" val="1984742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010A426-F059-407A-B630-30519B6285AE}"/>
              </a:ext>
            </a:extLst>
          </p:cNvPr>
          <p:cNvSpPr txBox="1">
            <a:spLocks/>
          </p:cNvSpPr>
          <p:nvPr/>
        </p:nvSpPr>
        <p:spPr>
          <a:xfrm>
            <a:off x="3926859" y="1041023"/>
            <a:ext cx="3920492" cy="5816977"/>
          </a:xfrm>
          <a:prstGeom prst="rect">
            <a:avLst/>
          </a:prstGeom>
          <a:solidFill>
            <a:srgbClr val="7F4182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E" dirty="0">
                <a:solidFill>
                  <a:schemeClr val="bg1"/>
                </a:solidFill>
              </a:rPr>
              <a:t>SOCIAL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12CE36-5402-4298-8B1A-D62314DF3CC8}"/>
              </a:ext>
            </a:extLst>
          </p:cNvPr>
          <p:cNvSpPr txBox="1"/>
          <p:nvPr/>
        </p:nvSpPr>
        <p:spPr>
          <a:xfrm>
            <a:off x="7840719" y="1041023"/>
            <a:ext cx="4351281" cy="5816977"/>
          </a:xfrm>
          <a:prstGeom prst="rect">
            <a:avLst/>
          </a:prstGeom>
          <a:solidFill>
            <a:srgbClr val="AB5AB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3600" dirty="0">
                <a:solidFill>
                  <a:schemeClr val="bg1"/>
                </a:solidFill>
              </a:rPr>
              <a:t>AMBIENTAL</a:t>
            </a:r>
          </a:p>
          <a:p>
            <a:pPr algn="ctr"/>
            <a:endParaRPr lang="en-IE" sz="3600" dirty="0">
              <a:solidFill>
                <a:schemeClr val="bg1"/>
              </a:solidFill>
            </a:endParaRPr>
          </a:p>
          <a:p>
            <a:pPr algn="ctr"/>
            <a:endParaRPr lang="en-IE" sz="3600" dirty="0">
              <a:solidFill>
                <a:schemeClr val="bg1"/>
              </a:solidFill>
            </a:endParaRPr>
          </a:p>
          <a:p>
            <a:pPr algn="ctr"/>
            <a:endParaRPr lang="en-IE" sz="3600" dirty="0">
              <a:solidFill>
                <a:schemeClr val="bg1"/>
              </a:solidFill>
            </a:endParaRPr>
          </a:p>
          <a:p>
            <a:pPr algn="ctr"/>
            <a:endParaRPr lang="en-IE" sz="3600" dirty="0">
              <a:solidFill>
                <a:schemeClr val="bg1"/>
              </a:solidFill>
            </a:endParaRPr>
          </a:p>
          <a:p>
            <a:pPr algn="ctr"/>
            <a:endParaRPr lang="en-IE" sz="3600" dirty="0">
              <a:solidFill>
                <a:schemeClr val="bg1"/>
              </a:solidFill>
            </a:endParaRPr>
          </a:p>
          <a:p>
            <a:pPr algn="ctr"/>
            <a:endParaRPr lang="en-IE" sz="3600" dirty="0">
              <a:solidFill>
                <a:schemeClr val="bg1"/>
              </a:solidFill>
            </a:endParaRPr>
          </a:p>
          <a:p>
            <a:pPr algn="ctr"/>
            <a:endParaRPr lang="en-IE" sz="3600" dirty="0">
              <a:solidFill>
                <a:schemeClr val="bg1"/>
              </a:solidFill>
            </a:endParaRPr>
          </a:p>
          <a:p>
            <a:pPr algn="ctr"/>
            <a:endParaRPr lang="en-IE" sz="3600" dirty="0">
              <a:solidFill>
                <a:schemeClr val="bg1"/>
              </a:solidFill>
            </a:endParaRPr>
          </a:p>
          <a:p>
            <a:pPr algn="ctr"/>
            <a:br>
              <a:rPr lang="en-IE" sz="2400" dirty="0">
                <a:solidFill>
                  <a:schemeClr val="bg1"/>
                </a:solidFill>
              </a:rPr>
            </a:br>
            <a:endParaRPr lang="en-IE" sz="2400" dirty="0">
              <a:solidFill>
                <a:schemeClr val="bg1"/>
              </a:solidFill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4B681870-A9A0-43C3-BAEB-ED9008CB2601}"/>
              </a:ext>
            </a:extLst>
          </p:cNvPr>
          <p:cNvSpPr txBox="1">
            <a:spLocks/>
          </p:cNvSpPr>
          <p:nvPr/>
        </p:nvSpPr>
        <p:spPr>
          <a:xfrm>
            <a:off x="0" y="240624"/>
            <a:ext cx="12120880" cy="13793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3400" dirty="0">
                <a:solidFill>
                  <a:srgbClr val="7F4182"/>
                </a:solidFill>
              </a:rPr>
              <a:t>A </a:t>
            </a:r>
            <a:r>
              <a:rPr lang="en-IE" sz="3400" dirty="0" err="1">
                <a:solidFill>
                  <a:srgbClr val="7F4182"/>
                </a:solidFill>
              </a:rPr>
              <a:t>divisão</a:t>
            </a:r>
            <a:r>
              <a:rPr lang="en-IE" sz="3400" dirty="0">
                <a:solidFill>
                  <a:srgbClr val="7F4182"/>
                </a:solidFill>
              </a:rPr>
              <a:t> dos ODS </a:t>
            </a:r>
            <a:r>
              <a:rPr lang="en-IE" sz="3400" dirty="0" err="1">
                <a:solidFill>
                  <a:srgbClr val="7F4182"/>
                </a:solidFill>
              </a:rPr>
              <a:t>pelas</a:t>
            </a:r>
            <a:r>
              <a:rPr lang="en-IE" sz="3400" dirty="0">
                <a:solidFill>
                  <a:srgbClr val="7F4182"/>
                </a:solidFill>
              </a:rPr>
              <a:t> </a:t>
            </a:r>
            <a:r>
              <a:rPr lang="en-IE" sz="3400" dirty="0" err="1">
                <a:solidFill>
                  <a:srgbClr val="7F4182"/>
                </a:solidFill>
              </a:rPr>
              <a:t>categorias-chave</a:t>
            </a:r>
            <a:r>
              <a:rPr lang="en-IE" sz="3400" dirty="0">
                <a:solidFill>
                  <a:srgbClr val="7F4182"/>
                </a:solidFill>
              </a:rPr>
              <a:t> de </a:t>
            </a:r>
            <a:r>
              <a:rPr lang="en-IE" sz="3400" dirty="0" err="1">
                <a:solidFill>
                  <a:srgbClr val="7F4182"/>
                </a:solidFill>
              </a:rPr>
              <a:t>regeneração</a:t>
            </a:r>
            <a:endParaRPr lang="en-IE" sz="3400" dirty="0">
              <a:solidFill>
                <a:srgbClr val="7F418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A95418-3027-4EA7-9DD8-EF0B35B9FA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0203" y="1690941"/>
            <a:ext cx="3407173" cy="51670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168164-E51D-4377-A615-0C19B9C112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8659" y="1707630"/>
            <a:ext cx="3432552" cy="514674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27C2B-7027-4A6E-BF93-C6492BED03B5}"/>
              </a:ext>
            </a:extLst>
          </p:cNvPr>
          <p:cNvSpPr txBox="1">
            <a:spLocks/>
          </p:cNvSpPr>
          <p:nvPr/>
        </p:nvSpPr>
        <p:spPr>
          <a:xfrm>
            <a:off x="0" y="1060818"/>
            <a:ext cx="3920227" cy="5816976"/>
          </a:xfrm>
          <a:prstGeom prst="rect">
            <a:avLst/>
          </a:prstGeom>
          <a:solidFill>
            <a:srgbClr val="68BBAF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E" dirty="0">
                <a:solidFill>
                  <a:schemeClr val="bg1"/>
                </a:solidFill>
              </a:rPr>
              <a:t>ECONÓMICO</a:t>
            </a:r>
          </a:p>
          <a:p>
            <a:pPr algn="ctr"/>
            <a:endParaRPr lang="en-IE" dirty="0">
              <a:solidFill>
                <a:schemeClr val="bg1"/>
              </a:solidFill>
            </a:endParaRPr>
          </a:p>
          <a:p>
            <a:pPr algn="ctr"/>
            <a:endParaRPr lang="en-IE" dirty="0">
              <a:solidFill>
                <a:schemeClr val="bg1"/>
              </a:solidFill>
            </a:endParaRPr>
          </a:p>
          <a:p>
            <a:pPr algn="ctr"/>
            <a:endParaRPr lang="en-IE" dirty="0">
              <a:solidFill>
                <a:schemeClr val="bg1"/>
              </a:solidFill>
            </a:endParaRPr>
          </a:p>
          <a:p>
            <a:pPr algn="ctr"/>
            <a:endParaRPr lang="en-IE" dirty="0">
              <a:solidFill>
                <a:schemeClr val="bg1"/>
              </a:solidFill>
            </a:endParaRPr>
          </a:p>
          <a:p>
            <a:pPr algn="ctr"/>
            <a:endParaRPr lang="en-IE" dirty="0">
              <a:solidFill>
                <a:schemeClr val="bg1"/>
              </a:solidFill>
            </a:endParaRPr>
          </a:p>
          <a:p>
            <a:pPr algn="ctr"/>
            <a:endParaRPr lang="en-IE" dirty="0">
              <a:solidFill>
                <a:schemeClr val="bg1"/>
              </a:solidFill>
            </a:endParaRPr>
          </a:p>
          <a:p>
            <a:pPr algn="ctr"/>
            <a:endParaRPr lang="en-IE" dirty="0">
              <a:solidFill>
                <a:schemeClr val="bg1"/>
              </a:solidFill>
            </a:endParaRPr>
          </a:p>
          <a:p>
            <a:endParaRPr lang="en-IE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5D9679-27CC-42EB-83D1-790FC0FEA2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09" y="1665590"/>
            <a:ext cx="3437705" cy="519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02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23AD3D3BDD5141A742D12FBEA8ABB9" ma:contentTypeVersion="2" ma:contentTypeDescription="Create a new document." ma:contentTypeScope="" ma:versionID="99978640ade6b93389afe079b855ff67">
  <xsd:schema xmlns:xsd="http://www.w3.org/2001/XMLSchema" xmlns:xs="http://www.w3.org/2001/XMLSchema" xmlns:p="http://schemas.microsoft.com/office/2006/metadata/properties" xmlns:ns3="f71b00c0-2269-4ecd-a545-42573fd35c0e" targetNamespace="http://schemas.microsoft.com/office/2006/metadata/properties" ma:root="true" ma:fieldsID="eefc2c0bb3c34d342250354baba9a2a0" ns3:_="">
    <xsd:import namespace="f71b00c0-2269-4ecd-a545-42573fd35c0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1b00c0-2269-4ecd-a545-42573fd35c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F69C454-1CCF-4FB8-953C-3AD49BB56B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1b00c0-2269-4ecd-a545-42573fd35c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A55DAEC-7A61-478A-A467-C7C08A2EB22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82B8842-93E7-4BF7-8ABC-5794B03F3298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f71b00c0-2269-4ecd-a545-42573fd35c0e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3556</TotalTime>
  <Words>6896</Words>
  <Application>Microsoft Macintosh PowerPoint</Application>
  <PresentationFormat>Ecrã Panorâmico</PresentationFormat>
  <Paragraphs>367</Paragraphs>
  <Slides>70</Slides>
  <Notes>0</Notes>
  <HiddenSlides>0</HiddenSlides>
  <MMClips>6</MMClips>
  <ScaleCrop>false</ScaleCrop>
  <HeadingPairs>
    <vt:vector size="6" baseType="variant">
      <vt:variant>
        <vt:lpstr>Tipos de letra usados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70</vt:i4>
      </vt:variant>
    </vt:vector>
  </HeadingPairs>
  <TitlesOfParts>
    <vt:vector size="85" baseType="lpstr">
      <vt:lpstr>Arial</vt:lpstr>
      <vt:lpstr>Arial Rounded MT</vt:lpstr>
      <vt:lpstr>Arial Rounded MT Bold</vt:lpstr>
      <vt:lpstr>Calibri</vt:lpstr>
      <vt:lpstr>Calibri Light</vt:lpstr>
      <vt:lpstr>Guardian Egyptian</vt:lpstr>
      <vt:lpstr>Lato</vt:lpstr>
      <vt:lpstr>medium-content-serif-font</vt:lpstr>
      <vt:lpstr>Merriweather Sans</vt:lpstr>
      <vt:lpstr>Montserrat</vt:lpstr>
      <vt:lpstr>Poppins</vt:lpstr>
      <vt:lpstr>Quattrocento Sans</vt:lpstr>
      <vt:lpstr>Times New Roman</vt:lpstr>
      <vt:lpstr>Wingdings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Grace Roche</dc:creator>
  <cp:lastModifiedBy>Vanessa Gomes</cp:lastModifiedBy>
  <cp:revision>171</cp:revision>
  <dcterms:created xsi:type="dcterms:W3CDTF">2020-09-15T12:55:49Z</dcterms:created>
  <dcterms:modified xsi:type="dcterms:W3CDTF">2020-12-27T21:36:39Z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0x0101005A23AD3D3BDD5141A742D12FBEA8ABB9</vt:lpwstr>
  </property>
</Properties>
</file>