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55"/>
  </p:notesMasterIdLst>
  <p:handoutMasterIdLst>
    <p:handoutMasterId r:id="rId56"/>
  </p:handoutMasterIdLst>
  <p:sldIdLst>
    <p:sldId id="310" r:id="rId2"/>
    <p:sldId id="316" r:id="rId3"/>
    <p:sldId id="520" r:id="rId4"/>
    <p:sldId id="437" r:id="rId5"/>
    <p:sldId id="590" r:id="rId6"/>
    <p:sldId id="664" r:id="rId7"/>
    <p:sldId id="423" r:id="rId8"/>
    <p:sldId id="583" r:id="rId9"/>
    <p:sldId id="540" r:id="rId10"/>
    <p:sldId id="539" r:id="rId11"/>
    <p:sldId id="541" r:id="rId12"/>
    <p:sldId id="542" r:id="rId13"/>
    <p:sldId id="626" r:id="rId14"/>
    <p:sldId id="543" r:id="rId15"/>
    <p:sldId id="627" r:id="rId16"/>
    <p:sldId id="544" r:id="rId17"/>
    <p:sldId id="624" r:id="rId18"/>
    <p:sldId id="625" r:id="rId19"/>
    <p:sldId id="545" r:id="rId20"/>
    <p:sldId id="546" r:id="rId21"/>
    <p:sldId id="547" r:id="rId22"/>
    <p:sldId id="628" r:id="rId23"/>
    <p:sldId id="630" r:id="rId24"/>
    <p:sldId id="548" r:id="rId25"/>
    <p:sldId id="654" r:id="rId26"/>
    <p:sldId id="584" r:id="rId27"/>
    <p:sldId id="537" r:id="rId28"/>
    <p:sldId id="585" r:id="rId29"/>
    <p:sldId id="588" r:id="rId30"/>
    <p:sldId id="587" r:id="rId31"/>
    <p:sldId id="643" r:id="rId32"/>
    <p:sldId id="507" r:id="rId33"/>
    <p:sldId id="655" r:id="rId34"/>
    <p:sldId id="652" r:id="rId35"/>
    <p:sldId id="653" r:id="rId36"/>
    <p:sldId id="632" r:id="rId37"/>
    <p:sldId id="633" r:id="rId38"/>
    <p:sldId id="634" r:id="rId39"/>
    <p:sldId id="635" r:id="rId40"/>
    <p:sldId id="602" r:id="rId41"/>
    <p:sldId id="636" r:id="rId42"/>
    <p:sldId id="639" r:id="rId43"/>
    <p:sldId id="419" r:id="rId44"/>
    <p:sldId id="644" r:id="rId45"/>
    <p:sldId id="589" r:id="rId46"/>
    <p:sldId id="659" r:id="rId47"/>
    <p:sldId id="657" r:id="rId48"/>
    <p:sldId id="661" r:id="rId49"/>
    <p:sldId id="656" r:id="rId50"/>
    <p:sldId id="665" r:id="rId51"/>
    <p:sldId id="666" r:id="rId52"/>
    <p:sldId id="667" r:id="rId53"/>
    <p:sldId id="30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 Casey" initials="OC" lastIdx="15" clrIdx="0">
    <p:extLst>
      <p:ext uri="{19B8F6BF-5375-455C-9EA6-DF929625EA0E}">
        <p15:presenceInfo xmlns:p15="http://schemas.microsoft.com/office/powerpoint/2012/main" userId="S::orla@momentumconsulting.ie::ee9f56f0-43a2-47ae-a5b8-d4a7d2f5cec3" providerId="AD"/>
      </p:ext>
    </p:extLst>
  </p:cmAuthor>
  <p:cmAuthor id="2" name="Grace Roche" initials="GR" lastIdx="1" clrIdx="1">
    <p:extLst>
      <p:ext uri="{19B8F6BF-5375-455C-9EA6-DF929625EA0E}">
        <p15:presenceInfo xmlns:p15="http://schemas.microsoft.com/office/powerpoint/2012/main" userId="Grace Roche" providerId="None"/>
      </p:ext>
    </p:extLst>
  </p:cmAuthor>
  <p:cmAuthor id="3" name="Grace Lyons" initials="GL" lastIdx="13" clrIdx="2">
    <p:extLst>
      <p:ext uri="{19B8F6BF-5375-455C-9EA6-DF929625EA0E}">
        <p15:presenceInfo xmlns:p15="http://schemas.microsoft.com/office/powerpoint/2012/main" userId="b64fb77dec8691c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4182"/>
    <a:srgbClr val="6D6E6C"/>
    <a:srgbClr val="68BBAF"/>
    <a:srgbClr val="A3CEC2"/>
    <a:srgbClr val="BA0A94"/>
    <a:srgbClr val="AB5AB0"/>
    <a:srgbClr val="4852A4"/>
    <a:srgbClr val="E5CCE6"/>
    <a:srgbClr val="161741"/>
    <a:srgbClr val="392E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F3D80D-055E-420B-9189-087C00BC94F9}" v="25" dt="2021-01-05T11:42:07.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7" autoAdjust="0"/>
    <p:restoredTop sz="92024" autoAdjust="0"/>
  </p:normalViewPr>
  <p:slideViewPr>
    <p:cSldViewPr snapToGrid="0" snapToObjects="1">
      <p:cViewPr varScale="1">
        <p:scale>
          <a:sx n="79" d="100"/>
          <a:sy n="79" d="100"/>
        </p:scale>
        <p:origin x="653"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9" d="100"/>
        <a:sy n="109" d="100"/>
      </p:scale>
      <p:origin x="0" y="-13568"/>
    </p:cViewPr>
  </p:sorterViewPr>
  <p:notesViewPr>
    <p:cSldViewPr snapToGrid="0" snapToObjects="1">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E28167-8244-4BFF-8EE0-63210B8C1FEA}"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IE"/>
        </a:p>
      </dgm:t>
    </dgm:pt>
    <dgm:pt modelId="{DA60EBD0-9DA0-4F8F-B0C6-E305AF5C39A4}">
      <dgm:prSet phldrT="[Text]" custT="1"/>
      <dgm:spPr>
        <a:solidFill>
          <a:srgbClr val="7F4182"/>
        </a:solidFill>
      </dgm:spPr>
      <dgm:t>
        <a:bodyPr/>
        <a:lstStyle/>
        <a:p>
          <a:pPr algn="ctr"/>
          <a:r>
            <a:rPr lang="en-IE" sz="2800" dirty="0">
              <a:solidFill>
                <a:schemeClr val="bg1"/>
              </a:solidFill>
            </a:rPr>
            <a:t>Your </a:t>
          </a:r>
          <a:r>
            <a:rPr lang="en-IE" sz="2800" dirty="0">
              <a:solidFill>
                <a:schemeClr val="bg1"/>
              </a:solidFill>
              <a:latin typeface="+mn-lt"/>
            </a:rPr>
            <a:t>solution/ project</a:t>
          </a:r>
          <a:endParaRPr lang="en-IE" sz="2800" dirty="0">
            <a:solidFill>
              <a:schemeClr val="bg1"/>
            </a:solidFill>
          </a:endParaRPr>
        </a:p>
      </dgm:t>
    </dgm:pt>
    <dgm:pt modelId="{F0BD38C7-8C2A-45B7-A4EC-5D96DDF1D1F9}" type="parTrans" cxnId="{12AEFEFA-0F73-4C32-8547-24D0FE61AA76}">
      <dgm:prSet/>
      <dgm:spPr/>
      <dgm:t>
        <a:bodyPr/>
        <a:lstStyle/>
        <a:p>
          <a:endParaRPr lang="en-IE"/>
        </a:p>
      </dgm:t>
    </dgm:pt>
    <dgm:pt modelId="{BF78EE4C-391F-4EF8-8242-AD32B38EC339}" type="sibTrans" cxnId="{12AEFEFA-0F73-4C32-8547-24D0FE61AA76}">
      <dgm:prSet/>
      <dgm:spPr/>
      <dgm:t>
        <a:bodyPr/>
        <a:lstStyle/>
        <a:p>
          <a:endParaRPr lang="en-IE"/>
        </a:p>
      </dgm:t>
    </dgm:pt>
    <dgm:pt modelId="{4AA0AB5F-1FF7-4B5E-BB33-E9DC18F64930}">
      <dgm:prSet phldrT="[Text]" custT="1"/>
      <dgm:spPr>
        <a:solidFill>
          <a:srgbClr val="68BBAF"/>
        </a:solidFill>
      </dgm:spPr>
      <dgm:t>
        <a:bodyPr/>
        <a:lstStyle/>
        <a:p>
          <a:r>
            <a:rPr lang="en-IE" sz="2000" dirty="0">
              <a:solidFill>
                <a:schemeClr val="bg1"/>
              </a:solidFill>
              <a:latin typeface="+mn-lt"/>
            </a:rPr>
            <a:t>Compelling story/need</a:t>
          </a:r>
          <a:endParaRPr lang="en-IE" sz="2000" dirty="0">
            <a:solidFill>
              <a:schemeClr val="bg1"/>
            </a:solidFill>
          </a:endParaRPr>
        </a:p>
      </dgm:t>
    </dgm:pt>
    <dgm:pt modelId="{515F762B-281D-4C44-B098-A8A2CE68C9F0}" type="parTrans" cxnId="{FF063D9E-CE37-4B0B-9F8E-A3C8E9E2114D}">
      <dgm:prSet/>
      <dgm:spPr/>
      <dgm:t>
        <a:bodyPr/>
        <a:lstStyle/>
        <a:p>
          <a:endParaRPr lang="en-IE"/>
        </a:p>
      </dgm:t>
    </dgm:pt>
    <dgm:pt modelId="{C6105153-6742-43AD-AD9C-732EECDD2243}" type="sibTrans" cxnId="{FF063D9E-CE37-4B0B-9F8E-A3C8E9E2114D}">
      <dgm:prSet/>
      <dgm:spPr/>
      <dgm:t>
        <a:bodyPr/>
        <a:lstStyle/>
        <a:p>
          <a:endParaRPr lang="en-IE"/>
        </a:p>
      </dgm:t>
    </dgm:pt>
    <dgm:pt modelId="{684C8D62-3D72-475C-B0C5-260170086B83}">
      <dgm:prSet phldrT="[Text]" custT="1"/>
      <dgm:spPr>
        <a:solidFill>
          <a:srgbClr val="68BBAF"/>
        </a:solidFill>
      </dgm:spPr>
      <dgm:t>
        <a:bodyPr/>
        <a:lstStyle/>
        <a:p>
          <a:r>
            <a:rPr lang="en-IE" sz="2000" dirty="0">
              <a:solidFill>
                <a:schemeClr val="bg1"/>
              </a:solidFill>
            </a:rPr>
            <a:t>Your</a:t>
          </a:r>
          <a:br>
            <a:rPr lang="en-IE" sz="2000" dirty="0">
              <a:solidFill>
                <a:schemeClr val="bg1"/>
              </a:solidFill>
            </a:rPr>
          </a:br>
          <a:r>
            <a:rPr lang="en-IE" sz="2000" dirty="0">
              <a:solidFill>
                <a:schemeClr val="bg1"/>
              </a:solidFill>
            </a:rPr>
            <a:t>Community support</a:t>
          </a:r>
        </a:p>
      </dgm:t>
    </dgm:pt>
    <dgm:pt modelId="{55899D6B-CDF6-4658-8200-F23491CA97DB}" type="parTrans" cxnId="{E96DB862-4EE2-4319-A75C-3AB95EB42C1B}">
      <dgm:prSet/>
      <dgm:spPr/>
      <dgm:t>
        <a:bodyPr/>
        <a:lstStyle/>
        <a:p>
          <a:endParaRPr lang="en-IE"/>
        </a:p>
      </dgm:t>
    </dgm:pt>
    <dgm:pt modelId="{E77DBBD5-0E6F-4675-91D9-E38B8B9F6326}" type="sibTrans" cxnId="{E96DB862-4EE2-4319-A75C-3AB95EB42C1B}">
      <dgm:prSet/>
      <dgm:spPr/>
      <dgm:t>
        <a:bodyPr/>
        <a:lstStyle/>
        <a:p>
          <a:endParaRPr lang="en-IE"/>
        </a:p>
      </dgm:t>
    </dgm:pt>
    <dgm:pt modelId="{A4BC381C-024C-4BD2-9E7D-4DE3D62C03A2}">
      <dgm:prSet phldrT="[Text]" custT="1"/>
      <dgm:spPr>
        <a:solidFill>
          <a:srgbClr val="68BBAF"/>
        </a:solidFill>
      </dgm:spPr>
      <dgm:t>
        <a:bodyPr/>
        <a:lstStyle/>
        <a:p>
          <a:r>
            <a:rPr lang="en-IE" sz="2000" dirty="0">
              <a:solidFill>
                <a:schemeClr val="bg1"/>
              </a:solidFill>
            </a:rPr>
            <a:t>How it meets funding  priorities</a:t>
          </a:r>
          <a:endParaRPr lang="en-IE" sz="2000" dirty="0"/>
        </a:p>
      </dgm:t>
    </dgm:pt>
    <dgm:pt modelId="{D86A9821-61CB-4865-81CC-2EC9FE61FB47}" type="parTrans" cxnId="{8C173C96-4507-45D3-A75B-04535B9ACE80}">
      <dgm:prSet/>
      <dgm:spPr/>
      <dgm:t>
        <a:bodyPr/>
        <a:lstStyle/>
        <a:p>
          <a:endParaRPr lang="en-IE"/>
        </a:p>
      </dgm:t>
    </dgm:pt>
    <dgm:pt modelId="{24BE9D32-14D3-4209-8455-8077594E6617}" type="sibTrans" cxnId="{8C173C96-4507-45D3-A75B-04535B9ACE80}">
      <dgm:prSet/>
      <dgm:spPr/>
      <dgm:t>
        <a:bodyPr/>
        <a:lstStyle/>
        <a:p>
          <a:endParaRPr lang="en-IE"/>
        </a:p>
      </dgm:t>
    </dgm:pt>
    <dgm:pt modelId="{DD364968-D069-4E6E-BCCF-499B94C18CDD}">
      <dgm:prSet custT="1"/>
      <dgm:spPr>
        <a:solidFill>
          <a:srgbClr val="68BBAF"/>
        </a:solidFill>
      </dgm:spPr>
      <dgm:t>
        <a:bodyPr/>
        <a:lstStyle/>
        <a:p>
          <a:r>
            <a:rPr lang="en-IE" sz="1800" dirty="0">
              <a:solidFill>
                <a:schemeClr val="bg1"/>
              </a:solidFill>
              <a:latin typeface="+mn-lt"/>
            </a:rPr>
            <a:t> </a:t>
          </a:r>
          <a:r>
            <a:rPr lang="en-IE" sz="1800" dirty="0">
              <a:solidFill>
                <a:schemeClr val="bg1"/>
              </a:solidFill>
            </a:rPr>
            <a:t>Evidence the project will succeed – what impact will it make</a:t>
          </a:r>
        </a:p>
      </dgm:t>
    </dgm:pt>
    <dgm:pt modelId="{701AD243-FF74-4B6F-8AE7-0D34636C1CCB}" type="parTrans" cxnId="{00C233FD-AA33-4212-B480-1505C00D09CA}">
      <dgm:prSet/>
      <dgm:spPr/>
      <dgm:t>
        <a:bodyPr/>
        <a:lstStyle/>
        <a:p>
          <a:endParaRPr lang="en-IE"/>
        </a:p>
      </dgm:t>
    </dgm:pt>
    <dgm:pt modelId="{CD73751A-F0AC-459E-9BB0-2B82086CCC71}" type="sibTrans" cxnId="{00C233FD-AA33-4212-B480-1505C00D09CA}">
      <dgm:prSet/>
      <dgm:spPr/>
      <dgm:t>
        <a:bodyPr/>
        <a:lstStyle/>
        <a:p>
          <a:endParaRPr lang="en-IE"/>
        </a:p>
      </dgm:t>
    </dgm:pt>
    <dgm:pt modelId="{D33279DD-C9F8-4255-BB49-6DFB722E133B}" type="pres">
      <dgm:prSet presAssocID="{D7E28167-8244-4BFF-8EE0-63210B8C1FEA}" presName="cycle" presStyleCnt="0">
        <dgm:presLayoutVars>
          <dgm:chMax val="1"/>
          <dgm:dir/>
          <dgm:animLvl val="ctr"/>
          <dgm:resizeHandles val="exact"/>
        </dgm:presLayoutVars>
      </dgm:prSet>
      <dgm:spPr/>
    </dgm:pt>
    <dgm:pt modelId="{873CDD7B-F207-47BE-826A-5B14AE301785}" type="pres">
      <dgm:prSet presAssocID="{DA60EBD0-9DA0-4F8F-B0C6-E305AF5C39A4}" presName="centerShape" presStyleLbl="node0" presStyleIdx="0" presStyleCnt="1" custScaleX="127569" custScaleY="118692"/>
      <dgm:spPr/>
    </dgm:pt>
    <dgm:pt modelId="{5D4D6FF9-9938-40FE-84BB-C3B8EC3CB379}" type="pres">
      <dgm:prSet presAssocID="{515F762B-281D-4C44-B098-A8A2CE68C9F0}" presName="Name9" presStyleLbl="parChTrans1D2" presStyleIdx="0" presStyleCnt="4"/>
      <dgm:spPr/>
    </dgm:pt>
    <dgm:pt modelId="{A6B10AC3-D7FF-4629-A950-7785C4B763C8}" type="pres">
      <dgm:prSet presAssocID="{515F762B-281D-4C44-B098-A8A2CE68C9F0}" presName="connTx" presStyleLbl="parChTrans1D2" presStyleIdx="0" presStyleCnt="4"/>
      <dgm:spPr/>
    </dgm:pt>
    <dgm:pt modelId="{6CBABE29-F955-4D7C-891D-BE000CAC6B18}" type="pres">
      <dgm:prSet presAssocID="{4AA0AB5F-1FF7-4B5E-BB33-E9DC18F64930}" presName="node" presStyleLbl="node1" presStyleIdx="0" presStyleCnt="4">
        <dgm:presLayoutVars>
          <dgm:bulletEnabled val="1"/>
        </dgm:presLayoutVars>
      </dgm:prSet>
      <dgm:spPr/>
    </dgm:pt>
    <dgm:pt modelId="{C0DFC0F1-D13C-4F5F-8555-F88125A3C9FB}" type="pres">
      <dgm:prSet presAssocID="{55899D6B-CDF6-4658-8200-F23491CA97DB}" presName="Name9" presStyleLbl="parChTrans1D2" presStyleIdx="1" presStyleCnt="4"/>
      <dgm:spPr/>
    </dgm:pt>
    <dgm:pt modelId="{9C00D5A9-DB79-4BCD-89D3-8E012EF649A3}" type="pres">
      <dgm:prSet presAssocID="{55899D6B-CDF6-4658-8200-F23491CA97DB}" presName="connTx" presStyleLbl="parChTrans1D2" presStyleIdx="1" presStyleCnt="4"/>
      <dgm:spPr/>
    </dgm:pt>
    <dgm:pt modelId="{5909F6DA-3360-4552-8DF6-FAE7760EFA51}" type="pres">
      <dgm:prSet presAssocID="{684C8D62-3D72-475C-B0C5-260170086B83}" presName="node" presStyleLbl="node1" presStyleIdx="1" presStyleCnt="4" custScaleX="108750" custScaleY="90921" custRadScaleRad="100004" custRadScaleInc="1078">
        <dgm:presLayoutVars>
          <dgm:bulletEnabled val="1"/>
        </dgm:presLayoutVars>
      </dgm:prSet>
      <dgm:spPr/>
    </dgm:pt>
    <dgm:pt modelId="{C8BE6E51-6A99-496F-8110-88FC540B5931}" type="pres">
      <dgm:prSet presAssocID="{701AD243-FF74-4B6F-8AE7-0D34636C1CCB}" presName="Name9" presStyleLbl="parChTrans1D2" presStyleIdx="2" presStyleCnt="4"/>
      <dgm:spPr/>
    </dgm:pt>
    <dgm:pt modelId="{6EAA866A-75FB-4B2C-B23C-9C4F16BFBB9F}" type="pres">
      <dgm:prSet presAssocID="{701AD243-FF74-4B6F-8AE7-0D34636C1CCB}" presName="connTx" presStyleLbl="parChTrans1D2" presStyleIdx="2" presStyleCnt="4"/>
      <dgm:spPr/>
    </dgm:pt>
    <dgm:pt modelId="{B4DAC1CB-C3F7-4BBA-ACED-F75D2FA8910C}" type="pres">
      <dgm:prSet presAssocID="{DD364968-D069-4E6E-BCCF-499B94C18CDD}" presName="node" presStyleLbl="node1" presStyleIdx="2" presStyleCnt="4">
        <dgm:presLayoutVars>
          <dgm:bulletEnabled val="1"/>
        </dgm:presLayoutVars>
      </dgm:prSet>
      <dgm:spPr/>
    </dgm:pt>
    <dgm:pt modelId="{5B9EBA06-61D8-41DB-AB44-717CF4D4DECD}" type="pres">
      <dgm:prSet presAssocID="{D86A9821-61CB-4865-81CC-2EC9FE61FB47}" presName="Name9" presStyleLbl="parChTrans1D2" presStyleIdx="3" presStyleCnt="4"/>
      <dgm:spPr/>
    </dgm:pt>
    <dgm:pt modelId="{B8268ECF-7E05-4BC9-9BC0-C273BE7BE4C3}" type="pres">
      <dgm:prSet presAssocID="{D86A9821-61CB-4865-81CC-2EC9FE61FB47}" presName="connTx" presStyleLbl="parChTrans1D2" presStyleIdx="3" presStyleCnt="4"/>
      <dgm:spPr/>
    </dgm:pt>
    <dgm:pt modelId="{69F11CE2-5989-4387-8B12-7050C8E75BEE}" type="pres">
      <dgm:prSet presAssocID="{A4BC381C-024C-4BD2-9E7D-4DE3D62C03A2}" presName="node" presStyleLbl="node1" presStyleIdx="3" presStyleCnt="4">
        <dgm:presLayoutVars>
          <dgm:bulletEnabled val="1"/>
        </dgm:presLayoutVars>
      </dgm:prSet>
      <dgm:spPr/>
    </dgm:pt>
  </dgm:ptLst>
  <dgm:cxnLst>
    <dgm:cxn modelId="{B24FF90C-29D5-4359-893E-83C9CCE7B620}" type="presOf" srcId="{55899D6B-CDF6-4658-8200-F23491CA97DB}" destId="{9C00D5A9-DB79-4BCD-89D3-8E012EF649A3}" srcOrd="1" destOrd="0" presId="urn:microsoft.com/office/officeart/2005/8/layout/radial1"/>
    <dgm:cxn modelId="{398C5D14-B96F-4635-B543-C47478C2321F}" type="presOf" srcId="{D7E28167-8244-4BFF-8EE0-63210B8C1FEA}" destId="{D33279DD-C9F8-4255-BB49-6DFB722E133B}" srcOrd="0" destOrd="0" presId="urn:microsoft.com/office/officeart/2005/8/layout/radial1"/>
    <dgm:cxn modelId="{F16D4E1C-4A29-4887-9A29-384F294F8D28}" type="presOf" srcId="{DA60EBD0-9DA0-4F8F-B0C6-E305AF5C39A4}" destId="{873CDD7B-F207-47BE-826A-5B14AE301785}" srcOrd="0" destOrd="0" presId="urn:microsoft.com/office/officeart/2005/8/layout/radial1"/>
    <dgm:cxn modelId="{775C1234-29CB-4718-B7AD-03037622A24B}" type="presOf" srcId="{55899D6B-CDF6-4658-8200-F23491CA97DB}" destId="{C0DFC0F1-D13C-4F5F-8555-F88125A3C9FB}" srcOrd="0" destOrd="0" presId="urn:microsoft.com/office/officeart/2005/8/layout/radial1"/>
    <dgm:cxn modelId="{533B4741-C9C7-4A28-B0EA-1066D8C25B78}" type="presOf" srcId="{D86A9821-61CB-4865-81CC-2EC9FE61FB47}" destId="{B8268ECF-7E05-4BC9-9BC0-C273BE7BE4C3}" srcOrd="1" destOrd="0" presId="urn:microsoft.com/office/officeart/2005/8/layout/radial1"/>
    <dgm:cxn modelId="{E96DB862-4EE2-4319-A75C-3AB95EB42C1B}" srcId="{DA60EBD0-9DA0-4F8F-B0C6-E305AF5C39A4}" destId="{684C8D62-3D72-475C-B0C5-260170086B83}" srcOrd="1" destOrd="0" parTransId="{55899D6B-CDF6-4658-8200-F23491CA97DB}" sibTransId="{E77DBBD5-0E6F-4675-91D9-E38B8B9F6326}"/>
    <dgm:cxn modelId="{C8B0F07F-5D1C-4511-8463-229B53060FED}" type="presOf" srcId="{D86A9821-61CB-4865-81CC-2EC9FE61FB47}" destId="{5B9EBA06-61D8-41DB-AB44-717CF4D4DECD}" srcOrd="0" destOrd="0" presId="urn:microsoft.com/office/officeart/2005/8/layout/radial1"/>
    <dgm:cxn modelId="{A1634C84-3C99-402F-B3A6-F3C2842FB825}" type="presOf" srcId="{701AD243-FF74-4B6F-8AE7-0D34636C1CCB}" destId="{C8BE6E51-6A99-496F-8110-88FC540B5931}" srcOrd="0" destOrd="0" presId="urn:microsoft.com/office/officeart/2005/8/layout/radial1"/>
    <dgm:cxn modelId="{8C173C96-4507-45D3-A75B-04535B9ACE80}" srcId="{DA60EBD0-9DA0-4F8F-B0C6-E305AF5C39A4}" destId="{A4BC381C-024C-4BD2-9E7D-4DE3D62C03A2}" srcOrd="3" destOrd="0" parTransId="{D86A9821-61CB-4865-81CC-2EC9FE61FB47}" sibTransId="{24BE9D32-14D3-4209-8455-8077594E6617}"/>
    <dgm:cxn modelId="{FF063D9E-CE37-4B0B-9F8E-A3C8E9E2114D}" srcId="{DA60EBD0-9DA0-4F8F-B0C6-E305AF5C39A4}" destId="{4AA0AB5F-1FF7-4B5E-BB33-E9DC18F64930}" srcOrd="0" destOrd="0" parTransId="{515F762B-281D-4C44-B098-A8A2CE68C9F0}" sibTransId="{C6105153-6742-43AD-AD9C-732EECDD2243}"/>
    <dgm:cxn modelId="{AA578EA6-71FC-41CD-80B3-C65108D15D1F}" type="presOf" srcId="{515F762B-281D-4C44-B098-A8A2CE68C9F0}" destId="{A6B10AC3-D7FF-4629-A950-7785C4B763C8}" srcOrd="1" destOrd="0" presId="urn:microsoft.com/office/officeart/2005/8/layout/radial1"/>
    <dgm:cxn modelId="{A32E9BB4-E457-4997-A2CD-D0FB12FC587D}" type="presOf" srcId="{684C8D62-3D72-475C-B0C5-260170086B83}" destId="{5909F6DA-3360-4552-8DF6-FAE7760EFA51}" srcOrd="0" destOrd="0" presId="urn:microsoft.com/office/officeart/2005/8/layout/radial1"/>
    <dgm:cxn modelId="{26502DC7-3696-40E0-B185-F38C60DA2C19}" type="presOf" srcId="{515F762B-281D-4C44-B098-A8A2CE68C9F0}" destId="{5D4D6FF9-9938-40FE-84BB-C3B8EC3CB379}" srcOrd="0" destOrd="0" presId="urn:microsoft.com/office/officeart/2005/8/layout/radial1"/>
    <dgm:cxn modelId="{A0BD18CC-AF87-45ED-A146-84C2DBF2A0AA}" type="presOf" srcId="{A4BC381C-024C-4BD2-9E7D-4DE3D62C03A2}" destId="{69F11CE2-5989-4387-8B12-7050C8E75BEE}" srcOrd="0" destOrd="0" presId="urn:microsoft.com/office/officeart/2005/8/layout/radial1"/>
    <dgm:cxn modelId="{D345ACD7-8601-4B85-8B5E-C5D0CD43EEF7}" type="presOf" srcId="{701AD243-FF74-4B6F-8AE7-0D34636C1CCB}" destId="{6EAA866A-75FB-4B2C-B23C-9C4F16BFBB9F}" srcOrd="1" destOrd="0" presId="urn:microsoft.com/office/officeart/2005/8/layout/radial1"/>
    <dgm:cxn modelId="{453420EF-980A-4E36-A06A-82DED8AE7C9C}" type="presOf" srcId="{DD364968-D069-4E6E-BCCF-499B94C18CDD}" destId="{B4DAC1CB-C3F7-4BBA-ACED-F75D2FA8910C}" srcOrd="0" destOrd="0" presId="urn:microsoft.com/office/officeart/2005/8/layout/radial1"/>
    <dgm:cxn modelId="{53D30EF2-D606-4292-AEA9-420774B8AA8F}" type="presOf" srcId="{4AA0AB5F-1FF7-4B5E-BB33-E9DC18F64930}" destId="{6CBABE29-F955-4D7C-891D-BE000CAC6B18}" srcOrd="0" destOrd="0" presId="urn:microsoft.com/office/officeart/2005/8/layout/radial1"/>
    <dgm:cxn modelId="{12AEFEFA-0F73-4C32-8547-24D0FE61AA76}" srcId="{D7E28167-8244-4BFF-8EE0-63210B8C1FEA}" destId="{DA60EBD0-9DA0-4F8F-B0C6-E305AF5C39A4}" srcOrd="0" destOrd="0" parTransId="{F0BD38C7-8C2A-45B7-A4EC-5D96DDF1D1F9}" sibTransId="{BF78EE4C-391F-4EF8-8242-AD32B38EC339}"/>
    <dgm:cxn modelId="{00C233FD-AA33-4212-B480-1505C00D09CA}" srcId="{DA60EBD0-9DA0-4F8F-B0C6-E305AF5C39A4}" destId="{DD364968-D069-4E6E-BCCF-499B94C18CDD}" srcOrd="2" destOrd="0" parTransId="{701AD243-FF74-4B6F-8AE7-0D34636C1CCB}" sibTransId="{CD73751A-F0AC-459E-9BB0-2B82086CCC71}"/>
    <dgm:cxn modelId="{1F4C1369-0E9A-411E-9DA0-319AB41178B3}" type="presParOf" srcId="{D33279DD-C9F8-4255-BB49-6DFB722E133B}" destId="{873CDD7B-F207-47BE-826A-5B14AE301785}" srcOrd="0" destOrd="0" presId="urn:microsoft.com/office/officeart/2005/8/layout/radial1"/>
    <dgm:cxn modelId="{DE310DD0-9DBD-4DB1-9D12-755456A59064}" type="presParOf" srcId="{D33279DD-C9F8-4255-BB49-6DFB722E133B}" destId="{5D4D6FF9-9938-40FE-84BB-C3B8EC3CB379}" srcOrd="1" destOrd="0" presId="urn:microsoft.com/office/officeart/2005/8/layout/radial1"/>
    <dgm:cxn modelId="{E241F0B8-0583-400D-A24F-170DFE40DE26}" type="presParOf" srcId="{5D4D6FF9-9938-40FE-84BB-C3B8EC3CB379}" destId="{A6B10AC3-D7FF-4629-A950-7785C4B763C8}" srcOrd="0" destOrd="0" presId="urn:microsoft.com/office/officeart/2005/8/layout/radial1"/>
    <dgm:cxn modelId="{E2DD91B2-081F-49CE-A9F0-293388FF6A8F}" type="presParOf" srcId="{D33279DD-C9F8-4255-BB49-6DFB722E133B}" destId="{6CBABE29-F955-4D7C-891D-BE000CAC6B18}" srcOrd="2" destOrd="0" presId="urn:microsoft.com/office/officeart/2005/8/layout/radial1"/>
    <dgm:cxn modelId="{55F72F31-DD70-42DD-97AD-496FFD8B05EB}" type="presParOf" srcId="{D33279DD-C9F8-4255-BB49-6DFB722E133B}" destId="{C0DFC0F1-D13C-4F5F-8555-F88125A3C9FB}" srcOrd="3" destOrd="0" presId="urn:microsoft.com/office/officeart/2005/8/layout/radial1"/>
    <dgm:cxn modelId="{E06D63CF-F600-4D9E-9F9C-3E5E88FC641B}" type="presParOf" srcId="{C0DFC0F1-D13C-4F5F-8555-F88125A3C9FB}" destId="{9C00D5A9-DB79-4BCD-89D3-8E012EF649A3}" srcOrd="0" destOrd="0" presId="urn:microsoft.com/office/officeart/2005/8/layout/radial1"/>
    <dgm:cxn modelId="{DC671C02-D79B-4C86-82BD-3756ED0DC817}" type="presParOf" srcId="{D33279DD-C9F8-4255-BB49-6DFB722E133B}" destId="{5909F6DA-3360-4552-8DF6-FAE7760EFA51}" srcOrd="4" destOrd="0" presId="urn:microsoft.com/office/officeart/2005/8/layout/radial1"/>
    <dgm:cxn modelId="{EA351220-25B5-48E7-9630-23B3BEE3BD94}" type="presParOf" srcId="{D33279DD-C9F8-4255-BB49-6DFB722E133B}" destId="{C8BE6E51-6A99-496F-8110-88FC540B5931}" srcOrd="5" destOrd="0" presId="urn:microsoft.com/office/officeart/2005/8/layout/radial1"/>
    <dgm:cxn modelId="{21D51151-4D8A-41BB-A4A8-201631F35E7F}" type="presParOf" srcId="{C8BE6E51-6A99-496F-8110-88FC540B5931}" destId="{6EAA866A-75FB-4B2C-B23C-9C4F16BFBB9F}" srcOrd="0" destOrd="0" presId="urn:microsoft.com/office/officeart/2005/8/layout/radial1"/>
    <dgm:cxn modelId="{A7C598D8-D211-4A94-8CE3-C60FEA49BC63}" type="presParOf" srcId="{D33279DD-C9F8-4255-BB49-6DFB722E133B}" destId="{B4DAC1CB-C3F7-4BBA-ACED-F75D2FA8910C}" srcOrd="6" destOrd="0" presId="urn:microsoft.com/office/officeart/2005/8/layout/radial1"/>
    <dgm:cxn modelId="{30A782F4-00EA-47F7-A0B3-2AD1EC408C72}" type="presParOf" srcId="{D33279DD-C9F8-4255-BB49-6DFB722E133B}" destId="{5B9EBA06-61D8-41DB-AB44-717CF4D4DECD}" srcOrd="7" destOrd="0" presId="urn:microsoft.com/office/officeart/2005/8/layout/radial1"/>
    <dgm:cxn modelId="{05F39631-E44A-48C5-8CE1-866376671523}" type="presParOf" srcId="{5B9EBA06-61D8-41DB-AB44-717CF4D4DECD}" destId="{B8268ECF-7E05-4BC9-9BC0-C273BE7BE4C3}" srcOrd="0" destOrd="0" presId="urn:microsoft.com/office/officeart/2005/8/layout/radial1"/>
    <dgm:cxn modelId="{8B591776-6AEE-45A2-888A-60696E6A55F6}" type="presParOf" srcId="{D33279DD-C9F8-4255-BB49-6DFB722E133B}" destId="{69F11CE2-5989-4387-8B12-7050C8E75BEE}"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CDD7B-F207-47BE-826A-5B14AE301785}">
      <dsp:nvSpPr>
        <dsp:cNvPr id="0" name=""/>
        <dsp:cNvSpPr/>
      </dsp:nvSpPr>
      <dsp:spPr>
        <a:xfrm>
          <a:off x="3321700" y="2112901"/>
          <a:ext cx="2202803" cy="2049519"/>
        </a:xfrm>
        <a:prstGeom prst="ellipse">
          <a:avLst/>
        </a:prstGeom>
        <a:solidFill>
          <a:srgbClr val="7F41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IE" sz="2800" kern="1200" dirty="0">
              <a:solidFill>
                <a:schemeClr val="bg1"/>
              </a:solidFill>
            </a:rPr>
            <a:t>Your </a:t>
          </a:r>
          <a:r>
            <a:rPr lang="en-IE" sz="2800" kern="1200" dirty="0">
              <a:solidFill>
                <a:schemeClr val="bg1"/>
              </a:solidFill>
              <a:latin typeface="+mn-lt"/>
            </a:rPr>
            <a:t>solution/ project</a:t>
          </a:r>
          <a:endParaRPr lang="en-IE" sz="2800" kern="1200" dirty="0">
            <a:solidFill>
              <a:schemeClr val="bg1"/>
            </a:solidFill>
          </a:endParaRPr>
        </a:p>
      </dsp:txBody>
      <dsp:txXfrm>
        <a:off x="3644293" y="2413046"/>
        <a:ext cx="1557617" cy="1449229"/>
      </dsp:txXfrm>
    </dsp:sp>
    <dsp:sp modelId="{5D4D6FF9-9938-40FE-84BB-C3B8EC3CB379}">
      <dsp:nvSpPr>
        <dsp:cNvPr id="0" name=""/>
        <dsp:cNvSpPr/>
      </dsp:nvSpPr>
      <dsp:spPr>
        <a:xfrm rot="16200000">
          <a:off x="4242604" y="1914984"/>
          <a:ext cx="360995" cy="34837"/>
        </a:xfrm>
        <a:custGeom>
          <a:avLst/>
          <a:gdLst/>
          <a:ahLst/>
          <a:cxnLst/>
          <a:rect l="0" t="0" r="0" b="0"/>
          <a:pathLst>
            <a:path>
              <a:moveTo>
                <a:pt x="0" y="17418"/>
              </a:moveTo>
              <a:lnTo>
                <a:pt x="360995"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414077" y="1923378"/>
        <a:ext cx="18049" cy="18049"/>
      </dsp:txXfrm>
    </dsp:sp>
    <dsp:sp modelId="{6CBABE29-F955-4D7C-891D-BE000CAC6B18}">
      <dsp:nvSpPr>
        <dsp:cNvPr id="0" name=""/>
        <dsp:cNvSpPr/>
      </dsp:nvSpPr>
      <dsp:spPr>
        <a:xfrm>
          <a:off x="3559724" y="25151"/>
          <a:ext cx="1726754" cy="1726754"/>
        </a:xfrm>
        <a:prstGeom prst="ellipse">
          <a:avLst/>
        </a:prstGeom>
        <a:solidFill>
          <a:srgbClr val="68BB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chemeClr val="bg1"/>
              </a:solidFill>
              <a:latin typeface="+mn-lt"/>
            </a:rPr>
            <a:t>Compelling story/need</a:t>
          </a:r>
          <a:endParaRPr lang="en-IE" sz="2000" kern="1200" dirty="0">
            <a:solidFill>
              <a:schemeClr val="bg1"/>
            </a:solidFill>
          </a:endParaRPr>
        </a:p>
      </dsp:txBody>
      <dsp:txXfrm>
        <a:off x="3812601" y="278028"/>
        <a:ext cx="1221000" cy="1221000"/>
      </dsp:txXfrm>
    </dsp:sp>
    <dsp:sp modelId="{C0DFC0F1-D13C-4F5F-8555-F88125A3C9FB}">
      <dsp:nvSpPr>
        <dsp:cNvPr id="0" name=""/>
        <dsp:cNvSpPr/>
      </dsp:nvSpPr>
      <dsp:spPr>
        <a:xfrm rot="29106">
          <a:off x="5524454" y="3130451"/>
          <a:ext cx="208918" cy="34837"/>
        </a:xfrm>
        <a:custGeom>
          <a:avLst/>
          <a:gdLst/>
          <a:ahLst/>
          <a:cxnLst/>
          <a:rect l="0" t="0" r="0" b="0"/>
          <a:pathLst>
            <a:path>
              <a:moveTo>
                <a:pt x="0" y="17418"/>
              </a:moveTo>
              <a:lnTo>
                <a:pt x="208918"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5623690" y="3142647"/>
        <a:ext cx="10445" cy="10445"/>
      </dsp:txXfrm>
    </dsp:sp>
    <dsp:sp modelId="{5909F6DA-3360-4552-8DF6-FAE7760EFA51}">
      <dsp:nvSpPr>
        <dsp:cNvPr id="0" name=""/>
        <dsp:cNvSpPr/>
      </dsp:nvSpPr>
      <dsp:spPr>
        <a:xfrm>
          <a:off x="5733320" y="2371712"/>
          <a:ext cx="1877845" cy="1569982"/>
        </a:xfrm>
        <a:prstGeom prst="ellipse">
          <a:avLst/>
        </a:prstGeom>
        <a:solidFill>
          <a:srgbClr val="68BB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chemeClr val="bg1"/>
              </a:solidFill>
            </a:rPr>
            <a:t>Your</a:t>
          </a:r>
          <a:br>
            <a:rPr lang="en-IE" sz="2000" kern="1200" dirty="0">
              <a:solidFill>
                <a:schemeClr val="bg1"/>
              </a:solidFill>
            </a:rPr>
          </a:br>
          <a:r>
            <a:rPr lang="en-IE" sz="2000" kern="1200" dirty="0">
              <a:solidFill>
                <a:schemeClr val="bg1"/>
              </a:solidFill>
            </a:rPr>
            <a:t>Community support</a:t>
          </a:r>
        </a:p>
      </dsp:txBody>
      <dsp:txXfrm>
        <a:off x="6008324" y="2601631"/>
        <a:ext cx="1327837" cy="1110144"/>
      </dsp:txXfrm>
    </dsp:sp>
    <dsp:sp modelId="{C8BE6E51-6A99-496F-8110-88FC540B5931}">
      <dsp:nvSpPr>
        <dsp:cNvPr id="0" name=""/>
        <dsp:cNvSpPr/>
      </dsp:nvSpPr>
      <dsp:spPr>
        <a:xfrm rot="5400000">
          <a:off x="4242604" y="4325499"/>
          <a:ext cx="360995" cy="34837"/>
        </a:xfrm>
        <a:custGeom>
          <a:avLst/>
          <a:gdLst/>
          <a:ahLst/>
          <a:cxnLst/>
          <a:rect l="0" t="0" r="0" b="0"/>
          <a:pathLst>
            <a:path>
              <a:moveTo>
                <a:pt x="0" y="17418"/>
              </a:moveTo>
              <a:lnTo>
                <a:pt x="360995"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414077" y="4333893"/>
        <a:ext cx="18049" cy="18049"/>
      </dsp:txXfrm>
    </dsp:sp>
    <dsp:sp modelId="{B4DAC1CB-C3F7-4BBA-ACED-F75D2FA8910C}">
      <dsp:nvSpPr>
        <dsp:cNvPr id="0" name=""/>
        <dsp:cNvSpPr/>
      </dsp:nvSpPr>
      <dsp:spPr>
        <a:xfrm>
          <a:off x="3559724" y="4523415"/>
          <a:ext cx="1726754" cy="1726754"/>
        </a:xfrm>
        <a:prstGeom prst="ellipse">
          <a:avLst/>
        </a:prstGeom>
        <a:solidFill>
          <a:srgbClr val="68BB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E" sz="1800" kern="1200" dirty="0">
              <a:solidFill>
                <a:schemeClr val="bg1"/>
              </a:solidFill>
              <a:latin typeface="+mn-lt"/>
            </a:rPr>
            <a:t> </a:t>
          </a:r>
          <a:r>
            <a:rPr lang="en-IE" sz="1800" kern="1200" dirty="0">
              <a:solidFill>
                <a:schemeClr val="bg1"/>
              </a:solidFill>
            </a:rPr>
            <a:t>Evidence the project will succeed – what impact will it make</a:t>
          </a:r>
        </a:p>
      </dsp:txBody>
      <dsp:txXfrm>
        <a:off x="3812601" y="4776292"/>
        <a:ext cx="1221000" cy="1221000"/>
      </dsp:txXfrm>
    </dsp:sp>
    <dsp:sp modelId="{5B9EBA06-61D8-41DB-AB44-717CF4D4DECD}">
      <dsp:nvSpPr>
        <dsp:cNvPr id="0" name=""/>
        <dsp:cNvSpPr/>
      </dsp:nvSpPr>
      <dsp:spPr>
        <a:xfrm rot="10800000">
          <a:off x="3037347" y="3120242"/>
          <a:ext cx="284353" cy="34837"/>
        </a:xfrm>
        <a:custGeom>
          <a:avLst/>
          <a:gdLst/>
          <a:ahLst/>
          <a:cxnLst/>
          <a:rect l="0" t="0" r="0" b="0"/>
          <a:pathLst>
            <a:path>
              <a:moveTo>
                <a:pt x="0" y="17418"/>
              </a:moveTo>
              <a:lnTo>
                <a:pt x="284353" y="174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rot="10800000">
        <a:off x="3172415" y="3130552"/>
        <a:ext cx="14217" cy="14217"/>
      </dsp:txXfrm>
    </dsp:sp>
    <dsp:sp modelId="{69F11CE2-5989-4387-8B12-7050C8E75BEE}">
      <dsp:nvSpPr>
        <dsp:cNvPr id="0" name=""/>
        <dsp:cNvSpPr/>
      </dsp:nvSpPr>
      <dsp:spPr>
        <a:xfrm>
          <a:off x="1310592" y="2274283"/>
          <a:ext cx="1726754" cy="1726754"/>
        </a:xfrm>
        <a:prstGeom prst="ellipse">
          <a:avLst/>
        </a:prstGeom>
        <a:solidFill>
          <a:srgbClr val="68BB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E" sz="2000" kern="1200" dirty="0">
              <a:solidFill>
                <a:schemeClr val="bg1"/>
              </a:solidFill>
            </a:rPr>
            <a:t>How it meets funding  priorities</a:t>
          </a:r>
          <a:endParaRPr lang="en-IE" sz="2000" kern="1200" dirty="0"/>
        </a:p>
      </dsp:txBody>
      <dsp:txXfrm>
        <a:off x="1563469" y="2527160"/>
        <a:ext cx="1221000" cy="122100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1/7/2021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1/7/2021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NICVA, NCVO and SUBSCRIPTION SERVICES</a:t>
            </a:r>
          </a:p>
        </p:txBody>
      </p:sp>
      <p:sp>
        <p:nvSpPr>
          <p:cNvPr id="4" name="Slide Number Placeholder 3"/>
          <p:cNvSpPr>
            <a:spLocks noGrp="1"/>
          </p:cNvSpPr>
          <p:nvPr>
            <p:ph type="sldNum" sz="quarter" idx="5"/>
          </p:nvPr>
        </p:nvSpPr>
        <p:spPr/>
        <p:txBody>
          <a:bodyPr/>
          <a:lstStyle/>
          <a:p>
            <a:fld id="{334AC054-D004-974A-8D8E-E228282ED491}" type="slidenum">
              <a:rPr lang="en-US" smtClean="0"/>
              <a:t>49</a:t>
            </a:fld>
            <a:endParaRPr lang="en-US" dirty="0"/>
          </a:p>
        </p:txBody>
      </p:sp>
    </p:spTree>
    <p:extLst>
      <p:ext uri="{BB962C8B-B14F-4D97-AF65-F5344CB8AC3E}">
        <p14:creationId xmlns:p14="http://schemas.microsoft.com/office/powerpoint/2010/main" val="2605825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4AC054-D004-974A-8D8E-E228282ED491}" type="slidenum">
              <a:rPr lang="en-US" smtClean="0"/>
              <a:t>50</a:t>
            </a:fld>
            <a:endParaRPr lang="en-US" dirty="0"/>
          </a:p>
        </p:txBody>
      </p:sp>
    </p:spTree>
    <p:extLst>
      <p:ext uri="{BB962C8B-B14F-4D97-AF65-F5344CB8AC3E}">
        <p14:creationId xmlns:p14="http://schemas.microsoft.com/office/powerpoint/2010/main" val="670901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INSERT SLIDE HERE – WHERE TO FIND FURTHER INFORMATION</a:t>
            </a:r>
          </a:p>
        </p:txBody>
      </p:sp>
      <p:sp>
        <p:nvSpPr>
          <p:cNvPr id="4" name="Slide Number Placeholder 3"/>
          <p:cNvSpPr>
            <a:spLocks noGrp="1"/>
          </p:cNvSpPr>
          <p:nvPr>
            <p:ph type="sldNum" sz="quarter" idx="5"/>
          </p:nvPr>
        </p:nvSpPr>
        <p:spPr/>
        <p:txBody>
          <a:bodyPr/>
          <a:lstStyle/>
          <a:p>
            <a:fld id="{334AC054-D004-974A-8D8E-E228282ED491}" type="slidenum">
              <a:rPr lang="en-US" smtClean="0"/>
              <a:t>51</a:t>
            </a:fld>
            <a:endParaRPr lang="en-US" dirty="0"/>
          </a:p>
        </p:txBody>
      </p:sp>
    </p:spTree>
    <p:extLst>
      <p:ext uri="{BB962C8B-B14F-4D97-AF65-F5344CB8AC3E}">
        <p14:creationId xmlns:p14="http://schemas.microsoft.com/office/powerpoint/2010/main" val="3505704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4AC054-D004-974A-8D8E-E228282ED491}" type="slidenum">
              <a:rPr lang="en-US" smtClean="0"/>
              <a:t>52</a:t>
            </a:fld>
            <a:endParaRPr lang="en-US" dirty="0"/>
          </a:p>
        </p:txBody>
      </p:sp>
    </p:spTree>
    <p:extLst>
      <p:ext uri="{BB962C8B-B14F-4D97-AF65-F5344CB8AC3E}">
        <p14:creationId xmlns:p14="http://schemas.microsoft.com/office/powerpoint/2010/main" val="670901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24669" y="528535"/>
            <a:ext cx="5987561" cy="1446550"/>
          </a:xfrm>
          <a:prstGeom prst="rect">
            <a:avLst/>
          </a:prstGeom>
        </p:spPr>
        <p:txBody>
          <a:bodyPr wrap="square">
            <a:spAutoFit/>
          </a:bodyPr>
          <a:lstStyle/>
          <a:p>
            <a:pPr fontAlgn="base"/>
            <a:r>
              <a:rPr lang="en-IE" sz="4400" b="0" i="0" u="none" strike="noStrike" kern="1200">
                <a:solidFill>
                  <a:schemeClr val="bg1"/>
                </a:solidFill>
                <a:effectLst/>
                <a:latin typeface="+mn-lt"/>
                <a:ea typeface="+mn-ea"/>
                <a:cs typeface="+mn-cs"/>
              </a:rPr>
              <a:t>WELCOME TO</a:t>
            </a:r>
            <a:r>
              <a:rPr lang="en-IE" sz="4400" b="0" i="0" u="none" strike="noStrike" kern="1200" baseline="0">
                <a:solidFill>
                  <a:schemeClr val="bg1"/>
                </a:solidFill>
                <a:effectLst/>
                <a:latin typeface="+mn-lt"/>
                <a:ea typeface="+mn-ea"/>
                <a:cs typeface="+mn-cs"/>
              </a:rPr>
              <a:t> </a:t>
            </a:r>
            <a:r>
              <a:rPr lang="en-IE" sz="4400" b="0" i="0" u="none" strike="noStrike" kern="1200">
                <a:solidFill>
                  <a:schemeClr val="bg1"/>
                </a:solidFill>
                <a:effectLst/>
                <a:latin typeface="+mn-lt"/>
                <a:ea typeface="+mn-ea"/>
                <a:cs typeface="+mn-cs"/>
              </a:rPr>
              <a:t>THE </a:t>
            </a:r>
            <a:r>
              <a:rPr lang="en-IE" sz="4400" b="1" i="0" u="none" strike="noStrike" kern="1200">
                <a:solidFill>
                  <a:schemeClr val="bg1"/>
                </a:solidFill>
                <a:effectLst/>
                <a:latin typeface="+mn-lt"/>
                <a:ea typeface="+mn-ea"/>
                <a:cs typeface="+mn-cs"/>
              </a:rPr>
              <a:t>RESTART+</a:t>
            </a:r>
            <a:r>
              <a:rPr lang="en-IE" sz="4400" b="1" i="0" u="none" strike="noStrike" kern="1200" baseline="0">
                <a:solidFill>
                  <a:schemeClr val="bg1"/>
                </a:solidFill>
                <a:effectLst/>
                <a:latin typeface="+mn-lt"/>
                <a:ea typeface="+mn-ea"/>
                <a:cs typeface="+mn-cs"/>
              </a:rPr>
              <a:t> </a:t>
            </a:r>
            <a:r>
              <a:rPr lang="en-IE" sz="4400" b="0" i="0" u="none" strike="noStrike" kern="120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6" name="Rectangle 5"/>
          <p:cNvSpPr/>
          <p:nvPr userDrawn="1"/>
        </p:nvSpPr>
        <p:spPr>
          <a:xfrm>
            <a:off x="6660924" y="1251810"/>
            <a:ext cx="5282381" cy="4616648"/>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RESTART+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25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Using the </a:t>
            </a:r>
            <a:r>
              <a:rPr lang="en-IE" sz="2400" b="1" i="0" u="none" strike="noStrike" kern="1200" dirty="0">
                <a:solidFill>
                  <a:schemeClr val="bg1"/>
                </a:solidFill>
                <a:effectLst/>
                <a:latin typeface="+mn-lt"/>
                <a:ea typeface="+mn-ea"/>
                <a:cs typeface="+mn-cs"/>
              </a:rPr>
              <a:t>RESTART+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7" name="Rectangle 6"/>
          <p:cNvSpPr/>
          <p:nvPr userDrawn="1"/>
        </p:nvSpPr>
        <p:spPr>
          <a:xfrm>
            <a:off x="424669" y="2614038"/>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8" name="Straight Connector 7"/>
          <p:cNvCxnSpPr/>
          <p:nvPr userDrawn="1"/>
        </p:nvCxnSpPr>
        <p:spPr>
          <a:xfrm>
            <a:off x="6399849"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 y="2261959"/>
            <a:ext cx="63998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8" name="Straight Connector 1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4" name="Straight Connector 13"/>
          <p:cNvCxnSpPr/>
          <p:nvPr userDrawn="1"/>
        </p:nvCxnSpPr>
        <p:spPr>
          <a:xfrm flipH="1">
            <a:off x="478388" y="1901510"/>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1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quote box on left ">
    <p:spTree>
      <p:nvGrpSpPr>
        <p:cNvPr id="1" name=""/>
        <p:cNvGrpSpPr/>
        <p:nvPr/>
      </p:nvGrpSpPr>
      <p:grpSpPr>
        <a:xfrm>
          <a:off x="0" y="0"/>
          <a:ext cx="0" cy="0"/>
          <a:chOff x="0" y="0"/>
          <a:chExt cx="0" cy="0"/>
        </a:xfrm>
      </p:grpSpPr>
      <p:sp>
        <p:nvSpPr>
          <p:cNvPr id="20" name="Rectangle 3"/>
          <p:cNvSpPr/>
          <p:nvPr userDrawn="1"/>
        </p:nvSpPr>
        <p:spPr>
          <a:xfrm flipH="1">
            <a:off x="-13253" y="-16075"/>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
          <p:cNvSpPr/>
          <p:nvPr userDrawn="1"/>
        </p:nvSpPr>
        <p:spPr>
          <a:xfrm flipH="1">
            <a:off x="3501543" y="-16075"/>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89208" y="-433076"/>
            <a:ext cx="3299791" cy="5090734"/>
          </a:xfrm>
          <a:prstGeom prst="rect">
            <a:avLst/>
          </a:prstGeom>
        </p:spPr>
      </p:pic>
      <p:cxnSp>
        <p:nvCxnSpPr>
          <p:cNvPr id="27" name="Straight Connector 26"/>
          <p:cNvCxnSpPr/>
          <p:nvPr userDrawn="1"/>
        </p:nvCxnSpPr>
        <p:spPr>
          <a:xfrm flipH="1">
            <a:off x="6275355" y="1725078"/>
            <a:ext cx="556926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userDrawn="1">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userDrawn="1">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userDrawn="1">
            <p:ph type="body" sz="quarter" idx="14" hasCustomPrompt="1"/>
          </p:nvPr>
        </p:nvSpPr>
        <p:spPr>
          <a:xfrm>
            <a:off x="3990197" y="5158502"/>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userDrawn="1">
            <p:ph type="body" sz="quarter" idx="15" hasCustomPrompt="1"/>
          </p:nvPr>
        </p:nvSpPr>
        <p:spPr>
          <a:xfrm>
            <a:off x="397379" y="2544123"/>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userDrawn="1">
            <p:ph type="body" sz="quarter" idx="13" hasCustomPrompt="1"/>
          </p:nvPr>
        </p:nvSpPr>
        <p:spPr>
          <a:xfrm>
            <a:off x="410631" y="3189657"/>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25" name="Picture 2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quote box on right ">
    <p:spTree>
      <p:nvGrpSpPr>
        <p:cNvPr id="1" name=""/>
        <p:cNvGrpSpPr/>
        <p:nvPr/>
      </p:nvGrpSpPr>
      <p:grpSpPr>
        <a:xfrm>
          <a:off x="0" y="0"/>
          <a:ext cx="0" cy="0"/>
          <a:chOff x="0" y="0"/>
          <a:chExt cx="0" cy="0"/>
        </a:xfrm>
      </p:grpSpPr>
      <p:grpSp>
        <p:nvGrpSpPr>
          <p:cNvPr id="2" name="Group 1"/>
          <p:cNvGrpSpPr/>
          <p:nvPr userDrawn="1"/>
        </p:nvGrpSpPr>
        <p:grpSpPr>
          <a:xfrm flipH="1">
            <a:off x="6124844" y="-446328"/>
            <a:ext cx="6371956" cy="7304328"/>
            <a:chOff x="-289208" y="-433076"/>
            <a:chExt cx="6371956" cy="7304328"/>
          </a:xfrm>
        </p:grpSpPr>
        <p:sp>
          <p:nvSpPr>
            <p:cNvPr id="16" name="Rectangle 3"/>
            <p:cNvSpPr/>
            <p:nvPr userDrawn="1"/>
          </p:nvSpPr>
          <p:spPr>
            <a:xfrm flipH="1">
              <a:off x="-13253" y="-16075"/>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4"/>
            <p:cNvSpPr/>
            <p:nvPr userDrawn="1"/>
          </p:nvSpPr>
          <p:spPr>
            <a:xfrm flipH="1">
              <a:off x="3501543" y="-16075"/>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89208" y="-433076"/>
              <a:ext cx="3299791" cy="5090734"/>
            </a:xfrm>
            <a:prstGeom prst="rect">
              <a:avLst/>
            </a:prstGeom>
          </p:spPr>
        </p:pic>
      </p:grpSp>
      <p:sp>
        <p:nvSpPr>
          <p:cNvPr id="17" name="Text Placeholder 23"/>
          <p:cNvSpPr>
            <a:spLocks noGrp="1"/>
          </p:cNvSpPr>
          <p:nvPr>
            <p:ph type="body" sz="quarter" idx="16" hasCustomPrompt="1"/>
          </p:nvPr>
        </p:nvSpPr>
        <p:spPr>
          <a:xfrm>
            <a:off x="554879" y="63313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561827" y="176661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231503" y="555035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619279" y="293597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651937" y="358150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31" name="Straight Connector 30"/>
          <p:cNvCxnSpPr/>
          <p:nvPr userDrawn="1"/>
        </p:nvCxnSpPr>
        <p:spPr>
          <a:xfrm flipH="1">
            <a:off x="362914" y="1525359"/>
            <a:ext cx="556926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34" name="Picture 3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7F4182"/>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27839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AB5AB0"/>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2235355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ext left - right photo">
    <p:spTree>
      <p:nvGrpSpPr>
        <p:cNvPr id="1" name=""/>
        <p:cNvGrpSpPr/>
        <p:nvPr/>
      </p:nvGrpSpPr>
      <p:grpSpPr>
        <a:xfrm>
          <a:off x="0" y="0"/>
          <a:ext cx="0" cy="0"/>
          <a:chOff x="0" y="0"/>
          <a:chExt cx="0" cy="0"/>
        </a:xfrm>
      </p:grpSpPr>
      <p:sp>
        <p:nvSpPr>
          <p:cNvPr id="18" name="Rectangle 3"/>
          <p:cNvSpPr/>
          <p:nvPr userDrawn="1"/>
        </p:nvSpPr>
        <p:spPr>
          <a:xfrm flipH="1">
            <a:off x="-26505" y="-16075"/>
            <a:ext cx="9492216"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BA0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5788087" y="-24706"/>
            <a:ext cx="6479257"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485633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left - right photo">
    <p:spTree>
      <p:nvGrpSpPr>
        <p:cNvPr id="1" name=""/>
        <p:cNvGrpSpPr/>
        <p:nvPr/>
      </p:nvGrpSpPr>
      <p:grpSpPr>
        <a:xfrm>
          <a:off x="0" y="0"/>
          <a:ext cx="0" cy="0"/>
          <a:chOff x="0" y="0"/>
          <a:chExt cx="0" cy="0"/>
        </a:xfrm>
      </p:grpSpPr>
      <p:grpSp>
        <p:nvGrpSpPr>
          <p:cNvPr id="2" name="Group 1"/>
          <p:cNvGrpSpPr/>
          <p:nvPr userDrawn="1"/>
        </p:nvGrpSpPr>
        <p:grpSpPr>
          <a:xfrm>
            <a:off x="-37754" y="-24494"/>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24554" y="-432752"/>
            <a:ext cx="3299791" cy="5090734"/>
          </a:xfrm>
          <a:prstGeom prst="rect">
            <a:avLst/>
          </a:prstGeom>
        </p:spPr>
      </p:pic>
      <p:sp>
        <p:nvSpPr>
          <p:cNvPr id="27" name="Text Placeholder 23"/>
          <p:cNvSpPr>
            <a:spLocks noGrp="1"/>
          </p:cNvSpPr>
          <p:nvPr userDrawn="1">
            <p:ph type="body" sz="quarter" idx="16" hasCustomPrompt="1"/>
          </p:nvPr>
        </p:nvSpPr>
        <p:spPr>
          <a:xfrm>
            <a:off x="633773" y="2918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1472993"/>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288891"/>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784092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337640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Photo - Right Text">
    <p:spTree>
      <p:nvGrpSpPr>
        <p:cNvPr id="1" name=""/>
        <p:cNvGrpSpPr/>
        <p:nvPr/>
      </p:nvGrpSpPr>
      <p:grpSpPr>
        <a:xfrm>
          <a:off x="0" y="0"/>
          <a:ext cx="0" cy="0"/>
          <a:chOff x="0" y="0"/>
          <a:chExt cx="0" cy="0"/>
        </a:xfrm>
      </p:grpSpPr>
      <p:sp>
        <p:nvSpPr>
          <p:cNvPr id="18" name="Rectangle 3"/>
          <p:cNvSpPr/>
          <p:nvPr userDrawn="1"/>
        </p:nvSpPr>
        <p:spPr>
          <a:xfrm>
            <a:off x="2757243" y="-16075"/>
            <a:ext cx="9492216"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a:off x="2681389" y="-16075"/>
            <a:ext cx="4051369"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flipH="1">
            <a:off x="9316278" y="-438891"/>
            <a:ext cx="3299791" cy="5090734"/>
          </a:xfrm>
          <a:prstGeom prst="rect">
            <a:avLst/>
          </a:prstGeom>
        </p:spPr>
      </p:pic>
      <p:sp>
        <p:nvSpPr>
          <p:cNvPr id="27" name="Text Placeholder 23"/>
          <p:cNvSpPr>
            <a:spLocks noGrp="1"/>
          </p:cNvSpPr>
          <p:nvPr userDrawn="1">
            <p:ph type="body" sz="quarter" idx="16" hasCustomPrompt="1"/>
          </p:nvPr>
        </p:nvSpPr>
        <p:spPr>
          <a:xfrm>
            <a:off x="6213053" y="1057202"/>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220001" y="2190681"/>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9" name="Straight Connector 28"/>
          <p:cNvCxnSpPr/>
          <p:nvPr userDrawn="1"/>
        </p:nvCxnSpPr>
        <p:spPr>
          <a:xfrm flipH="1">
            <a:off x="6021088" y="1949429"/>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sp>
        <p:nvSpPr>
          <p:cNvPr id="3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4" name="Picture 3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
        <p:nvSpPr>
          <p:cNvPr id="4" name="Picture Placeholder 3"/>
          <p:cNvSpPr>
            <a:spLocks noGrp="1"/>
          </p:cNvSpPr>
          <p:nvPr userDrawn="1">
            <p:ph type="pic" sz="quarter" idx="18"/>
          </p:nvPr>
        </p:nvSpPr>
        <p:spPr>
          <a:xfrm>
            <a:off x="0" y="0"/>
            <a:ext cx="6080953" cy="6875463"/>
          </a:xfrm>
          <a:custGeom>
            <a:avLst/>
            <a:gdLst>
              <a:gd name="connsiteX0" fmla="*/ 0 w 6213475"/>
              <a:gd name="connsiteY0" fmla="*/ 0 h 6875463"/>
              <a:gd name="connsiteX1" fmla="*/ 6213475 w 6213475"/>
              <a:gd name="connsiteY1" fmla="*/ 0 h 6875463"/>
              <a:gd name="connsiteX2" fmla="*/ 6213475 w 6213475"/>
              <a:gd name="connsiteY2" fmla="*/ 6875463 h 6875463"/>
              <a:gd name="connsiteX3" fmla="*/ 0 w 6213475"/>
              <a:gd name="connsiteY3" fmla="*/ 6875463 h 6875463"/>
              <a:gd name="connsiteX4" fmla="*/ 0 w 6213475"/>
              <a:gd name="connsiteY4" fmla="*/ 0 h 6875463"/>
              <a:gd name="connsiteX0" fmla="*/ 0 w 6213475"/>
              <a:gd name="connsiteY0" fmla="*/ 0 h 6875463"/>
              <a:gd name="connsiteX1" fmla="*/ 6080953 w 6213475"/>
              <a:gd name="connsiteY1" fmla="*/ 0 h 6875463"/>
              <a:gd name="connsiteX2" fmla="*/ 6213475 w 6213475"/>
              <a:gd name="connsiteY2" fmla="*/ 6875463 h 6875463"/>
              <a:gd name="connsiteX3" fmla="*/ 0 w 6213475"/>
              <a:gd name="connsiteY3" fmla="*/ 6875463 h 6875463"/>
              <a:gd name="connsiteX4" fmla="*/ 0 w 6213475"/>
              <a:gd name="connsiteY4" fmla="*/ 0 h 6875463"/>
              <a:gd name="connsiteX0" fmla="*/ 0 w 6080953"/>
              <a:gd name="connsiteY0" fmla="*/ 0 h 6875463"/>
              <a:gd name="connsiteX1" fmla="*/ 6080953 w 6080953"/>
              <a:gd name="connsiteY1" fmla="*/ 0 h 6875463"/>
              <a:gd name="connsiteX2" fmla="*/ 2688397 w 6080953"/>
              <a:gd name="connsiteY2" fmla="*/ 6862211 h 6875463"/>
              <a:gd name="connsiteX3" fmla="*/ 0 w 6080953"/>
              <a:gd name="connsiteY3" fmla="*/ 6875463 h 6875463"/>
              <a:gd name="connsiteX4" fmla="*/ 0 w 6080953"/>
              <a:gd name="connsiteY4" fmla="*/ 0 h 687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0953" h="6875463">
                <a:moveTo>
                  <a:pt x="0" y="0"/>
                </a:moveTo>
                <a:lnTo>
                  <a:pt x="6080953" y="0"/>
                </a:lnTo>
                <a:lnTo>
                  <a:pt x="2688397" y="6862211"/>
                </a:lnTo>
                <a:lnTo>
                  <a:pt x="0" y="6875463"/>
                </a:lnTo>
                <a:lnTo>
                  <a:pt x="0" y="0"/>
                </a:lnTo>
                <a:close/>
              </a:path>
            </a:pathLst>
          </a:custGeom>
        </p:spPr>
        <p:txBody>
          <a:bodyPr>
            <a:normAutofit/>
          </a:bodyPr>
          <a:lstStyle>
            <a:lvl1pPr algn="ctr">
              <a:defRPr sz="2400" baseline="0">
                <a:solidFill>
                  <a:schemeClr val="bg1">
                    <a:lumMod val="50000"/>
                  </a:schemeClr>
                </a:solidFill>
              </a:defRPr>
            </a:lvl1pPr>
          </a:lstStyle>
          <a:p>
            <a:endParaRPr lang="en-US" dirty="0"/>
          </a:p>
          <a:p>
            <a:endParaRPr lang="en-US" dirty="0"/>
          </a:p>
          <a:p>
            <a:endParaRPr lang="en-US" dirty="0"/>
          </a:p>
          <a:p>
            <a:r>
              <a:rPr lang="en-US" dirty="0"/>
              <a:t>Click here to add photo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16" name="Rectangle 15"/>
          <p:cNvSpPr/>
          <p:nvPr userDrawn="1"/>
        </p:nvSpPr>
        <p:spPr>
          <a:xfrm>
            <a:off x="0" y="-1"/>
            <a:ext cx="12192000" cy="6858001"/>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RESTART+                           </a:t>
            </a:r>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8" name="Rectangle 17"/>
          <p:cNvSpPr/>
          <p:nvPr userDrawn="1"/>
        </p:nvSpPr>
        <p:spPr>
          <a:xfrm>
            <a:off x="7523385" y="528535"/>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9" name="Rectangle 18"/>
          <p:cNvSpPr/>
          <p:nvPr userDrawn="1"/>
        </p:nvSpPr>
        <p:spPr>
          <a:xfrm>
            <a:off x="424669" y="3172202"/>
            <a:ext cx="5489434" cy="2677656"/>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RESTART+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p>
          <a:p>
            <a:pPr fontAlgn="base"/>
            <a:endParaRPr lang="en-IE" sz="3600" b="1" i="1" baseline="0" dirty="0">
              <a:solidFill>
                <a:schemeClr val="bg1"/>
              </a:solidFill>
              <a:latin typeface="+mn-lt"/>
              <a:ea typeface="Quattrocento Sans"/>
              <a:cs typeface="Quattrocento Sans"/>
              <a:sym typeface="Quattrocento Sans"/>
            </a:endParaRPr>
          </a:p>
        </p:txBody>
      </p:sp>
      <p:cxnSp>
        <p:nvCxnSpPr>
          <p:cNvPr id="20" name="Straight Connector 1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7F4182"/>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517684"/>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11298735" y="5444234"/>
            <a:ext cx="576538" cy="2252545"/>
          </a:xfrm>
          <a:prstGeom prst="rect">
            <a:avLst/>
          </a:prstGeom>
        </p:spPr>
      </p:pic>
      <p:pic>
        <p:nvPicPr>
          <p:cNvPr id="30" name="Picture 29"/>
          <p:cNvPicPr>
            <a:picLocks noChangeAspect="1"/>
          </p:cNvPicPr>
          <p:nvPr userDrawn="1"/>
        </p:nvPicPr>
        <p:blipFill rotWithShape="1">
          <a:blip r:embed="rId3" cstate="print">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BA0A94"/>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print">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4066433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AB5AB0"/>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print">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2285437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68BBAF"/>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print">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3911377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RPLE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10" name="Oval 9"/>
          <p:cNvSpPr/>
          <p:nvPr userDrawn="1"/>
        </p:nvSpPr>
        <p:spPr>
          <a:xfrm>
            <a:off x="965473" y="641886"/>
            <a:ext cx="1025560" cy="1025560"/>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a:ext>
            </a:extLst>
          </a:blip>
          <a:srcRect t="-6096" r="-13398"/>
          <a:stretch/>
        </p:blipFill>
        <p:spPr>
          <a:xfrm rot="10800000" flipH="1" flipV="1">
            <a:off x="-98027" y="3125920"/>
            <a:ext cx="2430901" cy="3750259"/>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a:ext>
            </a:extLst>
          </a:blip>
          <a:srcRect t="-6096" r="-13398"/>
          <a:stretch/>
        </p:blipFill>
        <p:spPr>
          <a:xfrm rot="10800000" flipH="1" flipV="1">
            <a:off x="-98027" y="3125920"/>
            <a:ext cx="2430901" cy="3750259"/>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9" name="Oval 8"/>
          <p:cNvSpPr/>
          <p:nvPr userDrawn="1"/>
        </p:nvSpPr>
        <p:spPr>
          <a:xfrm>
            <a:off x="881389" y="1278097"/>
            <a:ext cx="1115575" cy="104502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t="-107248" r="-104868"/>
          <a:stretch/>
        </p:blipFill>
        <p:spPr>
          <a:xfrm rot="16200000" flipH="1" flipV="1">
            <a:off x="656603" y="-660422"/>
            <a:ext cx="2430901" cy="3750259"/>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t="-107248" r="-104868"/>
          <a:stretch/>
        </p:blipFill>
        <p:spPr>
          <a:xfrm rot="16200000" flipH="1" flipV="1">
            <a:off x="2177003" y="-2180823"/>
            <a:ext cx="8033550" cy="12393711"/>
          </a:xfrm>
          <a:prstGeom prst="rect">
            <a:avLst/>
          </a:prstGeom>
        </p:spPr>
      </p:pic>
    </p:spTree>
    <p:extLst>
      <p:ext uri="{BB962C8B-B14F-4D97-AF65-F5344CB8AC3E}">
        <p14:creationId xmlns:p14="http://schemas.microsoft.com/office/powerpoint/2010/main" val="2188843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437631" y="1470847"/>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948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22" hasCustomPrompt="1"/>
          </p:nvPr>
        </p:nvSpPr>
        <p:spPr>
          <a:xfrm>
            <a:off x="406482" y="12702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t="-107248" r="-104868"/>
          <a:stretch/>
        </p:blipFill>
        <p:spPr>
          <a:xfrm rot="5400000" flipV="1">
            <a:off x="3425670" y="-1870501"/>
            <a:ext cx="6892753" cy="10633754"/>
          </a:xfrm>
          <a:prstGeom prst="rect">
            <a:avLst/>
          </a:prstGeom>
        </p:spPr>
      </p:pic>
    </p:spTree>
    <p:extLst>
      <p:ext uri="{BB962C8B-B14F-4D97-AF65-F5344CB8AC3E}">
        <p14:creationId xmlns:p14="http://schemas.microsoft.com/office/powerpoint/2010/main" val="4022995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7F4182"/>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a:ext>
            </a:extLst>
          </a:blip>
          <a:srcRect t="-107248" r="-104868"/>
          <a:stretch/>
        </p:blipFill>
        <p:spPr>
          <a:xfrm rot="16200000" flipH="1" flipV="1">
            <a:off x="656603" y="-660422"/>
            <a:ext cx="2430901" cy="375025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Rectangle 1"/>
          <p:cNvSpPr/>
          <p:nvPr userDrawn="1"/>
        </p:nvSpPr>
        <p:spPr>
          <a:xfrm>
            <a:off x="0" y="1"/>
            <a:ext cx="12192000" cy="6858000"/>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01176" y="505425"/>
            <a:ext cx="3740169" cy="489364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RESTART + </a:t>
            </a: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cxnSp>
        <p:nvCxnSpPr>
          <p:cNvPr id="5" name="Straight Connector 4"/>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49267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lain Quote Slide - PURPLE">
    <p:spTree>
      <p:nvGrpSpPr>
        <p:cNvPr id="1" name=""/>
        <p:cNvGrpSpPr/>
        <p:nvPr/>
      </p:nvGrpSpPr>
      <p:grpSpPr>
        <a:xfrm>
          <a:off x="0" y="0"/>
          <a:ext cx="0" cy="0"/>
          <a:chOff x="0" y="0"/>
          <a:chExt cx="0" cy="0"/>
        </a:xfrm>
      </p:grpSpPr>
      <p:cxnSp>
        <p:nvCxnSpPr>
          <p:cNvPr id="11" name="Straight Connector 10"/>
          <p:cNvCxnSpPr/>
          <p:nvPr userDrawn="1"/>
        </p:nvCxnSpPr>
        <p:spPr>
          <a:xfrm flipV="1">
            <a:off x="6099983" y="-14288"/>
            <a:ext cx="0" cy="1008418"/>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2" name="Oval 11"/>
          <p:cNvSpPr/>
          <p:nvPr userDrawn="1"/>
        </p:nvSpPr>
        <p:spPr>
          <a:xfrm>
            <a:off x="5570770" y="994130"/>
            <a:ext cx="1115575" cy="104502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0"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3 bullets slide">
    <p:spTree>
      <p:nvGrpSpPr>
        <p:cNvPr id="1" name=""/>
        <p:cNvGrpSpPr/>
        <p:nvPr/>
      </p:nvGrpSpPr>
      <p:grpSpPr>
        <a:xfrm>
          <a:off x="0" y="0"/>
          <a:ext cx="0" cy="0"/>
          <a:chOff x="0" y="0"/>
          <a:chExt cx="0" cy="0"/>
        </a:xfrm>
      </p:grpSpPr>
      <p:sp>
        <p:nvSpPr>
          <p:cNvPr id="34" name="Rectangle 33"/>
          <p:cNvSpPr/>
          <p:nvPr userDrawn="1"/>
        </p:nvSpPr>
        <p:spPr>
          <a:xfrm>
            <a:off x="4903304" y="-3718"/>
            <a:ext cx="7288696" cy="1042579"/>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897248" y="1125403"/>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2267018"/>
            <a:ext cx="7288696" cy="1126602"/>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a:cxnSpLocks/>
          </p:cNvCxnSpPr>
          <p:nvPr userDrawn="1"/>
        </p:nvCxnSpPr>
        <p:spPr>
          <a:xfrm>
            <a:off x="6206334" y="103665"/>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91068" y="392046"/>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51073" y="49019"/>
            <a:ext cx="1176670" cy="927495"/>
          </a:xfrm>
        </p:spPr>
        <p:txBody>
          <a:bodyPr anchor="ctr">
            <a:normAutofit/>
          </a:bodyPr>
          <a:lstStyle>
            <a:lvl1pPr marL="0" indent="0" algn="ctr">
              <a:buNone/>
              <a:defRPr sz="36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68201"/>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21" name="Text Placeholder 23">
            <a:extLst>
              <a:ext uri="{FF2B5EF4-FFF2-40B4-BE49-F238E27FC236}">
                <a16:creationId xmlns:a16="http://schemas.microsoft.com/office/drawing/2014/main" id="{21DCCF5C-63BA-4991-A642-D39E2A02978B}"/>
              </a:ext>
            </a:extLst>
          </p:cNvPr>
          <p:cNvSpPr>
            <a:spLocks noGrp="1"/>
          </p:cNvSpPr>
          <p:nvPr>
            <p:ph type="body" sz="quarter" idx="16" hasCustomPrompt="1"/>
          </p:nvPr>
        </p:nvSpPr>
        <p:spPr>
          <a:xfrm>
            <a:off x="4981618" y="1198301"/>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22" name="Text Placeholder 2">
            <a:extLst>
              <a:ext uri="{FF2B5EF4-FFF2-40B4-BE49-F238E27FC236}">
                <a16:creationId xmlns:a16="http://schemas.microsoft.com/office/drawing/2014/main" id="{79265CAB-35CA-4BAD-A378-7CAE426D02B5}"/>
              </a:ext>
            </a:extLst>
          </p:cNvPr>
          <p:cNvSpPr>
            <a:spLocks noGrp="1"/>
          </p:cNvSpPr>
          <p:nvPr>
            <p:ph type="body" sz="quarter" idx="17" hasCustomPrompt="1"/>
          </p:nvPr>
        </p:nvSpPr>
        <p:spPr>
          <a:xfrm>
            <a:off x="6320711" y="1196643"/>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25" name="Straight Connector 24">
            <a:extLst>
              <a:ext uri="{FF2B5EF4-FFF2-40B4-BE49-F238E27FC236}">
                <a16:creationId xmlns:a16="http://schemas.microsoft.com/office/drawing/2014/main" id="{25D98BAD-EADE-49DD-9C58-2868C51C7CE6}"/>
              </a:ext>
            </a:extLst>
          </p:cNvPr>
          <p:cNvCxnSpPr>
            <a:cxnSpLocks/>
          </p:cNvCxnSpPr>
          <p:nvPr userDrawn="1"/>
        </p:nvCxnSpPr>
        <p:spPr>
          <a:xfrm>
            <a:off x="6235446" y="1221833"/>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3">
            <a:extLst>
              <a:ext uri="{FF2B5EF4-FFF2-40B4-BE49-F238E27FC236}">
                <a16:creationId xmlns:a16="http://schemas.microsoft.com/office/drawing/2014/main" id="{B11D4F74-E1AA-425A-B258-8C2BDCABC673}"/>
              </a:ext>
            </a:extLst>
          </p:cNvPr>
          <p:cNvSpPr>
            <a:spLocks noGrp="1"/>
          </p:cNvSpPr>
          <p:nvPr>
            <p:ph type="body" sz="quarter" idx="18" hasCustomPrompt="1"/>
          </p:nvPr>
        </p:nvSpPr>
        <p:spPr>
          <a:xfrm>
            <a:off x="5000456" y="2388388"/>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 name="Rectangle 2">
            <a:extLst>
              <a:ext uri="{FF2B5EF4-FFF2-40B4-BE49-F238E27FC236}">
                <a16:creationId xmlns:a16="http://schemas.microsoft.com/office/drawing/2014/main" id="{E630EDDD-0739-418B-B7AD-920C1269C69F}"/>
              </a:ext>
            </a:extLst>
          </p:cNvPr>
          <p:cNvSpPr/>
          <p:nvPr userDrawn="1"/>
        </p:nvSpPr>
        <p:spPr>
          <a:xfrm>
            <a:off x="4922142" y="3498210"/>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542970D8-4011-4EC9-87EE-7B689C6412E6}"/>
              </a:ext>
            </a:extLst>
          </p:cNvPr>
          <p:cNvSpPr>
            <a:spLocks noGrp="1"/>
          </p:cNvSpPr>
          <p:nvPr>
            <p:ph type="body" sz="quarter" idx="19" hasCustomPrompt="1"/>
          </p:nvPr>
        </p:nvSpPr>
        <p:spPr>
          <a:xfrm>
            <a:off x="4979908" y="3569919"/>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cxnSp>
        <p:nvCxnSpPr>
          <p:cNvPr id="32" name="Straight Connector 31">
            <a:extLst>
              <a:ext uri="{FF2B5EF4-FFF2-40B4-BE49-F238E27FC236}">
                <a16:creationId xmlns:a16="http://schemas.microsoft.com/office/drawing/2014/main" id="{FF8CDD4B-6732-40D6-9EC0-B990490D5468}"/>
              </a:ext>
            </a:extLst>
          </p:cNvPr>
          <p:cNvCxnSpPr>
            <a:cxnSpLocks/>
          </p:cNvCxnSpPr>
          <p:nvPr userDrawn="1"/>
        </p:nvCxnSpPr>
        <p:spPr>
          <a:xfrm>
            <a:off x="6254284" y="2411919"/>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E292A3-3D27-42B2-B2A2-4F8115C013B4}"/>
              </a:ext>
            </a:extLst>
          </p:cNvPr>
          <p:cNvCxnSpPr>
            <a:cxnSpLocks/>
          </p:cNvCxnSpPr>
          <p:nvPr userDrawn="1"/>
        </p:nvCxnSpPr>
        <p:spPr>
          <a:xfrm>
            <a:off x="6244010" y="3603723"/>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2">
            <a:extLst>
              <a:ext uri="{FF2B5EF4-FFF2-40B4-BE49-F238E27FC236}">
                <a16:creationId xmlns:a16="http://schemas.microsoft.com/office/drawing/2014/main" id="{50750CC2-47E8-4E6C-A51C-2CF99A3B9462}"/>
              </a:ext>
            </a:extLst>
          </p:cNvPr>
          <p:cNvSpPr>
            <a:spLocks noGrp="1"/>
          </p:cNvSpPr>
          <p:nvPr>
            <p:ph type="body" sz="quarter" idx="21" hasCustomPrompt="1"/>
          </p:nvPr>
        </p:nvSpPr>
        <p:spPr>
          <a:xfrm>
            <a:off x="6360097" y="2376458"/>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8" name="Text Placeholder 2">
            <a:extLst>
              <a:ext uri="{FF2B5EF4-FFF2-40B4-BE49-F238E27FC236}">
                <a16:creationId xmlns:a16="http://schemas.microsoft.com/office/drawing/2014/main" id="{651E6DC5-C539-40B8-BBF1-0E859882700E}"/>
              </a:ext>
            </a:extLst>
          </p:cNvPr>
          <p:cNvSpPr>
            <a:spLocks noGrp="1"/>
          </p:cNvSpPr>
          <p:nvPr>
            <p:ph type="body" sz="quarter" idx="22" hasCustomPrompt="1"/>
          </p:nvPr>
        </p:nvSpPr>
        <p:spPr>
          <a:xfrm>
            <a:off x="6339549" y="3568265"/>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Rectangle 1">
            <a:extLst>
              <a:ext uri="{FF2B5EF4-FFF2-40B4-BE49-F238E27FC236}">
                <a16:creationId xmlns:a16="http://schemas.microsoft.com/office/drawing/2014/main" id="{F0ACC96D-4607-4AC9-82B4-BC8F0C9F4CFF}"/>
              </a:ext>
            </a:extLst>
          </p:cNvPr>
          <p:cNvSpPr/>
          <p:nvPr userDrawn="1"/>
        </p:nvSpPr>
        <p:spPr>
          <a:xfrm>
            <a:off x="4897248" y="4646341"/>
            <a:ext cx="7288696" cy="1042579"/>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E73F39BD-34D3-4650-99B1-1B54F7CDC217}"/>
              </a:ext>
            </a:extLst>
          </p:cNvPr>
          <p:cNvCxnSpPr>
            <a:cxnSpLocks/>
          </p:cNvCxnSpPr>
          <p:nvPr userDrawn="1"/>
        </p:nvCxnSpPr>
        <p:spPr>
          <a:xfrm>
            <a:off x="6262848" y="4762986"/>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23">
            <a:extLst>
              <a:ext uri="{FF2B5EF4-FFF2-40B4-BE49-F238E27FC236}">
                <a16:creationId xmlns:a16="http://schemas.microsoft.com/office/drawing/2014/main" id="{36773288-BCFF-4B58-84DD-CEFEB7B178BC}"/>
              </a:ext>
            </a:extLst>
          </p:cNvPr>
          <p:cNvSpPr>
            <a:spLocks noGrp="1"/>
          </p:cNvSpPr>
          <p:nvPr>
            <p:ph type="body" sz="quarter" idx="24" hasCustomPrompt="1"/>
          </p:nvPr>
        </p:nvSpPr>
        <p:spPr>
          <a:xfrm>
            <a:off x="4969283" y="4689195"/>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50" name="Text Placeholder 2">
            <a:extLst>
              <a:ext uri="{FF2B5EF4-FFF2-40B4-BE49-F238E27FC236}">
                <a16:creationId xmlns:a16="http://schemas.microsoft.com/office/drawing/2014/main" id="{1F0873FD-C64B-4E2C-BD47-FA5A56C869EE}"/>
              </a:ext>
            </a:extLst>
          </p:cNvPr>
          <p:cNvSpPr>
            <a:spLocks noGrp="1"/>
          </p:cNvSpPr>
          <p:nvPr>
            <p:ph type="body" sz="quarter" idx="25" hasCustomPrompt="1"/>
          </p:nvPr>
        </p:nvSpPr>
        <p:spPr>
          <a:xfrm>
            <a:off x="6409757" y="4706983"/>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Tree>
    <p:extLst>
      <p:ext uri="{BB962C8B-B14F-4D97-AF65-F5344CB8AC3E}">
        <p14:creationId xmlns:p14="http://schemas.microsoft.com/office/powerpoint/2010/main" val="3190078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392E85"/>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page">
    <p:spTree>
      <p:nvGrpSpPr>
        <p:cNvPr id="1" name=""/>
        <p:cNvGrpSpPr/>
        <p:nvPr/>
      </p:nvGrpSpPr>
      <p:grpSpPr>
        <a:xfrm>
          <a:off x="0" y="0"/>
          <a:ext cx="0" cy="0"/>
          <a:chOff x="0" y="0"/>
          <a:chExt cx="0" cy="0"/>
        </a:xfrm>
      </p:grpSpPr>
      <p:sp>
        <p:nvSpPr>
          <p:cNvPr id="4" name="Rectangle 3"/>
          <p:cNvSpPr/>
          <p:nvPr userDrawn="1"/>
        </p:nvSpPr>
        <p:spPr>
          <a:xfrm>
            <a:off x="3600176" y="0"/>
            <a:ext cx="8627166" cy="6858000"/>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3366050" y="-13254"/>
            <a:ext cx="3644349"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349" h="5107143">
                <a:moveTo>
                  <a:pt x="3101010" y="0"/>
                </a:moveTo>
                <a:lnTo>
                  <a:pt x="3644349" y="13252"/>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rotWithShape="1">
          <a:blip r:embed="rId2" cstate="print">
            <a:alphaModFix amt="11000"/>
            <a:extLst>
              <a:ext uri="{28A0092B-C50C-407E-A947-70E740481C1C}">
                <a14:useLocalDpi xmlns:a14="http://schemas.microsoft.com/office/drawing/2010/main"/>
              </a:ext>
            </a:extLst>
          </a:blip>
          <a:srcRect b="-4010"/>
          <a:stretch/>
        </p:blipFill>
        <p:spPr>
          <a:xfrm rot="10800000">
            <a:off x="-15032" y="-269520"/>
            <a:ext cx="3299791" cy="5090734"/>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0790" y="685529"/>
            <a:ext cx="4049163" cy="1476370"/>
          </a:xfrm>
          <a:prstGeom prst="rect">
            <a:avLst/>
          </a:prstGeom>
        </p:spPr>
      </p:pic>
      <p:sp>
        <p:nvSpPr>
          <p:cNvPr id="10" name="Oval 9"/>
          <p:cNvSpPr/>
          <p:nvPr userDrawn="1"/>
        </p:nvSpPr>
        <p:spPr>
          <a:xfrm>
            <a:off x="5597626" y="740090"/>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702064" y="945481"/>
            <a:ext cx="885435" cy="786561"/>
          </a:xfrm>
          <a:prstGeom prst="rect">
            <a:avLst/>
          </a:prstGeom>
        </p:spPr>
      </p:pic>
      <p:sp>
        <p:nvSpPr>
          <p:cNvPr id="27" name="Oval 26"/>
          <p:cNvSpPr/>
          <p:nvPr userDrawn="1"/>
        </p:nvSpPr>
        <p:spPr>
          <a:xfrm>
            <a:off x="3600176" y="4942083"/>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userDrawn="1"/>
        </p:nvPicPr>
        <p:blipFill rotWithShape="1">
          <a:blip r:embed="rId5" cstate="print">
            <a:extLst>
              <a:ext uri="{28A0092B-C50C-407E-A947-70E740481C1C}">
                <a14:useLocalDpi xmlns:a14="http://schemas.microsoft.com/office/drawing/2010/main"/>
              </a:ext>
            </a:extLst>
          </a:blip>
          <a:srcRect l="-9165" b="-62"/>
          <a:stretch/>
        </p:blipFill>
        <p:spPr>
          <a:xfrm>
            <a:off x="3765028" y="5155653"/>
            <a:ext cx="885435" cy="786561"/>
          </a:xfrm>
          <a:prstGeom prst="rect">
            <a:avLst/>
          </a:prstGeom>
        </p:spPr>
      </p:pic>
      <p:sp>
        <p:nvSpPr>
          <p:cNvPr id="29" name="Oval 28"/>
          <p:cNvSpPr/>
          <p:nvPr userDrawn="1"/>
        </p:nvSpPr>
        <p:spPr>
          <a:xfrm>
            <a:off x="4600769" y="2867809"/>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6" cstate="print">
            <a:extLst>
              <a:ext uri="{28A0092B-C50C-407E-A947-70E740481C1C}">
                <a14:useLocalDpi xmlns:a14="http://schemas.microsoft.com/office/drawing/2010/main"/>
              </a:ext>
            </a:extLst>
          </a:blip>
          <a:srcRect b="-5561"/>
          <a:stretch/>
        </p:blipFill>
        <p:spPr>
          <a:xfrm>
            <a:off x="4756212" y="3103241"/>
            <a:ext cx="885435" cy="786561"/>
          </a:xfrm>
          <a:prstGeom prst="rect">
            <a:avLst/>
          </a:prstGeom>
        </p:spPr>
      </p:pic>
      <p:sp>
        <p:nvSpPr>
          <p:cNvPr id="39" name="Text Placeholder 13"/>
          <p:cNvSpPr>
            <a:spLocks noGrp="1"/>
          </p:cNvSpPr>
          <p:nvPr>
            <p:ph type="body" sz="quarter" idx="13" hasCustomPrompt="1"/>
          </p:nvPr>
        </p:nvSpPr>
        <p:spPr>
          <a:xfrm>
            <a:off x="6019935" y="3281247"/>
            <a:ext cx="4903787" cy="1273175"/>
          </a:xfrm>
        </p:spPr>
        <p:txBody>
          <a:bodyPr/>
          <a:lstStyle>
            <a:lvl1pPr>
              <a:defRPr sz="3600" b="1">
                <a:solidFill>
                  <a:schemeClr val="bg1"/>
                </a:solidFill>
              </a:defRPr>
            </a:lvl1pPr>
          </a:lstStyle>
          <a:p>
            <a:pPr lvl="0"/>
            <a:r>
              <a:rPr lang="en-US" dirty="0"/>
              <a:t>WE TRAIN</a:t>
            </a:r>
          </a:p>
        </p:txBody>
      </p:sp>
      <p:sp>
        <p:nvSpPr>
          <p:cNvPr id="40" name="Text Placeholder 13"/>
          <p:cNvSpPr>
            <a:spLocks noGrp="1"/>
          </p:cNvSpPr>
          <p:nvPr>
            <p:ph type="body" sz="quarter" idx="14" hasCustomPrompt="1"/>
          </p:nvPr>
        </p:nvSpPr>
        <p:spPr>
          <a:xfrm>
            <a:off x="8261062" y="3322052"/>
            <a:ext cx="3636830" cy="1167491"/>
          </a:xfrm>
        </p:spPr>
        <p:txBody>
          <a:bodyPr>
            <a:noAutofit/>
          </a:bodyPr>
          <a:lstStyle>
            <a:lvl1pPr>
              <a:lnSpc>
                <a:spcPts val="2200"/>
              </a:lnSpc>
              <a:spcBef>
                <a:spcPts val="200"/>
              </a:spcBef>
              <a:defRPr sz="2400" baseline="0">
                <a:solidFill>
                  <a:schemeClr val="bg1"/>
                </a:solidFill>
              </a:defRPr>
            </a:lvl1pPr>
          </a:lstStyle>
          <a:p>
            <a:pPr lvl="0"/>
            <a:r>
              <a:rPr lang="en-US" dirty="0"/>
              <a:t>the facilitators of transformative community regeneration</a:t>
            </a:r>
          </a:p>
        </p:txBody>
      </p:sp>
      <p:sp>
        <p:nvSpPr>
          <p:cNvPr id="41" name="Text Placeholder 13"/>
          <p:cNvSpPr>
            <a:spLocks noGrp="1"/>
          </p:cNvSpPr>
          <p:nvPr>
            <p:ph type="body" sz="quarter" idx="15" hasCustomPrompt="1"/>
          </p:nvPr>
        </p:nvSpPr>
        <p:spPr>
          <a:xfrm>
            <a:off x="5017408" y="5374964"/>
            <a:ext cx="4903787" cy="1273175"/>
          </a:xfrm>
        </p:spPr>
        <p:txBody>
          <a:bodyPr/>
          <a:lstStyle>
            <a:lvl1pPr>
              <a:defRPr sz="3600" b="1">
                <a:solidFill>
                  <a:schemeClr val="bg1"/>
                </a:solidFill>
              </a:defRPr>
            </a:lvl1pPr>
          </a:lstStyle>
          <a:p>
            <a:pPr lvl="0"/>
            <a:r>
              <a:rPr lang="en-US" dirty="0"/>
              <a:t>WE PROMOTE</a:t>
            </a:r>
          </a:p>
        </p:txBody>
      </p:sp>
      <p:sp>
        <p:nvSpPr>
          <p:cNvPr id="42" name="Text Placeholder 13"/>
          <p:cNvSpPr>
            <a:spLocks noGrp="1"/>
          </p:cNvSpPr>
          <p:nvPr>
            <p:ph type="body" sz="quarter" idx="16" hasCustomPrompt="1"/>
          </p:nvPr>
        </p:nvSpPr>
        <p:spPr>
          <a:xfrm>
            <a:off x="7968313" y="5417199"/>
            <a:ext cx="3780345" cy="1167491"/>
          </a:xfrm>
        </p:spPr>
        <p:txBody>
          <a:bodyPr>
            <a:noAutofit/>
          </a:bodyPr>
          <a:lstStyle>
            <a:lvl1pPr>
              <a:lnSpc>
                <a:spcPts val="2200"/>
              </a:lnSpc>
              <a:spcBef>
                <a:spcPts val="200"/>
              </a:spcBef>
              <a:defRPr sz="2400">
                <a:solidFill>
                  <a:schemeClr val="bg1"/>
                </a:solidFill>
              </a:defRPr>
            </a:lvl1pPr>
          </a:lstStyle>
          <a:p>
            <a:pPr lvl="0"/>
            <a:r>
              <a:rPr lang="en-US" dirty="0"/>
              <a:t>self-learning through open </a:t>
            </a:r>
          </a:p>
          <a:p>
            <a:pPr lvl="0"/>
            <a:r>
              <a:rPr lang="en-US" dirty="0"/>
              <a:t>education resources</a:t>
            </a:r>
          </a:p>
        </p:txBody>
      </p:sp>
      <p:sp>
        <p:nvSpPr>
          <p:cNvPr id="4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46" name="Picture 45"/>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47" name="Picture 46"/>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flipH="1">
            <a:off x="8983917" y="-168905"/>
            <a:ext cx="3299791" cy="5090734"/>
          </a:xfrm>
          <a:prstGeom prst="rect">
            <a:avLst/>
          </a:prstGeom>
        </p:spPr>
      </p:pic>
      <p:sp>
        <p:nvSpPr>
          <p:cNvPr id="48" name="Text Placeholder 13"/>
          <p:cNvSpPr>
            <a:spLocks noGrp="1"/>
          </p:cNvSpPr>
          <p:nvPr>
            <p:ph type="body" sz="quarter" idx="11" hasCustomPrompt="1"/>
          </p:nvPr>
        </p:nvSpPr>
        <p:spPr>
          <a:xfrm>
            <a:off x="6945886" y="1103286"/>
            <a:ext cx="4903787" cy="1273175"/>
          </a:xfrm>
        </p:spPr>
        <p:txBody>
          <a:bodyPr/>
          <a:lstStyle>
            <a:lvl1pPr>
              <a:defRPr sz="3600" b="1">
                <a:solidFill>
                  <a:schemeClr val="bg1"/>
                </a:solidFill>
              </a:defRPr>
            </a:lvl1pPr>
          </a:lstStyle>
          <a:p>
            <a:pPr lvl="0"/>
            <a:r>
              <a:rPr lang="en-US" dirty="0"/>
              <a:t>WE BUILD</a:t>
            </a:r>
          </a:p>
        </p:txBody>
      </p:sp>
      <p:sp>
        <p:nvSpPr>
          <p:cNvPr id="49" name="Text Placeholder 13"/>
          <p:cNvSpPr>
            <a:spLocks noGrp="1"/>
          </p:cNvSpPr>
          <p:nvPr>
            <p:ph type="body" sz="quarter" idx="12" hasCustomPrompt="1"/>
          </p:nvPr>
        </p:nvSpPr>
        <p:spPr>
          <a:xfrm>
            <a:off x="9072359" y="1118209"/>
            <a:ext cx="2890047" cy="1167491"/>
          </a:xfrm>
        </p:spPr>
        <p:txBody>
          <a:bodyPr>
            <a:noAutofit/>
          </a:bodyPr>
          <a:lstStyle>
            <a:lvl1pPr>
              <a:lnSpc>
                <a:spcPts val="2200"/>
              </a:lnSpc>
              <a:spcBef>
                <a:spcPts val="200"/>
              </a:spcBef>
              <a:defRPr sz="2400">
                <a:solidFill>
                  <a:schemeClr val="bg1"/>
                </a:solidFill>
              </a:defRPr>
            </a:lvl1pPr>
          </a:lstStyle>
          <a:p>
            <a:pPr lvl="0"/>
            <a:r>
              <a:rPr lang="en-US" dirty="0"/>
              <a:t>regional alliances for community growth</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mt="14000"/>
            <a:extLst>
              <a:ext uri="{28A0092B-C50C-407E-A947-70E740481C1C}">
                <a14:useLocalDpi xmlns:a14="http://schemas.microsoft.com/office/drawing/2010/main"/>
              </a:ext>
            </a:extLst>
          </a:blip>
          <a:srcRect l="-5005" t="-25453" r="-31029"/>
          <a:stretch/>
        </p:blipFill>
        <p:spPr>
          <a:xfrm rot="3005780" flipH="1" flipV="1">
            <a:off x="2845620" y="351349"/>
            <a:ext cx="6044601" cy="7455177"/>
          </a:xfrm>
          <a:prstGeom prst="rect">
            <a:avLst/>
          </a:prstGeom>
        </p:spPr>
      </p:pic>
      <p:sp>
        <p:nvSpPr>
          <p:cNvPr id="23" name="Freeform 22"/>
          <p:cNvSpPr/>
          <p:nvPr userDrawn="1"/>
        </p:nvSpPr>
        <p:spPr>
          <a:xfrm flipV="1">
            <a:off x="-3863" y="5101881"/>
            <a:ext cx="12195863" cy="1763770"/>
          </a:xfrm>
          <a:custGeom>
            <a:avLst/>
            <a:gdLst>
              <a:gd name="connsiteX0" fmla="*/ 12228395 w 12255690"/>
              <a:gd name="connsiteY0" fmla="*/ 1337481 h 2088107"/>
              <a:gd name="connsiteX1" fmla="*/ 0 w 12255690"/>
              <a:gd name="connsiteY1" fmla="*/ 2088107 h 2088107"/>
              <a:gd name="connsiteX2" fmla="*/ 0 w 12255690"/>
              <a:gd name="connsiteY2" fmla="*/ 0 h 2088107"/>
              <a:gd name="connsiteX3" fmla="*/ 12255690 w 12255690"/>
              <a:gd name="connsiteY3" fmla="*/ 0 h 2088107"/>
              <a:gd name="connsiteX4" fmla="*/ 12228395 w 12255690"/>
              <a:gd name="connsiteY4" fmla="*/ 1337481 h 208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5690" h="2088107">
                <a:moveTo>
                  <a:pt x="12228395" y="1337481"/>
                </a:moveTo>
                <a:lnTo>
                  <a:pt x="0" y="2088107"/>
                </a:lnTo>
                <a:lnTo>
                  <a:pt x="0" y="0"/>
                </a:lnTo>
                <a:lnTo>
                  <a:pt x="12255690" y="0"/>
                </a:lnTo>
                <a:lnTo>
                  <a:pt x="12228395" y="1337481"/>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userDrawn="1"/>
        </p:nvSpPr>
        <p:spPr>
          <a:xfrm>
            <a:off x="7634502" y="0"/>
            <a:ext cx="4656309" cy="6858000"/>
          </a:xfrm>
          <a:custGeom>
            <a:avLst/>
            <a:gdLst>
              <a:gd name="connsiteX0" fmla="*/ 1167619 w 4262511"/>
              <a:gd name="connsiteY0" fmla="*/ 0 h 6963508"/>
              <a:gd name="connsiteX1" fmla="*/ 4262511 w 4262511"/>
              <a:gd name="connsiteY1" fmla="*/ 0 h 6963508"/>
              <a:gd name="connsiteX2" fmla="*/ 4262511 w 4262511"/>
              <a:gd name="connsiteY2" fmla="*/ 6963508 h 6963508"/>
              <a:gd name="connsiteX3" fmla="*/ 0 w 4262511"/>
              <a:gd name="connsiteY3" fmla="*/ 6963508 h 6963508"/>
              <a:gd name="connsiteX4" fmla="*/ 1167619 w 4262511"/>
              <a:gd name="connsiteY4" fmla="*/ 0 h 696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511" h="6963508">
                <a:moveTo>
                  <a:pt x="1167619" y="0"/>
                </a:moveTo>
                <a:lnTo>
                  <a:pt x="4262511" y="0"/>
                </a:lnTo>
                <a:lnTo>
                  <a:pt x="4262511" y="6963508"/>
                </a:lnTo>
                <a:lnTo>
                  <a:pt x="0" y="6963508"/>
                </a:lnTo>
                <a:lnTo>
                  <a:pt x="1167619"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8340348" y="1437862"/>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6" name="Oval 25"/>
          <p:cNvSpPr/>
          <p:nvPr userDrawn="1"/>
        </p:nvSpPr>
        <p:spPr>
          <a:xfrm>
            <a:off x="7948463" y="3538204"/>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8" name="Oval 27"/>
          <p:cNvSpPr/>
          <p:nvPr userDrawn="1"/>
        </p:nvSpPr>
        <p:spPr>
          <a:xfrm>
            <a:off x="8149323" y="2583419"/>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12" name="Text Placeholder 23"/>
          <p:cNvSpPr>
            <a:spLocks noGrp="1"/>
          </p:cNvSpPr>
          <p:nvPr userDrawn="1">
            <p:ph type="body" sz="quarter" idx="13" hasCustomPrompt="1"/>
          </p:nvPr>
        </p:nvSpPr>
        <p:spPr>
          <a:xfrm>
            <a:off x="343865" y="5627165"/>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779980" y="5632776"/>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cxnSp>
        <p:nvCxnSpPr>
          <p:cNvPr id="19" name="Straight Connector 18"/>
          <p:cNvCxnSpPr/>
          <p:nvPr userDrawn="1"/>
        </p:nvCxnSpPr>
        <p:spPr>
          <a:xfrm>
            <a:off x="3623161" y="5539408"/>
            <a:ext cx="0" cy="804289"/>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8656967" y="3682823"/>
            <a:ext cx="2812464" cy="323455"/>
          </a:xfrm>
        </p:spPr>
        <p:txBody>
          <a:bodyPr anchor="t">
            <a:normAutofit/>
          </a:bodyPr>
          <a:lstStyle>
            <a:lvl1pPr marL="0" indent="0">
              <a:buNone/>
              <a:defRPr sz="1600">
                <a:solidFill>
                  <a:schemeClr val="bg1"/>
                </a:solidFill>
              </a:defRPr>
            </a:lvl1pPr>
          </a:lstStyle>
          <a:p>
            <a:pPr lvl="0"/>
            <a:r>
              <a:rPr lang="en-US" dirty="0"/>
              <a:t>@</a:t>
            </a:r>
            <a:r>
              <a:rPr lang="en-US" dirty="0" err="1"/>
              <a:t>RestartEntrepreneurship</a:t>
            </a:r>
            <a:endParaRPr lang="en-US" dirty="0"/>
          </a:p>
        </p:txBody>
      </p:sp>
      <p:sp>
        <p:nvSpPr>
          <p:cNvPr id="20" name="Text Placeholder 2"/>
          <p:cNvSpPr>
            <a:spLocks noGrp="1"/>
          </p:cNvSpPr>
          <p:nvPr userDrawn="1">
            <p:ph type="body" sz="quarter" idx="16" hasCustomPrompt="1"/>
          </p:nvPr>
        </p:nvSpPr>
        <p:spPr>
          <a:xfrm>
            <a:off x="9070793" y="1542835"/>
            <a:ext cx="1932766" cy="382588"/>
          </a:xfrm>
        </p:spPr>
        <p:txBody>
          <a:bodyPr anchor="t">
            <a:normAutofit/>
          </a:bodyPr>
          <a:lstStyle>
            <a:lvl1pPr marL="0" indent="0">
              <a:buNone/>
              <a:defRPr sz="1600">
                <a:solidFill>
                  <a:schemeClr val="bg1"/>
                </a:solidFill>
              </a:defRPr>
            </a:lvl1pPr>
          </a:lstStyle>
          <a:p>
            <a:pPr lvl="0"/>
            <a:r>
              <a:rPr lang="en-US" dirty="0"/>
              <a:t>@</a:t>
            </a:r>
            <a:r>
              <a:rPr lang="en-US" dirty="0" err="1"/>
              <a:t>RESTART_europe</a:t>
            </a:r>
            <a:r>
              <a:rPr lang="en-US" dirty="0"/>
              <a:t> </a:t>
            </a:r>
          </a:p>
        </p:txBody>
      </p:sp>
      <p:sp>
        <p:nvSpPr>
          <p:cNvPr id="21" name="Text Placeholder 2"/>
          <p:cNvSpPr>
            <a:spLocks noGrp="1"/>
          </p:cNvSpPr>
          <p:nvPr userDrawn="1">
            <p:ph type="body" sz="quarter" idx="17" hasCustomPrompt="1"/>
          </p:nvPr>
        </p:nvSpPr>
        <p:spPr>
          <a:xfrm>
            <a:off x="8873139" y="2645407"/>
            <a:ext cx="2757540" cy="416755"/>
          </a:xfrm>
        </p:spPr>
        <p:txBody>
          <a:bodyPr anchor="t">
            <a:normAutofit/>
          </a:bodyPr>
          <a:lstStyle>
            <a:lvl1pPr marL="0" indent="0">
              <a:buNone/>
              <a:defRPr sz="1600">
                <a:solidFill>
                  <a:schemeClr val="bg1"/>
                </a:solidFill>
              </a:defRPr>
            </a:lvl1pPr>
          </a:lstStyle>
          <a:p>
            <a:pPr lvl="0"/>
            <a:r>
              <a:rPr lang="en-US" dirty="0"/>
              <a:t>RESTART Entrepreneurship</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44" y="492099"/>
            <a:ext cx="3375286" cy="1230667"/>
          </a:xfrm>
          <a:prstGeom prst="rect">
            <a:avLst/>
          </a:prstGeom>
        </p:spPr>
      </p:pic>
      <p:sp>
        <p:nvSpPr>
          <p:cNvPr id="5" name="Rectangle 4"/>
          <p:cNvSpPr/>
          <p:nvPr userDrawn="1"/>
        </p:nvSpPr>
        <p:spPr>
          <a:xfrm>
            <a:off x="8141526" y="5640417"/>
            <a:ext cx="4142135" cy="677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ooter Placeholder 6"/>
          <p:cNvSpPr txBox="1">
            <a:spLocks noGrp="1"/>
          </p:cNvSpPr>
          <p:nvPr userDrawn="1"/>
        </p:nvSpPr>
        <p:spPr bwMode="auto">
          <a:xfrm>
            <a:off x="10010672" y="5842695"/>
            <a:ext cx="205123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900" dirty="0">
                <a:solidFill>
                  <a:schemeClr val="tx1">
                    <a:lumMod val="50000"/>
                    <a:lumOff val="50000"/>
                  </a:schemeClr>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11576" y="5763754"/>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p:cNvSpPr/>
          <p:nvPr userDrawn="1"/>
        </p:nvSpPr>
        <p:spPr>
          <a:xfrm>
            <a:off x="7795228" y="4585526"/>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9" name="Text Placeholder 2"/>
          <p:cNvSpPr>
            <a:spLocks noGrp="1"/>
          </p:cNvSpPr>
          <p:nvPr>
            <p:ph type="body" sz="quarter" idx="18" hasCustomPrompt="1"/>
          </p:nvPr>
        </p:nvSpPr>
        <p:spPr>
          <a:xfrm>
            <a:off x="8503732" y="4730145"/>
            <a:ext cx="2812464" cy="323455"/>
          </a:xfrm>
        </p:spPr>
        <p:txBody>
          <a:bodyPr anchor="t">
            <a:normAutofit/>
          </a:bodyPr>
          <a:lstStyle>
            <a:lvl1pPr marL="0" indent="0">
              <a:buNone/>
              <a:defRPr sz="1600">
                <a:solidFill>
                  <a:schemeClr val="bg1"/>
                </a:solidFill>
              </a:defRPr>
            </a:lvl1pPr>
          </a:lstStyle>
          <a:p>
            <a:pPr lvl="0"/>
            <a:r>
              <a:rPr lang="en-US" dirty="0" err="1"/>
              <a:t>www.restart.how</a:t>
            </a:r>
            <a:endParaRPr lang="en-US" dirty="0"/>
          </a:p>
        </p:txBody>
      </p:sp>
      <p:grpSp>
        <p:nvGrpSpPr>
          <p:cNvPr id="39" name="Google Shape;664;p39"/>
          <p:cNvGrpSpPr/>
          <p:nvPr userDrawn="1"/>
        </p:nvGrpSpPr>
        <p:grpSpPr>
          <a:xfrm>
            <a:off x="7917788" y="4694282"/>
            <a:ext cx="301041" cy="301041"/>
            <a:chOff x="5941025" y="3634400"/>
            <a:chExt cx="467650" cy="467650"/>
          </a:xfrm>
        </p:grpSpPr>
        <p:sp>
          <p:nvSpPr>
            <p:cNvPr id="40"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a:ext>
            </a:extLst>
          </a:blip>
          <a:srcRect l="-34744" t="-1" b="-33623"/>
          <a:stretch/>
        </p:blipFill>
        <p:spPr>
          <a:xfrm>
            <a:off x="8340348" y="1521013"/>
            <a:ext cx="540733" cy="457582"/>
          </a:xfrm>
          <a:prstGeom prst="rect">
            <a:avLst/>
          </a:prstGeom>
        </p:spPr>
      </p:pic>
      <p:pic>
        <p:nvPicPr>
          <p:cNvPr id="46" name="Picture 45"/>
          <p:cNvPicPr>
            <a:picLocks noChangeAspect="1"/>
          </p:cNvPicPr>
          <p:nvPr userDrawn="1"/>
        </p:nvPicPr>
        <p:blipFill rotWithShape="1">
          <a:blip r:embed="rId6" cstate="print">
            <a:extLst>
              <a:ext uri="{28A0092B-C50C-407E-A947-70E740481C1C}">
                <a14:useLocalDpi xmlns:a14="http://schemas.microsoft.com/office/drawing/2010/main"/>
              </a:ext>
            </a:extLst>
          </a:blip>
          <a:srcRect b="-40549"/>
          <a:stretch/>
        </p:blipFill>
        <p:spPr>
          <a:xfrm>
            <a:off x="8116234" y="2666570"/>
            <a:ext cx="540733" cy="457582"/>
          </a:xfrm>
          <a:prstGeom prst="rect">
            <a:avLst/>
          </a:prstGeom>
        </p:spPr>
      </p:pic>
      <p:pic>
        <p:nvPicPr>
          <p:cNvPr id="47" name="Picture 46"/>
          <p:cNvPicPr>
            <a:picLocks noChangeAspect="1"/>
          </p:cNvPicPr>
          <p:nvPr userDrawn="1"/>
        </p:nvPicPr>
        <p:blipFill rotWithShape="1">
          <a:blip r:embed="rId7" cstate="print">
            <a:extLst>
              <a:ext uri="{28A0092B-C50C-407E-A947-70E740481C1C}">
                <a14:useLocalDpi xmlns:a14="http://schemas.microsoft.com/office/drawing/2010/main"/>
              </a:ext>
            </a:extLst>
          </a:blip>
          <a:srcRect t="-9981" r="-44768" b="-23643"/>
          <a:stretch/>
        </p:blipFill>
        <p:spPr>
          <a:xfrm>
            <a:off x="7962438" y="3612926"/>
            <a:ext cx="540733" cy="457582"/>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ext only with 1 colum - LEFT">
    <p:spTree>
      <p:nvGrpSpPr>
        <p:cNvPr id="1" name=""/>
        <p:cNvGrpSpPr/>
        <p:nvPr/>
      </p:nvGrpSpPr>
      <p:grpSpPr>
        <a:xfrm>
          <a:off x="0" y="0"/>
          <a:ext cx="0" cy="0"/>
          <a:chOff x="0" y="0"/>
          <a:chExt cx="0" cy="0"/>
        </a:xfrm>
      </p:grpSpPr>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11" name="Picture Placeholder 3"/>
          <p:cNvSpPr>
            <a:spLocks noGrp="1"/>
          </p:cNvSpPr>
          <p:nvPr>
            <p:ph type="pic" sz="quarter" idx="18"/>
          </p:nvPr>
        </p:nvSpPr>
        <p:spPr>
          <a:xfrm>
            <a:off x="6731877" y="0"/>
            <a:ext cx="5460124" cy="686943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 name="connsiteX0" fmla="*/ 0 w 5663131"/>
              <a:gd name="connsiteY0" fmla="*/ 22860 h 6858000"/>
              <a:gd name="connsiteX1" fmla="*/ 5663131 w 5663131"/>
              <a:gd name="connsiteY1" fmla="*/ 0 h 6858000"/>
              <a:gd name="connsiteX2" fmla="*/ 5663131 w 5663131"/>
              <a:gd name="connsiteY2" fmla="*/ 6858000 h 6858000"/>
              <a:gd name="connsiteX3" fmla="*/ 3012144 w 5663131"/>
              <a:gd name="connsiteY3" fmla="*/ 6858000 h 6858000"/>
              <a:gd name="connsiteX4" fmla="*/ 0 w 5663131"/>
              <a:gd name="connsiteY4" fmla="*/ 22860 h 6858000"/>
              <a:gd name="connsiteX0" fmla="*/ 0 w 5448727"/>
              <a:gd name="connsiteY0" fmla="*/ 0 h 6858000"/>
              <a:gd name="connsiteX1" fmla="*/ 5448727 w 5448727"/>
              <a:gd name="connsiteY1" fmla="*/ 0 h 6858000"/>
              <a:gd name="connsiteX2" fmla="*/ 5448727 w 5448727"/>
              <a:gd name="connsiteY2" fmla="*/ 6858000 h 6858000"/>
              <a:gd name="connsiteX3" fmla="*/ 2797740 w 5448727"/>
              <a:gd name="connsiteY3" fmla="*/ 6858000 h 6858000"/>
              <a:gd name="connsiteX4" fmla="*/ 0 w 5448727"/>
              <a:gd name="connsiteY4" fmla="*/ 0 h 6858000"/>
              <a:gd name="connsiteX0" fmla="*/ 0 w 5448727"/>
              <a:gd name="connsiteY0" fmla="*/ 0 h 6858000"/>
              <a:gd name="connsiteX1" fmla="*/ 5448727 w 5448727"/>
              <a:gd name="connsiteY1" fmla="*/ 0 h 6858000"/>
              <a:gd name="connsiteX2" fmla="*/ 5448727 w 5448727"/>
              <a:gd name="connsiteY2" fmla="*/ 6858000 h 6858000"/>
              <a:gd name="connsiteX3" fmla="*/ 2494002 w 5448727"/>
              <a:gd name="connsiteY3" fmla="*/ 6858000 h 6858000"/>
              <a:gd name="connsiteX4" fmla="*/ 0 w 5448727"/>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2172397 w 5127122"/>
              <a:gd name="connsiteY3" fmla="*/ 6858000 h 6858000"/>
              <a:gd name="connsiteX4" fmla="*/ 0 w 5127122"/>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1975860 w 5127122"/>
              <a:gd name="connsiteY3" fmla="*/ 6858000 h 6858000"/>
              <a:gd name="connsiteX4" fmla="*/ 0 w 5127122"/>
              <a:gd name="connsiteY4" fmla="*/ 0 h 6858000"/>
              <a:gd name="connsiteX0" fmla="*/ 0 w 5127122"/>
              <a:gd name="connsiteY0" fmla="*/ 0 h 6869430"/>
              <a:gd name="connsiteX1" fmla="*/ 5127122 w 5127122"/>
              <a:gd name="connsiteY1" fmla="*/ 0 h 6869430"/>
              <a:gd name="connsiteX2" fmla="*/ 5127122 w 5127122"/>
              <a:gd name="connsiteY2" fmla="*/ 6858000 h 6869430"/>
              <a:gd name="connsiteX3" fmla="*/ 1850792 w 5127122"/>
              <a:gd name="connsiteY3" fmla="*/ 6869430 h 6869430"/>
              <a:gd name="connsiteX4" fmla="*/ 0 w 5127122"/>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122" h="6869430">
                <a:moveTo>
                  <a:pt x="0" y="0"/>
                </a:moveTo>
                <a:lnTo>
                  <a:pt x="5127122" y="0"/>
                </a:lnTo>
                <a:lnTo>
                  <a:pt x="5127122" y="6858000"/>
                </a:lnTo>
                <a:lnTo>
                  <a:pt x="1850792" y="6869430"/>
                </a:lnTo>
                <a:lnTo>
                  <a:pt x="0" y="0"/>
                </a:lnTo>
                <a:close/>
              </a:path>
            </a:pathLst>
          </a:custGeom>
          <a:noFill/>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
        <p:nvSpPr>
          <p:cNvPr id="14" name="Freeform 13"/>
          <p:cNvSpPr/>
          <p:nvPr userDrawn="1"/>
        </p:nvSpPr>
        <p:spPr>
          <a:xfrm>
            <a:off x="7427023" y="4056065"/>
            <a:ext cx="1541890" cy="2817020"/>
          </a:xfrm>
          <a:custGeom>
            <a:avLst/>
            <a:gdLst>
              <a:gd name="connsiteX0" fmla="*/ 0 w 926232"/>
              <a:gd name="connsiteY0" fmla="*/ 0 h 2817020"/>
              <a:gd name="connsiteX1" fmla="*/ 388144 w 926232"/>
              <a:gd name="connsiteY1" fmla="*/ 123754 h 2817020"/>
              <a:gd name="connsiteX2" fmla="*/ 926232 w 926232"/>
              <a:gd name="connsiteY2" fmla="*/ 2817020 h 2817020"/>
              <a:gd name="connsiteX3" fmla="*/ 567372 w 926232"/>
              <a:gd name="connsiteY3" fmla="*/ 2817020 h 2817020"/>
              <a:gd name="connsiteX4" fmla="*/ 0 w 926232"/>
              <a:gd name="connsiteY4" fmla="*/ 0 h 281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232" h="2817020">
                <a:moveTo>
                  <a:pt x="0" y="0"/>
                </a:moveTo>
                <a:lnTo>
                  <a:pt x="388144" y="123754"/>
                </a:lnTo>
                <a:lnTo>
                  <a:pt x="926232" y="2817020"/>
                </a:lnTo>
                <a:lnTo>
                  <a:pt x="567372" y="2817020"/>
                </a:lnTo>
                <a:lnTo>
                  <a:pt x="0" y="0"/>
                </a:lnTo>
                <a:close/>
              </a:path>
            </a:pathLst>
          </a:cu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p:cNvSpPr>
            <a:spLocks noGrp="1"/>
          </p:cNvSpPr>
          <p:nvPr>
            <p:ph type="body" sz="quarter" idx="13" hasCustomPrompt="1"/>
          </p:nvPr>
        </p:nvSpPr>
        <p:spPr>
          <a:xfrm>
            <a:off x="765809" y="493423"/>
            <a:ext cx="5729583"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3" name="Text Placeholder 25"/>
          <p:cNvSpPr>
            <a:spLocks noGrp="1"/>
          </p:cNvSpPr>
          <p:nvPr>
            <p:ph type="body" sz="quarter" idx="14" hasCustomPrompt="1"/>
          </p:nvPr>
        </p:nvSpPr>
        <p:spPr>
          <a:xfrm>
            <a:off x="765810" y="1603098"/>
            <a:ext cx="5729583"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4" name="Straight Connector 23"/>
          <p:cNvCxnSpPr/>
          <p:nvPr userDrawn="1"/>
        </p:nvCxnSpPr>
        <p:spPr>
          <a:xfrm flipH="1">
            <a:off x="285751" y="1387396"/>
            <a:ext cx="644612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773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3909059" y="550573"/>
            <a:ext cx="7721361"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3909060" y="1660248"/>
            <a:ext cx="7721361"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429000" y="1444546"/>
            <a:ext cx="857533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
        <p:nvSpPr>
          <p:cNvPr id="12" name="Picture Placeholder 3"/>
          <p:cNvSpPr>
            <a:spLocks noGrp="1"/>
          </p:cNvSpPr>
          <p:nvPr>
            <p:ph type="pic" sz="quarter" idx="18"/>
          </p:nvPr>
        </p:nvSpPr>
        <p:spPr>
          <a:xfrm flipH="1">
            <a:off x="0" y="-11430"/>
            <a:ext cx="3279963" cy="686943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 name="connsiteX0" fmla="*/ 0 w 5663131"/>
              <a:gd name="connsiteY0" fmla="*/ 22860 h 6858000"/>
              <a:gd name="connsiteX1" fmla="*/ 5663131 w 5663131"/>
              <a:gd name="connsiteY1" fmla="*/ 0 h 6858000"/>
              <a:gd name="connsiteX2" fmla="*/ 5663131 w 5663131"/>
              <a:gd name="connsiteY2" fmla="*/ 6858000 h 6858000"/>
              <a:gd name="connsiteX3" fmla="*/ 3012144 w 5663131"/>
              <a:gd name="connsiteY3" fmla="*/ 6858000 h 6858000"/>
              <a:gd name="connsiteX4" fmla="*/ 0 w 5663131"/>
              <a:gd name="connsiteY4" fmla="*/ 22860 h 6858000"/>
              <a:gd name="connsiteX0" fmla="*/ 0 w 5448727"/>
              <a:gd name="connsiteY0" fmla="*/ 0 h 6858000"/>
              <a:gd name="connsiteX1" fmla="*/ 5448727 w 5448727"/>
              <a:gd name="connsiteY1" fmla="*/ 0 h 6858000"/>
              <a:gd name="connsiteX2" fmla="*/ 5448727 w 5448727"/>
              <a:gd name="connsiteY2" fmla="*/ 6858000 h 6858000"/>
              <a:gd name="connsiteX3" fmla="*/ 2797740 w 5448727"/>
              <a:gd name="connsiteY3" fmla="*/ 6858000 h 6858000"/>
              <a:gd name="connsiteX4" fmla="*/ 0 w 5448727"/>
              <a:gd name="connsiteY4" fmla="*/ 0 h 6858000"/>
              <a:gd name="connsiteX0" fmla="*/ 0 w 5448727"/>
              <a:gd name="connsiteY0" fmla="*/ 0 h 6858000"/>
              <a:gd name="connsiteX1" fmla="*/ 5448727 w 5448727"/>
              <a:gd name="connsiteY1" fmla="*/ 0 h 6858000"/>
              <a:gd name="connsiteX2" fmla="*/ 5448727 w 5448727"/>
              <a:gd name="connsiteY2" fmla="*/ 6858000 h 6858000"/>
              <a:gd name="connsiteX3" fmla="*/ 2494002 w 5448727"/>
              <a:gd name="connsiteY3" fmla="*/ 6858000 h 6858000"/>
              <a:gd name="connsiteX4" fmla="*/ 0 w 5448727"/>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2172397 w 5127122"/>
              <a:gd name="connsiteY3" fmla="*/ 6858000 h 6858000"/>
              <a:gd name="connsiteX4" fmla="*/ 0 w 5127122"/>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1975860 w 5127122"/>
              <a:gd name="connsiteY3" fmla="*/ 6858000 h 6858000"/>
              <a:gd name="connsiteX4" fmla="*/ 0 w 5127122"/>
              <a:gd name="connsiteY4" fmla="*/ 0 h 6858000"/>
              <a:gd name="connsiteX0" fmla="*/ 0 w 5127122"/>
              <a:gd name="connsiteY0" fmla="*/ 0 h 6869430"/>
              <a:gd name="connsiteX1" fmla="*/ 5127122 w 5127122"/>
              <a:gd name="connsiteY1" fmla="*/ 0 h 6869430"/>
              <a:gd name="connsiteX2" fmla="*/ 5127122 w 5127122"/>
              <a:gd name="connsiteY2" fmla="*/ 6858000 h 6869430"/>
              <a:gd name="connsiteX3" fmla="*/ 1850792 w 5127122"/>
              <a:gd name="connsiteY3" fmla="*/ 6869430 h 6869430"/>
              <a:gd name="connsiteX4" fmla="*/ 0 w 5127122"/>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122" h="6869430">
                <a:moveTo>
                  <a:pt x="0" y="0"/>
                </a:moveTo>
                <a:lnTo>
                  <a:pt x="5127122" y="0"/>
                </a:lnTo>
                <a:lnTo>
                  <a:pt x="5127122" y="6858000"/>
                </a:lnTo>
                <a:lnTo>
                  <a:pt x="1850792" y="6869430"/>
                </a:lnTo>
                <a:lnTo>
                  <a:pt x="0" y="0"/>
                </a:lnTo>
                <a:close/>
              </a:path>
            </a:pathLst>
          </a:custGeom>
          <a:noFill/>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
        <p:nvSpPr>
          <p:cNvPr id="13" name="Freeform 12"/>
          <p:cNvSpPr/>
          <p:nvPr userDrawn="1"/>
        </p:nvSpPr>
        <p:spPr>
          <a:xfrm flipH="1">
            <a:off x="2024799" y="4040980"/>
            <a:ext cx="926232" cy="2817020"/>
          </a:xfrm>
          <a:custGeom>
            <a:avLst/>
            <a:gdLst>
              <a:gd name="connsiteX0" fmla="*/ 0 w 926232"/>
              <a:gd name="connsiteY0" fmla="*/ 0 h 2817020"/>
              <a:gd name="connsiteX1" fmla="*/ 388144 w 926232"/>
              <a:gd name="connsiteY1" fmla="*/ 123754 h 2817020"/>
              <a:gd name="connsiteX2" fmla="*/ 926232 w 926232"/>
              <a:gd name="connsiteY2" fmla="*/ 2817020 h 2817020"/>
              <a:gd name="connsiteX3" fmla="*/ 567372 w 926232"/>
              <a:gd name="connsiteY3" fmla="*/ 2817020 h 2817020"/>
              <a:gd name="connsiteX4" fmla="*/ 0 w 926232"/>
              <a:gd name="connsiteY4" fmla="*/ 0 h 281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232" h="2817020">
                <a:moveTo>
                  <a:pt x="0" y="0"/>
                </a:moveTo>
                <a:lnTo>
                  <a:pt x="388144" y="123754"/>
                </a:lnTo>
                <a:lnTo>
                  <a:pt x="926232" y="2817020"/>
                </a:lnTo>
                <a:lnTo>
                  <a:pt x="567372" y="2817020"/>
                </a:lnTo>
                <a:lnTo>
                  <a:pt x="0" y="0"/>
                </a:lnTo>
                <a:close/>
              </a:path>
            </a:pathLst>
          </a:cu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841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5" y="112488"/>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1343947"/>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76071" y="1096203"/>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
        <p:nvSpPr>
          <p:cNvPr id="1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cxnSp>
        <p:nvCxnSpPr>
          <p:cNvPr id="9" name="Straight Connector 8"/>
          <p:cNvCxnSpPr/>
          <p:nvPr userDrawn="1"/>
        </p:nvCxnSpPr>
        <p:spPr>
          <a:xfrm flipH="1">
            <a:off x="3764072" y="1901746"/>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
        <p:nvSpPr>
          <p:cNvPr id="1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cxnSp>
        <p:nvCxnSpPr>
          <p:cNvPr id="10" name="Straight Connector 9"/>
          <p:cNvCxnSpPr/>
          <p:nvPr userDrawn="1"/>
        </p:nvCxnSpPr>
        <p:spPr>
          <a:xfrm flipH="1">
            <a:off x="3764072" y="1901746"/>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1" y="126290"/>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1248490"/>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96900" y="1034735"/>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9" name="Text Placeholder 25"/>
          <p:cNvSpPr>
            <a:spLocks noGrp="1"/>
          </p:cNvSpPr>
          <p:nvPr>
            <p:ph type="body" sz="quarter" idx="15" hasCustomPrompt="1"/>
          </p:nvPr>
        </p:nvSpPr>
        <p:spPr>
          <a:xfrm>
            <a:off x="4683387" y="2139557"/>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3" name="Straight Connector 12"/>
          <p:cNvCxnSpPr/>
          <p:nvPr userDrawn="1"/>
        </p:nvCxnSpPr>
        <p:spPr>
          <a:xfrm flipH="1">
            <a:off x="478388" y="1901510"/>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1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1/7/2021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42" r:id="rId3"/>
    <p:sldLayoutId id="2147483700" r:id="rId4"/>
    <p:sldLayoutId id="2147483767" r:id="rId5"/>
    <p:sldLayoutId id="2147483743" r:id="rId6"/>
    <p:sldLayoutId id="2147483710" r:id="rId7"/>
    <p:sldLayoutId id="2147483745" r:id="rId8"/>
    <p:sldLayoutId id="2147483707" r:id="rId9"/>
    <p:sldLayoutId id="2147483744" r:id="rId10"/>
    <p:sldLayoutId id="2147483698" r:id="rId11"/>
    <p:sldLayoutId id="2147483708" r:id="rId12"/>
    <p:sldLayoutId id="2147483717" r:id="rId13"/>
    <p:sldLayoutId id="2147483771" r:id="rId14"/>
    <p:sldLayoutId id="2147483774" r:id="rId15"/>
    <p:sldLayoutId id="2147483775" r:id="rId16"/>
    <p:sldLayoutId id="2147483773" r:id="rId17"/>
    <p:sldLayoutId id="2147483772" r:id="rId18"/>
    <p:sldLayoutId id="2147483718" r:id="rId19"/>
    <p:sldLayoutId id="2147483723" r:id="rId20"/>
    <p:sldLayoutId id="2147483787" r:id="rId21"/>
    <p:sldLayoutId id="2147483790" r:id="rId22"/>
    <p:sldLayoutId id="2147483789" r:id="rId23"/>
    <p:sldLayoutId id="2147483737" r:id="rId24"/>
    <p:sldLayoutId id="2147483699" r:id="rId25"/>
    <p:sldLayoutId id="2147483705" r:id="rId26"/>
    <p:sldLayoutId id="2147483776" r:id="rId27"/>
    <p:sldLayoutId id="2147483777" r:id="rId28"/>
    <p:sldLayoutId id="2147483738" r:id="rId29"/>
    <p:sldLayoutId id="2147483740" r:id="rId30"/>
    <p:sldLayoutId id="2147483741" r:id="rId31"/>
    <p:sldLayoutId id="2147483746" r:id="rId32"/>
    <p:sldLayoutId id="2147483734" r:id="rId33"/>
    <p:sldLayoutId id="2147483748" r:id="rId34"/>
    <p:sldLayoutId id="2147483770" r:id="rId35"/>
    <p:sldLayoutId id="2147483749" r:id="rId36"/>
    <p:sldLayoutId id="2147483750" r:id="rId37"/>
    <p:sldLayoutId id="2147483751" r:id="rId38"/>
    <p:sldLayoutId id="2147483752" r:id="rId39"/>
    <p:sldLayoutId id="2147483687" r:id="rId40"/>
    <p:sldLayoutId id="2147483726" r:id="rId41"/>
    <p:sldLayoutId id="2147483791" r:id="rId42"/>
    <p:sldLayoutId id="2147483792" r:id="rId43"/>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41.xml"/><Relationship Id="rId5" Type="http://schemas.openxmlformats.org/officeDocument/2006/relationships/image" Target="../media/image20.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hyperlink" Target="http://www.woodfordgalway.com/index.php/community-youth-hall" TargetMode="External"/><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hyperlink" Target="http://rameshkp1987.blogspot.com/2012/09/dreams-aims.html" TargetMode="External"/><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hyperlink" Target="http://www.woodfordgalway.com/index.php/community-youth-hall" TargetMode="External"/><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hyperlink" Target="https://adriannerussell.wordpress.com/2011/04/14/no-professional-development-funds-no-problem/" TargetMode="External"/><Relationship Id="rId2" Type="http://schemas.openxmlformats.org/officeDocument/2006/relationships/image" Target="../media/image41.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bods/14899162562" TargetMode="External"/><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hyperlink" Target="https://www.quackerswaterproofing.com/services/wall-crack-repair.html" TargetMode="External"/><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hyperlink" Target="https://fineartamerica.com/featured/musical-microphone-on-stage-johan-swanepoel.html" TargetMode="External"/><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blog.ncce.org/2014/10/16/presentation-slides-finding-teacher-voice-online-courses/" TargetMode="External"/><Relationship Id="rId2" Type="http://schemas.openxmlformats.org/officeDocument/2006/relationships/image" Target="../media/image48.png"/><Relationship Id="rId1" Type="http://schemas.openxmlformats.org/officeDocument/2006/relationships/slideLayout" Target="../slideLayouts/slideLayout15.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motivateplay.com/2013/03/gdc-a-brighter-future-for-collaboration-between-industry-and-academia/" TargetMode="External"/><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41.xml"/><Relationship Id="rId1" Type="http://schemas.openxmlformats.org/officeDocument/2006/relationships/video" Target="https://www.youtube.com/embed/Axnoa--08i8?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pthinktank.eu/2018/06/07/establishing-a-basis-for-european-crowdfunding-service-providers-eu-legislation-in-progresspolicy-podcast/" TargetMode="External"/><Relationship Id="rId2" Type="http://schemas.openxmlformats.org/officeDocument/2006/relationships/image" Target="../media/image50.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hyperlink" Target="https://www.communitysharesmke.org/" TargetMode="External"/><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hyperlink" Target="http://communityshares.org.uk/resources/handbook" TargetMode="External"/><Relationship Id="rId2" Type="http://schemas.openxmlformats.org/officeDocument/2006/relationships/hyperlink" Target="http://communityshares.org.uk/" TargetMode="External"/><Relationship Id="rId1" Type="http://schemas.openxmlformats.org/officeDocument/2006/relationships/slideLayout" Target="../slideLayouts/slideLayout17.xml"/><Relationship Id="rId5" Type="http://schemas.openxmlformats.org/officeDocument/2006/relationships/hyperlink" Target="https://www.communitysharesmke.org/" TargetMode="Externa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41.xml"/><Relationship Id="rId1" Type="http://schemas.openxmlformats.org/officeDocument/2006/relationships/video" Target="https://www.youtube.com/embed/H2U9XUBy7KI?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exetercityfutures.com/power-of-crowdfunding-for-community-based-projects/#:~:text=%20There%20are%20many%20examples%20of%20where%20Crowdfunding,garden%2C%20their%20aim%20to%20bring%20the...%20More%20" TargetMode="External"/><Relationship Id="rId1" Type="http://schemas.openxmlformats.org/officeDocument/2006/relationships/slideLayout" Target="../slideLayouts/slideLayout17.xml"/><Relationship Id="rId5" Type="http://schemas.openxmlformats.org/officeDocument/2006/relationships/hyperlink" Target="https://creativecommons.org/licenses/by-nd/3.0/" TargetMode="External"/><Relationship Id="rId4" Type="http://schemas.openxmlformats.org/officeDocument/2006/relationships/hyperlink" Target="https://pursuit.unimelb.edu.au/articles/equity-crowdfunding-seeing-through-the-hard-sel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spacehive.com/" TargetMode="Externa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beta.ncvo.org.uk/funding-income/how-find-grants/" TargetMode="External"/><Relationship Id="rId1" Type="http://schemas.openxmlformats.org/officeDocument/2006/relationships/slideLayout" Target="../slideLayouts/slideLayout42.xml"/><Relationship Id="rId4" Type="http://schemas.openxmlformats.org/officeDocument/2006/relationships/hyperlink" Target="https://publicdomainpictures.net/en/view-image.php?image=318776&amp;picture=coronavirus-symbol-sign"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about.spacehive.com/case-studies/glyncoch-community-centre/" TargetMode="External"/><Relationship Id="rId2" Type="http://schemas.openxmlformats.org/officeDocument/2006/relationships/image" Target="../media/image55.jpeg"/><Relationship Id="rId1" Type="http://schemas.openxmlformats.org/officeDocument/2006/relationships/slideLayout" Target="../slideLayouts/slideLayout43.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hyperlink" Target="https://www.crowdfunder.co.uk/" TargetMode="External"/><Relationship Id="rId2" Type="http://schemas.openxmlformats.org/officeDocument/2006/relationships/image" Target="../media/image59.jp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hyperlink" Target="https://stivestowncouncil-cornwall.gov.uk/apply-for-an-allotment/" TargetMode="External"/><Relationship Id="rId7" Type="http://schemas.openxmlformats.org/officeDocument/2006/relationships/hyperlink" Target="https://www.crowdfunder.co.uk/community-allotments-20" TargetMode="External"/><Relationship Id="rId2" Type="http://schemas.openxmlformats.org/officeDocument/2006/relationships/image" Target="../media/image60.jpeg"/><Relationship Id="rId1" Type="http://schemas.openxmlformats.org/officeDocument/2006/relationships/slideLayout" Target="../slideLayouts/slideLayout43.xml"/><Relationship Id="rId6" Type="http://schemas.openxmlformats.org/officeDocument/2006/relationships/image" Target="../media/image61.png"/><Relationship Id="rId5" Type="http://schemas.openxmlformats.org/officeDocument/2006/relationships/image" Target="../media/image57.sv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s://www.tnlcommunityfund.org.uk/funding/programmes/awards-for-all-northern-ireland" TargetMode="External"/><Relationship Id="rId2" Type="http://schemas.openxmlformats.org/officeDocument/2006/relationships/hyperlink" Target="https://www.tnlcommunityfund.org.uk/" TargetMode="External"/><Relationship Id="rId1" Type="http://schemas.openxmlformats.org/officeDocument/2006/relationships/slideLayout" Target="../slideLayouts/slideLayout36.xml"/><Relationship Id="rId6" Type="http://schemas.openxmlformats.org/officeDocument/2006/relationships/image" Target="../media/image64.png"/><Relationship Id="rId5" Type="http://schemas.openxmlformats.org/officeDocument/2006/relationships/hyperlink" Target="http://www.freeimageslive.co.uk/free_stock_image/unionflagjpg" TargetMode="External"/><Relationship Id="rId4" Type="http://schemas.openxmlformats.org/officeDocument/2006/relationships/image" Target="../media/image29.jpg"/></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communityfoundationni.org/" TargetMode="External"/><Relationship Id="rId1" Type="http://schemas.openxmlformats.org/officeDocument/2006/relationships/slideLayout" Target="../slideLayouts/slideLayout28.xml"/><Relationship Id="rId5" Type="http://schemas.openxmlformats.org/officeDocument/2006/relationships/image" Target="../media/image65.png"/><Relationship Id="rId4" Type="http://schemas.openxmlformats.org/officeDocument/2006/relationships/hyperlink" Target="http://www.freeimageslive.co.uk/free_stock_image/unionflagjp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commons.wikimedia.org/wiki/File:Plug-in_Noun_project_4032.svg" TargetMode="External"/><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hyperlink" Target="https://govfundingpublic.nics.gov.uk/" TargetMode="External"/><Relationship Id="rId1" Type="http://schemas.openxmlformats.org/officeDocument/2006/relationships/slideLayout" Target="../slideLayouts/slideLayout28.xml"/><Relationship Id="rId6" Type="http://schemas.openxmlformats.org/officeDocument/2006/relationships/hyperlink" Target="http://www.freeimageslive.co.uk/free_stock_image/unionflagjpg" TargetMode="External"/><Relationship Id="rId5" Type="http://schemas.openxmlformats.org/officeDocument/2006/relationships/image" Target="../media/image29.jpg"/><Relationship Id="rId4" Type="http://schemas.openxmlformats.org/officeDocument/2006/relationships/hyperlink" Target="https://en.wikipedia.org/wiki/Flag_of_Ireland"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nicva.org/topics/funding" TargetMode="External"/><Relationship Id="rId7"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69.png"/><Relationship Id="rId5" Type="http://schemas.openxmlformats.org/officeDocument/2006/relationships/hyperlink" Target="https://www.communityni.org/news" TargetMode="External"/><Relationship Id="rId4" Type="http://schemas.openxmlformats.org/officeDocument/2006/relationships/hyperlink" Target="https://www.facebook.com/NICVA" TargetMode="External"/><Relationship Id="rId9"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communities-ni.gov.uk/covid-19-charities-fund" TargetMode="External"/><Relationship Id="rId1" Type="http://schemas.openxmlformats.org/officeDocument/2006/relationships/slideLayout" Target="../slideLayouts/slideLayout36.xml"/><Relationship Id="rId5" Type="http://schemas.openxmlformats.org/officeDocument/2006/relationships/hyperlink" Target="http://www.freeimageslive.co.uk/free_stock_image/unionflagjpg" TargetMode="External"/><Relationship Id="rId4" Type="http://schemas.openxmlformats.org/officeDocument/2006/relationships/image" Target="../media/image29.jpg"/></Relationships>
</file>

<file path=ppt/slides/_rels/slide50.xml.rels><?xml version="1.0" encoding="UTF-8" standalone="yes"?>
<Relationships xmlns="http://schemas.openxmlformats.org/package/2006/relationships"><Relationship Id="rId8" Type="http://schemas.openxmlformats.org/officeDocument/2006/relationships/hyperlink" Target="http://www.freeimageslive.co.uk/free_stock_image/unionflagjpg" TargetMode="External"/><Relationship Id="rId3" Type="http://schemas.openxmlformats.org/officeDocument/2006/relationships/hyperlink" Target="http://www.ruralcommunitynetwork.org/default.aspx" TargetMode="External"/><Relationship Id="rId7"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hyperlink" Target="https://en.wikipedia.org/wiki/Flag_of_Ireland" TargetMode="External"/><Relationship Id="rId5" Type="http://schemas.openxmlformats.org/officeDocument/2006/relationships/image" Target="../media/image67.png"/><Relationship Id="rId4" Type="http://schemas.openxmlformats.org/officeDocument/2006/relationships/hyperlink" Target="https://www.facebook.com/RuralCommunityNetworkNI" TargetMode="External"/><Relationship Id="rId9" Type="http://schemas.openxmlformats.org/officeDocument/2006/relationships/image" Target="../media/image73.png"/></Relationships>
</file>

<file path=ppt/slides/_rels/slide51.xml.rels><?xml version="1.0" encoding="UTF-8" standalone="yes"?>
<Relationships xmlns="http://schemas.openxmlformats.org/package/2006/relationships"><Relationship Id="rId8" Type="http://schemas.openxmlformats.org/officeDocument/2006/relationships/hyperlink" Target="https://www.fundingcentral.org.uk/page.aspx?SP=About" TargetMode="External"/><Relationship Id="rId3" Type="http://schemas.openxmlformats.org/officeDocument/2006/relationships/image" Target="../media/image67.png"/><Relationship Id="rId7"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hyperlink" Target="http://www.freeimageslive.co.uk/free_stock_image/unionflagjpg" TargetMode="External"/><Relationship Id="rId5" Type="http://schemas.openxmlformats.org/officeDocument/2006/relationships/image" Target="../media/image29.jpg"/><Relationship Id="rId4" Type="http://schemas.openxmlformats.org/officeDocument/2006/relationships/hyperlink" Target="https://en.wikipedia.org/wiki/Flag_of_Ireland"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www.freeimageslive.co.uk/free_stock_image/unionflagjpg" TargetMode="External"/><Relationship Id="rId3" Type="http://schemas.openxmlformats.org/officeDocument/2006/relationships/hyperlink" Target="https://www.grantsonline.org.uk/" TargetMode="External"/><Relationship Id="rId7"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hyperlink" Target="https://en.wikipedia.org/wiki/Flag_of_Ireland" TargetMode="External"/><Relationship Id="rId5" Type="http://schemas.openxmlformats.org/officeDocument/2006/relationships/image" Target="../media/image67.png"/><Relationship Id="rId10" Type="http://schemas.openxmlformats.org/officeDocument/2006/relationships/image" Target="../media/image76.png"/><Relationship Id="rId4" Type="http://schemas.openxmlformats.org/officeDocument/2006/relationships/hyperlink" Target="https://www.grantfinder.co.uk/" TargetMode="External"/><Relationship Id="rId9"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nicva.org/covid19/charities-fund-advice" TargetMode="External"/><Relationship Id="rId1" Type="http://schemas.openxmlformats.org/officeDocument/2006/relationships/slideLayout" Target="../slideLayouts/slideLayout36.xml"/><Relationship Id="rId5" Type="http://schemas.openxmlformats.org/officeDocument/2006/relationships/image" Target="../media/image30.png"/><Relationship Id="rId4" Type="http://schemas.openxmlformats.org/officeDocument/2006/relationships/hyperlink" Target="http://www.freeimageslive.co.uk/free_stock_image/unionflagjp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hyperlink" Target="http://www.momentumconsulting.ie/" TargetMode="External"/><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4"/>
          <p:cNvSpPr txBox="1">
            <a:spLocks/>
          </p:cNvSpPr>
          <p:nvPr/>
        </p:nvSpPr>
        <p:spPr>
          <a:xfrm>
            <a:off x="5261114" y="-40456"/>
            <a:ext cx="6930886" cy="6908556"/>
          </a:xfrm>
          <a:custGeom>
            <a:avLst/>
            <a:gdLst>
              <a:gd name="connsiteX0" fmla="*/ 0 w 6215062"/>
              <a:gd name="connsiteY0" fmla="*/ 0 h 7050088"/>
              <a:gd name="connsiteX1" fmla="*/ 5179198 w 6215062"/>
              <a:gd name="connsiteY1" fmla="*/ 0 h 7050088"/>
              <a:gd name="connsiteX2" fmla="*/ 6215062 w 6215062"/>
              <a:gd name="connsiteY2" fmla="*/ 1035864 h 7050088"/>
              <a:gd name="connsiteX3" fmla="*/ 6215062 w 6215062"/>
              <a:gd name="connsiteY3" fmla="*/ 7050088 h 7050088"/>
              <a:gd name="connsiteX4" fmla="*/ 0 w 6215062"/>
              <a:gd name="connsiteY4" fmla="*/ 7050088 h 7050088"/>
              <a:gd name="connsiteX5" fmla="*/ 0 w 6215062"/>
              <a:gd name="connsiteY5" fmla="*/ 0 h 7050088"/>
              <a:gd name="connsiteX0" fmla="*/ 0 w 6239372"/>
              <a:gd name="connsiteY0" fmla="*/ 0 h 7050088"/>
              <a:gd name="connsiteX1" fmla="*/ 6239372 w 6239372"/>
              <a:gd name="connsiteY1" fmla="*/ 26504 h 7050088"/>
              <a:gd name="connsiteX2" fmla="*/ 6215062 w 6239372"/>
              <a:gd name="connsiteY2" fmla="*/ 1035864 h 7050088"/>
              <a:gd name="connsiteX3" fmla="*/ 6215062 w 6239372"/>
              <a:gd name="connsiteY3" fmla="*/ 705008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26504 h 7050088"/>
              <a:gd name="connsiteX2" fmla="*/ 6215062 w 6239372"/>
              <a:gd name="connsiteY2" fmla="*/ 1035864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26504 h 7050088"/>
              <a:gd name="connsiteX2" fmla="*/ 6162054 w 6239372"/>
              <a:gd name="connsiteY2" fmla="*/ 6840316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0 h 7050088"/>
              <a:gd name="connsiteX2" fmla="*/ 6162054 w 6239372"/>
              <a:gd name="connsiteY2" fmla="*/ 6840316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6840316"/>
              <a:gd name="connsiteX1" fmla="*/ 6239372 w 6239372"/>
              <a:gd name="connsiteY1" fmla="*/ 0 h 6840316"/>
              <a:gd name="connsiteX2" fmla="*/ 6162054 w 6239372"/>
              <a:gd name="connsiteY2" fmla="*/ 6840316 h 6840316"/>
              <a:gd name="connsiteX3" fmla="*/ 1126227 w 6239372"/>
              <a:gd name="connsiteY3" fmla="*/ 6626018 h 6840316"/>
              <a:gd name="connsiteX4" fmla="*/ 0 w 6239372"/>
              <a:gd name="connsiteY4" fmla="*/ 5632105 h 6840316"/>
              <a:gd name="connsiteX5" fmla="*/ 0 w 6239372"/>
              <a:gd name="connsiteY5" fmla="*/ 0 h 6840316"/>
              <a:gd name="connsiteX0" fmla="*/ 689320 w 6928692"/>
              <a:gd name="connsiteY0" fmla="*/ 0 h 6851305"/>
              <a:gd name="connsiteX1" fmla="*/ 6928692 w 6928692"/>
              <a:gd name="connsiteY1" fmla="*/ 0 h 6851305"/>
              <a:gd name="connsiteX2" fmla="*/ 6851374 w 6928692"/>
              <a:gd name="connsiteY2" fmla="*/ 6840316 h 6851305"/>
              <a:gd name="connsiteX3" fmla="*/ 0 w 6928692"/>
              <a:gd name="connsiteY3" fmla="*/ 6851305 h 6851305"/>
              <a:gd name="connsiteX4" fmla="*/ 689320 w 6928692"/>
              <a:gd name="connsiteY4" fmla="*/ 5632105 h 6851305"/>
              <a:gd name="connsiteX5" fmla="*/ 689320 w 6928692"/>
              <a:gd name="connsiteY5" fmla="*/ 0 h 6851305"/>
              <a:gd name="connsiteX0" fmla="*/ 689320 w 6928692"/>
              <a:gd name="connsiteY0" fmla="*/ 0 h 6853568"/>
              <a:gd name="connsiteX1" fmla="*/ 6928692 w 6928692"/>
              <a:gd name="connsiteY1" fmla="*/ 0 h 6853568"/>
              <a:gd name="connsiteX2" fmla="*/ 6851374 w 6928692"/>
              <a:gd name="connsiteY2" fmla="*/ 6853568 h 6853568"/>
              <a:gd name="connsiteX3" fmla="*/ 0 w 6928692"/>
              <a:gd name="connsiteY3" fmla="*/ 6851305 h 6853568"/>
              <a:gd name="connsiteX4" fmla="*/ 689320 w 6928692"/>
              <a:gd name="connsiteY4" fmla="*/ 5632105 h 6853568"/>
              <a:gd name="connsiteX5" fmla="*/ 689320 w 6928692"/>
              <a:gd name="connsiteY5" fmla="*/ 0 h 6853568"/>
              <a:gd name="connsiteX0" fmla="*/ 649563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649563 w 6888935"/>
              <a:gd name="connsiteY4" fmla="*/ 5632105 h 6853568"/>
              <a:gd name="connsiteX5" fmla="*/ 649563 w 6888935"/>
              <a:gd name="connsiteY5" fmla="*/ 0 h 6853568"/>
              <a:gd name="connsiteX0" fmla="*/ 649563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649563 w 6888935"/>
              <a:gd name="connsiteY5" fmla="*/ 0 h 6853568"/>
              <a:gd name="connsiteX0" fmla="*/ 1272415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1272415 w 6888935"/>
              <a:gd name="connsiteY5" fmla="*/ 0 h 6853568"/>
              <a:gd name="connsiteX0" fmla="*/ 1272415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1272415 w 6888935"/>
              <a:gd name="connsiteY5" fmla="*/ 0 h 6853568"/>
              <a:gd name="connsiteX0" fmla="*/ 1272415 w 6888935"/>
              <a:gd name="connsiteY0" fmla="*/ 0 h 6866740"/>
              <a:gd name="connsiteX1" fmla="*/ 6888935 w 6888935"/>
              <a:gd name="connsiteY1" fmla="*/ 0 h 6866740"/>
              <a:gd name="connsiteX2" fmla="*/ 6877477 w 6888935"/>
              <a:gd name="connsiteY2" fmla="*/ 6866740 h 6866740"/>
              <a:gd name="connsiteX3" fmla="*/ 0 w 6888935"/>
              <a:gd name="connsiteY3" fmla="*/ 6851305 h 6866740"/>
              <a:gd name="connsiteX4" fmla="*/ 2094050 w 6888935"/>
              <a:gd name="connsiteY4" fmla="*/ 1629948 h 6866740"/>
              <a:gd name="connsiteX5" fmla="*/ 1272415 w 6888935"/>
              <a:gd name="connsiteY5" fmla="*/ 0 h 686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8935" h="6866740">
                <a:moveTo>
                  <a:pt x="1272415" y="0"/>
                </a:moveTo>
                <a:lnTo>
                  <a:pt x="6888935" y="0"/>
                </a:lnTo>
                <a:cubicBezTo>
                  <a:pt x="6885116" y="2288913"/>
                  <a:pt x="6881296" y="4577827"/>
                  <a:pt x="6877477" y="6866740"/>
                </a:cubicBezTo>
                <a:lnTo>
                  <a:pt x="0" y="6851305"/>
                </a:lnTo>
                <a:lnTo>
                  <a:pt x="2094050" y="1629948"/>
                </a:lnTo>
                <a:lnTo>
                  <a:pt x="1272415"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7" name="Rectangle 1"/>
          <p:cNvSpPr/>
          <p:nvPr/>
        </p:nvSpPr>
        <p:spPr>
          <a:xfrm>
            <a:off x="5282566" y="-38844"/>
            <a:ext cx="3730817" cy="6888640"/>
          </a:xfrm>
          <a:custGeom>
            <a:avLst/>
            <a:gdLst>
              <a:gd name="connsiteX0" fmla="*/ 0 w 914400"/>
              <a:gd name="connsiteY0" fmla="*/ 0 h 6853276"/>
              <a:gd name="connsiteX1" fmla="*/ 914400 w 914400"/>
              <a:gd name="connsiteY1" fmla="*/ 0 h 6853276"/>
              <a:gd name="connsiteX2" fmla="*/ 914400 w 914400"/>
              <a:gd name="connsiteY2" fmla="*/ 6853276 h 6853276"/>
              <a:gd name="connsiteX3" fmla="*/ 0 w 914400"/>
              <a:gd name="connsiteY3" fmla="*/ 6853276 h 6853276"/>
              <a:gd name="connsiteX4" fmla="*/ 0 w 914400"/>
              <a:gd name="connsiteY4" fmla="*/ 0 h 6853276"/>
              <a:gd name="connsiteX0" fmla="*/ 0 w 3710609"/>
              <a:gd name="connsiteY0" fmla="*/ 0 h 6853276"/>
              <a:gd name="connsiteX1" fmla="*/ 3710609 w 3710609"/>
              <a:gd name="connsiteY1" fmla="*/ 13252 h 6853276"/>
              <a:gd name="connsiteX2" fmla="*/ 914400 w 3710609"/>
              <a:gd name="connsiteY2" fmla="*/ 6853276 h 6853276"/>
              <a:gd name="connsiteX3" fmla="*/ 0 w 3710609"/>
              <a:gd name="connsiteY3" fmla="*/ 6853276 h 6853276"/>
              <a:gd name="connsiteX4" fmla="*/ 0 w 3710609"/>
              <a:gd name="connsiteY4" fmla="*/ 0 h 6853276"/>
              <a:gd name="connsiteX0" fmla="*/ 2332383 w 3710609"/>
              <a:gd name="connsiteY0" fmla="*/ 384314 h 6840024"/>
              <a:gd name="connsiteX1" fmla="*/ 3710609 w 3710609"/>
              <a:gd name="connsiteY1" fmla="*/ 0 h 6840024"/>
              <a:gd name="connsiteX2" fmla="*/ 914400 w 3710609"/>
              <a:gd name="connsiteY2" fmla="*/ 6840024 h 6840024"/>
              <a:gd name="connsiteX3" fmla="*/ 0 w 3710609"/>
              <a:gd name="connsiteY3" fmla="*/ 6840024 h 6840024"/>
              <a:gd name="connsiteX4" fmla="*/ 2332383 w 3710609"/>
              <a:gd name="connsiteY4" fmla="*/ 384314 h 6840024"/>
              <a:gd name="connsiteX0" fmla="*/ 2729948 w 3710609"/>
              <a:gd name="connsiteY0" fmla="*/ 0 h 6866527"/>
              <a:gd name="connsiteX1" fmla="*/ 3710609 w 3710609"/>
              <a:gd name="connsiteY1" fmla="*/ 26503 h 6866527"/>
              <a:gd name="connsiteX2" fmla="*/ 914400 w 3710609"/>
              <a:gd name="connsiteY2" fmla="*/ 6866527 h 6866527"/>
              <a:gd name="connsiteX3" fmla="*/ 0 w 3710609"/>
              <a:gd name="connsiteY3" fmla="*/ 6866527 h 6866527"/>
              <a:gd name="connsiteX4" fmla="*/ 2729948 w 3710609"/>
              <a:gd name="connsiteY4" fmla="*/ 0 h 6866527"/>
              <a:gd name="connsiteX0" fmla="*/ 2729948 w 3710609"/>
              <a:gd name="connsiteY0" fmla="*/ 0 h 6879779"/>
              <a:gd name="connsiteX1" fmla="*/ 3710609 w 3710609"/>
              <a:gd name="connsiteY1" fmla="*/ 26503 h 6879779"/>
              <a:gd name="connsiteX2" fmla="*/ 1020417 w 3710609"/>
              <a:gd name="connsiteY2" fmla="*/ 6879779 h 6879779"/>
              <a:gd name="connsiteX3" fmla="*/ 0 w 3710609"/>
              <a:gd name="connsiteY3" fmla="*/ 6866527 h 6879779"/>
              <a:gd name="connsiteX4" fmla="*/ 2729948 w 3710609"/>
              <a:gd name="connsiteY4" fmla="*/ 0 h 6879779"/>
              <a:gd name="connsiteX0" fmla="*/ 2729948 w 3730817"/>
              <a:gd name="connsiteY0" fmla="*/ 8861 h 6888640"/>
              <a:gd name="connsiteX1" fmla="*/ 3730817 w 3730817"/>
              <a:gd name="connsiteY1" fmla="*/ 0 h 6888640"/>
              <a:gd name="connsiteX2" fmla="*/ 1020417 w 3730817"/>
              <a:gd name="connsiteY2" fmla="*/ 6888640 h 6888640"/>
              <a:gd name="connsiteX3" fmla="*/ 0 w 3730817"/>
              <a:gd name="connsiteY3" fmla="*/ 6875388 h 6888640"/>
              <a:gd name="connsiteX4" fmla="*/ 2729948 w 3730817"/>
              <a:gd name="connsiteY4" fmla="*/ 8861 h 6888640"/>
              <a:gd name="connsiteX0" fmla="*/ 2729948 w 3730817"/>
              <a:gd name="connsiteY0" fmla="*/ 3809 h 6888640"/>
              <a:gd name="connsiteX1" fmla="*/ 3730817 w 3730817"/>
              <a:gd name="connsiteY1" fmla="*/ 0 h 6888640"/>
              <a:gd name="connsiteX2" fmla="*/ 1020417 w 3730817"/>
              <a:gd name="connsiteY2" fmla="*/ 6888640 h 6888640"/>
              <a:gd name="connsiteX3" fmla="*/ 0 w 3730817"/>
              <a:gd name="connsiteY3" fmla="*/ 6875388 h 6888640"/>
              <a:gd name="connsiteX4" fmla="*/ 2729948 w 3730817"/>
              <a:gd name="connsiteY4" fmla="*/ 3809 h 68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817" h="6888640">
                <a:moveTo>
                  <a:pt x="2729948" y="3809"/>
                </a:moveTo>
                <a:lnTo>
                  <a:pt x="3730817" y="0"/>
                </a:lnTo>
                <a:lnTo>
                  <a:pt x="1020417" y="6888640"/>
                </a:lnTo>
                <a:lnTo>
                  <a:pt x="0" y="6875388"/>
                </a:lnTo>
                <a:lnTo>
                  <a:pt x="2729948" y="3809"/>
                </a:lnTo>
                <a:close/>
              </a:path>
            </a:pathLst>
          </a:custGeom>
          <a:solidFill>
            <a:srgbClr val="68BBAF">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2"/>
          <p:cNvSpPr/>
          <p:nvPr/>
        </p:nvSpPr>
        <p:spPr>
          <a:xfrm>
            <a:off x="6311182" y="2874147"/>
            <a:ext cx="3107305" cy="3983853"/>
          </a:xfrm>
          <a:custGeom>
            <a:avLst/>
            <a:gdLst>
              <a:gd name="connsiteX0" fmla="*/ 0 w 1643270"/>
              <a:gd name="connsiteY0" fmla="*/ 3591339 h 3591339"/>
              <a:gd name="connsiteX1" fmla="*/ 0 w 1643270"/>
              <a:gd name="connsiteY1" fmla="*/ 0 h 3591339"/>
              <a:gd name="connsiteX2" fmla="*/ 1643270 w 1643270"/>
              <a:gd name="connsiteY2" fmla="*/ 3591339 h 3591339"/>
              <a:gd name="connsiteX3" fmla="*/ 0 w 1643270"/>
              <a:gd name="connsiteY3" fmla="*/ 3591339 h 3591339"/>
              <a:gd name="connsiteX0" fmla="*/ 0 w 3074505"/>
              <a:gd name="connsiteY0" fmla="*/ 4121426 h 4121426"/>
              <a:gd name="connsiteX1" fmla="*/ 1431235 w 3074505"/>
              <a:gd name="connsiteY1" fmla="*/ 0 h 4121426"/>
              <a:gd name="connsiteX2" fmla="*/ 3074505 w 3074505"/>
              <a:gd name="connsiteY2" fmla="*/ 3591339 h 4121426"/>
              <a:gd name="connsiteX3" fmla="*/ 0 w 3074505"/>
              <a:gd name="connsiteY3" fmla="*/ 4121426 h 4121426"/>
              <a:gd name="connsiteX0" fmla="*/ 0 w 2928731"/>
              <a:gd name="connsiteY0" fmla="*/ 4121426 h 4121426"/>
              <a:gd name="connsiteX1" fmla="*/ 1431235 w 2928731"/>
              <a:gd name="connsiteY1" fmla="*/ 0 h 4121426"/>
              <a:gd name="connsiteX2" fmla="*/ 2928731 w 2928731"/>
              <a:gd name="connsiteY2" fmla="*/ 4121426 h 4121426"/>
              <a:gd name="connsiteX3" fmla="*/ 0 w 2928731"/>
              <a:gd name="connsiteY3" fmla="*/ 4121426 h 4121426"/>
              <a:gd name="connsiteX0" fmla="*/ 0 w 2928731"/>
              <a:gd name="connsiteY0" fmla="*/ 3551583 h 3551583"/>
              <a:gd name="connsiteX1" fmla="*/ 1775791 w 2928731"/>
              <a:gd name="connsiteY1" fmla="*/ 0 h 3551583"/>
              <a:gd name="connsiteX2" fmla="*/ 2928731 w 2928731"/>
              <a:gd name="connsiteY2" fmla="*/ 3551583 h 3551583"/>
              <a:gd name="connsiteX3" fmla="*/ 0 w 2928731"/>
              <a:gd name="connsiteY3" fmla="*/ 3551583 h 3551583"/>
              <a:gd name="connsiteX0" fmla="*/ 0 w 2928731"/>
              <a:gd name="connsiteY0" fmla="*/ 4002157 h 4002157"/>
              <a:gd name="connsiteX1" fmla="*/ 1563756 w 2928731"/>
              <a:gd name="connsiteY1" fmla="*/ 0 h 4002157"/>
              <a:gd name="connsiteX2" fmla="*/ 2928731 w 2928731"/>
              <a:gd name="connsiteY2" fmla="*/ 4002157 h 4002157"/>
              <a:gd name="connsiteX3" fmla="*/ 0 w 2928731"/>
              <a:gd name="connsiteY3" fmla="*/ 4002157 h 4002157"/>
              <a:gd name="connsiteX0" fmla="*/ 0 w 3127513"/>
              <a:gd name="connsiteY0" fmla="*/ 4002157 h 4002157"/>
              <a:gd name="connsiteX1" fmla="*/ 1563756 w 3127513"/>
              <a:gd name="connsiteY1" fmla="*/ 0 h 4002157"/>
              <a:gd name="connsiteX2" fmla="*/ 3127513 w 3127513"/>
              <a:gd name="connsiteY2" fmla="*/ 3988905 h 4002157"/>
              <a:gd name="connsiteX3" fmla="*/ 0 w 3127513"/>
              <a:gd name="connsiteY3" fmla="*/ 4002157 h 4002157"/>
              <a:gd name="connsiteX0" fmla="*/ 0 w 3132565"/>
              <a:gd name="connsiteY0" fmla="*/ 3997105 h 3997105"/>
              <a:gd name="connsiteX1" fmla="*/ 1568808 w 3132565"/>
              <a:gd name="connsiteY1" fmla="*/ 0 h 3997105"/>
              <a:gd name="connsiteX2" fmla="*/ 3132565 w 3132565"/>
              <a:gd name="connsiteY2" fmla="*/ 3988905 h 3997105"/>
              <a:gd name="connsiteX3" fmla="*/ 0 w 3132565"/>
              <a:gd name="connsiteY3" fmla="*/ 3997105 h 3997105"/>
              <a:gd name="connsiteX0" fmla="*/ 0 w 3107305"/>
              <a:gd name="connsiteY0" fmla="*/ 3997105 h 3999009"/>
              <a:gd name="connsiteX1" fmla="*/ 1568808 w 3107305"/>
              <a:gd name="connsiteY1" fmla="*/ 0 h 3999009"/>
              <a:gd name="connsiteX2" fmla="*/ 3107305 w 3107305"/>
              <a:gd name="connsiteY2" fmla="*/ 3999009 h 3999009"/>
              <a:gd name="connsiteX3" fmla="*/ 0 w 3107305"/>
              <a:gd name="connsiteY3" fmla="*/ 3997105 h 3999009"/>
              <a:gd name="connsiteX0" fmla="*/ 0 w 3107305"/>
              <a:gd name="connsiteY0" fmla="*/ 3992053 h 3993957"/>
              <a:gd name="connsiteX1" fmla="*/ 1690054 w 3107305"/>
              <a:gd name="connsiteY1" fmla="*/ 0 h 3993957"/>
              <a:gd name="connsiteX2" fmla="*/ 3107305 w 3107305"/>
              <a:gd name="connsiteY2" fmla="*/ 3993957 h 3993957"/>
              <a:gd name="connsiteX3" fmla="*/ 0 w 3107305"/>
              <a:gd name="connsiteY3" fmla="*/ 3992053 h 3993957"/>
              <a:gd name="connsiteX0" fmla="*/ 0 w 3107305"/>
              <a:gd name="connsiteY0" fmla="*/ 3981949 h 3983853"/>
              <a:gd name="connsiteX1" fmla="*/ 1558704 w 3107305"/>
              <a:gd name="connsiteY1" fmla="*/ 0 h 3983853"/>
              <a:gd name="connsiteX2" fmla="*/ 3107305 w 3107305"/>
              <a:gd name="connsiteY2" fmla="*/ 3983853 h 3983853"/>
              <a:gd name="connsiteX3" fmla="*/ 0 w 3107305"/>
              <a:gd name="connsiteY3" fmla="*/ 3981949 h 3983853"/>
            </a:gdLst>
            <a:ahLst/>
            <a:cxnLst>
              <a:cxn ang="0">
                <a:pos x="connsiteX0" y="connsiteY0"/>
              </a:cxn>
              <a:cxn ang="0">
                <a:pos x="connsiteX1" y="connsiteY1"/>
              </a:cxn>
              <a:cxn ang="0">
                <a:pos x="connsiteX2" y="connsiteY2"/>
              </a:cxn>
              <a:cxn ang="0">
                <a:pos x="connsiteX3" y="connsiteY3"/>
              </a:cxn>
            </a:cxnLst>
            <a:rect l="l" t="t" r="r" b="b"/>
            <a:pathLst>
              <a:path w="3107305" h="3983853">
                <a:moveTo>
                  <a:pt x="0" y="3981949"/>
                </a:moveTo>
                <a:lnTo>
                  <a:pt x="1558704" y="0"/>
                </a:lnTo>
                <a:lnTo>
                  <a:pt x="3107305" y="3983853"/>
                </a:lnTo>
                <a:lnTo>
                  <a:pt x="0" y="3981949"/>
                </a:lnTo>
                <a:close/>
              </a:path>
            </a:pathLst>
          </a:custGeom>
          <a:solidFill>
            <a:srgbClr val="A3CEC2">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2"/>
          <p:cNvSpPr/>
          <p:nvPr/>
        </p:nvSpPr>
        <p:spPr>
          <a:xfrm flipV="1">
            <a:off x="6543428" y="-28080"/>
            <a:ext cx="1464036" cy="1623392"/>
          </a:xfrm>
          <a:custGeom>
            <a:avLst/>
            <a:gdLst>
              <a:gd name="connsiteX0" fmla="*/ 0 w 1643270"/>
              <a:gd name="connsiteY0" fmla="*/ 3591339 h 3591339"/>
              <a:gd name="connsiteX1" fmla="*/ 0 w 1643270"/>
              <a:gd name="connsiteY1" fmla="*/ 0 h 3591339"/>
              <a:gd name="connsiteX2" fmla="*/ 1643270 w 1643270"/>
              <a:gd name="connsiteY2" fmla="*/ 3591339 h 3591339"/>
              <a:gd name="connsiteX3" fmla="*/ 0 w 1643270"/>
              <a:gd name="connsiteY3" fmla="*/ 3591339 h 3591339"/>
              <a:gd name="connsiteX0" fmla="*/ 0 w 3074505"/>
              <a:gd name="connsiteY0" fmla="*/ 4121426 h 4121426"/>
              <a:gd name="connsiteX1" fmla="*/ 1431235 w 3074505"/>
              <a:gd name="connsiteY1" fmla="*/ 0 h 4121426"/>
              <a:gd name="connsiteX2" fmla="*/ 3074505 w 3074505"/>
              <a:gd name="connsiteY2" fmla="*/ 3591339 h 4121426"/>
              <a:gd name="connsiteX3" fmla="*/ 0 w 3074505"/>
              <a:gd name="connsiteY3" fmla="*/ 4121426 h 4121426"/>
              <a:gd name="connsiteX0" fmla="*/ 0 w 2928731"/>
              <a:gd name="connsiteY0" fmla="*/ 4121426 h 4121426"/>
              <a:gd name="connsiteX1" fmla="*/ 1431235 w 2928731"/>
              <a:gd name="connsiteY1" fmla="*/ 0 h 4121426"/>
              <a:gd name="connsiteX2" fmla="*/ 2928731 w 2928731"/>
              <a:gd name="connsiteY2" fmla="*/ 4121426 h 4121426"/>
              <a:gd name="connsiteX3" fmla="*/ 0 w 2928731"/>
              <a:gd name="connsiteY3" fmla="*/ 4121426 h 4121426"/>
              <a:gd name="connsiteX0" fmla="*/ 0 w 2928731"/>
              <a:gd name="connsiteY0" fmla="*/ 3551583 h 3551583"/>
              <a:gd name="connsiteX1" fmla="*/ 1775791 w 2928731"/>
              <a:gd name="connsiteY1" fmla="*/ 0 h 3551583"/>
              <a:gd name="connsiteX2" fmla="*/ 2928731 w 2928731"/>
              <a:gd name="connsiteY2" fmla="*/ 3551583 h 3551583"/>
              <a:gd name="connsiteX3" fmla="*/ 0 w 2928731"/>
              <a:gd name="connsiteY3" fmla="*/ 3551583 h 3551583"/>
              <a:gd name="connsiteX0" fmla="*/ 0 w 2928731"/>
              <a:gd name="connsiteY0" fmla="*/ 4002157 h 4002157"/>
              <a:gd name="connsiteX1" fmla="*/ 1563756 w 2928731"/>
              <a:gd name="connsiteY1" fmla="*/ 0 h 4002157"/>
              <a:gd name="connsiteX2" fmla="*/ 2928731 w 2928731"/>
              <a:gd name="connsiteY2" fmla="*/ 4002157 h 4002157"/>
              <a:gd name="connsiteX3" fmla="*/ 0 w 2928731"/>
              <a:gd name="connsiteY3" fmla="*/ 4002157 h 4002157"/>
              <a:gd name="connsiteX0" fmla="*/ 0 w 3127513"/>
              <a:gd name="connsiteY0" fmla="*/ 4002157 h 4002157"/>
              <a:gd name="connsiteX1" fmla="*/ 1563756 w 3127513"/>
              <a:gd name="connsiteY1" fmla="*/ 0 h 4002157"/>
              <a:gd name="connsiteX2" fmla="*/ 3127513 w 3127513"/>
              <a:gd name="connsiteY2" fmla="*/ 3988905 h 4002157"/>
              <a:gd name="connsiteX3" fmla="*/ 0 w 3127513"/>
              <a:gd name="connsiteY3" fmla="*/ 4002157 h 4002157"/>
              <a:gd name="connsiteX0" fmla="*/ 0 w 3127513"/>
              <a:gd name="connsiteY0" fmla="*/ 2825730 h 2825730"/>
              <a:gd name="connsiteX1" fmla="*/ 2531165 w 3127513"/>
              <a:gd name="connsiteY1" fmla="*/ 0 h 2825730"/>
              <a:gd name="connsiteX2" fmla="*/ 3127513 w 3127513"/>
              <a:gd name="connsiteY2" fmla="*/ 2812478 h 2825730"/>
              <a:gd name="connsiteX3" fmla="*/ 0 w 3127513"/>
              <a:gd name="connsiteY3" fmla="*/ 2825730 h 2825730"/>
              <a:gd name="connsiteX0" fmla="*/ 0 w 3167269"/>
              <a:gd name="connsiteY0" fmla="*/ 2825730 h 2825730"/>
              <a:gd name="connsiteX1" fmla="*/ 2531165 w 3167269"/>
              <a:gd name="connsiteY1" fmla="*/ 0 h 2825730"/>
              <a:gd name="connsiteX2" fmla="*/ 3167269 w 3167269"/>
              <a:gd name="connsiteY2" fmla="*/ 2812479 h 2825730"/>
              <a:gd name="connsiteX3" fmla="*/ 0 w 3167269"/>
              <a:gd name="connsiteY3" fmla="*/ 2825730 h 2825730"/>
              <a:gd name="connsiteX0" fmla="*/ 0 w 980661"/>
              <a:gd name="connsiteY0" fmla="*/ 2571991 h 2812479"/>
              <a:gd name="connsiteX1" fmla="*/ 344557 w 980661"/>
              <a:gd name="connsiteY1" fmla="*/ 0 h 2812479"/>
              <a:gd name="connsiteX2" fmla="*/ 980661 w 980661"/>
              <a:gd name="connsiteY2" fmla="*/ 2812479 h 2812479"/>
              <a:gd name="connsiteX3" fmla="*/ 0 w 980661"/>
              <a:gd name="connsiteY3" fmla="*/ 2571991 h 2812479"/>
              <a:gd name="connsiteX0" fmla="*/ 0 w 1484243"/>
              <a:gd name="connsiteY0" fmla="*/ 2825730 h 2825730"/>
              <a:gd name="connsiteX1" fmla="*/ 848139 w 1484243"/>
              <a:gd name="connsiteY1" fmla="*/ 0 h 2825730"/>
              <a:gd name="connsiteX2" fmla="*/ 1484243 w 1484243"/>
              <a:gd name="connsiteY2" fmla="*/ 2812479 h 2825730"/>
              <a:gd name="connsiteX3" fmla="*/ 0 w 1484243"/>
              <a:gd name="connsiteY3" fmla="*/ 2825730 h 2825730"/>
              <a:gd name="connsiteX0" fmla="*/ 0 w 1494347"/>
              <a:gd name="connsiteY0" fmla="*/ 2825730 h 2865241"/>
              <a:gd name="connsiteX1" fmla="*/ 848139 w 1494347"/>
              <a:gd name="connsiteY1" fmla="*/ 0 h 2865241"/>
              <a:gd name="connsiteX2" fmla="*/ 1494347 w 1494347"/>
              <a:gd name="connsiteY2" fmla="*/ 2865241 h 2865241"/>
              <a:gd name="connsiteX3" fmla="*/ 0 w 1494347"/>
              <a:gd name="connsiteY3" fmla="*/ 2825730 h 2865241"/>
              <a:gd name="connsiteX0" fmla="*/ 0 w 1504451"/>
              <a:gd name="connsiteY0" fmla="*/ 2860905 h 2865241"/>
              <a:gd name="connsiteX1" fmla="*/ 858243 w 1504451"/>
              <a:gd name="connsiteY1" fmla="*/ 0 h 2865241"/>
              <a:gd name="connsiteX2" fmla="*/ 1504451 w 1504451"/>
              <a:gd name="connsiteY2" fmla="*/ 2865241 h 2865241"/>
              <a:gd name="connsiteX3" fmla="*/ 0 w 1504451"/>
              <a:gd name="connsiteY3" fmla="*/ 2860905 h 2865241"/>
              <a:gd name="connsiteX0" fmla="*/ 0 w 1474140"/>
              <a:gd name="connsiteY0" fmla="*/ 2869699 h 2869699"/>
              <a:gd name="connsiteX1" fmla="*/ 827932 w 1474140"/>
              <a:gd name="connsiteY1" fmla="*/ 0 h 2869699"/>
              <a:gd name="connsiteX2" fmla="*/ 1474140 w 1474140"/>
              <a:gd name="connsiteY2" fmla="*/ 2865241 h 2869699"/>
              <a:gd name="connsiteX3" fmla="*/ 0 w 1474140"/>
              <a:gd name="connsiteY3" fmla="*/ 2869699 h 2869699"/>
              <a:gd name="connsiteX0" fmla="*/ 0 w 1474140"/>
              <a:gd name="connsiteY0" fmla="*/ 2843320 h 2843320"/>
              <a:gd name="connsiteX1" fmla="*/ 832984 w 1474140"/>
              <a:gd name="connsiteY1" fmla="*/ 0 h 2843320"/>
              <a:gd name="connsiteX2" fmla="*/ 1474140 w 1474140"/>
              <a:gd name="connsiteY2" fmla="*/ 2838862 h 2843320"/>
              <a:gd name="connsiteX3" fmla="*/ 0 w 1474140"/>
              <a:gd name="connsiteY3" fmla="*/ 2843320 h 2843320"/>
              <a:gd name="connsiteX0" fmla="*/ 0 w 1474140"/>
              <a:gd name="connsiteY0" fmla="*/ 2843320 h 2843320"/>
              <a:gd name="connsiteX1" fmla="*/ 832984 w 1474140"/>
              <a:gd name="connsiteY1" fmla="*/ 0 h 2843320"/>
              <a:gd name="connsiteX2" fmla="*/ 1474140 w 1474140"/>
              <a:gd name="connsiteY2" fmla="*/ 2838862 h 2843320"/>
              <a:gd name="connsiteX3" fmla="*/ 0 w 1474140"/>
              <a:gd name="connsiteY3" fmla="*/ 2843320 h 2843320"/>
              <a:gd name="connsiteX0" fmla="*/ 0 w 1464036"/>
              <a:gd name="connsiteY0" fmla="*/ 2816939 h 2838862"/>
              <a:gd name="connsiteX1" fmla="*/ 822880 w 1464036"/>
              <a:gd name="connsiteY1" fmla="*/ 0 h 2838862"/>
              <a:gd name="connsiteX2" fmla="*/ 1464036 w 1464036"/>
              <a:gd name="connsiteY2" fmla="*/ 2838862 h 2838862"/>
              <a:gd name="connsiteX3" fmla="*/ 0 w 1464036"/>
              <a:gd name="connsiteY3" fmla="*/ 2816939 h 2838862"/>
              <a:gd name="connsiteX0" fmla="*/ 0 w 1464036"/>
              <a:gd name="connsiteY0" fmla="*/ 2825732 h 2838862"/>
              <a:gd name="connsiteX1" fmla="*/ 822880 w 1464036"/>
              <a:gd name="connsiteY1" fmla="*/ 0 h 2838862"/>
              <a:gd name="connsiteX2" fmla="*/ 1464036 w 1464036"/>
              <a:gd name="connsiteY2" fmla="*/ 2838862 h 2838862"/>
              <a:gd name="connsiteX3" fmla="*/ 0 w 1464036"/>
              <a:gd name="connsiteY3" fmla="*/ 2825732 h 2838862"/>
              <a:gd name="connsiteX0" fmla="*/ 0 w 1464036"/>
              <a:gd name="connsiteY0" fmla="*/ 2825732 h 2825732"/>
              <a:gd name="connsiteX1" fmla="*/ 822880 w 1464036"/>
              <a:gd name="connsiteY1" fmla="*/ 0 h 2825732"/>
              <a:gd name="connsiteX2" fmla="*/ 1464036 w 1464036"/>
              <a:gd name="connsiteY2" fmla="*/ 2821275 h 2825732"/>
              <a:gd name="connsiteX3" fmla="*/ 0 w 1464036"/>
              <a:gd name="connsiteY3" fmla="*/ 2825732 h 2825732"/>
            </a:gdLst>
            <a:ahLst/>
            <a:cxnLst>
              <a:cxn ang="0">
                <a:pos x="connsiteX0" y="connsiteY0"/>
              </a:cxn>
              <a:cxn ang="0">
                <a:pos x="connsiteX1" y="connsiteY1"/>
              </a:cxn>
              <a:cxn ang="0">
                <a:pos x="connsiteX2" y="connsiteY2"/>
              </a:cxn>
              <a:cxn ang="0">
                <a:pos x="connsiteX3" y="connsiteY3"/>
              </a:cxn>
            </a:cxnLst>
            <a:rect l="l" t="t" r="r" b="b"/>
            <a:pathLst>
              <a:path w="1464036" h="2825732">
                <a:moveTo>
                  <a:pt x="0" y="2825732"/>
                </a:moveTo>
                <a:lnTo>
                  <a:pt x="822880" y="0"/>
                </a:lnTo>
                <a:lnTo>
                  <a:pt x="1464036" y="2821275"/>
                </a:lnTo>
                <a:lnTo>
                  <a:pt x="0" y="2825732"/>
                </a:lnTo>
                <a:close/>
              </a:path>
            </a:pathLst>
          </a:custGeom>
          <a:solidFill>
            <a:srgbClr val="A3CEC2">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print">
            <a:alphaModFix amt="11000"/>
            <a:extLst>
              <a:ext uri="{28A0092B-C50C-407E-A947-70E740481C1C}">
                <a14:useLocalDpi xmlns:a14="http://schemas.microsoft.com/office/drawing/2010/main"/>
              </a:ext>
            </a:extLst>
          </a:blip>
          <a:srcRect b="-4010"/>
          <a:stretch/>
        </p:blipFill>
        <p:spPr>
          <a:xfrm rot="10800000">
            <a:off x="0" y="-224661"/>
            <a:ext cx="3299791" cy="5090734"/>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469" y="231614"/>
            <a:ext cx="4672944" cy="1703807"/>
          </a:xfrm>
          <a:prstGeom prst="rect">
            <a:avLst/>
          </a:prstGeom>
        </p:spPr>
      </p:pic>
      <p:sp>
        <p:nvSpPr>
          <p:cNvPr id="13" name="Text Placeholder 23"/>
          <p:cNvSpPr txBox="1">
            <a:spLocks/>
          </p:cNvSpPr>
          <p:nvPr/>
        </p:nvSpPr>
        <p:spPr>
          <a:xfrm>
            <a:off x="394023" y="2088995"/>
            <a:ext cx="5944937" cy="2589777"/>
          </a:xfrm>
          <a:prstGeom prst="rect">
            <a:avLst/>
          </a:prstGeom>
        </p:spPr>
        <p:txBody>
          <a:bodyPr>
            <a:normAutofit/>
          </a:bodyPr>
          <a:lstStyle>
            <a:lvl1pPr marL="0" indent="0" algn="l" defTabSz="914400" rtl="0" eaLnBrk="1" latinLnBrk="0" hangingPunct="1">
              <a:lnSpc>
                <a:spcPts val="4000"/>
              </a:lnSpc>
              <a:spcBef>
                <a:spcPts val="1000"/>
              </a:spcBef>
              <a:buFont typeface="Arial"/>
              <a:buNone/>
              <a:defRPr sz="3600" b="0" kern="1200" baseline="0">
                <a:solidFill>
                  <a:srgbClr val="392E85"/>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A3CEC2"/>
                </a:solidFill>
              </a:rPr>
              <a:t>Module 5</a:t>
            </a:r>
            <a:br>
              <a:rPr lang="en-US" b="1" dirty="0">
                <a:solidFill>
                  <a:srgbClr val="7F4182"/>
                </a:solidFill>
              </a:rPr>
            </a:br>
            <a:r>
              <a:rPr lang="en-US" b="1" dirty="0">
                <a:solidFill>
                  <a:srgbClr val="7F4182"/>
                </a:solidFill>
              </a:rPr>
              <a:t>Financing your Community </a:t>
            </a:r>
            <a:r>
              <a:rPr lang="en-US" b="1">
                <a:solidFill>
                  <a:srgbClr val="7F4182"/>
                </a:solidFill>
              </a:rPr>
              <a:t>Regeneration Ambitions </a:t>
            </a:r>
            <a:endParaRPr lang="en-US" b="1" dirty="0">
              <a:solidFill>
                <a:srgbClr val="68BBAF"/>
              </a:solidFill>
            </a:endParaRPr>
          </a:p>
        </p:txBody>
      </p:sp>
      <p:sp>
        <p:nvSpPr>
          <p:cNvPr id="14" name="Footer Placeholder 6"/>
          <p:cNvSpPr txBox="1">
            <a:spLocks noGrp="1"/>
          </p:cNvSpPr>
          <p:nvPr/>
        </p:nvSpPr>
        <p:spPr bwMode="auto">
          <a:xfrm>
            <a:off x="2085976" y="536400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5"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1469" y="5323998"/>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p:nvPr/>
        </p:nvSpPr>
        <p:spPr>
          <a:xfrm flipH="1">
            <a:off x="-36524" y="3990169"/>
            <a:ext cx="4584712" cy="1022313"/>
          </a:xfrm>
          <a:custGeom>
            <a:avLst/>
            <a:gdLst>
              <a:gd name="connsiteX0" fmla="*/ 0 w 8070574"/>
              <a:gd name="connsiteY0" fmla="*/ 0 h 914400"/>
              <a:gd name="connsiteX1" fmla="*/ 8070574 w 8070574"/>
              <a:gd name="connsiteY1" fmla="*/ 0 h 914400"/>
              <a:gd name="connsiteX2" fmla="*/ 8070574 w 8070574"/>
              <a:gd name="connsiteY2" fmla="*/ 914400 h 914400"/>
              <a:gd name="connsiteX3" fmla="*/ 0 w 8070574"/>
              <a:gd name="connsiteY3" fmla="*/ 914400 h 914400"/>
              <a:gd name="connsiteX4" fmla="*/ 0 w 8070574"/>
              <a:gd name="connsiteY4" fmla="*/ 0 h 914400"/>
              <a:gd name="connsiteX0" fmla="*/ 781878 w 8070574"/>
              <a:gd name="connsiteY0" fmla="*/ 0 h 1152939"/>
              <a:gd name="connsiteX1" fmla="*/ 8070574 w 8070574"/>
              <a:gd name="connsiteY1" fmla="*/ 238539 h 1152939"/>
              <a:gd name="connsiteX2" fmla="*/ 8070574 w 8070574"/>
              <a:gd name="connsiteY2" fmla="*/ 1152939 h 1152939"/>
              <a:gd name="connsiteX3" fmla="*/ 0 w 8070574"/>
              <a:gd name="connsiteY3" fmla="*/ 1152939 h 1152939"/>
              <a:gd name="connsiteX4" fmla="*/ 781878 w 8070574"/>
              <a:gd name="connsiteY4" fmla="*/ 0 h 1152939"/>
              <a:gd name="connsiteX0" fmla="*/ 1126434 w 8415130"/>
              <a:gd name="connsiteY0" fmla="*/ 0 h 1258956"/>
              <a:gd name="connsiteX1" fmla="*/ 8415130 w 8415130"/>
              <a:gd name="connsiteY1" fmla="*/ 238539 h 1258956"/>
              <a:gd name="connsiteX2" fmla="*/ 8415130 w 8415130"/>
              <a:gd name="connsiteY2" fmla="*/ 1152939 h 1258956"/>
              <a:gd name="connsiteX3" fmla="*/ 0 w 8415130"/>
              <a:gd name="connsiteY3" fmla="*/ 1258956 h 1258956"/>
              <a:gd name="connsiteX4" fmla="*/ 1126434 w 8415130"/>
              <a:gd name="connsiteY4" fmla="*/ 0 h 1258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5130" h="1258956">
                <a:moveTo>
                  <a:pt x="1126434" y="0"/>
                </a:moveTo>
                <a:lnTo>
                  <a:pt x="8415130" y="238539"/>
                </a:lnTo>
                <a:lnTo>
                  <a:pt x="8415130" y="1152939"/>
                </a:lnTo>
                <a:lnTo>
                  <a:pt x="0" y="1258956"/>
                </a:lnTo>
                <a:lnTo>
                  <a:pt x="1126434"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txBox="1">
            <a:spLocks/>
          </p:cNvSpPr>
          <p:nvPr/>
        </p:nvSpPr>
        <p:spPr>
          <a:xfrm>
            <a:off x="598492" y="4241772"/>
            <a:ext cx="4088056" cy="894793"/>
          </a:xfrm>
          <a:prstGeom prst="rect">
            <a:avLst/>
          </a:prstGeom>
        </p:spPr>
        <p:txBody>
          <a:bodyPr>
            <a:normAutofit/>
          </a:bodyPr>
          <a:lstStyle>
            <a:lvl1pPr marL="0" indent="0" algn="l" defTabSz="914400" rtl="0" eaLnBrk="1" latinLnBrk="0" hangingPunct="1">
              <a:lnSpc>
                <a:spcPts val="4000"/>
              </a:lnSpc>
              <a:spcBef>
                <a:spcPts val="1000"/>
              </a:spcBef>
              <a:buFont typeface="Arial"/>
              <a:buNone/>
              <a:defRPr sz="3600" b="0" kern="1200" baseline="0">
                <a:solidFill>
                  <a:srgbClr val="392E85"/>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solidFill>
                  <a:schemeClr val="bg1"/>
                </a:solidFill>
              </a:rPr>
              <a:t>www.</a:t>
            </a:r>
            <a:r>
              <a:rPr lang="en-US" b="1" dirty="0" err="1">
                <a:solidFill>
                  <a:schemeClr val="bg1"/>
                </a:solidFill>
              </a:rPr>
              <a:t>restart</a:t>
            </a:r>
            <a:r>
              <a:rPr lang="en-US" dirty="0" err="1">
                <a:solidFill>
                  <a:schemeClr val="bg1"/>
                </a:solidFill>
              </a:rPr>
              <a:t>.how</a:t>
            </a:r>
            <a:endParaRPr lang="en-US" dirty="0">
              <a:solidFill>
                <a:schemeClr val="bg1"/>
              </a:solidFill>
            </a:endParaRPr>
          </a:p>
        </p:txBody>
      </p:sp>
      <p:sp>
        <p:nvSpPr>
          <p:cNvPr id="18" name="TextBox 17">
            <a:extLst>
              <a:ext uri="{FF2B5EF4-FFF2-40B4-BE49-F238E27FC236}">
                <a16:creationId xmlns:a16="http://schemas.microsoft.com/office/drawing/2014/main" id="{E97F969F-EAE8-4B42-87AC-B5BA57301CB7}"/>
              </a:ext>
            </a:extLst>
          </p:cNvPr>
          <p:cNvSpPr txBox="1"/>
          <p:nvPr/>
        </p:nvSpPr>
        <p:spPr>
          <a:xfrm>
            <a:off x="330175" y="5830672"/>
            <a:ext cx="4930939" cy="769441"/>
          </a:xfrm>
          <a:prstGeom prst="rect">
            <a:avLst/>
          </a:prstGeom>
          <a:noFill/>
        </p:spPr>
        <p:txBody>
          <a:bodyPr wrap="square">
            <a:spAutoFit/>
          </a:bodyPr>
          <a:lstStyle/>
          <a:p>
            <a:r>
              <a:rPr lang="en-GB" sz="1100" dirty="0"/>
              <a:t>This project has been funded with support from the European Commission. This publication [communication] reflects the views only of the author, and the Commission cannot be held responsible for any use, which may be made of the information contained therein. </a:t>
            </a:r>
            <a:endParaRPr lang="en-IE" sz="1100" dirty="0"/>
          </a:p>
        </p:txBody>
      </p:sp>
    </p:spTree>
    <p:extLst>
      <p:ext uri="{BB962C8B-B14F-4D97-AF65-F5344CB8AC3E}">
        <p14:creationId xmlns:p14="http://schemas.microsoft.com/office/powerpoint/2010/main" val="125055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A6D323-3EB6-476E-A8AE-C10D594BF1F0}"/>
              </a:ext>
            </a:extLst>
          </p:cNvPr>
          <p:cNvSpPr>
            <a:spLocks noGrp="1"/>
          </p:cNvSpPr>
          <p:nvPr>
            <p:ph type="body" sz="quarter" idx="20"/>
          </p:nvPr>
        </p:nvSpPr>
        <p:spPr>
          <a:xfrm>
            <a:off x="2495265" y="1354501"/>
            <a:ext cx="9611009" cy="3872188"/>
          </a:xfrm>
        </p:spPr>
        <p:txBody>
          <a:bodyPr/>
          <a:lstStyle/>
          <a:p>
            <a:pPr marL="0" indent="0">
              <a:buNone/>
            </a:pPr>
            <a:r>
              <a:rPr lang="en-US" dirty="0"/>
              <a:t>Take a moment to review and focus on your community regeneration project priorities.</a:t>
            </a:r>
          </a:p>
          <a:p>
            <a:r>
              <a:rPr lang="en-US" dirty="0"/>
              <a:t>What are your priorities for next 1 – 3 years? 3 – 5 years?</a:t>
            </a:r>
          </a:p>
          <a:p>
            <a:r>
              <a:rPr lang="en-US" dirty="0"/>
              <a:t>Survival, regeneration or growth ?  </a:t>
            </a:r>
          </a:p>
          <a:p>
            <a:r>
              <a:rPr lang="en-US" dirty="0"/>
              <a:t>New opportunities ? </a:t>
            </a:r>
          </a:p>
          <a:p>
            <a:r>
              <a:rPr lang="en-US" dirty="0"/>
              <a:t>Same activities but improved?</a:t>
            </a:r>
          </a:p>
          <a:p>
            <a:r>
              <a:rPr lang="en-US" dirty="0"/>
              <a:t>Same catchment area or further afield?</a:t>
            </a:r>
          </a:p>
          <a:p>
            <a:r>
              <a:rPr lang="en-US" dirty="0"/>
              <a:t>Same management structures?</a:t>
            </a:r>
          </a:p>
          <a:p>
            <a:r>
              <a:rPr lang="en-US" dirty="0"/>
              <a:t>Same modes of delivery / supports?  </a:t>
            </a:r>
          </a:p>
          <a:p>
            <a:r>
              <a:rPr lang="en-US" dirty="0"/>
              <a:t>Any </a:t>
            </a:r>
            <a:r>
              <a:rPr lang="en-US" dirty="0" err="1"/>
              <a:t>digitisation</a:t>
            </a:r>
            <a:r>
              <a:rPr lang="en-US" dirty="0"/>
              <a:t> changes </a:t>
            </a:r>
            <a:r>
              <a:rPr lang="en-US" dirty="0" err="1"/>
              <a:t>etc</a:t>
            </a:r>
            <a:r>
              <a:rPr lang="en-US" dirty="0"/>
              <a:t>?</a:t>
            </a:r>
          </a:p>
          <a:p>
            <a:pPr marL="0" indent="0">
              <a:buNone/>
            </a:pPr>
            <a:r>
              <a:rPr lang="en-US" dirty="0"/>
              <a:t>All of these questions will help you define the ingredients for your successful funding application.</a:t>
            </a:r>
          </a:p>
          <a:p>
            <a:pPr marL="0" indent="0">
              <a:buNone/>
            </a:pPr>
            <a:endParaRPr lang="en-US" dirty="0"/>
          </a:p>
        </p:txBody>
      </p:sp>
      <p:sp>
        <p:nvSpPr>
          <p:cNvPr id="3" name="Text Placeholder 2">
            <a:extLst>
              <a:ext uri="{FF2B5EF4-FFF2-40B4-BE49-F238E27FC236}">
                <a16:creationId xmlns:a16="http://schemas.microsoft.com/office/drawing/2014/main" id="{A34FCF97-F4B0-4DCE-ABA9-B83C6A42E1B6}"/>
              </a:ext>
            </a:extLst>
          </p:cNvPr>
          <p:cNvSpPr>
            <a:spLocks noGrp="1"/>
          </p:cNvSpPr>
          <p:nvPr>
            <p:ph type="body" sz="quarter" idx="21"/>
          </p:nvPr>
        </p:nvSpPr>
        <p:spPr>
          <a:xfrm>
            <a:off x="2495266" y="170272"/>
            <a:ext cx="8403792" cy="857158"/>
          </a:xfrm>
        </p:spPr>
        <p:txBody>
          <a:bodyPr>
            <a:normAutofit/>
          </a:bodyPr>
          <a:lstStyle/>
          <a:p>
            <a:r>
              <a:rPr lang="en-US" sz="3600" dirty="0"/>
              <a:t>Before you start…</a:t>
            </a:r>
            <a:endParaRPr lang="en-IE" dirty="0"/>
          </a:p>
        </p:txBody>
      </p:sp>
    </p:spTree>
    <p:extLst>
      <p:ext uri="{BB962C8B-B14F-4D97-AF65-F5344CB8AC3E}">
        <p14:creationId xmlns:p14="http://schemas.microsoft.com/office/powerpoint/2010/main" val="1117844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BEF6AC-E117-406D-B102-D2BFFCE12304}"/>
              </a:ext>
            </a:extLst>
          </p:cNvPr>
          <p:cNvSpPr>
            <a:spLocks noGrp="1"/>
          </p:cNvSpPr>
          <p:nvPr>
            <p:ph type="body" sz="quarter" idx="20"/>
          </p:nvPr>
        </p:nvSpPr>
        <p:spPr>
          <a:xfrm>
            <a:off x="5862636" y="1876424"/>
            <a:ext cx="6119814" cy="4524375"/>
          </a:xfrm>
        </p:spPr>
        <p:txBody>
          <a:bodyPr/>
          <a:lstStyle/>
          <a:p>
            <a:r>
              <a:rPr lang="en-US" dirty="0"/>
              <a:t>Nationally, funders estimate that between 50 and 60% of all applications they receive are immediately turned down because they are ineligible and do not meet clearly laid out guidelines.</a:t>
            </a:r>
          </a:p>
          <a:p>
            <a:r>
              <a:rPr lang="en-US" dirty="0">
                <a:solidFill>
                  <a:srgbClr val="7F4182"/>
                </a:solidFill>
              </a:rPr>
              <a:t>“We are deluged with large numbers of poorly targeted and poorly executed applications, making it difficult for trustees to identify those </a:t>
            </a:r>
            <a:r>
              <a:rPr lang="en-US" dirty="0" err="1">
                <a:solidFill>
                  <a:srgbClr val="7F4182"/>
                </a:solidFill>
              </a:rPr>
              <a:t>organisations</a:t>
            </a:r>
            <a:r>
              <a:rPr lang="en-US" dirty="0">
                <a:solidFill>
                  <a:srgbClr val="7F4182"/>
                </a:solidFill>
              </a:rPr>
              <a:t> most worthy of support” – ACT, Association of Charitable Foundations </a:t>
            </a:r>
          </a:p>
          <a:p>
            <a:endParaRPr lang="en-IE" dirty="0"/>
          </a:p>
        </p:txBody>
      </p:sp>
      <p:pic>
        <p:nvPicPr>
          <p:cNvPr id="8" name="Picture Placeholder 7" descr="A person that is standing in the grass&#10;&#10;Description automatically generated">
            <a:extLst>
              <a:ext uri="{FF2B5EF4-FFF2-40B4-BE49-F238E27FC236}">
                <a16:creationId xmlns:a16="http://schemas.microsoft.com/office/drawing/2014/main" id="{B3516832-C4F3-4D49-AC87-EC50AE6824E5}"/>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A622B528-4E37-47F6-BD31-0B12BB62E07D}"/>
              </a:ext>
            </a:extLst>
          </p:cNvPr>
          <p:cNvSpPr>
            <a:spLocks noGrp="1"/>
          </p:cNvSpPr>
          <p:nvPr>
            <p:ph type="body" sz="quarter" idx="22"/>
          </p:nvPr>
        </p:nvSpPr>
        <p:spPr>
          <a:xfrm>
            <a:off x="5862636" y="767883"/>
            <a:ext cx="5838827" cy="857158"/>
          </a:xfrm>
        </p:spPr>
        <p:txBody>
          <a:bodyPr/>
          <a:lstStyle/>
          <a:p>
            <a:r>
              <a:rPr lang="en-IE" dirty="0"/>
              <a:t>Did you know?</a:t>
            </a:r>
          </a:p>
        </p:txBody>
      </p:sp>
    </p:spTree>
    <p:extLst>
      <p:ext uri="{BB962C8B-B14F-4D97-AF65-F5344CB8AC3E}">
        <p14:creationId xmlns:p14="http://schemas.microsoft.com/office/powerpoint/2010/main" val="2335210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86467" y="1886979"/>
            <a:ext cx="6210258" cy="3631644"/>
          </a:xfrm>
        </p:spPr>
        <p:txBody>
          <a:bodyPr/>
          <a:lstStyle/>
          <a:p>
            <a:r>
              <a:rPr lang="en-US" dirty="0"/>
              <a:t>The primary concern of funders is that your project is well planned and that it will truly make a difference.   In making an effective application important questions to start with include:</a:t>
            </a:r>
          </a:p>
          <a:p>
            <a:pPr marL="342900" indent="-342900">
              <a:buFont typeface="Arial" panose="020B0604020202020204" pitchFamily="34" charset="0"/>
              <a:buChar char="•"/>
            </a:pPr>
            <a:r>
              <a:rPr lang="en-US" dirty="0"/>
              <a:t>What are you trying to achieve?</a:t>
            </a:r>
          </a:p>
          <a:p>
            <a:pPr marL="342900" indent="-342900">
              <a:buFont typeface="Arial" panose="020B0604020202020204" pitchFamily="34" charset="0"/>
              <a:buChar char="•"/>
            </a:pPr>
            <a:r>
              <a:rPr lang="en-US" dirty="0"/>
              <a:t>New community space or service?</a:t>
            </a:r>
          </a:p>
          <a:p>
            <a:pPr marL="342900" indent="-342900">
              <a:buFont typeface="Arial" panose="020B0604020202020204" pitchFamily="34" charset="0"/>
              <a:buChar char="•"/>
            </a:pPr>
            <a:r>
              <a:rPr lang="en-US" dirty="0"/>
              <a:t>Purchase new community equipment?</a:t>
            </a:r>
          </a:p>
          <a:p>
            <a:pPr marL="342900" indent="-342900">
              <a:buFont typeface="Arial" panose="020B0604020202020204" pitchFamily="34" charset="0"/>
              <a:buChar char="•"/>
            </a:pPr>
            <a:r>
              <a:rPr lang="en-US" dirty="0"/>
              <a:t>Further develop an ongoing community project or asset?</a:t>
            </a:r>
          </a:p>
          <a:p>
            <a:pPr marL="342900" indent="-342900">
              <a:buFont typeface="Arial" panose="020B0604020202020204" pitchFamily="34" charset="0"/>
              <a:buChar char="•"/>
            </a:pPr>
            <a:r>
              <a:rPr lang="en-US" dirty="0"/>
              <a:t>Provide community training?</a:t>
            </a: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057775" y="371475"/>
            <a:ext cx="6643688" cy="1253566"/>
          </a:xfrm>
        </p:spPr>
        <p:txBody>
          <a:bodyPr>
            <a:normAutofit fontScale="92500"/>
          </a:bodyPr>
          <a:lstStyle/>
          <a:p>
            <a:r>
              <a:rPr lang="en-IE" dirty="0">
                <a:solidFill>
                  <a:schemeClr val="bg1"/>
                </a:solidFill>
                <a:highlight>
                  <a:srgbClr val="7F4182"/>
                </a:highlight>
              </a:rPr>
              <a:t> Tip 1: </a:t>
            </a:r>
            <a:r>
              <a:rPr lang="en-IE" dirty="0">
                <a:solidFill>
                  <a:schemeClr val="bg1"/>
                </a:solidFill>
              </a:rPr>
              <a:t>  </a:t>
            </a:r>
            <a:r>
              <a:rPr lang="en-US" dirty="0"/>
              <a:t>Forget about the money! (At least initially…) &amp; define your project</a:t>
            </a:r>
          </a:p>
          <a:p>
            <a:pPr>
              <a:lnSpc>
                <a:spcPct val="100000"/>
              </a:lnSpc>
            </a:pPr>
            <a:endParaRPr lang="en-IE" dirty="0"/>
          </a:p>
        </p:txBody>
      </p:sp>
      <p:pic>
        <p:nvPicPr>
          <p:cNvPr id="14" name="Picture Placeholder 13" descr="A person looking at the camera&#10;&#10;Description automatically generated">
            <a:extLst>
              <a:ext uri="{FF2B5EF4-FFF2-40B4-BE49-F238E27FC236}">
                <a16:creationId xmlns:a16="http://schemas.microsoft.com/office/drawing/2014/main" id="{047BF220-71BF-45EE-BFC2-3B927054D428}"/>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6167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F9818-4769-4CFC-8469-A737E45E4DD1}"/>
              </a:ext>
            </a:extLst>
          </p:cNvPr>
          <p:cNvSpPr>
            <a:spLocks noGrp="1"/>
          </p:cNvSpPr>
          <p:nvPr>
            <p:ph type="body" sz="quarter" idx="20"/>
          </p:nvPr>
        </p:nvSpPr>
        <p:spPr>
          <a:xfrm>
            <a:off x="3581399" y="1316401"/>
            <a:ext cx="8448675" cy="3872188"/>
          </a:xfrm>
        </p:spPr>
        <p:txBody>
          <a:bodyPr/>
          <a:lstStyle/>
          <a:p>
            <a:pPr marL="0" indent="0">
              <a:buNone/>
            </a:pPr>
            <a:endParaRPr lang="en-IE" sz="24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IE" dirty="0">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IE" sz="2400" dirty="0">
                <a:effectLst/>
                <a:latin typeface="Calibri" panose="020F0502020204030204" pitchFamily="34" charset="0"/>
                <a:ea typeface="Times New Roman" panose="02020603050405020304" pitchFamily="18" charset="0"/>
                <a:cs typeface="Calibri" panose="020F0502020204030204" pitchFamily="34" charset="0"/>
              </a:rPr>
              <a:t>Woodford Youth Hall, once a thriving hub of youth activity and engagement, </a:t>
            </a:r>
            <a:r>
              <a:rPr lang="en-IE" sz="2400" dirty="0">
                <a:solidFill>
                  <a:srgbClr val="A05096"/>
                </a:solidFill>
                <a:effectLst/>
                <a:latin typeface="Calibri" panose="020F0502020204030204" pitchFamily="34" charset="0"/>
                <a:ea typeface="Times New Roman" panose="02020603050405020304" pitchFamily="18" charset="0"/>
                <a:cs typeface="Calibri" panose="020F0502020204030204" pitchFamily="34" charset="0"/>
              </a:rPr>
              <a:t>faces restricted activities and even closure due to an unsafe roof which in urgent need of redevelopment.  </a:t>
            </a:r>
          </a:p>
          <a:p>
            <a:pPr marL="0" indent="0">
              <a:buNone/>
            </a:pPr>
            <a:r>
              <a:rPr lang="en-IE" sz="2400" dirty="0">
                <a:effectLst/>
                <a:latin typeface="Calibri" panose="020F0502020204030204" pitchFamily="34" charset="0"/>
                <a:ea typeface="Times New Roman" panose="02020603050405020304" pitchFamily="18" charset="0"/>
                <a:cs typeface="Calibri" panose="020F0502020204030204" pitchFamily="34" charset="0"/>
              </a:rPr>
              <a:t>With a rejuvenated committee in place (2018), the promoters wish to </a:t>
            </a:r>
            <a:r>
              <a:rPr lang="en-IE" sz="2400" dirty="0">
                <a:solidFill>
                  <a:srgbClr val="A05096"/>
                </a:solidFill>
                <a:effectLst/>
                <a:latin typeface="Calibri" panose="020F0502020204030204" pitchFamily="34" charset="0"/>
                <a:ea typeface="Times New Roman" panose="02020603050405020304" pitchFamily="18" charset="0"/>
                <a:cs typeface="Calibri" panose="020F0502020204030204" pitchFamily="34" charset="0"/>
              </a:rPr>
              <a:t>complete building refurbishment to launch a new programme of youth activities for it’s growing population.  </a:t>
            </a:r>
          </a:p>
          <a:p>
            <a:pPr marL="0" indent="0">
              <a:buNone/>
            </a:pPr>
            <a:r>
              <a:rPr lang="en-IE" sz="2400" dirty="0">
                <a:effectLst/>
                <a:latin typeface="Calibri" panose="020F0502020204030204" pitchFamily="34" charset="0"/>
                <a:ea typeface="Times New Roman" panose="02020603050405020304" pitchFamily="18" charset="0"/>
                <a:cs typeface="Calibri" panose="020F0502020204030204" pitchFamily="34" charset="0"/>
              </a:rPr>
              <a:t>In addition to roof repairs (removal,</a:t>
            </a:r>
            <a:r>
              <a:rPr lang="en-IE" sz="2400" b="1" dirty="0">
                <a:effectLst/>
                <a:latin typeface="Calibri" panose="020F0502020204030204" pitchFamily="34" charset="0"/>
                <a:ea typeface="Times New Roman" panose="02020603050405020304" pitchFamily="18" charset="0"/>
                <a:cs typeface="Calibri" panose="020F0502020204030204" pitchFamily="34" charset="0"/>
              </a:rPr>
              <a:t>  </a:t>
            </a:r>
            <a:r>
              <a:rPr lang="en-IE" sz="2400" dirty="0">
                <a:effectLst/>
                <a:latin typeface="Calibri" panose="020F0502020204030204" pitchFamily="34" charset="0"/>
                <a:ea typeface="Calibri" panose="020F0502020204030204" pitchFamily="34" charset="0"/>
                <a:cs typeface="Calibri" panose="020F0502020204030204" pitchFamily="34" charset="0"/>
              </a:rPr>
              <a:t>disposal and replacement of a  double skin asbestos roof), this redevelopment will see the installation of acoustic panels (to increase the music and dance use of the Hall) and the purchase of special needs sensory play equipment which will be used by the very active Woodford Parent and Toddler Group who meet weekly at the hall.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dirty="0"/>
          </a:p>
        </p:txBody>
      </p:sp>
      <p:sp>
        <p:nvSpPr>
          <p:cNvPr id="5" name="Text Placeholder 4">
            <a:extLst>
              <a:ext uri="{FF2B5EF4-FFF2-40B4-BE49-F238E27FC236}">
                <a16:creationId xmlns:a16="http://schemas.microsoft.com/office/drawing/2014/main" id="{95BE07F0-0A8C-4C62-8E7F-9078649E64BE}"/>
              </a:ext>
            </a:extLst>
          </p:cNvPr>
          <p:cNvSpPr>
            <a:spLocks noGrp="1"/>
          </p:cNvSpPr>
          <p:nvPr>
            <p:ph type="body" sz="quarter" idx="21"/>
          </p:nvPr>
        </p:nvSpPr>
        <p:spPr>
          <a:xfrm>
            <a:off x="2333340" y="66675"/>
            <a:ext cx="9439559" cy="1017905"/>
          </a:xfrm>
        </p:spPr>
        <p:txBody>
          <a:bodyPr>
            <a:normAutofit fontScale="77500" lnSpcReduction="20000"/>
          </a:bodyPr>
          <a:lstStyle/>
          <a:p>
            <a:pPr>
              <a:lnSpc>
                <a:spcPct val="120000"/>
              </a:lnSpc>
            </a:pPr>
            <a:r>
              <a:rPr lang="en-IE" dirty="0">
                <a:solidFill>
                  <a:schemeClr val="bg1"/>
                </a:solidFill>
                <a:highlight>
                  <a:srgbClr val="68BBAF"/>
                </a:highlight>
              </a:rPr>
              <a:t> Tip 1: EXAMPLE </a:t>
            </a:r>
            <a:r>
              <a:rPr lang="en-IE" dirty="0">
                <a:solidFill>
                  <a:schemeClr val="bg1"/>
                </a:solidFill>
              </a:rPr>
              <a:t>  </a:t>
            </a:r>
            <a:r>
              <a:rPr lang="en-US" dirty="0"/>
              <a:t>Forget about the money! (At least initially…) &amp; define your project</a:t>
            </a:r>
          </a:p>
          <a:p>
            <a:pPr>
              <a:lnSpc>
                <a:spcPct val="120000"/>
              </a:lnSpc>
            </a:pPr>
            <a:endParaRPr lang="en-IE" dirty="0"/>
          </a:p>
        </p:txBody>
      </p:sp>
      <p:pic>
        <p:nvPicPr>
          <p:cNvPr id="7" name="Picture 6" descr="A picture containing car, parked, building, front&#10;&#10;Description automatically generated">
            <a:extLst>
              <a:ext uri="{FF2B5EF4-FFF2-40B4-BE49-F238E27FC236}">
                <a16:creationId xmlns:a16="http://schemas.microsoft.com/office/drawing/2014/main" id="{7071E26A-934A-4922-BBA6-83D6B9E40B6B}"/>
              </a:ext>
            </a:extLst>
          </p:cNvPr>
          <p:cNvPicPr>
            <a:picLocks noChangeAspect="1"/>
          </p:cNvPicPr>
          <p:nvPr/>
        </p:nvPicPr>
        <p:blipFill rotWithShape="1">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2175853"/>
            <a:ext cx="3609256" cy="3872188"/>
          </a:xfrm>
          <a:prstGeom prst="rect">
            <a:avLst/>
          </a:prstGeom>
        </p:spPr>
      </p:pic>
      <p:sp>
        <p:nvSpPr>
          <p:cNvPr id="11" name="TextBox 10">
            <a:extLst>
              <a:ext uri="{FF2B5EF4-FFF2-40B4-BE49-F238E27FC236}">
                <a16:creationId xmlns:a16="http://schemas.microsoft.com/office/drawing/2014/main" id="{D179EA29-DBF0-437E-B69B-2441C60E68AD}"/>
              </a:ext>
            </a:extLst>
          </p:cNvPr>
          <p:cNvSpPr txBox="1"/>
          <p:nvPr/>
        </p:nvSpPr>
        <p:spPr>
          <a:xfrm>
            <a:off x="2212974" y="1316401"/>
            <a:ext cx="9817099" cy="757130"/>
          </a:xfrm>
          <a:prstGeom prst="rect">
            <a:avLst/>
          </a:prstGeom>
          <a:solidFill>
            <a:srgbClr val="BA0A94"/>
          </a:solid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68BBAF"/>
              </a:buClr>
              <a:buSzTx/>
              <a:buFont typeface="Arial" charset="0"/>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EXAMPLE – WOODFORD YOUTH HALL, CO. GALWAY: APPLICATION FORM EXTRACT – the problem and solution are presented very clearly at the outset </a:t>
            </a:r>
          </a:p>
        </p:txBody>
      </p:sp>
    </p:spTree>
    <p:extLst>
      <p:ext uri="{BB962C8B-B14F-4D97-AF65-F5344CB8AC3E}">
        <p14:creationId xmlns:p14="http://schemas.microsoft.com/office/powerpoint/2010/main" val="3831130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86466" y="1886979"/>
            <a:ext cx="6391233" cy="3631644"/>
          </a:xfrm>
        </p:spPr>
        <p:txBody>
          <a:bodyPr/>
          <a:lstStyle/>
          <a:p>
            <a:pPr>
              <a:defRPr/>
            </a:pPr>
            <a:r>
              <a:rPr lang="en-IE" sz="2400" b="1" dirty="0">
                <a:solidFill>
                  <a:srgbClr val="7A7C7E"/>
                </a:solidFill>
              </a:rPr>
              <a:t>It is essential that you address how does your project fulfil the funder’s aims? </a:t>
            </a:r>
            <a:r>
              <a:rPr lang="en-IE" sz="2400" dirty="0">
                <a:solidFill>
                  <a:srgbClr val="7A7C7E"/>
                </a:solidFill>
              </a:rPr>
              <a:t>Link your project to the funder’s key criteria and show how your project furthers their aims and objectives. This means that you need to research your funding target thoroughly. </a:t>
            </a:r>
            <a:r>
              <a:rPr lang="en-IE" sz="2400" b="1" dirty="0">
                <a:solidFill>
                  <a:srgbClr val="7A7C7E"/>
                </a:solidFill>
              </a:rPr>
              <a:t>Why?  </a:t>
            </a:r>
            <a:r>
              <a:rPr lang="en-IE" sz="2400" dirty="0">
                <a:solidFill>
                  <a:srgbClr val="7A7C7E"/>
                </a:solidFill>
              </a:rPr>
              <a:t>As we mentioned </a:t>
            </a:r>
            <a:r>
              <a:rPr lang="en-IE" dirty="0">
                <a:solidFill>
                  <a:srgbClr val="7A7C7E"/>
                </a:solidFill>
              </a:rPr>
              <a:t>in the intro u</a:t>
            </a:r>
            <a:r>
              <a:rPr lang="en-IE" sz="2400" dirty="0">
                <a:solidFill>
                  <a:srgbClr val="7A7C7E"/>
                </a:solidFill>
              </a:rPr>
              <a:t>p to 50% of applications received by funders do not meet their published criteria.</a:t>
            </a:r>
          </a:p>
          <a:p>
            <a:pPr>
              <a:defRPr/>
            </a:pPr>
            <a:r>
              <a:rPr lang="en-IE" sz="2400" dirty="0">
                <a:solidFill>
                  <a:srgbClr val="7A7C7E"/>
                </a:solidFill>
              </a:rPr>
              <a:t>As a very basic minimum you should read the guidelines published by the funder. Consider the funder’s motivation, the format for applying, the level of funding, submission deadlines, eligibility and the decision making process.</a:t>
            </a:r>
          </a:p>
          <a:p>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057775" y="371475"/>
            <a:ext cx="6643688" cy="1253566"/>
          </a:xfrm>
        </p:spPr>
        <p:txBody>
          <a:bodyPr>
            <a:normAutofit fontScale="92500"/>
          </a:bodyPr>
          <a:lstStyle/>
          <a:p>
            <a:r>
              <a:rPr lang="en-IE" dirty="0">
                <a:solidFill>
                  <a:schemeClr val="bg1"/>
                </a:solidFill>
                <a:highlight>
                  <a:srgbClr val="7F4182"/>
                </a:highlight>
              </a:rPr>
              <a:t> Tip 2: </a:t>
            </a:r>
            <a:r>
              <a:rPr lang="en-IE" dirty="0">
                <a:solidFill>
                  <a:schemeClr val="bg1"/>
                </a:solidFill>
              </a:rPr>
              <a:t> </a:t>
            </a:r>
            <a:r>
              <a:rPr lang="en-IE" dirty="0"/>
              <a:t>Show how your project aligns to your purposed funders aims</a:t>
            </a:r>
          </a:p>
          <a:p>
            <a:endParaRPr lang="en-IE" dirty="0"/>
          </a:p>
        </p:txBody>
      </p:sp>
      <p:pic>
        <p:nvPicPr>
          <p:cNvPr id="12" name="Picture Placeholder 11" descr="A picture containing drawing&#10;&#10;Description automatically generated">
            <a:extLst>
              <a:ext uri="{FF2B5EF4-FFF2-40B4-BE49-F238E27FC236}">
                <a16:creationId xmlns:a16="http://schemas.microsoft.com/office/drawing/2014/main" id="{6E8BA169-6390-4B0D-A13B-220539DF5188}"/>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163160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F9818-4769-4CFC-8469-A737E45E4DD1}"/>
              </a:ext>
            </a:extLst>
          </p:cNvPr>
          <p:cNvSpPr>
            <a:spLocks noGrp="1"/>
          </p:cNvSpPr>
          <p:nvPr>
            <p:ph type="body" sz="quarter" idx="20"/>
          </p:nvPr>
        </p:nvSpPr>
        <p:spPr>
          <a:xfrm>
            <a:off x="3728721" y="808401"/>
            <a:ext cx="8463280" cy="3872188"/>
          </a:xfrm>
        </p:spPr>
        <p:txBody>
          <a:bodyPr/>
          <a:lstStyle/>
          <a:p>
            <a:pPr marL="0" indent="0">
              <a:buNone/>
            </a:pP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00000"/>
              </a:lnSpc>
              <a:spcBef>
                <a:spcPts val="600"/>
              </a:spcBef>
              <a:spcAft>
                <a:spcPts val="1000"/>
              </a:spcAft>
              <a:buNone/>
            </a:pPr>
            <a:r>
              <a:rPr lang="en-IE" sz="2300" dirty="0">
                <a:effectLst/>
                <a:latin typeface="Calibri" panose="020F0502020204030204" pitchFamily="34" charset="0"/>
                <a:ea typeface="Calibri" panose="020F0502020204030204" pitchFamily="34" charset="0"/>
                <a:cs typeface="Calibri" panose="020F0502020204030204" pitchFamily="34" charset="0"/>
              </a:rPr>
              <a:t>Woodford village has undergone a community </a:t>
            </a:r>
            <a:r>
              <a:rPr lang="en-IE" sz="2300" dirty="0">
                <a:effectLst/>
                <a:latin typeface="Calibri" panose="020F0502020204030204" pitchFamily="34" charset="0"/>
                <a:ea typeface="Times New Roman" panose="02020603050405020304" pitchFamily="18" charset="0"/>
                <a:cs typeface="Calibri" panose="020F0502020204030204" pitchFamily="34" charset="0"/>
              </a:rPr>
              <a:t>rejuvenation led by the Town and Village Renewal Programme, with physical improvements in streetscape and environment seeing new families relocate to the village.   </a:t>
            </a:r>
            <a:r>
              <a:rPr lang="en-IE" sz="2300" dirty="0">
                <a:effectLst/>
                <a:latin typeface="Calibri" panose="020F0502020204030204" pitchFamily="34" charset="0"/>
                <a:ea typeface="Calibri" panose="020F0502020204030204" pitchFamily="34" charset="0"/>
                <a:cs typeface="Times New Roman" panose="02020603050405020304" pitchFamily="18" charset="0"/>
              </a:rPr>
              <a:t>The </a:t>
            </a:r>
            <a:r>
              <a:rPr lang="en-IE" sz="2300" dirty="0">
                <a:effectLst/>
                <a:latin typeface="Calibri" panose="020F0502020204030204" pitchFamily="34" charset="0"/>
                <a:ea typeface="Times New Roman" panose="02020603050405020304" pitchFamily="18" charset="0"/>
                <a:cs typeface="Calibri" panose="020F0502020204030204" pitchFamily="34" charset="0"/>
              </a:rPr>
              <a:t>Youth Hall serves a catchment area of </a:t>
            </a:r>
            <a:r>
              <a:rPr lang="en-IE" sz="2300" b="1" dirty="0">
                <a:solidFill>
                  <a:srgbClr val="A05096"/>
                </a:solidFill>
                <a:effectLst/>
                <a:latin typeface="Calibri" panose="020F0502020204030204" pitchFamily="34" charset="0"/>
                <a:ea typeface="Times New Roman" panose="02020603050405020304" pitchFamily="18" charset="0"/>
                <a:cs typeface="Calibri" panose="020F0502020204030204" pitchFamily="34" charset="0"/>
              </a:rPr>
              <a:t>six </a:t>
            </a:r>
            <a:r>
              <a:rPr lang="en-IE" sz="2300" b="1" dirty="0">
                <a:solidFill>
                  <a:srgbClr val="A05096"/>
                </a:solidFill>
                <a:effectLst/>
                <a:latin typeface="Calibri" panose="020F0502020204030204" pitchFamily="34" charset="0"/>
                <a:ea typeface="Calibri" panose="020F0502020204030204" pitchFamily="34" charset="0"/>
                <a:cs typeface="Calibri" panose="020F0502020204030204" pitchFamily="34" charset="0"/>
              </a:rPr>
              <a:t>feeder primary schools</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Derryoober</a:t>
            </a:r>
            <a:r>
              <a:rPr lang="en-IE" sz="2300" dirty="0">
                <a:effectLst/>
                <a:latin typeface="Calibri" panose="020F0502020204030204" pitchFamily="34" charset="0"/>
                <a:ea typeface="Calibri" panose="020F0502020204030204" pitchFamily="34" charset="0"/>
                <a:cs typeface="Calibri" panose="020F0502020204030204" pitchFamily="34" charset="0"/>
              </a:rPr>
              <a:t>, Woodford, </a:t>
            </a:r>
            <a:r>
              <a:rPr lang="en-IE" sz="2300" dirty="0" err="1">
                <a:effectLst/>
                <a:latin typeface="Calibri" panose="020F0502020204030204" pitchFamily="34" charset="0"/>
                <a:ea typeface="Calibri" panose="020F0502020204030204" pitchFamily="34" charset="0"/>
                <a:cs typeface="Calibri" panose="020F0502020204030204" pitchFamily="34" charset="0"/>
              </a:rPr>
              <a:t>Ballinakill</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Drim</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Moyglass</a:t>
            </a:r>
            <a:r>
              <a:rPr lang="en-IE" sz="2300" dirty="0">
                <a:effectLst/>
                <a:latin typeface="Calibri" panose="020F0502020204030204" pitchFamily="34" charset="0"/>
                <a:ea typeface="Calibri" panose="020F0502020204030204" pitchFamily="34" charset="0"/>
                <a:cs typeface="Calibri" panose="020F0502020204030204" pitchFamily="34" charset="0"/>
              </a:rPr>
              <a:t> and </a:t>
            </a:r>
            <a:r>
              <a:rPr lang="en-IE" sz="2300" dirty="0" err="1">
                <a:effectLst/>
                <a:latin typeface="Calibri" panose="020F0502020204030204" pitchFamily="34" charset="0"/>
                <a:ea typeface="Calibri" panose="020F0502020204030204" pitchFamily="34" charset="0"/>
                <a:cs typeface="Calibri" panose="020F0502020204030204" pitchFamily="34" charset="0"/>
              </a:rPr>
              <a:t>Derrybrien</a:t>
            </a:r>
            <a:r>
              <a:rPr lang="en-IE" sz="2300" dirty="0">
                <a:effectLst/>
                <a:latin typeface="Calibri" panose="020F0502020204030204" pitchFamily="34" charset="0"/>
                <a:ea typeface="Calibri" panose="020F0502020204030204" pitchFamily="34" charset="0"/>
                <a:cs typeface="Calibri" panose="020F0502020204030204" pitchFamily="34" charset="0"/>
              </a:rPr>
              <a:t>; and one secondary school - Mercy College Woodford with upwards of </a:t>
            </a:r>
            <a:r>
              <a:rPr lang="en-IE" sz="2300" b="1" dirty="0">
                <a:solidFill>
                  <a:srgbClr val="A05096"/>
                </a:solidFill>
                <a:effectLst/>
                <a:latin typeface="Calibri" panose="020F0502020204030204" pitchFamily="34" charset="0"/>
                <a:ea typeface="Calibri" panose="020F0502020204030204" pitchFamily="34" charset="0"/>
                <a:cs typeface="Calibri" panose="020F0502020204030204" pitchFamily="34" charset="0"/>
              </a:rPr>
              <a:t>360+ young people in the direct catchment area</a:t>
            </a:r>
            <a:r>
              <a:rPr lang="en-IE" sz="2300" dirty="0">
                <a:effectLst/>
                <a:latin typeface="Calibri" panose="020F0502020204030204" pitchFamily="34" charset="0"/>
                <a:ea typeface="Calibri" panose="020F0502020204030204" pitchFamily="34" charset="0"/>
                <a:cs typeface="Calibri" panose="020F0502020204030204" pitchFamily="34" charset="0"/>
              </a:rPr>
              <a:t>.    </a:t>
            </a:r>
            <a:endParaRPr lang="en-IE" sz="2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spcAft>
                <a:spcPts val="1000"/>
              </a:spcAft>
              <a:buNone/>
            </a:pPr>
            <a:r>
              <a:rPr lang="en-IE" sz="2300" dirty="0">
                <a:effectLst/>
                <a:latin typeface="Calibri" panose="020F0502020204030204" pitchFamily="34" charset="0"/>
                <a:ea typeface="Calibri" panose="020F0502020204030204" pitchFamily="34" charset="0"/>
              </a:rPr>
              <a:t>The Hall requires </a:t>
            </a:r>
            <a:r>
              <a:rPr lang="en-IE" sz="2300" b="1" dirty="0">
                <a:effectLst/>
                <a:latin typeface="Calibri" panose="020F0502020204030204" pitchFamily="34" charset="0"/>
                <a:ea typeface="Calibri" panose="020F0502020204030204" pitchFamily="34" charset="0"/>
              </a:rPr>
              <a:t>urgent roof replacement and addition of new youth facilities so that it can offer a </a:t>
            </a:r>
            <a:r>
              <a:rPr lang="en-IE" sz="2300" b="1" dirty="0">
                <a:effectLst/>
                <a:latin typeface="Calibri" panose="020F0502020204030204" pitchFamily="34" charset="0"/>
                <a:ea typeface="Times New Roman" panose="02020603050405020304" pitchFamily="18" charset="0"/>
              </a:rPr>
              <a:t>strong comprehensive youth service for the catchment area that builds on the existing services</a:t>
            </a:r>
            <a:r>
              <a:rPr lang="en-IE" sz="2300" dirty="0">
                <a:effectLst/>
                <a:latin typeface="Calibri" panose="020F0502020204030204" pitchFamily="34" charset="0"/>
                <a:ea typeface="Times New Roman" panose="02020603050405020304" pitchFamily="18" charset="0"/>
              </a:rPr>
              <a:t>.  It will allow plans for a rejuvenated youth club (</a:t>
            </a:r>
            <a:r>
              <a:rPr lang="en-IE" sz="2300" b="1" dirty="0">
                <a:solidFill>
                  <a:srgbClr val="A05096"/>
                </a:solidFill>
                <a:effectLst/>
                <a:latin typeface="Calibri" panose="020F0502020204030204" pitchFamily="34" charset="0"/>
                <a:ea typeface="Times New Roman" panose="02020603050405020304" pitchFamily="18" charset="0"/>
              </a:rPr>
              <a:t>and contribution to </a:t>
            </a:r>
            <a:r>
              <a:rPr lang="en-IE" sz="2300" b="1" dirty="0" err="1">
                <a:solidFill>
                  <a:srgbClr val="A05096"/>
                </a:solidFill>
                <a:effectLst/>
                <a:latin typeface="Calibri" panose="020F0502020204030204" pitchFamily="34" charset="0"/>
                <a:ea typeface="Times New Roman" panose="02020603050405020304" pitchFamily="18" charset="0"/>
              </a:rPr>
              <a:t>Comhaile</a:t>
            </a:r>
            <a:r>
              <a:rPr lang="en-IE" sz="2300" b="1" dirty="0">
                <a:solidFill>
                  <a:srgbClr val="A05096"/>
                </a:solidFill>
                <a:effectLst/>
                <a:latin typeface="Calibri" panose="020F0502020204030204" pitchFamily="34" charset="0"/>
                <a:ea typeface="Times New Roman" panose="02020603050405020304" pitchFamily="18" charset="0"/>
              </a:rPr>
              <a:t> </a:t>
            </a:r>
            <a:r>
              <a:rPr lang="en-IE" sz="2300" b="1" dirty="0" err="1">
                <a:solidFill>
                  <a:srgbClr val="A05096"/>
                </a:solidFill>
                <a:effectLst/>
                <a:latin typeface="Calibri" panose="020F0502020204030204" pitchFamily="34" charset="0"/>
                <a:ea typeface="Times New Roman" panose="02020603050405020304" pitchFamily="18" charset="0"/>
              </a:rPr>
              <a:t>na</a:t>
            </a:r>
            <a:r>
              <a:rPr lang="en-IE" sz="2300" b="1" dirty="0">
                <a:solidFill>
                  <a:srgbClr val="A05096"/>
                </a:solidFill>
                <a:effectLst/>
                <a:latin typeface="Calibri" panose="020F0502020204030204" pitchFamily="34" charset="0"/>
                <a:ea typeface="Times New Roman" panose="02020603050405020304" pitchFamily="18" charset="0"/>
              </a:rPr>
              <a:t> </a:t>
            </a:r>
            <a:r>
              <a:rPr lang="en-IE" sz="2300" b="1" dirty="0" err="1">
                <a:solidFill>
                  <a:srgbClr val="A05096"/>
                </a:solidFill>
                <a:effectLst/>
                <a:latin typeface="Calibri" panose="020F0502020204030204" pitchFamily="34" charset="0"/>
                <a:ea typeface="Times New Roman" panose="02020603050405020304" pitchFamily="18" charset="0"/>
              </a:rPr>
              <a:t>N’og</a:t>
            </a:r>
            <a:r>
              <a:rPr lang="en-IE" sz="2300" b="1" dirty="0">
                <a:solidFill>
                  <a:srgbClr val="A05096"/>
                </a:solidFill>
                <a:effectLst/>
                <a:latin typeface="Calibri" panose="020F0502020204030204" pitchFamily="34" charset="0"/>
                <a:ea typeface="Times New Roman" panose="02020603050405020304" pitchFamily="18" charset="0"/>
              </a:rPr>
              <a:t>).  It responds fully to GRD Strategic Action 5.2</a:t>
            </a:r>
            <a:r>
              <a:rPr lang="en-IE" sz="2300" dirty="0">
                <a:effectLst/>
                <a:latin typeface="Calibri" panose="020F0502020204030204" pitchFamily="34" charset="0"/>
                <a:ea typeface="Times New Roman" panose="02020603050405020304" pitchFamily="18" charset="0"/>
              </a:rPr>
              <a:t> and will offer a youth wellbeing and recreation hub. </a:t>
            </a:r>
            <a:endParaRPr lang="en-GB" sz="2300" dirty="0">
              <a:latin typeface="Arial" panose="020B0604020202020204" pitchFamily="34" charset="0"/>
              <a:cs typeface="Arial" panose="020B0604020202020204" pitchFamily="34" charset="0"/>
            </a:endParaRPr>
          </a:p>
          <a:p>
            <a:pPr marL="0" indent="0">
              <a:buNone/>
            </a:pPr>
            <a:endParaRPr lang="en-IE" dirty="0"/>
          </a:p>
        </p:txBody>
      </p:sp>
      <p:sp>
        <p:nvSpPr>
          <p:cNvPr id="5" name="Text Placeholder 4">
            <a:extLst>
              <a:ext uri="{FF2B5EF4-FFF2-40B4-BE49-F238E27FC236}">
                <a16:creationId xmlns:a16="http://schemas.microsoft.com/office/drawing/2014/main" id="{95BE07F0-0A8C-4C62-8E7F-9078649E64BE}"/>
              </a:ext>
            </a:extLst>
          </p:cNvPr>
          <p:cNvSpPr>
            <a:spLocks noGrp="1"/>
          </p:cNvSpPr>
          <p:nvPr>
            <p:ph type="body" sz="quarter" idx="21"/>
          </p:nvPr>
        </p:nvSpPr>
        <p:spPr>
          <a:xfrm>
            <a:off x="2333340" y="66675"/>
            <a:ext cx="9439559" cy="1017905"/>
          </a:xfrm>
        </p:spPr>
        <p:txBody>
          <a:bodyPr>
            <a:normAutofit fontScale="62500" lnSpcReduction="20000"/>
          </a:bodyPr>
          <a:lstStyle/>
          <a:p>
            <a:pPr>
              <a:lnSpc>
                <a:spcPct val="120000"/>
              </a:lnSpc>
            </a:pPr>
            <a:r>
              <a:rPr lang="en-IE" dirty="0">
                <a:solidFill>
                  <a:schemeClr val="bg1"/>
                </a:solidFill>
                <a:highlight>
                  <a:srgbClr val="68BBAF"/>
                </a:highlight>
              </a:rPr>
              <a:t> Tip 2: EXAMPLE </a:t>
            </a:r>
            <a:r>
              <a:rPr lang="en-IE" dirty="0">
                <a:solidFill>
                  <a:schemeClr val="bg1"/>
                </a:solidFill>
              </a:rPr>
              <a:t> </a:t>
            </a:r>
            <a:r>
              <a:rPr lang="en-US" sz="4100" dirty="0">
                <a:solidFill>
                  <a:srgbClr val="7F4182"/>
                </a:solidFill>
              </a:rPr>
              <a:t>Show how your project aligns to your purposed funders aims. </a:t>
            </a:r>
            <a:r>
              <a:rPr kumimoji="0" lang="en-US" sz="3400" b="1" i="0" u="none" strike="noStrike" kern="1200" cap="none" spc="0" normalizeH="0" baseline="0" noProof="0" dirty="0">
                <a:ln>
                  <a:noFill/>
                </a:ln>
                <a:solidFill>
                  <a:srgbClr val="7F4182"/>
                </a:solidFill>
                <a:effectLst/>
                <a:uLnTx/>
                <a:uFillTx/>
                <a:latin typeface="Calibri" panose="020F0502020204030204" pitchFamily="34" charset="0"/>
                <a:ea typeface="Times New Roman" panose="02020603050405020304" pitchFamily="18" charset="0"/>
                <a:cs typeface="Calibri" panose="020F0502020204030204" pitchFamily="34" charset="0"/>
              </a:rPr>
              <a:t>EXTRACT.. show alignment with precision and with facts</a:t>
            </a:r>
            <a:endParaRPr lang="en-US" sz="4100" b="1" dirty="0">
              <a:solidFill>
                <a:srgbClr val="7F4182"/>
              </a:solidFill>
            </a:endParaRPr>
          </a:p>
          <a:p>
            <a:pPr>
              <a:lnSpc>
                <a:spcPct val="120000"/>
              </a:lnSpc>
            </a:pPr>
            <a:endParaRPr lang="en-IE" dirty="0"/>
          </a:p>
        </p:txBody>
      </p:sp>
      <p:pic>
        <p:nvPicPr>
          <p:cNvPr id="4" name="Picture 3" descr="A picture containing car, parked, building, front&#10;&#10;Description automatically generated">
            <a:extLst>
              <a:ext uri="{FF2B5EF4-FFF2-40B4-BE49-F238E27FC236}">
                <a16:creationId xmlns:a16="http://schemas.microsoft.com/office/drawing/2014/main" id="{31FAB224-F366-4215-9724-EAF89DE6E8BC}"/>
              </a:ext>
            </a:extLst>
          </p:cNvPr>
          <p:cNvPicPr>
            <a:picLocks noChangeAspect="1"/>
          </p:cNvPicPr>
          <p:nvPr/>
        </p:nvPicPr>
        <p:blipFill rotWithShape="1">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2175853"/>
            <a:ext cx="3609256" cy="3872188"/>
          </a:xfrm>
          <a:prstGeom prst="rect">
            <a:avLst/>
          </a:prstGeom>
        </p:spPr>
      </p:pic>
      <p:sp>
        <p:nvSpPr>
          <p:cNvPr id="6" name="TextBox 5">
            <a:extLst>
              <a:ext uri="{FF2B5EF4-FFF2-40B4-BE49-F238E27FC236}">
                <a16:creationId xmlns:a16="http://schemas.microsoft.com/office/drawing/2014/main" id="{85CEEAB4-296A-475F-A63C-30BD13238308}"/>
              </a:ext>
            </a:extLst>
          </p:cNvPr>
          <p:cNvSpPr txBox="1"/>
          <p:nvPr/>
        </p:nvSpPr>
        <p:spPr>
          <a:xfrm>
            <a:off x="0" y="5748980"/>
            <a:ext cx="3883025" cy="424732"/>
          </a:xfrm>
          <a:prstGeom prst="rect">
            <a:avLst/>
          </a:prstGeom>
          <a:solidFill>
            <a:srgbClr val="BA0A94"/>
          </a:solid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68BBAF"/>
              </a:buClr>
              <a:buSzTx/>
              <a:buFont typeface="Arial" charset="0"/>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APPLICATION FORM EXTRACT </a:t>
            </a:r>
          </a:p>
        </p:txBody>
      </p:sp>
    </p:spTree>
    <p:extLst>
      <p:ext uri="{BB962C8B-B14F-4D97-AF65-F5344CB8AC3E}">
        <p14:creationId xmlns:p14="http://schemas.microsoft.com/office/powerpoint/2010/main" val="793750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00700" y="1801254"/>
            <a:ext cx="6476999" cy="3631644"/>
          </a:xfrm>
        </p:spPr>
        <p:txBody>
          <a:bodyPr/>
          <a:lstStyle/>
          <a:p>
            <a:pPr marL="342900" indent="-342900">
              <a:buFont typeface="Arial" panose="020B0604020202020204" pitchFamily="34" charset="0"/>
              <a:buChar char="•"/>
              <a:defRPr/>
            </a:pPr>
            <a:r>
              <a:rPr lang="en-US" dirty="0"/>
              <a:t>What are the real and positive differences the funded project will make in your community? </a:t>
            </a:r>
          </a:p>
          <a:p>
            <a:pPr marL="342900" indent="-342900">
              <a:buFont typeface="Arial" panose="020B0604020202020204" pitchFamily="34" charset="0"/>
              <a:buChar char="•"/>
              <a:defRPr/>
            </a:pPr>
            <a:r>
              <a:rPr lang="en-US" dirty="0"/>
              <a:t>Who in the community stands to benefit and how?</a:t>
            </a:r>
          </a:p>
          <a:p>
            <a:pPr marL="342900" indent="-342900">
              <a:buFont typeface="Arial" panose="020B0604020202020204" pitchFamily="34" charset="0"/>
              <a:buChar char="•"/>
              <a:defRPr/>
            </a:pPr>
            <a:r>
              <a:rPr lang="en-US" dirty="0"/>
              <a:t>How does the project meet the communities needs and how were these needs uncovered?</a:t>
            </a:r>
          </a:p>
          <a:p>
            <a:pPr marL="342900" indent="-342900">
              <a:buFont typeface="Arial" panose="020B0604020202020204" pitchFamily="34" charset="0"/>
              <a:buChar char="•"/>
              <a:defRPr/>
            </a:pPr>
            <a:r>
              <a:rPr lang="en-US" dirty="0"/>
              <a:t>What is the economic impact of the project? (Note - You can use our Local Economy Impact Exercise from Module 4 as a basis for this)</a:t>
            </a:r>
          </a:p>
          <a:p>
            <a:pPr>
              <a:defRPr/>
            </a:pPr>
            <a:r>
              <a:rPr lang="en-US" dirty="0"/>
              <a:t>Make sure to answer these questions in both a qualitative and quantitative manner in your funding applications. You could also bring in some storytelling here to paint a vivid picture</a:t>
            </a:r>
          </a:p>
          <a:p>
            <a:pPr>
              <a:defRPr/>
            </a:pPr>
            <a:endParaRPr lang="en-US" dirty="0"/>
          </a:p>
          <a:p>
            <a:pPr>
              <a:defRPr/>
            </a:pP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057775" y="371475"/>
            <a:ext cx="6643688" cy="1253566"/>
          </a:xfrm>
        </p:spPr>
        <p:txBody>
          <a:bodyPr>
            <a:normAutofit/>
          </a:bodyPr>
          <a:lstStyle/>
          <a:p>
            <a:r>
              <a:rPr lang="en-IE" dirty="0">
                <a:solidFill>
                  <a:schemeClr val="bg1"/>
                </a:solidFill>
                <a:highlight>
                  <a:srgbClr val="7F4182"/>
                </a:highlight>
              </a:rPr>
              <a:t> Tip 3: </a:t>
            </a:r>
            <a:r>
              <a:rPr lang="en-IE" dirty="0">
                <a:solidFill>
                  <a:schemeClr val="bg1"/>
                </a:solidFill>
              </a:rPr>
              <a:t> </a:t>
            </a:r>
            <a:r>
              <a:rPr lang="en-IE" dirty="0"/>
              <a:t>Sell the benefits of your community regeneration project</a:t>
            </a:r>
          </a:p>
        </p:txBody>
      </p:sp>
      <p:pic>
        <p:nvPicPr>
          <p:cNvPr id="7" name="Picture Placeholder 6" descr="A person standing in front of a crowd&#10;&#10;Description automatically generated">
            <a:extLst>
              <a:ext uri="{FF2B5EF4-FFF2-40B4-BE49-F238E27FC236}">
                <a16:creationId xmlns:a16="http://schemas.microsoft.com/office/drawing/2014/main" id="{E6FC0923-A3AD-44D9-8873-E692FC47883E}"/>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1716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9E21F-804F-49AD-BE76-F34118D80D9F}"/>
              </a:ext>
            </a:extLst>
          </p:cNvPr>
          <p:cNvSpPr>
            <a:spLocks noGrp="1"/>
          </p:cNvSpPr>
          <p:nvPr>
            <p:ph type="body" sz="quarter" idx="20"/>
          </p:nvPr>
        </p:nvSpPr>
        <p:spPr/>
        <p:txBody>
          <a:bodyPr/>
          <a:lstStyle/>
          <a:p>
            <a:endParaRPr lang="en-IE"/>
          </a:p>
        </p:txBody>
      </p:sp>
      <p:sp>
        <p:nvSpPr>
          <p:cNvPr id="3" name="Text Placeholder 2">
            <a:extLst>
              <a:ext uri="{FF2B5EF4-FFF2-40B4-BE49-F238E27FC236}">
                <a16:creationId xmlns:a16="http://schemas.microsoft.com/office/drawing/2014/main" id="{DDD6E6D2-1062-4BA6-9574-62B76E8E36A9}"/>
              </a:ext>
            </a:extLst>
          </p:cNvPr>
          <p:cNvSpPr>
            <a:spLocks noGrp="1"/>
          </p:cNvSpPr>
          <p:nvPr>
            <p:ph type="body" sz="quarter" idx="21"/>
          </p:nvPr>
        </p:nvSpPr>
        <p:spPr>
          <a:xfrm>
            <a:off x="2495266" y="189322"/>
            <a:ext cx="8403792" cy="857158"/>
          </a:xfrm>
        </p:spPr>
        <p:txBody>
          <a:bodyPr>
            <a:normAutofit fontScale="77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IE" sz="3600" b="0" i="0" u="none" strike="noStrike" kern="1200" cap="none" spc="0" normalizeH="0" baseline="0" noProof="0" dirty="0">
                <a:ln>
                  <a:noFill/>
                </a:ln>
                <a:solidFill>
                  <a:prstClr val="white"/>
                </a:solidFill>
                <a:effectLst/>
                <a:highlight>
                  <a:srgbClr val="7F4182"/>
                </a:highlight>
                <a:uLnTx/>
                <a:uFillTx/>
                <a:latin typeface="Calibri" panose="020F0502020204030204"/>
                <a:ea typeface="+mn-ea"/>
                <a:cs typeface="+mn-cs"/>
              </a:rPr>
              <a:t> Tip 3: </a:t>
            </a:r>
            <a:r>
              <a:rPr kumimoji="0" lang="en-IE" sz="3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E" sz="3600" b="0" i="0" u="none" strike="noStrike" kern="1200" cap="none" spc="0" normalizeH="0" baseline="0" noProof="0" dirty="0">
                <a:ln>
                  <a:noFill/>
                </a:ln>
                <a:solidFill>
                  <a:srgbClr val="7F4182"/>
                </a:solidFill>
                <a:effectLst/>
                <a:uLnTx/>
                <a:uFillTx/>
                <a:latin typeface="Calibri" panose="020F0502020204030204"/>
                <a:ea typeface="+mn-ea"/>
                <a:cs typeface="+mn-cs"/>
              </a:rPr>
              <a:t>Sell the benefits of your community regeneration project – use visual impact where you can</a:t>
            </a:r>
          </a:p>
          <a:p>
            <a:endParaRPr lang="en-IE" dirty="0"/>
          </a:p>
        </p:txBody>
      </p:sp>
      <p:pic>
        <p:nvPicPr>
          <p:cNvPr id="5" name="Picture 4">
            <a:extLst>
              <a:ext uri="{FF2B5EF4-FFF2-40B4-BE49-F238E27FC236}">
                <a16:creationId xmlns:a16="http://schemas.microsoft.com/office/drawing/2014/main" id="{9572B776-7632-477B-B39B-74FA3193E5AA}"/>
              </a:ext>
            </a:extLst>
          </p:cNvPr>
          <p:cNvPicPr>
            <a:picLocks noChangeAspect="1"/>
          </p:cNvPicPr>
          <p:nvPr/>
        </p:nvPicPr>
        <p:blipFill>
          <a:blip r:embed="rId2"/>
          <a:stretch>
            <a:fillRect/>
          </a:stretch>
        </p:blipFill>
        <p:spPr>
          <a:xfrm>
            <a:off x="2159000" y="1448672"/>
            <a:ext cx="8526462" cy="4949901"/>
          </a:xfrm>
          <a:prstGeom prst="rect">
            <a:avLst/>
          </a:prstGeom>
        </p:spPr>
      </p:pic>
    </p:spTree>
    <p:extLst>
      <p:ext uri="{BB962C8B-B14F-4D97-AF65-F5344CB8AC3E}">
        <p14:creationId xmlns:p14="http://schemas.microsoft.com/office/powerpoint/2010/main" val="914646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9E21F-804F-49AD-BE76-F34118D80D9F}"/>
              </a:ext>
            </a:extLst>
          </p:cNvPr>
          <p:cNvSpPr>
            <a:spLocks noGrp="1"/>
          </p:cNvSpPr>
          <p:nvPr>
            <p:ph type="body" sz="quarter" idx="20"/>
          </p:nvPr>
        </p:nvSpPr>
        <p:spPr/>
        <p:txBody>
          <a:bodyPr/>
          <a:lstStyle/>
          <a:p>
            <a:endParaRPr lang="en-IE"/>
          </a:p>
        </p:txBody>
      </p:sp>
      <p:sp>
        <p:nvSpPr>
          <p:cNvPr id="3" name="Text Placeholder 2">
            <a:extLst>
              <a:ext uri="{FF2B5EF4-FFF2-40B4-BE49-F238E27FC236}">
                <a16:creationId xmlns:a16="http://schemas.microsoft.com/office/drawing/2014/main" id="{DDD6E6D2-1062-4BA6-9574-62B76E8E36A9}"/>
              </a:ext>
            </a:extLst>
          </p:cNvPr>
          <p:cNvSpPr>
            <a:spLocks noGrp="1"/>
          </p:cNvSpPr>
          <p:nvPr>
            <p:ph type="body" sz="quarter" idx="21"/>
          </p:nvPr>
        </p:nvSpPr>
        <p:spPr>
          <a:xfrm>
            <a:off x="2495266" y="189321"/>
            <a:ext cx="9473214" cy="907959"/>
          </a:xfrm>
        </p:spPr>
        <p:txBody>
          <a:bodyPr>
            <a:normAutofit fontScale="70000" lnSpcReduction="20000"/>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IE" sz="3600" b="0" i="0" u="none" strike="noStrike" kern="1200" cap="none" spc="0" normalizeH="0" baseline="0" noProof="0" dirty="0">
                <a:ln>
                  <a:noFill/>
                </a:ln>
                <a:solidFill>
                  <a:prstClr val="white"/>
                </a:solidFill>
                <a:effectLst/>
                <a:highlight>
                  <a:srgbClr val="7F4182"/>
                </a:highlight>
                <a:uLnTx/>
                <a:uFillTx/>
                <a:latin typeface="Calibri" panose="020F0502020204030204"/>
                <a:ea typeface="+mn-ea"/>
                <a:cs typeface="+mn-cs"/>
              </a:rPr>
              <a:t> Tip 3: </a:t>
            </a:r>
            <a:r>
              <a:rPr kumimoji="0" lang="en-IE" sz="3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E" sz="3600" b="0" i="0" u="none" strike="noStrike" kern="1200" cap="none" spc="0" normalizeH="0" baseline="0" noProof="0" dirty="0">
                <a:ln>
                  <a:noFill/>
                </a:ln>
                <a:solidFill>
                  <a:srgbClr val="7F4182"/>
                </a:solidFill>
                <a:effectLst/>
                <a:uLnTx/>
                <a:uFillTx/>
                <a:latin typeface="Calibri" panose="020F0502020204030204"/>
                <a:ea typeface="+mn-ea"/>
                <a:cs typeface="+mn-cs"/>
              </a:rPr>
              <a:t>Sell the benefits of your community regeneration project – what does the project meant to the community – this is especially vital for economic regeneration projects. </a:t>
            </a:r>
          </a:p>
          <a:p>
            <a:endParaRPr lang="en-IE" dirty="0"/>
          </a:p>
        </p:txBody>
      </p:sp>
      <p:pic>
        <p:nvPicPr>
          <p:cNvPr id="4" name="Picture 3">
            <a:extLst>
              <a:ext uri="{FF2B5EF4-FFF2-40B4-BE49-F238E27FC236}">
                <a16:creationId xmlns:a16="http://schemas.microsoft.com/office/drawing/2014/main" id="{6192EA96-AAE7-4057-B110-9FF76024C384}"/>
              </a:ext>
            </a:extLst>
          </p:cNvPr>
          <p:cNvPicPr>
            <a:picLocks noChangeAspect="1"/>
          </p:cNvPicPr>
          <p:nvPr/>
        </p:nvPicPr>
        <p:blipFill>
          <a:blip r:embed="rId2"/>
          <a:stretch>
            <a:fillRect/>
          </a:stretch>
        </p:blipFill>
        <p:spPr>
          <a:xfrm>
            <a:off x="1147762" y="1754551"/>
            <a:ext cx="10906125" cy="4314825"/>
          </a:xfrm>
          <a:prstGeom prst="rect">
            <a:avLst/>
          </a:prstGeom>
        </p:spPr>
      </p:pic>
    </p:spTree>
    <p:extLst>
      <p:ext uri="{BB962C8B-B14F-4D97-AF65-F5344CB8AC3E}">
        <p14:creationId xmlns:p14="http://schemas.microsoft.com/office/powerpoint/2010/main" val="15390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00700" y="2138816"/>
            <a:ext cx="6476999" cy="3631644"/>
          </a:xfrm>
        </p:spPr>
        <p:txBody>
          <a:bodyPr/>
          <a:lstStyle/>
          <a:p>
            <a:pPr algn="just">
              <a:defRPr/>
            </a:pPr>
            <a:r>
              <a:rPr lang="en-IE" sz="2400" dirty="0">
                <a:solidFill>
                  <a:srgbClr val="7A7C7E"/>
                </a:solidFill>
              </a:rPr>
              <a:t>One of the primary reasons why applications get funded is that the funders are convinced that the applicant organisation is:</a:t>
            </a:r>
          </a:p>
          <a:p>
            <a:pPr marL="457200" indent="-457200" algn="just">
              <a:buFont typeface="+mj-lt"/>
              <a:buAutoNum type="arabicPeriod"/>
              <a:defRPr/>
            </a:pPr>
            <a:r>
              <a:rPr lang="en-IE" sz="2400" dirty="0">
                <a:solidFill>
                  <a:srgbClr val="7A7C7E"/>
                </a:solidFill>
              </a:rPr>
              <a:t>well organised</a:t>
            </a:r>
          </a:p>
          <a:p>
            <a:pPr marL="457200" indent="-457200" algn="just">
              <a:buFont typeface="+mj-lt"/>
              <a:buAutoNum type="arabicPeriod"/>
              <a:defRPr/>
            </a:pPr>
            <a:r>
              <a:rPr lang="en-IE" sz="2400" dirty="0">
                <a:solidFill>
                  <a:srgbClr val="7A7C7E"/>
                </a:solidFill>
              </a:rPr>
              <a:t>has a good track record and </a:t>
            </a:r>
          </a:p>
          <a:p>
            <a:pPr marL="457200" indent="-457200" algn="just">
              <a:buFont typeface="+mj-lt"/>
              <a:buAutoNum type="arabicPeriod"/>
              <a:defRPr/>
            </a:pPr>
            <a:r>
              <a:rPr lang="en-IE" dirty="0">
                <a:solidFill>
                  <a:srgbClr val="7A7C7E"/>
                </a:solidFill>
              </a:rPr>
              <a:t>is a </a:t>
            </a:r>
            <a:r>
              <a:rPr lang="en-IE" sz="2400" dirty="0">
                <a:solidFill>
                  <a:srgbClr val="7A7C7E"/>
                </a:solidFill>
              </a:rPr>
              <a:t>capable promoter to carry out the proposed project</a:t>
            </a:r>
          </a:p>
          <a:p>
            <a:pPr algn="just">
              <a:defRPr/>
            </a:pPr>
            <a:r>
              <a:rPr lang="en-IE" dirty="0">
                <a:solidFill>
                  <a:srgbClr val="7A7C7E"/>
                </a:solidFill>
              </a:rPr>
              <a:t>To convince the funders of this, you need to </a:t>
            </a:r>
            <a:r>
              <a:rPr lang="en-IE" sz="2400" dirty="0">
                <a:solidFill>
                  <a:srgbClr val="7A7C7E"/>
                </a:solidFill>
              </a:rPr>
              <a:t>approach the process of creating the funding application in a professional manner.</a:t>
            </a:r>
            <a:endParaRPr lang="en-US" dirty="0"/>
          </a:p>
          <a:p>
            <a:pPr>
              <a:defRPr/>
            </a:pP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057775" y="371475"/>
            <a:ext cx="6643688" cy="1253566"/>
          </a:xfrm>
        </p:spPr>
        <p:txBody>
          <a:bodyPr>
            <a:normAutofit/>
          </a:bodyPr>
          <a:lstStyle/>
          <a:p>
            <a:r>
              <a:rPr lang="en-IE" dirty="0">
                <a:solidFill>
                  <a:schemeClr val="bg1"/>
                </a:solidFill>
                <a:highlight>
                  <a:srgbClr val="7F4182"/>
                </a:highlight>
              </a:rPr>
              <a:t> Tip 4: </a:t>
            </a:r>
            <a:r>
              <a:rPr lang="en-IE" dirty="0">
                <a:solidFill>
                  <a:schemeClr val="bg1"/>
                </a:solidFill>
              </a:rPr>
              <a:t> </a:t>
            </a:r>
            <a:r>
              <a:rPr lang="en-US" dirty="0"/>
              <a:t>Build on your credibility and be professional!</a:t>
            </a:r>
          </a:p>
          <a:p>
            <a:endParaRPr lang="en-IE" dirty="0"/>
          </a:p>
        </p:txBody>
      </p:sp>
      <p:pic>
        <p:nvPicPr>
          <p:cNvPr id="7" name="Picture Placeholder 6">
            <a:extLst>
              <a:ext uri="{FF2B5EF4-FFF2-40B4-BE49-F238E27FC236}">
                <a16:creationId xmlns:a16="http://schemas.microsoft.com/office/drawing/2014/main" id="{D35CBAF8-F683-4FCA-B9F0-9DC2A1C8437C}"/>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961" r="16961"/>
          <a:stretch>
            <a:fillRect/>
          </a:stretch>
        </p:blipFill>
        <p:spPr/>
      </p:pic>
    </p:spTree>
    <p:extLst>
      <p:ext uri="{BB962C8B-B14F-4D97-AF65-F5344CB8AC3E}">
        <p14:creationId xmlns:p14="http://schemas.microsoft.com/office/powerpoint/2010/main" val="1950697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76541-6247-431B-B95B-35663DC05350}"/>
              </a:ext>
            </a:extLst>
          </p:cNvPr>
          <p:cNvSpPr>
            <a:spLocks noGrp="1"/>
          </p:cNvSpPr>
          <p:nvPr>
            <p:ph type="body" sz="quarter" idx="13"/>
          </p:nvPr>
        </p:nvSpPr>
        <p:spPr>
          <a:xfrm>
            <a:off x="441434" y="151760"/>
            <a:ext cx="4267199" cy="1624848"/>
          </a:xfrm>
        </p:spPr>
        <p:txBody>
          <a:bodyPr>
            <a:noAutofit/>
          </a:bodyPr>
          <a:lstStyle/>
          <a:p>
            <a:r>
              <a:rPr lang="en-US" sz="4800" b="1" dirty="0">
                <a:solidFill>
                  <a:srgbClr val="68BBAF"/>
                </a:solidFill>
              </a:rPr>
              <a:t>MODULE 5 OVERVIEW</a:t>
            </a:r>
          </a:p>
        </p:txBody>
      </p:sp>
      <p:sp>
        <p:nvSpPr>
          <p:cNvPr id="3" name="Text Placeholder 2">
            <a:extLst>
              <a:ext uri="{FF2B5EF4-FFF2-40B4-BE49-F238E27FC236}">
                <a16:creationId xmlns:a16="http://schemas.microsoft.com/office/drawing/2014/main" id="{BF177A13-144A-4283-848C-4CA3EF01C92B}"/>
              </a:ext>
            </a:extLst>
          </p:cNvPr>
          <p:cNvSpPr>
            <a:spLocks noGrp="1"/>
          </p:cNvSpPr>
          <p:nvPr>
            <p:ph type="body" sz="quarter" idx="14"/>
          </p:nvPr>
        </p:nvSpPr>
        <p:spPr>
          <a:xfrm>
            <a:off x="255920" y="1992987"/>
            <a:ext cx="4703623" cy="3642009"/>
          </a:xfrm>
        </p:spPr>
        <p:txBody>
          <a:bodyPr/>
          <a:lstStyle/>
          <a:p>
            <a:r>
              <a:rPr lang="en-IE" sz="2200" dirty="0">
                <a:solidFill>
                  <a:srgbClr val="7F4182"/>
                </a:solidFill>
              </a:rPr>
              <a:t>It’s time to talk money. </a:t>
            </a:r>
            <a:r>
              <a:rPr lang="en-US" sz="2200" dirty="0">
                <a:solidFill>
                  <a:srgbClr val="7F4182"/>
                </a:solidFill>
              </a:rPr>
              <a:t>In this module we demystify funding opportunities and help steer you towards some exciting community regeneration funding opportunities.</a:t>
            </a:r>
            <a:endParaRPr lang="en-IE" sz="2200" dirty="0">
              <a:solidFill>
                <a:srgbClr val="7F4182"/>
              </a:solidFill>
            </a:endParaRPr>
          </a:p>
          <a:p>
            <a:r>
              <a:rPr lang="en-IE" sz="2200" dirty="0"/>
              <a:t>You will also learn top tips in grant writing and pitching and how to leverage the funding power of many through crowd funding and innovative community share mechanisms. And as always you will have the opportunity to learn from others through our spotlights and case studies.</a:t>
            </a:r>
            <a:endParaRPr lang="en-IE" sz="2200" dirty="0">
              <a:solidFill>
                <a:srgbClr val="BA0A94"/>
              </a:solidFill>
            </a:endParaRPr>
          </a:p>
          <a:p>
            <a:endParaRPr lang="en-IE" sz="2200" dirty="0">
              <a:solidFill>
                <a:srgbClr val="7F4182"/>
              </a:solidFill>
            </a:endParaRPr>
          </a:p>
          <a:p>
            <a:endParaRPr lang="en-IE" sz="2200" dirty="0"/>
          </a:p>
        </p:txBody>
      </p:sp>
      <p:sp>
        <p:nvSpPr>
          <p:cNvPr id="4" name="Text Placeholder 3">
            <a:extLst>
              <a:ext uri="{FF2B5EF4-FFF2-40B4-BE49-F238E27FC236}">
                <a16:creationId xmlns:a16="http://schemas.microsoft.com/office/drawing/2014/main" id="{BF40A378-0F86-4755-B2BF-0C5C7DEC1508}"/>
              </a:ext>
            </a:extLst>
          </p:cNvPr>
          <p:cNvSpPr>
            <a:spLocks noGrp="1"/>
          </p:cNvSpPr>
          <p:nvPr>
            <p:ph type="body" sz="quarter" idx="15"/>
          </p:nvPr>
        </p:nvSpPr>
        <p:spPr>
          <a:ln>
            <a:noFill/>
          </a:ln>
        </p:spPr>
        <p:txBody>
          <a:bodyPr/>
          <a:lstStyle/>
          <a:p>
            <a:r>
              <a:rPr lang="en-IE" dirty="0"/>
              <a:t>Intro</a:t>
            </a:r>
          </a:p>
        </p:txBody>
      </p:sp>
      <p:sp>
        <p:nvSpPr>
          <p:cNvPr id="5" name="Text Placeholder 4">
            <a:extLst>
              <a:ext uri="{FF2B5EF4-FFF2-40B4-BE49-F238E27FC236}">
                <a16:creationId xmlns:a16="http://schemas.microsoft.com/office/drawing/2014/main" id="{D532EBDA-D8CE-46BE-8086-EE51F5AE013A}"/>
              </a:ext>
            </a:extLst>
          </p:cNvPr>
          <p:cNvSpPr>
            <a:spLocks noGrp="1"/>
          </p:cNvSpPr>
          <p:nvPr>
            <p:ph type="body" sz="quarter" idx="12"/>
          </p:nvPr>
        </p:nvSpPr>
        <p:spPr>
          <a:xfrm>
            <a:off x="6310577" y="1232371"/>
            <a:ext cx="5731763" cy="898040"/>
          </a:xfrm>
        </p:spPr>
        <p:txBody>
          <a:bodyPr>
            <a:noAutofit/>
          </a:bodyPr>
          <a:lstStyle/>
          <a:p>
            <a:pPr>
              <a:lnSpc>
                <a:spcPct val="100000"/>
              </a:lnSpc>
              <a:spcBef>
                <a:spcPts val="0"/>
              </a:spcBef>
            </a:pPr>
            <a:r>
              <a:rPr lang="en-IE" sz="2400" dirty="0">
                <a:solidFill>
                  <a:schemeClr val="bg1"/>
                </a:solidFill>
              </a:rPr>
              <a:t>Top Tips for Success in Writing a  Grant Application</a:t>
            </a:r>
          </a:p>
        </p:txBody>
      </p:sp>
      <p:sp>
        <p:nvSpPr>
          <p:cNvPr id="6" name="Text Placeholder 5">
            <a:extLst>
              <a:ext uri="{FF2B5EF4-FFF2-40B4-BE49-F238E27FC236}">
                <a16:creationId xmlns:a16="http://schemas.microsoft.com/office/drawing/2014/main" id="{23D8F2D6-9483-477F-BA1F-1ECA0BFE20A3}"/>
              </a:ext>
            </a:extLst>
          </p:cNvPr>
          <p:cNvSpPr>
            <a:spLocks noGrp="1"/>
          </p:cNvSpPr>
          <p:nvPr>
            <p:ph type="body" sz="quarter" idx="16"/>
          </p:nvPr>
        </p:nvSpPr>
        <p:spPr/>
        <p:txBody>
          <a:bodyPr/>
          <a:lstStyle/>
          <a:p>
            <a:r>
              <a:rPr lang="en-IE" dirty="0"/>
              <a:t>01</a:t>
            </a:r>
          </a:p>
        </p:txBody>
      </p:sp>
      <p:sp>
        <p:nvSpPr>
          <p:cNvPr id="7" name="Text Placeholder 6">
            <a:extLst>
              <a:ext uri="{FF2B5EF4-FFF2-40B4-BE49-F238E27FC236}">
                <a16:creationId xmlns:a16="http://schemas.microsoft.com/office/drawing/2014/main" id="{A454401A-27CE-4DF1-B3D7-877FD566D0F7}"/>
              </a:ext>
            </a:extLst>
          </p:cNvPr>
          <p:cNvSpPr>
            <a:spLocks noGrp="1"/>
          </p:cNvSpPr>
          <p:nvPr>
            <p:ph type="body" sz="quarter" idx="17"/>
          </p:nvPr>
        </p:nvSpPr>
        <p:spPr>
          <a:xfrm>
            <a:off x="6310577" y="2331018"/>
            <a:ext cx="5682103" cy="946384"/>
          </a:xfrm>
        </p:spPr>
        <p:txBody>
          <a:bodyPr>
            <a:normAutofit/>
          </a:bodyPr>
          <a:lstStyle/>
          <a:p>
            <a:r>
              <a:rPr lang="en-IE" dirty="0"/>
              <a:t>Pitch perfect – how to pitch your idea to potential funders</a:t>
            </a:r>
          </a:p>
        </p:txBody>
      </p:sp>
      <p:sp>
        <p:nvSpPr>
          <p:cNvPr id="8" name="Text Placeholder 7">
            <a:extLst>
              <a:ext uri="{FF2B5EF4-FFF2-40B4-BE49-F238E27FC236}">
                <a16:creationId xmlns:a16="http://schemas.microsoft.com/office/drawing/2014/main" id="{D4484E57-7868-4167-8118-924799EA7415}"/>
              </a:ext>
            </a:extLst>
          </p:cNvPr>
          <p:cNvSpPr>
            <a:spLocks noGrp="1"/>
          </p:cNvSpPr>
          <p:nvPr>
            <p:ph type="body" sz="quarter" idx="18"/>
          </p:nvPr>
        </p:nvSpPr>
        <p:spPr/>
        <p:txBody>
          <a:bodyPr/>
          <a:lstStyle/>
          <a:p>
            <a:r>
              <a:rPr lang="en-IE" dirty="0"/>
              <a:t>02</a:t>
            </a:r>
          </a:p>
        </p:txBody>
      </p:sp>
      <p:sp>
        <p:nvSpPr>
          <p:cNvPr id="9" name="Text Placeholder 8">
            <a:extLst>
              <a:ext uri="{FF2B5EF4-FFF2-40B4-BE49-F238E27FC236}">
                <a16:creationId xmlns:a16="http://schemas.microsoft.com/office/drawing/2014/main" id="{165E8B33-D126-425C-8A1B-EA500F436889}"/>
              </a:ext>
            </a:extLst>
          </p:cNvPr>
          <p:cNvSpPr>
            <a:spLocks noGrp="1"/>
          </p:cNvSpPr>
          <p:nvPr>
            <p:ph type="body" sz="quarter" idx="19"/>
          </p:nvPr>
        </p:nvSpPr>
        <p:spPr>
          <a:xfrm>
            <a:off x="4959544" y="4671717"/>
            <a:ext cx="1176670" cy="927495"/>
          </a:xfrm>
        </p:spPr>
        <p:txBody>
          <a:bodyPr/>
          <a:lstStyle/>
          <a:p>
            <a:r>
              <a:rPr lang="en-IE" dirty="0"/>
              <a:t>04</a:t>
            </a:r>
          </a:p>
        </p:txBody>
      </p:sp>
      <p:sp>
        <p:nvSpPr>
          <p:cNvPr id="11" name="Text Placeholder 10">
            <a:extLst>
              <a:ext uri="{FF2B5EF4-FFF2-40B4-BE49-F238E27FC236}">
                <a16:creationId xmlns:a16="http://schemas.microsoft.com/office/drawing/2014/main" id="{699F8F62-ECD1-4623-B818-79ED572CC665}"/>
              </a:ext>
            </a:extLst>
          </p:cNvPr>
          <p:cNvSpPr>
            <a:spLocks noGrp="1"/>
          </p:cNvSpPr>
          <p:nvPr>
            <p:ph type="body" sz="quarter" idx="21"/>
          </p:nvPr>
        </p:nvSpPr>
        <p:spPr>
          <a:xfrm>
            <a:off x="6360097" y="3580598"/>
            <a:ext cx="5731763" cy="898040"/>
          </a:xfrm>
        </p:spPr>
        <p:txBody>
          <a:bodyPr>
            <a:normAutofit fontScale="92500"/>
          </a:bodyPr>
          <a:lstStyle/>
          <a:p>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Innovative Community Fundraising and Crowdfunding – leveraging the power of many</a:t>
            </a:r>
          </a:p>
        </p:txBody>
      </p:sp>
      <p:sp>
        <p:nvSpPr>
          <p:cNvPr id="12" name="Text Placeholder 11">
            <a:extLst>
              <a:ext uri="{FF2B5EF4-FFF2-40B4-BE49-F238E27FC236}">
                <a16:creationId xmlns:a16="http://schemas.microsoft.com/office/drawing/2014/main" id="{8FBEA182-1DEF-4D6A-98B5-66D9A7ABCAB3}"/>
              </a:ext>
            </a:extLst>
          </p:cNvPr>
          <p:cNvSpPr>
            <a:spLocks noGrp="1"/>
          </p:cNvSpPr>
          <p:nvPr>
            <p:ph type="body" sz="quarter" idx="22"/>
          </p:nvPr>
        </p:nvSpPr>
        <p:spPr>
          <a:xfrm>
            <a:off x="6360097" y="4736666"/>
            <a:ext cx="5731763" cy="898040"/>
          </a:xfrm>
        </p:spPr>
        <p:txBody>
          <a:bodyPr>
            <a:noAutofit/>
          </a:bodyPr>
          <a:lstStyle/>
          <a:p>
            <a:r>
              <a:rPr lang="en-US" dirty="0"/>
              <a:t>C</a:t>
            </a:r>
            <a:r>
              <a:rPr lang="en-US" sz="2400" dirty="0">
                <a:solidFill>
                  <a:schemeClr val="bg1"/>
                </a:solidFill>
              </a:rPr>
              <a:t>ommunity Regeneration Grants available at Local, National and European levels</a:t>
            </a:r>
            <a:endParaRPr lang="en-IE" sz="2400" dirty="0">
              <a:solidFill>
                <a:schemeClr val="bg1"/>
              </a:solidFill>
            </a:endParaRPr>
          </a:p>
        </p:txBody>
      </p:sp>
      <p:sp>
        <p:nvSpPr>
          <p:cNvPr id="14" name="Text Placeholder 8">
            <a:extLst>
              <a:ext uri="{FF2B5EF4-FFF2-40B4-BE49-F238E27FC236}">
                <a16:creationId xmlns:a16="http://schemas.microsoft.com/office/drawing/2014/main" id="{6829981D-8F4D-4333-BA2D-E9D110CE679C}"/>
              </a:ext>
            </a:extLst>
          </p:cNvPr>
          <p:cNvSpPr txBox="1">
            <a:spLocks/>
          </p:cNvSpPr>
          <p:nvPr/>
        </p:nvSpPr>
        <p:spPr>
          <a:xfrm>
            <a:off x="4985821" y="3594408"/>
            <a:ext cx="1176670" cy="92749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03</a:t>
            </a:r>
          </a:p>
        </p:txBody>
      </p:sp>
      <p:sp>
        <p:nvSpPr>
          <p:cNvPr id="16" name="Text Placeholder 4">
            <a:extLst>
              <a:ext uri="{FF2B5EF4-FFF2-40B4-BE49-F238E27FC236}">
                <a16:creationId xmlns:a16="http://schemas.microsoft.com/office/drawing/2014/main" id="{231DD43E-0CA5-40AB-9D0F-F8FAF5295BF2}"/>
              </a:ext>
            </a:extLst>
          </p:cNvPr>
          <p:cNvSpPr txBox="1">
            <a:spLocks/>
          </p:cNvSpPr>
          <p:nvPr/>
        </p:nvSpPr>
        <p:spPr>
          <a:xfrm>
            <a:off x="6285746" y="0"/>
            <a:ext cx="5731763" cy="89804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400"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en-US" dirty="0"/>
              <a:t>Financing your Community Regeneration Projects - during and post Covid19</a:t>
            </a:r>
            <a:endParaRPr lang="en-IE" dirty="0"/>
          </a:p>
        </p:txBody>
      </p:sp>
    </p:spTree>
    <p:extLst>
      <p:ext uri="{BB962C8B-B14F-4D97-AF65-F5344CB8AC3E}">
        <p14:creationId xmlns:p14="http://schemas.microsoft.com/office/powerpoint/2010/main" val="3274729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00700" y="1952625"/>
            <a:ext cx="6476999" cy="3817835"/>
          </a:xfrm>
        </p:spPr>
        <p:txBody>
          <a:bodyPr/>
          <a:lstStyle/>
          <a:p>
            <a:pPr>
              <a:defRPr/>
            </a:pPr>
            <a:r>
              <a:rPr lang="en-US" i="1" dirty="0"/>
              <a:t>“People will forget what you said. People will forget what you did. But people will never forget how you made them feel.” </a:t>
            </a:r>
            <a:r>
              <a:rPr lang="en-US" dirty="0"/>
              <a:t>- Maya Angelou</a:t>
            </a:r>
          </a:p>
          <a:p>
            <a:pPr>
              <a:defRPr/>
            </a:pPr>
            <a:r>
              <a:rPr lang="en-US" dirty="0"/>
              <a:t>If you are excited about a project’s potential – share that excitement. If you believe in it – share that belief.</a:t>
            </a:r>
          </a:p>
          <a:p>
            <a:pPr>
              <a:defRPr/>
            </a:pPr>
            <a:r>
              <a:rPr lang="en-US" dirty="0"/>
              <a:t> Remember  that funders are people too and they come from communities with problems that might be very like the one you are trying to provide a solution too. </a:t>
            </a:r>
          </a:p>
          <a:p>
            <a:pPr>
              <a:defRPr/>
            </a:pPr>
            <a:r>
              <a:rPr lang="en-US" dirty="0"/>
              <a:t>People give to people – so always remember the human element when crafting a funding application.</a:t>
            </a: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057775" y="161925"/>
            <a:ext cx="6643688" cy="1463116"/>
          </a:xfrm>
        </p:spPr>
        <p:txBody>
          <a:bodyPr>
            <a:normAutofit lnSpcReduction="10000"/>
          </a:bodyPr>
          <a:lstStyle/>
          <a:p>
            <a:r>
              <a:rPr lang="en-IE" dirty="0">
                <a:solidFill>
                  <a:schemeClr val="bg1"/>
                </a:solidFill>
                <a:highlight>
                  <a:srgbClr val="7F4182"/>
                </a:highlight>
              </a:rPr>
              <a:t> Tip 5: </a:t>
            </a:r>
            <a:r>
              <a:rPr lang="en-US" dirty="0">
                <a:solidFill>
                  <a:schemeClr val="bg1"/>
                </a:solidFill>
              </a:rPr>
              <a:t> </a:t>
            </a:r>
            <a:r>
              <a:rPr lang="en-US" dirty="0"/>
              <a:t>Share your passion for the project and remember people give to people…</a:t>
            </a:r>
          </a:p>
          <a:p>
            <a:endParaRPr lang="en-US" dirty="0"/>
          </a:p>
        </p:txBody>
      </p:sp>
      <p:pic>
        <p:nvPicPr>
          <p:cNvPr id="7" name="Picture Placeholder 6" descr="A picture containing person, young, person, laying&#10;&#10;Description automatically generated">
            <a:extLst>
              <a:ext uri="{FF2B5EF4-FFF2-40B4-BE49-F238E27FC236}">
                <a16:creationId xmlns:a16="http://schemas.microsoft.com/office/drawing/2014/main" id="{3300CF2A-1FB4-40F2-B237-E3C3C787F14D}"/>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629363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00700" y="1952625"/>
            <a:ext cx="6181725" cy="3817835"/>
          </a:xfrm>
        </p:spPr>
        <p:txBody>
          <a:bodyPr/>
          <a:lstStyle/>
          <a:p>
            <a:pPr algn="just">
              <a:defRPr/>
            </a:pPr>
            <a:r>
              <a:rPr lang="en-IE" sz="2400" dirty="0">
                <a:solidFill>
                  <a:srgbClr val="7A7C7E"/>
                </a:solidFill>
              </a:rPr>
              <a:t>Often a good way to strengthen your funding application is to try and ‘pick holes’ in it. </a:t>
            </a:r>
          </a:p>
          <a:p>
            <a:pPr algn="just">
              <a:defRPr/>
            </a:pPr>
            <a:r>
              <a:rPr lang="en-IE" dirty="0">
                <a:solidFill>
                  <a:srgbClr val="7A7C7E"/>
                </a:solidFill>
              </a:rPr>
              <a:t>So ask </a:t>
            </a:r>
            <a:r>
              <a:rPr lang="en-US" dirty="0">
                <a:solidFill>
                  <a:srgbClr val="7A7C7E"/>
                </a:solidFill>
              </a:rPr>
              <a:t>yourself, ‘Why wouldn’t they fund this?</a:t>
            </a:r>
            <a:endParaRPr lang="en-IE" sz="2400" dirty="0">
              <a:solidFill>
                <a:srgbClr val="7A7C7E"/>
              </a:solidFill>
            </a:endParaRPr>
          </a:p>
          <a:p>
            <a:pPr algn="just">
              <a:defRPr/>
            </a:pPr>
            <a:r>
              <a:rPr lang="en-IE" sz="2400" dirty="0">
                <a:solidFill>
                  <a:srgbClr val="7A7C7E"/>
                </a:solidFill>
              </a:rPr>
              <a:t>Having identified the weaknesses you can then work on putting them right.</a:t>
            </a:r>
          </a:p>
          <a:p>
            <a:pPr algn="just">
              <a:defRPr/>
            </a:pPr>
            <a:r>
              <a:rPr lang="en-IE" dirty="0">
                <a:solidFill>
                  <a:srgbClr val="7A7C7E"/>
                </a:solidFill>
              </a:rPr>
              <a:t>This is a great exercise to do with your community committee as others might find holes/gaps that you didn’t realise were there.</a:t>
            </a:r>
            <a:endParaRPr lang="en-IE" sz="2400" dirty="0">
              <a:solidFill>
                <a:srgbClr val="7A7C7E"/>
              </a:solidFill>
            </a:endParaRPr>
          </a:p>
          <a:p>
            <a:pPr>
              <a:defRPr/>
            </a:pP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600700" y="489509"/>
            <a:ext cx="6643688" cy="1463116"/>
          </a:xfrm>
        </p:spPr>
        <p:txBody>
          <a:bodyPr>
            <a:normAutofit/>
          </a:bodyPr>
          <a:lstStyle/>
          <a:p>
            <a:r>
              <a:rPr lang="en-IE" dirty="0">
                <a:solidFill>
                  <a:schemeClr val="bg1"/>
                </a:solidFill>
                <a:highlight>
                  <a:srgbClr val="7F4182"/>
                </a:highlight>
              </a:rPr>
              <a:t> Tip 6: </a:t>
            </a:r>
            <a:r>
              <a:rPr lang="en-US" dirty="0">
                <a:solidFill>
                  <a:schemeClr val="bg1"/>
                </a:solidFill>
              </a:rPr>
              <a:t> </a:t>
            </a:r>
            <a:r>
              <a:rPr lang="en-US" dirty="0"/>
              <a:t>Ask yourself, ‘Why wouldn’t they fund this?</a:t>
            </a:r>
          </a:p>
          <a:p>
            <a:endParaRPr lang="en-US" dirty="0"/>
          </a:p>
        </p:txBody>
      </p:sp>
      <p:pic>
        <p:nvPicPr>
          <p:cNvPr id="8" name="Picture Placeholder 7" descr="A picture containing piece, sitting, table, small&#10;&#10;Description automatically generated">
            <a:extLst>
              <a:ext uri="{FF2B5EF4-FFF2-40B4-BE49-F238E27FC236}">
                <a16:creationId xmlns:a16="http://schemas.microsoft.com/office/drawing/2014/main" id="{2A83FC47-7B81-439C-9DAD-1C2FAACD2A4A}"/>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2928335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00700" y="1952625"/>
            <a:ext cx="6181725" cy="3817835"/>
          </a:xfrm>
        </p:spPr>
        <p:txBody>
          <a:bodyPr/>
          <a:lstStyle/>
          <a:p>
            <a:pPr algn="just">
              <a:defRPr/>
            </a:pPr>
            <a:r>
              <a:rPr lang="en-US" sz="2400" dirty="0">
                <a:solidFill>
                  <a:srgbClr val="7A7C7E"/>
                </a:solidFill>
              </a:rPr>
              <a:t>Prepare your budget with great care</a:t>
            </a:r>
          </a:p>
          <a:p>
            <a:pPr marL="342900" indent="-342900" algn="just">
              <a:buFont typeface="Arial" panose="020B0604020202020204" pitchFamily="34" charset="0"/>
              <a:buChar char="•"/>
              <a:defRPr/>
            </a:pPr>
            <a:r>
              <a:rPr lang="en-US" sz="2400" dirty="0">
                <a:solidFill>
                  <a:srgbClr val="7A7C7E"/>
                </a:solidFill>
              </a:rPr>
              <a:t>Be thorough in your project financial planning, costing your expenditure in line with the tender process highlighted by the funder, </a:t>
            </a:r>
            <a:endParaRPr lang="en-US" dirty="0">
              <a:solidFill>
                <a:srgbClr val="7A7C7E"/>
              </a:solidFill>
            </a:endParaRPr>
          </a:p>
          <a:p>
            <a:pPr marL="342900" indent="-342900" algn="just">
              <a:buFont typeface="Arial" panose="020B0604020202020204" pitchFamily="34" charset="0"/>
              <a:buChar char="•"/>
              <a:defRPr/>
            </a:pPr>
            <a:r>
              <a:rPr lang="en-US" dirty="0">
                <a:solidFill>
                  <a:srgbClr val="7A7C7E"/>
                </a:solidFill>
              </a:rPr>
              <a:t>Be convincing you have your </a:t>
            </a:r>
            <a:r>
              <a:rPr lang="en-US" sz="2400" dirty="0">
                <a:solidFill>
                  <a:srgbClr val="7A7C7E"/>
                </a:solidFill>
              </a:rPr>
              <a:t>match </a:t>
            </a:r>
            <a:r>
              <a:rPr lang="en-US" dirty="0">
                <a:solidFill>
                  <a:srgbClr val="7A7C7E"/>
                </a:solidFill>
              </a:rPr>
              <a:t>funding </a:t>
            </a:r>
            <a:r>
              <a:rPr lang="en-US" sz="2400" dirty="0">
                <a:solidFill>
                  <a:srgbClr val="7A7C7E"/>
                </a:solidFill>
              </a:rPr>
              <a:t>in place</a:t>
            </a:r>
          </a:p>
          <a:p>
            <a:pPr marL="342900" indent="-342900" algn="just">
              <a:buFont typeface="Arial" panose="020B0604020202020204" pitchFamily="34" charset="0"/>
              <a:buChar char="•"/>
              <a:defRPr/>
            </a:pPr>
            <a:r>
              <a:rPr lang="en-US" sz="2400" dirty="0">
                <a:solidFill>
                  <a:srgbClr val="7A7C7E"/>
                </a:solidFill>
              </a:rPr>
              <a:t>Know your overhead costs</a:t>
            </a:r>
          </a:p>
          <a:p>
            <a:pPr marL="342900" indent="-342900" algn="just">
              <a:buFont typeface="Arial" panose="020B0604020202020204" pitchFamily="34" charset="0"/>
              <a:buChar char="•"/>
              <a:defRPr/>
            </a:pPr>
            <a:r>
              <a:rPr lang="en-US" sz="2400" dirty="0">
                <a:solidFill>
                  <a:srgbClr val="7A7C7E"/>
                </a:solidFill>
              </a:rPr>
              <a:t>Have your last year’s audited accounts ready</a:t>
            </a:r>
          </a:p>
          <a:p>
            <a:pPr marL="342900" indent="-342900" algn="just">
              <a:buFont typeface="Arial" panose="020B0604020202020204" pitchFamily="34" charset="0"/>
              <a:buChar char="•"/>
              <a:defRPr/>
            </a:pPr>
            <a:r>
              <a:rPr lang="en-US" sz="2400" dirty="0">
                <a:solidFill>
                  <a:srgbClr val="7A7C7E"/>
                </a:solidFill>
              </a:rPr>
              <a:t>Financial projections – get a financial mentor or a volunteer to help</a:t>
            </a:r>
          </a:p>
          <a:p>
            <a:pPr algn="just">
              <a:defRPr/>
            </a:pP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600700" y="489509"/>
            <a:ext cx="6643688" cy="1463116"/>
          </a:xfrm>
        </p:spPr>
        <p:txBody>
          <a:bodyPr>
            <a:normAutofit/>
          </a:bodyPr>
          <a:lstStyle/>
          <a:p>
            <a:r>
              <a:rPr lang="en-IE" dirty="0">
                <a:solidFill>
                  <a:schemeClr val="bg1"/>
                </a:solidFill>
                <a:highlight>
                  <a:srgbClr val="7F4182"/>
                </a:highlight>
              </a:rPr>
              <a:t> Tip 7: </a:t>
            </a:r>
            <a:r>
              <a:rPr lang="en-US" dirty="0">
                <a:solidFill>
                  <a:schemeClr val="bg1"/>
                </a:solidFill>
              </a:rPr>
              <a:t> </a:t>
            </a:r>
            <a:r>
              <a:rPr lang="en-GB" dirty="0"/>
              <a:t>Budget – know your finances</a:t>
            </a:r>
          </a:p>
          <a:p>
            <a:endParaRPr lang="en-US" dirty="0"/>
          </a:p>
        </p:txBody>
      </p:sp>
      <p:pic>
        <p:nvPicPr>
          <p:cNvPr id="7" name="Picture Placeholder 6">
            <a:extLst>
              <a:ext uri="{FF2B5EF4-FFF2-40B4-BE49-F238E27FC236}">
                <a16:creationId xmlns:a16="http://schemas.microsoft.com/office/drawing/2014/main" id="{3BFE3CD1-4EFC-4AE2-A3CF-C31453093A96}"/>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57939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F3E7C-4CA6-42F7-A1FB-7293AAC6FB0A}"/>
              </a:ext>
            </a:extLst>
          </p:cNvPr>
          <p:cNvSpPr>
            <a:spLocks noGrp="1"/>
          </p:cNvSpPr>
          <p:nvPr>
            <p:ph type="body" sz="quarter" idx="20"/>
          </p:nvPr>
        </p:nvSpPr>
        <p:spPr>
          <a:xfrm>
            <a:off x="5600700" y="1952625"/>
            <a:ext cx="6181725" cy="3817835"/>
          </a:xfrm>
        </p:spPr>
        <p:txBody>
          <a:bodyPr/>
          <a:lstStyle/>
          <a:p>
            <a:r>
              <a:rPr lang="en-GB" sz="2400" dirty="0"/>
              <a:t>As we’ve l</a:t>
            </a:r>
            <a:r>
              <a:rPr lang="en-GB" dirty="0"/>
              <a:t>earnt </a:t>
            </a:r>
            <a:r>
              <a:rPr lang="en-GB" sz="2400" dirty="0"/>
              <a:t>in earlier modules, sustainability is key. </a:t>
            </a:r>
            <a:r>
              <a:rPr lang="en-GB" dirty="0"/>
              <a:t>With this in mind, you should p</a:t>
            </a:r>
            <a:r>
              <a:rPr lang="en-GB" sz="2400" dirty="0"/>
              <a:t>repare answers which address:</a:t>
            </a:r>
          </a:p>
          <a:p>
            <a:pPr marL="342900" indent="-342900">
              <a:buFont typeface="Arial" panose="020B0604020202020204" pitchFamily="34" charset="0"/>
              <a:buChar char="•"/>
            </a:pPr>
            <a:r>
              <a:rPr lang="en-GB" sz="2400" dirty="0"/>
              <a:t>How will impact continue?</a:t>
            </a:r>
          </a:p>
          <a:p>
            <a:pPr marL="342900" indent="-342900">
              <a:buFont typeface="Arial" panose="020B0604020202020204" pitchFamily="34" charset="0"/>
              <a:buChar char="•"/>
            </a:pPr>
            <a:r>
              <a:rPr lang="en-GB" sz="2400" dirty="0"/>
              <a:t>Risks (internal, external)</a:t>
            </a:r>
          </a:p>
          <a:p>
            <a:pPr marL="342900" indent="-342900">
              <a:buFont typeface="Arial" panose="020B0604020202020204" pitchFamily="34" charset="0"/>
              <a:buChar char="•"/>
            </a:pPr>
            <a:endParaRPr lang="en-GB" dirty="0"/>
          </a:p>
          <a:p>
            <a:r>
              <a:rPr lang="en-GB" sz="2400" b="0" dirty="0">
                <a:solidFill>
                  <a:srgbClr val="A05096"/>
                </a:solidFill>
              </a:rPr>
              <a:t>How will </a:t>
            </a:r>
            <a:r>
              <a:rPr lang="en-GB" dirty="0">
                <a:solidFill>
                  <a:srgbClr val="A05096"/>
                </a:solidFill>
              </a:rPr>
              <a:t>you implement:</a:t>
            </a:r>
            <a:endParaRPr lang="en-GB" sz="2400" b="0" dirty="0">
              <a:solidFill>
                <a:srgbClr val="A05096"/>
              </a:solidFill>
            </a:endParaRPr>
          </a:p>
          <a:p>
            <a:pPr marL="457200" indent="-457200">
              <a:buFont typeface="Arial" panose="020B0604020202020204" pitchFamily="34" charset="0"/>
              <a:buChar char="•"/>
            </a:pPr>
            <a:r>
              <a:rPr lang="en-GB" sz="2400" b="0" dirty="0"/>
              <a:t>monitoring</a:t>
            </a:r>
          </a:p>
          <a:p>
            <a:pPr marL="457200" indent="-457200">
              <a:buFont typeface="Arial" panose="020B0604020202020204" pitchFamily="34" charset="0"/>
              <a:buChar char="•"/>
            </a:pPr>
            <a:r>
              <a:rPr lang="en-GB" sz="2400" b="0" dirty="0"/>
              <a:t>evaluation </a:t>
            </a:r>
          </a:p>
          <a:p>
            <a:pPr marL="457200" indent="-457200">
              <a:buFont typeface="Arial" panose="020B0604020202020204" pitchFamily="34" charset="0"/>
              <a:buChar char="•"/>
            </a:pPr>
            <a:r>
              <a:rPr lang="en-GB" sz="2400" b="0" dirty="0"/>
              <a:t>reporting</a:t>
            </a:r>
          </a:p>
          <a:p>
            <a:endParaRPr lang="en-GB" sz="2400" dirty="0"/>
          </a:p>
          <a:p>
            <a:pPr marL="342900" indent="-342900">
              <a:buFont typeface="Arial" panose="020B0604020202020204" pitchFamily="34" charset="0"/>
              <a:buChar char="•"/>
            </a:pPr>
            <a:endParaRPr lang="en-GB" sz="2400" dirty="0"/>
          </a:p>
          <a:p>
            <a:pPr algn="just">
              <a:defRPr/>
            </a:pPr>
            <a:endParaRPr lang="en-IE" dirty="0"/>
          </a:p>
        </p:txBody>
      </p:sp>
      <p:sp>
        <p:nvSpPr>
          <p:cNvPr id="4" name="Text Placeholder 3">
            <a:extLst>
              <a:ext uri="{FF2B5EF4-FFF2-40B4-BE49-F238E27FC236}">
                <a16:creationId xmlns:a16="http://schemas.microsoft.com/office/drawing/2014/main" id="{D0CFD44A-2272-4F33-8693-3BD5D1C440AA}"/>
              </a:ext>
            </a:extLst>
          </p:cNvPr>
          <p:cNvSpPr>
            <a:spLocks noGrp="1"/>
          </p:cNvSpPr>
          <p:nvPr>
            <p:ph type="body" sz="quarter" idx="22"/>
          </p:nvPr>
        </p:nvSpPr>
        <p:spPr>
          <a:xfrm>
            <a:off x="5600700" y="489509"/>
            <a:ext cx="6643688" cy="1463116"/>
          </a:xfrm>
        </p:spPr>
        <p:txBody>
          <a:bodyPr>
            <a:normAutofit/>
          </a:bodyPr>
          <a:lstStyle/>
          <a:p>
            <a:r>
              <a:rPr lang="en-IE" dirty="0">
                <a:solidFill>
                  <a:schemeClr val="bg1"/>
                </a:solidFill>
                <a:highlight>
                  <a:srgbClr val="7F4182"/>
                </a:highlight>
              </a:rPr>
              <a:t> Tip 8: </a:t>
            </a:r>
            <a:r>
              <a:rPr lang="en-IE" dirty="0"/>
              <a:t>Pay particular attention to the sustainability section </a:t>
            </a:r>
            <a:endParaRPr lang="en-US" dirty="0"/>
          </a:p>
        </p:txBody>
      </p:sp>
      <p:pic>
        <p:nvPicPr>
          <p:cNvPr id="8" name="Picture Placeholder 7" descr="A person wearing a costume&#10;&#10;Description automatically generated">
            <a:extLst>
              <a:ext uri="{FF2B5EF4-FFF2-40B4-BE49-F238E27FC236}">
                <a16:creationId xmlns:a16="http://schemas.microsoft.com/office/drawing/2014/main" id="{2DAE9EE9-2911-4380-8AED-197323CE9B24}"/>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98160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18CD38-646B-4388-A21F-3B711CEA0194}"/>
              </a:ext>
            </a:extLst>
          </p:cNvPr>
          <p:cNvSpPr>
            <a:spLocks noGrp="1"/>
          </p:cNvSpPr>
          <p:nvPr>
            <p:ph type="body" sz="quarter" idx="20"/>
          </p:nvPr>
        </p:nvSpPr>
        <p:spPr>
          <a:xfrm>
            <a:off x="838200" y="1481455"/>
            <a:ext cx="11153775" cy="5010150"/>
          </a:xfrm>
        </p:spPr>
        <p:txBody>
          <a:bodyPr/>
          <a:lstStyle/>
          <a:p>
            <a:pPr marL="0" indent="0">
              <a:lnSpc>
                <a:spcPct val="100000"/>
              </a:lnSpc>
              <a:buNone/>
            </a:pPr>
            <a:r>
              <a:rPr lang="en-IE" dirty="0">
                <a:solidFill>
                  <a:schemeClr val="bg1"/>
                </a:solidFill>
                <a:highlight>
                  <a:srgbClr val="7F4182"/>
                </a:highlight>
              </a:rPr>
              <a:t> Tip 9: </a:t>
            </a:r>
            <a:r>
              <a:rPr lang="en-IE" dirty="0">
                <a:solidFill>
                  <a:schemeClr val="bg1"/>
                </a:solidFill>
              </a:rPr>
              <a:t> </a:t>
            </a:r>
            <a:r>
              <a:rPr lang="en-US" dirty="0"/>
              <a:t>Don’t assume that the funder will have any knowledge of your </a:t>
            </a:r>
            <a:r>
              <a:rPr lang="en-US" dirty="0" err="1"/>
              <a:t>organisation</a:t>
            </a:r>
            <a:r>
              <a:rPr lang="en-US" dirty="0"/>
              <a:t> or project.  Describe your background and capabilities with conviction and describe your project truthfully and succinctly. </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10: </a:t>
            </a:r>
            <a:r>
              <a:rPr lang="en-US" dirty="0"/>
              <a:t> Break down the writing of the application into bite-sized pieces.  So many people start well but fade as the application form progresses. Stay strong throughout!</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11: </a:t>
            </a:r>
            <a:r>
              <a:rPr lang="en-US" dirty="0"/>
              <a:t> Think carefully about the presentation of your application – appearances matter. Most funders will read many applications and if an application is easy to read and well presented it makes their lives easier. </a:t>
            </a:r>
          </a:p>
          <a:p>
            <a:pPr marL="0" indent="0">
              <a:lnSpc>
                <a:spcPct val="100000"/>
              </a:lnSpc>
              <a:buNone/>
            </a:pPr>
            <a:r>
              <a:rPr lang="en-IE" dirty="0">
                <a:solidFill>
                  <a:schemeClr val="bg1"/>
                </a:solidFill>
                <a:highlight>
                  <a:srgbClr val="7F4182"/>
                </a:highlight>
              </a:rPr>
              <a:t> </a:t>
            </a:r>
            <a:endParaRPr lang="en-IE" dirty="0"/>
          </a:p>
        </p:txBody>
      </p:sp>
      <p:sp>
        <p:nvSpPr>
          <p:cNvPr id="3" name="Text Placeholder 2">
            <a:extLst>
              <a:ext uri="{FF2B5EF4-FFF2-40B4-BE49-F238E27FC236}">
                <a16:creationId xmlns:a16="http://schemas.microsoft.com/office/drawing/2014/main" id="{01774A92-A618-4406-B832-92C8241EC589}"/>
              </a:ext>
            </a:extLst>
          </p:cNvPr>
          <p:cNvSpPr>
            <a:spLocks noGrp="1"/>
          </p:cNvSpPr>
          <p:nvPr>
            <p:ph type="body" sz="quarter" idx="21"/>
          </p:nvPr>
        </p:nvSpPr>
        <p:spPr>
          <a:xfrm>
            <a:off x="923925" y="103597"/>
            <a:ext cx="10858499" cy="857158"/>
          </a:xfrm>
        </p:spPr>
        <p:txBody>
          <a:bodyPr>
            <a:normAutofit fontScale="92500" lnSpcReduction="20000"/>
          </a:bodyPr>
          <a:lstStyle/>
          <a:p>
            <a:r>
              <a:rPr lang="en-IE" dirty="0">
                <a:solidFill>
                  <a:srgbClr val="7F4182"/>
                </a:solidFill>
              </a:rPr>
              <a:t>More Top Tips for</a:t>
            </a:r>
            <a:r>
              <a:rPr lang="en-US" dirty="0">
                <a:solidFill>
                  <a:srgbClr val="7F4182"/>
                </a:solidFill>
              </a:rPr>
              <a:t> Success in Writing a Community Grant Application</a:t>
            </a:r>
            <a:endParaRPr lang="en-IE" dirty="0">
              <a:solidFill>
                <a:srgbClr val="7F4182"/>
              </a:solidFill>
            </a:endParaRPr>
          </a:p>
        </p:txBody>
      </p:sp>
    </p:spTree>
    <p:extLst>
      <p:ext uri="{BB962C8B-B14F-4D97-AF65-F5344CB8AC3E}">
        <p14:creationId xmlns:p14="http://schemas.microsoft.com/office/powerpoint/2010/main" val="2224685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18CD38-646B-4388-A21F-3B711CEA0194}"/>
              </a:ext>
            </a:extLst>
          </p:cNvPr>
          <p:cNvSpPr>
            <a:spLocks noGrp="1"/>
          </p:cNvSpPr>
          <p:nvPr>
            <p:ph type="body" sz="quarter" idx="20"/>
          </p:nvPr>
        </p:nvSpPr>
        <p:spPr>
          <a:xfrm>
            <a:off x="838200" y="1481455"/>
            <a:ext cx="11153775" cy="5010150"/>
          </a:xfrm>
        </p:spPr>
        <p:txBody>
          <a:bodyPr/>
          <a:lstStyle/>
          <a:p>
            <a:pPr marL="0" indent="0">
              <a:lnSpc>
                <a:spcPct val="100000"/>
              </a:lnSpc>
              <a:buNone/>
            </a:pPr>
            <a:r>
              <a:rPr lang="en-IE" dirty="0">
                <a:solidFill>
                  <a:schemeClr val="bg1"/>
                </a:solidFill>
                <a:highlight>
                  <a:srgbClr val="7F4182"/>
                </a:highlight>
              </a:rPr>
              <a:t>Tip 12: </a:t>
            </a:r>
            <a:r>
              <a:rPr lang="en-US" dirty="0"/>
              <a:t> Do not over-promise - you will one day have to deliver.</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13: </a:t>
            </a:r>
            <a:r>
              <a:rPr lang="en-US" dirty="0"/>
              <a:t> It always takes a lot longer to put an application for funds together than you think !</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14: </a:t>
            </a:r>
            <a:r>
              <a:rPr lang="en-IE" dirty="0">
                <a:solidFill>
                  <a:schemeClr val="bg1"/>
                </a:solidFill>
              </a:rPr>
              <a:t> </a:t>
            </a:r>
            <a:r>
              <a:rPr lang="en-GB" sz="2400" dirty="0">
                <a:solidFill>
                  <a:srgbClr val="7A7C7E"/>
                </a:solidFill>
                <a:cs typeface="Arial" pitchFamily="34" charset="0"/>
              </a:rPr>
              <a:t>Remember it is a competitive process – your best foot forward, be competitive.</a:t>
            </a:r>
            <a:endParaRPr lang="en-US" dirty="0"/>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15: </a:t>
            </a:r>
            <a:r>
              <a:rPr lang="en-US" dirty="0"/>
              <a:t> </a:t>
            </a:r>
            <a:r>
              <a:rPr lang="en-GB" sz="2400" dirty="0">
                <a:solidFill>
                  <a:srgbClr val="7A7C7E"/>
                </a:solidFill>
                <a:cs typeface="Arial" pitchFamily="34" charset="0"/>
              </a:rPr>
              <a:t>Write in an interesting way that captures the energy &amp; spirit of your project (journalist style) </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a:t>
            </a:r>
            <a:endParaRPr lang="en-IE" dirty="0"/>
          </a:p>
        </p:txBody>
      </p:sp>
      <p:sp>
        <p:nvSpPr>
          <p:cNvPr id="3" name="Text Placeholder 2">
            <a:extLst>
              <a:ext uri="{FF2B5EF4-FFF2-40B4-BE49-F238E27FC236}">
                <a16:creationId xmlns:a16="http://schemas.microsoft.com/office/drawing/2014/main" id="{01774A92-A618-4406-B832-92C8241EC589}"/>
              </a:ext>
            </a:extLst>
          </p:cNvPr>
          <p:cNvSpPr>
            <a:spLocks noGrp="1"/>
          </p:cNvSpPr>
          <p:nvPr>
            <p:ph type="body" sz="quarter" idx="21"/>
          </p:nvPr>
        </p:nvSpPr>
        <p:spPr>
          <a:xfrm>
            <a:off x="923925" y="103597"/>
            <a:ext cx="10858499" cy="857158"/>
          </a:xfrm>
        </p:spPr>
        <p:txBody>
          <a:bodyPr>
            <a:normAutofit fontScale="92500" lnSpcReduction="20000"/>
          </a:bodyPr>
          <a:lstStyle/>
          <a:p>
            <a:r>
              <a:rPr lang="en-IE" dirty="0">
                <a:solidFill>
                  <a:srgbClr val="7F4182"/>
                </a:solidFill>
              </a:rPr>
              <a:t>More Top Tips for</a:t>
            </a:r>
            <a:r>
              <a:rPr lang="en-US" dirty="0">
                <a:solidFill>
                  <a:srgbClr val="7F4182"/>
                </a:solidFill>
              </a:rPr>
              <a:t> Success in Writing a Community Grant Application</a:t>
            </a:r>
            <a:endParaRPr lang="en-IE" dirty="0">
              <a:solidFill>
                <a:srgbClr val="7F4182"/>
              </a:solidFill>
            </a:endParaRPr>
          </a:p>
        </p:txBody>
      </p:sp>
    </p:spTree>
    <p:extLst>
      <p:ext uri="{BB962C8B-B14F-4D97-AF65-F5344CB8AC3E}">
        <p14:creationId xmlns:p14="http://schemas.microsoft.com/office/powerpoint/2010/main" val="3921918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18CD38-646B-4388-A21F-3B711CEA0194}"/>
              </a:ext>
            </a:extLst>
          </p:cNvPr>
          <p:cNvSpPr>
            <a:spLocks noGrp="1"/>
          </p:cNvSpPr>
          <p:nvPr>
            <p:ph type="body" sz="quarter" idx="20"/>
          </p:nvPr>
        </p:nvSpPr>
        <p:spPr>
          <a:xfrm>
            <a:off x="838200" y="1247775"/>
            <a:ext cx="11153775" cy="5010150"/>
          </a:xfrm>
        </p:spPr>
        <p:txBody>
          <a:bodyPr/>
          <a:lstStyle/>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16: </a:t>
            </a:r>
            <a:r>
              <a:rPr lang="en-US" dirty="0"/>
              <a:t> </a:t>
            </a:r>
            <a:r>
              <a:rPr lang="en-GB" sz="2400" dirty="0">
                <a:solidFill>
                  <a:srgbClr val="7A7C7E"/>
                </a:solidFill>
                <a:cs typeface="Arial" pitchFamily="34" charset="0"/>
              </a:rPr>
              <a:t>The power of evidence of need. It is not sufficient to say: “we know … we think….” back it up with relevant research</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17: </a:t>
            </a:r>
            <a:r>
              <a:rPr lang="en-US" dirty="0"/>
              <a:t> </a:t>
            </a:r>
            <a:r>
              <a:rPr lang="en-US" sz="2400" dirty="0">
                <a:solidFill>
                  <a:srgbClr val="7A7C7E"/>
                </a:solidFill>
                <a:cs typeface="Arial" pitchFamily="34" charset="0"/>
              </a:rPr>
              <a:t>Show that your project is additional – not competing with others</a:t>
            </a:r>
          </a:p>
          <a:p>
            <a:pPr marL="0" indent="0">
              <a:lnSpc>
                <a:spcPct val="100000"/>
              </a:lnSpc>
              <a:buNone/>
            </a:pPr>
            <a:endParaRPr lang="en-US" dirty="0"/>
          </a:p>
          <a:p>
            <a:pPr marL="0" indent="0">
              <a:lnSpc>
                <a:spcPct val="100000"/>
              </a:lnSpc>
              <a:buNone/>
            </a:pPr>
            <a:r>
              <a:rPr lang="en-IE" dirty="0">
                <a:solidFill>
                  <a:schemeClr val="bg1"/>
                </a:solidFill>
                <a:highlight>
                  <a:srgbClr val="7F4182"/>
                </a:highlight>
              </a:rPr>
              <a:t> Tip 18: </a:t>
            </a:r>
            <a:r>
              <a:rPr lang="en-US" dirty="0"/>
              <a:t> A</a:t>
            </a:r>
            <a:r>
              <a:rPr lang="en-US" sz="2400" dirty="0">
                <a:solidFill>
                  <a:srgbClr val="7A7C7E"/>
                </a:solidFill>
                <a:cs typeface="Arial" pitchFamily="34" charset="0"/>
              </a:rPr>
              <a:t>nd last,  but not least, definitely talk to the funding agency before you apply</a:t>
            </a:r>
          </a:p>
          <a:p>
            <a:pPr marL="0" indent="0">
              <a:lnSpc>
                <a:spcPct val="100000"/>
              </a:lnSpc>
              <a:buNone/>
            </a:pPr>
            <a:endParaRPr lang="en-IE" dirty="0"/>
          </a:p>
        </p:txBody>
      </p:sp>
      <p:sp>
        <p:nvSpPr>
          <p:cNvPr id="8" name="Text Placeholder 2">
            <a:extLst>
              <a:ext uri="{FF2B5EF4-FFF2-40B4-BE49-F238E27FC236}">
                <a16:creationId xmlns:a16="http://schemas.microsoft.com/office/drawing/2014/main" id="{18A77F0C-5F53-4014-866D-E30CBE4BC53B}"/>
              </a:ext>
            </a:extLst>
          </p:cNvPr>
          <p:cNvSpPr txBox="1">
            <a:spLocks/>
          </p:cNvSpPr>
          <p:nvPr/>
        </p:nvSpPr>
        <p:spPr>
          <a:xfrm>
            <a:off x="923925" y="103597"/>
            <a:ext cx="10858499" cy="857158"/>
          </a:xfrm>
          <a:prstGeom prst="rect">
            <a:avLst/>
          </a:prstGeom>
          <a:solidFill>
            <a:schemeClr val="bg1"/>
          </a:solidFill>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a:buNone/>
              <a:defRPr sz="3600" i="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solidFill>
                  <a:srgbClr val="7F4182"/>
                </a:solidFill>
              </a:rPr>
              <a:t>More Top Tips for</a:t>
            </a:r>
            <a:r>
              <a:rPr lang="en-US">
                <a:solidFill>
                  <a:srgbClr val="7F4182"/>
                </a:solidFill>
              </a:rPr>
              <a:t> Success in Writing a Community Grant Application</a:t>
            </a:r>
            <a:endParaRPr lang="en-IE" dirty="0">
              <a:solidFill>
                <a:srgbClr val="7F4182"/>
              </a:solidFill>
            </a:endParaRPr>
          </a:p>
        </p:txBody>
      </p:sp>
    </p:spTree>
    <p:extLst>
      <p:ext uri="{BB962C8B-B14F-4D97-AF65-F5344CB8AC3E}">
        <p14:creationId xmlns:p14="http://schemas.microsoft.com/office/powerpoint/2010/main" val="3350480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AABACD-8526-43C9-9FCA-5DB7E3600F8D}"/>
              </a:ext>
            </a:extLst>
          </p:cNvPr>
          <p:cNvSpPr>
            <a:spLocks noGrp="1"/>
          </p:cNvSpPr>
          <p:nvPr>
            <p:ph type="body" sz="quarter" idx="20"/>
          </p:nvPr>
        </p:nvSpPr>
        <p:spPr>
          <a:xfrm>
            <a:off x="406080" y="3237832"/>
            <a:ext cx="11545518" cy="991267"/>
          </a:xfrm>
        </p:spPr>
        <p:txBody>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IE" sz="4800" b="0" i="0" u="none" strike="noStrike" kern="1200" cap="none" spc="0" normalizeH="0" baseline="0" noProof="0" dirty="0">
                <a:ln>
                  <a:noFill/>
                </a:ln>
                <a:solidFill>
                  <a:prstClr val="white"/>
                </a:solidFill>
                <a:effectLst/>
                <a:uLnTx/>
                <a:uFillTx/>
                <a:latin typeface="Calibri Light" panose="020F0302020204030204"/>
                <a:ea typeface="+mn-ea"/>
                <a:cs typeface="+mn-cs"/>
              </a:rPr>
              <a:t>SECTION </a:t>
            </a:r>
            <a:r>
              <a:rPr lang="en-IE" sz="4800" dirty="0">
                <a:solidFill>
                  <a:prstClr val="white"/>
                </a:solidFill>
                <a:latin typeface="Calibri Light" panose="020F0302020204030204"/>
              </a:rPr>
              <a:t>TWO</a:t>
            </a:r>
            <a:r>
              <a:rPr kumimoji="0" lang="en-IE" sz="4800" b="0"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800" b="0" i="0" u="none" strike="noStrike" kern="1200" cap="none" spc="0" normalizeH="0" baseline="0" noProof="0" dirty="0">
                <a:ln>
                  <a:noFill/>
                </a:ln>
                <a:solidFill>
                  <a:prstClr val="white"/>
                </a:solidFill>
                <a:effectLst/>
                <a:uLnTx/>
                <a:uFillTx/>
                <a:latin typeface="Calibri Light" panose="020F0302020204030204"/>
                <a:ea typeface="+mn-ea"/>
                <a:cs typeface="+mn-cs"/>
              </a:rPr>
              <a:t>PITCH PERFECT</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lang="en-US" sz="4800" dirty="0">
              <a:solidFill>
                <a:prstClr val="white"/>
              </a:solidFill>
              <a:latin typeface="Calibri Light" panose="020F0302020204030204"/>
            </a:endParaRPr>
          </a:p>
          <a:p>
            <a:pPr>
              <a:defRPr/>
            </a:pPr>
            <a:r>
              <a:rPr kumimoji="0" lang="en-IE" sz="3200" b="0" i="0" u="none" strike="noStrike" kern="1200" cap="none" spc="0" normalizeH="0" baseline="0" noProof="0" dirty="0">
                <a:ln>
                  <a:noFill/>
                </a:ln>
                <a:solidFill>
                  <a:prstClr val="white"/>
                </a:solidFill>
                <a:effectLst/>
                <a:uLnTx/>
                <a:uFillTx/>
                <a:latin typeface="Calibri Light" panose="020F0302020204030204"/>
                <a:ea typeface="+mn-ea"/>
                <a:cs typeface="+mn-cs"/>
              </a:rPr>
              <a:t>How</a:t>
            </a:r>
            <a:r>
              <a:rPr kumimoji="0" lang="en-US" sz="3200" b="0" i="0" u="none" strike="noStrike" kern="1200" cap="none" spc="0" normalizeH="0" baseline="0" noProof="0" dirty="0">
                <a:ln>
                  <a:noFill/>
                </a:ln>
                <a:solidFill>
                  <a:prstClr val="white"/>
                </a:solidFill>
                <a:effectLst/>
                <a:uLnTx/>
                <a:uFillTx/>
                <a:latin typeface="Calibri Light" panose="020F0302020204030204"/>
                <a:ea typeface="+mn-ea"/>
                <a:cs typeface="+mn-cs"/>
              </a:rPr>
              <a:t> to pitch your idea to potential funders and also use pitches in a community fundraising setting</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lang="en-IE" dirty="0"/>
          </a:p>
        </p:txBody>
      </p:sp>
      <p:pic>
        <p:nvPicPr>
          <p:cNvPr id="8" name="Picture Placeholder 7" descr="A close up of a logo&#10;&#10;Description automatically generated">
            <a:extLst>
              <a:ext uri="{FF2B5EF4-FFF2-40B4-BE49-F238E27FC236}">
                <a16:creationId xmlns:a16="http://schemas.microsoft.com/office/drawing/2014/main" id="{DC8BB6BE-516B-4724-9432-E40721E665DB}"/>
              </a:ext>
            </a:extLst>
          </p:cNvPr>
          <p:cNvPicPr>
            <a:picLocks noGrp="1" noChangeAspect="1"/>
          </p:cNvPicPr>
          <p:nvPr>
            <p:ph type="pic" sz="quarter" idx="26"/>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180249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A667B2-0BC2-4D6C-A6A8-20C8C82FB74C}"/>
              </a:ext>
            </a:extLst>
          </p:cNvPr>
          <p:cNvSpPr>
            <a:spLocks noGrp="1"/>
          </p:cNvSpPr>
          <p:nvPr>
            <p:ph type="body" sz="quarter" idx="16"/>
          </p:nvPr>
        </p:nvSpPr>
        <p:spPr>
          <a:xfrm>
            <a:off x="409575" y="799392"/>
            <a:ext cx="5503226" cy="875650"/>
          </a:xfrm>
        </p:spPr>
        <p:txBody>
          <a:bodyPr>
            <a:normAutofit fontScale="92500" lnSpcReduction="20000"/>
          </a:bodyPr>
          <a:lstStyle/>
          <a:p>
            <a:pPr algn="l"/>
            <a:r>
              <a:rPr lang="en-IE" dirty="0"/>
              <a:t>WHY AND WHEN WILL YOU NEED TO PITCH</a:t>
            </a:r>
          </a:p>
        </p:txBody>
      </p:sp>
      <p:sp>
        <p:nvSpPr>
          <p:cNvPr id="3" name="Text Placeholder 2">
            <a:extLst>
              <a:ext uri="{FF2B5EF4-FFF2-40B4-BE49-F238E27FC236}">
                <a16:creationId xmlns:a16="http://schemas.microsoft.com/office/drawing/2014/main" id="{710BF7A3-882A-4BF7-9415-80BFDA24B173}"/>
              </a:ext>
            </a:extLst>
          </p:cNvPr>
          <p:cNvSpPr>
            <a:spLocks noGrp="1"/>
          </p:cNvSpPr>
          <p:nvPr>
            <p:ph type="body" sz="quarter" idx="17"/>
          </p:nvPr>
        </p:nvSpPr>
        <p:spPr>
          <a:xfrm>
            <a:off x="409575" y="1901618"/>
            <a:ext cx="6109805" cy="3947440"/>
          </a:xfrm>
        </p:spPr>
        <p:txBody>
          <a:bodyPr/>
          <a:lstStyle/>
          <a:p>
            <a:pPr algn="just"/>
            <a:r>
              <a:rPr lang="en-US" dirty="0"/>
              <a:t>Sometimes when you are seeking funding, you may have to present or pitch the project idea to funders or even to businesses in your community as you seek their financial support. </a:t>
            </a:r>
          </a:p>
          <a:p>
            <a:pPr algn="just"/>
            <a:r>
              <a:rPr lang="en-US" dirty="0"/>
              <a:t>If you have seen TV shows like Dragons Den you will have an idea the pitching process involves, and what needs to be done to secure support. </a:t>
            </a:r>
          </a:p>
          <a:p>
            <a:pPr algn="just"/>
            <a:r>
              <a:rPr lang="en-US" dirty="0"/>
              <a:t>In the section that follows, we share some key insights into creating a near perfect pitch that community regeneration projects can benefit from</a:t>
            </a:r>
          </a:p>
          <a:p>
            <a:pPr algn="just"/>
            <a:endParaRPr lang="en-US" dirty="0"/>
          </a:p>
          <a:p>
            <a:pPr algn="just"/>
            <a:endParaRPr lang="en-IE" dirty="0"/>
          </a:p>
        </p:txBody>
      </p:sp>
      <p:pic>
        <p:nvPicPr>
          <p:cNvPr id="14" name="Picture Placeholder 13" descr="Gift boxes">
            <a:extLst>
              <a:ext uri="{FF2B5EF4-FFF2-40B4-BE49-F238E27FC236}">
                <a16:creationId xmlns:a16="http://schemas.microsoft.com/office/drawing/2014/main" id="{B104E815-ADEF-4CAC-99E0-FF2523CEBA8D}"/>
              </a:ext>
            </a:extLst>
          </p:cNvPr>
          <p:cNvPicPr>
            <a:picLocks noGrp="1" noChangeAspect="1"/>
          </p:cNvPicPr>
          <p:nvPr>
            <p:ph type="pic" sz="quarter" idx="18"/>
          </p:nvPr>
        </p:nvPicPr>
        <p:blipFill>
          <a:blip r:embed="rId2"/>
          <a:srcRect l="20311" r="20311"/>
          <a:stretch/>
        </p:blipFill>
        <p:spPr>
          <a:xfrm>
            <a:off x="6082195" y="0"/>
            <a:ext cx="6109805" cy="6858000"/>
          </a:xfrm>
        </p:spPr>
      </p:pic>
    </p:spTree>
    <p:extLst>
      <p:ext uri="{BB962C8B-B14F-4D97-AF65-F5344CB8AC3E}">
        <p14:creationId xmlns:p14="http://schemas.microsoft.com/office/powerpoint/2010/main" val="3827149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A667B2-0BC2-4D6C-A6A8-20C8C82FB74C}"/>
              </a:ext>
            </a:extLst>
          </p:cNvPr>
          <p:cNvSpPr>
            <a:spLocks noGrp="1"/>
          </p:cNvSpPr>
          <p:nvPr>
            <p:ph type="body" sz="quarter" idx="16"/>
          </p:nvPr>
        </p:nvSpPr>
        <p:spPr>
          <a:xfrm>
            <a:off x="409575" y="949118"/>
            <a:ext cx="5503226" cy="875650"/>
          </a:xfrm>
        </p:spPr>
        <p:txBody>
          <a:bodyPr>
            <a:normAutofit/>
          </a:bodyPr>
          <a:lstStyle/>
          <a:p>
            <a:pPr algn="l"/>
            <a:r>
              <a:rPr lang="en-IE" dirty="0"/>
              <a:t>What is a PITCH ?</a:t>
            </a:r>
          </a:p>
        </p:txBody>
      </p:sp>
      <p:sp>
        <p:nvSpPr>
          <p:cNvPr id="3" name="Text Placeholder 2">
            <a:extLst>
              <a:ext uri="{FF2B5EF4-FFF2-40B4-BE49-F238E27FC236}">
                <a16:creationId xmlns:a16="http://schemas.microsoft.com/office/drawing/2014/main" id="{710BF7A3-882A-4BF7-9415-80BFDA24B173}"/>
              </a:ext>
            </a:extLst>
          </p:cNvPr>
          <p:cNvSpPr>
            <a:spLocks noGrp="1"/>
          </p:cNvSpPr>
          <p:nvPr>
            <p:ph type="body" sz="quarter" idx="17"/>
          </p:nvPr>
        </p:nvSpPr>
        <p:spPr>
          <a:xfrm>
            <a:off x="409575" y="1901618"/>
            <a:ext cx="6257925" cy="3947440"/>
          </a:xfrm>
        </p:spPr>
        <p:txBody>
          <a:bodyPr/>
          <a:lstStyle/>
          <a:p>
            <a:pPr algn="just"/>
            <a:r>
              <a:rPr lang="en-US" dirty="0"/>
              <a:t>A pitch is typically a short and concise presentation which provides all relevant and realistic information on WHY the funders or community should financially back the project. </a:t>
            </a:r>
          </a:p>
          <a:p>
            <a:pPr algn="just"/>
            <a:r>
              <a:rPr lang="en-US" dirty="0"/>
              <a:t>The best pitches are those that tell a story and are delivered with passion, knowledge of the subject matter and confidence.  They create an emotional connection and draw people in to be vested/invested in the project.</a:t>
            </a:r>
          </a:p>
          <a:p>
            <a:pPr algn="just"/>
            <a:r>
              <a:rPr lang="en-US" dirty="0"/>
              <a:t>Finding out who is best storyteller in your project  will be key to your pitch success. </a:t>
            </a:r>
          </a:p>
          <a:p>
            <a:pPr algn="just"/>
            <a:endParaRPr lang="en-US" dirty="0"/>
          </a:p>
          <a:p>
            <a:pPr algn="just"/>
            <a:endParaRPr lang="en-IE" dirty="0"/>
          </a:p>
        </p:txBody>
      </p:sp>
      <p:pic>
        <p:nvPicPr>
          <p:cNvPr id="9" name="Picture Placeholder 8" descr="Graphical user interface&#10;&#10;Description automatically generated">
            <a:extLst>
              <a:ext uri="{FF2B5EF4-FFF2-40B4-BE49-F238E27FC236}">
                <a16:creationId xmlns:a16="http://schemas.microsoft.com/office/drawing/2014/main" id="{6CE78248-7862-4A99-9447-16DEEAEEA671}"/>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10" name="TextBox 9">
            <a:extLst>
              <a:ext uri="{FF2B5EF4-FFF2-40B4-BE49-F238E27FC236}">
                <a16:creationId xmlns:a16="http://schemas.microsoft.com/office/drawing/2014/main" id="{61B93629-F9B1-4528-855C-E12A229303C8}"/>
              </a:ext>
            </a:extLst>
          </p:cNvPr>
          <p:cNvSpPr txBox="1"/>
          <p:nvPr/>
        </p:nvSpPr>
        <p:spPr>
          <a:xfrm>
            <a:off x="6082195" y="6858000"/>
            <a:ext cx="6109805" cy="230832"/>
          </a:xfrm>
          <a:prstGeom prst="rect">
            <a:avLst/>
          </a:prstGeom>
          <a:noFill/>
        </p:spPr>
        <p:txBody>
          <a:bodyPr wrap="square" rtlCol="0">
            <a:spAutoFit/>
          </a:bodyPr>
          <a:lstStyle/>
          <a:p>
            <a:r>
              <a:rPr lang="en-IE" sz="900" dirty="0">
                <a:hlinkClick r:id="rId3" tooltip="http://blog.ncce.org/2014/10/16/presentation-slides-finding-teacher-voice-online-courses/"/>
              </a:rPr>
              <a:t>This Photo</a:t>
            </a:r>
            <a:r>
              <a:rPr lang="en-IE" sz="900" dirty="0"/>
              <a:t> by Unknown Author is licensed under </a:t>
            </a:r>
            <a:r>
              <a:rPr lang="en-IE" sz="900" dirty="0">
                <a:hlinkClick r:id="rId4" tooltip="https://creativecommons.org/licenses/by-sa/3.0/"/>
              </a:rPr>
              <a:t>CC BY-SA</a:t>
            </a:r>
            <a:endParaRPr lang="en-IE" sz="900" dirty="0"/>
          </a:p>
        </p:txBody>
      </p:sp>
    </p:spTree>
    <p:extLst>
      <p:ext uri="{BB962C8B-B14F-4D97-AF65-F5344CB8AC3E}">
        <p14:creationId xmlns:p14="http://schemas.microsoft.com/office/powerpoint/2010/main" val="436427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DD1C4-85DB-4D0E-8DBB-8D35FB67E89D}"/>
              </a:ext>
            </a:extLst>
          </p:cNvPr>
          <p:cNvSpPr>
            <a:spLocks noGrp="1"/>
          </p:cNvSpPr>
          <p:nvPr>
            <p:ph type="body" sz="quarter" idx="25"/>
          </p:nvPr>
        </p:nvSpPr>
        <p:spPr>
          <a:xfrm>
            <a:off x="432931" y="4018164"/>
            <a:ext cx="11545518" cy="1730666"/>
          </a:xfrm>
        </p:spPr>
        <p:txBody>
          <a:bodyPr>
            <a:normAutofit/>
          </a:bodyPr>
          <a:lstStyle/>
          <a:p>
            <a:r>
              <a:rPr lang="en-IE" sz="3200" dirty="0"/>
              <a:t>During and post Covid19</a:t>
            </a:r>
            <a:endParaRPr lang="en-IE" dirty="0"/>
          </a:p>
        </p:txBody>
      </p:sp>
      <p:sp>
        <p:nvSpPr>
          <p:cNvPr id="3" name="Text Placeholder 2">
            <a:extLst>
              <a:ext uri="{FF2B5EF4-FFF2-40B4-BE49-F238E27FC236}">
                <a16:creationId xmlns:a16="http://schemas.microsoft.com/office/drawing/2014/main" id="{BE7D1380-6FA3-4E01-8A87-8223993449D4}"/>
              </a:ext>
            </a:extLst>
          </p:cNvPr>
          <p:cNvSpPr>
            <a:spLocks noGrp="1"/>
          </p:cNvSpPr>
          <p:nvPr>
            <p:ph type="body" sz="quarter" idx="20"/>
          </p:nvPr>
        </p:nvSpPr>
        <p:spPr>
          <a:xfrm>
            <a:off x="109690" y="3107209"/>
            <a:ext cx="11972619" cy="1513729"/>
          </a:xfrm>
        </p:spPr>
        <p:txBody>
          <a:bodyPr/>
          <a:lstStyle/>
          <a:p>
            <a:r>
              <a:rPr lang="en-IE" sz="4800" dirty="0"/>
              <a:t>INTRODUCTION: </a:t>
            </a:r>
            <a:r>
              <a:rPr lang="en-US" sz="4800" dirty="0"/>
              <a:t>FINANCING YOUR COMMUNITY REGENERATION PROJECTS </a:t>
            </a:r>
          </a:p>
          <a:p>
            <a:r>
              <a:rPr lang="en-IE" sz="4800" dirty="0"/>
              <a:t> </a:t>
            </a:r>
          </a:p>
        </p:txBody>
      </p:sp>
      <p:pic>
        <p:nvPicPr>
          <p:cNvPr id="12" name="Picture Placeholder 11" descr="A field of grass&#10;&#10;Description automatically generated">
            <a:extLst>
              <a:ext uri="{FF2B5EF4-FFF2-40B4-BE49-F238E27FC236}">
                <a16:creationId xmlns:a16="http://schemas.microsoft.com/office/drawing/2014/main" id="{45734B57-BBB1-4973-B208-78A71D40F494}"/>
              </a:ext>
            </a:extLst>
          </p:cNvPr>
          <p:cNvPicPr>
            <a:picLocks noGrp="1" noChangeAspect="1"/>
          </p:cNvPicPr>
          <p:nvPr>
            <p:ph type="pic" sz="quarter" idx="26"/>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2869597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CC96EA87-A5B4-4A39-9C1F-AF29FCB055BC}"/>
              </a:ext>
            </a:extLst>
          </p:cNvPr>
          <p:cNvGraphicFramePr/>
          <p:nvPr>
            <p:extLst>
              <p:ext uri="{D42A27DB-BD31-4B8C-83A1-F6EECF244321}">
                <p14:modId xmlns:p14="http://schemas.microsoft.com/office/powerpoint/2010/main" val="521674691"/>
              </p:ext>
            </p:extLst>
          </p:nvPr>
        </p:nvGraphicFramePr>
        <p:xfrm>
          <a:off x="1676400" y="344553"/>
          <a:ext cx="8921750" cy="6275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 Placeholder 1">
            <a:extLst>
              <a:ext uri="{FF2B5EF4-FFF2-40B4-BE49-F238E27FC236}">
                <a16:creationId xmlns:a16="http://schemas.microsoft.com/office/drawing/2014/main" id="{26BA583D-6FBB-47A4-88E1-F44A343206D9}"/>
              </a:ext>
            </a:extLst>
          </p:cNvPr>
          <p:cNvSpPr txBox="1">
            <a:spLocks/>
          </p:cNvSpPr>
          <p:nvPr/>
        </p:nvSpPr>
        <p:spPr>
          <a:xfrm>
            <a:off x="1" y="185539"/>
            <a:ext cx="3009900" cy="1152525"/>
          </a:xfrm>
          <a:prstGeom prst="rect">
            <a:avLst/>
          </a:prstGeom>
          <a:solidFill>
            <a:srgbClr val="7F4182"/>
          </a:solidFill>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chemeClr val="bg1"/>
                </a:solidFill>
              </a:rPr>
              <a:t>PITCH PERFECT INGREDIENTS</a:t>
            </a:r>
          </a:p>
        </p:txBody>
      </p:sp>
      <p:sp>
        <p:nvSpPr>
          <p:cNvPr id="16" name="Cloud 15">
            <a:extLst>
              <a:ext uri="{FF2B5EF4-FFF2-40B4-BE49-F238E27FC236}">
                <a16:creationId xmlns:a16="http://schemas.microsoft.com/office/drawing/2014/main" id="{D11DDD29-E309-447B-8F13-AE3A26E59712}"/>
              </a:ext>
            </a:extLst>
          </p:cNvPr>
          <p:cNvSpPr/>
          <p:nvPr/>
        </p:nvSpPr>
        <p:spPr>
          <a:xfrm>
            <a:off x="990600" y="4705350"/>
            <a:ext cx="3181350" cy="1857375"/>
          </a:xfrm>
          <a:prstGeom prst="cloud">
            <a:avLst/>
          </a:prstGeom>
          <a:solidFill>
            <a:srgbClr val="BA0A94"/>
          </a:solidFill>
          <a:ln>
            <a:solidFill>
              <a:srgbClr val="BA0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800" dirty="0">
                <a:solidFill>
                  <a:schemeClr val="bg1"/>
                </a:solidFill>
              </a:rPr>
              <a:t>Choose your committee’s </a:t>
            </a:r>
            <a:r>
              <a:rPr lang="en-IE" sz="1800" b="1" dirty="0">
                <a:solidFill>
                  <a:schemeClr val="bg1"/>
                </a:solidFill>
              </a:rPr>
              <a:t>strongest presenter, </a:t>
            </a:r>
            <a:r>
              <a:rPr lang="en-IE" sz="1800" dirty="0">
                <a:solidFill>
                  <a:schemeClr val="bg1"/>
                </a:solidFill>
              </a:rPr>
              <a:t>regardless of their position.</a:t>
            </a:r>
            <a:endParaRPr lang="en-IE" dirty="0">
              <a:solidFill>
                <a:schemeClr val="bg1"/>
              </a:solidFill>
            </a:endParaRPr>
          </a:p>
        </p:txBody>
      </p:sp>
      <p:sp>
        <p:nvSpPr>
          <p:cNvPr id="18" name="Cloud 17">
            <a:extLst>
              <a:ext uri="{FF2B5EF4-FFF2-40B4-BE49-F238E27FC236}">
                <a16:creationId xmlns:a16="http://schemas.microsoft.com/office/drawing/2014/main" id="{45D45696-C6F3-4819-BA38-2A40D3633BA4}"/>
              </a:ext>
            </a:extLst>
          </p:cNvPr>
          <p:cNvSpPr/>
          <p:nvPr/>
        </p:nvSpPr>
        <p:spPr>
          <a:xfrm>
            <a:off x="8029575" y="325503"/>
            <a:ext cx="3181350" cy="1857375"/>
          </a:xfrm>
          <a:prstGeom prst="cloud">
            <a:avLst/>
          </a:prstGeom>
          <a:solidFill>
            <a:srgbClr val="BA0A94"/>
          </a:solidFill>
          <a:ln>
            <a:solidFill>
              <a:srgbClr val="BA0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bg1"/>
                </a:solidFill>
              </a:rPr>
              <a:t>Use strong and/or compelling visuals. People only retain 10% of what they hear</a:t>
            </a:r>
          </a:p>
        </p:txBody>
      </p:sp>
      <p:sp>
        <p:nvSpPr>
          <p:cNvPr id="20" name="Cloud 19">
            <a:extLst>
              <a:ext uri="{FF2B5EF4-FFF2-40B4-BE49-F238E27FC236}">
                <a16:creationId xmlns:a16="http://schemas.microsoft.com/office/drawing/2014/main" id="{3A9739BE-A0C7-4888-B0EE-0966B49743A2}"/>
              </a:ext>
            </a:extLst>
          </p:cNvPr>
          <p:cNvSpPr/>
          <p:nvPr/>
        </p:nvSpPr>
        <p:spPr>
          <a:xfrm>
            <a:off x="550862" y="1868355"/>
            <a:ext cx="2085975" cy="1458978"/>
          </a:xfrm>
          <a:prstGeom prst="cloud">
            <a:avLst/>
          </a:prstGeom>
          <a:solidFill>
            <a:srgbClr val="BA0A94"/>
          </a:solidFill>
          <a:ln>
            <a:solidFill>
              <a:srgbClr val="BA0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bg1"/>
                </a:solidFill>
              </a:rPr>
              <a:t>Know your project costs</a:t>
            </a:r>
          </a:p>
        </p:txBody>
      </p:sp>
      <p:sp>
        <p:nvSpPr>
          <p:cNvPr id="22" name="Cloud 21">
            <a:extLst>
              <a:ext uri="{FF2B5EF4-FFF2-40B4-BE49-F238E27FC236}">
                <a16:creationId xmlns:a16="http://schemas.microsoft.com/office/drawing/2014/main" id="{5EE2250E-E012-4243-863F-CA4C57A881D7}"/>
              </a:ext>
            </a:extLst>
          </p:cNvPr>
          <p:cNvSpPr/>
          <p:nvPr/>
        </p:nvSpPr>
        <p:spPr>
          <a:xfrm>
            <a:off x="8180387" y="4619625"/>
            <a:ext cx="3916363" cy="2159263"/>
          </a:xfrm>
          <a:prstGeom prst="cloud">
            <a:avLst/>
          </a:prstGeom>
          <a:solidFill>
            <a:srgbClr val="BA0A94"/>
          </a:solidFill>
          <a:ln>
            <a:solidFill>
              <a:srgbClr val="BA0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bg1"/>
                </a:solidFill>
              </a:rPr>
              <a:t>Provide a little background on the communities development history and the current leadership team</a:t>
            </a:r>
          </a:p>
        </p:txBody>
      </p:sp>
    </p:spTree>
    <p:extLst>
      <p:ext uri="{BB962C8B-B14F-4D97-AF65-F5344CB8AC3E}">
        <p14:creationId xmlns:p14="http://schemas.microsoft.com/office/powerpoint/2010/main" val="2537931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9BE586-F75C-4DD6-9B55-223C72AC8349}"/>
              </a:ext>
            </a:extLst>
          </p:cNvPr>
          <p:cNvSpPr txBox="1"/>
          <p:nvPr/>
        </p:nvSpPr>
        <p:spPr>
          <a:xfrm>
            <a:off x="361949" y="5880556"/>
            <a:ext cx="11420476" cy="830997"/>
          </a:xfrm>
          <a:prstGeom prst="rect">
            <a:avLst/>
          </a:prstGeom>
          <a:solidFill>
            <a:srgbClr val="AB5AB0"/>
          </a:solidFill>
        </p:spPr>
        <p:txBody>
          <a:bodyPr wrap="square" rtlCol="0">
            <a:spAutoFit/>
          </a:bodyPr>
          <a:lstStyle/>
          <a:p>
            <a:pPr algn="ctr"/>
            <a:r>
              <a:rPr lang="en-IE" sz="2400" dirty="0">
                <a:solidFill>
                  <a:schemeClr val="bg1"/>
                </a:solidFill>
              </a:rPr>
              <a:t>In </a:t>
            </a:r>
            <a:r>
              <a:rPr lang="en-US" sz="2400" dirty="0">
                <a:solidFill>
                  <a:schemeClr val="bg1"/>
                </a:solidFill>
              </a:rPr>
              <a:t>2013 Sutton Community Farm Crowdfunding Campaign raised £17,172 from the community. This pitch video was vital in helping their fledging enterprise expand.</a:t>
            </a:r>
            <a:endParaRPr lang="en-IE" sz="2400" dirty="0">
              <a:solidFill>
                <a:schemeClr val="bg1"/>
              </a:solidFill>
            </a:endParaRPr>
          </a:p>
        </p:txBody>
      </p:sp>
      <p:pic>
        <p:nvPicPr>
          <p:cNvPr id="4" name="Online Media 3" title="Sutton Community Farm Crowdfunding Video 2013">
            <a:hlinkClick r:id="" action="ppaction://media"/>
            <a:extLst>
              <a:ext uri="{FF2B5EF4-FFF2-40B4-BE49-F238E27FC236}">
                <a16:creationId xmlns:a16="http://schemas.microsoft.com/office/drawing/2014/main" id="{01F7D77D-F131-4688-861F-C4FD766DA29C}"/>
              </a:ext>
            </a:extLst>
          </p:cNvPr>
          <p:cNvPicPr>
            <a:picLocks noRot="1" noChangeAspect="1"/>
          </p:cNvPicPr>
          <p:nvPr>
            <a:videoFile r:link="rId1"/>
          </p:nvPr>
        </p:nvPicPr>
        <p:blipFill>
          <a:blip r:embed="rId3"/>
          <a:stretch>
            <a:fillRect/>
          </a:stretch>
        </p:blipFill>
        <p:spPr>
          <a:xfrm>
            <a:off x="784473" y="156369"/>
            <a:ext cx="10193266" cy="5733712"/>
          </a:xfrm>
          <a:prstGeom prst="rect">
            <a:avLst/>
          </a:prstGeom>
        </p:spPr>
      </p:pic>
    </p:spTree>
    <p:extLst>
      <p:ext uri="{BB962C8B-B14F-4D97-AF65-F5344CB8AC3E}">
        <p14:creationId xmlns:p14="http://schemas.microsoft.com/office/powerpoint/2010/main" val="43162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2E9EEA-822F-4FBC-A011-C3A92C555EF3}"/>
              </a:ext>
            </a:extLst>
          </p:cNvPr>
          <p:cNvSpPr>
            <a:spLocks noGrp="1"/>
          </p:cNvSpPr>
          <p:nvPr>
            <p:ph type="body" sz="quarter" idx="25"/>
          </p:nvPr>
        </p:nvSpPr>
        <p:spPr>
          <a:xfrm>
            <a:off x="332508" y="4540470"/>
            <a:ext cx="11545518" cy="1450428"/>
          </a:xfrm>
        </p:spPr>
        <p:txBody>
          <a:bodyPr>
            <a:normAutofit/>
          </a:bodyPr>
          <a:lstStyle/>
          <a:p>
            <a:r>
              <a:rPr kumimoji="0" lang="en-IE" sz="3200" b="0" i="0" u="none" strike="noStrike" kern="1200" cap="none" spc="0" normalizeH="0" baseline="0" noProof="0" dirty="0">
                <a:ln>
                  <a:noFill/>
                </a:ln>
                <a:solidFill>
                  <a:prstClr val="white"/>
                </a:solidFill>
                <a:effectLst/>
                <a:uLnTx/>
                <a:uFillTx/>
                <a:latin typeface="+mn-lt"/>
                <a:ea typeface="+mn-ea"/>
                <a:cs typeface="+mn-cs"/>
              </a:rPr>
              <a:t>Leveraging the power of many</a:t>
            </a:r>
            <a:r>
              <a:rPr lang="en-IE" sz="3200" dirty="0">
                <a:latin typeface="+mn-lt"/>
              </a:rPr>
              <a:t>  </a:t>
            </a:r>
            <a:endParaRPr lang="en-US" sz="3200" dirty="0">
              <a:latin typeface="+mn-lt"/>
            </a:endParaRPr>
          </a:p>
          <a:p>
            <a:endParaRPr lang="en-IE" dirty="0"/>
          </a:p>
        </p:txBody>
      </p:sp>
      <p:sp>
        <p:nvSpPr>
          <p:cNvPr id="3" name="Text Placeholder 2">
            <a:extLst>
              <a:ext uri="{FF2B5EF4-FFF2-40B4-BE49-F238E27FC236}">
                <a16:creationId xmlns:a16="http://schemas.microsoft.com/office/drawing/2014/main" id="{B1C8A50A-F225-48FE-BE4E-62998D6DE269}"/>
              </a:ext>
            </a:extLst>
          </p:cNvPr>
          <p:cNvSpPr>
            <a:spLocks noGrp="1"/>
          </p:cNvSpPr>
          <p:nvPr>
            <p:ph type="body" sz="quarter" idx="20"/>
          </p:nvPr>
        </p:nvSpPr>
        <p:spPr>
          <a:xfrm>
            <a:off x="323241" y="3169370"/>
            <a:ext cx="11545518" cy="629984"/>
          </a:xfrm>
        </p:spPr>
        <p:txBody>
          <a:bodyPr/>
          <a:lstStyle/>
          <a:p>
            <a:r>
              <a:rPr lang="en-IE" sz="4800" dirty="0">
                <a:latin typeface="+mn-lt"/>
              </a:rPr>
              <a:t>SECTION THREE: </a:t>
            </a:r>
            <a:r>
              <a:rPr kumimoji="0" lang="en-IE" sz="4800" i="0" u="none" strike="noStrike" kern="1200" cap="none" spc="0" normalizeH="0" baseline="0" noProof="0" dirty="0">
                <a:ln>
                  <a:noFill/>
                </a:ln>
                <a:solidFill>
                  <a:prstClr val="white"/>
                </a:solidFill>
                <a:effectLst/>
                <a:uLnTx/>
                <a:uFillTx/>
                <a:latin typeface="+mn-lt"/>
                <a:ea typeface="+mn-ea"/>
                <a:cs typeface="+mn-cs"/>
              </a:rPr>
              <a:t>INNOVATIVE COMMUNITY FUNDRAISING AND CROWDFUNDING </a:t>
            </a:r>
          </a:p>
          <a:p>
            <a:endParaRPr lang="en-IE" sz="4800" dirty="0">
              <a:latin typeface="+mn-lt"/>
            </a:endParaRPr>
          </a:p>
          <a:p>
            <a:r>
              <a:rPr lang="en-IE" sz="3200" dirty="0">
                <a:latin typeface="+mn-lt"/>
              </a:rPr>
              <a:t>In this section, we delve into new ways to attract funding.</a:t>
            </a:r>
          </a:p>
        </p:txBody>
      </p:sp>
      <p:pic>
        <p:nvPicPr>
          <p:cNvPr id="8" name="Picture Placeholder 7" descr="A picture containing small, sitting, little, table&#10;&#10;Description automatically generated">
            <a:extLst>
              <a:ext uri="{FF2B5EF4-FFF2-40B4-BE49-F238E27FC236}">
                <a16:creationId xmlns:a16="http://schemas.microsoft.com/office/drawing/2014/main" id="{D819FA44-46AD-468B-8075-793044228CB2}"/>
              </a:ext>
            </a:extLst>
          </p:cNvPr>
          <p:cNvPicPr>
            <a:picLocks noGrp="1" noChangeAspect="1"/>
          </p:cNvPicPr>
          <p:nvPr>
            <p:ph type="pic" sz="quarter" idx="26"/>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885051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85204A-DF37-4BAA-BB70-40F8859D7F52}"/>
              </a:ext>
            </a:extLst>
          </p:cNvPr>
          <p:cNvSpPr>
            <a:spLocks noGrp="1"/>
          </p:cNvSpPr>
          <p:nvPr>
            <p:ph type="body" sz="quarter" idx="16"/>
          </p:nvPr>
        </p:nvSpPr>
        <p:spPr>
          <a:xfrm>
            <a:off x="633773" y="545889"/>
            <a:ext cx="5279028" cy="697353"/>
          </a:xfrm>
        </p:spPr>
        <p:txBody>
          <a:bodyPr/>
          <a:lstStyle/>
          <a:p>
            <a:r>
              <a:rPr lang="en-IE" dirty="0"/>
              <a:t>Community Shares</a:t>
            </a:r>
          </a:p>
        </p:txBody>
      </p:sp>
      <p:sp>
        <p:nvSpPr>
          <p:cNvPr id="3" name="Text Placeholder 2">
            <a:extLst>
              <a:ext uri="{FF2B5EF4-FFF2-40B4-BE49-F238E27FC236}">
                <a16:creationId xmlns:a16="http://schemas.microsoft.com/office/drawing/2014/main" id="{257BFAD7-2567-44CD-9B70-C14C30BFA139}"/>
              </a:ext>
            </a:extLst>
          </p:cNvPr>
          <p:cNvSpPr>
            <a:spLocks noGrp="1"/>
          </p:cNvSpPr>
          <p:nvPr>
            <p:ph type="body" sz="quarter" idx="17"/>
          </p:nvPr>
        </p:nvSpPr>
        <p:spPr>
          <a:xfrm>
            <a:off x="405294" y="1472993"/>
            <a:ext cx="6389206" cy="3947440"/>
          </a:xfrm>
        </p:spPr>
        <p:txBody>
          <a:bodyPr/>
          <a:lstStyle/>
          <a:p>
            <a:pPr algn="just"/>
            <a:r>
              <a:rPr lang="en-US" dirty="0"/>
              <a:t>Community shares are an innovative funding mechanism that can be used to regenerate all types of community projects including </a:t>
            </a:r>
          </a:p>
          <a:p>
            <a:pPr algn="just"/>
            <a:r>
              <a:rPr lang="en-US" dirty="0"/>
              <a:t>Transformation of  community facilities </a:t>
            </a:r>
          </a:p>
          <a:p>
            <a:pPr algn="just"/>
            <a:r>
              <a:rPr lang="en-US" dirty="0"/>
              <a:t>Finance renewable energy schemes,</a:t>
            </a:r>
          </a:p>
          <a:p>
            <a:pPr algn="just"/>
            <a:r>
              <a:rPr lang="en-US" dirty="0"/>
              <a:t>Support local food growing, </a:t>
            </a:r>
          </a:p>
          <a:p>
            <a:pPr algn="just"/>
            <a:r>
              <a:rPr lang="en-US" dirty="0"/>
              <a:t>Fund new football clubs,</a:t>
            </a:r>
          </a:p>
          <a:p>
            <a:pPr algn="just"/>
            <a:r>
              <a:rPr lang="en-US" dirty="0"/>
              <a:t>Restore heritage buildings, </a:t>
            </a:r>
          </a:p>
          <a:p>
            <a:pPr algn="just"/>
            <a:endParaRPr lang="en-US" dirty="0"/>
          </a:p>
          <a:p>
            <a:pPr algn="just"/>
            <a:r>
              <a:rPr lang="en-US" dirty="0"/>
              <a:t>and above all, build stronger, more vibrant, and independent communities.</a:t>
            </a:r>
          </a:p>
        </p:txBody>
      </p:sp>
      <p:pic>
        <p:nvPicPr>
          <p:cNvPr id="6" name="Picture Placeholder 5" descr="Background pattern&#10;&#10;Description automatically generated">
            <a:extLst>
              <a:ext uri="{FF2B5EF4-FFF2-40B4-BE49-F238E27FC236}">
                <a16:creationId xmlns:a16="http://schemas.microsoft.com/office/drawing/2014/main" id="{6F1A992F-68B8-4ABA-A08A-99D643317195}"/>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2259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85204A-DF37-4BAA-BB70-40F8859D7F52}"/>
              </a:ext>
            </a:extLst>
          </p:cNvPr>
          <p:cNvSpPr>
            <a:spLocks noGrp="1"/>
          </p:cNvSpPr>
          <p:nvPr>
            <p:ph type="body" sz="quarter" idx="16"/>
          </p:nvPr>
        </p:nvSpPr>
        <p:spPr>
          <a:xfrm>
            <a:off x="633773" y="545889"/>
            <a:ext cx="5279028" cy="697353"/>
          </a:xfrm>
        </p:spPr>
        <p:txBody>
          <a:bodyPr/>
          <a:lstStyle/>
          <a:p>
            <a:r>
              <a:rPr lang="en-IE" dirty="0"/>
              <a:t>Community Shares</a:t>
            </a:r>
          </a:p>
        </p:txBody>
      </p:sp>
      <p:sp>
        <p:nvSpPr>
          <p:cNvPr id="3" name="Text Placeholder 2">
            <a:extLst>
              <a:ext uri="{FF2B5EF4-FFF2-40B4-BE49-F238E27FC236}">
                <a16:creationId xmlns:a16="http://schemas.microsoft.com/office/drawing/2014/main" id="{257BFAD7-2567-44CD-9B70-C14C30BFA139}"/>
              </a:ext>
            </a:extLst>
          </p:cNvPr>
          <p:cNvSpPr>
            <a:spLocks noGrp="1"/>
          </p:cNvSpPr>
          <p:nvPr>
            <p:ph type="body" sz="quarter" idx="17"/>
          </p:nvPr>
        </p:nvSpPr>
        <p:spPr>
          <a:xfrm>
            <a:off x="405294" y="1472993"/>
            <a:ext cx="6401906" cy="3947440"/>
          </a:xfrm>
        </p:spPr>
        <p:txBody>
          <a:bodyPr/>
          <a:lstStyle/>
          <a:p>
            <a:pPr algn="just"/>
            <a:r>
              <a:rPr lang="en-US" dirty="0"/>
              <a:t>They are becoming increasingly popular in the UK thanks to </a:t>
            </a:r>
            <a:r>
              <a:rPr lang="en-IE" dirty="0"/>
              <a:t>an organisation called </a:t>
            </a:r>
            <a:r>
              <a:rPr lang="en-IE" dirty="0">
                <a:hlinkClick r:id="rId2"/>
              </a:rPr>
              <a:t>Community Shares | </a:t>
            </a:r>
            <a:r>
              <a:rPr lang="en-IE" dirty="0"/>
              <a:t>. </a:t>
            </a:r>
            <a:r>
              <a:rPr lang="en-US" dirty="0"/>
              <a:t>Since 2009, almost a 120,000 people have invested over £100m to support 350 community businesses throughout the UK. </a:t>
            </a:r>
          </a:p>
          <a:p>
            <a:pPr algn="just"/>
            <a:r>
              <a:rPr lang="en-GB" dirty="0"/>
              <a:t>Community Shares Step-by-Step is an online tool that enables you to work towards launching a community share offer. It is designed to help anyone considering raising community shares at any stage of development, from those investigating the idea for the very first time, to those who are on the verge of issuing an offer.</a:t>
            </a:r>
          </a:p>
          <a:p>
            <a:pPr algn="just"/>
            <a:r>
              <a:rPr lang="en-IE" dirty="0">
                <a:hlinkClick r:id="rId3"/>
              </a:rPr>
              <a:t>The Community Shares Handbook</a:t>
            </a:r>
            <a:endParaRPr lang="en-IE" dirty="0"/>
          </a:p>
        </p:txBody>
      </p:sp>
      <p:pic>
        <p:nvPicPr>
          <p:cNvPr id="6" name="Picture Placeholder 5" descr="Background pattern&#10;&#10;Description automatically generated">
            <a:extLst>
              <a:ext uri="{FF2B5EF4-FFF2-40B4-BE49-F238E27FC236}">
                <a16:creationId xmlns:a16="http://schemas.microsoft.com/office/drawing/2014/main" id="{6F1A992F-68B8-4ABA-A08A-99D643317195}"/>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a:stretch>
        </p:blipFill>
        <p:spPr/>
      </p:pic>
    </p:spTree>
    <p:extLst>
      <p:ext uri="{BB962C8B-B14F-4D97-AF65-F5344CB8AC3E}">
        <p14:creationId xmlns:p14="http://schemas.microsoft.com/office/powerpoint/2010/main" val="2135291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ommunity Shares Case Study - Rush Farm, Worcestershire">
            <a:hlinkClick r:id="" action="ppaction://media"/>
            <a:extLst>
              <a:ext uri="{FF2B5EF4-FFF2-40B4-BE49-F238E27FC236}">
                <a16:creationId xmlns:a16="http://schemas.microsoft.com/office/drawing/2014/main" id="{30A4C33E-EFC7-492F-B209-6CD00CB3BFC9}"/>
              </a:ext>
            </a:extLst>
          </p:cNvPr>
          <p:cNvPicPr>
            <a:picLocks noRot="1" noChangeAspect="1"/>
          </p:cNvPicPr>
          <p:nvPr>
            <a:videoFile r:link="rId1"/>
          </p:nvPr>
        </p:nvPicPr>
        <p:blipFill>
          <a:blip r:embed="rId3"/>
          <a:stretch>
            <a:fillRect/>
          </a:stretch>
        </p:blipFill>
        <p:spPr>
          <a:xfrm>
            <a:off x="587022" y="0"/>
            <a:ext cx="11198578" cy="6299200"/>
          </a:xfrm>
          <a:prstGeom prst="rect">
            <a:avLst/>
          </a:prstGeom>
        </p:spPr>
      </p:pic>
      <p:sp>
        <p:nvSpPr>
          <p:cNvPr id="6" name="TextBox 5">
            <a:extLst>
              <a:ext uri="{FF2B5EF4-FFF2-40B4-BE49-F238E27FC236}">
                <a16:creationId xmlns:a16="http://schemas.microsoft.com/office/drawing/2014/main" id="{89873E97-7F92-40D4-910B-F9D33A0F0F99}"/>
              </a:ext>
            </a:extLst>
          </p:cNvPr>
          <p:cNvSpPr txBox="1"/>
          <p:nvPr/>
        </p:nvSpPr>
        <p:spPr>
          <a:xfrm>
            <a:off x="125589" y="5470436"/>
            <a:ext cx="11940822" cy="1200329"/>
          </a:xfrm>
          <a:prstGeom prst="rect">
            <a:avLst/>
          </a:prstGeom>
          <a:solidFill>
            <a:srgbClr val="68BBAF"/>
          </a:solidFill>
        </p:spPr>
        <p:txBody>
          <a:bodyPr wrap="square">
            <a:spAutoFit/>
          </a:bodyPr>
          <a:lstStyle/>
          <a:p>
            <a:pPr algn="ctr"/>
            <a:r>
              <a:rPr lang="en-US" sz="2400" dirty="0">
                <a:solidFill>
                  <a:schemeClr val="bg1"/>
                </a:solidFill>
              </a:rPr>
              <a:t>Stockwood Community Benefit Society (Stockwood CBS) was established to ensure the long-term community ownership of Rush Farm, a biodynamic-organic farm and the co-located Stockwood Business Park. Since 2013, £431,000 has been raised. The society has 144 members</a:t>
            </a:r>
            <a:endParaRPr lang="en-IE" sz="2400" dirty="0">
              <a:solidFill>
                <a:schemeClr val="bg1"/>
              </a:solidFill>
            </a:endParaRPr>
          </a:p>
        </p:txBody>
      </p:sp>
    </p:spTree>
    <p:extLst>
      <p:ext uri="{BB962C8B-B14F-4D97-AF65-F5344CB8AC3E}">
        <p14:creationId xmlns:p14="http://schemas.microsoft.com/office/powerpoint/2010/main" val="200409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AE631B-7D86-4C98-9676-8CB01B71398A}"/>
              </a:ext>
            </a:extLst>
          </p:cNvPr>
          <p:cNvSpPr>
            <a:spLocks noGrp="1"/>
          </p:cNvSpPr>
          <p:nvPr>
            <p:ph type="body" sz="quarter" idx="16"/>
          </p:nvPr>
        </p:nvSpPr>
        <p:spPr>
          <a:xfrm>
            <a:off x="495300" y="515707"/>
            <a:ext cx="5600700" cy="840925"/>
          </a:xfrm>
        </p:spPr>
        <p:txBody>
          <a:bodyPr>
            <a:normAutofit/>
          </a:bodyPr>
          <a:lstStyle/>
          <a:p>
            <a:r>
              <a:rPr lang="en-IE" dirty="0"/>
              <a:t>WHAT IS CROWDFUNDING?</a:t>
            </a:r>
          </a:p>
        </p:txBody>
      </p:sp>
      <p:sp>
        <p:nvSpPr>
          <p:cNvPr id="3" name="Text Placeholder 2">
            <a:extLst>
              <a:ext uri="{FF2B5EF4-FFF2-40B4-BE49-F238E27FC236}">
                <a16:creationId xmlns:a16="http://schemas.microsoft.com/office/drawing/2014/main" id="{765BACDF-0920-4057-B251-85743096CB6A}"/>
              </a:ext>
            </a:extLst>
          </p:cNvPr>
          <p:cNvSpPr>
            <a:spLocks noGrp="1"/>
          </p:cNvSpPr>
          <p:nvPr>
            <p:ph type="body" sz="quarter" idx="17"/>
          </p:nvPr>
        </p:nvSpPr>
        <p:spPr>
          <a:xfrm>
            <a:off x="157484" y="1467840"/>
            <a:ext cx="6626855" cy="3947440"/>
          </a:xfrm>
        </p:spPr>
        <p:txBody>
          <a:bodyPr/>
          <a:lstStyle/>
          <a:p>
            <a:pPr algn="just"/>
            <a:r>
              <a:rPr lang="en-US" dirty="0"/>
              <a:t>Crowdfunding is a powerful funding approach which communities can use to build financial and collaborative support to develop and create their own projects. </a:t>
            </a:r>
          </a:p>
          <a:p>
            <a:pPr algn="just"/>
            <a:r>
              <a:rPr lang="en-US" dirty="0"/>
              <a:t>Crowdfunding is a form of fund-raising, that is based on the theory that if lots of people are willing to donate a small amount of money towards a project, then the project is likely to be successful. This is an old idea, that has been </a:t>
            </a:r>
            <a:r>
              <a:rPr lang="en-US" dirty="0" err="1"/>
              <a:t>revolutionised</a:t>
            </a:r>
            <a:r>
              <a:rPr lang="en-US" dirty="0"/>
              <a:t> by the Internet and is now a common tool that is used to help fund a project, collect money for a good cause. </a:t>
            </a:r>
            <a:r>
              <a:rPr lang="en-US" dirty="0">
                <a:latin typeface="Maven Pro"/>
              </a:rPr>
              <a:t>Crowdfunding campaigns are usually delivered</a:t>
            </a:r>
            <a:r>
              <a:rPr lang="en-US" b="0" i="0" dirty="0">
                <a:effectLst/>
                <a:latin typeface="Maven Pro"/>
              </a:rPr>
              <a:t> via an online platform supported by social media.</a:t>
            </a:r>
            <a:endParaRPr lang="en-IE" dirty="0"/>
          </a:p>
        </p:txBody>
      </p:sp>
      <p:sp>
        <p:nvSpPr>
          <p:cNvPr id="5" name="TextBox 4">
            <a:extLst>
              <a:ext uri="{FF2B5EF4-FFF2-40B4-BE49-F238E27FC236}">
                <a16:creationId xmlns:a16="http://schemas.microsoft.com/office/drawing/2014/main" id="{20FF201C-52F6-43E2-A8ED-6A0FCDEEB2C1}"/>
              </a:ext>
            </a:extLst>
          </p:cNvPr>
          <p:cNvSpPr txBox="1"/>
          <p:nvPr/>
        </p:nvSpPr>
        <p:spPr>
          <a:xfrm>
            <a:off x="7267574" y="6306234"/>
            <a:ext cx="3276600" cy="276999"/>
          </a:xfrm>
          <a:prstGeom prst="rect">
            <a:avLst/>
          </a:prstGeom>
          <a:noFill/>
        </p:spPr>
        <p:txBody>
          <a:bodyPr wrap="square" rtlCol="0">
            <a:spAutoFit/>
          </a:bodyPr>
          <a:lstStyle/>
          <a:p>
            <a:r>
              <a:rPr lang="en-IE" sz="1200" dirty="0">
                <a:hlinkClick r:id="rId2"/>
              </a:rPr>
              <a:t>Source: Exeter City Futures</a:t>
            </a:r>
            <a:endParaRPr lang="en-IE" sz="1200" dirty="0"/>
          </a:p>
        </p:txBody>
      </p:sp>
      <p:pic>
        <p:nvPicPr>
          <p:cNvPr id="10" name="Picture Placeholder 9" descr="A picture containing bottle&#10;&#10;Description automatically generated">
            <a:extLst>
              <a:ext uri="{FF2B5EF4-FFF2-40B4-BE49-F238E27FC236}">
                <a16:creationId xmlns:a16="http://schemas.microsoft.com/office/drawing/2014/main" id="{9FBD7C14-15F8-4A37-9A9E-979B58EDC170}"/>
              </a:ext>
            </a:extLst>
          </p:cNvPr>
          <p:cNvPicPr>
            <a:picLocks noGrp="1" noChangeAspect="1"/>
          </p:cNvPicPr>
          <p:nvPr>
            <p:ph type="pic" sz="quarter" idx="18"/>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
        <p:nvSpPr>
          <p:cNvPr id="11" name="TextBox 10">
            <a:extLst>
              <a:ext uri="{FF2B5EF4-FFF2-40B4-BE49-F238E27FC236}">
                <a16:creationId xmlns:a16="http://schemas.microsoft.com/office/drawing/2014/main" id="{10DDC646-B03B-4B9D-9ED5-9918D6FB604B}"/>
              </a:ext>
            </a:extLst>
          </p:cNvPr>
          <p:cNvSpPr txBox="1"/>
          <p:nvPr/>
        </p:nvSpPr>
        <p:spPr>
          <a:xfrm>
            <a:off x="6082195" y="6858000"/>
            <a:ext cx="6109805" cy="230832"/>
          </a:xfrm>
          <a:prstGeom prst="rect">
            <a:avLst/>
          </a:prstGeom>
          <a:noFill/>
        </p:spPr>
        <p:txBody>
          <a:bodyPr wrap="square" rtlCol="0">
            <a:spAutoFit/>
          </a:bodyPr>
          <a:lstStyle/>
          <a:p>
            <a:r>
              <a:rPr lang="en-IE" sz="900">
                <a:hlinkClick r:id="rId4" tooltip="https://pursuit.unimelb.edu.au/articles/equity-crowdfunding-seeing-through-the-hard-sell"/>
              </a:rPr>
              <a:t>This Photo</a:t>
            </a:r>
            <a:r>
              <a:rPr lang="en-IE" sz="900"/>
              <a:t> by Unknown Author is licensed under </a:t>
            </a:r>
            <a:r>
              <a:rPr lang="en-IE" sz="900">
                <a:hlinkClick r:id="rId5" tooltip="https://creativecommons.org/licenses/by-nd/3.0/"/>
              </a:rPr>
              <a:t>CC BY-ND</a:t>
            </a:r>
            <a:endParaRPr lang="en-IE" sz="900"/>
          </a:p>
        </p:txBody>
      </p:sp>
    </p:spTree>
    <p:extLst>
      <p:ext uri="{BB962C8B-B14F-4D97-AF65-F5344CB8AC3E}">
        <p14:creationId xmlns:p14="http://schemas.microsoft.com/office/powerpoint/2010/main" val="756492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852E35-D262-4EB4-BB9F-8315A430B917}"/>
              </a:ext>
            </a:extLst>
          </p:cNvPr>
          <p:cNvSpPr>
            <a:spLocks noGrp="1"/>
          </p:cNvSpPr>
          <p:nvPr>
            <p:ph type="body" sz="quarter" idx="10"/>
          </p:nvPr>
        </p:nvSpPr>
        <p:spPr>
          <a:xfrm>
            <a:off x="303467" y="3852927"/>
            <a:ext cx="2672815" cy="2526474"/>
          </a:xfrm>
          <a:solidFill>
            <a:srgbClr val="7F4182"/>
          </a:solidFill>
        </p:spPr>
        <p:txBody>
          <a:bodyPr>
            <a:normAutofit lnSpcReduction="10000"/>
          </a:bodyPr>
          <a:lstStyle/>
          <a:p>
            <a:r>
              <a:rPr lang="en-IE" dirty="0">
                <a:solidFill>
                  <a:schemeClr val="bg1"/>
                </a:solidFill>
              </a:rPr>
              <a:t>CHARITY is </a:t>
            </a:r>
            <a:r>
              <a:rPr lang="en-US" dirty="0">
                <a:solidFill>
                  <a:schemeClr val="bg1"/>
                </a:solidFill>
              </a:rPr>
              <a:t>when people donate to an individual, project or </a:t>
            </a:r>
            <a:r>
              <a:rPr lang="en-US" dirty="0" err="1">
                <a:solidFill>
                  <a:schemeClr val="bg1"/>
                </a:solidFill>
              </a:rPr>
              <a:t>organisation</a:t>
            </a:r>
            <a:r>
              <a:rPr lang="en-US" dirty="0">
                <a:solidFill>
                  <a:schemeClr val="bg1"/>
                </a:solidFill>
              </a:rPr>
              <a:t> while receiving no financial or material return in exchange</a:t>
            </a:r>
          </a:p>
          <a:p>
            <a:endParaRPr lang="en-IE" dirty="0">
              <a:solidFill>
                <a:schemeClr val="bg1"/>
              </a:solidFill>
            </a:endParaRPr>
          </a:p>
        </p:txBody>
      </p:sp>
      <p:sp>
        <p:nvSpPr>
          <p:cNvPr id="3" name="Text Placeholder 2">
            <a:extLst>
              <a:ext uri="{FF2B5EF4-FFF2-40B4-BE49-F238E27FC236}">
                <a16:creationId xmlns:a16="http://schemas.microsoft.com/office/drawing/2014/main" id="{CBCB7EB9-2E56-4552-A911-DACD3CD9DF35}"/>
              </a:ext>
            </a:extLst>
          </p:cNvPr>
          <p:cNvSpPr>
            <a:spLocks noGrp="1"/>
          </p:cNvSpPr>
          <p:nvPr>
            <p:ph type="body" sz="quarter" idx="11"/>
          </p:nvPr>
        </p:nvSpPr>
        <p:spPr>
          <a:xfrm>
            <a:off x="3243611" y="285750"/>
            <a:ext cx="2672815" cy="1877278"/>
          </a:xfrm>
          <a:solidFill>
            <a:srgbClr val="68BBAF"/>
          </a:solidFill>
        </p:spPr>
        <p:txBody>
          <a:bodyPr>
            <a:normAutofit fontScale="92500" lnSpcReduction="10000"/>
          </a:bodyPr>
          <a:lstStyle/>
          <a:p>
            <a:r>
              <a:rPr lang="en-IE" dirty="0">
                <a:solidFill>
                  <a:schemeClr val="bg1"/>
                </a:solidFill>
              </a:rPr>
              <a:t>PRE-SELLING</a:t>
            </a:r>
          </a:p>
          <a:p>
            <a:r>
              <a:rPr lang="en-US" dirty="0">
                <a:solidFill>
                  <a:schemeClr val="bg1"/>
                </a:solidFill>
              </a:rPr>
              <a:t>when people donate towards the creation of a specific product, such as CD, design, gadget etc.</a:t>
            </a:r>
          </a:p>
        </p:txBody>
      </p:sp>
      <p:sp>
        <p:nvSpPr>
          <p:cNvPr id="4" name="Text Placeholder 3">
            <a:extLst>
              <a:ext uri="{FF2B5EF4-FFF2-40B4-BE49-F238E27FC236}">
                <a16:creationId xmlns:a16="http://schemas.microsoft.com/office/drawing/2014/main" id="{51156839-97FC-439F-AE0F-5C6884076544}"/>
              </a:ext>
            </a:extLst>
          </p:cNvPr>
          <p:cNvSpPr>
            <a:spLocks noGrp="1"/>
          </p:cNvSpPr>
          <p:nvPr>
            <p:ph type="body" sz="quarter" idx="12"/>
          </p:nvPr>
        </p:nvSpPr>
        <p:spPr>
          <a:xfrm>
            <a:off x="5991226" y="3845751"/>
            <a:ext cx="2971800" cy="2697924"/>
          </a:xfrm>
          <a:solidFill>
            <a:srgbClr val="AB5AB0"/>
          </a:solidFill>
        </p:spPr>
        <p:txBody>
          <a:bodyPr>
            <a:noAutofit/>
          </a:bodyPr>
          <a:lstStyle/>
          <a:p>
            <a:r>
              <a:rPr lang="en-US" altLang="en-US" sz="2200" dirty="0">
                <a:solidFill>
                  <a:schemeClr val="bg1"/>
                </a:solidFill>
              </a:rPr>
              <a:t>PEER-TO-PEER LENDING </a:t>
            </a:r>
            <a:r>
              <a:rPr lang="en-US" altLang="en-US" sz="2200" b="1" dirty="0">
                <a:solidFill>
                  <a:schemeClr val="bg1"/>
                </a:solidFill>
              </a:rPr>
              <a:t>is </a:t>
            </a:r>
            <a:r>
              <a:rPr lang="en-US" sz="2200" dirty="0">
                <a:solidFill>
                  <a:schemeClr val="bg1"/>
                </a:solidFill>
              </a:rPr>
              <a:t>borrowing from a number of lenders via an online platform, each lender lending a (small) amount in return for financial compensation</a:t>
            </a:r>
          </a:p>
          <a:p>
            <a:endParaRPr lang="en-IE" sz="2200" dirty="0">
              <a:solidFill>
                <a:schemeClr val="bg1"/>
              </a:solidFill>
            </a:endParaRPr>
          </a:p>
        </p:txBody>
      </p:sp>
      <p:sp>
        <p:nvSpPr>
          <p:cNvPr id="5" name="Text Placeholder 4">
            <a:extLst>
              <a:ext uri="{FF2B5EF4-FFF2-40B4-BE49-F238E27FC236}">
                <a16:creationId xmlns:a16="http://schemas.microsoft.com/office/drawing/2014/main" id="{8E39EE88-5D1B-4A84-8D5C-ABCAD0853E11}"/>
              </a:ext>
            </a:extLst>
          </p:cNvPr>
          <p:cNvSpPr>
            <a:spLocks noGrp="1"/>
          </p:cNvSpPr>
          <p:nvPr>
            <p:ph type="body" sz="quarter" idx="13"/>
          </p:nvPr>
        </p:nvSpPr>
        <p:spPr>
          <a:xfrm>
            <a:off x="8963026" y="134558"/>
            <a:ext cx="2980730" cy="2039207"/>
          </a:xfrm>
          <a:solidFill>
            <a:srgbClr val="A3CEC2"/>
          </a:solidFill>
        </p:spPr>
        <p:txBody>
          <a:bodyPr>
            <a:normAutofit/>
          </a:bodyPr>
          <a:lstStyle/>
          <a:p>
            <a:pPr>
              <a:tabLst>
                <a:tab pos="2565400" algn="l"/>
              </a:tabLst>
            </a:pPr>
            <a:r>
              <a:rPr lang="en-US" altLang="en-US" sz="2200" dirty="0">
                <a:solidFill>
                  <a:schemeClr val="bg1"/>
                </a:solidFill>
              </a:rPr>
              <a:t>EQUITY LENDING when people lend money to individuals or </a:t>
            </a:r>
            <a:r>
              <a:rPr lang="en-US" altLang="en-US" sz="2200" dirty="0" err="1">
                <a:solidFill>
                  <a:schemeClr val="bg1"/>
                </a:solidFill>
              </a:rPr>
              <a:t>organisations</a:t>
            </a:r>
            <a:r>
              <a:rPr lang="en-US" altLang="en-US" sz="2200" dirty="0">
                <a:solidFill>
                  <a:schemeClr val="bg1"/>
                </a:solidFill>
              </a:rPr>
              <a:t> in exchange for company shares </a:t>
            </a:r>
          </a:p>
        </p:txBody>
      </p:sp>
      <p:sp>
        <p:nvSpPr>
          <p:cNvPr id="8" name="TextBox 7">
            <a:extLst>
              <a:ext uri="{FF2B5EF4-FFF2-40B4-BE49-F238E27FC236}">
                <a16:creationId xmlns:a16="http://schemas.microsoft.com/office/drawing/2014/main" id="{BB3E4CF7-5980-47E6-A9D5-47CE3C03D09A}"/>
              </a:ext>
            </a:extLst>
          </p:cNvPr>
          <p:cNvSpPr txBox="1"/>
          <p:nvPr/>
        </p:nvSpPr>
        <p:spPr>
          <a:xfrm>
            <a:off x="939786" y="2665127"/>
            <a:ext cx="1400175" cy="584775"/>
          </a:xfrm>
          <a:prstGeom prst="rect">
            <a:avLst/>
          </a:prstGeom>
          <a:noFill/>
        </p:spPr>
        <p:txBody>
          <a:bodyPr wrap="square" rtlCol="0">
            <a:spAutoFit/>
          </a:bodyPr>
          <a:lstStyle/>
          <a:p>
            <a:pPr algn="ctr"/>
            <a:r>
              <a:rPr lang="en-IE" sz="1600" dirty="0">
                <a:solidFill>
                  <a:schemeClr val="bg1"/>
                </a:solidFill>
              </a:rPr>
              <a:t>Common for communities</a:t>
            </a:r>
          </a:p>
        </p:txBody>
      </p:sp>
      <p:sp>
        <p:nvSpPr>
          <p:cNvPr id="10" name="TextBox 9">
            <a:extLst>
              <a:ext uri="{FF2B5EF4-FFF2-40B4-BE49-F238E27FC236}">
                <a16:creationId xmlns:a16="http://schemas.microsoft.com/office/drawing/2014/main" id="{E7696877-4AA7-41AE-B5D6-99F5A05B57F9}"/>
              </a:ext>
            </a:extLst>
          </p:cNvPr>
          <p:cNvSpPr txBox="1"/>
          <p:nvPr/>
        </p:nvSpPr>
        <p:spPr>
          <a:xfrm>
            <a:off x="3879930" y="2665127"/>
            <a:ext cx="1400175" cy="584775"/>
          </a:xfrm>
          <a:prstGeom prst="rect">
            <a:avLst/>
          </a:prstGeom>
          <a:noFill/>
        </p:spPr>
        <p:txBody>
          <a:bodyPr wrap="square" rtlCol="0">
            <a:spAutoFit/>
          </a:bodyPr>
          <a:lstStyle/>
          <a:p>
            <a:pPr algn="ctr"/>
            <a:r>
              <a:rPr lang="en-IE" sz="1600" dirty="0">
                <a:solidFill>
                  <a:schemeClr val="bg1"/>
                </a:solidFill>
              </a:rPr>
              <a:t>Also quite common</a:t>
            </a:r>
          </a:p>
        </p:txBody>
      </p:sp>
      <p:sp>
        <p:nvSpPr>
          <p:cNvPr id="11" name="TextBox 10">
            <a:extLst>
              <a:ext uri="{FF2B5EF4-FFF2-40B4-BE49-F238E27FC236}">
                <a16:creationId xmlns:a16="http://schemas.microsoft.com/office/drawing/2014/main" id="{8605AA62-7D97-49F3-8C41-174567643D4E}"/>
              </a:ext>
            </a:extLst>
          </p:cNvPr>
          <p:cNvSpPr txBox="1"/>
          <p:nvPr/>
        </p:nvSpPr>
        <p:spPr>
          <a:xfrm>
            <a:off x="6721461" y="2503915"/>
            <a:ext cx="1400175" cy="830997"/>
          </a:xfrm>
          <a:prstGeom prst="rect">
            <a:avLst/>
          </a:prstGeom>
          <a:noFill/>
        </p:spPr>
        <p:txBody>
          <a:bodyPr wrap="square" rtlCol="0">
            <a:spAutoFit/>
          </a:bodyPr>
          <a:lstStyle/>
          <a:p>
            <a:pPr algn="ctr"/>
            <a:r>
              <a:rPr lang="en-IE" sz="1600" dirty="0">
                <a:solidFill>
                  <a:schemeClr val="bg1"/>
                </a:solidFill>
              </a:rPr>
              <a:t>Not very common for communities</a:t>
            </a:r>
          </a:p>
        </p:txBody>
      </p:sp>
      <p:sp>
        <p:nvSpPr>
          <p:cNvPr id="12" name="TextBox 11">
            <a:extLst>
              <a:ext uri="{FF2B5EF4-FFF2-40B4-BE49-F238E27FC236}">
                <a16:creationId xmlns:a16="http://schemas.microsoft.com/office/drawing/2014/main" id="{FEB457E1-9755-49A4-AAD2-6D687AC1CA63}"/>
              </a:ext>
            </a:extLst>
          </p:cNvPr>
          <p:cNvSpPr txBox="1"/>
          <p:nvPr/>
        </p:nvSpPr>
        <p:spPr>
          <a:xfrm>
            <a:off x="9753303" y="2696447"/>
            <a:ext cx="1400175" cy="584775"/>
          </a:xfrm>
          <a:prstGeom prst="rect">
            <a:avLst/>
          </a:prstGeom>
          <a:noFill/>
        </p:spPr>
        <p:txBody>
          <a:bodyPr wrap="square" rtlCol="0">
            <a:spAutoFit/>
          </a:bodyPr>
          <a:lstStyle/>
          <a:p>
            <a:pPr algn="ctr"/>
            <a:r>
              <a:rPr lang="en-IE" sz="1600" dirty="0">
                <a:solidFill>
                  <a:schemeClr val="bg1"/>
                </a:solidFill>
              </a:rPr>
              <a:t>Sometimes for larger projects</a:t>
            </a:r>
          </a:p>
        </p:txBody>
      </p:sp>
      <p:sp>
        <p:nvSpPr>
          <p:cNvPr id="14" name="TextBox 13">
            <a:extLst>
              <a:ext uri="{FF2B5EF4-FFF2-40B4-BE49-F238E27FC236}">
                <a16:creationId xmlns:a16="http://schemas.microsoft.com/office/drawing/2014/main" id="{67584B29-1217-4250-BE46-7E24A67E4D24}"/>
              </a:ext>
            </a:extLst>
          </p:cNvPr>
          <p:cNvSpPr txBox="1"/>
          <p:nvPr/>
        </p:nvSpPr>
        <p:spPr>
          <a:xfrm>
            <a:off x="0" y="132476"/>
            <a:ext cx="2976282" cy="1938992"/>
          </a:xfrm>
          <a:prstGeom prst="rect">
            <a:avLst/>
          </a:prstGeom>
          <a:noFill/>
        </p:spPr>
        <p:txBody>
          <a:bodyPr wrap="square">
            <a:spAutoFit/>
          </a:bodyPr>
          <a:lstStyle/>
          <a:p>
            <a:r>
              <a:rPr lang="en-US" sz="2400" dirty="0">
                <a:solidFill>
                  <a:srgbClr val="6D6E6C"/>
                </a:solidFill>
              </a:rPr>
              <a:t>Crowdfunding stands for a variety of different ‘fundraising’ models. It can take the form of: </a:t>
            </a:r>
          </a:p>
        </p:txBody>
      </p:sp>
    </p:spTree>
    <p:extLst>
      <p:ext uri="{BB962C8B-B14F-4D97-AF65-F5344CB8AC3E}">
        <p14:creationId xmlns:p14="http://schemas.microsoft.com/office/powerpoint/2010/main" val="2826606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63573E-0DBE-46ED-8327-56CC36766D2D}"/>
              </a:ext>
            </a:extLst>
          </p:cNvPr>
          <p:cNvSpPr>
            <a:spLocks noGrp="1"/>
          </p:cNvSpPr>
          <p:nvPr>
            <p:ph type="body" sz="quarter" idx="13"/>
          </p:nvPr>
        </p:nvSpPr>
        <p:spPr>
          <a:xfrm>
            <a:off x="571501" y="140308"/>
            <a:ext cx="7407087" cy="697353"/>
          </a:xfrm>
        </p:spPr>
        <p:txBody>
          <a:bodyPr/>
          <a:lstStyle/>
          <a:p>
            <a:r>
              <a:rPr lang="en-IE" dirty="0">
                <a:solidFill>
                  <a:srgbClr val="7F4182"/>
                </a:solidFill>
              </a:rPr>
              <a:t>Choosing a Crowdfunding Platform</a:t>
            </a:r>
          </a:p>
        </p:txBody>
      </p:sp>
      <p:sp>
        <p:nvSpPr>
          <p:cNvPr id="3" name="Text Placeholder 2">
            <a:extLst>
              <a:ext uri="{FF2B5EF4-FFF2-40B4-BE49-F238E27FC236}">
                <a16:creationId xmlns:a16="http://schemas.microsoft.com/office/drawing/2014/main" id="{A1E78A4A-576A-4427-9683-0EE47429A512}"/>
              </a:ext>
            </a:extLst>
          </p:cNvPr>
          <p:cNvSpPr>
            <a:spLocks noGrp="1"/>
          </p:cNvSpPr>
          <p:nvPr>
            <p:ph type="body" sz="quarter" idx="14"/>
          </p:nvPr>
        </p:nvSpPr>
        <p:spPr>
          <a:xfrm>
            <a:off x="438150" y="1193287"/>
            <a:ext cx="11325225" cy="3975101"/>
          </a:xfrm>
        </p:spPr>
        <p:txBody>
          <a:bodyPr/>
          <a:lstStyle/>
          <a:p>
            <a:r>
              <a:rPr lang="en-IE" sz="2400" dirty="0">
                <a:solidFill>
                  <a:srgbClr val="7A7C7E"/>
                </a:solidFill>
              </a:rPr>
              <a:t>Different platforms apply different charges depending on the model you chose. The Costs:</a:t>
            </a:r>
          </a:p>
          <a:p>
            <a:pPr marL="285750" indent="-285750">
              <a:buFont typeface="Arial" panose="020B0604020202020204" pitchFamily="34" charset="0"/>
              <a:buChar char="•"/>
            </a:pPr>
            <a:r>
              <a:rPr lang="en-IE" sz="2400" b="1" dirty="0">
                <a:solidFill>
                  <a:srgbClr val="7A7C7E"/>
                </a:solidFill>
              </a:rPr>
              <a:t>Platform Hosting Fee: </a:t>
            </a:r>
            <a:r>
              <a:rPr lang="en-IE" sz="2400" dirty="0">
                <a:solidFill>
                  <a:srgbClr val="7A7C7E"/>
                </a:solidFill>
              </a:rPr>
              <a:t>Some platforms, although not all, charge an initial cost just for hosting your campaign. This cost varies from €0-300 and will be charged to all projects, be that successfully fundraised or not. Ask platforms what fee applies to them before starting the campaign.</a:t>
            </a:r>
          </a:p>
          <a:p>
            <a:pPr marL="265113" indent="-265113">
              <a:buFont typeface="Arial" panose="020B0604020202020204" pitchFamily="34" charset="0"/>
              <a:buChar char="•"/>
            </a:pPr>
            <a:r>
              <a:rPr lang="en-IE" sz="2400" b="1" dirty="0">
                <a:solidFill>
                  <a:srgbClr val="7A7C7E"/>
                </a:solidFill>
              </a:rPr>
              <a:t>Success fee: </a:t>
            </a:r>
            <a:r>
              <a:rPr lang="en-IE" sz="2400" dirty="0">
                <a:solidFill>
                  <a:srgbClr val="7A7C7E"/>
                </a:solidFill>
              </a:rPr>
              <a:t>The majority of crowdfunding platforms will take a percentage of the total amount raised. The percentage varies from platform to platform and ranges between 3% and 12% of total raised.</a:t>
            </a:r>
          </a:p>
          <a:p>
            <a:pPr marL="265113" indent="-265113">
              <a:buFont typeface="Arial" panose="020B0604020202020204" pitchFamily="34" charset="0"/>
              <a:buChar char="•"/>
            </a:pPr>
            <a:r>
              <a:rPr lang="en-IE" sz="2400" b="1" dirty="0">
                <a:solidFill>
                  <a:srgbClr val="7A7C7E"/>
                </a:solidFill>
              </a:rPr>
              <a:t>Payment processing fees: </a:t>
            </a:r>
            <a:r>
              <a:rPr lang="en-IE" sz="2400" dirty="0">
                <a:solidFill>
                  <a:srgbClr val="7A7C7E"/>
                </a:solidFill>
              </a:rPr>
              <a:t>Look out also for a service fee for every transaction made. Usually this fee is on average 3%. For instance, for every €100 donation/investment, only €97 reaches the campaign. </a:t>
            </a:r>
          </a:p>
          <a:p>
            <a:r>
              <a:rPr lang="en-IE" sz="2400" dirty="0">
                <a:solidFill>
                  <a:srgbClr val="7A7C7E"/>
                </a:solidFill>
              </a:rPr>
              <a:t>Check each platform carefully to assess the real costs behind same. In the next slides we introduce you to some of the most common platforms.</a:t>
            </a:r>
          </a:p>
          <a:p>
            <a:endParaRPr lang="en-IE" dirty="0"/>
          </a:p>
        </p:txBody>
      </p:sp>
    </p:spTree>
    <p:extLst>
      <p:ext uri="{BB962C8B-B14F-4D97-AF65-F5344CB8AC3E}">
        <p14:creationId xmlns:p14="http://schemas.microsoft.com/office/powerpoint/2010/main" val="2264244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897B8DB-0CD9-4153-BAAE-C1315CFA010A}"/>
              </a:ext>
            </a:extLst>
          </p:cNvPr>
          <p:cNvSpPr>
            <a:spLocks noGrp="1"/>
          </p:cNvSpPr>
          <p:nvPr>
            <p:ph type="pic" sz="quarter" idx="15"/>
          </p:nvPr>
        </p:nvSpPr>
        <p:spPr/>
      </p:sp>
      <p:sp>
        <p:nvSpPr>
          <p:cNvPr id="3" name="Text Placeholder 2">
            <a:extLst>
              <a:ext uri="{FF2B5EF4-FFF2-40B4-BE49-F238E27FC236}">
                <a16:creationId xmlns:a16="http://schemas.microsoft.com/office/drawing/2014/main" id="{ECAFA314-6F16-41B6-84D8-B47202D245A8}"/>
              </a:ext>
            </a:extLst>
          </p:cNvPr>
          <p:cNvSpPr>
            <a:spLocks noGrp="1"/>
          </p:cNvSpPr>
          <p:nvPr>
            <p:ph type="body" sz="quarter" idx="16"/>
          </p:nvPr>
        </p:nvSpPr>
        <p:spPr>
          <a:xfrm>
            <a:off x="424148" y="1079254"/>
            <a:ext cx="6361734" cy="697353"/>
          </a:xfrm>
          <a:solidFill>
            <a:srgbClr val="68BBAF"/>
          </a:solidFill>
        </p:spPr>
        <p:txBody>
          <a:bodyPr/>
          <a:lstStyle/>
          <a:p>
            <a:r>
              <a:rPr lang="en-US" dirty="0" err="1">
                <a:solidFill>
                  <a:schemeClr val="bg1"/>
                </a:solidFill>
              </a:rPr>
              <a:t>Spacehive</a:t>
            </a:r>
            <a:endParaRPr lang="en-IE" dirty="0">
              <a:solidFill>
                <a:schemeClr val="bg1"/>
              </a:solidFill>
            </a:endParaRPr>
          </a:p>
        </p:txBody>
      </p:sp>
      <p:sp>
        <p:nvSpPr>
          <p:cNvPr id="4" name="Text Placeholder 3">
            <a:extLst>
              <a:ext uri="{FF2B5EF4-FFF2-40B4-BE49-F238E27FC236}">
                <a16:creationId xmlns:a16="http://schemas.microsoft.com/office/drawing/2014/main" id="{81C1411D-BAFB-4385-ACDA-6DD6F4010C3C}"/>
              </a:ext>
            </a:extLst>
          </p:cNvPr>
          <p:cNvSpPr>
            <a:spLocks noGrp="1"/>
          </p:cNvSpPr>
          <p:nvPr>
            <p:ph type="body" sz="quarter" idx="17"/>
          </p:nvPr>
        </p:nvSpPr>
        <p:spPr>
          <a:xfrm>
            <a:off x="357473" y="1992037"/>
            <a:ext cx="7214902" cy="3642009"/>
          </a:xfrm>
        </p:spPr>
        <p:txBody>
          <a:bodyPr/>
          <a:lstStyle/>
          <a:p>
            <a:r>
              <a:rPr lang="en-US" sz="2400" dirty="0" err="1"/>
              <a:t>Spacehive</a:t>
            </a:r>
            <a:r>
              <a:rPr lang="en-US" sz="2400" dirty="0"/>
              <a:t> is a civic-crowdfunding platform focusing on supporting projects that make local places better. </a:t>
            </a:r>
            <a:r>
              <a:rPr lang="en-US" sz="2400" dirty="0" err="1"/>
              <a:t>Spacehive</a:t>
            </a:r>
            <a:r>
              <a:rPr lang="en-US" sz="2400" dirty="0"/>
              <a:t> link projects to local councils, businesses and grant makers willing to fund them.  </a:t>
            </a:r>
          </a:p>
          <a:p>
            <a:r>
              <a:rPr lang="en-US" sz="2400" dirty="0" err="1"/>
              <a:t>Spachive</a:t>
            </a:r>
            <a:r>
              <a:rPr lang="en-US" sz="2400" dirty="0"/>
              <a:t> operates an ‘all or nothing’ model, meaning that if a financial target is not hit, none of the pledges from the crowd are collected.</a:t>
            </a:r>
          </a:p>
          <a:p>
            <a:endParaRPr lang="en-US" sz="2400" dirty="0"/>
          </a:p>
          <a:p>
            <a:r>
              <a:rPr lang="en-US" sz="1400" dirty="0">
                <a:hlinkClick r:id="rId2"/>
              </a:rPr>
              <a:t>Visit: </a:t>
            </a:r>
            <a:r>
              <a:rPr lang="en-US" sz="1400" dirty="0" err="1">
                <a:hlinkClick r:id="rId2"/>
              </a:rPr>
              <a:t>Spacehive</a:t>
            </a:r>
            <a:r>
              <a:rPr lang="en-US" sz="1400" dirty="0">
                <a:hlinkClick r:id="rId2"/>
              </a:rPr>
              <a:t> - Crowdfunding For Local Projects</a:t>
            </a:r>
            <a:endParaRPr lang="en-IE" sz="2400" dirty="0"/>
          </a:p>
        </p:txBody>
      </p:sp>
      <p:sp>
        <p:nvSpPr>
          <p:cNvPr id="5" name="TextBox 4">
            <a:extLst>
              <a:ext uri="{FF2B5EF4-FFF2-40B4-BE49-F238E27FC236}">
                <a16:creationId xmlns:a16="http://schemas.microsoft.com/office/drawing/2014/main" id="{BA06F0C9-21ED-467D-9AD3-66892E50DBCB}"/>
              </a:ext>
            </a:extLst>
          </p:cNvPr>
          <p:cNvSpPr txBox="1"/>
          <p:nvPr/>
        </p:nvSpPr>
        <p:spPr>
          <a:xfrm flipH="1">
            <a:off x="-3" y="244594"/>
            <a:ext cx="7572377" cy="461665"/>
          </a:xfrm>
          <a:prstGeom prst="rect">
            <a:avLst/>
          </a:prstGeom>
          <a:solidFill>
            <a:srgbClr val="7F4182"/>
          </a:solidFill>
        </p:spPr>
        <p:txBody>
          <a:bodyPr wrap="square" rtlCol="0">
            <a:spAutoFit/>
          </a:bodyPr>
          <a:lstStyle/>
          <a:p>
            <a:r>
              <a:rPr lang="en-IE" sz="2400" dirty="0">
                <a:solidFill>
                  <a:schemeClr val="bg1"/>
                </a:solidFill>
              </a:rPr>
              <a:t>Examples of Crowdfunding Platforms for Communities</a:t>
            </a:r>
          </a:p>
        </p:txBody>
      </p:sp>
      <p:pic>
        <p:nvPicPr>
          <p:cNvPr id="7" name="Picture 6">
            <a:extLst>
              <a:ext uri="{FF2B5EF4-FFF2-40B4-BE49-F238E27FC236}">
                <a16:creationId xmlns:a16="http://schemas.microsoft.com/office/drawing/2014/main" id="{02BF41BD-4719-408F-8EF2-A13CA0CBD5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30667" y="1223693"/>
            <a:ext cx="3389565" cy="4033653"/>
          </a:xfrm>
          <a:prstGeom prst="rect">
            <a:avLst/>
          </a:prstGeom>
        </p:spPr>
      </p:pic>
    </p:spTree>
    <p:extLst>
      <p:ext uri="{BB962C8B-B14F-4D97-AF65-F5344CB8AC3E}">
        <p14:creationId xmlns:p14="http://schemas.microsoft.com/office/powerpoint/2010/main" val="2860819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BB950F-FFAA-4E7D-98EB-7FEC8C9D7107}"/>
              </a:ext>
            </a:extLst>
          </p:cNvPr>
          <p:cNvSpPr>
            <a:spLocks noGrp="1"/>
          </p:cNvSpPr>
          <p:nvPr>
            <p:ph type="body" sz="quarter" idx="13"/>
          </p:nvPr>
        </p:nvSpPr>
        <p:spPr>
          <a:xfrm>
            <a:off x="304801" y="195943"/>
            <a:ext cx="6190592" cy="994833"/>
          </a:xfrm>
        </p:spPr>
        <p:txBody>
          <a:bodyPr>
            <a:normAutofit fontScale="92500" lnSpcReduction="10000"/>
          </a:bodyPr>
          <a:lstStyle/>
          <a:p>
            <a:r>
              <a:rPr lang="en-IE" dirty="0">
                <a:solidFill>
                  <a:srgbClr val="7F4182"/>
                </a:solidFill>
              </a:rPr>
              <a:t>How COVID19 has impacted Community Grants and Funding</a:t>
            </a:r>
          </a:p>
        </p:txBody>
      </p:sp>
      <p:sp>
        <p:nvSpPr>
          <p:cNvPr id="4" name="Text Placeholder 3">
            <a:extLst>
              <a:ext uri="{FF2B5EF4-FFF2-40B4-BE49-F238E27FC236}">
                <a16:creationId xmlns:a16="http://schemas.microsoft.com/office/drawing/2014/main" id="{90082E5B-70D2-4D11-8CC4-6F86775DB74E}"/>
              </a:ext>
            </a:extLst>
          </p:cNvPr>
          <p:cNvSpPr>
            <a:spLocks noGrp="1"/>
          </p:cNvSpPr>
          <p:nvPr>
            <p:ph type="body" sz="quarter" idx="14"/>
          </p:nvPr>
        </p:nvSpPr>
        <p:spPr>
          <a:xfrm>
            <a:off x="304799" y="1460223"/>
            <a:ext cx="7428689" cy="3975101"/>
          </a:xfrm>
        </p:spPr>
        <p:txBody>
          <a:bodyPr/>
          <a:lstStyle/>
          <a:p>
            <a:pPr algn="l"/>
            <a:r>
              <a:rPr lang="en-US" b="0" i="0" dirty="0">
                <a:solidFill>
                  <a:srgbClr val="444444"/>
                </a:solidFill>
                <a:effectLst/>
                <a:latin typeface="MuseoSans"/>
              </a:rPr>
              <a:t>In many European countries, public grant/community funding available changed in response to the crisis. Funds moved into emergency responses and away from development projects. </a:t>
            </a:r>
          </a:p>
          <a:p>
            <a:pPr algn="l"/>
            <a:r>
              <a:rPr lang="en-US" dirty="0">
                <a:solidFill>
                  <a:srgbClr val="444444"/>
                </a:solidFill>
                <a:latin typeface="MuseoSans"/>
              </a:rPr>
              <a:t>In years to come, we can expect many more </a:t>
            </a:r>
            <a:r>
              <a:rPr lang="en-US" b="0" i="0" dirty="0">
                <a:solidFill>
                  <a:srgbClr val="444444"/>
                </a:solidFill>
                <a:effectLst/>
                <a:latin typeface="MuseoSans"/>
              </a:rPr>
              <a:t>changes to happen. Competition for funds is expected get more intense and well thought out projects </a:t>
            </a:r>
            <a:r>
              <a:rPr lang="en-US" dirty="0">
                <a:solidFill>
                  <a:srgbClr val="444444"/>
                </a:solidFill>
                <a:latin typeface="MuseoSans"/>
              </a:rPr>
              <a:t>might find it more difficult to </a:t>
            </a:r>
            <a:r>
              <a:rPr lang="en-US" b="0" i="0" dirty="0">
                <a:solidFill>
                  <a:srgbClr val="444444"/>
                </a:solidFill>
                <a:effectLst/>
                <a:latin typeface="MuseoSans"/>
              </a:rPr>
              <a:t>get funding.  </a:t>
            </a:r>
          </a:p>
          <a:p>
            <a:pPr algn="l"/>
            <a:r>
              <a:rPr lang="en-US" b="0" i="0" dirty="0">
                <a:solidFill>
                  <a:srgbClr val="444444"/>
                </a:solidFill>
                <a:effectLst/>
                <a:latin typeface="MuseoSans"/>
              </a:rPr>
              <a:t>Finding grant funding is about making connections. It is about getting to know what funding is out there and deciding whether it suits you or not.</a:t>
            </a:r>
          </a:p>
          <a:p>
            <a:r>
              <a:rPr lang="en-US" b="0" i="0" dirty="0">
                <a:solidFill>
                  <a:srgbClr val="444444"/>
                </a:solidFill>
                <a:effectLst/>
                <a:latin typeface="MuseoSans"/>
              </a:rPr>
              <a:t>Government and </a:t>
            </a:r>
            <a:r>
              <a:rPr lang="en-US" dirty="0">
                <a:solidFill>
                  <a:srgbClr val="444444"/>
                </a:solidFill>
                <a:latin typeface="MuseoSans"/>
              </a:rPr>
              <a:t>other funders have been offering emergency support, and funding will move into capacity building to help groups evolve in a sustainable way. </a:t>
            </a:r>
            <a:endParaRPr lang="en-US" b="0" i="0" dirty="0">
              <a:solidFill>
                <a:srgbClr val="444444"/>
              </a:solidFill>
              <a:effectLst/>
              <a:latin typeface="MuseoSans"/>
            </a:endParaRPr>
          </a:p>
          <a:p>
            <a:pPr algn="l"/>
            <a:endParaRPr lang="en-US" b="0" i="0" dirty="0">
              <a:solidFill>
                <a:srgbClr val="444444"/>
              </a:solidFill>
              <a:effectLst/>
              <a:latin typeface="MuseoSans"/>
            </a:endParaRPr>
          </a:p>
          <a:p>
            <a:endParaRPr lang="en-IE" dirty="0"/>
          </a:p>
        </p:txBody>
      </p:sp>
      <p:sp>
        <p:nvSpPr>
          <p:cNvPr id="2" name="TextBox 1">
            <a:hlinkClick r:id="rId2"/>
            <a:extLst>
              <a:ext uri="{FF2B5EF4-FFF2-40B4-BE49-F238E27FC236}">
                <a16:creationId xmlns:a16="http://schemas.microsoft.com/office/drawing/2014/main" id="{867E0105-3BB4-4036-9F12-515550A5C055}"/>
              </a:ext>
            </a:extLst>
          </p:cNvPr>
          <p:cNvSpPr txBox="1"/>
          <p:nvPr/>
        </p:nvSpPr>
        <p:spPr>
          <a:xfrm>
            <a:off x="4647372" y="6494917"/>
            <a:ext cx="6248400" cy="276999"/>
          </a:xfrm>
          <a:prstGeom prst="rect">
            <a:avLst/>
          </a:prstGeom>
          <a:noFill/>
        </p:spPr>
        <p:txBody>
          <a:bodyPr wrap="square" rtlCol="0">
            <a:spAutoFit/>
          </a:bodyPr>
          <a:lstStyle/>
          <a:p>
            <a:r>
              <a:rPr lang="en-IE" sz="1200" dirty="0">
                <a:hlinkClick r:id="rId2"/>
              </a:rPr>
              <a:t>Source: UK National Council for Voluntary Organisations</a:t>
            </a:r>
            <a:endParaRPr lang="en-IE" sz="1200" dirty="0"/>
          </a:p>
        </p:txBody>
      </p:sp>
      <p:pic>
        <p:nvPicPr>
          <p:cNvPr id="9" name="Picture Placeholder 8" descr="Icon&#10;&#10;Description automatically generated">
            <a:extLst>
              <a:ext uri="{FF2B5EF4-FFF2-40B4-BE49-F238E27FC236}">
                <a16:creationId xmlns:a16="http://schemas.microsoft.com/office/drawing/2014/main" id="{032455BF-1D6D-4C70-9BC7-E8E85FD649FF}"/>
              </a:ext>
            </a:extLst>
          </p:cNvPr>
          <p:cNvPicPr>
            <a:picLocks noGrp="1" noChangeAspect="1"/>
          </p:cNvPicPr>
          <p:nvPr>
            <p:ph type="pic" sz="quarter" idx="18"/>
          </p:nvPr>
        </p:nvPicPr>
        <p:blipFill>
          <a:blip r:embed="rId3">
            <a:extLst>
              <a:ext uri="{837473B0-CC2E-450A-ABE3-18F120FF3D39}">
                <a1611:picAttrSrcUrl xmlns:a1611="http://schemas.microsoft.com/office/drawing/2016/11/main" r:id="rId4"/>
              </a:ext>
            </a:extLst>
          </a:blip>
          <a:srcRect l="10261" r="10261"/>
          <a:stretch>
            <a:fillRect/>
          </a:stretch>
        </p:blipFill>
        <p:spPr>
          <a:xfrm>
            <a:off x="6999496" y="533319"/>
            <a:ext cx="5027134" cy="6324681"/>
          </a:xfrm>
        </p:spPr>
      </p:pic>
    </p:spTree>
    <p:extLst>
      <p:ext uri="{BB962C8B-B14F-4D97-AF65-F5344CB8AC3E}">
        <p14:creationId xmlns:p14="http://schemas.microsoft.com/office/powerpoint/2010/main" val="3872381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mall house in the background&#10;&#10;Description automatically generated">
            <a:extLst>
              <a:ext uri="{FF2B5EF4-FFF2-40B4-BE49-F238E27FC236}">
                <a16:creationId xmlns:a16="http://schemas.microsoft.com/office/drawing/2014/main" id="{15448990-2A90-487D-A8E5-849072D89C21}"/>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7F4182"/>
          </a:solidFill>
        </p:spPr>
        <p:txBody>
          <a:bodyPr>
            <a:normAutofit/>
          </a:bodyPr>
          <a:lstStyle/>
          <a:p>
            <a:r>
              <a:rPr lang="en-IE" dirty="0" err="1">
                <a:solidFill>
                  <a:schemeClr val="bg1"/>
                </a:solidFill>
              </a:rPr>
              <a:t>Glyncoch</a:t>
            </a:r>
            <a:r>
              <a:rPr lang="en-IE" dirty="0">
                <a:solidFill>
                  <a:schemeClr val="bg1"/>
                </a:solidFill>
              </a:rPr>
              <a:t> Community Centre needed £30,000 but raised £792,021 on </a:t>
            </a:r>
            <a:r>
              <a:rPr lang="en-IE" dirty="0" err="1">
                <a:solidFill>
                  <a:schemeClr val="bg1"/>
                </a:solidFill>
              </a:rPr>
              <a:t>Spacehive</a:t>
            </a:r>
            <a:endParaRPr lang="en-IE" dirty="0">
              <a:solidFill>
                <a:schemeClr val="bg1"/>
              </a:solidFill>
            </a:endParaRP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137" y="5659621"/>
            <a:ext cx="1218841" cy="1218841"/>
          </a:xfrm>
          <a:prstGeom prst="rect">
            <a:avLst/>
          </a:prstGeom>
        </p:spPr>
      </p:pic>
      <p:sp>
        <p:nvSpPr>
          <p:cNvPr id="8" name="Text Placeholder 7">
            <a:extLst>
              <a:ext uri="{FF2B5EF4-FFF2-40B4-BE49-F238E27FC236}">
                <a16:creationId xmlns:a16="http://schemas.microsoft.com/office/drawing/2014/main" id="{0B6025DF-8C38-40A1-BA02-E68D9A2163F4}"/>
              </a:ext>
            </a:extLst>
          </p:cNvPr>
          <p:cNvSpPr>
            <a:spLocks noGrp="1"/>
          </p:cNvSpPr>
          <p:nvPr>
            <p:ph type="body" sz="quarter" idx="14"/>
          </p:nvPr>
        </p:nvSpPr>
        <p:spPr>
          <a:xfrm>
            <a:off x="3417570" y="1560857"/>
            <a:ext cx="8618219" cy="3975101"/>
          </a:xfrm>
        </p:spPr>
        <p:txBody>
          <a:bodyPr/>
          <a:lstStyle/>
          <a:p>
            <a:r>
              <a:rPr lang="en-US" b="0" i="0" dirty="0">
                <a:effectLst/>
              </a:rPr>
              <a:t>The town of </a:t>
            </a:r>
            <a:r>
              <a:rPr lang="en-US" b="0" i="0" dirty="0" err="1">
                <a:effectLst/>
              </a:rPr>
              <a:t>Glyncoch</a:t>
            </a:r>
            <a:r>
              <a:rPr lang="en-US" b="0" i="0" dirty="0">
                <a:effectLst/>
              </a:rPr>
              <a:t>, South Wales, had been fighting for seven years to build a much-needed community centre. They had raised 95% of their funding goal but on March 30th, 2012 their grants were set to expire.</a:t>
            </a:r>
          </a:p>
          <a:p>
            <a:endParaRPr lang="en-US" dirty="0"/>
          </a:p>
          <a:p>
            <a:endParaRPr lang="en-US" dirty="0"/>
          </a:p>
          <a:p>
            <a:endParaRPr lang="en-US" dirty="0"/>
          </a:p>
          <a:p>
            <a:endParaRPr lang="en-US" dirty="0"/>
          </a:p>
          <a:p>
            <a:endParaRPr lang="en-US" dirty="0"/>
          </a:p>
          <a:p>
            <a:endParaRPr lang="en-US" dirty="0"/>
          </a:p>
          <a:p>
            <a:endParaRPr lang="en-US" dirty="0"/>
          </a:p>
          <a:p>
            <a:r>
              <a:rPr lang="en-IE" dirty="0"/>
              <a:t>Read More: </a:t>
            </a:r>
            <a:r>
              <a:rPr lang="en-US" dirty="0" err="1">
                <a:hlinkClick r:id="rId3"/>
              </a:rPr>
              <a:t>Glyncoch</a:t>
            </a:r>
            <a:r>
              <a:rPr lang="en-US" dirty="0">
                <a:hlinkClick r:id="rId3"/>
              </a:rPr>
              <a:t> Community Centre – About </a:t>
            </a:r>
            <a:r>
              <a:rPr lang="en-US" dirty="0" err="1">
                <a:hlinkClick r:id="rId3"/>
              </a:rPr>
              <a:t>Spacehive</a:t>
            </a:r>
            <a:endParaRPr lang="en-IE" b="0" i="0" dirty="0">
              <a:effectLst/>
            </a:endParaRPr>
          </a:p>
          <a:p>
            <a:endParaRPr lang="en-IE" dirty="0"/>
          </a:p>
        </p:txBody>
      </p:sp>
      <p:sp>
        <p:nvSpPr>
          <p:cNvPr id="12" name="TextBox 11">
            <a:extLst>
              <a:ext uri="{FF2B5EF4-FFF2-40B4-BE49-F238E27FC236}">
                <a16:creationId xmlns:a16="http://schemas.microsoft.com/office/drawing/2014/main" id="{67A7223B-42F2-4F27-AD24-10A2E00FBEEE}"/>
              </a:ext>
            </a:extLst>
          </p:cNvPr>
          <p:cNvSpPr txBox="1"/>
          <p:nvPr/>
        </p:nvSpPr>
        <p:spPr>
          <a:xfrm flipH="1">
            <a:off x="-2" y="234434"/>
            <a:ext cx="2291254" cy="830997"/>
          </a:xfrm>
          <a:prstGeom prst="rect">
            <a:avLst/>
          </a:prstGeom>
          <a:solidFill>
            <a:srgbClr val="7F4182"/>
          </a:solidFill>
        </p:spPr>
        <p:txBody>
          <a:bodyPr wrap="square" rtlCol="0">
            <a:spAutoFit/>
          </a:bodyPr>
          <a:lstStyle/>
          <a:p>
            <a:r>
              <a:rPr lang="en-IE" sz="2400" dirty="0">
                <a:solidFill>
                  <a:schemeClr val="bg1"/>
                </a:solidFill>
              </a:rPr>
              <a:t>Crowdfunded Communities</a:t>
            </a:r>
          </a:p>
        </p:txBody>
      </p:sp>
      <p:pic>
        <p:nvPicPr>
          <p:cNvPr id="13" name="Picture 12">
            <a:extLst>
              <a:ext uri="{FF2B5EF4-FFF2-40B4-BE49-F238E27FC236}">
                <a16:creationId xmlns:a16="http://schemas.microsoft.com/office/drawing/2014/main" id="{BF072AA8-7719-4EDB-B6F8-646BF3FE211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53336" y="2923780"/>
            <a:ext cx="3338664" cy="2373363"/>
          </a:xfrm>
          <a:prstGeom prst="rect">
            <a:avLst/>
          </a:prstGeom>
        </p:spPr>
      </p:pic>
      <p:sp>
        <p:nvSpPr>
          <p:cNvPr id="15" name="TextBox 14">
            <a:extLst>
              <a:ext uri="{FF2B5EF4-FFF2-40B4-BE49-F238E27FC236}">
                <a16:creationId xmlns:a16="http://schemas.microsoft.com/office/drawing/2014/main" id="{D02594F8-9561-4E54-B7F4-23CD6BD61715}"/>
              </a:ext>
            </a:extLst>
          </p:cNvPr>
          <p:cNvSpPr txBox="1"/>
          <p:nvPr/>
        </p:nvSpPr>
        <p:spPr>
          <a:xfrm>
            <a:off x="3058823" y="2973475"/>
            <a:ext cx="5794513" cy="3046988"/>
          </a:xfrm>
          <a:prstGeom prst="rect">
            <a:avLst/>
          </a:prstGeom>
          <a:solidFill>
            <a:srgbClr val="A3CEC2"/>
          </a:solidFill>
        </p:spPr>
        <p:txBody>
          <a:bodyPr wrap="square">
            <a:spAutoFit/>
          </a:bodyPr>
          <a:lstStyle/>
          <a:p>
            <a:pPr algn="just"/>
            <a:r>
              <a:rPr lang="en-US" sz="2400" b="0" i="0" dirty="0">
                <a:solidFill>
                  <a:schemeClr val="bg1"/>
                </a:solidFill>
                <a:effectLst/>
              </a:rPr>
              <a:t>And so the community turned to </a:t>
            </a:r>
            <a:r>
              <a:rPr lang="en-US" sz="2400" b="0" i="0" dirty="0" err="1">
                <a:solidFill>
                  <a:schemeClr val="bg1"/>
                </a:solidFill>
                <a:effectLst/>
              </a:rPr>
              <a:t>Spacehive</a:t>
            </a:r>
            <a:r>
              <a:rPr lang="en-US" sz="2400" b="0" i="0" dirty="0">
                <a:solidFill>
                  <a:schemeClr val="bg1"/>
                </a:solidFill>
                <a:effectLst/>
              </a:rPr>
              <a:t> in an effort to crowdfund the remaining £30,000. 5 weeks after launching their </a:t>
            </a:r>
            <a:r>
              <a:rPr lang="en-US" sz="2400" b="0" i="0" dirty="0" err="1">
                <a:solidFill>
                  <a:schemeClr val="bg1"/>
                </a:solidFill>
                <a:effectLst/>
              </a:rPr>
              <a:t>Spacehive</a:t>
            </a:r>
            <a:r>
              <a:rPr lang="en-US" sz="2400" b="0" i="0" dirty="0">
                <a:solidFill>
                  <a:schemeClr val="bg1"/>
                </a:solidFill>
                <a:effectLst/>
              </a:rPr>
              <a:t> campaign the community </a:t>
            </a:r>
            <a:r>
              <a:rPr lang="en-US" sz="2400" b="0" i="0" dirty="0" err="1">
                <a:solidFill>
                  <a:schemeClr val="bg1"/>
                </a:solidFill>
                <a:effectLst/>
              </a:rPr>
              <a:t>centre</a:t>
            </a:r>
            <a:r>
              <a:rPr lang="en-US" sz="2400" b="0" i="0" dirty="0">
                <a:solidFill>
                  <a:schemeClr val="bg1"/>
                </a:solidFill>
                <a:effectLst/>
              </a:rPr>
              <a:t> received backing from 107 people and businesses, including celebrity actor Stephen Fry, the local mayor and Tesco Charity Trust bringing their pledge total to £792,021!!</a:t>
            </a:r>
          </a:p>
        </p:txBody>
      </p:sp>
    </p:spTree>
    <p:extLst>
      <p:ext uri="{BB962C8B-B14F-4D97-AF65-F5344CB8AC3E}">
        <p14:creationId xmlns:p14="http://schemas.microsoft.com/office/powerpoint/2010/main" val="3801496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raphical user interface, website&#10;&#10;Description automatically generated">
            <a:extLst>
              <a:ext uri="{FF2B5EF4-FFF2-40B4-BE49-F238E27FC236}">
                <a16:creationId xmlns:a16="http://schemas.microsoft.com/office/drawing/2014/main" id="{CC2F02CD-C23F-4A9B-8298-A92587B2E060}"/>
              </a:ext>
            </a:extLst>
          </p:cNvPr>
          <p:cNvPicPr>
            <a:picLocks noGrp="1" noChangeAspect="1"/>
          </p:cNvPicPr>
          <p:nvPr>
            <p:ph type="pic" sz="quarter" idx="15"/>
          </p:nvPr>
        </p:nvPicPr>
        <p:blipFill>
          <a:blip r:embed="rId2"/>
          <a:srcRect l="30125" r="30125"/>
          <a:stretch>
            <a:fillRect/>
          </a:stretch>
        </p:blipFill>
        <p:spPr/>
      </p:pic>
      <p:sp>
        <p:nvSpPr>
          <p:cNvPr id="3" name="Text Placeholder 2">
            <a:extLst>
              <a:ext uri="{FF2B5EF4-FFF2-40B4-BE49-F238E27FC236}">
                <a16:creationId xmlns:a16="http://schemas.microsoft.com/office/drawing/2014/main" id="{ECAFA314-6F16-41B6-84D8-B47202D245A8}"/>
              </a:ext>
            </a:extLst>
          </p:cNvPr>
          <p:cNvSpPr>
            <a:spLocks noGrp="1"/>
          </p:cNvSpPr>
          <p:nvPr>
            <p:ph type="body" sz="quarter" idx="16"/>
          </p:nvPr>
        </p:nvSpPr>
        <p:spPr>
          <a:xfrm>
            <a:off x="424148" y="1079254"/>
            <a:ext cx="6361734" cy="697353"/>
          </a:xfrm>
          <a:solidFill>
            <a:srgbClr val="68BBAF"/>
          </a:solidFill>
        </p:spPr>
        <p:txBody>
          <a:bodyPr/>
          <a:lstStyle/>
          <a:p>
            <a:r>
              <a:rPr lang="en-IE" dirty="0">
                <a:solidFill>
                  <a:schemeClr val="bg1"/>
                </a:solidFill>
              </a:rPr>
              <a:t>Crowdfunder UK</a:t>
            </a:r>
          </a:p>
        </p:txBody>
      </p:sp>
      <p:sp>
        <p:nvSpPr>
          <p:cNvPr id="4" name="Text Placeholder 3">
            <a:extLst>
              <a:ext uri="{FF2B5EF4-FFF2-40B4-BE49-F238E27FC236}">
                <a16:creationId xmlns:a16="http://schemas.microsoft.com/office/drawing/2014/main" id="{81C1411D-BAFB-4385-ACDA-6DD6F4010C3C}"/>
              </a:ext>
            </a:extLst>
          </p:cNvPr>
          <p:cNvSpPr>
            <a:spLocks noGrp="1"/>
          </p:cNvSpPr>
          <p:nvPr>
            <p:ph type="body" sz="quarter" idx="17"/>
          </p:nvPr>
        </p:nvSpPr>
        <p:spPr>
          <a:xfrm>
            <a:off x="357473" y="1992037"/>
            <a:ext cx="7214902" cy="3642009"/>
          </a:xfrm>
        </p:spPr>
        <p:txBody>
          <a:bodyPr/>
          <a:lstStyle/>
          <a:p>
            <a:r>
              <a:rPr lang="en-US" sz="2400" dirty="0"/>
              <a:t>Crowdfunder is the UK’s No. 1 rewards-based platform convening personal, community, business and commercial projects in one place. </a:t>
            </a:r>
          </a:p>
          <a:p>
            <a:endParaRPr lang="en-US" sz="2400" dirty="0"/>
          </a:p>
          <a:p>
            <a:r>
              <a:rPr lang="en-US" sz="2400" dirty="0"/>
              <a:t>Extra funding can be accessed from their creative and culture, community and social enterprise, innovation, business and local authority partners. Crowdfunder offers two options; all or nothing or keep what you have raised.</a:t>
            </a:r>
          </a:p>
          <a:p>
            <a:r>
              <a:rPr lang="en-US" sz="1400" dirty="0">
                <a:hlinkClick r:id="rId3"/>
              </a:rPr>
              <a:t>Crowdfunder UK - Where Ideas Happen | Crowdfunder UK</a:t>
            </a:r>
            <a:endParaRPr lang="en-US" sz="2400" dirty="0"/>
          </a:p>
        </p:txBody>
      </p:sp>
      <p:sp>
        <p:nvSpPr>
          <p:cNvPr id="5" name="TextBox 4">
            <a:extLst>
              <a:ext uri="{FF2B5EF4-FFF2-40B4-BE49-F238E27FC236}">
                <a16:creationId xmlns:a16="http://schemas.microsoft.com/office/drawing/2014/main" id="{BA06F0C9-21ED-467D-9AD3-66892E50DBCB}"/>
              </a:ext>
            </a:extLst>
          </p:cNvPr>
          <p:cNvSpPr txBox="1"/>
          <p:nvPr/>
        </p:nvSpPr>
        <p:spPr>
          <a:xfrm flipH="1">
            <a:off x="0" y="234434"/>
            <a:ext cx="4488181" cy="369332"/>
          </a:xfrm>
          <a:prstGeom prst="rect">
            <a:avLst/>
          </a:prstGeom>
          <a:solidFill>
            <a:srgbClr val="7F4182"/>
          </a:solidFill>
        </p:spPr>
        <p:txBody>
          <a:bodyPr wrap="square" rtlCol="0">
            <a:spAutoFit/>
          </a:bodyPr>
          <a:lstStyle/>
          <a:p>
            <a:r>
              <a:rPr lang="en-IE" dirty="0">
                <a:solidFill>
                  <a:schemeClr val="bg1"/>
                </a:solidFill>
              </a:rPr>
              <a:t>Crowdfunding Platforms for Communities</a:t>
            </a:r>
          </a:p>
        </p:txBody>
      </p:sp>
    </p:spTree>
    <p:extLst>
      <p:ext uri="{BB962C8B-B14F-4D97-AF65-F5344CB8AC3E}">
        <p14:creationId xmlns:p14="http://schemas.microsoft.com/office/powerpoint/2010/main" val="1303244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close up of a flower&#10;&#10;Description automatically generated">
            <a:extLst>
              <a:ext uri="{FF2B5EF4-FFF2-40B4-BE49-F238E27FC236}">
                <a16:creationId xmlns:a16="http://schemas.microsoft.com/office/drawing/2014/main" id="{3B6E0814-84AB-4976-9C7F-99EF4BFBFCC1}"/>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7F4182"/>
          </a:solidFill>
        </p:spPr>
        <p:txBody>
          <a:bodyPr>
            <a:normAutofit fontScale="92500" lnSpcReduction="20000"/>
          </a:bodyPr>
          <a:lstStyle/>
          <a:p>
            <a:r>
              <a:rPr lang="en-IE" dirty="0">
                <a:solidFill>
                  <a:schemeClr val="bg1"/>
                </a:solidFill>
              </a:rPr>
              <a:t>A Crowdfunding Campaign for </a:t>
            </a:r>
            <a:r>
              <a:rPr lang="en-US" dirty="0">
                <a:solidFill>
                  <a:schemeClr val="bg1"/>
                </a:solidFill>
              </a:rPr>
              <a:t>Community Allotments and Orchard for </a:t>
            </a:r>
            <a:r>
              <a:rPr lang="en-US" dirty="0" err="1">
                <a:solidFill>
                  <a:schemeClr val="bg1"/>
                </a:solidFill>
              </a:rPr>
              <a:t>Polperro</a:t>
            </a:r>
            <a:r>
              <a:rPr lang="en-US" dirty="0">
                <a:solidFill>
                  <a:schemeClr val="bg1"/>
                </a:solidFill>
              </a:rPr>
              <a:t>, Cornwall, UK</a:t>
            </a:r>
            <a:endParaRPr lang="en-IE" dirty="0">
              <a:solidFill>
                <a:schemeClr val="bg1"/>
              </a:solidFill>
            </a:endParaRP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137" y="5659621"/>
            <a:ext cx="1218841" cy="1218841"/>
          </a:xfrm>
          <a:prstGeom prst="rect">
            <a:avLst/>
          </a:prstGeom>
        </p:spPr>
      </p:pic>
      <p:sp>
        <p:nvSpPr>
          <p:cNvPr id="8" name="Text Placeholder 7">
            <a:extLst>
              <a:ext uri="{FF2B5EF4-FFF2-40B4-BE49-F238E27FC236}">
                <a16:creationId xmlns:a16="http://schemas.microsoft.com/office/drawing/2014/main" id="{0B6025DF-8C38-40A1-BA02-E68D9A2163F4}"/>
              </a:ext>
            </a:extLst>
          </p:cNvPr>
          <p:cNvSpPr>
            <a:spLocks noGrp="1"/>
          </p:cNvSpPr>
          <p:nvPr>
            <p:ph type="body" sz="quarter" idx="14"/>
          </p:nvPr>
        </p:nvSpPr>
        <p:spPr>
          <a:xfrm>
            <a:off x="3140986" y="1485429"/>
            <a:ext cx="6042769" cy="3975101"/>
          </a:xfrm>
        </p:spPr>
        <p:txBody>
          <a:bodyPr/>
          <a:lstStyle/>
          <a:p>
            <a:r>
              <a:rPr lang="en-US" dirty="0"/>
              <a:t>The vision:</a:t>
            </a:r>
          </a:p>
          <a:p>
            <a:r>
              <a:rPr lang="en-US" b="0" i="1" dirty="0">
                <a:solidFill>
                  <a:srgbClr val="7F4182"/>
                </a:solidFill>
                <a:effectLst/>
              </a:rPr>
              <a:t>We hold a 50 year lease on a 5.5 acre piece of land we call ‘</a:t>
            </a:r>
            <a:r>
              <a:rPr lang="en-US" b="0" i="1" dirty="0" err="1">
                <a:solidFill>
                  <a:srgbClr val="7F4182"/>
                </a:solidFill>
                <a:effectLst/>
              </a:rPr>
              <a:t>Kellow</a:t>
            </a:r>
            <a:r>
              <a:rPr lang="en-US" b="0" i="1" dirty="0">
                <a:solidFill>
                  <a:srgbClr val="7F4182"/>
                </a:solidFill>
                <a:effectLst/>
              </a:rPr>
              <a:t> Farm Allotments’. The land is wild and overgrown on a sweeping slope of hillside. We are aiming to clear the land, create terraces and make allotments available for members and families of our community as well as reclaiming and growing the old orchard a the far end of the plot. The production of local food has, for many years, been held as a positive, healthy, resilient and sustainable way to live and we now have the opportunity to offer these opportunities to our community.</a:t>
            </a:r>
            <a:endParaRPr lang="en-US" dirty="0"/>
          </a:p>
        </p:txBody>
      </p:sp>
      <p:sp>
        <p:nvSpPr>
          <p:cNvPr id="12" name="TextBox 11">
            <a:extLst>
              <a:ext uri="{FF2B5EF4-FFF2-40B4-BE49-F238E27FC236}">
                <a16:creationId xmlns:a16="http://schemas.microsoft.com/office/drawing/2014/main" id="{67A7223B-42F2-4F27-AD24-10A2E00FBEEE}"/>
              </a:ext>
            </a:extLst>
          </p:cNvPr>
          <p:cNvSpPr txBox="1"/>
          <p:nvPr/>
        </p:nvSpPr>
        <p:spPr>
          <a:xfrm flipH="1">
            <a:off x="-2" y="234434"/>
            <a:ext cx="2291254" cy="830997"/>
          </a:xfrm>
          <a:prstGeom prst="rect">
            <a:avLst/>
          </a:prstGeom>
          <a:solidFill>
            <a:srgbClr val="7F4182"/>
          </a:solidFill>
        </p:spPr>
        <p:txBody>
          <a:bodyPr wrap="square" rtlCol="0">
            <a:spAutoFit/>
          </a:bodyPr>
          <a:lstStyle/>
          <a:p>
            <a:r>
              <a:rPr lang="en-IE" sz="2400" dirty="0">
                <a:solidFill>
                  <a:schemeClr val="bg1"/>
                </a:solidFill>
              </a:rPr>
              <a:t>Crowdfunded Communities</a:t>
            </a:r>
          </a:p>
        </p:txBody>
      </p:sp>
      <p:pic>
        <p:nvPicPr>
          <p:cNvPr id="10" name="Picture 9">
            <a:extLst>
              <a:ext uri="{FF2B5EF4-FFF2-40B4-BE49-F238E27FC236}">
                <a16:creationId xmlns:a16="http://schemas.microsoft.com/office/drawing/2014/main" id="{6C176805-CEB4-4B56-BF54-01B9CAA98906}"/>
              </a:ext>
            </a:extLst>
          </p:cNvPr>
          <p:cNvPicPr>
            <a:picLocks noChangeAspect="1"/>
          </p:cNvPicPr>
          <p:nvPr/>
        </p:nvPicPr>
        <p:blipFill>
          <a:blip r:embed="rId6"/>
          <a:stretch>
            <a:fillRect/>
          </a:stretch>
        </p:blipFill>
        <p:spPr>
          <a:xfrm>
            <a:off x="9074426" y="1950190"/>
            <a:ext cx="3324377" cy="3346953"/>
          </a:xfrm>
          <a:prstGeom prst="rect">
            <a:avLst/>
          </a:prstGeom>
        </p:spPr>
      </p:pic>
      <p:sp>
        <p:nvSpPr>
          <p:cNvPr id="16" name="TextBox 15">
            <a:extLst>
              <a:ext uri="{FF2B5EF4-FFF2-40B4-BE49-F238E27FC236}">
                <a16:creationId xmlns:a16="http://schemas.microsoft.com/office/drawing/2014/main" id="{61BD4A3E-9165-4FA9-92B5-5BDCDDFE1D3F}"/>
              </a:ext>
            </a:extLst>
          </p:cNvPr>
          <p:cNvSpPr txBox="1"/>
          <p:nvPr/>
        </p:nvSpPr>
        <p:spPr>
          <a:xfrm>
            <a:off x="3140986" y="5970197"/>
            <a:ext cx="8696518" cy="646331"/>
          </a:xfrm>
          <a:prstGeom prst="rect">
            <a:avLst/>
          </a:prstGeom>
          <a:noFill/>
        </p:spPr>
        <p:txBody>
          <a:bodyPr wrap="square">
            <a:spAutoFit/>
          </a:bodyPr>
          <a:lstStyle/>
          <a:p>
            <a:r>
              <a:rPr lang="en-IE" sz="1800" dirty="0"/>
              <a:t>Read More: </a:t>
            </a:r>
            <a:r>
              <a:rPr lang="en-US" sz="1800" dirty="0"/>
              <a:t>A</a:t>
            </a:r>
            <a:r>
              <a:rPr lang="en-US" sz="1800" dirty="0">
                <a:hlinkClick r:id="rId7"/>
              </a:rPr>
              <a:t> Community crowdfunding project in </a:t>
            </a:r>
            <a:r>
              <a:rPr lang="en-US" sz="1800" dirty="0" err="1">
                <a:hlinkClick r:id="rId7"/>
              </a:rPr>
              <a:t>Polperro</a:t>
            </a:r>
            <a:r>
              <a:rPr lang="en-US" sz="1800" dirty="0">
                <a:hlinkClick r:id="rId7"/>
              </a:rPr>
              <a:t> by </a:t>
            </a:r>
            <a:r>
              <a:rPr lang="en-US" sz="1800" dirty="0" err="1">
                <a:hlinkClick r:id="rId7"/>
              </a:rPr>
              <a:t>Polperro</a:t>
            </a:r>
            <a:r>
              <a:rPr lang="en-US" sz="1800" dirty="0">
                <a:hlinkClick r:id="rId7"/>
              </a:rPr>
              <a:t> Environmental Group (crowdfunder.co.uk)</a:t>
            </a:r>
            <a:endParaRPr lang="en-IE" sz="1800" dirty="0"/>
          </a:p>
        </p:txBody>
      </p:sp>
    </p:spTree>
    <p:extLst>
      <p:ext uri="{BB962C8B-B14F-4D97-AF65-F5344CB8AC3E}">
        <p14:creationId xmlns:p14="http://schemas.microsoft.com/office/powerpoint/2010/main" val="2825553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DD1C4-85DB-4D0E-8DBB-8D35FB67E89D}"/>
              </a:ext>
            </a:extLst>
          </p:cNvPr>
          <p:cNvSpPr>
            <a:spLocks noGrp="1"/>
          </p:cNvSpPr>
          <p:nvPr>
            <p:ph type="body" sz="quarter" idx="25"/>
          </p:nvPr>
        </p:nvSpPr>
        <p:spPr>
          <a:xfrm>
            <a:off x="332508" y="4260559"/>
            <a:ext cx="11545518" cy="1730666"/>
          </a:xfrm>
        </p:spPr>
        <p:txBody>
          <a:bodyPr>
            <a:normAutofit/>
          </a:bodyPr>
          <a:lstStyle/>
          <a:p>
            <a:r>
              <a:rPr lang="en-IE" dirty="0"/>
              <a:t>What’s available at </a:t>
            </a:r>
            <a:r>
              <a:rPr lang="en-US" sz="3200" dirty="0"/>
              <a:t>at Local/National and European levels?</a:t>
            </a:r>
          </a:p>
          <a:p>
            <a:endParaRPr lang="en-IE" dirty="0"/>
          </a:p>
        </p:txBody>
      </p:sp>
      <p:sp>
        <p:nvSpPr>
          <p:cNvPr id="3" name="Text Placeholder 2">
            <a:extLst>
              <a:ext uri="{FF2B5EF4-FFF2-40B4-BE49-F238E27FC236}">
                <a16:creationId xmlns:a16="http://schemas.microsoft.com/office/drawing/2014/main" id="{BE7D1380-6FA3-4E01-8A87-8223993449D4}"/>
              </a:ext>
            </a:extLst>
          </p:cNvPr>
          <p:cNvSpPr>
            <a:spLocks noGrp="1"/>
          </p:cNvSpPr>
          <p:nvPr>
            <p:ph type="body" sz="quarter" idx="20"/>
          </p:nvPr>
        </p:nvSpPr>
        <p:spPr>
          <a:xfrm>
            <a:off x="332508" y="3158505"/>
            <a:ext cx="11545518" cy="1119830"/>
          </a:xfrm>
        </p:spPr>
        <p:txBody>
          <a:bodyPr/>
          <a:lstStyle/>
          <a:p>
            <a:r>
              <a:rPr lang="en-IE" sz="4800" dirty="0"/>
              <a:t>SECTION FOUR: </a:t>
            </a:r>
            <a:r>
              <a:rPr lang="en-US" sz="4800" dirty="0"/>
              <a:t>COMMUNITY REGENERATION GRANTS</a:t>
            </a:r>
            <a:endParaRPr lang="en-IE" sz="4800" dirty="0"/>
          </a:p>
        </p:txBody>
      </p:sp>
      <p:pic>
        <p:nvPicPr>
          <p:cNvPr id="13" name="Picture Placeholder 12" descr="Summer meadow in evening light">
            <a:extLst>
              <a:ext uri="{FF2B5EF4-FFF2-40B4-BE49-F238E27FC236}">
                <a16:creationId xmlns:a16="http://schemas.microsoft.com/office/drawing/2014/main" id="{07E7B147-EA23-409F-8D5C-ABAAEE60713A}"/>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35462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F418E-6268-4A79-AC71-2EFB93CD5BFC}"/>
              </a:ext>
            </a:extLst>
          </p:cNvPr>
          <p:cNvSpPr>
            <a:spLocks noGrp="1"/>
          </p:cNvSpPr>
          <p:nvPr>
            <p:ph type="body" sz="quarter" idx="16"/>
          </p:nvPr>
        </p:nvSpPr>
        <p:spPr>
          <a:xfrm>
            <a:off x="633773" y="673101"/>
            <a:ext cx="5279028" cy="1001942"/>
          </a:xfrm>
        </p:spPr>
        <p:txBody>
          <a:bodyPr>
            <a:normAutofit lnSpcReduction="10000"/>
          </a:bodyPr>
          <a:lstStyle/>
          <a:p>
            <a:r>
              <a:rPr lang="en-IE" dirty="0"/>
              <a:t>LOCAL/NATIONAL GRANTS/FUNDS</a:t>
            </a:r>
          </a:p>
        </p:txBody>
      </p:sp>
      <p:sp>
        <p:nvSpPr>
          <p:cNvPr id="3" name="Text Placeholder 2">
            <a:extLst>
              <a:ext uri="{FF2B5EF4-FFF2-40B4-BE49-F238E27FC236}">
                <a16:creationId xmlns:a16="http://schemas.microsoft.com/office/drawing/2014/main" id="{2B8CC7E3-BCD0-4225-BE27-567A9AF859EA}"/>
              </a:ext>
            </a:extLst>
          </p:cNvPr>
          <p:cNvSpPr>
            <a:spLocks noGrp="1"/>
          </p:cNvSpPr>
          <p:nvPr>
            <p:ph type="body" sz="quarter" idx="17"/>
          </p:nvPr>
        </p:nvSpPr>
        <p:spPr>
          <a:xfrm>
            <a:off x="640721" y="2111168"/>
            <a:ext cx="5279028" cy="3947440"/>
          </a:xfrm>
        </p:spPr>
        <p:txBody>
          <a:bodyPr/>
          <a:lstStyle/>
          <a:p>
            <a:r>
              <a:rPr lang="en-IE" dirty="0"/>
              <a:t>Local and National funding is a starting point for community regeneration projects. </a:t>
            </a:r>
          </a:p>
          <a:p>
            <a:endParaRPr lang="en-IE" b="1" dirty="0"/>
          </a:p>
          <a:p>
            <a:r>
              <a:rPr lang="en-IE" b="1" dirty="0"/>
              <a:t>NORTHERN IRELAND</a:t>
            </a:r>
          </a:p>
          <a:p>
            <a:r>
              <a:rPr lang="en-IE" dirty="0"/>
              <a:t>We now introduce you to funding opportunities typically available in Northern Ireland each year and key sources of funding information.</a:t>
            </a:r>
          </a:p>
          <a:p>
            <a:r>
              <a:rPr lang="en-IE" sz="2000" dirty="0"/>
              <a:t>(note – correct as of November 2020, please check availability, opening dates etc) </a:t>
            </a:r>
          </a:p>
        </p:txBody>
      </p:sp>
      <p:pic>
        <p:nvPicPr>
          <p:cNvPr id="6" name="Picture Placeholder 5" descr="A picture containing building, outdoor, ground, sidewalk&#10;&#10;Description automatically generated">
            <a:extLst>
              <a:ext uri="{FF2B5EF4-FFF2-40B4-BE49-F238E27FC236}">
                <a16:creationId xmlns:a16="http://schemas.microsoft.com/office/drawing/2014/main" id="{E0B4981B-7674-430C-ADCA-B08B277EB886}"/>
              </a:ext>
            </a:extLst>
          </p:cNvPr>
          <p:cNvPicPr>
            <a:picLocks noGrp="1" noChangeAspect="1"/>
          </p:cNvPicPr>
          <p:nvPr>
            <p:ph type="pic" sz="quarter" idx="18"/>
          </p:nvPr>
        </p:nvPicPr>
        <p:blipFill>
          <a:blip r:embed="rId2"/>
          <a:srcRect l="16589" r="16589"/>
          <a:stretch>
            <a:fillRect/>
          </a:stretch>
        </p:blipFill>
        <p:spPr/>
      </p:pic>
    </p:spTree>
    <p:extLst>
      <p:ext uri="{BB962C8B-B14F-4D97-AF65-F5344CB8AC3E}">
        <p14:creationId xmlns:p14="http://schemas.microsoft.com/office/powerpoint/2010/main" val="268768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874C8-5B6B-4DA9-9124-455EFFF38FAD}"/>
              </a:ext>
            </a:extLst>
          </p:cNvPr>
          <p:cNvSpPr>
            <a:spLocks noGrp="1"/>
          </p:cNvSpPr>
          <p:nvPr>
            <p:ph type="body" sz="quarter" idx="13"/>
          </p:nvPr>
        </p:nvSpPr>
        <p:spPr/>
        <p:txBody>
          <a:bodyPr>
            <a:normAutofit/>
          </a:bodyPr>
          <a:lstStyle/>
          <a:p>
            <a:r>
              <a:rPr lang="en-US" sz="2800" b="1" dirty="0">
                <a:solidFill>
                  <a:srgbClr val="7F4182"/>
                </a:solidFill>
              </a:rPr>
              <a:t>For flexible community funding, the National Lottery Community Fund</a:t>
            </a:r>
            <a:endParaRPr lang="en-IE" sz="2800" b="1" dirty="0">
              <a:solidFill>
                <a:srgbClr val="7F4182"/>
              </a:solidFill>
            </a:endParaRPr>
          </a:p>
        </p:txBody>
      </p:sp>
      <p:sp>
        <p:nvSpPr>
          <p:cNvPr id="3" name="Text Placeholder 2">
            <a:extLst>
              <a:ext uri="{FF2B5EF4-FFF2-40B4-BE49-F238E27FC236}">
                <a16:creationId xmlns:a16="http://schemas.microsoft.com/office/drawing/2014/main" id="{71CD2BBA-1C2D-42BE-BEFF-C03AC0F52EFE}"/>
              </a:ext>
            </a:extLst>
          </p:cNvPr>
          <p:cNvSpPr>
            <a:spLocks noGrp="1"/>
          </p:cNvSpPr>
          <p:nvPr>
            <p:ph type="body" sz="quarter" idx="14"/>
          </p:nvPr>
        </p:nvSpPr>
        <p:spPr>
          <a:xfrm>
            <a:off x="591151" y="2583311"/>
            <a:ext cx="1906622" cy="590599"/>
          </a:xfrm>
        </p:spPr>
        <p:txBody>
          <a:bodyPr/>
          <a:lstStyle/>
          <a:p>
            <a:pPr>
              <a:lnSpc>
                <a:spcPct val="107000"/>
              </a:lnSpc>
              <a:spcAft>
                <a:spcPts val="800"/>
              </a:spcAft>
            </a:pPr>
            <a:r>
              <a:rPr lang="en-GB"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The Community Fund</a:t>
            </a:r>
            <a:r>
              <a:rPr lang="en-GB"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GB"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Awards for All NI</a:t>
            </a:r>
            <a:endParaRPr lang="en-GB"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Logo, company name&#10;&#10;Description automatically generated">
            <a:extLst>
              <a:ext uri="{FF2B5EF4-FFF2-40B4-BE49-F238E27FC236}">
                <a16:creationId xmlns:a16="http://schemas.microsoft.com/office/drawing/2014/main" id="{D4303A23-EAB0-429F-93B0-023FC784481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94364" y="1777322"/>
            <a:ext cx="1300196" cy="681736"/>
          </a:xfrm>
          <a:prstGeom prst="rect">
            <a:avLst/>
          </a:prstGeom>
        </p:spPr>
      </p:pic>
      <p:pic>
        <p:nvPicPr>
          <p:cNvPr id="11" name="Picture Placeholder 10">
            <a:extLst>
              <a:ext uri="{FF2B5EF4-FFF2-40B4-BE49-F238E27FC236}">
                <a16:creationId xmlns:a16="http://schemas.microsoft.com/office/drawing/2014/main" id="{CF18316C-9261-4D58-B36F-2BD3B9D60F58}"/>
              </a:ext>
            </a:extLst>
          </p:cNvPr>
          <p:cNvPicPr>
            <a:picLocks noGrp="1"/>
          </p:cNvPicPr>
          <p:nvPr>
            <p:ph type="pic" sz="quarter" idx="15"/>
          </p:nvPr>
        </p:nvPicPr>
        <p:blipFill>
          <a:blip r:embed="rId6" cstate="print">
            <a:extLst>
              <a:ext uri="{28A0092B-C50C-407E-A947-70E740481C1C}">
                <a14:useLocalDpi xmlns:a14="http://schemas.microsoft.com/office/drawing/2010/main" val="0"/>
              </a:ext>
            </a:extLst>
          </a:blip>
          <a:srcRect t="1758" b="1758"/>
          <a:stretch>
            <a:fillRect/>
          </a:stretch>
        </p:blipFill>
        <p:spPr>
          <a:prstGeom prst="rect">
            <a:avLst/>
          </a:prstGeom>
        </p:spPr>
      </p:pic>
    </p:spTree>
    <p:extLst>
      <p:ext uri="{BB962C8B-B14F-4D97-AF65-F5344CB8AC3E}">
        <p14:creationId xmlns:p14="http://schemas.microsoft.com/office/powerpoint/2010/main" val="4045103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406482" y="1609862"/>
            <a:ext cx="7021452" cy="3917063"/>
          </a:xfrm>
        </p:spPr>
        <p:txBody>
          <a:bodyPr/>
          <a:lstStyle/>
          <a:p>
            <a:pPr algn="l"/>
            <a:r>
              <a:rPr lang="en-GB" u="sng" dirty="0">
                <a:solidFill>
                  <a:srgbClr val="2C55A2"/>
                </a:solidFill>
                <a:hlinkClick r:id="rId2"/>
              </a:rPr>
              <a:t>The Community Foundation NI</a:t>
            </a:r>
            <a:r>
              <a:rPr lang="en-GB" dirty="0">
                <a:solidFill>
                  <a:srgbClr val="2C55A2"/>
                </a:solidFill>
                <a:hlinkClick r:id="rId2"/>
              </a:rPr>
              <a:t> </a:t>
            </a:r>
            <a:r>
              <a:rPr lang="en-GB" b="0" i="0" dirty="0">
                <a:effectLst/>
              </a:rPr>
              <a:t>is part of a UK wide network of community foundations that d</a:t>
            </a:r>
            <a:r>
              <a:rPr lang="en-GB" dirty="0"/>
              <a:t>istribute 65 funds </a:t>
            </a:r>
            <a:r>
              <a:rPr lang="en-GB" b="0" i="0" dirty="0">
                <a:solidFill>
                  <a:schemeClr val="tx1">
                    <a:lumMod val="50000"/>
                    <a:lumOff val="50000"/>
                  </a:schemeClr>
                </a:solidFill>
                <a:effectLst/>
              </a:rPr>
              <a:t>to groups and organisations across NI,  making contributions to education, health, housing, the arts, social justice, employment, peace and reconciliation. They like to take risks and help smaller, community-led organisations that work directly with people who are at the margins of society. Funding through the Foundation ranges between £250 to £1m.</a:t>
            </a:r>
          </a:p>
          <a:p>
            <a:pPr algn="l"/>
            <a:r>
              <a:rPr lang="en-GB" b="0" i="0" dirty="0">
                <a:solidFill>
                  <a:schemeClr val="tx1">
                    <a:lumMod val="50000"/>
                    <a:lumOff val="50000"/>
                  </a:schemeClr>
                </a:solidFill>
                <a:effectLst/>
              </a:rPr>
              <a:t>The big issues and themes they are currently focussed on include building sustainable communities, community voice, and people on the edges.</a:t>
            </a:r>
          </a:p>
          <a:p>
            <a:pPr algn="l"/>
            <a:endParaRPr lang="en-GB" b="0" i="0" dirty="0">
              <a:effectLst/>
            </a:endParaRPr>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a:xfrm>
            <a:off x="406482" y="127023"/>
            <a:ext cx="7021452" cy="857158"/>
          </a:xfrm>
        </p:spPr>
        <p:txBody>
          <a:bodyPr>
            <a:normAutofit/>
          </a:bodyPr>
          <a:lstStyle/>
          <a:p>
            <a:pPr algn="l"/>
            <a:r>
              <a:rPr lang="en-GB" b="1" i="0" dirty="0">
                <a:solidFill>
                  <a:srgbClr val="004D44"/>
                </a:solidFill>
                <a:effectLst/>
                <a:latin typeface="inherit"/>
              </a:rPr>
              <a:t>The Community Foundation NI</a:t>
            </a:r>
          </a:p>
        </p:txBody>
      </p:sp>
      <p:pic>
        <p:nvPicPr>
          <p:cNvPr id="8" name="Picture 7" descr="Logo, company name&#10;&#10;Description automatically generated">
            <a:extLst>
              <a:ext uri="{FF2B5EF4-FFF2-40B4-BE49-F238E27FC236}">
                <a16:creationId xmlns:a16="http://schemas.microsoft.com/office/drawing/2014/main" id="{96EEE470-ADB0-494C-9A13-E8EA4708744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951789" y="237443"/>
            <a:ext cx="1493474" cy="783079"/>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BE7428F4-8E69-48C1-965C-7E13A7BE98FA}"/>
              </a:ext>
            </a:extLst>
          </p:cNvPr>
          <p:cNvPicPr>
            <a:picLocks noChangeAspect="1"/>
          </p:cNvPicPr>
          <p:nvPr/>
        </p:nvPicPr>
        <p:blipFill>
          <a:blip r:embed="rId5"/>
          <a:stretch>
            <a:fillRect/>
          </a:stretch>
        </p:blipFill>
        <p:spPr>
          <a:xfrm>
            <a:off x="7427934" y="1678488"/>
            <a:ext cx="4673864" cy="4017272"/>
          </a:xfrm>
          <a:prstGeom prst="rect">
            <a:avLst/>
          </a:prstGeom>
        </p:spPr>
      </p:pic>
    </p:spTree>
    <p:extLst>
      <p:ext uri="{BB962C8B-B14F-4D97-AF65-F5344CB8AC3E}">
        <p14:creationId xmlns:p14="http://schemas.microsoft.com/office/powerpoint/2010/main" val="3259586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51F38D-9542-42A7-B952-0271C0EB6D82}"/>
              </a:ext>
            </a:extLst>
          </p:cNvPr>
          <p:cNvSpPr>
            <a:spLocks noGrp="1"/>
          </p:cNvSpPr>
          <p:nvPr>
            <p:ph type="body" sz="quarter" idx="22"/>
          </p:nvPr>
        </p:nvSpPr>
        <p:spPr>
          <a:xfrm>
            <a:off x="406482" y="127023"/>
            <a:ext cx="8473358" cy="857158"/>
          </a:xfrm>
        </p:spPr>
        <p:txBody>
          <a:bodyPr>
            <a:normAutofit fontScale="85000" lnSpcReduction="10000"/>
          </a:bodyPr>
          <a:lstStyle/>
          <a:p>
            <a:r>
              <a:rPr lang="en-GB" sz="3600" dirty="0"/>
              <a:t>Where to find the information about open funding opportunities ?  </a:t>
            </a:r>
            <a:r>
              <a:rPr lang="en-GB" sz="3600" dirty="0">
                <a:solidFill>
                  <a:srgbClr val="A05096"/>
                </a:solidFill>
              </a:rPr>
              <a:t>PLUG IN TO ADVICE AND SUPPORT</a:t>
            </a:r>
          </a:p>
          <a:p>
            <a:endParaRPr lang="en-IE" dirty="0"/>
          </a:p>
        </p:txBody>
      </p:sp>
      <p:pic>
        <p:nvPicPr>
          <p:cNvPr id="6" name="Picture 5" descr="A close up of a logo&#10;&#10;Description automatically generated">
            <a:extLst>
              <a:ext uri="{FF2B5EF4-FFF2-40B4-BE49-F238E27FC236}">
                <a16:creationId xmlns:a16="http://schemas.microsoft.com/office/drawing/2014/main" id="{EC558C66-91C8-4C23-B025-11D768CFD0E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10020" y="1714550"/>
            <a:ext cx="3530600" cy="3530600"/>
          </a:xfrm>
          <a:prstGeom prst="rect">
            <a:avLst/>
          </a:prstGeom>
        </p:spPr>
      </p:pic>
      <p:sp>
        <p:nvSpPr>
          <p:cNvPr id="2" name="TextBox 1">
            <a:extLst>
              <a:ext uri="{FF2B5EF4-FFF2-40B4-BE49-F238E27FC236}">
                <a16:creationId xmlns:a16="http://schemas.microsoft.com/office/drawing/2014/main" id="{9766D0FA-22F7-4C87-954B-9F9E29066EC3}"/>
              </a:ext>
            </a:extLst>
          </p:cNvPr>
          <p:cNvSpPr txBox="1"/>
          <p:nvPr/>
        </p:nvSpPr>
        <p:spPr>
          <a:xfrm>
            <a:off x="894944" y="1926077"/>
            <a:ext cx="5272391" cy="3385542"/>
          </a:xfrm>
          <a:prstGeom prst="rect">
            <a:avLst/>
          </a:prstGeom>
          <a:noFill/>
        </p:spPr>
        <p:txBody>
          <a:bodyPr wrap="square" rtlCol="0">
            <a:spAutoFit/>
          </a:bodyPr>
          <a:lstStyle/>
          <a:p>
            <a:r>
              <a:rPr lang="en-GB" sz="2800" b="1" dirty="0">
                <a:effectLst/>
                <a:latin typeface="Calibri" panose="020F0502020204030204" pitchFamily="34" charset="0"/>
                <a:ea typeface="Calibri" panose="020F0502020204030204" pitchFamily="34" charset="0"/>
                <a:cs typeface="Times New Roman" panose="02020603050405020304" pitchFamily="18" charset="0"/>
              </a:rPr>
              <a:t>There are many other UK grant making organisations that might be able to provide funding for your projects. There are places you can go to stay up to </a:t>
            </a:r>
            <a:r>
              <a:rPr lang="en-GB" sz="2800" b="1" dirty="0">
                <a:latin typeface="Calibri" panose="020F0502020204030204" pitchFamily="34" charset="0"/>
                <a:ea typeface="Calibri" panose="020F0502020204030204" pitchFamily="34" charset="0"/>
                <a:cs typeface="Times New Roman" panose="02020603050405020304" pitchFamily="18" charset="0"/>
              </a:rPr>
              <a:t>date on funding opportunities and to get </a:t>
            </a:r>
            <a:r>
              <a:rPr lang="en-GB" sz="2800" b="1" dirty="0">
                <a:effectLst/>
                <a:latin typeface="Calibri" panose="020F0502020204030204" pitchFamily="34" charset="0"/>
                <a:ea typeface="Calibri" panose="020F0502020204030204" pitchFamily="34" charset="0"/>
                <a:cs typeface="Times New Roman" panose="02020603050405020304" pitchFamily="18" charset="0"/>
              </a:rPr>
              <a:t> guidance and support.</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2820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437632" y="1497013"/>
            <a:ext cx="6566283" cy="3631644"/>
          </a:xfrm>
        </p:spPr>
        <p:txBody>
          <a:bodyPr/>
          <a:lstStyle/>
          <a:p>
            <a:pPr algn="l"/>
            <a:r>
              <a:rPr lang="en-GB" sz="2800" b="0" i="0" dirty="0">
                <a:effectLst/>
              </a:rPr>
              <a:t>There are a lot of regional and national government departments that offer funding for lots of different reasons. The </a:t>
            </a:r>
            <a:r>
              <a:rPr lang="en-GB" sz="2800" b="0" i="0" dirty="0">
                <a:effectLst/>
                <a:hlinkClick r:id="rId2"/>
              </a:rPr>
              <a:t>Government Funding Database </a:t>
            </a:r>
            <a:r>
              <a:rPr lang="en-GB" sz="2800" b="0" i="0" dirty="0">
                <a:effectLst/>
              </a:rPr>
              <a:t> helps you to find your way through these. It also gives summaries of projects that have </a:t>
            </a:r>
            <a:r>
              <a:rPr lang="en-GB" sz="2800" dirty="0"/>
              <a:t>been funded, so you can get a clearer idea of what they are looking for and whether it suits your plans. </a:t>
            </a:r>
            <a:endParaRPr lang="en-GB" sz="2800" b="0" i="0" dirty="0">
              <a:solidFill>
                <a:srgbClr val="000000"/>
              </a:solidFill>
              <a:effectLst/>
            </a:endParaRPr>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a:xfrm>
            <a:off x="406481" y="127023"/>
            <a:ext cx="7409759" cy="857158"/>
          </a:xfrm>
        </p:spPr>
        <p:txBody>
          <a:bodyPr>
            <a:normAutofit/>
          </a:bodyPr>
          <a:lstStyle/>
          <a:p>
            <a:pPr algn="l"/>
            <a:r>
              <a:rPr lang="en-GB" b="1" i="0" dirty="0">
                <a:solidFill>
                  <a:srgbClr val="004D44"/>
                </a:solidFill>
                <a:effectLst/>
                <a:latin typeface="inherit"/>
              </a:rPr>
              <a:t>Government Funders Database</a:t>
            </a:r>
          </a:p>
        </p:txBody>
      </p:sp>
      <p:pic>
        <p:nvPicPr>
          <p:cNvPr id="5" name="Picture 4" descr="A picture containing shape&#10;&#10;Description automatically generated">
            <a:extLst>
              <a:ext uri="{FF2B5EF4-FFF2-40B4-BE49-F238E27FC236}">
                <a16:creationId xmlns:a16="http://schemas.microsoft.com/office/drawing/2014/main" id="{45A11619-F556-421C-B67B-3C381056C6D3}"/>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951789" y="237444"/>
            <a:ext cx="1493474" cy="746737"/>
          </a:xfrm>
          <a:prstGeom prst="rect">
            <a:avLst/>
          </a:prstGeom>
        </p:spPr>
      </p:pic>
      <p:pic>
        <p:nvPicPr>
          <p:cNvPr id="6" name="Picture 5" descr="Logo, company name&#10;&#10;Description automatically generated">
            <a:extLst>
              <a:ext uri="{FF2B5EF4-FFF2-40B4-BE49-F238E27FC236}">
                <a16:creationId xmlns:a16="http://schemas.microsoft.com/office/drawing/2014/main" id="{2A1D448C-C395-4F8E-A287-44214DD3086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951789" y="237443"/>
            <a:ext cx="1493474" cy="783079"/>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5CED4E64-3FB2-4DE4-8323-FB27FA5F3D4B}"/>
              </a:ext>
            </a:extLst>
          </p:cNvPr>
          <p:cNvPicPr>
            <a:picLocks noChangeAspect="1"/>
          </p:cNvPicPr>
          <p:nvPr/>
        </p:nvPicPr>
        <p:blipFill>
          <a:blip r:embed="rId7"/>
          <a:stretch>
            <a:fillRect/>
          </a:stretch>
        </p:blipFill>
        <p:spPr>
          <a:xfrm>
            <a:off x="7607031" y="1533354"/>
            <a:ext cx="4478212" cy="4516717"/>
          </a:xfrm>
          <a:prstGeom prst="rect">
            <a:avLst/>
          </a:prstGeom>
        </p:spPr>
      </p:pic>
    </p:spTree>
    <p:extLst>
      <p:ext uri="{BB962C8B-B14F-4D97-AF65-F5344CB8AC3E}">
        <p14:creationId xmlns:p14="http://schemas.microsoft.com/office/powerpoint/2010/main" val="3492858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192CEE-C75F-4346-ADAF-13EF765E7404}"/>
              </a:ext>
            </a:extLst>
          </p:cNvPr>
          <p:cNvSpPr>
            <a:spLocks noGrp="1"/>
          </p:cNvSpPr>
          <p:nvPr>
            <p:ph type="body" sz="quarter" idx="20"/>
          </p:nvPr>
        </p:nvSpPr>
        <p:spPr>
          <a:xfrm>
            <a:off x="314960" y="1470847"/>
            <a:ext cx="6893236" cy="3631644"/>
          </a:xfrm>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NICVA offers Northern Ireland specific support and information on a range of grant makers who fund Northern Irish groups, including major trust funds. NICVA membership is free for small groups, who also get a reduced rate for subscriptions to their grant database.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3"/>
              </a:rPr>
              <a:t>NICVA main website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4"/>
              </a:rPr>
              <a:t>NICVA Facebook Page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5"/>
              </a:rPr>
              <a:t>NICVA - Community NI website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3" name="Text Placeholder 2">
            <a:extLst>
              <a:ext uri="{FF2B5EF4-FFF2-40B4-BE49-F238E27FC236}">
                <a16:creationId xmlns:a16="http://schemas.microsoft.com/office/drawing/2014/main" id="{CD549FF1-2A36-4EF7-8A2B-87CA1C665ED4}"/>
              </a:ext>
            </a:extLst>
          </p:cNvPr>
          <p:cNvSpPr>
            <a:spLocks noGrp="1"/>
          </p:cNvSpPr>
          <p:nvPr>
            <p:ph type="body" sz="quarter" idx="22"/>
          </p:nvPr>
        </p:nvSpPr>
        <p:spPr>
          <a:xfrm>
            <a:off x="406482" y="321576"/>
            <a:ext cx="8676558" cy="857158"/>
          </a:xfrm>
        </p:spPr>
        <p:txBody>
          <a:bodyPr>
            <a:normAutofit fontScale="92500"/>
          </a:bodyPr>
          <a:lstStyle/>
          <a:p>
            <a:r>
              <a:rPr lang="en-IE" dirty="0"/>
              <a:t>NICVA – </a:t>
            </a:r>
            <a:r>
              <a:rPr lang="en-IE" sz="3000" dirty="0"/>
              <a:t>Northern Ireland Council for Voluntary Action</a:t>
            </a:r>
          </a:p>
        </p:txBody>
      </p:sp>
      <p:pic>
        <p:nvPicPr>
          <p:cNvPr id="8" name="Picture 7">
            <a:extLst>
              <a:ext uri="{FF2B5EF4-FFF2-40B4-BE49-F238E27FC236}">
                <a16:creationId xmlns:a16="http://schemas.microsoft.com/office/drawing/2014/main" id="{37E2DE86-5782-451E-9F0D-3EB1765B0718}"/>
              </a:ext>
            </a:extLst>
          </p:cNvPr>
          <p:cNvPicPr>
            <a:picLocks noChangeAspect="1"/>
          </p:cNvPicPr>
          <p:nvPr/>
        </p:nvPicPr>
        <p:blipFill>
          <a:blip r:embed="rId6"/>
          <a:stretch>
            <a:fillRect/>
          </a:stretch>
        </p:blipFill>
        <p:spPr>
          <a:xfrm>
            <a:off x="7358998" y="1178734"/>
            <a:ext cx="4168279" cy="2467669"/>
          </a:xfrm>
          <a:prstGeom prst="rect">
            <a:avLst/>
          </a:prstGeom>
        </p:spPr>
      </p:pic>
      <p:pic>
        <p:nvPicPr>
          <p:cNvPr id="10" name="Picture 9">
            <a:extLst>
              <a:ext uri="{FF2B5EF4-FFF2-40B4-BE49-F238E27FC236}">
                <a16:creationId xmlns:a16="http://schemas.microsoft.com/office/drawing/2014/main" id="{7DE306F7-42EE-47EB-9FDF-999C9928C826}"/>
              </a:ext>
            </a:extLst>
          </p:cNvPr>
          <p:cNvPicPr>
            <a:picLocks noChangeAspect="1"/>
          </p:cNvPicPr>
          <p:nvPr/>
        </p:nvPicPr>
        <p:blipFill>
          <a:blip r:embed="rId7"/>
          <a:stretch>
            <a:fillRect/>
          </a:stretch>
        </p:blipFill>
        <p:spPr>
          <a:xfrm>
            <a:off x="7358998" y="3846665"/>
            <a:ext cx="4168279" cy="2403140"/>
          </a:xfrm>
          <a:prstGeom prst="rect">
            <a:avLst/>
          </a:prstGeom>
        </p:spPr>
      </p:pic>
      <p:pic>
        <p:nvPicPr>
          <p:cNvPr id="12" name="Picture 11">
            <a:extLst>
              <a:ext uri="{FF2B5EF4-FFF2-40B4-BE49-F238E27FC236}">
                <a16:creationId xmlns:a16="http://schemas.microsoft.com/office/drawing/2014/main" id="{65C6B339-9139-4A87-9E86-87462FAF1557}"/>
              </a:ext>
            </a:extLst>
          </p:cNvPr>
          <p:cNvPicPr>
            <a:picLocks noChangeAspect="1"/>
          </p:cNvPicPr>
          <p:nvPr/>
        </p:nvPicPr>
        <p:blipFill>
          <a:blip r:embed="rId8"/>
          <a:stretch>
            <a:fillRect/>
          </a:stretch>
        </p:blipFill>
        <p:spPr>
          <a:xfrm>
            <a:off x="182631" y="4569328"/>
            <a:ext cx="3184084" cy="1775586"/>
          </a:xfrm>
          <a:prstGeom prst="rect">
            <a:avLst/>
          </a:prstGeom>
        </p:spPr>
      </p:pic>
      <p:pic>
        <p:nvPicPr>
          <p:cNvPr id="13" name="Picture 12">
            <a:extLst>
              <a:ext uri="{FF2B5EF4-FFF2-40B4-BE49-F238E27FC236}">
                <a16:creationId xmlns:a16="http://schemas.microsoft.com/office/drawing/2014/main" id="{4D00A86E-D892-4040-A735-6EC9824C7A3E}"/>
              </a:ext>
            </a:extLst>
          </p:cNvPr>
          <p:cNvPicPr/>
          <p:nvPr/>
        </p:nvPicPr>
        <p:blipFill>
          <a:blip r:embed="rId9"/>
          <a:stretch>
            <a:fillRect/>
          </a:stretch>
        </p:blipFill>
        <p:spPr>
          <a:xfrm>
            <a:off x="3442116" y="4569328"/>
            <a:ext cx="3916882" cy="2026156"/>
          </a:xfrm>
          <a:prstGeom prst="rect">
            <a:avLst/>
          </a:prstGeom>
        </p:spPr>
      </p:pic>
    </p:spTree>
    <p:extLst>
      <p:ext uri="{BB962C8B-B14F-4D97-AF65-F5344CB8AC3E}">
        <p14:creationId xmlns:p14="http://schemas.microsoft.com/office/powerpoint/2010/main" val="3314814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874C8-5B6B-4DA9-9124-455EFFF38FAD}"/>
              </a:ext>
            </a:extLst>
          </p:cNvPr>
          <p:cNvSpPr>
            <a:spLocks noGrp="1"/>
          </p:cNvSpPr>
          <p:nvPr>
            <p:ph type="body" sz="quarter" idx="13"/>
          </p:nvPr>
        </p:nvSpPr>
        <p:spPr/>
        <p:txBody>
          <a:bodyPr>
            <a:normAutofit fontScale="32500" lnSpcReduction="20000"/>
          </a:bodyPr>
          <a:lstStyle/>
          <a:p>
            <a:r>
              <a:rPr lang="en-US" sz="2800" b="1" dirty="0">
                <a:solidFill>
                  <a:srgbClr val="7F4182"/>
                </a:solidFill>
              </a:rPr>
              <a:t>C</a:t>
            </a:r>
          </a:p>
          <a:p>
            <a:r>
              <a:rPr lang="en-US" sz="8600" b="1" dirty="0">
                <a:solidFill>
                  <a:srgbClr val="7F4182"/>
                </a:solidFill>
              </a:rPr>
              <a:t>COVID-19 support NI – Government funding is available to help </a:t>
            </a:r>
            <a:r>
              <a:rPr lang="en-US" sz="8600" b="1" dirty="0" err="1">
                <a:solidFill>
                  <a:srgbClr val="7F4182"/>
                </a:solidFill>
              </a:rPr>
              <a:t>organisations</a:t>
            </a:r>
            <a:endParaRPr lang="en-IE" sz="8600" b="1" dirty="0">
              <a:solidFill>
                <a:srgbClr val="7F4182"/>
              </a:solidFill>
            </a:endParaRPr>
          </a:p>
        </p:txBody>
      </p:sp>
      <p:sp>
        <p:nvSpPr>
          <p:cNvPr id="3" name="Text Placeholder 2">
            <a:extLst>
              <a:ext uri="{FF2B5EF4-FFF2-40B4-BE49-F238E27FC236}">
                <a16:creationId xmlns:a16="http://schemas.microsoft.com/office/drawing/2014/main" id="{71CD2BBA-1C2D-42BE-BEFF-C03AC0F52EFE}"/>
              </a:ext>
            </a:extLst>
          </p:cNvPr>
          <p:cNvSpPr>
            <a:spLocks noGrp="1"/>
          </p:cNvSpPr>
          <p:nvPr>
            <p:ph type="body" sz="quarter" idx="14"/>
          </p:nvPr>
        </p:nvSpPr>
        <p:spPr>
          <a:xfrm>
            <a:off x="0" y="1054567"/>
            <a:ext cx="12192000" cy="590599"/>
          </a:xfrm>
        </p:spPr>
        <p:txBody>
          <a:bodyPr/>
          <a:lstStyle/>
          <a:p>
            <a:r>
              <a:rPr lang="en-IE" sz="2000" dirty="0">
                <a:solidFill>
                  <a:srgbClr val="7F4182"/>
                </a:solidFill>
                <a:hlinkClick r:id="rId2"/>
              </a:rPr>
              <a:t>Department For Communities NI</a:t>
            </a:r>
            <a:endParaRPr lang="en-IE" sz="2000" dirty="0">
              <a:solidFill>
                <a:srgbClr val="7F4182"/>
              </a:solidFill>
            </a:endParaRPr>
          </a:p>
        </p:txBody>
      </p:sp>
      <p:pic>
        <p:nvPicPr>
          <p:cNvPr id="9" name="Picture 8">
            <a:extLst>
              <a:ext uri="{FF2B5EF4-FFF2-40B4-BE49-F238E27FC236}">
                <a16:creationId xmlns:a16="http://schemas.microsoft.com/office/drawing/2014/main" id="{A524E3BD-7E4A-4BFB-8295-EDE721334463}"/>
              </a:ext>
            </a:extLst>
          </p:cNvPr>
          <p:cNvPicPr/>
          <p:nvPr/>
        </p:nvPicPr>
        <p:blipFill>
          <a:blip r:embed="rId3"/>
          <a:stretch>
            <a:fillRect/>
          </a:stretch>
        </p:blipFill>
        <p:spPr>
          <a:xfrm>
            <a:off x="3184071" y="1901228"/>
            <a:ext cx="5665788" cy="3470417"/>
          </a:xfrm>
          <a:prstGeom prst="rect">
            <a:avLst/>
          </a:prstGeom>
        </p:spPr>
      </p:pic>
      <p:pic>
        <p:nvPicPr>
          <p:cNvPr id="11" name="Picture 10" descr="Logo, company name&#10;&#10;Description automatically generated">
            <a:extLst>
              <a:ext uri="{FF2B5EF4-FFF2-40B4-BE49-F238E27FC236}">
                <a16:creationId xmlns:a16="http://schemas.microsoft.com/office/drawing/2014/main" id="{8673BD66-1EF4-4330-8DFA-E0C6422E6CD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94364" y="1777322"/>
            <a:ext cx="1300196" cy="681736"/>
          </a:xfrm>
          <a:prstGeom prst="rect">
            <a:avLst/>
          </a:prstGeom>
        </p:spPr>
      </p:pic>
    </p:spTree>
    <p:extLst>
      <p:ext uri="{BB962C8B-B14F-4D97-AF65-F5344CB8AC3E}">
        <p14:creationId xmlns:p14="http://schemas.microsoft.com/office/powerpoint/2010/main" val="4173768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603114" y="1497013"/>
            <a:ext cx="6965005" cy="3631644"/>
          </a:xfrm>
        </p:spPr>
        <p:txBody>
          <a:bodyPr/>
          <a:lstStyle/>
          <a:p>
            <a:pPr algn="l"/>
            <a:r>
              <a:rPr lang="en-GB" sz="2800" b="0" i="0" dirty="0">
                <a:effectLst/>
              </a:rPr>
              <a:t>The </a:t>
            </a:r>
            <a:r>
              <a:rPr lang="en-GB" sz="2800" dirty="0">
                <a:hlinkClick r:id="rId3"/>
              </a:rPr>
              <a:t>Rural Community Network </a:t>
            </a:r>
            <a:r>
              <a:rPr lang="en-GB" sz="2800" dirty="0"/>
              <a:t> is a regional voluntary organisation working across Northern Ireland. It was established to represent and serve the needs of small rural groups. It is a membership organisation with a low annual fee of £20 for small groups. Their Facebook page is a great source of regular funding updates.</a:t>
            </a:r>
          </a:p>
          <a:p>
            <a:pPr algn="l"/>
            <a:r>
              <a:rPr lang="en-GB" b="0" i="0" dirty="0">
                <a:solidFill>
                  <a:srgbClr val="000000"/>
                </a:solidFill>
                <a:effectLst/>
                <a:hlinkClick r:id="rId4"/>
              </a:rPr>
              <a:t>RCN Facebook Page</a:t>
            </a:r>
            <a:endParaRPr lang="en-GB" b="0" i="0" dirty="0">
              <a:solidFill>
                <a:srgbClr val="000000"/>
              </a:solidFill>
              <a:effectLst/>
            </a:endParaRPr>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a:xfrm>
            <a:off x="406481" y="127023"/>
            <a:ext cx="7409759" cy="857158"/>
          </a:xfrm>
        </p:spPr>
        <p:txBody>
          <a:bodyPr>
            <a:normAutofit/>
          </a:bodyPr>
          <a:lstStyle/>
          <a:p>
            <a:pPr algn="l"/>
            <a:r>
              <a:rPr lang="en-GB" b="1" i="0" dirty="0">
                <a:solidFill>
                  <a:srgbClr val="004D44"/>
                </a:solidFill>
                <a:effectLst/>
                <a:latin typeface="inherit"/>
              </a:rPr>
              <a:t>Rural Community Network</a:t>
            </a:r>
          </a:p>
        </p:txBody>
      </p:sp>
      <p:pic>
        <p:nvPicPr>
          <p:cNvPr id="5" name="Picture 4" descr="A picture containing shape&#10;&#10;Description automatically generated">
            <a:extLst>
              <a:ext uri="{FF2B5EF4-FFF2-40B4-BE49-F238E27FC236}">
                <a16:creationId xmlns:a16="http://schemas.microsoft.com/office/drawing/2014/main" id="{45A11619-F556-421C-B67B-3C381056C6D3}"/>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9951789" y="237444"/>
            <a:ext cx="1493474" cy="746737"/>
          </a:xfrm>
          <a:prstGeom prst="rect">
            <a:avLst/>
          </a:prstGeom>
        </p:spPr>
      </p:pic>
      <p:pic>
        <p:nvPicPr>
          <p:cNvPr id="6" name="Picture 5" descr="Logo, company name&#10;&#10;Description automatically generated">
            <a:extLst>
              <a:ext uri="{FF2B5EF4-FFF2-40B4-BE49-F238E27FC236}">
                <a16:creationId xmlns:a16="http://schemas.microsoft.com/office/drawing/2014/main" id="{2A1D448C-C395-4F8E-A287-44214DD3086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951789" y="237443"/>
            <a:ext cx="1493474" cy="78307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137C3DAA-3278-42AE-9899-429F6434582C}"/>
              </a:ext>
            </a:extLst>
          </p:cNvPr>
          <p:cNvPicPr>
            <a:picLocks noChangeAspect="1"/>
          </p:cNvPicPr>
          <p:nvPr/>
        </p:nvPicPr>
        <p:blipFill>
          <a:blip r:embed="rId9"/>
          <a:stretch>
            <a:fillRect/>
          </a:stretch>
        </p:blipFill>
        <p:spPr>
          <a:xfrm>
            <a:off x="7684851" y="1497012"/>
            <a:ext cx="4402765" cy="4689779"/>
          </a:xfrm>
          <a:prstGeom prst="rect">
            <a:avLst/>
          </a:prstGeom>
        </p:spPr>
      </p:pic>
    </p:spTree>
    <p:extLst>
      <p:ext uri="{BB962C8B-B14F-4D97-AF65-F5344CB8AC3E}">
        <p14:creationId xmlns:p14="http://schemas.microsoft.com/office/powerpoint/2010/main" val="1034393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603114" y="1640165"/>
            <a:ext cx="4744138" cy="3631644"/>
          </a:xfrm>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The </a:t>
            </a:r>
            <a:r>
              <a:rPr lang="en-GB" dirty="0">
                <a:effectLst/>
                <a:latin typeface="Calibri" panose="020F0502020204030204" pitchFamily="34" charset="0"/>
                <a:ea typeface="Calibri" panose="020F0502020204030204" pitchFamily="34" charset="0"/>
                <a:cs typeface="Times New Roman" panose="02020603050405020304" pitchFamily="18" charset="0"/>
              </a:rPr>
              <a:t>NCVO is a national membership organisation supporting 15,000 groups across England. It offers information services that cover major UK grant makers. </a:t>
            </a:r>
            <a:r>
              <a:rPr lang="en-GB" dirty="0">
                <a:latin typeface="Calibri" panose="020F0502020204030204" pitchFamily="34" charset="0"/>
                <a:ea typeface="Calibri" panose="020F0502020204030204" pitchFamily="34" charset="0"/>
                <a:cs typeface="Times New Roman" panose="02020603050405020304" pitchFamily="18" charset="0"/>
              </a:rPr>
              <a:t>Membership is free for small organisations.</a:t>
            </a:r>
            <a:endParaRPr lang="en-GB" b="0" i="0" dirty="0">
              <a:solidFill>
                <a:srgbClr val="000000"/>
              </a:solidFill>
              <a:effectLst/>
            </a:endParaRPr>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a:xfrm>
            <a:off x="406481" y="127023"/>
            <a:ext cx="7409759" cy="857158"/>
          </a:xfrm>
        </p:spPr>
        <p:txBody>
          <a:bodyPr>
            <a:normAutofit/>
          </a:bodyPr>
          <a:lstStyle/>
          <a:p>
            <a:pPr algn="l"/>
            <a:r>
              <a:rPr lang="en-GB" b="1" i="0" dirty="0">
                <a:solidFill>
                  <a:srgbClr val="004D44"/>
                </a:solidFill>
                <a:effectLst/>
                <a:latin typeface="inherit"/>
              </a:rPr>
              <a:t>NCVO Funding Central</a:t>
            </a:r>
          </a:p>
        </p:txBody>
      </p:sp>
      <p:pic>
        <p:nvPicPr>
          <p:cNvPr id="5" name="Picture 4" descr="A picture containing shape&#10;&#10;Description automatically generated">
            <a:extLst>
              <a:ext uri="{FF2B5EF4-FFF2-40B4-BE49-F238E27FC236}">
                <a16:creationId xmlns:a16="http://schemas.microsoft.com/office/drawing/2014/main" id="{45A11619-F556-421C-B67B-3C381056C6D3}"/>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951789" y="237444"/>
            <a:ext cx="1493474" cy="746737"/>
          </a:xfrm>
          <a:prstGeom prst="rect">
            <a:avLst/>
          </a:prstGeom>
        </p:spPr>
      </p:pic>
      <p:pic>
        <p:nvPicPr>
          <p:cNvPr id="6" name="Picture 5" descr="Logo, company name&#10;&#10;Description automatically generated">
            <a:extLst>
              <a:ext uri="{FF2B5EF4-FFF2-40B4-BE49-F238E27FC236}">
                <a16:creationId xmlns:a16="http://schemas.microsoft.com/office/drawing/2014/main" id="{2A1D448C-C395-4F8E-A287-44214DD3086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951789" y="237443"/>
            <a:ext cx="1493474" cy="783079"/>
          </a:xfrm>
          <a:prstGeom prst="rect">
            <a:avLst/>
          </a:prstGeom>
        </p:spPr>
      </p:pic>
      <p:pic>
        <p:nvPicPr>
          <p:cNvPr id="1025" name="Picture 3">
            <a:extLst>
              <a:ext uri="{FF2B5EF4-FFF2-40B4-BE49-F238E27FC236}">
                <a16:creationId xmlns:a16="http://schemas.microsoft.com/office/drawing/2014/main" id="{C9DCF635-CE44-46A0-855A-E1014DC06F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550987"/>
            <a:ext cx="52578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8466A9A1-322C-49F7-A074-02581362BA28}"/>
              </a:ext>
            </a:extLst>
          </p:cNvPr>
          <p:cNvSpPr>
            <a:spLocks noChangeArrowheads="1"/>
          </p:cNvSpPr>
          <p:nvPr/>
        </p:nvSpPr>
        <p:spPr bwMode="auto">
          <a:xfrm>
            <a:off x="327992" y="62992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TextBox 7">
            <a:extLst>
              <a:ext uri="{FF2B5EF4-FFF2-40B4-BE49-F238E27FC236}">
                <a16:creationId xmlns:a16="http://schemas.microsoft.com/office/drawing/2014/main" id="{8B6334BE-846B-4386-8367-A99ED82F28D9}"/>
              </a:ext>
            </a:extLst>
          </p:cNvPr>
          <p:cNvSpPr txBox="1"/>
          <p:nvPr/>
        </p:nvSpPr>
        <p:spPr>
          <a:xfrm>
            <a:off x="694153" y="4056023"/>
            <a:ext cx="4562061" cy="867097"/>
          </a:xfrm>
          <a:prstGeom prst="rect">
            <a:avLst/>
          </a:prstGeom>
          <a:noFill/>
        </p:spPr>
        <p:txBody>
          <a:bodyPr wrap="square" rtlCol="0">
            <a:spAutoFit/>
          </a:bodyPr>
          <a:lstStyle/>
          <a:p>
            <a:pPr>
              <a:lnSpc>
                <a:spcPct val="107000"/>
              </a:lnSpc>
              <a:spcAft>
                <a:spcPts val="800"/>
              </a:spcAft>
            </a:pPr>
            <a:r>
              <a:rPr lang="en-GB"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NCVO Funding Central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8045351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07376-4000-4DDC-AA7F-EFFCE3F28F72}"/>
              </a:ext>
            </a:extLst>
          </p:cNvPr>
          <p:cNvSpPr>
            <a:spLocks noGrp="1"/>
          </p:cNvSpPr>
          <p:nvPr>
            <p:ph type="body" sz="quarter" idx="20"/>
          </p:nvPr>
        </p:nvSpPr>
        <p:spPr>
          <a:xfrm>
            <a:off x="603114" y="1497013"/>
            <a:ext cx="6965005" cy="3631644"/>
          </a:xfrm>
        </p:spPr>
        <p:txBody>
          <a:bodyPr/>
          <a:lstStyle/>
          <a:p>
            <a:endParaRPr lang="en-GB"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Grants Online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Monthly subscriptions available</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b="0" i="0" dirty="0">
              <a:solidFill>
                <a:srgbClr val="000000"/>
              </a:solidFill>
              <a:effectLst/>
            </a:endParaRPr>
          </a:p>
          <a:p>
            <a:pPr algn="l"/>
            <a:endParaRPr lang="en-GB" dirty="0">
              <a:solidFill>
                <a:srgbClr val="000000"/>
              </a:solidFill>
            </a:endParaRPr>
          </a:p>
          <a:p>
            <a:r>
              <a:rPr lang="en-GB" sz="24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Grantfinder</a:t>
            </a:r>
            <a:endParaRPr lang="en-GB"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b="0" i="0" dirty="0">
              <a:solidFill>
                <a:srgbClr val="000000"/>
              </a:solidFill>
              <a:effectLst/>
            </a:endParaRPr>
          </a:p>
        </p:txBody>
      </p:sp>
      <p:sp>
        <p:nvSpPr>
          <p:cNvPr id="3" name="Text Placeholder 2">
            <a:extLst>
              <a:ext uri="{FF2B5EF4-FFF2-40B4-BE49-F238E27FC236}">
                <a16:creationId xmlns:a16="http://schemas.microsoft.com/office/drawing/2014/main" id="{8FCD2477-459E-4B46-87BF-30C736AB94D7}"/>
              </a:ext>
            </a:extLst>
          </p:cNvPr>
          <p:cNvSpPr>
            <a:spLocks noGrp="1"/>
          </p:cNvSpPr>
          <p:nvPr>
            <p:ph type="body" sz="quarter" idx="22"/>
          </p:nvPr>
        </p:nvSpPr>
        <p:spPr>
          <a:xfrm>
            <a:off x="406481" y="127023"/>
            <a:ext cx="7409759" cy="857158"/>
          </a:xfrm>
        </p:spPr>
        <p:txBody>
          <a:bodyPr>
            <a:normAutofit/>
          </a:bodyPr>
          <a:lstStyle/>
          <a:p>
            <a:r>
              <a:rPr lang="en-GB" sz="3200" dirty="0">
                <a:effectLst/>
                <a:latin typeface="Calibri" panose="020F0502020204030204" pitchFamily="34" charset="0"/>
                <a:ea typeface="Calibri" panose="020F0502020204030204" pitchFamily="34" charset="0"/>
                <a:cs typeface="Times New Roman" panose="02020603050405020304" pitchFamily="18" charset="0"/>
              </a:rPr>
              <a:t>SUBSCRIPTION GRANTFINDING SERVICES</a:t>
            </a:r>
          </a:p>
          <a:p>
            <a:pPr algn="l"/>
            <a:endParaRPr lang="en-GB" b="1" i="0" dirty="0">
              <a:solidFill>
                <a:srgbClr val="004D44"/>
              </a:solidFill>
              <a:effectLst/>
              <a:latin typeface="inherit"/>
            </a:endParaRPr>
          </a:p>
        </p:txBody>
      </p:sp>
      <p:pic>
        <p:nvPicPr>
          <p:cNvPr id="5" name="Picture 4" descr="A picture containing shape&#10;&#10;Description automatically generated">
            <a:extLst>
              <a:ext uri="{FF2B5EF4-FFF2-40B4-BE49-F238E27FC236}">
                <a16:creationId xmlns:a16="http://schemas.microsoft.com/office/drawing/2014/main" id="{45A11619-F556-421C-B67B-3C381056C6D3}"/>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9951789" y="237444"/>
            <a:ext cx="1493474" cy="746737"/>
          </a:xfrm>
          <a:prstGeom prst="rect">
            <a:avLst/>
          </a:prstGeom>
        </p:spPr>
      </p:pic>
      <p:pic>
        <p:nvPicPr>
          <p:cNvPr id="6" name="Picture 5" descr="Logo, company name&#10;&#10;Description automatically generated">
            <a:extLst>
              <a:ext uri="{FF2B5EF4-FFF2-40B4-BE49-F238E27FC236}">
                <a16:creationId xmlns:a16="http://schemas.microsoft.com/office/drawing/2014/main" id="{2A1D448C-C395-4F8E-A287-44214DD3086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951789" y="237443"/>
            <a:ext cx="1493474" cy="783079"/>
          </a:xfrm>
          <a:prstGeom prst="rect">
            <a:avLst/>
          </a:prstGeom>
        </p:spPr>
      </p:pic>
      <p:pic>
        <p:nvPicPr>
          <p:cNvPr id="7" name="Picture 6">
            <a:extLst>
              <a:ext uri="{FF2B5EF4-FFF2-40B4-BE49-F238E27FC236}">
                <a16:creationId xmlns:a16="http://schemas.microsoft.com/office/drawing/2014/main" id="{616754FF-B88E-42DE-AFC6-B5741610CFF3}"/>
              </a:ext>
            </a:extLst>
          </p:cNvPr>
          <p:cNvPicPr/>
          <p:nvPr/>
        </p:nvPicPr>
        <p:blipFill>
          <a:blip r:embed="rId9"/>
          <a:stretch>
            <a:fillRect/>
          </a:stretch>
        </p:blipFill>
        <p:spPr>
          <a:xfrm>
            <a:off x="3820951" y="1848263"/>
            <a:ext cx="3669104" cy="1848248"/>
          </a:xfrm>
          <a:prstGeom prst="rect">
            <a:avLst/>
          </a:prstGeom>
        </p:spPr>
      </p:pic>
      <p:pic>
        <p:nvPicPr>
          <p:cNvPr id="8" name="Picture 7">
            <a:extLst>
              <a:ext uri="{FF2B5EF4-FFF2-40B4-BE49-F238E27FC236}">
                <a16:creationId xmlns:a16="http://schemas.microsoft.com/office/drawing/2014/main" id="{72A985EC-1A5F-44D3-9106-048026629B62}"/>
              </a:ext>
            </a:extLst>
          </p:cNvPr>
          <p:cNvPicPr/>
          <p:nvPr/>
        </p:nvPicPr>
        <p:blipFill>
          <a:blip r:embed="rId10"/>
          <a:stretch>
            <a:fillRect/>
          </a:stretch>
        </p:blipFill>
        <p:spPr>
          <a:xfrm>
            <a:off x="3820951" y="4398312"/>
            <a:ext cx="3669104" cy="1925349"/>
          </a:xfrm>
          <a:prstGeom prst="rect">
            <a:avLst/>
          </a:prstGeom>
        </p:spPr>
      </p:pic>
    </p:spTree>
    <p:extLst>
      <p:ext uri="{BB962C8B-B14F-4D97-AF65-F5344CB8AC3E}">
        <p14:creationId xmlns:p14="http://schemas.microsoft.com/office/powerpoint/2010/main" val="245718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sp>
        <p:nvSpPr>
          <p:cNvPr id="21" name="Text Placeholder 20"/>
          <p:cNvSpPr>
            <a:spLocks noGrp="1"/>
          </p:cNvSpPr>
          <p:nvPr>
            <p:ph type="body" sz="quarter" idx="15"/>
          </p:nvPr>
        </p:nvSpPr>
        <p:spPr/>
        <p:txBody>
          <a:bodyPr/>
          <a:lstStyle/>
          <a:p>
            <a:endParaRPr lang="en-US"/>
          </a:p>
        </p:txBody>
      </p:sp>
      <p:sp>
        <p:nvSpPr>
          <p:cNvPr id="22" name="Text Placeholder 21"/>
          <p:cNvSpPr>
            <a:spLocks noGrp="1"/>
          </p:cNvSpPr>
          <p:nvPr>
            <p:ph type="body" sz="quarter" idx="16"/>
          </p:nvPr>
        </p:nvSpPr>
        <p:spPr/>
        <p:txBody>
          <a:bodyPr/>
          <a:lstStyle/>
          <a:p>
            <a:endParaRPr lang="en-US"/>
          </a:p>
        </p:txBody>
      </p:sp>
      <p:sp>
        <p:nvSpPr>
          <p:cNvPr id="23" name="Text Placeholder 22"/>
          <p:cNvSpPr>
            <a:spLocks noGrp="1"/>
          </p:cNvSpPr>
          <p:nvPr>
            <p:ph type="body" sz="quarter" idx="17"/>
          </p:nvPr>
        </p:nvSpPr>
        <p:spPr/>
        <p:txBody>
          <a:bodyPr/>
          <a:lstStyle/>
          <a:p>
            <a:endParaRPr lang="en-US"/>
          </a:p>
        </p:txBody>
      </p:sp>
      <p:sp>
        <p:nvSpPr>
          <p:cNvPr id="24" name="Text Placeholder 23"/>
          <p:cNvSpPr>
            <a:spLocks noGrp="1"/>
          </p:cNvSpPr>
          <p:nvPr>
            <p:ph type="body" sz="quarter" idx="18"/>
          </p:nvPr>
        </p:nvSpPr>
        <p:spPr/>
        <p:txBody>
          <a:bodyPr/>
          <a:lstStyle/>
          <a:p>
            <a:endParaRPr lang="en-US"/>
          </a:p>
        </p:txBody>
      </p:sp>
      <p:sp>
        <p:nvSpPr>
          <p:cNvPr id="10" name="Text Placeholder 2">
            <a:extLst>
              <a:ext uri="{FF2B5EF4-FFF2-40B4-BE49-F238E27FC236}">
                <a16:creationId xmlns:a16="http://schemas.microsoft.com/office/drawing/2014/main" id="{09F39B9C-A9A4-48D0-9266-26BED881377F}"/>
              </a:ext>
            </a:extLst>
          </p:cNvPr>
          <p:cNvSpPr txBox="1">
            <a:spLocks/>
          </p:cNvSpPr>
          <p:nvPr/>
        </p:nvSpPr>
        <p:spPr>
          <a:xfrm>
            <a:off x="635420" y="557216"/>
            <a:ext cx="9427779" cy="39751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800" i="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endParaRPr lang="en-IE" sz="1800" dirty="0"/>
          </a:p>
        </p:txBody>
      </p:sp>
    </p:spTree>
    <p:extLst>
      <p:ext uri="{BB962C8B-B14F-4D97-AF65-F5344CB8AC3E}">
        <p14:creationId xmlns:p14="http://schemas.microsoft.com/office/powerpoint/2010/main" val="411681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874C8-5B6B-4DA9-9124-455EFFF38FAD}"/>
              </a:ext>
            </a:extLst>
          </p:cNvPr>
          <p:cNvSpPr>
            <a:spLocks noGrp="1"/>
          </p:cNvSpPr>
          <p:nvPr>
            <p:ph type="body" sz="quarter" idx="13"/>
          </p:nvPr>
        </p:nvSpPr>
        <p:spPr/>
        <p:txBody>
          <a:bodyPr>
            <a:normAutofit fontScale="32500" lnSpcReduction="20000"/>
          </a:bodyPr>
          <a:lstStyle/>
          <a:p>
            <a:r>
              <a:rPr lang="en-US" sz="2800" b="1" dirty="0">
                <a:solidFill>
                  <a:srgbClr val="7F4182"/>
                </a:solidFill>
              </a:rPr>
              <a:t>C</a:t>
            </a:r>
          </a:p>
          <a:p>
            <a:r>
              <a:rPr lang="en-US" sz="8600" b="1" dirty="0">
                <a:solidFill>
                  <a:srgbClr val="7F4182"/>
                </a:solidFill>
              </a:rPr>
              <a:t>Advice and support on funding is being offered by NICVA</a:t>
            </a:r>
            <a:endParaRPr lang="en-IE" sz="8600" b="1" dirty="0">
              <a:solidFill>
                <a:srgbClr val="7F4182"/>
              </a:solidFill>
            </a:endParaRPr>
          </a:p>
        </p:txBody>
      </p:sp>
      <p:sp>
        <p:nvSpPr>
          <p:cNvPr id="3" name="Text Placeholder 2">
            <a:extLst>
              <a:ext uri="{FF2B5EF4-FFF2-40B4-BE49-F238E27FC236}">
                <a16:creationId xmlns:a16="http://schemas.microsoft.com/office/drawing/2014/main" id="{71CD2BBA-1C2D-42BE-BEFF-C03AC0F52EFE}"/>
              </a:ext>
            </a:extLst>
          </p:cNvPr>
          <p:cNvSpPr>
            <a:spLocks noGrp="1"/>
          </p:cNvSpPr>
          <p:nvPr>
            <p:ph type="body" sz="quarter" idx="14"/>
          </p:nvPr>
        </p:nvSpPr>
        <p:spPr>
          <a:xfrm>
            <a:off x="0" y="1054567"/>
            <a:ext cx="12192000" cy="590599"/>
          </a:xfrm>
        </p:spPr>
        <p:txBody>
          <a:bodyPr/>
          <a:lstStyle/>
          <a:p>
            <a:pPr>
              <a:lnSpc>
                <a:spcPct val="107000"/>
              </a:lnSpc>
              <a:spcAft>
                <a:spcPts val="800"/>
              </a:spcAft>
            </a:pPr>
            <a:r>
              <a:rPr lang="en-GB" sz="2000" dirty="0" err="1">
                <a:solidFill>
                  <a:srgbClr val="7F4182"/>
                </a:solidFill>
                <a:effectLst/>
                <a:latin typeface="Calibri" panose="020F0502020204030204" pitchFamily="34" charset="0"/>
                <a:ea typeface="Calibri" panose="020F0502020204030204" pitchFamily="34" charset="0"/>
                <a:cs typeface="Times New Roman" panose="02020603050405020304" pitchFamily="18" charset="0"/>
                <a:hlinkClick r:id="rId2"/>
              </a:rPr>
              <a:t>Covid</a:t>
            </a:r>
            <a:r>
              <a:rPr lang="en-GB" sz="2000" dirty="0">
                <a:solidFill>
                  <a:srgbClr val="7F4182"/>
                </a:solidFill>
                <a:effectLst/>
                <a:latin typeface="Calibri" panose="020F0502020204030204" pitchFamily="34" charset="0"/>
                <a:ea typeface="Calibri" panose="020F0502020204030204" pitchFamily="34" charset="0"/>
                <a:cs typeface="Times New Roman" panose="02020603050405020304" pitchFamily="18" charset="0"/>
                <a:hlinkClick r:id="rId2"/>
              </a:rPr>
              <a:t> Funding Advice</a:t>
            </a:r>
            <a:endParaRPr lang="en-GB" sz="2000" dirty="0">
              <a:solidFill>
                <a:srgbClr val="7F418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Logo, company name&#10;&#10;Description automatically generated">
            <a:extLst>
              <a:ext uri="{FF2B5EF4-FFF2-40B4-BE49-F238E27FC236}">
                <a16:creationId xmlns:a16="http://schemas.microsoft.com/office/drawing/2014/main" id="{8673BD66-1EF4-4330-8DFA-E0C6422E6CD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4364" y="1777322"/>
            <a:ext cx="1300196" cy="681736"/>
          </a:xfrm>
          <a:prstGeom prst="rect">
            <a:avLst/>
          </a:prstGeom>
        </p:spPr>
      </p:pic>
      <p:pic>
        <p:nvPicPr>
          <p:cNvPr id="6" name="Picture 5">
            <a:extLst>
              <a:ext uri="{FF2B5EF4-FFF2-40B4-BE49-F238E27FC236}">
                <a16:creationId xmlns:a16="http://schemas.microsoft.com/office/drawing/2014/main" id="{2BF2EF24-CBCE-4BC2-A985-CB3D28BA910A}"/>
              </a:ext>
            </a:extLst>
          </p:cNvPr>
          <p:cNvPicPr/>
          <p:nvPr/>
        </p:nvPicPr>
        <p:blipFill>
          <a:blip r:embed="rId5"/>
          <a:stretch>
            <a:fillRect/>
          </a:stretch>
        </p:blipFill>
        <p:spPr>
          <a:xfrm>
            <a:off x="3222194" y="1905496"/>
            <a:ext cx="5608655" cy="3418066"/>
          </a:xfrm>
          <a:prstGeom prst="rect">
            <a:avLst/>
          </a:prstGeom>
        </p:spPr>
      </p:pic>
    </p:spTree>
    <p:extLst>
      <p:ext uri="{BB962C8B-B14F-4D97-AF65-F5344CB8AC3E}">
        <p14:creationId xmlns:p14="http://schemas.microsoft.com/office/powerpoint/2010/main" val="1795356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159748-13D7-46F9-A08B-3C94975CA9A9}"/>
              </a:ext>
            </a:extLst>
          </p:cNvPr>
          <p:cNvSpPr>
            <a:spLocks noGrp="1"/>
          </p:cNvSpPr>
          <p:nvPr>
            <p:ph type="body" sz="quarter" idx="25"/>
          </p:nvPr>
        </p:nvSpPr>
        <p:spPr>
          <a:xfrm>
            <a:off x="332508" y="4612984"/>
            <a:ext cx="11545518" cy="1467776"/>
          </a:xfrm>
        </p:spPr>
        <p:txBody>
          <a:bodyPr>
            <a:normAutofit/>
          </a:bodyPr>
          <a:lstStyle/>
          <a:p>
            <a:r>
              <a:rPr lang="en-IE" dirty="0"/>
              <a:t>Orla Casey from the RESTART+ Ireland is a </a:t>
            </a:r>
            <a:r>
              <a:rPr lang="en-IE" dirty="0">
                <a:solidFill>
                  <a:schemeClr val="bg1"/>
                </a:solidFill>
              </a:rPr>
              <a:t>Community Regeneration Funding Expert, in this section she shares 18 </a:t>
            </a:r>
            <a:r>
              <a:rPr lang="en-IE" dirty="0"/>
              <a:t>top tips for success</a:t>
            </a:r>
          </a:p>
        </p:txBody>
      </p:sp>
      <p:sp>
        <p:nvSpPr>
          <p:cNvPr id="3" name="Text Placeholder 2">
            <a:extLst>
              <a:ext uri="{FF2B5EF4-FFF2-40B4-BE49-F238E27FC236}">
                <a16:creationId xmlns:a16="http://schemas.microsoft.com/office/drawing/2014/main" id="{DE8A2CD7-ACA3-42D1-B1A4-153C2536E284}"/>
              </a:ext>
            </a:extLst>
          </p:cNvPr>
          <p:cNvSpPr>
            <a:spLocks noGrp="1"/>
          </p:cNvSpPr>
          <p:nvPr>
            <p:ph type="body" sz="quarter" idx="20"/>
          </p:nvPr>
        </p:nvSpPr>
        <p:spPr>
          <a:xfrm>
            <a:off x="332508" y="3082305"/>
            <a:ext cx="11545518" cy="933453"/>
          </a:xfrm>
        </p:spPr>
        <p:txBody>
          <a:bodyPr/>
          <a:lstStyle/>
          <a:p>
            <a:r>
              <a:rPr lang="en-IE" sz="4800" dirty="0"/>
              <a:t>SECTION ONE: </a:t>
            </a:r>
            <a:r>
              <a:rPr lang="en-IE" sz="4800" dirty="0">
                <a:solidFill>
                  <a:schemeClr val="bg1"/>
                </a:solidFill>
              </a:rPr>
              <a:t>Top Tips for Success in Writing a  Community Grant Application</a:t>
            </a:r>
          </a:p>
          <a:p>
            <a:endParaRPr lang="en-IE" sz="4800" dirty="0"/>
          </a:p>
        </p:txBody>
      </p:sp>
      <p:pic>
        <p:nvPicPr>
          <p:cNvPr id="20" name="Picture Placeholder 19" descr="Father and son fishing on lake">
            <a:extLst>
              <a:ext uri="{FF2B5EF4-FFF2-40B4-BE49-F238E27FC236}">
                <a16:creationId xmlns:a16="http://schemas.microsoft.com/office/drawing/2014/main" id="{19F56D6F-D0E1-4DF9-8D0C-4FA16F69B607}"/>
              </a:ext>
            </a:extLst>
          </p:cNvPr>
          <p:cNvPicPr>
            <a:picLocks noGrp="1" noChangeAspect="1"/>
          </p:cNvPicPr>
          <p:nvPr>
            <p:ph type="pic" sz="quarter" idx="26"/>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7628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BC317-B00E-48D8-86E5-E420B14EB8EA}"/>
              </a:ext>
            </a:extLst>
          </p:cNvPr>
          <p:cNvSpPr>
            <a:spLocks noGrp="1"/>
          </p:cNvSpPr>
          <p:nvPr>
            <p:ph type="body" sz="quarter" idx="20"/>
          </p:nvPr>
        </p:nvSpPr>
        <p:spPr>
          <a:xfrm>
            <a:off x="5656521" y="1839433"/>
            <a:ext cx="6358270" cy="3763421"/>
          </a:xfrm>
          <a:solidFill>
            <a:srgbClr val="68BBAF"/>
          </a:solidFill>
        </p:spPr>
        <p:txBody>
          <a:bodyPr/>
          <a:lstStyle/>
          <a:p>
            <a:r>
              <a:rPr lang="en-GB" dirty="0">
                <a:solidFill>
                  <a:schemeClr val="bg1"/>
                </a:solidFill>
              </a:rPr>
              <a:t>Orla Casey is at the forefront of community regeneration in Ireland and work closely with over local authorities and hundreds of communities to bring their community regeneration projects to life. </a:t>
            </a:r>
          </a:p>
          <a:p>
            <a:r>
              <a:rPr lang="en-GB" dirty="0">
                <a:solidFill>
                  <a:schemeClr val="bg1"/>
                </a:solidFill>
              </a:rPr>
              <a:t>She has heled these groups raise millions of euros in project funding and finance and she shares 18 of her top tips for </a:t>
            </a:r>
            <a:r>
              <a:rPr lang="en-IE" sz="2400" dirty="0">
                <a:solidFill>
                  <a:schemeClr val="bg1"/>
                </a:solidFill>
              </a:rPr>
              <a:t>Success in Writing a  Community Grant Application in the section which follows. </a:t>
            </a:r>
          </a:p>
          <a:p>
            <a:endParaRPr lang="en-IE" dirty="0">
              <a:solidFill>
                <a:schemeClr val="bg1"/>
              </a:solidFill>
            </a:endParaRPr>
          </a:p>
        </p:txBody>
      </p:sp>
      <p:sp>
        <p:nvSpPr>
          <p:cNvPr id="3" name="Text Placeholder 2">
            <a:extLst>
              <a:ext uri="{FF2B5EF4-FFF2-40B4-BE49-F238E27FC236}">
                <a16:creationId xmlns:a16="http://schemas.microsoft.com/office/drawing/2014/main" id="{77B92324-49C5-4AB0-9A98-CEFF9A399FFD}"/>
              </a:ext>
            </a:extLst>
          </p:cNvPr>
          <p:cNvSpPr>
            <a:spLocks noGrp="1"/>
          </p:cNvSpPr>
          <p:nvPr>
            <p:ph type="body" sz="quarter" idx="22"/>
          </p:nvPr>
        </p:nvSpPr>
        <p:spPr>
          <a:xfrm>
            <a:off x="5656520" y="638719"/>
            <a:ext cx="6358269" cy="857158"/>
          </a:xfrm>
          <a:solidFill>
            <a:srgbClr val="7F4182"/>
          </a:solidFill>
        </p:spPr>
        <p:txBody>
          <a:bodyPr>
            <a:normAutofit fontScale="92500" lnSpcReduction="20000"/>
          </a:bodyPr>
          <a:lstStyle/>
          <a:p>
            <a:r>
              <a:rPr lang="en-IE" dirty="0">
                <a:solidFill>
                  <a:schemeClr val="bg1"/>
                </a:solidFill>
              </a:rPr>
              <a:t>Top Tips from a Community Regeneration Funding Expert</a:t>
            </a:r>
          </a:p>
        </p:txBody>
      </p:sp>
      <p:pic>
        <p:nvPicPr>
          <p:cNvPr id="5" name="Picture 4">
            <a:extLst>
              <a:ext uri="{FF2B5EF4-FFF2-40B4-BE49-F238E27FC236}">
                <a16:creationId xmlns:a16="http://schemas.microsoft.com/office/drawing/2014/main" id="{7658547E-A4CA-43EA-96DA-6670C303BC6C}"/>
              </a:ext>
            </a:extLst>
          </p:cNvPr>
          <p:cNvPicPr>
            <a:picLocks noChangeAspect="1"/>
          </p:cNvPicPr>
          <p:nvPr/>
        </p:nvPicPr>
        <p:blipFill>
          <a:blip r:embed="rId2"/>
          <a:stretch>
            <a:fillRect/>
          </a:stretch>
        </p:blipFill>
        <p:spPr>
          <a:xfrm>
            <a:off x="490537" y="767883"/>
            <a:ext cx="4935048" cy="4834971"/>
          </a:xfrm>
          <a:prstGeom prst="rect">
            <a:avLst/>
          </a:prstGeom>
        </p:spPr>
      </p:pic>
      <p:sp>
        <p:nvSpPr>
          <p:cNvPr id="7" name="TextBox 6">
            <a:extLst>
              <a:ext uri="{FF2B5EF4-FFF2-40B4-BE49-F238E27FC236}">
                <a16:creationId xmlns:a16="http://schemas.microsoft.com/office/drawing/2014/main" id="{050A6D1B-5E32-475F-B469-7691132C896E}"/>
              </a:ext>
            </a:extLst>
          </p:cNvPr>
          <p:cNvSpPr txBox="1"/>
          <p:nvPr/>
        </p:nvSpPr>
        <p:spPr>
          <a:xfrm>
            <a:off x="490537" y="5905451"/>
            <a:ext cx="11210926" cy="646331"/>
          </a:xfrm>
          <a:prstGeom prst="rect">
            <a:avLst/>
          </a:prstGeom>
          <a:noFill/>
        </p:spPr>
        <p:txBody>
          <a:bodyPr wrap="square">
            <a:spAutoFit/>
          </a:bodyPr>
          <a:lstStyle/>
          <a:p>
            <a:r>
              <a:rPr lang="en-IE" b="0" i="0" dirty="0">
                <a:solidFill>
                  <a:schemeClr val="tx1">
                    <a:lumMod val="50000"/>
                    <a:lumOff val="50000"/>
                  </a:schemeClr>
                </a:solidFill>
                <a:effectLst/>
              </a:rPr>
              <a:t>Orla Casey is a member of RESTART+ Irelan</a:t>
            </a:r>
            <a:r>
              <a:rPr lang="en-IE" dirty="0">
                <a:solidFill>
                  <a:schemeClr val="tx1">
                    <a:lumMod val="50000"/>
                    <a:lumOff val="50000"/>
                  </a:schemeClr>
                </a:solidFill>
              </a:rPr>
              <a:t>d Team,</a:t>
            </a:r>
            <a:r>
              <a:rPr lang="en-IE" b="0" i="0" dirty="0">
                <a:solidFill>
                  <a:schemeClr val="tx1">
                    <a:lumMod val="50000"/>
                    <a:lumOff val="50000"/>
                  </a:schemeClr>
                </a:solidFill>
                <a:effectLst/>
              </a:rPr>
              <a:t> </a:t>
            </a:r>
            <a:r>
              <a:rPr lang="en-IE" dirty="0">
                <a:solidFill>
                  <a:schemeClr val="tx1">
                    <a:lumMod val="50000"/>
                    <a:lumOff val="50000"/>
                  </a:schemeClr>
                </a:solidFill>
              </a:rPr>
              <a:t>a funding expert (</a:t>
            </a:r>
            <a:r>
              <a:rPr lang="en-IE" sz="1800" dirty="0">
                <a:solidFill>
                  <a:srgbClr val="000000"/>
                </a:solidFill>
                <a:hlinkClick r:id="rId3"/>
              </a:rPr>
              <a:t>www.momentumconsulting.ie</a:t>
            </a:r>
            <a:r>
              <a:rPr lang="en-IE" dirty="0">
                <a:solidFill>
                  <a:schemeClr val="tx1">
                    <a:lumMod val="50000"/>
                    <a:lumOff val="50000"/>
                  </a:schemeClr>
                </a:solidFill>
              </a:rPr>
              <a:t>) and a director of </a:t>
            </a:r>
            <a:r>
              <a:rPr lang="en-IE" b="0" i="0" dirty="0">
                <a:solidFill>
                  <a:schemeClr val="tx1">
                    <a:lumMod val="50000"/>
                    <a:lumOff val="50000"/>
                  </a:schemeClr>
                </a:solidFill>
                <a:effectLst/>
              </a:rPr>
              <a:t>Leitrim Food Enterprise Zone CLG. </a:t>
            </a:r>
            <a:endParaRPr lang="en-IE" dirty="0">
              <a:solidFill>
                <a:schemeClr val="tx1">
                  <a:lumMod val="50000"/>
                  <a:lumOff val="50000"/>
                </a:schemeClr>
              </a:solidFill>
            </a:endParaRPr>
          </a:p>
        </p:txBody>
      </p:sp>
    </p:spTree>
    <p:extLst>
      <p:ext uri="{BB962C8B-B14F-4D97-AF65-F5344CB8AC3E}">
        <p14:creationId xmlns:p14="http://schemas.microsoft.com/office/powerpoint/2010/main" val="2602886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A4776-05EF-43B4-90B8-B678486D14DA}"/>
              </a:ext>
            </a:extLst>
          </p:cNvPr>
          <p:cNvSpPr>
            <a:spLocks noGrp="1"/>
          </p:cNvSpPr>
          <p:nvPr>
            <p:ph type="body" sz="quarter" idx="16"/>
          </p:nvPr>
        </p:nvSpPr>
        <p:spPr>
          <a:xfrm>
            <a:off x="421646" y="371475"/>
            <a:ext cx="5491155" cy="1303567"/>
          </a:xfrm>
        </p:spPr>
        <p:txBody>
          <a:bodyPr>
            <a:normAutofit fontScale="92500" lnSpcReduction="10000"/>
          </a:bodyPr>
          <a:lstStyle/>
          <a:p>
            <a:r>
              <a:rPr lang="en-US" dirty="0"/>
              <a:t>SUCCESS in SECURING FUNDING is a bit like making a cake!</a:t>
            </a:r>
          </a:p>
          <a:p>
            <a:endParaRPr lang="en-IE" dirty="0"/>
          </a:p>
        </p:txBody>
      </p:sp>
      <p:sp>
        <p:nvSpPr>
          <p:cNvPr id="3" name="Text Placeholder 2">
            <a:extLst>
              <a:ext uri="{FF2B5EF4-FFF2-40B4-BE49-F238E27FC236}">
                <a16:creationId xmlns:a16="http://schemas.microsoft.com/office/drawing/2014/main" id="{A4E57172-9CA6-46AA-B12D-83F9F9D072F3}"/>
              </a:ext>
            </a:extLst>
          </p:cNvPr>
          <p:cNvSpPr>
            <a:spLocks noGrp="1"/>
          </p:cNvSpPr>
          <p:nvPr>
            <p:ph type="body" sz="quarter" idx="17"/>
          </p:nvPr>
        </p:nvSpPr>
        <p:spPr>
          <a:xfrm>
            <a:off x="393071" y="1907761"/>
            <a:ext cx="6550654" cy="3947440"/>
          </a:xfrm>
        </p:spPr>
        <p:txBody>
          <a:bodyPr/>
          <a:lstStyle/>
          <a:p>
            <a:pPr algn="just"/>
            <a:r>
              <a:rPr lang="en-US" dirty="0"/>
              <a:t>For any community group or committee, the challenge of pulling together finance for projects can be quite daunting. </a:t>
            </a:r>
          </a:p>
          <a:p>
            <a:pPr algn="just"/>
            <a:r>
              <a:rPr lang="en-US" dirty="0"/>
              <a:t>For smaller community regeneration projects you may just need one finance source but for larger scale projects multiple finance sources and funders may be required. The way you approach funding depends on ingredients  (you and your project) and you need follow a recipe. </a:t>
            </a:r>
          </a:p>
          <a:p>
            <a:pPr algn="just"/>
            <a:r>
              <a:rPr lang="en-US" dirty="0"/>
              <a:t>Following the recipe is easy when you have a set of guidelines and that is what we will try to provide for you in this module!</a:t>
            </a:r>
          </a:p>
          <a:p>
            <a:pPr algn="just"/>
            <a:endParaRPr lang="en-US" dirty="0"/>
          </a:p>
          <a:p>
            <a:pPr algn="just"/>
            <a:endParaRPr lang="en-IE" dirty="0"/>
          </a:p>
        </p:txBody>
      </p:sp>
      <p:pic>
        <p:nvPicPr>
          <p:cNvPr id="8" name="Picture Placeholder 7" descr="Line of cupcakes">
            <a:extLst>
              <a:ext uri="{FF2B5EF4-FFF2-40B4-BE49-F238E27FC236}">
                <a16:creationId xmlns:a16="http://schemas.microsoft.com/office/drawing/2014/main" id="{13AE33A2-AF3D-4600-93F4-B873787E6043}"/>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00588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5181</TotalTime>
  <Words>4109</Words>
  <Application>Microsoft Office PowerPoint</Application>
  <PresentationFormat>Widescreen</PresentationFormat>
  <Paragraphs>283</Paragraphs>
  <Slides>53</Slides>
  <Notes>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Calibri Light</vt:lpstr>
      <vt:lpstr>inherit</vt:lpstr>
      <vt:lpstr>Maven Pro</vt:lpstr>
      <vt:lpstr>MuseoSans</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Lyons</dc:creator>
  <cp:lastModifiedBy>Maire Gaffney</cp:lastModifiedBy>
  <cp:revision>153</cp:revision>
  <dcterms:created xsi:type="dcterms:W3CDTF">2020-09-10T15:25:35Z</dcterms:created>
  <dcterms:modified xsi:type="dcterms:W3CDTF">2021-01-07T13:54:25Z</dcterms:modified>
</cp:coreProperties>
</file>