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310" r:id="rId2"/>
    <p:sldId id="563" r:id="rId3"/>
    <p:sldId id="419" r:id="rId4"/>
    <p:sldId id="449" r:id="rId5"/>
    <p:sldId id="568" r:id="rId6"/>
    <p:sldId id="569" r:id="rId7"/>
    <p:sldId id="584" r:id="rId8"/>
    <p:sldId id="570" r:id="rId9"/>
    <p:sldId id="585" r:id="rId10"/>
    <p:sldId id="571" r:id="rId11"/>
    <p:sldId id="580" r:id="rId12"/>
    <p:sldId id="583" r:id="rId13"/>
    <p:sldId id="572" r:id="rId14"/>
    <p:sldId id="581" r:id="rId15"/>
    <p:sldId id="582" r:id="rId16"/>
    <p:sldId id="423" r:id="rId17"/>
    <p:sldId id="620" r:id="rId18"/>
    <p:sldId id="586" r:id="rId19"/>
    <p:sldId id="429" r:id="rId20"/>
    <p:sldId id="539" r:id="rId21"/>
    <p:sldId id="587" r:id="rId22"/>
    <p:sldId id="602" r:id="rId23"/>
    <p:sldId id="607" r:id="rId24"/>
    <p:sldId id="424" r:id="rId25"/>
    <p:sldId id="622" r:id="rId26"/>
    <p:sldId id="588" r:id="rId27"/>
    <p:sldId id="274" r:id="rId28"/>
    <p:sldId id="589" r:id="rId29"/>
    <p:sldId id="593" r:id="rId30"/>
    <p:sldId id="614" r:id="rId31"/>
    <p:sldId id="597" r:id="rId32"/>
    <p:sldId id="591" r:id="rId33"/>
    <p:sldId id="575" r:id="rId34"/>
    <p:sldId id="592" r:id="rId35"/>
    <p:sldId id="599" r:id="rId36"/>
    <p:sldId id="590" r:id="rId37"/>
    <p:sldId id="594" r:id="rId38"/>
    <p:sldId id="598" r:id="rId39"/>
    <p:sldId id="507" r:id="rId40"/>
    <p:sldId id="501" r:id="rId41"/>
    <p:sldId id="601" r:id="rId42"/>
    <p:sldId id="579" r:id="rId43"/>
    <p:sldId id="604" r:id="rId44"/>
    <p:sldId id="606" r:id="rId45"/>
    <p:sldId id="564" r:id="rId46"/>
    <p:sldId id="610" r:id="rId47"/>
    <p:sldId id="608" r:id="rId48"/>
    <p:sldId id="611" r:id="rId49"/>
    <p:sldId id="612" r:id="rId50"/>
    <p:sldId id="613" r:id="rId51"/>
    <p:sldId id="609" r:id="rId52"/>
    <p:sldId id="565" r:id="rId53"/>
    <p:sldId id="615" r:id="rId54"/>
    <p:sldId id="616" r:id="rId55"/>
    <p:sldId id="619" r:id="rId56"/>
    <p:sldId id="617" r:id="rId57"/>
    <p:sldId id="519" r:id="rId58"/>
    <p:sldId id="56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15" clrIdx="0">
    <p:extLst>
      <p:ext uri="{19B8F6BF-5375-455C-9EA6-DF929625EA0E}">
        <p15:presenceInfo xmlns:p15="http://schemas.microsoft.com/office/powerpoint/2012/main" userId="S::orla@momentumconsulting.ie::ee9f56f0-43a2-47ae-a5b8-d4a7d2f5cec3" providerId="AD"/>
      </p:ext>
    </p:extLst>
  </p:cmAuthor>
  <p:cmAuthor id="2" name="Grace Roche" initials="GR" lastIdx="1" clrIdx="1">
    <p:extLst>
      <p:ext uri="{19B8F6BF-5375-455C-9EA6-DF929625EA0E}">
        <p15:presenceInfo xmlns:p15="http://schemas.microsoft.com/office/powerpoint/2012/main" userId="Grace Roche" providerId="None"/>
      </p:ext>
    </p:extLst>
  </p:cmAuthor>
  <p:cmAuthor id="3" name="Grace Lyons" initials="GL" lastIdx="2" clrIdx="2">
    <p:extLst>
      <p:ext uri="{19B8F6BF-5375-455C-9EA6-DF929625EA0E}">
        <p15:presenceInfo xmlns:p15="http://schemas.microsoft.com/office/powerpoint/2012/main" userId="b64fb77dec8691cc" providerId="Windows Live"/>
      </p:ext>
    </p:extLst>
  </p:cmAuthor>
  <p:cmAuthor id="4" name="Grace Lyons" initials="GL [2]" lastIdx="1" clrIdx="3">
    <p:extLst>
      <p:ext uri="{19B8F6BF-5375-455C-9EA6-DF929625EA0E}">
        <p15:presenceInfo xmlns:p15="http://schemas.microsoft.com/office/powerpoint/2012/main" userId="277e941111883b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E6C"/>
    <a:srgbClr val="7F4182"/>
    <a:srgbClr val="68BBAF"/>
    <a:srgbClr val="AB5AB0"/>
    <a:srgbClr val="A3CEC2"/>
    <a:srgbClr val="E5CCE6"/>
    <a:srgbClr val="BA0A94"/>
    <a:srgbClr val="161741"/>
    <a:srgbClr val="392E85"/>
    <a:srgbClr val="4852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024" autoAdjust="0"/>
  </p:normalViewPr>
  <p:slideViewPr>
    <p:cSldViewPr snapToGrid="0" snapToObjects="1">
      <p:cViewPr varScale="1">
        <p:scale>
          <a:sx n="63" d="100"/>
          <a:sy n="63" d="100"/>
        </p:scale>
        <p:origin x="732" y="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4048"/>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12/1/2020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12/1/2020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24669" y="528535"/>
            <a:ext cx="5987561" cy="1446550"/>
          </a:xfrm>
          <a:prstGeom prst="rect">
            <a:avLst/>
          </a:prstGeom>
        </p:spPr>
        <p:txBody>
          <a:bodyPr wrap="square">
            <a:spAutoFit/>
          </a:bodyPr>
          <a:lstStyle/>
          <a:p>
            <a:pPr fontAlgn="base"/>
            <a:r>
              <a:rPr lang="en-IE" sz="4400" b="0" i="0" u="none" strike="noStrike" kern="1200">
                <a:solidFill>
                  <a:schemeClr val="bg1"/>
                </a:solidFill>
                <a:effectLst/>
                <a:latin typeface="+mn-lt"/>
                <a:ea typeface="+mn-ea"/>
                <a:cs typeface="+mn-cs"/>
              </a:rPr>
              <a:t>WELCOME TO</a:t>
            </a:r>
            <a:r>
              <a:rPr lang="en-IE" sz="4400" b="0" i="0" u="none" strike="noStrike" kern="1200" baseline="0">
                <a:solidFill>
                  <a:schemeClr val="bg1"/>
                </a:solidFill>
                <a:effectLst/>
                <a:latin typeface="+mn-lt"/>
                <a:ea typeface="+mn-ea"/>
                <a:cs typeface="+mn-cs"/>
              </a:rPr>
              <a:t> </a:t>
            </a:r>
            <a:r>
              <a:rPr lang="en-IE" sz="4400" b="0" i="0" u="none" strike="noStrike" kern="1200">
                <a:solidFill>
                  <a:schemeClr val="bg1"/>
                </a:solidFill>
                <a:effectLst/>
                <a:latin typeface="+mn-lt"/>
                <a:ea typeface="+mn-ea"/>
                <a:cs typeface="+mn-cs"/>
              </a:rPr>
              <a:t>THE </a:t>
            </a:r>
            <a:r>
              <a:rPr lang="en-IE" sz="4400" b="1" i="0" u="none" strike="noStrike" kern="1200">
                <a:solidFill>
                  <a:schemeClr val="bg1"/>
                </a:solidFill>
                <a:effectLst/>
                <a:latin typeface="+mn-lt"/>
                <a:ea typeface="+mn-ea"/>
                <a:cs typeface="+mn-cs"/>
              </a:rPr>
              <a:t>RESTART+</a:t>
            </a:r>
            <a:r>
              <a:rPr lang="en-IE" sz="4400" b="1" i="0" u="none" strike="noStrike" kern="1200" baseline="0">
                <a:solidFill>
                  <a:schemeClr val="bg1"/>
                </a:solidFill>
                <a:effectLst/>
                <a:latin typeface="+mn-lt"/>
                <a:ea typeface="+mn-ea"/>
                <a:cs typeface="+mn-cs"/>
              </a:rPr>
              <a:t> </a:t>
            </a:r>
            <a:r>
              <a:rPr lang="en-IE" sz="4400" b="0" i="0" u="none" strike="noStrike" kern="120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6" name="Rectangle 5"/>
          <p:cNvSpPr/>
          <p:nvPr userDrawn="1"/>
        </p:nvSpPr>
        <p:spPr>
          <a:xfrm>
            <a:off x="6660924" y="1251810"/>
            <a:ext cx="5282381" cy="4616648"/>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RESTART+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25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Using the </a:t>
            </a:r>
            <a:r>
              <a:rPr lang="en-IE" sz="2400" b="1" i="0" u="none" strike="noStrike" kern="1200" dirty="0">
                <a:solidFill>
                  <a:schemeClr val="bg1"/>
                </a:solidFill>
                <a:effectLst/>
                <a:latin typeface="+mn-lt"/>
                <a:ea typeface="+mn-ea"/>
                <a:cs typeface="+mn-cs"/>
              </a:rPr>
              <a:t>RESTART+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7" name="Rectangle 6"/>
          <p:cNvSpPr/>
          <p:nvPr userDrawn="1"/>
        </p:nvSpPr>
        <p:spPr>
          <a:xfrm>
            <a:off x="424669" y="2614038"/>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8" name="Straight Connector 7"/>
          <p:cNvCxnSpPr/>
          <p:nvPr userDrawn="1"/>
        </p:nvCxnSpPr>
        <p:spPr>
          <a:xfrm>
            <a:off x="6399849"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 y="2261959"/>
            <a:ext cx="63998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8" name="Straight Connector 1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4" name="Straight Connector 13"/>
          <p:cNvCxnSpPr/>
          <p:nvPr userDrawn="1"/>
        </p:nvCxnSpPr>
        <p:spPr>
          <a:xfrm flipH="1">
            <a:off x="478388" y="1901510"/>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1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quote box on left ">
    <p:spTree>
      <p:nvGrpSpPr>
        <p:cNvPr id="1" name=""/>
        <p:cNvGrpSpPr/>
        <p:nvPr/>
      </p:nvGrpSpPr>
      <p:grpSpPr>
        <a:xfrm>
          <a:off x="0" y="0"/>
          <a:ext cx="0" cy="0"/>
          <a:chOff x="0" y="0"/>
          <a:chExt cx="0" cy="0"/>
        </a:xfrm>
      </p:grpSpPr>
      <p:sp>
        <p:nvSpPr>
          <p:cNvPr id="20" name="Rectangle 3"/>
          <p:cNvSpPr/>
          <p:nvPr userDrawn="1"/>
        </p:nvSpPr>
        <p:spPr>
          <a:xfrm flipH="1">
            <a:off x="-13253" y="-16075"/>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
          <p:cNvSpPr/>
          <p:nvPr userDrawn="1"/>
        </p:nvSpPr>
        <p:spPr>
          <a:xfrm flipH="1">
            <a:off x="3501543" y="-16075"/>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89208" y="-433076"/>
            <a:ext cx="3299791" cy="5090734"/>
          </a:xfrm>
          <a:prstGeom prst="rect">
            <a:avLst/>
          </a:prstGeom>
        </p:spPr>
      </p:pic>
      <p:cxnSp>
        <p:nvCxnSpPr>
          <p:cNvPr id="27" name="Straight Connector 26"/>
          <p:cNvCxnSpPr/>
          <p:nvPr userDrawn="1"/>
        </p:nvCxnSpPr>
        <p:spPr>
          <a:xfrm flipH="1">
            <a:off x="6275355" y="1725078"/>
            <a:ext cx="556926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userDrawn="1">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userDrawn="1">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userDrawn="1">
            <p:ph type="body" sz="quarter" idx="14" hasCustomPrompt="1"/>
          </p:nvPr>
        </p:nvSpPr>
        <p:spPr>
          <a:xfrm>
            <a:off x="3990197" y="5158502"/>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userDrawn="1">
            <p:ph type="body" sz="quarter" idx="15" hasCustomPrompt="1"/>
          </p:nvPr>
        </p:nvSpPr>
        <p:spPr>
          <a:xfrm>
            <a:off x="397379" y="2544123"/>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userDrawn="1">
            <p:ph type="body" sz="quarter" idx="13" hasCustomPrompt="1"/>
          </p:nvPr>
        </p:nvSpPr>
        <p:spPr>
          <a:xfrm>
            <a:off x="410631" y="3189657"/>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25" name="Picture 2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quote box on right ">
    <p:spTree>
      <p:nvGrpSpPr>
        <p:cNvPr id="1" name=""/>
        <p:cNvGrpSpPr/>
        <p:nvPr/>
      </p:nvGrpSpPr>
      <p:grpSpPr>
        <a:xfrm>
          <a:off x="0" y="0"/>
          <a:ext cx="0" cy="0"/>
          <a:chOff x="0" y="0"/>
          <a:chExt cx="0" cy="0"/>
        </a:xfrm>
      </p:grpSpPr>
      <p:grpSp>
        <p:nvGrpSpPr>
          <p:cNvPr id="2" name="Group 1"/>
          <p:cNvGrpSpPr/>
          <p:nvPr userDrawn="1"/>
        </p:nvGrpSpPr>
        <p:grpSpPr>
          <a:xfrm flipH="1">
            <a:off x="6124844" y="-446328"/>
            <a:ext cx="6371956" cy="7304328"/>
            <a:chOff x="-289208" y="-433076"/>
            <a:chExt cx="6371956" cy="7304328"/>
          </a:xfrm>
        </p:grpSpPr>
        <p:sp>
          <p:nvSpPr>
            <p:cNvPr id="16" name="Rectangle 3"/>
            <p:cNvSpPr/>
            <p:nvPr userDrawn="1"/>
          </p:nvSpPr>
          <p:spPr>
            <a:xfrm flipH="1">
              <a:off x="-13253" y="-16075"/>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4"/>
            <p:cNvSpPr/>
            <p:nvPr userDrawn="1"/>
          </p:nvSpPr>
          <p:spPr>
            <a:xfrm flipH="1">
              <a:off x="3501543" y="-16075"/>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89208" y="-433076"/>
              <a:ext cx="3299791" cy="5090734"/>
            </a:xfrm>
            <a:prstGeom prst="rect">
              <a:avLst/>
            </a:prstGeom>
          </p:spPr>
        </p:pic>
      </p:grpSp>
      <p:sp>
        <p:nvSpPr>
          <p:cNvPr id="17" name="Text Placeholder 23"/>
          <p:cNvSpPr>
            <a:spLocks noGrp="1"/>
          </p:cNvSpPr>
          <p:nvPr>
            <p:ph type="body" sz="quarter" idx="16" hasCustomPrompt="1"/>
          </p:nvPr>
        </p:nvSpPr>
        <p:spPr>
          <a:xfrm>
            <a:off x="554879" y="63313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561827" y="176661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231503" y="555035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619279" y="293597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651937" y="358150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31" name="Straight Connector 30"/>
          <p:cNvCxnSpPr/>
          <p:nvPr userDrawn="1"/>
        </p:nvCxnSpPr>
        <p:spPr>
          <a:xfrm flipH="1">
            <a:off x="362914" y="1525359"/>
            <a:ext cx="556926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34" name="Picture 3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7F4182"/>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27839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ext left - right photo">
    <p:spTree>
      <p:nvGrpSpPr>
        <p:cNvPr id="1" name=""/>
        <p:cNvGrpSpPr/>
        <p:nvPr/>
      </p:nvGrpSpPr>
      <p:grpSpPr>
        <a:xfrm>
          <a:off x="0" y="0"/>
          <a:ext cx="0" cy="0"/>
          <a:chOff x="0" y="0"/>
          <a:chExt cx="0" cy="0"/>
        </a:xfrm>
      </p:grpSpPr>
      <p:grpSp>
        <p:nvGrpSpPr>
          <p:cNvPr id="2" name="Group 1"/>
          <p:cNvGrpSpPr/>
          <p:nvPr userDrawn="1"/>
        </p:nvGrpSpPr>
        <p:grpSpPr>
          <a:xfrm>
            <a:off x="0" y="-14664"/>
            <a:ext cx="9568070" cy="6887327"/>
            <a:chOff x="-26505" y="-29327"/>
            <a:chExt cx="6096001" cy="6887327"/>
          </a:xfrm>
          <a:solidFill>
            <a:srgbClr val="AB5AB0"/>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165922" y="-502168"/>
            <a:ext cx="3299791" cy="5090734"/>
          </a:xfrm>
          <a:prstGeom prst="rect">
            <a:avLst/>
          </a:prstGeom>
        </p:spPr>
      </p:pic>
      <p:sp>
        <p:nvSpPr>
          <p:cNvPr id="27" name="Text Placeholder 23"/>
          <p:cNvSpPr>
            <a:spLocks noGrp="1"/>
          </p:cNvSpPr>
          <p:nvPr userDrawn="1">
            <p:ph type="body" sz="quarter" idx="16" hasCustomPrompt="1"/>
          </p:nvPr>
        </p:nvSpPr>
        <p:spPr>
          <a:xfrm>
            <a:off x="640721" y="259294"/>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263861"/>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80467"/>
            <a:ext cx="8906651" cy="40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2235355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ext left - right photo">
    <p:spTree>
      <p:nvGrpSpPr>
        <p:cNvPr id="1" name=""/>
        <p:cNvGrpSpPr/>
        <p:nvPr/>
      </p:nvGrpSpPr>
      <p:grpSpPr>
        <a:xfrm>
          <a:off x="0" y="0"/>
          <a:ext cx="0" cy="0"/>
          <a:chOff x="0" y="0"/>
          <a:chExt cx="0" cy="0"/>
        </a:xfrm>
      </p:grpSpPr>
      <p:sp>
        <p:nvSpPr>
          <p:cNvPr id="18" name="Rectangle 3"/>
          <p:cNvSpPr/>
          <p:nvPr userDrawn="1"/>
        </p:nvSpPr>
        <p:spPr>
          <a:xfrm flipH="1">
            <a:off x="-26505" y="-16075"/>
            <a:ext cx="9492216"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5788087" y="-24706"/>
            <a:ext cx="6479257"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485633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784092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337640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Photo - Right Text">
    <p:spTree>
      <p:nvGrpSpPr>
        <p:cNvPr id="1" name=""/>
        <p:cNvGrpSpPr/>
        <p:nvPr/>
      </p:nvGrpSpPr>
      <p:grpSpPr>
        <a:xfrm>
          <a:off x="0" y="0"/>
          <a:ext cx="0" cy="0"/>
          <a:chOff x="0" y="0"/>
          <a:chExt cx="0" cy="0"/>
        </a:xfrm>
      </p:grpSpPr>
      <p:sp>
        <p:nvSpPr>
          <p:cNvPr id="18" name="Rectangle 3"/>
          <p:cNvSpPr/>
          <p:nvPr userDrawn="1"/>
        </p:nvSpPr>
        <p:spPr>
          <a:xfrm>
            <a:off x="2757243" y="-16075"/>
            <a:ext cx="9492216"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a:off x="2681389" y="-16075"/>
            <a:ext cx="4051369"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flipH="1">
            <a:off x="9316278" y="-438891"/>
            <a:ext cx="3299791" cy="5090734"/>
          </a:xfrm>
          <a:prstGeom prst="rect">
            <a:avLst/>
          </a:prstGeom>
        </p:spPr>
      </p:pic>
      <p:sp>
        <p:nvSpPr>
          <p:cNvPr id="27" name="Text Placeholder 23"/>
          <p:cNvSpPr>
            <a:spLocks noGrp="1"/>
          </p:cNvSpPr>
          <p:nvPr userDrawn="1">
            <p:ph type="body" sz="quarter" idx="16" hasCustomPrompt="1"/>
          </p:nvPr>
        </p:nvSpPr>
        <p:spPr>
          <a:xfrm>
            <a:off x="6213053" y="1057202"/>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220001" y="2190681"/>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9" name="Straight Connector 28"/>
          <p:cNvCxnSpPr/>
          <p:nvPr userDrawn="1"/>
        </p:nvCxnSpPr>
        <p:spPr>
          <a:xfrm flipH="1">
            <a:off x="6021088" y="1949429"/>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sp>
        <p:nvSpPr>
          <p:cNvPr id="3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4" name="Picture 3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
        <p:nvSpPr>
          <p:cNvPr id="4" name="Picture Placeholder 3"/>
          <p:cNvSpPr>
            <a:spLocks noGrp="1"/>
          </p:cNvSpPr>
          <p:nvPr userDrawn="1">
            <p:ph type="pic" sz="quarter" idx="18"/>
          </p:nvPr>
        </p:nvSpPr>
        <p:spPr>
          <a:xfrm>
            <a:off x="0" y="0"/>
            <a:ext cx="6080953" cy="6875463"/>
          </a:xfrm>
          <a:custGeom>
            <a:avLst/>
            <a:gdLst>
              <a:gd name="connsiteX0" fmla="*/ 0 w 6213475"/>
              <a:gd name="connsiteY0" fmla="*/ 0 h 6875463"/>
              <a:gd name="connsiteX1" fmla="*/ 6213475 w 6213475"/>
              <a:gd name="connsiteY1" fmla="*/ 0 h 6875463"/>
              <a:gd name="connsiteX2" fmla="*/ 6213475 w 6213475"/>
              <a:gd name="connsiteY2" fmla="*/ 6875463 h 6875463"/>
              <a:gd name="connsiteX3" fmla="*/ 0 w 6213475"/>
              <a:gd name="connsiteY3" fmla="*/ 6875463 h 6875463"/>
              <a:gd name="connsiteX4" fmla="*/ 0 w 6213475"/>
              <a:gd name="connsiteY4" fmla="*/ 0 h 6875463"/>
              <a:gd name="connsiteX0" fmla="*/ 0 w 6213475"/>
              <a:gd name="connsiteY0" fmla="*/ 0 h 6875463"/>
              <a:gd name="connsiteX1" fmla="*/ 6080953 w 6213475"/>
              <a:gd name="connsiteY1" fmla="*/ 0 h 6875463"/>
              <a:gd name="connsiteX2" fmla="*/ 6213475 w 6213475"/>
              <a:gd name="connsiteY2" fmla="*/ 6875463 h 6875463"/>
              <a:gd name="connsiteX3" fmla="*/ 0 w 6213475"/>
              <a:gd name="connsiteY3" fmla="*/ 6875463 h 6875463"/>
              <a:gd name="connsiteX4" fmla="*/ 0 w 6213475"/>
              <a:gd name="connsiteY4" fmla="*/ 0 h 6875463"/>
              <a:gd name="connsiteX0" fmla="*/ 0 w 6080953"/>
              <a:gd name="connsiteY0" fmla="*/ 0 h 6875463"/>
              <a:gd name="connsiteX1" fmla="*/ 6080953 w 6080953"/>
              <a:gd name="connsiteY1" fmla="*/ 0 h 6875463"/>
              <a:gd name="connsiteX2" fmla="*/ 2688397 w 6080953"/>
              <a:gd name="connsiteY2" fmla="*/ 6862211 h 6875463"/>
              <a:gd name="connsiteX3" fmla="*/ 0 w 6080953"/>
              <a:gd name="connsiteY3" fmla="*/ 6875463 h 6875463"/>
              <a:gd name="connsiteX4" fmla="*/ 0 w 6080953"/>
              <a:gd name="connsiteY4" fmla="*/ 0 h 687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0953" h="6875463">
                <a:moveTo>
                  <a:pt x="0" y="0"/>
                </a:moveTo>
                <a:lnTo>
                  <a:pt x="6080953" y="0"/>
                </a:lnTo>
                <a:lnTo>
                  <a:pt x="2688397" y="6862211"/>
                </a:lnTo>
                <a:lnTo>
                  <a:pt x="0" y="6875463"/>
                </a:lnTo>
                <a:lnTo>
                  <a:pt x="0" y="0"/>
                </a:lnTo>
                <a:close/>
              </a:path>
            </a:pathLst>
          </a:custGeom>
        </p:spPr>
        <p:txBody>
          <a:bodyPr>
            <a:normAutofit/>
          </a:bodyPr>
          <a:lstStyle>
            <a:lvl1pPr algn="ctr">
              <a:defRPr sz="2400" baseline="0">
                <a:solidFill>
                  <a:schemeClr val="bg1">
                    <a:lumMod val="50000"/>
                  </a:schemeClr>
                </a:solidFill>
              </a:defRPr>
            </a:lvl1pPr>
          </a:lstStyle>
          <a:p>
            <a:endParaRPr lang="en-US" dirty="0"/>
          </a:p>
          <a:p>
            <a:endParaRPr lang="en-US" dirty="0"/>
          </a:p>
          <a:p>
            <a:endParaRPr lang="en-US" dirty="0"/>
          </a:p>
          <a:p>
            <a:r>
              <a:rPr lang="en-US" dirty="0"/>
              <a:t>Click here to add photo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16" name="Rectangle 15"/>
          <p:cNvSpPr/>
          <p:nvPr userDrawn="1"/>
        </p:nvSpPr>
        <p:spPr>
          <a:xfrm>
            <a:off x="0" y="-1"/>
            <a:ext cx="12192000" cy="6858001"/>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RESTART+                           </a:t>
            </a:r>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8" name="Rectangle 17"/>
          <p:cNvSpPr/>
          <p:nvPr userDrawn="1"/>
        </p:nvSpPr>
        <p:spPr>
          <a:xfrm>
            <a:off x="7523385" y="528535"/>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9" name="Rectangle 18"/>
          <p:cNvSpPr/>
          <p:nvPr userDrawn="1"/>
        </p:nvSpPr>
        <p:spPr>
          <a:xfrm>
            <a:off x="424669" y="3172202"/>
            <a:ext cx="5489434" cy="2677656"/>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RESTART+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p>
          <a:p>
            <a:pPr fontAlgn="base"/>
            <a:endParaRPr lang="en-IE" sz="3600" b="1" i="1" baseline="0" dirty="0">
              <a:solidFill>
                <a:schemeClr val="bg1"/>
              </a:solidFill>
              <a:latin typeface="+mn-lt"/>
              <a:ea typeface="Quattrocento Sans"/>
              <a:cs typeface="Quattrocento Sans"/>
              <a:sym typeface="Quattrocento Sans"/>
            </a:endParaRPr>
          </a:p>
        </p:txBody>
      </p:sp>
      <p:cxnSp>
        <p:nvCxnSpPr>
          <p:cNvPr id="20" name="Straight Connector 1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7F4182"/>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517684"/>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11298735" y="5444234"/>
            <a:ext cx="576538" cy="2252545"/>
          </a:xfrm>
          <a:prstGeom prst="rect">
            <a:avLst/>
          </a:prstGeom>
        </p:spPr>
      </p:pic>
      <p:pic>
        <p:nvPicPr>
          <p:cNvPr id="30" name="Picture 29"/>
          <p:cNvPicPr>
            <a:picLocks noChangeAspect="1"/>
          </p:cNvPicPr>
          <p:nvPr userDrawn="1"/>
        </p:nvPicPr>
        <p:blipFill rotWithShape="1">
          <a:blip r:embed="rId3" cstate="screen">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BA0A94"/>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screen">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4066433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AB5AB0"/>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screen">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2285437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68BBAF"/>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screen">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3911377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RPLE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t="-6096" r="-13398"/>
          <a:stretch/>
        </p:blipFill>
        <p:spPr>
          <a:xfrm rot="10800000" flipH="1" flipV="1">
            <a:off x="-98027" y="3125920"/>
            <a:ext cx="2430901" cy="3750259"/>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6096" r="-13398"/>
          <a:stretch/>
        </p:blipFill>
        <p:spPr>
          <a:xfrm rot="10800000" flipH="1" flipV="1">
            <a:off x="-98027" y="3125920"/>
            <a:ext cx="2430901" cy="3750259"/>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9" name="Oval 8"/>
          <p:cNvSpPr/>
          <p:nvPr userDrawn="1"/>
        </p:nvSpPr>
        <p:spPr>
          <a:xfrm>
            <a:off x="881389" y="1278097"/>
            <a:ext cx="1115575" cy="104502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t="-107248" r="-104868"/>
          <a:stretch/>
        </p:blipFill>
        <p:spPr>
          <a:xfrm rot="16200000" flipH="1" flipV="1">
            <a:off x="656603" y="-660422"/>
            <a:ext cx="2430901" cy="3750259"/>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t="-107248" r="-104868"/>
          <a:stretch/>
        </p:blipFill>
        <p:spPr>
          <a:xfrm rot="16200000" flipH="1" flipV="1">
            <a:off x="2180082" y="-2180079"/>
            <a:ext cx="8033550" cy="12393711"/>
          </a:xfrm>
          <a:prstGeom prst="rect">
            <a:avLst/>
          </a:prstGeom>
        </p:spPr>
      </p:pic>
    </p:spTree>
    <p:extLst>
      <p:ext uri="{BB962C8B-B14F-4D97-AF65-F5344CB8AC3E}">
        <p14:creationId xmlns:p14="http://schemas.microsoft.com/office/powerpoint/2010/main" val="2188843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437631"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22" hasCustomPrompt="1"/>
          </p:nvPr>
        </p:nvSpPr>
        <p:spPr>
          <a:xfrm>
            <a:off x="409126"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t="-107248" r="-104868"/>
          <a:stretch/>
        </p:blipFill>
        <p:spPr>
          <a:xfrm rot="5400000" flipV="1">
            <a:off x="3425670" y="-1870501"/>
            <a:ext cx="6892753" cy="10633754"/>
          </a:xfrm>
          <a:prstGeom prst="rect">
            <a:avLst/>
          </a:prstGeom>
        </p:spPr>
      </p:pic>
    </p:spTree>
    <p:extLst>
      <p:ext uri="{BB962C8B-B14F-4D97-AF65-F5344CB8AC3E}">
        <p14:creationId xmlns:p14="http://schemas.microsoft.com/office/powerpoint/2010/main" val="4022995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7F4182"/>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107248" r="-104868"/>
          <a:stretch/>
        </p:blipFill>
        <p:spPr>
          <a:xfrm rot="16200000" flipH="1" flipV="1">
            <a:off x="656603" y="-660422"/>
            <a:ext cx="2430901" cy="375025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Rectangle 1"/>
          <p:cNvSpPr/>
          <p:nvPr userDrawn="1"/>
        </p:nvSpPr>
        <p:spPr>
          <a:xfrm>
            <a:off x="0" y="1"/>
            <a:ext cx="12192000" cy="6858000"/>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01176" y="505425"/>
            <a:ext cx="3740169" cy="489364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RESTART + </a:t>
            </a: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cxnSp>
        <p:nvCxnSpPr>
          <p:cNvPr id="5" name="Straight Connector 4"/>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49267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lain Quote Slide - PURPLE">
    <p:spTree>
      <p:nvGrpSpPr>
        <p:cNvPr id="1" name=""/>
        <p:cNvGrpSpPr/>
        <p:nvPr/>
      </p:nvGrpSpPr>
      <p:grpSpPr>
        <a:xfrm>
          <a:off x="0" y="0"/>
          <a:ext cx="0" cy="0"/>
          <a:chOff x="0" y="0"/>
          <a:chExt cx="0" cy="0"/>
        </a:xfrm>
      </p:grpSpPr>
      <p:cxnSp>
        <p:nvCxnSpPr>
          <p:cNvPr id="11" name="Straight Connector 10"/>
          <p:cNvCxnSpPr/>
          <p:nvPr userDrawn="1"/>
        </p:nvCxnSpPr>
        <p:spPr>
          <a:xfrm flipV="1">
            <a:off x="6099983" y="-14288"/>
            <a:ext cx="0" cy="1008418"/>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2" name="Oval 11"/>
          <p:cNvSpPr/>
          <p:nvPr userDrawn="1"/>
        </p:nvSpPr>
        <p:spPr>
          <a:xfrm>
            <a:off x="5570770" y="994130"/>
            <a:ext cx="1115575" cy="104502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0"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3 bullets slide">
    <p:spTree>
      <p:nvGrpSpPr>
        <p:cNvPr id="1" name=""/>
        <p:cNvGrpSpPr/>
        <p:nvPr/>
      </p:nvGrpSpPr>
      <p:grpSpPr>
        <a:xfrm>
          <a:off x="0" y="0"/>
          <a:ext cx="0" cy="0"/>
          <a:chOff x="0" y="0"/>
          <a:chExt cx="0" cy="0"/>
        </a:xfrm>
      </p:grpSpPr>
      <p:sp>
        <p:nvSpPr>
          <p:cNvPr id="34" name="Rectangle 33"/>
          <p:cNvSpPr/>
          <p:nvPr userDrawn="1"/>
        </p:nvSpPr>
        <p:spPr>
          <a:xfrm>
            <a:off x="4903304" y="119570"/>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897248" y="1269239"/>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2451950"/>
            <a:ext cx="7288696" cy="1126602"/>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a:cxnSpLocks/>
          </p:cNvCxnSpPr>
          <p:nvPr userDrawn="1"/>
        </p:nvCxnSpPr>
        <p:spPr>
          <a:xfrm>
            <a:off x="6206334" y="206405"/>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91068" y="392046"/>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51073" y="151759"/>
            <a:ext cx="1176670" cy="927495"/>
          </a:xfrm>
        </p:spPr>
        <p:txBody>
          <a:bodyPr anchor="ctr">
            <a:normAutofit/>
          </a:bodyPr>
          <a:lstStyle>
            <a:lvl1pPr marL="0" indent="0" algn="ctr">
              <a:buNone/>
              <a:defRPr sz="36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81215"/>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2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21" name="Text Placeholder 23">
            <a:extLst>
              <a:ext uri="{FF2B5EF4-FFF2-40B4-BE49-F238E27FC236}">
                <a16:creationId xmlns:a16="http://schemas.microsoft.com/office/drawing/2014/main" id="{21DCCF5C-63BA-4991-A642-D39E2A02978B}"/>
              </a:ext>
            </a:extLst>
          </p:cNvPr>
          <p:cNvSpPr>
            <a:spLocks noGrp="1"/>
          </p:cNvSpPr>
          <p:nvPr>
            <p:ph type="body" sz="quarter" idx="16" hasCustomPrompt="1"/>
          </p:nvPr>
        </p:nvSpPr>
        <p:spPr>
          <a:xfrm>
            <a:off x="4981618" y="1321589"/>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22" name="Text Placeholder 2">
            <a:extLst>
              <a:ext uri="{FF2B5EF4-FFF2-40B4-BE49-F238E27FC236}">
                <a16:creationId xmlns:a16="http://schemas.microsoft.com/office/drawing/2014/main" id="{79265CAB-35CA-4BAD-A378-7CAE426D02B5}"/>
              </a:ext>
            </a:extLst>
          </p:cNvPr>
          <p:cNvSpPr>
            <a:spLocks noGrp="1"/>
          </p:cNvSpPr>
          <p:nvPr>
            <p:ph type="body" sz="quarter" idx="17" hasCustomPrompt="1"/>
          </p:nvPr>
        </p:nvSpPr>
        <p:spPr>
          <a:xfrm>
            <a:off x="6320711" y="1340479"/>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25" name="Straight Connector 24">
            <a:extLst>
              <a:ext uri="{FF2B5EF4-FFF2-40B4-BE49-F238E27FC236}">
                <a16:creationId xmlns:a16="http://schemas.microsoft.com/office/drawing/2014/main" id="{25D98BAD-EADE-49DD-9C58-2868C51C7CE6}"/>
              </a:ext>
            </a:extLst>
          </p:cNvPr>
          <p:cNvCxnSpPr>
            <a:cxnSpLocks/>
          </p:cNvCxnSpPr>
          <p:nvPr userDrawn="1"/>
        </p:nvCxnSpPr>
        <p:spPr>
          <a:xfrm>
            <a:off x="6235446" y="1314299"/>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3">
            <a:extLst>
              <a:ext uri="{FF2B5EF4-FFF2-40B4-BE49-F238E27FC236}">
                <a16:creationId xmlns:a16="http://schemas.microsoft.com/office/drawing/2014/main" id="{B11D4F74-E1AA-425A-B258-8C2BDCABC673}"/>
              </a:ext>
            </a:extLst>
          </p:cNvPr>
          <p:cNvSpPr>
            <a:spLocks noGrp="1"/>
          </p:cNvSpPr>
          <p:nvPr>
            <p:ph type="body" sz="quarter" idx="18" hasCustomPrompt="1"/>
          </p:nvPr>
        </p:nvSpPr>
        <p:spPr>
          <a:xfrm>
            <a:off x="5000456" y="2532224"/>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 name="Rectangle 2">
            <a:extLst>
              <a:ext uri="{FF2B5EF4-FFF2-40B4-BE49-F238E27FC236}">
                <a16:creationId xmlns:a16="http://schemas.microsoft.com/office/drawing/2014/main" id="{E630EDDD-0739-418B-B7AD-920C1269C69F}"/>
              </a:ext>
            </a:extLst>
          </p:cNvPr>
          <p:cNvSpPr/>
          <p:nvPr userDrawn="1"/>
        </p:nvSpPr>
        <p:spPr>
          <a:xfrm>
            <a:off x="4922142" y="3796156"/>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CD62D4D-32E7-4098-87F9-1B0F0192DC77}"/>
              </a:ext>
            </a:extLst>
          </p:cNvPr>
          <p:cNvSpPr/>
          <p:nvPr userDrawn="1"/>
        </p:nvSpPr>
        <p:spPr>
          <a:xfrm>
            <a:off x="4897248" y="5140362"/>
            <a:ext cx="7288696" cy="1042578"/>
          </a:xfrm>
          <a:prstGeom prst="rect">
            <a:avLst/>
          </a:pr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542970D8-4011-4EC9-87EE-7B689C6412E6}"/>
              </a:ext>
            </a:extLst>
          </p:cNvPr>
          <p:cNvSpPr>
            <a:spLocks noGrp="1"/>
          </p:cNvSpPr>
          <p:nvPr>
            <p:ph type="body" sz="quarter" idx="19" hasCustomPrompt="1"/>
          </p:nvPr>
        </p:nvSpPr>
        <p:spPr>
          <a:xfrm>
            <a:off x="4979908" y="3837045"/>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1" name="Text Placeholder 23">
            <a:extLst>
              <a:ext uri="{FF2B5EF4-FFF2-40B4-BE49-F238E27FC236}">
                <a16:creationId xmlns:a16="http://schemas.microsoft.com/office/drawing/2014/main" id="{97B788DA-19A1-48FB-B9CE-F2AE5EDBA985}"/>
              </a:ext>
            </a:extLst>
          </p:cNvPr>
          <p:cNvSpPr>
            <a:spLocks noGrp="1"/>
          </p:cNvSpPr>
          <p:nvPr>
            <p:ph type="body" sz="quarter" idx="20" hasCustomPrompt="1"/>
          </p:nvPr>
        </p:nvSpPr>
        <p:spPr>
          <a:xfrm>
            <a:off x="4929960" y="5167631"/>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cxnSp>
        <p:nvCxnSpPr>
          <p:cNvPr id="32" name="Straight Connector 31">
            <a:extLst>
              <a:ext uri="{FF2B5EF4-FFF2-40B4-BE49-F238E27FC236}">
                <a16:creationId xmlns:a16="http://schemas.microsoft.com/office/drawing/2014/main" id="{FF8CDD4B-6732-40D6-9EC0-B990490D5468}"/>
              </a:ext>
            </a:extLst>
          </p:cNvPr>
          <p:cNvCxnSpPr>
            <a:cxnSpLocks/>
          </p:cNvCxnSpPr>
          <p:nvPr userDrawn="1"/>
        </p:nvCxnSpPr>
        <p:spPr>
          <a:xfrm>
            <a:off x="6254284" y="2596851"/>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E292A3-3D27-42B2-B2A2-4F8115C013B4}"/>
              </a:ext>
            </a:extLst>
          </p:cNvPr>
          <p:cNvCxnSpPr>
            <a:cxnSpLocks/>
          </p:cNvCxnSpPr>
          <p:nvPr userDrawn="1"/>
        </p:nvCxnSpPr>
        <p:spPr>
          <a:xfrm>
            <a:off x="6244010" y="3901671"/>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9BACB23-8394-4EFE-A7E6-BF718750A66C}"/>
              </a:ext>
            </a:extLst>
          </p:cNvPr>
          <p:cNvCxnSpPr>
            <a:cxnSpLocks/>
          </p:cNvCxnSpPr>
          <p:nvPr userDrawn="1"/>
        </p:nvCxnSpPr>
        <p:spPr>
          <a:xfrm>
            <a:off x="6244010" y="5257865"/>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2">
            <a:extLst>
              <a:ext uri="{FF2B5EF4-FFF2-40B4-BE49-F238E27FC236}">
                <a16:creationId xmlns:a16="http://schemas.microsoft.com/office/drawing/2014/main" id="{50750CC2-47E8-4E6C-A51C-2CF99A3B9462}"/>
              </a:ext>
            </a:extLst>
          </p:cNvPr>
          <p:cNvSpPr>
            <a:spLocks noGrp="1"/>
          </p:cNvSpPr>
          <p:nvPr>
            <p:ph type="body" sz="quarter" idx="21" hasCustomPrompt="1"/>
          </p:nvPr>
        </p:nvSpPr>
        <p:spPr>
          <a:xfrm>
            <a:off x="6360097" y="2561390"/>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8" name="Text Placeholder 2">
            <a:extLst>
              <a:ext uri="{FF2B5EF4-FFF2-40B4-BE49-F238E27FC236}">
                <a16:creationId xmlns:a16="http://schemas.microsoft.com/office/drawing/2014/main" id="{651E6DC5-C539-40B8-BBF1-0E859882700E}"/>
              </a:ext>
            </a:extLst>
          </p:cNvPr>
          <p:cNvSpPr>
            <a:spLocks noGrp="1"/>
          </p:cNvSpPr>
          <p:nvPr>
            <p:ph type="body" sz="quarter" idx="22" hasCustomPrompt="1"/>
          </p:nvPr>
        </p:nvSpPr>
        <p:spPr>
          <a:xfrm>
            <a:off x="6339549" y="384566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9" name="Text Placeholder 2">
            <a:extLst>
              <a:ext uri="{FF2B5EF4-FFF2-40B4-BE49-F238E27FC236}">
                <a16:creationId xmlns:a16="http://schemas.microsoft.com/office/drawing/2014/main" id="{3632AB8E-FDC0-4922-8B1A-6843FAF84EB6}"/>
              </a:ext>
            </a:extLst>
          </p:cNvPr>
          <p:cNvSpPr>
            <a:spLocks noGrp="1"/>
          </p:cNvSpPr>
          <p:nvPr>
            <p:ph type="body" sz="quarter" idx="23" hasCustomPrompt="1"/>
          </p:nvPr>
        </p:nvSpPr>
        <p:spPr>
          <a:xfrm>
            <a:off x="6370371" y="5191581"/>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Tree>
    <p:extLst>
      <p:ext uri="{BB962C8B-B14F-4D97-AF65-F5344CB8AC3E}">
        <p14:creationId xmlns:p14="http://schemas.microsoft.com/office/powerpoint/2010/main" val="3190078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392E85"/>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4" name="Rectangle 3"/>
          <p:cNvSpPr/>
          <p:nvPr userDrawn="1"/>
        </p:nvSpPr>
        <p:spPr>
          <a:xfrm>
            <a:off x="3600176" y="0"/>
            <a:ext cx="8627166" cy="6858000"/>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3366050" y="-13254"/>
            <a:ext cx="3644349"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349" h="5107143">
                <a:moveTo>
                  <a:pt x="3101010" y="0"/>
                </a:moveTo>
                <a:lnTo>
                  <a:pt x="3644349" y="13252"/>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rotWithShape="1">
          <a:blip r:embed="rId2" cstate="screen">
            <a:alphaModFix amt="11000"/>
            <a:extLst>
              <a:ext uri="{28A0092B-C50C-407E-A947-70E740481C1C}">
                <a14:useLocalDpi xmlns:a14="http://schemas.microsoft.com/office/drawing/2010/main"/>
              </a:ext>
            </a:extLst>
          </a:blip>
          <a:srcRect b="-4010"/>
          <a:stretch/>
        </p:blipFill>
        <p:spPr>
          <a:xfrm rot="10800000">
            <a:off x="-15032" y="-269520"/>
            <a:ext cx="3299791" cy="5090734"/>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0790" y="685529"/>
            <a:ext cx="4049163" cy="1476370"/>
          </a:xfrm>
          <a:prstGeom prst="rect">
            <a:avLst/>
          </a:prstGeom>
        </p:spPr>
      </p:pic>
      <p:sp>
        <p:nvSpPr>
          <p:cNvPr id="10" name="Oval 9"/>
          <p:cNvSpPr/>
          <p:nvPr userDrawn="1"/>
        </p:nvSpPr>
        <p:spPr>
          <a:xfrm>
            <a:off x="5597626" y="740090"/>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702064" y="945481"/>
            <a:ext cx="885435" cy="786561"/>
          </a:xfrm>
          <a:prstGeom prst="rect">
            <a:avLst/>
          </a:prstGeom>
        </p:spPr>
      </p:pic>
      <p:sp>
        <p:nvSpPr>
          <p:cNvPr id="27" name="Oval 26"/>
          <p:cNvSpPr/>
          <p:nvPr userDrawn="1"/>
        </p:nvSpPr>
        <p:spPr>
          <a:xfrm>
            <a:off x="3600176" y="4942083"/>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userDrawn="1"/>
        </p:nvPicPr>
        <p:blipFill rotWithShape="1">
          <a:blip r:embed="rId5" cstate="screen">
            <a:extLst>
              <a:ext uri="{28A0092B-C50C-407E-A947-70E740481C1C}">
                <a14:useLocalDpi xmlns:a14="http://schemas.microsoft.com/office/drawing/2010/main"/>
              </a:ext>
            </a:extLst>
          </a:blip>
          <a:srcRect l="-9165" b="-62"/>
          <a:stretch/>
        </p:blipFill>
        <p:spPr>
          <a:xfrm>
            <a:off x="3765028" y="5155653"/>
            <a:ext cx="885435" cy="786561"/>
          </a:xfrm>
          <a:prstGeom prst="rect">
            <a:avLst/>
          </a:prstGeom>
        </p:spPr>
      </p:pic>
      <p:sp>
        <p:nvSpPr>
          <p:cNvPr id="29" name="Oval 28"/>
          <p:cNvSpPr/>
          <p:nvPr userDrawn="1"/>
        </p:nvSpPr>
        <p:spPr>
          <a:xfrm>
            <a:off x="4600769" y="2867809"/>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6" cstate="screen">
            <a:extLst>
              <a:ext uri="{28A0092B-C50C-407E-A947-70E740481C1C}">
                <a14:useLocalDpi xmlns:a14="http://schemas.microsoft.com/office/drawing/2010/main"/>
              </a:ext>
            </a:extLst>
          </a:blip>
          <a:srcRect b="-5561"/>
          <a:stretch/>
        </p:blipFill>
        <p:spPr>
          <a:xfrm>
            <a:off x="4756212" y="3103241"/>
            <a:ext cx="885435" cy="786561"/>
          </a:xfrm>
          <a:prstGeom prst="rect">
            <a:avLst/>
          </a:prstGeom>
        </p:spPr>
      </p:pic>
      <p:sp>
        <p:nvSpPr>
          <p:cNvPr id="39" name="Text Placeholder 13"/>
          <p:cNvSpPr>
            <a:spLocks noGrp="1"/>
          </p:cNvSpPr>
          <p:nvPr>
            <p:ph type="body" sz="quarter" idx="13" hasCustomPrompt="1"/>
          </p:nvPr>
        </p:nvSpPr>
        <p:spPr>
          <a:xfrm>
            <a:off x="6019935" y="3281247"/>
            <a:ext cx="4903787" cy="1273175"/>
          </a:xfrm>
        </p:spPr>
        <p:txBody>
          <a:bodyPr/>
          <a:lstStyle>
            <a:lvl1pPr>
              <a:defRPr sz="3600" b="1">
                <a:solidFill>
                  <a:schemeClr val="bg1"/>
                </a:solidFill>
              </a:defRPr>
            </a:lvl1pPr>
          </a:lstStyle>
          <a:p>
            <a:pPr lvl="0"/>
            <a:r>
              <a:rPr lang="en-US" dirty="0"/>
              <a:t>WE TRAIN</a:t>
            </a:r>
          </a:p>
        </p:txBody>
      </p:sp>
      <p:sp>
        <p:nvSpPr>
          <p:cNvPr id="40" name="Text Placeholder 13"/>
          <p:cNvSpPr>
            <a:spLocks noGrp="1"/>
          </p:cNvSpPr>
          <p:nvPr>
            <p:ph type="body" sz="quarter" idx="14" hasCustomPrompt="1"/>
          </p:nvPr>
        </p:nvSpPr>
        <p:spPr>
          <a:xfrm>
            <a:off x="8261062" y="3322052"/>
            <a:ext cx="3636830" cy="1167491"/>
          </a:xfrm>
        </p:spPr>
        <p:txBody>
          <a:bodyPr>
            <a:noAutofit/>
          </a:bodyPr>
          <a:lstStyle>
            <a:lvl1pPr>
              <a:lnSpc>
                <a:spcPts val="2200"/>
              </a:lnSpc>
              <a:spcBef>
                <a:spcPts val="200"/>
              </a:spcBef>
              <a:defRPr sz="2400" baseline="0">
                <a:solidFill>
                  <a:schemeClr val="bg1"/>
                </a:solidFill>
              </a:defRPr>
            </a:lvl1pPr>
          </a:lstStyle>
          <a:p>
            <a:pPr lvl="0"/>
            <a:r>
              <a:rPr lang="en-US" dirty="0"/>
              <a:t>the facilitators of transformative community regeneration</a:t>
            </a:r>
          </a:p>
        </p:txBody>
      </p:sp>
      <p:sp>
        <p:nvSpPr>
          <p:cNvPr id="41" name="Text Placeholder 13"/>
          <p:cNvSpPr>
            <a:spLocks noGrp="1"/>
          </p:cNvSpPr>
          <p:nvPr>
            <p:ph type="body" sz="quarter" idx="15" hasCustomPrompt="1"/>
          </p:nvPr>
        </p:nvSpPr>
        <p:spPr>
          <a:xfrm>
            <a:off x="5017408" y="5374964"/>
            <a:ext cx="4903787" cy="1273175"/>
          </a:xfrm>
        </p:spPr>
        <p:txBody>
          <a:bodyPr/>
          <a:lstStyle>
            <a:lvl1pPr>
              <a:defRPr sz="3600" b="1">
                <a:solidFill>
                  <a:schemeClr val="bg1"/>
                </a:solidFill>
              </a:defRPr>
            </a:lvl1pPr>
          </a:lstStyle>
          <a:p>
            <a:pPr lvl="0"/>
            <a:r>
              <a:rPr lang="en-US" dirty="0"/>
              <a:t>WE PROMOTE</a:t>
            </a:r>
          </a:p>
        </p:txBody>
      </p:sp>
      <p:sp>
        <p:nvSpPr>
          <p:cNvPr id="42" name="Text Placeholder 13"/>
          <p:cNvSpPr>
            <a:spLocks noGrp="1"/>
          </p:cNvSpPr>
          <p:nvPr>
            <p:ph type="body" sz="quarter" idx="16" hasCustomPrompt="1"/>
          </p:nvPr>
        </p:nvSpPr>
        <p:spPr>
          <a:xfrm>
            <a:off x="7968313" y="5417199"/>
            <a:ext cx="3780345" cy="1167491"/>
          </a:xfrm>
        </p:spPr>
        <p:txBody>
          <a:bodyPr>
            <a:noAutofit/>
          </a:bodyPr>
          <a:lstStyle>
            <a:lvl1pPr>
              <a:lnSpc>
                <a:spcPts val="2200"/>
              </a:lnSpc>
              <a:spcBef>
                <a:spcPts val="200"/>
              </a:spcBef>
              <a:defRPr sz="2400">
                <a:solidFill>
                  <a:schemeClr val="bg1"/>
                </a:solidFill>
              </a:defRPr>
            </a:lvl1pPr>
          </a:lstStyle>
          <a:p>
            <a:pPr lvl="0"/>
            <a:r>
              <a:rPr lang="en-US" dirty="0"/>
              <a:t>self-learning through open </a:t>
            </a:r>
          </a:p>
          <a:p>
            <a:pPr lvl="0"/>
            <a:r>
              <a:rPr lang="en-US" dirty="0"/>
              <a:t>education resources</a:t>
            </a:r>
          </a:p>
        </p:txBody>
      </p:sp>
      <p:sp>
        <p:nvSpPr>
          <p:cNvPr id="4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46" name="Picture 45"/>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47" name="Picture 46"/>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flipH="1">
            <a:off x="8983917" y="-168905"/>
            <a:ext cx="3299791" cy="5090734"/>
          </a:xfrm>
          <a:prstGeom prst="rect">
            <a:avLst/>
          </a:prstGeom>
        </p:spPr>
      </p:pic>
      <p:sp>
        <p:nvSpPr>
          <p:cNvPr id="48" name="Text Placeholder 13"/>
          <p:cNvSpPr>
            <a:spLocks noGrp="1"/>
          </p:cNvSpPr>
          <p:nvPr>
            <p:ph type="body" sz="quarter" idx="11" hasCustomPrompt="1"/>
          </p:nvPr>
        </p:nvSpPr>
        <p:spPr>
          <a:xfrm>
            <a:off x="6945886" y="1103286"/>
            <a:ext cx="4903787" cy="1273175"/>
          </a:xfrm>
        </p:spPr>
        <p:txBody>
          <a:bodyPr/>
          <a:lstStyle>
            <a:lvl1pPr>
              <a:defRPr sz="3600" b="1">
                <a:solidFill>
                  <a:schemeClr val="bg1"/>
                </a:solidFill>
              </a:defRPr>
            </a:lvl1pPr>
          </a:lstStyle>
          <a:p>
            <a:pPr lvl="0"/>
            <a:r>
              <a:rPr lang="en-US" dirty="0"/>
              <a:t>WE BUILD</a:t>
            </a:r>
          </a:p>
        </p:txBody>
      </p:sp>
      <p:sp>
        <p:nvSpPr>
          <p:cNvPr id="49" name="Text Placeholder 13"/>
          <p:cNvSpPr>
            <a:spLocks noGrp="1"/>
          </p:cNvSpPr>
          <p:nvPr>
            <p:ph type="body" sz="quarter" idx="12" hasCustomPrompt="1"/>
          </p:nvPr>
        </p:nvSpPr>
        <p:spPr>
          <a:xfrm>
            <a:off x="9072359" y="1118209"/>
            <a:ext cx="2890047" cy="1167491"/>
          </a:xfrm>
        </p:spPr>
        <p:txBody>
          <a:bodyPr>
            <a:noAutofit/>
          </a:bodyPr>
          <a:lstStyle>
            <a:lvl1pPr>
              <a:lnSpc>
                <a:spcPts val="2200"/>
              </a:lnSpc>
              <a:spcBef>
                <a:spcPts val="200"/>
              </a:spcBef>
              <a:defRPr sz="2400">
                <a:solidFill>
                  <a:schemeClr val="bg1"/>
                </a:solidFill>
              </a:defRPr>
            </a:lvl1pPr>
          </a:lstStyle>
          <a:p>
            <a:pPr lvl="0"/>
            <a:r>
              <a:rPr lang="en-US" dirty="0"/>
              <a:t>regional alliances for community growth</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l="-5005" t="-25453" r="-31029"/>
          <a:stretch/>
        </p:blipFill>
        <p:spPr>
          <a:xfrm rot="3005780" flipH="1" flipV="1">
            <a:off x="2845620" y="351349"/>
            <a:ext cx="6044601" cy="7455177"/>
          </a:xfrm>
          <a:prstGeom prst="rect">
            <a:avLst/>
          </a:prstGeom>
        </p:spPr>
      </p:pic>
      <p:sp>
        <p:nvSpPr>
          <p:cNvPr id="23" name="Freeform 22"/>
          <p:cNvSpPr/>
          <p:nvPr userDrawn="1"/>
        </p:nvSpPr>
        <p:spPr>
          <a:xfrm flipV="1">
            <a:off x="-3863" y="5101881"/>
            <a:ext cx="12195863" cy="1763770"/>
          </a:xfrm>
          <a:custGeom>
            <a:avLst/>
            <a:gdLst>
              <a:gd name="connsiteX0" fmla="*/ 12228395 w 12255690"/>
              <a:gd name="connsiteY0" fmla="*/ 1337481 h 2088107"/>
              <a:gd name="connsiteX1" fmla="*/ 0 w 12255690"/>
              <a:gd name="connsiteY1" fmla="*/ 2088107 h 2088107"/>
              <a:gd name="connsiteX2" fmla="*/ 0 w 12255690"/>
              <a:gd name="connsiteY2" fmla="*/ 0 h 2088107"/>
              <a:gd name="connsiteX3" fmla="*/ 12255690 w 12255690"/>
              <a:gd name="connsiteY3" fmla="*/ 0 h 2088107"/>
              <a:gd name="connsiteX4" fmla="*/ 12228395 w 12255690"/>
              <a:gd name="connsiteY4" fmla="*/ 1337481 h 208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5690" h="2088107">
                <a:moveTo>
                  <a:pt x="12228395" y="1337481"/>
                </a:moveTo>
                <a:lnTo>
                  <a:pt x="0" y="2088107"/>
                </a:lnTo>
                <a:lnTo>
                  <a:pt x="0" y="0"/>
                </a:lnTo>
                <a:lnTo>
                  <a:pt x="12255690" y="0"/>
                </a:lnTo>
                <a:lnTo>
                  <a:pt x="12228395" y="1337481"/>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userDrawn="1"/>
        </p:nvSpPr>
        <p:spPr>
          <a:xfrm>
            <a:off x="7634502" y="0"/>
            <a:ext cx="4656309" cy="6858000"/>
          </a:xfrm>
          <a:custGeom>
            <a:avLst/>
            <a:gdLst>
              <a:gd name="connsiteX0" fmla="*/ 1167619 w 4262511"/>
              <a:gd name="connsiteY0" fmla="*/ 0 h 6963508"/>
              <a:gd name="connsiteX1" fmla="*/ 4262511 w 4262511"/>
              <a:gd name="connsiteY1" fmla="*/ 0 h 6963508"/>
              <a:gd name="connsiteX2" fmla="*/ 4262511 w 4262511"/>
              <a:gd name="connsiteY2" fmla="*/ 6963508 h 6963508"/>
              <a:gd name="connsiteX3" fmla="*/ 0 w 4262511"/>
              <a:gd name="connsiteY3" fmla="*/ 6963508 h 6963508"/>
              <a:gd name="connsiteX4" fmla="*/ 1167619 w 4262511"/>
              <a:gd name="connsiteY4" fmla="*/ 0 h 696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511" h="6963508">
                <a:moveTo>
                  <a:pt x="1167619" y="0"/>
                </a:moveTo>
                <a:lnTo>
                  <a:pt x="4262511" y="0"/>
                </a:lnTo>
                <a:lnTo>
                  <a:pt x="4262511" y="6963508"/>
                </a:lnTo>
                <a:lnTo>
                  <a:pt x="0" y="6963508"/>
                </a:lnTo>
                <a:lnTo>
                  <a:pt x="1167619"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8340348" y="1437862"/>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6" name="Oval 25"/>
          <p:cNvSpPr/>
          <p:nvPr userDrawn="1"/>
        </p:nvSpPr>
        <p:spPr>
          <a:xfrm>
            <a:off x="7948463" y="3538204"/>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8" name="Oval 27"/>
          <p:cNvSpPr/>
          <p:nvPr userDrawn="1"/>
        </p:nvSpPr>
        <p:spPr>
          <a:xfrm>
            <a:off x="8149323" y="2583419"/>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12" name="Text Placeholder 23"/>
          <p:cNvSpPr>
            <a:spLocks noGrp="1"/>
          </p:cNvSpPr>
          <p:nvPr userDrawn="1">
            <p:ph type="body" sz="quarter" idx="13" hasCustomPrompt="1"/>
          </p:nvPr>
        </p:nvSpPr>
        <p:spPr>
          <a:xfrm>
            <a:off x="343865" y="5627165"/>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779980" y="5632776"/>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cxnSp>
        <p:nvCxnSpPr>
          <p:cNvPr id="19" name="Straight Connector 18"/>
          <p:cNvCxnSpPr/>
          <p:nvPr userDrawn="1"/>
        </p:nvCxnSpPr>
        <p:spPr>
          <a:xfrm>
            <a:off x="3623161" y="5539408"/>
            <a:ext cx="0" cy="804289"/>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8656967" y="3682823"/>
            <a:ext cx="2812464" cy="323455"/>
          </a:xfrm>
        </p:spPr>
        <p:txBody>
          <a:bodyPr anchor="t">
            <a:normAutofit/>
          </a:bodyPr>
          <a:lstStyle>
            <a:lvl1pPr marL="0" indent="0">
              <a:buNone/>
              <a:defRPr sz="1600">
                <a:solidFill>
                  <a:schemeClr val="bg1"/>
                </a:solidFill>
              </a:defRPr>
            </a:lvl1pPr>
          </a:lstStyle>
          <a:p>
            <a:pPr lvl="0"/>
            <a:r>
              <a:rPr lang="en-US" dirty="0"/>
              <a:t>@</a:t>
            </a:r>
            <a:r>
              <a:rPr lang="en-US" dirty="0" err="1"/>
              <a:t>RestartEntrepreneurship</a:t>
            </a:r>
            <a:endParaRPr lang="en-US" dirty="0"/>
          </a:p>
        </p:txBody>
      </p:sp>
      <p:sp>
        <p:nvSpPr>
          <p:cNvPr id="20" name="Text Placeholder 2"/>
          <p:cNvSpPr>
            <a:spLocks noGrp="1"/>
          </p:cNvSpPr>
          <p:nvPr userDrawn="1">
            <p:ph type="body" sz="quarter" idx="16" hasCustomPrompt="1"/>
          </p:nvPr>
        </p:nvSpPr>
        <p:spPr>
          <a:xfrm>
            <a:off x="9070793" y="1542835"/>
            <a:ext cx="1932766" cy="382588"/>
          </a:xfrm>
        </p:spPr>
        <p:txBody>
          <a:bodyPr anchor="t">
            <a:normAutofit/>
          </a:bodyPr>
          <a:lstStyle>
            <a:lvl1pPr marL="0" indent="0">
              <a:buNone/>
              <a:defRPr sz="1600">
                <a:solidFill>
                  <a:schemeClr val="bg1"/>
                </a:solidFill>
              </a:defRPr>
            </a:lvl1pPr>
          </a:lstStyle>
          <a:p>
            <a:pPr lvl="0"/>
            <a:r>
              <a:rPr lang="en-US" dirty="0"/>
              <a:t>@</a:t>
            </a:r>
            <a:r>
              <a:rPr lang="en-US" dirty="0" err="1"/>
              <a:t>RESTART_europe</a:t>
            </a:r>
            <a:r>
              <a:rPr lang="en-US" dirty="0"/>
              <a:t> </a:t>
            </a:r>
          </a:p>
        </p:txBody>
      </p:sp>
      <p:sp>
        <p:nvSpPr>
          <p:cNvPr id="21" name="Text Placeholder 2"/>
          <p:cNvSpPr>
            <a:spLocks noGrp="1"/>
          </p:cNvSpPr>
          <p:nvPr userDrawn="1">
            <p:ph type="body" sz="quarter" idx="17" hasCustomPrompt="1"/>
          </p:nvPr>
        </p:nvSpPr>
        <p:spPr>
          <a:xfrm>
            <a:off x="8873139" y="2645407"/>
            <a:ext cx="2757540" cy="416755"/>
          </a:xfrm>
        </p:spPr>
        <p:txBody>
          <a:bodyPr anchor="t">
            <a:normAutofit/>
          </a:bodyPr>
          <a:lstStyle>
            <a:lvl1pPr marL="0" indent="0">
              <a:buNone/>
              <a:defRPr sz="1600">
                <a:solidFill>
                  <a:schemeClr val="bg1"/>
                </a:solidFill>
              </a:defRPr>
            </a:lvl1pPr>
          </a:lstStyle>
          <a:p>
            <a:pPr lvl="0"/>
            <a:r>
              <a:rPr lang="en-US" dirty="0"/>
              <a:t>RESTART Entrepreneurship</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44" y="492099"/>
            <a:ext cx="3375286" cy="1230667"/>
          </a:xfrm>
          <a:prstGeom prst="rect">
            <a:avLst/>
          </a:prstGeom>
        </p:spPr>
      </p:pic>
      <p:sp>
        <p:nvSpPr>
          <p:cNvPr id="5" name="Rectangle 4"/>
          <p:cNvSpPr/>
          <p:nvPr userDrawn="1"/>
        </p:nvSpPr>
        <p:spPr>
          <a:xfrm>
            <a:off x="8141526" y="5640417"/>
            <a:ext cx="4142135" cy="677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ooter Placeholder 6"/>
          <p:cNvSpPr txBox="1">
            <a:spLocks noGrp="1"/>
          </p:cNvSpPr>
          <p:nvPr userDrawn="1"/>
        </p:nvSpPr>
        <p:spPr bwMode="auto">
          <a:xfrm>
            <a:off x="10010672" y="5842695"/>
            <a:ext cx="205123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900" dirty="0">
                <a:solidFill>
                  <a:schemeClr val="tx1">
                    <a:lumMod val="50000"/>
                    <a:lumOff val="50000"/>
                  </a:schemeClr>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11576" y="5763754"/>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p:cNvSpPr/>
          <p:nvPr userDrawn="1"/>
        </p:nvSpPr>
        <p:spPr>
          <a:xfrm>
            <a:off x="7795228" y="4585526"/>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9" name="Text Placeholder 2"/>
          <p:cNvSpPr>
            <a:spLocks noGrp="1"/>
          </p:cNvSpPr>
          <p:nvPr>
            <p:ph type="body" sz="quarter" idx="18" hasCustomPrompt="1"/>
          </p:nvPr>
        </p:nvSpPr>
        <p:spPr>
          <a:xfrm>
            <a:off x="8503732" y="4730145"/>
            <a:ext cx="2812464" cy="323455"/>
          </a:xfrm>
        </p:spPr>
        <p:txBody>
          <a:bodyPr anchor="t">
            <a:normAutofit/>
          </a:bodyPr>
          <a:lstStyle>
            <a:lvl1pPr marL="0" indent="0">
              <a:buNone/>
              <a:defRPr sz="1600">
                <a:solidFill>
                  <a:schemeClr val="bg1"/>
                </a:solidFill>
              </a:defRPr>
            </a:lvl1pPr>
          </a:lstStyle>
          <a:p>
            <a:pPr lvl="0"/>
            <a:r>
              <a:rPr lang="en-US" dirty="0" err="1"/>
              <a:t>www.restart.how</a:t>
            </a:r>
            <a:endParaRPr lang="en-US" dirty="0"/>
          </a:p>
        </p:txBody>
      </p:sp>
      <p:grpSp>
        <p:nvGrpSpPr>
          <p:cNvPr id="39" name="Google Shape;664;p39"/>
          <p:cNvGrpSpPr/>
          <p:nvPr userDrawn="1"/>
        </p:nvGrpSpPr>
        <p:grpSpPr>
          <a:xfrm>
            <a:off x="7917788" y="4694282"/>
            <a:ext cx="301041" cy="301041"/>
            <a:chOff x="5941025" y="3634400"/>
            <a:chExt cx="467650" cy="467650"/>
          </a:xfrm>
        </p:grpSpPr>
        <p:sp>
          <p:nvSpPr>
            <p:cNvPr id="40"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p:cNvPicPr>
            <a:picLocks noChangeAspect="1"/>
          </p:cNvPicPr>
          <p:nvPr userDrawn="1"/>
        </p:nvPicPr>
        <p:blipFill rotWithShape="1">
          <a:blip r:embed="rId5" cstate="screen">
            <a:extLst>
              <a:ext uri="{28A0092B-C50C-407E-A947-70E740481C1C}">
                <a14:useLocalDpi xmlns:a14="http://schemas.microsoft.com/office/drawing/2010/main"/>
              </a:ext>
            </a:extLst>
          </a:blip>
          <a:srcRect l="-34744" t="-1" b="-33623"/>
          <a:stretch/>
        </p:blipFill>
        <p:spPr>
          <a:xfrm>
            <a:off x="8340348" y="1521013"/>
            <a:ext cx="540733" cy="457582"/>
          </a:xfrm>
          <a:prstGeom prst="rect">
            <a:avLst/>
          </a:prstGeom>
        </p:spPr>
      </p:pic>
      <p:pic>
        <p:nvPicPr>
          <p:cNvPr id="46" name="Picture 45"/>
          <p:cNvPicPr>
            <a:picLocks noChangeAspect="1"/>
          </p:cNvPicPr>
          <p:nvPr userDrawn="1"/>
        </p:nvPicPr>
        <p:blipFill rotWithShape="1">
          <a:blip r:embed="rId6" cstate="screen">
            <a:extLst>
              <a:ext uri="{28A0092B-C50C-407E-A947-70E740481C1C}">
                <a14:useLocalDpi xmlns:a14="http://schemas.microsoft.com/office/drawing/2010/main"/>
              </a:ext>
            </a:extLst>
          </a:blip>
          <a:srcRect b="-40549"/>
          <a:stretch/>
        </p:blipFill>
        <p:spPr>
          <a:xfrm>
            <a:off x="8116234" y="2666570"/>
            <a:ext cx="540733" cy="457582"/>
          </a:xfrm>
          <a:prstGeom prst="rect">
            <a:avLst/>
          </a:prstGeom>
        </p:spPr>
      </p:pic>
      <p:pic>
        <p:nvPicPr>
          <p:cNvPr id="47" name="Picture 46"/>
          <p:cNvPicPr>
            <a:picLocks noChangeAspect="1"/>
          </p:cNvPicPr>
          <p:nvPr userDrawn="1"/>
        </p:nvPicPr>
        <p:blipFill rotWithShape="1">
          <a:blip r:embed="rId7" cstate="screen">
            <a:extLst>
              <a:ext uri="{28A0092B-C50C-407E-A947-70E740481C1C}">
                <a14:useLocalDpi xmlns:a14="http://schemas.microsoft.com/office/drawing/2010/main"/>
              </a:ext>
            </a:extLst>
          </a:blip>
          <a:srcRect t="-9981" r="-44768" b="-23643"/>
          <a:stretch/>
        </p:blipFill>
        <p:spPr>
          <a:xfrm>
            <a:off x="7962438" y="3612926"/>
            <a:ext cx="540733" cy="457582"/>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3 bullets slide">
    <p:spTree>
      <p:nvGrpSpPr>
        <p:cNvPr id="1" name=""/>
        <p:cNvGrpSpPr/>
        <p:nvPr/>
      </p:nvGrpSpPr>
      <p:grpSpPr>
        <a:xfrm>
          <a:off x="0" y="0"/>
          <a:ext cx="0" cy="0"/>
          <a:chOff x="0" y="0"/>
          <a:chExt cx="0" cy="0"/>
        </a:xfrm>
      </p:grpSpPr>
      <p:sp>
        <p:nvSpPr>
          <p:cNvPr id="34" name="Rectangle 33"/>
          <p:cNvSpPr/>
          <p:nvPr userDrawn="1"/>
        </p:nvSpPr>
        <p:spPr>
          <a:xfrm>
            <a:off x="4903304" y="-3718"/>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897248" y="1125403"/>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2267018"/>
            <a:ext cx="7288696" cy="1126602"/>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a:cxnSpLocks/>
          </p:cNvCxnSpPr>
          <p:nvPr userDrawn="1"/>
        </p:nvCxnSpPr>
        <p:spPr>
          <a:xfrm>
            <a:off x="6206334" y="103665"/>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91068" y="392046"/>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51073" y="49019"/>
            <a:ext cx="1176670" cy="927495"/>
          </a:xfrm>
        </p:spPr>
        <p:txBody>
          <a:bodyPr anchor="ctr">
            <a:normAutofit/>
          </a:bodyPr>
          <a:lstStyle>
            <a:lvl1pPr marL="0" indent="0" algn="ctr">
              <a:buNone/>
              <a:defRPr sz="36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68201"/>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21" name="Text Placeholder 23">
            <a:extLst>
              <a:ext uri="{FF2B5EF4-FFF2-40B4-BE49-F238E27FC236}">
                <a16:creationId xmlns:a16="http://schemas.microsoft.com/office/drawing/2014/main" id="{21DCCF5C-63BA-4991-A642-D39E2A02978B}"/>
              </a:ext>
            </a:extLst>
          </p:cNvPr>
          <p:cNvSpPr>
            <a:spLocks noGrp="1"/>
          </p:cNvSpPr>
          <p:nvPr>
            <p:ph type="body" sz="quarter" idx="16" hasCustomPrompt="1"/>
          </p:nvPr>
        </p:nvSpPr>
        <p:spPr>
          <a:xfrm>
            <a:off x="4981618" y="1198301"/>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22" name="Text Placeholder 2">
            <a:extLst>
              <a:ext uri="{FF2B5EF4-FFF2-40B4-BE49-F238E27FC236}">
                <a16:creationId xmlns:a16="http://schemas.microsoft.com/office/drawing/2014/main" id="{79265CAB-35CA-4BAD-A378-7CAE426D02B5}"/>
              </a:ext>
            </a:extLst>
          </p:cNvPr>
          <p:cNvSpPr>
            <a:spLocks noGrp="1"/>
          </p:cNvSpPr>
          <p:nvPr>
            <p:ph type="body" sz="quarter" idx="17" hasCustomPrompt="1"/>
          </p:nvPr>
        </p:nvSpPr>
        <p:spPr>
          <a:xfrm>
            <a:off x="6320711" y="119664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25" name="Straight Connector 24">
            <a:extLst>
              <a:ext uri="{FF2B5EF4-FFF2-40B4-BE49-F238E27FC236}">
                <a16:creationId xmlns:a16="http://schemas.microsoft.com/office/drawing/2014/main" id="{25D98BAD-EADE-49DD-9C58-2868C51C7CE6}"/>
              </a:ext>
            </a:extLst>
          </p:cNvPr>
          <p:cNvCxnSpPr>
            <a:cxnSpLocks/>
          </p:cNvCxnSpPr>
          <p:nvPr userDrawn="1"/>
        </p:nvCxnSpPr>
        <p:spPr>
          <a:xfrm>
            <a:off x="6235446" y="1221833"/>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3">
            <a:extLst>
              <a:ext uri="{FF2B5EF4-FFF2-40B4-BE49-F238E27FC236}">
                <a16:creationId xmlns:a16="http://schemas.microsoft.com/office/drawing/2014/main" id="{B11D4F74-E1AA-425A-B258-8C2BDCABC673}"/>
              </a:ext>
            </a:extLst>
          </p:cNvPr>
          <p:cNvSpPr>
            <a:spLocks noGrp="1"/>
          </p:cNvSpPr>
          <p:nvPr>
            <p:ph type="body" sz="quarter" idx="18" hasCustomPrompt="1"/>
          </p:nvPr>
        </p:nvSpPr>
        <p:spPr>
          <a:xfrm>
            <a:off x="5000456" y="2388388"/>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 name="Rectangle 2">
            <a:extLst>
              <a:ext uri="{FF2B5EF4-FFF2-40B4-BE49-F238E27FC236}">
                <a16:creationId xmlns:a16="http://schemas.microsoft.com/office/drawing/2014/main" id="{E630EDDD-0739-418B-B7AD-920C1269C69F}"/>
              </a:ext>
            </a:extLst>
          </p:cNvPr>
          <p:cNvSpPr/>
          <p:nvPr userDrawn="1"/>
        </p:nvSpPr>
        <p:spPr>
          <a:xfrm>
            <a:off x="4922142" y="3498210"/>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CD62D4D-32E7-4098-87F9-1B0F0192DC77}"/>
              </a:ext>
            </a:extLst>
          </p:cNvPr>
          <p:cNvSpPr/>
          <p:nvPr userDrawn="1"/>
        </p:nvSpPr>
        <p:spPr>
          <a:xfrm>
            <a:off x="4897248" y="5808178"/>
            <a:ext cx="7288696" cy="1042578"/>
          </a:xfrm>
          <a:prstGeom prst="rect">
            <a:avLst/>
          </a:pr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542970D8-4011-4EC9-87EE-7B689C6412E6}"/>
              </a:ext>
            </a:extLst>
          </p:cNvPr>
          <p:cNvSpPr>
            <a:spLocks noGrp="1"/>
          </p:cNvSpPr>
          <p:nvPr>
            <p:ph type="body" sz="quarter" idx="19" hasCustomPrompt="1"/>
          </p:nvPr>
        </p:nvSpPr>
        <p:spPr>
          <a:xfrm>
            <a:off x="4979908" y="3569919"/>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1" name="Text Placeholder 23">
            <a:extLst>
              <a:ext uri="{FF2B5EF4-FFF2-40B4-BE49-F238E27FC236}">
                <a16:creationId xmlns:a16="http://schemas.microsoft.com/office/drawing/2014/main" id="{97B788DA-19A1-48FB-B9CE-F2AE5EDBA985}"/>
              </a:ext>
            </a:extLst>
          </p:cNvPr>
          <p:cNvSpPr>
            <a:spLocks noGrp="1"/>
          </p:cNvSpPr>
          <p:nvPr>
            <p:ph type="body" sz="quarter" idx="20" hasCustomPrompt="1"/>
          </p:nvPr>
        </p:nvSpPr>
        <p:spPr>
          <a:xfrm>
            <a:off x="4959544" y="5810357"/>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cxnSp>
        <p:nvCxnSpPr>
          <p:cNvPr id="32" name="Straight Connector 31">
            <a:extLst>
              <a:ext uri="{FF2B5EF4-FFF2-40B4-BE49-F238E27FC236}">
                <a16:creationId xmlns:a16="http://schemas.microsoft.com/office/drawing/2014/main" id="{FF8CDD4B-6732-40D6-9EC0-B990490D5468}"/>
              </a:ext>
            </a:extLst>
          </p:cNvPr>
          <p:cNvCxnSpPr>
            <a:cxnSpLocks/>
          </p:cNvCxnSpPr>
          <p:nvPr userDrawn="1"/>
        </p:nvCxnSpPr>
        <p:spPr>
          <a:xfrm>
            <a:off x="6254284" y="2411919"/>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E292A3-3D27-42B2-B2A2-4F8115C013B4}"/>
              </a:ext>
            </a:extLst>
          </p:cNvPr>
          <p:cNvCxnSpPr>
            <a:cxnSpLocks/>
          </p:cNvCxnSpPr>
          <p:nvPr userDrawn="1"/>
        </p:nvCxnSpPr>
        <p:spPr>
          <a:xfrm>
            <a:off x="6244010" y="3603723"/>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9BACB23-8394-4EFE-A7E6-BF718750A66C}"/>
              </a:ext>
            </a:extLst>
          </p:cNvPr>
          <p:cNvCxnSpPr>
            <a:cxnSpLocks/>
          </p:cNvCxnSpPr>
          <p:nvPr userDrawn="1"/>
        </p:nvCxnSpPr>
        <p:spPr>
          <a:xfrm>
            <a:off x="6244010" y="5915409"/>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2">
            <a:extLst>
              <a:ext uri="{FF2B5EF4-FFF2-40B4-BE49-F238E27FC236}">
                <a16:creationId xmlns:a16="http://schemas.microsoft.com/office/drawing/2014/main" id="{50750CC2-47E8-4E6C-A51C-2CF99A3B9462}"/>
              </a:ext>
            </a:extLst>
          </p:cNvPr>
          <p:cNvSpPr>
            <a:spLocks noGrp="1"/>
          </p:cNvSpPr>
          <p:nvPr>
            <p:ph type="body" sz="quarter" idx="21" hasCustomPrompt="1"/>
          </p:nvPr>
        </p:nvSpPr>
        <p:spPr>
          <a:xfrm>
            <a:off x="6360097" y="2376458"/>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8" name="Text Placeholder 2">
            <a:extLst>
              <a:ext uri="{FF2B5EF4-FFF2-40B4-BE49-F238E27FC236}">
                <a16:creationId xmlns:a16="http://schemas.microsoft.com/office/drawing/2014/main" id="{651E6DC5-C539-40B8-BBF1-0E859882700E}"/>
              </a:ext>
            </a:extLst>
          </p:cNvPr>
          <p:cNvSpPr>
            <a:spLocks noGrp="1"/>
          </p:cNvSpPr>
          <p:nvPr>
            <p:ph type="body" sz="quarter" idx="22" hasCustomPrompt="1"/>
          </p:nvPr>
        </p:nvSpPr>
        <p:spPr>
          <a:xfrm>
            <a:off x="6339549" y="3568265"/>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9" name="Text Placeholder 2">
            <a:extLst>
              <a:ext uri="{FF2B5EF4-FFF2-40B4-BE49-F238E27FC236}">
                <a16:creationId xmlns:a16="http://schemas.microsoft.com/office/drawing/2014/main" id="{3632AB8E-FDC0-4922-8B1A-6843FAF84EB6}"/>
              </a:ext>
            </a:extLst>
          </p:cNvPr>
          <p:cNvSpPr>
            <a:spLocks noGrp="1"/>
          </p:cNvSpPr>
          <p:nvPr>
            <p:ph type="body" sz="quarter" idx="23" hasCustomPrompt="1"/>
          </p:nvPr>
        </p:nvSpPr>
        <p:spPr>
          <a:xfrm>
            <a:off x="6370371" y="5859400"/>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Rectangle 1">
            <a:extLst>
              <a:ext uri="{FF2B5EF4-FFF2-40B4-BE49-F238E27FC236}">
                <a16:creationId xmlns:a16="http://schemas.microsoft.com/office/drawing/2014/main" id="{F0ACC96D-4607-4AC9-82B4-BC8F0C9F4CFF}"/>
              </a:ext>
            </a:extLst>
          </p:cNvPr>
          <p:cNvSpPr/>
          <p:nvPr userDrawn="1"/>
        </p:nvSpPr>
        <p:spPr>
          <a:xfrm>
            <a:off x="4897248" y="4646341"/>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E73F39BD-34D3-4650-99B1-1B54F7CDC217}"/>
              </a:ext>
            </a:extLst>
          </p:cNvPr>
          <p:cNvCxnSpPr>
            <a:cxnSpLocks/>
          </p:cNvCxnSpPr>
          <p:nvPr userDrawn="1"/>
        </p:nvCxnSpPr>
        <p:spPr>
          <a:xfrm>
            <a:off x="6262848" y="4762986"/>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23">
            <a:extLst>
              <a:ext uri="{FF2B5EF4-FFF2-40B4-BE49-F238E27FC236}">
                <a16:creationId xmlns:a16="http://schemas.microsoft.com/office/drawing/2014/main" id="{36773288-BCFF-4B58-84DD-CEFEB7B178BC}"/>
              </a:ext>
            </a:extLst>
          </p:cNvPr>
          <p:cNvSpPr>
            <a:spLocks noGrp="1"/>
          </p:cNvSpPr>
          <p:nvPr>
            <p:ph type="body" sz="quarter" idx="24" hasCustomPrompt="1"/>
          </p:nvPr>
        </p:nvSpPr>
        <p:spPr>
          <a:xfrm>
            <a:off x="4969283" y="4689195"/>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50" name="Text Placeholder 2">
            <a:extLst>
              <a:ext uri="{FF2B5EF4-FFF2-40B4-BE49-F238E27FC236}">
                <a16:creationId xmlns:a16="http://schemas.microsoft.com/office/drawing/2014/main" id="{1F0873FD-C64B-4E2C-BD47-FA5A56C869EE}"/>
              </a:ext>
            </a:extLst>
          </p:cNvPr>
          <p:cNvSpPr>
            <a:spLocks noGrp="1"/>
          </p:cNvSpPr>
          <p:nvPr>
            <p:ph type="body" sz="quarter" idx="25" hasCustomPrompt="1"/>
          </p:nvPr>
        </p:nvSpPr>
        <p:spPr>
          <a:xfrm>
            <a:off x="6409757" y="470698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Tree>
    <p:extLst>
      <p:ext uri="{BB962C8B-B14F-4D97-AF65-F5344CB8AC3E}">
        <p14:creationId xmlns:p14="http://schemas.microsoft.com/office/powerpoint/2010/main" val="1124612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3909059" y="550573"/>
            <a:ext cx="7721361"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3909060" y="1660248"/>
            <a:ext cx="7721361"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429000" y="1444546"/>
            <a:ext cx="857533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
        <p:nvSpPr>
          <p:cNvPr id="12" name="Picture Placeholder 3"/>
          <p:cNvSpPr>
            <a:spLocks noGrp="1"/>
          </p:cNvSpPr>
          <p:nvPr>
            <p:ph type="pic" sz="quarter" idx="18"/>
          </p:nvPr>
        </p:nvSpPr>
        <p:spPr>
          <a:xfrm flipH="1">
            <a:off x="0" y="-11430"/>
            <a:ext cx="3279963"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a:noFill/>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
        <p:nvSpPr>
          <p:cNvPr id="13" name="Freeform 12"/>
          <p:cNvSpPr/>
          <p:nvPr userDrawn="1"/>
        </p:nvSpPr>
        <p:spPr>
          <a:xfrm flipH="1">
            <a:off x="2024799" y="4040980"/>
            <a:ext cx="926232" cy="2817020"/>
          </a:xfrm>
          <a:custGeom>
            <a:avLst/>
            <a:gdLst>
              <a:gd name="connsiteX0" fmla="*/ 0 w 926232"/>
              <a:gd name="connsiteY0" fmla="*/ 0 h 2817020"/>
              <a:gd name="connsiteX1" fmla="*/ 388144 w 926232"/>
              <a:gd name="connsiteY1" fmla="*/ 123754 h 2817020"/>
              <a:gd name="connsiteX2" fmla="*/ 926232 w 926232"/>
              <a:gd name="connsiteY2" fmla="*/ 2817020 h 2817020"/>
              <a:gd name="connsiteX3" fmla="*/ 567372 w 926232"/>
              <a:gd name="connsiteY3" fmla="*/ 2817020 h 2817020"/>
              <a:gd name="connsiteX4" fmla="*/ 0 w 926232"/>
              <a:gd name="connsiteY4" fmla="*/ 0 h 281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232" h="2817020">
                <a:moveTo>
                  <a:pt x="0" y="0"/>
                </a:moveTo>
                <a:lnTo>
                  <a:pt x="388144" y="123754"/>
                </a:lnTo>
                <a:lnTo>
                  <a:pt x="926232" y="2817020"/>
                </a:lnTo>
                <a:lnTo>
                  <a:pt x="567372" y="2817020"/>
                </a:lnTo>
                <a:lnTo>
                  <a:pt x="0" y="0"/>
                </a:lnTo>
                <a:close/>
              </a:path>
            </a:pathLst>
          </a:cu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753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3416BA-CDC5-0C4C-809B-629E7A6F3989}"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CC8C3-527B-F242-AF11-83DC42FCFD3D}" type="slidenum">
              <a:rPr lang="en-US" smtClean="0"/>
              <a:t>‹#›</a:t>
            </a:fld>
            <a:endParaRPr lang="en-US"/>
          </a:p>
        </p:txBody>
      </p:sp>
    </p:spTree>
    <p:extLst>
      <p:ext uri="{BB962C8B-B14F-4D97-AF65-F5344CB8AC3E}">
        <p14:creationId xmlns:p14="http://schemas.microsoft.com/office/powerpoint/2010/main" val="567145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5" y="112488"/>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1343947"/>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76071" y="1096203"/>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
        <p:nvSpPr>
          <p:cNvPr id="1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cxnSp>
        <p:nvCxnSpPr>
          <p:cNvPr id="9" name="Straight Connector 8"/>
          <p:cNvCxnSpPr/>
          <p:nvPr userDrawn="1"/>
        </p:nvCxnSpPr>
        <p:spPr>
          <a:xfrm flipH="1">
            <a:off x="3764072" y="1901746"/>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
        <p:nvSpPr>
          <p:cNvPr id="1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cxnSp>
        <p:nvCxnSpPr>
          <p:cNvPr id="10" name="Straight Connector 9"/>
          <p:cNvCxnSpPr/>
          <p:nvPr userDrawn="1"/>
        </p:nvCxnSpPr>
        <p:spPr>
          <a:xfrm flipH="1">
            <a:off x="3764072" y="1901746"/>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64301" y="12094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97708" y="1146599"/>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9" name="Text Placeholder 25"/>
          <p:cNvSpPr>
            <a:spLocks noGrp="1"/>
          </p:cNvSpPr>
          <p:nvPr>
            <p:ph type="body" sz="quarter" idx="15" hasCustomPrompt="1"/>
          </p:nvPr>
        </p:nvSpPr>
        <p:spPr>
          <a:xfrm>
            <a:off x="4683387" y="2139557"/>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3" name="Straight Connector 12"/>
          <p:cNvCxnSpPr/>
          <p:nvPr userDrawn="1"/>
        </p:nvCxnSpPr>
        <p:spPr>
          <a:xfrm flipH="1">
            <a:off x="478388" y="1901510"/>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1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12/1/2020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42" r:id="rId3"/>
    <p:sldLayoutId id="2147483700" r:id="rId4"/>
    <p:sldLayoutId id="2147483767" r:id="rId5"/>
    <p:sldLayoutId id="2147483743" r:id="rId6"/>
    <p:sldLayoutId id="2147483710" r:id="rId7"/>
    <p:sldLayoutId id="2147483745" r:id="rId8"/>
    <p:sldLayoutId id="2147483707" r:id="rId9"/>
    <p:sldLayoutId id="2147483744" r:id="rId10"/>
    <p:sldLayoutId id="2147483698" r:id="rId11"/>
    <p:sldLayoutId id="2147483708" r:id="rId12"/>
    <p:sldLayoutId id="2147483717" r:id="rId13"/>
    <p:sldLayoutId id="2147483771" r:id="rId14"/>
    <p:sldLayoutId id="2147483774" r:id="rId15"/>
    <p:sldLayoutId id="2147483775" r:id="rId16"/>
    <p:sldLayoutId id="2147483773" r:id="rId17"/>
    <p:sldLayoutId id="2147483772" r:id="rId18"/>
    <p:sldLayoutId id="2147483718" r:id="rId19"/>
    <p:sldLayoutId id="2147483723" r:id="rId20"/>
    <p:sldLayoutId id="2147483787" r:id="rId21"/>
    <p:sldLayoutId id="2147483790" r:id="rId22"/>
    <p:sldLayoutId id="2147483789" r:id="rId23"/>
    <p:sldLayoutId id="2147483737" r:id="rId24"/>
    <p:sldLayoutId id="2147483699" r:id="rId25"/>
    <p:sldLayoutId id="2147483705" r:id="rId26"/>
    <p:sldLayoutId id="2147483776" r:id="rId27"/>
    <p:sldLayoutId id="2147483777" r:id="rId28"/>
    <p:sldLayoutId id="2147483738" r:id="rId29"/>
    <p:sldLayoutId id="2147483740" r:id="rId30"/>
    <p:sldLayoutId id="2147483741" r:id="rId31"/>
    <p:sldLayoutId id="2147483746" r:id="rId32"/>
    <p:sldLayoutId id="2147483734" r:id="rId33"/>
    <p:sldLayoutId id="2147483748" r:id="rId34"/>
    <p:sldLayoutId id="2147483770" r:id="rId35"/>
    <p:sldLayoutId id="2147483749" r:id="rId36"/>
    <p:sldLayoutId id="2147483750" r:id="rId37"/>
    <p:sldLayoutId id="2147483751" r:id="rId38"/>
    <p:sldLayoutId id="2147483752" r:id="rId39"/>
    <p:sldLayoutId id="2147483687" r:id="rId40"/>
    <p:sldLayoutId id="2147483726" r:id="rId41"/>
    <p:sldLayoutId id="2147483791" r:id="rId42"/>
    <p:sldLayoutId id="2147483792" r:id="rId43"/>
    <p:sldLayoutId id="2147483793" r:id="rId44"/>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41.xml"/><Relationship Id="rId5" Type="http://schemas.openxmlformats.org/officeDocument/2006/relationships/image" Target="../media/image20.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hyperlink" Target="http://www.momentumconsulting.ie/" TargetMode="External"/><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en/agenda-gantt-gantt-chart-project-153555/" TargetMode="External"/><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hyperlink" Target="https://www.thecupcakedelivers.com/product/great-job-with-rainbow-stars-balloon/" TargetMode="External"/><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hyperlink" Target="http://thefoodhub.com/what-we-do/food-sector-training/" TargetMode="External"/><Relationship Id="rId2" Type="http://schemas.openxmlformats.org/officeDocument/2006/relationships/image" Target="../media/image40.jpeg"/><Relationship Id="rId1" Type="http://schemas.openxmlformats.org/officeDocument/2006/relationships/slideLayout" Target="../slideLayouts/slideLayout43.xml"/><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hyperlink" Target="http://www.exchangeinishowen.ie/community-christmas-dinner.html" TargetMode="External"/><Relationship Id="rId2" Type="http://schemas.openxmlformats.org/officeDocument/2006/relationships/image" Target="../media/image43.jpeg"/><Relationship Id="rId1" Type="http://schemas.openxmlformats.org/officeDocument/2006/relationships/slideLayout" Target="../slideLayouts/slideLayout4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hyperlink" Target="http://www.exchangeinishowen.i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stevegarfield/3965884030" TargetMode="External"/><Relationship Id="rId2" Type="http://schemas.openxmlformats.org/officeDocument/2006/relationships/image" Target="../media/image44.jpeg"/><Relationship Id="rId1" Type="http://schemas.openxmlformats.org/officeDocument/2006/relationships/slideLayout" Target="../slideLayouts/slideLayout43.xml"/><Relationship Id="rId6" Type="http://schemas.openxmlformats.org/officeDocument/2006/relationships/hyperlink" Target="https://clarechampion.ie/visionary-plan-to-boost-ennis-post-covid-recovery/" TargetMode="External"/><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jpeg"/><Relationship Id="rId1" Type="http://schemas.openxmlformats.org/officeDocument/2006/relationships/slideLayout" Target="../slideLayouts/slideLayout43.xml"/><Relationship Id="rId5" Type="http://schemas.openxmlformats.org/officeDocument/2006/relationships/hyperlink" Target="http://www.ballyhouradevelopment.com/" TargetMode="External"/><Relationship Id="rId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scottishgovernment/16702138067/" TargetMode="External"/><Relationship Id="rId2" Type="http://schemas.openxmlformats.org/officeDocument/2006/relationships/image" Target="../media/image46.jpeg"/><Relationship Id="rId1" Type="http://schemas.openxmlformats.org/officeDocument/2006/relationships/slideLayout" Target="../slideLayouts/slideLayout43.xml"/><Relationship Id="rId6" Type="http://schemas.openxmlformats.org/officeDocument/2006/relationships/hyperlink" Target="http://www.aigasforest.org.uk/" TargetMode="Externa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1.xml"/><Relationship Id="rId1" Type="http://schemas.openxmlformats.org/officeDocument/2006/relationships/video" Target="https://www.youtube.com/embed/XvRLTaHDYAw?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hyperlink" Target="http://www.lovethispic.com/image/53925/home-is-where-the-heart-is" TargetMode="External"/><Relationship Id="rId2" Type="http://schemas.openxmlformats.org/officeDocument/2006/relationships/image" Target="../media/image49.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hyperlink" Target="https://www.ellevatenetwork.com/events/6350-storytelling-workshop" TargetMode="External"/><Relationship Id="rId2" Type="http://schemas.openxmlformats.org/officeDocument/2006/relationships/image" Target="../media/image51.jpeg"/><Relationship Id="rId1" Type="http://schemas.openxmlformats.org/officeDocument/2006/relationships/slideLayout" Target="../slideLayouts/slideLayout15.xml"/><Relationship Id="rId4" Type="http://schemas.openxmlformats.org/officeDocument/2006/relationships/hyperlink" Target="https://katzandassociates.com/2015/04/storytelling-community-engagement-tool/"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ourworld.unu.edu/en/the-story-of-solutions" TargetMode="External"/><Relationship Id="rId2" Type="http://schemas.openxmlformats.org/officeDocument/2006/relationships/image" Target="../media/image53.jpe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hyperlink" Target="https://blog.mozilla.org/internetcitizen/2017/09/18/accelerate-change/" TargetMode="External"/><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hyperlink" Target="https://www.smartrural21.eu/villages/dingle_ie/?fbclid=IwAR3hbQ3CWnbAEV-DKEemK7IMg_hiEW0YAe4hKKWFoNIDTD1JsfZwxK1R1m4" TargetMode="External"/><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hyperlink" Target="https://www.theglobeandmail.com/report-on-business/careers/management/eight-tips-to-increase-diversity/article14707577/" TargetMode="External"/><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https://www.linkedin.com/pulse/better-together-story-exchange-part-four-ruth-garvey-williams/" TargetMode="External"/><Relationship Id="rId2" Type="http://schemas.openxmlformats.org/officeDocument/2006/relationships/hyperlink" Target="http://www.exchangeinishowen.ie/" TargetMode="External"/><Relationship Id="rId1" Type="http://schemas.openxmlformats.org/officeDocument/2006/relationships/slideLayout" Target="../slideLayouts/slideLayout27.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hyperlink" Target="https://www.pcworld.com/article/3328550/computers/tech-that-died-in-2018.html" TargetMode="External"/><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geobrava.wordpress.com/2018/11/15/how-remote-work-enables-digital-productivity/" TargetMode="External"/><Relationship Id="rId2" Type="http://schemas.openxmlformats.org/officeDocument/2006/relationships/image" Target="../media/image58.jpeg"/><Relationship Id="rId1" Type="http://schemas.openxmlformats.org/officeDocument/2006/relationships/slideLayout" Target="../slideLayouts/slideLayout28.xml"/><Relationship Id="rId5" Type="http://schemas.openxmlformats.org/officeDocument/2006/relationships/hyperlink" Target="http://yonah.org/channel/questions-about-virtual-volunteering" TargetMode="Externa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s://yoursay.stirling.wa.gov.au/strategic-community-plan" TargetMode="External"/><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8" Type="http://schemas.openxmlformats.org/officeDocument/2006/relationships/hyperlink" Target="https://modam.work/" TargetMode="External"/><Relationship Id="rId3" Type="http://schemas.openxmlformats.org/officeDocument/2006/relationships/hyperlink" Target="https://www.coworker.com/ireland/arranmore-island/modam" TargetMode="External"/><Relationship Id="rId7" Type="http://schemas.openxmlformats.org/officeDocument/2006/relationships/hyperlink" Target="https://growremote.ie/" TargetMode="External"/><Relationship Id="rId2" Type="http://schemas.openxmlformats.org/officeDocument/2006/relationships/image" Target="../media/image62.jpeg"/><Relationship Id="rId1" Type="http://schemas.openxmlformats.org/officeDocument/2006/relationships/slideLayout" Target="../slideLayouts/slideLayout43.xml"/><Relationship Id="rId6" Type="http://schemas.openxmlformats.org/officeDocument/2006/relationships/hyperlink" Target="https://www.three.ie/" TargetMode="External"/><Relationship Id="rId5" Type="http://schemas.openxmlformats.org/officeDocument/2006/relationships/hyperlink" Target="https://drcd.gov.ie/" TargetMode="External"/><Relationship Id="rId10" Type="http://schemas.openxmlformats.org/officeDocument/2006/relationships/image" Target="../media/image42.svg"/><Relationship Id="rId4" Type="http://schemas.openxmlformats.org/officeDocument/2006/relationships/hyperlink" Target="http://www.donegalcoco.ie/" TargetMode="External"/><Relationship Id="rId9"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41.xml"/><Relationship Id="rId1" Type="http://schemas.openxmlformats.org/officeDocument/2006/relationships/video" Target="https://www.youtube.com/embed/i4PcOZ8xMsA?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43.xml"/><Relationship Id="rId4" Type="http://schemas.openxmlformats.org/officeDocument/2006/relationships/image" Target="../media/image42.svg"/></Relationships>
</file>

<file path=ppt/slides/_rels/slide43.xml.rels><?xml version="1.0" encoding="UTF-8" standalone="yes"?>
<Relationships xmlns="http://schemas.openxmlformats.org/package/2006/relationships"><Relationship Id="rId3" Type="http://schemas.openxmlformats.org/officeDocument/2006/relationships/hyperlink" Target="https://ggwash.org/view/62837/in-our-region-people-are-flocking-to-both-cities-and-outer-suburban-areas" TargetMode="External"/><Relationship Id="rId7" Type="http://schemas.openxmlformats.org/officeDocument/2006/relationships/image" Target="../media/image42.svg"/><Relationship Id="rId2" Type="http://schemas.openxmlformats.org/officeDocument/2006/relationships/image" Target="../media/image65.jpeg"/><Relationship Id="rId1" Type="http://schemas.openxmlformats.org/officeDocument/2006/relationships/slideLayout" Target="../slideLayouts/slideLayout43.xml"/><Relationship Id="rId6" Type="http://schemas.openxmlformats.org/officeDocument/2006/relationships/image" Target="../media/image41.png"/><Relationship Id="rId5" Type="http://schemas.openxmlformats.org/officeDocument/2006/relationships/hyperlink" Target="http://www.improvementdistricts.scot/" TargetMode="External"/><Relationship Id="rId4" Type="http://schemas.openxmlformats.org/officeDocument/2006/relationships/hyperlink" Target="https://improvementdistricts.scot/our-member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41.xml"/><Relationship Id="rId1" Type="http://schemas.openxmlformats.org/officeDocument/2006/relationships/video" Target="https://www.youtube.com/embed/iQ8qky_hlUw?feature=oembed"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hyperlink" Target="https://saadaqeelalzaroonimapping.wordpress.com/2011/04/12/design-charrette-knowledge-visualization-through-participatory-mapping/" TargetMode="External"/><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hyperlink" Target="http://www.80grados.net/ciudadanias/" TargetMode="External"/><Relationship Id="rId2" Type="http://schemas.openxmlformats.org/officeDocument/2006/relationships/image" Target="../media/image69.jpe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hyperlink" Target="http://strictlybusinessomaha.com/features/supporting-local-economy-omaha-nebraska/" TargetMode="External"/><Relationship Id="rId2" Type="http://schemas.openxmlformats.org/officeDocument/2006/relationships/image" Target="../media/image72.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vistacampus.gov/sites/vistacampus/files/uploads/2014/04/TheCommunityWheel.pdf" TargetMode="External"/><Relationship Id="rId1" Type="http://schemas.openxmlformats.org/officeDocument/2006/relationships/slideLayout" Target="../slideLayouts/slideLayout5.xml"/><Relationship Id="rId4" Type="http://schemas.openxmlformats.org/officeDocument/2006/relationships/hyperlink" Target="https://www.vistacampus.gov/two-visual-tool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vistacampus.gov/two-visual-tools" TargetMode="External"/><Relationship Id="rId2" Type="http://schemas.openxmlformats.org/officeDocument/2006/relationships/hyperlink" Target="https://www.vistacampus.gov/sites/vistacampus/files/uploads/2014/04/ConnectingTool.pdf" TargetMode="External"/><Relationship Id="rId1" Type="http://schemas.openxmlformats.org/officeDocument/2006/relationships/slideLayout" Target="../slideLayouts/slideLayout5.xml"/><Relationship Id="rId4" Type="http://schemas.openxmlformats.org/officeDocument/2006/relationships/image" Target="../media/image75.gif"/></Relationships>
</file>

<file path=ppt/slides/_rels/slide55.xml.rels><?xml version="1.0" encoding="UTF-8" standalone="yes"?>
<Relationships xmlns="http://schemas.openxmlformats.org/package/2006/relationships"><Relationship Id="rId3" Type="http://schemas.openxmlformats.org/officeDocument/2006/relationships/hyperlink" Target="https://www.vistacampus.gov/sites/vistacampus/files/uploads/2014/04/AssociationPartnershipsTool.pdf" TargetMode="External"/><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hyperlink" Target="https://www.vistacampus.gov/two-visual-tool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hyperlink" Target="https://www.vistacampus.gov/lessons/strengthening-your-organization-your-community-and-your-projects" TargetMode="External"/><Relationship Id="rId2" Type="http://schemas.openxmlformats.org/officeDocument/2006/relationships/hyperlink" Target="https://ctb.ku.edu/en" TargetMode="Externa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exchangeinishowen.ie/" TargetMode="Externa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w8centre.ie/" TargetMode="Externa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4"/>
          <p:cNvSpPr txBox="1">
            <a:spLocks/>
          </p:cNvSpPr>
          <p:nvPr/>
        </p:nvSpPr>
        <p:spPr>
          <a:xfrm>
            <a:off x="5261114" y="-40456"/>
            <a:ext cx="6930886" cy="6908556"/>
          </a:xfrm>
          <a:custGeom>
            <a:avLst/>
            <a:gdLst>
              <a:gd name="connsiteX0" fmla="*/ 0 w 6215062"/>
              <a:gd name="connsiteY0" fmla="*/ 0 h 7050088"/>
              <a:gd name="connsiteX1" fmla="*/ 5179198 w 6215062"/>
              <a:gd name="connsiteY1" fmla="*/ 0 h 7050088"/>
              <a:gd name="connsiteX2" fmla="*/ 6215062 w 6215062"/>
              <a:gd name="connsiteY2" fmla="*/ 1035864 h 7050088"/>
              <a:gd name="connsiteX3" fmla="*/ 6215062 w 6215062"/>
              <a:gd name="connsiteY3" fmla="*/ 7050088 h 7050088"/>
              <a:gd name="connsiteX4" fmla="*/ 0 w 6215062"/>
              <a:gd name="connsiteY4" fmla="*/ 7050088 h 7050088"/>
              <a:gd name="connsiteX5" fmla="*/ 0 w 6215062"/>
              <a:gd name="connsiteY5" fmla="*/ 0 h 7050088"/>
              <a:gd name="connsiteX0" fmla="*/ 0 w 6239372"/>
              <a:gd name="connsiteY0" fmla="*/ 0 h 7050088"/>
              <a:gd name="connsiteX1" fmla="*/ 6239372 w 6239372"/>
              <a:gd name="connsiteY1" fmla="*/ 26504 h 7050088"/>
              <a:gd name="connsiteX2" fmla="*/ 6215062 w 6239372"/>
              <a:gd name="connsiteY2" fmla="*/ 1035864 h 7050088"/>
              <a:gd name="connsiteX3" fmla="*/ 6215062 w 6239372"/>
              <a:gd name="connsiteY3" fmla="*/ 705008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26504 h 7050088"/>
              <a:gd name="connsiteX2" fmla="*/ 6215062 w 6239372"/>
              <a:gd name="connsiteY2" fmla="*/ 1035864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26504 h 7050088"/>
              <a:gd name="connsiteX2" fmla="*/ 6162054 w 6239372"/>
              <a:gd name="connsiteY2" fmla="*/ 6840316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0 h 7050088"/>
              <a:gd name="connsiteX2" fmla="*/ 6162054 w 6239372"/>
              <a:gd name="connsiteY2" fmla="*/ 6840316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6840316"/>
              <a:gd name="connsiteX1" fmla="*/ 6239372 w 6239372"/>
              <a:gd name="connsiteY1" fmla="*/ 0 h 6840316"/>
              <a:gd name="connsiteX2" fmla="*/ 6162054 w 6239372"/>
              <a:gd name="connsiteY2" fmla="*/ 6840316 h 6840316"/>
              <a:gd name="connsiteX3" fmla="*/ 1126227 w 6239372"/>
              <a:gd name="connsiteY3" fmla="*/ 6626018 h 6840316"/>
              <a:gd name="connsiteX4" fmla="*/ 0 w 6239372"/>
              <a:gd name="connsiteY4" fmla="*/ 5632105 h 6840316"/>
              <a:gd name="connsiteX5" fmla="*/ 0 w 6239372"/>
              <a:gd name="connsiteY5" fmla="*/ 0 h 6840316"/>
              <a:gd name="connsiteX0" fmla="*/ 689320 w 6928692"/>
              <a:gd name="connsiteY0" fmla="*/ 0 h 6851305"/>
              <a:gd name="connsiteX1" fmla="*/ 6928692 w 6928692"/>
              <a:gd name="connsiteY1" fmla="*/ 0 h 6851305"/>
              <a:gd name="connsiteX2" fmla="*/ 6851374 w 6928692"/>
              <a:gd name="connsiteY2" fmla="*/ 6840316 h 6851305"/>
              <a:gd name="connsiteX3" fmla="*/ 0 w 6928692"/>
              <a:gd name="connsiteY3" fmla="*/ 6851305 h 6851305"/>
              <a:gd name="connsiteX4" fmla="*/ 689320 w 6928692"/>
              <a:gd name="connsiteY4" fmla="*/ 5632105 h 6851305"/>
              <a:gd name="connsiteX5" fmla="*/ 689320 w 6928692"/>
              <a:gd name="connsiteY5" fmla="*/ 0 h 6851305"/>
              <a:gd name="connsiteX0" fmla="*/ 689320 w 6928692"/>
              <a:gd name="connsiteY0" fmla="*/ 0 h 6853568"/>
              <a:gd name="connsiteX1" fmla="*/ 6928692 w 6928692"/>
              <a:gd name="connsiteY1" fmla="*/ 0 h 6853568"/>
              <a:gd name="connsiteX2" fmla="*/ 6851374 w 6928692"/>
              <a:gd name="connsiteY2" fmla="*/ 6853568 h 6853568"/>
              <a:gd name="connsiteX3" fmla="*/ 0 w 6928692"/>
              <a:gd name="connsiteY3" fmla="*/ 6851305 h 6853568"/>
              <a:gd name="connsiteX4" fmla="*/ 689320 w 6928692"/>
              <a:gd name="connsiteY4" fmla="*/ 5632105 h 6853568"/>
              <a:gd name="connsiteX5" fmla="*/ 689320 w 6928692"/>
              <a:gd name="connsiteY5" fmla="*/ 0 h 6853568"/>
              <a:gd name="connsiteX0" fmla="*/ 649563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649563 w 6888935"/>
              <a:gd name="connsiteY4" fmla="*/ 5632105 h 6853568"/>
              <a:gd name="connsiteX5" fmla="*/ 649563 w 6888935"/>
              <a:gd name="connsiteY5" fmla="*/ 0 h 6853568"/>
              <a:gd name="connsiteX0" fmla="*/ 649563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649563 w 6888935"/>
              <a:gd name="connsiteY5" fmla="*/ 0 h 6853568"/>
              <a:gd name="connsiteX0" fmla="*/ 1272415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1272415 w 6888935"/>
              <a:gd name="connsiteY5" fmla="*/ 0 h 6853568"/>
              <a:gd name="connsiteX0" fmla="*/ 1272415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1272415 w 6888935"/>
              <a:gd name="connsiteY5" fmla="*/ 0 h 6853568"/>
              <a:gd name="connsiteX0" fmla="*/ 1272415 w 6888935"/>
              <a:gd name="connsiteY0" fmla="*/ 0 h 6866740"/>
              <a:gd name="connsiteX1" fmla="*/ 6888935 w 6888935"/>
              <a:gd name="connsiteY1" fmla="*/ 0 h 6866740"/>
              <a:gd name="connsiteX2" fmla="*/ 6877477 w 6888935"/>
              <a:gd name="connsiteY2" fmla="*/ 6866740 h 6866740"/>
              <a:gd name="connsiteX3" fmla="*/ 0 w 6888935"/>
              <a:gd name="connsiteY3" fmla="*/ 6851305 h 6866740"/>
              <a:gd name="connsiteX4" fmla="*/ 2094050 w 6888935"/>
              <a:gd name="connsiteY4" fmla="*/ 1629948 h 6866740"/>
              <a:gd name="connsiteX5" fmla="*/ 1272415 w 6888935"/>
              <a:gd name="connsiteY5" fmla="*/ 0 h 686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935" h="6866740">
                <a:moveTo>
                  <a:pt x="1272415" y="0"/>
                </a:moveTo>
                <a:lnTo>
                  <a:pt x="6888935" y="0"/>
                </a:lnTo>
                <a:cubicBezTo>
                  <a:pt x="6885116" y="2288913"/>
                  <a:pt x="6881296" y="4577827"/>
                  <a:pt x="6877477" y="6866740"/>
                </a:cubicBezTo>
                <a:lnTo>
                  <a:pt x="0" y="6851305"/>
                </a:lnTo>
                <a:lnTo>
                  <a:pt x="2094050" y="1629948"/>
                </a:lnTo>
                <a:lnTo>
                  <a:pt x="1272415" y="0"/>
                </a:lnTo>
                <a:close/>
              </a:path>
            </a:pathLst>
          </a:custGeom>
          <a:blipFill>
            <a:blip r:embed="rId2"/>
            <a:stretch>
              <a:fillRect/>
            </a:stretch>
          </a:blipFill>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7" name="Rectangle 1"/>
          <p:cNvSpPr/>
          <p:nvPr/>
        </p:nvSpPr>
        <p:spPr>
          <a:xfrm>
            <a:off x="5282566" y="-38844"/>
            <a:ext cx="3730817" cy="6888640"/>
          </a:xfrm>
          <a:custGeom>
            <a:avLst/>
            <a:gdLst>
              <a:gd name="connsiteX0" fmla="*/ 0 w 914400"/>
              <a:gd name="connsiteY0" fmla="*/ 0 h 6853276"/>
              <a:gd name="connsiteX1" fmla="*/ 914400 w 914400"/>
              <a:gd name="connsiteY1" fmla="*/ 0 h 6853276"/>
              <a:gd name="connsiteX2" fmla="*/ 914400 w 914400"/>
              <a:gd name="connsiteY2" fmla="*/ 6853276 h 6853276"/>
              <a:gd name="connsiteX3" fmla="*/ 0 w 914400"/>
              <a:gd name="connsiteY3" fmla="*/ 6853276 h 6853276"/>
              <a:gd name="connsiteX4" fmla="*/ 0 w 914400"/>
              <a:gd name="connsiteY4" fmla="*/ 0 h 6853276"/>
              <a:gd name="connsiteX0" fmla="*/ 0 w 3710609"/>
              <a:gd name="connsiteY0" fmla="*/ 0 h 6853276"/>
              <a:gd name="connsiteX1" fmla="*/ 3710609 w 3710609"/>
              <a:gd name="connsiteY1" fmla="*/ 13252 h 6853276"/>
              <a:gd name="connsiteX2" fmla="*/ 914400 w 3710609"/>
              <a:gd name="connsiteY2" fmla="*/ 6853276 h 6853276"/>
              <a:gd name="connsiteX3" fmla="*/ 0 w 3710609"/>
              <a:gd name="connsiteY3" fmla="*/ 6853276 h 6853276"/>
              <a:gd name="connsiteX4" fmla="*/ 0 w 3710609"/>
              <a:gd name="connsiteY4" fmla="*/ 0 h 6853276"/>
              <a:gd name="connsiteX0" fmla="*/ 2332383 w 3710609"/>
              <a:gd name="connsiteY0" fmla="*/ 384314 h 6840024"/>
              <a:gd name="connsiteX1" fmla="*/ 3710609 w 3710609"/>
              <a:gd name="connsiteY1" fmla="*/ 0 h 6840024"/>
              <a:gd name="connsiteX2" fmla="*/ 914400 w 3710609"/>
              <a:gd name="connsiteY2" fmla="*/ 6840024 h 6840024"/>
              <a:gd name="connsiteX3" fmla="*/ 0 w 3710609"/>
              <a:gd name="connsiteY3" fmla="*/ 6840024 h 6840024"/>
              <a:gd name="connsiteX4" fmla="*/ 2332383 w 3710609"/>
              <a:gd name="connsiteY4" fmla="*/ 384314 h 6840024"/>
              <a:gd name="connsiteX0" fmla="*/ 2729948 w 3710609"/>
              <a:gd name="connsiteY0" fmla="*/ 0 h 6866527"/>
              <a:gd name="connsiteX1" fmla="*/ 3710609 w 3710609"/>
              <a:gd name="connsiteY1" fmla="*/ 26503 h 6866527"/>
              <a:gd name="connsiteX2" fmla="*/ 914400 w 3710609"/>
              <a:gd name="connsiteY2" fmla="*/ 6866527 h 6866527"/>
              <a:gd name="connsiteX3" fmla="*/ 0 w 3710609"/>
              <a:gd name="connsiteY3" fmla="*/ 6866527 h 6866527"/>
              <a:gd name="connsiteX4" fmla="*/ 2729948 w 3710609"/>
              <a:gd name="connsiteY4" fmla="*/ 0 h 6866527"/>
              <a:gd name="connsiteX0" fmla="*/ 2729948 w 3710609"/>
              <a:gd name="connsiteY0" fmla="*/ 0 h 6879779"/>
              <a:gd name="connsiteX1" fmla="*/ 3710609 w 3710609"/>
              <a:gd name="connsiteY1" fmla="*/ 26503 h 6879779"/>
              <a:gd name="connsiteX2" fmla="*/ 1020417 w 3710609"/>
              <a:gd name="connsiteY2" fmla="*/ 6879779 h 6879779"/>
              <a:gd name="connsiteX3" fmla="*/ 0 w 3710609"/>
              <a:gd name="connsiteY3" fmla="*/ 6866527 h 6879779"/>
              <a:gd name="connsiteX4" fmla="*/ 2729948 w 3710609"/>
              <a:gd name="connsiteY4" fmla="*/ 0 h 6879779"/>
              <a:gd name="connsiteX0" fmla="*/ 2729948 w 3730817"/>
              <a:gd name="connsiteY0" fmla="*/ 8861 h 6888640"/>
              <a:gd name="connsiteX1" fmla="*/ 3730817 w 3730817"/>
              <a:gd name="connsiteY1" fmla="*/ 0 h 6888640"/>
              <a:gd name="connsiteX2" fmla="*/ 1020417 w 3730817"/>
              <a:gd name="connsiteY2" fmla="*/ 6888640 h 6888640"/>
              <a:gd name="connsiteX3" fmla="*/ 0 w 3730817"/>
              <a:gd name="connsiteY3" fmla="*/ 6875388 h 6888640"/>
              <a:gd name="connsiteX4" fmla="*/ 2729948 w 3730817"/>
              <a:gd name="connsiteY4" fmla="*/ 8861 h 6888640"/>
              <a:gd name="connsiteX0" fmla="*/ 2729948 w 3730817"/>
              <a:gd name="connsiteY0" fmla="*/ 3809 h 6888640"/>
              <a:gd name="connsiteX1" fmla="*/ 3730817 w 3730817"/>
              <a:gd name="connsiteY1" fmla="*/ 0 h 6888640"/>
              <a:gd name="connsiteX2" fmla="*/ 1020417 w 3730817"/>
              <a:gd name="connsiteY2" fmla="*/ 6888640 h 6888640"/>
              <a:gd name="connsiteX3" fmla="*/ 0 w 3730817"/>
              <a:gd name="connsiteY3" fmla="*/ 6875388 h 6888640"/>
              <a:gd name="connsiteX4" fmla="*/ 2729948 w 3730817"/>
              <a:gd name="connsiteY4" fmla="*/ 3809 h 68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817" h="6888640">
                <a:moveTo>
                  <a:pt x="2729948" y="3809"/>
                </a:moveTo>
                <a:lnTo>
                  <a:pt x="3730817" y="0"/>
                </a:lnTo>
                <a:lnTo>
                  <a:pt x="1020417" y="6888640"/>
                </a:lnTo>
                <a:lnTo>
                  <a:pt x="0" y="6875388"/>
                </a:lnTo>
                <a:lnTo>
                  <a:pt x="2729948" y="3809"/>
                </a:lnTo>
                <a:close/>
              </a:path>
            </a:pathLst>
          </a:custGeom>
          <a:solidFill>
            <a:srgbClr val="68BBAF">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2"/>
          <p:cNvSpPr/>
          <p:nvPr/>
        </p:nvSpPr>
        <p:spPr>
          <a:xfrm>
            <a:off x="6311182" y="2874147"/>
            <a:ext cx="3107305" cy="3983853"/>
          </a:xfrm>
          <a:custGeom>
            <a:avLst/>
            <a:gdLst>
              <a:gd name="connsiteX0" fmla="*/ 0 w 1643270"/>
              <a:gd name="connsiteY0" fmla="*/ 3591339 h 3591339"/>
              <a:gd name="connsiteX1" fmla="*/ 0 w 1643270"/>
              <a:gd name="connsiteY1" fmla="*/ 0 h 3591339"/>
              <a:gd name="connsiteX2" fmla="*/ 1643270 w 1643270"/>
              <a:gd name="connsiteY2" fmla="*/ 3591339 h 3591339"/>
              <a:gd name="connsiteX3" fmla="*/ 0 w 1643270"/>
              <a:gd name="connsiteY3" fmla="*/ 3591339 h 3591339"/>
              <a:gd name="connsiteX0" fmla="*/ 0 w 3074505"/>
              <a:gd name="connsiteY0" fmla="*/ 4121426 h 4121426"/>
              <a:gd name="connsiteX1" fmla="*/ 1431235 w 3074505"/>
              <a:gd name="connsiteY1" fmla="*/ 0 h 4121426"/>
              <a:gd name="connsiteX2" fmla="*/ 3074505 w 3074505"/>
              <a:gd name="connsiteY2" fmla="*/ 3591339 h 4121426"/>
              <a:gd name="connsiteX3" fmla="*/ 0 w 3074505"/>
              <a:gd name="connsiteY3" fmla="*/ 4121426 h 4121426"/>
              <a:gd name="connsiteX0" fmla="*/ 0 w 2928731"/>
              <a:gd name="connsiteY0" fmla="*/ 4121426 h 4121426"/>
              <a:gd name="connsiteX1" fmla="*/ 1431235 w 2928731"/>
              <a:gd name="connsiteY1" fmla="*/ 0 h 4121426"/>
              <a:gd name="connsiteX2" fmla="*/ 2928731 w 2928731"/>
              <a:gd name="connsiteY2" fmla="*/ 4121426 h 4121426"/>
              <a:gd name="connsiteX3" fmla="*/ 0 w 2928731"/>
              <a:gd name="connsiteY3" fmla="*/ 4121426 h 4121426"/>
              <a:gd name="connsiteX0" fmla="*/ 0 w 2928731"/>
              <a:gd name="connsiteY0" fmla="*/ 3551583 h 3551583"/>
              <a:gd name="connsiteX1" fmla="*/ 1775791 w 2928731"/>
              <a:gd name="connsiteY1" fmla="*/ 0 h 3551583"/>
              <a:gd name="connsiteX2" fmla="*/ 2928731 w 2928731"/>
              <a:gd name="connsiteY2" fmla="*/ 3551583 h 3551583"/>
              <a:gd name="connsiteX3" fmla="*/ 0 w 2928731"/>
              <a:gd name="connsiteY3" fmla="*/ 3551583 h 3551583"/>
              <a:gd name="connsiteX0" fmla="*/ 0 w 2928731"/>
              <a:gd name="connsiteY0" fmla="*/ 4002157 h 4002157"/>
              <a:gd name="connsiteX1" fmla="*/ 1563756 w 2928731"/>
              <a:gd name="connsiteY1" fmla="*/ 0 h 4002157"/>
              <a:gd name="connsiteX2" fmla="*/ 2928731 w 2928731"/>
              <a:gd name="connsiteY2" fmla="*/ 4002157 h 4002157"/>
              <a:gd name="connsiteX3" fmla="*/ 0 w 2928731"/>
              <a:gd name="connsiteY3" fmla="*/ 4002157 h 4002157"/>
              <a:gd name="connsiteX0" fmla="*/ 0 w 3127513"/>
              <a:gd name="connsiteY0" fmla="*/ 4002157 h 4002157"/>
              <a:gd name="connsiteX1" fmla="*/ 1563756 w 3127513"/>
              <a:gd name="connsiteY1" fmla="*/ 0 h 4002157"/>
              <a:gd name="connsiteX2" fmla="*/ 3127513 w 3127513"/>
              <a:gd name="connsiteY2" fmla="*/ 3988905 h 4002157"/>
              <a:gd name="connsiteX3" fmla="*/ 0 w 3127513"/>
              <a:gd name="connsiteY3" fmla="*/ 4002157 h 4002157"/>
              <a:gd name="connsiteX0" fmla="*/ 0 w 3132565"/>
              <a:gd name="connsiteY0" fmla="*/ 3997105 h 3997105"/>
              <a:gd name="connsiteX1" fmla="*/ 1568808 w 3132565"/>
              <a:gd name="connsiteY1" fmla="*/ 0 h 3997105"/>
              <a:gd name="connsiteX2" fmla="*/ 3132565 w 3132565"/>
              <a:gd name="connsiteY2" fmla="*/ 3988905 h 3997105"/>
              <a:gd name="connsiteX3" fmla="*/ 0 w 3132565"/>
              <a:gd name="connsiteY3" fmla="*/ 3997105 h 3997105"/>
              <a:gd name="connsiteX0" fmla="*/ 0 w 3107305"/>
              <a:gd name="connsiteY0" fmla="*/ 3997105 h 3999009"/>
              <a:gd name="connsiteX1" fmla="*/ 1568808 w 3107305"/>
              <a:gd name="connsiteY1" fmla="*/ 0 h 3999009"/>
              <a:gd name="connsiteX2" fmla="*/ 3107305 w 3107305"/>
              <a:gd name="connsiteY2" fmla="*/ 3999009 h 3999009"/>
              <a:gd name="connsiteX3" fmla="*/ 0 w 3107305"/>
              <a:gd name="connsiteY3" fmla="*/ 3997105 h 3999009"/>
              <a:gd name="connsiteX0" fmla="*/ 0 w 3107305"/>
              <a:gd name="connsiteY0" fmla="*/ 3992053 h 3993957"/>
              <a:gd name="connsiteX1" fmla="*/ 1690054 w 3107305"/>
              <a:gd name="connsiteY1" fmla="*/ 0 h 3993957"/>
              <a:gd name="connsiteX2" fmla="*/ 3107305 w 3107305"/>
              <a:gd name="connsiteY2" fmla="*/ 3993957 h 3993957"/>
              <a:gd name="connsiteX3" fmla="*/ 0 w 3107305"/>
              <a:gd name="connsiteY3" fmla="*/ 3992053 h 3993957"/>
              <a:gd name="connsiteX0" fmla="*/ 0 w 3107305"/>
              <a:gd name="connsiteY0" fmla="*/ 3981949 h 3983853"/>
              <a:gd name="connsiteX1" fmla="*/ 1558704 w 3107305"/>
              <a:gd name="connsiteY1" fmla="*/ 0 h 3983853"/>
              <a:gd name="connsiteX2" fmla="*/ 3107305 w 3107305"/>
              <a:gd name="connsiteY2" fmla="*/ 3983853 h 3983853"/>
              <a:gd name="connsiteX3" fmla="*/ 0 w 3107305"/>
              <a:gd name="connsiteY3" fmla="*/ 3981949 h 3983853"/>
            </a:gdLst>
            <a:ahLst/>
            <a:cxnLst>
              <a:cxn ang="0">
                <a:pos x="connsiteX0" y="connsiteY0"/>
              </a:cxn>
              <a:cxn ang="0">
                <a:pos x="connsiteX1" y="connsiteY1"/>
              </a:cxn>
              <a:cxn ang="0">
                <a:pos x="connsiteX2" y="connsiteY2"/>
              </a:cxn>
              <a:cxn ang="0">
                <a:pos x="connsiteX3" y="connsiteY3"/>
              </a:cxn>
            </a:cxnLst>
            <a:rect l="l" t="t" r="r" b="b"/>
            <a:pathLst>
              <a:path w="3107305" h="3983853">
                <a:moveTo>
                  <a:pt x="0" y="3981949"/>
                </a:moveTo>
                <a:lnTo>
                  <a:pt x="1558704" y="0"/>
                </a:lnTo>
                <a:lnTo>
                  <a:pt x="3107305" y="3983853"/>
                </a:lnTo>
                <a:lnTo>
                  <a:pt x="0" y="3981949"/>
                </a:lnTo>
                <a:close/>
              </a:path>
            </a:pathLst>
          </a:custGeom>
          <a:solidFill>
            <a:srgbClr val="A3CEC2">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2"/>
          <p:cNvSpPr/>
          <p:nvPr/>
        </p:nvSpPr>
        <p:spPr>
          <a:xfrm flipV="1">
            <a:off x="6543428" y="-28080"/>
            <a:ext cx="1464036" cy="1623392"/>
          </a:xfrm>
          <a:custGeom>
            <a:avLst/>
            <a:gdLst>
              <a:gd name="connsiteX0" fmla="*/ 0 w 1643270"/>
              <a:gd name="connsiteY0" fmla="*/ 3591339 h 3591339"/>
              <a:gd name="connsiteX1" fmla="*/ 0 w 1643270"/>
              <a:gd name="connsiteY1" fmla="*/ 0 h 3591339"/>
              <a:gd name="connsiteX2" fmla="*/ 1643270 w 1643270"/>
              <a:gd name="connsiteY2" fmla="*/ 3591339 h 3591339"/>
              <a:gd name="connsiteX3" fmla="*/ 0 w 1643270"/>
              <a:gd name="connsiteY3" fmla="*/ 3591339 h 3591339"/>
              <a:gd name="connsiteX0" fmla="*/ 0 w 3074505"/>
              <a:gd name="connsiteY0" fmla="*/ 4121426 h 4121426"/>
              <a:gd name="connsiteX1" fmla="*/ 1431235 w 3074505"/>
              <a:gd name="connsiteY1" fmla="*/ 0 h 4121426"/>
              <a:gd name="connsiteX2" fmla="*/ 3074505 w 3074505"/>
              <a:gd name="connsiteY2" fmla="*/ 3591339 h 4121426"/>
              <a:gd name="connsiteX3" fmla="*/ 0 w 3074505"/>
              <a:gd name="connsiteY3" fmla="*/ 4121426 h 4121426"/>
              <a:gd name="connsiteX0" fmla="*/ 0 w 2928731"/>
              <a:gd name="connsiteY0" fmla="*/ 4121426 h 4121426"/>
              <a:gd name="connsiteX1" fmla="*/ 1431235 w 2928731"/>
              <a:gd name="connsiteY1" fmla="*/ 0 h 4121426"/>
              <a:gd name="connsiteX2" fmla="*/ 2928731 w 2928731"/>
              <a:gd name="connsiteY2" fmla="*/ 4121426 h 4121426"/>
              <a:gd name="connsiteX3" fmla="*/ 0 w 2928731"/>
              <a:gd name="connsiteY3" fmla="*/ 4121426 h 4121426"/>
              <a:gd name="connsiteX0" fmla="*/ 0 w 2928731"/>
              <a:gd name="connsiteY0" fmla="*/ 3551583 h 3551583"/>
              <a:gd name="connsiteX1" fmla="*/ 1775791 w 2928731"/>
              <a:gd name="connsiteY1" fmla="*/ 0 h 3551583"/>
              <a:gd name="connsiteX2" fmla="*/ 2928731 w 2928731"/>
              <a:gd name="connsiteY2" fmla="*/ 3551583 h 3551583"/>
              <a:gd name="connsiteX3" fmla="*/ 0 w 2928731"/>
              <a:gd name="connsiteY3" fmla="*/ 3551583 h 3551583"/>
              <a:gd name="connsiteX0" fmla="*/ 0 w 2928731"/>
              <a:gd name="connsiteY0" fmla="*/ 4002157 h 4002157"/>
              <a:gd name="connsiteX1" fmla="*/ 1563756 w 2928731"/>
              <a:gd name="connsiteY1" fmla="*/ 0 h 4002157"/>
              <a:gd name="connsiteX2" fmla="*/ 2928731 w 2928731"/>
              <a:gd name="connsiteY2" fmla="*/ 4002157 h 4002157"/>
              <a:gd name="connsiteX3" fmla="*/ 0 w 2928731"/>
              <a:gd name="connsiteY3" fmla="*/ 4002157 h 4002157"/>
              <a:gd name="connsiteX0" fmla="*/ 0 w 3127513"/>
              <a:gd name="connsiteY0" fmla="*/ 4002157 h 4002157"/>
              <a:gd name="connsiteX1" fmla="*/ 1563756 w 3127513"/>
              <a:gd name="connsiteY1" fmla="*/ 0 h 4002157"/>
              <a:gd name="connsiteX2" fmla="*/ 3127513 w 3127513"/>
              <a:gd name="connsiteY2" fmla="*/ 3988905 h 4002157"/>
              <a:gd name="connsiteX3" fmla="*/ 0 w 3127513"/>
              <a:gd name="connsiteY3" fmla="*/ 4002157 h 4002157"/>
              <a:gd name="connsiteX0" fmla="*/ 0 w 3127513"/>
              <a:gd name="connsiteY0" fmla="*/ 2825730 h 2825730"/>
              <a:gd name="connsiteX1" fmla="*/ 2531165 w 3127513"/>
              <a:gd name="connsiteY1" fmla="*/ 0 h 2825730"/>
              <a:gd name="connsiteX2" fmla="*/ 3127513 w 3127513"/>
              <a:gd name="connsiteY2" fmla="*/ 2812478 h 2825730"/>
              <a:gd name="connsiteX3" fmla="*/ 0 w 3127513"/>
              <a:gd name="connsiteY3" fmla="*/ 2825730 h 2825730"/>
              <a:gd name="connsiteX0" fmla="*/ 0 w 3167269"/>
              <a:gd name="connsiteY0" fmla="*/ 2825730 h 2825730"/>
              <a:gd name="connsiteX1" fmla="*/ 2531165 w 3167269"/>
              <a:gd name="connsiteY1" fmla="*/ 0 h 2825730"/>
              <a:gd name="connsiteX2" fmla="*/ 3167269 w 3167269"/>
              <a:gd name="connsiteY2" fmla="*/ 2812479 h 2825730"/>
              <a:gd name="connsiteX3" fmla="*/ 0 w 3167269"/>
              <a:gd name="connsiteY3" fmla="*/ 2825730 h 2825730"/>
              <a:gd name="connsiteX0" fmla="*/ 0 w 980661"/>
              <a:gd name="connsiteY0" fmla="*/ 2571991 h 2812479"/>
              <a:gd name="connsiteX1" fmla="*/ 344557 w 980661"/>
              <a:gd name="connsiteY1" fmla="*/ 0 h 2812479"/>
              <a:gd name="connsiteX2" fmla="*/ 980661 w 980661"/>
              <a:gd name="connsiteY2" fmla="*/ 2812479 h 2812479"/>
              <a:gd name="connsiteX3" fmla="*/ 0 w 980661"/>
              <a:gd name="connsiteY3" fmla="*/ 2571991 h 2812479"/>
              <a:gd name="connsiteX0" fmla="*/ 0 w 1484243"/>
              <a:gd name="connsiteY0" fmla="*/ 2825730 h 2825730"/>
              <a:gd name="connsiteX1" fmla="*/ 848139 w 1484243"/>
              <a:gd name="connsiteY1" fmla="*/ 0 h 2825730"/>
              <a:gd name="connsiteX2" fmla="*/ 1484243 w 1484243"/>
              <a:gd name="connsiteY2" fmla="*/ 2812479 h 2825730"/>
              <a:gd name="connsiteX3" fmla="*/ 0 w 1484243"/>
              <a:gd name="connsiteY3" fmla="*/ 2825730 h 2825730"/>
              <a:gd name="connsiteX0" fmla="*/ 0 w 1494347"/>
              <a:gd name="connsiteY0" fmla="*/ 2825730 h 2865241"/>
              <a:gd name="connsiteX1" fmla="*/ 848139 w 1494347"/>
              <a:gd name="connsiteY1" fmla="*/ 0 h 2865241"/>
              <a:gd name="connsiteX2" fmla="*/ 1494347 w 1494347"/>
              <a:gd name="connsiteY2" fmla="*/ 2865241 h 2865241"/>
              <a:gd name="connsiteX3" fmla="*/ 0 w 1494347"/>
              <a:gd name="connsiteY3" fmla="*/ 2825730 h 2865241"/>
              <a:gd name="connsiteX0" fmla="*/ 0 w 1504451"/>
              <a:gd name="connsiteY0" fmla="*/ 2860905 h 2865241"/>
              <a:gd name="connsiteX1" fmla="*/ 858243 w 1504451"/>
              <a:gd name="connsiteY1" fmla="*/ 0 h 2865241"/>
              <a:gd name="connsiteX2" fmla="*/ 1504451 w 1504451"/>
              <a:gd name="connsiteY2" fmla="*/ 2865241 h 2865241"/>
              <a:gd name="connsiteX3" fmla="*/ 0 w 1504451"/>
              <a:gd name="connsiteY3" fmla="*/ 2860905 h 2865241"/>
              <a:gd name="connsiteX0" fmla="*/ 0 w 1474140"/>
              <a:gd name="connsiteY0" fmla="*/ 2869699 h 2869699"/>
              <a:gd name="connsiteX1" fmla="*/ 827932 w 1474140"/>
              <a:gd name="connsiteY1" fmla="*/ 0 h 2869699"/>
              <a:gd name="connsiteX2" fmla="*/ 1474140 w 1474140"/>
              <a:gd name="connsiteY2" fmla="*/ 2865241 h 2869699"/>
              <a:gd name="connsiteX3" fmla="*/ 0 w 1474140"/>
              <a:gd name="connsiteY3" fmla="*/ 2869699 h 2869699"/>
              <a:gd name="connsiteX0" fmla="*/ 0 w 1474140"/>
              <a:gd name="connsiteY0" fmla="*/ 2843320 h 2843320"/>
              <a:gd name="connsiteX1" fmla="*/ 832984 w 1474140"/>
              <a:gd name="connsiteY1" fmla="*/ 0 h 2843320"/>
              <a:gd name="connsiteX2" fmla="*/ 1474140 w 1474140"/>
              <a:gd name="connsiteY2" fmla="*/ 2838862 h 2843320"/>
              <a:gd name="connsiteX3" fmla="*/ 0 w 1474140"/>
              <a:gd name="connsiteY3" fmla="*/ 2843320 h 2843320"/>
              <a:gd name="connsiteX0" fmla="*/ 0 w 1474140"/>
              <a:gd name="connsiteY0" fmla="*/ 2843320 h 2843320"/>
              <a:gd name="connsiteX1" fmla="*/ 832984 w 1474140"/>
              <a:gd name="connsiteY1" fmla="*/ 0 h 2843320"/>
              <a:gd name="connsiteX2" fmla="*/ 1474140 w 1474140"/>
              <a:gd name="connsiteY2" fmla="*/ 2838862 h 2843320"/>
              <a:gd name="connsiteX3" fmla="*/ 0 w 1474140"/>
              <a:gd name="connsiteY3" fmla="*/ 2843320 h 2843320"/>
              <a:gd name="connsiteX0" fmla="*/ 0 w 1464036"/>
              <a:gd name="connsiteY0" fmla="*/ 2816939 h 2838862"/>
              <a:gd name="connsiteX1" fmla="*/ 822880 w 1464036"/>
              <a:gd name="connsiteY1" fmla="*/ 0 h 2838862"/>
              <a:gd name="connsiteX2" fmla="*/ 1464036 w 1464036"/>
              <a:gd name="connsiteY2" fmla="*/ 2838862 h 2838862"/>
              <a:gd name="connsiteX3" fmla="*/ 0 w 1464036"/>
              <a:gd name="connsiteY3" fmla="*/ 2816939 h 2838862"/>
              <a:gd name="connsiteX0" fmla="*/ 0 w 1464036"/>
              <a:gd name="connsiteY0" fmla="*/ 2825732 h 2838862"/>
              <a:gd name="connsiteX1" fmla="*/ 822880 w 1464036"/>
              <a:gd name="connsiteY1" fmla="*/ 0 h 2838862"/>
              <a:gd name="connsiteX2" fmla="*/ 1464036 w 1464036"/>
              <a:gd name="connsiteY2" fmla="*/ 2838862 h 2838862"/>
              <a:gd name="connsiteX3" fmla="*/ 0 w 1464036"/>
              <a:gd name="connsiteY3" fmla="*/ 2825732 h 2838862"/>
              <a:gd name="connsiteX0" fmla="*/ 0 w 1464036"/>
              <a:gd name="connsiteY0" fmla="*/ 2825732 h 2825732"/>
              <a:gd name="connsiteX1" fmla="*/ 822880 w 1464036"/>
              <a:gd name="connsiteY1" fmla="*/ 0 h 2825732"/>
              <a:gd name="connsiteX2" fmla="*/ 1464036 w 1464036"/>
              <a:gd name="connsiteY2" fmla="*/ 2821275 h 2825732"/>
              <a:gd name="connsiteX3" fmla="*/ 0 w 1464036"/>
              <a:gd name="connsiteY3" fmla="*/ 2825732 h 2825732"/>
            </a:gdLst>
            <a:ahLst/>
            <a:cxnLst>
              <a:cxn ang="0">
                <a:pos x="connsiteX0" y="connsiteY0"/>
              </a:cxn>
              <a:cxn ang="0">
                <a:pos x="connsiteX1" y="connsiteY1"/>
              </a:cxn>
              <a:cxn ang="0">
                <a:pos x="connsiteX2" y="connsiteY2"/>
              </a:cxn>
              <a:cxn ang="0">
                <a:pos x="connsiteX3" y="connsiteY3"/>
              </a:cxn>
            </a:cxnLst>
            <a:rect l="l" t="t" r="r" b="b"/>
            <a:pathLst>
              <a:path w="1464036" h="2825732">
                <a:moveTo>
                  <a:pt x="0" y="2825732"/>
                </a:moveTo>
                <a:lnTo>
                  <a:pt x="822880" y="0"/>
                </a:lnTo>
                <a:lnTo>
                  <a:pt x="1464036" y="2821275"/>
                </a:lnTo>
                <a:lnTo>
                  <a:pt x="0" y="2825732"/>
                </a:lnTo>
                <a:close/>
              </a:path>
            </a:pathLst>
          </a:custGeom>
          <a:solidFill>
            <a:srgbClr val="A3CEC2">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screen">
            <a:alphaModFix amt="11000"/>
            <a:extLst>
              <a:ext uri="{28A0092B-C50C-407E-A947-70E740481C1C}">
                <a14:useLocalDpi xmlns:a14="http://schemas.microsoft.com/office/drawing/2010/main"/>
              </a:ext>
            </a:extLst>
          </a:blip>
          <a:srcRect b="-4010"/>
          <a:stretch/>
        </p:blipFill>
        <p:spPr>
          <a:xfrm rot="10800000">
            <a:off x="-66029" y="-273764"/>
            <a:ext cx="3299791" cy="5090734"/>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229" y="114312"/>
            <a:ext cx="4672944" cy="1703807"/>
          </a:xfrm>
          <a:prstGeom prst="rect">
            <a:avLst/>
          </a:prstGeom>
        </p:spPr>
      </p:pic>
      <p:sp>
        <p:nvSpPr>
          <p:cNvPr id="13" name="Text Placeholder 23"/>
          <p:cNvSpPr txBox="1">
            <a:spLocks/>
          </p:cNvSpPr>
          <p:nvPr/>
        </p:nvSpPr>
        <p:spPr>
          <a:xfrm>
            <a:off x="379229" y="1964912"/>
            <a:ext cx="6164199" cy="2589777"/>
          </a:xfrm>
          <a:prstGeom prst="rect">
            <a:avLst/>
          </a:prstGeom>
        </p:spPr>
        <p:txBody>
          <a:bodyPr>
            <a:normAutofit/>
          </a:bodyPr>
          <a:lstStyle>
            <a:lvl1pPr marL="0" indent="0" algn="l" defTabSz="914400" rtl="0" eaLnBrk="1" latinLnBrk="0" hangingPunct="1">
              <a:lnSpc>
                <a:spcPts val="4000"/>
              </a:lnSpc>
              <a:spcBef>
                <a:spcPts val="1000"/>
              </a:spcBef>
              <a:buFont typeface="Arial"/>
              <a:buNone/>
              <a:defRPr sz="3600" b="0" kern="1200" baseline="0">
                <a:solidFill>
                  <a:srgbClr val="392E85"/>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A3CEC2"/>
                </a:solidFill>
              </a:rPr>
              <a:t>Module 4</a:t>
            </a:r>
            <a:br>
              <a:rPr lang="en-US" b="1" dirty="0">
                <a:solidFill>
                  <a:srgbClr val="7F4182"/>
                </a:solidFill>
              </a:rPr>
            </a:br>
            <a:r>
              <a:rPr lang="en-US" b="1" dirty="0">
                <a:solidFill>
                  <a:srgbClr val="7F4182"/>
                </a:solidFill>
              </a:rPr>
              <a:t>Turning Community Regeneration Ideas into Action</a:t>
            </a:r>
            <a:endParaRPr lang="en-US" b="1" dirty="0">
              <a:solidFill>
                <a:srgbClr val="68BBAF"/>
              </a:solidFill>
            </a:endParaRPr>
          </a:p>
        </p:txBody>
      </p:sp>
      <p:sp>
        <p:nvSpPr>
          <p:cNvPr id="14" name="Footer Placeholder 6"/>
          <p:cNvSpPr txBox="1">
            <a:spLocks noGrp="1"/>
          </p:cNvSpPr>
          <p:nvPr/>
        </p:nvSpPr>
        <p:spPr bwMode="auto">
          <a:xfrm>
            <a:off x="2103949" y="531800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5"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1469" y="5249432"/>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p:nvPr/>
        </p:nvSpPr>
        <p:spPr>
          <a:xfrm flipH="1">
            <a:off x="-36524" y="4000329"/>
            <a:ext cx="4584712" cy="1022313"/>
          </a:xfrm>
          <a:custGeom>
            <a:avLst/>
            <a:gdLst>
              <a:gd name="connsiteX0" fmla="*/ 0 w 8070574"/>
              <a:gd name="connsiteY0" fmla="*/ 0 h 914400"/>
              <a:gd name="connsiteX1" fmla="*/ 8070574 w 8070574"/>
              <a:gd name="connsiteY1" fmla="*/ 0 h 914400"/>
              <a:gd name="connsiteX2" fmla="*/ 8070574 w 8070574"/>
              <a:gd name="connsiteY2" fmla="*/ 914400 h 914400"/>
              <a:gd name="connsiteX3" fmla="*/ 0 w 8070574"/>
              <a:gd name="connsiteY3" fmla="*/ 914400 h 914400"/>
              <a:gd name="connsiteX4" fmla="*/ 0 w 8070574"/>
              <a:gd name="connsiteY4" fmla="*/ 0 h 914400"/>
              <a:gd name="connsiteX0" fmla="*/ 781878 w 8070574"/>
              <a:gd name="connsiteY0" fmla="*/ 0 h 1152939"/>
              <a:gd name="connsiteX1" fmla="*/ 8070574 w 8070574"/>
              <a:gd name="connsiteY1" fmla="*/ 238539 h 1152939"/>
              <a:gd name="connsiteX2" fmla="*/ 8070574 w 8070574"/>
              <a:gd name="connsiteY2" fmla="*/ 1152939 h 1152939"/>
              <a:gd name="connsiteX3" fmla="*/ 0 w 8070574"/>
              <a:gd name="connsiteY3" fmla="*/ 1152939 h 1152939"/>
              <a:gd name="connsiteX4" fmla="*/ 781878 w 8070574"/>
              <a:gd name="connsiteY4" fmla="*/ 0 h 1152939"/>
              <a:gd name="connsiteX0" fmla="*/ 1126434 w 8415130"/>
              <a:gd name="connsiteY0" fmla="*/ 0 h 1258956"/>
              <a:gd name="connsiteX1" fmla="*/ 8415130 w 8415130"/>
              <a:gd name="connsiteY1" fmla="*/ 238539 h 1258956"/>
              <a:gd name="connsiteX2" fmla="*/ 8415130 w 8415130"/>
              <a:gd name="connsiteY2" fmla="*/ 1152939 h 1258956"/>
              <a:gd name="connsiteX3" fmla="*/ 0 w 8415130"/>
              <a:gd name="connsiteY3" fmla="*/ 1258956 h 1258956"/>
              <a:gd name="connsiteX4" fmla="*/ 1126434 w 8415130"/>
              <a:gd name="connsiteY4" fmla="*/ 0 h 1258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5130" h="1258956">
                <a:moveTo>
                  <a:pt x="1126434" y="0"/>
                </a:moveTo>
                <a:lnTo>
                  <a:pt x="8415130" y="238539"/>
                </a:lnTo>
                <a:lnTo>
                  <a:pt x="8415130" y="1152939"/>
                </a:lnTo>
                <a:lnTo>
                  <a:pt x="0" y="1258956"/>
                </a:lnTo>
                <a:lnTo>
                  <a:pt x="1126434"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txBox="1">
            <a:spLocks/>
          </p:cNvSpPr>
          <p:nvPr/>
        </p:nvSpPr>
        <p:spPr>
          <a:xfrm>
            <a:off x="598492" y="4251932"/>
            <a:ext cx="4088056" cy="894793"/>
          </a:xfrm>
          <a:prstGeom prst="rect">
            <a:avLst/>
          </a:prstGeom>
        </p:spPr>
        <p:txBody>
          <a:bodyPr>
            <a:normAutofit/>
          </a:bodyPr>
          <a:lstStyle>
            <a:lvl1pPr marL="0" indent="0" algn="l" defTabSz="914400" rtl="0" eaLnBrk="1" latinLnBrk="0" hangingPunct="1">
              <a:lnSpc>
                <a:spcPts val="4000"/>
              </a:lnSpc>
              <a:spcBef>
                <a:spcPts val="1000"/>
              </a:spcBef>
              <a:buFont typeface="Arial"/>
              <a:buNone/>
              <a:defRPr sz="3600" b="0" kern="1200" baseline="0">
                <a:solidFill>
                  <a:srgbClr val="392E85"/>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bg1"/>
                </a:solidFill>
              </a:rPr>
              <a:t>www.</a:t>
            </a:r>
            <a:r>
              <a:rPr lang="en-US" b="1" dirty="0" err="1">
                <a:solidFill>
                  <a:schemeClr val="bg1"/>
                </a:solidFill>
              </a:rPr>
              <a:t>restart</a:t>
            </a:r>
            <a:r>
              <a:rPr lang="en-US" dirty="0" err="1">
                <a:solidFill>
                  <a:schemeClr val="bg1"/>
                </a:solidFill>
              </a:rPr>
              <a:t>.how</a:t>
            </a:r>
            <a:endParaRPr lang="en-US" dirty="0">
              <a:solidFill>
                <a:schemeClr val="bg1"/>
              </a:solidFill>
            </a:endParaRPr>
          </a:p>
        </p:txBody>
      </p:sp>
      <p:sp>
        <p:nvSpPr>
          <p:cNvPr id="18" name="TextBox 17">
            <a:extLst>
              <a:ext uri="{FF2B5EF4-FFF2-40B4-BE49-F238E27FC236}">
                <a16:creationId xmlns:a16="http://schemas.microsoft.com/office/drawing/2014/main" id="{C1A27CDD-A426-4AC7-B488-7D5237B08DF3}"/>
              </a:ext>
            </a:extLst>
          </p:cNvPr>
          <p:cNvSpPr txBox="1"/>
          <p:nvPr/>
        </p:nvSpPr>
        <p:spPr>
          <a:xfrm>
            <a:off x="330175" y="5983108"/>
            <a:ext cx="4930939" cy="769441"/>
          </a:xfrm>
          <a:prstGeom prst="rect">
            <a:avLst/>
          </a:prstGeom>
          <a:noFill/>
        </p:spPr>
        <p:txBody>
          <a:bodyPr wrap="square">
            <a:spAutoFit/>
          </a:bodyPr>
          <a:lstStyle/>
          <a:p>
            <a:r>
              <a:rPr lang="en-GB" sz="1100" dirty="0"/>
              <a:t>This project has been funded with support from the European Commission. This publication [communication] reflects the views only of the author, and the Commission cannot be held responsible for any use, which may be made of the information contained therein. </a:t>
            </a:r>
            <a:endParaRPr lang="en-IE" sz="1100" dirty="0"/>
          </a:p>
        </p:txBody>
      </p:sp>
    </p:spTree>
    <p:extLst>
      <p:ext uri="{BB962C8B-B14F-4D97-AF65-F5344CB8AC3E}">
        <p14:creationId xmlns:p14="http://schemas.microsoft.com/office/powerpoint/2010/main" val="125055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720248" y="1912864"/>
            <a:ext cx="6209413" cy="3631644"/>
          </a:xfrm>
        </p:spPr>
        <p:txBody>
          <a:bodyPr/>
          <a:lstStyle/>
          <a:p>
            <a:r>
              <a:rPr lang="en-US" dirty="0"/>
              <a:t>Goal-setting will help keep your community committee focused on the desired outcomes. </a:t>
            </a:r>
          </a:p>
          <a:p>
            <a:r>
              <a:rPr lang="en-US" dirty="0"/>
              <a:t>Once you have your goals established, you can then start defining the tasks that need to be completed in order for the project to deliver. </a:t>
            </a:r>
          </a:p>
          <a:p>
            <a:r>
              <a:rPr lang="en-US" dirty="0"/>
              <a:t>In Module 3, we learned about </a:t>
            </a:r>
            <a:r>
              <a:rPr lang="en-US" dirty="0" err="1"/>
              <a:t>Kiltylive</a:t>
            </a:r>
            <a:r>
              <a:rPr lang="en-US" dirty="0"/>
              <a:t> – the online social media campaign launched by </a:t>
            </a:r>
            <a:r>
              <a:rPr lang="en-US" dirty="0" err="1"/>
              <a:t>Kiltyclogher</a:t>
            </a:r>
            <a:r>
              <a:rPr lang="en-US" dirty="0"/>
              <a:t> village, Ireland to attract one new family to their village in an attempt to keep their school open. They exceeded their goal by 800% within six weeks as 8 new families moved to the village.</a:t>
            </a:r>
            <a:endParaRPr lang="en-IE" dirty="0"/>
          </a:p>
        </p:txBody>
      </p:sp>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762847" y="767883"/>
            <a:ext cx="5938616" cy="857158"/>
          </a:xfrm>
        </p:spPr>
        <p:txBody>
          <a:bodyPr>
            <a:normAutofit fontScale="92500" lnSpcReduction="20000"/>
          </a:bodyPr>
          <a:lstStyle/>
          <a:p>
            <a:r>
              <a:rPr lang="en-IE" dirty="0"/>
              <a:t>Step 3: Setting Goals for your Community Regeneration project</a:t>
            </a:r>
          </a:p>
        </p:txBody>
      </p:sp>
      <p:pic>
        <p:nvPicPr>
          <p:cNvPr id="8" name="Picture Placeholder 7" descr="A picture containing person, table, person, using&#10;&#10;Description automatically generated">
            <a:extLst>
              <a:ext uri="{FF2B5EF4-FFF2-40B4-BE49-F238E27FC236}">
                <a16:creationId xmlns:a16="http://schemas.microsoft.com/office/drawing/2014/main" id="{0EA07F8D-CF16-4033-8759-1792A4EA033A}"/>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02A86158-10C8-408B-8ACC-27AEABDD9226}"/>
              </a:ext>
            </a:extLst>
          </p:cNvPr>
          <p:cNvSpPr txBox="1"/>
          <p:nvPr/>
        </p:nvSpPr>
        <p:spPr>
          <a:xfrm>
            <a:off x="5457910" y="156927"/>
            <a:ext cx="6734090" cy="461665"/>
          </a:xfrm>
          <a:prstGeom prst="rect">
            <a:avLst/>
          </a:prstGeom>
          <a:solidFill>
            <a:srgbClr val="68BBAF"/>
          </a:solidFill>
        </p:spPr>
        <p:txBody>
          <a:bodyPr wrap="square">
            <a:spAutoFit/>
          </a:bodyPr>
          <a:lstStyle/>
          <a:p>
            <a:r>
              <a:rPr lang="en-IE" sz="2400" dirty="0">
                <a:solidFill>
                  <a:schemeClr val="bg1"/>
                </a:solidFill>
              </a:rPr>
              <a:t>Key Elements of a Community Regeneration Plan</a:t>
            </a:r>
          </a:p>
        </p:txBody>
      </p:sp>
    </p:spTree>
    <p:extLst>
      <p:ext uri="{BB962C8B-B14F-4D97-AF65-F5344CB8AC3E}">
        <p14:creationId xmlns:p14="http://schemas.microsoft.com/office/powerpoint/2010/main" val="322862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656522" y="2157413"/>
            <a:ext cx="6315738" cy="3631644"/>
          </a:xfrm>
        </p:spPr>
        <p:txBody>
          <a:bodyPr/>
          <a:lstStyle/>
          <a:p>
            <a:r>
              <a:rPr lang="en-US" dirty="0"/>
              <a:t>Most community regeneration projects need funding to get off the ground.</a:t>
            </a:r>
          </a:p>
          <a:p>
            <a:r>
              <a:rPr lang="en-US" dirty="0"/>
              <a:t>Small scale projects may be able to be funded from existing community funds or local fundraising, but large-scale projects will need funding from multiple sources to get off the ground.</a:t>
            </a:r>
          </a:p>
          <a:p>
            <a:endParaRPr lang="en-IE" dirty="0"/>
          </a:p>
        </p:txBody>
      </p:sp>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492050" y="767883"/>
            <a:ext cx="6209413" cy="857158"/>
          </a:xfrm>
        </p:spPr>
        <p:txBody>
          <a:bodyPr>
            <a:normAutofit fontScale="92500" lnSpcReduction="20000"/>
          </a:bodyPr>
          <a:lstStyle/>
          <a:p>
            <a:r>
              <a:rPr lang="en-IE" dirty="0"/>
              <a:t>Step 4: Proposed Project Costs and Researching Funding Mechanisms</a:t>
            </a:r>
          </a:p>
        </p:txBody>
      </p:sp>
      <p:sp>
        <p:nvSpPr>
          <p:cNvPr id="12" name="TextBox 11">
            <a:extLst>
              <a:ext uri="{FF2B5EF4-FFF2-40B4-BE49-F238E27FC236}">
                <a16:creationId xmlns:a16="http://schemas.microsoft.com/office/drawing/2014/main" id="{5275E277-1E9A-4F54-98C6-F8746B99A1C6}"/>
              </a:ext>
            </a:extLst>
          </p:cNvPr>
          <p:cNvSpPr txBox="1"/>
          <p:nvPr/>
        </p:nvSpPr>
        <p:spPr>
          <a:xfrm>
            <a:off x="5457910" y="156927"/>
            <a:ext cx="6734090" cy="461665"/>
          </a:xfrm>
          <a:prstGeom prst="rect">
            <a:avLst/>
          </a:prstGeom>
          <a:solidFill>
            <a:srgbClr val="68BBAF"/>
          </a:solidFill>
        </p:spPr>
        <p:txBody>
          <a:bodyPr wrap="square">
            <a:spAutoFit/>
          </a:bodyPr>
          <a:lstStyle/>
          <a:p>
            <a:r>
              <a:rPr lang="en-IE" sz="2400" dirty="0">
                <a:solidFill>
                  <a:schemeClr val="bg1"/>
                </a:solidFill>
              </a:rPr>
              <a:t>Key Elements of a Community Regeneration Plan</a:t>
            </a:r>
          </a:p>
        </p:txBody>
      </p:sp>
      <p:pic>
        <p:nvPicPr>
          <p:cNvPr id="11" name="Picture Placeholder 10" descr="A picture containing food&#10;&#10;Description automatically generated">
            <a:extLst>
              <a:ext uri="{FF2B5EF4-FFF2-40B4-BE49-F238E27FC236}">
                <a16:creationId xmlns:a16="http://schemas.microsoft.com/office/drawing/2014/main" id="{5791FA93-DE2A-4D4F-8269-47BADA3FA863}"/>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31F227B2-E3EC-42AD-B9EB-78EC4692452F}"/>
              </a:ext>
            </a:extLst>
          </p:cNvPr>
          <p:cNvSpPr txBox="1"/>
          <p:nvPr/>
        </p:nvSpPr>
        <p:spPr>
          <a:xfrm flipH="1">
            <a:off x="-1" y="6018028"/>
            <a:ext cx="5348177" cy="646331"/>
          </a:xfrm>
          <a:prstGeom prst="rect">
            <a:avLst/>
          </a:prstGeom>
          <a:solidFill>
            <a:srgbClr val="7F4182"/>
          </a:solidFill>
        </p:spPr>
        <p:txBody>
          <a:bodyPr wrap="square" rtlCol="0">
            <a:spAutoFit/>
          </a:bodyPr>
          <a:lstStyle/>
          <a:p>
            <a:r>
              <a:rPr lang="en-IE" dirty="0">
                <a:solidFill>
                  <a:schemeClr val="bg1"/>
                </a:solidFill>
              </a:rPr>
              <a:t>We will look at financing your projects in much more detail in Module 5</a:t>
            </a:r>
          </a:p>
        </p:txBody>
      </p:sp>
    </p:spTree>
    <p:extLst>
      <p:ext uri="{BB962C8B-B14F-4D97-AF65-F5344CB8AC3E}">
        <p14:creationId xmlns:p14="http://schemas.microsoft.com/office/powerpoint/2010/main" val="3054163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BC317-B00E-48D8-86E5-E420B14EB8EA}"/>
              </a:ext>
            </a:extLst>
          </p:cNvPr>
          <p:cNvSpPr>
            <a:spLocks noGrp="1"/>
          </p:cNvSpPr>
          <p:nvPr>
            <p:ph type="body" sz="quarter" idx="20"/>
          </p:nvPr>
        </p:nvSpPr>
        <p:spPr>
          <a:xfrm>
            <a:off x="5656521" y="1839433"/>
            <a:ext cx="6358270" cy="3949624"/>
          </a:xfrm>
          <a:solidFill>
            <a:srgbClr val="68BBAF"/>
          </a:solidFill>
        </p:spPr>
        <p:txBody>
          <a:bodyPr/>
          <a:lstStyle/>
          <a:p>
            <a:r>
              <a:rPr lang="en-GB" b="0" i="1" dirty="0">
                <a:solidFill>
                  <a:schemeClr val="bg1"/>
                </a:solidFill>
                <a:effectLst/>
              </a:rPr>
              <a:t>“Finding funding to develop your infrastructure, properly run your services, cover core costs, train staff and volunteers, and become a sustainable organisation is one of the biggest challenges facing any community, and it is an ongoing challenge. </a:t>
            </a:r>
          </a:p>
          <a:p>
            <a:r>
              <a:rPr lang="en-GB" i="1" dirty="0">
                <a:solidFill>
                  <a:schemeClr val="bg1"/>
                </a:solidFill>
              </a:rPr>
              <a:t>Make sure you only apply for funds that really match your project and ensure your submission is in exactly the right format. See Module 5 for a guide to funding success”.</a:t>
            </a:r>
          </a:p>
          <a:p>
            <a:endParaRPr lang="en-IE" i="1" dirty="0">
              <a:solidFill>
                <a:schemeClr val="bg1"/>
              </a:solidFill>
            </a:endParaRPr>
          </a:p>
        </p:txBody>
      </p:sp>
      <p:sp>
        <p:nvSpPr>
          <p:cNvPr id="3" name="Text Placeholder 2">
            <a:extLst>
              <a:ext uri="{FF2B5EF4-FFF2-40B4-BE49-F238E27FC236}">
                <a16:creationId xmlns:a16="http://schemas.microsoft.com/office/drawing/2014/main" id="{77B92324-49C5-4AB0-9A98-CEFF9A399FFD}"/>
              </a:ext>
            </a:extLst>
          </p:cNvPr>
          <p:cNvSpPr>
            <a:spLocks noGrp="1"/>
          </p:cNvSpPr>
          <p:nvPr>
            <p:ph type="body" sz="quarter" idx="22"/>
          </p:nvPr>
        </p:nvSpPr>
        <p:spPr>
          <a:xfrm>
            <a:off x="5656520" y="638719"/>
            <a:ext cx="6358269" cy="857158"/>
          </a:xfrm>
          <a:solidFill>
            <a:srgbClr val="7F4182"/>
          </a:solidFill>
        </p:spPr>
        <p:txBody>
          <a:bodyPr>
            <a:normAutofit fontScale="92500" lnSpcReduction="20000"/>
          </a:bodyPr>
          <a:lstStyle/>
          <a:p>
            <a:r>
              <a:rPr lang="en-IE" dirty="0">
                <a:solidFill>
                  <a:schemeClr val="bg1"/>
                </a:solidFill>
              </a:rPr>
              <a:t>Advice from a Community Regeneration Funding Expert</a:t>
            </a:r>
          </a:p>
        </p:txBody>
      </p:sp>
      <p:pic>
        <p:nvPicPr>
          <p:cNvPr id="5" name="Picture 4">
            <a:extLst>
              <a:ext uri="{FF2B5EF4-FFF2-40B4-BE49-F238E27FC236}">
                <a16:creationId xmlns:a16="http://schemas.microsoft.com/office/drawing/2014/main" id="{7658547E-A4CA-43EA-96DA-6670C303BC6C}"/>
              </a:ext>
            </a:extLst>
          </p:cNvPr>
          <p:cNvPicPr>
            <a:picLocks noChangeAspect="1"/>
          </p:cNvPicPr>
          <p:nvPr/>
        </p:nvPicPr>
        <p:blipFill>
          <a:blip r:embed="rId2"/>
          <a:stretch>
            <a:fillRect/>
          </a:stretch>
        </p:blipFill>
        <p:spPr>
          <a:xfrm>
            <a:off x="490537" y="767883"/>
            <a:ext cx="4935048" cy="4834971"/>
          </a:xfrm>
          <a:prstGeom prst="rect">
            <a:avLst/>
          </a:prstGeom>
        </p:spPr>
      </p:pic>
      <p:sp>
        <p:nvSpPr>
          <p:cNvPr id="7" name="TextBox 6">
            <a:extLst>
              <a:ext uri="{FF2B5EF4-FFF2-40B4-BE49-F238E27FC236}">
                <a16:creationId xmlns:a16="http://schemas.microsoft.com/office/drawing/2014/main" id="{050A6D1B-5E32-475F-B469-7691132C896E}"/>
              </a:ext>
            </a:extLst>
          </p:cNvPr>
          <p:cNvSpPr txBox="1"/>
          <p:nvPr/>
        </p:nvSpPr>
        <p:spPr>
          <a:xfrm>
            <a:off x="490537" y="5905451"/>
            <a:ext cx="11210926" cy="369332"/>
          </a:xfrm>
          <a:prstGeom prst="rect">
            <a:avLst/>
          </a:prstGeom>
          <a:noFill/>
        </p:spPr>
        <p:txBody>
          <a:bodyPr wrap="square">
            <a:spAutoFit/>
          </a:bodyPr>
          <a:lstStyle/>
          <a:p>
            <a:r>
              <a:rPr lang="en-IE" b="0" i="0" dirty="0">
                <a:solidFill>
                  <a:schemeClr val="tx1">
                    <a:lumMod val="50000"/>
                    <a:lumOff val="50000"/>
                  </a:schemeClr>
                </a:solidFill>
                <a:effectLst/>
              </a:rPr>
              <a:t>Orla Casey is </a:t>
            </a:r>
            <a:r>
              <a:rPr lang="en-IE" dirty="0">
                <a:solidFill>
                  <a:schemeClr val="tx1">
                    <a:lumMod val="50000"/>
                    <a:lumOff val="50000"/>
                  </a:schemeClr>
                </a:solidFill>
              </a:rPr>
              <a:t>a funding expert (</a:t>
            </a:r>
            <a:r>
              <a:rPr lang="en-IE" sz="1800" dirty="0">
                <a:solidFill>
                  <a:srgbClr val="000000"/>
                </a:solidFill>
                <a:hlinkClick r:id="rId3"/>
              </a:rPr>
              <a:t>www.momentumconsulting.ie</a:t>
            </a:r>
            <a:r>
              <a:rPr lang="en-IE" dirty="0">
                <a:solidFill>
                  <a:schemeClr val="tx1">
                    <a:lumMod val="50000"/>
                    <a:lumOff val="50000"/>
                  </a:schemeClr>
                </a:solidFill>
              </a:rPr>
              <a:t>) and a director of </a:t>
            </a:r>
            <a:r>
              <a:rPr lang="en-IE" b="0" i="0" dirty="0">
                <a:solidFill>
                  <a:schemeClr val="tx1">
                    <a:lumMod val="50000"/>
                    <a:lumOff val="50000"/>
                  </a:schemeClr>
                </a:solidFill>
                <a:effectLst/>
              </a:rPr>
              <a:t>Leitrim Food Enterprise Zone CLG  </a:t>
            </a:r>
            <a:endParaRPr lang="en-IE" dirty="0">
              <a:solidFill>
                <a:schemeClr val="tx1">
                  <a:lumMod val="50000"/>
                  <a:lumOff val="50000"/>
                </a:schemeClr>
              </a:solidFill>
            </a:endParaRPr>
          </a:p>
        </p:txBody>
      </p:sp>
      <p:sp>
        <p:nvSpPr>
          <p:cNvPr id="9" name="TextBox 8">
            <a:extLst>
              <a:ext uri="{FF2B5EF4-FFF2-40B4-BE49-F238E27FC236}">
                <a16:creationId xmlns:a16="http://schemas.microsoft.com/office/drawing/2014/main" id="{F87252AF-7CAF-457F-B046-45AF6C4F8D98}"/>
              </a:ext>
            </a:extLst>
          </p:cNvPr>
          <p:cNvSpPr txBox="1"/>
          <p:nvPr/>
        </p:nvSpPr>
        <p:spPr>
          <a:xfrm>
            <a:off x="0" y="127591"/>
            <a:ext cx="2041451" cy="461665"/>
          </a:xfrm>
          <a:prstGeom prst="rect">
            <a:avLst/>
          </a:prstGeom>
          <a:solidFill>
            <a:srgbClr val="7F4182"/>
          </a:solidFill>
        </p:spPr>
        <p:txBody>
          <a:bodyPr wrap="square" rtlCol="0">
            <a:spAutoFit/>
          </a:bodyPr>
          <a:lstStyle/>
          <a:p>
            <a:r>
              <a:rPr lang="en-IE" sz="2400" dirty="0">
                <a:solidFill>
                  <a:schemeClr val="bg1"/>
                </a:solidFill>
              </a:rPr>
              <a:t>KEY INSIGHTS</a:t>
            </a:r>
          </a:p>
        </p:txBody>
      </p:sp>
    </p:spTree>
    <p:extLst>
      <p:ext uri="{BB962C8B-B14F-4D97-AF65-F5344CB8AC3E}">
        <p14:creationId xmlns:p14="http://schemas.microsoft.com/office/powerpoint/2010/main" val="2602886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762846" y="2157413"/>
            <a:ext cx="6209413" cy="3631644"/>
          </a:xfrm>
        </p:spPr>
        <p:txBody>
          <a:bodyPr/>
          <a:lstStyle/>
          <a:p>
            <a:r>
              <a:rPr lang="en-US" dirty="0"/>
              <a:t>A project timeline will keep everyone focused and on track.</a:t>
            </a:r>
          </a:p>
          <a:p>
            <a:r>
              <a:rPr lang="en-US" dirty="0"/>
              <a:t>You can use a simple tool like a Gantt chart (see template at the end of this module) or online tracking tools to make a list of the necessary steps to complete before the proposed deadline. </a:t>
            </a:r>
          </a:p>
          <a:p>
            <a:r>
              <a:rPr lang="en-US" dirty="0"/>
              <a:t>For large scale projects, be mindful that raising finance could take up to 2/3 of the project timeline and be an ongoing focus!</a:t>
            </a:r>
            <a:endParaRPr lang="en-IE" dirty="0"/>
          </a:p>
        </p:txBody>
      </p:sp>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762847" y="767883"/>
            <a:ext cx="5938616" cy="857158"/>
          </a:xfrm>
        </p:spPr>
        <p:txBody>
          <a:bodyPr>
            <a:normAutofit fontScale="92500" lnSpcReduction="20000"/>
          </a:bodyPr>
          <a:lstStyle/>
          <a:p>
            <a:r>
              <a:rPr lang="en-IE" dirty="0"/>
              <a:t>Step 5: Creating a project timeline</a:t>
            </a:r>
          </a:p>
        </p:txBody>
      </p:sp>
      <p:sp>
        <p:nvSpPr>
          <p:cNvPr id="10" name="TextBox 9">
            <a:extLst>
              <a:ext uri="{FF2B5EF4-FFF2-40B4-BE49-F238E27FC236}">
                <a16:creationId xmlns:a16="http://schemas.microsoft.com/office/drawing/2014/main" id="{6FE710C2-778B-40C8-AC46-3B91DE301775}"/>
              </a:ext>
            </a:extLst>
          </p:cNvPr>
          <p:cNvSpPr txBox="1"/>
          <p:nvPr/>
        </p:nvSpPr>
        <p:spPr>
          <a:xfrm>
            <a:off x="5457910" y="156927"/>
            <a:ext cx="6734090" cy="461665"/>
          </a:xfrm>
          <a:prstGeom prst="rect">
            <a:avLst/>
          </a:prstGeom>
          <a:solidFill>
            <a:srgbClr val="68BBAF"/>
          </a:solidFill>
        </p:spPr>
        <p:txBody>
          <a:bodyPr wrap="square">
            <a:spAutoFit/>
          </a:bodyPr>
          <a:lstStyle/>
          <a:p>
            <a:r>
              <a:rPr lang="en-IE" sz="2400" dirty="0">
                <a:solidFill>
                  <a:schemeClr val="bg1"/>
                </a:solidFill>
              </a:rPr>
              <a:t>Key Elements of a Community Regeneration Plan</a:t>
            </a:r>
          </a:p>
        </p:txBody>
      </p:sp>
      <p:pic>
        <p:nvPicPr>
          <p:cNvPr id="14" name="Picture Placeholder 13" descr="A picture containing stationary, implement, box, computer&#10;&#10;Description automatically generated">
            <a:extLst>
              <a:ext uri="{FF2B5EF4-FFF2-40B4-BE49-F238E27FC236}">
                <a16:creationId xmlns:a16="http://schemas.microsoft.com/office/drawing/2014/main" id="{A48FE0FB-B191-43E7-A372-3741496BCA95}"/>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14026" r="14026"/>
          <a:stretch>
            <a:fillRect/>
          </a:stretch>
        </p:blipFill>
        <p:spPr/>
      </p:pic>
    </p:spTree>
    <p:extLst>
      <p:ext uri="{BB962C8B-B14F-4D97-AF65-F5344CB8AC3E}">
        <p14:creationId xmlns:p14="http://schemas.microsoft.com/office/powerpoint/2010/main" val="856890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762846" y="2157413"/>
            <a:ext cx="6209413" cy="3631644"/>
          </a:xfrm>
        </p:spPr>
        <p:txBody>
          <a:bodyPr/>
          <a:lstStyle/>
          <a:p>
            <a:r>
              <a:rPr lang="en-US" dirty="0"/>
              <a:t>A project timeline will keep everyone on the same page. </a:t>
            </a:r>
          </a:p>
          <a:p>
            <a:r>
              <a:rPr lang="en-US" dirty="0"/>
              <a:t>You can use a simple tool like a Gantt chart (see template at the end of this module) to make a list of the necessary steps to complete before the proposed deadline. </a:t>
            </a:r>
          </a:p>
          <a:p>
            <a:r>
              <a:rPr lang="en-US" dirty="0"/>
              <a:t>The timeline would also serve as a reference to make sure you’re on the right track.</a:t>
            </a:r>
          </a:p>
          <a:p>
            <a:r>
              <a:rPr lang="en-US" dirty="0"/>
              <a:t>For large scale projects, be mindful that raising finance could take up to 2/3 of the project timeline!</a:t>
            </a:r>
            <a:endParaRPr lang="en-IE" dirty="0"/>
          </a:p>
        </p:txBody>
      </p:sp>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762847" y="767883"/>
            <a:ext cx="5938616" cy="857158"/>
          </a:xfrm>
        </p:spPr>
        <p:txBody>
          <a:bodyPr>
            <a:normAutofit fontScale="92500"/>
          </a:bodyPr>
          <a:lstStyle/>
          <a:p>
            <a:r>
              <a:rPr lang="en-IE" dirty="0"/>
              <a:t>Step 6: Project Implementation</a:t>
            </a:r>
          </a:p>
        </p:txBody>
      </p:sp>
      <p:sp>
        <p:nvSpPr>
          <p:cNvPr id="10" name="TextBox 9">
            <a:extLst>
              <a:ext uri="{FF2B5EF4-FFF2-40B4-BE49-F238E27FC236}">
                <a16:creationId xmlns:a16="http://schemas.microsoft.com/office/drawing/2014/main" id="{6FE710C2-778B-40C8-AC46-3B91DE301775}"/>
              </a:ext>
            </a:extLst>
          </p:cNvPr>
          <p:cNvSpPr txBox="1"/>
          <p:nvPr/>
        </p:nvSpPr>
        <p:spPr>
          <a:xfrm>
            <a:off x="5457910" y="156927"/>
            <a:ext cx="6734090" cy="461665"/>
          </a:xfrm>
          <a:prstGeom prst="rect">
            <a:avLst/>
          </a:prstGeom>
          <a:solidFill>
            <a:srgbClr val="68BBAF"/>
          </a:solidFill>
        </p:spPr>
        <p:txBody>
          <a:bodyPr wrap="square">
            <a:spAutoFit/>
          </a:bodyPr>
          <a:lstStyle/>
          <a:p>
            <a:r>
              <a:rPr lang="en-IE" sz="2400" dirty="0">
                <a:solidFill>
                  <a:schemeClr val="bg1"/>
                </a:solidFill>
              </a:rPr>
              <a:t>Key Elements of a Community Regeneration Plan</a:t>
            </a:r>
          </a:p>
        </p:txBody>
      </p:sp>
      <p:pic>
        <p:nvPicPr>
          <p:cNvPr id="7" name="Picture Placeholder 6" descr="A picture containing person, outdoor, cutting, person&#10;&#10;Description automatically generated">
            <a:extLst>
              <a:ext uri="{FF2B5EF4-FFF2-40B4-BE49-F238E27FC236}">
                <a16:creationId xmlns:a16="http://schemas.microsoft.com/office/drawing/2014/main" id="{47D69250-C0EE-46EF-969D-11FC52A92387}"/>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00811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627448" y="1828519"/>
            <a:ext cx="6469302" cy="3631644"/>
          </a:xfrm>
        </p:spPr>
        <p:txBody>
          <a:bodyPr/>
          <a:lstStyle/>
          <a:p>
            <a:r>
              <a:rPr lang="en-US" dirty="0"/>
              <a:t>Lots of community projects may sound compelling and seem worthwhile, but it is hard to know if they actually achieve their goals without collecting data and conducting an evaluation. </a:t>
            </a:r>
          </a:p>
          <a:p>
            <a:r>
              <a:rPr lang="en-US" dirty="0"/>
              <a:t>Evaluation provides a window into whether, why and how projects and programs achieve their goals. Evaluation is also essential to ensure that community resources and funds are </a:t>
            </a:r>
            <a:r>
              <a:rPr lang="en-US" dirty="0" err="1"/>
              <a:t>utilised</a:t>
            </a:r>
            <a:r>
              <a:rPr lang="en-US" dirty="0"/>
              <a:t> in an efficient way and to achieve the greatest possible impact.</a:t>
            </a:r>
          </a:p>
          <a:p>
            <a:r>
              <a:rPr lang="en-US" dirty="0"/>
              <a:t>Evaluating your projects is often a funding requirement. It is also a good practice to uncover any required project refinements/enhancements.</a:t>
            </a:r>
            <a:endParaRPr lang="en-IE" dirty="0"/>
          </a:p>
        </p:txBody>
      </p:sp>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762847" y="767883"/>
            <a:ext cx="5938616" cy="857158"/>
          </a:xfrm>
        </p:spPr>
        <p:txBody>
          <a:bodyPr>
            <a:normAutofit/>
          </a:bodyPr>
          <a:lstStyle/>
          <a:p>
            <a:r>
              <a:rPr lang="en-IE" dirty="0"/>
              <a:t>Step 7: Project Evaluation</a:t>
            </a:r>
          </a:p>
        </p:txBody>
      </p:sp>
      <p:sp>
        <p:nvSpPr>
          <p:cNvPr id="10" name="TextBox 9">
            <a:extLst>
              <a:ext uri="{FF2B5EF4-FFF2-40B4-BE49-F238E27FC236}">
                <a16:creationId xmlns:a16="http://schemas.microsoft.com/office/drawing/2014/main" id="{6FE710C2-778B-40C8-AC46-3B91DE301775}"/>
              </a:ext>
            </a:extLst>
          </p:cNvPr>
          <p:cNvSpPr txBox="1"/>
          <p:nvPr/>
        </p:nvSpPr>
        <p:spPr>
          <a:xfrm>
            <a:off x="5457910" y="156927"/>
            <a:ext cx="6734090" cy="461665"/>
          </a:xfrm>
          <a:prstGeom prst="rect">
            <a:avLst/>
          </a:prstGeom>
          <a:solidFill>
            <a:srgbClr val="68BBAF"/>
          </a:solidFill>
        </p:spPr>
        <p:txBody>
          <a:bodyPr wrap="square">
            <a:spAutoFit/>
          </a:bodyPr>
          <a:lstStyle/>
          <a:p>
            <a:r>
              <a:rPr lang="en-IE" sz="2400" dirty="0">
                <a:solidFill>
                  <a:schemeClr val="bg1"/>
                </a:solidFill>
              </a:rPr>
              <a:t>Key Elements of a Community Regeneration Plan</a:t>
            </a:r>
          </a:p>
        </p:txBody>
      </p:sp>
      <p:pic>
        <p:nvPicPr>
          <p:cNvPr id="11" name="Picture Placeholder 10" descr="Shape, arrow&#10;&#10;Description automatically generated">
            <a:extLst>
              <a:ext uri="{FF2B5EF4-FFF2-40B4-BE49-F238E27FC236}">
                <a16:creationId xmlns:a16="http://schemas.microsoft.com/office/drawing/2014/main" id="{E228CE0C-143C-4791-ACCA-C06408CF834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Box 2">
            <a:extLst>
              <a:ext uri="{FF2B5EF4-FFF2-40B4-BE49-F238E27FC236}">
                <a16:creationId xmlns:a16="http://schemas.microsoft.com/office/drawing/2014/main" id="{B9C06B9C-BC95-4315-9FEF-FAC054E73BED}"/>
              </a:ext>
            </a:extLst>
          </p:cNvPr>
          <p:cNvSpPr txBox="1"/>
          <p:nvPr/>
        </p:nvSpPr>
        <p:spPr>
          <a:xfrm flipH="1">
            <a:off x="-1" y="6018028"/>
            <a:ext cx="5348177" cy="646331"/>
          </a:xfrm>
          <a:prstGeom prst="rect">
            <a:avLst/>
          </a:prstGeom>
          <a:solidFill>
            <a:srgbClr val="7F4182"/>
          </a:solidFill>
        </p:spPr>
        <p:txBody>
          <a:bodyPr wrap="square" rtlCol="0">
            <a:spAutoFit/>
          </a:bodyPr>
          <a:lstStyle/>
          <a:p>
            <a:r>
              <a:rPr lang="en-IE" dirty="0">
                <a:solidFill>
                  <a:schemeClr val="bg1"/>
                </a:solidFill>
              </a:rPr>
              <a:t>We will look at key success factors and evaluating  your projects in much more detail in Module 6</a:t>
            </a:r>
          </a:p>
        </p:txBody>
      </p:sp>
    </p:spTree>
    <p:extLst>
      <p:ext uri="{BB962C8B-B14F-4D97-AF65-F5344CB8AC3E}">
        <p14:creationId xmlns:p14="http://schemas.microsoft.com/office/powerpoint/2010/main" val="628366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159748-13D7-46F9-A08B-3C94975CA9A9}"/>
              </a:ext>
            </a:extLst>
          </p:cNvPr>
          <p:cNvSpPr>
            <a:spLocks noGrp="1"/>
          </p:cNvSpPr>
          <p:nvPr>
            <p:ph type="body" sz="quarter" idx="25"/>
          </p:nvPr>
        </p:nvSpPr>
        <p:spPr>
          <a:xfrm>
            <a:off x="332508" y="4612984"/>
            <a:ext cx="11545518" cy="1467776"/>
          </a:xfrm>
        </p:spPr>
        <p:txBody>
          <a:bodyPr>
            <a:normAutofit/>
          </a:bodyPr>
          <a:lstStyle/>
          <a:p>
            <a:r>
              <a:rPr lang="en-IE" dirty="0"/>
              <a:t>Tapping into your unique characteristics, assets and sources of strength</a:t>
            </a:r>
          </a:p>
          <a:p>
            <a:endParaRPr lang="en-IE" dirty="0"/>
          </a:p>
        </p:txBody>
      </p:sp>
      <p:sp>
        <p:nvSpPr>
          <p:cNvPr id="3" name="Text Placeholder 2">
            <a:extLst>
              <a:ext uri="{FF2B5EF4-FFF2-40B4-BE49-F238E27FC236}">
                <a16:creationId xmlns:a16="http://schemas.microsoft.com/office/drawing/2014/main" id="{DE8A2CD7-ACA3-42D1-B1A4-153C2536E284}"/>
              </a:ext>
            </a:extLst>
          </p:cNvPr>
          <p:cNvSpPr>
            <a:spLocks noGrp="1"/>
          </p:cNvSpPr>
          <p:nvPr>
            <p:ph type="body" sz="quarter" idx="20"/>
          </p:nvPr>
        </p:nvSpPr>
        <p:spPr>
          <a:xfrm>
            <a:off x="332508" y="3244834"/>
            <a:ext cx="11545518" cy="933453"/>
          </a:xfrm>
        </p:spPr>
        <p:txBody>
          <a:bodyPr/>
          <a:lstStyle/>
          <a:p>
            <a:r>
              <a:rPr lang="en-IE" sz="4400" dirty="0"/>
              <a:t>SECTION ONE: ACTIVATING YOUR COMMUNITY DNA </a:t>
            </a:r>
          </a:p>
        </p:txBody>
      </p:sp>
      <p:pic>
        <p:nvPicPr>
          <p:cNvPr id="10" name="Picture Placeholder 9" descr="A large brick building with green grass in front of a house&#10;&#10;Description automatically generated">
            <a:extLst>
              <a:ext uri="{FF2B5EF4-FFF2-40B4-BE49-F238E27FC236}">
                <a16:creationId xmlns:a16="http://schemas.microsoft.com/office/drawing/2014/main" id="{E802392F-324E-4794-BAE5-0BDA31B2FDED}"/>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7628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762846" y="1919288"/>
            <a:ext cx="6209413" cy="3631644"/>
          </a:xfrm>
        </p:spPr>
        <p:txBody>
          <a:bodyPr/>
          <a:lstStyle/>
          <a:p>
            <a:r>
              <a:rPr lang="en-IE" dirty="0"/>
              <a:t>In module 1, we looked at the characteristics of great communities and how </a:t>
            </a:r>
            <a:r>
              <a:rPr lang="en-US" dirty="0"/>
              <a:t>great communities know their strengths and opportunities and how to combine these to create a sustainable vision or plan for the future. </a:t>
            </a:r>
            <a:endParaRPr lang="en-IE" dirty="0"/>
          </a:p>
          <a:p>
            <a:r>
              <a:rPr lang="en-IE" sz="2400" dirty="0"/>
              <a:t>We learned </a:t>
            </a:r>
            <a:r>
              <a:rPr lang="en-IE" dirty="0"/>
              <a:t>how each community's </a:t>
            </a:r>
            <a:r>
              <a:rPr lang="en-IE" sz="2400" dirty="0"/>
              <a:t>unique combination of assets form its DNA and a foundation on which to build its future.</a:t>
            </a:r>
          </a:p>
          <a:p>
            <a:r>
              <a:rPr lang="en-IE" dirty="0"/>
              <a:t>In the section which follows, we will delve deeper and explore the DNA of some communities and how they have utilised it to build strong community regeneration projects.</a:t>
            </a:r>
          </a:p>
        </p:txBody>
      </p:sp>
      <p:pic>
        <p:nvPicPr>
          <p:cNvPr id="4" name="Picture Placeholder 3" descr="Render of clear molecular structure">
            <a:extLst>
              <a:ext uri="{FF2B5EF4-FFF2-40B4-BE49-F238E27FC236}">
                <a16:creationId xmlns:a16="http://schemas.microsoft.com/office/drawing/2014/main" id="{21044FA7-C4A9-4746-9AFE-344A8A7F1554}"/>
              </a:ext>
            </a:extLst>
          </p:cNvPr>
          <p:cNvPicPr>
            <a:picLocks noGrp="1" noChangeAspect="1"/>
          </p:cNvPicPr>
          <p:nvPr>
            <p:ph type="pic" sz="quarter" idx="21"/>
          </p:nvPr>
        </p:nvPicPr>
        <p:blipFill>
          <a:blip r:embed="rId2"/>
          <a:srcRect l="22073" r="22073"/>
          <a:stretch>
            <a:fillRect/>
          </a:stretch>
        </p:blipFill>
        <p:spPr/>
      </p:pic>
      <p:sp>
        <p:nvSpPr>
          <p:cNvPr id="8" name="Text Placeholder 7">
            <a:extLst>
              <a:ext uri="{FF2B5EF4-FFF2-40B4-BE49-F238E27FC236}">
                <a16:creationId xmlns:a16="http://schemas.microsoft.com/office/drawing/2014/main" id="{5186FF1D-3797-4DFE-A5CD-31D38CE1EEDB}"/>
              </a:ext>
            </a:extLst>
          </p:cNvPr>
          <p:cNvSpPr>
            <a:spLocks noGrp="1"/>
          </p:cNvSpPr>
          <p:nvPr>
            <p:ph type="body" sz="quarter" idx="22"/>
          </p:nvPr>
        </p:nvSpPr>
        <p:spPr>
          <a:xfrm>
            <a:off x="5762846" y="285750"/>
            <a:ext cx="6324379" cy="1339291"/>
          </a:xfrm>
        </p:spPr>
        <p:txBody>
          <a:bodyPr>
            <a:normAutofit fontScale="92500" lnSpcReduction="10000"/>
          </a:bodyPr>
          <a:lstStyle/>
          <a:p>
            <a:r>
              <a:rPr lang="en-US" dirty="0"/>
              <a:t>Your community's DNA, </a:t>
            </a:r>
            <a:r>
              <a:rPr lang="en-IE" dirty="0"/>
              <a:t>characteristics, assets and sources of strength</a:t>
            </a:r>
          </a:p>
          <a:p>
            <a:endParaRPr lang="en-IE" dirty="0"/>
          </a:p>
        </p:txBody>
      </p:sp>
    </p:spTree>
    <p:extLst>
      <p:ext uri="{BB962C8B-B14F-4D97-AF65-F5344CB8AC3E}">
        <p14:creationId xmlns:p14="http://schemas.microsoft.com/office/powerpoint/2010/main" val="54751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tanding in a room&#10;&#10;Description automatically generated">
            <a:extLst>
              <a:ext uri="{FF2B5EF4-FFF2-40B4-BE49-F238E27FC236}">
                <a16:creationId xmlns:a16="http://schemas.microsoft.com/office/drawing/2014/main" id="{3F18D165-A30F-4F5D-8741-9A5DA8B25ECA}"/>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flipH="1">
            <a:off x="0" y="-139022"/>
            <a:ext cx="3279963" cy="6869430"/>
          </a:xfrm>
        </p:spPr>
      </p:pic>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20844" y="154582"/>
            <a:ext cx="8614945" cy="1190295"/>
          </a:xfrm>
          <a:solidFill>
            <a:srgbClr val="68BBAF"/>
          </a:solidFill>
        </p:spPr>
        <p:txBody>
          <a:bodyPr>
            <a:normAutofit fontScale="92500"/>
          </a:bodyPr>
          <a:lstStyle/>
          <a:p>
            <a:r>
              <a:rPr lang="en-IE" dirty="0">
                <a:solidFill>
                  <a:schemeClr val="bg1"/>
                </a:solidFill>
              </a:rPr>
              <a:t>The Food Hub and Leitrim Food Enterprise Zone – testaments to a DNA in Food Heritage in Ireland</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20844" y="1441449"/>
            <a:ext cx="8614944" cy="3975101"/>
          </a:xfrm>
        </p:spPr>
        <p:txBody>
          <a:bodyPr/>
          <a:lstStyle/>
          <a:p>
            <a:r>
              <a:rPr lang="en-IE" b="0" i="0" dirty="0">
                <a:solidFill>
                  <a:srgbClr val="666666"/>
                </a:solidFill>
                <a:effectLst/>
              </a:rPr>
              <a:t>In Module 1, you learned about the Food Hub and how the Lairds jam factory was transformed in 2004 by Drumshanbo Community Council into a </a:t>
            </a:r>
            <a:r>
              <a:rPr lang="en-US" b="0" i="0" dirty="0">
                <a:solidFill>
                  <a:srgbClr val="666666"/>
                </a:solidFill>
                <a:effectLst/>
              </a:rPr>
              <a:t>unique strategic infrastructure &amp; training resource dedicated to the food sector. </a:t>
            </a:r>
          </a:p>
          <a:p>
            <a:r>
              <a:rPr lang="en-US" b="0" i="0" dirty="0">
                <a:solidFill>
                  <a:srgbClr val="666666"/>
                </a:solidFill>
                <a:effectLst/>
              </a:rPr>
              <a:t>Building on the success of the Food Hub and </a:t>
            </a:r>
            <a:r>
              <a:rPr lang="en-US" b="0" i="0" dirty="0" err="1">
                <a:solidFill>
                  <a:srgbClr val="666666"/>
                </a:solidFill>
                <a:effectLst/>
              </a:rPr>
              <a:t>Drumshanbo’s</a:t>
            </a:r>
            <a:r>
              <a:rPr lang="en-US" b="0" i="0" dirty="0">
                <a:solidFill>
                  <a:srgbClr val="666666"/>
                </a:solidFill>
                <a:effectLst/>
              </a:rPr>
              <a:t> strong food legacy, a new innovative project was instigated in 2018 and now  has secured funding and is in its realisation stage (2021). </a:t>
            </a:r>
          </a:p>
          <a:p>
            <a:r>
              <a:rPr lang="en-US" dirty="0"/>
              <a:t>Drumshanbo has truly embraced its food legacy as part of its DNA and it continues to explore projects in the food sector which can further develop the local economic regeneration and prosperity of their community.</a:t>
            </a:r>
            <a:endParaRPr lang="en-US" b="0" i="0" dirty="0">
              <a:effectLst/>
            </a:endParaRPr>
          </a:p>
          <a:p>
            <a:pPr algn="ctr"/>
            <a:r>
              <a:rPr lang="en-US" b="1" dirty="0">
                <a:solidFill>
                  <a:srgbClr val="7F4182"/>
                </a:solidFill>
              </a:rPr>
              <a:t>The Leitrim </a:t>
            </a:r>
            <a:r>
              <a:rPr lang="en-US" b="1" i="0" dirty="0">
                <a:solidFill>
                  <a:srgbClr val="7F4182"/>
                </a:solidFill>
                <a:effectLst/>
              </a:rPr>
              <a:t>Food Enterprise Zone is Ireland's first food enterprise zone, a new visionary concept and innovative approach which will act as a premium location magnet for new food start-ups and relocating food businesses. </a:t>
            </a:r>
          </a:p>
          <a:p>
            <a:endParaRPr lang="en-IE" b="0" i="0" dirty="0">
              <a:solidFill>
                <a:srgbClr val="666666"/>
              </a:solidFill>
              <a:effectLst/>
            </a:endParaRPr>
          </a:p>
          <a:p>
            <a:endParaRPr lang="en-IE" dirty="0"/>
          </a:p>
          <a:p>
            <a:endParaRPr lang="en-IE" dirty="0"/>
          </a:p>
          <a:p>
            <a:endParaRPr lang="en-IE" dirty="0"/>
          </a:p>
          <a:p>
            <a:endParaRPr lang="en-IE" dirty="0"/>
          </a:p>
        </p:txBody>
      </p:sp>
      <p:sp>
        <p:nvSpPr>
          <p:cNvPr id="4" name="TextBox 3">
            <a:extLst>
              <a:ext uri="{FF2B5EF4-FFF2-40B4-BE49-F238E27FC236}">
                <a16:creationId xmlns:a16="http://schemas.microsoft.com/office/drawing/2014/main" id="{C775CDCA-7867-46CD-A70C-4EAF8C009440}"/>
              </a:ext>
            </a:extLst>
          </p:cNvPr>
          <p:cNvSpPr txBox="1"/>
          <p:nvPr/>
        </p:nvSpPr>
        <p:spPr>
          <a:xfrm>
            <a:off x="0" y="154582"/>
            <a:ext cx="2902688" cy="1200329"/>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dirty="0">
                <a:solidFill>
                  <a:prstClr val="white"/>
                </a:solidFill>
                <a:latin typeface="Calibri" panose="020F0502020204030204"/>
              </a:rPr>
              <a:t>CONTINUING A STRONG LEGACY OF FOOD PRODUCTION</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4B1D438-4237-4088-8A34-ABABC352EA8D}"/>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pic>
        <p:nvPicPr>
          <p:cNvPr id="5" name="Graphic 4" descr="Sunflower">
            <a:extLst>
              <a:ext uri="{FF2B5EF4-FFF2-40B4-BE49-F238E27FC236}">
                <a16:creationId xmlns:a16="http://schemas.microsoft.com/office/drawing/2014/main" id="{4DA41E40-DDF0-4C87-8EF1-BC786DC4F4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881" y="5640682"/>
            <a:ext cx="1217318" cy="1217318"/>
          </a:xfrm>
          <a:prstGeom prst="rect">
            <a:avLst/>
          </a:prstGeom>
        </p:spPr>
      </p:pic>
    </p:spTree>
    <p:extLst>
      <p:ext uri="{BB962C8B-B14F-4D97-AF65-F5344CB8AC3E}">
        <p14:creationId xmlns:p14="http://schemas.microsoft.com/office/powerpoint/2010/main" val="2794842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in a room&#10;&#10;Description automatically generated">
            <a:extLst>
              <a:ext uri="{FF2B5EF4-FFF2-40B4-BE49-F238E27FC236}">
                <a16:creationId xmlns:a16="http://schemas.microsoft.com/office/drawing/2014/main" id="{4342B70D-E3C2-4935-9A8F-78F5523ED6E5}"/>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20844" y="154582"/>
            <a:ext cx="8614945" cy="1190295"/>
          </a:xfrm>
          <a:solidFill>
            <a:srgbClr val="68BBAF"/>
          </a:solidFill>
        </p:spPr>
        <p:txBody>
          <a:bodyPr>
            <a:normAutofit lnSpcReduction="10000"/>
          </a:bodyPr>
          <a:lstStyle/>
          <a:p>
            <a:r>
              <a:rPr lang="en-US" dirty="0">
                <a:solidFill>
                  <a:schemeClr val="bg1"/>
                </a:solidFill>
              </a:rPr>
              <a:t>COMMUNITY WELLBEING AT ITS HEART</a:t>
            </a:r>
          </a:p>
          <a:p>
            <a:r>
              <a:rPr lang="en-IE" dirty="0">
                <a:solidFill>
                  <a:schemeClr val="bg1"/>
                </a:solidFill>
              </a:rPr>
              <a:t>- THE EXCHANGE INISHOWEN, DONEGAL</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279964" y="1441449"/>
            <a:ext cx="8912036" cy="3975101"/>
          </a:xfrm>
        </p:spPr>
        <p:txBody>
          <a:bodyPr/>
          <a:lstStyle/>
          <a:p>
            <a:r>
              <a:rPr lang="en-US" b="0" i="0" dirty="0">
                <a:solidFill>
                  <a:srgbClr val="626262"/>
                </a:solidFill>
                <a:effectLst/>
                <a:latin typeface="Quattrocento"/>
              </a:rPr>
              <a:t>Founded in 2013, The Exchange </a:t>
            </a:r>
            <a:r>
              <a:rPr lang="en-US" b="0" i="0" dirty="0" err="1">
                <a:solidFill>
                  <a:srgbClr val="626262"/>
                </a:solidFill>
                <a:effectLst/>
                <a:latin typeface="Quattrocento"/>
              </a:rPr>
              <a:t>Inishowen</a:t>
            </a:r>
            <a:r>
              <a:rPr lang="en-US" b="0" i="0" dirty="0">
                <a:solidFill>
                  <a:srgbClr val="626262"/>
                </a:solidFill>
                <a:effectLst/>
                <a:latin typeface="Quattrocento"/>
              </a:rPr>
              <a:t> is an award-winning voluntary-run community centre and registered charity dedicated to supporting and developing their local community, empowering social enterprise and small businesses, encouraging positive mental health &amp; wellbeing and promoting culture &amp; heritage. </a:t>
            </a:r>
            <a:r>
              <a:rPr lang="en-US" dirty="0">
                <a:solidFill>
                  <a:srgbClr val="626262"/>
                </a:solidFill>
                <a:latin typeface="Quattrocento"/>
              </a:rPr>
              <a:t>The Exchange is</a:t>
            </a:r>
            <a:r>
              <a:rPr lang="en-US" b="0" i="0" dirty="0">
                <a:solidFill>
                  <a:srgbClr val="626262"/>
                </a:solidFill>
                <a:effectLst/>
                <a:latin typeface="Quattrocento"/>
              </a:rPr>
              <a:t> committed to innovating creative projects to benefit the local community.</a:t>
            </a:r>
          </a:p>
          <a:p>
            <a:r>
              <a:rPr lang="en-US" b="1" dirty="0">
                <a:solidFill>
                  <a:srgbClr val="7F4182"/>
                </a:solidFill>
                <a:latin typeface="Quattrocento"/>
              </a:rPr>
              <a:t>Mindful of their dispersed population and high dependency age profile of their local community, The Exchange has the promotion of community wellbeing at its heart</a:t>
            </a:r>
            <a:r>
              <a:rPr lang="en-US" b="1" dirty="0">
                <a:solidFill>
                  <a:srgbClr val="626262"/>
                </a:solidFill>
                <a:latin typeface="Quattrocento"/>
              </a:rPr>
              <a:t>. </a:t>
            </a:r>
          </a:p>
          <a:p>
            <a:r>
              <a:rPr lang="en-US" dirty="0">
                <a:solidFill>
                  <a:srgbClr val="626262"/>
                </a:solidFill>
                <a:latin typeface="Quattrocento"/>
              </a:rPr>
              <a:t>For example, each year</a:t>
            </a:r>
            <a:r>
              <a:rPr lang="en-US" b="0" i="0" dirty="0">
                <a:solidFill>
                  <a:srgbClr val="626262"/>
                </a:solidFill>
                <a:effectLst/>
                <a:latin typeface="Quattrocento"/>
              </a:rPr>
              <a:t> since 2014, they have provided a delicious three-course home-cooked Christmas Dinner with live entertainment for people who are on their own, coping with bereavement or changed circumstances or those who'd like to experience a different kind of Christmas. Read more: </a:t>
            </a:r>
            <a:r>
              <a:rPr lang="en-US" b="0" i="0" dirty="0">
                <a:solidFill>
                  <a:srgbClr val="626262"/>
                </a:solidFill>
                <a:effectLst/>
                <a:latin typeface="Quattrocento"/>
                <a:hlinkClick r:id="rId4"/>
              </a:rPr>
              <a:t>www.exchangeinishowen.ie</a:t>
            </a:r>
            <a:r>
              <a:rPr lang="en-US" b="0" i="0" dirty="0">
                <a:solidFill>
                  <a:srgbClr val="626262"/>
                </a:solidFill>
                <a:effectLst/>
                <a:latin typeface="Quattrocento"/>
              </a:rPr>
              <a:t> </a:t>
            </a:r>
            <a:endParaRPr lang="en-IE" dirty="0"/>
          </a:p>
          <a:p>
            <a:endParaRPr lang="en-IE" dirty="0"/>
          </a:p>
        </p:txBody>
      </p:sp>
      <p:sp>
        <p:nvSpPr>
          <p:cNvPr id="4" name="TextBox 3">
            <a:extLst>
              <a:ext uri="{FF2B5EF4-FFF2-40B4-BE49-F238E27FC236}">
                <a16:creationId xmlns:a16="http://schemas.microsoft.com/office/drawing/2014/main" id="{C775CDCA-7867-46CD-A70C-4EAF8C009440}"/>
              </a:ext>
            </a:extLst>
          </p:cNvPr>
          <p:cNvSpPr txBox="1"/>
          <p:nvPr/>
        </p:nvSpPr>
        <p:spPr>
          <a:xfrm>
            <a:off x="0" y="112052"/>
            <a:ext cx="2291254" cy="1569660"/>
          </a:xfrm>
          <a:prstGeom prst="rect">
            <a:avLst/>
          </a:prstGeom>
          <a:solidFill>
            <a:srgbClr val="7F418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FOCUS ON THE WELLBEING NEEDS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OF THEIR COMMUNITY</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4B1D438-4237-4088-8A34-ABABC352EA8D}"/>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pic>
        <p:nvPicPr>
          <p:cNvPr id="5" name="Graphic 4" descr="Sunflower">
            <a:extLst>
              <a:ext uri="{FF2B5EF4-FFF2-40B4-BE49-F238E27FC236}">
                <a16:creationId xmlns:a16="http://schemas.microsoft.com/office/drawing/2014/main" id="{4DA41E40-DDF0-4C87-8EF1-BC786DC4F4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0881" y="5640682"/>
            <a:ext cx="1217318" cy="1217318"/>
          </a:xfrm>
          <a:prstGeom prst="rect">
            <a:avLst/>
          </a:prstGeom>
        </p:spPr>
      </p:pic>
    </p:spTree>
    <p:extLst>
      <p:ext uri="{BB962C8B-B14F-4D97-AF65-F5344CB8AC3E}">
        <p14:creationId xmlns:p14="http://schemas.microsoft.com/office/powerpoint/2010/main" val="486770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76541-6247-431B-B95B-35663DC05350}"/>
              </a:ext>
            </a:extLst>
          </p:cNvPr>
          <p:cNvSpPr>
            <a:spLocks noGrp="1"/>
          </p:cNvSpPr>
          <p:nvPr>
            <p:ph type="body" sz="quarter" idx="13"/>
          </p:nvPr>
        </p:nvSpPr>
        <p:spPr>
          <a:xfrm>
            <a:off x="441434" y="151760"/>
            <a:ext cx="4267199" cy="1624848"/>
          </a:xfrm>
        </p:spPr>
        <p:txBody>
          <a:bodyPr>
            <a:noAutofit/>
          </a:bodyPr>
          <a:lstStyle/>
          <a:p>
            <a:r>
              <a:rPr lang="en-US" sz="4800" b="1" dirty="0">
                <a:solidFill>
                  <a:srgbClr val="68BBAF"/>
                </a:solidFill>
              </a:rPr>
              <a:t>MODULE 4 OVERVIEW</a:t>
            </a:r>
          </a:p>
        </p:txBody>
      </p:sp>
      <p:sp>
        <p:nvSpPr>
          <p:cNvPr id="3" name="Text Placeholder 2">
            <a:extLst>
              <a:ext uri="{FF2B5EF4-FFF2-40B4-BE49-F238E27FC236}">
                <a16:creationId xmlns:a16="http://schemas.microsoft.com/office/drawing/2014/main" id="{BF177A13-144A-4283-848C-4CA3EF01C92B}"/>
              </a:ext>
            </a:extLst>
          </p:cNvPr>
          <p:cNvSpPr>
            <a:spLocks noGrp="1"/>
          </p:cNvSpPr>
          <p:nvPr>
            <p:ph type="body" sz="quarter" idx="14"/>
          </p:nvPr>
        </p:nvSpPr>
        <p:spPr>
          <a:xfrm>
            <a:off x="255920" y="1992987"/>
            <a:ext cx="4551335" cy="3642009"/>
          </a:xfrm>
        </p:spPr>
        <p:txBody>
          <a:bodyPr/>
          <a:lstStyle/>
          <a:p>
            <a:r>
              <a:rPr lang="en-IE" sz="2200" dirty="0">
                <a:solidFill>
                  <a:srgbClr val="7F4182"/>
                </a:solidFill>
              </a:rPr>
              <a:t>Having learned the benefits of sustainable community regeneration in modules 1-3, you are now ready to start taking some community action of your own. </a:t>
            </a:r>
          </a:p>
          <a:p>
            <a:r>
              <a:rPr lang="en-IE" sz="2200" dirty="0"/>
              <a:t>In Module 4, we examine what is needed to turn your community regeneration ideas into projects. We explore your community DNA, partnership building as well as marketing and communication.</a:t>
            </a:r>
          </a:p>
          <a:p>
            <a:r>
              <a:rPr lang="en-IE" sz="2200" dirty="0">
                <a:solidFill>
                  <a:srgbClr val="BA0A94"/>
                </a:solidFill>
              </a:rPr>
              <a:t>In our final section, we provide templates and resources to help you put your community regeneration ideas into action.</a:t>
            </a:r>
            <a:endParaRPr lang="en-IE" sz="2200" dirty="0">
              <a:solidFill>
                <a:srgbClr val="7F4182"/>
              </a:solidFill>
            </a:endParaRPr>
          </a:p>
          <a:p>
            <a:endParaRPr lang="en-IE" sz="2200" dirty="0">
              <a:solidFill>
                <a:srgbClr val="7F4182"/>
              </a:solidFill>
            </a:endParaRPr>
          </a:p>
          <a:p>
            <a:endParaRPr lang="en-IE" sz="2200" dirty="0"/>
          </a:p>
        </p:txBody>
      </p:sp>
      <p:sp>
        <p:nvSpPr>
          <p:cNvPr id="4" name="Text Placeholder 3">
            <a:extLst>
              <a:ext uri="{FF2B5EF4-FFF2-40B4-BE49-F238E27FC236}">
                <a16:creationId xmlns:a16="http://schemas.microsoft.com/office/drawing/2014/main" id="{BF40A378-0F86-4755-B2BF-0C5C7DEC1508}"/>
              </a:ext>
            </a:extLst>
          </p:cNvPr>
          <p:cNvSpPr>
            <a:spLocks noGrp="1"/>
          </p:cNvSpPr>
          <p:nvPr>
            <p:ph type="body" sz="quarter" idx="15"/>
          </p:nvPr>
        </p:nvSpPr>
        <p:spPr>
          <a:ln>
            <a:noFill/>
          </a:ln>
        </p:spPr>
        <p:txBody>
          <a:bodyPr/>
          <a:lstStyle/>
          <a:p>
            <a:r>
              <a:rPr lang="en-IE" dirty="0"/>
              <a:t>Intro</a:t>
            </a:r>
          </a:p>
        </p:txBody>
      </p:sp>
      <p:sp>
        <p:nvSpPr>
          <p:cNvPr id="5" name="Text Placeholder 4">
            <a:extLst>
              <a:ext uri="{FF2B5EF4-FFF2-40B4-BE49-F238E27FC236}">
                <a16:creationId xmlns:a16="http://schemas.microsoft.com/office/drawing/2014/main" id="{D532EBDA-D8CE-46BE-8086-EE51F5AE013A}"/>
              </a:ext>
            </a:extLst>
          </p:cNvPr>
          <p:cNvSpPr>
            <a:spLocks noGrp="1"/>
          </p:cNvSpPr>
          <p:nvPr>
            <p:ph type="body" sz="quarter" idx="12"/>
          </p:nvPr>
        </p:nvSpPr>
        <p:spPr>
          <a:xfrm>
            <a:off x="6310577" y="1232371"/>
            <a:ext cx="5881423" cy="898040"/>
          </a:xfrm>
        </p:spPr>
        <p:txBody>
          <a:bodyPr>
            <a:noAutofit/>
          </a:bodyPr>
          <a:lstStyle/>
          <a:p>
            <a:pPr>
              <a:lnSpc>
                <a:spcPct val="100000"/>
              </a:lnSpc>
              <a:spcBef>
                <a:spcPts val="0"/>
              </a:spcBef>
            </a:pPr>
            <a:r>
              <a:rPr lang="en-IE" dirty="0"/>
              <a:t>Activating your Communities DNA – its characteristics, assets and sources of strength</a:t>
            </a:r>
          </a:p>
        </p:txBody>
      </p:sp>
      <p:sp>
        <p:nvSpPr>
          <p:cNvPr id="6" name="Text Placeholder 5">
            <a:extLst>
              <a:ext uri="{FF2B5EF4-FFF2-40B4-BE49-F238E27FC236}">
                <a16:creationId xmlns:a16="http://schemas.microsoft.com/office/drawing/2014/main" id="{23D8F2D6-9483-477F-BA1F-1ECA0BFE20A3}"/>
              </a:ext>
            </a:extLst>
          </p:cNvPr>
          <p:cNvSpPr>
            <a:spLocks noGrp="1"/>
          </p:cNvSpPr>
          <p:nvPr>
            <p:ph type="body" sz="quarter" idx="16"/>
          </p:nvPr>
        </p:nvSpPr>
        <p:spPr/>
        <p:txBody>
          <a:bodyPr/>
          <a:lstStyle/>
          <a:p>
            <a:r>
              <a:rPr lang="en-IE" dirty="0"/>
              <a:t>01</a:t>
            </a:r>
          </a:p>
        </p:txBody>
      </p:sp>
      <p:sp>
        <p:nvSpPr>
          <p:cNvPr id="7" name="Text Placeholder 6">
            <a:extLst>
              <a:ext uri="{FF2B5EF4-FFF2-40B4-BE49-F238E27FC236}">
                <a16:creationId xmlns:a16="http://schemas.microsoft.com/office/drawing/2014/main" id="{A454401A-27CE-4DF1-B3D7-877FD566D0F7}"/>
              </a:ext>
            </a:extLst>
          </p:cNvPr>
          <p:cNvSpPr>
            <a:spLocks noGrp="1"/>
          </p:cNvSpPr>
          <p:nvPr>
            <p:ph type="body" sz="quarter" idx="17"/>
          </p:nvPr>
        </p:nvSpPr>
        <p:spPr>
          <a:xfrm>
            <a:off x="6310577" y="2331018"/>
            <a:ext cx="5682103" cy="946384"/>
          </a:xfrm>
        </p:spPr>
        <p:txBody>
          <a:bodyPr>
            <a:normAutofit/>
          </a:bodyPr>
          <a:lstStyle/>
          <a:p>
            <a:r>
              <a:rPr lang="en-IE" dirty="0"/>
              <a:t>Leveraging support and commitment from your community and community diaspora</a:t>
            </a:r>
          </a:p>
        </p:txBody>
      </p:sp>
      <p:sp>
        <p:nvSpPr>
          <p:cNvPr id="8" name="Text Placeholder 7">
            <a:extLst>
              <a:ext uri="{FF2B5EF4-FFF2-40B4-BE49-F238E27FC236}">
                <a16:creationId xmlns:a16="http://schemas.microsoft.com/office/drawing/2014/main" id="{D4484E57-7868-4167-8118-924799EA7415}"/>
              </a:ext>
            </a:extLst>
          </p:cNvPr>
          <p:cNvSpPr>
            <a:spLocks noGrp="1"/>
          </p:cNvSpPr>
          <p:nvPr>
            <p:ph type="body" sz="quarter" idx="18"/>
          </p:nvPr>
        </p:nvSpPr>
        <p:spPr/>
        <p:txBody>
          <a:bodyPr/>
          <a:lstStyle/>
          <a:p>
            <a:r>
              <a:rPr lang="en-IE" dirty="0"/>
              <a:t>02</a:t>
            </a:r>
          </a:p>
        </p:txBody>
      </p:sp>
      <p:sp>
        <p:nvSpPr>
          <p:cNvPr id="9" name="Text Placeholder 8">
            <a:extLst>
              <a:ext uri="{FF2B5EF4-FFF2-40B4-BE49-F238E27FC236}">
                <a16:creationId xmlns:a16="http://schemas.microsoft.com/office/drawing/2014/main" id="{165E8B33-D126-425C-8A1B-EA500F436889}"/>
              </a:ext>
            </a:extLst>
          </p:cNvPr>
          <p:cNvSpPr>
            <a:spLocks noGrp="1"/>
          </p:cNvSpPr>
          <p:nvPr>
            <p:ph type="body" sz="quarter" idx="19"/>
          </p:nvPr>
        </p:nvSpPr>
        <p:spPr>
          <a:xfrm>
            <a:off x="4959544" y="4671717"/>
            <a:ext cx="1176670" cy="927495"/>
          </a:xfrm>
        </p:spPr>
        <p:txBody>
          <a:bodyPr/>
          <a:lstStyle/>
          <a:p>
            <a:r>
              <a:rPr lang="en-IE" dirty="0"/>
              <a:t>04</a:t>
            </a:r>
          </a:p>
        </p:txBody>
      </p:sp>
      <p:sp>
        <p:nvSpPr>
          <p:cNvPr id="10" name="Text Placeholder 9">
            <a:extLst>
              <a:ext uri="{FF2B5EF4-FFF2-40B4-BE49-F238E27FC236}">
                <a16:creationId xmlns:a16="http://schemas.microsoft.com/office/drawing/2014/main" id="{0F55D0DA-09FF-4318-B954-5A56F2D5FEA3}"/>
              </a:ext>
            </a:extLst>
          </p:cNvPr>
          <p:cNvSpPr>
            <a:spLocks noGrp="1"/>
          </p:cNvSpPr>
          <p:nvPr>
            <p:ph type="body" sz="quarter" idx="20"/>
          </p:nvPr>
        </p:nvSpPr>
        <p:spPr>
          <a:xfrm>
            <a:off x="4959543" y="5810357"/>
            <a:ext cx="1202947" cy="927495"/>
          </a:xfrm>
        </p:spPr>
        <p:txBody>
          <a:bodyPr>
            <a:normAutofit fontScale="70000" lnSpcReduction="20000"/>
          </a:bodyPr>
          <a:lstStyle/>
          <a:p>
            <a:r>
              <a:rPr lang="en-IE" dirty="0"/>
              <a:t>KEY ACTION PACK 4:</a:t>
            </a:r>
          </a:p>
        </p:txBody>
      </p:sp>
      <p:sp>
        <p:nvSpPr>
          <p:cNvPr id="11" name="Text Placeholder 10">
            <a:extLst>
              <a:ext uri="{FF2B5EF4-FFF2-40B4-BE49-F238E27FC236}">
                <a16:creationId xmlns:a16="http://schemas.microsoft.com/office/drawing/2014/main" id="{699F8F62-ECD1-4623-B818-79ED572CC665}"/>
              </a:ext>
            </a:extLst>
          </p:cNvPr>
          <p:cNvSpPr>
            <a:spLocks noGrp="1"/>
          </p:cNvSpPr>
          <p:nvPr>
            <p:ph type="body" sz="quarter" idx="21"/>
          </p:nvPr>
        </p:nvSpPr>
        <p:spPr>
          <a:xfrm>
            <a:off x="6360097" y="3478009"/>
            <a:ext cx="5731763" cy="1000629"/>
          </a:xfrm>
        </p:spPr>
        <p:txBody>
          <a:bodyPr>
            <a:normAutofit/>
          </a:bodyPr>
          <a:lstStyle/>
          <a:p>
            <a:r>
              <a:rPr lang="en-IE" dirty="0">
                <a:solidFill>
                  <a:prstClr val="white"/>
                </a:solidFill>
                <a:latin typeface="Calibri" panose="020F0502020204030204"/>
              </a:rPr>
              <a:t>Building key </a:t>
            </a:r>
            <a:r>
              <a:rPr lang="en-US" dirty="0"/>
              <a:t>Public, Private and Community Partnerships</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8FBEA182-1DEF-4D6A-98B5-66D9A7ABCAB3}"/>
              </a:ext>
            </a:extLst>
          </p:cNvPr>
          <p:cNvSpPr>
            <a:spLocks noGrp="1"/>
          </p:cNvSpPr>
          <p:nvPr>
            <p:ph type="body" sz="quarter" idx="22"/>
          </p:nvPr>
        </p:nvSpPr>
        <p:spPr>
          <a:xfrm>
            <a:off x="6360097" y="4736666"/>
            <a:ext cx="5731763" cy="898040"/>
          </a:xfrm>
        </p:spPr>
        <p:txBody>
          <a:bodyPr>
            <a:noAutofit/>
          </a:bodyPr>
          <a:lstStyle/>
          <a:p>
            <a:r>
              <a:rPr lang="en-IE" dirty="0"/>
              <a:t>The Resources you need – people power, finances and more</a:t>
            </a:r>
          </a:p>
        </p:txBody>
      </p:sp>
      <p:sp>
        <p:nvSpPr>
          <p:cNvPr id="13" name="Text Placeholder 12">
            <a:extLst>
              <a:ext uri="{FF2B5EF4-FFF2-40B4-BE49-F238E27FC236}">
                <a16:creationId xmlns:a16="http://schemas.microsoft.com/office/drawing/2014/main" id="{FB23D006-1A96-4BB1-9D34-9B136843101D}"/>
              </a:ext>
            </a:extLst>
          </p:cNvPr>
          <p:cNvSpPr>
            <a:spLocks noGrp="1"/>
          </p:cNvSpPr>
          <p:nvPr>
            <p:ph type="body" sz="quarter" idx="23"/>
          </p:nvPr>
        </p:nvSpPr>
        <p:spPr>
          <a:xfrm>
            <a:off x="6310577" y="5751357"/>
            <a:ext cx="5731763" cy="1107804"/>
          </a:xfrm>
        </p:spPr>
        <p:txBody>
          <a:bodyPr>
            <a:noAutofit/>
          </a:bodyPr>
          <a:lstStyle/>
          <a:p>
            <a:r>
              <a:rPr lang="en-IE" dirty="0"/>
              <a:t>Useful exercises and templates to putting your community regeneration ideas into action</a:t>
            </a:r>
          </a:p>
        </p:txBody>
      </p:sp>
      <p:sp>
        <p:nvSpPr>
          <p:cNvPr id="14" name="Text Placeholder 8">
            <a:extLst>
              <a:ext uri="{FF2B5EF4-FFF2-40B4-BE49-F238E27FC236}">
                <a16:creationId xmlns:a16="http://schemas.microsoft.com/office/drawing/2014/main" id="{6829981D-8F4D-4333-BA2D-E9D110CE679C}"/>
              </a:ext>
            </a:extLst>
          </p:cNvPr>
          <p:cNvSpPr txBox="1">
            <a:spLocks/>
          </p:cNvSpPr>
          <p:nvPr/>
        </p:nvSpPr>
        <p:spPr>
          <a:xfrm>
            <a:off x="4985821" y="3594408"/>
            <a:ext cx="1176670" cy="92749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03</a:t>
            </a:r>
          </a:p>
        </p:txBody>
      </p:sp>
      <p:sp>
        <p:nvSpPr>
          <p:cNvPr id="16" name="Text Placeholder 4">
            <a:extLst>
              <a:ext uri="{FF2B5EF4-FFF2-40B4-BE49-F238E27FC236}">
                <a16:creationId xmlns:a16="http://schemas.microsoft.com/office/drawing/2014/main" id="{231DD43E-0CA5-40AB-9D0F-F8FAF5295BF2}"/>
              </a:ext>
            </a:extLst>
          </p:cNvPr>
          <p:cNvSpPr txBox="1">
            <a:spLocks/>
          </p:cNvSpPr>
          <p:nvPr/>
        </p:nvSpPr>
        <p:spPr>
          <a:xfrm>
            <a:off x="6285746" y="0"/>
            <a:ext cx="5731763" cy="89804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en-US" sz="2400" dirty="0"/>
              <a:t>Turning Community Regeneration Ideas into Action – How change happens</a:t>
            </a:r>
            <a:endParaRPr lang="en-IE" dirty="0"/>
          </a:p>
        </p:txBody>
      </p:sp>
    </p:spTree>
    <p:extLst>
      <p:ext uri="{BB962C8B-B14F-4D97-AF65-F5344CB8AC3E}">
        <p14:creationId xmlns:p14="http://schemas.microsoft.com/office/powerpoint/2010/main" val="1965356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narrow city street with people walking on a sidewalk&#10;&#10;Description automatically generated">
            <a:extLst>
              <a:ext uri="{FF2B5EF4-FFF2-40B4-BE49-F238E27FC236}">
                <a16:creationId xmlns:a16="http://schemas.microsoft.com/office/drawing/2014/main" id="{296EE1E8-338A-47B2-86A2-4D307DBD1866}"/>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68BBAF"/>
          </a:solidFill>
        </p:spPr>
        <p:txBody>
          <a:bodyPr>
            <a:normAutofit/>
          </a:bodyPr>
          <a:lstStyle/>
          <a:p>
            <a:r>
              <a:rPr lang="en-IE" dirty="0">
                <a:solidFill>
                  <a:schemeClr val="bg1"/>
                </a:solidFill>
              </a:rPr>
              <a:t>#EVERYBODYlovesENNIS - </a:t>
            </a:r>
            <a:r>
              <a:rPr lang="en-US" dirty="0">
                <a:solidFill>
                  <a:schemeClr val="bg1"/>
                </a:solidFill>
              </a:rPr>
              <a:t>‘Visionary’ plan to boost Ennis’ post-</a:t>
            </a:r>
            <a:r>
              <a:rPr lang="en-US" dirty="0" err="1">
                <a:solidFill>
                  <a:schemeClr val="bg1"/>
                </a:solidFill>
              </a:rPr>
              <a:t>Covid</a:t>
            </a:r>
            <a:r>
              <a:rPr lang="en-US" dirty="0">
                <a:solidFill>
                  <a:schemeClr val="bg1"/>
                </a:solidFill>
              </a:rPr>
              <a:t> recovery</a:t>
            </a:r>
            <a:endParaRPr lang="en-IE" dirty="0">
              <a:solidFill>
                <a:schemeClr val="bg1"/>
              </a:solidFill>
            </a:endParaRP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618220" cy="3975101"/>
          </a:xfrm>
        </p:spPr>
        <p:txBody>
          <a:bodyPr/>
          <a:lstStyle/>
          <a:p>
            <a:r>
              <a:rPr lang="en-US" b="0" i="0" dirty="0">
                <a:effectLst/>
              </a:rPr>
              <a:t>The </a:t>
            </a:r>
            <a:r>
              <a:rPr lang="en-IE" dirty="0"/>
              <a:t>#EVERYBODYlovesENNIS</a:t>
            </a:r>
            <a:r>
              <a:rPr lang="en-US" b="0" i="0" dirty="0">
                <a:effectLst/>
              </a:rPr>
              <a:t> plan focuses on the development of tourism and economic activity in Ennis and the role it will play is regenerating the tourism industry across Co. Clare. Ennis contains 21% of the county’s </a:t>
            </a:r>
            <a:r>
              <a:rPr lang="en-US" b="0" i="0" dirty="0" err="1">
                <a:effectLst/>
              </a:rPr>
              <a:t>bedstock</a:t>
            </a:r>
            <a:r>
              <a:rPr lang="en-US" b="0" i="0" dirty="0">
                <a:effectLst/>
              </a:rPr>
              <a:t> and is an important factor in attracting and retaining visitors </a:t>
            </a:r>
            <a:r>
              <a:rPr lang="en-US" dirty="0"/>
              <a:t>to the county. </a:t>
            </a:r>
          </a:p>
          <a:p>
            <a:br>
              <a:rPr lang="en-US" dirty="0"/>
            </a:br>
            <a:r>
              <a:rPr lang="en-US" b="1" i="0" dirty="0">
                <a:solidFill>
                  <a:srgbClr val="7F4182"/>
                </a:solidFill>
                <a:effectLst/>
              </a:rPr>
              <a:t>Project research led to a new focus for the marketing of Ennis </a:t>
            </a:r>
            <a:r>
              <a:rPr lang="en-US" b="1" i="0" dirty="0" err="1">
                <a:solidFill>
                  <a:srgbClr val="7F4182"/>
                </a:solidFill>
                <a:effectLst/>
              </a:rPr>
              <a:t>emphasising</a:t>
            </a:r>
            <a:r>
              <a:rPr lang="en-US" b="1" i="0" dirty="0">
                <a:solidFill>
                  <a:srgbClr val="7F4182"/>
                </a:solidFill>
                <a:effectLst/>
              </a:rPr>
              <a:t> the role of its people, community and strong cultural base. </a:t>
            </a:r>
          </a:p>
          <a:p>
            <a:r>
              <a:rPr lang="en-US" i="1" dirty="0">
                <a:solidFill>
                  <a:srgbClr val="68BBAF"/>
                </a:solidFill>
              </a:rPr>
              <a:t>‘</a:t>
            </a:r>
            <a:r>
              <a:rPr lang="en-US" b="0" i="1" dirty="0">
                <a:solidFill>
                  <a:srgbClr val="68BBAF"/>
                </a:solidFill>
                <a:effectLst/>
              </a:rPr>
              <a:t>‘The historical foundations of Ennis as an island presents a fascinating story for visitors, while the historic town boundary takes the form of an attractive heart shape. This will form the basis for a new branded approach for the town and a new energy behind the profiling and promotion of the town.”</a:t>
            </a:r>
            <a:endParaRPr lang="en-IE" i="1" dirty="0">
              <a:solidFill>
                <a:srgbClr val="68BBAF"/>
              </a:solidFill>
            </a:endParaRPr>
          </a:p>
        </p:txBody>
      </p:sp>
      <p:sp>
        <p:nvSpPr>
          <p:cNvPr id="12" name="TextBox 11">
            <a:extLst>
              <a:ext uri="{FF2B5EF4-FFF2-40B4-BE49-F238E27FC236}">
                <a16:creationId xmlns:a16="http://schemas.microsoft.com/office/drawing/2014/main" id="{2E39573D-56DC-464B-B019-0A4411E3CC4D}"/>
              </a:ext>
            </a:extLst>
          </p:cNvPr>
          <p:cNvSpPr txBox="1"/>
          <p:nvPr/>
        </p:nvSpPr>
        <p:spPr>
          <a:xfrm>
            <a:off x="0" y="217079"/>
            <a:ext cx="2541182" cy="2308324"/>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TOURISM CAMPAIGN BASED ON THE HISTORICAL FOUNDATIONS OF THE TOWN</a:t>
            </a: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137" y="5659621"/>
            <a:ext cx="1218841" cy="1218841"/>
          </a:xfrm>
          <a:prstGeom prst="rect">
            <a:avLst/>
          </a:prstGeom>
        </p:spPr>
      </p:pic>
      <p:sp>
        <p:nvSpPr>
          <p:cNvPr id="8" name="TextBox 7">
            <a:extLst>
              <a:ext uri="{FF2B5EF4-FFF2-40B4-BE49-F238E27FC236}">
                <a16:creationId xmlns:a16="http://schemas.microsoft.com/office/drawing/2014/main" id="{0A7BE5FF-C72A-4F00-8D29-F6403FC50F37}"/>
              </a:ext>
            </a:extLst>
          </p:cNvPr>
          <p:cNvSpPr txBox="1"/>
          <p:nvPr/>
        </p:nvSpPr>
        <p:spPr>
          <a:xfrm>
            <a:off x="9744075" y="6472624"/>
            <a:ext cx="4219575" cy="276999"/>
          </a:xfrm>
          <a:prstGeom prst="rect">
            <a:avLst/>
          </a:prstGeom>
          <a:noFill/>
        </p:spPr>
        <p:txBody>
          <a:bodyPr wrap="square" rtlCol="0">
            <a:spAutoFit/>
          </a:bodyPr>
          <a:lstStyle/>
          <a:p>
            <a:r>
              <a:rPr lang="en-IE" sz="1200" dirty="0">
                <a:hlinkClick r:id="rId6"/>
              </a:rPr>
              <a:t>Source: Clare Champion</a:t>
            </a:r>
            <a:endParaRPr lang="en-IE" sz="1200" dirty="0"/>
          </a:p>
        </p:txBody>
      </p:sp>
    </p:spTree>
    <p:extLst>
      <p:ext uri="{BB962C8B-B14F-4D97-AF65-F5344CB8AC3E}">
        <p14:creationId xmlns:p14="http://schemas.microsoft.com/office/powerpoint/2010/main" val="1396421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riding a bike down a dirt path in a wooded area&#10;&#10;Description automatically generated">
            <a:extLst>
              <a:ext uri="{FF2B5EF4-FFF2-40B4-BE49-F238E27FC236}">
                <a16:creationId xmlns:a16="http://schemas.microsoft.com/office/drawing/2014/main" id="{45261063-E4AE-4D41-938B-6CDB832E46CF}"/>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68BBAF"/>
          </a:solidFill>
        </p:spPr>
        <p:txBody>
          <a:bodyPr>
            <a:normAutofit/>
          </a:bodyPr>
          <a:lstStyle/>
          <a:p>
            <a:r>
              <a:rPr lang="en-IE" dirty="0">
                <a:solidFill>
                  <a:schemeClr val="bg1"/>
                </a:solidFill>
              </a:rPr>
              <a:t>BALLYHOURA, IRELAND – A NATURE AND ADVENTURE LOVERS PARADISE </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618220" cy="3975101"/>
          </a:xfrm>
        </p:spPr>
        <p:txBody>
          <a:bodyPr/>
          <a:lstStyle/>
          <a:p>
            <a:r>
              <a:rPr lang="en-US" dirty="0"/>
              <a:t>Situated at the crossroads of Munster, Ireland on the borders of counties Tipperary, Limerick and Cork, </a:t>
            </a:r>
            <a:r>
              <a:rPr lang="en-US" dirty="0" err="1"/>
              <a:t>Ballyhoura</a:t>
            </a:r>
            <a:r>
              <a:rPr lang="en-US" dirty="0"/>
              <a:t> Country is an area of undulating green pastures, woodlands, hills and mountains.</a:t>
            </a:r>
          </a:p>
          <a:p>
            <a:r>
              <a:rPr lang="en-US" dirty="0"/>
              <a:t>For adrenaline seekers experience all the thrills of the hills as you go mountain biking on the </a:t>
            </a:r>
            <a:r>
              <a:rPr lang="en-US" dirty="0" err="1"/>
              <a:t>Ballyhouras</a:t>
            </a:r>
            <a:r>
              <a:rPr lang="en-US" dirty="0"/>
              <a:t>, Ireland’s very first dedicated mountain biking </a:t>
            </a:r>
            <a:r>
              <a:rPr lang="en-US" dirty="0" err="1"/>
              <a:t>centre</a:t>
            </a:r>
            <a:r>
              <a:rPr lang="en-US" dirty="0"/>
              <a:t>, with over 90 km of world-class purpose-built trails, or book in for action-packed activities at </a:t>
            </a:r>
            <a:r>
              <a:rPr lang="en-US" dirty="0" err="1"/>
              <a:t>Ballyhass</a:t>
            </a:r>
            <a:r>
              <a:rPr lang="en-US" dirty="0"/>
              <a:t> Lakes including kayaking, rock climbing, archery or even axe throwing.</a:t>
            </a:r>
          </a:p>
          <a:p>
            <a:r>
              <a:rPr lang="en-US" dirty="0" err="1"/>
              <a:t>Ballyhoura</a:t>
            </a:r>
            <a:r>
              <a:rPr lang="en-US" dirty="0"/>
              <a:t> Development CLG has championed and funded the development of many of regions community groups. For example, </a:t>
            </a:r>
            <a:r>
              <a:rPr lang="en-US" dirty="0" err="1"/>
              <a:t>Ballyhoura</a:t>
            </a:r>
            <a:r>
              <a:rPr lang="en-US" dirty="0"/>
              <a:t> </a:t>
            </a:r>
            <a:r>
              <a:rPr lang="en-US" dirty="0" err="1"/>
              <a:t>Beo</a:t>
            </a:r>
            <a:r>
              <a:rPr lang="en-US" dirty="0"/>
              <a:t> which is a Community Service Program which aims of </a:t>
            </a:r>
            <a:r>
              <a:rPr lang="en-US" dirty="0" err="1"/>
              <a:t>Ballyhoura</a:t>
            </a:r>
            <a:r>
              <a:rPr lang="en-US" dirty="0"/>
              <a:t> </a:t>
            </a:r>
            <a:r>
              <a:rPr lang="en-US" dirty="0" err="1"/>
              <a:t>Beo</a:t>
            </a:r>
            <a:r>
              <a:rPr lang="en-US" dirty="0"/>
              <a:t> is to promote outdoor recreation sports and environmental education.  </a:t>
            </a:r>
            <a:r>
              <a:rPr lang="en-US" dirty="0" err="1"/>
              <a:t>Ballyhoura</a:t>
            </a:r>
            <a:r>
              <a:rPr lang="en-US" dirty="0"/>
              <a:t> </a:t>
            </a:r>
            <a:r>
              <a:rPr lang="en-US" dirty="0" err="1"/>
              <a:t>Beo</a:t>
            </a:r>
            <a:r>
              <a:rPr lang="en-US" dirty="0"/>
              <a:t> is a social enterprise and is not for profit.  All monies raised are reinvested into community amenities and future events.</a:t>
            </a:r>
            <a:endParaRPr lang="en-IE" dirty="0"/>
          </a:p>
        </p:txBody>
      </p:sp>
      <p:sp>
        <p:nvSpPr>
          <p:cNvPr id="12" name="TextBox 11">
            <a:extLst>
              <a:ext uri="{FF2B5EF4-FFF2-40B4-BE49-F238E27FC236}">
                <a16:creationId xmlns:a16="http://schemas.microsoft.com/office/drawing/2014/main" id="{2E39573D-56DC-464B-B019-0A4411E3CC4D}"/>
              </a:ext>
            </a:extLst>
          </p:cNvPr>
          <p:cNvSpPr txBox="1"/>
          <p:nvPr/>
        </p:nvSpPr>
        <p:spPr>
          <a:xfrm>
            <a:off x="0" y="217079"/>
            <a:ext cx="2541182" cy="1200329"/>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dirty="0">
                <a:solidFill>
                  <a:prstClr val="white"/>
                </a:solidFill>
                <a:latin typeface="Calibri" panose="020F0502020204030204"/>
              </a:rPr>
              <a:t>NATURE AS AN COMMUNITY ASSET</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137" y="5659621"/>
            <a:ext cx="1218841" cy="1218841"/>
          </a:xfrm>
          <a:prstGeom prst="rect">
            <a:avLst/>
          </a:prstGeom>
        </p:spPr>
      </p:pic>
      <p:sp>
        <p:nvSpPr>
          <p:cNvPr id="8" name="TextBox 7">
            <a:extLst>
              <a:ext uri="{FF2B5EF4-FFF2-40B4-BE49-F238E27FC236}">
                <a16:creationId xmlns:a16="http://schemas.microsoft.com/office/drawing/2014/main" id="{0A7BE5FF-C72A-4F00-8D29-F6403FC50F37}"/>
              </a:ext>
            </a:extLst>
          </p:cNvPr>
          <p:cNvSpPr txBox="1"/>
          <p:nvPr/>
        </p:nvSpPr>
        <p:spPr>
          <a:xfrm>
            <a:off x="9435731" y="6472624"/>
            <a:ext cx="4219575" cy="276999"/>
          </a:xfrm>
          <a:prstGeom prst="rect">
            <a:avLst/>
          </a:prstGeom>
          <a:noFill/>
        </p:spPr>
        <p:txBody>
          <a:bodyPr wrap="square" rtlCol="0">
            <a:spAutoFit/>
          </a:bodyPr>
          <a:lstStyle/>
          <a:p>
            <a:r>
              <a:rPr lang="en-IE" sz="1200" dirty="0">
                <a:hlinkClick r:id="rId5"/>
              </a:rPr>
              <a:t>Source: </a:t>
            </a:r>
            <a:r>
              <a:rPr lang="en-IE" sz="1200" dirty="0" err="1">
                <a:hlinkClick r:id="rId5"/>
              </a:rPr>
              <a:t>Ballyhoura</a:t>
            </a:r>
            <a:r>
              <a:rPr lang="en-IE" sz="1200" dirty="0">
                <a:hlinkClick r:id="rId5"/>
              </a:rPr>
              <a:t> Development</a:t>
            </a:r>
            <a:endParaRPr lang="en-IE" sz="1200" dirty="0"/>
          </a:p>
        </p:txBody>
      </p:sp>
    </p:spTree>
    <p:extLst>
      <p:ext uri="{BB962C8B-B14F-4D97-AF65-F5344CB8AC3E}">
        <p14:creationId xmlns:p14="http://schemas.microsoft.com/office/powerpoint/2010/main" val="1763911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people posing for a picture&#10;&#10;Description automatically generated">
            <a:extLst>
              <a:ext uri="{FF2B5EF4-FFF2-40B4-BE49-F238E27FC236}">
                <a16:creationId xmlns:a16="http://schemas.microsoft.com/office/drawing/2014/main" id="{426FA19C-2274-4297-B560-3926E6AF95A1}"/>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051546" y="37480"/>
            <a:ext cx="8984244" cy="1291231"/>
          </a:xfrm>
          <a:solidFill>
            <a:srgbClr val="68BBAF"/>
          </a:solidFill>
        </p:spPr>
        <p:txBody>
          <a:bodyPr>
            <a:normAutofit/>
          </a:bodyPr>
          <a:lstStyle/>
          <a:p>
            <a:r>
              <a:rPr lang="en-IE" b="0" i="0" dirty="0">
                <a:solidFill>
                  <a:srgbClr val="FFFFFF"/>
                </a:solidFill>
                <a:effectLst/>
                <a:latin typeface="verdana" panose="020B0604030504040204" pitchFamily="34" charset="0"/>
              </a:rPr>
              <a:t>Aigas Community Forest, Scotland – a community run social enterprise </a:t>
            </a:r>
            <a:endParaRPr lang="en-IE" dirty="0">
              <a:solidFill>
                <a:schemeClr val="bg1"/>
              </a:solidFill>
            </a:endParaRPr>
          </a:p>
        </p:txBody>
      </p:sp>
      <p:sp>
        <p:nvSpPr>
          <p:cNvPr id="12" name="TextBox 11">
            <a:extLst>
              <a:ext uri="{FF2B5EF4-FFF2-40B4-BE49-F238E27FC236}">
                <a16:creationId xmlns:a16="http://schemas.microsoft.com/office/drawing/2014/main" id="{2E39573D-56DC-464B-B019-0A4411E3CC4D}"/>
              </a:ext>
            </a:extLst>
          </p:cNvPr>
          <p:cNvSpPr txBox="1"/>
          <p:nvPr/>
        </p:nvSpPr>
        <p:spPr>
          <a:xfrm>
            <a:off x="0" y="217079"/>
            <a:ext cx="2541182" cy="1200329"/>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dirty="0">
                <a:solidFill>
                  <a:prstClr val="white"/>
                </a:solidFill>
                <a:latin typeface="Calibri" panose="020F0502020204030204"/>
              </a:rPr>
              <a:t>NATURE AS AN COMMUNITY ASSET</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137" y="5659621"/>
            <a:ext cx="1218841" cy="1218841"/>
          </a:xfrm>
          <a:prstGeom prst="rect">
            <a:avLst/>
          </a:prstGeom>
        </p:spPr>
      </p:pic>
      <p:sp>
        <p:nvSpPr>
          <p:cNvPr id="8" name="TextBox 7">
            <a:hlinkClick r:id="rId6"/>
            <a:extLst>
              <a:ext uri="{FF2B5EF4-FFF2-40B4-BE49-F238E27FC236}">
                <a16:creationId xmlns:a16="http://schemas.microsoft.com/office/drawing/2014/main" id="{0A7BE5FF-C72A-4F00-8D29-F6403FC50F37}"/>
              </a:ext>
            </a:extLst>
          </p:cNvPr>
          <p:cNvSpPr txBox="1"/>
          <p:nvPr/>
        </p:nvSpPr>
        <p:spPr>
          <a:xfrm>
            <a:off x="9435731" y="6472624"/>
            <a:ext cx="4219575" cy="276999"/>
          </a:xfrm>
          <a:prstGeom prst="rect">
            <a:avLst/>
          </a:prstGeom>
          <a:noFill/>
        </p:spPr>
        <p:txBody>
          <a:bodyPr wrap="square" rtlCol="0">
            <a:spAutoFit/>
          </a:bodyPr>
          <a:lstStyle/>
          <a:p>
            <a:r>
              <a:rPr lang="en-IE" sz="1200" dirty="0">
                <a:hlinkClick r:id="rId6"/>
              </a:rPr>
              <a:t>Source: Aigas Community Forest</a:t>
            </a:r>
            <a:endParaRPr lang="en-IE" sz="1200" dirty="0"/>
          </a:p>
        </p:txBody>
      </p:sp>
      <p:sp>
        <p:nvSpPr>
          <p:cNvPr id="7" name="Text Placeholder 6">
            <a:extLst>
              <a:ext uri="{FF2B5EF4-FFF2-40B4-BE49-F238E27FC236}">
                <a16:creationId xmlns:a16="http://schemas.microsoft.com/office/drawing/2014/main" id="{C1B59B5B-F804-4858-8F12-44505A5C12D6}"/>
              </a:ext>
            </a:extLst>
          </p:cNvPr>
          <p:cNvSpPr>
            <a:spLocks noGrp="1"/>
          </p:cNvSpPr>
          <p:nvPr>
            <p:ph type="body" sz="quarter" idx="14"/>
          </p:nvPr>
        </p:nvSpPr>
        <p:spPr>
          <a:xfrm>
            <a:off x="3051545" y="1532745"/>
            <a:ext cx="9140456" cy="4751097"/>
          </a:xfrm>
        </p:spPr>
        <p:txBody>
          <a:bodyPr/>
          <a:lstStyle/>
          <a:p>
            <a:r>
              <a:rPr lang="en-US" dirty="0"/>
              <a:t>Aigas Community Forest is a community run social enterprise managing the 260ha Aigas Forest as a productive, working forest providing social, economic and environmental benefits for residents of and visitors. On March 5th 2015, the purchase of the Aigas woodland from Forestry Commission Scotland by the community was completed and after six years of planning and fundraising Aigas Community Forest was officially open for business. The community felt compelled to get involved in the management of the wood having witnessed how it was poorly managed over a 20 years period. They completed studies which demonstrated that the woodland could be run as a profitable enterprise while also providing benefits for the community in a sensitively managed manner from a nature conservation standpoint. </a:t>
            </a:r>
          </a:p>
          <a:p>
            <a:r>
              <a:rPr lang="en-US" dirty="0"/>
              <a:t>The project is an excellent example of sustainable community intervention and regeneration with social, economic and environmental benefits.</a:t>
            </a:r>
            <a:endParaRPr lang="en-IE" dirty="0"/>
          </a:p>
        </p:txBody>
      </p:sp>
    </p:spTree>
    <p:extLst>
      <p:ext uri="{BB962C8B-B14F-4D97-AF65-F5344CB8AC3E}">
        <p14:creationId xmlns:p14="http://schemas.microsoft.com/office/powerpoint/2010/main" val="1303875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Lough Neagh Development Trust">
            <a:hlinkClick r:id="" action="ppaction://media"/>
            <a:extLst>
              <a:ext uri="{FF2B5EF4-FFF2-40B4-BE49-F238E27FC236}">
                <a16:creationId xmlns:a16="http://schemas.microsoft.com/office/drawing/2014/main" id="{8F904524-5C91-452A-8D5E-26DB1BAFD24F}"/>
              </a:ext>
            </a:extLst>
          </p:cNvPr>
          <p:cNvPicPr>
            <a:picLocks noRot="1" noChangeAspect="1"/>
          </p:cNvPicPr>
          <p:nvPr>
            <a:videoFile r:link="rId1"/>
          </p:nvPr>
        </p:nvPicPr>
        <p:blipFill>
          <a:blip r:embed="rId3"/>
          <a:stretch>
            <a:fillRect/>
          </a:stretch>
        </p:blipFill>
        <p:spPr>
          <a:xfrm>
            <a:off x="1200297" y="217079"/>
            <a:ext cx="9791405" cy="5507665"/>
          </a:xfrm>
          <a:prstGeom prst="rect">
            <a:avLst/>
          </a:prstGeom>
        </p:spPr>
      </p:pic>
      <p:sp>
        <p:nvSpPr>
          <p:cNvPr id="3" name="TextBox 2">
            <a:extLst>
              <a:ext uri="{FF2B5EF4-FFF2-40B4-BE49-F238E27FC236}">
                <a16:creationId xmlns:a16="http://schemas.microsoft.com/office/drawing/2014/main" id="{8EF18E6E-5A8A-4587-BBE2-78F63FA71AC6}"/>
              </a:ext>
            </a:extLst>
          </p:cNvPr>
          <p:cNvSpPr txBox="1"/>
          <p:nvPr/>
        </p:nvSpPr>
        <p:spPr>
          <a:xfrm>
            <a:off x="657445" y="5288340"/>
            <a:ext cx="10877107" cy="1569660"/>
          </a:xfrm>
          <a:prstGeom prst="rect">
            <a:avLst/>
          </a:prstGeom>
          <a:solidFill>
            <a:srgbClr val="68BBAF"/>
          </a:solidFill>
        </p:spPr>
        <p:txBody>
          <a:bodyPr wrap="square" rtlCol="0">
            <a:spAutoFit/>
          </a:bodyPr>
          <a:lstStyle/>
          <a:p>
            <a:pPr algn="ctr"/>
            <a:r>
              <a:rPr lang="en-US" sz="2400" dirty="0">
                <a:solidFill>
                  <a:schemeClr val="bg1"/>
                </a:solidFill>
              </a:rPr>
              <a:t>Restart+ Northern Ireland brings you this interview with Lough </a:t>
            </a:r>
            <a:r>
              <a:rPr lang="en-US" sz="2400" dirty="0" err="1">
                <a:solidFill>
                  <a:schemeClr val="bg1"/>
                </a:solidFill>
              </a:rPr>
              <a:t>Neagh</a:t>
            </a:r>
            <a:r>
              <a:rPr lang="en-US" sz="2400" dirty="0">
                <a:solidFill>
                  <a:schemeClr val="bg1"/>
                </a:solidFill>
              </a:rPr>
              <a:t> Development Trust. Lough </a:t>
            </a:r>
            <a:r>
              <a:rPr lang="en-US" sz="2400" dirty="0" err="1">
                <a:solidFill>
                  <a:schemeClr val="bg1"/>
                </a:solidFill>
              </a:rPr>
              <a:t>Neagh</a:t>
            </a:r>
            <a:r>
              <a:rPr lang="en-US" sz="2400" dirty="0">
                <a:solidFill>
                  <a:schemeClr val="bg1"/>
                </a:solidFill>
              </a:rPr>
              <a:t> is the biggest body of fresh water on the island of Ireland and the lough itself and the lands around the banks provide a way of living for many communities.</a:t>
            </a:r>
            <a:endParaRPr lang="en-IE" sz="2400" dirty="0">
              <a:solidFill>
                <a:schemeClr val="bg1"/>
              </a:solidFill>
            </a:endParaRPr>
          </a:p>
        </p:txBody>
      </p:sp>
      <p:sp>
        <p:nvSpPr>
          <p:cNvPr id="5" name="TextBox 4">
            <a:extLst>
              <a:ext uri="{FF2B5EF4-FFF2-40B4-BE49-F238E27FC236}">
                <a16:creationId xmlns:a16="http://schemas.microsoft.com/office/drawing/2014/main" id="{C9816938-CE78-477D-A576-E75BFAE11E45}"/>
              </a:ext>
            </a:extLst>
          </p:cNvPr>
          <p:cNvSpPr txBox="1"/>
          <p:nvPr/>
        </p:nvSpPr>
        <p:spPr>
          <a:xfrm>
            <a:off x="0" y="217079"/>
            <a:ext cx="2541182" cy="1200329"/>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dirty="0">
                <a:solidFill>
                  <a:prstClr val="white"/>
                </a:solidFill>
                <a:latin typeface="Calibri" panose="020F0502020204030204"/>
              </a:rPr>
              <a:t>NATURE AS AN COMMUNITY ASSET</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0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8F304E-B763-4FDE-89BE-683ABF297AA5}"/>
              </a:ext>
            </a:extLst>
          </p:cNvPr>
          <p:cNvSpPr>
            <a:spLocks noGrp="1"/>
          </p:cNvSpPr>
          <p:nvPr>
            <p:ph type="body" sz="quarter" idx="20"/>
          </p:nvPr>
        </p:nvSpPr>
        <p:spPr>
          <a:xfrm>
            <a:off x="332508" y="3005406"/>
            <a:ext cx="11545518" cy="629984"/>
          </a:xfrm>
        </p:spPr>
        <p:txBody>
          <a:bodyPr/>
          <a:lstStyle/>
          <a:p>
            <a:r>
              <a:rPr lang="en-IE" sz="4800" dirty="0"/>
              <a:t>SECTION TWO: </a:t>
            </a:r>
          </a:p>
          <a:p>
            <a:r>
              <a:rPr lang="en-US" sz="4800" dirty="0"/>
              <a:t>5 TOOLS TO LEVERAGE SUPPORT AND COMMITMENT FROM YOUR COMMUNITY AND DIASPORA</a:t>
            </a:r>
          </a:p>
          <a:p>
            <a:endParaRPr lang="en-IE" sz="4800" dirty="0"/>
          </a:p>
        </p:txBody>
      </p:sp>
      <p:pic>
        <p:nvPicPr>
          <p:cNvPr id="11" name="Picture Placeholder 10" descr="A group of people posing for the camera&#10;&#10;Description automatically generated">
            <a:extLst>
              <a:ext uri="{FF2B5EF4-FFF2-40B4-BE49-F238E27FC236}">
                <a16:creationId xmlns:a16="http://schemas.microsoft.com/office/drawing/2014/main" id="{230FC697-56F3-4D41-89D9-9D0B1C139CFD}"/>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69971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0C8116-65EF-4F2A-BBD5-92053900D7A2}"/>
              </a:ext>
            </a:extLst>
          </p:cNvPr>
          <p:cNvSpPr>
            <a:spLocks noGrp="1"/>
          </p:cNvSpPr>
          <p:nvPr>
            <p:ph type="body" sz="quarter" idx="20"/>
          </p:nvPr>
        </p:nvSpPr>
        <p:spPr>
          <a:xfrm>
            <a:off x="5743575" y="1852613"/>
            <a:ext cx="6343650" cy="3631644"/>
          </a:xfrm>
        </p:spPr>
        <p:txBody>
          <a:bodyPr/>
          <a:lstStyle/>
          <a:p>
            <a:r>
              <a:rPr lang="en-US" dirty="0"/>
              <a:t>The success of your project depends largely on how well you are able to engage your community. Community/stakeholder input can help you shape your project vision, ensure you are responding to local needs, and help you to build support for your development ideas. Ideally, your community should be involved from a very early stage; this will help you to form lasting relationships with community members, and ensure your development will be an addition to the community that everyone can be proud of. In this section, we explore 5 tools you can use to leverage and engage your community/diaspora in projects.</a:t>
            </a:r>
            <a:endParaRPr lang="en-IE" dirty="0"/>
          </a:p>
        </p:txBody>
      </p:sp>
      <p:pic>
        <p:nvPicPr>
          <p:cNvPr id="11" name="Picture Placeholder 10" descr="A close up of a piece of paper&#10;&#10;Description automatically generated">
            <a:extLst>
              <a:ext uri="{FF2B5EF4-FFF2-40B4-BE49-F238E27FC236}">
                <a16:creationId xmlns:a16="http://schemas.microsoft.com/office/drawing/2014/main" id="{3E758BC1-C501-488F-B842-65A79D9630C6}"/>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0446" r="10446"/>
          <a:stretch>
            <a:fillRect/>
          </a:stretch>
        </p:blipFill>
        <p:spPr/>
      </p:pic>
      <p:sp>
        <p:nvSpPr>
          <p:cNvPr id="4" name="Text Placeholder 3">
            <a:extLst>
              <a:ext uri="{FF2B5EF4-FFF2-40B4-BE49-F238E27FC236}">
                <a16:creationId xmlns:a16="http://schemas.microsoft.com/office/drawing/2014/main" id="{EF90081E-68DE-43F9-BDE2-A8C9ECDF0DDA}"/>
              </a:ext>
            </a:extLst>
          </p:cNvPr>
          <p:cNvSpPr>
            <a:spLocks noGrp="1"/>
          </p:cNvSpPr>
          <p:nvPr>
            <p:ph type="body" sz="quarter" idx="22"/>
          </p:nvPr>
        </p:nvSpPr>
        <p:spPr>
          <a:xfrm>
            <a:off x="5867400" y="276225"/>
            <a:ext cx="6219825" cy="1348816"/>
          </a:xfrm>
        </p:spPr>
        <p:txBody>
          <a:bodyPr>
            <a:normAutofit fontScale="92500" lnSpcReduction="10000"/>
          </a:bodyPr>
          <a:lstStyle/>
          <a:p>
            <a:r>
              <a:rPr lang="en-US" sz="3600" dirty="0"/>
              <a:t>LEVERAGING SUPPORT AND COMMITMENT FROM YOUR COMMUNITY AND DIASPORA</a:t>
            </a:r>
            <a:endParaRPr lang="en-IE" dirty="0"/>
          </a:p>
        </p:txBody>
      </p:sp>
    </p:spTree>
    <p:extLst>
      <p:ext uri="{BB962C8B-B14F-4D97-AF65-F5344CB8AC3E}">
        <p14:creationId xmlns:p14="http://schemas.microsoft.com/office/powerpoint/2010/main" val="2513746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B95DF-4F86-4B9C-8625-5C844C68768F}"/>
              </a:ext>
            </a:extLst>
          </p:cNvPr>
          <p:cNvSpPr>
            <a:spLocks noGrp="1"/>
          </p:cNvSpPr>
          <p:nvPr>
            <p:ph type="body" sz="quarter" idx="16"/>
          </p:nvPr>
        </p:nvSpPr>
        <p:spPr>
          <a:xfrm>
            <a:off x="633773" y="138224"/>
            <a:ext cx="5279028" cy="1100885"/>
          </a:xfrm>
        </p:spPr>
        <p:txBody>
          <a:bodyPr>
            <a:normAutofit/>
          </a:bodyPr>
          <a:lstStyle/>
          <a:p>
            <a:r>
              <a:rPr lang="en-IE" dirty="0"/>
              <a:t>TOOL 1: EMPATHY AND DESIGN THINKING</a:t>
            </a:r>
          </a:p>
        </p:txBody>
      </p:sp>
      <p:sp>
        <p:nvSpPr>
          <p:cNvPr id="3" name="Text Placeholder 2">
            <a:extLst>
              <a:ext uri="{FF2B5EF4-FFF2-40B4-BE49-F238E27FC236}">
                <a16:creationId xmlns:a16="http://schemas.microsoft.com/office/drawing/2014/main" id="{AAA6B146-55D6-489C-9DFE-24180A44C3E6}"/>
              </a:ext>
            </a:extLst>
          </p:cNvPr>
          <p:cNvSpPr>
            <a:spLocks noGrp="1"/>
          </p:cNvSpPr>
          <p:nvPr>
            <p:ph type="body" sz="quarter" idx="17"/>
          </p:nvPr>
        </p:nvSpPr>
        <p:spPr>
          <a:xfrm>
            <a:off x="418586" y="1455280"/>
            <a:ext cx="6386251" cy="3947440"/>
          </a:xfrm>
        </p:spPr>
        <p:txBody>
          <a:bodyPr/>
          <a:lstStyle/>
          <a:p>
            <a:pPr algn="just"/>
            <a:r>
              <a:rPr lang="en-US" dirty="0"/>
              <a:t>Empathy is one of the most important skills any community leader can have and it is a powerful thing when used in conjunction with Design Thinking. </a:t>
            </a:r>
          </a:p>
          <a:p>
            <a:pPr algn="just"/>
            <a:r>
              <a:rPr lang="en-US" dirty="0"/>
              <a:t>Design thinking is a problem solving approach that puts people first. Design thinking in a community setting works by developing an understanding of community problems through engaging with those affected – the community members. Its approach to solving problems is participatory, involving the users in finding solutions.</a:t>
            </a:r>
          </a:p>
          <a:p>
            <a:pPr algn="just"/>
            <a:r>
              <a:rPr lang="en-US" dirty="0"/>
              <a:t>Let’s look at how Design Thinking differs to Business Thinking and  Creative Thinking and is a powerful middle ground.</a:t>
            </a:r>
            <a:endParaRPr lang="en-IE" dirty="0"/>
          </a:p>
        </p:txBody>
      </p:sp>
      <p:pic>
        <p:nvPicPr>
          <p:cNvPr id="6" name="Picture Placeholder 5" descr="A picture containing person, outdoor, building, cellphone&#10;&#10;Description automatically generated">
            <a:extLst>
              <a:ext uri="{FF2B5EF4-FFF2-40B4-BE49-F238E27FC236}">
                <a16:creationId xmlns:a16="http://schemas.microsoft.com/office/drawing/2014/main" id="{672936E0-A29F-42BC-9D11-4DA4E27B4E78}"/>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1456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B5AB0"/>
        </a:solidFill>
        <a:effectLst/>
      </p:bgPr>
    </p:bg>
    <p:spTree>
      <p:nvGrpSpPr>
        <p:cNvPr id="1" name=""/>
        <p:cNvGrpSpPr/>
        <p:nvPr/>
      </p:nvGrpSpPr>
      <p:grpSpPr>
        <a:xfrm>
          <a:off x="0" y="0"/>
          <a:ext cx="0" cy="0"/>
          <a:chOff x="0" y="0"/>
          <a:chExt cx="0" cy="0"/>
        </a:xfrm>
      </p:grpSpPr>
      <p:sp>
        <p:nvSpPr>
          <p:cNvPr id="10" name="Text Box 65"/>
          <p:cNvSpPr txBox="1">
            <a:spLocks noChangeArrowheads="1"/>
          </p:cNvSpPr>
          <p:nvPr/>
        </p:nvSpPr>
        <p:spPr bwMode="auto">
          <a:xfrm>
            <a:off x="329609" y="94812"/>
            <a:ext cx="1175961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3200" b="1" dirty="0">
                <a:solidFill>
                  <a:schemeClr val="bg1"/>
                </a:solidFill>
              </a:rPr>
              <a:t>Community Regeneration Mindset:</a:t>
            </a:r>
            <a:r>
              <a:rPr lang="en-US" altLang="en-US" sz="3200" dirty="0">
                <a:solidFill>
                  <a:schemeClr val="bg1"/>
                </a:solidFill>
              </a:rPr>
              <a:t> Design </a:t>
            </a:r>
            <a:r>
              <a:rPr lang="en-US" altLang="en-US" sz="3200" i="1" dirty="0">
                <a:solidFill>
                  <a:schemeClr val="bg1"/>
                </a:solidFill>
              </a:rPr>
              <a:t>Thinking is optimum</a:t>
            </a:r>
          </a:p>
        </p:txBody>
      </p:sp>
      <p:sp>
        <p:nvSpPr>
          <p:cNvPr id="11" name="Text Box 66"/>
          <p:cNvSpPr txBox="1">
            <a:spLocks noChangeArrowheads="1"/>
          </p:cNvSpPr>
          <p:nvPr/>
        </p:nvSpPr>
        <p:spPr bwMode="auto">
          <a:xfrm>
            <a:off x="169005" y="1408459"/>
            <a:ext cx="3253562" cy="5708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1600" dirty="0">
                <a:solidFill>
                  <a:schemeClr val="bg1"/>
                </a:solidFill>
              </a:rPr>
              <a:t>Left Brain</a:t>
            </a:r>
          </a:p>
          <a:p>
            <a:pPr algn="ctr">
              <a:spcBef>
                <a:spcPct val="50000"/>
              </a:spcBef>
            </a:pPr>
            <a:endParaRPr lang="en-US" altLang="en-US" sz="1600" dirty="0">
              <a:solidFill>
                <a:schemeClr val="bg1"/>
              </a:solidFill>
            </a:endParaRPr>
          </a:p>
          <a:p>
            <a:pPr algn="ctr">
              <a:spcBef>
                <a:spcPct val="50000"/>
              </a:spcBef>
            </a:pPr>
            <a:r>
              <a:rPr lang="en-US" altLang="en-US" sz="1600" dirty="0">
                <a:solidFill>
                  <a:schemeClr val="bg1"/>
                </a:solidFill>
              </a:rPr>
              <a:t>Rational and Structured</a:t>
            </a:r>
          </a:p>
          <a:p>
            <a:pPr algn="ctr">
              <a:spcBef>
                <a:spcPct val="50000"/>
              </a:spcBef>
            </a:pPr>
            <a:br>
              <a:rPr lang="en-US" altLang="en-US" sz="1600" dirty="0">
                <a:solidFill>
                  <a:schemeClr val="bg1"/>
                </a:solidFill>
              </a:rPr>
            </a:br>
            <a:r>
              <a:rPr lang="en-US" altLang="en-US" sz="1600" dirty="0">
                <a:solidFill>
                  <a:schemeClr val="bg1"/>
                </a:solidFill>
              </a:rPr>
              <a:t>Focused on analysis</a:t>
            </a:r>
          </a:p>
          <a:p>
            <a:pPr algn="ctr">
              <a:lnSpc>
                <a:spcPct val="60000"/>
              </a:lnSpc>
              <a:spcBef>
                <a:spcPct val="50000"/>
              </a:spcBef>
            </a:pPr>
            <a:endParaRPr lang="en-US" altLang="en-US" sz="1600" dirty="0">
              <a:solidFill>
                <a:schemeClr val="bg1"/>
              </a:solidFill>
            </a:endParaRPr>
          </a:p>
          <a:p>
            <a:pPr algn="ctr">
              <a:spcBef>
                <a:spcPct val="50000"/>
              </a:spcBef>
            </a:pPr>
            <a:r>
              <a:rPr lang="en-US" altLang="en-US" sz="1600" dirty="0">
                <a:solidFill>
                  <a:schemeClr val="bg1"/>
                </a:solidFill>
              </a:rPr>
              <a:t>Dealing with well-defined problems</a:t>
            </a:r>
          </a:p>
          <a:p>
            <a:pPr algn="ctr">
              <a:spcBef>
                <a:spcPct val="50000"/>
              </a:spcBef>
            </a:pPr>
            <a:br>
              <a:rPr lang="en-US" altLang="en-US" sz="1600" dirty="0">
                <a:solidFill>
                  <a:schemeClr val="bg1"/>
                </a:solidFill>
              </a:rPr>
            </a:br>
            <a:r>
              <a:rPr lang="en-US" altLang="en-US" sz="1600" dirty="0">
                <a:solidFill>
                  <a:schemeClr val="bg1"/>
                </a:solidFill>
              </a:rPr>
              <a:t>A problem is something to get out of the way</a:t>
            </a:r>
          </a:p>
          <a:p>
            <a:pPr algn="ctr">
              <a:lnSpc>
                <a:spcPct val="20000"/>
              </a:lnSpc>
              <a:spcBef>
                <a:spcPct val="50000"/>
              </a:spcBef>
            </a:pPr>
            <a:endParaRPr lang="en-US" altLang="en-US" sz="1600" dirty="0">
              <a:solidFill>
                <a:schemeClr val="bg1"/>
              </a:solidFill>
            </a:endParaRPr>
          </a:p>
          <a:p>
            <a:pPr algn="ctr">
              <a:spcBef>
                <a:spcPct val="50000"/>
              </a:spcBef>
            </a:pPr>
            <a:r>
              <a:rPr lang="en-US" altLang="en-US" sz="1600" dirty="0">
                <a:solidFill>
                  <a:schemeClr val="bg1"/>
                </a:solidFill>
              </a:rPr>
              <a:t>Mistakes are not tolerated</a:t>
            </a:r>
          </a:p>
          <a:p>
            <a:pPr algn="ctr">
              <a:lnSpc>
                <a:spcPct val="0"/>
              </a:lnSpc>
              <a:spcBef>
                <a:spcPct val="50000"/>
              </a:spcBef>
            </a:pPr>
            <a:endParaRPr lang="en-US" altLang="en-US" sz="1600" dirty="0">
              <a:solidFill>
                <a:schemeClr val="bg1"/>
              </a:solidFill>
            </a:endParaRPr>
          </a:p>
          <a:p>
            <a:pPr algn="ctr">
              <a:spcBef>
                <a:spcPct val="50000"/>
              </a:spcBef>
            </a:pPr>
            <a:r>
              <a:rPr lang="en-US" altLang="en-US" sz="1600" dirty="0" err="1">
                <a:solidFill>
                  <a:schemeClr val="bg1"/>
                </a:solidFill>
              </a:rPr>
              <a:t>Analyse</a:t>
            </a:r>
            <a:r>
              <a:rPr lang="en-US" altLang="en-US" sz="1600" dirty="0">
                <a:solidFill>
                  <a:schemeClr val="bg1"/>
                </a:solidFill>
              </a:rPr>
              <a:t> &gt; decide</a:t>
            </a:r>
          </a:p>
          <a:p>
            <a:pPr algn="ctr">
              <a:spcBef>
                <a:spcPct val="50000"/>
              </a:spcBef>
            </a:pPr>
            <a:endParaRPr lang="en-US" altLang="en-US" sz="1600" dirty="0">
              <a:solidFill>
                <a:schemeClr val="bg1"/>
              </a:solidFill>
            </a:endParaRPr>
          </a:p>
          <a:p>
            <a:pPr algn="ctr">
              <a:spcBef>
                <a:spcPct val="50000"/>
              </a:spcBef>
            </a:pPr>
            <a:r>
              <a:rPr lang="en-US" altLang="en-US" sz="1600" dirty="0">
                <a:solidFill>
                  <a:schemeClr val="bg1"/>
                </a:solidFill>
              </a:rPr>
              <a:t>Focused on parts of the problem</a:t>
            </a:r>
          </a:p>
          <a:p>
            <a:pPr algn="ctr">
              <a:spcBef>
                <a:spcPct val="50000"/>
              </a:spcBef>
            </a:pPr>
            <a:endParaRPr lang="en-US" altLang="en-US" sz="1600" dirty="0">
              <a:solidFill>
                <a:schemeClr val="bg1"/>
              </a:solidFill>
            </a:endParaRPr>
          </a:p>
          <a:p>
            <a:pPr algn="ctr">
              <a:spcBef>
                <a:spcPct val="50000"/>
              </a:spcBef>
            </a:pPr>
            <a:endParaRPr lang="en-US" altLang="en-US" sz="1600" i="1" dirty="0">
              <a:solidFill>
                <a:schemeClr val="bg1"/>
              </a:solidFill>
            </a:endParaRPr>
          </a:p>
        </p:txBody>
      </p:sp>
      <p:sp>
        <p:nvSpPr>
          <p:cNvPr id="12" name="Text Box 67"/>
          <p:cNvSpPr txBox="1">
            <a:spLocks noChangeArrowheads="1"/>
          </p:cNvSpPr>
          <p:nvPr/>
        </p:nvSpPr>
        <p:spPr bwMode="auto">
          <a:xfrm>
            <a:off x="3717754" y="1408459"/>
            <a:ext cx="4267302" cy="507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1600" dirty="0">
                <a:solidFill>
                  <a:schemeClr val="bg1"/>
                </a:solidFill>
              </a:rPr>
              <a:t>Using both sides of the brain to solve problems </a:t>
            </a:r>
          </a:p>
          <a:p>
            <a:pPr algn="ctr">
              <a:spcBef>
                <a:spcPct val="50000"/>
              </a:spcBef>
            </a:pPr>
            <a:br>
              <a:rPr lang="en-US" altLang="en-US" sz="1600" dirty="0">
                <a:solidFill>
                  <a:schemeClr val="bg1"/>
                </a:solidFill>
              </a:rPr>
            </a:br>
            <a:r>
              <a:rPr lang="en-US" altLang="en-US" sz="1600" dirty="0">
                <a:solidFill>
                  <a:schemeClr val="bg1"/>
                </a:solidFill>
              </a:rPr>
              <a:t>Switching at will between rational &amp; structured to a more emotional &amp; intuitive</a:t>
            </a:r>
            <a:br>
              <a:rPr lang="en-US" altLang="en-US" sz="1600" dirty="0">
                <a:solidFill>
                  <a:schemeClr val="bg1"/>
                </a:solidFill>
              </a:rPr>
            </a:br>
            <a:br>
              <a:rPr lang="en-US" altLang="en-US" sz="1600" dirty="0">
                <a:solidFill>
                  <a:schemeClr val="bg1"/>
                </a:solidFill>
              </a:rPr>
            </a:br>
            <a:r>
              <a:rPr lang="en-US" altLang="en-US" sz="1600" dirty="0">
                <a:solidFill>
                  <a:schemeClr val="bg1"/>
                </a:solidFill>
              </a:rPr>
              <a:t>Iterating between analysis and synthesis</a:t>
            </a:r>
            <a:br>
              <a:rPr lang="en-US" altLang="en-US" sz="1600" dirty="0">
                <a:solidFill>
                  <a:schemeClr val="bg1"/>
                </a:solidFill>
              </a:rPr>
            </a:br>
            <a:endParaRPr lang="en-US" altLang="en-US" sz="1600" dirty="0">
              <a:solidFill>
                <a:schemeClr val="bg1"/>
              </a:solidFill>
            </a:endParaRPr>
          </a:p>
          <a:p>
            <a:pPr algn="ctr">
              <a:spcBef>
                <a:spcPct val="50000"/>
              </a:spcBef>
            </a:pPr>
            <a:r>
              <a:rPr lang="en-US" altLang="en-US" sz="1600" dirty="0">
                <a:solidFill>
                  <a:schemeClr val="bg1"/>
                </a:solidFill>
              </a:rPr>
              <a:t>Dealing with ill-defined problems</a:t>
            </a:r>
          </a:p>
          <a:p>
            <a:pPr algn="ctr">
              <a:spcBef>
                <a:spcPct val="50000"/>
              </a:spcBef>
            </a:pPr>
            <a:br>
              <a:rPr lang="en-US" altLang="en-US" sz="1600" dirty="0">
                <a:solidFill>
                  <a:schemeClr val="bg1"/>
                </a:solidFill>
              </a:rPr>
            </a:br>
            <a:r>
              <a:rPr lang="en-US" altLang="en-US" sz="1600" dirty="0">
                <a:solidFill>
                  <a:schemeClr val="bg1"/>
                </a:solidFill>
              </a:rPr>
              <a:t>A problem is the start of the process</a:t>
            </a:r>
          </a:p>
          <a:p>
            <a:pPr algn="ctr">
              <a:spcBef>
                <a:spcPct val="50000"/>
              </a:spcBef>
            </a:pPr>
            <a:endParaRPr lang="en-US" altLang="en-US" sz="1600" dirty="0">
              <a:solidFill>
                <a:schemeClr val="bg1"/>
              </a:solidFill>
            </a:endParaRPr>
          </a:p>
          <a:p>
            <a:pPr algn="ctr">
              <a:spcBef>
                <a:spcPct val="50000"/>
              </a:spcBef>
            </a:pPr>
            <a:r>
              <a:rPr lang="en-US" altLang="en-US" sz="1600" dirty="0">
                <a:solidFill>
                  <a:schemeClr val="bg1"/>
                </a:solidFill>
              </a:rPr>
              <a:t>Mistakes are learning experience</a:t>
            </a:r>
          </a:p>
          <a:p>
            <a:pPr algn="ctr">
              <a:lnSpc>
                <a:spcPct val="0"/>
              </a:lnSpc>
              <a:spcBef>
                <a:spcPct val="50000"/>
              </a:spcBef>
            </a:pPr>
            <a:endParaRPr lang="en-US" altLang="en-US" sz="1600" dirty="0">
              <a:solidFill>
                <a:schemeClr val="bg1"/>
              </a:solidFill>
            </a:endParaRPr>
          </a:p>
          <a:p>
            <a:pPr algn="ctr">
              <a:spcBef>
                <a:spcPct val="50000"/>
              </a:spcBef>
            </a:pPr>
            <a:r>
              <a:rPr lang="en-US" altLang="en-US" sz="1600" dirty="0" err="1">
                <a:solidFill>
                  <a:schemeClr val="bg1"/>
                </a:solidFill>
              </a:rPr>
              <a:t>Analyse</a:t>
            </a:r>
            <a:r>
              <a:rPr lang="en-US" altLang="en-US" sz="1600" dirty="0">
                <a:solidFill>
                  <a:schemeClr val="bg1"/>
                </a:solidFill>
              </a:rPr>
              <a:t> &gt; Ideate &gt; prototype &gt; evaluate &gt; decide</a:t>
            </a:r>
          </a:p>
          <a:p>
            <a:pPr algn="ctr">
              <a:lnSpc>
                <a:spcPct val="0"/>
              </a:lnSpc>
              <a:spcBef>
                <a:spcPct val="50000"/>
              </a:spcBef>
            </a:pPr>
            <a:endParaRPr lang="en-US" altLang="en-US" sz="1600" dirty="0">
              <a:solidFill>
                <a:schemeClr val="bg1"/>
              </a:solidFill>
            </a:endParaRPr>
          </a:p>
          <a:p>
            <a:pPr algn="ctr">
              <a:lnSpc>
                <a:spcPct val="90000"/>
              </a:lnSpc>
              <a:spcBef>
                <a:spcPct val="50000"/>
              </a:spcBef>
            </a:pPr>
            <a:br>
              <a:rPr lang="en-US" altLang="en-US" sz="1600" dirty="0">
                <a:solidFill>
                  <a:schemeClr val="bg1"/>
                </a:solidFill>
              </a:rPr>
            </a:br>
            <a:r>
              <a:rPr lang="en-US" altLang="en-US" sz="1600" dirty="0">
                <a:solidFill>
                  <a:schemeClr val="bg1"/>
                </a:solidFill>
              </a:rPr>
              <a:t>Zooming in and out, taking the problem apart to </a:t>
            </a:r>
            <a:br>
              <a:rPr lang="en-US" altLang="en-US" sz="1600" dirty="0">
                <a:solidFill>
                  <a:schemeClr val="bg1"/>
                </a:solidFill>
              </a:rPr>
            </a:br>
            <a:r>
              <a:rPr lang="en-US" altLang="en-US" sz="1600" dirty="0">
                <a:solidFill>
                  <a:schemeClr val="bg1"/>
                </a:solidFill>
              </a:rPr>
              <a:t>reassemble it in a different way</a:t>
            </a:r>
          </a:p>
        </p:txBody>
      </p:sp>
      <p:sp>
        <p:nvSpPr>
          <p:cNvPr id="13" name="Text Box 68"/>
          <p:cNvSpPr txBox="1">
            <a:spLocks noChangeArrowheads="1"/>
          </p:cNvSpPr>
          <p:nvPr/>
        </p:nvSpPr>
        <p:spPr bwMode="auto">
          <a:xfrm>
            <a:off x="8182529" y="1436799"/>
            <a:ext cx="3000987" cy="5144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1600" dirty="0">
                <a:solidFill>
                  <a:schemeClr val="bg1"/>
                </a:solidFill>
              </a:rPr>
              <a:t>Right Brain</a:t>
            </a:r>
          </a:p>
          <a:p>
            <a:pPr algn="ctr">
              <a:spcBef>
                <a:spcPct val="50000"/>
              </a:spcBef>
            </a:pPr>
            <a:br>
              <a:rPr lang="en-US" altLang="en-US" sz="1600" dirty="0">
                <a:solidFill>
                  <a:schemeClr val="bg1"/>
                </a:solidFill>
              </a:rPr>
            </a:br>
            <a:r>
              <a:rPr lang="en-US" altLang="en-US" sz="1600" dirty="0">
                <a:solidFill>
                  <a:schemeClr val="bg1"/>
                </a:solidFill>
              </a:rPr>
              <a:t>Emotional and intuitive</a:t>
            </a:r>
          </a:p>
          <a:p>
            <a:pPr algn="ctr">
              <a:spcBef>
                <a:spcPct val="50000"/>
              </a:spcBef>
            </a:pPr>
            <a:endParaRPr lang="en-US" altLang="en-US" sz="1600" dirty="0">
              <a:solidFill>
                <a:schemeClr val="bg1"/>
              </a:solidFill>
            </a:endParaRPr>
          </a:p>
          <a:p>
            <a:pPr algn="ctr">
              <a:spcBef>
                <a:spcPct val="50000"/>
              </a:spcBef>
            </a:pPr>
            <a:r>
              <a:rPr lang="en-US" altLang="en-US" sz="1600" dirty="0">
                <a:solidFill>
                  <a:schemeClr val="bg1"/>
                </a:solidFill>
              </a:rPr>
              <a:t>Focused on synthesis</a:t>
            </a:r>
          </a:p>
          <a:p>
            <a:pPr algn="ctr">
              <a:lnSpc>
                <a:spcPct val="50000"/>
              </a:lnSpc>
              <a:spcBef>
                <a:spcPct val="50000"/>
              </a:spcBef>
            </a:pPr>
            <a:endParaRPr lang="en-US" altLang="en-US" sz="1600" dirty="0">
              <a:solidFill>
                <a:schemeClr val="bg1"/>
              </a:solidFill>
            </a:endParaRPr>
          </a:p>
          <a:p>
            <a:pPr algn="ctr">
              <a:spcBef>
                <a:spcPct val="50000"/>
              </a:spcBef>
            </a:pPr>
            <a:r>
              <a:rPr lang="en-US" altLang="en-US" sz="1600" dirty="0">
                <a:solidFill>
                  <a:schemeClr val="bg1"/>
                </a:solidFill>
              </a:rPr>
              <a:t>Dealing with undefined problems</a:t>
            </a:r>
          </a:p>
          <a:p>
            <a:pPr algn="ctr">
              <a:spcBef>
                <a:spcPct val="50000"/>
              </a:spcBef>
            </a:pPr>
            <a:br>
              <a:rPr lang="en-US" altLang="en-US" sz="1600" dirty="0">
                <a:solidFill>
                  <a:schemeClr val="bg1"/>
                </a:solidFill>
              </a:rPr>
            </a:br>
            <a:r>
              <a:rPr lang="en-US" altLang="en-US" sz="1600" dirty="0">
                <a:solidFill>
                  <a:schemeClr val="bg1"/>
                </a:solidFill>
              </a:rPr>
              <a:t>There is no problem</a:t>
            </a:r>
          </a:p>
          <a:p>
            <a:pPr algn="ctr">
              <a:spcBef>
                <a:spcPct val="50000"/>
              </a:spcBef>
            </a:pPr>
            <a:endParaRPr lang="en-US" altLang="en-US" sz="1600" dirty="0">
              <a:solidFill>
                <a:schemeClr val="bg1"/>
              </a:solidFill>
            </a:endParaRPr>
          </a:p>
          <a:p>
            <a:pPr algn="ctr">
              <a:spcBef>
                <a:spcPct val="50000"/>
              </a:spcBef>
            </a:pPr>
            <a:r>
              <a:rPr lang="en-US" altLang="en-US" sz="1600" dirty="0">
                <a:solidFill>
                  <a:schemeClr val="bg1"/>
                </a:solidFill>
              </a:rPr>
              <a:t>There is no mistakes</a:t>
            </a:r>
          </a:p>
          <a:p>
            <a:pPr algn="ctr">
              <a:lnSpc>
                <a:spcPct val="0"/>
              </a:lnSpc>
              <a:spcBef>
                <a:spcPct val="50000"/>
              </a:spcBef>
            </a:pPr>
            <a:br>
              <a:rPr lang="en-US" altLang="en-US" sz="1600" dirty="0">
                <a:solidFill>
                  <a:schemeClr val="bg1"/>
                </a:solidFill>
              </a:rPr>
            </a:br>
            <a:endParaRPr lang="en-US" altLang="en-US" sz="1600" dirty="0">
              <a:solidFill>
                <a:schemeClr val="bg1"/>
              </a:solidFill>
            </a:endParaRPr>
          </a:p>
          <a:p>
            <a:pPr algn="ctr">
              <a:spcBef>
                <a:spcPct val="50000"/>
              </a:spcBef>
            </a:pPr>
            <a:r>
              <a:rPr lang="en-US" altLang="en-US" sz="1600" dirty="0">
                <a:solidFill>
                  <a:schemeClr val="bg1"/>
                </a:solidFill>
              </a:rPr>
              <a:t>Perceive &gt; ideate &gt; decide</a:t>
            </a:r>
          </a:p>
          <a:p>
            <a:pPr algn="ctr">
              <a:spcBef>
                <a:spcPct val="50000"/>
              </a:spcBef>
            </a:pPr>
            <a:br>
              <a:rPr lang="en-US" altLang="en-US" sz="1600" dirty="0">
                <a:solidFill>
                  <a:schemeClr val="bg1"/>
                </a:solidFill>
              </a:rPr>
            </a:br>
            <a:r>
              <a:rPr lang="en-US" altLang="en-US" sz="1600" dirty="0">
                <a:solidFill>
                  <a:schemeClr val="bg1"/>
                </a:solidFill>
              </a:rPr>
              <a:t>Holistic Focus</a:t>
            </a:r>
          </a:p>
          <a:p>
            <a:pPr algn="ctr">
              <a:spcBef>
                <a:spcPct val="50000"/>
              </a:spcBef>
            </a:pPr>
            <a:endParaRPr lang="en-US" altLang="en-US" sz="1600" dirty="0">
              <a:solidFill>
                <a:schemeClr val="bg1"/>
              </a:solidFill>
            </a:endParaRPr>
          </a:p>
        </p:txBody>
      </p:sp>
      <p:sp>
        <p:nvSpPr>
          <p:cNvPr id="14" name="Text Box 69"/>
          <p:cNvSpPr txBox="1">
            <a:spLocks noChangeArrowheads="1"/>
          </p:cNvSpPr>
          <p:nvPr/>
        </p:nvSpPr>
        <p:spPr bwMode="auto">
          <a:xfrm>
            <a:off x="464192" y="947180"/>
            <a:ext cx="2842953" cy="338554"/>
          </a:xfrm>
          <a:prstGeom prst="rect">
            <a:avLst/>
          </a:prstGeom>
          <a:solidFill>
            <a:srgbClr val="68BBAF"/>
          </a:solidFill>
          <a:ln>
            <a:noFill/>
          </a:ln>
        </p:spPr>
        <p:txBody>
          <a:bodyPr wrap="square">
            <a:spAutoFit/>
          </a:bodyPr>
          <a:lstStyle/>
          <a:p>
            <a:pPr algn="ctr">
              <a:spcBef>
                <a:spcPct val="50000"/>
              </a:spcBef>
            </a:pPr>
            <a:r>
              <a:rPr lang="en-US" altLang="en-US" sz="1600" dirty="0">
                <a:solidFill>
                  <a:schemeClr val="bg1"/>
                </a:solidFill>
                <a:latin typeface="Helvetica" panose="020B0604020202020204" pitchFamily="34" charset="0"/>
              </a:rPr>
              <a:t> Business Thinking</a:t>
            </a:r>
            <a:endParaRPr lang="en-US" altLang="en-US" sz="1600" i="1" dirty="0">
              <a:solidFill>
                <a:schemeClr val="bg1"/>
              </a:solidFill>
              <a:latin typeface="Helvetica" panose="020B0604020202020204" pitchFamily="34" charset="0"/>
            </a:endParaRPr>
          </a:p>
        </p:txBody>
      </p:sp>
      <p:sp>
        <p:nvSpPr>
          <p:cNvPr id="15" name="Text Box 70"/>
          <p:cNvSpPr txBox="1">
            <a:spLocks noChangeArrowheads="1"/>
          </p:cNvSpPr>
          <p:nvPr/>
        </p:nvSpPr>
        <p:spPr bwMode="auto">
          <a:xfrm>
            <a:off x="4067556" y="938684"/>
            <a:ext cx="2842953" cy="338554"/>
          </a:xfrm>
          <a:prstGeom prst="rect">
            <a:avLst/>
          </a:prstGeom>
          <a:solidFill>
            <a:srgbClr val="68BBAF"/>
          </a:solidFill>
          <a:ln>
            <a:noFill/>
          </a:ln>
        </p:spPr>
        <p:txBody>
          <a:bodyPr wrap="square">
            <a:spAutoFit/>
          </a:bodyPr>
          <a:lstStyle/>
          <a:p>
            <a:pPr algn="ctr">
              <a:spcBef>
                <a:spcPct val="50000"/>
              </a:spcBef>
            </a:pPr>
            <a:r>
              <a:rPr lang="en-US" altLang="en-US" sz="1600" dirty="0">
                <a:solidFill>
                  <a:schemeClr val="bg1"/>
                </a:solidFill>
                <a:latin typeface="Helvetica" panose="020B0604020202020204" pitchFamily="34" charset="0"/>
              </a:rPr>
              <a:t>Design Thinking</a:t>
            </a:r>
            <a:endParaRPr lang="en-US" altLang="en-US" sz="1600" i="1" dirty="0">
              <a:solidFill>
                <a:schemeClr val="bg1"/>
              </a:solidFill>
              <a:latin typeface="Helvetica" panose="020B0604020202020204" pitchFamily="34" charset="0"/>
            </a:endParaRPr>
          </a:p>
        </p:txBody>
      </p:sp>
      <p:sp>
        <p:nvSpPr>
          <p:cNvPr id="16" name="Text Box 71"/>
          <p:cNvSpPr txBox="1">
            <a:spLocks noChangeArrowheads="1"/>
          </p:cNvSpPr>
          <p:nvPr/>
        </p:nvSpPr>
        <p:spPr bwMode="auto">
          <a:xfrm>
            <a:off x="8380003" y="1000339"/>
            <a:ext cx="2606040" cy="338554"/>
          </a:xfrm>
          <a:prstGeom prst="rect">
            <a:avLst/>
          </a:prstGeom>
          <a:solidFill>
            <a:srgbClr val="68BBAF"/>
          </a:solidFill>
          <a:ln>
            <a:noFill/>
          </a:ln>
        </p:spPr>
        <p:txBody>
          <a:bodyPr wrap="square">
            <a:spAutoFit/>
          </a:bodyPr>
          <a:lstStyle/>
          <a:p>
            <a:pPr algn="ctr">
              <a:spcBef>
                <a:spcPct val="50000"/>
              </a:spcBef>
            </a:pPr>
            <a:r>
              <a:rPr lang="en-US" altLang="en-US" sz="1600" dirty="0">
                <a:solidFill>
                  <a:schemeClr val="bg1"/>
                </a:solidFill>
                <a:latin typeface="Helvetica" panose="020B0604020202020204" pitchFamily="34" charset="0"/>
              </a:rPr>
              <a:t>Creative Thinking</a:t>
            </a:r>
            <a:endParaRPr lang="en-US" altLang="en-US" sz="1600" i="1" dirty="0">
              <a:solidFill>
                <a:schemeClr val="bg1"/>
              </a:solidFill>
              <a:latin typeface="Helvetica" panose="020B0604020202020204" pitchFamily="34" charset="0"/>
            </a:endParaRPr>
          </a:p>
        </p:txBody>
      </p:sp>
      <p:sp>
        <p:nvSpPr>
          <p:cNvPr id="2" name="Line 72">
            <a:extLst>
              <a:ext uri="{FF2B5EF4-FFF2-40B4-BE49-F238E27FC236}">
                <a16:creationId xmlns:a16="http://schemas.microsoft.com/office/drawing/2014/main" id="{5ABB037E-BBBC-4877-9BB2-49551A84087D}"/>
              </a:ext>
            </a:extLst>
          </p:cNvPr>
          <p:cNvSpPr>
            <a:spLocks noChangeShapeType="1"/>
          </p:cNvSpPr>
          <p:nvPr/>
        </p:nvSpPr>
        <p:spPr bwMode="auto">
          <a:xfrm flipV="1">
            <a:off x="464192" y="1923345"/>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
        <p:nvSpPr>
          <p:cNvPr id="3" name="Line 72">
            <a:extLst>
              <a:ext uri="{FF2B5EF4-FFF2-40B4-BE49-F238E27FC236}">
                <a16:creationId xmlns:a16="http://schemas.microsoft.com/office/drawing/2014/main" id="{FC6E5254-DAF1-4EBD-BC5F-D6BC17753B3C}"/>
              </a:ext>
            </a:extLst>
          </p:cNvPr>
          <p:cNvSpPr>
            <a:spLocks noChangeShapeType="1"/>
          </p:cNvSpPr>
          <p:nvPr/>
        </p:nvSpPr>
        <p:spPr bwMode="auto">
          <a:xfrm flipV="1">
            <a:off x="464192" y="2625111"/>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
        <p:nvSpPr>
          <p:cNvPr id="4" name="Line 72">
            <a:extLst>
              <a:ext uri="{FF2B5EF4-FFF2-40B4-BE49-F238E27FC236}">
                <a16:creationId xmlns:a16="http://schemas.microsoft.com/office/drawing/2014/main" id="{BDA5BF59-B485-4615-8327-E50EF382C71D}"/>
              </a:ext>
            </a:extLst>
          </p:cNvPr>
          <p:cNvSpPr>
            <a:spLocks noChangeShapeType="1"/>
          </p:cNvSpPr>
          <p:nvPr/>
        </p:nvSpPr>
        <p:spPr bwMode="auto">
          <a:xfrm flipV="1">
            <a:off x="464192" y="3209898"/>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
        <p:nvSpPr>
          <p:cNvPr id="5" name="Line 72">
            <a:extLst>
              <a:ext uri="{FF2B5EF4-FFF2-40B4-BE49-F238E27FC236}">
                <a16:creationId xmlns:a16="http://schemas.microsoft.com/office/drawing/2014/main" id="{26E0323B-E555-4C32-BFE7-433845BC52FD}"/>
              </a:ext>
            </a:extLst>
          </p:cNvPr>
          <p:cNvSpPr>
            <a:spLocks noChangeShapeType="1"/>
          </p:cNvSpPr>
          <p:nvPr/>
        </p:nvSpPr>
        <p:spPr bwMode="auto">
          <a:xfrm flipV="1">
            <a:off x="616592" y="3851402"/>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
        <p:nvSpPr>
          <p:cNvPr id="6" name="Line 72">
            <a:extLst>
              <a:ext uri="{FF2B5EF4-FFF2-40B4-BE49-F238E27FC236}">
                <a16:creationId xmlns:a16="http://schemas.microsoft.com/office/drawing/2014/main" id="{6CEA40FB-8FC0-4E4C-9C8E-22D5E5E0F9E0}"/>
              </a:ext>
            </a:extLst>
          </p:cNvPr>
          <p:cNvSpPr>
            <a:spLocks noChangeShapeType="1"/>
          </p:cNvSpPr>
          <p:nvPr/>
        </p:nvSpPr>
        <p:spPr bwMode="auto">
          <a:xfrm flipV="1">
            <a:off x="616592" y="4531884"/>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
        <p:nvSpPr>
          <p:cNvPr id="7" name="Line 72">
            <a:extLst>
              <a:ext uri="{FF2B5EF4-FFF2-40B4-BE49-F238E27FC236}">
                <a16:creationId xmlns:a16="http://schemas.microsoft.com/office/drawing/2014/main" id="{F64FA254-4A20-4A8A-B4E9-5D150BE12295}"/>
              </a:ext>
            </a:extLst>
          </p:cNvPr>
          <p:cNvSpPr>
            <a:spLocks noChangeShapeType="1"/>
          </p:cNvSpPr>
          <p:nvPr/>
        </p:nvSpPr>
        <p:spPr bwMode="auto">
          <a:xfrm flipV="1">
            <a:off x="616592" y="5116675"/>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
        <p:nvSpPr>
          <p:cNvPr id="8" name="Line 72">
            <a:extLst>
              <a:ext uri="{FF2B5EF4-FFF2-40B4-BE49-F238E27FC236}">
                <a16:creationId xmlns:a16="http://schemas.microsoft.com/office/drawing/2014/main" id="{106FAB81-EC3A-4249-8D0E-D3AED51FDD7B}"/>
              </a:ext>
            </a:extLst>
          </p:cNvPr>
          <p:cNvSpPr>
            <a:spLocks noChangeShapeType="1"/>
          </p:cNvSpPr>
          <p:nvPr/>
        </p:nvSpPr>
        <p:spPr bwMode="auto">
          <a:xfrm flipV="1">
            <a:off x="616592" y="5637675"/>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Tree>
    <p:extLst>
      <p:ext uri="{BB962C8B-B14F-4D97-AF65-F5344CB8AC3E}">
        <p14:creationId xmlns:p14="http://schemas.microsoft.com/office/powerpoint/2010/main" val="429564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B95DF-4F86-4B9C-8625-5C844C68768F}"/>
              </a:ext>
            </a:extLst>
          </p:cNvPr>
          <p:cNvSpPr>
            <a:spLocks noGrp="1"/>
          </p:cNvSpPr>
          <p:nvPr>
            <p:ph type="body" sz="quarter" idx="16"/>
          </p:nvPr>
        </p:nvSpPr>
        <p:spPr>
          <a:xfrm>
            <a:off x="265814" y="116958"/>
            <a:ext cx="6109804" cy="1189460"/>
          </a:xfrm>
        </p:spPr>
        <p:txBody>
          <a:bodyPr>
            <a:normAutofit/>
          </a:bodyPr>
          <a:lstStyle/>
          <a:p>
            <a:r>
              <a:rPr lang="en-IE" dirty="0"/>
              <a:t>TOOL 2: STORYTELLING FOR COMMUNITY FACILITATION</a:t>
            </a:r>
          </a:p>
        </p:txBody>
      </p:sp>
      <p:sp>
        <p:nvSpPr>
          <p:cNvPr id="3" name="Text Placeholder 2">
            <a:extLst>
              <a:ext uri="{FF2B5EF4-FFF2-40B4-BE49-F238E27FC236}">
                <a16:creationId xmlns:a16="http://schemas.microsoft.com/office/drawing/2014/main" id="{AAA6B146-55D6-489C-9DFE-24180A44C3E6}"/>
              </a:ext>
            </a:extLst>
          </p:cNvPr>
          <p:cNvSpPr>
            <a:spLocks noGrp="1"/>
          </p:cNvSpPr>
          <p:nvPr>
            <p:ph type="body" sz="quarter" idx="17"/>
          </p:nvPr>
        </p:nvSpPr>
        <p:spPr>
          <a:xfrm>
            <a:off x="481232" y="1306418"/>
            <a:ext cx="6451196" cy="3947440"/>
          </a:xfrm>
        </p:spPr>
        <p:txBody>
          <a:bodyPr/>
          <a:lstStyle/>
          <a:p>
            <a:pPr algn="just"/>
            <a:r>
              <a:rPr lang="en-US" dirty="0"/>
              <a:t>Stories are important — they carry the memory of a community. Storytelling is a powerful catalyst for connecting people to each other and places. These types of connections are essential ingredients for positive change through community and economic development. Stories are a useful lens for collectively examining and formulating the necessary steps to actualize the next generation of our communities. </a:t>
            </a:r>
          </a:p>
          <a:p>
            <a:pPr algn="just"/>
            <a:r>
              <a:rPr lang="en-US" dirty="0"/>
              <a:t>Storytelling can be used to great effect to leverage community engagement in regeneration planning. Instead of starting off discussions with the standard questions of vision, goals, needs and issues, we could ask people to share stories AND as community members to swap stories about why your community is important to them.</a:t>
            </a:r>
            <a:endParaRPr lang="en-IE" dirty="0"/>
          </a:p>
        </p:txBody>
      </p:sp>
      <p:pic>
        <p:nvPicPr>
          <p:cNvPr id="7" name="Picture Placeholder 6" descr="A group of people standing in a room&#10;&#10;Description automatically generated">
            <a:extLst>
              <a:ext uri="{FF2B5EF4-FFF2-40B4-BE49-F238E27FC236}">
                <a16:creationId xmlns:a16="http://schemas.microsoft.com/office/drawing/2014/main" id="{30A66DFC-99DC-437D-AD7D-621EAEF0C3FE}"/>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5" name="TextBox 4">
            <a:extLst>
              <a:ext uri="{FF2B5EF4-FFF2-40B4-BE49-F238E27FC236}">
                <a16:creationId xmlns:a16="http://schemas.microsoft.com/office/drawing/2014/main" id="{B0BBECFA-EAB0-4936-86D9-BC8069C5B43B}"/>
              </a:ext>
            </a:extLst>
          </p:cNvPr>
          <p:cNvSpPr txBox="1"/>
          <p:nvPr/>
        </p:nvSpPr>
        <p:spPr>
          <a:xfrm>
            <a:off x="11197856" y="6549103"/>
            <a:ext cx="1988288" cy="276999"/>
          </a:xfrm>
          <a:prstGeom prst="rect">
            <a:avLst/>
          </a:prstGeom>
          <a:noFill/>
        </p:spPr>
        <p:txBody>
          <a:bodyPr wrap="square" rtlCol="0">
            <a:spAutoFit/>
          </a:bodyPr>
          <a:lstStyle/>
          <a:p>
            <a:r>
              <a:rPr lang="en-IE" sz="1200" dirty="0">
                <a:hlinkClick r:id="rId4"/>
              </a:rPr>
              <a:t>Source: K&amp;A</a:t>
            </a:r>
            <a:endParaRPr lang="en-IE" sz="1200" dirty="0"/>
          </a:p>
        </p:txBody>
      </p:sp>
    </p:spTree>
    <p:extLst>
      <p:ext uri="{BB962C8B-B14F-4D97-AF65-F5344CB8AC3E}">
        <p14:creationId xmlns:p14="http://schemas.microsoft.com/office/powerpoint/2010/main" val="1429166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144F39-F75E-4F4C-868C-2D6FD8788FB2}"/>
              </a:ext>
            </a:extLst>
          </p:cNvPr>
          <p:cNvSpPr>
            <a:spLocks noGrp="1"/>
          </p:cNvSpPr>
          <p:nvPr>
            <p:ph type="body" sz="quarter" idx="13"/>
          </p:nvPr>
        </p:nvSpPr>
        <p:spPr>
          <a:xfrm>
            <a:off x="492642" y="386761"/>
            <a:ext cx="7407087" cy="697353"/>
          </a:xfrm>
        </p:spPr>
        <p:txBody>
          <a:bodyPr/>
          <a:lstStyle/>
          <a:p>
            <a:r>
              <a:rPr lang="en-IE" dirty="0">
                <a:solidFill>
                  <a:srgbClr val="7F4182"/>
                </a:solidFill>
              </a:rPr>
              <a:t>Why storytelling works?</a:t>
            </a:r>
          </a:p>
          <a:p>
            <a:endParaRPr lang="en-IE" dirty="0">
              <a:solidFill>
                <a:srgbClr val="7F4182"/>
              </a:solidFill>
            </a:endParaRPr>
          </a:p>
        </p:txBody>
      </p:sp>
      <p:sp>
        <p:nvSpPr>
          <p:cNvPr id="3" name="Text Placeholder 2">
            <a:extLst>
              <a:ext uri="{FF2B5EF4-FFF2-40B4-BE49-F238E27FC236}">
                <a16:creationId xmlns:a16="http://schemas.microsoft.com/office/drawing/2014/main" id="{684811B4-734D-4CEB-AFA7-47809D12A2EB}"/>
              </a:ext>
            </a:extLst>
          </p:cNvPr>
          <p:cNvSpPr>
            <a:spLocks noGrp="1"/>
          </p:cNvSpPr>
          <p:nvPr>
            <p:ph type="body" sz="quarter" idx="14"/>
          </p:nvPr>
        </p:nvSpPr>
        <p:spPr>
          <a:xfrm>
            <a:off x="492642" y="1341035"/>
            <a:ext cx="8038839" cy="3975101"/>
          </a:xfrm>
        </p:spPr>
        <p:txBody>
          <a:bodyPr/>
          <a:lstStyle/>
          <a:p>
            <a:pPr marL="342900" indent="-342900">
              <a:lnSpc>
                <a:spcPct val="100000"/>
              </a:lnSpc>
              <a:buFont typeface="Wingdings" panose="05000000000000000000" pitchFamily="2" charset="2"/>
              <a:buChar char="ü"/>
            </a:pPr>
            <a:r>
              <a:rPr lang="en-GB" dirty="0"/>
              <a:t>Stories define the very essence of </a:t>
            </a:r>
            <a:r>
              <a:rPr lang="en-GB" dirty="0">
                <a:solidFill>
                  <a:srgbClr val="A05096"/>
                </a:solidFill>
              </a:rPr>
              <a:t>human life</a:t>
            </a:r>
            <a:endParaRPr lang="en-GB" dirty="0"/>
          </a:p>
          <a:p>
            <a:pPr marL="342900" indent="-342900">
              <a:lnSpc>
                <a:spcPct val="100000"/>
              </a:lnSpc>
              <a:buFont typeface="Wingdings" panose="05000000000000000000" pitchFamily="2" charset="2"/>
              <a:buChar char="ü"/>
            </a:pPr>
            <a:r>
              <a:rPr lang="en-GB" dirty="0"/>
              <a:t>You begin to feel a </a:t>
            </a:r>
            <a:r>
              <a:rPr lang="en-GB" dirty="0">
                <a:solidFill>
                  <a:srgbClr val="A05096"/>
                </a:solidFill>
              </a:rPr>
              <a:t>connection</a:t>
            </a:r>
            <a:endParaRPr lang="en-GB" dirty="0"/>
          </a:p>
          <a:p>
            <a:pPr marL="342900" indent="-342900">
              <a:lnSpc>
                <a:spcPct val="100000"/>
              </a:lnSpc>
              <a:buFont typeface="Wingdings" panose="05000000000000000000" pitchFamily="2" charset="2"/>
              <a:buChar char="ü"/>
            </a:pPr>
            <a:r>
              <a:rPr lang="en-GB" dirty="0">
                <a:solidFill>
                  <a:srgbClr val="A05096"/>
                </a:solidFill>
              </a:rPr>
              <a:t>Common values </a:t>
            </a:r>
            <a:r>
              <a:rPr lang="en-GB" dirty="0"/>
              <a:t>are identified and </a:t>
            </a:r>
            <a:r>
              <a:rPr lang="en-GB" dirty="0">
                <a:solidFill>
                  <a:srgbClr val="A05096"/>
                </a:solidFill>
              </a:rPr>
              <a:t>messages</a:t>
            </a:r>
            <a:r>
              <a:rPr lang="en-GB" dirty="0"/>
              <a:t> are communicated</a:t>
            </a:r>
          </a:p>
          <a:p>
            <a:pPr marL="342900" indent="-342900">
              <a:lnSpc>
                <a:spcPct val="100000"/>
              </a:lnSpc>
              <a:buFont typeface="Wingdings" panose="05000000000000000000" pitchFamily="2" charset="2"/>
              <a:buChar char="ü"/>
            </a:pPr>
            <a:r>
              <a:rPr lang="en-GB" dirty="0"/>
              <a:t>Themes like family, love, friendship, overcoming challenges and others are common to every nation – </a:t>
            </a:r>
            <a:r>
              <a:rPr lang="en-GB" dirty="0">
                <a:solidFill>
                  <a:srgbClr val="A05096"/>
                </a:solidFill>
              </a:rPr>
              <a:t>global reach potential</a:t>
            </a:r>
            <a:endParaRPr lang="en-GB" dirty="0"/>
          </a:p>
          <a:p>
            <a:pPr marL="342900" indent="-342900">
              <a:lnSpc>
                <a:spcPct val="100000"/>
              </a:lnSpc>
              <a:buFont typeface="Wingdings" panose="05000000000000000000" pitchFamily="2" charset="2"/>
              <a:buChar char="ü"/>
            </a:pPr>
            <a:r>
              <a:rPr lang="en-GB" dirty="0"/>
              <a:t>Even if they previously had no interaction with your community group/committee before, a compelling story can give your community members an incentive to become more </a:t>
            </a:r>
            <a:r>
              <a:rPr lang="en-GB" dirty="0">
                <a:solidFill>
                  <a:srgbClr val="A05096"/>
                </a:solidFill>
              </a:rPr>
              <a:t>engaged</a:t>
            </a:r>
            <a:r>
              <a:rPr lang="en-GB" dirty="0"/>
              <a:t> and get involved</a:t>
            </a:r>
            <a:endParaRPr lang="en-IE" dirty="0"/>
          </a:p>
        </p:txBody>
      </p:sp>
      <p:pic>
        <p:nvPicPr>
          <p:cNvPr id="5" name="Picture 4">
            <a:extLst>
              <a:ext uri="{FF2B5EF4-FFF2-40B4-BE49-F238E27FC236}">
                <a16:creationId xmlns:a16="http://schemas.microsoft.com/office/drawing/2014/main" id="{E891AD51-1F69-4326-85A7-D21090D35B52}"/>
              </a:ext>
            </a:extLst>
          </p:cNvPr>
          <p:cNvPicPr>
            <a:picLocks noChangeAspect="1"/>
          </p:cNvPicPr>
          <p:nvPr/>
        </p:nvPicPr>
        <p:blipFill>
          <a:blip r:embed="rId2"/>
          <a:stretch>
            <a:fillRect/>
          </a:stretch>
        </p:blipFill>
        <p:spPr>
          <a:xfrm>
            <a:off x="8791575" y="596429"/>
            <a:ext cx="3400425" cy="5838825"/>
          </a:xfrm>
          <a:prstGeom prst="rect">
            <a:avLst/>
          </a:prstGeom>
        </p:spPr>
      </p:pic>
    </p:spTree>
    <p:extLst>
      <p:ext uri="{BB962C8B-B14F-4D97-AF65-F5344CB8AC3E}">
        <p14:creationId xmlns:p14="http://schemas.microsoft.com/office/powerpoint/2010/main" val="3444022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DD1C4-85DB-4D0E-8DBB-8D35FB67E89D}"/>
              </a:ext>
            </a:extLst>
          </p:cNvPr>
          <p:cNvSpPr>
            <a:spLocks noGrp="1"/>
          </p:cNvSpPr>
          <p:nvPr>
            <p:ph type="body" sz="quarter" idx="25"/>
          </p:nvPr>
        </p:nvSpPr>
        <p:spPr>
          <a:xfrm>
            <a:off x="332508" y="4784434"/>
            <a:ext cx="11545518" cy="1730666"/>
          </a:xfrm>
        </p:spPr>
        <p:txBody>
          <a:bodyPr>
            <a:normAutofit/>
          </a:bodyPr>
          <a:lstStyle/>
          <a:p>
            <a:r>
              <a:rPr lang="en-US" sz="3200" dirty="0"/>
              <a:t>Community Regeneration Plans can help make community change happen – in this section we explore </a:t>
            </a:r>
            <a:r>
              <a:rPr lang="en-US" sz="3200" b="1" dirty="0"/>
              <a:t>7</a:t>
            </a:r>
            <a:r>
              <a:rPr lang="en-US" sz="3200" dirty="0"/>
              <a:t> key steps in developing a  strategic approach</a:t>
            </a:r>
            <a:endParaRPr lang="en-IE" dirty="0"/>
          </a:p>
          <a:p>
            <a:endParaRPr lang="en-IE" dirty="0"/>
          </a:p>
        </p:txBody>
      </p:sp>
      <p:sp>
        <p:nvSpPr>
          <p:cNvPr id="3" name="Text Placeholder 2">
            <a:extLst>
              <a:ext uri="{FF2B5EF4-FFF2-40B4-BE49-F238E27FC236}">
                <a16:creationId xmlns:a16="http://schemas.microsoft.com/office/drawing/2014/main" id="{BE7D1380-6FA3-4E01-8A87-8223993449D4}"/>
              </a:ext>
            </a:extLst>
          </p:cNvPr>
          <p:cNvSpPr>
            <a:spLocks noGrp="1"/>
          </p:cNvSpPr>
          <p:nvPr>
            <p:ph type="body" sz="quarter" idx="20"/>
          </p:nvPr>
        </p:nvSpPr>
        <p:spPr>
          <a:xfrm>
            <a:off x="332508" y="3063255"/>
            <a:ext cx="11545518" cy="1119830"/>
          </a:xfrm>
        </p:spPr>
        <p:txBody>
          <a:bodyPr/>
          <a:lstStyle/>
          <a:p>
            <a:r>
              <a:rPr lang="en-US" sz="4800" dirty="0"/>
              <a:t>INTRO: Turning Community Regeneration Ideas into Action </a:t>
            </a:r>
            <a:endParaRPr lang="en-IE" sz="4800" dirty="0"/>
          </a:p>
        </p:txBody>
      </p:sp>
      <p:pic>
        <p:nvPicPr>
          <p:cNvPr id="16" name="Picture Placeholder 15" descr="A picture containing person, outdoor, person, looking&#10;&#10;Description automatically generated">
            <a:extLst>
              <a:ext uri="{FF2B5EF4-FFF2-40B4-BE49-F238E27FC236}">
                <a16:creationId xmlns:a16="http://schemas.microsoft.com/office/drawing/2014/main" id="{D06E37CF-195D-465C-ABD3-AEED974EFE19}"/>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35462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144F39-F75E-4F4C-868C-2D6FD8788FB2}"/>
              </a:ext>
            </a:extLst>
          </p:cNvPr>
          <p:cNvSpPr>
            <a:spLocks noGrp="1"/>
          </p:cNvSpPr>
          <p:nvPr>
            <p:ph type="body" sz="quarter" idx="13"/>
          </p:nvPr>
        </p:nvSpPr>
        <p:spPr>
          <a:xfrm>
            <a:off x="492642" y="386761"/>
            <a:ext cx="8298933" cy="697353"/>
          </a:xfrm>
        </p:spPr>
        <p:txBody>
          <a:bodyPr>
            <a:normAutofit/>
          </a:bodyPr>
          <a:lstStyle/>
          <a:p>
            <a:r>
              <a:rPr lang="en-IE" dirty="0">
                <a:solidFill>
                  <a:srgbClr val="7F4182"/>
                </a:solidFill>
              </a:rPr>
              <a:t>Appreciative Inquiry Storytelling Technique</a:t>
            </a:r>
          </a:p>
        </p:txBody>
      </p:sp>
      <p:sp>
        <p:nvSpPr>
          <p:cNvPr id="3" name="Text Placeholder 2">
            <a:extLst>
              <a:ext uri="{FF2B5EF4-FFF2-40B4-BE49-F238E27FC236}">
                <a16:creationId xmlns:a16="http://schemas.microsoft.com/office/drawing/2014/main" id="{684811B4-734D-4CEB-AFA7-47809D12A2EB}"/>
              </a:ext>
            </a:extLst>
          </p:cNvPr>
          <p:cNvSpPr>
            <a:spLocks noGrp="1"/>
          </p:cNvSpPr>
          <p:nvPr>
            <p:ph type="body" sz="quarter" idx="14"/>
          </p:nvPr>
        </p:nvSpPr>
        <p:spPr>
          <a:xfrm>
            <a:off x="492642" y="1341035"/>
            <a:ext cx="11033051" cy="3975101"/>
          </a:xfrm>
        </p:spPr>
        <p:txBody>
          <a:bodyPr/>
          <a:lstStyle/>
          <a:p>
            <a:pPr>
              <a:lnSpc>
                <a:spcPct val="100000"/>
              </a:lnSpc>
            </a:pPr>
            <a:r>
              <a:rPr lang="en-US" dirty="0"/>
              <a:t>Appreciative Inquiry Storytelling Technique does not ask what a community should be like. Instead, it asks residents to remember the best times in their community,  and determine how to emulate those times for the future. </a:t>
            </a:r>
          </a:p>
          <a:p>
            <a:pPr marL="342900" indent="-342900">
              <a:lnSpc>
                <a:spcPct val="100000"/>
              </a:lnSpc>
              <a:buFont typeface="Arial" panose="020B0604020202020204" pitchFamily="34" charset="0"/>
              <a:buChar char="•"/>
            </a:pPr>
            <a:r>
              <a:rPr lang="en-US" dirty="0"/>
              <a:t>Collected community stories must be actively used in your project, not just "mapped" and listed as possible resources.</a:t>
            </a:r>
          </a:p>
          <a:p>
            <a:pPr marL="342900" indent="-342900">
              <a:lnSpc>
                <a:spcPct val="100000"/>
              </a:lnSpc>
              <a:buFont typeface="Arial" panose="020B0604020202020204" pitchFamily="34" charset="0"/>
              <a:buChar char="•"/>
            </a:pPr>
            <a:r>
              <a:rPr lang="en-US" dirty="0"/>
              <a:t>Ask residents more than just "yes or no" questions.</a:t>
            </a:r>
          </a:p>
          <a:p>
            <a:pPr marL="342900" indent="-342900">
              <a:lnSpc>
                <a:spcPct val="100000"/>
              </a:lnSpc>
              <a:buFont typeface="Arial" panose="020B0604020202020204" pitchFamily="34" charset="0"/>
              <a:buChar char="•"/>
            </a:pPr>
            <a:r>
              <a:rPr lang="en-US" dirty="0"/>
              <a:t>Be prepared to explain why you are asking about the community. NOTE: It shouldn't be that you are there to "fix" the place </a:t>
            </a:r>
          </a:p>
          <a:p>
            <a:pPr marL="342900" indent="-342900">
              <a:lnSpc>
                <a:spcPct val="100000"/>
              </a:lnSpc>
              <a:buFont typeface="Arial" panose="020B0604020202020204" pitchFamily="34" charset="0"/>
              <a:buChar char="•"/>
            </a:pPr>
            <a:r>
              <a:rPr lang="en-US" dirty="0"/>
              <a:t>Stories will help you to know what has worked in the community.</a:t>
            </a:r>
          </a:p>
          <a:p>
            <a:pPr marL="342900" indent="-342900">
              <a:lnSpc>
                <a:spcPct val="100000"/>
              </a:lnSpc>
              <a:buFont typeface="Arial" panose="020B0604020202020204" pitchFamily="34" charset="0"/>
              <a:buChar char="•"/>
            </a:pPr>
            <a:r>
              <a:rPr lang="en-US" dirty="0"/>
              <a:t>Look for patterns in the stories and apply these patterns to the way your project matures.</a:t>
            </a:r>
            <a:endParaRPr lang="en-IE" dirty="0"/>
          </a:p>
        </p:txBody>
      </p:sp>
    </p:spTree>
    <p:extLst>
      <p:ext uri="{BB962C8B-B14F-4D97-AF65-F5344CB8AC3E}">
        <p14:creationId xmlns:p14="http://schemas.microsoft.com/office/powerpoint/2010/main" val="2240668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B0811-2F85-4FDD-A8A1-1DB87BB5426F}"/>
              </a:ext>
            </a:extLst>
          </p:cNvPr>
          <p:cNvSpPr>
            <a:spLocks noGrp="1"/>
          </p:cNvSpPr>
          <p:nvPr>
            <p:ph type="body" sz="quarter" idx="20"/>
          </p:nvPr>
        </p:nvSpPr>
        <p:spPr>
          <a:xfrm>
            <a:off x="5741581" y="2028544"/>
            <a:ext cx="6444058" cy="3631644"/>
          </a:xfrm>
        </p:spPr>
        <p:txBody>
          <a:bodyPr/>
          <a:lstStyle/>
          <a:p>
            <a:pPr algn="l"/>
            <a:r>
              <a:rPr lang="en-US" dirty="0">
                <a:solidFill>
                  <a:srgbClr val="333333"/>
                </a:solidFill>
                <a:latin typeface="FF Meta Serif W01"/>
              </a:rPr>
              <a:t>T</a:t>
            </a:r>
            <a:r>
              <a:rPr lang="en-US" b="0" i="0" dirty="0">
                <a:solidFill>
                  <a:srgbClr val="333333"/>
                </a:solidFill>
                <a:effectLst/>
                <a:latin typeface="FF Meta Serif W01"/>
              </a:rPr>
              <a:t>here are </a:t>
            </a:r>
            <a:r>
              <a:rPr lang="en-US" b="1" i="0" dirty="0">
                <a:solidFill>
                  <a:srgbClr val="333333"/>
                </a:solidFill>
                <a:effectLst/>
                <a:latin typeface="FF Meta Serif W01"/>
              </a:rPr>
              <a:t>four</a:t>
            </a:r>
            <a:r>
              <a:rPr lang="en-US" b="0" i="0" dirty="0">
                <a:solidFill>
                  <a:srgbClr val="333333"/>
                </a:solidFill>
                <a:effectLst/>
                <a:latin typeface="FF Meta Serif W01"/>
              </a:rPr>
              <a:t> key things to do to tell a great story</a:t>
            </a:r>
          </a:p>
          <a:p>
            <a:pPr marL="457200" indent="-457200" algn="l">
              <a:buFont typeface="+mj-lt"/>
              <a:buAutoNum type="arabicPeriod"/>
            </a:pPr>
            <a:r>
              <a:rPr lang="en-US" b="0" i="0" dirty="0">
                <a:solidFill>
                  <a:srgbClr val="333333"/>
                </a:solidFill>
                <a:effectLst/>
                <a:latin typeface="FF Meta Serif W01"/>
              </a:rPr>
              <a:t>Base it on a character your audience can empathize with or around a community dilemma your audience can relate to</a:t>
            </a:r>
          </a:p>
          <a:p>
            <a:pPr marL="457200" indent="-457200" algn="l">
              <a:buFont typeface="+mj-lt"/>
              <a:buAutoNum type="arabicPeriod"/>
            </a:pPr>
            <a:r>
              <a:rPr lang="en-US" b="0" i="0" dirty="0">
                <a:solidFill>
                  <a:srgbClr val="333333"/>
                </a:solidFill>
                <a:effectLst/>
                <a:latin typeface="FF Meta Serif W01"/>
              </a:rPr>
              <a:t>Build tension whether through curiosity, intrigue or actual danger.</a:t>
            </a:r>
          </a:p>
          <a:p>
            <a:pPr marL="457200" indent="-457200" algn="l">
              <a:buFont typeface="+mj-lt"/>
              <a:buAutoNum type="arabicPeriod"/>
            </a:pPr>
            <a:r>
              <a:rPr lang="en-US" b="0" i="0" dirty="0">
                <a:solidFill>
                  <a:srgbClr val="333333"/>
                </a:solidFill>
                <a:effectLst/>
                <a:latin typeface="FF Meta Serif W01"/>
              </a:rPr>
              <a:t>Offer the right level of detail. Too little and the story is not vivid; too much and it gets bogged down.</a:t>
            </a:r>
          </a:p>
          <a:p>
            <a:pPr marL="457200" indent="-457200" algn="l">
              <a:buFont typeface="+mj-lt"/>
              <a:buAutoNum type="arabicPeriod"/>
            </a:pPr>
            <a:r>
              <a:rPr lang="en-US" b="0" i="0" dirty="0">
                <a:solidFill>
                  <a:srgbClr val="333333"/>
                </a:solidFill>
                <a:effectLst/>
                <a:latin typeface="FF Meta Serif W01"/>
              </a:rPr>
              <a:t>End with a satisfying resolution, whether it’s funny, moving or revealing.</a:t>
            </a:r>
          </a:p>
          <a:p>
            <a:endParaRPr lang="en-IE" dirty="0"/>
          </a:p>
        </p:txBody>
      </p:sp>
      <p:pic>
        <p:nvPicPr>
          <p:cNvPr id="8" name="Picture Placeholder 7" descr="A close up of a logo&#10;&#10;Description automatically generated">
            <a:extLst>
              <a:ext uri="{FF2B5EF4-FFF2-40B4-BE49-F238E27FC236}">
                <a16:creationId xmlns:a16="http://schemas.microsoft.com/office/drawing/2014/main" id="{585A9D5E-6A73-48B3-8D98-3C5783D0AAC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4" name="Text Placeholder 3">
            <a:extLst>
              <a:ext uri="{FF2B5EF4-FFF2-40B4-BE49-F238E27FC236}">
                <a16:creationId xmlns:a16="http://schemas.microsoft.com/office/drawing/2014/main" id="{8DE719C9-5304-4B1B-A3AC-08D5821ED887}"/>
              </a:ext>
            </a:extLst>
          </p:cNvPr>
          <p:cNvSpPr>
            <a:spLocks noGrp="1"/>
          </p:cNvSpPr>
          <p:nvPr>
            <p:ph type="body" sz="quarter" idx="22"/>
          </p:nvPr>
        </p:nvSpPr>
        <p:spPr>
          <a:xfrm>
            <a:off x="5845118" y="791487"/>
            <a:ext cx="5579898" cy="857158"/>
          </a:xfrm>
        </p:spPr>
        <p:txBody>
          <a:bodyPr/>
          <a:lstStyle/>
          <a:p>
            <a:r>
              <a:rPr lang="en-IE" dirty="0"/>
              <a:t>How to tell a great story…</a:t>
            </a:r>
          </a:p>
        </p:txBody>
      </p:sp>
    </p:spTree>
    <p:extLst>
      <p:ext uri="{BB962C8B-B14F-4D97-AF65-F5344CB8AC3E}">
        <p14:creationId xmlns:p14="http://schemas.microsoft.com/office/powerpoint/2010/main" val="3557246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B95DF-4F86-4B9C-8625-5C844C68768F}"/>
              </a:ext>
            </a:extLst>
          </p:cNvPr>
          <p:cNvSpPr>
            <a:spLocks noGrp="1"/>
          </p:cNvSpPr>
          <p:nvPr>
            <p:ph type="body" sz="quarter" idx="16"/>
          </p:nvPr>
        </p:nvSpPr>
        <p:spPr>
          <a:xfrm>
            <a:off x="640721" y="138223"/>
            <a:ext cx="5279028" cy="1079619"/>
          </a:xfrm>
        </p:spPr>
        <p:txBody>
          <a:bodyPr>
            <a:normAutofit/>
          </a:bodyPr>
          <a:lstStyle/>
          <a:p>
            <a:r>
              <a:rPr lang="en-IE" dirty="0"/>
              <a:t>TOOL 3: BOTTOM-UP APPROACHES</a:t>
            </a:r>
          </a:p>
        </p:txBody>
      </p:sp>
      <p:sp>
        <p:nvSpPr>
          <p:cNvPr id="3" name="Text Placeholder 2">
            <a:extLst>
              <a:ext uri="{FF2B5EF4-FFF2-40B4-BE49-F238E27FC236}">
                <a16:creationId xmlns:a16="http://schemas.microsoft.com/office/drawing/2014/main" id="{AAA6B146-55D6-489C-9DFE-24180A44C3E6}"/>
              </a:ext>
            </a:extLst>
          </p:cNvPr>
          <p:cNvSpPr>
            <a:spLocks noGrp="1"/>
          </p:cNvSpPr>
          <p:nvPr>
            <p:ph type="body" sz="quarter" idx="17"/>
          </p:nvPr>
        </p:nvSpPr>
        <p:spPr>
          <a:xfrm>
            <a:off x="304502" y="1378541"/>
            <a:ext cx="6479070" cy="3947440"/>
          </a:xfrm>
        </p:spPr>
        <p:txBody>
          <a:bodyPr/>
          <a:lstStyle/>
          <a:p>
            <a:pPr algn="just"/>
            <a:r>
              <a:rPr lang="en-US" dirty="0"/>
              <a:t>Bottom-up approaches </a:t>
            </a:r>
            <a:r>
              <a:rPr lang="en-US" dirty="0" err="1"/>
              <a:t>emphasise</a:t>
            </a:r>
            <a:r>
              <a:rPr lang="en-US" dirty="0"/>
              <a:t> the participation of your local community in development initiatives. Bottom-up approaches enables community members to set goals and the means of achieving them. </a:t>
            </a:r>
          </a:p>
          <a:p>
            <a:pPr algn="just"/>
            <a:r>
              <a:rPr lang="en-US" dirty="0"/>
              <a:t>They also ensure community ownership, and commitment and accountability to the development project as it seeks development from below. Bottom-up approaches have great potential to leverage support from your local community as they are included in the process from the very beginning. Marrying your bottom-up approaches to key top down (local government </a:t>
            </a:r>
            <a:r>
              <a:rPr lang="en-US" dirty="0" err="1"/>
              <a:t>etc</a:t>
            </a:r>
            <a:r>
              <a:rPr lang="en-US" dirty="0"/>
              <a:t>) community development plans makes for a strong project.</a:t>
            </a:r>
          </a:p>
        </p:txBody>
      </p:sp>
      <p:pic>
        <p:nvPicPr>
          <p:cNvPr id="9" name="Picture Placeholder 8" descr="Graphical user interface&#10;&#10;Description automatically generated">
            <a:extLst>
              <a:ext uri="{FF2B5EF4-FFF2-40B4-BE49-F238E27FC236}">
                <a16:creationId xmlns:a16="http://schemas.microsoft.com/office/drawing/2014/main" id="{0842BD8D-42F8-40F6-A8A6-28F59066E9D7}"/>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6118225" y="0"/>
            <a:ext cx="6108700" cy="6858000"/>
          </a:xfrm>
        </p:spPr>
      </p:pic>
    </p:spTree>
    <p:extLst>
      <p:ext uri="{BB962C8B-B14F-4D97-AF65-F5344CB8AC3E}">
        <p14:creationId xmlns:p14="http://schemas.microsoft.com/office/powerpoint/2010/main" val="3723586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978568-CB6E-4E43-A755-5F6271373C61}"/>
              </a:ext>
            </a:extLst>
          </p:cNvPr>
          <p:cNvSpPr>
            <a:spLocks noGrp="1"/>
          </p:cNvSpPr>
          <p:nvPr>
            <p:ph type="body" sz="quarter" idx="20"/>
          </p:nvPr>
        </p:nvSpPr>
        <p:spPr>
          <a:xfrm>
            <a:off x="85060" y="1966027"/>
            <a:ext cx="6959237" cy="3631644"/>
          </a:xfrm>
        </p:spPr>
        <p:txBody>
          <a:bodyPr/>
          <a:lstStyle/>
          <a:p>
            <a:r>
              <a:rPr lang="en-US" dirty="0"/>
              <a:t>North East and West Kerry Development (NEWKD) </a:t>
            </a:r>
            <a:r>
              <a:rPr lang="en-IE" dirty="0"/>
              <a:t>applied a bottom-up approach in the creation of their Smart Village Strategy of Dingle.  </a:t>
            </a:r>
          </a:p>
          <a:p>
            <a:r>
              <a:rPr lang="en-US" dirty="0"/>
              <a:t>Extensive community-level consultations took place over a six-month period, during which there were public meetings, engagements with civil society </a:t>
            </a:r>
            <a:r>
              <a:rPr lang="en-US" dirty="0" err="1"/>
              <a:t>organisations</a:t>
            </a:r>
            <a:r>
              <a:rPr lang="en-US" dirty="0"/>
              <a:t>, widespread awareness-raising actions, group and citizen surveys and representations to statutory bodies. </a:t>
            </a:r>
          </a:p>
          <a:p>
            <a:r>
              <a:rPr lang="en-US" dirty="0"/>
              <a:t>Community organisations were directly empowered in the process, and civil society will have a pivotal role in leading and directing the project over the coming years.</a:t>
            </a:r>
            <a:endParaRPr lang="en-IE" dirty="0"/>
          </a:p>
        </p:txBody>
      </p:sp>
      <p:sp>
        <p:nvSpPr>
          <p:cNvPr id="3" name="Text Placeholder 2">
            <a:extLst>
              <a:ext uri="{FF2B5EF4-FFF2-40B4-BE49-F238E27FC236}">
                <a16:creationId xmlns:a16="http://schemas.microsoft.com/office/drawing/2014/main" id="{349BC9D6-DD32-488C-8CAA-BBCD14B90739}"/>
              </a:ext>
            </a:extLst>
          </p:cNvPr>
          <p:cNvSpPr>
            <a:spLocks noGrp="1"/>
          </p:cNvSpPr>
          <p:nvPr>
            <p:ph type="body" sz="quarter" idx="22"/>
          </p:nvPr>
        </p:nvSpPr>
        <p:spPr>
          <a:xfrm>
            <a:off x="0" y="467832"/>
            <a:ext cx="7208874" cy="1297173"/>
          </a:xfrm>
          <a:solidFill>
            <a:srgbClr val="AB5AB0"/>
          </a:solidFill>
        </p:spPr>
        <p:txBody>
          <a:bodyPr>
            <a:noAutofit/>
          </a:bodyPr>
          <a:lstStyle/>
          <a:p>
            <a:r>
              <a:rPr lang="en-IE" dirty="0">
                <a:solidFill>
                  <a:schemeClr val="bg1"/>
                </a:solidFill>
              </a:rPr>
              <a:t>Best practices in Community Strategy Planning – Bottom Up Approach </a:t>
            </a:r>
          </a:p>
        </p:txBody>
      </p:sp>
      <p:pic>
        <p:nvPicPr>
          <p:cNvPr id="5" name="Picture 4">
            <a:extLst>
              <a:ext uri="{FF2B5EF4-FFF2-40B4-BE49-F238E27FC236}">
                <a16:creationId xmlns:a16="http://schemas.microsoft.com/office/drawing/2014/main" id="{2A57A206-26A4-447E-A1D6-006B2C40A6BD}"/>
              </a:ext>
            </a:extLst>
          </p:cNvPr>
          <p:cNvPicPr>
            <a:picLocks noChangeAspect="1"/>
          </p:cNvPicPr>
          <p:nvPr/>
        </p:nvPicPr>
        <p:blipFill>
          <a:blip r:embed="rId2"/>
          <a:stretch>
            <a:fillRect/>
          </a:stretch>
        </p:blipFill>
        <p:spPr>
          <a:xfrm>
            <a:off x="7208874" y="611428"/>
            <a:ext cx="4312293" cy="5385336"/>
          </a:xfrm>
          <a:prstGeom prst="rect">
            <a:avLst/>
          </a:prstGeom>
        </p:spPr>
      </p:pic>
      <p:sp>
        <p:nvSpPr>
          <p:cNvPr id="4" name="TextBox 3">
            <a:extLst>
              <a:ext uri="{FF2B5EF4-FFF2-40B4-BE49-F238E27FC236}">
                <a16:creationId xmlns:a16="http://schemas.microsoft.com/office/drawing/2014/main" id="{D88CE53E-AD94-4C31-8D03-E9BCD2421E24}"/>
              </a:ext>
            </a:extLst>
          </p:cNvPr>
          <p:cNvSpPr txBox="1"/>
          <p:nvPr/>
        </p:nvSpPr>
        <p:spPr>
          <a:xfrm>
            <a:off x="871870" y="6197786"/>
            <a:ext cx="6453963" cy="369332"/>
          </a:xfrm>
          <a:prstGeom prst="rect">
            <a:avLst/>
          </a:prstGeom>
          <a:noFill/>
        </p:spPr>
        <p:txBody>
          <a:bodyPr wrap="square" rtlCol="0">
            <a:spAutoFit/>
          </a:bodyPr>
          <a:lstStyle/>
          <a:p>
            <a:r>
              <a:rPr lang="en-IE" dirty="0">
                <a:solidFill>
                  <a:srgbClr val="6D6E6C"/>
                </a:solidFill>
              </a:rPr>
              <a:t>Read: </a:t>
            </a:r>
            <a:r>
              <a:rPr lang="en-IE" dirty="0">
                <a:solidFill>
                  <a:srgbClr val="6D6E6C"/>
                </a:solidFill>
                <a:hlinkClick r:id="rId3"/>
              </a:rPr>
              <a:t>Dingle’s Smart Village Strategy </a:t>
            </a:r>
            <a:endParaRPr lang="en-IE" dirty="0">
              <a:solidFill>
                <a:srgbClr val="6D6E6C"/>
              </a:solidFill>
            </a:endParaRPr>
          </a:p>
        </p:txBody>
      </p:sp>
    </p:spTree>
    <p:extLst>
      <p:ext uri="{BB962C8B-B14F-4D97-AF65-F5344CB8AC3E}">
        <p14:creationId xmlns:p14="http://schemas.microsoft.com/office/powerpoint/2010/main" val="2742095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B95DF-4F86-4B9C-8625-5C844C68768F}"/>
              </a:ext>
            </a:extLst>
          </p:cNvPr>
          <p:cNvSpPr>
            <a:spLocks noGrp="1"/>
          </p:cNvSpPr>
          <p:nvPr>
            <p:ph type="body" sz="quarter" idx="16"/>
          </p:nvPr>
        </p:nvSpPr>
        <p:spPr>
          <a:xfrm>
            <a:off x="640721" y="55613"/>
            <a:ext cx="5279028" cy="1079619"/>
          </a:xfrm>
        </p:spPr>
        <p:txBody>
          <a:bodyPr>
            <a:normAutofit/>
          </a:bodyPr>
          <a:lstStyle/>
          <a:p>
            <a:r>
              <a:rPr lang="en-IE" dirty="0"/>
              <a:t>TOOL 4: INCLUSION / FOCUS ON DIVERSITY</a:t>
            </a:r>
          </a:p>
        </p:txBody>
      </p:sp>
      <p:sp>
        <p:nvSpPr>
          <p:cNvPr id="3" name="Text Placeholder 2">
            <a:extLst>
              <a:ext uri="{FF2B5EF4-FFF2-40B4-BE49-F238E27FC236}">
                <a16:creationId xmlns:a16="http://schemas.microsoft.com/office/drawing/2014/main" id="{AAA6B146-55D6-489C-9DFE-24180A44C3E6}"/>
              </a:ext>
            </a:extLst>
          </p:cNvPr>
          <p:cNvSpPr>
            <a:spLocks noGrp="1"/>
          </p:cNvSpPr>
          <p:nvPr>
            <p:ph type="body" sz="quarter" idx="17"/>
          </p:nvPr>
        </p:nvSpPr>
        <p:spPr>
          <a:xfrm>
            <a:off x="364274" y="1347573"/>
            <a:ext cx="6504359" cy="3947440"/>
          </a:xfrm>
        </p:spPr>
        <p:txBody>
          <a:bodyPr/>
          <a:lstStyle/>
          <a:p>
            <a:pPr algn="just"/>
            <a:r>
              <a:rPr lang="en-US" dirty="0"/>
              <a:t>Inclusion is one of the most important elements of community development and regeneration. As we learned in Module 1, Great communities </a:t>
            </a:r>
            <a:r>
              <a:rPr lang="en-US" dirty="0" err="1"/>
              <a:t>recognise</a:t>
            </a:r>
            <a:r>
              <a:rPr lang="en-US" dirty="0"/>
              <a:t> that inclusion and a sense of belonging is important to one's quality of life. By fostering an inclusive and open ethos, your community group can benefit from a diversity of thinking and opinion and leverage more interest from the wider community. </a:t>
            </a:r>
          </a:p>
          <a:p>
            <a:pPr algn="just"/>
            <a:r>
              <a:rPr lang="en-US" dirty="0"/>
              <a:t>Diversity implies different perspectives, and it is needed to help you think creatively, outside of the box and connect the dots. Diversity of thought can help your community group sway away from that which is too linear, from extrapolating too readily from the past and making simplistic assumptions about the future. </a:t>
            </a:r>
            <a:endParaRPr lang="en-IE" dirty="0"/>
          </a:p>
        </p:txBody>
      </p:sp>
      <p:pic>
        <p:nvPicPr>
          <p:cNvPr id="6" name="Picture Placeholder 5" descr="A close up of a pencil&#10;&#10;Description automatically generated">
            <a:extLst>
              <a:ext uri="{FF2B5EF4-FFF2-40B4-BE49-F238E27FC236}">
                <a16:creationId xmlns:a16="http://schemas.microsoft.com/office/drawing/2014/main" id="{FC723541-924B-4FD6-A9F0-BC85D13EFD28}"/>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6096000" y="-1"/>
            <a:ext cx="6110287" cy="6858001"/>
          </a:xfrm>
        </p:spPr>
      </p:pic>
    </p:spTree>
    <p:extLst>
      <p:ext uri="{BB962C8B-B14F-4D97-AF65-F5344CB8AC3E}">
        <p14:creationId xmlns:p14="http://schemas.microsoft.com/office/powerpoint/2010/main" val="775020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BC317-B00E-48D8-86E5-E420B14EB8EA}"/>
              </a:ext>
            </a:extLst>
          </p:cNvPr>
          <p:cNvSpPr>
            <a:spLocks noGrp="1"/>
          </p:cNvSpPr>
          <p:nvPr>
            <p:ph type="body" sz="quarter" idx="20"/>
          </p:nvPr>
        </p:nvSpPr>
        <p:spPr/>
        <p:txBody>
          <a:bodyPr/>
          <a:lstStyle/>
          <a:p>
            <a:endParaRPr lang="en-IE" dirty="0"/>
          </a:p>
          <a:p>
            <a:endParaRPr lang="en-IE" dirty="0"/>
          </a:p>
          <a:p>
            <a:endParaRPr lang="en-IE" dirty="0"/>
          </a:p>
          <a:p>
            <a:endParaRPr lang="en-IE" dirty="0"/>
          </a:p>
          <a:p>
            <a:endParaRPr lang="en-IE" dirty="0"/>
          </a:p>
          <a:p>
            <a:endParaRPr lang="en-IE" dirty="0"/>
          </a:p>
          <a:p>
            <a:endParaRPr lang="en-IE" dirty="0"/>
          </a:p>
        </p:txBody>
      </p:sp>
      <p:sp>
        <p:nvSpPr>
          <p:cNvPr id="3" name="Text Placeholder 2">
            <a:extLst>
              <a:ext uri="{FF2B5EF4-FFF2-40B4-BE49-F238E27FC236}">
                <a16:creationId xmlns:a16="http://schemas.microsoft.com/office/drawing/2014/main" id="{77B92324-49C5-4AB0-9A98-CEFF9A399FFD}"/>
              </a:ext>
            </a:extLst>
          </p:cNvPr>
          <p:cNvSpPr>
            <a:spLocks noGrp="1"/>
          </p:cNvSpPr>
          <p:nvPr>
            <p:ph type="body" sz="quarter" idx="22"/>
          </p:nvPr>
        </p:nvSpPr>
        <p:spPr>
          <a:xfrm>
            <a:off x="4657060" y="265814"/>
            <a:ext cx="7534940" cy="1158522"/>
          </a:xfrm>
          <a:solidFill>
            <a:srgbClr val="7F4182"/>
          </a:solidFill>
        </p:spPr>
        <p:txBody>
          <a:bodyPr>
            <a:normAutofit fontScale="85000" lnSpcReduction="20000"/>
          </a:bodyPr>
          <a:lstStyle/>
          <a:p>
            <a:r>
              <a:rPr lang="en-US" sz="3600" b="0" i="0" dirty="0">
                <a:solidFill>
                  <a:schemeClr val="bg1"/>
                </a:solidFill>
                <a:effectLst/>
                <a:latin typeface="Source Serif Pro"/>
              </a:rPr>
              <a:t>The combination of different groups and creative individuals…facilitated a new era of innovation</a:t>
            </a:r>
            <a:endParaRPr lang="en-IE" dirty="0">
              <a:solidFill>
                <a:schemeClr val="bg1"/>
              </a:solidFill>
            </a:endParaRPr>
          </a:p>
        </p:txBody>
      </p:sp>
      <p:sp>
        <p:nvSpPr>
          <p:cNvPr id="7" name="TextBox 6">
            <a:extLst>
              <a:ext uri="{FF2B5EF4-FFF2-40B4-BE49-F238E27FC236}">
                <a16:creationId xmlns:a16="http://schemas.microsoft.com/office/drawing/2014/main" id="{050A6D1B-5E32-475F-B469-7691132C896E}"/>
              </a:ext>
            </a:extLst>
          </p:cNvPr>
          <p:cNvSpPr txBox="1"/>
          <p:nvPr/>
        </p:nvSpPr>
        <p:spPr>
          <a:xfrm>
            <a:off x="219745" y="5849600"/>
            <a:ext cx="11805677" cy="923330"/>
          </a:xfrm>
          <a:prstGeom prst="rect">
            <a:avLst/>
          </a:prstGeom>
          <a:noFill/>
        </p:spPr>
        <p:txBody>
          <a:bodyPr wrap="square">
            <a:spAutoFit/>
          </a:bodyPr>
          <a:lstStyle/>
          <a:p>
            <a:r>
              <a:rPr lang="en-IE" dirty="0">
                <a:solidFill>
                  <a:schemeClr val="tx1">
                    <a:lumMod val="50000"/>
                    <a:lumOff val="50000"/>
                  </a:schemeClr>
                </a:solidFill>
              </a:rPr>
              <a:t>- Ruth Garvey-Williams is one of the founding</a:t>
            </a:r>
            <a:r>
              <a:rPr lang="en-US" dirty="0">
                <a:solidFill>
                  <a:schemeClr val="tx1">
                    <a:lumMod val="50000"/>
                    <a:lumOff val="50000"/>
                  </a:schemeClr>
                </a:solidFill>
              </a:rPr>
              <a:t> members of The Exchange (</a:t>
            </a:r>
            <a:r>
              <a:rPr lang="en-US" dirty="0">
                <a:solidFill>
                  <a:schemeClr val="tx1">
                    <a:lumMod val="50000"/>
                    <a:lumOff val="50000"/>
                  </a:schemeClr>
                </a:solidFill>
                <a:hlinkClick r:id="rId2"/>
              </a:rPr>
              <a:t>www.exchangeinishowen.ie</a:t>
            </a:r>
            <a:r>
              <a:rPr lang="en-US" dirty="0">
                <a:solidFill>
                  <a:schemeClr val="tx1">
                    <a:lumMod val="50000"/>
                    <a:lumOff val="50000"/>
                  </a:schemeClr>
                </a:solidFill>
              </a:rPr>
              <a:t>) an award-winning voluntary-run community </a:t>
            </a:r>
            <a:r>
              <a:rPr lang="en-US" dirty="0" err="1">
                <a:solidFill>
                  <a:schemeClr val="tx1">
                    <a:lumMod val="50000"/>
                    <a:lumOff val="50000"/>
                  </a:schemeClr>
                </a:solidFill>
              </a:rPr>
              <a:t>centre</a:t>
            </a:r>
            <a:r>
              <a:rPr lang="en-US" dirty="0">
                <a:solidFill>
                  <a:schemeClr val="tx1">
                    <a:lumMod val="50000"/>
                    <a:lumOff val="50000"/>
                  </a:schemeClr>
                </a:solidFill>
              </a:rPr>
              <a:t> and registered charity committed to innovating creative projects to benefit their community. Ruth has written a ten part series on </a:t>
            </a:r>
            <a:r>
              <a:rPr lang="en-US" dirty="0">
                <a:solidFill>
                  <a:schemeClr val="tx1">
                    <a:lumMod val="50000"/>
                    <a:lumOff val="50000"/>
                  </a:schemeClr>
                </a:solidFill>
                <a:hlinkClick r:id="rId3"/>
              </a:rPr>
              <a:t>The Story of the Exchange on </a:t>
            </a:r>
            <a:r>
              <a:rPr lang="en-US" dirty="0" err="1">
                <a:solidFill>
                  <a:schemeClr val="tx1">
                    <a:lumMod val="50000"/>
                    <a:lumOff val="50000"/>
                  </a:schemeClr>
                </a:solidFill>
                <a:hlinkClick r:id="rId3"/>
              </a:rPr>
              <a:t>Linkedin</a:t>
            </a:r>
            <a:endParaRPr lang="en-IE" dirty="0">
              <a:solidFill>
                <a:schemeClr val="tx1">
                  <a:lumMod val="50000"/>
                  <a:lumOff val="50000"/>
                </a:schemeClr>
              </a:solidFill>
            </a:endParaRPr>
          </a:p>
        </p:txBody>
      </p:sp>
      <p:sp>
        <p:nvSpPr>
          <p:cNvPr id="8" name="TextBox 7">
            <a:extLst>
              <a:ext uri="{FF2B5EF4-FFF2-40B4-BE49-F238E27FC236}">
                <a16:creationId xmlns:a16="http://schemas.microsoft.com/office/drawing/2014/main" id="{C43D675A-AAD9-46F1-81E1-099C0C01E15D}"/>
              </a:ext>
            </a:extLst>
          </p:cNvPr>
          <p:cNvSpPr txBox="1"/>
          <p:nvPr/>
        </p:nvSpPr>
        <p:spPr>
          <a:xfrm>
            <a:off x="4040372" y="1697539"/>
            <a:ext cx="8151628" cy="3785652"/>
          </a:xfrm>
          <a:prstGeom prst="rect">
            <a:avLst/>
          </a:prstGeom>
          <a:solidFill>
            <a:srgbClr val="68BBAF"/>
          </a:solidFill>
        </p:spPr>
        <p:txBody>
          <a:bodyPr wrap="square">
            <a:spAutoFit/>
          </a:bodyPr>
          <a:lstStyle/>
          <a:p>
            <a:pPr algn="ctr" fontAlgn="base"/>
            <a:r>
              <a:rPr lang="en-US" sz="2400" b="0" i="0" dirty="0">
                <a:solidFill>
                  <a:schemeClr val="bg1"/>
                </a:solidFill>
                <a:effectLst/>
                <a:latin typeface="Source Serif Pro"/>
              </a:rPr>
              <a:t>“</a:t>
            </a:r>
            <a:r>
              <a:rPr lang="en-US" sz="2400" b="0" i="1" dirty="0">
                <a:solidFill>
                  <a:schemeClr val="bg1"/>
                </a:solidFill>
                <a:effectLst/>
                <a:latin typeface="Source Serif Pro"/>
              </a:rPr>
              <a:t>One of the simplest (and most popular) science experiments involves adding Mentos to Coke Cola with explosive results.  Bringing people together is a risky business, especially if there are conflicting or competing agendas. </a:t>
            </a:r>
          </a:p>
          <a:p>
            <a:pPr algn="ctr" fontAlgn="base"/>
            <a:endParaRPr lang="en-US" sz="2400" b="0" i="1" dirty="0">
              <a:solidFill>
                <a:schemeClr val="bg1"/>
              </a:solidFill>
              <a:effectLst/>
              <a:latin typeface="Source Serif Pro"/>
            </a:endParaRPr>
          </a:p>
          <a:p>
            <a:pPr algn="ctr" fontAlgn="base"/>
            <a:r>
              <a:rPr lang="en-US" sz="2400" b="0" i="1" dirty="0">
                <a:solidFill>
                  <a:schemeClr val="bg1"/>
                </a:solidFill>
                <a:effectLst/>
                <a:latin typeface="Source Serif Pro"/>
              </a:rPr>
              <a:t>Yet in those early days at The Exchange, we somehow avoided pitfalls and instead saw the positives of dynamic interactions.  The combination of different groups and creative individuals in a shared space facilitated a new era of innovation and experimentation, an exciting explosion of creativity</a:t>
            </a:r>
            <a:r>
              <a:rPr lang="en-US" sz="2400" b="0" i="0" dirty="0">
                <a:solidFill>
                  <a:schemeClr val="bg1"/>
                </a:solidFill>
                <a:effectLst/>
                <a:latin typeface="Source Serif Pro"/>
              </a:rPr>
              <a:t>.”</a:t>
            </a:r>
          </a:p>
        </p:txBody>
      </p:sp>
      <p:sp>
        <p:nvSpPr>
          <p:cNvPr id="6" name="TextBox 5">
            <a:extLst>
              <a:ext uri="{FF2B5EF4-FFF2-40B4-BE49-F238E27FC236}">
                <a16:creationId xmlns:a16="http://schemas.microsoft.com/office/drawing/2014/main" id="{846F236B-A07E-4FA6-946E-56DC6C2E5519}"/>
              </a:ext>
            </a:extLst>
          </p:cNvPr>
          <p:cNvSpPr txBox="1"/>
          <p:nvPr/>
        </p:nvSpPr>
        <p:spPr>
          <a:xfrm>
            <a:off x="0" y="127591"/>
            <a:ext cx="2041451" cy="461665"/>
          </a:xfrm>
          <a:prstGeom prst="rect">
            <a:avLst/>
          </a:prstGeom>
          <a:solidFill>
            <a:srgbClr val="7F4182"/>
          </a:solidFill>
        </p:spPr>
        <p:txBody>
          <a:bodyPr wrap="square" rtlCol="0">
            <a:spAutoFit/>
          </a:bodyPr>
          <a:lstStyle/>
          <a:p>
            <a:r>
              <a:rPr lang="en-IE" sz="2400" dirty="0">
                <a:solidFill>
                  <a:schemeClr val="bg1"/>
                </a:solidFill>
              </a:rPr>
              <a:t>KEY INSIGHTS</a:t>
            </a:r>
          </a:p>
        </p:txBody>
      </p:sp>
      <p:pic>
        <p:nvPicPr>
          <p:cNvPr id="2052" name="Picture 4" descr="See the source image">
            <a:extLst>
              <a:ext uri="{FF2B5EF4-FFF2-40B4-BE49-F238E27FC236}">
                <a16:creationId xmlns:a16="http://schemas.microsoft.com/office/drawing/2014/main" id="{D5B1A677-B620-4867-8928-55DACC6D950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307" y="1314176"/>
            <a:ext cx="3498608" cy="452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509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B95DF-4F86-4B9C-8625-5C844C68768F}"/>
              </a:ext>
            </a:extLst>
          </p:cNvPr>
          <p:cNvSpPr>
            <a:spLocks noGrp="1"/>
          </p:cNvSpPr>
          <p:nvPr>
            <p:ph type="body" sz="quarter" idx="16"/>
          </p:nvPr>
        </p:nvSpPr>
        <p:spPr>
          <a:xfrm>
            <a:off x="633773" y="55613"/>
            <a:ext cx="5279028" cy="1079619"/>
          </a:xfrm>
        </p:spPr>
        <p:txBody>
          <a:bodyPr>
            <a:normAutofit/>
          </a:bodyPr>
          <a:lstStyle/>
          <a:p>
            <a:r>
              <a:rPr lang="en-IE" dirty="0"/>
              <a:t>TOOL 5: SOCIAL MEDIA/TECHNOLOGY</a:t>
            </a:r>
          </a:p>
        </p:txBody>
      </p:sp>
      <p:sp>
        <p:nvSpPr>
          <p:cNvPr id="3" name="Text Placeholder 2">
            <a:extLst>
              <a:ext uri="{FF2B5EF4-FFF2-40B4-BE49-F238E27FC236}">
                <a16:creationId xmlns:a16="http://schemas.microsoft.com/office/drawing/2014/main" id="{AAA6B146-55D6-489C-9DFE-24180A44C3E6}"/>
              </a:ext>
            </a:extLst>
          </p:cNvPr>
          <p:cNvSpPr>
            <a:spLocks noGrp="1"/>
          </p:cNvSpPr>
          <p:nvPr>
            <p:ph type="body" sz="quarter" idx="17"/>
          </p:nvPr>
        </p:nvSpPr>
        <p:spPr>
          <a:xfrm>
            <a:off x="449334" y="1600805"/>
            <a:ext cx="6323606" cy="3947440"/>
          </a:xfrm>
        </p:spPr>
        <p:txBody>
          <a:bodyPr/>
          <a:lstStyle/>
          <a:p>
            <a:pPr algn="just"/>
            <a:r>
              <a:rPr lang="en-US" dirty="0"/>
              <a:t>T</a:t>
            </a:r>
            <a:r>
              <a:rPr lang="en-US" b="0" i="0" dirty="0">
                <a:effectLst/>
              </a:rPr>
              <a:t>aking advantage of both established and emerging digital tools can help </a:t>
            </a:r>
            <a:r>
              <a:rPr lang="en-US" b="0" i="0" dirty="0" err="1">
                <a:effectLst/>
              </a:rPr>
              <a:t>maximise</a:t>
            </a:r>
            <a:r>
              <a:rPr lang="en-US" b="0" i="0" dirty="0">
                <a:effectLst/>
              </a:rPr>
              <a:t> engagement and buy in for your community regeneration project. </a:t>
            </a:r>
            <a:endParaRPr lang="en-US" dirty="0"/>
          </a:p>
          <a:p>
            <a:pPr algn="just"/>
            <a:r>
              <a:rPr lang="en-US" dirty="0"/>
              <a:t>During the COVID19 pandemic, technology enabled community groups to meet and continue their work. It also opened up some new opportunities for community members to connect and come together whilst apart. One such way was through #virtualvolunteering. </a:t>
            </a:r>
          </a:p>
          <a:p>
            <a:pPr algn="just"/>
            <a:r>
              <a:rPr lang="en-US" dirty="0"/>
              <a:t>Technology can help your committee to connect with your community's diaspora overseas and leverage their support for projects back home.</a:t>
            </a:r>
            <a:endParaRPr lang="en-IE" dirty="0"/>
          </a:p>
          <a:p>
            <a:pPr algn="just"/>
            <a:endParaRPr lang="en-IE" dirty="0"/>
          </a:p>
        </p:txBody>
      </p:sp>
      <p:pic>
        <p:nvPicPr>
          <p:cNvPr id="6" name="Picture Placeholder 5" descr="A picture containing building, large, big, sitting&#10;&#10;Description automatically generated">
            <a:extLst>
              <a:ext uri="{FF2B5EF4-FFF2-40B4-BE49-F238E27FC236}">
                <a16:creationId xmlns:a16="http://schemas.microsoft.com/office/drawing/2014/main" id="{311DB709-73E0-4B22-9360-BC350A5D5BA3}"/>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958109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F9BE63-0158-40C7-A355-84E743DD6519}"/>
              </a:ext>
            </a:extLst>
          </p:cNvPr>
          <p:cNvSpPr>
            <a:spLocks noGrp="1"/>
          </p:cNvSpPr>
          <p:nvPr>
            <p:ph type="body" sz="quarter" idx="20"/>
          </p:nvPr>
        </p:nvSpPr>
        <p:spPr>
          <a:xfrm>
            <a:off x="437638" y="1912863"/>
            <a:ext cx="5658362" cy="4177253"/>
          </a:xfrm>
        </p:spPr>
        <p:txBody>
          <a:bodyPr/>
          <a:lstStyle/>
          <a:p>
            <a:r>
              <a:rPr lang="en-US" dirty="0"/>
              <a:t>What is Virtual Volunteering? Virtual volunteering means volunteer tasks are completed in whole or in part, via the Internet and a home or work computer. With the ongoing COVID19 pandemic, many people are un/under-employed who might be interested in virtual volunteering.</a:t>
            </a:r>
          </a:p>
          <a:p>
            <a:r>
              <a:rPr lang="en-US" sz="2400" dirty="0"/>
              <a:t>Like many things in a post COVID19 world, </a:t>
            </a:r>
            <a:r>
              <a:rPr lang="en-IE" sz="2400" dirty="0"/>
              <a:t>Virtual Volunteering (like remote working) is expected to become the norm</a:t>
            </a:r>
            <a:r>
              <a:rPr lang="en-IE" dirty="0"/>
              <a:t> so now </a:t>
            </a:r>
            <a:r>
              <a:rPr lang="en-IE" sz="2400" dirty="0"/>
              <a:t>is for your community group to </a:t>
            </a:r>
            <a:r>
              <a:rPr lang="en-IE" dirty="0"/>
              <a:t>develop into a great place </a:t>
            </a:r>
            <a:r>
              <a:rPr lang="en-IE" sz="2400" dirty="0"/>
              <a:t>where people can volunteer virtually!</a:t>
            </a:r>
          </a:p>
          <a:p>
            <a:endParaRPr lang="en-IE" dirty="0"/>
          </a:p>
        </p:txBody>
      </p:sp>
      <p:sp>
        <p:nvSpPr>
          <p:cNvPr id="3" name="Text Placeholder 2">
            <a:extLst>
              <a:ext uri="{FF2B5EF4-FFF2-40B4-BE49-F238E27FC236}">
                <a16:creationId xmlns:a16="http://schemas.microsoft.com/office/drawing/2014/main" id="{935505C8-4EFD-4E83-BAB6-279CA3C805CF}"/>
              </a:ext>
            </a:extLst>
          </p:cNvPr>
          <p:cNvSpPr>
            <a:spLocks noGrp="1"/>
          </p:cNvSpPr>
          <p:nvPr>
            <p:ph type="body" sz="quarter" idx="22"/>
          </p:nvPr>
        </p:nvSpPr>
        <p:spPr>
          <a:xfrm>
            <a:off x="355636" y="277860"/>
            <a:ext cx="5793853" cy="1925725"/>
          </a:xfrm>
        </p:spPr>
        <p:txBody>
          <a:bodyPr>
            <a:normAutofit/>
          </a:bodyPr>
          <a:lstStyle/>
          <a:p>
            <a:r>
              <a:rPr lang="en-IE" sz="3000" dirty="0"/>
              <a:t>Leverage support/community engagement innovatively via novel approaches like Virtual Volunteering</a:t>
            </a:r>
          </a:p>
        </p:txBody>
      </p:sp>
      <p:pic>
        <p:nvPicPr>
          <p:cNvPr id="4" name="Picture Placeholder 5" descr="A computer sitting on top of a table&#10;&#10;Description automatically generated">
            <a:extLst>
              <a:ext uri="{FF2B5EF4-FFF2-40B4-BE49-F238E27FC236}">
                <a16:creationId xmlns:a16="http://schemas.microsoft.com/office/drawing/2014/main" id="{F091FA1C-2A05-43BD-BD1A-50C63291CBBE}"/>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6202979" y="277204"/>
            <a:ext cx="5989021" cy="3151796"/>
          </a:xfrm>
          <a:prstGeom prst="rect">
            <a:avLst/>
          </a:prstGeom>
        </p:spPr>
      </p:pic>
      <p:pic>
        <p:nvPicPr>
          <p:cNvPr id="5" name="Picture Placeholder 6" descr="A close up of a logo&#10;&#10;Description automatically generated">
            <a:extLst>
              <a:ext uri="{FF2B5EF4-FFF2-40B4-BE49-F238E27FC236}">
                <a16:creationId xmlns:a16="http://schemas.microsoft.com/office/drawing/2014/main" id="{F5EAFC5F-20D5-45D5-B32D-7A58A92608CF}"/>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a:stretch>
        </p:blipFill>
        <p:spPr>
          <a:xfrm>
            <a:off x="6751674" y="3622361"/>
            <a:ext cx="5193709" cy="2312594"/>
          </a:xfrm>
          <a:prstGeom prst="rect">
            <a:avLst/>
          </a:prstGeom>
        </p:spPr>
      </p:pic>
    </p:spTree>
    <p:extLst>
      <p:ext uri="{BB962C8B-B14F-4D97-AF65-F5344CB8AC3E}">
        <p14:creationId xmlns:p14="http://schemas.microsoft.com/office/powerpoint/2010/main" val="343151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F9BE63-0158-40C7-A355-84E743DD6519}"/>
              </a:ext>
            </a:extLst>
          </p:cNvPr>
          <p:cNvSpPr>
            <a:spLocks noGrp="1"/>
          </p:cNvSpPr>
          <p:nvPr>
            <p:ph type="body" sz="quarter" idx="20"/>
          </p:nvPr>
        </p:nvSpPr>
        <p:spPr>
          <a:xfrm>
            <a:off x="361949" y="1912863"/>
            <a:ext cx="5934075" cy="4177253"/>
          </a:xfrm>
        </p:spPr>
        <p:txBody>
          <a:bodyPr/>
          <a:lstStyle/>
          <a:p>
            <a:r>
              <a:rPr lang="en-US" dirty="0"/>
              <a:t>The digital era and online crowdfunding platforms has made raising funds for your community regeneration projects quite easy to set up and run. </a:t>
            </a:r>
          </a:p>
          <a:p>
            <a:r>
              <a:rPr lang="en-US" dirty="0"/>
              <a:t>When COVID19 hit and the successive lockdown and social distancing rules ensued. Fundraising like everything else (work, communication etc.) too went online with technology not only being key to fundraising locally but also being a useful tool to leverage support for community diasporas across the world. </a:t>
            </a:r>
            <a:endParaRPr lang="en-IE" dirty="0"/>
          </a:p>
        </p:txBody>
      </p:sp>
      <p:sp>
        <p:nvSpPr>
          <p:cNvPr id="3" name="Text Placeholder 2">
            <a:extLst>
              <a:ext uri="{FF2B5EF4-FFF2-40B4-BE49-F238E27FC236}">
                <a16:creationId xmlns:a16="http://schemas.microsoft.com/office/drawing/2014/main" id="{935505C8-4EFD-4E83-BAB6-279CA3C805CF}"/>
              </a:ext>
            </a:extLst>
          </p:cNvPr>
          <p:cNvSpPr>
            <a:spLocks noGrp="1"/>
          </p:cNvSpPr>
          <p:nvPr>
            <p:ph type="body" sz="quarter" idx="22"/>
          </p:nvPr>
        </p:nvSpPr>
        <p:spPr>
          <a:xfrm>
            <a:off x="285750" y="41296"/>
            <a:ext cx="6243597" cy="1925725"/>
          </a:xfrm>
        </p:spPr>
        <p:txBody>
          <a:bodyPr>
            <a:normAutofit/>
          </a:bodyPr>
          <a:lstStyle/>
          <a:p>
            <a:r>
              <a:rPr lang="en-IE" sz="3200" dirty="0"/>
              <a:t>Technology can also be used to illicit financial/match funding support from community or diaspora members</a:t>
            </a:r>
          </a:p>
        </p:txBody>
      </p:sp>
      <p:pic>
        <p:nvPicPr>
          <p:cNvPr id="7" name="Picture 6">
            <a:extLst>
              <a:ext uri="{FF2B5EF4-FFF2-40B4-BE49-F238E27FC236}">
                <a16:creationId xmlns:a16="http://schemas.microsoft.com/office/drawing/2014/main" id="{D50A7E42-F502-43A2-A492-028954CEBB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9347" y="870635"/>
            <a:ext cx="5662653" cy="4296788"/>
          </a:xfrm>
          <a:prstGeom prst="rect">
            <a:avLst/>
          </a:prstGeom>
        </p:spPr>
      </p:pic>
      <p:sp>
        <p:nvSpPr>
          <p:cNvPr id="9" name="TextBox 8">
            <a:extLst>
              <a:ext uri="{FF2B5EF4-FFF2-40B4-BE49-F238E27FC236}">
                <a16:creationId xmlns:a16="http://schemas.microsoft.com/office/drawing/2014/main" id="{F0FBA163-F0BC-4CA9-8C32-D18447F53D2C}"/>
              </a:ext>
            </a:extLst>
          </p:cNvPr>
          <p:cNvSpPr txBox="1"/>
          <p:nvPr/>
        </p:nvSpPr>
        <p:spPr>
          <a:xfrm flipH="1">
            <a:off x="6843823" y="5443785"/>
            <a:ext cx="5348177" cy="646331"/>
          </a:xfrm>
          <a:prstGeom prst="rect">
            <a:avLst/>
          </a:prstGeom>
          <a:solidFill>
            <a:srgbClr val="7F4182"/>
          </a:solidFill>
        </p:spPr>
        <p:txBody>
          <a:bodyPr wrap="square" rtlCol="0">
            <a:spAutoFit/>
          </a:bodyPr>
          <a:lstStyle/>
          <a:p>
            <a:r>
              <a:rPr lang="en-IE" dirty="0">
                <a:solidFill>
                  <a:schemeClr val="bg1"/>
                </a:solidFill>
              </a:rPr>
              <a:t>We will look at financing and crowdfunding your projects in much more detail in Module 5</a:t>
            </a:r>
          </a:p>
        </p:txBody>
      </p:sp>
    </p:spTree>
    <p:extLst>
      <p:ext uri="{BB962C8B-B14F-4D97-AF65-F5344CB8AC3E}">
        <p14:creationId xmlns:p14="http://schemas.microsoft.com/office/powerpoint/2010/main" val="224238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2E9EEA-822F-4FBC-A011-C3A92C555EF3}"/>
              </a:ext>
            </a:extLst>
          </p:cNvPr>
          <p:cNvSpPr>
            <a:spLocks noGrp="1"/>
          </p:cNvSpPr>
          <p:nvPr>
            <p:ph type="body" sz="quarter" idx="25"/>
          </p:nvPr>
        </p:nvSpPr>
        <p:spPr>
          <a:xfrm>
            <a:off x="332508" y="4540470"/>
            <a:ext cx="11545518" cy="1450428"/>
          </a:xfrm>
        </p:spPr>
        <p:txBody>
          <a:bodyPr>
            <a:normAutofit/>
          </a:bodyPr>
          <a:lstStyle/>
          <a:p>
            <a:r>
              <a:rPr lang="en-IE" dirty="0"/>
              <a:t>Spotlight on some key community development projects which were brought to life by a </a:t>
            </a:r>
            <a:r>
              <a:rPr lang="en-US" sz="3200" dirty="0"/>
              <a:t>public, private and community partnerships</a:t>
            </a:r>
            <a:endParaRPr lang="en-IE" dirty="0"/>
          </a:p>
        </p:txBody>
      </p:sp>
      <p:sp>
        <p:nvSpPr>
          <p:cNvPr id="3" name="Text Placeholder 2">
            <a:extLst>
              <a:ext uri="{FF2B5EF4-FFF2-40B4-BE49-F238E27FC236}">
                <a16:creationId xmlns:a16="http://schemas.microsoft.com/office/drawing/2014/main" id="{B1C8A50A-F225-48FE-BE4E-62998D6DE269}"/>
              </a:ext>
            </a:extLst>
          </p:cNvPr>
          <p:cNvSpPr>
            <a:spLocks noGrp="1"/>
          </p:cNvSpPr>
          <p:nvPr>
            <p:ph type="body" sz="quarter" idx="20"/>
          </p:nvPr>
        </p:nvSpPr>
        <p:spPr>
          <a:xfrm>
            <a:off x="332508" y="3069157"/>
            <a:ext cx="11545518" cy="629984"/>
          </a:xfrm>
        </p:spPr>
        <p:txBody>
          <a:bodyPr/>
          <a:lstStyle/>
          <a:p>
            <a:r>
              <a:rPr lang="en-IE" sz="4800" dirty="0"/>
              <a:t>SECTION THREE: </a:t>
            </a:r>
            <a:r>
              <a:rPr lang="en-US" sz="4800" dirty="0"/>
              <a:t>BUILDING KEY PUBLIC, PRIVATE AND COMMUNITY PARTNERSHIPS</a:t>
            </a:r>
          </a:p>
          <a:p>
            <a:endParaRPr lang="en-IE" sz="4800" dirty="0"/>
          </a:p>
        </p:txBody>
      </p:sp>
      <p:pic>
        <p:nvPicPr>
          <p:cNvPr id="7" name="Picture Placeholder 6" descr="A picture containing person, table, person, using&#10;&#10;Description automatically generated">
            <a:extLst>
              <a:ext uri="{FF2B5EF4-FFF2-40B4-BE49-F238E27FC236}">
                <a16:creationId xmlns:a16="http://schemas.microsoft.com/office/drawing/2014/main" id="{A3D0C3FD-9EF9-4A94-BC10-EC95BCF91395}"/>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8505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9A5F84-6A58-477C-9314-E903CAA4FFDD}"/>
              </a:ext>
            </a:extLst>
          </p:cNvPr>
          <p:cNvSpPr>
            <a:spLocks noGrp="1"/>
          </p:cNvSpPr>
          <p:nvPr>
            <p:ph type="body" sz="quarter" idx="16"/>
          </p:nvPr>
        </p:nvSpPr>
        <p:spPr>
          <a:xfrm>
            <a:off x="6213053" y="563526"/>
            <a:ext cx="5279028" cy="1191029"/>
          </a:xfrm>
        </p:spPr>
        <p:txBody>
          <a:bodyPr>
            <a:normAutofit/>
          </a:bodyPr>
          <a:lstStyle/>
          <a:p>
            <a:r>
              <a:rPr lang="en-IE" dirty="0"/>
              <a:t>What is a </a:t>
            </a:r>
            <a:r>
              <a:rPr lang="en-US" dirty="0"/>
              <a:t>Community Regeneration Plan?</a:t>
            </a:r>
            <a:r>
              <a:rPr lang="en-IE" dirty="0"/>
              <a:t> </a:t>
            </a:r>
          </a:p>
        </p:txBody>
      </p:sp>
      <p:sp>
        <p:nvSpPr>
          <p:cNvPr id="3" name="Text Placeholder 2">
            <a:extLst>
              <a:ext uri="{FF2B5EF4-FFF2-40B4-BE49-F238E27FC236}">
                <a16:creationId xmlns:a16="http://schemas.microsoft.com/office/drawing/2014/main" id="{BF2CC1C4-6F58-4576-BE10-D9D0B402CEF9}"/>
              </a:ext>
            </a:extLst>
          </p:cNvPr>
          <p:cNvSpPr>
            <a:spLocks noGrp="1"/>
          </p:cNvSpPr>
          <p:nvPr>
            <p:ph type="body" sz="quarter" idx="17"/>
          </p:nvPr>
        </p:nvSpPr>
        <p:spPr>
          <a:xfrm>
            <a:off x="5667264" y="2190681"/>
            <a:ext cx="6421955" cy="3947440"/>
          </a:xfrm>
        </p:spPr>
        <p:txBody>
          <a:bodyPr/>
          <a:lstStyle/>
          <a:p>
            <a:r>
              <a:rPr lang="en-GB" sz="2800" dirty="0"/>
              <a:t>A Community Regeneration Plan is an </a:t>
            </a:r>
            <a:r>
              <a:rPr lang="en-GB" sz="2800" b="1" dirty="0"/>
              <a:t>overall framework </a:t>
            </a:r>
            <a:r>
              <a:rPr lang="en-GB" sz="2800" dirty="0"/>
              <a:t>for action which indicates, in general terms, how the proposed community regeneration will be achieved.</a:t>
            </a:r>
          </a:p>
          <a:p>
            <a:r>
              <a:rPr lang="en-GB" sz="2800" dirty="0"/>
              <a:t>A good Community Regeneration Plan should </a:t>
            </a:r>
            <a:r>
              <a:rPr lang="en-US" sz="2800" dirty="0"/>
              <a:t>address the challenges and problems faced by the community and should offer solutions. </a:t>
            </a:r>
            <a:endParaRPr lang="en-IE" sz="2800" dirty="0"/>
          </a:p>
        </p:txBody>
      </p:sp>
      <p:pic>
        <p:nvPicPr>
          <p:cNvPr id="9" name="Picture Placeholder 8" descr="Text, whiteboard&#10;&#10;Description automatically generated">
            <a:extLst>
              <a:ext uri="{FF2B5EF4-FFF2-40B4-BE49-F238E27FC236}">
                <a16:creationId xmlns:a16="http://schemas.microsoft.com/office/drawing/2014/main" id="{14122492-23A0-4009-AF29-B66B2C13E0BF}"/>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0" y="-10883"/>
            <a:ext cx="6081713" cy="6875463"/>
          </a:xfrm>
        </p:spPr>
      </p:pic>
    </p:spTree>
    <p:extLst>
      <p:ext uri="{BB962C8B-B14F-4D97-AF65-F5344CB8AC3E}">
        <p14:creationId xmlns:p14="http://schemas.microsoft.com/office/powerpoint/2010/main" val="2352132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room filled with furniture and a large window&#10;&#10;Description automatically generated">
            <a:extLst>
              <a:ext uri="{FF2B5EF4-FFF2-40B4-BE49-F238E27FC236}">
                <a16:creationId xmlns:a16="http://schemas.microsoft.com/office/drawing/2014/main" id="{2572BDEA-226B-4F5B-97CB-7464B9DB381C}"/>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16" name="TextBox 15">
            <a:extLst>
              <a:ext uri="{FF2B5EF4-FFF2-40B4-BE49-F238E27FC236}">
                <a16:creationId xmlns:a16="http://schemas.microsoft.com/office/drawing/2014/main" id="{957B2EFA-401F-4799-8F0F-4EA6F3E0626C}"/>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532691" cy="1291231"/>
          </a:xfrm>
          <a:solidFill>
            <a:srgbClr val="7F4182"/>
          </a:solidFill>
        </p:spPr>
        <p:txBody>
          <a:bodyPr>
            <a:noAutofit/>
          </a:bodyPr>
          <a:lstStyle/>
          <a:p>
            <a:r>
              <a:rPr lang="en-IE" sz="3200" dirty="0">
                <a:solidFill>
                  <a:schemeClr val="bg1"/>
                </a:solidFill>
              </a:rPr>
              <a:t>A </a:t>
            </a:r>
            <a:r>
              <a:rPr lang="en-US" sz="3200" dirty="0">
                <a:solidFill>
                  <a:schemeClr val="bg1"/>
                </a:solidFill>
              </a:rPr>
              <a:t>PUBLIC, PRIVATE AND COMMUNITY PARTNERSHIPS WAS KEY TO MODAM’S SUCCESS</a:t>
            </a:r>
            <a:endParaRPr lang="en-IE" sz="3200" dirty="0">
              <a:solidFill>
                <a:schemeClr val="bg1"/>
              </a:solidFill>
            </a:endParaRP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618219" cy="3975101"/>
          </a:xfrm>
        </p:spPr>
        <p:txBody>
          <a:bodyPr/>
          <a:lstStyle/>
          <a:p>
            <a:pPr lvl="0">
              <a:lnSpc>
                <a:spcPct val="107000"/>
              </a:lnSpc>
              <a:spcAft>
                <a:spcPts val="800"/>
              </a:spcAft>
            </a:pPr>
            <a:r>
              <a:rPr lang="en-IE" b="0" i="0" dirty="0">
                <a:effectLst/>
                <a:cs typeface="Times New Roman" panose="02020603050405020304" pitchFamily="18" charset="0"/>
              </a:rPr>
              <a:t>MODAM</a:t>
            </a:r>
            <a:r>
              <a:rPr lang="en-IE" dirty="0">
                <a:cs typeface="Times New Roman" panose="02020603050405020304" pitchFamily="18" charset="0"/>
              </a:rPr>
              <a:t> is </a:t>
            </a:r>
            <a:r>
              <a:rPr lang="en-IE" b="0" i="0" dirty="0">
                <a:effectLst/>
              </a:rPr>
              <a:t>an initiative led by </a:t>
            </a:r>
            <a:r>
              <a:rPr lang="en-IE" b="0" i="0" dirty="0" err="1">
                <a:effectLst/>
              </a:rPr>
              <a:t>Arranmore</a:t>
            </a:r>
            <a:r>
              <a:rPr lang="en-IE" b="0" i="0" dirty="0">
                <a:effectLst/>
              </a:rPr>
              <a:t> Island Community Council in partnership with </a:t>
            </a:r>
            <a:r>
              <a:rPr lang="en-IE" b="0" i="0" u="sng" dirty="0">
                <a:effectLst/>
                <a:hlinkClick r:id="rId4"/>
              </a:rPr>
              <a:t>Donegal County Council</a:t>
            </a:r>
            <a:r>
              <a:rPr lang="en-IE" b="0" i="0" dirty="0">
                <a:solidFill>
                  <a:srgbClr val="474747"/>
                </a:solidFill>
                <a:effectLst/>
              </a:rPr>
              <a:t>, </a:t>
            </a:r>
            <a:r>
              <a:rPr lang="en-IE" b="0" i="0" u="sng" dirty="0">
                <a:effectLst/>
                <a:hlinkClick r:id="rId5"/>
              </a:rPr>
              <a:t>The Department of Rural and Community Development</a:t>
            </a:r>
            <a:r>
              <a:rPr lang="en-IE" b="0" i="0" dirty="0">
                <a:solidFill>
                  <a:srgbClr val="474747"/>
                </a:solidFill>
                <a:effectLst/>
              </a:rPr>
              <a:t>, </a:t>
            </a:r>
            <a:r>
              <a:rPr lang="en-IE" b="0" i="0" u="sng" dirty="0">
                <a:effectLst/>
                <a:hlinkClick r:id="rId6"/>
              </a:rPr>
              <a:t>Three Ireland</a:t>
            </a:r>
            <a:r>
              <a:rPr lang="en-IE" b="0" i="0" dirty="0">
                <a:solidFill>
                  <a:srgbClr val="474747"/>
                </a:solidFill>
                <a:effectLst/>
              </a:rPr>
              <a:t> </a:t>
            </a:r>
            <a:r>
              <a:rPr lang="en-IE" b="0" i="0" dirty="0">
                <a:effectLst/>
              </a:rPr>
              <a:t>and</a:t>
            </a:r>
            <a:r>
              <a:rPr lang="en-IE" b="0" i="0" dirty="0">
                <a:solidFill>
                  <a:srgbClr val="474747"/>
                </a:solidFill>
                <a:effectLst/>
              </a:rPr>
              <a:t> </a:t>
            </a:r>
            <a:r>
              <a:rPr lang="en-IE" b="0" i="0" u="sng" dirty="0">
                <a:effectLst/>
                <a:hlinkClick r:id="rId7"/>
              </a:rPr>
              <a:t>Grow Remote</a:t>
            </a:r>
            <a:r>
              <a:rPr lang="en-IE" b="0" i="0" dirty="0">
                <a:solidFill>
                  <a:srgbClr val="474747"/>
                </a:solidFill>
                <a:effectLst/>
              </a:rPr>
              <a:t>. </a:t>
            </a:r>
            <a:r>
              <a:rPr lang="en-IE" b="0" i="0" dirty="0" err="1">
                <a:effectLst/>
              </a:rPr>
              <a:t>Arranmore</a:t>
            </a:r>
            <a:r>
              <a:rPr lang="en-IE" b="0" i="0" dirty="0">
                <a:effectLst/>
              </a:rPr>
              <a:t> Island Community Council is a </a:t>
            </a:r>
            <a:r>
              <a:rPr lang="en-IE" dirty="0"/>
              <a:t>d</a:t>
            </a:r>
            <a:r>
              <a:rPr lang="en-IE" b="0" i="0" dirty="0">
                <a:effectLst/>
              </a:rPr>
              <a:t>emocratically elected committee working to promote the sustainability of the island. </a:t>
            </a:r>
            <a:r>
              <a:rPr lang="en-IE" b="0" i="0" dirty="0" err="1">
                <a:effectLst/>
              </a:rPr>
              <a:t>Modam</a:t>
            </a:r>
            <a:r>
              <a:rPr lang="en-IE" b="0" i="0" dirty="0">
                <a:effectLst/>
              </a:rPr>
              <a:t> is a key initiative designed to entice people to visit and move back to Island.</a:t>
            </a:r>
            <a:endParaRPr lang="en-IE" dirty="0"/>
          </a:p>
          <a:p>
            <a:pPr>
              <a:lnSpc>
                <a:spcPct val="107000"/>
              </a:lnSpc>
              <a:spcAft>
                <a:spcPts val="800"/>
              </a:spcAft>
            </a:pPr>
            <a:r>
              <a:rPr lang="en-IE" dirty="0">
                <a:effectLst/>
                <a:latin typeface="Calibri" panose="020F0502020204030204" pitchFamily="34" charset="0"/>
                <a:ea typeface="Calibri" panose="020F0502020204030204" pitchFamily="34" charset="0"/>
                <a:cs typeface="Times New Roman" panose="02020603050405020304" pitchFamily="18" charset="0"/>
              </a:rPr>
              <a:t>Located on the beautiful of </a:t>
            </a:r>
            <a:r>
              <a:rPr lang="en-IE" dirty="0" err="1">
                <a:effectLst/>
                <a:latin typeface="Calibri" panose="020F0502020204030204" pitchFamily="34" charset="0"/>
                <a:ea typeface="Calibri" panose="020F0502020204030204" pitchFamily="34" charset="0"/>
                <a:cs typeface="Times New Roman" panose="02020603050405020304" pitchFamily="18" charset="0"/>
              </a:rPr>
              <a:t>Árainn</a:t>
            </a:r>
            <a:r>
              <a:rPr lang="en-IE" dirty="0">
                <a:effectLst/>
                <a:latin typeface="Calibri" panose="020F0502020204030204" pitchFamily="34" charset="0"/>
                <a:ea typeface="Calibri" panose="020F0502020204030204" pitchFamily="34" charset="0"/>
                <a:cs typeface="Times New Roman" panose="02020603050405020304" pitchFamily="18" charset="0"/>
              </a:rPr>
              <a:t> </a:t>
            </a:r>
            <a:r>
              <a:rPr lang="en-IE" dirty="0" err="1">
                <a:effectLst/>
                <a:latin typeface="Calibri" panose="020F0502020204030204" pitchFamily="34" charset="0"/>
                <a:ea typeface="Calibri" panose="020F0502020204030204" pitchFamily="34" charset="0"/>
                <a:cs typeface="Times New Roman" panose="02020603050405020304" pitchFamily="18" charset="0"/>
              </a:rPr>
              <a:t>Mhór</a:t>
            </a:r>
            <a:r>
              <a:rPr lang="en-IE" dirty="0">
                <a:effectLst/>
                <a:latin typeface="Calibri" panose="020F0502020204030204" pitchFamily="34" charset="0"/>
                <a:ea typeface="Calibri" panose="020F0502020204030204" pitchFamily="34" charset="0"/>
                <a:cs typeface="Times New Roman" panose="02020603050405020304" pitchFamily="18" charset="0"/>
              </a:rPr>
              <a:t> Island (</a:t>
            </a:r>
            <a:r>
              <a:rPr lang="en-IE" dirty="0" err="1">
                <a:effectLst/>
                <a:latin typeface="Calibri" panose="020F0502020204030204" pitchFamily="34" charset="0"/>
                <a:ea typeface="Calibri" panose="020F0502020204030204" pitchFamily="34" charset="0"/>
                <a:cs typeface="Times New Roman" panose="02020603050405020304" pitchFamily="18" charset="0"/>
              </a:rPr>
              <a:t>Arranmore</a:t>
            </a:r>
            <a:r>
              <a:rPr lang="en-IE" dirty="0">
                <a:effectLst/>
                <a:latin typeface="Calibri" panose="020F0502020204030204" pitchFamily="34" charset="0"/>
                <a:ea typeface="Calibri" panose="020F0502020204030204" pitchFamily="34" charset="0"/>
                <a:cs typeface="Times New Roman" panose="02020603050405020304" pitchFamily="18" charset="0"/>
              </a:rPr>
              <a:t>), Ireland three miles off the Donegal coast on the Wild Atlantic Way, </a:t>
            </a:r>
            <a:r>
              <a:rPr lang="en-IE" dirty="0">
                <a:effectLst/>
                <a:latin typeface="Calibri" panose="020F0502020204030204" pitchFamily="34" charset="0"/>
                <a:ea typeface="Calibri" panose="020F0502020204030204" pitchFamily="34" charset="0"/>
                <a:cs typeface="Times New Roman" panose="02020603050405020304" pitchFamily="18" charset="0"/>
                <a:hlinkClick r:id="rId8"/>
              </a:rPr>
              <a:t>MODAM</a:t>
            </a:r>
            <a:r>
              <a:rPr lang="en-IE" dirty="0">
                <a:effectLst/>
                <a:latin typeface="Calibri" panose="020F0502020204030204" pitchFamily="34" charset="0"/>
                <a:ea typeface="Calibri" panose="020F0502020204030204" pitchFamily="34" charset="0"/>
                <a:cs typeface="Times New Roman" panose="02020603050405020304" pitchFamily="18" charset="0"/>
              </a:rPr>
              <a:t> is Ireland's first offshore shared digital workspace with o</a:t>
            </a:r>
            <a:r>
              <a:rPr lang="en-IE" dirty="0">
                <a:effectLst/>
                <a:ea typeface="Calibri" panose="020F0502020204030204" pitchFamily="34" charset="0"/>
                <a:cs typeface="Times New Roman" panose="02020603050405020304" pitchFamily="18" charset="0"/>
              </a:rPr>
              <a:t>nsite accommodation, 11 desks and a dedicated meeting space. MODAM has been designed to suit </a:t>
            </a:r>
            <a:r>
              <a:rPr lang="en-IE" dirty="0">
                <a:ea typeface="Calibri" panose="020F0502020204030204" pitchFamily="34" charset="0"/>
                <a:cs typeface="Times New Roman" panose="02020603050405020304" pitchFamily="18" charset="0"/>
              </a:rPr>
              <a:t>both </a:t>
            </a:r>
            <a:r>
              <a:rPr lang="en-IE" dirty="0">
                <a:effectLst/>
                <a:ea typeface="Calibri" panose="020F0502020204030204" pitchFamily="34" charset="0"/>
                <a:cs typeface="Times New Roman" panose="02020603050405020304" pitchFamily="18" charset="0"/>
              </a:rPr>
              <a:t>short and long term rental for remote work, projects or just a change of scenery.</a:t>
            </a:r>
          </a:p>
          <a:p>
            <a:pPr lvl="0">
              <a:lnSpc>
                <a:spcPct val="107000"/>
              </a:lnSpc>
              <a:spcAft>
                <a:spcPts val="800"/>
              </a:spcAft>
            </a:pPr>
            <a:endParaRPr lang="en-IE" dirty="0"/>
          </a:p>
        </p:txBody>
      </p:sp>
      <p:sp>
        <p:nvSpPr>
          <p:cNvPr id="4" name="TextBox 3">
            <a:extLst>
              <a:ext uri="{FF2B5EF4-FFF2-40B4-BE49-F238E27FC236}">
                <a16:creationId xmlns:a16="http://schemas.microsoft.com/office/drawing/2014/main" id="{BF862B33-02E1-4E8F-8C7F-5D7F16C32117}"/>
              </a:ext>
            </a:extLst>
          </p:cNvPr>
          <p:cNvSpPr txBox="1"/>
          <p:nvPr/>
        </p:nvSpPr>
        <p:spPr>
          <a:xfrm>
            <a:off x="18196" y="288732"/>
            <a:ext cx="1150620" cy="461665"/>
          </a:xfrm>
          <a:prstGeom prst="rect">
            <a:avLst/>
          </a:prstGeom>
          <a:solidFill>
            <a:srgbClr val="7F4182"/>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SOCIAL</a:t>
            </a:r>
          </a:p>
        </p:txBody>
      </p:sp>
      <p:sp>
        <p:nvSpPr>
          <p:cNvPr id="6" name="TextBox 5">
            <a:extLst>
              <a:ext uri="{FF2B5EF4-FFF2-40B4-BE49-F238E27FC236}">
                <a16:creationId xmlns:a16="http://schemas.microsoft.com/office/drawing/2014/main" id="{2843C550-0F36-4742-825A-D98DD2142CEC}"/>
              </a:ext>
            </a:extLst>
          </p:cNvPr>
          <p:cNvSpPr txBox="1"/>
          <p:nvPr/>
        </p:nvSpPr>
        <p:spPr>
          <a:xfrm>
            <a:off x="0" y="819726"/>
            <a:ext cx="1802130" cy="461665"/>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ECONOMIC</a:t>
            </a:r>
          </a:p>
        </p:txBody>
      </p:sp>
      <p:pic>
        <p:nvPicPr>
          <p:cNvPr id="14" name="Graphic 13" descr="Sunflower">
            <a:extLst>
              <a:ext uri="{FF2B5EF4-FFF2-40B4-BE49-F238E27FC236}">
                <a16:creationId xmlns:a16="http://schemas.microsoft.com/office/drawing/2014/main" id="{DD775E45-495B-48B4-98CC-277EA537BA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666" y="5824892"/>
            <a:ext cx="1032510" cy="1032510"/>
          </a:xfrm>
          <a:prstGeom prst="rect">
            <a:avLst/>
          </a:prstGeom>
        </p:spPr>
      </p:pic>
    </p:spTree>
    <p:extLst>
      <p:ext uri="{BB962C8B-B14F-4D97-AF65-F5344CB8AC3E}">
        <p14:creationId xmlns:p14="http://schemas.microsoft.com/office/powerpoint/2010/main" val="3984021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ree Business | The Island">
            <a:hlinkClick r:id="" action="ppaction://media"/>
            <a:extLst>
              <a:ext uri="{FF2B5EF4-FFF2-40B4-BE49-F238E27FC236}">
                <a16:creationId xmlns:a16="http://schemas.microsoft.com/office/drawing/2014/main" id="{1F011FAF-4EE7-4D8B-842F-A4C61C1896B0}"/>
              </a:ext>
            </a:extLst>
          </p:cNvPr>
          <p:cNvPicPr>
            <a:picLocks noRot="1" noChangeAspect="1"/>
          </p:cNvPicPr>
          <p:nvPr>
            <a:videoFile r:link="rId1"/>
          </p:nvPr>
        </p:nvPicPr>
        <p:blipFill>
          <a:blip r:embed="rId3"/>
          <a:stretch>
            <a:fillRect/>
          </a:stretch>
        </p:blipFill>
        <p:spPr>
          <a:xfrm>
            <a:off x="1201479" y="0"/>
            <a:ext cx="10194259" cy="5734271"/>
          </a:xfrm>
          <a:prstGeom prst="rect">
            <a:avLst/>
          </a:prstGeom>
        </p:spPr>
      </p:pic>
      <p:sp>
        <p:nvSpPr>
          <p:cNvPr id="3" name="TextBox 2">
            <a:extLst>
              <a:ext uri="{FF2B5EF4-FFF2-40B4-BE49-F238E27FC236}">
                <a16:creationId xmlns:a16="http://schemas.microsoft.com/office/drawing/2014/main" id="{8EF18E6E-5A8A-4587-BBE2-78F63FA71AC6}"/>
              </a:ext>
            </a:extLst>
          </p:cNvPr>
          <p:cNvSpPr txBox="1"/>
          <p:nvPr/>
        </p:nvSpPr>
        <p:spPr>
          <a:xfrm>
            <a:off x="808073" y="5879805"/>
            <a:ext cx="10877107" cy="830997"/>
          </a:xfrm>
          <a:prstGeom prst="rect">
            <a:avLst/>
          </a:prstGeom>
          <a:solidFill>
            <a:srgbClr val="68BBAF"/>
          </a:solidFill>
        </p:spPr>
        <p:txBody>
          <a:bodyPr wrap="square" rtlCol="0">
            <a:spAutoFit/>
          </a:bodyPr>
          <a:lstStyle/>
          <a:p>
            <a:pPr algn="ctr"/>
            <a:r>
              <a:rPr lang="en-IE" sz="2400" dirty="0">
                <a:solidFill>
                  <a:schemeClr val="bg1"/>
                </a:solidFill>
              </a:rPr>
              <a:t>This 9 minute video from Three Ireland details their involvement </a:t>
            </a:r>
            <a:r>
              <a:rPr lang="en-US" sz="2400" dirty="0">
                <a:solidFill>
                  <a:schemeClr val="bg1"/>
                </a:solidFill>
              </a:rPr>
              <a:t>in making </a:t>
            </a:r>
            <a:r>
              <a:rPr lang="en-US" sz="2400" dirty="0" err="1">
                <a:solidFill>
                  <a:schemeClr val="bg1"/>
                </a:solidFill>
              </a:rPr>
              <a:t>Arranmore</a:t>
            </a:r>
            <a:r>
              <a:rPr lang="en-US" sz="2400" dirty="0">
                <a:solidFill>
                  <a:schemeClr val="bg1"/>
                </a:solidFill>
              </a:rPr>
              <a:t> the most connected island in the world</a:t>
            </a:r>
            <a:endParaRPr lang="en-IE" sz="2400" dirty="0">
              <a:solidFill>
                <a:schemeClr val="bg1"/>
              </a:solidFill>
            </a:endParaRPr>
          </a:p>
        </p:txBody>
      </p:sp>
    </p:spTree>
    <p:extLst>
      <p:ext uri="{BB962C8B-B14F-4D97-AF65-F5344CB8AC3E}">
        <p14:creationId xmlns:p14="http://schemas.microsoft.com/office/powerpoint/2010/main" val="362864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card&#10;&#10;Description automatically generated">
            <a:extLst>
              <a:ext uri="{FF2B5EF4-FFF2-40B4-BE49-F238E27FC236}">
                <a16:creationId xmlns:a16="http://schemas.microsoft.com/office/drawing/2014/main" id="{382D3771-128A-48F0-AD8C-4C1124AEA1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000"/>
            <a:ext cx="2897613" cy="6832470"/>
          </a:xfrm>
          <a:prstGeom prst="rect">
            <a:avLst/>
          </a:prstGeom>
        </p:spPr>
      </p:pic>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55582" y="197112"/>
            <a:ext cx="8580208" cy="1190295"/>
          </a:xfrm>
          <a:solidFill>
            <a:srgbClr val="7F4182"/>
          </a:solidFill>
        </p:spPr>
        <p:txBody>
          <a:bodyPr>
            <a:normAutofit fontScale="92500" lnSpcReduction="20000"/>
          </a:bodyPr>
          <a:lstStyle/>
          <a:p>
            <a:r>
              <a:rPr lang="en-IE" dirty="0">
                <a:solidFill>
                  <a:schemeClr val="bg1"/>
                </a:solidFill>
              </a:rPr>
              <a:t>Leitrim Food Enterprise Zone, Ireland – brings together </a:t>
            </a:r>
            <a:r>
              <a:rPr lang="en-US" b="0" i="0" dirty="0">
                <a:solidFill>
                  <a:schemeClr val="bg1"/>
                </a:solidFill>
                <a:effectLst/>
              </a:rPr>
              <a:t>strong public, community, private balance</a:t>
            </a:r>
            <a:endParaRPr lang="en-IE" dirty="0">
              <a:solidFill>
                <a:schemeClr val="bg1"/>
              </a:solidFill>
            </a:endParaRP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55581" y="1554188"/>
            <a:ext cx="8580207" cy="3975101"/>
          </a:xfrm>
        </p:spPr>
        <p:txBody>
          <a:bodyPr/>
          <a:lstStyle/>
          <a:p>
            <a:r>
              <a:rPr lang="en-US" b="0" i="0" dirty="0">
                <a:solidFill>
                  <a:srgbClr val="666666"/>
                </a:solidFill>
                <a:effectLst/>
              </a:rPr>
              <a:t>The Food Enterprise Zone has been constituted to reflect a strong public – community - enterprise balance. </a:t>
            </a:r>
          </a:p>
          <a:p>
            <a:r>
              <a:rPr lang="en-US" b="0" i="0" dirty="0">
                <a:solidFill>
                  <a:srgbClr val="666666"/>
                </a:solidFill>
                <a:effectLst/>
              </a:rPr>
              <a:t>It involves representatives of stakeholder organisations </a:t>
            </a:r>
            <a:r>
              <a:rPr lang="en-US" b="0" i="0" dirty="0">
                <a:effectLst/>
              </a:rPr>
              <a:t>such as HEIs (Letterkenny and Sligo ITs), enterprise agencies (Local Enterprise Offices of Leitrim and Sligo), agriculture, food industry networks and clusters (e.g. Taste </a:t>
            </a:r>
            <a:r>
              <a:rPr lang="en-US" b="0" i="0" dirty="0" err="1">
                <a:effectLst/>
              </a:rPr>
              <a:t>Leitrim</a:t>
            </a:r>
            <a:r>
              <a:rPr lang="en-US" b="0" i="0" dirty="0">
                <a:effectLst/>
              </a:rPr>
              <a:t> network of 35 food companies and National Organic Training </a:t>
            </a:r>
            <a:r>
              <a:rPr lang="en-US" b="0" i="0" dirty="0" err="1">
                <a:effectLst/>
              </a:rPr>
              <a:t>Skillnets</a:t>
            </a:r>
            <a:r>
              <a:rPr lang="en-US" b="0" i="0" dirty="0">
                <a:effectLst/>
              </a:rPr>
              <a:t>),regional economic development bodies (Western Development Commission), community (financial support of </a:t>
            </a:r>
            <a:r>
              <a:rPr lang="en-US" b="0" i="0" dirty="0" err="1">
                <a:effectLst/>
              </a:rPr>
              <a:t>Drumshanbo</a:t>
            </a:r>
            <a:r>
              <a:rPr lang="en-US" b="0" i="0" dirty="0">
                <a:effectLst/>
              </a:rPr>
              <a:t> Credit Union) and industry (led by The Shed Distillery founder Pat Rigney).</a:t>
            </a:r>
          </a:p>
          <a:p>
            <a:r>
              <a:rPr lang="en-US" b="1" dirty="0">
                <a:solidFill>
                  <a:srgbClr val="7F4182"/>
                </a:solidFill>
              </a:rPr>
              <a:t>The </a:t>
            </a:r>
            <a:r>
              <a:rPr lang="en-US" b="1" dirty="0" err="1">
                <a:solidFill>
                  <a:srgbClr val="7F4182"/>
                </a:solidFill>
              </a:rPr>
              <a:t>Leitrim</a:t>
            </a:r>
            <a:r>
              <a:rPr lang="en-US" b="1" dirty="0">
                <a:solidFill>
                  <a:srgbClr val="7F4182"/>
                </a:solidFill>
              </a:rPr>
              <a:t> Food Enterprise Zone public, private, community partnership </a:t>
            </a:r>
            <a:r>
              <a:rPr lang="en-US" b="1" i="0" dirty="0">
                <a:solidFill>
                  <a:srgbClr val="7F4182"/>
                </a:solidFill>
                <a:effectLst/>
              </a:rPr>
              <a:t>enables the sharing of knowledge and best practice between stakeholders which will be converted into wider innovation in practice at regional/national level. </a:t>
            </a:r>
            <a:endParaRPr lang="en-IE" b="1" i="0" dirty="0">
              <a:solidFill>
                <a:srgbClr val="7F4182"/>
              </a:solidFill>
              <a:effectLst/>
            </a:endParaRPr>
          </a:p>
          <a:p>
            <a:endParaRPr lang="en-IE" dirty="0"/>
          </a:p>
          <a:p>
            <a:endParaRPr lang="en-IE" dirty="0"/>
          </a:p>
          <a:p>
            <a:endParaRPr lang="en-IE" dirty="0"/>
          </a:p>
          <a:p>
            <a:endParaRPr lang="en-IE" dirty="0"/>
          </a:p>
        </p:txBody>
      </p:sp>
      <p:sp>
        <p:nvSpPr>
          <p:cNvPr id="4" name="TextBox 3">
            <a:extLst>
              <a:ext uri="{FF2B5EF4-FFF2-40B4-BE49-F238E27FC236}">
                <a16:creationId xmlns:a16="http://schemas.microsoft.com/office/drawing/2014/main" id="{C775CDCA-7867-46CD-A70C-4EAF8C009440}"/>
              </a:ext>
            </a:extLst>
          </p:cNvPr>
          <p:cNvSpPr txBox="1"/>
          <p:nvPr/>
        </p:nvSpPr>
        <p:spPr>
          <a:xfrm>
            <a:off x="0" y="1554188"/>
            <a:ext cx="1802130" cy="461665"/>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ECONOMIC</a:t>
            </a:r>
          </a:p>
        </p:txBody>
      </p:sp>
      <p:sp>
        <p:nvSpPr>
          <p:cNvPr id="8" name="TextBox 7">
            <a:extLst>
              <a:ext uri="{FF2B5EF4-FFF2-40B4-BE49-F238E27FC236}">
                <a16:creationId xmlns:a16="http://schemas.microsoft.com/office/drawing/2014/main" id="{54B1D438-4237-4088-8A34-ABABC352EA8D}"/>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pic>
        <p:nvPicPr>
          <p:cNvPr id="5" name="Graphic 4" descr="Sunflower">
            <a:extLst>
              <a:ext uri="{FF2B5EF4-FFF2-40B4-BE49-F238E27FC236}">
                <a16:creationId xmlns:a16="http://schemas.microsoft.com/office/drawing/2014/main" id="{4DA41E40-DDF0-4C87-8EF1-BC786DC4F4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881" y="5640682"/>
            <a:ext cx="1217318" cy="1217318"/>
          </a:xfrm>
          <a:prstGeom prst="rect">
            <a:avLst/>
          </a:prstGeom>
        </p:spPr>
      </p:pic>
    </p:spTree>
    <p:extLst>
      <p:ext uri="{BB962C8B-B14F-4D97-AF65-F5344CB8AC3E}">
        <p14:creationId xmlns:p14="http://schemas.microsoft.com/office/powerpoint/2010/main" val="318039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in a park&#10;&#10;Description automatically generated">
            <a:extLst>
              <a:ext uri="{FF2B5EF4-FFF2-40B4-BE49-F238E27FC236}">
                <a16:creationId xmlns:a16="http://schemas.microsoft.com/office/drawing/2014/main" id="{FB92E454-4F60-44E7-B223-DE3A332B1AF5}"/>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flipH="1">
            <a:off x="-10633" y="-96505"/>
            <a:ext cx="3279775" cy="6869113"/>
          </a:xfrm>
        </p:spPr>
      </p:pic>
      <p:sp>
        <p:nvSpPr>
          <p:cNvPr id="16" name="TextBox 15">
            <a:extLst>
              <a:ext uri="{FF2B5EF4-FFF2-40B4-BE49-F238E27FC236}">
                <a16:creationId xmlns:a16="http://schemas.microsoft.com/office/drawing/2014/main" id="{957B2EFA-401F-4799-8F0F-4EA6F3E0626C}"/>
              </a:ext>
            </a:extLst>
          </p:cNvPr>
          <p:cNvSpPr txBox="1"/>
          <p:nvPr/>
        </p:nvSpPr>
        <p:spPr>
          <a:xfrm>
            <a:off x="0" y="5533963"/>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532691" cy="1291231"/>
          </a:xfrm>
          <a:solidFill>
            <a:srgbClr val="7F4182"/>
          </a:solidFill>
        </p:spPr>
        <p:txBody>
          <a:bodyPr>
            <a:noAutofit/>
          </a:bodyPr>
          <a:lstStyle/>
          <a:p>
            <a:r>
              <a:rPr lang="en-IE" sz="3200" dirty="0">
                <a:solidFill>
                  <a:schemeClr val="bg1"/>
                </a:solidFill>
              </a:rPr>
              <a:t>Scotland’s Business Improvement Districts - </a:t>
            </a:r>
            <a:r>
              <a:rPr lang="en-US" sz="3200" dirty="0">
                <a:solidFill>
                  <a:schemeClr val="bg1"/>
                </a:solidFill>
              </a:rPr>
              <a:t>help local businesses to improve their communities</a:t>
            </a:r>
            <a:r>
              <a:rPr lang="en-IE" sz="3200" dirty="0">
                <a:solidFill>
                  <a:schemeClr val="bg1"/>
                </a:solidFill>
              </a:rPr>
              <a:t> </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618219" cy="3975101"/>
          </a:xfrm>
        </p:spPr>
        <p:txBody>
          <a:bodyPr/>
          <a:lstStyle/>
          <a:p>
            <a:r>
              <a:rPr lang="en-US" dirty="0">
                <a:solidFill>
                  <a:srgbClr val="666666"/>
                </a:solidFill>
              </a:rPr>
              <a:t>In Scotland, </a:t>
            </a:r>
            <a:r>
              <a:rPr lang="en-US" b="0" i="0" dirty="0">
                <a:solidFill>
                  <a:srgbClr val="666666"/>
                </a:solidFill>
                <a:effectLst/>
              </a:rPr>
              <a:t>Business Improvement Districts (BIS) are part of town, tourism and visitor areas, commercial districts, or specific themes (such as food and drink), in which businesses work together to invest in local improvements. The BIDs model is designed to help local businesses to improve their communities. BIDs can only exist if they get support from a clear majority of local businesses in a vote.</a:t>
            </a:r>
          </a:p>
          <a:p>
            <a:r>
              <a:rPr lang="en-US" b="0" i="0" dirty="0">
                <a:solidFill>
                  <a:srgbClr val="666666"/>
                </a:solidFill>
                <a:effectLst/>
              </a:rPr>
              <a:t>They operate for up to five years and are developed, managed and paid for by businesses through a compulsory BID charge. There are </a:t>
            </a:r>
            <a:r>
              <a:rPr lang="en-US" b="0" i="0" dirty="0">
                <a:solidFill>
                  <a:srgbClr val="666666"/>
                </a:solidFill>
                <a:effectLst/>
                <a:hlinkClick r:id="rId4"/>
              </a:rPr>
              <a:t>37 BIDs in Scotland </a:t>
            </a:r>
            <a:r>
              <a:rPr lang="en-US" b="0" i="0" dirty="0">
                <a:solidFill>
                  <a:srgbClr val="666666"/>
                </a:solidFill>
                <a:effectLst/>
              </a:rPr>
              <a:t>and the model has been used in different environments, including town </a:t>
            </a:r>
            <a:r>
              <a:rPr lang="en-US" b="0" i="0" dirty="0" err="1">
                <a:solidFill>
                  <a:srgbClr val="666666"/>
                </a:solidFill>
                <a:effectLst/>
              </a:rPr>
              <a:t>centres</a:t>
            </a:r>
            <a:r>
              <a:rPr lang="en-US" b="0" i="0" dirty="0">
                <a:solidFill>
                  <a:srgbClr val="666666"/>
                </a:solidFill>
                <a:effectLst/>
              </a:rPr>
              <a:t>, business parks, industrial estates and tourism initiatives. The Scottish Government funds Scotland’s Towns Partnership to provide a national support service for developing and established BIDs. You can learn more on the Nationa</a:t>
            </a:r>
            <a:r>
              <a:rPr lang="en-US" dirty="0">
                <a:solidFill>
                  <a:srgbClr val="666666"/>
                </a:solidFill>
              </a:rPr>
              <a:t>l Improvement Districts website: </a:t>
            </a:r>
            <a:r>
              <a:rPr lang="en-US" dirty="0">
                <a:solidFill>
                  <a:srgbClr val="666666"/>
                </a:solidFill>
                <a:hlinkClick r:id="rId5"/>
              </a:rPr>
              <a:t>www.improvementdistricts.scot</a:t>
            </a:r>
            <a:r>
              <a:rPr lang="en-US" dirty="0">
                <a:solidFill>
                  <a:srgbClr val="666666"/>
                </a:solidFill>
              </a:rPr>
              <a:t> </a:t>
            </a:r>
            <a:endParaRPr lang="en-IE" dirty="0"/>
          </a:p>
          <a:p>
            <a:pPr lvl="0">
              <a:lnSpc>
                <a:spcPct val="107000"/>
              </a:lnSpc>
              <a:spcAft>
                <a:spcPts val="800"/>
              </a:spcAft>
            </a:pPr>
            <a:endParaRPr lang="en-IE" dirty="0"/>
          </a:p>
        </p:txBody>
      </p:sp>
      <p:sp>
        <p:nvSpPr>
          <p:cNvPr id="6" name="TextBox 5">
            <a:extLst>
              <a:ext uri="{FF2B5EF4-FFF2-40B4-BE49-F238E27FC236}">
                <a16:creationId xmlns:a16="http://schemas.microsoft.com/office/drawing/2014/main" id="{2843C550-0F36-4742-825A-D98DD2142CEC}"/>
              </a:ext>
            </a:extLst>
          </p:cNvPr>
          <p:cNvSpPr txBox="1"/>
          <p:nvPr/>
        </p:nvSpPr>
        <p:spPr>
          <a:xfrm>
            <a:off x="-9753" y="359080"/>
            <a:ext cx="2258476" cy="1200329"/>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dirty="0">
                <a:solidFill>
                  <a:prstClr val="white"/>
                </a:solidFill>
                <a:latin typeface="Calibri" panose="020F0502020204030204"/>
              </a:rPr>
              <a:t>BUSINESS LED INNOVATION/ REGENERATION</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Graphic 13" descr="Sunflower">
            <a:extLst>
              <a:ext uri="{FF2B5EF4-FFF2-40B4-BE49-F238E27FC236}">
                <a16:creationId xmlns:a16="http://schemas.microsoft.com/office/drawing/2014/main" id="{DD775E45-495B-48B4-98CC-277EA537BA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66" y="5824892"/>
            <a:ext cx="1032510" cy="1032510"/>
          </a:xfrm>
          <a:prstGeom prst="rect">
            <a:avLst/>
          </a:prstGeom>
        </p:spPr>
      </p:pic>
    </p:spTree>
    <p:extLst>
      <p:ext uri="{BB962C8B-B14F-4D97-AF65-F5344CB8AC3E}">
        <p14:creationId xmlns:p14="http://schemas.microsoft.com/office/powerpoint/2010/main" val="3410766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F18E6E-5A8A-4587-BBE2-78F63FA71AC6}"/>
              </a:ext>
            </a:extLst>
          </p:cNvPr>
          <p:cNvSpPr txBox="1"/>
          <p:nvPr/>
        </p:nvSpPr>
        <p:spPr>
          <a:xfrm>
            <a:off x="657445" y="5510473"/>
            <a:ext cx="10877107" cy="1200329"/>
          </a:xfrm>
          <a:prstGeom prst="rect">
            <a:avLst/>
          </a:prstGeom>
          <a:solidFill>
            <a:srgbClr val="68BBAF"/>
          </a:solidFill>
        </p:spPr>
        <p:txBody>
          <a:bodyPr wrap="square" rtlCol="0">
            <a:spAutoFit/>
          </a:bodyPr>
          <a:lstStyle/>
          <a:p>
            <a:pPr algn="ctr"/>
            <a:r>
              <a:rPr lang="en-US" sz="2400" dirty="0">
                <a:solidFill>
                  <a:schemeClr val="bg1"/>
                </a:solidFill>
              </a:rPr>
              <a:t>The </a:t>
            </a:r>
            <a:r>
              <a:rPr lang="en-US" sz="2400" dirty="0" err="1">
                <a:solidFill>
                  <a:schemeClr val="bg1"/>
                </a:solidFill>
              </a:rPr>
              <a:t>Giffnock</a:t>
            </a:r>
            <a:r>
              <a:rPr lang="en-US" sz="2400" dirty="0">
                <a:solidFill>
                  <a:schemeClr val="bg1"/>
                </a:solidFill>
              </a:rPr>
              <a:t> Village BID was established in 2013 by local businesses who decided they needed a financial pot to levy and develop unique events such as the </a:t>
            </a:r>
            <a:r>
              <a:rPr lang="en-US" sz="2400" dirty="0" err="1">
                <a:solidFill>
                  <a:schemeClr val="bg1"/>
                </a:solidFill>
              </a:rPr>
              <a:t>Giffnock</a:t>
            </a:r>
            <a:r>
              <a:rPr lang="en-US" sz="2400" dirty="0">
                <a:solidFill>
                  <a:schemeClr val="bg1"/>
                </a:solidFill>
              </a:rPr>
              <a:t> Village Classic Car Spectacular</a:t>
            </a:r>
            <a:endParaRPr lang="en-IE" sz="2400" dirty="0">
              <a:solidFill>
                <a:schemeClr val="bg1"/>
              </a:solidFill>
            </a:endParaRPr>
          </a:p>
        </p:txBody>
      </p:sp>
      <p:pic>
        <p:nvPicPr>
          <p:cNvPr id="4" name="Online Media 3" title="Giffnock Village Classic Car Spectacular">
            <a:hlinkClick r:id="" action="ppaction://media"/>
            <a:extLst>
              <a:ext uri="{FF2B5EF4-FFF2-40B4-BE49-F238E27FC236}">
                <a16:creationId xmlns:a16="http://schemas.microsoft.com/office/drawing/2014/main" id="{51542AC5-2EEC-4C2B-9C4B-3F62933973CD}"/>
              </a:ext>
            </a:extLst>
          </p:cNvPr>
          <p:cNvPicPr>
            <a:picLocks noRot="1" noChangeAspect="1"/>
          </p:cNvPicPr>
          <p:nvPr>
            <a:videoFile r:link="rId1"/>
          </p:nvPr>
        </p:nvPicPr>
        <p:blipFill>
          <a:blip r:embed="rId3"/>
          <a:stretch>
            <a:fillRect/>
          </a:stretch>
        </p:blipFill>
        <p:spPr>
          <a:xfrm>
            <a:off x="1379869" y="147198"/>
            <a:ext cx="9432261" cy="5305647"/>
          </a:xfrm>
          <a:prstGeom prst="rect">
            <a:avLst/>
          </a:prstGeom>
        </p:spPr>
      </p:pic>
    </p:spTree>
    <p:extLst>
      <p:ext uri="{BB962C8B-B14F-4D97-AF65-F5344CB8AC3E}">
        <p14:creationId xmlns:p14="http://schemas.microsoft.com/office/powerpoint/2010/main" val="35503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DD1C4-85DB-4D0E-8DBB-8D35FB67E89D}"/>
              </a:ext>
            </a:extLst>
          </p:cNvPr>
          <p:cNvSpPr>
            <a:spLocks noGrp="1"/>
          </p:cNvSpPr>
          <p:nvPr>
            <p:ph type="body" sz="quarter" idx="25"/>
          </p:nvPr>
        </p:nvSpPr>
        <p:spPr>
          <a:xfrm>
            <a:off x="332508" y="4404704"/>
            <a:ext cx="11545518" cy="1730666"/>
          </a:xfrm>
        </p:spPr>
        <p:txBody>
          <a:bodyPr>
            <a:normAutofit/>
          </a:bodyPr>
          <a:lstStyle/>
          <a:p>
            <a:r>
              <a:rPr lang="en-IE" sz="3200" dirty="0"/>
              <a:t>Your project may need to tap into a variety of community assets or resources to help bring it to life. Let’s take a look at some common ones..</a:t>
            </a:r>
            <a:endParaRPr lang="en-IE" dirty="0"/>
          </a:p>
        </p:txBody>
      </p:sp>
      <p:sp>
        <p:nvSpPr>
          <p:cNvPr id="3" name="Text Placeholder 2">
            <a:extLst>
              <a:ext uri="{FF2B5EF4-FFF2-40B4-BE49-F238E27FC236}">
                <a16:creationId xmlns:a16="http://schemas.microsoft.com/office/drawing/2014/main" id="{BE7D1380-6FA3-4E01-8A87-8223993449D4}"/>
              </a:ext>
            </a:extLst>
          </p:cNvPr>
          <p:cNvSpPr>
            <a:spLocks noGrp="1"/>
          </p:cNvSpPr>
          <p:nvPr>
            <p:ph type="body" sz="quarter" idx="20"/>
          </p:nvPr>
        </p:nvSpPr>
        <p:spPr>
          <a:xfrm>
            <a:off x="332508" y="3433370"/>
            <a:ext cx="11545518" cy="1119830"/>
          </a:xfrm>
        </p:spPr>
        <p:txBody>
          <a:bodyPr/>
          <a:lstStyle/>
          <a:p>
            <a:r>
              <a:rPr lang="en-IE" sz="4800" dirty="0"/>
              <a:t>SECTION FOUR: THE RESOURCES YOU NEED </a:t>
            </a:r>
          </a:p>
          <a:p>
            <a:endParaRPr lang="en-IE" sz="4800" dirty="0"/>
          </a:p>
        </p:txBody>
      </p:sp>
      <p:pic>
        <p:nvPicPr>
          <p:cNvPr id="9" name="Picture Placeholder 8" descr="A blue bowl on a table&#10;&#10;Description automatically generated">
            <a:extLst>
              <a:ext uri="{FF2B5EF4-FFF2-40B4-BE49-F238E27FC236}">
                <a16:creationId xmlns:a16="http://schemas.microsoft.com/office/drawing/2014/main" id="{6BF707A6-4E0C-41D7-A152-1338368CA673}"/>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13373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618709-309A-4799-A0C4-8CCD879E8762}"/>
              </a:ext>
            </a:extLst>
          </p:cNvPr>
          <p:cNvSpPr>
            <a:spLocks noGrp="1"/>
          </p:cNvSpPr>
          <p:nvPr>
            <p:ph type="body" sz="quarter" idx="20"/>
          </p:nvPr>
        </p:nvSpPr>
        <p:spPr>
          <a:xfrm>
            <a:off x="5890438" y="2157413"/>
            <a:ext cx="6301562" cy="3631644"/>
          </a:xfrm>
        </p:spPr>
        <p:txBody>
          <a:bodyPr/>
          <a:lstStyle/>
          <a:p>
            <a:r>
              <a:rPr lang="en-US" dirty="0"/>
              <a:t>A community asset (or community resource, a very similar term) is anything that can be used to improve the quality of community life. You and everyone else in the community are potential community assets. </a:t>
            </a:r>
          </a:p>
          <a:p>
            <a:r>
              <a:rPr lang="en-US" dirty="0"/>
              <a:t>Everyone has some skills or talents, and everyone can provide knowledge about the community, connections to the people they know, and the kind of support that every effort needs - making phone calls, stuffing envelopes, giving people information, moving equipment or supplies - whatever needs doing. </a:t>
            </a:r>
          </a:p>
          <a:p>
            <a:endParaRPr lang="en-IE" dirty="0"/>
          </a:p>
        </p:txBody>
      </p:sp>
      <p:sp>
        <p:nvSpPr>
          <p:cNvPr id="4" name="Text Placeholder 3">
            <a:extLst>
              <a:ext uri="{FF2B5EF4-FFF2-40B4-BE49-F238E27FC236}">
                <a16:creationId xmlns:a16="http://schemas.microsoft.com/office/drawing/2014/main" id="{9932E204-1908-4609-98EF-585784A17E29}"/>
              </a:ext>
            </a:extLst>
          </p:cNvPr>
          <p:cNvSpPr>
            <a:spLocks noGrp="1"/>
          </p:cNvSpPr>
          <p:nvPr>
            <p:ph type="body" sz="quarter" idx="22"/>
          </p:nvPr>
        </p:nvSpPr>
        <p:spPr>
          <a:xfrm>
            <a:off x="5890438" y="767883"/>
            <a:ext cx="5579898" cy="857158"/>
          </a:xfrm>
        </p:spPr>
        <p:txBody>
          <a:bodyPr/>
          <a:lstStyle/>
          <a:p>
            <a:r>
              <a:rPr lang="en-IE" dirty="0"/>
              <a:t>COMMUNITY ASSETS</a:t>
            </a:r>
          </a:p>
        </p:txBody>
      </p:sp>
      <p:pic>
        <p:nvPicPr>
          <p:cNvPr id="13" name="Picture Placeholder 12" descr="A picture containing device&#10;&#10;Description automatically generated">
            <a:extLst>
              <a:ext uri="{FF2B5EF4-FFF2-40B4-BE49-F238E27FC236}">
                <a16:creationId xmlns:a16="http://schemas.microsoft.com/office/drawing/2014/main" id="{A7B65ADF-F814-4CDB-BE2F-C5E6ACBBC250}"/>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12794" r="12794"/>
          <a:stretch>
            <a:fillRect/>
          </a:stretch>
        </p:blipFill>
        <p:spPr/>
      </p:pic>
    </p:spTree>
    <p:extLst>
      <p:ext uri="{BB962C8B-B14F-4D97-AF65-F5344CB8AC3E}">
        <p14:creationId xmlns:p14="http://schemas.microsoft.com/office/powerpoint/2010/main" val="3644028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618709-309A-4799-A0C4-8CCD879E8762}"/>
              </a:ext>
            </a:extLst>
          </p:cNvPr>
          <p:cNvSpPr>
            <a:spLocks noGrp="1"/>
          </p:cNvSpPr>
          <p:nvPr>
            <p:ph type="body" sz="quarter" idx="20"/>
          </p:nvPr>
        </p:nvSpPr>
        <p:spPr>
          <a:xfrm>
            <a:off x="5882758" y="1934131"/>
            <a:ext cx="6121400" cy="3631644"/>
          </a:xfrm>
        </p:spPr>
        <p:txBody>
          <a:bodyPr/>
          <a:lstStyle/>
          <a:p>
            <a:r>
              <a:rPr lang="en-US" dirty="0"/>
              <a:t>Residents can be empowered to realize and use their abilities to build and transform the community. The stay-at-home mom or dad who organizes a playgroup. The informal neighborhood leader. The firefighter who risks his life to keep the community safe. These are all community assets. </a:t>
            </a:r>
          </a:p>
          <a:p>
            <a:r>
              <a:rPr lang="en-US" dirty="0"/>
              <a:t>The more people you can get motivated and aware of your efforts and your goals for your community, the more quickly and deeply change will come about.</a:t>
            </a:r>
            <a:endParaRPr lang="en-IE" dirty="0"/>
          </a:p>
        </p:txBody>
      </p:sp>
      <p:pic>
        <p:nvPicPr>
          <p:cNvPr id="6" name="Picture Placeholder 5" descr="A group of people standing in front of a crowd&#10;&#10;Description automatically generated">
            <a:extLst>
              <a:ext uri="{FF2B5EF4-FFF2-40B4-BE49-F238E27FC236}">
                <a16:creationId xmlns:a16="http://schemas.microsoft.com/office/drawing/2014/main" id="{CCD47EDC-E021-4A8C-804C-519F4DA4498A}"/>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4" name="Text Placeholder 3">
            <a:extLst>
              <a:ext uri="{FF2B5EF4-FFF2-40B4-BE49-F238E27FC236}">
                <a16:creationId xmlns:a16="http://schemas.microsoft.com/office/drawing/2014/main" id="{9932E204-1908-4609-98EF-585784A17E29}"/>
              </a:ext>
            </a:extLst>
          </p:cNvPr>
          <p:cNvSpPr>
            <a:spLocks noGrp="1"/>
          </p:cNvSpPr>
          <p:nvPr>
            <p:ph type="body" sz="quarter" idx="22"/>
          </p:nvPr>
        </p:nvSpPr>
        <p:spPr>
          <a:xfrm>
            <a:off x="5929560" y="767883"/>
            <a:ext cx="5579898" cy="857158"/>
          </a:xfrm>
        </p:spPr>
        <p:txBody>
          <a:bodyPr/>
          <a:lstStyle/>
          <a:p>
            <a:r>
              <a:rPr lang="en-IE" dirty="0"/>
              <a:t>PEOPLE POWER</a:t>
            </a:r>
          </a:p>
        </p:txBody>
      </p:sp>
    </p:spTree>
    <p:extLst>
      <p:ext uri="{BB962C8B-B14F-4D97-AF65-F5344CB8AC3E}">
        <p14:creationId xmlns:p14="http://schemas.microsoft.com/office/powerpoint/2010/main" val="39886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283B2D-4A25-4E56-8D32-5AC550E0AEC8}"/>
              </a:ext>
            </a:extLst>
          </p:cNvPr>
          <p:cNvSpPr>
            <a:spLocks noGrp="1"/>
          </p:cNvSpPr>
          <p:nvPr>
            <p:ph type="body" sz="quarter" idx="20"/>
          </p:nvPr>
        </p:nvSpPr>
        <p:spPr>
          <a:xfrm>
            <a:off x="5805376" y="1923496"/>
            <a:ext cx="5996763" cy="3631644"/>
          </a:xfrm>
        </p:spPr>
        <p:txBody>
          <a:bodyPr/>
          <a:lstStyle/>
          <a:p>
            <a:r>
              <a:rPr lang="en-US" dirty="0"/>
              <a:t>This can be a physical structure or place -- a school, hospital, church, library, recreation center, social club. It could be a town landmark or symbol. It might also be an unused building that could be repurposed for a community regeneration purpose.  Or it might be a public place that already belongs to the community -- a park, a wetland, or other open space.</a:t>
            </a:r>
          </a:p>
          <a:p>
            <a:r>
              <a:rPr lang="en-US" dirty="0"/>
              <a:t>Your new regeneration project might focus on improving an existing physical community assets or perhaps creating a new one.</a:t>
            </a:r>
          </a:p>
          <a:p>
            <a:endParaRPr lang="en-IE" dirty="0"/>
          </a:p>
        </p:txBody>
      </p:sp>
      <p:pic>
        <p:nvPicPr>
          <p:cNvPr id="10" name="Picture Placeholder 9" descr="High angle view of buildings in a city">
            <a:extLst>
              <a:ext uri="{FF2B5EF4-FFF2-40B4-BE49-F238E27FC236}">
                <a16:creationId xmlns:a16="http://schemas.microsoft.com/office/drawing/2014/main" id="{0D22A692-BCB5-4605-8541-8015A0396B95}"/>
              </a:ext>
            </a:extLst>
          </p:cNvPr>
          <p:cNvPicPr>
            <a:picLocks noGrp="1" noChangeAspect="1"/>
          </p:cNvPicPr>
          <p:nvPr>
            <p:ph type="pic" sz="quarter" idx="21"/>
          </p:nvPr>
        </p:nvPicPr>
        <p:blipFill>
          <a:blip r:embed="rId2"/>
          <a:srcRect/>
          <a:stretch/>
        </p:blipFill>
        <p:spPr>
          <a:xfrm>
            <a:off x="608086" y="2227554"/>
            <a:ext cx="4849824" cy="3233623"/>
          </a:xfrm>
        </p:spPr>
      </p:pic>
      <p:sp>
        <p:nvSpPr>
          <p:cNvPr id="4" name="Text Placeholder 3">
            <a:extLst>
              <a:ext uri="{FF2B5EF4-FFF2-40B4-BE49-F238E27FC236}">
                <a16:creationId xmlns:a16="http://schemas.microsoft.com/office/drawing/2014/main" id="{3C2187B2-BCBA-476E-8FAC-FAE502D252D9}"/>
              </a:ext>
            </a:extLst>
          </p:cNvPr>
          <p:cNvSpPr>
            <a:spLocks noGrp="1"/>
          </p:cNvSpPr>
          <p:nvPr>
            <p:ph type="body" sz="quarter" idx="22"/>
          </p:nvPr>
        </p:nvSpPr>
        <p:spPr>
          <a:xfrm>
            <a:off x="5877014" y="767883"/>
            <a:ext cx="5579898" cy="857158"/>
          </a:xfrm>
        </p:spPr>
        <p:txBody>
          <a:bodyPr>
            <a:normAutofit fontScale="92500"/>
          </a:bodyPr>
          <a:lstStyle/>
          <a:p>
            <a:r>
              <a:rPr lang="en-IE" dirty="0"/>
              <a:t>PHYSICAL COMMUNITY ASSETS</a:t>
            </a:r>
          </a:p>
        </p:txBody>
      </p:sp>
    </p:spTree>
    <p:extLst>
      <p:ext uri="{BB962C8B-B14F-4D97-AF65-F5344CB8AC3E}">
        <p14:creationId xmlns:p14="http://schemas.microsoft.com/office/powerpoint/2010/main" val="4118394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283B2D-4A25-4E56-8D32-5AC550E0AEC8}"/>
              </a:ext>
            </a:extLst>
          </p:cNvPr>
          <p:cNvSpPr>
            <a:spLocks noGrp="1"/>
          </p:cNvSpPr>
          <p:nvPr>
            <p:ph type="body" sz="quarter" idx="20"/>
          </p:nvPr>
        </p:nvSpPr>
        <p:spPr>
          <a:xfrm>
            <a:off x="5805377" y="1902221"/>
            <a:ext cx="5896086" cy="4211489"/>
          </a:xfrm>
        </p:spPr>
        <p:txBody>
          <a:bodyPr/>
          <a:lstStyle/>
          <a:p>
            <a:r>
              <a:rPr lang="en-US" dirty="0"/>
              <a:t>Community Services can be assets/resources that you can use to bring your regeneration project to life. They are the things that makes life better for some or all community members - public transportation, early childhood education center, community recycling facilities, cultural organization.</a:t>
            </a:r>
          </a:p>
          <a:p>
            <a:r>
              <a:rPr lang="en-US" dirty="0"/>
              <a:t>It can be a business that provides jobs and supports the local economy. Your new regeneration project might focus on improving an existing community service or perhaps creating a new one.</a:t>
            </a:r>
          </a:p>
          <a:p>
            <a:endParaRPr lang="en-IE" dirty="0"/>
          </a:p>
        </p:txBody>
      </p:sp>
      <p:sp>
        <p:nvSpPr>
          <p:cNvPr id="4" name="Text Placeholder 3">
            <a:extLst>
              <a:ext uri="{FF2B5EF4-FFF2-40B4-BE49-F238E27FC236}">
                <a16:creationId xmlns:a16="http://schemas.microsoft.com/office/drawing/2014/main" id="{3C2187B2-BCBA-476E-8FAC-FAE502D252D9}"/>
              </a:ext>
            </a:extLst>
          </p:cNvPr>
          <p:cNvSpPr>
            <a:spLocks noGrp="1"/>
          </p:cNvSpPr>
          <p:nvPr>
            <p:ph type="body" sz="quarter" idx="22"/>
          </p:nvPr>
        </p:nvSpPr>
        <p:spPr>
          <a:xfrm>
            <a:off x="5805377" y="748957"/>
            <a:ext cx="5579898" cy="857158"/>
          </a:xfrm>
        </p:spPr>
        <p:txBody>
          <a:bodyPr/>
          <a:lstStyle/>
          <a:p>
            <a:r>
              <a:rPr lang="en-IE" dirty="0"/>
              <a:t>COMMUNITY SERVICES</a:t>
            </a:r>
          </a:p>
        </p:txBody>
      </p:sp>
      <p:pic>
        <p:nvPicPr>
          <p:cNvPr id="7" name="Picture Placeholder 6" descr="Business man pulling a block from Jenga tower">
            <a:extLst>
              <a:ext uri="{FF2B5EF4-FFF2-40B4-BE49-F238E27FC236}">
                <a16:creationId xmlns:a16="http://schemas.microsoft.com/office/drawing/2014/main" id="{F66E2E54-6374-4191-9377-838551B6E012}"/>
              </a:ext>
            </a:extLst>
          </p:cNvPr>
          <p:cNvPicPr>
            <a:picLocks noGrp="1" noChangeAspect="1"/>
          </p:cNvPicPr>
          <p:nvPr>
            <p:ph type="pic" sz="quarter" idx="21"/>
          </p:nvPr>
        </p:nvPicPr>
        <p:blipFill>
          <a:blip r:embed="rId2"/>
          <a:srcRect l="16881" r="16881"/>
          <a:stretch>
            <a:fillRect/>
          </a:stretch>
        </p:blipFill>
        <p:spPr/>
      </p:pic>
    </p:spTree>
    <p:extLst>
      <p:ext uri="{BB962C8B-B14F-4D97-AF65-F5344CB8AC3E}">
        <p14:creationId xmlns:p14="http://schemas.microsoft.com/office/powerpoint/2010/main" val="425060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A742F-AC83-4688-B8DA-D9F7D40AA4C1}"/>
              </a:ext>
            </a:extLst>
          </p:cNvPr>
          <p:cNvSpPr>
            <a:spLocks noGrp="1"/>
          </p:cNvSpPr>
          <p:nvPr>
            <p:ph type="body" sz="quarter" idx="20"/>
          </p:nvPr>
        </p:nvSpPr>
        <p:spPr>
          <a:xfrm>
            <a:off x="5667153" y="2157413"/>
            <a:ext cx="6034310" cy="3631644"/>
          </a:xfrm>
        </p:spPr>
        <p:txBody>
          <a:bodyPr/>
          <a:lstStyle/>
          <a:p>
            <a:r>
              <a:rPr lang="en-US" dirty="0"/>
              <a:t>A Community Regeneration Plan should outline the 360-degree approach from the starting point (challenges to be addressed), the steps to solutions, through to implementation and follow-up. </a:t>
            </a:r>
          </a:p>
          <a:p>
            <a:endParaRPr lang="en-US" sz="900" dirty="0"/>
          </a:p>
          <a:p>
            <a:r>
              <a:rPr lang="en-US" dirty="0"/>
              <a:t>Let’s review the 7 steps you will need to take to bring your community regeneration project to life..</a:t>
            </a:r>
            <a:endParaRPr lang="en-IE" dirty="0"/>
          </a:p>
        </p:txBody>
      </p:sp>
      <p:pic>
        <p:nvPicPr>
          <p:cNvPr id="6" name="Picture Placeholder 5" descr="A picture containing person, outdoor, cutting, person&#10;&#10;Description automatically generated">
            <a:extLst>
              <a:ext uri="{FF2B5EF4-FFF2-40B4-BE49-F238E27FC236}">
                <a16:creationId xmlns:a16="http://schemas.microsoft.com/office/drawing/2014/main" id="{B691E577-CE42-45D1-8DD9-0E414FFB7C3D}"/>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E0533A31-C2A8-4044-9365-D28A262E10F0}"/>
              </a:ext>
            </a:extLst>
          </p:cNvPr>
          <p:cNvSpPr>
            <a:spLocks noGrp="1"/>
          </p:cNvSpPr>
          <p:nvPr>
            <p:ph type="body" sz="quarter" idx="22"/>
          </p:nvPr>
        </p:nvSpPr>
        <p:spPr>
          <a:xfrm>
            <a:off x="5667152" y="478465"/>
            <a:ext cx="5916761" cy="1191445"/>
          </a:xfrm>
        </p:spPr>
        <p:txBody>
          <a:bodyPr>
            <a:normAutofit/>
          </a:bodyPr>
          <a:lstStyle/>
          <a:p>
            <a:r>
              <a:rPr lang="en-IE" dirty="0"/>
              <a:t>Community Regeneration Plan</a:t>
            </a:r>
          </a:p>
        </p:txBody>
      </p:sp>
    </p:spTree>
    <p:extLst>
      <p:ext uri="{BB962C8B-B14F-4D97-AF65-F5344CB8AC3E}">
        <p14:creationId xmlns:p14="http://schemas.microsoft.com/office/powerpoint/2010/main" val="2702611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656522" y="2263734"/>
            <a:ext cx="6535478" cy="3631644"/>
          </a:xfrm>
        </p:spPr>
        <p:txBody>
          <a:bodyPr/>
          <a:lstStyle/>
          <a:p>
            <a:r>
              <a:rPr lang="en-US" dirty="0"/>
              <a:t>The local economy could be an asset your new community regeneration project can tap into and likewise your project could become an asset to your local economy. </a:t>
            </a:r>
          </a:p>
          <a:p>
            <a:r>
              <a:rPr lang="en-US" dirty="0"/>
              <a:t>Communities and their projects have economic power: the people they hire, the supplies they purchase, the skills they teach, and the resources they offer all affect the local economy. </a:t>
            </a:r>
            <a:endParaRPr lang="en-IE" dirty="0"/>
          </a:p>
        </p:txBody>
      </p:sp>
      <p:sp>
        <p:nvSpPr>
          <p:cNvPr id="5" name="Text Placeholder 4">
            <a:extLst>
              <a:ext uri="{FF2B5EF4-FFF2-40B4-BE49-F238E27FC236}">
                <a16:creationId xmlns:a16="http://schemas.microsoft.com/office/drawing/2014/main" id="{1CEB1F47-F36C-40CC-B102-D9A4111BAEB5}"/>
              </a:ext>
            </a:extLst>
          </p:cNvPr>
          <p:cNvSpPr>
            <a:spLocks noGrp="1"/>
          </p:cNvSpPr>
          <p:nvPr>
            <p:ph type="body" sz="quarter" idx="22"/>
          </p:nvPr>
        </p:nvSpPr>
        <p:spPr>
          <a:xfrm>
            <a:off x="5760058" y="748957"/>
            <a:ext cx="5579898" cy="857158"/>
          </a:xfrm>
        </p:spPr>
        <p:txBody>
          <a:bodyPr/>
          <a:lstStyle/>
          <a:p>
            <a:r>
              <a:rPr lang="en-IE" dirty="0"/>
              <a:t>LOCAL ECONOMY</a:t>
            </a:r>
          </a:p>
        </p:txBody>
      </p:sp>
      <p:pic>
        <p:nvPicPr>
          <p:cNvPr id="7" name="Picture Placeholder 6" descr="A picture containing text&#10;&#10;Description automatically generated">
            <a:extLst>
              <a:ext uri="{FF2B5EF4-FFF2-40B4-BE49-F238E27FC236}">
                <a16:creationId xmlns:a16="http://schemas.microsoft.com/office/drawing/2014/main" id="{7F48C58D-F26D-48EF-A3E0-D91868BF5032}"/>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8" name="TextBox 7">
            <a:extLst>
              <a:ext uri="{FF2B5EF4-FFF2-40B4-BE49-F238E27FC236}">
                <a16:creationId xmlns:a16="http://schemas.microsoft.com/office/drawing/2014/main" id="{AC64A6CF-18F4-4318-8119-3FE0657EDEA3}"/>
              </a:ext>
            </a:extLst>
          </p:cNvPr>
          <p:cNvSpPr txBox="1"/>
          <p:nvPr/>
        </p:nvSpPr>
        <p:spPr>
          <a:xfrm flipH="1">
            <a:off x="-1" y="5480709"/>
            <a:ext cx="5348177" cy="923330"/>
          </a:xfrm>
          <a:prstGeom prst="rect">
            <a:avLst/>
          </a:prstGeom>
          <a:solidFill>
            <a:srgbClr val="7F4182"/>
          </a:solidFill>
        </p:spPr>
        <p:txBody>
          <a:bodyPr wrap="square" rtlCol="0">
            <a:spAutoFit/>
          </a:bodyPr>
          <a:lstStyle/>
          <a:p>
            <a:r>
              <a:rPr lang="en-US" dirty="0">
                <a:solidFill>
                  <a:schemeClr val="bg1"/>
                </a:solidFill>
              </a:rPr>
              <a:t>Not sure about how your project impacts the local economy? See exercise 3 in the key action pack which follows </a:t>
            </a:r>
            <a:endParaRPr lang="en-IE" dirty="0">
              <a:solidFill>
                <a:schemeClr val="bg1"/>
              </a:solidFill>
            </a:endParaRPr>
          </a:p>
        </p:txBody>
      </p:sp>
    </p:spTree>
    <p:extLst>
      <p:ext uri="{BB962C8B-B14F-4D97-AF65-F5344CB8AC3E}">
        <p14:creationId xmlns:p14="http://schemas.microsoft.com/office/powerpoint/2010/main" val="411896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656522" y="1997921"/>
            <a:ext cx="6315738" cy="3631644"/>
          </a:xfrm>
        </p:spPr>
        <p:txBody>
          <a:bodyPr/>
          <a:lstStyle/>
          <a:p>
            <a:r>
              <a:rPr lang="en-US" dirty="0"/>
              <a:t>As we mentioned earlier, most community projects need funding to get off the ground.</a:t>
            </a:r>
          </a:p>
          <a:p>
            <a:r>
              <a:rPr lang="en-US" dirty="0"/>
              <a:t>Small scale projects may be able to be funded from existing community funds or local fundraising but large-scale projects may need funding from multiple sources to get off the ground.</a:t>
            </a:r>
          </a:p>
          <a:p>
            <a:r>
              <a:rPr lang="en-US" dirty="0"/>
              <a:t>In Module 5, we will delve deeper into the world of project funding and finance.</a:t>
            </a:r>
          </a:p>
          <a:p>
            <a:endParaRPr lang="en-IE" dirty="0"/>
          </a:p>
        </p:txBody>
      </p:sp>
      <p:pic>
        <p:nvPicPr>
          <p:cNvPr id="11" name="Picture Placeholder 10" descr="A picture containing food&#10;&#10;Description automatically generated">
            <a:extLst>
              <a:ext uri="{FF2B5EF4-FFF2-40B4-BE49-F238E27FC236}">
                <a16:creationId xmlns:a16="http://schemas.microsoft.com/office/drawing/2014/main" id="{5791FA93-DE2A-4D4F-8269-47BADA3FA863}"/>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1CEB1F47-F36C-40CC-B102-D9A4111BAEB5}"/>
              </a:ext>
            </a:extLst>
          </p:cNvPr>
          <p:cNvSpPr>
            <a:spLocks noGrp="1"/>
          </p:cNvSpPr>
          <p:nvPr>
            <p:ph type="body" sz="quarter" idx="22"/>
          </p:nvPr>
        </p:nvSpPr>
        <p:spPr>
          <a:xfrm>
            <a:off x="5760058" y="748957"/>
            <a:ext cx="5579898" cy="857158"/>
          </a:xfrm>
        </p:spPr>
        <p:txBody>
          <a:bodyPr/>
          <a:lstStyle/>
          <a:p>
            <a:r>
              <a:rPr lang="en-IE" dirty="0"/>
              <a:t>FUNDING/FINANCES</a:t>
            </a:r>
          </a:p>
        </p:txBody>
      </p:sp>
    </p:spTree>
    <p:extLst>
      <p:ext uri="{BB962C8B-B14F-4D97-AF65-F5344CB8AC3E}">
        <p14:creationId xmlns:p14="http://schemas.microsoft.com/office/powerpoint/2010/main" val="1095717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BCBFF6-B69A-41C7-B081-9B41DD12D6CC}"/>
              </a:ext>
            </a:extLst>
          </p:cNvPr>
          <p:cNvSpPr>
            <a:spLocks noGrp="1"/>
          </p:cNvSpPr>
          <p:nvPr>
            <p:ph type="body" sz="quarter" idx="17"/>
          </p:nvPr>
        </p:nvSpPr>
        <p:spPr>
          <a:xfrm>
            <a:off x="301317" y="2274949"/>
            <a:ext cx="6931495" cy="3947440"/>
          </a:xfrm>
        </p:spPr>
        <p:txBody>
          <a:bodyPr/>
          <a:lstStyle/>
          <a:p>
            <a:pPr marL="457200" indent="-457200" algn="l">
              <a:buAutoNum type="arabicPeriod"/>
            </a:pPr>
            <a:r>
              <a:rPr lang="en-IE" dirty="0"/>
              <a:t>The Community Wheel</a:t>
            </a:r>
          </a:p>
          <a:p>
            <a:pPr marL="457200" indent="-457200" algn="l">
              <a:buAutoNum type="arabicPeriod"/>
            </a:pPr>
            <a:r>
              <a:rPr lang="en-IE" dirty="0"/>
              <a:t>The Connecting Tool</a:t>
            </a:r>
          </a:p>
          <a:p>
            <a:pPr marL="457200" indent="-457200" algn="l">
              <a:buAutoNum type="arabicPeriod"/>
            </a:pPr>
            <a:r>
              <a:rPr lang="en-US" dirty="0"/>
              <a:t>Public, Private, Community Partnership/Associations Exercise </a:t>
            </a:r>
          </a:p>
          <a:p>
            <a:pPr marL="457200" indent="-457200" algn="l">
              <a:buAutoNum type="arabicPeriod"/>
            </a:pPr>
            <a:r>
              <a:rPr lang="en-IE" dirty="0"/>
              <a:t>Local Economy Impact Exercise</a:t>
            </a:r>
          </a:p>
          <a:p>
            <a:pPr marL="457200" indent="-457200" algn="l">
              <a:buAutoNum type="arabicPeriod"/>
            </a:pPr>
            <a:endParaRPr lang="en-IE" dirty="0"/>
          </a:p>
          <a:p>
            <a:pPr marL="457200" indent="-457200" algn="l">
              <a:buAutoNum type="arabicPeriod"/>
            </a:pPr>
            <a:endParaRPr lang="en-IE" dirty="0"/>
          </a:p>
          <a:p>
            <a:pPr marL="457200" indent="-457200" algn="l">
              <a:buAutoNum type="arabicPeriod"/>
            </a:pPr>
            <a:endParaRPr lang="en-IE" dirty="0"/>
          </a:p>
        </p:txBody>
      </p:sp>
      <p:pic>
        <p:nvPicPr>
          <p:cNvPr id="6" name="Picture Placeholder 5" descr="Boy in park holding magnifying glass to eye with friends">
            <a:extLst>
              <a:ext uri="{FF2B5EF4-FFF2-40B4-BE49-F238E27FC236}">
                <a16:creationId xmlns:a16="http://schemas.microsoft.com/office/drawing/2014/main" id="{9DC248D5-8F24-4EAF-9B41-1BA1CB4BF6A2}"/>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361FD6A2-A92E-420C-A938-E9A6F0530FB5}"/>
              </a:ext>
            </a:extLst>
          </p:cNvPr>
          <p:cNvSpPr>
            <a:spLocks noGrp="1"/>
          </p:cNvSpPr>
          <p:nvPr>
            <p:ph type="body" sz="quarter" idx="16"/>
          </p:nvPr>
        </p:nvSpPr>
        <p:spPr>
          <a:xfrm>
            <a:off x="6726621" y="172077"/>
            <a:ext cx="5644055" cy="981359"/>
          </a:xfrm>
        </p:spPr>
        <p:txBody>
          <a:bodyPr>
            <a:normAutofit/>
          </a:bodyPr>
          <a:lstStyle/>
          <a:p>
            <a:r>
              <a:rPr lang="en-IE" sz="4800" dirty="0"/>
              <a:t>Key Action Pack 4</a:t>
            </a:r>
          </a:p>
        </p:txBody>
      </p:sp>
      <p:sp>
        <p:nvSpPr>
          <p:cNvPr id="8" name="TextBox 7">
            <a:extLst>
              <a:ext uri="{FF2B5EF4-FFF2-40B4-BE49-F238E27FC236}">
                <a16:creationId xmlns:a16="http://schemas.microsoft.com/office/drawing/2014/main" id="{2C75CB65-9D59-4C5B-B322-DAF3A329919B}"/>
              </a:ext>
            </a:extLst>
          </p:cNvPr>
          <p:cNvSpPr txBox="1"/>
          <p:nvPr/>
        </p:nvSpPr>
        <p:spPr>
          <a:xfrm>
            <a:off x="301317" y="166068"/>
            <a:ext cx="6321972" cy="1077218"/>
          </a:xfrm>
          <a:prstGeom prst="rect">
            <a:avLst/>
          </a:prstGeom>
          <a:noFill/>
        </p:spPr>
        <p:txBody>
          <a:bodyPr wrap="square">
            <a:spAutoFit/>
          </a:bodyPr>
          <a:lstStyle/>
          <a:p>
            <a:r>
              <a:rPr lang="en-IE" sz="3200" dirty="0">
                <a:solidFill>
                  <a:schemeClr val="bg1"/>
                </a:solidFill>
              </a:rPr>
              <a:t>Turning Ideas into Action – useful exercises and templates</a:t>
            </a:r>
          </a:p>
        </p:txBody>
      </p:sp>
      <p:sp>
        <p:nvSpPr>
          <p:cNvPr id="9" name="TextBox 8">
            <a:extLst>
              <a:ext uri="{FF2B5EF4-FFF2-40B4-BE49-F238E27FC236}">
                <a16:creationId xmlns:a16="http://schemas.microsoft.com/office/drawing/2014/main" id="{381D8A85-2728-462A-8882-3A82C2936D4F}"/>
              </a:ext>
            </a:extLst>
          </p:cNvPr>
          <p:cNvSpPr txBox="1"/>
          <p:nvPr/>
        </p:nvSpPr>
        <p:spPr>
          <a:xfrm>
            <a:off x="529280" y="5431791"/>
            <a:ext cx="8277263" cy="1200329"/>
          </a:xfrm>
          <a:prstGeom prst="rect">
            <a:avLst/>
          </a:prstGeom>
          <a:noFill/>
        </p:spPr>
        <p:txBody>
          <a:bodyPr wrap="square" rtlCol="0">
            <a:spAutoFit/>
          </a:bodyPr>
          <a:lstStyle/>
          <a:p>
            <a:r>
              <a:rPr lang="en-US" dirty="0">
                <a:solidFill>
                  <a:schemeClr val="bg1"/>
                </a:solidFill>
              </a:rPr>
              <a:t>The Community Wheel and the Connecting Tool are simple ways to present the resources available to you in the community and show the connection each has to your project. Let's look at each of these tools and how to use them:</a:t>
            </a:r>
          </a:p>
          <a:p>
            <a:endParaRPr lang="en-IE" dirty="0">
              <a:solidFill>
                <a:schemeClr val="bg1"/>
              </a:solidFill>
            </a:endParaRPr>
          </a:p>
        </p:txBody>
      </p:sp>
    </p:spTree>
    <p:extLst>
      <p:ext uri="{BB962C8B-B14F-4D97-AF65-F5344CB8AC3E}">
        <p14:creationId xmlns:p14="http://schemas.microsoft.com/office/powerpoint/2010/main" val="2930424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23C4E2-61F1-4C71-876E-D589304D802F}"/>
              </a:ext>
            </a:extLst>
          </p:cNvPr>
          <p:cNvSpPr>
            <a:spLocks noGrp="1"/>
          </p:cNvSpPr>
          <p:nvPr>
            <p:ph type="body" sz="quarter" idx="13"/>
          </p:nvPr>
        </p:nvSpPr>
        <p:spPr>
          <a:xfrm>
            <a:off x="3753293" y="296691"/>
            <a:ext cx="7407087" cy="697353"/>
          </a:xfrm>
        </p:spPr>
        <p:txBody>
          <a:bodyPr/>
          <a:lstStyle/>
          <a:p>
            <a:r>
              <a:rPr lang="en-IE" dirty="0">
                <a:solidFill>
                  <a:srgbClr val="AB5AB0"/>
                </a:solidFill>
              </a:rPr>
              <a:t>1. The Community Wheel</a:t>
            </a:r>
          </a:p>
        </p:txBody>
      </p:sp>
      <p:sp>
        <p:nvSpPr>
          <p:cNvPr id="3" name="Text Placeholder 2">
            <a:extLst>
              <a:ext uri="{FF2B5EF4-FFF2-40B4-BE49-F238E27FC236}">
                <a16:creationId xmlns:a16="http://schemas.microsoft.com/office/drawing/2014/main" id="{F9AD5974-EE96-4BE7-BDC0-EA0B3D02D9AF}"/>
              </a:ext>
            </a:extLst>
          </p:cNvPr>
          <p:cNvSpPr>
            <a:spLocks noGrp="1"/>
          </p:cNvSpPr>
          <p:nvPr>
            <p:ph type="body" sz="quarter" idx="14"/>
          </p:nvPr>
        </p:nvSpPr>
        <p:spPr>
          <a:xfrm>
            <a:off x="3753293" y="1088332"/>
            <a:ext cx="8272130" cy="3975101"/>
          </a:xfrm>
        </p:spPr>
        <p:txBody>
          <a:bodyPr/>
          <a:lstStyle/>
          <a:p>
            <a:r>
              <a:rPr lang="en-US" dirty="0"/>
              <a:t>This tool captures the assets of a community along the six asset categories discussed so far in this course:</a:t>
            </a:r>
          </a:p>
          <a:p>
            <a:pPr marL="342900" indent="-342900">
              <a:buFont typeface="Arial" panose="020B0604020202020204" pitchFamily="34" charset="0"/>
              <a:buChar char="•"/>
            </a:pPr>
            <a:r>
              <a:rPr lang="en-US" dirty="0"/>
              <a:t>individuals/residents</a:t>
            </a:r>
          </a:p>
          <a:p>
            <a:pPr marL="342900" indent="-342900">
              <a:buFont typeface="Arial" panose="020B0604020202020204" pitchFamily="34" charset="0"/>
              <a:buChar char="•"/>
            </a:pPr>
            <a:r>
              <a:rPr lang="en-US" dirty="0"/>
              <a:t>associations</a:t>
            </a:r>
          </a:p>
          <a:p>
            <a:pPr marL="342900" indent="-342900">
              <a:buFont typeface="Arial" panose="020B0604020202020204" pitchFamily="34" charset="0"/>
              <a:buChar char="•"/>
            </a:pPr>
            <a:r>
              <a:rPr lang="en-US" dirty="0"/>
              <a:t>institutions</a:t>
            </a:r>
          </a:p>
          <a:p>
            <a:pPr marL="342900" indent="-342900">
              <a:buFont typeface="Arial" panose="020B0604020202020204" pitchFamily="34" charset="0"/>
              <a:buChar char="•"/>
            </a:pPr>
            <a:r>
              <a:rPr lang="en-US" dirty="0"/>
              <a:t>physical spaces</a:t>
            </a:r>
          </a:p>
          <a:p>
            <a:pPr marL="342900" indent="-342900">
              <a:buFont typeface="Arial" panose="020B0604020202020204" pitchFamily="34" charset="0"/>
              <a:buChar char="•"/>
            </a:pPr>
            <a:r>
              <a:rPr lang="en-US" dirty="0"/>
              <a:t>the local economy</a:t>
            </a:r>
          </a:p>
          <a:p>
            <a:pPr marL="342900" indent="-342900">
              <a:buFont typeface="Arial" panose="020B0604020202020204" pitchFamily="34" charset="0"/>
              <a:buChar char="•"/>
            </a:pPr>
            <a:r>
              <a:rPr lang="en-US" dirty="0"/>
              <a:t>stories of the community</a:t>
            </a:r>
          </a:p>
          <a:p>
            <a:pPr marL="342900" indent="-342900">
              <a:buFont typeface="Arial" panose="020B0604020202020204" pitchFamily="34" charset="0"/>
              <a:buChar char="•"/>
            </a:pPr>
            <a:endParaRPr lang="en-US" dirty="0"/>
          </a:p>
          <a:p>
            <a:endParaRPr lang="en-IE" dirty="0"/>
          </a:p>
        </p:txBody>
      </p:sp>
      <p:sp>
        <p:nvSpPr>
          <p:cNvPr id="5" name="Rectangle 3">
            <a:extLst>
              <a:ext uri="{FF2B5EF4-FFF2-40B4-BE49-F238E27FC236}">
                <a16:creationId xmlns:a16="http://schemas.microsoft.com/office/drawing/2014/main" id="{DD1F8673-FD41-4D3D-B6A7-2DC23F276078}"/>
              </a:ext>
            </a:extLst>
          </p:cNvPr>
          <p:cNvSpPr>
            <a:spLocks noChangeArrowheads="1"/>
          </p:cNvSpPr>
          <p:nvPr/>
        </p:nvSpPr>
        <p:spPr bwMode="auto">
          <a:xfrm>
            <a:off x="3753292" y="4639112"/>
            <a:ext cx="8006317" cy="1938992"/>
          </a:xfrm>
          <a:prstGeom prst="rect">
            <a:avLst/>
          </a:prstGeom>
          <a:solidFill>
            <a:srgbClr val="68BB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mn-lt"/>
              </a:rPr>
              <a:t>Using the Community Wheel</a:t>
            </a:r>
            <a:endParaRPr kumimoji="0" lang="en-US" altLang="en-US" sz="24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31F20"/>
                </a:solidFill>
                <a:effectLst/>
                <a:latin typeface="+mn-lt"/>
              </a:rPr>
              <a:t>Use the Community Wheel to write examples of the six types of assets found in the community of your project.</a:t>
            </a:r>
            <a:endParaRPr kumimoji="0" lang="en-US" altLang="en-US" sz="2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31F20"/>
                </a:solidFill>
                <a:effectLst/>
                <a:latin typeface="+mn-lt"/>
              </a:rPr>
              <a:t>Download and print a copy of the Community Wheel tool to use for this exercise: </a:t>
            </a:r>
            <a:r>
              <a:rPr kumimoji="0" lang="en-US" altLang="en-US" sz="2400" b="0" i="0" u="none" strike="noStrike" cap="none" normalizeH="0" baseline="0" dirty="0">
                <a:ln>
                  <a:noFill/>
                </a:ln>
                <a:solidFill>
                  <a:srgbClr val="005CAB"/>
                </a:solidFill>
                <a:effectLst/>
                <a:latin typeface="+mn-lt"/>
                <a:hlinkClick r:id="rId2"/>
              </a:rPr>
              <a:t>TheCommunityWheel.pdf</a:t>
            </a:r>
            <a:endParaRPr kumimoji="0" lang="en-US" altLang="en-US" sz="2400" b="0" i="0" u="none" strike="noStrike" cap="none" normalizeH="0" baseline="0" dirty="0">
              <a:ln>
                <a:noFill/>
              </a:ln>
              <a:solidFill>
                <a:schemeClr val="tx1"/>
              </a:solidFill>
              <a:effectLst/>
              <a:latin typeface="+mn-lt"/>
            </a:endParaRPr>
          </a:p>
        </p:txBody>
      </p:sp>
      <p:pic>
        <p:nvPicPr>
          <p:cNvPr id="7" name="Picture 6">
            <a:extLst>
              <a:ext uri="{FF2B5EF4-FFF2-40B4-BE49-F238E27FC236}">
                <a16:creationId xmlns:a16="http://schemas.microsoft.com/office/drawing/2014/main" id="{69A435C6-8CD1-4B6F-A633-F176EFF4FA26}"/>
              </a:ext>
            </a:extLst>
          </p:cNvPr>
          <p:cNvPicPr>
            <a:picLocks noChangeAspect="1"/>
          </p:cNvPicPr>
          <p:nvPr/>
        </p:nvPicPr>
        <p:blipFill>
          <a:blip r:embed="rId3"/>
          <a:stretch>
            <a:fillRect/>
          </a:stretch>
        </p:blipFill>
        <p:spPr>
          <a:xfrm>
            <a:off x="0" y="1204686"/>
            <a:ext cx="3638958" cy="3434426"/>
          </a:xfrm>
          <a:prstGeom prst="rect">
            <a:avLst/>
          </a:prstGeom>
        </p:spPr>
      </p:pic>
      <p:sp>
        <p:nvSpPr>
          <p:cNvPr id="8" name="TextBox 7">
            <a:extLst>
              <a:ext uri="{FF2B5EF4-FFF2-40B4-BE49-F238E27FC236}">
                <a16:creationId xmlns:a16="http://schemas.microsoft.com/office/drawing/2014/main" id="{17555B0A-98FD-43C5-9A71-B9AAAD04A3C6}"/>
              </a:ext>
            </a:extLst>
          </p:cNvPr>
          <p:cNvSpPr txBox="1"/>
          <p:nvPr/>
        </p:nvSpPr>
        <p:spPr>
          <a:xfrm>
            <a:off x="95693" y="6464595"/>
            <a:ext cx="2349795" cy="276999"/>
          </a:xfrm>
          <a:prstGeom prst="rect">
            <a:avLst/>
          </a:prstGeom>
          <a:noFill/>
        </p:spPr>
        <p:txBody>
          <a:bodyPr wrap="square" rtlCol="0">
            <a:spAutoFit/>
          </a:bodyPr>
          <a:lstStyle/>
          <a:p>
            <a:r>
              <a:rPr lang="en-IE" sz="1200" dirty="0">
                <a:hlinkClick r:id="rId4"/>
              </a:rPr>
              <a:t>Source: Visit Campus</a:t>
            </a:r>
            <a:endParaRPr lang="en-IE" sz="1200" dirty="0"/>
          </a:p>
        </p:txBody>
      </p:sp>
    </p:spTree>
    <p:extLst>
      <p:ext uri="{BB962C8B-B14F-4D97-AF65-F5344CB8AC3E}">
        <p14:creationId xmlns:p14="http://schemas.microsoft.com/office/powerpoint/2010/main" val="3319068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23C4E2-61F1-4C71-876E-D589304D802F}"/>
              </a:ext>
            </a:extLst>
          </p:cNvPr>
          <p:cNvSpPr>
            <a:spLocks noGrp="1"/>
          </p:cNvSpPr>
          <p:nvPr>
            <p:ph type="body" sz="quarter" idx="13"/>
          </p:nvPr>
        </p:nvSpPr>
        <p:spPr>
          <a:xfrm>
            <a:off x="3753293" y="286058"/>
            <a:ext cx="7407087" cy="697353"/>
          </a:xfrm>
        </p:spPr>
        <p:txBody>
          <a:bodyPr>
            <a:normAutofit/>
          </a:bodyPr>
          <a:lstStyle/>
          <a:p>
            <a:r>
              <a:rPr lang="en-IE" dirty="0">
                <a:solidFill>
                  <a:srgbClr val="AB5AB0"/>
                </a:solidFill>
              </a:rPr>
              <a:t>2. The Connecting Tool</a:t>
            </a:r>
          </a:p>
        </p:txBody>
      </p:sp>
      <p:sp>
        <p:nvSpPr>
          <p:cNvPr id="3" name="Text Placeholder 2">
            <a:extLst>
              <a:ext uri="{FF2B5EF4-FFF2-40B4-BE49-F238E27FC236}">
                <a16:creationId xmlns:a16="http://schemas.microsoft.com/office/drawing/2014/main" id="{F9AD5974-EE96-4BE7-BDC0-EA0B3D02D9AF}"/>
              </a:ext>
            </a:extLst>
          </p:cNvPr>
          <p:cNvSpPr>
            <a:spLocks noGrp="1"/>
          </p:cNvSpPr>
          <p:nvPr>
            <p:ph type="body" sz="quarter" idx="14"/>
          </p:nvPr>
        </p:nvSpPr>
        <p:spPr>
          <a:xfrm>
            <a:off x="3753293" y="1088332"/>
            <a:ext cx="8272130" cy="3975101"/>
          </a:xfrm>
        </p:spPr>
        <p:txBody>
          <a:bodyPr/>
          <a:lstStyle/>
          <a:p>
            <a:r>
              <a:rPr lang="en-US" dirty="0"/>
              <a:t>This tool can help you connect the community assets identified in the Community Wheel directly to the objectives of your project. For example: You may be trying to help a community transform a local park. In this case, "park" is at the center of the Connecting Tool. Next, assets listed on the Community Wheel are placed around the "park" objective. For each asset listed, record what the asset can do for the park project, and also how that asset will benefit from it.</a:t>
            </a:r>
          </a:p>
          <a:p>
            <a:endParaRPr lang="en-IE" dirty="0"/>
          </a:p>
        </p:txBody>
      </p:sp>
      <p:sp>
        <p:nvSpPr>
          <p:cNvPr id="5" name="Rectangle 3">
            <a:extLst>
              <a:ext uri="{FF2B5EF4-FFF2-40B4-BE49-F238E27FC236}">
                <a16:creationId xmlns:a16="http://schemas.microsoft.com/office/drawing/2014/main" id="{DD1F8673-FD41-4D3D-B6A7-2DC23F276078}"/>
              </a:ext>
            </a:extLst>
          </p:cNvPr>
          <p:cNvSpPr>
            <a:spLocks noChangeArrowheads="1"/>
          </p:cNvSpPr>
          <p:nvPr/>
        </p:nvSpPr>
        <p:spPr bwMode="auto">
          <a:xfrm>
            <a:off x="3753293" y="3770693"/>
            <a:ext cx="8343015" cy="3046988"/>
          </a:xfrm>
          <a:prstGeom prst="rect">
            <a:avLst/>
          </a:prstGeom>
          <a:solidFill>
            <a:srgbClr val="68BB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UbuntuLight"/>
              </a:rPr>
              <a:t>Using the Connecting Tool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effectLst/>
                <a:latin typeface="UbuntuLight"/>
              </a:rPr>
              <a:t>Using the Connecting Tool, place an objective of your project in the center, then identify the assets from your Community Wheel around that objective. Next, use the tool to record both the contributions and benefits each asset in the community has related to the specific project objective at the center.</a:t>
            </a:r>
            <a:endParaRPr kumimoji="0" lang="en-US" altLang="en-US" sz="2400" i="0" u="none" strike="noStrike" cap="none" normalizeH="0" baseline="0" dirty="0">
              <a:ln>
                <a:noFill/>
              </a:ln>
              <a:solidFill>
                <a:schemeClr val="bg1"/>
              </a:solidFill>
              <a:effectLst/>
              <a:latin typeface="UbuntuLigh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chemeClr val="bg1"/>
                </a:solidFill>
                <a:effectLst/>
                <a:latin typeface="UbuntuLight"/>
              </a:rPr>
              <a:t>Download and print a copy of the Connecting Tool for this exercise: </a:t>
            </a:r>
            <a:r>
              <a:rPr lang="en-IE" sz="2400" b="0" i="0" u="sng" dirty="0">
                <a:solidFill>
                  <a:srgbClr val="203163"/>
                </a:solidFill>
                <a:effectLst/>
                <a:latin typeface="UbuntuLight"/>
                <a:hlinkClick r:id="rId2"/>
              </a:rPr>
              <a:t>ConnectingTool.pdf</a:t>
            </a:r>
            <a:endParaRPr kumimoji="0" lang="en-US" altLang="en-US" sz="2400" i="0" u="none" strike="noStrike" cap="none" normalizeH="0" baseline="0" dirty="0">
              <a:ln>
                <a:noFill/>
              </a:ln>
              <a:solidFill>
                <a:schemeClr val="bg1"/>
              </a:solidFill>
              <a:effectLst/>
            </a:endParaRPr>
          </a:p>
        </p:txBody>
      </p:sp>
      <p:sp>
        <p:nvSpPr>
          <p:cNvPr id="4" name="TextBox 3">
            <a:extLst>
              <a:ext uri="{FF2B5EF4-FFF2-40B4-BE49-F238E27FC236}">
                <a16:creationId xmlns:a16="http://schemas.microsoft.com/office/drawing/2014/main" id="{7D4793CD-5652-4716-9ABE-6DA6F22B51E7}"/>
              </a:ext>
            </a:extLst>
          </p:cNvPr>
          <p:cNvSpPr txBox="1"/>
          <p:nvPr/>
        </p:nvSpPr>
        <p:spPr>
          <a:xfrm>
            <a:off x="95693" y="6464595"/>
            <a:ext cx="2349795" cy="276999"/>
          </a:xfrm>
          <a:prstGeom prst="rect">
            <a:avLst/>
          </a:prstGeom>
          <a:noFill/>
        </p:spPr>
        <p:txBody>
          <a:bodyPr wrap="square" rtlCol="0">
            <a:spAutoFit/>
          </a:bodyPr>
          <a:lstStyle/>
          <a:p>
            <a:r>
              <a:rPr lang="en-IE" sz="1200" dirty="0">
                <a:hlinkClick r:id="rId3"/>
              </a:rPr>
              <a:t>Source: Visit Campus</a:t>
            </a:r>
            <a:endParaRPr lang="en-IE" sz="1200" dirty="0"/>
          </a:p>
        </p:txBody>
      </p:sp>
      <p:pic>
        <p:nvPicPr>
          <p:cNvPr id="6146" name="Picture 2" descr="Thumbnail for [node:title][user:name]">
            <a:extLst>
              <a:ext uri="{FF2B5EF4-FFF2-40B4-BE49-F238E27FC236}">
                <a16:creationId xmlns:a16="http://schemas.microsoft.com/office/drawing/2014/main" id="{5B603064-F0A9-43DA-A8EC-1018B9F545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83411"/>
            <a:ext cx="3655701" cy="365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473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29318F-0F54-4657-9C5E-4C05CD4B336E}"/>
              </a:ext>
            </a:extLst>
          </p:cNvPr>
          <p:cNvPicPr>
            <a:picLocks noChangeAspect="1"/>
          </p:cNvPicPr>
          <p:nvPr/>
        </p:nvPicPr>
        <p:blipFill>
          <a:blip r:embed="rId2"/>
          <a:stretch>
            <a:fillRect/>
          </a:stretch>
        </p:blipFill>
        <p:spPr>
          <a:xfrm>
            <a:off x="0" y="1256215"/>
            <a:ext cx="5353007" cy="5006361"/>
          </a:xfrm>
          <a:prstGeom prst="rect">
            <a:avLst/>
          </a:prstGeom>
        </p:spPr>
      </p:pic>
      <p:sp>
        <p:nvSpPr>
          <p:cNvPr id="2" name="Text Placeholder 1">
            <a:extLst>
              <a:ext uri="{FF2B5EF4-FFF2-40B4-BE49-F238E27FC236}">
                <a16:creationId xmlns:a16="http://schemas.microsoft.com/office/drawing/2014/main" id="{2E23C4E2-61F1-4C71-876E-D589304D802F}"/>
              </a:ext>
            </a:extLst>
          </p:cNvPr>
          <p:cNvSpPr>
            <a:spLocks noGrp="1"/>
          </p:cNvSpPr>
          <p:nvPr>
            <p:ph type="body" sz="quarter" idx="13"/>
          </p:nvPr>
        </p:nvSpPr>
        <p:spPr>
          <a:xfrm>
            <a:off x="3753293" y="0"/>
            <a:ext cx="7407087" cy="983411"/>
          </a:xfrm>
        </p:spPr>
        <p:txBody>
          <a:bodyPr>
            <a:normAutofit fontScale="92500" lnSpcReduction="10000"/>
          </a:bodyPr>
          <a:lstStyle/>
          <a:p>
            <a:r>
              <a:rPr lang="en-IE" dirty="0">
                <a:solidFill>
                  <a:srgbClr val="AB5AB0"/>
                </a:solidFill>
              </a:rPr>
              <a:t>3. Public, Private, Community Partnership/Associations Exercise </a:t>
            </a:r>
          </a:p>
        </p:txBody>
      </p:sp>
      <p:sp>
        <p:nvSpPr>
          <p:cNvPr id="3" name="Text Placeholder 2">
            <a:extLst>
              <a:ext uri="{FF2B5EF4-FFF2-40B4-BE49-F238E27FC236}">
                <a16:creationId xmlns:a16="http://schemas.microsoft.com/office/drawing/2014/main" id="{F9AD5974-EE96-4BE7-BDC0-EA0B3D02D9AF}"/>
              </a:ext>
            </a:extLst>
          </p:cNvPr>
          <p:cNvSpPr>
            <a:spLocks noGrp="1"/>
          </p:cNvSpPr>
          <p:nvPr>
            <p:ph type="body" sz="quarter" idx="14"/>
          </p:nvPr>
        </p:nvSpPr>
        <p:spPr>
          <a:xfrm>
            <a:off x="5018567" y="1088332"/>
            <a:ext cx="7006855" cy="3975101"/>
          </a:xfrm>
        </p:spPr>
        <p:txBody>
          <a:bodyPr/>
          <a:lstStyle/>
          <a:p>
            <a:r>
              <a:rPr lang="en-US" dirty="0"/>
              <a:t>Do you consider the vast asset of associations when you are working on your community projects?</a:t>
            </a:r>
          </a:p>
          <a:p>
            <a:r>
              <a:rPr lang="en-US" dirty="0"/>
              <a:t>How do you think about them beyond monetary resources?</a:t>
            </a:r>
          </a:p>
          <a:p>
            <a:r>
              <a:rPr lang="en-US" dirty="0"/>
              <a:t>Does your project have extensive relationships with the community's citizen associations?</a:t>
            </a:r>
            <a:endParaRPr lang="en-IE" dirty="0"/>
          </a:p>
        </p:txBody>
      </p:sp>
      <p:sp>
        <p:nvSpPr>
          <p:cNvPr id="5" name="Rectangle 3">
            <a:extLst>
              <a:ext uri="{FF2B5EF4-FFF2-40B4-BE49-F238E27FC236}">
                <a16:creationId xmlns:a16="http://schemas.microsoft.com/office/drawing/2014/main" id="{DD1F8673-FD41-4D3D-B6A7-2DC23F276078}"/>
              </a:ext>
            </a:extLst>
          </p:cNvPr>
          <p:cNvSpPr>
            <a:spLocks noChangeArrowheads="1"/>
          </p:cNvSpPr>
          <p:nvPr/>
        </p:nvSpPr>
        <p:spPr bwMode="auto">
          <a:xfrm>
            <a:off x="5092995" y="3494542"/>
            <a:ext cx="7099005" cy="2677656"/>
          </a:xfrm>
          <a:prstGeom prst="rect">
            <a:avLst/>
          </a:prstGeom>
          <a:solidFill>
            <a:srgbClr val="68BB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mn-lt"/>
              </a:rPr>
              <a:t>Using the Association Exercise </a:t>
            </a:r>
            <a:r>
              <a:rPr lang="en-US" altLang="en-US" sz="2400" b="1" dirty="0">
                <a:solidFill>
                  <a:schemeClr val="bg1"/>
                </a:solidFill>
                <a:latin typeface="+mn-lt"/>
              </a:rPr>
              <a:t>Tool</a:t>
            </a:r>
          </a:p>
          <a:p>
            <a:pPr marL="0" marR="0" lvl="0" indent="0" algn="l" defTabSz="914400" rtl="0" eaLnBrk="0" fontAlgn="base" latinLnBrk="0" hangingPunct="0">
              <a:lnSpc>
                <a:spcPct val="100000"/>
              </a:lnSpc>
              <a:spcBef>
                <a:spcPct val="0"/>
              </a:spcBef>
              <a:spcAft>
                <a:spcPct val="0"/>
              </a:spcAft>
              <a:buClrTx/>
              <a:buSzTx/>
              <a:buFontTx/>
              <a:buNone/>
              <a:tabLst/>
            </a:pPr>
            <a:r>
              <a:rPr lang="en-US" sz="2400" dirty="0">
                <a:latin typeface="+mn-lt"/>
              </a:rPr>
              <a:t>Use this tool to illustrate partnerships that you organization already has with associations in your community and to think about new partnerships which might be useful to your projects and your organization. </a:t>
            </a:r>
            <a:r>
              <a:rPr kumimoji="0" lang="en-US" altLang="en-US" sz="2400" i="0" u="none" strike="noStrike" cap="none" normalizeH="0" baseline="0" dirty="0">
                <a:ln>
                  <a:noFill/>
                </a:ln>
                <a:solidFill>
                  <a:schemeClr val="bg1"/>
                </a:solidFill>
                <a:effectLst/>
                <a:latin typeface="+mn-lt"/>
              </a:rPr>
              <a:t>Download and print a copy of the Tool for this exercise: </a:t>
            </a:r>
            <a:r>
              <a:rPr lang="en-IE" sz="2400" b="0" i="0" dirty="0">
                <a:effectLst/>
                <a:latin typeface="+mn-lt"/>
                <a:hlinkClick r:id="rId3"/>
              </a:rPr>
              <a:t>AssociationPartnershipsTool.pdf</a:t>
            </a:r>
            <a:endParaRPr kumimoji="0" lang="en-US" altLang="en-US" sz="2400" i="0" u="none" strike="noStrike" cap="none" normalizeH="0" baseline="0" dirty="0">
              <a:ln>
                <a:noFill/>
              </a:ln>
              <a:solidFill>
                <a:schemeClr val="bg1"/>
              </a:solidFill>
              <a:effectLst/>
              <a:latin typeface="+mn-lt"/>
            </a:endParaRPr>
          </a:p>
        </p:txBody>
      </p:sp>
      <p:sp>
        <p:nvSpPr>
          <p:cNvPr id="4" name="TextBox 3">
            <a:extLst>
              <a:ext uri="{FF2B5EF4-FFF2-40B4-BE49-F238E27FC236}">
                <a16:creationId xmlns:a16="http://schemas.microsoft.com/office/drawing/2014/main" id="{7D4793CD-5652-4716-9ABE-6DA6F22B51E7}"/>
              </a:ext>
            </a:extLst>
          </p:cNvPr>
          <p:cNvSpPr txBox="1"/>
          <p:nvPr/>
        </p:nvSpPr>
        <p:spPr>
          <a:xfrm>
            <a:off x="95693" y="6464595"/>
            <a:ext cx="2349795" cy="276999"/>
          </a:xfrm>
          <a:prstGeom prst="rect">
            <a:avLst/>
          </a:prstGeom>
          <a:noFill/>
        </p:spPr>
        <p:txBody>
          <a:bodyPr wrap="square" rtlCol="0">
            <a:spAutoFit/>
          </a:bodyPr>
          <a:lstStyle/>
          <a:p>
            <a:r>
              <a:rPr lang="en-IE" sz="1200" dirty="0">
                <a:hlinkClick r:id="rId4"/>
              </a:rPr>
              <a:t>Source: Visit Campus</a:t>
            </a:r>
            <a:endParaRPr lang="en-IE" sz="1200" dirty="0"/>
          </a:p>
        </p:txBody>
      </p:sp>
    </p:spTree>
    <p:extLst>
      <p:ext uri="{BB962C8B-B14F-4D97-AF65-F5344CB8AC3E}">
        <p14:creationId xmlns:p14="http://schemas.microsoft.com/office/powerpoint/2010/main" val="3857389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B9855F-7E24-4452-94DC-038C504DA2B5}"/>
              </a:ext>
            </a:extLst>
          </p:cNvPr>
          <p:cNvSpPr>
            <a:spLocks noGrp="1"/>
          </p:cNvSpPr>
          <p:nvPr>
            <p:ph type="body" sz="quarter" idx="20"/>
          </p:nvPr>
        </p:nvSpPr>
        <p:spPr>
          <a:xfrm>
            <a:off x="0" y="1244188"/>
            <a:ext cx="3427069" cy="4412334"/>
          </a:xfrm>
          <a:solidFill>
            <a:srgbClr val="68BBAF"/>
          </a:solidFill>
        </p:spPr>
        <p:txBody>
          <a:bodyPr/>
          <a:lstStyle/>
          <a:p>
            <a:pPr marL="0" indent="0" algn="ctr">
              <a:buNone/>
            </a:pPr>
            <a:r>
              <a:rPr lang="en-US" dirty="0">
                <a:solidFill>
                  <a:schemeClr val="bg1"/>
                </a:solidFill>
              </a:rPr>
              <a:t>Take a moment to go through the following activity: On a piece of paper, consider each statement below and rate your projects' involvement in the local economy. Use this five-point scale:</a:t>
            </a:r>
          </a:p>
          <a:p>
            <a:pPr marL="0" indent="0" algn="ctr">
              <a:buNone/>
            </a:pPr>
            <a:r>
              <a:rPr lang="en-US" dirty="0"/>
              <a:t>5 = Always | 4 = Most of the Time | 3 = Sometimes | 2 = Rarely | 1 = Never</a:t>
            </a:r>
            <a:endParaRPr lang="en-IE" dirty="0"/>
          </a:p>
        </p:txBody>
      </p:sp>
      <p:sp>
        <p:nvSpPr>
          <p:cNvPr id="3" name="Text Placeholder 2">
            <a:extLst>
              <a:ext uri="{FF2B5EF4-FFF2-40B4-BE49-F238E27FC236}">
                <a16:creationId xmlns:a16="http://schemas.microsoft.com/office/drawing/2014/main" id="{614FD096-84AE-4427-9263-33300AA346A7}"/>
              </a:ext>
            </a:extLst>
          </p:cNvPr>
          <p:cNvSpPr>
            <a:spLocks noGrp="1"/>
          </p:cNvSpPr>
          <p:nvPr>
            <p:ph type="body" sz="quarter" idx="21"/>
          </p:nvPr>
        </p:nvSpPr>
        <p:spPr>
          <a:xfrm>
            <a:off x="303268" y="180753"/>
            <a:ext cx="8403792" cy="874808"/>
          </a:xfrm>
        </p:spPr>
        <p:txBody>
          <a:bodyPr/>
          <a:lstStyle/>
          <a:p>
            <a:r>
              <a:rPr lang="en-IE" dirty="0">
                <a:solidFill>
                  <a:srgbClr val="AB5AB0"/>
                </a:solidFill>
              </a:rPr>
              <a:t>4. Local Economy Impact Exercise</a:t>
            </a:r>
          </a:p>
        </p:txBody>
      </p:sp>
      <p:sp>
        <p:nvSpPr>
          <p:cNvPr id="7" name="TextBox 6">
            <a:extLst>
              <a:ext uri="{FF2B5EF4-FFF2-40B4-BE49-F238E27FC236}">
                <a16:creationId xmlns:a16="http://schemas.microsoft.com/office/drawing/2014/main" id="{37C97B38-36D7-4549-951E-B7B207DEF2E1}"/>
              </a:ext>
            </a:extLst>
          </p:cNvPr>
          <p:cNvSpPr txBox="1"/>
          <p:nvPr/>
        </p:nvSpPr>
        <p:spPr>
          <a:xfrm>
            <a:off x="3557676" y="1244187"/>
            <a:ext cx="8403792" cy="4493538"/>
          </a:xfrm>
          <a:prstGeom prst="rect">
            <a:avLst/>
          </a:prstGeom>
          <a:noFill/>
        </p:spPr>
        <p:txBody>
          <a:bodyPr wrap="square">
            <a:spAutoFit/>
          </a:bodyPr>
          <a:lstStyle/>
          <a:p>
            <a:pPr marL="342900" indent="-342900">
              <a:buFont typeface="Arial" panose="020B0604020202020204" pitchFamily="34" charset="0"/>
              <a:buChar char="•"/>
            </a:pPr>
            <a:r>
              <a:rPr lang="en-US" sz="2200" dirty="0">
                <a:solidFill>
                  <a:srgbClr val="6D6E6C"/>
                </a:solidFill>
              </a:rPr>
              <a:t>Our project is designed to enhance the local economy.</a:t>
            </a:r>
          </a:p>
          <a:p>
            <a:pPr marL="342900" indent="-342900">
              <a:buFont typeface="Arial" panose="020B0604020202020204" pitchFamily="34" charset="0"/>
              <a:buChar char="•"/>
            </a:pPr>
            <a:r>
              <a:rPr lang="en-US" sz="2200" dirty="0">
                <a:solidFill>
                  <a:srgbClr val="6D6E6C"/>
                </a:solidFill>
              </a:rPr>
              <a:t>Our project identifies and mobilizes the enterprise and job-related skills of local residents.</a:t>
            </a:r>
          </a:p>
          <a:p>
            <a:pPr marL="342900" indent="-342900">
              <a:buFont typeface="Arial" panose="020B0604020202020204" pitchFamily="34" charset="0"/>
              <a:buChar char="•"/>
            </a:pPr>
            <a:r>
              <a:rPr lang="en-US" sz="2200" dirty="0">
                <a:solidFill>
                  <a:srgbClr val="6D6E6C"/>
                </a:solidFill>
              </a:rPr>
              <a:t>Our project identifies and directs local consumer spending toward enterprise development and support of local businesses.</a:t>
            </a:r>
          </a:p>
          <a:p>
            <a:pPr marL="342900" indent="-342900">
              <a:buFont typeface="Arial" panose="020B0604020202020204" pitchFamily="34" charset="0"/>
              <a:buChar char="•"/>
            </a:pPr>
            <a:r>
              <a:rPr lang="en-US" sz="2200" dirty="0">
                <a:solidFill>
                  <a:srgbClr val="6D6E6C"/>
                </a:solidFill>
              </a:rPr>
              <a:t>Our project mobilizes the savings of local residents to reinvest in neighborhood economic development.</a:t>
            </a:r>
          </a:p>
          <a:p>
            <a:pPr marL="342900" indent="-342900">
              <a:buFont typeface="Arial" panose="020B0604020202020204" pitchFamily="34" charset="0"/>
              <a:buChar char="•"/>
            </a:pPr>
            <a:r>
              <a:rPr lang="en-US" sz="2200" dirty="0">
                <a:solidFill>
                  <a:srgbClr val="6D6E6C"/>
                </a:solidFill>
              </a:rPr>
              <a:t>Our project involves local citizen associations and institutions in business and economic development efforts.</a:t>
            </a:r>
          </a:p>
          <a:p>
            <a:pPr marL="342900" indent="-342900">
              <a:buFont typeface="Arial" panose="020B0604020202020204" pitchFamily="34" charset="0"/>
              <a:buChar char="•"/>
            </a:pPr>
            <a:r>
              <a:rPr lang="en-US" sz="2200" dirty="0">
                <a:solidFill>
                  <a:srgbClr val="6D6E6C"/>
                </a:solidFill>
              </a:rPr>
              <a:t>Our project employs local residents.</a:t>
            </a:r>
          </a:p>
          <a:p>
            <a:pPr marL="342900" indent="-342900">
              <a:buFont typeface="Arial" panose="020B0604020202020204" pitchFamily="34" charset="0"/>
              <a:buChar char="•"/>
            </a:pPr>
            <a:r>
              <a:rPr lang="en-US" sz="2200" dirty="0">
                <a:solidFill>
                  <a:srgbClr val="6D6E6C"/>
                </a:solidFill>
              </a:rPr>
              <a:t>Our project provides economic resources to local associations.</a:t>
            </a:r>
          </a:p>
          <a:p>
            <a:pPr marL="342900" indent="-342900">
              <a:buFont typeface="Arial" panose="020B0604020202020204" pitchFamily="34" charset="0"/>
              <a:buChar char="•"/>
            </a:pPr>
            <a:r>
              <a:rPr lang="en-US" sz="2200" dirty="0">
                <a:solidFill>
                  <a:srgbClr val="6D6E6C"/>
                </a:solidFill>
              </a:rPr>
              <a:t>Our project provides economic resources to local businesses.</a:t>
            </a:r>
          </a:p>
          <a:p>
            <a:pPr marL="342900" indent="-342900">
              <a:buFont typeface="Arial" panose="020B0604020202020204" pitchFamily="34" charset="0"/>
              <a:buChar char="•"/>
            </a:pPr>
            <a:r>
              <a:rPr lang="en-US" sz="2200" dirty="0">
                <a:solidFill>
                  <a:srgbClr val="6D6E6C"/>
                </a:solidFill>
              </a:rPr>
              <a:t>Our project provides economic resources to nonprofits.</a:t>
            </a:r>
            <a:endParaRPr lang="en-IE" sz="2200" dirty="0">
              <a:solidFill>
                <a:srgbClr val="6D6E6C"/>
              </a:solidFill>
            </a:endParaRPr>
          </a:p>
        </p:txBody>
      </p:sp>
      <p:sp>
        <p:nvSpPr>
          <p:cNvPr id="9" name="TextBox 8">
            <a:extLst>
              <a:ext uri="{FF2B5EF4-FFF2-40B4-BE49-F238E27FC236}">
                <a16:creationId xmlns:a16="http://schemas.microsoft.com/office/drawing/2014/main" id="{F6E16DE4-D78A-43A0-9BC0-9E126D4C7E24}"/>
              </a:ext>
            </a:extLst>
          </p:cNvPr>
          <p:cNvSpPr txBox="1"/>
          <p:nvPr/>
        </p:nvSpPr>
        <p:spPr>
          <a:xfrm>
            <a:off x="3210167" y="5737725"/>
            <a:ext cx="8981834" cy="1015663"/>
          </a:xfrm>
          <a:prstGeom prst="rect">
            <a:avLst/>
          </a:prstGeom>
          <a:solidFill>
            <a:srgbClr val="7F4182"/>
          </a:solidFill>
        </p:spPr>
        <p:txBody>
          <a:bodyPr wrap="square">
            <a:spAutoFit/>
          </a:bodyPr>
          <a:lstStyle/>
          <a:p>
            <a:r>
              <a:rPr lang="en-US" sz="2000" b="0" i="0" dirty="0">
                <a:solidFill>
                  <a:schemeClr val="bg1"/>
                </a:solidFill>
                <a:effectLst/>
              </a:rPr>
              <a:t>For those statements to which your response was less than </a:t>
            </a:r>
            <a:r>
              <a:rPr lang="en-US" sz="2000" b="1" i="0" dirty="0">
                <a:solidFill>
                  <a:schemeClr val="bg1"/>
                </a:solidFill>
                <a:effectLst/>
              </a:rPr>
              <a:t>4 = Most of the Time</a:t>
            </a:r>
            <a:r>
              <a:rPr lang="en-US" sz="2000" b="0" i="0" dirty="0">
                <a:solidFill>
                  <a:schemeClr val="bg1"/>
                </a:solidFill>
                <a:effectLst/>
              </a:rPr>
              <a:t>, consider how your project might increase its engagement in those aspects of the local economy.</a:t>
            </a:r>
            <a:endParaRPr lang="en-IE" sz="2000" dirty="0">
              <a:solidFill>
                <a:schemeClr val="bg1"/>
              </a:solidFill>
            </a:endParaRPr>
          </a:p>
        </p:txBody>
      </p:sp>
    </p:spTree>
    <p:extLst>
      <p:ext uri="{BB962C8B-B14F-4D97-AF65-F5344CB8AC3E}">
        <p14:creationId xmlns:p14="http://schemas.microsoft.com/office/powerpoint/2010/main" val="3529201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1A8C30-D2F3-4C5F-A396-3C4158D27C3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TextBox 6">
            <a:extLst>
              <a:ext uri="{FF2B5EF4-FFF2-40B4-BE49-F238E27FC236}">
                <a16:creationId xmlns:a16="http://schemas.microsoft.com/office/drawing/2014/main" id="{EC11FE75-4F82-46E0-AB7B-D3E6147622D2}"/>
              </a:ext>
            </a:extLst>
          </p:cNvPr>
          <p:cNvSpPr txBox="1"/>
          <p:nvPr/>
        </p:nvSpPr>
        <p:spPr>
          <a:xfrm>
            <a:off x="1208690" y="3909849"/>
            <a:ext cx="10804634" cy="4924425"/>
          </a:xfrm>
          <a:prstGeom prst="rect">
            <a:avLst/>
          </a:prstGeom>
          <a:noFill/>
        </p:spPr>
        <p:txBody>
          <a:bodyPr wrap="square">
            <a:spAutoFit/>
          </a:bodyPr>
          <a:lstStyle/>
          <a:p>
            <a:pPr algn="r">
              <a:spcAft>
                <a:spcPts val="600"/>
              </a:spcAft>
            </a:pPr>
            <a:r>
              <a:rPr lang="en-IE" sz="3600" dirty="0">
                <a:solidFill>
                  <a:schemeClr val="bg1"/>
                </a:solidFill>
              </a:rPr>
              <a:t>NEXT UP: Module 5</a:t>
            </a:r>
          </a:p>
          <a:p>
            <a:pPr algn="r">
              <a:spcAft>
                <a:spcPts val="600"/>
              </a:spcAft>
            </a:pPr>
            <a:r>
              <a:rPr lang="en-IE" sz="3600" dirty="0">
                <a:solidFill>
                  <a:schemeClr val="bg1"/>
                </a:solidFill>
              </a:rPr>
              <a:t>Financing your Community </a:t>
            </a:r>
          </a:p>
          <a:p>
            <a:pPr algn="r">
              <a:spcAft>
                <a:spcPts val="600"/>
              </a:spcAft>
            </a:pPr>
            <a:r>
              <a:rPr lang="en-IE" sz="3600" dirty="0">
                <a:solidFill>
                  <a:schemeClr val="bg1"/>
                </a:solidFill>
              </a:rPr>
              <a:t>Regeneration Projects</a:t>
            </a:r>
            <a:endParaRPr lang="en-IE" sz="4000" dirty="0">
              <a:solidFill>
                <a:schemeClr val="bg1"/>
              </a:solidFill>
            </a:endParaRPr>
          </a:p>
          <a:p>
            <a:pPr algn="r">
              <a:spcAft>
                <a:spcPts val="600"/>
              </a:spcAft>
            </a:pPr>
            <a:endParaRPr lang="en-IE" sz="4000" dirty="0">
              <a:solidFill>
                <a:schemeClr val="bg1"/>
              </a:solidFill>
            </a:endParaRPr>
          </a:p>
          <a:p>
            <a:pPr algn="r">
              <a:spcAft>
                <a:spcPts val="600"/>
              </a:spcAft>
            </a:pPr>
            <a:endParaRPr lang="en-IE" sz="4000" dirty="0">
              <a:solidFill>
                <a:schemeClr val="bg1"/>
              </a:solidFill>
            </a:endParaRPr>
          </a:p>
          <a:p>
            <a:pPr algn="r">
              <a:spcAft>
                <a:spcPts val="600"/>
              </a:spcAft>
            </a:pPr>
            <a:endParaRPr lang="en-IE" sz="4000" dirty="0">
              <a:solidFill>
                <a:schemeClr val="bg1"/>
              </a:solidFill>
            </a:endParaRPr>
          </a:p>
          <a:p>
            <a:pPr lvl="2" algn="r">
              <a:spcAft>
                <a:spcPts val="600"/>
              </a:spcAft>
            </a:pPr>
            <a:br>
              <a:rPr lang="en-IE" sz="2800" dirty="0">
                <a:solidFill>
                  <a:schemeClr val="bg1"/>
                </a:solidFill>
              </a:rPr>
            </a:br>
            <a:endParaRPr lang="en-IE" sz="2800" dirty="0">
              <a:solidFill>
                <a:schemeClr val="bg1"/>
              </a:solidFill>
            </a:endParaRPr>
          </a:p>
        </p:txBody>
      </p:sp>
      <p:sp>
        <p:nvSpPr>
          <p:cNvPr id="12" name="TextBox 11">
            <a:extLst>
              <a:ext uri="{FF2B5EF4-FFF2-40B4-BE49-F238E27FC236}">
                <a16:creationId xmlns:a16="http://schemas.microsoft.com/office/drawing/2014/main" id="{CAF4AC1E-ED4D-43A2-B704-922DCBBC695C}"/>
              </a:ext>
            </a:extLst>
          </p:cNvPr>
          <p:cNvSpPr txBox="1"/>
          <p:nvPr/>
        </p:nvSpPr>
        <p:spPr>
          <a:xfrm>
            <a:off x="3009900" y="5795002"/>
            <a:ext cx="9092761" cy="830997"/>
          </a:xfrm>
          <a:prstGeom prst="rect">
            <a:avLst/>
          </a:prstGeom>
          <a:solidFill>
            <a:srgbClr val="7F4182"/>
          </a:solidFill>
        </p:spPr>
        <p:txBody>
          <a:bodyPr wrap="square">
            <a:spAutoFit/>
          </a:bodyPr>
          <a:lstStyle/>
          <a:p>
            <a:r>
              <a:rPr lang="en-IE" sz="2400" dirty="0">
                <a:solidFill>
                  <a:schemeClr val="bg1"/>
                </a:solidFill>
              </a:rPr>
              <a:t>In Module 5, we will look at some key grants and supports you can access for your Community Regeneration Projects</a:t>
            </a:r>
            <a:endParaRPr lang="en-IE" sz="2400" dirty="0"/>
          </a:p>
        </p:txBody>
      </p:sp>
    </p:spTree>
    <p:extLst>
      <p:ext uri="{BB962C8B-B14F-4D97-AF65-F5344CB8AC3E}">
        <p14:creationId xmlns:p14="http://schemas.microsoft.com/office/powerpoint/2010/main" val="3899768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
        <p:nvSpPr>
          <p:cNvPr id="21" name="Text Placeholder 20"/>
          <p:cNvSpPr>
            <a:spLocks noGrp="1"/>
          </p:cNvSpPr>
          <p:nvPr>
            <p:ph type="body" sz="quarter" idx="15"/>
          </p:nvPr>
        </p:nvSpPr>
        <p:spPr/>
        <p:txBody>
          <a:bodyPr/>
          <a:lstStyle/>
          <a:p>
            <a:endParaRPr lang="en-US"/>
          </a:p>
        </p:txBody>
      </p:sp>
      <p:sp>
        <p:nvSpPr>
          <p:cNvPr id="22" name="Text Placeholder 21"/>
          <p:cNvSpPr>
            <a:spLocks noGrp="1"/>
          </p:cNvSpPr>
          <p:nvPr>
            <p:ph type="body" sz="quarter" idx="16"/>
          </p:nvPr>
        </p:nvSpPr>
        <p:spPr/>
        <p:txBody>
          <a:bodyPr/>
          <a:lstStyle/>
          <a:p>
            <a:endParaRPr lang="en-US"/>
          </a:p>
        </p:txBody>
      </p:sp>
      <p:sp>
        <p:nvSpPr>
          <p:cNvPr id="23" name="Text Placeholder 22"/>
          <p:cNvSpPr>
            <a:spLocks noGrp="1"/>
          </p:cNvSpPr>
          <p:nvPr>
            <p:ph type="body" sz="quarter" idx="17"/>
          </p:nvPr>
        </p:nvSpPr>
        <p:spPr/>
        <p:txBody>
          <a:bodyPr/>
          <a:lstStyle/>
          <a:p>
            <a:endParaRPr lang="en-US"/>
          </a:p>
        </p:txBody>
      </p:sp>
      <p:sp>
        <p:nvSpPr>
          <p:cNvPr id="24" name="Text Placeholder 23"/>
          <p:cNvSpPr>
            <a:spLocks noGrp="1"/>
          </p:cNvSpPr>
          <p:nvPr>
            <p:ph type="body" sz="quarter" idx="18"/>
          </p:nvPr>
        </p:nvSpPr>
        <p:spPr/>
        <p:txBody>
          <a:bodyPr/>
          <a:lstStyle/>
          <a:p>
            <a:endParaRPr lang="en-US"/>
          </a:p>
        </p:txBody>
      </p:sp>
      <p:sp>
        <p:nvSpPr>
          <p:cNvPr id="4" name="TextBox 3">
            <a:extLst>
              <a:ext uri="{FF2B5EF4-FFF2-40B4-BE49-F238E27FC236}">
                <a16:creationId xmlns:a16="http://schemas.microsoft.com/office/drawing/2014/main" id="{6ABD2B99-F0AC-445E-9125-81E2C136EB86}"/>
              </a:ext>
            </a:extLst>
          </p:cNvPr>
          <p:cNvSpPr txBox="1"/>
          <p:nvPr/>
        </p:nvSpPr>
        <p:spPr>
          <a:xfrm>
            <a:off x="591207" y="1993005"/>
            <a:ext cx="6143296" cy="1200329"/>
          </a:xfrm>
          <a:prstGeom prst="rect">
            <a:avLst/>
          </a:prstGeom>
          <a:noFill/>
        </p:spPr>
        <p:txBody>
          <a:bodyPr wrap="square">
            <a:spAutoFit/>
          </a:bodyPr>
          <a:lstStyle/>
          <a:p>
            <a:r>
              <a:rPr lang="en-IE" dirty="0"/>
              <a:t>Key references for Module 4</a:t>
            </a:r>
          </a:p>
          <a:p>
            <a:endParaRPr lang="en-IE" dirty="0"/>
          </a:p>
          <a:p>
            <a:r>
              <a:rPr lang="en-IE" dirty="0">
                <a:hlinkClick r:id="rId2"/>
              </a:rPr>
              <a:t>Community Tool Box</a:t>
            </a:r>
            <a:endParaRPr lang="en-IE" dirty="0"/>
          </a:p>
          <a:p>
            <a:r>
              <a:rPr lang="en-IE" dirty="0">
                <a:hlinkClick r:id="rId3"/>
              </a:rPr>
              <a:t>Visit Campus</a:t>
            </a:r>
            <a:endParaRPr lang="en-IE" dirty="0"/>
          </a:p>
        </p:txBody>
      </p:sp>
    </p:spTree>
    <p:extLst>
      <p:ext uri="{BB962C8B-B14F-4D97-AF65-F5344CB8AC3E}">
        <p14:creationId xmlns:p14="http://schemas.microsoft.com/office/powerpoint/2010/main" val="2919879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613991" y="1838433"/>
            <a:ext cx="6578009" cy="3631644"/>
          </a:xfrm>
        </p:spPr>
        <p:txBody>
          <a:bodyPr/>
          <a:lstStyle/>
          <a:p>
            <a:r>
              <a:rPr lang="en-US" dirty="0"/>
              <a:t>Developing a community project should never be a one-person job. You need to gather a group of competent individuals to participate in the planning process. This will help you distribute the workload accordingly to complete each task on time.</a:t>
            </a:r>
          </a:p>
          <a:p>
            <a:r>
              <a:rPr lang="en-US" b="1" i="0" dirty="0">
                <a:solidFill>
                  <a:srgbClr val="7F4182"/>
                </a:solidFill>
                <a:effectLst/>
              </a:rPr>
              <a:t>Identify community champions</a:t>
            </a:r>
            <a:r>
              <a:rPr lang="en-US" b="0" i="0" dirty="0">
                <a:solidFill>
                  <a:srgbClr val="7F4182"/>
                </a:solidFill>
                <a:effectLst/>
              </a:rPr>
              <a:t> </a:t>
            </a:r>
            <a:r>
              <a:rPr lang="en-US" b="0" i="0" dirty="0">
                <a:effectLst/>
              </a:rPr>
              <a:t>– who will help extend your reach into the community and will be the energy that help sustain planned interventions?</a:t>
            </a:r>
            <a:r>
              <a:rPr lang="en-US" dirty="0"/>
              <a:t> </a:t>
            </a:r>
          </a:p>
          <a:p>
            <a:r>
              <a:rPr lang="en-US" dirty="0"/>
              <a:t>Having more minds work on the project will open up more opportunities and ideas. Your project will be stronger b</a:t>
            </a:r>
            <a:r>
              <a:rPr lang="en-US" b="0" i="0" dirty="0">
                <a:effectLst/>
              </a:rPr>
              <a:t>y engaging with people in your community honestly and openly and being prepared to listen to what they have to say and genuinely respond to it. </a:t>
            </a:r>
            <a:endParaRPr lang="en-US" dirty="0"/>
          </a:p>
          <a:p>
            <a:endParaRPr lang="en-IE" dirty="0"/>
          </a:p>
        </p:txBody>
      </p:sp>
      <p:pic>
        <p:nvPicPr>
          <p:cNvPr id="8" name="Picture Placeholder 7" descr="A group of people posing for the camera&#10;&#10;Description automatically generated">
            <a:extLst>
              <a:ext uri="{FF2B5EF4-FFF2-40B4-BE49-F238E27FC236}">
                <a16:creationId xmlns:a16="http://schemas.microsoft.com/office/drawing/2014/main" id="{AEAF3635-8C9E-477F-B326-84608C873C30}"/>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717527" y="767883"/>
            <a:ext cx="5579898" cy="857158"/>
          </a:xfrm>
        </p:spPr>
        <p:txBody>
          <a:bodyPr>
            <a:normAutofit fontScale="92500" lnSpcReduction="20000"/>
          </a:bodyPr>
          <a:lstStyle/>
          <a:p>
            <a:r>
              <a:rPr lang="en-IE" dirty="0"/>
              <a:t>Step 1: Forming a project committee</a:t>
            </a:r>
          </a:p>
        </p:txBody>
      </p:sp>
      <p:sp>
        <p:nvSpPr>
          <p:cNvPr id="9" name="TextBox 8">
            <a:extLst>
              <a:ext uri="{FF2B5EF4-FFF2-40B4-BE49-F238E27FC236}">
                <a16:creationId xmlns:a16="http://schemas.microsoft.com/office/drawing/2014/main" id="{79CE0276-9139-4CD0-97C1-DEE277EB67DE}"/>
              </a:ext>
            </a:extLst>
          </p:cNvPr>
          <p:cNvSpPr txBox="1"/>
          <p:nvPr/>
        </p:nvSpPr>
        <p:spPr>
          <a:xfrm flipH="1">
            <a:off x="-1" y="6018028"/>
            <a:ext cx="5348177" cy="646331"/>
          </a:xfrm>
          <a:prstGeom prst="rect">
            <a:avLst/>
          </a:prstGeom>
          <a:solidFill>
            <a:srgbClr val="7F4182"/>
          </a:solidFill>
        </p:spPr>
        <p:txBody>
          <a:bodyPr wrap="square" rtlCol="0">
            <a:spAutoFit/>
          </a:bodyPr>
          <a:lstStyle/>
          <a:p>
            <a:r>
              <a:rPr lang="en-IE" dirty="0">
                <a:solidFill>
                  <a:schemeClr val="bg1"/>
                </a:solidFill>
              </a:rPr>
              <a:t>The Skills/Competencies Audit you completed in Module 1 will help you with this task</a:t>
            </a:r>
          </a:p>
        </p:txBody>
      </p:sp>
      <p:sp>
        <p:nvSpPr>
          <p:cNvPr id="11" name="TextBox 10">
            <a:extLst>
              <a:ext uri="{FF2B5EF4-FFF2-40B4-BE49-F238E27FC236}">
                <a16:creationId xmlns:a16="http://schemas.microsoft.com/office/drawing/2014/main" id="{96892C37-4AA6-4890-A62B-2DA3F189E6E1}"/>
              </a:ext>
            </a:extLst>
          </p:cNvPr>
          <p:cNvSpPr txBox="1"/>
          <p:nvPr/>
        </p:nvSpPr>
        <p:spPr>
          <a:xfrm>
            <a:off x="5457910" y="156927"/>
            <a:ext cx="6734090" cy="461665"/>
          </a:xfrm>
          <a:prstGeom prst="rect">
            <a:avLst/>
          </a:prstGeom>
          <a:solidFill>
            <a:srgbClr val="68BBAF"/>
          </a:solidFill>
        </p:spPr>
        <p:txBody>
          <a:bodyPr wrap="square">
            <a:spAutoFit/>
          </a:bodyPr>
          <a:lstStyle/>
          <a:p>
            <a:r>
              <a:rPr lang="en-IE" sz="2400" dirty="0">
                <a:solidFill>
                  <a:schemeClr val="bg1"/>
                </a:solidFill>
              </a:rPr>
              <a:t>Key Elements of a Community Regeneration Plan</a:t>
            </a:r>
          </a:p>
        </p:txBody>
      </p:sp>
    </p:spTree>
    <p:extLst>
      <p:ext uri="{BB962C8B-B14F-4D97-AF65-F5344CB8AC3E}">
        <p14:creationId xmlns:p14="http://schemas.microsoft.com/office/powerpoint/2010/main" val="1779116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BC317-B00E-48D8-86E5-E420B14EB8EA}"/>
              </a:ext>
            </a:extLst>
          </p:cNvPr>
          <p:cNvSpPr>
            <a:spLocks noGrp="1"/>
          </p:cNvSpPr>
          <p:nvPr>
            <p:ph type="body" sz="quarter" idx="20"/>
          </p:nvPr>
        </p:nvSpPr>
        <p:spPr/>
        <p:txBody>
          <a:bodyPr/>
          <a:lstStyle/>
          <a:p>
            <a:endParaRPr lang="en-IE" dirty="0"/>
          </a:p>
          <a:p>
            <a:endParaRPr lang="en-IE" dirty="0"/>
          </a:p>
          <a:p>
            <a:endParaRPr lang="en-IE" dirty="0"/>
          </a:p>
          <a:p>
            <a:endParaRPr lang="en-IE" dirty="0"/>
          </a:p>
          <a:p>
            <a:endParaRPr lang="en-IE" dirty="0"/>
          </a:p>
          <a:p>
            <a:endParaRPr lang="en-IE" dirty="0"/>
          </a:p>
          <a:p>
            <a:endParaRPr lang="en-IE" dirty="0"/>
          </a:p>
        </p:txBody>
      </p:sp>
      <p:sp>
        <p:nvSpPr>
          <p:cNvPr id="3" name="Text Placeholder 2">
            <a:extLst>
              <a:ext uri="{FF2B5EF4-FFF2-40B4-BE49-F238E27FC236}">
                <a16:creationId xmlns:a16="http://schemas.microsoft.com/office/drawing/2014/main" id="{77B92324-49C5-4AB0-9A98-CEFF9A399FFD}"/>
              </a:ext>
            </a:extLst>
          </p:cNvPr>
          <p:cNvSpPr>
            <a:spLocks noGrp="1"/>
          </p:cNvSpPr>
          <p:nvPr>
            <p:ph type="body" sz="quarter" idx="22"/>
          </p:nvPr>
        </p:nvSpPr>
        <p:spPr>
          <a:xfrm>
            <a:off x="5000302" y="335280"/>
            <a:ext cx="7191698" cy="1089056"/>
          </a:xfrm>
          <a:solidFill>
            <a:srgbClr val="7F4182"/>
          </a:solidFill>
        </p:spPr>
        <p:txBody>
          <a:bodyPr>
            <a:normAutofit fontScale="92500"/>
          </a:bodyPr>
          <a:lstStyle/>
          <a:p>
            <a:r>
              <a:rPr lang="en-IE" dirty="0">
                <a:solidFill>
                  <a:schemeClr val="bg1"/>
                </a:solidFill>
              </a:rPr>
              <a:t>Sometimes all a successful committee needs is a shared vision and passion</a:t>
            </a:r>
          </a:p>
        </p:txBody>
      </p:sp>
      <p:sp>
        <p:nvSpPr>
          <p:cNvPr id="7" name="TextBox 6">
            <a:extLst>
              <a:ext uri="{FF2B5EF4-FFF2-40B4-BE49-F238E27FC236}">
                <a16:creationId xmlns:a16="http://schemas.microsoft.com/office/drawing/2014/main" id="{050A6D1B-5E32-475F-B469-7691132C896E}"/>
              </a:ext>
            </a:extLst>
          </p:cNvPr>
          <p:cNvSpPr txBox="1"/>
          <p:nvPr/>
        </p:nvSpPr>
        <p:spPr>
          <a:xfrm>
            <a:off x="3966800" y="1695748"/>
            <a:ext cx="7953894" cy="1323439"/>
          </a:xfrm>
          <a:prstGeom prst="rect">
            <a:avLst/>
          </a:prstGeom>
          <a:noFill/>
        </p:spPr>
        <p:txBody>
          <a:bodyPr wrap="square">
            <a:spAutoFit/>
          </a:bodyPr>
          <a:lstStyle/>
          <a:p>
            <a:r>
              <a:rPr lang="en-IE" sz="2000" dirty="0">
                <a:solidFill>
                  <a:schemeClr val="tx1">
                    <a:lumMod val="50000"/>
                    <a:lumOff val="50000"/>
                  </a:schemeClr>
                </a:solidFill>
              </a:rPr>
              <a:t>Ruth Garvey-Williams is one of the founding</a:t>
            </a:r>
            <a:r>
              <a:rPr lang="en-US" sz="2000" dirty="0">
                <a:solidFill>
                  <a:schemeClr val="tx1">
                    <a:lumMod val="50000"/>
                    <a:lumOff val="50000"/>
                  </a:schemeClr>
                </a:solidFill>
              </a:rPr>
              <a:t> members of The Exchange (</a:t>
            </a:r>
            <a:r>
              <a:rPr lang="en-US" sz="2000" dirty="0">
                <a:solidFill>
                  <a:schemeClr val="tx1">
                    <a:lumMod val="50000"/>
                    <a:lumOff val="50000"/>
                  </a:schemeClr>
                </a:solidFill>
                <a:hlinkClick r:id="rId2"/>
              </a:rPr>
              <a:t>www.exchangeinishowen.ie</a:t>
            </a:r>
            <a:r>
              <a:rPr lang="en-US" sz="2000" dirty="0">
                <a:solidFill>
                  <a:schemeClr val="tx1">
                    <a:lumMod val="50000"/>
                    <a:lumOff val="50000"/>
                  </a:schemeClr>
                </a:solidFill>
              </a:rPr>
              <a:t>) an award-winning Irish voluntary-run community centre and registered charity committed to innovating creative projects to benefit their community.</a:t>
            </a:r>
            <a:endParaRPr lang="en-IE" sz="2000" dirty="0">
              <a:solidFill>
                <a:schemeClr val="tx1">
                  <a:lumMod val="50000"/>
                  <a:lumOff val="50000"/>
                </a:schemeClr>
              </a:solidFill>
            </a:endParaRPr>
          </a:p>
        </p:txBody>
      </p:sp>
      <p:sp>
        <p:nvSpPr>
          <p:cNvPr id="8" name="TextBox 7">
            <a:extLst>
              <a:ext uri="{FF2B5EF4-FFF2-40B4-BE49-F238E27FC236}">
                <a16:creationId xmlns:a16="http://schemas.microsoft.com/office/drawing/2014/main" id="{C43D675A-AAD9-46F1-81E1-099C0C01E15D}"/>
              </a:ext>
            </a:extLst>
          </p:cNvPr>
          <p:cNvSpPr txBox="1"/>
          <p:nvPr/>
        </p:nvSpPr>
        <p:spPr>
          <a:xfrm>
            <a:off x="3966800" y="3116436"/>
            <a:ext cx="8057034" cy="3508653"/>
          </a:xfrm>
          <a:prstGeom prst="rect">
            <a:avLst/>
          </a:prstGeom>
          <a:solidFill>
            <a:srgbClr val="68BBAF"/>
          </a:solidFill>
        </p:spPr>
        <p:txBody>
          <a:bodyPr wrap="square">
            <a:spAutoFit/>
          </a:bodyPr>
          <a:lstStyle/>
          <a:p>
            <a:pPr algn="ctr" fontAlgn="base"/>
            <a:r>
              <a:rPr lang="en-US" sz="2400" b="0" i="0" dirty="0">
                <a:solidFill>
                  <a:schemeClr val="bg1"/>
                </a:solidFill>
                <a:effectLst/>
                <a:latin typeface="Source Serif Pro"/>
              </a:rPr>
              <a:t>“</a:t>
            </a:r>
            <a:r>
              <a:rPr lang="en-US" sz="2200" b="0" i="1" dirty="0">
                <a:solidFill>
                  <a:schemeClr val="bg1"/>
                </a:solidFill>
                <a:effectLst/>
                <a:latin typeface="Source Serif Pro"/>
              </a:rPr>
              <a:t>It was July 2012 and with representatives from six community groups and social enterprises, “The Exchange” committee was formed - the name chosen both to remember what was past and describe the future. None of us had any idea what we were getting ourselves into and most of us had no idea what we were doing. Governance.  Company registration.  Insurance. Grant applications. Policies. Health and Safety... (but) Bernie Doherty gave voice to our core values:  </a:t>
            </a:r>
            <a:r>
              <a:rPr lang="en-US" sz="2200" b="1" i="1" dirty="0">
                <a:solidFill>
                  <a:schemeClr val="bg1"/>
                </a:solidFill>
                <a:effectLst/>
                <a:latin typeface="Source Serif Pro"/>
              </a:rPr>
              <a:t>Community, Innovation, Wellbeing </a:t>
            </a:r>
            <a:r>
              <a:rPr lang="en-US" sz="2200" b="0" i="1" dirty="0">
                <a:solidFill>
                  <a:schemeClr val="bg1"/>
                </a:solidFill>
                <a:effectLst/>
                <a:latin typeface="Source Serif Pro"/>
              </a:rPr>
              <a:t>- the three pillars that would form the foundation and focus of our partnership.”</a:t>
            </a:r>
          </a:p>
        </p:txBody>
      </p:sp>
      <p:sp>
        <p:nvSpPr>
          <p:cNvPr id="6" name="TextBox 5">
            <a:extLst>
              <a:ext uri="{FF2B5EF4-FFF2-40B4-BE49-F238E27FC236}">
                <a16:creationId xmlns:a16="http://schemas.microsoft.com/office/drawing/2014/main" id="{846F236B-A07E-4FA6-946E-56DC6C2E5519}"/>
              </a:ext>
            </a:extLst>
          </p:cNvPr>
          <p:cNvSpPr txBox="1"/>
          <p:nvPr/>
        </p:nvSpPr>
        <p:spPr>
          <a:xfrm>
            <a:off x="0" y="127591"/>
            <a:ext cx="2041451" cy="461665"/>
          </a:xfrm>
          <a:prstGeom prst="rect">
            <a:avLst/>
          </a:prstGeom>
          <a:solidFill>
            <a:srgbClr val="7F4182"/>
          </a:solidFill>
        </p:spPr>
        <p:txBody>
          <a:bodyPr wrap="square" rtlCol="0">
            <a:spAutoFit/>
          </a:bodyPr>
          <a:lstStyle/>
          <a:p>
            <a:r>
              <a:rPr lang="en-IE" sz="2400" dirty="0">
                <a:solidFill>
                  <a:schemeClr val="bg1"/>
                </a:solidFill>
              </a:rPr>
              <a:t>KEY INSIGHTS</a:t>
            </a:r>
          </a:p>
        </p:txBody>
      </p:sp>
      <p:pic>
        <p:nvPicPr>
          <p:cNvPr id="2052" name="Picture 4" descr="See the source image">
            <a:extLst>
              <a:ext uri="{FF2B5EF4-FFF2-40B4-BE49-F238E27FC236}">
                <a16:creationId xmlns:a16="http://schemas.microsoft.com/office/drawing/2014/main" id="{D5B1A677-B620-4867-8928-55DACC6D95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307" y="1314176"/>
            <a:ext cx="3498608" cy="452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257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762846" y="2157413"/>
            <a:ext cx="6209413" cy="3631644"/>
          </a:xfrm>
        </p:spPr>
        <p:txBody>
          <a:bodyPr/>
          <a:lstStyle/>
          <a:p>
            <a:r>
              <a:rPr lang="en-US" dirty="0"/>
              <a:t>What are the challenges facing your community at the moment? </a:t>
            </a:r>
          </a:p>
          <a:p>
            <a:r>
              <a:rPr lang="en-US" dirty="0"/>
              <a:t>What will be the specific needs of your community in the near future?</a:t>
            </a:r>
          </a:p>
          <a:p>
            <a:r>
              <a:rPr lang="en-US" b="1" i="0" dirty="0">
                <a:effectLst/>
              </a:rPr>
              <a:t>Try to come up with a brave, new radical</a:t>
            </a:r>
            <a:r>
              <a:rPr lang="en-US" b="1" dirty="0"/>
              <a:t> solution – one that will set your community apart and make your project easier to finance.</a:t>
            </a:r>
          </a:p>
          <a:p>
            <a:r>
              <a:rPr lang="en-US" dirty="0"/>
              <a:t>Be sure to</a:t>
            </a:r>
            <a:r>
              <a:rPr lang="en-US" b="0" i="0" dirty="0">
                <a:effectLst/>
              </a:rPr>
              <a:t> actively involve your community in determining their futures by doing this you can inspire more people to be engaged for the long term. </a:t>
            </a:r>
            <a:endParaRPr lang="en-IE" dirty="0"/>
          </a:p>
        </p:txBody>
      </p:sp>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762847" y="767883"/>
            <a:ext cx="5938616" cy="857158"/>
          </a:xfrm>
        </p:spPr>
        <p:txBody>
          <a:bodyPr>
            <a:normAutofit fontScale="92500" lnSpcReduction="20000"/>
          </a:bodyPr>
          <a:lstStyle/>
          <a:p>
            <a:r>
              <a:rPr lang="en-IE" dirty="0"/>
              <a:t>Step 2: Deciding on your community regeneration project</a:t>
            </a:r>
          </a:p>
        </p:txBody>
      </p:sp>
      <p:pic>
        <p:nvPicPr>
          <p:cNvPr id="7" name="Picture Placeholder 6" descr="A person wearing a costume&#10;&#10;Description automatically generated">
            <a:extLst>
              <a:ext uri="{FF2B5EF4-FFF2-40B4-BE49-F238E27FC236}">
                <a16:creationId xmlns:a16="http://schemas.microsoft.com/office/drawing/2014/main" id="{4C48E283-C194-48E7-B6B7-997CEA28B6F1}"/>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31F227B2-E3EC-42AD-B9EB-78EC4692452F}"/>
              </a:ext>
            </a:extLst>
          </p:cNvPr>
          <p:cNvSpPr txBox="1"/>
          <p:nvPr/>
        </p:nvSpPr>
        <p:spPr>
          <a:xfrm flipH="1">
            <a:off x="-1" y="6018028"/>
            <a:ext cx="5348177" cy="646331"/>
          </a:xfrm>
          <a:prstGeom prst="rect">
            <a:avLst/>
          </a:prstGeom>
          <a:solidFill>
            <a:srgbClr val="7F4182"/>
          </a:solidFill>
        </p:spPr>
        <p:txBody>
          <a:bodyPr wrap="square" rtlCol="0">
            <a:spAutoFit/>
          </a:bodyPr>
          <a:lstStyle/>
          <a:p>
            <a:r>
              <a:rPr lang="en-IE" dirty="0">
                <a:solidFill>
                  <a:schemeClr val="bg1"/>
                </a:solidFill>
              </a:rPr>
              <a:t>The Articulating Community Challenge you completed in Module 1 will help you with this task</a:t>
            </a:r>
          </a:p>
        </p:txBody>
      </p:sp>
      <p:sp>
        <p:nvSpPr>
          <p:cNvPr id="12" name="TextBox 11">
            <a:extLst>
              <a:ext uri="{FF2B5EF4-FFF2-40B4-BE49-F238E27FC236}">
                <a16:creationId xmlns:a16="http://schemas.microsoft.com/office/drawing/2014/main" id="{5275E277-1E9A-4F54-98C6-F8746B99A1C6}"/>
              </a:ext>
            </a:extLst>
          </p:cNvPr>
          <p:cNvSpPr txBox="1"/>
          <p:nvPr/>
        </p:nvSpPr>
        <p:spPr>
          <a:xfrm>
            <a:off x="5457910" y="156927"/>
            <a:ext cx="6734090" cy="461665"/>
          </a:xfrm>
          <a:prstGeom prst="rect">
            <a:avLst/>
          </a:prstGeom>
          <a:solidFill>
            <a:srgbClr val="68BBAF"/>
          </a:solidFill>
        </p:spPr>
        <p:txBody>
          <a:bodyPr wrap="square">
            <a:spAutoFit/>
          </a:bodyPr>
          <a:lstStyle/>
          <a:p>
            <a:r>
              <a:rPr lang="en-IE" sz="2400" dirty="0">
                <a:solidFill>
                  <a:schemeClr val="bg1"/>
                </a:solidFill>
              </a:rPr>
              <a:t>Key Elements of a Community Regeneration Plan</a:t>
            </a:r>
          </a:p>
        </p:txBody>
      </p:sp>
    </p:spTree>
    <p:extLst>
      <p:ext uri="{BB962C8B-B14F-4D97-AF65-F5344CB8AC3E}">
        <p14:creationId xmlns:p14="http://schemas.microsoft.com/office/powerpoint/2010/main" val="3460313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BC317-B00E-48D8-86E5-E420B14EB8EA}"/>
              </a:ext>
            </a:extLst>
          </p:cNvPr>
          <p:cNvSpPr>
            <a:spLocks noGrp="1"/>
          </p:cNvSpPr>
          <p:nvPr>
            <p:ph type="body" sz="quarter" idx="20"/>
          </p:nvPr>
        </p:nvSpPr>
        <p:spPr>
          <a:xfrm>
            <a:off x="6150077" y="2261295"/>
            <a:ext cx="5551386" cy="3631644"/>
          </a:xfrm>
        </p:spPr>
        <p:txBody>
          <a:bodyPr/>
          <a:lstStyle/>
          <a:p>
            <a:endParaRPr lang="en-IE" dirty="0"/>
          </a:p>
          <a:p>
            <a:endParaRPr lang="en-IE" dirty="0"/>
          </a:p>
          <a:p>
            <a:endParaRPr lang="en-IE" dirty="0"/>
          </a:p>
          <a:p>
            <a:endParaRPr lang="en-IE" dirty="0"/>
          </a:p>
          <a:p>
            <a:endParaRPr lang="en-IE" dirty="0"/>
          </a:p>
          <a:p>
            <a:endParaRPr lang="en-IE" dirty="0"/>
          </a:p>
          <a:p>
            <a:endParaRPr lang="en-IE" dirty="0"/>
          </a:p>
        </p:txBody>
      </p:sp>
      <p:sp>
        <p:nvSpPr>
          <p:cNvPr id="3" name="Text Placeholder 2">
            <a:extLst>
              <a:ext uri="{FF2B5EF4-FFF2-40B4-BE49-F238E27FC236}">
                <a16:creationId xmlns:a16="http://schemas.microsoft.com/office/drawing/2014/main" id="{77B92324-49C5-4AB0-9A98-CEFF9A399FFD}"/>
              </a:ext>
            </a:extLst>
          </p:cNvPr>
          <p:cNvSpPr>
            <a:spLocks noGrp="1"/>
          </p:cNvSpPr>
          <p:nvPr>
            <p:ph type="body" sz="quarter" idx="22"/>
          </p:nvPr>
        </p:nvSpPr>
        <p:spPr>
          <a:xfrm>
            <a:off x="5955391" y="589256"/>
            <a:ext cx="5912246" cy="1035785"/>
          </a:xfrm>
          <a:solidFill>
            <a:srgbClr val="7F4182"/>
          </a:solidFill>
        </p:spPr>
        <p:txBody>
          <a:bodyPr>
            <a:normAutofit lnSpcReduction="10000"/>
          </a:bodyPr>
          <a:lstStyle/>
          <a:p>
            <a:r>
              <a:rPr lang="en-IE" dirty="0">
                <a:solidFill>
                  <a:schemeClr val="bg1"/>
                </a:solidFill>
              </a:rPr>
              <a:t>Finding the right idea can take some soul searching</a:t>
            </a:r>
          </a:p>
        </p:txBody>
      </p:sp>
      <p:sp>
        <p:nvSpPr>
          <p:cNvPr id="7" name="TextBox 6">
            <a:extLst>
              <a:ext uri="{FF2B5EF4-FFF2-40B4-BE49-F238E27FC236}">
                <a16:creationId xmlns:a16="http://schemas.microsoft.com/office/drawing/2014/main" id="{050A6D1B-5E32-475F-B469-7691132C896E}"/>
              </a:ext>
            </a:extLst>
          </p:cNvPr>
          <p:cNvSpPr txBox="1"/>
          <p:nvPr/>
        </p:nvSpPr>
        <p:spPr>
          <a:xfrm>
            <a:off x="5743257" y="1938129"/>
            <a:ext cx="6124380" cy="1631216"/>
          </a:xfrm>
          <a:prstGeom prst="rect">
            <a:avLst/>
          </a:prstGeom>
          <a:noFill/>
        </p:spPr>
        <p:txBody>
          <a:bodyPr wrap="square">
            <a:spAutoFit/>
          </a:bodyPr>
          <a:lstStyle/>
          <a:p>
            <a:r>
              <a:rPr lang="en-IE" sz="2000" dirty="0">
                <a:solidFill>
                  <a:schemeClr val="tx1">
                    <a:lumMod val="50000"/>
                    <a:lumOff val="50000"/>
                  </a:schemeClr>
                </a:solidFill>
              </a:rPr>
              <a:t>Shane Kerrigan </a:t>
            </a:r>
            <a:r>
              <a:rPr lang="en-US" sz="2000" dirty="0">
                <a:solidFill>
                  <a:schemeClr val="tx1">
                    <a:lumMod val="50000"/>
                    <a:lumOff val="50000"/>
                  </a:schemeClr>
                </a:solidFill>
              </a:rPr>
              <a:t>bought an unfinished development in the </a:t>
            </a:r>
            <a:r>
              <a:rPr lang="en-US" sz="2000" dirty="0" err="1">
                <a:solidFill>
                  <a:schemeClr val="tx1">
                    <a:lumMod val="50000"/>
                    <a:lumOff val="50000"/>
                  </a:schemeClr>
                </a:solidFill>
              </a:rPr>
              <a:t>centre</a:t>
            </a:r>
            <a:r>
              <a:rPr lang="en-US" sz="2000" dirty="0">
                <a:solidFill>
                  <a:schemeClr val="tx1">
                    <a:lumMod val="50000"/>
                    <a:lumOff val="50000"/>
                  </a:schemeClr>
                </a:solidFill>
              </a:rPr>
              <a:t> of </a:t>
            </a:r>
            <a:r>
              <a:rPr lang="en-US" sz="2000" dirty="0" err="1">
                <a:solidFill>
                  <a:schemeClr val="tx1">
                    <a:lumMod val="50000"/>
                    <a:lumOff val="50000"/>
                  </a:schemeClr>
                </a:solidFill>
              </a:rPr>
              <a:t>Manorhamilton</a:t>
            </a:r>
            <a:r>
              <a:rPr lang="en-US" sz="2000" dirty="0">
                <a:solidFill>
                  <a:schemeClr val="tx1">
                    <a:lumMod val="50000"/>
                    <a:lumOff val="50000"/>
                  </a:schemeClr>
                </a:solidFill>
              </a:rPr>
              <a:t> and 14 months later with the help of an expert team, he turned it into a  new state of the art tourist and cultural hub called W8 (</a:t>
            </a:r>
            <a:r>
              <a:rPr lang="en-US" sz="2000" dirty="0">
                <a:solidFill>
                  <a:schemeClr val="tx1">
                    <a:lumMod val="50000"/>
                    <a:lumOff val="50000"/>
                  </a:schemeClr>
                </a:solidFill>
                <a:hlinkClick r:id="rId2"/>
              </a:rPr>
              <a:t>www.w8centre.ie</a:t>
            </a:r>
            <a:r>
              <a:rPr lang="en-US" sz="2000" dirty="0">
                <a:solidFill>
                  <a:schemeClr val="tx1">
                    <a:lumMod val="50000"/>
                    <a:lumOff val="50000"/>
                  </a:schemeClr>
                </a:solidFill>
              </a:rPr>
              <a:t> )</a:t>
            </a:r>
            <a:endParaRPr lang="en-IE" sz="2000" dirty="0">
              <a:solidFill>
                <a:schemeClr val="tx1">
                  <a:lumMod val="50000"/>
                  <a:lumOff val="50000"/>
                </a:schemeClr>
              </a:solidFill>
            </a:endParaRPr>
          </a:p>
        </p:txBody>
      </p:sp>
      <p:sp>
        <p:nvSpPr>
          <p:cNvPr id="8" name="TextBox 7">
            <a:extLst>
              <a:ext uri="{FF2B5EF4-FFF2-40B4-BE49-F238E27FC236}">
                <a16:creationId xmlns:a16="http://schemas.microsoft.com/office/drawing/2014/main" id="{C43D675A-AAD9-46F1-81E1-099C0C01E15D}"/>
              </a:ext>
            </a:extLst>
          </p:cNvPr>
          <p:cNvSpPr txBox="1"/>
          <p:nvPr/>
        </p:nvSpPr>
        <p:spPr>
          <a:xfrm>
            <a:off x="5849324" y="3580777"/>
            <a:ext cx="5912246" cy="3046988"/>
          </a:xfrm>
          <a:prstGeom prst="rect">
            <a:avLst/>
          </a:prstGeom>
          <a:solidFill>
            <a:srgbClr val="68BBAF"/>
          </a:solidFill>
        </p:spPr>
        <p:txBody>
          <a:bodyPr wrap="square">
            <a:spAutoFit/>
          </a:bodyPr>
          <a:lstStyle/>
          <a:p>
            <a:pPr algn="ctr"/>
            <a:r>
              <a:rPr lang="en-US" sz="2400" b="0" i="0" dirty="0">
                <a:solidFill>
                  <a:schemeClr val="bg1"/>
                </a:solidFill>
                <a:effectLst/>
              </a:rPr>
              <a:t>Shane admits there was a </a:t>
            </a:r>
            <a:r>
              <a:rPr lang="en-US" sz="2400" b="1" i="0" dirty="0">
                <a:solidFill>
                  <a:schemeClr val="bg1"/>
                </a:solidFill>
                <a:effectLst/>
              </a:rPr>
              <a:t>“</a:t>
            </a:r>
            <a:r>
              <a:rPr lang="en-US" sz="2400" b="1" i="1" dirty="0">
                <a:solidFill>
                  <a:schemeClr val="bg1"/>
                </a:solidFill>
                <a:effectLst/>
              </a:rPr>
              <a:t>lot of soul searching</a:t>
            </a:r>
            <a:r>
              <a:rPr lang="en-US" sz="2400" b="1" i="0" dirty="0">
                <a:solidFill>
                  <a:schemeClr val="bg1"/>
                </a:solidFill>
                <a:effectLst/>
              </a:rPr>
              <a:t>” </a:t>
            </a:r>
            <a:r>
              <a:rPr lang="en-US" sz="2400" b="0" i="0" dirty="0">
                <a:solidFill>
                  <a:schemeClr val="bg1"/>
                </a:solidFill>
                <a:effectLst/>
              </a:rPr>
              <a:t>involved in trying to decide the final format for the multi-phase development.</a:t>
            </a:r>
          </a:p>
          <a:p>
            <a:pPr algn="ctr"/>
            <a:br>
              <a:rPr lang="en-US" sz="2400" dirty="0">
                <a:solidFill>
                  <a:schemeClr val="bg1"/>
                </a:solidFill>
              </a:rPr>
            </a:br>
            <a:r>
              <a:rPr lang="en-US" sz="2400" b="0" i="0" dirty="0">
                <a:solidFill>
                  <a:schemeClr val="bg1"/>
                </a:solidFill>
                <a:effectLst/>
              </a:rPr>
              <a:t>“</a:t>
            </a:r>
            <a:r>
              <a:rPr lang="en-US" sz="2400" b="0" i="1" dirty="0">
                <a:solidFill>
                  <a:schemeClr val="bg1"/>
                </a:solidFill>
                <a:effectLst/>
              </a:rPr>
              <a:t>I grew up here and I could see a need for something of this kind of development (W8) and I really felt that we could make a positive difference to the town and the area</a:t>
            </a:r>
            <a:r>
              <a:rPr lang="en-US" sz="2400" b="0" i="0" dirty="0">
                <a:solidFill>
                  <a:schemeClr val="bg1"/>
                </a:solidFill>
                <a:effectLst/>
              </a:rPr>
              <a:t>,” he said.</a:t>
            </a:r>
            <a:endParaRPr lang="en-US" sz="2400" dirty="0">
              <a:solidFill>
                <a:schemeClr val="bg1"/>
              </a:solidFill>
            </a:endParaRPr>
          </a:p>
        </p:txBody>
      </p:sp>
      <p:pic>
        <p:nvPicPr>
          <p:cNvPr id="2050" name="Picture 2" descr="See the source image">
            <a:extLst>
              <a:ext uri="{FF2B5EF4-FFF2-40B4-BE49-F238E27FC236}">
                <a16:creationId xmlns:a16="http://schemas.microsoft.com/office/drawing/2014/main" id="{6C10CA5B-51DB-4CFE-B7B8-E36862CFEC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6197" y="767883"/>
            <a:ext cx="4941801" cy="4941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6F236B-A07E-4FA6-946E-56DC6C2E5519}"/>
              </a:ext>
            </a:extLst>
          </p:cNvPr>
          <p:cNvSpPr txBox="1"/>
          <p:nvPr/>
        </p:nvSpPr>
        <p:spPr>
          <a:xfrm>
            <a:off x="0" y="127591"/>
            <a:ext cx="2041451" cy="461665"/>
          </a:xfrm>
          <a:prstGeom prst="rect">
            <a:avLst/>
          </a:prstGeom>
          <a:solidFill>
            <a:srgbClr val="7F4182"/>
          </a:solidFill>
        </p:spPr>
        <p:txBody>
          <a:bodyPr wrap="square" rtlCol="0">
            <a:spAutoFit/>
          </a:bodyPr>
          <a:lstStyle/>
          <a:p>
            <a:r>
              <a:rPr lang="en-IE" sz="2400" dirty="0">
                <a:solidFill>
                  <a:schemeClr val="bg1"/>
                </a:solidFill>
              </a:rPr>
              <a:t>KEY INSIGHTS</a:t>
            </a:r>
          </a:p>
        </p:txBody>
      </p:sp>
    </p:spTree>
    <p:extLst>
      <p:ext uri="{BB962C8B-B14F-4D97-AF65-F5344CB8AC3E}">
        <p14:creationId xmlns:p14="http://schemas.microsoft.com/office/powerpoint/2010/main" val="4105785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5105</TotalTime>
  <Words>5964</Words>
  <Application>Microsoft Office PowerPoint</Application>
  <PresentationFormat>Widescreen</PresentationFormat>
  <Paragraphs>344</Paragraphs>
  <Slides>58</Slides>
  <Notes>0</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58</vt:i4>
      </vt:variant>
    </vt:vector>
  </HeadingPairs>
  <TitlesOfParts>
    <vt:vector size="71" baseType="lpstr">
      <vt:lpstr>Arial</vt:lpstr>
      <vt:lpstr>Calibri</vt:lpstr>
      <vt:lpstr>Calibri Light</vt:lpstr>
      <vt:lpstr>FF Meta Serif W01</vt:lpstr>
      <vt:lpstr>Helvetica</vt:lpstr>
      <vt:lpstr>Quattrocento</vt:lpstr>
      <vt:lpstr>Quattrocento Sans</vt:lpstr>
      <vt:lpstr>Source Serif Pro</vt:lpstr>
      <vt:lpstr>Times New Roman</vt:lpstr>
      <vt:lpstr>UbuntuLight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Lyons</dc:creator>
  <cp:lastModifiedBy>Orla Casey</cp:lastModifiedBy>
  <cp:revision>104</cp:revision>
  <dcterms:created xsi:type="dcterms:W3CDTF">2020-09-10T15:25:35Z</dcterms:created>
  <dcterms:modified xsi:type="dcterms:W3CDTF">2020-12-01T15:05:36Z</dcterms:modified>
</cp:coreProperties>
</file>